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07" r:id="rId4"/>
    <p:sldId id="295" r:id="rId5"/>
    <p:sldId id="309" r:id="rId6"/>
    <p:sldId id="311" r:id="rId7"/>
    <p:sldId id="338" r:id="rId8"/>
    <p:sldId id="313" r:id="rId9"/>
    <p:sldId id="339" r:id="rId10"/>
    <p:sldId id="312" r:id="rId11"/>
    <p:sldId id="259" r:id="rId12"/>
    <p:sldId id="315" r:id="rId13"/>
    <p:sldId id="316" r:id="rId14"/>
    <p:sldId id="314" r:id="rId15"/>
    <p:sldId id="265" r:id="rId16"/>
    <p:sldId id="317" r:id="rId17"/>
    <p:sldId id="319" r:id="rId18"/>
    <p:sldId id="322" r:id="rId19"/>
    <p:sldId id="321" r:id="rId20"/>
    <p:sldId id="323" r:id="rId21"/>
    <p:sldId id="320" r:id="rId22"/>
    <p:sldId id="318" r:id="rId23"/>
    <p:sldId id="325" r:id="rId24"/>
    <p:sldId id="292" r:id="rId25"/>
    <p:sldId id="296" r:id="rId26"/>
    <p:sldId id="326" r:id="rId27"/>
    <p:sldId id="327" r:id="rId28"/>
    <p:sldId id="328" r:id="rId29"/>
    <p:sldId id="329" r:id="rId30"/>
    <p:sldId id="331" r:id="rId31"/>
    <p:sldId id="333" r:id="rId32"/>
    <p:sldId id="330" r:id="rId33"/>
    <p:sldId id="335" r:id="rId34"/>
    <p:sldId id="336" r:id="rId35"/>
    <p:sldId id="283" r:id="rId36"/>
    <p:sldId id="287" r:id="rId37"/>
    <p:sldId id="258" r:id="rId38"/>
    <p:sldId id="286" r:id="rId39"/>
    <p:sldId id="282" r:id="rId40"/>
    <p:sldId id="284" r:id="rId41"/>
    <p:sldId id="285" r:id="rId42"/>
    <p:sldId id="272" r:id="rId43"/>
    <p:sldId id="273" r:id="rId44"/>
    <p:sldId id="274" r:id="rId45"/>
    <p:sldId id="275" r:id="rId46"/>
    <p:sldId id="337"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82" y="1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12/7/2020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12/7/2020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12/7/2020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12/7/2020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memoireonline.com/03/09/2020/m_Le-management-de-la-qualite-une-necessite-pour-les-entreprises-burkinabe8.html#fn2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memoireonline.com/03/09/2020/m_Le-management-de-la-qualite-une-necessite-pour-les-entreprises-burkinabe8.html#fn2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60164" y="253388"/>
            <a:ext cx="9220449" cy="4523993"/>
          </a:xfrm>
        </p:spPr>
        <p:txBody>
          <a:bodyPr/>
          <a:lstStyle/>
          <a:p>
            <a:r>
              <a:rPr lang="fr-FR" dirty="0" smtClean="0"/>
              <a:t>Généralités sur la famille ISO 9000 - spécificités de l’ISO 9000</a:t>
            </a:r>
            <a:endParaRPr lang="fr-FR" dirty="0"/>
          </a:p>
        </p:txBody>
      </p:sp>
      <p:sp>
        <p:nvSpPr>
          <p:cNvPr id="3" name="Sous-titre 2"/>
          <p:cNvSpPr>
            <a:spLocks noGrp="1"/>
          </p:cNvSpPr>
          <p:nvPr>
            <p:ph type="subTitle" idx="1"/>
          </p:nvPr>
        </p:nvSpPr>
        <p:spPr/>
        <p:txBody>
          <a:bodyPr/>
          <a:lstStyle/>
          <a:p>
            <a:r>
              <a:rPr lang="fr-FR" dirty="0" smtClean="0"/>
              <a:t>Présenté par : TRAORE .cheik S</a:t>
            </a:r>
            <a:endParaRPr lang="fr-FR" dirty="0"/>
          </a:p>
        </p:txBody>
      </p:sp>
    </p:spTree>
    <p:extLst>
      <p:ext uri="{BB962C8B-B14F-4D97-AF65-F5344CB8AC3E}">
        <p14:creationId xmlns:p14="http://schemas.microsoft.com/office/powerpoint/2010/main" val="15781273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II-  Spécificités de la norme  ISO 9000</a:t>
            </a:r>
            <a:endParaRPr lang="fr-FR" dirty="0"/>
          </a:p>
        </p:txBody>
      </p:sp>
      <p:sp>
        <p:nvSpPr>
          <p:cNvPr id="3" name="Espace réservé du contenu 2"/>
          <p:cNvSpPr>
            <a:spLocks noGrp="1"/>
          </p:cNvSpPr>
          <p:nvPr>
            <p:ph idx="1"/>
          </p:nvPr>
        </p:nvSpPr>
        <p:spPr/>
        <p:txBody>
          <a:bodyPr>
            <a:normAutofit/>
          </a:bodyPr>
          <a:lstStyle/>
          <a:p>
            <a:pPr marL="0" indent="0">
              <a:buNone/>
            </a:pPr>
            <a:endParaRPr lang="fr-FR" dirty="0"/>
          </a:p>
          <a:p>
            <a:pPr marL="0" indent="0">
              <a:buNone/>
            </a:pPr>
            <a:r>
              <a:rPr lang="fr-FR" dirty="0" smtClean="0"/>
              <a:t>ISO </a:t>
            </a:r>
            <a:r>
              <a:rPr lang="fr-FR" dirty="0"/>
              <a:t>9000 sont des normes génériques c'est-à-dire que les mêmes peuvent être appliquées à tout organisme, grand ou petit, quel que soit son produit, y compris lorsqu'il s'agit d'un service, dans tout secteur d'activité, et que l'organisme soit une entreprise commerciale, une administration publique ou un département gouvernemental. L'ISO 9000 traite du « management de la qualité ».</a:t>
            </a:r>
          </a:p>
          <a:p>
            <a:pPr marL="0" indent="0">
              <a:buNone/>
            </a:pPr>
            <a:r>
              <a:rPr lang="fr-FR" dirty="0"/>
              <a:t>De façon spécifique, la norme ISO 9000 en sa version </a:t>
            </a:r>
            <a:r>
              <a:rPr lang="fr-FR" dirty="0" smtClean="0"/>
              <a:t>2015 </a:t>
            </a:r>
            <a:r>
              <a:rPr lang="fr-FR" dirty="0"/>
              <a:t>(ISO 9000 : 2015) se présente comme une clé d'entrée, qui présente une introduction des systèmes de management de la qualité. Deux parties y sont consacrées :</a:t>
            </a:r>
          </a:p>
          <a:p>
            <a:endParaRPr lang="fr-FR" dirty="0" smtClean="0"/>
          </a:p>
        </p:txBody>
      </p:sp>
    </p:spTree>
    <p:extLst>
      <p:ext uri="{BB962C8B-B14F-4D97-AF65-F5344CB8AC3E}">
        <p14:creationId xmlns:p14="http://schemas.microsoft.com/office/powerpoint/2010/main" val="1851076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 Spécificités de la norme </a:t>
            </a:r>
            <a:r>
              <a:rPr lang="fr-FR" dirty="0"/>
              <a:t>ISO 9000</a:t>
            </a:r>
            <a:br>
              <a:rPr lang="fr-FR" dirty="0"/>
            </a:br>
            <a:endParaRPr lang="fr-FR" dirty="0"/>
          </a:p>
        </p:txBody>
      </p:sp>
      <p:sp>
        <p:nvSpPr>
          <p:cNvPr id="3" name="Espace réservé du contenu 2"/>
          <p:cNvSpPr>
            <a:spLocks noGrp="1"/>
          </p:cNvSpPr>
          <p:nvPr>
            <p:ph idx="1"/>
          </p:nvPr>
        </p:nvSpPr>
        <p:spPr/>
        <p:txBody>
          <a:bodyPr>
            <a:normAutofit/>
          </a:bodyPr>
          <a:lstStyle/>
          <a:p>
            <a:r>
              <a:rPr lang="fr-FR" dirty="0" smtClean="0"/>
              <a:t> </a:t>
            </a:r>
            <a:r>
              <a:rPr lang="fr-FR" dirty="0"/>
              <a:t>«</a:t>
            </a:r>
            <a:r>
              <a:rPr lang="fr-FR" i="1" dirty="0"/>
              <a:t>Termes et définitions</a:t>
            </a:r>
            <a:r>
              <a:rPr lang="fr-FR" dirty="0"/>
              <a:t> » : cette partie spécifie les différents termes liées au management de la qualité et leurs définitions. Dans le domaine de la qualité, le vocabulaire est des plus importants, les nombreuses difficultés rencontrées dans les démarches qualité sont souvent liées à l'incompréhension des mots utilisés et à des divergences d'interprétation</a:t>
            </a:r>
            <a:r>
              <a:rPr lang="fr-FR" baseline="30000" dirty="0"/>
              <a:t>21(</a:t>
            </a:r>
            <a:r>
              <a:rPr lang="fr-FR" baseline="30000" dirty="0">
                <a:hlinkClick r:id="rId2"/>
              </a:rPr>
              <a:t>*</a:t>
            </a:r>
            <a:r>
              <a:rPr lang="fr-FR" baseline="30000" dirty="0"/>
              <a:t>)</a:t>
            </a:r>
            <a:r>
              <a:rPr lang="fr-FR" dirty="0"/>
              <a:t> ;</a:t>
            </a:r>
          </a:p>
          <a:p>
            <a:r>
              <a:rPr lang="fr-FR" dirty="0" smtClean="0"/>
              <a:t> </a:t>
            </a:r>
            <a:r>
              <a:rPr lang="fr-FR" dirty="0"/>
              <a:t>« </a:t>
            </a:r>
            <a:r>
              <a:rPr lang="fr-FR" i="1" dirty="0"/>
              <a:t>Principes essentiels liés aux systèmes de management de la qualité</a:t>
            </a:r>
            <a:r>
              <a:rPr lang="fr-FR" dirty="0"/>
              <a:t> » : cette partie informative vise à expliquer, de façon simple et concise, les principaux concepts dans les normes de systèmes de management de la qualité. Elle constitue dans ce sens un bon outil de sensibilisation </a:t>
            </a:r>
            <a:r>
              <a:rPr lang="fr-FR" dirty="0" smtClean="0"/>
              <a:t>pour</a:t>
            </a:r>
            <a:endParaRPr lang="fr-FR" dirty="0"/>
          </a:p>
        </p:txBody>
      </p:sp>
    </p:spTree>
    <p:extLst>
      <p:ext uri="{BB962C8B-B14F-4D97-AF65-F5344CB8AC3E}">
        <p14:creationId xmlns:p14="http://schemas.microsoft.com/office/powerpoint/2010/main" val="3819834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 Spécificités sur la norme </a:t>
            </a:r>
            <a:r>
              <a:rPr lang="fr-FR" dirty="0"/>
              <a:t>ISO 9000</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a:t>De façon spécifique, la norme ISO 9000 en sa version 2000 (ISO 9000 : </a:t>
            </a:r>
            <a:r>
              <a:rPr lang="fr-FR" dirty="0" smtClean="0"/>
              <a:t>2015) </a:t>
            </a:r>
            <a:r>
              <a:rPr lang="fr-FR" dirty="0"/>
              <a:t>se présente comme une clé d'entrée, qui présente une introduction des systèmes de management de la qualité. Deux parties y sont consacrées :</a:t>
            </a:r>
          </a:p>
          <a:p>
            <a:pPr marL="0" indent="0">
              <a:buNone/>
            </a:pPr>
            <a:r>
              <a:rPr lang="fr-FR" dirty="0"/>
              <a:t>- «</a:t>
            </a:r>
            <a:r>
              <a:rPr lang="fr-FR" i="1" dirty="0"/>
              <a:t>Termes et définitions</a:t>
            </a:r>
            <a:r>
              <a:rPr lang="fr-FR" dirty="0"/>
              <a:t> » : cette partie spécifie les différents termes liées au management de la qualité et leurs définitions. Dans le domaine de la qualité, le vocabulaire est des plus importants, les nombreuses difficultés rencontrées dans les démarches qualité sont souvent liées à l'incompréhension des mots utilisés et à des divergences d'interprétation</a:t>
            </a:r>
            <a:r>
              <a:rPr lang="fr-FR" baseline="30000" dirty="0"/>
              <a:t>21(</a:t>
            </a:r>
            <a:r>
              <a:rPr lang="fr-FR" baseline="30000" dirty="0">
                <a:hlinkClick r:id="rId2"/>
              </a:rPr>
              <a:t>*</a:t>
            </a:r>
            <a:r>
              <a:rPr lang="fr-FR" baseline="30000" dirty="0"/>
              <a:t>)</a:t>
            </a:r>
            <a:r>
              <a:rPr lang="fr-FR" dirty="0"/>
              <a:t> </a:t>
            </a:r>
            <a:r>
              <a:rPr lang="fr-FR" dirty="0" smtClean="0"/>
              <a:t>;</a:t>
            </a:r>
            <a:endParaRPr lang="fr-FR" dirty="0"/>
          </a:p>
        </p:txBody>
      </p:sp>
    </p:spTree>
    <p:extLst>
      <p:ext uri="{BB962C8B-B14F-4D97-AF65-F5344CB8AC3E}">
        <p14:creationId xmlns:p14="http://schemas.microsoft.com/office/powerpoint/2010/main" val="1544357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 Spécificités sur </a:t>
            </a:r>
            <a:r>
              <a:rPr lang="fr-FR" dirty="0"/>
              <a:t>l</a:t>
            </a:r>
            <a:r>
              <a:rPr lang="fr-FR" dirty="0" smtClean="0"/>
              <a:t>a norme </a:t>
            </a:r>
            <a:r>
              <a:rPr lang="fr-FR" dirty="0"/>
              <a:t>ISO 9000</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a:t>- « </a:t>
            </a:r>
            <a:r>
              <a:rPr lang="fr-FR" i="1" dirty="0"/>
              <a:t>Principes essentiels liés aux systèmes de management de la qualité</a:t>
            </a:r>
            <a:r>
              <a:rPr lang="fr-FR" dirty="0"/>
              <a:t> » : cette partie informative vise à expliquer, de façon simple et concise, les principaux concepts dans les normes de systèmes de management de la qualité. Elle constitue dans ce sens un bon outil de sensibilisation </a:t>
            </a:r>
            <a:r>
              <a:rPr lang="fr-FR" dirty="0" smtClean="0"/>
              <a:t>pour comprendre </a:t>
            </a:r>
            <a:r>
              <a:rPr lang="fr-FR" dirty="0"/>
              <a:t>les approches développées dans le couple de normes ISO 9001 / ISO 9004.</a:t>
            </a:r>
          </a:p>
          <a:p>
            <a:pPr marL="0" indent="0">
              <a:buNone/>
            </a:pPr>
            <a:r>
              <a:rPr lang="fr-FR" dirty="0"/>
              <a:t>La norme ISO 9000 : </a:t>
            </a:r>
            <a:r>
              <a:rPr lang="fr-FR" dirty="0" smtClean="0"/>
              <a:t>2015 </a:t>
            </a:r>
            <a:r>
              <a:rPr lang="fr-FR" dirty="0"/>
              <a:t>est complétée par une annexe sur les diagrammes de concepts. Ce sont des outils graphiques qui permettent de visualiser comment les termes sont reliés entre eux.</a:t>
            </a:r>
          </a:p>
          <a:p>
            <a:endParaRPr lang="fr-FR" dirty="0"/>
          </a:p>
          <a:p>
            <a:endParaRPr lang="fr-FR" dirty="0"/>
          </a:p>
        </p:txBody>
      </p:sp>
    </p:spTree>
    <p:extLst>
      <p:ext uri="{BB962C8B-B14F-4D97-AF65-F5344CB8AC3E}">
        <p14:creationId xmlns:p14="http://schemas.microsoft.com/office/powerpoint/2010/main" val="1881809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 Spécificités sur </a:t>
            </a:r>
            <a:r>
              <a:rPr lang="fr-FR" dirty="0"/>
              <a:t>l</a:t>
            </a:r>
            <a:r>
              <a:rPr lang="fr-FR" dirty="0" smtClean="0"/>
              <a:t>a norme </a:t>
            </a:r>
            <a:r>
              <a:rPr lang="fr-FR" dirty="0"/>
              <a:t>ISO 9000</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Cette norme s'est inspirée des huit (7) principes de management de la qualité totale. Ces principes aident à orienter la direction de l'entreprise vers de meilleures performances. </a:t>
            </a:r>
            <a:endParaRPr lang="fr-FR" dirty="0"/>
          </a:p>
        </p:txBody>
      </p:sp>
    </p:spTree>
    <p:extLst>
      <p:ext uri="{BB962C8B-B14F-4D97-AF65-F5344CB8AC3E}">
        <p14:creationId xmlns:p14="http://schemas.microsoft.com/office/powerpoint/2010/main" val="1425756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III- Les 7 principes du management de la qualité </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Les 7 principes du management de la qualité sont un ensemble de valeurs, de  règles et de normes. Ils sont considérés comme just</a:t>
            </a:r>
            <a:r>
              <a:rPr lang="fr-FR" dirty="0"/>
              <a:t>e</a:t>
            </a:r>
            <a:r>
              <a:rPr lang="fr-FR" dirty="0" smtClean="0"/>
              <a:t>s et susceptibles de servir de base au management de la qualité. Ce sont :</a:t>
            </a:r>
          </a:p>
          <a:p>
            <a:pPr marL="457200" indent="-457200">
              <a:buAutoNum type="arabicPeriod"/>
            </a:pPr>
            <a:r>
              <a:rPr lang="fr-FR" dirty="0" smtClean="0"/>
              <a:t>Orientation client</a:t>
            </a:r>
          </a:p>
          <a:p>
            <a:pPr marL="457200" indent="-457200">
              <a:buAutoNum type="arabicPeriod"/>
            </a:pPr>
            <a:r>
              <a:rPr lang="fr-FR" dirty="0" smtClean="0"/>
              <a:t>Responsabilité de la direction</a:t>
            </a:r>
          </a:p>
          <a:p>
            <a:pPr marL="457200" indent="-457200">
              <a:buAutoNum type="arabicPeriod"/>
            </a:pPr>
            <a:r>
              <a:rPr lang="fr-FR" dirty="0" smtClean="0"/>
              <a:t>Implication du personnel</a:t>
            </a:r>
          </a:p>
          <a:p>
            <a:pPr marL="457200" indent="-457200">
              <a:buAutoNum type="arabicPeriod"/>
            </a:pPr>
            <a:r>
              <a:rPr lang="fr-FR" dirty="0" smtClean="0"/>
              <a:t>Approche processus</a:t>
            </a:r>
          </a:p>
          <a:p>
            <a:pPr marL="457200" indent="-457200">
              <a:buAutoNum type="arabicPeriod"/>
            </a:pPr>
            <a:r>
              <a:rPr lang="fr-FR" dirty="0" smtClean="0"/>
              <a:t>Amélioration</a:t>
            </a:r>
          </a:p>
          <a:p>
            <a:pPr marL="457200" indent="-457200">
              <a:buAutoNum type="arabicPeriod"/>
            </a:pPr>
            <a:r>
              <a:rPr lang="fr-FR" dirty="0" smtClean="0"/>
              <a:t>Prise de décision fondée sur les preuves</a:t>
            </a:r>
          </a:p>
          <a:p>
            <a:pPr marL="457200" indent="-457200">
              <a:buAutoNum type="arabicPeriod"/>
            </a:pPr>
            <a:r>
              <a:rPr lang="fr-FR" dirty="0" smtClean="0"/>
              <a:t>Management des relations avec les parties intéressées</a:t>
            </a:r>
          </a:p>
        </p:txBody>
      </p:sp>
    </p:spTree>
    <p:extLst>
      <p:ext uri="{BB962C8B-B14F-4D97-AF65-F5344CB8AC3E}">
        <p14:creationId xmlns:p14="http://schemas.microsoft.com/office/powerpoint/2010/main" val="1934293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III- Les 7 principes du management de la qualité </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1. </a:t>
            </a:r>
            <a:r>
              <a:rPr lang="fr-FR" b="1" dirty="0" smtClean="0"/>
              <a:t>L’orientation client :</a:t>
            </a:r>
          </a:p>
          <a:p>
            <a:pPr marL="0" indent="0">
              <a:buNone/>
            </a:pPr>
            <a:r>
              <a:rPr lang="fr-FR" i="1" dirty="0"/>
              <a:t>« Il n’y a qu’un patron : le client. Et il peut licencier tout le personnel, depuis le directeur jusqu’à l’employé, tout simplement en allant dépenser son argent ailleurs. »</a:t>
            </a:r>
          </a:p>
          <a:p>
            <a:pPr marL="0" indent="0">
              <a:buNone/>
            </a:pPr>
            <a:r>
              <a:rPr lang="fr-FR" i="1" u="sng" dirty="0" smtClean="0"/>
              <a:t> Sam </a:t>
            </a:r>
            <a:r>
              <a:rPr lang="fr-FR" i="1" u="sng" dirty="0"/>
              <a:t>Walton (fondateur de Wal-Mart)</a:t>
            </a:r>
          </a:p>
          <a:p>
            <a:pPr marL="0" indent="0">
              <a:buNone/>
            </a:pPr>
            <a:r>
              <a:rPr lang="fr-FR" dirty="0"/>
              <a:t>L’enjeu de ce principe est de satisfaire le client, pour le fidéliser.</a:t>
            </a:r>
            <a:br>
              <a:rPr lang="fr-FR" dirty="0"/>
            </a:br>
            <a:r>
              <a:rPr lang="fr-FR" dirty="0"/>
              <a:t>Ceci est d’autant plus important que de nos jours, avec les réseaux sociaux et l’internet en général, le client peut exprimer son mécontentement / son enchantement et être entendu par tous, immédiatement. De quoi démolir l’image d’un organisme ou au contraire lui forger une excellente réputation.</a:t>
            </a:r>
          </a:p>
          <a:p>
            <a:pPr marL="0" indent="0">
              <a:buNone/>
            </a:pPr>
            <a:endParaRPr lang="fr-FR" dirty="0" smtClean="0"/>
          </a:p>
        </p:txBody>
      </p:sp>
    </p:spTree>
    <p:extLst>
      <p:ext uri="{BB962C8B-B14F-4D97-AF65-F5344CB8AC3E}">
        <p14:creationId xmlns:p14="http://schemas.microsoft.com/office/powerpoint/2010/main" val="2188479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III- Les 7 principes du management de la qualité </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a:t>Pour renforcer son orientation client, l’organisme doit travailler sur les attentes de ses clients: les identifier (et même les prévoir) et tout mettre en œuvre pour que les produits / les services proposés y répondent.</a:t>
            </a:r>
          </a:p>
          <a:p>
            <a:pPr marL="0" indent="0">
              <a:buNone/>
            </a:pPr>
            <a:r>
              <a:rPr lang="fr-FR" dirty="0" smtClean="0"/>
              <a:t>Elle permet d’orienter l’activité </a:t>
            </a:r>
            <a:r>
              <a:rPr lang="fr-FR" dirty="0"/>
              <a:t>quotidienne des professionnels mais également les choix stratégiques essentiels, notamment le développement de nouveaux </a:t>
            </a:r>
            <a:r>
              <a:rPr lang="fr-FR" dirty="0" smtClean="0"/>
              <a:t>services au profit du client.</a:t>
            </a:r>
          </a:p>
          <a:p>
            <a:endParaRPr lang="fr-FR" dirty="0" smtClean="0"/>
          </a:p>
        </p:txBody>
      </p:sp>
    </p:spTree>
    <p:extLst>
      <p:ext uri="{BB962C8B-B14F-4D97-AF65-F5344CB8AC3E}">
        <p14:creationId xmlns:p14="http://schemas.microsoft.com/office/powerpoint/2010/main" val="1799292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III- Les 7 principes du management de la qualité</a:t>
            </a:r>
            <a:endParaRPr lang="fr-FR" dirty="0"/>
          </a:p>
        </p:txBody>
      </p:sp>
      <p:sp>
        <p:nvSpPr>
          <p:cNvPr id="3" name="Espace réservé du contenu 2"/>
          <p:cNvSpPr>
            <a:spLocks noGrp="1"/>
          </p:cNvSpPr>
          <p:nvPr>
            <p:ph idx="1"/>
          </p:nvPr>
        </p:nvSpPr>
        <p:spPr/>
        <p:txBody>
          <a:bodyPr/>
          <a:lstStyle/>
          <a:p>
            <a:pPr marL="0" indent="0">
              <a:buNone/>
            </a:pPr>
            <a:r>
              <a:rPr lang="fr-FR" dirty="0" smtClean="0"/>
              <a:t>2. </a:t>
            </a:r>
            <a:r>
              <a:rPr lang="fr-FR" b="1" dirty="0" smtClean="0"/>
              <a:t>Responsabilité de la direction</a:t>
            </a:r>
          </a:p>
          <a:p>
            <a:pPr marL="0" indent="0">
              <a:buNone/>
            </a:pPr>
            <a:r>
              <a:rPr lang="fr-FR" i="1" dirty="0"/>
              <a:t>«Le leadership : c’est l’art de faire faire à quelqu’un quelque chose que vous voulez voir fait, parce qu’il a envie de le faire.»</a:t>
            </a:r>
          </a:p>
          <a:p>
            <a:pPr marL="0" indent="0">
              <a:buNone/>
            </a:pPr>
            <a:r>
              <a:rPr lang="fr-FR" i="1" dirty="0"/>
              <a:t>Dwight Eisenhower</a:t>
            </a:r>
          </a:p>
          <a:p>
            <a:pPr marL="0" indent="0">
              <a:buNone/>
            </a:pPr>
            <a:r>
              <a:rPr lang="fr-FR" dirty="0"/>
              <a:t>on attend de la direction qu’elle:</a:t>
            </a:r>
          </a:p>
          <a:p>
            <a:pPr marL="0" indent="0">
              <a:buNone/>
            </a:pPr>
            <a:r>
              <a:rPr lang="fr-FR" dirty="0" smtClean="0"/>
              <a:t>- définisse </a:t>
            </a:r>
            <a:r>
              <a:rPr lang="fr-FR" dirty="0"/>
              <a:t>les orientations de l’organisme</a:t>
            </a:r>
          </a:p>
          <a:p>
            <a:pPr marL="0" indent="0">
              <a:buNone/>
            </a:pPr>
            <a:r>
              <a:rPr lang="fr-FR" dirty="0" smtClean="0"/>
              <a:t>- assure </a:t>
            </a:r>
            <a:r>
              <a:rPr lang="fr-FR" dirty="0"/>
              <a:t>la disponibilité des ressources pour atteindre les objectifs</a:t>
            </a:r>
          </a:p>
          <a:p>
            <a:pPr marL="0" indent="0">
              <a:buNone/>
            </a:pPr>
            <a:r>
              <a:rPr lang="fr-FR" b="1" dirty="0" smtClean="0"/>
              <a:t>- </a:t>
            </a:r>
            <a:r>
              <a:rPr lang="fr-FR" dirty="0"/>
              <a:t>i</a:t>
            </a:r>
            <a:r>
              <a:rPr lang="fr-FR" dirty="0" smtClean="0"/>
              <a:t>mplique</a:t>
            </a:r>
            <a:r>
              <a:rPr lang="fr-FR" dirty="0"/>
              <a:t> le personnel</a:t>
            </a:r>
          </a:p>
          <a:p>
            <a:pPr marL="0" indent="0">
              <a:buNone/>
            </a:pPr>
            <a:r>
              <a:rPr lang="fr-FR" dirty="0"/>
              <a:t>Ainsi, l’organisme sait où il doit aller, en a les moyens, et l’envie.</a:t>
            </a:r>
          </a:p>
          <a:p>
            <a:pPr marL="0" indent="0">
              <a:buNone/>
            </a:pPr>
            <a:endParaRPr lang="fr-FR" dirty="0"/>
          </a:p>
        </p:txBody>
      </p:sp>
    </p:spTree>
    <p:extLst>
      <p:ext uri="{BB962C8B-B14F-4D97-AF65-F5344CB8AC3E}">
        <p14:creationId xmlns:p14="http://schemas.microsoft.com/office/powerpoint/2010/main" val="11543476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III- Les 7 principes du management de la qualité</a:t>
            </a:r>
            <a:endParaRPr lang="fr-FR" dirty="0"/>
          </a:p>
        </p:txBody>
      </p:sp>
      <p:sp>
        <p:nvSpPr>
          <p:cNvPr id="3" name="Espace réservé du contenu 2"/>
          <p:cNvSpPr>
            <a:spLocks noGrp="1"/>
          </p:cNvSpPr>
          <p:nvPr>
            <p:ph idx="1"/>
          </p:nvPr>
        </p:nvSpPr>
        <p:spPr/>
        <p:txBody>
          <a:bodyPr/>
          <a:lstStyle/>
          <a:p>
            <a:pPr marL="0" indent="0">
              <a:buNone/>
            </a:pPr>
            <a:r>
              <a:rPr lang="fr-FR" dirty="0" smtClean="0"/>
              <a:t>3. </a:t>
            </a:r>
            <a:r>
              <a:rPr lang="fr-FR" b="1" dirty="0" smtClean="0"/>
              <a:t>Implication du personnel</a:t>
            </a:r>
          </a:p>
          <a:p>
            <a:pPr marL="0" indent="0">
              <a:buNone/>
            </a:pPr>
            <a:r>
              <a:rPr lang="fr-FR" dirty="0"/>
              <a:t>Il est vraiment question de considérer l’individu </a:t>
            </a:r>
            <a:r>
              <a:rPr lang="fr-FR" dirty="0" smtClean="0"/>
              <a:t>sur </a:t>
            </a:r>
            <a:r>
              <a:rPr lang="fr-FR" dirty="0"/>
              <a:t>le </a:t>
            </a:r>
            <a:r>
              <a:rPr lang="fr-FR" dirty="0" smtClean="0"/>
              <a:t>lieu </a:t>
            </a:r>
            <a:r>
              <a:rPr lang="fr-FR" dirty="0"/>
              <a:t>de travail.</a:t>
            </a:r>
            <a:br>
              <a:rPr lang="fr-FR" dirty="0"/>
            </a:br>
            <a:r>
              <a:rPr lang="fr-FR" dirty="0"/>
              <a:t>Dans cet esprit une reconnaissance doit être exprimée, en communicant sur la valeur ajoutée du travail du personnel et des initiatives prises. Les compétences personnelles doivent être développées, ce qui améliorera les compétences de l’organisme dans son ensemble.</a:t>
            </a:r>
          </a:p>
        </p:txBody>
      </p:sp>
    </p:spTree>
    <p:extLst>
      <p:ext uri="{BB962C8B-B14F-4D97-AF65-F5344CB8AC3E}">
        <p14:creationId xmlns:p14="http://schemas.microsoft.com/office/powerpoint/2010/main" val="442771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a:t>
            </a:r>
            <a:endParaRPr lang="fr-FR" dirty="0"/>
          </a:p>
        </p:txBody>
      </p:sp>
      <p:sp>
        <p:nvSpPr>
          <p:cNvPr id="3" name="Espace réservé du contenu 2"/>
          <p:cNvSpPr>
            <a:spLocks noGrp="1"/>
          </p:cNvSpPr>
          <p:nvPr>
            <p:ph idx="1"/>
          </p:nvPr>
        </p:nvSpPr>
        <p:spPr/>
        <p:txBody>
          <a:bodyPr/>
          <a:lstStyle/>
          <a:p>
            <a:pPr marL="0" indent="0">
              <a:buNone/>
            </a:pPr>
            <a:r>
              <a:rPr lang="fr-FR" dirty="0" smtClean="0"/>
              <a:t>INTRODUCTION</a:t>
            </a:r>
          </a:p>
          <a:p>
            <a:pPr marL="0" indent="0">
              <a:buNone/>
            </a:pPr>
            <a:r>
              <a:rPr lang="fr-FR" dirty="0" smtClean="0"/>
              <a:t>I- Généralités sur la famille ISO 9000</a:t>
            </a:r>
          </a:p>
          <a:p>
            <a:pPr marL="0" indent="0">
              <a:buNone/>
            </a:pPr>
            <a:r>
              <a:rPr lang="fr-FR" dirty="0" smtClean="0"/>
              <a:t>II- La norme ISO 9000  </a:t>
            </a:r>
          </a:p>
          <a:p>
            <a:pPr marL="0" indent="0">
              <a:buNone/>
            </a:pPr>
            <a:r>
              <a:rPr lang="fr-FR" dirty="0" smtClean="0"/>
              <a:t>II-1 Les 7 principes du management de la qualité</a:t>
            </a:r>
            <a:endParaRPr lang="fr-FR" dirty="0"/>
          </a:p>
          <a:p>
            <a:pPr marL="0" indent="0">
              <a:buNone/>
            </a:pPr>
            <a:r>
              <a:rPr lang="fr-FR" dirty="0" smtClean="0"/>
              <a:t>II-2 Application des concepts fondamentaux et des principes</a:t>
            </a:r>
          </a:p>
          <a:p>
            <a:pPr marL="0" indent="0">
              <a:buNone/>
            </a:pPr>
            <a:r>
              <a:rPr lang="fr-FR" dirty="0" smtClean="0"/>
              <a:t>III- Quelques définitions essentielles</a:t>
            </a:r>
          </a:p>
          <a:p>
            <a:pPr marL="0" indent="0">
              <a:buNone/>
            </a:pPr>
            <a:r>
              <a:rPr lang="fr-FR" dirty="0" smtClean="0"/>
              <a:t>IV- Conclusion</a:t>
            </a:r>
          </a:p>
          <a:p>
            <a:pPr marL="0" indent="0">
              <a:buNone/>
            </a:pPr>
            <a:endParaRPr lang="fr-FR" dirty="0" smtClean="0"/>
          </a:p>
        </p:txBody>
      </p:sp>
    </p:spTree>
    <p:extLst>
      <p:ext uri="{BB962C8B-B14F-4D97-AF65-F5344CB8AC3E}">
        <p14:creationId xmlns:p14="http://schemas.microsoft.com/office/powerpoint/2010/main" val="362478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III- Les 7 principes du management de la qualité</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4. </a:t>
            </a:r>
            <a:r>
              <a:rPr lang="fr-FR" b="1" dirty="0" smtClean="0"/>
              <a:t>Approche processus</a:t>
            </a:r>
          </a:p>
          <a:p>
            <a:pPr marL="0" indent="0">
              <a:buNone/>
            </a:pPr>
            <a:r>
              <a:rPr lang="fr-FR" i="1" dirty="0" smtClean="0"/>
              <a:t> </a:t>
            </a:r>
            <a:r>
              <a:rPr lang="fr-FR" i="1" dirty="0"/>
              <a:t>Une civilisation qui s’avère incapable de résoudre les problèmes que suscite son fonctionnement est une civilisation décadente. »</a:t>
            </a:r>
          </a:p>
          <a:p>
            <a:pPr marL="0" indent="0">
              <a:buNone/>
            </a:pPr>
            <a:r>
              <a:rPr lang="fr-FR" i="1" dirty="0"/>
              <a:t>Aimé Césaire</a:t>
            </a:r>
          </a:p>
          <a:p>
            <a:pPr marL="0" indent="0">
              <a:buNone/>
            </a:pPr>
            <a:r>
              <a:rPr lang="fr-FR" dirty="0"/>
              <a:t>Avoir une approche processus revient à considérer l’activité de l’organisme comme un ensemble de sous-activités corrélées entre elles. Dans ce modèle chaque processus prend en compte des données d’entrée et produit des données de sortie. Ces données pouvant aller d’un processus vers un autre.</a:t>
            </a:r>
          </a:p>
          <a:p>
            <a:pPr marL="0" indent="0">
              <a:buNone/>
            </a:pPr>
            <a:r>
              <a:rPr lang="fr-FR" dirty="0"/>
              <a:t>Cette approche permet de plus facilement aborder les différentes activités, leur management, leurs besoins, leurs objectifs</a:t>
            </a:r>
            <a:r>
              <a:rPr lang="fr-FR" dirty="0" smtClean="0"/>
              <a:t>…</a:t>
            </a:r>
            <a:endParaRPr lang="fr-FR" dirty="0"/>
          </a:p>
        </p:txBody>
      </p:sp>
    </p:spTree>
    <p:extLst>
      <p:ext uri="{BB962C8B-B14F-4D97-AF65-F5344CB8AC3E}">
        <p14:creationId xmlns:p14="http://schemas.microsoft.com/office/powerpoint/2010/main" val="33011192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III- Les 7 principes du management de la qualité </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C’est d’ailleurs </a:t>
            </a:r>
            <a:r>
              <a:rPr lang="fr-FR" dirty="0"/>
              <a:t>naturellement qu’une société s’organise en services, chacun gérant un (voir plusieurs) processus</a:t>
            </a:r>
            <a:r>
              <a:rPr lang="fr-FR" dirty="0" smtClean="0"/>
              <a:t>.</a:t>
            </a:r>
          </a:p>
          <a:p>
            <a:pPr marL="0" indent="0">
              <a:buNone/>
            </a:pPr>
            <a:r>
              <a:rPr lang="fr-FR" dirty="0" smtClean="0"/>
              <a:t>5</a:t>
            </a:r>
            <a:r>
              <a:rPr lang="fr-FR" b="1" dirty="0" smtClean="0"/>
              <a:t>. Amélioration</a:t>
            </a:r>
          </a:p>
          <a:p>
            <a:pPr marL="0" indent="0">
              <a:buNone/>
            </a:pPr>
            <a:r>
              <a:rPr lang="fr-FR" i="1" dirty="0"/>
              <a:t>« La vie, c’est comme une bicyclette : il faut avancer pour ne pas perdre l’équilibre.»</a:t>
            </a:r>
          </a:p>
          <a:p>
            <a:pPr marL="0" indent="0">
              <a:buNone/>
            </a:pPr>
            <a:r>
              <a:rPr lang="fr-FR" i="1" dirty="0"/>
              <a:t>Albert Einstein</a:t>
            </a:r>
          </a:p>
          <a:p>
            <a:pPr marL="0" indent="0">
              <a:buNone/>
            </a:pPr>
            <a:r>
              <a:rPr lang="fr-FR" dirty="0"/>
              <a:t>L’organisme doit constamment chercher à s’améliorer (la fameuse amélioration continue), à minima pour conserver ses niveaux de performance, dans l’idéal pour progresser.</a:t>
            </a:r>
          </a:p>
          <a:p>
            <a:pPr marL="0" indent="0">
              <a:buNone/>
            </a:pPr>
            <a:endParaRPr lang="fr-FR" dirty="0"/>
          </a:p>
          <a:p>
            <a:pPr marL="0" indent="0">
              <a:buNone/>
            </a:pPr>
            <a:endParaRPr lang="fr-FR" dirty="0" smtClean="0"/>
          </a:p>
        </p:txBody>
      </p:sp>
    </p:spTree>
    <p:extLst>
      <p:ext uri="{BB962C8B-B14F-4D97-AF65-F5344CB8AC3E}">
        <p14:creationId xmlns:p14="http://schemas.microsoft.com/office/powerpoint/2010/main" val="10507470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III- Les 7 principes du management de la qualité </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6. </a:t>
            </a:r>
            <a:r>
              <a:rPr lang="fr-FR" b="1" dirty="0" smtClean="0"/>
              <a:t>Prise de décision fondée sur les preuves</a:t>
            </a:r>
          </a:p>
          <a:p>
            <a:pPr marL="0" indent="0">
              <a:buNone/>
            </a:pPr>
            <a:r>
              <a:rPr lang="fr-FR" i="1" dirty="0"/>
              <a:t>« Ce qui est affirmé sans preuve peut être nié sans preuve. »</a:t>
            </a:r>
          </a:p>
          <a:p>
            <a:pPr marL="0" indent="0">
              <a:buNone/>
            </a:pPr>
            <a:r>
              <a:rPr lang="fr-FR" i="1" dirty="0" smtClean="0"/>
              <a:t>Euclide</a:t>
            </a:r>
          </a:p>
          <a:p>
            <a:pPr marL="0" indent="0">
              <a:buNone/>
            </a:pPr>
            <a:r>
              <a:rPr lang="fr-FR" dirty="0"/>
              <a:t>Les décisions doivent s’appuyer sur des informations ayant subies un long processus d’examen critique et les raisonnements les plus justes qui soient. Ces données doivent répondre à la question: « Pourquoi cette décision ? » </a:t>
            </a:r>
          </a:p>
          <a:p>
            <a:pPr marL="0" indent="0">
              <a:buNone/>
            </a:pPr>
            <a:endParaRPr lang="fr-FR" i="1" dirty="0"/>
          </a:p>
          <a:p>
            <a:pPr marL="0" indent="0">
              <a:buNone/>
            </a:pPr>
            <a:endParaRPr lang="fr-FR" dirty="0" smtClean="0"/>
          </a:p>
        </p:txBody>
      </p:sp>
    </p:spTree>
    <p:extLst>
      <p:ext uri="{BB962C8B-B14F-4D97-AF65-F5344CB8AC3E}">
        <p14:creationId xmlns:p14="http://schemas.microsoft.com/office/powerpoint/2010/main" val="27526142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III- Les 7 principes du management de la qualité </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a:t>L’idée est de réduire l’incertitude inévitable lors des prises de décisions, en s’appuyant sur des données objectives, où l’on regarde les causes pour comprendre les effets.</a:t>
            </a:r>
            <a:endParaRPr lang="fr-FR" i="1" dirty="0"/>
          </a:p>
          <a:p>
            <a:pPr marL="0" indent="0">
              <a:buNone/>
            </a:pPr>
            <a:r>
              <a:rPr lang="fr-FR" dirty="0"/>
              <a:t>7. </a:t>
            </a:r>
            <a:r>
              <a:rPr lang="fr-FR" b="1" dirty="0"/>
              <a:t>Management des relations avec les parties intéressées</a:t>
            </a:r>
          </a:p>
          <a:p>
            <a:pPr marL="0" indent="0">
              <a:buNone/>
            </a:pPr>
            <a:r>
              <a:rPr lang="fr-FR" i="1" dirty="0"/>
              <a:t>« Les relations sont le miroir dans lequel on se découvre soi-même. »</a:t>
            </a:r>
          </a:p>
          <a:p>
            <a:pPr marL="0" indent="0">
              <a:buNone/>
            </a:pPr>
            <a:r>
              <a:rPr lang="fr-FR" i="1" dirty="0" err="1"/>
              <a:t>Jiddu</a:t>
            </a:r>
            <a:r>
              <a:rPr lang="fr-FR" i="1" dirty="0"/>
              <a:t> </a:t>
            </a:r>
            <a:r>
              <a:rPr lang="fr-FR" i="1" dirty="0" err="1"/>
              <a:t>Krishnamurti</a:t>
            </a:r>
            <a:endParaRPr lang="fr-FR" i="1" dirty="0"/>
          </a:p>
          <a:p>
            <a:pPr marL="0" indent="0">
              <a:buNone/>
            </a:pPr>
            <a:r>
              <a:rPr lang="fr-FR" dirty="0"/>
              <a:t>Les parties intéressées peuvent par leurs actions avoir un impact positif ou négatif sur l’organisme. Par conséquent, il faut les écouter et connaitre leur attentes et de pouvoir y répondre dans le but de réduire leur possibilité de </a:t>
            </a:r>
            <a:r>
              <a:rPr lang="fr-FR" dirty="0" smtClean="0"/>
              <a:t>nuisance et/ou de s’améliorer.</a:t>
            </a:r>
            <a:endParaRPr lang="fr-FR" dirty="0"/>
          </a:p>
          <a:p>
            <a:pPr marL="0" indent="0">
              <a:buNone/>
            </a:pPr>
            <a:endParaRPr lang="fr-FR" dirty="0" smtClean="0"/>
          </a:p>
        </p:txBody>
      </p:sp>
    </p:spTree>
    <p:extLst>
      <p:ext uri="{BB962C8B-B14F-4D97-AF65-F5344CB8AC3E}">
        <p14:creationId xmlns:p14="http://schemas.microsoft.com/office/powerpoint/2010/main" val="236480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IV-Application des concepts fondamentaux et des principes </a:t>
            </a:r>
            <a:endParaRPr lang="fr-FR" dirty="0"/>
          </a:p>
        </p:txBody>
      </p:sp>
      <p:sp>
        <p:nvSpPr>
          <p:cNvPr id="3" name="Espace réservé du contenu 2"/>
          <p:cNvSpPr>
            <a:spLocks noGrp="1"/>
          </p:cNvSpPr>
          <p:nvPr>
            <p:ph idx="1"/>
          </p:nvPr>
        </p:nvSpPr>
        <p:spPr/>
        <p:txBody>
          <a:bodyPr>
            <a:normAutofit/>
          </a:bodyPr>
          <a:lstStyle/>
          <a:p>
            <a:pPr marL="0" indent="0">
              <a:buNone/>
            </a:pPr>
            <a:r>
              <a:rPr lang="fr-FR" b="1" dirty="0" smtClean="0"/>
              <a:t>1-Modèle de SMQ</a:t>
            </a:r>
          </a:p>
          <a:p>
            <a:pPr marL="0" indent="0">
              <a:buNone/>
            </a:pPr>
            <a:r>
              <a:rPr lang="fr-FR" dirty="0" smtClean="0"/>
              <a:t>La structure de soin est un système ouvert dirigé aux finalités : </a:t>
            </a:r>
          </a:p>
          <a:p>
            <a:pPr>
              <a:buFontTx/>
              <a:buChar char="-"/>
            </a:pPr>
            <a:r>
              <a:rPr lang="fr-FR" dirty="0" smtClean="0"/>
              <a:t>de prévention;</a:t>
            </a:r>
          </a:p>
          <a:p>
            <a:pPr>
              <a:buFontTx/>
              <a:buChar char="-"/>
            </a:pPr>
            <a:r>
              <a:rPr lang="fr-FR" dirty="0" smtClean="0"/>
              <a:t>d’enseignement et de formation (Centres hospitaliers Universitaires)</a:t>
            </a:r>
          </a:p>
          <a:p>
            <a:pPr>
              <a:buFontTx/>
              <a:buChar char="-"/>
            </a:pPr>
            <a:r>
              <a:rPr lang="fr-FR" dirty="0"/>
              <a:t>d</a:t>
            </a:r>
            <a:r>
              <a:rPr lang="fr-FR" dirty="0" smtClean="0"/>
              <a:t>e recherche ( Centres Hospitaliers Universitaires )</a:t>
            </a:r>
          </a:p>
          <a:p>
            <a:pPr>
              <a:buFontTx/>
              <a:buChar char="-"/>
            </a:pPr>
            <a:r>
              <a:rPr lang="fr-FR" dirty="0"/>
              <a:t>d</a:t>
            </a:r>
            <a:r>
              <a:rPr lang="fr-FR" dirty="0" smtClean="0"/>
              <a:t>’offre de soins de « </a:t>
            </a:r>
            <a:r>
              <a:rPr lang="fr-FR" b="1" i="1" dirty="0" smtClean="0"/>
              <a:t>qualité</a:t>
            </a:r>
            <a:r>
              <a:rPr lang="fr-FR" dirty="0" smtClean="0"/>
              <a:t> »</a:t>
            </a:r>
          </a:p>
          <a:p>
            <a:pPr marL="0" indent="0">
              <a:buNone/>
            </a:pPr>
            <a:r>
              <a:rPr lang="fr-FR" dirty="0" smtClean="0"/>
              <a:t>N’importe </a:t>
            </a:r>
            <a:r>
              <a:rPr lang="fr-FR" dirty="0"/>
              <a:t>quel de ses </a:t>
            </a:r>
            <a:r>
              <a:rPr lang="fr-FR" dirty="0" smtClean="0"/>
              <a:t>éléments du système  </a:t>
            </a:r>
            <a:r>
              <a:rPr lang="fr-FR" dirty="0"/>
              <a:t>peut avoir une influence sur l’ensemble : la réclamation d’un patient, la maladie d’un salarié, la hausse du prix des produits, la panne d’une machine par exemple ont des répercussions sur la bonne marche de toute la structure. </a:t>
            </a:r>
          </a:p>
          <a:p>
            <a:pPr>
              <a:buFontTx/>
              <a:buChar char="-"/>
            </a:pPr>
            <a:endParaRPr lang="fr-FR" dirty="0" smtClean="0"/>
          </a:p>
          <a:p>
            <a:pPr>
              <a:buFontTx/>
              <a:buChar char="-"/>
            </a:pPr>
            <a:endParaRPr lang="fr-FR" dirty="0" smtClean="0"/>
          </a:p>
        </p:txBody>
      </p:sp>
    </p:spTree>
    <p:extLst>
      <p:ext uri="{BB962C8B-B14F-4D97-AF65-F5344CB8AC3E}">
        <p14:creationId xmlns:p14="http://schemas.microsoft.com/office/powerpoint/2010/main" val="4636657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IV-Application des concepts fondamentaux et des principes </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Pour cette raison, elle doit s’organiser en définissant (confère ISO 9001)</a:t>
            </a:r>
          </a:p>
          <a:p>
            <a:pPr marL="0" indent="0">
              <a:buNone/>
            </a:pPr>
            <a:r>
              <a:rPr lang="fr-FR" dirty="0" smtClean="0"/>
              <a:t>- une stratégie : une politique qualité, plan d’action, budget, etc…;</a:t>
            </a:r>
          </a:p>
          <a:p>
            <a:pPr marL="0" indent="0">
              <a:buNone/>
            </a:pPr>
            <a:r>
              <a:rPr lang="fr-FR" dirty="0" smtClean="0"/>
              <a:t>- une structure de mise en œuvre : les processus </a:t>
            </a:r>
            <a:r>
              <a:rPr lang="fr-FR" dirty="0"/>
              <a:t>,</a:t>
            </a:r>
            <a:r>
              <a:rPr lang="fr-FR" dirty="0" smtClean="0"/>
              <a:t>activités, procédures …; </a:t>
            </a:r>
          </a:p>
          <a:p>
            <a:pPr marL="0" indent="0">
              <a:buNone/>
            </a:pPr>
            <a:r>
              <a:rPr lang="fr-FR" dirty="0"/>
              <a:t>-</a:t>
            </a:r>
            <a:r>
              <a:rPr lang="fr-FR" dirty="0" smtClean="0"/>
              <a:t>Une structure de direction : structure de pilotage , revue de direction… </a:t>
            </a:r>
          </a:p>
          <a:p>
            <a:pPr marL="0" indent="0">
              <a:buNone/>
            </a:pPr>
            <a:r>
              <a:rPr lang="fr-FR" dirty="0" smtClean="0"/>
              <a:t>- Un mécanisme de contrôle : outils et méthodes de mesure, indicateurs,  tableaux de bord…</a:t>
            </a:r>
          </a:p>
          <a:p>
            <a:pPr>
              <a:buFontTx/>
              <a:buChar char="-"/>
            </a:pPr>
            <a:endParaRPr lang="fr-FR" dirty="0" smtClean="0"/>
          </a:p>
        </p:txBody>
      </p:sp>
    </p:spTree>
    <p:extLst>
      <p:ext uri="{BB962C8B-B14F-4D97-AF65-F5344CB8AC3E}">
        <p14:creationId xmlns:p14="http://schemas.microsoft.com/office/powerpoint/2010/main" val="491604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IV-Application des concepts fondamentaux et des principes </a:t>
            </a:r>
            <a:endParaRPr lang="fr-FR" dirty="0"/>
          </a:p>
        </p:txBody>
      </p:sp>
      <p:sp>
        <p:nvSpPr>
          <p:cNvPr id="3" name="Espace réservé du contenu 2"/>
          <p:cNvSpPr>
            <a:spLocks noGrp="1"/>
          </p:cNvSpPr>
          <p:nvPr>
            <p:ph idx="1"/>
          </p:nvPr>
        </p:nvSpPr>
        <p:spPr/>
        <p:txBody>
          <a:bodyPr>
            <a:normAutofit/>
          </a:bodyPr>
          <a:lstStyle/>
          <a:p>
            <a:pPr marL="0" indent="0">
              <a:buNone/>
            </a:pPr>
            <a:endParaRPr lang="fr-FR" dirty="0" smtClean="0"/>
          </a:p>
          <a:p>
            <a:pPr marL="0" indent="0">
              <a:buNone/>
            </a:pPr>
            <a:r>
              <a:rPr lang="fr-FR" b="1" dirty="0" smtClean="0"/>
              <a:t>2 - Orientation client </a:t>
            </a:r>
          </a:p>
          <a:p>
            <a:pPr marL="0" indent="0">
              <a:buNone/>
            </a:pPr>
            <a:r>
              <a:rPr lang="fr-FR" dirty="0" smtClean="0"/>
              <a:t>Il existe plusieurs types de clients au niveau de l’organisme de soins :</a:t>
            </a:r>
          </a:p>
          <a:p>
            <a:pPr marL="0" indent="0">
              <a:buNone/>
            </a:pPr>
            <a:r>
              <a:rPr lang="fr-FR" dirty="0" smtClean="0"/>
              <a:t>- Le patient qui bénéficie de l’offre de soins, </a:t>
            </a:r>
          </a:p>
          <a:p>
            <a:pPr marL="0" indent="0">
              <a:buNone/>
            </a:pPr>
            <a:r>
              <a:rPr lang="fr-FR" dirty="0" smtClean="0"/>
              <a:t>- Le monde scientifique qui bénéficie des publications des recherches qui y sont menées,</a:t>
            </a:r>
          </a:p>
          <a:p>
            <a:pPr marL="0" indent="0">
              <a:buNone/>
            </a:pPr>
            <a:r>
              <a:rPr lang="fr-FR" dirty="0" smtClean="0"/>
              <a:t>- Les administrateurs des hôpitaux,  étudiants en médecine et infirmiers qui y effectue les stages  …</a:t>
            </a:r>
          </a:p>
        </p:txBody>
      </p:sp>
    </p:spTree>
    <p:extLst>
      <p:ext uri="{BB962C8B-B14F-4D97-AF65-F5344CB8AC3E}">
        <p14:creationId xmlns:p14="http://schemas.microsoft.com/office/powerpoint/2010/main" val="29420170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IV-Application des concepts fondamentaux et des principes </a:t>
            </a:r>
            <a:endParaRPr lang="fr-FR" dirty="0"/>
          </a:p>
        </p:txBody>
      </p:sp>
      <p:sp>
        <p:nvSpPr>
          <p:cNvPr id="3" name="Espace réservé du contenu 2"/>
          <p:cNvSpPr>
            <a:spLocks noGrp="1"/>
          </p:cNvSpPr>
          <p:nvPr>
            <p:ph idx="1"/>
          </p:nvPr>
        </p:nvSpPr>
        <p:spPr/>
        <p:txBody>
          <a:bodyPr>
            <a:normAutofit/>
          </a:bodyPr>
          <a:lstStyle/>
          <a:p>
            <a:pPr marL="0" indent="0">
              <a:buNone/>
            </a:pPr>
            <a:endParaRPr lang="fr-FR" dirty="0" smtClean="0"/>
          </a:p>
          <a:p>
            <a:pPr marL="0" indent="0">
              <a:buNone/>
            </a:pPr>
            <a:r>
              <a:rPr lang="fr-FR" dirty="0" smtClean="0"/>
              <a:t>Au regard de clients des structures de soins, il est nécessaire de :</a:t>
            </a:r>
          </a:p>
          <a:p>
            <a:pPr>
              <a:buFontTx/>
              <a:buChar char="-"/>
            </a:pPr>
            <a:r>
              <a:rPr lang="fr-FR" dirty="0" smtClean="0"/>
              <a:t>Offrir des oins de qualité aux patients,</a:t>
            </a:r>
          </a:p>
          <a:p>
            <a:pPr>
              <a:buFontTx/>
              <a:buChar char="-"/>
            </a:pPr>
            <a:r>
              <a:rPr lang="fr-FR" dirty="0" smtClean="0"/>
              <a:t>Collaborer avec le monde scientifique pour développer la recherche,</a:t>
            </a:r>
          </a:p>
          <a:p>
            <a:pPr>
              <a:buFontTx/>
              <a:buChar char="-"/>
            </a:pPr>
            <a:r>
              <a:rPr lang="fr-FR" dirty="0" smtClean="0"/>
              <a:t>Travailler avec les écoles de formations pour l’ amélioration de la qualité des formation</a:t>
            </a:r>
          </a:p>
        </p:txBody>
      </p:sp>
    </p:spTree>
    <p:extLst>
      <p:ext uri="{BB962C8B-B14F-4D97-AF65-F5344CB8AC3E}">
        <p14:creationId xmlns:p14="http://schemas.microsoft.com/office/powerpoint/2010/main" val="9308086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IV-Application des concepts fondamentaux et des principes</a:t>
            </a:r>
            <a:endParaRPr lang="fr-FR" dirty="0"/>
          </a:p>
        </p:txBody>
      </p:sp>
      <p:sp>
        <p:nvSpPr>
          <p:cNvPr id="3" name="Espace réservé du contenu 2"/>
          <p:cNvSpPr>
            <a:spLocks noGrp="1"/>
          </p:cNvSpPr>
          <p:nvPr>
            <p:ph idx="1"/>
          </p:nvPr>
        </p:nvSpPr>
        <p:spPr/>
        <p:txBody>
          <a:bodyPr/>
          <a:lstStyle/>
          <a:p>
            <a:pPr marL="0" indent="0">
              <a:buNone/>
            </a:pPr>
            <a:r>
              <a:rPr lang="fr-FR" b="1" dirty="0"/>
              <a:t>3</a:t>
            </a:r>
            <a:r>
              <a:rPr lang="fr-FR" b="1" dirty="0" smtClean="0"/>
              <a:t>- Le leadership</a:t>
            </a:r>
          </a:p>
          <a:p>
            <a:pPr marL="0" indent="0">
              <a:buNone/>
            </a:pPr>
            <a:r>
              <a:rPr lang="fr-FR" dirty="0" smtClean="0"/>
              <a:t>Les structures sanitaires se distinguent par un cloisonnement entre le monde des soignants et celui des gestionnaires . D’un coté, il y a les gestionnaires qui administrent et veillent au respect de la règlementation et de l’autre le corps soignant qui n’a d’autre préoccupation que de livrer les meilleurs soins à chaque patient.</a:t>
            </a:r>
          </a:p>
          <a:p>
            <a:pPr marL="0" indent="0">
              <a:buNone/>
            </a:pPr>
            <a:r>
              <a:rPr lang="fr-FR" dirty="0"/>
              <a:t>Le leadership requiert une vision holistique et pragmatique  en lieu et place </a:t>
            </a:r>
            <a:r>
              <a:rPr lang="fr-FR" dirty="0" smtClean="0"/>
              <a:t>de la vision fragmentée entre la gestion des ressources et l’activité clinique.</a:t>
            </a:r>
          </a:p>
        </p:txBody>
      </p:sp>
    </p:spTree>
    <p:extLst>
      <p:ext uri="{BB962C8B-B14F-4D97-AF65-F5344CB8AC3E}">
        <p14:creationId xmlns:p14="http://schemas.microsoft.com/office/powerpoint/2010/main" val="31380522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IV-Application des concepts fondamentaux et des principes</a:t>
            </a:r>
            <a:endParaRPr lang="fr-FR" dirty="0"/>
          </a:p>
        </p:txBody>
      </p:sp>
      <p:sp>
        <p:nvSpPr>
          <p:cNvPr id="3" name="Espace réservé du contenu 2"/>
          <p:cNvSpPr>
            <a:spLocks noGrp="1"/>
          </p:cNvSpPr>
          <p:nvPr>
            <p:ph idx="1"/>
          </p:nvPr>
        </p:nvSpPr>
        <p:spPr/>
        <p:txBody>
          <a:bodyPr/>
          <a:lstStyle/>
          <a:p>
            <a:pPr marL="0" indent="0">
              <a:buNone/>
            </a:pPr>
            <a:r>
              <a:rPr lang="fr-FR" dirty="0" smtClean="0"/>
              <a:t>4 </a:t>
            </a:r>
            <a:r>
              <a:rPr lang="fr-FR" b="1" dirty="0" smtClean="0"/>
              <a:t>- Implication du personnel</a:t>
            </a:r>
          </a:p>
          <a:p>
            <a:pPr marL="0" indent="0">
              <a:buNone/>
            </a:pPr>
            <a:r>
              <a:rPr lang="fr-FR" dirty="0" smtClean="0"/>
              <a:t>Elle est tributaire de la concertation entre la direction et les responsables de l’activité clinique à divers niveaux. En effet, elle est conditionnée par un dialogue de gestion efficace  fondé sur la circulation d’une information fiable et partagée par l’ensemble des acteurs ( direction, département, cadre administratif, cadre paramédical ).</a:t>
            </a:r>
          </a:p>
        </p:txBody>
      </p:sp>
    </p:spTree>
    <p:extLst>
      <p:ext uri="{BB962C8B-B14F-4D97-AF65-F5344CB8AC3E}">
        <p14:creationId xmlns:p14="http://schemas.microsoft.com/office/powerpoint/2010/main" val="337483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lstStyle/>
          <a:p>
            <a:pPr marL="0" indent="0">
              <a:buNone/>
            </a:pPr>
            <a:r>
              <a:rPr lang="fr-FR" dirty="0" smtClean="0"/>
              <a:t>Les normes de système de management (NSM) ISO définissent un modèle que les organisations peuvent mettre en application pour atteindre leurs buts et objectifs. Ainsi, elles épousent une culture d’amélioration des opérations et des processus qui repose sur la sensibilisation des employés ainsi que l’engagement et l’encadrement la direction.</a:t>
            </a:r>
          </a:p>
          <a:p>
            <a:pPr marL="0" indent="0">
              <a:buNone/>
            </a:pPr>
            <a:r>
              <a:rPr lang="fr-FR" dirty="0" smtClean="0"/>
              <a:t>Les normes de système de management (NSM) résultent d’un consensus international d’experts réunissant tous les acquis de l’expérience dans le domaines du management global, des stratégies en matière de leadership et de la mise en œuvre des processus et pratiques efficients et efficaces.</a:t>
            </a:r>
          </a:p>
        </p:txBody>
      </p:sp>
    </p:spTree>
    <p:extLst>
      <p:ext uri="{BB962C8B-B14F-4D97-AF65-F5344CB8AC3E}">
        <p14:creationId xmlns:p14="http://schemas.microsoft.com/office/powerpoint/2010/main" val="11157489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IV-Application </a:t>
            </a:r>
            <a:r>
              <a:rPr lang="fr-FR" dirty="0"/>
              <a:t>des concepts fondamentaux et des principes</a:t>
            </a:r>
          </a:p>
        </p:txBody>
      </p:sp>
      <p:sp>
        <p:nvSpPr>
          <p:cNvPr id="3" name="Espace réservé du contenu 2"/>
          <p:cNvSpPr>
            <a:spLocks noGrp="1"/>
          </p:cNvSpPr>
          <p:nvPr>
            <p:ph idx="1"/>
          </p:nvPr>
        </p:nvSpPr>
        <p:spPr/>
        <p:txBody>
          <a:bodyPr/>
          <a:lstStyle/>
          <a:p>
            <a:pPr marL="0" indent="0">
              <a:buNone/>
            </a:pPr>
            <a:r>
              <a:rPr lang="fr-FR" dirty="0" smtClean="0"/>
              <a:t>5 </a:t>
            </a:r>
            <a:r>
              <a:rPr lang="fr-FR" b="1" dirty="0" smtClean="0"/>
              <a:t>- Approche processus</a:t>
            </a:r>
          </a:p>
          <a:p>
            <a:pPr marL="0" indent="0">
              <a:buNone/>
            </a:pPr>
            <a:r>
              <a:rPr lang="fr-FR" dirty="0" smtClean="0"/>
              <a:t>Le système de management de la qualité aura du mal a s’imbriquer dans une structure organisationnelle classique car il requiert une représentation permettant d’appréhender les grands flux et activités. </a:t>
            </a:r>
            <a:endParaRPr lang="fr-FR" dirty="0"/>
          </a:p>
          <a:p>
            <a:pPr marL="0" indent="0">
              <a:buNone/>
            </a:pPr>
            <a:r>
              <a:rPr lang="fr-FR" dirty="0" smtClean="0"/>
              <a:t>L’approche processus va permettre d’entrevoir le fonctionnement pour </a:t>
            </a:r>
            <a:r>
              <a:rPr lang="fr-FR" dirty="0"/>
              <a:t>optimiser les interactions entre acteurs</a:t>
            </a:r>
            <a:r>
              <a:rPr lang="fr-FR" dirty="0" smtClean="0"/>
              <a:t> et de faciliter </a:t>
            </a:r>
            <a:r>
              <a:rPr lang="fr-FR" dirty="0"/>
              <a:t>l’adoption de nouvelles démarches et l’intégration des nouveaux </a:t>
            </a:r>
            <a:r>
              <a:rPr lang="fr-FR" dirty="0" smtClean="0"/>
              <a:t>collaborateurs.</a:t>
            </a:r>
          </a:p>
        </p:txBody>
      </p:sp>
    </p:spTree>
    <p:extLst>
      <p:ext uri="{BB962C8B-B14F-4D97-AF65-F5344CB8AC3E}">
        <p14:creationId xmlns:p14="http://schemas.microsoft.com/office/powerpoint/2010/main" val="16648525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IV-Application des concepts fondamentaux et des principes</a:t>
            </a:r>
            <a:endParaRPr lang="fr-FR" dirty="0"/>
          </a:p>
        </p:txBody>
      </p:sp>
      <p:sp>
        <p:nvSpPr>
          <p:cNvPr id="3" name="Espace réservé du contenu 2"/>
          <p:cNvSpPr>
            <a:spLocks noGrp="1"/>
          </p:cNvSpPr>
          <p:nvPr>
            <p:ph idx="1"/>
          </p:nvPr>
        </p:nvSpPr>
        <p:spPr/>
        <p:txBody>
          <a:bodyPr>
            <a:normAutofit/>
          </a:bodyPr>
          <a:lstStyle/>
          <a:p>
            <a:pPr marL="0" indent="0">
              <a:buNone/>
            </a:pPr>
            <a:r>
              <a:rPr lang="fr-FR" b="1" dirty="0" smtClean="0"/>
              <a:t>6 - Amélioration</a:t>
            </a:r>
          </a:p>
          <a:p>
            <a:pPr marL="0" indent="0">
              <a:buNone/>
            </a:pPr>
            <a:r>
              <a:rPr lang="fr-FR" dirty="0"/>
              <a:t>L'ISO 9000 : 2000 définit l'amélioration de la qualité comme « </a:t>
            </a:r>
            <a:r>
              <a:rPr lang="fr-FR" i="1" dirty="0"/>
              <a:t>la partie du management de la qualité axée sur l'accroissement de la capacité à satisfaire aux exigences pour la qualité </a:t>
            </a:r>
            <a:r>
              <a:rPr lang="fr-FR" dirty="0" smtClean="0"/>
              <a:t>»</a:t>
            </a:r>
            <a:r>
              <a:rPr lang="fr-FR" baseline="30000" dirty="0" smtClean="0"/>
              <a:t>)</a:t>
            </a:r>
            <a:r>
              <a:rPr lang="fr-FR" dirty="0" smtClean="0"/>
              <a:t>.</a:t>
            </a:r>
            <a:endParaRPr lang="fr-FR" dirty="0"/>
          </a:p>
          <a:p>
            <a:pPr marL="0" indent="0">
              <a:buNone/>
            </a:pPr>
            <a:r>
              <a:rPr lang="fr-FR" dirty="0" smtClean="0"/>
              <a:t>De façon plus large, on parle du concept d'Amélioration continue de la qualité (ACQ) qui est, pour une entreprise, l'engagement </a:t>
            </a:r>
            <a:r>
              <a:rPr lang="fr-FR" dirty="0"/>
              <a:t>d'améliorer constamment ses opérations, ses processus et ses activités en vue de satisfaire les besoins de ses clients, d'une manière efficace, régulière et rentable.</a:t>
            </a:r>
          </a:p>
          <a:p>
            <a:pPr marL="0" indent="0">
              <a:buNone/>
            </a:pPr>
            <a:endParaRPr lang="fr-FR" dirty="0" smtClean="0"/>
          </a:p>
        </p:txBody>
      </p:sp>
    </p:spTree>
    <p:extLst>
      <p:ext uri="{BB962C8B-B14F-4D97-AF65-F5344CB8AC3E}">
        <p14:creationId xmlns:p14="http://schemas.microsoft.com/office/powerpoint/2010/main" val="39655529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IV-Application des concepts fondamentaux et des principes</a:t>
            </a:r>
            <a:endParaRPr lang="fr-FR" dirty="0"/>
          </a:p>
        </p:txBody>
      </p:sp>
      <p:sp>
        <p:nvSpPr>
          <p:cNvPr id="3" name="Espace réservé du contenu 2"/>
          <p:cNvSpPr>
            <a:spLocks noGrp="1"/>
          </p:cNvSpPr>
          <p:nvPr>
            <p:ph idx="1"/>
          </p:nvPr>
        </p:nvSpPr>
        <p:spPr/>
        <p:txBody>
          <a:bodyPr/>
          <a:lstStyle/>
          <a:p>
            <a:pPr marL="0" indent="0">
              <a:buNone/>
            </a:pPr>
            <a:r>
              <a:rPr lang="fr-FR" b="1" dirty="0"/>
              <a:t>7</a:t>
            </a:r>
            <a:r>
              <a:rPr lang="fr-FR" b="1" dirty="0" smtClean="0"/>
              <a:t>- Prise de décision fondée sur les preuves</a:t>
            </a:r>
          </a:p>
          <a:p>
            <a:pPr marL="0" indent="0">
              <a:buNone/>
            </a:pPr>
            <a:r>
              <a:rPr lang="fr-FR" dirty="0"/>
              <a:t>L</a:t>
            </a:r>
            <a:r>
              <a:rPr lang="fr-FR" dirty="0" smtClean="0"/>
              <a:t>es </a:t>
            </a:r>
            <a:r>
              <a:rPr lang="fr-FR" dirty="0"/>
              <a:t>indicateurs </a:t>
            </a:r>
            <a:r>
              <a:rPr lang="fr-FR" dirty="0" smtClean="0"/>
              <a:t>doivent être </a:t>
            </a:r>
            <a:r>
              <a:rPr lang="fr-FR" dirty="0"/>
              <a:t>précisés dans les </a:t>
            </a:r>
            <a:r>
              <a:rPr lang="fr-FR" dirty="0" smtClean="0"/>
              <a:t>fiches de poste </a:t>
            </a:r>
            <a:r>
              <a:rPr lang="fr-FR" dirty="0"/>
              <a:t>et les lettres de mission ou des messages écrits du Directeur général</a:t>
            </a:r>
            <a:r>
              <a:rPr lang="fr-FR" dirty="0" smtClean="0"/>
              <a:t>.</a:t>
            </a:r>
            <a:r>
              <a:rPr lang="fr-FR" dirty="0"/>
              <a:t> </a:t>
            </a:r>
            <a:r>
              <a:rPr lang="fr-FR" dirty="0" smtClean="0"/>
              <a:t>Chaque </a:t>
            </a:r>
            <a:r>
              <a:rPr lang="fr-FR" dirty="0"/>
              <a:t>objectif opérationnel </a:t>
            </a:r>
            <a:r>
              <a:rPr lang="fr-FR" dirty="0" smtClean="0"/>
              <a:t>doit être </a:t>
            </a:r>
            <a:r>
              <a:rPr lang="fr-FR" dirty="0"/>
              <a:t>rattaché à un indicateur de </a:t>
            </a:r>
            <a:r>
              <a:rPr lang="fr-FR" dirty="0" smtClean="0"/>
              <a:t>performance. Les </a:t>
            </a:r>
            <a:r>
              <a:rPr lang="fr-FR" dirty="0"/>
              <a:t>notes de services, circulaires, rapports d'audits internes ou externe </a:t>
            </a:r>
            <a:r>
              <a:rPr lang="fr-FR" dirty="0" smtClean="0"/>
              <a:t>permettront </a:t>
            </a:r>
            <a:r>
              <a:rPr lang="fr-FR" dirty="0"/>
              <a:t>de statuer sur l'efficacité des indicateurs </a:t>
            </a:r>
            <a:r>
              <a:rPr lang="fr-FR" dirty="0" smtClean="0"/>
              <a:t>définis.</a:t>
            </a:r>
          </a:p>
        </p:txBody>
      </p:sp>
    </p:spTree>
    <p:extLst>
      <p:ext uri="{BB962C8B-B14F-4D97-AF65-F5344CB8AC3E}">
        <p14:creationId xmlns:p14="http://schemas.microsoft.com/office/powerpoint/2010/main" val="40047939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IV-Application des concepts fondamentaux et des principes</a:t>
            </a:r>
            <a:endParaRPr lang="fr-FR" dirty="0"/>
          </a:p>
        </p:txBody>
      </p:sp>
      <p:sp>
        <p:nvSpPr>
          <p:cNvPr id="3" name="Espace réservé du contenu 2"/>
          <p:cNvSpPr>
            <a:spLocks noGrp="1"/>
          </p:cNvSpPr>
          <p:nvPr>
            <p:ph idx="1"/>
          </p:nvPr>
        </p:nvSpPr>
        <p:spPr/>
        <p:txBody>
          <a:bodyPr>
            <a:normAutofit/>
          </a:bodyPr>
          <a:lstStyle/>
          <a:p>
            <a:pPr marL="0" indent="0">
              <a:buNone/>
            </a:pPr>
            <a:r>
              <a:rPr lang="fr-FR" b="1" dirty="0" smtClean="0"/>
              <a:t>8- Management </a:t>
            </a:r>
            <a:r>
              <a:rPr lang="fr-FR" b="1" dirty="0"/>
              <a:t>des relations avec les parties intéressées</a:t>
            </a:r>
          </a:p>
          <a:p>
            <a:pPr marL="0" indent="0">
              <a:buNone/>
            </a:pPr>
            <a:r>
              <a:rPr lang="fr-FR" dirty="0" smtClean="0"/>
              <a:t>Il existe plusieurs parties prenantes dans une structure de soins :</a:t>
            </a:r>
          </a:p>
          <a:p>
            <a:pPr marL="0" indent="0">
              <a:buNone/>
            </a:pPr>
            <a:r>
              <a:rPr lang="fr-FR" dirty="0" smtClean="0"/>
              <a:t>Les patients et utilisateurs de service de santé;</a:t>
            </a:r>
          </a:p>
          <a:p>
            <a:pPr marL="0" indent="0">
              <a:buNone/>
            </a:pPr>
            <a:r>
              <a:rPr lang="fr-FR" dirty="0" smtClean="0"/>
              <a:t>Le Ministère de la Santé;</a:t>
            </a:r>
          </a:p>
          <a:p>
            <a:pPr marL="0" indent="0">
              <a:buNone/>
            </a:pPr>
            <a:r>
              <a:rPr lang="fr-FR" dirty="0" smtClean="0"/>
              <a:t>La Municipalité;</a:t>
            </a:r>
          </a:p>
          <a:p>
            <a:pPr marL="0" indent="0">
              <a:buNone/>
            </a:pPr>
            <a:r>
              <a:rPr lang="fr-FR" dirty="0" smtClean="0"/>
              <a:t>Les Agents sanitaire, médecins, infirmiers;</a:t>
            </a:r>
          </a:p>
          <a:p>
            <a:pPr marL="0" indent="0">
              <a:buNone/>
            </a:pPr>
            <a:r>
              <a:rPr lang="fr-FR" dirty="0" smtClean="0"/>
              <a:t>Les ONG et leurs personnels fournissant des éléments essentiels de base aux services hospitaliers;</a:t>
            </a:r>
          </a:p>
          <a:p>
            <a:pPr marL="0" indent="0">
              <a:buNone/>
            </a:pPr>
            <a:r>
              <a:rPr lang="fr-FR" dirty="0" smtClean="0"/>
              <a:t>Les ONG nationales et internationales;</a:t>
            </a:r>
          </a:p>
          <a:p>
            <a:pPr marL="0" indent="0">
              <a:buNone/>
            </a:pPr>
            <a:endParaRPr lang="fr-FR" dirty="0" smtClean="0"/>
          </a:p>
          <a:p>
            <a:pPr marL="0" indent="0">
              <a:buNone/>
            </a:pPr>
            <a:endParaRPr lang="fr-FR" dirty="0" smtClean="0"/>
          </a:p>
          <a:p>
            <a:pPr marL="0" indent="0">
              <a:buNone/>
            </a:pPr>
            <a:endParaRPr lang="fr-FR" dirty="0" smtClean="0"/>
          </a:p>
        </p:txBody>
      </p:sp>
    </p:spTree>
    <p:extLst>
      <p:ext uri="{BB962C8B-B14F-4D97-AF65-F5344CB8AC3E}">
        <p14:creationId xmlns:p14="http://schemas.microsoft.com/office/powerpoint/2010/main" val="29461070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IV-Application des concepts fondamentaux et des principes</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Les medias ;</a:t>
            </a:r>
          </a:p>
          <a:p>
            <a:pPr marL="0" indent="0">
              <a:buNone/>
            </a:pPr>
            <a:r>
              <a:rPr lang="fr-FR" dirty="0" smtClean="0"/>
              <a:t>Les autres organisations de la société civile;</a:t>
            </a:r>
          </a:p>
          <a:p>
            <a:pPr marL="0" indent="0">
              <a:buNone/>
            </a:pPr>
            <a:r>
              <a:rPr lang="fr-FR" dirty="0" smtClean="0"/>
              <a:t>Les donateurs et autres sources de financement.</a:t>
            </a:r>
          </a:p>
          <a:p>
            <a:pPr marL="0" indent="0">
              <a:buNone/>
            </a:pPr>
            <a:r>
              <a:rPr lang="fr-FR" dirty="0" smtClean="0"/>
              <a:t>Il est important de connaitre les objectifs spécifiques des parties prenantes afin de les impliquer dans l’obtention de solutions, ce qui dynamise leur volonté et leur capacité à mettre en œuvre ces solutions. </a:t>
            </a:r>
          </a:p>
          <a:p>
            <a:pPr marL="0" indent="0">
              <a:buNone/>
            </a:pPr>
            <a:r>
              <a:rPr lang="fr-FR" dirty="0" smtClean="0"/>
              <a:t>La direction est chargée d’impliquer les parties prenantes. Pour cela, elle doit :</a:t>
            </a:r>
          </a:p>
          <a:p>
            <a:pPr marL="0" indent="0">
              <a:buNone/>
            </a:pPr>
            <a:endParaRPr lang="fr-FR" dirty="0" smtClean="0"/>
          </a:p>
        </p:txBody>
      </p:sp>
    </p:spTree>
    <p:extLst>
      <p:ext uri="{BB962C8B-B14F-4D97-AF65-F5344CB8AC3E}">
        <p14:creationId xmlns:p14="http://schemas.microsoft.com/office/powerpoint/2010/main" val="22804377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IV-Application </a:t>
            </a:r>
            <a:r>
              <a:rPr lang="fr-FR" dirty="0"/>
              <a:t>des concepts fondamentaux et des principes</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endParaRPr lang="fr-FR" dirty="0" smtClean="0"/>
          </a:p>
          <a:p>
            <a:pPr>
              <a:buFontTx/>
              <a:buChar char="-"/>
            </a:pPr>
            <a:r>
              <a:rPr lang="fr-FR" dirty="0" smtClean="0"/>
              <a:t>Maintenir informés les parties prenantes;</a:t>
            </a:r>
          </a:p>
          <a:p>
            <a:pPr>
              <a:buFontTx/>
              <a:buChar char="-"/>
            </a:pPr>
            <a:r>
              <a:rPr lang="fr-FR" dirty="0" smtClean="0"/>
              <a:t>Ecouter leurs préoccupations;</a:t>
            </a:r>
          </a:p>
          <a:p>
            <a:pPr>
              <a:buFontTx/>
              <a:buChar char="-"/>
            </a:pPr>
            <a:r>
              <a:rPr lang="fr-FR" dirty="0" smtClean="0"/>
              <a:t>Coordonner avec les parties prenantes pour bien s’assurer que leurs préoccupations sont bien intégrées au décision;</a:t>
            </a:r>
          </a:p>
          <a:p>
            <a:pPr>
              <a:buFontTx/>
              <a:buChar char="-"/>
            </a:pPr>
            <a:r>
              <a:rPr lang="fr-FR" dirty="0" smtClean="0"/>
              <a:t>Travailler avec les agents sanitaires et les parties prenantes pour mettre en place des solutions;</a:t>
            </a:r>
          </a:p>
          <a:p>
            <a:pPr>
              <a:buFontTx/>
              <a:buChar char="-"/>
            </a:pPr>
            <a:r>
              <a:rPr lang="fr-FR" dirty="0" smtClean="0"/>
              <a:t>Donner le pouvoir de décision aux parties prenantes. </a:t>
            </a: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p:txBody>
      </p:sp>
    </p:spTree>
    <p:extLst>
      <p:ext uri="{BB962C8B-B14F-4D97-AF65-F5344CB8AC3E}">
        <p14:creationId xmlns:p14="http://schemas.microsoft.com/office/powerpoint/2010/main" val="14195294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V-Quelques définitions essentielles</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b="1" dirty="0" smtClean="0"/>
              <a:t>1- </a:t>
            </a:r>
            <a:r>
              <a:rPr lang="fr-FR" dirty="0" smtClean="0"/>
              <a:t>Système de management de la qualité</a:t>
            </a:r>
          </a:p>
          <a:p>
            <a:pPr marL="0" indent="0">
              <a:buNone/>
            </a:pPr>
            <a:r>
              <a:rPr lang="fr-FR" dirty="0" smtClean="0"/>
              <a:t>Le Système de management de la qualité SMQ est l’organisation mise en place par une entreprise (ou un organisme) pour atteindre sa politique et ses objectifs qualité.</a:t>
            </a:r>
          </a:p>
          <a:p>
            <a:pPr marL="0" indent="0">
              <a:buNone/>
            </a:pPr>
            <a:r>
              <a:rPr lang="fr-FR" dirty="0" smtClean="0"/>
              <a:t>Le SMQ consiste à </a:t>
            </a:r>
            <a:r>
              <a:rPr lang="fr-FR" dirty="0"/>
              <a:t>fixer des objectifs (</a:t>
            </a:r>
            <a:r>
              <a:rPr lang="fr-FR" dirty="0" smtClean="0"/>
              <a:t>stratégiques et</a:t>
            </a:r>
            <a:r>
              <a:rPr lang="fr-FR" dirty="0"/>
              <a:t> opérationnels</a:t>
            </a:r>
            <a:r>
              <a:rPr lang="fr-FR" dirty="0" smtClean="0"/>
              <a:t>),choisir </a:t>
            </a:r>
            <a:r>
              <a:rPr lang="fr-FR" dirty="0"/>
              <a:t>les moyens de les </a:t>
            </a:r>
            <a:r>
              <a:rPr lang="fr-FR" dirty="0" smtClean="0"/>
              <a:t>atteindre, mettre </a:t>
            </a:r>
            <a:r>
              <a:rPr lang="fr-FR" dirty="0"/>
              <a:t>en œuvre ces moyens (recherche d'efficience</a:t>
            </a:r>
            <a:r>
              <a:rPr lang="fr-FR" dirty="0" smtClean="0"/>
              <a:t>),contrôler </a:t>
            </a:r>
            <a:r>
              <a:rPr lang="fr-FR" dirty="0"/>
              <a:t>la mise en œuvre et les résultats </a:t>
            </a:r>
            <a:r>
              <a:rPr lang="fr-FR" dirty="0" smtClean="0"/>
              <a:t>obtenus, et assurer </a:t>
            </a:r>
            <a:r>
              <a:rPr lang="fr-FR" dirty="0"/>
              <a:t>une régulation à partir de ce contrôle</a:t>
            </a:r>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p:txBody>
      </p:sp>
    </p:spTree>
    <p:extLst>
      <p:ext uri="{BB962C8B-B14F-4D97-AF65-F5344CB8AC3E}">
        <p14:creationId xmlns:p14="http://schemas.microsoft.com/office/powerpoint/2010/main" val="5739020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V-Quelques définitions </a:t>
            </a:r>
            <a:r>
              <a:rPr lang="fr-FR" dirty="0" err="1" smtClean="0"/>
              <a:t>éssentielles</a:t>
            </a:r>
            <a:endParaRPr lang="fr-FR" dirty="0"/>
          </a:p>
        </p:txBody>
      </p:sp>
      <p:sp>
        <p:nvSpPr>
          <p:cNvPr id="3" name="Espace réservé du contenu 2"/>
          <p:cNvSpPr>
            <a:spLocks noGrp="1"/>
          </p:cNvSpPr>
          <p:nvPr>
            <p:ph idx="1"/>
          </p:nvPr>
        </p:nvSpPr>
        <p:spPr/>
        <p:txBody>
          <a:bodyPr/>
          <a:lstStyle/>
          <a:p>
            <a:pPr marL="0" indent="0">
              <a:buNone/>
            </a:pPr>
            <a:r>
              <a:rPr lang="fr-FR" dirty="0" smtClean="0"/>
              <a:t>2- Qualité </a:t>
            </a:r>
            <a:r>
              <a:rPr lang="fr-FR" dirty="0"/>
              <a:t>: Ensemble des caractéristiques d'un produit ou d'un service qui lui confèrent l'aptitude à satisfaire des besoins exprimés ou implicites. (ISO </a:t>
            </a:r>
            <a:r>
              <a:rPr lang="fr-FR" dirty="0" smtClean="0"/>
              <a:t>8402)</a:t>
            </a:r>
          </a:p>
          <a:p>
            <a:pPr marL="0" indent="0">
              <a:spcBef>
                <a:spcPct val="50000"/>
              </a:spcBef>
              <a:buNone/>
            </a:pPr>
            <a:r>
              <a:rPr lang="fr-FR" dirty="0" smtClean="0"/>
              <a:t>3- Client : Organisme ou personne qui reçoit un produit (ou service)exemples : consommateur, client, utilisateur final, détaillant, bénéficiaire, acheteur. Le client peut être interne ou externe à l’entreprise.</a:t>
            </a:r>
          </a:p>
          <a:p>
            <a:pPr marL="0" indent="0">
              <a:spcBef>
                <a:spcPct val="50000"/>
              </a:spcBef>
              <a:buNone/>
            </a:pPr>
            <a:r>
              <a:rPr lang="fr-FR" dirty="0" smtClean="0"/>
              <a:t>4- Fournisseur : </a:t>
            </a:r>
            <a:r>
              <a:rPr lang="fr-FR" dirty="0"/>
              <a:t>Organisme ou personne qui procure un </a:t>
            </a:r>
            <a:r>
              <a:rPr lang="fr-FR" dirty="0" smtClean="0"/>
              <a:t>produit. exemples </a:t>
            </a:r>
            <a:r>
              <a:rPr lang="fr-FR" dirty="0"/>
              <a:t>: producteur, distributeur, détaillant, marchand, prestataire de </a:t>
            </a:r>
            <a:r>
              <a:rPr lang="fr-FR" dirty="0" smtClean="0"/>
              <a:t>service. Un </a:t>
            </a:r>
            <a:r>
              <a:rPr lang="fr-FR" dirty="0"/>
              <a:t>fournisseur peut être interne ou externe à l’organisme</a:t>
            </a:r>
          </a:p>
          <a:p>
            <a:pPr>
              <a:spcBef>
                <a:spcPct val="50000"/>
              </a:spcBef>
            </a:pPr>
            <a:endParaRPr lang="fr-FR" dirty="0"/>
          </a:p>
          <a:p>
            <a:endParaRPr lang="fr-FR" dirty="0"/>
          </a:p>
        </p:txBody>
      </p:sp>
    </p:spTree>
    <p:extLst>
      <p:ext uri="{BB962C8B-B14F-4D97-AF65-F5344CB8AC3E}">
        <p14:creationId xmlns:p14="http://schemas.microsoft.com/office/powerpoint/2010/main" val="32414193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V-Quelques définitions essentielles</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5- Contexte de l’organisme</a:t>
            </a:r>
          </a:p>
          <a:p>
            <a:pPr marL="0" indent="0">
              <a:buNone/>
            </a:pPr>
            <a:r>
              <a:rPr lang="fr-FR" dirty="0"/>
              <a:t> Le contexte de l’organisme influe sur sa capacité à atteindre les résultats attendus par le Système de Management de la Qualité. En effet, </a:t>
            </a:r>
            <a:r>
              <a:rPr lang="fr-FR" dirty="0" smtClean="0"/>
              <a:t>l’organisme est </a:t>
            </a:r>
            <a:r>
              <a:rPr lang="fr-FR" dirty="0"/>
              <a:t>soumis a un environnement externe ( politique, économique, social, technologique, légal, culturel, économique…) et un environnement interne ( vision, mission, culture de la structure et la capacité opérationnelle des processus clés)</a:t>
            </a:r>
          </a:p>
          <a:p>
            <a:pPr marL="0" indent="0">
              <a:buNone/>
            </a:pPr>
            <a:r>
              <a:rPr lang="fr-FR" dirty="0"/>
              <a:t>L’analyse du contexte permet de comprendre les besoins et </a:t>
            </a:r>
            <a:r>
              <a:rPr lang="fr-FR" dirty="0" smtClean="0"/>
              <a:t>attentes des </a:t>
            </a:r>
            <a:r>
              <a:rPr lang="fr-FR" dirty="0"/>
              <a:t>parties intéressées en vue de la mise en place du Système de Management de la Qualité adéquat.</a:t>
            </a:r>
          </a:p>
          <a:p>
            <a:pPr marL="0" indent="0">
              <a:buNone/>
            </a:pPr>
            <a:endParaRPr lang="fr-FR" dirty="0"/>
          </a:p>
          <a:p>
            <a:pPr marL="0" indent="0" fontAlgn="base">
              <a:buNone/>
            </a:pPr>
            <a:endParaRPr lang="fr-FR" dirty="0"/>
          </a:p>
          <a:p>
            <a:pPr marL="0" indent="0">
              <a:buNone/>
            </a:pPr>
            <a:endParaRPr lang="fr-FR" dirty="0" smtClean="0"/>
          </a:p>
        </p:txBody>
      </p:sp>
    </p:spTree>
    <p:extLst>
      <p:ext uri="{BB962C8B-B14F-4D97-AF65-F5344CB8AC3E}">
        <p14:creationId xmlns:p14="http://schemas.microsoft.com/office/powerpoint/2010/main" val="16805714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V-Quelques définitions </a:t>
            </a:r>
            <a:r>
              <a:rPr lang="fr-FR" dirty="0" err="1" smtClean="0"/>
              <a:t>éssentielles</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6- Parties intéressées</a:t>
            </a:r>
          </a:p>
          <a:p>
            <a:pPr marL="0" indent="0">
              <a:buNone/>
            </a:pPr>
            <a:r>
              <a:rPr lang="fr-FR" dirty="0"/>
              <a:t>L</a:t>
            </a:r>
            <a:r>
              <a:rPr lang="fr-FR" dirty="0" smtClean="0"/>
              <a:t>es </a:t>
            </a:r>
            <a:r>
              <a:rPr lang="fr-FR" dirty="0"/>
              <a:t>personnes, organisations, organismes, internes ou externes à l'entreprise, peuvent avoir un impact sur </a:t>
            </a:r>
            <a:r>
              <a:rPr lang="fr-FR" dirty="0" smtClean="0"/>
              <a:t>la </a:t>
            </a:r>
            <a:r>
              <a:rPr lang="fr-FR" dirty="0"/>
              <a:t>capacité à satisfaire </a:t>
            </a:r>
            <a:r>
              <a:rPr lang="fr-FR" dirty="0" smtClean="0"/>
              <a:t>les </a:t>
            </a:r>
            <a:r>
              <a:rPr lang="fr-FR" dirty="0"/>
              <a:t>clients ou les exigences réglementaires. </a:t>
            </a:r>
            <a:r>
              <a:rPr lang="fr-FR" dirty="0" smtClean="0"/>
              <a:t>Ils doivent être  identifié , leurs attentes doivent être connues de sorte à pouvoir y répondre.</a:t>
            </a:r>
          </a:p>
          <a:p>
            <a:pPr marL="0" indent="0">
              <a:buNone/>
            </a:pPr>
            <a:r>
              <a:rPr lang="fr-FR" dirty="0" smtClean="0"/>
              <a:t>7- Soutien de la direction</a:t>
            </a:r>
          </a:p>
          <a:p>
            <a:pPr marL="0" indent="0" fontAlgn="base">
              <a:buNone/>
            </a:pPr>
            <a:r>
              <a:rPr lang="fr-FR" dirty="0" smtClean="0"/>
              <a:t>La direction doit  initier </a:t>
            </a:r>
            <a:r>
              <a:rPr lang="fr-FR" dirty="0"/>
              <a:t>l’orientation du SMQ </a:t>
            </a:r>
            <a:r>
              <a:rPr lang="fr-FR" dirty="0" smtClean="0"/>
              <a:t>;</a:t>
            </a:r>
            <a:r>
              <a:rPr lang="fr-FR" dirty="0"/>
              <a:t> </a:t>
            </a:r>
            <a:r>
              <a:rPr lang="fr-FR" dirty="0" smtClean="0"/>
              <a:t>s’informer de l’</a:t>
            </a:r>
            <a:r>
              <a:rPr lang="fr-FR" dirty="0"/>
              <a:t>é</a:t>
            </a:r>
            <a:r>
              <a:rPr lang="fr-FR" dirty="0" smtClean="0"/>
              <a:t>volution du SMQ, créer </a:t>
            </a:r>
            <a:r>
              <a:rPr lang="fr-FR" dirty="0"/>
              <a:t>et </a:t>
            </a:r>
            <a:r>
              <a:rPr lang="fr-FR" dirty="0" smtClean="0"/>
              <a:t>maintenir </a:t>
            </a:r>
            <a:r>
              <a:rPr lang="fr-FR" dirty="0"/>
              <a:t>les conditions </a:t>
            </a:r>
            <a:r>
              <a:rPr lang="fr-FR" dirty="0" smtClean="0"/>
              <a:t>afin que le personnel atteigne</a:t>
            </a:r>
            <a:r>
              <a:rPr lang="fr-FR" dirty="0"/>
              <a:t> les objectifs </a:t>
            </a:r>
            <a:r>
              <a:rPr lang="fr-FR" dirty="0" smtClean="0"/>
              <a:t>fixés.</a:t>
            </a:r>
            <a:endParaRPr lang="fr-FR" dirty="0"/>
          </a:p>
          <a:p>
            <a:pPr fontAlgn="base"/>
            <a:endParaRPr lang="fr-FR" dirty="0"/>
          </a:p>
          <a:p>
            <a:pPr marL="0" indent="0">
              <a:buNone/>
            </a:pPr>
            <a:endParaRPr lang="fr-FR" dirty="0" smtClean="0"/>
          </a:p>
        </p:txBody>
      </p:sp>
    </p:spTree>
    <p:extLst>
      <p:ext uri="{BB962C8B-B14F-4D97-AF65-F5344CB8AC3E}">
        <p14:creationId xmlns:p14="http://schemas.microsoft.com/office/powerpoint/2010/main" val="1195377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FR" dirty="0" smtClean="0"/>
              <a:t>Pour offrir des soins qualité, les organisations de santé doivent recourir à des normes parmi lesquelles celles de la famille ISO 9000,raison pour laquelle nous verrons dans la première partie du cours les généralités sur la famille ISO 9000,puis dans la seconde partie nous aborderons la norme ISO 9000 de manière spécifique.</a:t>
            </a:r>
            <a:endParaRPr lang="fr-FR" dirty="0"/>
          </a:p>
        </p:txBody>
      </p:sp>
    </p:spTree>
    <p:extLst>
      <p:ext uri="{BB962C8B-B14F-4D97-AF65-F5344CB8AC3E}">
        <p14:creationId xmlns:p14="http://schemas.microsoft.com/office/powerpoint/2010/main" val="22834363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V-Quelques définitions </a:t>
            </a:r>
            <a:r>
              <a:rPr lang="fr-FR" dirty="0" err="1" smtClean="0"/>
              <a:t>éssentielles</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8 - Ressources humaines</a:t>
            </a:r>
          </a:p>
          <a:p>
            <a:pPr marL="0" indent="0">
              <a:buNone/>
            </a:pPr>
            <a:r>
              <a:rPr lang="fr-FR" dirty="0"/>
              <a:t>La Direction </a:t>
            </a:r>
            <a:r>
              <a:rPr lang="fr-FR" dirty="0" smtClean="0"/>
              <a:t>suscite </a:t>
            </a:r>
            <a:r>
              <a:rPr lang="fr-FR" dirty="0"/>
              <a:t>à l’implication du </a:t>
            </a:r>
            <a:r>
              <a:rPr lang="fr-FR" dirty="0" smtClean="0"/>
              <a:t>personnel, facteur déterminant pour la mise en place du SMQ. A cet effet, elle doit</a:t>
            </a:r>
            <a:r>
              <a:rPr lang="fr-FR" dirty="0"/>
              <a:t> </a:t>
            </a:r>
            <a:r>
              <a:rPr lang="fr-FR" dirty="0" smtClean="0"/>
              <a:t>communiquer efficacement sur la </a:t>
            </a:r>
            <a:r>
              <a:rPr lang="fr-FR" dirty="0"/>
              <a:t>p</a:t>
            </a:r>
            <a:r>
              <a:rPr lang="fr-FR" dirty="0" smtClean="0"/>
              <a:t>olitique qualité et sur les  résultats escomptés.</a:t>
            </a:r>
          </a:p>
          <a:p>
            <a:pPr marL="0" indent="0">
              <a:buNone/>
            </a:pPr>
            <a:r>
              <a:rPr lang="fr-FR" dirty="0" smtClean="0"/>
              <a:t>9- Compétences</a:t>
            </a:r>
          </a:p>
          <a:p>
            <a:pPr marL="0" indent="0" fontAlgn="base">
              <a:buNone/>
            </a:pPr>
            <a:r>
              <a:rPr lang="fr-FR" dirty="0" smtClean="0"/>
              <a:t>La direction doit travailler à accroître le savoir du personnel, à </a:t>
            </a:r>
            <a:r>
              <a:rPr lang="fr-FR" dirty="0"/>
              <a:t>élargir c</a:t>
            </a:r>
            <a:r>
              <a:rPr lang="fr-FR" dirty="0" smtClean="0"/>
              <a:t>es compétences</a:t>
            </a:r>
            <a:r>
              <a:rPr lang="fr-FR" dirty="0"/>
              <a:t> </a:t>
            </a:r>
            <a:r>
              <a:rPr lang="fr-FR" dirty="0" smtClean="0"/>
              <a:t>et à tirer </a:t>
            </a:r>
            <a:r>
              <a:rPr lang="fr-FR" dirty="0"/>
              <a:t>profit </a:t>
            </a:r>
            <a:r>
              <a:rPr lang="fr-FR" dirty="0" smtClean="0"/>
              <a:t>de ces  </a:t>
            </a:r>
            <a:r>
              <a:rPr lang="fr-FR" dirty="0"/>
              <a:t>expériences </a:t>
            </a:r>
            <a:r>
              <a:rPr lang="fr-FR" dirty="0" smtClean="0"/>
              <a:t>pour </a:t>
            </a:r>
            <a:r>
              <a:rPr lang="fr-FR" dirty="0" err="1" smtClean="0"/>
              <a:t>endre</a:t>
            </a:r>
            <a:r>
              <a:rPr lang="fr-FR" dirty="0" smtClean="0"/>
              <a:t> efficace le SMQ.</a:t>
            </a:r>
            <a:endParaRPr lang="fr-FR" dirty="0"/>
          </a:p>
          <a:p>
            <a:pPr marL="0" indent="0">
              <a:buNone/>
            </a:pPr>
            <a:endParaRPr lang="fr-FR" dirty="0" smtClean="0"/>
          </a:p>
        </p:txBody>
      </p:sp>
    </p:spTree>
    <p:extLst>
      <p:ext uri="{BB962C8B-B14F-4D97-AF65-F5344CB8AC3E}">
        <p14:creationId xmlns:p14="http://schemas.microsoft.com/office/powerpoint/2010/main" val="32252542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V-Quelques définitions essentielles</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10 -  Sensibilisation</a:t>
            </a:r>
          </a:p>
          <a:p>
            <a:pPr marL="0" indent="0">
              <a:buNone/>
            </a:pPr>
            <a:r>
              <a:rPr lang="fr-FR" dirty="0"/>
              <a:t>Il importe que les buts et la finalité de l’entreprise soient compris, acceptés et justifiables auprès du personnel. Ainsi, le personnel aura conscience </a:t>
            </a:r>
            <a:r>
              <a:rPr lang="fr-FR" dirty="0" smtClean="0"/>
              <a:t>de l’importance qu’il </a:t>
            </a:r>
            <a:r>
              <a:rPr lang="fr-FR" dirty="0"/>
              <a:t>établisse et </a:t>
            </a:r>
            <a:r>
              <a:rPr lang="fr-FR" dirty="0" smtClean="0"/>
              <a:t>maintienne le SMQ</a:t>
            </a:r>
          </a:p>
          <a:p>
            <a:pPr marL="0" indent="0">
              <a:buNone/>
            </a:pPr>
            <a:r>
              <a:rPr lang="fr-FR" dirty="0"/>
              <a:t> </a:t>
            </a:r>
            <a:r>
              <a:rPr lang="fr-FR" dirty="0" smtClean="0"/>
              <a:t>11-Communication</a:t>
            </a:r>
          </a:p>
          <a:p>
            <a:pPr marL="0" indent="0" fontAlgn="base">
              <a:buNone/>
            </a:pPr>
            <a:r>
              <a:rPr lang="fr-FR" dirty="0" smtClean="0"/>
              <a:t>La communication interne et externe permet </a:t>
            </a:r>
            <a:r>
              <a:rPr lang="fr-FR" dirty="0"/>
              <a:t>de mettre en avant les bénéfices pour l’équipe et </a:t>
            </a:r>
            <a:r>
              <a:rPr lang="fr-FR" dirty="0" smtClean="0"/>
              <a:t>la valeur ajoutée pour les parties prenantes. Elle permet ainsi de renforcer  l’implication du personnel ; et sa compréhension du contexte, des besoins et attentes des parties intéressées et du SMQ.</a:t>
            </a:r>
          </a:p>
        </p:txBody>
      </p:sp>
    </p:spTree>
    <p:extLst>
      <p:ext uri="{BB962C8B-B14F-4D97-AF65-F5344CB8AC3E}">
        <p14:creationId xmlns:p14="http://schemas.microsoft.com/office/powerpoint/2010/main" val="24053138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V-Quelques définitions essentielles</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12- Processus</a:t>
            </a:r>
            <a:endParaRPr lang="fr-FR" dirty="0"/>
          </a:p>
          <a:p>
            <a:pPr marL="0" indent="0">
              <a:buNone/>
            </a:pPr>
            <a:r>
              <a:rPr lang="fr-FR" dirty="0"/>
              <a:t>Ensemble de moyens et d'activités qui transforment des éléments entrants (intrants) en éléments sortants (</a:t>
            </a:r>
            <a:r>
              <a:rPr lang="fr-FR" dirty="0" smtClean="0"/>
              <a:t>extrants)</a:t>
            </a:r>
          </a:p>
          <a:p>
            <a:pPr marL="0" indent="0">
              <a:buNone/>
            </a:pPr>
            <a:r>
              <a:rPr lang="fr-FR" dirty="0" smtClean="0"/>
              <a:t>13- Manuel qualité</a:t>
            </a:r>
          </a:p>
          <a:p>
            <a:pPr marL="0" indent="0">
              <a:buNone/>
            </a:pPr>
            <a:r>
              <a:rPr lang="fr-FR" dirty="0" smtClean="0"/>
              <a:t>Document </a:t>
            </a:r>
            <a:r>
              <a:rPr lang="fr-FR" dirty="0"/>
              <a:t>énonçant la politique Qualité et décrivant le Système Qualité d'un </a:t>
            </a:r>
            <a:r>
              <a:rPr lang="fr-FR" dirty="0" smtClean="0"/>
              <a:t>organisme</a:t>
            </a:r>
          </a:p>
          <a:p>
            <a:pPr marL="0" indent="0">
              <a:buNone/>
            </a:pPr>
            <a:r>
              <a:rPr lang="fr-FR" dirty="0" smtClean="0"/>
              <a:t>14- Procédure</a:t>
            </a:r>
          </a:p>
          <a:p>
            <a:pPr marL="0" indent="0">
              <a:buNone/>
            </a:pPr>
            <a:r>
              <a:rPr lang="fr-FR" dirty="0" smtClean="0"/>
              <a:t>Manière </a:t>
            </a:r>
            <a:r>
              <a:rPr lang="fr-FR" dirty="0"/>
              <a:t>spécifiée d'accomplir une activité :</a:t>
            </a:r>
          </a:p>
          <a:p>
            <a:pPr>
              <a:spcBef>
                <a:spcPct val="5000"/>
              </a:spcBef>
              <a:buFontTx/>
              <a:buChar char="•"/>
            </a:pPr>
            <a:r>
              <a:rPr lang="fr-FR" dirty="0"/>
              <a:t>objet et domaine d'application</a:t>
            </a:r>
          </a:p>
          <a:p>
            <a:pPr>
              <a:spcBef>
                <a:spcPct val="5000"/>
              </a:spcBef>
              <a:buFontTx/>
              <a:buChar char="•"/>
            </a:pPr>
            <a:r>
              <a:rPr lang="fr-FR" dirty="0"/>
              <a:t>ce qui doit être fait et qui le fait</a:t>
            </a:r>
          </a:p>
          <a:p>
            <a:endParaRPr lang="fr-FR" dirty="0"/>
          </a:p>
          <a:p>
            <a:endParaRPr lang="fr-FR" dirty="0" smtClean="0"/>
          </a:p>
          <a:p>
            <a:pPr marL="0" indent="0">
              <a:buNone/>
            </a:pPr>
            <a:endParaRPr lang="fr-FR" sz="900" dirty="0">
              <a:solidFill>
                <a:srgbClr val="000000"/>
              </a:solidFill>
              <a:latin typeface="Arial Narrow" panose="020B0606020202030204" pitchFamily="34" charset="0"/>
            </a:endParaRPr>
          </a:p>
          <a:p>
            <a:endParaRPr lang="fr-FR" dirty="0"/>
          </a:p>
        </p:txBody>
      </p:sp>
    </p:spTree>
    <p:extLst>
      <p:ext uri="{BB962C8B-B14F-4D97-AF65-F5344CB8AC3E}">
        <p14:creationId xmlns:p14="http://schemas.microsoft.com/office/powerpoint/2010/main" val="34049937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V-Quelques définitions essentielles</a:t>
            </a:r>
            <a:endParaRPr lang="fr-FR" dirty="0"/>
          </a:p>
        </p:txBody>
      </p:sp>
      <p:sp>
        <p:nvSpPr>
          <p:cNvPr id="3" name="Espace réservé du contenu 2"/>
          <p:cNvSpPr>
            <a:spLocks noGrp="1"/>
          </p:cNvSpPr>
          <p:nvPr>
            <p:ph idx="1"/>
          </p:nvPr>
        </p:nvSpPr>
        <p:spPr/>
        <p:txBody>
          <a:bodyPr/>
          <a:lstStyle/>
          <a:p>
            <a:endParaRPr lang="fr-FR" dirty="0" smtClean="0"/>
          </a:p>
          <a:p>
            <a:pPr>
              <a:spcBef>
                <a:spcPct val="5000"/>
              </a:spcBef>
              <a:buFontTx/>
              <a:buChar char="•"/>
            </a:pPr>
            <a:r>
              <a:rPr lang="fr-FR" dirty="0"/>
              <a:t>quand, où et comment cela doit être fait</a:t>
            </a:r>
          </a:p>
          <a:p>
            <a:pPr>
              <a:spcBef>
                <a:spcPct val="5000"/>
              </a:spcBef>
              <a:buFontTx/>
              <a:buChar char="•"/>
            </a:pPr>
            <a:r>
              <a:rPr lang="fr-FR" dirty="0"/>
              <a:t>quels matériels, équipements et documents doivent être utilisés</a:t>
            </a:r>
          </a:p>
          <a:p>
            <a:pPr>
              <a:spcBef>
                <a:spcPct val="5000"/>
              </a:spcBef>
              <a:buFontTx/>
              <a:buChar char="•"/>
            </a:pPr>
            <a:r>
              <a:rPr lang="fr-FR" dirty="0"/>
              <a:t>comment cela doit être maîtrisé et enregistré</a:t>
            </a:r>
            <a:endParaRPr lang="fr-FR" sz="900" dirty="0">
              <a:solidFill>
                <a:srgbClr val="000000"/>
              </a:solidFill>
              <a:latin typeface="Arial Narrow" panose="020B0606020202030204" pitchFamily="34" charset="0"/>
            </a:endParaRPr>
          </a:p>
          <a:p>
            <a:pPr marL="0" indent="0">
              <a:buNone/>
            </a:pPr>
            <a:r>
              <a:rPr lang="fr-FR" dirty="0" smtClean="0"/>
              <a:t>15- Mode </a:t>
            </a:r>
            <a:r>
              <a:rPr lang="fr-FR" dirty="0"/>
              <a:t>opératoire</a:t>
            </a:r>
          </a:p>
          <a:p>
            <a:pPr marL="0" indent="0">
              <a:buNone/>
            </a:pPr>
            <a:r>
              <a:rPr lang="fr-FR" dirty="0"/>
              <a:t>Document définissant la manière dont une opération doit être effectuée et les moyens nécessaires pour réaliser l'opération</a:t>
            </a:r>
            <a:endParaRPr lang="fr-FR" sz="1200" dirty="0">
              <a:solidFill>
                <a:srgbClr val="000000"/>
              </a:solidFill>
              <a:latin typeface="Arial Narrow" panose="020B0606020202030204" pitchFamily="34" charset="0"/>
            </a:endParaRPr>
          </a:p>
          <a:p>
            <a:pPr marL="0" indent="0">
              <a:buNone/>
            </a:pPr>
            <a:r>
              <a:rPr lang="fr-FR" dirty="0" smtClean="0"/>
              <a:t>16 - Assurance </a:t>
            </a:r>
            <a:r>
              <a:rPr lang="fr-FR" dirty="0"/>
              <a:t>qualité </a:t>
            </a:r>
          </a:p>
          <a:p>
            <a:pPr marL="0" indent="0">
              <a:buNone/>
            </a:pPr>
            <a:r>
              <a:rPr lang="fr-FR" dirty="0"/>
              <a:t>Ensemble des activités préétablies et systématiques, mises en </a:t>
            </a:r>
            <a:r>
              <a:rPr lang="fr-FR" dirty="0" err="1"/>
              <a:t>oeuvre</a:t>
            </a:r>
            <a:r>
              <a:rPr lang="fr-FR" dirty="0"/>
              <a:t> dans le cadre du Système Qualité, et démontrées </a:t>
            </a:r>
            <a:r>
              <a:rPr lang="fr-FR" dirty="0" smtClean="0"/>
              <a:t>pour donner</a:t>
            </a:r>
          </a:p>
          <a:p>
            <a:endParaRPr lang="fr-FR" dirty="0" smtClean="0"/>
          </a:p>
          <a:p>
            <a:pPr marL="0" indent="0">
              <a:buNone/>
            </a:pPr>
            <a:endParaRPr lang="fr-FR" dirty="0"/>
          </a:p>
          <a:p>
            <a:pPr marL="0" indent="0">
              <a:buNone/>
            </a:pPr>
            <a:endParaRPr lang="fr-FR" dirty="0" smtClean="0"/>
          </a:p>
          <a:p>
            <a:endParaRPr lang="fr-FR" sz="1050" dirty="0">
              <a:solidFill>
                <a:srgbClr val="000000"/>
              </a:solidFill>
              <a:latin typeface="Arial Narrow" panose="020B0606020202030204" pitchFamily="34" charset="0"/>
            </a:endParaRPr>
          </a:p>
          <a:p>
            <a:endParaRPr lang="fr-FR" sz="1050" dirty="0">
              <a:solidFill>
                <a:srgbClr val="000000"/>
              </a:solidFill>
              <a:latin typeface="Arial Narrow" panose="020B0606020202030204" pitchFamily="34" charset="0"/>
            </a:endParaRPr>
          </a:p>
          <a:p>
            <a:endParaRPr lang="fr-FR" dirty="0"/>
          </a:p>
        </p:txBody>
      </p:sp>
    </p:spTree>
    <p:extLst>
      <p:ext uri="{BB962C8B-B14F-4D97-AF65-F5344CB8AC3E}">
        <p14:creationId xmlns:p14="http://schemas.microsoft.com/office/powerpoint/2010/main" val="10784226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V-Quelques définitions </a:t>
            </a:r>
            <a:r>
              <a:rPr lang="fr-FR" dirty="0"/>
              <a:t>e</a:t>
            </a:r>
            <a:r>
              <a:rPr lang="fr-FR" dirty="0" smtClean="0"/>
              <a:t>ssentielles</a:t>
            </a:r>
            <a:endParaRPr lang="fr-FR" dirty="0"/>
          </a:p>
        </p:txBody>
      </p:sp>
      <p:sp>
        <p:nvSpPr>
          <p:cNvPr id="3" name="Espace réservé du contenu 2"/>
          <p:cNvSpPr>
            <a:spLocks noGrp="1"/>
          </p:cNvSpPr>
          <p:nvPr>
            <p:ph idx="1"/>
          </p:nvPr>
        </p:nvSpPr>
        <p:spPr/>
        <p:txBody>
          <a:bodyPr/>
          <a:lstStyle/>
          <a:p>
            <a:pPr marL="0" indent="0">
              <a:buNone/>
            </a:pPr>
            <a:r>
              <a:rPr lang="fr-FR" dirty="0" smtClean="0"/>
              <a:t>la </a:t>
            </a:r>
            <a:r>
              <a:rPr lang="fr-FR" dirty="0"/>
              <a:t>confiance appropriée en ce qu'une entité satisfera aux exigences pour la Qualité.</a:t>
            </a:r>
          </a:p>
          <a:p>
            <a:pPr marL="0" indent="0">
              <a:buNone/>
            </a:pPr>
            <a:r>
              <a:rPr lang="fr-FR" dirty="0" smtClean="0"/>
              <a:t>17- Conformité</a:t>
            </a:r>
          </a:p>
          <a:p>
            <a:pPr marL="0" indent="0">
              <a:buNone/>
            </a:pPr>
            <a:r>
              <a:rPr lang="fr-FR" dirty="0" smtClean="0"/>
              <a:t>Satisfaction à une exigence spécifiée.</a:t>
            </a:r>
            <a:endParaRPr lang="fr-FR" dirty="0"/>
          </a:p>
          <a:p>
            <a:endParaRPr lang="fr-FR" dirty="0" smtClean="0"/>
          </a:p>
          <a:p>
            <a:pPr marL="0" indent="0">
              <a:buNone/>
            </a:pPr>
            <a:endParaRPr lang="fr-FR" sz="900" dirty="0">
              <a:solidFill>
                <a:srgbClr val="000000"/>
              </a:solidFill>
              <a:latin typeface="Arial Narrow" panose="020B0606020202030204" pitchFamily="34" charset="0"/>
            </a:endParaRPr>
          </a:p>
          <a:p>
            <a:pPr marL="0" indent="0">
              <a:buNone/>
            </a:pPr>
            <a:endParaRPr lang="fr-FR" dirty="0"/>
          </a:p>
        </p:txBody>
      </p:sp>
    </p:spTree>
    <p:extLst>
      <p:ext uri="{BB962C8B-B14F-4D97-AF65-F5344CB8AC3E}">
        <p14:creationId xmlns:p14="http://schemas.microsoft.com/office/powerpoint/2010/main" val="23315165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 Quelques définitions essentielles</a:t>
            </a:r>
            <a:endParaRPr lang="fr-FR" dirty="0"/>
          </a:p>
        </p:txBody>
      </p:sp>
      <p:sp>
        <p:nvSpPr>
          <p:cNvPr id="3" name="Espace réservé du contenu 2"/>
          <p:cNvSpPr>
            <a:spLocks noGrp="1"/>
          </p:cNvSpPr>
          <p:nvPr>
            <p:ph idx="1"/>
          </p:nvPr>
        </p:nvSpPr>
        <p:spPr/>
        <p:txBody>
          <a:bodyPr/>
          <a:lstStyle/>
          <a:p>
            <a:pPr marL="0" indent="0">
              <a:buNone/>
            </a:pPr>
            <a:r>
              <a:rPr lang="fr-FR" dirty="0" smtClean="0"/>
              <a:t>18 - Délivrer </a:t>
            </a:r>
            <a:r>
              <a:rPr lang="fr-FR" dirty="0"/>
              <a:t>à chaque patient l'assortiment d'actes diagnostiques et thérapeutiques qui lui assurera le meilleur résultat en terme de santé, conformément à l'état actuel de la science médicale, au meilleur coût pour un même résultat, au moindre risque iatrogénique et pour sa plus grande satisfaction en terme de procédures, de résultats et de contacts humains à l'intérieur du système de soins. (OMS, la santé pour tous en l’an 2000</a:t>
            </a:r>
            <a:r>
              <a:rPr lang="fr-FR" dirty="0" smtClean="0"/>
              <a:t>)</a:t>
            </a:r>
            <a:endParaRPr lang="fr-FR" b="1" dirty="0"/>
          </a:p>
          <a:p>
            <a:pPr marL="0" indent="0">
              <a:buNone/>
            </a:pPr>
            <a:r>
              <a:rPr lang="fr-FR" i="1" dirty="0"/>
              <a:t>« </a:t>
            </a:r>
            <a:r>
              <a:rPr lang="fr-FR" i="1" dirty="0" smtClean="0"/>
              <a:t>Degré </a:t>
            </a:r>
            <a:r>
              <a:rPr lang="fr-FR" i="1" dirty="0"/>
              <a:t>avec lequel les services de santé augmentent la probabilité d'atteindre les résultats de santé désirés par les patients et en cohérence avec les connaissances médicales du moment. </a:t>
            </a:r>
            <a:r>
              <a:rPr lang="fr-FR" i="1" dirty="0" smtClean="0"/>
              <a:t>» (Institut de médecine 1990)</a:t>
            </a:r>
            <a:endParaRPr lang="fr-FR" i="1" dirty="0"/>
          </a:p>
          <a:p>
            <a:endParaRPr lang="fr-FR" dirty="0"/>
          </a:p>
        </p:txBody>
      </p:sp>
    </p:spTree>
    <p:extLst>
      <p:ext uri="{BB962C8B-B14F-4D97-AF65-F5344CB8AC3E}">
        <p14:creationId xmlns:p14="http://schemas.microsoft.com/office/powerpoint/2010/main" val="19125457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L’amélioration de la qualité des soins est un long processus qui nécessite une grande implication de la part du personnel de la structure de soin, ce qui invite à revoir le fonctionnement actuel de notre hôpital. </a:t>
            </a:r>
          </a:p>
          <a:p>
            <a:pPr marL="0" indent="0">
              <a:buNone/>
            </a:pPr>
            <a:r>
              <a:rPr lang="fr-FR" dirty="0" smtClean="0"/>
              <a:t>Plusieurs principes du management de la qualité :1) l’orientation client; 2) leadership, 3) implication du personnel, 7) management des relations avec les parties intéressée )  insistent sur la nécessite de construire organisation qui va inhiber les clivages inter-métiers propre à  notre hôpital.</a:t>
            </a:r>
          </a:p>
          <a:p>
            <a:pPr marL="0" indent="0">
              <a:buNone/>
            </a:pPr>
            <a:r>
              <a:rPr lang="fr-FR" dirty="0" smtClean="0"/>
              <a:t>Le système de management de la qualité devra jouer un rôle important dans le changement du paradigme de notre système sanitaire. </a:t>
            </a:r>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p:txBody>
      </p:sp>
    </p:spTree>
    <p:extLst>
      <p:ext uri="{BB962C8B-B14F-4D97-AF65-F5344CB8AC3E}">
        <p14:creationId xmlns:p14="http://schemas.microsoft.com/office/powerpoint/2010/main" val="1551903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I-Généralités sur la famille ISO 9000</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a:t>L'Organisation Internationale de Normalisation (ISO) est une fédération d'organismes nationaux de normalisation fondée en 1947 et comprenant plus de 140 pays. A ce jour, l'ISO a élaboré près de 10 000 normes internationales volontaires, sur la base du consensus, dans presque tous les domaines de l'activité industrielle, économique, scientifique et technique.</a:t>
            </a:r>
          </a:p>
          <a:p>
            <a:pPr marL="0" indent="0">
              <a:buNone/>
            </a:pPr>
            <a:r>
              <a:rPr lang="fr-FR" dirty="0"/>
              <a:t>La famille de normes ISO 9000 est l'expression d'un consensus international sur les bonnes pratiques de management. Ces normes permettent d'assurer la livraison de produits et de services de qualité constante, répondant aux attentes des clients. </a:t>
            </a:r>
          </a:p>
          <a:p>
            <a:endParaRPr lang="fr-FR" dirty="0" smtClean="0"/>
          </a:p>
        </p:txBody>
      </p:sp>
    </p:spTree>
    <p:extLst>
      <p:ext uri="{BB962C8B-B14F-4D97-AF65-F5344CB8AC3E}">
        <p14:creationId xmlns:p14="http://schemas.microsoft.com/office/powerpoint/2010/main" val="1154867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 Généralités sur la famille ISO 9000</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L'objectif des normes de la famille ISO 9000 est d'assurer qu'un organisme peut régulièrement fournir des produits ou des services qui :</a:t>
            </a:r>
          </a:p>
          <a:p>
            <a:pPr marL="0" indent="0">
              <a:buNone/>
            </a:pPr>
            <a:r>
              <a:rPr lang="fr-FR" dirty="0" smtClean="0"/>
              <a:t>- répondent aux exigences de la clientèle en matière de qualité, et</a:t>
            </a:r>
          </a:p>
          <a:p>
            <a:pPr marL="0" indent="0">
              <a:buNone/>
            </a:pPr>
            <a:r>
              <a:rPr lang="fr-FR" dirty="0" smtClean="0"/>
              <a:t>- </a:t>
            </a:r>
            <a:r>
              <a:rPr lang="fr-FR" dirty="0"/>
              <a:t>aux exigences légales et réglementaires applicables, tout en visant </a:t>
            </a:r>
            <a:r>
              <a:rPr lang="fr-FR" dirty="0" smtClean="0"/>
              <a:t>à améliorer </a:t>
            </a:r>
            <a:r>
              <a:rPr lang="fr-FR" dirty="0"/>
              <a:t>la satisfaction des clients, et </a:t>
            </a:r>
            <a:r>
              <a:rPr lang="fr-FR" dirty="0" smtClean="0"/>
              <a:t>à réaliser </a:t>
            </a:r>
            <a:r>
              <a:rPr lang="fr-FR" dirty="0"/>
              <a:t>l'amélioration continue des performances en quête de ces objectifs.</a:t>
            </a:r>
          </a:p>
          <a:p>
            <a:pPr marL="0" indent="0">
              <a:buNone/>
            </a:pPr>
            <a:r>
              <a:rPr lang="fr-FR" dirty="0"/>
              <a:t>La série ISO 9000 est divisée en trois groupes :</a:t>
            </a:r>
          </a:p>
          <a:p>
            <a:r>
              <a:rPr lang="fr-FR" b="1" dirty="0"/>
              <a:t>ü ISO 9000</a:t>
            </a:r>
            <a:r>
              <a:rPr lang="fr-FR" dirty="0"/>
              <a:t> décrit les principes essentiels des systèmes de management de la qualité et en spécifie la terminologie ;</a:t>
            </a:r>
          </a:p>
          <a:p>
            <a:endParaRPr lang="fr-FR" dirty="0"/>
          </a:p>
          <a:p>
            <a:endParaRPr lang="fr-FR" dirty="0" smtClean="0"/>
          </a:p>
        </p:txBody>
      </p:sp>
    </p:spTree>
    <p:extLst>
      <p:ext uri="{BB962C8B-B14F-4D97-AF65-F5344CB8AC3E}">
        <p14:creationId xmlns:p14="http://schemas.microsoft.com/office/powerpoint/2010/main" val="1166142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 Généralités sur la famille ISO 9000</a:t>
            </a:r>
            <a:endParaRPr lang="fr-FR" dirty="0"/>
          </a:p>
        </p:txBody>
      </p:sp>
      <p:sp>
        <p:nvSpPr>
          <p:cNvPr id="3" name="Espace réservé du contenu 2"/>
          <p:cNvSpPr>
            <a:spLocks noGrp="1"/>
          </p:cNvSpPr>
          <p:nvPr>
            <p:ph idx="1"/>
          </p:nvPr>
        </p:nvSpPr>
        <p:spPr/>
        <p:txBody>
          <a:bodyPr>
            <a:normAutofit/>
          </a:bodyPr>
          <a:lstStyle/>
          <a:p>
            <a:r>
              <a:rPr lang="fr-FR" b="1" dirty="0" smtClean="0"/>
              <a:t> </a:t>
            </a:r>
            <a:r>
              <a:rPr lang="fr-FR" b="1" dirty="0"/>
              <a:t>ISO 9001</a:t>
            </a:r>
            <a:r>
              <a:rPr lang="fr-FR" dirty="0"/>
              <a:t>  spécifie les exigences relatives au système de management de la qualité lorsqu'un organisme:</a:t>
            </a:r>
          </a:p>
          <a:p>
            <a:pPr marL="0" indent="0">
              <a:buNone/>
            </a:pPr>
            <a:r>
              <a:rPr lang="fr-FR" dirty="0"/>
              <a:t>a) doit démontrer son aptitude à fournir constamment des produits et des services conformes aux exigences des clients et aux exigences légales et réglementaires applicables, et</a:t>
            </a:r>
          </a:p>
          <a:p>
            <a:pPr marL="0" indent="0">
              <a:buNone/>
            </a:pPr>
            <a:r>
              <a:rPr lang="fr-FR" dirty="0"/>
              <a:t>b) vise à accroître la satisfaction de ses clients par l'application efficace du système, y compris les processus pour l'amélioration du système et l'assurance de la conformité aux exigences des clients et aux exigences légales et réglementaires applicables.</a:t>
            </a:r>
          </a:p>
          <a:p>
            <a:endParaRPr lang="fr-FR" dirty="0" smtClean="0"/>
          </a:p>
        </p:txBody>
      </p:sp>
    </p:spTree>
    <p:extLst>
      <p:ext uri="{BB962C8B-B14F-4D97-AF65-F5344CB8AC3E}">
        <p14:creationId xmlns:p14="http://schemas.microsoft.com/office/powerpoint/2010/main" val="2294121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 Généralités sur la famille ISO 9000</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a:t>Toutes les exigences de l'ISO 9001:2015 sont génériques et prévues pour s'appliquer à tout organisme, quels que soient son type ou sa taille, ou les produits et services qu'il fournit.</a:t>
            </a:r>
            <a:endParaRPr lang="fr-FR" dirty="0" smtClean="0"/>
          </a:p>
        </p:txBody>
      </p:sp>
    </p:spTree>
    <p:extLst>
      <p:ext uri="{BB962C8B-B14F-4D97-AF65-F5344CB8AC3E}">
        <p14:creationId xmlns:p14="http://schemas.microsoft.com/office/powerpoint/2010/main" val="2937476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 Généralités sur la famille ISO 9000</a:t>
            </a:r>
            <a:endParaRPr lang="fr-FR" dirty="0"/>
          </a:p>
        </p:txBody>
      </p:sp>
      <p:sp>
        <p:nvSpPr>
          <p:cNvPr id="3" name="Espace réservé du contenu 2"/>
          <p:cNvSpPr>
            <a:spLocks noGrp="1"/>
          </p:cNvSpPr>
          <p:nvPr>
            <p:ph idx="1"/>
          </p:nvPr>
        </p:nvSpPr>
        <p:spPr/>
        <p:txBody>
          <a:bodyPr>
            <a:normAutofit/>
          </a:bodyPr>
          <a:lstStyle/>
          <a:p>
            <a:r>
              <a:rPr lang="fr-FR" b="1" dirty="0" smtClean="0"/>
              <a:t> </a:t>
            </a:r>
            <a:r>
              <a:rPr lang="fr-FR" b="1" dirty="0"/>
              <a:t>ISO </a:t>
            </a:r>
            <a:r>
              <a:rPr lang="fr-FR" b="1" dirty="0" smtClean="0"/>
              <a:t>9004 </a:t>
            </a:r>
            <a:r>
              <a:rPr lang="fr-FR" dirty="0"/>
              <a:t>fournit des lignes directrices permettant d'améliorer l'aptitude d'un organisme à obtenir des performances durables. Ces lignes directrices sont cohérentes avec les principes de management de la qualité énoncés dans l'ISO 9000:2015.</a:t>
            </a:r>
          </a:p>
          <a:p>
            <a:pPr marL="0" indent="0">
              <a:buNone/>
            </a:pPr>
            <a:r>
              <a:rPr lang="fr-FR" dirty="0"/>
              <a:t>L'ISO 9004:2018 fournit un outil d'auto-évaluation permettant de déterminer le niveau d'adoption par l'organisme des </a:t>
            </a:r>
            <a:r>
              <a:rPr lang="fr-FR" dirty="0" smtClean="0"/>
              <a:t>concepts.</a:t>
            </a:r>
            <a:r>
              <a:rPr lang="fr-FR" dirty="0"/>
              <a:t> </a:t>
            </a:r>
            <a:r>
              <a:rPr lang="fr-FR" dirty="0" smtClean="0"/>
              <a:t>Il </a:t>
            </a:r>
            <a:r>
              <a:rPr lang="fr-FR" dirty="0"/>
              <a:t>s'applique à tout organisme, quels que soient sa taille, son type et son activité.</a:t>
            </a:r>
          </a:p>
        </p:txBody>
      </p:sp>
    </p:spTree>
    <p:extLst>
      <p:ext uri="{BB962C8B-B14F-4D97-AF65-F5344CB8AC3E}">
        <p14:creationId xmlns:p14="http://schemas.microsoft.com/office/powerpoint/2010/main" val="36890180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1948</TotalTime>
  <Words>2348</Words>
  <Application>Microsoft Office PowerPoint</Application>
  <PresentationFormat>Grand écran</PresentationFormat>
  <Paragraphs>248</Paragraphs>
  <Slides>46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46</vt:i4>
      </vt:variant>
    </vt:vector>
  </HeadingPairs>
  <TitlesOfParts>
    <vt:vector size="51" baseType="lpstr">
      <vt:lpstr>Arial</vt:lpstr>
      <vt:lpstr>Arial Narrow</vt:lpstr>
      <vt:lpstr>Century Gothic</vt:lpstr>
      <vt:lpstr>Wingdings 3</vt:lpstr>
      <vt:lpstr>Ion</vt:lpstr>
      <vt:lpstr>Généralités sur la famille ISO 9000 - spécificités de l’ISO 9000</vt:lpstr>
      <vt:lpstr>SOMMAIRE</vt:lpstr>
      <vt:lpstr>Introduction</vt:lpstr>
      <vt:lpstr>Présentation PowerPoint</vt:lpstr>
      <vt:lpstr>I-Généralités sur la famille ISO 9000</vt:lpstr>
      <vt:lpstr>I- Généralités sur la famille ISO 9000</vt:lpstr>
      <vt:lpstr>I- Généralités sur la famille ISO 9000</vt:lpstr>
      <vt:lpstr>I- Généralités sur la famille ISO 9000</vt:lpstr>
      <vt:lpstr>I- Généralités sur la famille ISO 9000</vt:lpstr>
      <vt:lpstr> II-  Spécificités de la norme  ISO 9000</vt:lpstr>
      <vt:lpstr>II- Spécificités de la norme ISO 9000 </vt:lpstr>
      <vt:lpstr>II- Spécificités sur la norme ISO 9000 </vt:lpstr>
      <vt:lpstr>II- Spécificités sur la norme ISO 9000 </vt:lpstr>
      <vt:lpstr>II- Spécificités sur la norme ISO 9000 </vt:lpstr>
      <vt:lpstr>III- Les 7 principes du management de la qualité  </vt:lpstr>
      <vt:lpstr>III- Les 7 principes du management de la qualité  </vt:lpstr>
      <vt:lpstr>III- Les 7 principes du management de la qualité  </vt:lpstr>
      <vt:lpstr>III- Les 7 principes du management de la qualité</vt:lpstr>
      <vt:lpstr>III- Les 7 principes du management de la qualité</vt:lpstr>
      <vt:lpstr>III- Les 7 principes du management de la qualité</vt:lpstr>
      <vt:lpstr>III- Les 7 principes du management de la qualité  </vt:lpstr>
      <vt:lpstr>III- Les 7 principes du management de la qualité  </vt:lpstr>
      <vt:lpstr>III- Les 7 principes du management de la qualité  </vt:lpstr>
      <vt:lpstr>IV-Application des concepts fondamentaux et des principes </vt:lpstr>
      <vt:lpstr>IV-Application des concepts fondamentaux et des principes </vt:lpstr>
      <vt:lpstr>IV-Application des concepts fondamentaux et des principes </vt:lpstr>
      <vt:lpstr>IV-Application des concepts fondamentaux et des principes </vt:lpstr>
      <vt:lpstr>IV-Application des concepts fondamentaux et des principes</vt:lpstr>
      <vt:lpstr>IV-Application des concepts fondamentaux et des principes</vt:lpstr>
      <vt:lpstr>IV-Application des concepts fondamentaux et des principes</vt:lpstr>
      <vt:lpstr>IV-Application des concepts fondamentaux et des principes</vt:lpstr>
      <vt:lpstr>IV-Application des concepts fondamentaux et des principes</vt:lpstr>
      <vt:lpstr>IV-Application des concepts fondamentaux et des principes</vt:lpstr>
      <vt:lpstr>IV-Application des concepts fondamentaux et des principes</vt:lpstr>
      <vt:lpstr>IV-Application des concepts fondamentaux et des principes </vt:lpstr>
      <vt:lpstr>V-Quelques définitions essentielles </vt:lpstr>
      <vt:lpstr>V-Quelques définitions éssentielles</vt:lpstr>
      <vt:lpstr>V-Quelques définitions essentielles </vt:lpstr>
      <vt:lpstr>V-Quelques définitions éssentielles </vt:lpstr>
      <vt:lpstr>V-Quelques définitions éssentielles </vt:lpstr>
      <vt:lpstr>V-Quelques définitions essentielles </vt:lpstr>
      <vt:lpstr>V-Quelques définitions essentielles</vt:lpstr>
      <vt:lpstr>V-Quelques définitions essentielles</vt:lpstr>
      <vt:lpstr>V-Quelques définitions essentielles</vt:lpstr>
      <vt:lpstr>V- Quelques définitions essentielles</vt:lpstr>
      <vt:lpstr>Conclusion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norme ISO 9000</dc:title>
  <dc:creator>TRAORE Cheik S</dc:creator>
  <cp:lastModifiedBy>TRAORE Cheik S</cp:lastModifiedBy>
  <cp:revision>97</cp:revision>
  <dcterms:created xsi:type="dcterms:W3CDTF">2020-11-27T20:36:15Z</dcterms:created>
  <dcterms:modified xsi:type="dcterms:W3CDTF">2020-12-07T17:03:27Z</dcterms:modified>
</cp:coreProperties>
</file>