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72" r:id="rId2"/>
    <p:sldId id="273" r:id="rId3"/>
    <p:sldId id="292" r:id="rId4"/>
    <p:sldId id="762" r:id="rId5"/>
    <p:sldId id="759" r:id="rId6"/>
    <p:sldId id="749" r:id="rId7"/>
    <p:sldId id="676" r:id="rId8"/>
    <p:sldId id="765" r:id="rId9"/>
    <p:sldId id="791" r:id="rId10"/>
    <p:sldId id="259" r:id="rId11"/>
    <p:sldId id="767" r:id="rId12"/>
    <p:sldId id="293" r:id="rId13"/>
    <p:sldId id="768" r:id="rId14"/>
    <p:sldId id="770" r:id="rId15"/>
    <p:sldId id="781" r:id="rId16"/>
    <p:sldId id="789" r:id="rId17"/>
    <p:sldId id="785" r:id="rId18"/>
    <p:sldId id="772" r:id="rId19"/>
    <p:sldId id="782" r:id="rId20"/>
    <p:sldId id="761" r:id="rId21"/>
    <p:sldId id="788" r:id="rId22"/>
    <p:sldId id="753" r:id="rId23"/>
    <p:sldId id="786" r:id="rId24"/>
    <p:sldId id="774" r:id="rId25"/>
    <p:sldId id="752" r:id="rId26"/>
    <p:sldId id="775" r:id="rId27"/>
    <p:sldId id="777" r:id="rId28"/>
    <p:sldId id="776" r:id="rId29"/>
    <p:sldId id="751" r:id="rId30"/>
    <p:sldId id="295" r:id="rId31"/>
    <p:sldId id="299" r:id="rId32"/>
    <p:sldId id="258" r:id="rId33"/>
    <p:sldId id="281" r:id="rId34"/>
    <p:sldId id="282" r:id="rId35"/>
    <p:sldId id="283" r:id="rId36"/>
    <p:sldId id="284" r:id="rId37"/>
    <p:sldId id="285" r:id="rId38"/>
    <p:sldId id="286" r:id="rId39"/>
    <p:sldId id="287" r:id="rId40"/>
    <p:sldId id="288" r:id="rId41"/>
    <p:sldId id="289" r:id="rId42"/>
    <p:sldId id="290" r:id="rId43"/>
    <p:sldId id="279" r:id="rId44"/>
    <p:sldId id="787" r:id="rId4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1649" autoAdjust="0"/>
  </p:normalViewPr>
  <p:slideViewPr>
    <p:cSldViewPr snapToGrid="0">
      <p:cViewPr varScale="1">
        <p:scale>
          <a:sx n="55" d="100"/>
          <a:sy n="55" d="100"/>
        </p:scale>
        <p:origin x="10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1C279A-7D2D-415A-BC56-205E9E44C32D}" type="doc">
      <dgm:prSet loTypeId="urn:microsoft.com/office/officeart/2005/8/layout/pyramid1" loCatId="pyramid" qsTypeId="urn:microsoft.com/office/officeart/2005/8/quickstyle/simple1" qsCatId="simple" csTypeId="urn:microsoft.com/office/officeart/2005/8/colors/colorful1" csCatId="colorful" phldr="1"/>
      <dgm:spPr/>
    </dgm:pt>
    <dgm:pt modelId="{CA036769-925C-47BA-BC88-9AB9E54574A9}">
      <dgm:prSet phldrT="[Texte]" custT="1"/>
      <dgm:spPr/>
      <dgm:t>
        <a:bodyPr/>
        <a:lstStyle/>
        <a:p>
          <a:r>
            <a:rPr lang="fr-FR" sz="2000" b="1" dirty="0">
              <a:latin typeface="+mn-lt"/>
            </a:rPr>
            <a:t>Catastrophe</a:t>
          </a:r>
        </a:p>
      </dgm:t>
    </dgm:pt>
    <dgm:pt modelId="{72811489-06DD-465D-80E1-71A69FCA7672}" type="parTrans" cxnId="{E3F084C4-5A16-49CE-8678-F13CAF1EC1BB}">
      <dgm:prSet/>
      <dgm:spPr/>
      <dgm:t>
        <a:bodyPr/>
        <a:lstStyle/>
        <a:p>
          <a:endParaRPr lang="fr-FR"/>
        </a:p>
      </dgm:t>
    </dgm:pt>
    <dgm:pt modelId="{C8F7ADB5-33EF-4F2A-BA93-D6BDCE6D5B40}" type="sibTrans" cxnId="{E3F084C4-5A16-49CE-8678-F13CAF1EC1BB}">
      <dgm:prSet/>
      <dgm:spPr/>
      <dgm:t>
        <a:bodyPr/>
        <a:lstStyle/>
        <a:p>
          <a:endParaRPr lang="fr-FR"/>
        </a:p>
      </dgm:t>
    </dgm:pt>
    <dgm:pt modelId="{9F062478-AA0D-4055-A295-CC264EF2ABE3}">
      <dgm:prSet phldrT="[Texte]" custT="1"/>
      <dgm:spPr/>
      <dgm:t>
        <a:bodyPr/>
        <a:lstStyle/>
        <a:p>
          <a:r>
            <a:rPr lang="fr-FR" sz="2700" b="1" dirty="0">
              <a:latin typeface="+mn-lt"/>
            </a:rPr>
            <a:t>Accident</a:t>
          </a:r>
        </a:p>
      </dgm:t>
    </dgm:pt>
    <dgm:pt modelId="{02120610-98D5-4070-BB60-196484B754AD}" type="parTrans" cxnId="{36FD2876-A574-4543-9C9D-B419674835C7}">
      <dgm:prSet/>
      <dgm:spPr/>
      <dgm:t>
        <a:bodyPr/>
        <a:lstStyle/>
        <a:p>
          <a:endParaRPr lang="fr-FR"/>
        </a:p>
      </dgm:t>
    </dgm:pt>
    <dgm:pt modelId="{18836502-8B83-46AA-84FE-C49058855F27}" type="sibTrans" cxnId="{36FD2876-A574-4543-9C9D-B419674835C7}">
      <dgm:prSet/>
      <dgm:spPr/>
      <dgm:t>
        <a:bodyPr/>
        <a:lstStyle/>
        <a:p>
          <a:endParaRPr lang="fr-FR"/>
        </a:p>
      </dgm:t>
    </dgm:pt>
    <dgm:pt modelId="{DABE9F79-DF81-4C37-B730-4EB375777FCD}">
      <dgm:prSet phldrT="[Texte]" custT="1"/>
      <dgm:spPr/>
      <dgm:t>
        <a:bodyPr/>
        <a:lstStyle/>
        <a:p>
          <a:r>
            <a:rPr lang="fr-FR" sz="2700" b="1" dirty="0">
              <a:latin typeface="+mn-lt"/>
            </a:rPr>
            <a:t>Incident</a:t>
          </a:r>
        </a:p>
        <a:p>
          <a:r>
            <a:rPr lang="fr-FR" sz="2700" b="1" dirty="0">
              <a:latin typeface="+mn-lt"/>
            </a:rPr>
            <a:t>Dysfonctionnement</a:t>
          </a:r>
        </a:p>
      </dgm:t>
    </dgm:pt>
    <dgm:pt modelId="{58EDDB30-B016-4F7E-8278-2BD0955D8A44}" type="parTrans" cxnId="{9EC40189-FD60-4E06-B711-463EDC6FC9EE}">
      <dgm:prSet/>
      <dgm:spPr/>
      <dgm:t>
        <a:bodyPr/>
        <a:lstStyle/>
        <a:p>
          <a:endParaRPr lang="fr-FR"/>
        </a:p>
      </dgm:t>
    </dgm:pt>
    <dgm:pt modelId="{348A8C47-6ED0-4974-B904-365D67ED723D}" type="sibTrans" cxnId="{9EC40189-FD60-4E06-B711-463EDC6FC9EE}">
      <dgm:prSet/>
      <dgm:spPr/>
      <dgm:t>
        <a:bodyPr/>
        <a:lstStyle/>
        <a:p>
          <a:endParaRPr lang="fr-FR"/>
        </a:p>
      </dgm:t>
    </dgm:pt>
    <dgm:pt modelId="{99FB570E-79A4-407C-AB03-47C641037DF5}">
      <dgm:prSet custT="1"/>
      <dgm:spPr/>
      <dgm:t>
        <a:bodyPr/>
        <a:lstStyle/>
        <a:p>
          <a:r>
            <a:rPr lang="fr-FR" sz="2700" b="1" dirty="0">
              <a:latin typeface="+mn-lt"/>
            </a:rPr>
            <a:t>Presque accident</a:t>
          </a:r>
        </a:p>
        <a:p>
          <a:r>
            <a:rPr lang="fr-FR" sz="2700" b="1" dirty="0">
              <a:latin typeface="+mn-lt"/>
            </a:rPr>
            <a:t>Evènement sentinelle</a:t>
          </a:r>
        </a:p>
      </dgm:t>
    </dgm:pt>
    <dgm:pt modelId="{6744A0CE-3EB0-4F3C-809C-AEC71BD959F5}" type="parTrans" cxnId="{28B67E99-1D19-4648-A7C9-E3834F23CFF7}">
      <dgm:prSet/>
      <dgm:spPr/>
      <dgm:t>
        <a:bodyPr/>
        <a:lstStyle/>
        <a:p>
          <a:endParaRPr lang="fr-FR"/>
        </a:p>
      </dgm:t>
    </dgm:pt>
    <dgm:pt modelId="{61461998-0CC9-45AE-BA92-1F9A76B97179}" type="sibTrans" cxnId="{28B67E99-1D19-4648-A7C9-E3834F23CFF7}">
      <dgm:prSet/>
      <dgm:spPr/>
      <dgm:t>
        <a:bodyPr/>
        <a:lstStyle/>
        <a:p>
          <a:endParaRPr lang="fr-FR"/>
        </a:p>
      </dgm:t>
    </dgm:pt>
    <dgm:pt modelId="{E441C9FA-8065-4E95-B2A8-B98630AA4331}" type="pres">
      <dgm:prSet presAssocID="{CF1C279A-7D2D-415A-BC56-205E9E44C32D}" presName="Name0" presStyleCnt="0">
        <dgm:presLayoutVars>
          <dgm:dir/>
          <dgm:animLvl val="lvl"/>
          <dgm:resizeHandles val="exact"/>
        </dgm:presLayoutVars>
      </dgm:prSet>
      <dgm:spPr/>
    </dgm:pt>
    <dgm:pt modelId="{3B1CC0CF-7631-43AC-9FD4-56B909EAAE00}" type="pres">
      <dgm:prSet presAssocID="{CA036769-925C-47BA-BC88-9AB9E54574A9}" presName="Name8" presStyleCnt="0"/>
      <dgm:spPr/>
    </dgm:pt>
    <dgm:pt modelId="{A4BEA0D9-20EB-4511-BBED-0EB8A0186F84}" type="pres">
      <dgm:prSet presAssocID="{CA036769-925C-47BA-BC88-9AB9E54574A9}" presName="level" presStyleLbl="node1" presStyleIdx="0" presStyleCnt="4">
        <dgm:presLayoutVars>
          <dgm:chMax val="1"/>
          <dgm:bulletEnabled val="1"/>
        </dgm:presLayoutVars>
      </dgm:prSet>
      <dgm:spPr/>
    </dgm:pt>
    <dgm:pt modelId="{3B3377BD-6AFF-46EC-A27A-2965465584AB}" type="pres">
      <dgm:prSet presAssocID="{CA036769-925C-47BA-BC88-9AB9E54574A9}" presName="levelTx" presStyleLbl="revTx" presStyleIdx="0" presStyleCnt="0">
        <dgm:presLayoutVars>
          <dgm:chMax val="1"/>
          <dgm:bulletEnabled val="1"/>
        </dgm:presLayoutVars>
      </dgm:prSet>
      <dgm:spPr/>
    </dgm:pt>
    <dgm:pt modelId="{0BEABD14-89B2-476C-B485-F1AA00F8381E}" type="pres">
      <dgm:prSet presAssocID="{9F062478-AA0D-4055-A295-CC264EF2ABE3}" presName="Name8" presStyleCnt="0"/>
      <dgm:spPr/>
    </dgm:pt>
    <dgm:pt modelId="{73A6FF38-000E-4F76-A2E1-A383120B90BF}" type="pres">
      <dgm:prSet presAssocID="{9F062478-AA0D-4055-A295-CC264EF2ABE3}" presName="level" presStyleLbl="node1" presStyleIdx="1" presStyleCnt="4">
        <dgm:presLayoutVars>
          <dgm:chMax val="1"/>
          <dgm:bulletEnabled val="1"/>
        </dgm:presLayoutVars>
      </dgm:prSet>
      <dgm:spPr/>
    </dgm:pt>
    <dgm:pt modelId="{A60B3646-45F3-459A-9A37-4D676E1828B6}" type="pres">
      <dgm:prSet presAssocID="{9F062478-AA0D-4055-A295-CC264EF2ABE3}" presName="levelTx" presStyleLbl="revTx" presStyleIdx="0" presStyleCnt="0">
        <dgm:presLayoutVars>
          <dgm:chMax val="1"/>
          <dgm:bulletEnabled val="1"/>
        </dgm:presLayoutVars>
      </dgm:prSet>
      <dgm:spPr/>
    </dgm:pt>
    <dgm:pt modelId="{72639F73-D49F-44A2-B49A-157735E67580}" type="pres">
      <dgm:prSet presAssocID="{99FB570E-79A4-407C-AB03-47C641037DF5}" presName="Name8" presStyleCnt="0"/>
      <dgm:spPr/>
    </dgm:pt>
    <dgm:pt modelId="{0F1CFB59-CCAE-43C2-92B6-BE8DA7D58552}" type="pres">
      <dgm:prSet presAssocID="{99FB570E-79A4-407C-AB03-47C641037DF5}" presName="level" presStyleLbl="node1" presStyleIdx="2" presStyleCnt="4">
        <dgm:presLayoutVars>
          <dgm:chMax val="1"/>
          <dgm:bulletEnabled val="1"/>
        </dgm:presLayoutVars>
      </dgm:prSet>
      <dgm:spPr/>
    </dgm:pt>
    <dgm:pt modelId="{4133061B-C0E4-4C5F-887A-9753470E347C}" type="pres">
      <dgm:prSet presAssocID="{99FB570E-79A4-407C-AB03-47C641037DF5}" presName="levelTx" presStyleLbl="revTx" presStyleIdx="0" presStyleCnt="0">
        <dgm:presLayoutVars>
          <dgm:chMax val="1"/>
          <dgm:bulletEnabled val="1"/>
        </dgm:presLayoutVars>
      </dgm:prSet>
      <dgm:spPr/>
    </dgm:pt>
    <dgm:pt modelId="{B5F1B48A-1170-42E4-937E-AF01A79D637F}" type="pres">
      <dgm:prSet presAssocID="{DABE9F79-DF81-4C37-B730-4EB375777FCD}" presName="Name8" presStyleCnt="0"/>
      <dgm:spPr/>
    </dgm:pt>
    <dgm:pt modelId="{95697325-5DCA-486F-A20D-5F265748BD55}" type="pres">
      <dgm:prSet presAssocID="{DABE9F79-DF81-4C37-B730-4EB375777FCD}" presName="level" presStyleLbl="node1" presStyleIdx="3" presStyleCnt="4">
        <dgm:presLayoutVars>
          <dgm:chMax val="1"/>
          <dgm:bulletEnabled val="1"/>
        </dgm:presLayoutVars>
      </dgm:prSet>
      <dgm:spPr/>
    </dgm:pt>
    <dgm:pt modelId="{689560DA-E1DE-4B29-8891-957B87C7679C}" type="pres">
      <dgm:prSet presAssocID="{DABE9F79-DF81-4C37-B730-4EB375777FCD}" presName="levelTx" presStyleLbl="revTx" presStyleIdx="0" presStyleCnt="0">
        <dgm:presLayoutVars>
          <dgm:chMax val="1"/>
          <dgm:bulletEnabled val="1"/>
        </dgm:presLayoutVars>
      </dgm:prSet>
      <dgm:spPr/>
    </dgm:pt>
  </dgm:ptLst>
  <dgm:cxnLst>
    <dgm:cxn modelId="{11D7171A-8E25-4AFC-AC51-C569017EDBDB}" type="presOf" srcId="{99FB570E-79A4-407C-AB03-47C641037DF5}" destId="{0F1CFB59-CCAE-43C2-92B6-BE8DA7D58552}" srcOrd="0" destOrd="0" presId="urn:microsoft.com/office/officeart/2005/8/layout/pyramid1"/>
    <dgm:cxn modelId="{EE356D1B-24AE-40CC-9666-2D3D21576059}" type="presOf" srcId="{9F062478-AA0D-4055-A295-CC264EF2ABE3}" destId="{73A6FF38-000E-4F76-A2E1-A383120B90BF}" srcOrd="0" destOrd="0" presId="urn:microsoft.com/office/officeart/2005/8/layout/pyramid1"/>
    <dgm:cxn modelId="{14C3D229-8182-4759-AE8F-24985AA424F9}" type="presOf" srcId="{DABE9F79-DF81-4C37-B730-4EB375777FCD}" destId="{95697325-5DCA-486F-A20D-5F265748BD55}" srcOrd="0" destOrd="0" presId="urn:microsoft.com/office/officeart/2005/8/layout/pyramid1"/>
    <dgm:cxn modelId="{1D90AB35-186A-4C62-815B-98ECA4897D18}" type="presOf" srcId="{CA036769-925C-47BA-BC88-9AB9E54574A9}" destId="{A4BEA0D9-20EB-4511-BBED-0EB8A0186F84}" srcOrd="0" destOrd="0" presId="urn:microsoft.com/office/officeart/2005/8/layout/pyramid1"/>
    <dgm:cxn modelId="{B9D75C39-1FB5-4FF7-B1A8-372A9236B2E2}" type="presOf" srcId="{CA036769-925C-47BA-BC88-9AB9E54574A9}" destId="{3B3377BD-6AFF-46EC-A27A-2965465584AB}" srcOrd="1" destOrd="0" presId="urn:microsoft.com/office/officeart/2005/8/layout/pyramid1"/>
    <dgm:cxn modelId="{36FD2876-A574-4543-9C9D-B419674835C7}" srcId="{CF1C279A-7D2D-415A-BC56-205E9E44C32D}" destId="{9F062478-AA0D-4055-A295-CC264EF2ABE3}" srcOrd="1" destOrd="0" parTransId="{02120610-98D5-4070-BB60-196484B754AD}" sibTransId="{18836502-8B83-46AA-84FE-C49058855F27}"/>
    <dgm:cxn modelId="{9EC40189-FD60-4E06-B711-463EDC6FC9EE}" srcId="{CF1C279A-7D2D-415A-BC56-205E9E44C32D}" destId="{DABE9F79-DF81-4C37-B730-4EB375777FCD}" srcOrd="3" destOrd="0" parTransId="{58EDDB30-B016-4F7E-8278-2BD0955D8A44}" sibTransId="{348A8C47-6ED0-4974-B904-365D67ED723D}"/>
    <dgm:cxn modelId="{28B67E99-1D19-4648-A7C9-E3834F23CFF7}" srcId="{CF1C279A-7D2D-415A-BC56-205E9E44C32D}" destId="{99FB570E-79A4-407C-AB03-47C641037DF5}" srcOrd="2" destOrd="0" parTransId="{6744A0CE-3EB0-4F3C-809C-AEC71BD959F5}" sibTransId="{61461998-0CC9-45AE-BA92-1F9A76B97179}"/>
    <dgm:cxn modelId="{B678BAA2-61F1-4265-B5DA-9F9983D19B51}" type="presOf" srcId="{99FB570E-79A4-407C-AB03-47C641037DF5}" destId="{4133061B-C0E4-4C5F-887A-9753470E347C}" srcOrd="1" destOrd="0" presId="urn:microsoft.com/office/officeart/2005/8/layout/pyramid1"/>
    <dgm:cxn modelId="{E3F084C4-5A16-49CE-8678-F13CAF1EC1BB}" srcId="{CF1C279A-7D2D-415A-BC56-205E9E44C32D}" destId="{CA036769-925C-47BA-BC88-9AB9E54574A9}" srcOrd="0" destOrd="0" parTransId="{72811489-06DD-465D-80E1-71A69FCA7672}" sibTransId="{C8F7ADB5-33EF-4F2A-BA93-D6BDCE6D5B40}"/>
    <dgm:cxn modelId="{150CC5CA-79E5-4FD5-BD7B-46BE1712A9B4}" type="presOf" srcId="{CF1C279A-7D2D-415A-BC56-205E9E44C32D}" destId="{E441C9FA-8065-4E95-B2A8-B98630AA4331}" srcOrd="0" destOrd="0" presId="urn:microsoft.com/office/officeart/2005/8/layout/pyramid1"/>
    <dgm:cxn modelId="{58CE91E2-F19A-4E94-9053-684C6A3EE7E7}" type="presOf" srcId="{9F062478-AA0D-4055-A295-CC264EF2ABE3}" destId="{A60B3646-45F3-459A-9A37-4D676E1828B6}" srcOrd="1" destOrd="0" presId="urn:microsoft.com/office/officeart/2005/8/layout/pyramid1"/>
    <dgm:cxn modelId="{CD3649EE-6652-452D-A4CC-0CDB24E390B3}" type="presOf" srcId="{DABE9F79-DF81-4C37-B730-4EB375777FCD}" destId="{689560DA-E1DE-4B29-8891-957B87C7679C}" srcOrd="1" destOrd="0" presId="urn:microsoft.com/office/officeart/2005/8/layout/pyramid1"/>
    <dgm:cxn modelId="{A3DABBD1-C63F-4F55-A89A-83A4BF7DDAE1}" type="presParOf" srcId="{E441C9FA-8065-4E95-B2A8-B98630AA4331}" destId="{3B1CC0CF-7631-43AC-9FD4-56B909EAAE00}" srcOrd="0" destOrd="0" presId="urn:microsoft.com/office/officeart/2005/8/layout/pyramid1"/>
    <dgm:cxn modelId="{61CE4CF1-F93A-4B1C-886F-0C78D066342B}" type="presParOf" srcId="{3B1CC0CF-7631-43AC-9FD4-56B909EAAE00}" destId="{A4BEA0D9-20EB-4511-BBED-0EB8A0186F84}" srcOrd="0" destOrd="0" presId="urn:microsoft.com/office/officeart/2005/8/layout/pyramid1"/>
    <dgm:cxn modelId="{7011C283-08E4-412B-8C39-47BE29945DA5}" type="presParOf" srcId="{3B1CC0CF-7631-43AC-9FD4-56B909EAAE00}" destId="{3B3377BD-6AFF-46EC-A27A-2965465584AB}" srcOrd="1" destOrd="0" presId="urn:microsoft.com/office/officeart/2005/8/layout/pyramid1"/>
    <dgm:cxn modelId="{6159A5AA-853A-407A-8CA9-48CF57F5685E}" type="presParOf" srcId="{E441C9FA-8065-4E95-B2A8-B98630AA4331}" destId="{0BEABD14-89B2-476C-B485-F1AA00F8381E}" srcOrd="1" destOrd="0" presId="urn:microsoft.com/office/officeart/2005/8/layout/pyramid1"/>
    <dgm:cxn modelId="{B26A8382-7661-4151-83F3-C9C6F1273DB5}" type="presParOf" srcId="{0BEABD14-89B2-476C-B485-F1AA00F8381E}" destId="{73A6FF38-000E-4F76-A2E1-A383120B90BF}" srcOrd="0" destOrd="0" presId="urn:microsoft.com/office/officeart/2005/8/layout/pyramid1"/>
    <dgm:cxn modelId="{77A32914-CF2C-4712-925C-CE059C5BDD2F}" type="presParOf" srcId="{0BEABD14-89B2-476C-B485-F1AA00F8381E}" destId="{A60B3646-45F3-459A-9A37-4D676E1828B6}" srcOrd="1" destOrd="0" presId="urn:microsoft.com/office/officeart/2005/8/layout/pyramid1"/>
    <dgm:cxn modelId="{60B2296D-E67D-4E19-A7E0-7B3996E8C418}" type="presParOf" srcId="{E441C9FA-8065-4E95-B2A8-B98630AA4331}" destId="{72639F73-D49F-44A2-B49A-157735E67580}" srcOrd="2" destOrd="0" presId="urn:microsoft.com/office/officeart/2005/8/layout/pyramid1"/>
    <dgm:cxn modelId="{E164067A-E095-46F8-82D3-DA2D369F9496}" type="presParOf" srcId="{72639F73-D49F-44A2-B49A-157735E67580}" destId="{0F1CFB59-CCAE-43C2-92B6-BE8DA7D58552}" srcOrd="0" destOrd="0" presId="urn:microsoft.com/office/officeart/2005/8/layout/pyramid1"/>
    <dgm:cxn modelId="{905DDC9A-013E-47C8-9E25-60E3A2C9F181}" type="presParOf" srcId="{72639F73-D49F-44A2-B49A-157735E67580}" destId="{4133061B-C0E4-4C5F-887A-9753470E347C}" srcOrd="1" destOrd="0" presId="urn:microsoft.com/office/officeart/2005/8/layout/pyramid1"/>
    <dgm:cxn modelId="{E0C7142D-F225-4456-9A50-585675D4616B}" type="presParOf" srcId="{E441C9FA-8065-4E95-B2A8-B98630AA4331}" destId="{B5F1B48A-1170-42E4-937E-AF01A79D637F}" srcOrd="3" destOrd="0" presId="urn:microsoft.com/office/officeart/2005/8/layout/pyramid1"/>
    <dgm:cxn modelId="{80BF226A-8C31-4782-B594-43CAE1E5E36D}" type="presParOf" srcId="{B5F1B48A-1170-42E4-937E-AF01A79D637F}" destId="{95697325-5DCA-486F-A20D-5F265748BD55}" srcOrd="0" destOrd="0" presId="urn:microsoft.com/office/officeart/2005/8/layout/pyramid1"/>
    <dgm:cxn modelId="{69E41222-15EC-4FCD-AC44-2A8408D72C0D}" type="presParOf" srcId="{B5F1B48A-1170-42E4-937E-AF01A79D637F}" destId="{689560DA-E1DE-4B29-8891-957B87C7679C}"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BEA0D9-20EB-4511-BBED-0EB8A0186F84}">
      <dsp:nvSpPr>
        <dsp:cNvPr id="0" name=""/>
        <dsp:cNvSpPr/>
      </dsp:nvSpPr>
      <dsp:spPr>
        <a:xfrm>
          <a:off x="2701749" y="0"/>
          <a:ext cx="1801166" cy="1427921"/>
        </a:xfrm>
        <a:prstGeom prst="trapezoid">
          <a:avLst>
            <a:gd name="adj" fmla="val 6306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mn-lt"/>
            </a:rPr>
            <a:t>Catastrophe</a:t>
          </a:r>
        </a:p>
      </dsp:txBody>
      <dsp:txXfrm>
        <a:off x="2701749" y="0"/>
        <a:ext cx="1801166" cy="1427921"/>
      </dsp:txXfrm>
    </dsp:sp>
    <dsp:sp modelId="{73A6FF38-000E-4F76-A2E1-A383120B90BF}">
      <dsp:nvSpPr>
        <dsp:cNvPr id="0" name=""/>
        <dsp:cNvSpPr/>
      </dsp:nvSpPr>
      <dsp:spPr>
        <a:xfrm>
          <a:off x="1801166" y="1427921"/>
          <a:ext cx="3602332" cy="1427921"/>
        </a:xfrm>
        <a:prstGeom prst="trapezoid">
          <a:avLst>
            <a:gd name="adj" fmla="val 63069"/>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fr-FR" sz="2700" b="1" kern="1200" dirty="0">
              <a:latin typeface="+mn-lt"/>
            </a:rPr>
            <a:t>Accident</a:t>
          </a:r>
        </a:p>
      </dsp:txBody>
      <dsp:txXfrm>
        <a:off x="2431574" y="1427921"/>
        <a:ext cx="2341515" cy="1427921"/>
      </dsp:txXfrm>
    </dsp:sp>
    <dsp:sp modelId="{0F1CFB59-CCAE-43C2-92B6-BE8DA7D58552}">
      <dsp:nvSpPr>
        <dsp:cNvPr id="0" name=""/>
        <dsp:cNvSpPr/>
      </dsp:nvSpPr>
      <dsp:spPr>
        <a:xfrm>
          <a:off x="900583" y="2855843"/>
          <a:ext cx="5403497" cy="1427921"/>
        </a:xfrm>
        <a:prstGeom prst="trapezoid">
          <a:avLst>
            <a:gd name="adj" fmla="val 63069"/>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fr-FR" sz="2700" b="1" kern="1200" dirty="0">
              <a:latin typeface="+mn-lt"/>
            </a:rPr>
            <a:t>Presque accident</a:t>
          </a:r>
        </a:p>
        <a:p>
          <a:pPr marL="0" lvl="0" indent="0" algn="ctr" defTabSz="1200150">
            <a:lnSpc>
              <a:spcPct val="90000"/>
            </a:lnSpc>
            <a:spcBef>
              <a:spcPct val="0"/>
            </a:spcBef>
            <a:spcAft>
              <a:spcPct val="35000"/>
            </a:spcAft>
            <a:buNone/>
          </a:pPr>
          <a:r>
            <a:rPr lang="fr-FR" sz="2700" b="1" kern="1200" dirty="0">
              <a:latin typeface="+mn-lt"/>
            </a:rPr>
            <a:t>Evènement sentinelle</a:t>
          </a:r>
        </a:p>
      </dsp:txBody>
      <dsp:txXfrm>
        <a:off x="1846195" y="2855843"/>
        <a:ext cx="3512273" cy="1427921"/>
      </dsp:txXfrm>
    </dsp:sp>
    <dsp:sp modelId="{95697325-5DCA-486F-A20D-5F265748BD55}">
      <dsp:nvSpPr>
        <dsp:cNvPr id="0" name=""/>
        <dsp:cNvSpPr/>
      </dsp:nvSpPr>
      <dsp:spPr>
        <a:xfrm>
          <a:off x="0" y="4283766"/>
          <a:ext cx="7204664" cy="1427921"/>
        </a:xfrm>
        <a:prstGeom prst="trapezoid">
          <a:avLst>
            <a:gd name="adj" fmla="val 63069"/>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fr-FR" sz="2700" b="1" kern="1200" dirty="0">
              <a:latin typeface="+mn-lt"/>
            </a:rPr>
            <a:t>Incident</a:t>
          </a:r>
        </a:p>
        <a:p>
          <a:pPr marL="0" lvl="0" indent="0" algn="ctr" defTabSz="1200150">
            <a:lnSpc>
              <a:spcPct val="90000"/>
            </a:lnSpc>
            <a:spcBef>
              <a:spcPct val="0"/>
            </a:spcBef>
            <a:spcAft>
              <a:spcPct val="35000"/>
            </a:spcAft>
            <a:buNone/>
          </a:pPr>
          <a:r>
            <a:rPr lang="fr-FR" sz="2700" b="1" kern="1200" dirty="0">
              <a:latin typeface="+mn-lt"/>
            </a:rPr>
            <a:t>Dysfonctionnement</a:t>
          </a:r>
        </a:p>
      </dsp:txBody>
      <dsp:txXfrm>
        <a:off x="1260816" y="4283766"/>
        <a:ext cx="4683031" cy="1427921"/>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F1589-0A6D-4E68-81A6-3A86A387140D}" type="datetimeFigureOut">
              <a:rPr lang="fr-FR" smtClean="0"/>
              <a:t>21/02/2021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9F9802-F916-4635-9BA4-7FB047CAC459}" type="slidenum">
              <a:rPr lang="fr-FR" smtClean="0"/>
              <a:t>‹N°›</a:t>
            </a:fld>
            <a:endParaRPr lang="fr-FR"/>
          </a:p>
        </p:txBody>
      </p:sp>
    </p:spTree>
    <p:extLst>
      <p:ext uri="{BB962C8B-B14F-4D97-AF65-F5344CB8AC3E}">
        <p14:creationId xmlns:p14="http://schemas.microsoft.com/office/powerpoint/2010/main" val="1152987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fr-FR" dirty="0">
                <a:solidFill>
                  <a:srgbClr val="800000"/>
                </a:solidFill>
              </a:rPr>
              <a:t>Il existe plusieurs types d’</a:t>
            </a:r>
            <a:r>
              <a:rPr lang="fr-FR" altLang="ja-JP" dirty="0">
                <a:solidFill>
                  <a:srgbClr val="800000"/>
                </a:solidFill>
              </a:rPr>
              <a:t>événements indésirables:</a:t>
            </a:r>
          </a:p>
          <a:p>
            <a:pPr marL="342900" lvl="0" indent="-342900" algn="just">
              <a:lnSpc>
                <a:spcPct val="150000"/>
              </a:lnSpc>
              <a:buFont typeface="Wingdings" panose="05000000000000000000" pitchFamily="2" charset="2"/>
              <a:buChar char=""/>
            </a:pPr>
            <a:r>
              <a:rPr lang="fr-FR" sz="1200" dirty="0">
                <a:effectLst/>
                <a:latin typeface="Garamond" panose="02020404030301010803" pitchFamily="18" charset="0"/>
                <a:ea typeface="Calibri" panose="020F0502020204030204" pitchFamily="34" charset="0"/>
                <a:cs typeface="Times New Roman" panose="02020603050405020304" pitchFamily="18" charset="0"/>
              </a:rPr>
              <a:t>les accidents et catastrophes. Les accidents correspondent à un risque patent. Lorsque l'accident touche plusieurs patients, il constitue une catastrophe (par exemple, épidémie ou défaillance technique concernant un secteur d'activité entraînant plusieurs décès).</a:t>
            </a:r>
          </a:p>
          <a:p>
            <a:pPr marL="342900" lvl="0" indent="-342900" algn="just">
              <a:lnSpc>
                <a:spcPct val="150000"/>
              </a:lnSpc>
              <a:buFont typeface="Wingdings" panose="05000000000000000000" pitchFamily="2" charset="2"/>
              <a:buChar char=""/>
            </a:pPr>
            <a:r>
              <a:rPr lang="fr-FR" sz="1200" dirty="0">
                <a:effectLst/>
                <a:latin typeface="Garamond" panose="02020404030301010803" pitchFamily="18" charset="0"/>
                <a:ea typeface="Calibri" panose="020F0502020204030204" pitchFamily="34" charset="0"/>
                <a:cs typeface="Times New Roman" panose="02020603050405020304" pitchFamily="18" charset="0"/>
              </a:rPr>
              <a:t>les presque accidents, les précurseurs et les évènements sentinelles : qui correspondent à des risques avérés ;</a:t>
            </a:r>
          </a:p>
          <a:p>
            <a:pPr marL="342900" lvl="0" indent="-342900" algn="just">
              <a:lnSpc>
                <a:spcPct val="150000"/>
              </a:lnSpc>
              <a:buFont typeface="Symbol" panose="05050102010706020507" pitchFamily="18" charset="2"/>
              <a:buChar char=""/>
            </a:pPr>
            <a:r>
              <a:rPr lang="fr-FR" sz="1200" dirty="0">
                <a:effectLst/>
                <a:latin typeface="Garamond" panose="02020404030301010803" pitchFamily="18" charset="0"/>
                <a:ea typeface="Calibri" panose="020F0502020204030204" pitchFamily="34" charset="0"/>
                <a:cs typeface="Times New Roman" panose="02020603050405020304" pitchFamily="18" charset="0"/>
              </a:rPr>
              <a:t>le presque accident est un évènement qui aurait conduit à l’accident si des conditions favorables n’avaient permis de l’éviter,</a:t>
            </a:r>
          </a:p>
          <a:p>
            <a:pPr marL="342900" lvl="0" indent="-342900" algn="just">
              <a:lnSpc>
                <a:spcPct val="150000"/>
              </a:lnSpc>
              <a:buFont typeface="Symbol" panose="05050102010706020507" pitchFamily="18" charset="2"/>
              <a:buChar char=""/>
            </a:pPr>
            <a:r>
              <a:rPr lang="fr-FR" sz="1200" dirty="0">
                <a:effectLst/>
                <a:latin typeface="Garamond" panose="02020404030301010803" pitchFamily="18" charset="0"/>
                <a:ea typeface="Calibri" panose="020F0502020204030204" pitchFamily="34" charset="0"/>
                <a:cs typeface="Times New Roman" panose="02020603050405020304" pitchFamily="18" charset="0"/>
              </a:rPr>
              <a:t>le précurseur correspond à tout évènement critique qui  peut conduire à l’accident avec une probabilité importante</a:t>
            </a:r>
          </a:p>
          <a:p>
            <a:pPr marL="342900" lvl="0" indent="-342900" algn="just">
              <a:lnSpc>
                <a:spcPct val="150000"/>
              </a:lnSpc>
              <a:spcAft>
                <a:spcPts val="1200"/>
              </a:spcAft>
              <a:buFont typeface="Symbol" panose="05050102010706020507" pitchFamily="18" charset="2"/>
              <a:buChar char=""/>
            </a:pPr>
            <a:r>
              <a:rPr lang="fr-FR" sz="1200" dirty="0">
                <a:effectLst/>
                <a:latin typeface="Garamond" panose="02020404030301010803" pitchFamily="18" charset="0"/>
                <a:ea typeface="Calibri" panose="020F0502020204030204" pitchFamily="34" charset="0"/>
                <a:cs typeface="Times New Roman" panose="02020603050405020304" pitchFamily="18" charset="0"/>
              </a:rPr>
              <a:t>l’évènement sentinelle identifie une occurrence défavorable qui sert de signal d’alerte ;</a:t>
            </a:r>
          </a:p>
          <a:p>
            <a:r>
              <a:rPr lang="fr-FR" sz="1200" dirty="0">
                <a:effectLst/>
                <a:latin typeface="Garamond" panose="02020404030301010803" pitchFamily="18" charset="0"/>
                <a:ea typeface="Calibri" panose="020F0502020204030204" pitchFamily="34" charset="0"/>
                <a:cs typeface="Times New Roman" panose="02020603050405020304" pitchFamily="18" charset="0"/>
              </a:rPr>
              <a:t>les « autres évènements  indésirables » correspondent à des incidents (évènements fortuits) ou dysfonctionnements (problèmes au regard d’un fonctionnement normal).</a:t>
            </a:r>
            <a:endParaRPr lang="fr-FR" dirty="0"/>
          </a:p>
        </p:txBody>
      </p:sp>
      <p:sp>
        <p:nvSpPr>
          <p:cNvPr id="4" name="Espace réservé du numéro de diapositive 3"/>
          <p:cNvSpPr>
            <a:spLocks noGrp="1"/>
          </p:cNvSpPr>
          <p:nvPr>
            <p:ph type="sldNum" sz="quarter" idx="5"/>
          </p:nvPr>
        </p:nvSpPr>
        <p:spPr/>
        <p:txBody>
          <a:bodyPr/>
          <a:lstStyle/>
          <a:p>
            <a:fld id="{DFF61AA3-7F34-4484-92F8-EB81780B5416}" type="slidenum">
              <a:rPr lang="fr-FR" smtClean="0"/>
              <a:t>7</a:t>
            </a:fld>
            <a:endParaRPr lang="fr-FR"/>
          </a:p>
        </p:txBody>
      </p:sp>
    </p:spTree>
    <p:extLst>
      <p:ext uri="{BB962C8B-B14F-4D97-AF65-F5344CB8AC3E}">
        <p14:creationId xmlns:p14="http://schemas.microsoft.com/office/powerpoint/2010/main" val="4108408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86B0A8-65A1-4958-BA75-A5158749C74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6F9E910-8671-4930-AD74-9AE5A8D62A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9F2CCFE-FF40-4F14-B688-6ABD9846F217}"/>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5" name="Espace réservé du pied de page 4">
            <a:extLst>
              <a:ext uri="{FF2B5EF4-FFF2-40B4-BE49-F238E27FC236}">
                <a16:creationId xmlns:a16="http://schemas.microsoft.com/office/drawing/2014/main" id="{1B1E021D-5CBA-47DD-9F13-0A83201744B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AC9E568-C44C-4B06-94EF-6A5253CF6246}"/>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3784041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5B9C0D-3878-41D7-BAA4-8F76606BC30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7FD742C-B13A-462E-A8DF-E001C8B8082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84AA754-ACBB-4569-A9A0-C983C3069AA3}"/>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5" name="Espace réservé du pied de page 4">
            <a:extLst>
              <a:ext uri="{FF2B5EF4-FFF2-40B4-BE49-F238E27FC236}">
                <a16:creationId xmlns:a16="http://schemas.microsoft.com/office/drawing/2014/main" id="{B3E7B735-C505-4280-9314-D3EB210548D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315FCB-15FD-4689-96D8-04931B3865AC}"/>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419742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4F1B251-C1D6-440A-ADB1-DD828B89A11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0631E93-3DEB-42F4-9894-57EE4F0BF8D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B36326E-5E04-4D96-AB09-481DD4A51946}"/>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5" name="Espace réservé du pied de page 4">
            <a:extLst>
              <a:ext uri="{FF2B5EF4-FFF2-40B4-BE49-F238E27FC236}">
                <a16:creationId xmlns:a16="http://schemas.microsoft.com/office/drawing/2014/main" id="{C901CEFC-53B7-4C16-BEB2-5D5005C7766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F7774BC-FA49-4515-A975-89B004BB84C0}"/>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3885737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1D77F6-2526-4B6E-A028-A0569F64603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19E5C37-146A-4B33-8F95-40E08DEF98A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60689DF-E6E5-46C1-872F-1DAD98829DBC}"/>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5" name="Espace réservé du pied de page 4">
            <a:extLst>
              <a:ext uri="{FF2B5EF4-FFF2-40B4-BE49-F238E27FC236}">
                <a16:creationId xmlns:a16="http://schemas.microsoft.com/office/drawing/2014/main" id="{97DA6998-FD15-4858-830B-16FA215032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02DF4E1-8EDB-4F08-A836-0FBBE30C23ED}"/>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224586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65F07C-83BE-4028-8F00-1A9B19D8138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A1908E2-8AF0-4299-93C7-29EF29EADE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66ADFE1-8736-41FF-97F4-99144C8DE435}"/>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5" name="Espace réservé du pied de page 4">
            <a:extLst>
              <a:ext uri="{FF2B5EF4-FFF2-40B4-BE49-F238E27FC236}">
                <a16:creationId xmlns:a16="http://schemas.microsoft.com/office/drawing/2014/main" id="{5659C323-E7C4-4767-850E-B5680FC6AA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B8E51ED-8257-4300-8E0E-1854285B0CC5}"/>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2194208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581766-8ECE-4F66-9CB3-36AF016B6D7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66B623A-63BD-41B4-A0EB-5D41CB53327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30827B6-CFF7-4A4E-9D06-7D77BFABF7B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979CD56-070E-4393-B70C-429370EC2981}"/>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6" name="Espace réservé du pied de page 5">
            <a:extLst>
              <a:ext uri="{FF2B5EF4-FFF2-40B4-BE49-F238E27FC236}">
                <a16:creationId xmlns:a16="http://schemas.microsoft.com/office/drawing/2014/main" id="{C5F1FAED-0513-4B59-8928-AF03F472A54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B1CF68E-C679-4A3F-8ADB-C0676FF14BA6}"/>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1056501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49452B-0F85-44F7-AFFC-A4EF12C1FEE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98FB9A-A108-477D-8EEC-10C1816D96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FABE23C-914F-457E-B0CB-A01C962BEF4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7A5B3D5-81AE-4F52-B274-7A02E30492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9DBA625-4ECE-4E64-B7A4-23FC75B7A2B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02E025D-BEBC-4BB6-A83C-90D5DDD2ADAE}"/>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8" name="Espace réservé du pied de page 7">
            <a:extLst>
              <a:ext uri="{FF2B5EF4-FFF2-40B4-BE49-F238E27FC236}">
                <a16:creationId xmlns:a16="http://schemas.microsoft.com/office/drawing/2014/main" id="{1071C1FD-72B6-4297-804B-7B6DDA2E48E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899352B-FF8A-4760-A290-4D0422EB7FA5}"/>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2063325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B8BD36-EAA4-47A5-8401-8633F08DD30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C018537-CDBE-4EDE-BC6A-AEA18A4C8676}"/>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4" name="Espace réservé du pied de page 3">
            <a:extLst>
              <a:ext uri="{FF2B5EF4-FFF2-40B4-BE49-F238E27FC236}">
                <a16:creationId xmlns:a16="http://schemas.microsoft.com/office/drawing/2014/main" id="{21FBBD65-A41D-4CD3-9857-2C170861643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5B7D546-6B23-4967-BC50-4ECAB81062FB}"/>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214079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8F8110F-92E7-418B-8C95-123C18F12E2F}"/>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3" name="Espace réservé du pied de page 2">
            <a:extLst>
              <a:ext uri="{FF2B5EF4-FFF2-40B4-BE49-F238E27FC236}">
                <a16:creationId xmlns:a16="http://schemas.microsoft.com/office/drawing/2014/main" id="{E6B85CAC-1D96-4558-BE63-ACEBECBF8BE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8D4C757-D6EC-4C77-A67C-F0B8BAECDD71}"/>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542280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450D4E-3A43-4488-8F74-3D7ED5CBEAB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324F362-B7C4-4536-A9F1-9B395A610B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9A49188-AFDC-4A3B-B024-D0674E9D6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0BB15D7-AB56-44A3-A1D2-5035EDDA3AF2}"/>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6" name="Espace réservé du pied de page 5">
            <a:extLst>
              <a:ext uri="{FF2B5EF4-FFF2-40B4-BE49-F238E27FC236}">
                <a16:creationId xmlns:a16="http://schemas.microsoft.com/office/drawing/2014/main" id="{059C23C4-A4B1-4D51-9F88-58D73ED8B8B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B60F426-AA33-4424-8A5A-428D5062F89A}"/>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241570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F8C582-56B2-4E50-AABF-0229A78D05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803ACB8-6185-4279-94E7-24D130B5ED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6F4827C-0846-4D83-904C-9FE825B53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ABA243C-CB39-4AA5-AB18-495AE9F8958A}"/>
              </a:ext>
            </a:extLst>
          </p:cNvPr>
          <p:cNvSpPr>
            <a:spLocks noGrp="1"/>
          </p:cNvSpPr>
          <p:nvPr>
            <p:ph type="dt" sz="half" idx="10"/>
          </p:nvPr>
        </p:nvSpPr>
        <p:spPr/>
        <p:txBody>
          <a:bodyPr/>
          <a:lstStyle/>
          <a:p>
            <a:fld id="{42305C3A-12CD-4261-8AAB-D3AD42036B1D}" type="datetimeFigureOut">
              <a:rPr lang="fr-FR" smtClean="0"/>
              <a:t>21/02/2021</a:t>
            </a:fld>
            <a:endParaRPr lang="fr-FR"/>
          </a:p>
        </p:txBody>
      </p:sp>
      <p:sp>
        <p:nvSpPr>
          <p:cNvPr id="6" name="Espace réservé du pied de page 5">
            <a:extLst>
              <a:ext uri="{FF2B5EF4-FFF2-40B4-BE49-F238E27FC236}">
                <a16:creationId xmlns:a16="http://schemas.microsoft.com/office/drawing/2014/main" id="{8EF5FFF0-8169-4F06-A6DE-28D7ABCD64A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CDC84DE-7E7C-48C6-AC5B-F8074081ACDC}"/>
              </a:ext>
            </a:extLst>
          </p:cNvPr>
          <p:cNvSpPr>
            <a:spLocks noGrp="1"/>
          </p:cNvSpPr>
          <p:nvPr>
            <p:ph type="sldNum" sz="quarter" idx="12"/>
          </p:nvPr>
        </p:nvSpPr>
        <p:spPr/>
        <p:txBody>
          <a:bodyPr/>
          <a:lstStyle/>
          <a:p>
            <a:fld id="{8E32B4DC-D69A-4F6F-ACB6-7D990442BC22}" type="slidenum">
              <a:rPr lang="fr-FR" smtClean="0"/>
              <a:t>‹N°›</a:t>
            </a:fld>
            <a:endParaRPr lang="fr-FR"/>
          </a:p>
        </p:txBody>
      </p:sp>
    </p:spTree>
    <p:extLst>
      <p:ext uri="{BB962C8B-B14F-4D97-AF65-F5344CB8AC3E}">
        <p14:creationId xmlns:p14="http://schemas.microsoft.com/office/powerpoint/2010/main" val="2164756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8DABC45-18D3-4367-A69F-CDCF788F50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189D3AF-1D42-46A2-A1EE-5017CAE71A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7A4C59E-28A9-4107-8434-4F18F398C7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05C3A-12CD-4261-8AAB-D3AD42036B1D}" type="datetimeFigureOut">
              <a:rPr lang="fr-FR" smtClean="0"/>
              <a:t>21/02/2021</a:t>
            </a:fld>
            <a:endParaRPr lang="fr-FR"/>
          </a:p>
        </p:txBody>
      </p:sp>
      <p:sp>
        <p:nvSpPr>
          <p:cNvPr id="5" name="Espace réservé du pied de page 4">
            <a:extLst>
              <a:ext uri="{FF2B5EF4-FFF2-40B4-BE49-F238E27FC236}">
                <a16:creationId xmlns:a16="http://schemas.microsoft.com/office/drawing/2014/main" id="{997E0351-B656-4F3D-87E7-1D6DECF926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DFDF5DE-8BF4-460A-9C7D-76BBB5C0DC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2B4DC-D69A-4F6F-ACB6-7D990442BC22}" type="slidenum">
              <a:rPr lang="fr-FR" smtClean="0"/>
              <a:t>‹N°›</a:t>
            </a:fld>
            <a:endParaRPr lang="fr-FR"/>
          </a:p>
        </p:txBody>
      </p:sp>
    </p:spTree>
    <p:extLst>
      <p:ext uri="{BB962C8B-B14F-4D97-AF65-F5344CB8AC3E}">
        <p14:creationId xmlns:p14="http://schemas.microsoft.com/office/powerpoint/2010/main" val="844530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6CB529-BEA7-4B7F-9D4C-EB56974AE3CF}"/>
              </a:ext>
            </a:extLst>
          </p:cNvPr>
          <p:cNvSpPr>
            <a:spLocks noGrp="1"/>
          </p:cNvSpPr>
          <p:nvPr>
            <p:ph type="ctrTitle"/>
          </p:nvPr>
        </p:nvSpPr>
        <p:spPr>
          <a:xfrm>
            <a:off x="466725" y="1582738"/>
            <a:ext cx="11296650" cy="1655762"/>
          </a:xfrm>
        </p:spPr>
        <p:txBody>
          <a:bodyPr>
            <a:normAutofit/>
          </a:bodyPr>
          <a:lstStyle/>
          <a:p>
            <a:r>
              <a:rPr lang="fr-FR" sz="4800" b="1" dirty="0">
                <a:latin typeface="+mn-lt"/>
              </a:rPr>
              <a:t>UE : Management des services de santé et du système de santé  </a:t>
            </a:r>
          </a:p>
        </p:txBody>
      </p:sp>
      <p:sp>
        <p:nvSpPr>
          <p:cNvPr id="3" name="Sous-titre 2">
            <a:extLst>
              <a:ext uri="{FF2B5EF4-FFF2-40B4-BE49-F238E27FC236}">
                <a16:creationId xmlns:a16="http://schemas.microsoft.com/office/drawing/2014/main" id="{20F32587-E4EB-468C-A403-FD982B0A93F0}"/>
              </a:ext>
            </a:extLst>
          </p:cNvPr>
          <p:cNvSpPr>
            <a:spLocks noGrp="1"/>
          </p:cNvSpPr>
          <p:nvPr>
            <p:ph type="subTitle" idx="1"/>
          </p:nvPr>
        </p:nvSpPr>
        <p:spPr>
          <a:xfrm>
            <a:off x="466725" y="3325813"/>
            <a:ext cx="11296650" cy="1655762"/>
          </a:xfrm>
        </p:spPr>
        <p:txBody>
          <a:bodyPr anchor="ctr">
            <a:normAutofit/>
          </a:bodyPr>
          <a:lstStyle/>
          <a:p>
            <a:r>
              <a:rPr lang="fr-FR" sz="6000" b="1" i="0" u="none" strike="noStrike" dirty="0">
                <a:solidFill>
                  <a:srgbClr val="0070C0"/>
                </a:solidFill>
                <a:effectLst/>
              </a:rPr>
              <a:t>EC : Sécurité des patients</a:t>
            </a:r>
            <a:r>
              <a:rPr lang="fr-FR" sz="6000" b="1" dirty="0">
                <a:solidFill>
                  <a:srgbClr val="0070C0"/>
                </a:solidFill>
              </a:rPr>
              <a:t> </a:t>
            </a:r>
          </a:p>
        </p:txBody>
      </p:sp>
      <p:pic>
        <p:nvPicPr>
          <p:cNvPr id="5" name="Image 4">
            <a:extLst>
              <a:ext uri="{FF2B5EF4-FFF2-40B4-BE49-F238E27FC236}">
                <a16:creationId xmlns:a16="http://schemas.microsoft.com/office/drawing/2014/main" id="{DE86683D-DA61-4576-8B6F-0A17566DE4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8250" y="20638"/>
            <a:ext cx="2095499" cy="1655761"/>
          </a:xfrm>
          <a:prstGeom prst="rect">
            <a:avLst/>
          </a:prstGeom>
        </p:spPr>
      </p:pic>
      <p:sp>
        <p:nvSpPr>
          <p:cNvPr id="7" name="Sous-titre 2">
            <a:extLst>
              <a:ext uri="{FF2B5EF4-FFF2-40B4-BE49-F238E27FC236}">
                <a16:creationId xmlns:a16="http://schemas.microsoft.com/office/drawing/2014/main" id="{865D1096-866C-46ED-BF24-112D514CF7CA}"/>
              </a:ext>
            </a:extLst>
          </p:cNvPr>
          <p:cNvSpPr txBox="1">
            <a:spLocks/>
          </p:cNvSpPr>
          <p:nvPr/>
        </p:nvSpPr>
        <p:spPr>
          <a:xfrm>
            <a:off x="466725" y="4981575"/>
            <a:ext cx="11296650" cy="138826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1440"/>
              </a:lnSpc>
            </a:pPr>
            <a:r>
              <a:rPr lang="fr-FR" sz="4000" b="1" dirty="0">
                <a:solidFill>
                  <a:srgbClr val="FF0000"/>
                </a:solidFill>
              </a:rPr>
              <a:t>Leçon 1 : Généralités sur la sécurité des patients </a:t>
            </a:r>
          </a:p>
        </p:txBody>
      </p:sp>
    </p:spTree>
    <p:extLst>
      <p:ext uri="{BB962C8B-B14F-4D97-AF65-F5344CB8AC3E}">
        <p14:creationId xmlns:p14="http://schemas.microsoft.com/office/powerpoint/2010/main" val="369242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Principaux faits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Autofit/>
          </a:bodyPr>
          <a:lstStyle/>
          <a:p>
            <a:pPr>
              <a:lnSpc>
                <a:spcPct val="150000"/>
              </a:lnSpc>
            </a:pPr>
            <a:r>
              <a:rPr lang="fr-FR" sz="3200" dirty="0"/>
              <a:t>Et pourtant …</a:t>
            </a:r>
          </a:p>
          <a:p>
            <a:pPr lvl="1">
              <a:lnSpc>
                <a:spcPct val="150000"/>
              </a:lnSpc>
            </a:pPr>
            <a:r>
              <a:rPr lang="fr-FR" sz="3200" dirty="0"/>
              <a:t>Chaque étape de l’administration des soins s’accompagne d’un certain risque pour le patient</a:t>
            </a:r>
          </a:p>
          <a:p>
            <a:pPr lvl="1">
              <a:lnSpc>
                <a:spcPct val="150000"/>
              </a:lnSpc>
            </a:pPr>
            <a:r>
              <a:rPr lang="fr-FR" sz="3200" dirty="0"/>
              <a:t>Des événements indésirables peuvent résulter de problèmes au niveau de la pratique, des produits utilisées, des procédures ou des systèmes sanitaires</a:t>
            </a:r>
          </a:p>
        </p:txBody>
      </p:sp>
    </p:spTree>
    <p:extLst>
      <p:ext uri="{BB962C8B-B14F-4D97-AF65-F5344CB8AC3E}">
        <p14:creationId xmlns:p14="http://schemas.microsoft.com/office/powerpoint/2010/main" val="173480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Principaux faits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Autofit/>
          </a:bodyPr>
          <a:lstStyle/>
          <a:p>
            <a:pPr>
              <a:lnSpc>
                <a:spcPts val="5000"/>
              </a:lnSpc>
            </a:pPr>
            <a:r>
              <a:rPr lang="fr-FR" sz="3200" dirty="0"/>
              <a:t>Et pourtant …</a:t>
            </a:r>
          </a:p>
          <a:p>
            <a:pPr lvl="1">
              <a:lnSpc>
                <a:spcPct val="100000"/>
              </a:lnSpc>
            </a:pPr>
            <a:r>
              <a:rPr lang="fr-FR" altLang="fr-FR" sz="3200" dirty="0"/>
              <a:t>Thalidomide</a:t>
            </a:r>
          </a:p>
          <a:p>
            <a:pPr lvl="1">
              <a:lnSpc>
                <a:spcPct val="100000"/>
              </a:lnSpc>
            </a:pPr>
            <a:r>
              <a:rPr lang="fr-FR" altLang="fr-FR" sz="3200" dirty="0"/>
              <a:t>Distilbène</a:t>
            </a:r>
          </a:p>
          <a:p>
            <a:pPr lvl="1">
              <a:lnSpc>
                <a:spcPct val="100000"/>
              </a:lnSpc>
            </a:pPr>
            <a:r>
              <a:rPr lang="fr-FR" altLang="fr-FR" sz="3200" dirty="0"/>
              <a:t>Mediator</a:t>
            </a:r>
          </a:p>
          <a:p>
            <a:pPr lvl="1">
              <a:lnSpc>
                <a:spcPct val="100000"/>
              </a:lnSpc>
            </a:pPr>
            <a:r>
              <a:rPr lang="fr-FR" altLang="fr-FR" sz="3200" dirty="0"/>
              <a:t>Sang contaminé</a:t>
            </a:r>
          </a:p>
          <a:p>
            <a:pPr lvl="1">
              <a:lnSpc>
                <a:spcPct val="100000"/>
              </a:lnSpc>
            </a:pPr>
            <a:r>
              <a:rPr lang="fr-FR" altLang="fr-FR" sz="3200" dirty="0"/>
              <a:t>Hormone de croissance</a:t>
            </a:r>
          </a:p>
          <a:p>
            <a:pPr lvl="1">
              <a:lnSpc>
                <a:spcPct val="100000"/>
              </a:lnSpc>
            </a:pPr>
            <a:r>
              <a:rPr lang="fr-FR" altLang="fr-FR" sz="3200" dirty="0"/>
              <a:t>Implants mammaires</a:t>
            </a:r>
          </a:p>
          <a:p>
            <a:pPr lvl="1">
              <a:lnSpc>
                <a:spcPct val="100000"/>
              </a:lnSpc>
            </a:pPr>
            <a:r>
              <a:rPr lang="fr-FR" altLang="fr-FR" sz="3200" dirty="0"/>
              <a:t>Iatrogénie, infections nosocomiales</a:t>
            </a:r>
          </a:p>
        </p:txBody>
      </p:sp>
    </p:spTree>
    <p:extLst>
      <p:ext uri="{BB962C8B-B14F-4D97-AF65-F5344CB8AC3E}">
        <p14:creationId xmlns:p14="http://schemas.microsoft.com/office/powerpoint/2010/main" val="381141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r>
              <a:rPr lang="fr-FR" b="1" dirty="0">
                <a:latin typeface="+mn-lt"/>
              </a:rPr>
              <a:t>Principaux faits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ts val="5000"/>
              </a:lnSpc>
            </a:pPr>
            <a:r>
              <a:rPr lang="fr-FR" sz="3200" dirty="0"/>
              <a:t>Préjudices causés aux patients = 10 principales causes de décès et de handicap dans le monde </a:t>
            </a:r>
          </a:p>
          <a:p>
            <a:pPr>
              <a:lnSpc>
                <a:spcPts val="5000"/>
              </a:lnSpc>
            </a:pPr>
            <a:r>
              <a:rPr lang="fr-FR" sz="3200" dirty="0"/>
              <a:t>1 patient sur 10 dans les pays à revenu élevé subit un préjudice tandis qu’il reçoit des soins à l’hôpital</a:t>
            </a:r>
          </a:p>
          <a:p>
            <a:pPr>
              <a:lnSpc>
                <a:spcPts val="5000"/>
              </a:lnSpc>
            </a:pPr>
            <a:r>
              <a:rPr lang="fr-FR" sz="3200" dirty="0"/>
              <a:t>Chaque année, 134 millions d’EI dus à des soins dangereux surviennent dans les hôpitaux des pays à revenu faible ou intermédiaire et contribuent à 2,6 millions de décès</a:t>
            </a:r>
          </a:p>
        </p:txBody>
      </p:sp>
    </p:spTree>
    <p:extLst>
      <p:ext uri="{BB962C8B-B14F-4D97-AF65-F5344CB8AC3E}">
        <p14:creationId xmlns:p14="http://schemas.microsoft.com/office/powerpoint/2010/main" val="3444274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r>
              <a:rPr lang="fr-FR" b="1" dirty="0">
                <a:latin typeface="+mn-lt"/>
              </a:rPr>
              <a:t>Principaux faits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ct val="150000"/>
              </a:lnSpc>
            </a:pPr>
            <a:r>
              <a:rPr lang="fr-FR" sz="3200" dirty="0"/>
              <a:t>4 patients sur 10 subissent des préjudices dans les structures de soins de santé primaires ou de soins ambulatoires</a:t>
            </a:r>
          </a:p>
          <a:p>
            <a:pPr>
              <a:lnSpc>
                <a:spcPct val="150000"/>
              </a:lnSpc>
            </a:pPr>
            <a:r>
              <a:rPr lang="fr-FR" sz="3200" dirty="0"/>
              <a:t>Coûts importants : US $42 milliards chaque année, soit près de 1 % des dépenses de santé</a:t>
            </a:r>
          </a:p>
          <a:p>
            <a:pPr>
              <a:lnSpc>
                <a:spcPct val="150000"/>
              </a:lnSpc>
            </a:pPr>
            <a:r>
              <a:rPr lang="fr-FR" sz="3200" dirty="0"/>
              <a:t>50% à 80% sont évitables</a:t>
            </a:r>
          </a:p>
        </p:txBody>
      </p:sp>
    </p:spTree>
    <p:extLst>
      <p:ext uri="{BB962C8B-B14F-4D97-AF65-F5344CB8AC3E}">
        <p14:creationId xmlns:p14="http://schemas.microsoft.com/office/powerpoint/2010/main" val="2988014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Facteurs favorables à la survenue des EIAS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Autofit/>
          </a:bodyPr>
          <a:lstStyle/>
          <a:p>
            <a:pPr marL="0" lvl="0" indent="0">
              <a:lnSpc>
                <a:spcPts val="4500"/>
              </a:lnSpc>
              <a:buNone/>
            </a:pPr>
            <a:r>
              <a:rPr lang="fr-FR" sz="3200" b="1" dirty="0"/>
              <a:t>Soins médicaux non sécurisés</a:t>
            </a:r>
            <a:r>
              <a:rPr lang="fr-FR" sz="3200" dirty="0"/>
              <a:t> : </a:t>
            </a:r>
          </a:p>
          <a:p>
            <a:pPr lvl="0">
              <a:lnSpc>
                <a:spcPts val="4500"/>
              </a:lnSpc>
            </a:pPr>
            <a:r>
              <a:rPr lang="fr-FR" sz="3200" dirty="0"/>
              <a:t>médicaments dangereux (médicaments présentant une ou plusieurs caractéristiques : cancérigène, toxique pour la reproduction, toxique pour un organe)</a:t>
            </a:r>
          </a:p>
          <a:p>
            <a:pPr lvl="0">
              <a:lnSpc>
                <a:spcPts val="4500"/>
              </a:lnSpc>
            </a:pPr>
            <a:r>
              <a:rPr lang="fr-FR" sz="3200" dirty="0"/>
              <a:t>injections</a:t>
            </a:r>
          </a:p>
          <a:p>
            <a:pPr lvl="0">
              <a:lnSpc>
                <a:spcPts val="4500"/>
              </a:lnSpc>
            </a:pPr>
            <a:r>
              <a:rPr lang="fr-FR" sz="3200" dirty="0"/>
              <a:t>manipulation des produits sanguins</a:t>
            </a:r>
          </a:p>
        </p:txBody>
      </p:sp>
    </p:spTree>
    <p:extLst>
      <p:ext uri="{BB962C8B-B14F-4D97-AF65-F5344CB8AC3E}">
        <p14:creationId xmlns:p14="http://schemas.microsoft.com/office/powerpoint/2010/main" val="2292811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Facteurs favorables à la survenue des EIAS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rmAutofit lnSpcReduction="10000"/>
          </a:bodyPr>
          <a:lstStyle/>
          <a:p>
            <a:pPr marL="0" lvl="0" indent="0">
              <a:lnSpc>
                <a:spcPct val="100000"/>
              </a:lnSpc>
              <a:buNone/>
            </a:pPr>
            <a:r>
              <a:rPr lang="fr-FR" sz="3200" b="1" dirty="0"/>
              <a:t>Facteurs structurels qui contribuent à des soins dangereux</a:t>
            </a:r>
            <a:r>
              <a:rPr lang="fr-FR" sz="3200" dirty="0"/>
              <a:t> :</a:t>
            </a:r>
          </a:p>
          <a:p>
            <a:pPr>
              <a:lnSpc>
                <a:spcPct val="150000"/>
              </a:lnSpc>
            </a:pPr>
            <a:r>
              <a:rPr lang="fr-FR" sz="3200" dirty="0"/>
              <a:t>absence de réglementation ou d'accréditation </a:t>
            </a:r>
          </a:p>
          <a:p>
            <a:pPr>
              <a:lnSpc>
                <a:spcPct val="150000"/>
              </a:lnSpc>
            </a:pPr>
            <a:r>
              <a:rPr lang="fr-FR" sz="3200" dirty="0"/>
              <a:t>absence d'une culture de sécurité</a:t>
            </a:r>
          </a:p>
          <a:p>
            <a:pPr>
              <a:lnSpc>
                <a:spcPct val="150000"/>
              </a:lnSpc>
            </a:pPr>
            <a:r>
              <a:rPr lang="fr-FR" sz="3200" dirty="0"/>
              <a:t>formation inappropriée des professionnels de santé</a:t>
            </a:r>
          </a:p>
          <a:p>
            <a:pPr>
              <a:lnSpc>
                <a:spcPct val="150000"/>
              </a:lnSpc>
            </a:pPr>
            <a:r>
              <a:rPr lang="fr-FR" sz="3200" dirty="0"/>
              <a:t>chutes et les lésions provoquées par d’autres causes que les chutes (brûlures, escarres, agressions physiques, automutilation)</a:t>
            </a:r>
          </a:p>
        </p:txBody>
      </p:sp>
    </p:spTree>
    <p:extLst>
      <p:ext uri="{BB962C8B-B14F-4D97-AF65-F5344CB8AC3E}">
        <p14:creationId xmlns:p14="http://schemas.microsoft.com/office/powerpoint/2010/main" val="2134149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Facteurs favorables à la survenue des EIAS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Autofit/>
          </a:bodyPr>
          <a:lstStyle/>
          <a:p>
            <a:pPr marL="0" lvl="0" indent="0">
              <a:lnSpc>
                <a:spcPts val="4500"/>
              </a:lnSpc>
              <a:buNone/>
            </a:pPr>
            <a:r>
              <a:rPr lang="fr-FR" sz="3000" b="1" dirty="0"/>
              <a:t>Facteurs structurels qui contribuent à des soins dangereux</a:t>
            </a:r>
            <a:r>
              <a:rPr lang="fr-FR" sz="3000" dirty="0"/>
              <a:t> :</a:t>
            </a:r>
          </a:p>
          <a:p>
            <a:pPr>
              <a:lnSpc>
                <a:spcPct val="110000"/>
              </a:lnSpc>
            </a:pPr>
            <a:r>
              <a:rPr lang="fr-FR" sz="3000" dirty="0"/>
              <a:t>problèmes d’équipement (indisponibilité, équipement inapproprié, mauvaise conception, mauvaise utilisation, défaillance)</a:t>
            </a:r>
          </a:p>
          <a:p>
            <a:pPr>
              <a:lnSpc>
                <a:spcPct val="120000"/>
              </a:lnSpc>
            </a:pPr>
            <a:r>
              <a:rPr lang="fr-FR" sz="3000" dirty="0"/>
              <a:t>problème de documentation (inapproprié, incorrecte, incomplète, caduque, peu claire)</a:t>
            </a:r>
          </a:p>
          <a:p>
            <a:pPr>
              <a:lnSpc>
                <a:spcPct val="120000"/>
              </a:lnSpc>
            </a:pPr>
            <a:r>
              <a:rPr lang="fr-FR" sz="3000" dirty="0"/>
              <a:t>environnement à risque (contaminé, décontamination inadaptée)</a:t>
            </a:r>
          </a:p>
          <a:p>
            <a:pPr>
              <a:lnSpc>
                <a:spcPct val="120000"/>
              </a:lnSpc>
            </a:pPr>
            <a:r>
              <a:rPr lang="fr-FR" sz="3000" dirty="0"/>
              <a:t>ressources inappropriées (personnel absent, indisponible, inexpérimenté, mal orienté)</a:t>
            </a:r>
          </a:p>
        </p:txBody>
      </p:sp>
    </p:spTree>
    <p:extLst>
      <p:ext uri="{BB962C8B-B14F-4D97-AF65-F5344CB8AC3E}">
        <p14:creationId xmlns:p14="http://schemas.microsoft.com/office/powerpoint/2010/main" val="3245818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Facteurs favorables à la survenue des EIAS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rmAutofit fontScale="25000" lnSpcReduction="20000"/>
          </a:bodyPr>
          <a:lstStyle/>
          <a:p>
            <a:pPr marL="0" lvl="0" indent="0">
              <a:lnSpc>
                <a:spcPct val="120000"/>
              </a:lnSpc>
              <a:buNone/>
            </a:pPr>
            <a:r>
              <a:rPr lang="fr-FR" sz="11600" b="1" dirty="0"/>
              <a:t>Facteurs structurels qui contribuent à des soins dangereux</a:t>
            </a:r>
            <a:r>
              <a:rPr lang="fr-FR" sz="11600" dirty="0"/>
              <a:t> :</a:t>
            </a:r>
          </a:p>
          <a:p>
            <a:pPr>
              <a:lnSpc>
                <a:spcPct val="120000"/>
              </a:lnSpc>
            </a:pPr>
            <a:r>
              <a:rPr lang="fr-FR" sz="11600" dirty="0"/>
              <a:t>problèmes logistiques (pour l’hospitalisation, le traitement, le transport, la réponse à une urgence)</a:t>
            </a:r>
          </a:p>
          <a:p>
            <a:pPr>
              <a:lnSpc>
                <a:spcPct val="120000"/>
              </a:lnSpc>
            </a:pPr>
            <a:r>
              <a:rPr lang="fr-FR" sz="11600" dirty="0"/>
              <a:t>problèmes administratifs (supervision inadéquate, manque de ressources, mauvaises décisions de gestion)</a:t>
            </a:r>
          </a:p>
          <a:p>
            <a:pPr>
              <a:lnSpc>
                <a:spcPct val="120000"/>
              </a:lnSpc>
            </a:pPr>
            <a:r>
              <a:rPr lang="fr-FR" sz="11600" dirty="0"/>
              <a:t>problèmes d’infrastructures (panne d’électricité, lits insuffisants)</a:t>
            </a:r>
          </a:p>
          <a:p>
            <a:pPr>
              <a:lnSpc>
                <a:spcPct val="120000"/>
              </a:lnSpc>
            </a:pPr>
            <a:r>
              <a:rPr lang="fr-FR" sz="11600" dirty="0"/>
              <a:t>problèmes liés à l’alimentation (nourriture servie à un patient qui doit être à jeun, régime inapproprié, nourriture contaminée, soucis de commande)</a:t>
            </a:r>
          </a:p>
          <a:p>
            <a:pPr lvl="1">
              <a:lnSpc>
                <a:spcPts val="4500"/>
              </a:lnSpc>
            </a:pPr>
            <a:endParaRPr lang="fr-FR" sz="3200" dirty="0"/>
          </a:p>
        </p:txBody>
      </p:sp>
    </p:spTree>
    <p:extLst>
      <p:ext uri="{BB962C8B-B14F-4D97-AF65-F5344CB8AC3E}">
        <p14:creationId xmlns:p14="http://schemas.microsoft.com/office/powerpoint/2010/main" val="4277683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Facteurs favorables à la survenue des EIAS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Autofit/>
          </a:bodyPr>
          <a:lstStyle/>
          <a:p>
            <a:pPr marL="0" lvl="0" indent="0">
              <a:lnSpc>
                <a:spcPts val="4500"/>
              </a:lnSpc>
              <a:buNone/>
            </a:pPr>
            <a:r>
              <a:rPr lang="fr-FR" sz="3200" b="1" dirty="0"/>
              <a:t>Processus inadaptés qui contribuent à des soins dangereux </a:t>
            </a:r>
            <a:r>
              <a:rPr lang="fr-FR" sz="3200" dirty="0"/>
              <a:t>: </a:t>
            </a:r>
          </a:p>
          <a:p>
            <a:pPr>
              <a:lnSpc>
                <a:spcPts val="4500"/>
              </a:lnSpc>
            </a:pPr>
            <a:r>
              <a:rPr lang="fr-FR" sz="3200" dirty="0"/>
              <a:t>erreurs de diagnostic</a:t>
            </a:r>
          </a:p>
          <a:p>
            <a:pPr>
              <a:lnSpc>
                <a:spcPts val="4500"/>
              </a:lnSpc>
            </a:pPr>
            <a:r>
              <a:rPr lang="fr-FR" sz="3200" dirty="0"/>
              <a:t>suivi inapproprié </a:t>
            </a:r>
          </a:p>
          <a:p>
            <a:pPr>
              <a:lnSpc>
                <a:spcPts val="4500"/>
              </a:lnSpc>
            </a:pPr>
            <a:r>
              <a:rPr lang="fr-FR" sz="3200" dirty="0"/>
              <a:t>médicaments contrefaits</a:t>
            </a:r>
          </a:p>
          <a:p>
            <a:pPr>
              <a:lnSpc>
                <a:spcPts val="4500"/>
              </a:lnSpc>
            </a:pPr>
            <a:r>
              <a:rPr lang="fr-FR" sz="3200" dirty="0"/>
              <a:t>faible implication des patients dans leurs propres soins </a:t>
            </a:r>
          </a:p>
          <a:p>
            <a:pPr>
              <a:lnSpc>
                <a:spcPts val="4500"/>
              </a:lnSpc>
            </a:pPr>
            <a:r>
              <a:rPr lang="fr-FR" sz="3200" dirty="0"/>
              <a:t>erreurs médicamenteuses (oubli, surdosage, sous-dosage, mauvaise voie d’administration, mauvais médicament)</a:t>
            </a:r>
          </a:p>
        </p:txBody>
      </p:sp>
    </p:spTree>
    <p:extLst>
      <p:ext uri="{BB962C8B-B14F-4D97-AF65-F5344CB8AC3E}">
        <p14:creationId xmlns:p14="http://schemas.microsoft.com/office/powerpoint/2010/main" val="126233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Facteurs favorables à la survenue des EIAS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Autofit/>
          </a:bodyPr>
          <a:lstStyle/>
          <a:p>
            <a:pPr marL="0" lvl="0" indent="0">
              <a:lnSpc>
                <a:spcPts val="4000"/>
              </a:lnSpc>
              <a:buNone/>
            </a:pPr>
            <a:r>
              <a:rPr lang="fr-FR" sz="3000" b="1" dirty="0"/>
              <a:t>Processus inadaptés qui contribuent à des soins dangereux </a:t>
            </a:r>
            <a:r>
              <a:rPr lang="fr-FR" sz="3000" dirty="0"/>
              <a:t>:</a:t>
            </a:r>
          </a:p>
          <a:p>
            <a:pPr>
              <a:lnSpc>
                <a:spcPts val="4000"/>
              </a:lnSpc>
            </a:pPr>
            <a:r>
              <a:rPr lang="fr-FR" sz="3000" dirty="0"/>
              <a:t>problèmes de procédures cliniques (mauvais diagnostic, traitement ou soins inappropriés)</a:t>
            </a:r>
          </a:p>
          <a:p>
            <a:pPr>
              <a:lnSpc>
                <a:spcPts val="4000"/>
              </a:lnSpc>
            </a:pPr>
            <a:r>
              <a:rPr lang="fr-FR" sz="3000" dirty="0"/>
              <a:t>problèmes de perfusion (oubli, mauvais débit)</a:t>
            </a:r>
          </a:p>
          <a:p>
            <a:pPr>
              <a:lnSpc>
                <a:spcPts val="4000"/>
              </a:lnSpc>
            </a:pPr>
            <a:r>
              <a:rPr lang="fr-FR" sz="3000" dirty="0"/>
              <a:t>problèmes liés aux colloïdes ou produits sanguins (oubli, sous-dose, surdose, problème de stockage)</a:t>
            </a:r>
          </a:p>
          <a:p>
            <a:pPr>
              <a:lnSpc>
                <a:spcPts val="4000"/>
              </a:lnSpc>
            </a:pPr>
            <a:r>
              <a:rPr lang="fr-FR" sz="3000" dirty="0"/>
              <a:t>problèmes liés à l’oxygène (oubli, surdosage, sous-dosage, arrêt prématuré, absence d’apport)</a:t>
            </a:r>
          </a:p>
        </p:txBody>
      </p:sp>
    </p:spTree>
    <p:extLst>
      <p:ext uri="{BB962C8B-B14F-4D97-AF65-F5344CB8AC3E}">
        <p14:creationId xmlns:p14="http://schemas.microsoft.com/office/powerpoint/2010/main" val="488308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Plan</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marL="0" indent="0">
              <a:lnSpc>
                <a:spcPct val="150000"/>
              </a:lnSpc>
              <a:buNone/>
            </a:pPr>
            <a:r>
              <a:rPr lang="fr-FR" sz="3200" dirty="0"/>
              <a:t>Définitions des concepts</a:t>
            </a:r>
          </a:p>
          <a:p>
            <a:pPr marL="0" indent="0">
              <a:lnSpc>
                <a:spcPct val="150000"/>
              </a:lnSpc>
              <a:buNone/>
            </a:pPr>
            <a:r>
              <a:rPr lang="fr-FR" sz="3200" dirty="0"/>
              <a:t>Quelques faits</a:t>
            </a:r>
          </a:p>
          <a:p>
            <a:pPr marL="0" indent="0">
              <a:lnSpc>
                <a:spcPct val="150000"/>
              </a:lnSpc>
              <a:buNone/>
            </a:pPr>
            <a:r>
              <a:rPr lang="fr-FR" sz="3200" dirty="0"/>
              <a:t>Catégories des évènements indésirables</a:t>
            </a:r>
          </a:p>
          <a:p>
            <a:pPr marL="0" indent="0">
              <a:lnSpc>
                <a:spcPct val="150000"/>
              </a:lnSpc>
              <a:buNone/>
            </a:pPr>
            <a:r>
              <a:rPr lang="fr-FR" sz="3200" dirty="0"/>
              <a:t>Facteurs de survenue des évènements indésirables</a:t>
            </a:r>
          </a:p>
          <a:p>
            <a:pPr marL="0" indent="0">
              <a:lnSpc>
                <a:spcPct val="150000"/>
              </a:lnSpc>
              <a:buNone/>
            </a:pPr>
            <a:r>
              <a:rPr lang="fr-FR" sz="3200" dirty="0"/>
              <a:t>Défis de la sécurité des patients</a:t>
            </a:r>
          </a:p>
          <a:p>
            <a:pPr marL="0" indent="0">
              <a:lnSpc>
                <a:spcPct val="150000"/>
              </a:lnSpc>
              <a:buNone/>
            </a:pPr>
            <a:r>
              <a:rPr lang="fr-FR" sz="3200" dirty="0"/>
              <a:t>Domaines de la sécurité des patients</a:t>
            </a:r>
          </a:p>
        </p:txBody>
      </p:sp>
    </p:spTree>
    <p:extLst>
      <p:ext uri="{BB962C8B-B14F-4D97-AF65-F5344CB8AC3E}">
        <p14:creationId xmlns:p14="http://schemas.microsoft.com/office/powerpoint/2010/main" val="2860894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ts val="4500"/>
              </a:lnSpc>
            </a:pPr>
            <a:r>
              <a:rPr lang="fr-FR" sz="3200" dirty="0"/>
              <a:t>Campagnes mondiales pour la sécurité des patients  = élément fondamental du travail du programme OMS pour la sécurité des patients. </a:t>
            </a:r>
          </a:p>
          <a:p>
            <a:pPr>
              <a:lnSpc>
                <a:spcPts val="4500"/>
              </a:lnSpc>
            </a:pPr>
            <a:r>
              <a:rPr lang="fr-FR" sz="3200" dirty="0"/>
              <a:t>Tous les deux ou trois ans, une campagne - un Défi - est lancé pour susciter sur le plan mondial un engagement et des mesures en faveur d’un aspect particulier de la sécurité des patients qui porte sur un domaine de risque important pour tous les États Membres de l’OMS</a:t>
            </a:r>
          </a:p>
        </p:txBody>
      </p:sp>
    </p:spTree>
    <p:extLst>
      <p:ext uri="{BB962C8B-B14F-4D97-AF65-F5344CB8AC3E}">
        <p14:creationId xmlns:p14="http://schemas.microsoft.com/office/powerpoint/2010/main" val="2020394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ts val="4500"/>
              </a:lnSpc>
              <a:defRPr/>
            </a:pPr>
            <a:r>
              <a:rPr lang="fr-FR" altLang="en-US" sz="3200" b="1" dirty="0">
                <a:solidFill>
                  <a:srgbClr val="FF0000"/>
                </a:solidFill>
                <a:cs typeface="Times New Roman" panose="02020603050405020304" pitchFamily="18" charset="0"/>
              </a:rPr>
              <a:t>Mai 2002 </a:t>
            </a:r>
            <a:r>
              <a:rPr lang="fr-FR" altLang="en-US" sz="3200" dirty="0">
                <a:cs typeface="Times New Roman" panose="02020603050405020304" pitchFamily="18" charset="0"/>
              </a:rPr>
              <a:t>:</a:t>
            </a:r>
            <a:r>
              <a:rPr lang="fr-FR" altLang="en-US" sz="3200" dirty="0">
                <a:solidFill>
                  <a:srgbClr val="FF0000"/>
                </a:solidFill>
                <a:cs typeface="Times New Roman" panose="02020603050405020304" pitchFamily="18" charset="0"/>
              </a:rPr>
              <a:t> </a:t>
            </a:r>
            <a:r>
              <a:rPr lang="fr-FR" altLang="en-US" sz="3200" dirty="0">
                <a:cs typeface="Times New Roman" panose="02020603050405020304" pitchFamily="18" charset="0"/>
              </a:rPr>
              <a:t>55</a:t>
            </a:r>
            <a:r>
              <a:rPr lang="fr-FR" altLang="en-US" sz="3200" baseline="30000" dirty="0">
                <a:cs typeface="Times New Roman" panose="02020603050405020304" pitchFamily="18" charset="0"/>
              </a:rPr>
              <a:t>ème</a:t>
            </a:r>
            <a:r>
              <a:rPr lang="fr-FR" altLang="en-US" sz="3200" dirty="0">
                <a:cs typeface="Times New Roman" panose="02020603050405020304" pitchFamily="18" charset="0"/>
              </a:rPr>
              <a:t> Assemblée mondiale de la Santé</a:t>
            </a:r>
          </a:p>
          <a:p>
            <a:r>
              <a:rPr lang="fr-FR" altLang="en-US" sz="3200" dirty="0">
                <a:cs typeface="Times New Roman" panose="02020603050405020304" pitchFamily="18" charset="0"/>
              </a:rPr>
              <a:t>La </a:t>
            </a:r>
            <a:r>
              <a:rPr lang="fr-FR" altLang="en-US" sz="3200" b="1" dirty="0">
                <a:solidFill>
                  <a:srgbClr val="00B0F0"/>
                </a:solidFill>
                <a:cs typeface="Times New Roman" panose="02020603050405020304" pitchFamily="18" charset="0"/>
              </a:rPr>
              <a:t>résolution WHA55.18 </a:t>
            </a:r>
            <a:r>
              <a:rPr lang="fr-FR" sz="3200" dirty="0"/>
              <a:t>« </a:t>
            </a:r>
            <a:r>
              <a:rPr lang="fr-FR" sz="3200" b="1" dirty="0">
                <a:cs typeface="Times New Roman" panose="02020603050405020304" pitchFamily="18" charset="0"/>
              </a:rPr>
              <a:t>Qualité des soins : sécurité des patients</a:t>
            </a:r>
            <a:r>
              <a:rPr lang="fr-FR" sz="3200" dirty="0">
                <a:cs typeface="Times New Roman" panose="02020603050405020304" pitchFamily="18" charset="0"/>
              </a:rPr>
              <a:t> » </a:t>
            </a:r>
            <a:r>
              <a:rPr lang="fr-FR" altLang="en-US" sz="3200" dirty="0">
                <a:cs typeface="Times New Roman" panose="02020603050405020304" pitchFamily="18" charset="0"/>
              </a:rPr>
              <a:t>a invité instamment les États Membres à :</a:t>
            </a:r>
          </a:p>
          <a:p>
            <a:pPr lvl="2">
              <a:lnSpc>
                <a:spcPts val="4500"/>
              </a:lnSpc>
              <a:defRPr/>
            </a:pPr>
            <a:r>
              <a:rPr lang="fr-FR" altLang="en-US" sz="3200" dirty="0">
                <a:cs typeface="Times New Roman" panose="02020603050405020304" pitchFamily="18" charset="0"/>
              </a:rPr>
              <a:t>accorder une plus grande attention au problème de la sécurité des patients</a:t>
            </a:r>
          </a:p>
          <a:p>
            <a:pPr lvl="2">
              <a:lnSpc>
                <a:spcPts val="4500"/>
              </a:lnSpc>
              <a:defRPr/>
            </a:pPr>
            <a:r>
              <a:rPr lang="fr-FR" altLang="en-US" sz="3200" dirty="0">
                <a:cs typeface="Times New Roman" panose="02020603050405020304" pitchFamily="18" charset="0"/>
              </a:rPr>
              <a:t>créer des bases scientifiques ou renforcer les systèmes nécessaires pour améliorer la sécurité des patients et la qualité des soins</a:t>
            </a:r>
          </a:p>
        </p:txBody>
      </p:sp>
    </p:spTree>
    <p:extLst>
      <p:ext uri="{BB962C8B-B14F-4D97-AF65-F5344CB8AC3E}">
        <p14:creationId xmlns:p14="http://schemas.microsoft.com/office/powerpoint/2010/main" val="2891304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t">
            <a:noAutofit/>
          </a:bodyPr>
          <a:lstStyle/>
          <a:p>
            <a:pPr>
              <a:lnSpc>
                <a:spcPct val="150000"/>
              </a:lnSpc>
              <a:defRPr/>
            </a:pPr>
            <a:r>
              <a:rPr lang="fr-FR" sz="3200" b="1" dirty="0">
                <a:solidFill>
                  <a:srgbClr val="FF0000"/>
                </a:solidFill>
              </a:rPr>
              <a:t>Octobre 2004 </a:t>
            </a:r>
            <a:r>
              <a:rPr lang="fr-FR" sz="3200" dirty="0"/>
              <a:t>: lancement de l’ « </a:t>
            </a:r>
            <a:r>
              <a:rPr lang="fr-FR" sz="3200" b="1" dirty="0"/>
              <a:t>alliance mondiale pour la sécurité des patients</a:t>
            </a:r>
            <a:r>
              <a:rPr lang="fr-FR" sz="3200" dirty="0"/>
              <a:t> »</a:t>
            </a:r>
          </a:p>
          <a:p>
            <a:pPr lvl="1">
              <a:lnSpc>
                <a:spcPct val="150000"/>
              </a:lnSpc>
              <a:defRPr/>
            </a:pPr>
            <a:r>
              <a:rPr lang="fr-FR" sz="3200" dirty="0"/>
              <a:t>But : « d’apporter des avantages significatifs aux patients de tous les coins du globe, qu’ils vivent dans des pays riches ou pauvres, développés ou en développement »</a:t>
            </a:r>
          </a:p>
        </p:txBody>
      </p:sp>
    </p:spTree>
    <p:extLst>
      <p:ext uri="{BB962C8B-B14F-4D97-AF65-F5344CB8AC3E}">
        <p14:creationId xmlns:p14="http://schemas.microsoft.com/office/powerpoint/2010/main" val="633047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t">
            <a:noAutofit/>
          </a:bodyPr>
          <a:lstStyle/>
          <a:p>
            <a:pPr>
              <a:lnSpc>
                <a:spcPts val="4300"/>
              </a:lnSpc>
              <a:defRPr/>
            </a:pPr>
            <a:r>
              <a:rPr lang="fr-FR" sz="3200" b="1" dirty="0">
                <a:solidFill>
                  <a:srgbClr val="FF0000"/>
                </a:solidFill>
              </a:rPr>
              <a:t>Octobre 2004 </a:t>
            </a:r>
            <a:r>
              <a:rPr lang="fr-FR" sz="3200" dirty="0"/>
              <a:t>: lancement de l’ « </a:t>
            </a:r>
            <a:r>
              <a:rPr lang="fr-FR" sz="3200" b="1" dirty="0"/>
              <a:t>alliance mondiale pour la sécurité des patients</a:t>
            </a:r>
            <a:r>
              <a:rPr lang="fr-FR" sz="3200" dirty="0"/>
              <a:t> »</a:t>
            </a:r>
          </a:p>
          <a:p>
            <a:pPr lvl="1">
              <a:lnSpc>
                <a:spcPts val="4300"/>
              </a:lnSpc>
            </a:pPr>
            <a:r>
              <a:rPr lang="fr-FR" sz="3200" dirty="0"/>
              <a:t>Actions : </a:t>
            </a:r>
          </a:p>
          <a:p>
            <a:pPr lvl="2">
              <a:lnSpc>
                <a:spcPts val="4300"/>
              </a:lnSpc>
            </a:pPr>
            <a:r>
              <a:rPr lang="fr-FR" sz="3200" dirty="0"/>
              <a:t>Sécurité transfusionnelle</a:t>
            </a:r>
          </a:p>
          <a:p>
            <a:pPr lvl="2">
              <a:lnSpc>
                <a:spcPts val="4300"/>
              </a:lnSpc>
            </a:pPr>
            <a:r>
              <a:rPr lang="fr-FR" sz="3200" dirty="0"/>
              <a:t>Sécurité des injections et des vaccinations</a:t>
            </a:r>
          </a:p>
          <a:p>
            <a:pPr lvl="2">
              <a:lnSpc>
                <a:spcPts val="4300"/>
              </a:lnSpc>
            </a:pPr>
            <a:r>
              <a:rPr lang="fr-FR" sz="3200" dirty="0"/>
              <a:t>Eau, installations sanitaires de base et gestion des déchets</a:t>
            </a:r>
          </a:p>
          <a:p>
            <a:pPr lvl="2">
              <a:lnSpc>
                <a:spcPts val="4300"/>
              </a:lnSpc>
            </a:pPr>
            <a:r>
              <a:rPr lang="fr-FR" sz="3200" dirty="0"/>
              <a:t>Sécurité des procédures cliniques</a:t>
            </a:r>
          </a:p>
          <a:p>
            <a:pPr lvl="2">
              <a:lnSpc>
                <a:spcPts val="4300"/>
              </a:lnSpc>
            </a:pPr>
            <a:r>
              <a:rPr lang="fr-FR" sz="3200" dirty="0"/>
              <a:t>Hygiène des mains</a:t>
            </a:r>
          </a:p>
        </p:txBody>
      </p:sp>
    </p:spTree>
    <p:extLst>
      <p:ext uri="{BB962C8B-B14F-4D97-AF65-F5344CB8AC3E}">
        <p14:creationId xmlns:p14="http://schemas.microsoft.com/office/powerpoint/2010/main" val="2360090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t">
            <a:noAutofit/>
          </a:bodyPr>
          <a:lstStyle/>
          <a:p>
            <a:pPr marL="0" indent="0">
              <a:lnSpc>
                <a:spcPct val="150000"/>
              </a:lnSpc>
              <a:buNone/>
            </a:pPr>
            <a:r>
              <a:rPr lang="fr-FR" sz="3200" b="1" dirty="0">
                <a:solidFill>
                  <a:srgbClr val="0070C0"/>
                </a:solidFill>
                <a:cs typeface="Times New Roman" panose="02020603050405020304" pitchFamily="18" charset="0"/>
              </a:rPr>
              <a:t>Premier Défi </a:t>
            </a:r>
            <a:r>
              <a:rPr lang="fr-FR" sz="3200" dirty="0"/>
              <a:t>: </a:t>
            </a:r>
            <a:r>
              <a:rPr lang="fr-FR" sz="3200" b="1" dirty="0">
                <a:solidFill>
                  <a:srgbClr val="FF0000"/>
                </a:solidFill>
              </a:rPr>
              <a:t>2005-2006</a:t>
            </a:r>
          </a:p>
          <a:p>
            <a:pPr>
              <a:lnSpc>
                <a:spcPct val="150000"/>
              </a:lnSpc>
            </a:pPr>
            <a:r>
              <a:rPr lang="fr-FR" sz="3200" dirty="0"/>
              <a:t>Thème : « </a:t>
            </a:r>
            <a:r>
              <a:rPr lang="fr-FR" sz="3200" b="1" dirty="0"/>
              <a:t>Un soin propre est un soin plus sûr</a:t>
            </a:r>
            <a:r>
              <a:rPr lang="fr-FR" sz="3200" dirty="0"/>
              <a:t> » </a:t>
            </a:r>
          </a:p>
          <a:p>
            <a:pPr lvl="1">
              <a:lnSpc>
                <a:spcPts val="4500"/>
              </a:lnSpc>
            </a:pPr>
            <a:r>
              <a:rPr lang="fr-FR" sz="3200" dirty="0"/>
              <a:t>Accent mis sur la lutte contre les infections nosocomiales</a:t>
            </a:r>
          </a:p>
          <a:p>
            <a:pPr lvl="1">
              <a:lnSpc>
                <a:spcPts val="4500"/>
              </a:lnSpc>
            </a:pPr>
            <a:r>
              <a:rPr lang="fr-FR" sz="3200" dirty="0"/>
              <a:t>s'assurer que la question de l'hygiène des mains est bien fondamentale pour la santé dans tous les pays. </a:t>
            </a:r>
          </a:p>
          <a:p>
            <a:pPr lvl="1">
              <a:lnSpc>
                <a:spcPts val="4500"/>
              </a:lnSpc>
            </a:pPr>
            <a:r>
              <a:rPr lang="fr-FR" sz="3200" dirty="0"/>
              <a:t>Hygiène des mains : base de la sécurité du patient, permet de réduire les infections liées aux soins de santé</a:t>
            </a:r>
          </a:p>
          <a:p>
            <a:pPr>
              <a:lnSpc>
                <a:spcPct val="150000"/>
              </a:lnSpc>
            </a:pPr>
            <a:endParaRPr lang="fr-FR" sz="3200" dirty="0"/>
          </a:p>
          <a:p>
            <a:pPr>
              <a:lnSpc>
                <a:spcPct val="150000"/>
              </a:lnSpc>
            </a:pPr>
            <a:endParaRPr lang="fr-FR" sz="3200" dirty="0"/>
          </a:p>
        </p:txBody>
      </p:sp>
    </p:spTree>
    <p:extLst>
      <p:ext uri="{BB962C8B-B14F-4D97-AF65-F5344CB8AC3E}">
        <p14:creationId xmlns:p14="http://schemas.microsoft.com/office/powerpoint/2010/main" val="205317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ct val="100000"/>
              </a:lnSpc>
              <a:defRPr/>
            </a:pPr>
            <a:r>
              <a:rPr lang="fr-FR" sz="3200" b="1" dirty="0">
                <a:solidFill>
                  <a:srgbClr val="FF0000"/>
                </a:solidFill>
              </a:rPr>
              <a:t>Septembre 2008 </a:t>
            </a:r>
            <a:r>
              <a:rPr lang="fr-FR" sz="3200" dirty="0"/>
              <a:t>: lancement de l’initiative</a:t>
            </a:r>
            <a:r>
              <a:rPr lang="fr-FR" sz="3200" dirty="0">
                <a:solidFill>
                  <a:srgbClr val="0070C0"/>
                </a:solidFill>
              </a:rPr>
              <a:t> </a:t>
            </a:r>
            <a:r>
              <a:rPr lang="fr-FR" sz="3200" dirty="0"/>
              <a:t>« </a:t>
            </a:r>
            <a:r>
              <a:rPr lang="fr-FR" sz="3200" b="1" dirty="0"/>
              <a:t>Partenariats africains pour la sécurité des patients</a:t>
            </a:r>
            <a:r>
              <a:rPr lang="fr-FR" sz="3200" dirty="0"/>
              <a:t> »</a:t>
            </a:r>
          </a:p>
          <a:p>
            <a:pPr lvl="1">
              <a:lnSpc>
                <a:spcPct val="100000"/>
              </a:lnSpc>
              <a:defRPr/>
            </a:pPr>
            <a:r>
              <a:rPr lang="fr-FR" sz="3200" dirty="0"/>
              <a:t>Construire et renforcer les partenariats entre les hôpitaux d’Afrique et d’Europe, en se concentrant sur la sécurité des patients.</a:t>
            </a:r>
          </a:p>
          <a:p>
            <a:pPr lvl="1">
              <a:lnSpc>
                <a:spcPct val="100000"/>
              </a:lnSpc>
              <a:defRPr/>
            </a:pPr>
            <a:r>
              <a:rPr lang="fr-FR" sz="3200" dirty="0"/>
              <a:t>Mettre en œuvre des améliorations dans le domaine de la sécurité des patients dans chaque hôpital du partenariat</a:t>
            </a:r>
          </a:p>
          <a:p>
            <a:pPr lvl="1">
              <a:lnSpc>
                <a:spcPct val="100000"/>
              </a:lnSpc>
              <a:defRPr/>
            </a:pPr>
            <a:r>
              <a:rPr lang="fr-FR" sz="3200" dirty="0"/>
              <a:t>Favoriser la diffusion des améliorations sur la sécurité des patients à travers chaque pays</a:t>
            </a:r>
          </a:p>
        </p:txBody>
      </p:sp>
    </p:spTree>
    <p:extLst>
      <p:ext uri="{BB962C8B-B14F-4D97-AF65-F5344CB8AC3E}">
        <p14:creationId xmlns:p14="http://schemas.microsoft.com/office/powerpoint/2010/main" val="294607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t">
            <a:noAutofit/>
          </a:bodyPr>
          <a:lstStyle/>
          <a:p>
            <a:pPr marL="0" indent="0">
              <a:lnSpc>
                <a:spcPct val="150000"/>
              </a:lnSpc>
              <a:buNone/>
            </a:pPr>
            <a:r>
              <a:rPr lang="fr-FR" sz="3200" b="1" dirty="0">
                <a:solidFill>
                  <a:srgbClr val="0070C0"/>
                </a:solidFill>
              </a:rPr>
              <a:t>Deuxième Défi : </a:t>
            </a:r>
            <a:r>
              <a:rPr lang="fr-FR" sz="3200" b="1" dirty="0">
                <a:solidFill>
                  <a:srgbClr val="FF0000"/>
                </a:solidFill>
              </a:rPr>
              <a:t>2008</a:t>
            </a:r>
            <a:endParaRPr lang="fr-FR" sz="3200" b="1" dirty="0">
              <a:solidFill>
                <a:srgbClr val="0070C0"/>
              </a:solidFill>
            </a:endParaRPr>
          </a:p>
          <a:p>
            <a:pPr>
              <a:lnSpc>
                <a:spcPct val="150000"/>
              </a:lnSpc>
            </a:pPr>
            <a:r>
              <a:rPr lang="fr-FR" sz="3200" dirty="0"/>
              <a:t>Thème : « </a:t>
            </a:r>
            <a:r>
              <a:rPr lang="fr-FR" sz="3200" b="1" dirty="0"/>
              <a:t>Une chirurgie plus sûre pour épargner des vies</a:t>
            </a:r>
            <a:r>
              <a:rPr lang="fr-FR" sz="3200" dirty="0"/>
              <a:t> »</a:t>
            </a:r>
          </a:p>
          <a:p>
            <a:pPr>
              <a:lnSpc>
                <a:spcPct val="150000"/>
              </a:lnSpc>
            </a:pPr>
            <a:r>
              <a:rPr lang="fr-FR" sz="3200" b="1" dirty="0"/>
              <a:t>But</a:t>
            </a:r>
            <a:r>
              <a:rPr lang="fr-FR" sz="3200" dirty="0"/>
              <a:t> : </a:t>
            </a:r>
          </a:p>
          <a:p>
            <a:pPr lvl="1">
              <a:lnSpc>
                <a:spcPct val="150000"/>
              </a:lnSpc>
            </a:pPr>
            <a:r>
              <a:rPr lang="fr-FR" sz="3200" dirty="0"/>
              <a:t>Prévenir l’infection du site chirurgical</a:t>
            </a:r>
          </a:p>
          <a:p>
            <a:pPr lvl="1">
              <a:lnSpc>
                <a:spcPct val="150000"/>
              </a:lnSpc>
            </a:pPr>
            <a:r>
              <a:rPr lang="fr-FR" sz="3200" dirty="0"/>
              <a:t>Sécuriser l’anesthésie</a:t>
            </a:r>
          </a:p>
          <a:p>
            <a:pPr lvl="1">
              <a:lnSpc>
                <a:spcPct val="150000"/>
              </a:lnSpc>
            </a:pPr>
            <a:r>
              <a:rPr lang="fr-FR" sz="3200" dirty="0"/>
              <a:t>Sécuriser les équipes chirurgicales</a:t>
            </a:r>
          </a:p>
        </p:txBody>
      </p:sp>
    </p:spTree>
    <p:extLst>
      <p:ext uri="{BB962C8B-B14F-4D97-AF65-F5344CB8AC3E}">
        <p14:creationId xmlns:p14="http://schemas.microsoft.com/office/powerpoint/2010/main" val="1947751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t">
            <a:noAutofit/>
          </a:bodyPr>
          <a:lstStyle/>
          <a:p>
            <a:pPr marL="0" indent="0">
              <a:lnSpc>
                <a:spcPct val="150000"/>
              </a:lnSpc>
              <a:buNone/>
            </a:pPr>
            <a:r>
              <a:rPr lang="fr-FR" sz="3200" b="1" dirty="0">
                <a:solidFill>
                  <a:srgbClr val="0070C0"/>
                </a:solidFill>
              </a:rPr>
              <a:t>Deuxième Défi : </a:t>
            </a:r>
            <a:r>
              <a:rPr lang="fr-FR" sz="3200" b="1" dirty="0">
                <a:solidFill>
                  <a:srgbClr val="FF0000"/>
                </a:solidFill>
              </a:rPr>
              <a:t>2008</a:t>
            </a:r>
            <a:endParaRPr lang="fr-FR" sz="3200" b="1" dirty="0">
              <a:solidFill>
                <a:srgbClr val="0070C0"/>
              </a:solidFill>
            </a:endParaRPr>
          </a:p>
          <a:p>
            <a:pPr>
              <a:lnSpc>
                <a:spcPct val="150000"/>
              </a:lnSpc>
            </a:pPr>
            <a:r>
              <a:rPr lang="fr-FR" sz="3200" dirty="0"/>
              <a:t>Thème : « </a:t>
            </a:r>
            <a:r>
              <a:rPr lang="fr-FR" sz="3200" b="1" dirty="0"/>
              <a:t>Une chirurgie plus sûre pour épargner des vies</a:t>
            </a:r>
            <a:r>
              <a:rPr lang="fr-FR" sz="3200" dirty="0"/>
              <a:t> »</a:t>
            </a:r>
          </a:p>
          <a:p>
            <a:pPr>
              <a:lnSpc>
                <a:spcPct val="150000"/>
              </a:lnSpc>
            </a:pPr>
            <a:r>
              <a:rPr lang="fr-FR" sz="3200" b="1" dirty="0"/>
              <a:t>Outils</a:t>
            </a:r>
            <a:r>
              <a:rPr lang="fr-FR" sz="3200" dirty="0"/>
              <a:t> : </a:t>
            </a:r>
          </a:p>
          <a:p>
            <a:pPr lvl="1">
              <a:lnSpc>
                <a:spcPct val="150000"/>
              </a:lnSpc>
            </a:pPr>
            <a:r>
              <a:rPr lang="fr-FR" sz="3200" dirty="0"/>
              <a:t>Lignes directrices de l’OMS pour la sécurité chirurgicale</a:t>
            </a:r>
          </a:p>
          <a:p>
            <a:pPr lvl="1">
              <a:lnSpc>
                <a:spcPct val="150000"/>
              </a:lnSpc>
            </a:pPr>
            <a:r>
              <a:rPr lang="fr-FR" sz="3200" dirty="0"/>
              <a:t>Liste de contrôle OMS de la sécurité chirurgicale</a:t>
            </a:r>
          </a:p>
        </p:txBody>
      </p:sp>
    </p:spTree>
    <p:extLst>
      <p:ext uri="{BB962C8B-B14F-4D97-AF65-F5344CB8AC3E}">
        <p14:creationId xmlns:p14="http://schemas.microsoft.com/office/powerpoint/2010/main" val="2176144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t">
            <a:noAutofit/>
          </a:bodyPr>
          <a:lstStyle/>
          <a:p>
            <a:pPr marL="0" indent="0">
              <a:lnSpc>
                <a:spcPct val="150000"/>
              </a:lnSpc>
              <a:buNone/>
            </a:pPr>
            <a:r>
              <a:rPr lang="fr-FR" sz="3200" b="1" dirty="0">
                <a:solidFill>
                  <a:srgbClr val="0070C0"/>
                </a:solidFill>
              </a:rPr>
              <a:t>Troisième défi </a:t>
            </a:r>
            <a:r>
              <a:rPr lang="fr-FR" sz="3200" b="1" dirty="0"/>
              <a:t>: </a:t>
            </a:r>
            <a:r>
              <a:rPr lang="fr-FR" sz="3200" b="1" dirty="0">
                <a:solidFill>
                  <a:srgbClr val="FF0000"/>
                </a:solidFill>
              </a:rPr>
              <a:t>2017</a:t>
            </a:r>
            <a:r>
              <a:rPr lang="fr-FR" sz="3200" dirty="0">
                <a:solidFill>
                  <a:srgbClr val="FF0000"/>
                </a:solidFill>
              </a:rPr>
              <a:t> </a:t>
            </a:r>
          </a:p>
          <a:p>
            <a:pPr marL="0" indent="0">
              <a:lnSpc>
                <a:spcPct val="150000"/>
              </a:lnSpc>
              <a:buNone/>
            </a:pPr>
            <a:r>
              <a:rPr lang="fr-FR" sz="3200" dirty="0"/>
              <a:t>Thème : «</a:t>
            </a:r>
            <a:r>
              <a:rPr lang="fr-FR" sz="3200" b="1" dirty="0"/>
              <a:t> Une médication sans préjudice </a:t>
            </a:r>
            <a:r>
              <a:rPr lang="fr-FR" sz="3200" dirty="0"/>
              <a:t>»</a:t>
            </a:r>
          </a:p>
          <a:p>
            <a:pPr marL="0" indent="0">
              <a:lnSpc>
                <a:spcPct val="150000"/>
              </a:lnSpc>
              <a:buNone/>
            </a:pPr>
            <a:r>
              <a:rPr lang="fr-FR" sz="3200" b="1" dirty="0"/>
              <a:t>But : </a:t>
            </a:r>
          </a:p>
          <a:p>
            <a:pPr lvl="1">
              <a:lnSpc>
                <a:spcPct val="150000"/>
              </a:lnSpc>
            </a:pPr>
            <a:r>
              <a:rPr lang="fr-FR" sz="3200" dirty="0"/>
              <a:t>Faire baisser de moitié le nombre de préjudices graves et évitables associés à la médication dans un délai de 5 ans à l’échelle mondiale</a:t>
            </a:r>
          </a:p>
        </p:txBody>
      </p:sp>
    </p:spTree>
    <p:extLst>
      <p:ext uri="{BB962C8B-B14F-4D97-AF65-F5344CB8AC3E}">
        <p14:creationId xmlns:p14="http://schemas.microsoft.com/office/powerpoint/2010/main" val="1061865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Défis de la sécurité des patients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ct val="100000"/>
              </a:lnSpc>
              <a:defRPr/>
            </a:pPr>
            <a:r>
              <a:rPr lang="fr-FR" sz="3000" b="1" dirty="0">
                <a:solidFill>
                  <a:srgbClr val="FF0000"/>
                </a:solidFill>
              </a:rPr>
              <a:t>Décembre 2018 </a:t>
            </a:r>
            <a:r>
              <a:rPr lang="fr-FR" sz="3000" dirty="0"/>
              <a:t>: «</a:t>
            </a:r>
            <a:r>
              <a:rPr lang="fr-FR" sz="3000" dirty="0">
                <a:solidFill>
                  <a:srgbClr val="0070C0"/>
                </a:solidFill>
              </a:rPr>
              <a:t> </a:t>
            </a:r>
            <a:r>
              <a:rPr lang="fr-FR" sz="3000" b="1" dirty="0"/>
              <a:t>action mondiale pour la sécurité des patients</a:t>
            </a:r>
            <a:r>
              <a:rPr lang="fr-FR" sz="3000" dirty="0">
                <a:solidFill>
                  <a:srgbClr val="0070C0"/>
                </a:solidFill>
              </a:rPr>
              <a:t> </a:t>
            </a:r>
            <a:r>
              <a:rPr lang="fr-FR" sz="3000" dirty="0"/>
              <a:t>» résolution WHA72.6 </a:t>
            </a:r>
            <a:endParaRPr lang="fr-FR" sz="3000" dirty="0">
              <a:solidFill>
                <a:srgbClr val="0070C0"/>
              </a:solidFill>
            </a:endParaRPr>
          </a:p>
          <a:p>
            <a:pPr lvl="1">
              <a:lnSpc>
                <a:spcPct val="100000"/>
              </a:lnSpc>
              <a:defRPr/>
            </a:pPr>
            <a:r>
              <a:rPr lang="fr-FR" sz="3000" dirty="0"/>
              <a:t>la sécurité des patients :  priorité sanitaire dans les politiques et programmes du secteur de la santé</a:t>
            </a:r>
          </a:p>
          <a:p>
            <a:pPr lvl="1">
              <a:lnSpc>
                <a:spcPct val="100000"/>
              </a:lnSpc>
              <a:defRPr/>
            </a:pPr>
            <a:r>
              <a:rPr lang="fr-FR" sz="3000" dirty="0"/>
              <a:t>projet de plan d’action mondial pour la sécurité des patients (2021-2030) est en cours d’élaboration </a:t>
            </a:r>
          </a:p>
          <a:p>
            <a:pPr lvl="1">
              <a:lnSpc>
                <a:spcPct val="100000"/>
              </a:lnSpc>
              <a:defRPr/>
            </a:pPr>
            <a:r>
              <a:rPr lang="fr-FR" sz="3000" dirty="0"/>
              <a:t>Institutionnalisation de la journée mondiale de la sécurité des patients, célébrée chaque année le 17 septembre  </a:t>
            </a:r>
          </a:p>
          <a:p>
            <a:pPr lvl="1">
              <a:lnSpc>
                <a:spcPct val="100000"/>
              </a:lnSpc>
              <a:defRPr/>
            </a:pPr>
            <a:r>
              <a:rPr lang="fr-FR" altLang="fr-FR" sz="3000" dirty="0"/>
              <a:t>Choix couleur orange : couleur de la sécurité des patients</a:t>
            </a:r>
          </a:p>
        </p:txBody>
      </p:sp>
    </p:spTree>
    <p:extLst>
      <p:ext uri="{BB962C8B-B14F-4D97-AF65-F5344CB8AC3E}">
        <p14:creationId xmlns:p14="http://schemas.microsoft.com/office/powerpoint/2010/main" val="2125854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Définitions des concepts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ct val="150000"/>
              </a:lnSpc>
            </a:pPr>
            <a:r>
              <a:rPr lang="fr-FR" sz="3200" b="1" dirty="0"/>
              <a:t>Sécurité </a:t>
            </a:r>
            <a:r>
              <a:rPr lang="fr-FR" sz="3200" dirty="0"/>
              <a:t>: absence de </a:t>
            </a:r>
            <a:r>
              <a:rPr lang="fr-FR" sz="3200" b="1" dirty="0"/>
              <a:t>danger</a:t>
            </a:r>
            <a:endParaRPr lang="fr-FR" sz="3200" dirty="0"/>
          </a:p>
          <a:p>
            <a:pPr>
              <a:lnSpc>
                <a:spcPct val="150000"/>
              </a:lnSpc>
            </a:pPr>
            <a:r>
              <a:rPr lang="fr-FR" sz="3200" b="1" dirty="0"/>
              <a:t>Risque </a:t>
            </a:r>
            <a:r>
              <a:rPr lang="fr-FR" sz="3200" dirty="0"/>
              <a:t>: probabilité qu'une personne subisse un préjudice ou des effets nocifs pour sa santé en cas d'exposition à un danger. Cette notion peut également s'appliquer à des situations où il y a perte de biens ou d'équipement ou des effets nocifs pour l'environnement</a:t>
            </a:r>
          </a:p>
        </p:txBody>
      </p:sp>
    </p:spTree>
    <p:extLst>
      <p:ext uri="{BB962C8B-B14F-4D97-AF65-F5344CB8AC3E}">
        <p14:creationId xmlns:p14="http://schemas.microsoft.com/office/powerpoint/2010/main" val="2836232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FE57538D-53FD-4513-813D-3780AD465215}"/>
              </a:ext>
            </a:extLst>
          </p:cNvPr>
          <p:cNvPicPr>
            <a:picLocks noGrp="1" noChangeAspect="1"/>
          </p:cNvPicPr>
          <p:nvPr>
            <p:ph idx="1"/>
          </p:nvPr>
        </p:nvPicPr>
        <p:blipFill rotWithShape="1">
          <a:blip r:embed="rId2"/>
          <a:srcRect t="10841"/>
          <a:stretch/>
        </p:blipFill>
        <p:spPr>
          <a:xfrm>
            <a:off x="2518527" y="591533"/>
            <a:ext cx="7154945" cy="5674934"/>
          </a:xfrm>
          <a:prstGeom prst="rect">
            <a:avLst/>
          </a:prstGeom>
        </p:spPr>
      </p:pic>
    </p:spTree>
    <p:extLst>
      <p:ext uri="{BB962C8B-B14F-4D97-AF65-F5344CB8AC3E}">
        <p14:creationId xmlns:p14="http://schemas.microsoft.com/office/powerpoint/2010/main" val="94277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chor="t">
            <a:normAutofit/>
          </a:bodyPr>
          <a:lstStyle/>
          <a:p>
            <a:pPr algn="ctr">
              <a:lnSpc>
                <a:spcPct val="150000"/>
              </a:lnSpc>
            </a:pPr>
            <a:r>
              <a:rPr lang="fr-FR" b="1" dirty="0">
                <a:latin typeface="+mn-lt"/>
              </a:rPr>
              <a:t>Domaines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numCol="2" anchor="ctr">
            <a:noAutofit/>
          </a:bodyPr>
          <a:lstStyle/>
          <a:p>
            <a:pPr marL="514350" lvl="0" indent="-514350">
              <a:buFont typeface="+mj-lt"/>
              <a:buAutoNum type="arabicPeriod"/>
            </a:pPr>
            <a:r>
              <a:rPr lang="fr-FR" dirty="0"/>
              <a:t>Sécurité des patients et développement des systèmes et services de santé </a:t>
            </a:r>
          </a:p>
          <a:p>
            <a:pPr marL="514350" lvl="0" indent="-514350">
              <a:buFont typeface="+mj-lt"/>
              <a:buAutoNum type="arabicPeriod"/>
            </a:pPr>
            <a:r>
              <a:rPr lang="fr-FR" dirty="0"/>
              <a:t>Politique nationale de sécurité des patients </a:t>
            </a:r>
          </a:p>
          <a:p>
            <a:pPr marL="514350" lvl="0" indent="-514350">
              <a:buFont typeface="+mj-lt"/>
              <a:buAutoNum type="arabicPeriod"/>
            </a:pPr>
            <a:r>
              <a:rPr lang="fr-FR" dirty="0"/>
              <a:t>Connaissance et apprentissage de la sécurité des patients </a:t>
            </a:r>
          </a:p>
          <a:p>
            <a:pPr marL="514350" lvl="0" indent="-514350">
              <a:buFont typeface="+mj-lt"/>
              <a:buAutoNum type="arabicPeriod"/>
            </a:pPr>
            <a:r>
              <a:rPr lang="fr-FR" b="1" dirty="0"/>
              <a:t>Sensibilisation à la sécurité des patients </a:t>
            </a:r>
          </a:p>
          <a:p>
            <a:pPr marL="514350" lvl="0" indent="-514350">
              <a:buFont typeface="+mj-lt"/>
              <a:buAutoNum type="arabicPeriod"/>
            </a:pPr>
            <a:r>
              <a:rPr lang="fr-FR" b="1" dirty="0">
                <a:solidFill>
                  <a:srgbClr val="0070C0"/>
                </a:solidFill>
              </a:rPr>
              <a:t>Infections liées aux soins de santé </a:t>
            </a:r>
          </a:p>
          <a:p>
            <a:pPr marL="514350" lvl="0" indent="-514350">
              <a:buFont typeface="+mj-lt"/>
              <a:buAutoNum type="arabicPeriod"/>
            </a:pPr>
            <a:r>
              <a:rPr lang="fr-FR" b="1" dirty="0"/>
              <a:t>Protection des agents de santé </a:t>
            </a:r>
          </a:p>
          <a:p>
            <a:pPr marL="514350" lvl="0" indent="-514350">
              <a:buFont typeface="+mj-lt"/>
              <a:buAutoNum type="arabicPeriod"/>
            </a:pPr>
            <a:r>
              <a:rPr lang="fr-FR" b="1" dirty="0"/>
              <a:t>Gestion des déchets d’activités de soins </a:t>
            </a:r>
          </a:p>
          <a:p>
            <a:pPr marL="514350" lvl="0" indent="-514350">
              <a:buFont typeface="+mj-lt"/>
              <a:buAutoNum type="arabicPeriod"/>
            </a:pPr>
            <a:r>
              <a:rPr lang="fr-FR" b="1" dirty="0">
                <a:solidFill>
                  <a:srgbClr val="0070C0"/>
                </a:solidFill>
              </a:rPr>
              <a:t>Sécurité des soins chirurgicaux </a:t>
            </a:r>
          </a:p>
          <a:p>
            <a:pPr marL="514350" lvl="0" indent="-514350">
              <a:buFont typeface="+mj-lt"/>
              <a:buAutoNum type="arabicPeriod"/>
            </a:pPr>
            <a:r>
              <a:rPr lang="fr-FR" b="1" dirty="0">
                <a:solidFill>
                  <a:srgbClr val="0070C0"/>
                </a:solidFill>
              </a:rPr>
              <a:t>Sécurité des médicaments </a:t>
            </a:r>
          </a:p>
          <a:p>
            <a:pPr marL="514350" lvl="0" indent="-514350">
              <a:buFont typeface="+mj-lt"/>
              <a:buAutoNum type="arabicPeriod"/>
            </a:pPr>
            <a:r>
              <a:rPr lang="fr-FR" dirty="0"/>
              <a:t>Partenariats pour la sécurité des patients </a:t>
            </a:r>
          </a:p>
          <a:p>
            <a:pPr marL="514350" lvl="0" indent="-514350">
              <a:buFont typeface="+mj-lt"/>
              <a:buAutoNum type="arabicPeriod"/>
            </a:pPr>
            <a:r>
              <a:rPr lang="fr-FR" dirty="0"/>
              <a:t>Financement de la sécurité des patients </a:t>
            </a:r>
          </a:p>
          <a:p>
            <a:pPr marL="514350" lvl="0" indent="-514350">
              <a:buFont typeface="+mj-lt"/>
              <a:buAutoNum type="arabicPeriod"/>
            </a:pPr>
            <a:r>
              <a:rPr lang="fr-FR" dirty="0"/>
              <a:t>Surveillance et recherche en matière de sécurité des patients</a:t>
            </a:r>
          </a:p>
        </p:txBody>
      </p:sp>
    </p:spTree>
    <p:extLst>
      <p:ext uri="{BB962C8B-B14F-4D97-AF65-F5344CB8AC3E}">
        <p14:creationId xmlns:p14="http://schemas.microsoft.com/office/powerpoint/2010/main" val="1378790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algn="ctr"/>
            <a:r>
              <a:rPr lang="fr-FR" b="1" dirty="0">
                <a:latin typeface="+mn-lt"/>
              </a:rPr>
              <a:t>Sécurité des patients et développement des systèmes et services de santé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lnSpcReduction="10000"/>
          </a:bodyPr>
          <a:lstStyle/>
          <a:p>
            <a:pPr marL="0" indent="0">
              <a:lnSpc>
                <a:spcPct val="150000"/>
              </a:lnSpc>
              <a:buNone/>
            </a:pPr>
            <a:r>
              <a:rPr lang="fr-FR" sz="3200" dirty="0"/>
              <a:t>But = Réduire les évènements indésirables et les risques d’erreurs à travers :</a:t>
            </a:r>
          </a:p>
          <a:p>
            <a:pPr>
              <a:lnSpc>
                <a:spcPct val="150000"/>
              </a:lnSpc>
              <a:buFont typeface="Wingdings" panose="05000000000000000000" pitchFamily="2" charset="2"/>
              <a:buChar char="ü"/>
            </a:pPr>
            <a:r>
              <a:rPr lang="fr-FR" sz="3200" dirty="0"/>
              <a:t> intégration de la sécurité des patients dans les activités d’amélioration de la qualité des soins</a:t>
            </a:r>
          </a:p>
          <a:p>
            <a:pPr>
              <a:lnSpc>
                <a:spcPct val="150000"/>
              </a:lnSpc>
              <a:buFont typeface="Wingdings" panose="05000000000000000000" pitchFamily="2" charset="2"/>
              <a:buChar char="ü"/>
            </a:pPr>
            <a:r>
              <a:rPr lang="fr-FR" sz="3200" dirty="0"/>
              <a:t>amélioration des infrastructures de santé </a:t>
            </a:r>
          </a:p>
          <a:p>
            <a:pPr>
              <a:lnSpc>
                <a:spcPct val="150000"/>
              </a:lnSpc>
              <a:buFont typeface="Wingdings" panose="05000000000000000000" pitchFamily="2" charset="2"/>
              <a:buChar char="ü"/>
            </a:pPr>
            <a:r>
              <a:rPr lang="fr-FR" sz="3200" dirty="0"/>
              <a:t>disponibilité du matériel et des fournitures pour la PCI</a:t>
            </a:r>
          </a:p>
        </p:txBody>
      </p:sp>
    </p:spTree>
    <p:extLst>
      <p:ext uri="{BB962C8B-B14F-4D97-AF65-F5344CB8AC3E}">
        <p14:creationId xmlns:p14="http://schemas.microsoft.com/office/powerpoint/2010/main" val="3006495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algn="ctr"/>
            <a:r>
              <a:rPr lang="fr-FR" b="1" dirty="0">
                <a:latin typeface="+mn-lt"/>
              </a:rPr>
              <a:t>Politique nationale de sécurité des patients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a:bodyPr>
          <a:lstStyle/>
          <a:p>
            <a:pPr>
              <a:lnSpc>
                <a:spcPct val="150000"/>
              </a:lnSpc>
            </a:pPr>
            <a:r>
              <a:rPr lang="fr-FR" sz="3200" dirty="0"/>
              <a:t>Documents sur les concepts de sécurité des patients : diffusion</a:t>
            </a:r>
          </a:p>
          <a:p>
            <a:pPr>
              <a:lnSpc>
                <a:spcPct val="150000"/>
              </a:lnSpc>
            </a:pPr>
            <a:r>
              <a:rPr lang="fr-FR" sz="3200" dirty="0"/>
              <a:t>Procédures sûres</a:t>
            </a:r>
          </a:p>
          <a:p>
            <a:pPr>
              <a:lnSpc>
                <a:spcPct val="150000"/>
              </a:lnSpc>
            </a:pPr>
            <a:r>
              <a:rPr lang="fr-FR" sz="3200" dirty="0"/>
              <a:t>Lignes directrices de l’OMS</a:t>
            </a:r>
          </a:p>
          <a:p>
            <a:pPr>
              <a:lnSpc>
                <a:spcPct val="150000"/>
              </a:lnSpc>
            </a:pPr>
            <a:r>
              <a:rPr lang="fr-FR" sz="3200" dirty="0"/>
              <a:t>Approche multimodale</a:t>
            </a:r>
          </a:p>
        </p:txBody>
      </p:sp>
    </p:spTree>
    <p:extLst>
      <p:ext uri="{BB962C8B-B14F-4D97-AF65-F5344CB8AC3E}">
        <p14:creationId xmlns:p14="http://schemas.microsoft.com/office/powerpoint/2010/main" val="23465363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Connaissance et apprentissage de la sécurité des patients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a:bodyPr>
          <a:lstStyle/>
          <a:p>
            <a:pPr>
              <a:lnSpc>
                <a:spcPct val="150000"/>
              </a:lnSpc>
            </a:pPr>
            <a:r>
              <a:rPr lang="fr-FR" sz="3200" dirty="0"/>
              <a:t>Sensibilisation/formation du personnel de santé</a:t>
            </a:r>
          </a:p>
          <a:p>
            <a:pPr>
              <a:lnSpc>
                <a:spcPct val="150000"/>
              </a:lnSpc>
            </a:pPr>
            <a:r>
              <a:rPr lang="fr-FR" sz="3200" dirty="0"/>
              <a:t>Formation de patients experts</a:t>
            </a:r>
          </a:p>
        </p:txBody>
      </p:sp>
    </p:spTree>
    <p:extLst>
      <p:ext uri="{BB962C8B-B14F-4D97-AF65-F5344CB8AC3E}">
        <p14:creationId xmlns:p14="http://schemas.microsoft.com/office/powerpoint/2010/main" val="26786832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Sensibilisation à la sécurité des patients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a:bodyPr>
          <a:lstStyle/>
          <a:p>
            <a:pPr>
              <a:lnSpc>
                <a:spcPct val="150000"/>
              </a:lnSpc>
            </a:pPr>
            <a:r>
              <a:rPr lang="fr-FR" sz="3200" dirty="0"/>
              <a:t>Sensibilisation des patients</a:t>
            </a:r>
          </a:p>
          <a:p>
            <a:pPr>
              <a:lnSpc>
                <a:spcPct val="150000"/>
              </a:lnSpc>
            </a:pPr>
            <a:r>
              <a:rPr lang="fr-FR" sz="3200" dirty="0"/>
              <a:t>Droits et devoirs des patients : charte</a:t>
            </a:r>
          </a:p>
          <a:p>
            <a:pPr>
              <a:lnSpc>
                <a:spcPct val="150000"/>
              </a:lnSpc>
            </a:pPr>
            <a:r>
              <a:rPr lang="fr-FR" sz="3200" dirty="0"/>
              <a:t>Participation des patients dans la formulation des politiques et plans stratégiques pour la sécurité des patients</a:t>
            </a:r>
          </a:p>
        </p:txBody>
      </p:sp>
    </p:spTree>
    <p:extLst>
      <p:ext uri="{BB962C8B-B14F-4D97-AF65-F5344CB8AC3E}">
        <p14:creationId xmlns:p14="http://schemas.microsoft.com/office/powerpoint/2010/main" val="39762212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Infections liées aux soins de santé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Autofit/>
          </a:bodyPr>
          <a:lstStyle/>
          <a:p>
            <a:pPr>
              <a:lnSpc>
                <a:spcPts val="4800"/>
              </a:lnSpc>
            </a:pPr>
            <a:r>
              <a:rPr lang="fr-FR" sz="3200" dirty="0"/>
              <a:t>Observance de l’hygiène des mains</a:t>
            </a:r>
          </a:p>
          <a:p>
            <a:pPr>
              <a:lnSpc>
                <a:spcPts val="4800"/>
              </a:lnSpc>
            </a:pPr>
            <a:r>
              <a:rPr lang="fr-FR" sz="3200" dirty="0"/>
              <a:t>Utilisation des injections sûres (dispositifs à usage unique, sécurisé et gestion appropriée des déchets)</a:t>
            </a:r>
          </a:p>
          <a:p>
            <a:pPr>
              <a:lnSpc>
                <a:spcPts val="4800"/>
              </a:lnSpc>
            </a:pPr>
            <a:r>
              <a:rPr lang="fr-FR" sz="3200" dirty="0"/>
              <a:t>Utilisation efficace des dispositifs invasifs et gestion appropriée de leurs déchets</a:t>
            </a:r>
          </a:p>
          <a:p>
            <a:pPr>
              <a:lnSpc>
                <a:spcPts val="4800"/>
              </a:lnSpc>
            </a:pPr>
            <a:r>
              <a:rPr lang="fr-FR" sz="3200" dirty="0"/>
              <a:t>Transfusion sanguine sécurisée (fournitures de matériels nécessaires, dépistage adéquat des PSL avant utilisation)</a:t>
            </a:r>
          </a:p>
        </p:txBody>
      </p:sp>
    </p:spTree>
    <p:extLst>
      <p:ext uri="{BB962C8B-B14F-4D97-AF65-F5344CB8AC3E}">
        <p14:creationId xmlns:p14="http://schemas.microsoft.com/office/powerpoint/2010/main" val="29159007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Protection des agents de santé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fontScale="92500"/>
          </a:bodyPr>
          <a:lstStyle/>
          <a:p>
            <a:pPr>
              <a:lnSpc>
                <a:spcPct val="150000"/>
              </a:lnSpc>
            </a:pPr>
            <a:r>
              <a:rPr lang="fr-FR" sz="3200" dirty="0"/>
              <a:t>Equipement de protection individuel (situation épidémique ou non)</a:t>
            </a:r>
          </a:p>
          <a:p>
            <a:pPr>
              <a:lnSpc>
                <a:spcPct val="150000"/>
              </a:lnSpc>
            </a:pPr>
            <a:r>
              <a:rPr lang="fr-FR" sz="3200" dirty="0"/>
              <a:t>Accès aux services de prévention, prophylaxie post-exposition aux liquides biologiques</a:t>
            </a:r>
          </a:p>
          <a:p>
            <a:pPr>
              <a:lnSpc>
                <a:spcPct val="150000"/>
              </a:lnSpc>
            </a:pPr>
            <a:r>
              <a:rPr lang="fr-FR" sz="3200" dirty="0"/>
              <a:t>Suivi de la santé des travailleurs</a:t>
            </a:r>
          </a:p>
          <a:p>
            <a:pPr>
              <a:lnSpc>
                <a:spcPct val="150000"/>
              </a:lnSpc>
            </a:pPr>
            <a:r>
              <a:rPr lang="fr-FR" sz="3200" dirty="0"/>
              <a:t>Formation des agents </a:t>
            </a:r>
          </a:p>
          <a:p>
            <a:pPr>
              <a:lnSpc>
                <a:spcPct val="150000"/>
              </a:lnSpc>
            </a:pPr>
            <a:r>
              <a:rPr lang="fr-FR" sz="3200" dirty="0"/>
              <a:t>Vaccination</a:t>
            </a:r>
          </a:p>
        </p:txBody>
      </p:sp>
    </p:spTree>
    <p:extLst>
      <p:ext uri="{BB962C8B-B14F-4D97-AF65-F5344CB8AC3E}">
        <p14:creationId xmlns:p14="http://schemas.microsoft.com/office/powerpoint/2010/main" val="31248674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Gestion des déchets d’activités de soins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a:bodyPr>
          <a:lstStyle/>
          <a:p>
            <a:pPr>
              <a:lnSpc>
                <a:spcPct val="150000"/>
              </a:lnSpc>
            </a:pPr>
            <a:r>
              <a:rPr lang="fr-FR" sz="3200" dirty="0"/>
              <a:t>Protocoles et procédures de gestion des déchets biomédicaux</a:t>
            </a:r>
          </a:p>
          <a:p>
            <a:pPr>
              <a:lnSpc>
                <a:spcPct val="150000"/>
              </a:lnSpc>
            </a:pPr>
            <a:r>
              <a:rPr lang="fr-FR" sz="3200" dirty="0"/>
              <a:t>Formation/sensibilisation de tous les agents</a:t>
            </a:r>
          </a:p>
          <a:p>
            <a:pPr>
              <a:lnSpc>
                <a:spcPct val="150000"/>
              </a:lnSpc>
            </a:pPr>
            <a:r>
              <a:rPr lang="fr-FR" sz="3200" dirty="0"/>
              <a:t>Quantification des déchets biomédicaux </a:t>
            </a:r>
          </a:p>
          <a:p>
            <a:pPr>
              <a:lnSpc>
                <a:spcPct val="150000"/>
              </a:lnSpc>
            </a:pPr>
            <a:r>
              <a:rPr lang="fr-FR" sz="3200" dirty="0"/>
              <a:t>Mise à disposition de fournitures et des équipements appropriés </a:t>
            </a:r>
          </a:p>
        </p:txBody>
      </p:sp>
    </p:spTree>
    <p:extLst>
      <p:ext uri="{BB962C8B-B14F-4D97-AF65-F5344CB8AC3E}">
        <p14:creationId xmlns:p14="http://schemas.microsoft.com/office/powerpoint/2010/main" val="1962999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Sécurité des soins chirurgicaux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a:bodyPr>
          <a:lstStyle/>
          <a:p>
            <a:pPr marL="0" indent="0">
              <a:lnSpc>
                <a:spcPct val="150000"/>
              </a:lnSpc>
              <a:buNone/>
            </a:pPr>
            <a:r>
              <a:rPr lang="fr-FR" sz="3200" dirty="0"/>
              <a:t>But = améliorer les résultats des soins chirurgicaux</a:t>
            </a:r>
          </a:p>
          <a:p>
            <a:pPr>
              <a:lnSpc>
                <a:spcPct val="150000"/>
              </a:lnSpc>
            </a:pPr>
            <a:r>
              <a:rPr lang="fr-FR" sz="3200" dirty="0"/>
              <a:t>Renforcement des procédures/plan de mise en œuvre</a:t>
            </a:r>
          </a:p>
          <a:p>
            <a:pPr>
              <a:lnSpc>
                <a:spcPct val="150000"/>
              </a:lnSpc>
            </a:pPr>
            <a:r>
              <a:rPr lang="fr-FR" sz="3200" dirty="0"/>
              <a:t>Mise à disposition des ressources nécessaires </a:t>
            </a:r>
          </a:p>
          <a:p>
            <a:pPr>
              <a:lnSpc>
                <a:spcPct val="150000"/>
              </a:lnSpc>
            </a:pPr>
            <a:r>
              <a:rPr lang="fr-FR" sz="3200" dirty="0"/>
              <a:t>Utilisation des liste de contrôle</a:t>
            </a:r>
          </a:p>
          <a:p>
            <a:pPr>
              <a:lnSpc>
                <a:spcPct val="150000"/>
              </a:lnSpc>
            </a:pPr>
            <a:r>
              <a:rPr lang="fr-FR" sz="3200" dirty="0"/>
              <a:t>Signalement des évènements indésirables chirurgicaux</a:t>
            </a:r>
          </a:p>
        </p:txBody>
      </p:sp>
    </p:spTree>
    <p:extLst>
      <p:ext uri="{BB962C8B-B14F-4D97-AF65-F5344CB8AC3E}">
        <p14:creationId xmlns:p14="http://schemas.microsoft.com/office/powerpoint/2010/main" val="448110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Définitions des concepts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ts val="4800"/>
              </a:lnSpc>
            </a:pPr>
            <a:r>
              <a:rPr lang="fr-FR" sz="3200" b="1" dirty="0"/>
              <a:t>Sécurité des patients</a:t>
            </a:r>
          </a:p>
          <a:p>
            <a:pPr marL="0" indent="0">
              <a:lnSpc>
                <a:spcPts val="4800"/>
              </a:lnSpc>
              <a:buNone/>
            </a:pPr>
            <a:r>
              <a:rPr lang="fr-FR" sz="3200" dirty="0"/>
              <a:t>« la réduction à un minimum acceptable du risque de préjudice superflu associé aux soins de santé. Ce minimum acceptable est déterminé par les notions collectives ayant cours en vertu des connaissances, des ressources disponibles et du contexte dans lequel les soins ont été prodigués et comparativement au risque associé au non-traitement ou à un autre traitement » OMS</a:t>
            </a:r>
          </a:p>
        </p:txBody>
      </p:sp>
    </p:spTree>
    <p:extLst>
      <p:ext uri="{BB962C8B-B14F-4D97-AF65-F5344CB8AC3E}">
        <p14:creationId xmlns:p14="http://schemas.microsoft.com/office/powerpoint/2010/main" val="15598203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Sécurité des médicaments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lnSpcReduction="10000"/>
          </a:bodyPr>
          <a:lstStyle/>
          <a:p>
            <a:pPr>
              <a:lnSpc>
                <a:spcPct val="150000"/>
              </a:lnSpc>
            </a:pPr>
            <a:r>
              <a:rPr lang="fr-FR" sz="3200" dirty="0"/>
              <a:t>Liste des médicaments essentiels</a:t>
            </a:r>
          </a:p>
          <a:p>
            <a:pPr>
              <a:lnSpc>
                <a:spcPct val="150000"/>
              </a:lnSpc>
            </a:pPr>
            <a:r>
              <a:rPr lang="fr-FR" sz="3200" dirty="0"/>
              <a:t>Utilisation appropriée des médicaments (prescription et dispensation)</a:t>
            </a:r>
          </a:p>
          <a:p>
            <a:pPr>
              <a:lnSpc>
                <a:spcPct val="150000"/>
              </a:lnSpc>
            </a:pPr>
            <a:r>
              <a:rPr lang="fr-FR" sz="3200" dirty="0"/>
              <a:t>Pharmacovigilance</a:t>
            </a:r>
          </a:p>
          <a:p>
            <a:pPr>
              <a:lnSpc>
                <a:spcPct val="150000"/>
              </a:lnSpc>
            </a:pPr>
            <a:r>
              <a:rPr lang="fr-FR" sz="3200" dirty="0"/>
              <a:t>Signalement des évènements indésirables associés aux médicaments</a:t>
            </a:r>
          </a:p>
        </p:txBody>
      </p:sp>
    </p:spTree>
    <p:extLst>
      <p:ext uri="{BB962C8B-B14F-4D97-AF65-F5344CB8AC3E}">
        <p14:creationId xmlns:p14="http://schemas.microsoft.com/office/powerpoint/2010/main" val="14271745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Partenariats pour la sécurité des patients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a:bodyPr>
          <a:lstStyle/>
          <a:p>
            <a:pPr>
              <a:lnSpc>
                <a:spcPct val="150000"/>
              </a:lnSpc>
            </a:pPr>
            <a:r>
              <a:rPr lang="fr-FR" sz="3200" dirty="0"/>
              <a:t>Promotion des associations de groupes de patients pour la sécurité des soins</a:t>
            </a:r>
          </a:p>
          <a:p>
            <a:pPr>
              <a:lnSpc>
                <a:spcPct val="150000"/>
              </a:lnSpc>
            </a:pPr>
            <a:r>
              <a:rPr lang="fr-FR" sz="3200" dirty="0"/>
              <a:t>Autonomisation/formation de ces associations</a:t>
            </a:r>
          </a:p>
        </p:txBody>
      </p:sp>
    </p:spTree>
    <p:extLst>
      <p:ext uri="{BB962C8B-B14F-4D97-AF65-F5344CB8AC3E}">
        <p14:creationId xmlns:p14="http://schemas.microsoft.com/office/powerpoint/2010/main" val="2670854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Financement de la sécurité des patients </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a:bodyPr>
          <a:lstStyle/>
          <a:p>
            <a:pPr>
              <a:lnSpc>
                <a:spcPct val="150000"/>
              </a:lnSpc>
            </a:pPr>
            <a:r>
              <a:rPr lang="fr-FR" sz="3200" dirty="0"/>
              <a:t>Affectation de fonds suffisants</a:t>
            </a:r>
          </a:p>
          <a:p>
            <a:pPr>
              <a:lnSpc>
                <a:spcPct val="150000"/>
              </a:lnSpc>
            </a:pPr>
            <a:r>
              <a:rPr lang="fr-FR" sz="3200" dirty="0"/>
              <a:t>Partenariat public-privé</a:t>
            </a:r>
          </a:p>
          <a:p>
            <a:pPr>
              <a:lnSpc>
                <a:spcPct val="150000"/>
              </a:lnSpc>
            </a:pPr>
            <a:r>
              <a:rPr lang="fr-FR" sz="3200" dirty="0"/>
              <a:t>Prise en compte de la sécurité dans la Couverture sanitaire universelle</a:t>
            </a:r>
          </a:p>
        </p:txBody>
      </p:sp>
    </p:spTree>
    <p:extLst>
      <p:ext uri="{BB962C8B-B14F-4D97-AF65-F5344CB8AC3E}">
        <p14:creationId xmlns:p14="http://schemas.microsoft.com/office/powerpoint/2010/main" val="38104806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0C34-E8AB-4F50-9672-59C170DE8B08}"/>
              </a:ext>
            </a:extLst>
          </p:cNvPr>
          <p:cNvSpPr>
            <a:spLocks noGrp="1"/>
          </p:cNvSpPr>
          <p:nvPr>
            <p:ph type="title"/>
          </p:nvPr>
        </p:nvSpPr>
        <p:spPr>
          <a:xfrm>
            <a:off x="341193" y="269589"/>
            <a:ext cx="11505063" cy="1325563"/>
          </a:xfrm>
        </p:spPr>
        <p:txBody>
          <a:bodyPr>
            <a:normAutofit/>
          </a:bodyPr>
          <a:lstStyle/>
          <a:p>
            <a:pPr lvl="0" algn="ctr"/>
            <a:r>
              <a:rPr lang="fr-FR" b="1" dirty="0">
                <a:latin typeface="+mn-lt"/>
              </a:rPr>
              <a:t>Surveillance et recherche en matière de sécurité des patients</a:t>
            </a:r>
          </a:p>
        </p:txBody>
      </p:sp>
      <p:sp>
        <p:nvSpPr>
          <p:cNvPr id="3" name="Espace réservé du contenu 2">
            <a:extLst>
              <a:ext uri="{FF2B5EF4-FFF2-40B4-BE49-F238E27FC236}">
                <a16:creationId xmlns:a16="http://schemas.microsoft.com/office/drawing/2014/main" id="{61F068BB-B1AE-4170-A68E-B7365D9D9EAB}"/>
              </a:ext>
            </a:extLst>
          </p:cNvPr>
          <p:cNvSpPr>
            <a:spLocks noGrp="1"/>
          </p:cNvSpPr>
          <p:nvPr>
            <p:ph idx="1"/>
          </p:nvPr>
        </p:nvSpPr>
        <p:spPr>
          <a:xfrm>
            <a:off x="341193" y="1825625"/>
            <a:ext cx="11505063" cy="4762786"/>
          </a:xfrm>
        </p:spPr>
        <p:txBody>
          <a:bodyPr>
            <a:normAutofit/>
          </a:bodyPr>
          <a:lstStyle/>
          <a:p>
            <a:pPr>
              <a:lnSpc>
                <a:spcPct val="150000"/>
              </a:lnSpc>
            </a:pPr>
            <a:r>
              <a:rPr lang="fr-FR" sz="3200" dirty="0"/>
              <a:t>Mécanisme de collecte des données sur la sécurité des patients</a:t>
            </a:r>
          </a:p>
          <a:p>
            <a:pPr>
              <a:lnSpc>
                <a:spcPct val="150000"/>
              </a:lnSpc>
            </a:pPr>
            <a:r>
              <a:rPr lang="fr-FR" sz="3200" dirty="0"/>
              <a:t>Suivi des évènements indésirables</a:t>
            </a:r>
          </a:p>
          <a:p>
            <a:pPr>
              <a:lnSpc>
                <a:spcPct val="150000"/>
              </a:lnSpc>
            </a:pPr>
            <a:r>
              <a:rPr lang="fr-FR" sz="3200" dirty="0"/>
              <a:t>Promotion de la recherche</a:t>
            </a:r>
          </a:p>
        </p:txBody>
      </p:sp>
    </p:spTree>
    <p:extLst>
      <p:ext uri="{BB962C8B-B14F-4D97-AF65-F5344CB8AC3E}">
        <p14:creationId xmlns:p14="http://schemas.microsoft.com/office/powerpoint/2010/main" val="11829760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0A0B5C-5750-4D48-A2A3-DD2C18DAD442}"/>
              </a:ext>
            </a:extLst>
          </p:cNvPr>
          <p:cNvSpPr>
            <a:spLocks noGrp="1"/>
          </p:cNvSpPr>
          <p:nvPr>
            <p:ph type="title"/>
          </p:nvPr>
        </p:nvSpPr>
        <p:spPr>
          <a:xfrm>
            <a:off x="838200" y="2002631"/>
            <a:ext cx="10515600" cy="2852737"/>
          </a:xfrm>
        </p:spPr>
        <p:txBody>
          <a:bodyPr anchor="ctr"/>
          <a:lstStyle/>
          <a:p>
            <a:pPr algn="ctr"/>
            <a:r>
              <a:rPr lang="fr-FR" b="1" dirty="0">
                <a:latin typeface="+mn-lt"/>
              </a:rPr>
              <a:t>Merci pour votre attention</a:t>
            </a:r>
          </a:p>
        </p:txBody>
      </p:sp>
    </p:spTree>
    <p:extLst>
      <p:ext uri="{BB962C8B-B14F-4D97-AF65-F5344CB8AC3E}">
        <p14:creationId xmlns:p14="http://schemas.microsoft.com/office/powerpoint/2010/main" val="3612595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Définitions des concepts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ct val="150000"/>
              </a:lnSpc>
            </a:pPr>
            <a:r>
              <a:rPr lang="fr-FR" altLang="en-US" sz="3200" b="1" dirty="0">
                <a:cs typeface="Arial" panose="020B0604020202020204" pitchFamily="34" charset="0"/>
              </a:rPr>
              <a:t>Sécurité des patients </a:t>
            </a:r>
            <a:r>
              <a:rPr lang="fr-FR" altLang="en-US" sz="3200" dirty="0">
                <a:cs typeface="Arial" panose="020B0604020202020204" pitchFamily="34" charset="0"/>
              </a:rPr>
              <a:t>: </a:t>
            </a:r>
          </a:p>
          <a:p>
            <a:pPr lvl="1">
              <a:lnSpc>
                <a:spcPct val="150000"/>
              </a:lnSpc>
            </a:pPr>
            <a:r>
              <a:rPr lang="fr-FR" altLang="en-US" sz="3200" dirty="0">
                <a:cs typeface="Arial" panose="020B0604020202020204" pitchFamily="34" charset="0"/>
              </a:rPr>
              <a:t>absence, pour un patient, d’atteinte inutile ou potentielle associée aux soins de santé</a:t>
            </a:r>
          </a:p>
          <a:p>
            <a:pPr lvl="1">
              <a:lnSpc>
                <a:spcPct val="150000"/>
              </a:lnSpc>
            </a:pPr>
            <a:r>
              <a:rPr lang="fr-FR" altLang="en-US" sz="3200" dirty="0">
                <a:cs typeface="Arial" panose="020B0604020202020204" pitchFamily="34" charset="0"/>
              </a:rPr>
              <a:t>processus ou structures dont l’application contribue à réduire la probabilité que l’exposition au système des soins de santé entraîne des </a:t>
            </a:r>
            <a:r>
              <a:rPr lang="fr-FR" altLang="en-US" sz="3200" b="1" dirty="0">
                <a:cs typeface="Arial" panose="020B0604020202020204" pitchFamily="34" charset="0"/>
              </a:rPr>
              <a:t>événements indésirables</a:t>
            </a:r>
            <a:endParaRPr lang="fr-FR" sz="3200" dirty="0"/>
          </a:p>
        </p:txBody>
      </p:sp>
    </p:spTree>
    <p:extLst>
      <p:ext uri="{BB962C8B-B14F-4D97-AF65-F5344CB8AC3E}">
        <p14:creationId xmlns:p14="http://schemas.microsoft.com/office/powerpoint/2010/main" val="363357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normAutofit/>
          </a:bodyPr>
          <a:lstStyle/>
          <a:p>
            <a:pPr algn="ctr">
              <a:lnSpc>
                <a:spcPct val="150000"/>
              </a:lnSpc>
            </a:pPr>
            <a:r>
              <a:rPr lang="fr-FR" b="1" dirty="0">
                <a:latin typeface="+mn-lt"/>
              </a:rPr>
              <a:t>Définitions des concepts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chor="ctr">
            <a:noAutofit/>
          </a:bodyPr>
          <a:lstStyle/>
          <a:p>
            <a:pPr>
              <a:lnSpc>
                <a:spcPct val="150000"/>
              </a:lnSpc>
            </a:pPr>
            <a:r>
              <a:rPr lang="fr-FR" altLang="en-US" sz="3200" b="1" dirty="0">
                <a:cs typeface="Arial" panose="020B0604020202020204" pitchFamily="34" charset="0"/>
              </a:rPr>
              <a:t>Evénements indésirables </a:t>
            </a:r>
            <a:r>
              <a:rPr lang="fr-FR" altLang="en-US" sz="3200" dirty="0">
                <a:cs typeface="Arial" panose="020B0604020202020204" pitchFamily="34" charset="0"/>
              </a:rPr>
              <a:t>:</a:t>
            </a:r>
          </a:p>
          <a:p>
            <a:pPr marL="0" indent="0">
              <a:lnSpc>
                <a:spcPct val="150000"/>
              </a:lnSpc>
              <a:buNone/>
            </a:pPr>
            <a:r>
              <a:rPr lang="fr-FR" sz="3200" dirty="0">
                <a:solidFill>
                  <a:srgbClr val="000000"/>
                </a:solidFill>
                <a:ea typeface="Calibri" panose="020F0502020204030204" pitchFamily="34" charset="0"/>
              </a:rPr>
              <a:t>Tout préjudice subi par les patients, leurs accompagnants, les visiteurs et le personnel de santé</a:t>
            </a:r>
          </a:p>
          <a:p>
            <a:pPr lvl="1">
              <a:lnSpc>
                <a:spcPct val="150000"/>
              </a:lnSpc>
            </a:pPr>
            <a:r>
              <a:rPr lang="fr-FR" sz="3200" dirty="0">
                <a:solidFill>
                  <a:srgbClr val="000000"/>
                </a:solidFill>
                <a:ea typeface="Calibri" panose="020F0502020204030204" pitchFamily="34" charset="0"/>
              </a:rPr>
              <a:t>Correspond à la </a:t>
            </a:r>
            <a:r>
              <a:rPr lang="fr-FR" sz="3200" b="1" dirty="0">
                <a:solidFill>
                  <a:srgbClr val="000000"/>
                </a:solidFill>
                <a:ea typeface="Calibri" panose="020F0502020204030204" pitchFamily="34" charset="0"/>
              </a:rPr>
              <a:t>réalisation d’un risque</a:t>
            </a:r>
            <a:r>
              <a:rPr lang="fr-FR" sz="3200" dirty="0">
                <a:solidFill>
                  <a:srgbClr val="000000"/>
                </a:solidFill>
                <a:ea typeface="Calibri" panose="020F0502020204030204" pitchFamily="34" charset="0"/>
              </a:rPr>
              <a:t> </a:t>
            </a:r>
          </a:p>
          <a:p>
            <a:pPr lvl="1">
              <a:lnSpc>
                <a:spcPct val="150000"/>
              </a:lnSpc>
            </a:pPr>
            <a:r>
              <a:rPr lang="fr-FR" sz="3200" dirty="0">
                <a:ea typeface="Calibri" panose="020F0502020204030204" pitchFamily="34" charset="0"/>
              </a:rPr>
              <a:t>Evènement ou circonstance qui aurait pu entraîner ou qui a entraîné un </a:t>
            </a:r>
            <a:r>
              <a:rPr lang="fr-FR" sz="3200" b="1" dirty="0">
                <a:ea typeface="Calibri" panose="020F0502020204030204" pitchFamily="34" charset="0"/>
              </a:rPr>
              <a:t>dommage</a:t>
            </a:r>
          </a:p>
        </p:txBody>
      </p:sp>
    </p:spTree>
    <p:extLst>
      <p:ext uri="{BB962C8B-B14F-4D97-AF65-F5344CB8AC3E}">
        <p14:creationId xmlns:p14="http://schemas.microsoft.com/office/powerpoint/2010/main" val="162520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a:extLst>
              <a:ext uri="{FF2B5EF4-FFF2-40B4-BE49-F238E27FC236}">
                <a16:creationId xmlns:a16="http://schemas.microsoft.com/office/drawing/2014/main" id="{D3265046-FD93-4465-9CD9-945CA1D9F661}"/>
              </a:ext>
            </a:extLst>
          </p:cNvPr>
          <p:cNvGraphicFramePr>
            <a:graphicFrameLocks noGrp="1"/>
          </p:cNvGraphicFramePr>
          <p:nvPr>
            <p:ph idx="1"/>
            <p:extLst/>
          </p:nvPr>
        </p:nvGraphicFramePr>
        <p:xfrm>
          <a:off x="2448560" y="536714"/>
          <a:ext cx="7204664" cy="5711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lèche : bas 5">
            <a:extLst>
              <a:ext uri="{FF2B5EF4-FFF2-40B4-BE49-F238E27FC236}">
                <a16:creationId xmlns:a16="http://schemas.microsoft.com/office/drawing/2014/main" id="{28880EB1-4B2E-4D6D-8A5F-6883703EF225}"/>
              </a:ext>
            </a:extLst>
          </p:cNvPr>
          <p:cNvSpPr/>
          <p:nvPr/>
        </p:nvSpPr>
        <p:spPr>
          <a:xfrm rot="10800000">
            <a:off x="1502409" y="609598"/>
            <a:ext cx="849631" cy="5669283"/>
          </a:xfrm>
          <a:prstGeom prst="downArrow">
            <a:avLst/>
          </a:prstGeom>
          <a:solidFill>
            <a:schemeClr val="accent2">
              <a:lumMod val="20000"/>
              <a:lumOff val="80000"/>
            </a:schemeClr>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2800" b="1" dirty="0">
                <a:solidFill>
                  <a:schemeClr val="tx1"/>
                </a:solidFill>
              </a:rPr>
              <a:t>Gravité</a:t>
            </a:r>
          </a:p>
        </p:txBody>
      </p:sp>
      <p:sp>
        <p:nvSpPr>
          <p:cNvPr id="14" name="Flèche : bas 13">
            <a:extLst>
              <a:ext uri="{FF2B5EF4-FFF2-40B4-BE49-F238E27FC236}">
                <a16:creationId xmlns:a16="http://schemas.microsoft.com/office/drawing/2014/main" id="{43D438C4-7B42-44BF-80C1-C13EB5FF59CA}"/>
              </a:ext>
            </a:extLst>
          </p:cNvPr>
          <p:cNvSpPr/>
          <p:nvPr/>
        </p:nvSpPr>
        <p:spPr>
          <a:xfrm>
            <a:off x="9653225" y="609599"/>
            <a:ext cx="849631" cy="5584511"/>
          </a:xfrm>
          <a:prstGeom prst="downArrow">
            <a:avLst/>
          </a:prstGeom>
          <a:solidFill>
            <a:schemeClr val="accent6">
              <a:lumMod val="20000"/>
              <a:lumOff val="80000"/>
            </a:schemeClr>
          </a:solid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2800" b="1" dirty="0">
                <a:solidFill>
                  <a:schemeClr val="tx1"/>
                </a:solidFill>
              </a:rPr>
              <a:t>Fréquence</a:t>
            </a:r>
          </a:p>
        </p:txBody>
      </p:sp>
    </p:spTree>
    <p:extLst>
      <p:ext uri="{BB962C8B-B14F-4D97-AF65-F5344CB8AC3E}">
        <p14:creationId xmlns:p14="http://schemas.microsoft.com/office/powerpoint/2010/main" val="3035763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Principaux faits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Autofit/>
          </a:bodyPr>
          <a:lstStyle/>
          <a:p>
            <a:pPr>
              <a:lnSpc>
                <a:spcPts val="5500"/>
              </a:lnSpc>
            </a:pPr>
            <a:r>
              <a:rPr lang="fr-FR" sz="3200" b="1" dirty="0"/>
              <a:t>Culture de la sécurité des patient</a:t>
            </a:r>
            <a:r>
              <a:rPr lang="fr-FR" sz="3200" dirty="0"/>
              <a:t> :</a:t>
            </a:r>
          </a:p>
          <a:p>
            <a:pPr>
              <a:lnSpc>
                <a:spcPct val="150000"/>
              </a:lnSpc>
            </a:pPr>
            <a:r>
              <a:rPr lang="fr-FR" sz="3000" i="1" dirty="0"/>
              <a:t>« La culture de sécurité des soins désigne un ensemble cohérent et intégré de </a:t>
            </a:r>
            <a:r>
              <a:rPr lang="fr-FR" sz="3000" b="1" i="1" dirty="0"/>
              <a:t>comportements individuels et organisationnels</a:t>
            </a:r>
            <a:r>
              <a:rPr lang="fr-FR" sz="3000" i="1" dirty="0"/>
              <a:t>, fondé sur des croyances et des valeurs partagées, qui cherche continuellement à </a:t>
            </a:r>
            <a:r>
              <a:rPr lang="fr-FR" sz="3000" b="1" i="1" dirty="0"/>
              <a:t>réduire les dommages aux patients</a:t>
            </a:r>
            <a:r>
              <a:rPr lang="fr-FR" sz="3000" i="1" dirty="0"/>
              <a:t>, lesquels peuvent être liés aux soins » </a:t>
            </a:r>
            <a:r>
              <a:rPr lang="fr-FR" sz="3000" dirty="0"/>
              <a:t>Société européenne pour la qualité des soins</a:t>
            </a:r>
          </a:p>
        </p:txBody>
      </p:sp>
    </p:spTree>
    <p:extLst>
      <p:ext uri="{BB962C8B-B14F-4D97-AF65-F5344CB8AC3E}">
        <p14:creationId xmlns:p14="http://schemas.microsoft.com/office/powerpoint/2010/main" val="3472600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66E34-47BB-45FA-BC6A-B2F666BD7A67}"/>
              </a:ext>
            </a:extLst>
          </p:cNvPr>
          <p:cNvSpPr>
            <a:spLocks noGrp="1"/>
          </p:cNvSpPr>
          <p:nvPr>
            <p:ph type="title"/>
          </p:nvPr>
        </p:nvSpPr>
        <p:spPr>
          <a:xfrm>
            <a:off x="476249" y="203200"/>
            <a:ext cx="11249025" cy="1325563"/>
          </a:xfrm>
        </p:spPr>
        <p:txBody>
          <a:bodyPr/>
          <a:lstStyle/>
          <a:p>
            <a:pPr algn="ctr"/>
            <a:r>
              <a:rPr lang="fr-FR" b="1" dirty="0">
                <a:latin typeface="+mn-lt"/>
              </a:rPr>
              <a:t>Principaux faits</a:t>
            </a:r>
          </a:p>
        </p:txBody>
      </p:sp>
      <p:sp>
        <p:nvSpPr>
          <p:cNvPr id="3" name="Espace réservé du contenu 2">
            <a:extLst>
              <a:ext uri="{FF2B5EF4-FFF2-40B4-BE49-F238E27FC236}">
                <a16:creationId xmlns:a16="http://schemas.microsoft.com/office/drawing/2014/main" id="{8B66ACFB-31B7-4BB8-A18D-89F4EC336511}"/>
              </a:ext>
            </a:extLst>
          </p:cNvPr>
          <p:cNvSpPr>
            <a:spLocks noGrp="1"/>
          </p:cNvSpPr>
          <p:nvPr>
            <p:ph idx="1"/>
          </p:nvPr>
        </p:nvSpPr>
        <p:spPr>
          <a:xfrm>
            <a:off x="476249" y="1695450"/>
            <a:ext cx="11249025" cy="4610099"/>
          </a:xfrm>
        </p:spPr>
        <p:txBody>
          <a:bodyPr>
            <a:noAutofit/>
          </a:bodyPr>
          <a:lstStyle/>
          <a:p>
            <a:pPr>
              <a:lnSpc>
                <a:spcPts val="5500"/>
              </a:lnSpc>
            </a:pPr>
            <a:r>
              <a:rPr lang="fr-FR" sz="3200" b="1" dirty="0"/>
              <a:t>Sécurité du patient</a:t>
            </a:r>
            <a:r>
              <a:rPr lang="fr-FR" sz="3200" dirty="0"/>
              <a:t> :</a:t>
            </a:r>
          </a:p>
          <a:p>
            <a:pPr lvl="1">
              <a:lnSpc>
                <a:spcPts val="5500"/>
              </a:lnSpc>
            </a:pPr>
            <a:r>
              <a:rPr lang="fr-FR" sz="3200" b="1" dirty="0"/>
              <a:t>principe fondamental </a:t>
            </a:r>
            <a:r>
              <a:rPr lang="fr-FR" sz="3200" dirty="0"/>
              <a:t>des soins de santé depuis l’antiquité</a:t>
            </a:r>
          </a:p>
          <a:p>
            <a:pPr lvl="1">
              <a:lnSpc>
                <a:spcPts val="5500"/>
              </a:lnSpc>
            </a:pPr>
            <a:r>
              <a:rPr lang="fr-FR" sz="3200" i="1" dirty="0"/>
              <a:t>« </a:t>
            </a:r>
            <a:r>
              <a:rPr lang="fr-FR" sz="3200" b="1" i="1" dirty="0"/>
              <a:t>Primum non </a:t>
            </a:r>
            <a:r>
              <a:rPr lang="fr-FR" sz="3200" b="1" i="1" dirty="0" err="1"/>
              <a:t>nocere</a:t>
            </a:r>
            <a:r>
              <a:rPr lang="fr-FR" sz="3200" i="1" dirty="0"/>
              <a:t> » ou «  </a:t>
            </a:r>
            <a:r>
              <a:rPr lang="fr-FR" sz="3200" dirty="0"/>
              <a:t>d'abord ne pas nuire »</a:t>
            </a:r>
          </a:p>
          <a:p>
            <a:pPr lvl="1">
              <a:lnSpc>
                <a:spcPts val="5500"/>
              </a:lnSpc>
            </a:pPr>
            <a:r>
              <a:rPr lang="fr-FR" sz="3200" dirty="0"/>
              <a:t>« Face aux maladies, avoir deux choses à l'esprit : faire du bien, ou au moins ne pas faire de mal »</a:t>
            </a:r>
          </a:p>
          <a:p>
            <a:pPr lvl="1">
              <a:lnSpc>
                <a:spcPts val="5500"/>
              </a:lnSpc>
            </a:pPr>
            <a:r>
              <a:rPr lang="fr-FR" sz="3200" dirty="0"/>
              <a:t>Déterminant pour la qualité des soins</a:t>
            </a:r>
          </a:p>
        </p:txBody>
      </p:sp>
    </p:spTree>
    <p:extLst>
      <p:ext uri="{BB962C8B-B14F-4D97-AF65-F5344CB8AC3E}">
        <p14:creationId xmlns:p14="http://schemas.microsoft.com/office/powerpoint/2010/main" val="34826615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1450</Words>
  <Application>Microsoft Office PowerPoint</Application>
  <PresentationFormat>Grand écran</PresentationFormat>
  <Paragraphs>230</Paragraphs>
  <Slides>44</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44</vt:i4>
      </vt:variant>
    </vt:vector>
  </HeadingPairs>
  <TitlesOfParts>
    <vt:vector size="53" baseType="lpstr">
      <vt:lpstr>游ゴシック</vt:lpstr>
      <vt:lpstr>Arial</vt:lpstr>
      <vt:lpstr>Calibri</vt:lpstr>
      <vt:lpstr>Calibri Light</vt:lpstr>
      <vt:lpstr>Garamond</vt:lpstr>
      <vt:lpstr>Symbol</vt:lpstr>
      <vt:lpstr>Times New Roman</vt:lpstr>
      <vt:lpstr>Wingdings</vt:lpstr>
      <vt:lpstr>Thème Office</vt:lpstr>
      <vt:lpstr>UE : Management des services de santé et du système de santé  </vt:lpstr>
      <vt:lpstr>Plan</vt:lpstr>
      <vt:lpstr>Définitions des concepts</vt:lpstr>
      <vt:lpstr>Définitions des concepts</vt:lpstr>
      <vt:lpstr>Définitions des concepts</vt:lpstr>
      <vt:lpstr>Définitions des concepts</vt:lpstr>
      <vt:lpstr>Présentation PowerPoint</vt:lpstr>
      <vt:lpstr>Principaux faits</vt:lpstr>
      <vt:lpstr>Principaux faits</vt:lpstr>
      <vt:lpstr>Principaux faits</vt:lpstr>
      <vt:lpstr>Principaux faits</vt:lpstr>
      <vt:lpstr>Principaux faits</vt:lpstr>
      <vt:lpstr>Principaux faits</vt:lpstr>
      <vt:lpstr>Facteurs favorables à la survenue des EIAS</vt:lpstr>
      <vt:lpstr>Facteurs favorables à la survenue des EIAS</vt:lpstr>
      <vt:lpstr>Facteurs favorables à la survenue des EIAS</vt:lpstr>
      <vt:lpstr>Facteurs favorables à la survenue des EIAS</vt:lpstr>
      <vt:lpstr>Facteurs favorables à la survenue des EIAS</vt:lpstr>
      <vt:lpstr>Facteurs favorables à la survenue des EIAS</vt:lpstr>
      <vt:lpstr>Défis de la sécurité des patients</vt:lpstr>
      <vt:lpstr>Défis de la sécurité des patients</vt:lpstr>
      <vt:lpstr>Défis de la sécurité des patients</vt:lpstr>
      <vt:lpstr>Défis de la sécurité des patients</vt:lpstr>
      <vt:lpstr>Défis de la sécurité des patients</vt:lpstr>
      <vt:lpstr>Défis de la sécurité des patients</vt:lpstr>
      <vt:lpstr>Défis de la sécurité des patients</vt:lpstr>
      <vt:lpstr>Défis de la sécurité des patients</vt:lpstr>
      <vt:lpstr>Défis de la sécurité des patients</vt:lpstr>
      <vt:lpstr>Défis de la sécurité des patients</vt:lpstr>
      <vt:lpstr>Présentation PowerPoint</vt:lpstr>
      <vt:lpstr>Domaines</vt:lpstr>
      <vt:lpstr>Sécurité des patients et développement des systèmes et services de santé </vt:lpstr>
      <vt:lpstr>Politique nationale de sécurité des patients </vt:lpstr>
      <vt:lpstr>Connaissance et apprentissage de la sécurité des patients </vt:lpstr>
      <vt:lpstr>Sensibilisation à la sécurité des patients </vt:lpstr>
      <vt:lpstr>Infections liées aux soins de santé </vt:lpstr>
      <vt:lpstr>Protection des agents de santé </vt:lpstr>
      <vt:lpstr>Gestion des déchets d’activités de soins </vt:lpstr>
      <vt:lpstr>Sécurité des soins chirurgicaux </vt:lpstr>
      <vt:lpstr>Sécurité des médicaments </vt:lpstr>
      <vt:lpstr>Partenariats pour la sécurité des patients </vt:lpstr>
      <vt:lpstr>Financement de la sécurité des patients </vt:lpstr>
      <vt:lpstr>Surveillance et recherche en matière de sécurité des patients</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Guy Bertrand ROUAMBA</dc:creator>
  <cp:lastModifiedBy>Guy Bertrand ROUAMBA</cp:lastModifiedBy>
  <cp:revision>61</cp:revision>
  <dcterms:created xsi:type="dcterms:W3CDTF">2020-11-23T20:09:32Z</dcterms:created>
  <dcterms:modified xsi:type="dcterms:W3CDTF">2021-02-21T15:06:52Z</dcterms:modified>
</cp:coreProperties>
</file>