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99"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69" autoAdjust="0"/>
    <p:restoredTop sz="94660"/>
  </p:normalViewPr>
  <p:slideViewPr>
    <p:cSldViewPr snapToGrid="0">
      <p:cViewPr>
        <p:scale>
          <a:sx n="85" d="100"/>
          <a:sy n="85" d="100"/>
        </p:scale>
        <p:origin x="499"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66D8AF-8CD6-40C6-97CB-DEBEBE836CB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C571B8C-AD45-42BC-A3DD-EA206E2F76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B4E4E38-D852-4A97-98A9-B8E95062A029}"/>
              </a:ext>
            </a:extLst>
          </p:cNvPr>
          <p:cNvSpPr>
            <a:spLocks noGrp="1"/>
          </p:cNvSpPr>
          <p:nvPr>
            <p:ph type="dt" sz="half" idx="10"/>
          </p:nvPr>
        </p:nvSpPr>
        <p:spPr/>
        <p:txBody>
          <a:bodyPr/>
          <a:lstStyle/>
          <a:p>
            <a:fld id="{E9C7DD05-5DE6-4A5A-B916-E192885A2D5F}" type="datetimeFigureOut">
              <a:rPr lang="fr-FR" smtClean="0"/>
              <a:t>07/04/2022</a:t>
            </a:fld>
            <a:endParaRPr lang="fr-FR"/>
          </a:p>
        </p:txBody>
      </p:sp>
      <p:sp>
        <p:nvSpPr>
          <p:cNvPr id="5" name="Espace réservé du pied de page 4">
            <a:extLst>
              <a:ext uri="{FF2B5EF4-FFF2-40B4-BE49-F238E27FC236}">
                <a16:creationId xmlns:a16="http://schemas.microsoft.com/office/drawing/2014/main" id="{3E69D9AB-B8B2-4978-9A97-427DF96555D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A88AC7B-F921-4891-8BA6-48950A983AB8}"/>
              </a:ext>
            </a:extLst>
          </p:cNvPr>
          <p:cNvSpPr>
            <a:spLocks noGrp="1"/>
          </p:cNvSpPr>
          <p:nvPr>
            <p:ph type="sldNum" sz="quarter" idx="12"/>
          </p:nvPr>
        </p:nvSpPr>
        <p:spPr/>
        <p:txBody>
          <a:bodyPr/>
          <a:lstStyle/>
          <a:p>
            <a:fld id="{9A7ABC88-0F85-4BD4-ACC9-65DB42203AAD}" type="slidenum">
              <a:rPr lang="fr-FR" smtClean="0"/>
              <a:t>‹N°›</a:t>
            </a:fld>
            <a:endParaRPr lang="fr-FR"/>
          </a:p>
        </p:txBody>
      </p:sp>
    </p:spTree>
    <p:extLst>
      <p:ext uri="{BB962C8B-B14F-4D97-AF65-F5344CB8AC3E}">
        <p14:creationId xmlns:p14="http://schemas.microsoft.com/office/powerpoint/2010/main" val="3675222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B15BF7-51F5-469D-8A01-BA23113B85E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64B72BF-C3F5-4215-9CA9-97E2C3776C2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FA56E99-89D8-4A85-8A5F-D0A23D932D2F}"/>
              </a:ext>
            </a:extLst>
          </p:cNvPr>
          <p:cNvSpPr>
            <a:spLocks noGrp="1"/>
          </p:cNvSpPr>
          <p:nvPr>
            <p:ph type="dt" sz="half" idx="10"/>
          </p:nvPr>
        </p:nvSpPr>
        <p:spPr/>
        <p:txBody>
          <a:bodyPr/>
          <a:lstStyle/>
          <a:p>
            <a:fld id="{E9C7DD05-5DE6-4A5A-B916-E192885A2D5F}" type="datetimeFigureOut">
              <a:rPr lang="fr-FR" smtClean="0"/>
              <a:t>07/04/2022</a:t>
            </a:fld>
            <a:endParaRPr lang="fr-FR"/>
          </a:p>
        </p:txBody>
      </p:sp>
      <p:sp>
        <p:nvSpPr>
          <p:cNvPr id="5" name="Espace réservé du pied de page 4">
            <a:extLst>
              <a:ext uri="{FF2B5EF4-FFF2-40B4-BE49-F238E27FC236}">
                <a16:creationId xmlns:a16="http://schemas.microsoft.com/office/drawing/2014/main" id="{2EF6C31A-D882-4C3D-83EF-EA3B97379C1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CB0BE2E-A763-405D-966F-A54B2F4F9B87}"/>
              </a:ext>
            </a:extLst>
          </p:cNvPr>
          <p:cNvSpPr>
            <a:spLocks noGrp="1"/>
          </p:cNvSpPr>
          <p:nvPr>
            <p:ph type="sldNum" sz="quarter" idx="12"/>
          </p:nvPr>
        </p:nvSpPr>
        <p:spPr/>
        <p:txBody>
          <a:bodyPr/>
          <a:lstStyle/>
          <a:p>
            <a:fld id="{9A7ABC88-0F85-4BD4-ACC9-65DB42203AAD}" type="slidenum">
              <a:rPr lang="fr-FR" smtClean="0"/>
              <a:t>‹N°›</a:t>
            </a:fld>
            <a:endParaRPr lang="fr-FR"/>
          </a:p>
        </p:txBody>
      </p:sp>
    </p:spTree>
    <p:extLst>
      <p:ext uri="{BB962C8B-B14F-4D97-AF65-F5344CB8AC3E}">
        <p14:creationId xmlns:p14="http://schemas.microsoft.com/office/powerpoint/2010/main" val="1928979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55484C7-A83F-4FE1-B959-C2136B177A5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E51CF33-E0AD-48DC-ADDA-7157B0B1A1B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B75FD52-5196-4081-98C9-F5CB0160D6E4}"/>
              </a:ext>
            </a:extLst>
          </p:cNvPr>
          <p:cNvSpPr>
            <a:spLocks noGrp="1"/>
          </p:cNvSpPr>
          <p:nvPr>
            <p:ph type="dt" sz="half" idx="10"/>
          </p:nvPr>
        </p:nvSpPr>
        <p:spPr/>
        <p:txBody>
          <a:bodyPr/>
          <a:lstStyle/>
          <a:p>
            <a:fld id="{E9C7DD05-5DE6-4A5A-B916-E192885A2D5F}" type="datetimeFigureOut">
              <a:rPr lang="fr-FR" smtClean="0"/>
              <a:t>07/04/2022</a:t>
            </a:fld>
            <a:endParaRPr lang="fr-FR"/>
          </a:p>
        </p:txBody>
      </p:sp>
      <p:sp>
        <p:nvSpPr>
          <p:cNvPr id="5" name="Espace réservé du pied de page 4">
            <a:extLst>
              <a:ext uri="{FF2B5EF4-FFF2-40B4-BE49-F238E27FC236}">
                <a16:creationId xmlns:a16="http://schemas.microsoft.com/office/drawing/2014/main" id="{7C315ADC-207E-4564-8EA5-853DD2ACF07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58193A9-9D48-4D92-936A-F442F35509F1}"/>
              </a:ext>
            </a:extLst>
          </p:cNvPr>
          <p:cNvSpPr>
            <a:spLocks noGrp="1"/>
          </p:cNvSpPr>
          <p:nvPr>
            <p:ph type="sldNum" sz="quarter" idx="12"/>
          </p:nvPr>
        </p:nvSpPr>
        <p:spPr/>
        <p:txBody>
          <a:bodyPr/>
          <a:lstStyle/>
          <a:p>
            <a:fld id="{9A7ABC88-0F85-4BD4-ACC9-65DB42203AAD}" type="slidenum">
              <a:rPr lang="fr-FR" smtClean="0"/>
              <a:t>‹N°›</a:t>
            </a:fld>
            <a:endParaRPr lang="fr-FR"/>
          </a:p>
        </p:txBody>
      </p:sp>
    </p:spTree>
    <p:extLst>
      <p:ext uri="{BB962C8B-B14F-4D97-AF65-F5344CB8AC3E}">
        <p14:creationId xmlns:p14="http://schemas.microsoft.com/office/powerpoint/2010/main" val="3784647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fr-FR"/>
              <a:t>Modifiez le style du titre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F69C14D0-A683-42E9-B2AE-8B3C10F46172}" type="datetimeFigureOut">
              <a:rPr lang="fr-FR" smtClean="0"/>
              <a:t>07/04/2022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5014680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69C14D0-A683-42E9-B2AE-8B3C10F46172}" type="datetimeFigureOut">
              <a:rPr lang="fr-FR" smtClean="0"/>
              <a:t>07/04/2022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30999842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fr-FR"/>
              <a:t>Modifiez le style du titre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lvl1pPr>
              <a:defRPr>
                <a:solidFill>
                  <a:schemeClr val="tx2"/>
                </a:solidFill>
              </a:defRPr>
            </a:lvl1pPr>
          </a:lstStyle>
          <a:p>
            <a:fld id="{F69C14D0-A683-42E9-B2AE-8B3C10F46172}" type="datetimeFigureOut">
              <a:rPr lang="fr-FR" smtClean="0"/>
              <a:t>07/04/2022</a:t>
            </a:fld>
            <a:endParaRPr lang="fr-F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fr-F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5AD269E-CF66-414E-9032-9D0F4DBB5E36}" type="slidenum">
              <a:rPr lang="fr-FR" smtClean="0"/>
              <a:t>‹N°›</a:t>
            </a:fld>
            <a:endParaRPr lang="fr-FR"/>
          </a:p>
        </p:txBody>
      </p:sp>
    </p:spTree>
    <p:extLst>
      <p:ext uri="{BB962C8B-B14F-4D97-AF65-F5344CB8AC3E}">
        <p14:creationId xmlns:p14="http://schemas.microsoft.com/office/powerpoint/2010/main" val="2072094300"/>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69C14D0-A683-42E9-B2AE-8B3C10F46172}" type="datetimeFigureOut">
              <a:rPr lang="fr-FR" smtClean="0"/>
              <a:t>07/04/2022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10162908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69C14D0-A683-42E9-B2AE-8B3C10F46172}" type="datetimeFigureOut">
              <a:rPr lang="fr-FR" smtClean="0"/>
              <a:t>07/04/2022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4057856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69C14D0-A683-42E9-B2AE-8B3C10F46172}" type="datetimeFigureOut">
              <a:rPr lang="fr-FR" smtClean="0"/>
              <a:t>07/04/2022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40522484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9C14D0-A683-42E9-B2AE-8B3C10F46172}" type="datetimeFigureOut">
              <a:rPr lang="fr-FR" smtClean="0"/>
              <a:t>07/04/2022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18773875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F69C14D0-A683-42E9-B2AE-8B3C10F46172}" type="datetimeFigureOut">
              <a:rPr lang="fr-FR" smtClean="0"/>
              <a:t>07/04/2022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302453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411199-CDDF-4141-8416-4BDDBF348F7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41CEE64-7B41-4690-954A-EA3804D6F2B0}"/>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D0268DB-4349-4297-BA07-E0C434B1355B}"/>
              </a:ext>
            </a:extLst>
          </p:cNvPr>
          <p:cNvSpPr>
            <a:spLocks noGrp="1"/>
          </p:cNvSpPr>
          <p:nvPr>
            <p:ph type="dt" sz="half" idx="10"/>
          </p:nvPr>
        </p:nvSpPr>
        <p:spPr/>
        <p:txBody>
          <a:bodyPr/>
          <a:lstStyle/>
          <a:p>
            <a:fld id="{E9C7DD05-5DE6-4A5A-B916-E192885A2D5F}" type="datetimeFigureOut">
              <a:rPr lang="fr-FR" smtClean="0"/>
              <a:t>07/04/2022</a:t>
            </a:fld>
            <a:endParaRPr lang="fr-FR"/>
          </a:p>
        </p:txBody>
      </p:sp>
      <p:sp>
        <p:nvSpPr>
          <p:cNvPr id="5" name="Espace réservé du pied de page 4">
            <a:extLst>
              <a:ext uri="{FF2B5EF4-FFF2-40B4-BE49-F238E27FC236}">
                <a16:creationId xmlns:a16="http://schemas.microsoft.com/office/drawing/2014/main" id="{C216BA83-02C2-4493-965A-E55F06E2B13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720F0A0-6EE2-4CF5-AFF6-24DB7BB051F5}"/>
              </a:ext>
            </a:extLst>
          </p:cNvPr>
          <p:cNvSpPr>
            <a:spLocks noGrp="1"/>
          </p:cNvSpPr>
          <p:nvPr>
            <p:ph type="sldNum" sz="quarter" idx="12"/>
          </p:nvPr>
        </p:nvSpPr>
        <p:spPr/>
        <p:txBody>
          <a:bodyPr/>
          <a:lstStyle/>
          <a:p>
            <a:fld id="{9A7ABC88-0F85-4BD4-ACC9-65DB42203AAD}" type="slidenum">
              <a:rPr lang="fr-FR" smtClean="0"/>
              <a:t>‹N°›</a:t>
            </a:fld>
            <a:endParaRPr lang="fr-FR"/>
          </a:p>
        </p:txBody>
      </p:sp>
    </p:spTree>
    <p:extLst>
      <p:ext uri="{BB962C8B-B14F-4D97-AF65-F5344CB8AC3E}">
        <p14:creationId xmlns:p14="http://schemas.microsoft.com/office/powerpoint/2010/main" val="2547282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F69C14D0-A683-42E9-B2AE-8B3C10F46172}" type="datetimeFigureOut">
              <a:rPr lang="fr-FR" smtClean="0"/>
              <a:t>07/04/2022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2164119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69C14D0-A683-42E9-B2AE-8B3C10F46172}" type="datetimeFigureOut">
              <a:rPr lang="fr-FR" smtClean="0"/>
              <a:t>07/04/2022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14623597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38200" y="6422854"/>
            <a:ext cx="2743196" cy="365125"/>
          </a:xfrm>
        </p:spPr>
        <p:txBody>
          <a:bodyPr/>
          <a:lstStyle/>
          <a:p>
            <a:fld id="{F69C14D0-A683-42E9-B2AE-8B3C10F46172}" type="datetimeFigureOut">
              <a:rPr lang="fr-FR" smtClean="0"/>
              <a:t>07/04/2022</a:t>
            </a:fld>
            <a:endParaRPr lang="fr-FR"/>
          </a:p>
        </p:txBody>
      </p:sp>
      <p:sp>
        <p:nvSpPr>
          <p:cNvPr id="5" name="Footer Placeholder 4"/>
          <p:cNvSpPr>
            <a:spLocks noGrp="1"/>
          </p:cNvSpPr>
          <p:nvPr>
            <p:ph type="ftr" sz="quarter" idx="11"/>
          </p:nvPr>
        </p:nvSpPr>
        <p:spPr>
          <a:xfrm>
            <a:off x="3776135" y="6422854"/>
            <a:ext cx="4279669" cy="365125"/>
          </a:xfrm>
        </p:spPr>
        <p:txBody>
          <a:bodyPr/>
          <a:lstStyle/>
          <a:p>
            <a:endParaRPr lang="fr-FR"/>
          </a:p>
        </p:txBody>
      </p:sp>
      <p:sp>
        <p:nvSpPr>
          <p:cNvPr id="6" name="Slide Number Placeholder 5"/>
          <p:cNvSpPr>
            <a:spLocks noGrp="1"/>
          </p:cNvSpPr>
          <p:nvPr>
            <p:ph type="sldNum" sz="quarter" idx="12"/>
          </p:nvPr>
        </p:nvSpPr>
        <p:spPr>
          <a:xfrm>
            <a:off x="8073048" y="6422854"/>
            <a:ext cx="879759" cy="365125"/>
          </a:xfrm>
        </p:spPr>
        <p:txBody>
          <a:bodyPr/>
          <a:lstStyle/>
          <a:p>
            <a:fld id="{35AD269E-CF66-414E-9032-9D0F4DBB5E36}" type="slidenum">
              <a:rPr lang="fr-FR" smtClean="0"/>
              <a:t>‹N°›</a:t>
            </a:fld>
            <a:endParaRPr lang="fr-FR"/>
          </a:p>
        </p:txBody>
      </p:sp>
    </p:spTree>
    <p:extLst>
      <p:ext uri="{BB962C8B-B14F-4D97-AF65-F5344CB8AC3E}">
        <p14:creationId xmlns:p14="http://schemas.microsoft.com/office/powerpoint/2010/main" val="90314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4DD266-1188-44D8-BDF6-E5E1CE806A4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8682896-51AE-4945-B940-F6B99DAD0E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CD53968-907B-4697-8BF9-959E03BB5BDD}"/>
              </a:ext>
            </a:extLst>
          </p:cNvPr>
          <p:cNvSpPr>
            <a:spLocks noGrp="1"/>
          </p:cNvSpPr>
          <p:nvPr>
            <p:ph type="dt" sz="half" idx="10"/>
          </p:nvPr>
        </p:nvSpPr>
        <p:spPr/>
        <p:txBody>
          <a:bodyPr/>
          <a:lstStyle/>
          <a:p>
            <a:fld id="{E9C7DD05-5DE6-4A5A-B916-E192885A2D5F}" type="datetimeFigureOut">
              <a:rPr lang="fr-FR" smtClean="0"/>
              <a:t>07/04/2022</a:t>
            </a:fld>
            <a:endParaRPr lang="fr-FR"/>
          </a:p>
        </p:txBody>
      </p:sp>
      <p:sp>
        <p:nvSpPr>
          <p:cNvPr id="5" name="Espace réservé du pied de page 4">
            <a:extLst>
              <a:ext uri="{FF2B5EF4-FFF2-40B4-BE49-F238E27FC236}">
                <a16:creationId xmlns:a16="http://schemas.microsoft.com/office/drawing/2014/main" id="{5F785F0E-236A-4679-832A-5A298C2F3C8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2390C6B-3510-4139-8A55-3093C30527CB}"/>
              </a:ext>
            </a:extLst>
          </p:cNvPr>
          <p:cNvSpPr>
            <a:spLocks noGrp="1"/>
          </p:cNvSpPr>
          <p:nvPr>
            <p:ph type="sldNum" sz="quarter" idx="12"/>
          </p:nvPr>
        </p:nvSpPr>
        <p:spPr/>
        <p:txBody>
          <a:bodyPr/>
          <a:lstStyle/>
          <a:p>
            <a:fld id="{9A7ABC88-0F85-4BD4-ACC9-65DB42203AAD}" type="slidenum">
              <a:rPr lang="fr-FR" smtClean="0"/>
              <a:t>‹N°›</a:t>
            </a:fld>
            <a:endParaRPr lang="fr-FR"/>
          </a:p>
        </p:txBody>
      </p:sp>
    </p:spTree>
    <p:extLst>
      <p:ext uri="{BB962C8B-B14F-4D97-AF65-F5344CB8AC3E}">
        <p14:creationId xmlns:p14="http://schemas.microsoft.com/office/powerpoint/2010/main" val="2357843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609FED-DB6C-4D04-86D2-25515607AAE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FD57573-11DF-4240-9C19-C6EDE3D5324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CA57D230-476F-4E2E-B57D-9E400F14545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922C6DC9-BF9E-4E16-8B86-67FA7E4A5385}"/>
              </a:ext>
            </a:extLst>
          </p:cNvPr>
          <p:cNvSpPr>
            <a:spLocks noGrp="1"/>
          </p:cNvSpPr>
          <p:nvPr>
            <p:ph type="dt" sz="half" idx="10"/>
          </p:nvPr>
        </p:nvSpPr>
        <p:spPr/>
        <p:txBody>
          <a:bodyPr/>
          <a:lstStyle/>
          <a:p>
            <a:fld id="{E9C7DD05-5DE6-4A5A-B916-E192885A2D5F}" type="datetimeFigureOut">
              <a:rPr lang="fr-FR" smtClean="0"/>
              <a:t>07/04/2022</a:t>
            </a:fld>
            <a:endParaRPr lang="fr-FR"/>
          </a:p>
        </p:txBody>
      </p:sp>
      <p:sp>
        <p:nvSpPr>
          <p:cNvPr id="6" name="Espace réservé du pied de page 5">
            <a:extLst>
              <a:ext uri="{FF2B5EF4-FFF2-40B4-BE49-F238E27FC236}">
                <a16:creationId xmlns:a16="http://schemas.microsoft.com/office/drawing/2014/main" id="{DD024366-7219-4FAC-8018-73C3FB216E0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452CDBB-D856-4B3D-B24E-6054280D9387}"/>
              </a:ext>
            </a:extLst>
          </p:cNvPr>
          <p:cNvSpPr>
            <a:spLocks noGrp="1"/>
          </p:cNvSpPr>
          <p:nvPr>
            <p:ph type="sldNum" sz="quarter" idx="12"/>
          </p:nvPr>
        </p:nvSpPr>
        <p:spPr/>
        <p:txBody>
          <a:bodyPr/>
          <a:lstStyle/>
          <a:p>
            <a:fld id="{9A7ABC88-0F85-4BD4-ACC9-65DB42203AAD}" type="slidenum">
              <a:rPr lang="fr-FR" smtClean="0"/>
              <a:t>‹N°›</a:t>
            </a:fld>
            <a:endParaRPr lang="fr-FR"/>
          </a:p>
        </p:txBody>
      </p:sp>
    </p:spTree>
    <p:extLst>
      <p:ext uri="{BB962C8B-B14F-4D97-AF65-F5344CB8AC3E}">
        <p14:creationId xmlns:p14="http://schemas.microsoft.com/office/powerpoint/2010/main" val="3010113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4E0862-8C22-47FB-85EB-EEF25AF2B1E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967F145-D9C4-41D6-956B-9D08EA76DA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58EEABCA-F194-49A5-81F9-3EB10699F2F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8DB029E-EB00-4FA9-AFC2-C9887033B4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8D6DE6C-36B8-44E6-8CC2-9B8E2014CF1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1680E909-388B-4D11-BD42-A98A833D7783}"/>
              </a:ext>
            </a:extLst>
          </p:cNvPr>
          <p:cNvSpPr>
            <a:spLocks noGrp="1"/>
          </p:cNvSpPr>
          <p:nvPr>
            <p:ph type="dt" sz="half" idx="10"/>
          </p:nvPr>
        </p:nvSpPr>
        <p:spPr/>
        <p:txBody>
          <a:bodyPr/>
          <a:lstStyle/>
          <a:p>
            <a:fld id="{E9C7DD05-5DE6-4A5A-B916-E192885A2D5F}" type="datetimeFigureOut">
              <a:rPr lang="fr-FR" smtClean="0"/>
              <a:t>07/04/2022</a:t>
            </a:fld>
            <a:endParaRPr lang="fr-FR"/>
          </a:p>
        </p:txBody>
      </p:sp>
      <p:sp>
        <p:nvSpPr>
          <p:cNvPr id="8" name="Espace réservé du pied de page 7">
            <a:extLst>
              <a:ext uri="{FF2B5EF4-FFF2-40B4-BE49-F238E27FC236}">
                <a16:creationId xmlns:a16="http://schemas.microsoft.com/office/drawing/2014/main" id="{754F8FB3-B0C7-4428-AFE8-2D61F423C3D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77ED6075-F084-42D3-BC35-6DCBACBEF838}"/>
              </a:ext>
            </a:extLst>
          </p:cNvPr>
          <p:cNvSpPr>
            <a:spLocks noGrp="1"/>
          </p:cNvSpPr>
          <p:nvPr>
            <p:ph type="sldNum" sz="quarter" idx="12"/>
          </p:nvPr>
        </p:nvSpPr>
        <p:spPr/>
        <p:txBody>
          <a:bodyPr/>
          <a:lstStyle/>
          <a:p>
            <a:fld id="{9A7ABC88-0F85-4BD4-ACC9-65DB42203AAD}" type="slidenum">
              <a:rPr lang="fr-FR" smtClean="0"/>
              <a:t>‹N°›</a:t>
            </a:fld>
            <a:endParaRPr lang="fr-FR"/>
          </a:p>
        </p:txBody>
      </p:sp>
    </p:spTree>
    <p:extLst>
      <p:ext uri="{BB962C8B-B14F-4D97-AF65-F5344CB8AC3E}">
        <p14:creationId xmlns:p14="http://schemas.microsoft.com/office/powerpoint/2010/main" val="2488789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9F5ADB-2763-4586-8569-EF9DA021973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BF305C7-2CBA-4FE8-B12D-D6018DE454C7}"/>
              </a:ext>
            </a:extLst>
          </p:cNvPr>
          <p:cNvSpPr>
            <a:spLocks noGrp="1"/>
          </p:cNvSpPr>
          <p:nvPr>
            <p:ph type="dt" sz="half" idx="10"/>
          </p:nvPr>
        </p:nvSpPr>
        <p:spPr/>
        <p:txBody>
          <a:bodyPr/>
          <a:lstStyle/>
          <a:p>
            <a:fld id="{E9C7DD05-5DE6-4A5A-B916-E192885A2D5F}" type="datetimeFigureOut">
              <a:rPr lang="fr-FR" smtClean="0"/>
              <a:t>07/04/2022</a:t>
            </a:fld>
            <a:endParaRPr lang="fr-FR"/>
          </a:p>
        </p:txBody>
      </p:sp>
      <p:sp>
        <p:nvSpPr>
          <p:cNvPr id="4" name="Espace réservé du pied de page 3">
            <a:extLst>
              <a:ext uri="{FF2B5EF4-FFF2-40B4-BE49-F238E27FC236}">
                <a16:creationId xmlns:a16="http://schemas.microsoft.com/office/drawing/2014/main" id="{589925D3-29DD-4EC1-8F5B-3B665487099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8FB5207-6AE4-46DB-BAE1-49B70F227496}"/>
              </a:ext>
            </a:extLst>
          </p:cNvPr>
          <p:cNvSpPr>
            <a:spLocks noGrp="1"/>
          </p:cNvSpPr>
          <p:nvPr>
            <p:ph type="sldNum" sz="quarter" idx="12"/>
          </p:nvPr>
        </p:nvSpPr>
        <p:spPr/>
        <p:txBody>
          <a:bodyPr/>
          <a:lstStyle/>
          <a:p>
            <a:fld id="{9A7ABC88-0F85-4BD4-ACC9-65DB42203AAD}" type="slidenum">
              <a:rPr lang="fr-FR" smtClean="0"/>
              <a:t>‹N°›</a:t>
            </a:fld>
            <a:endParaRPr lang="fr-FR"/>
          </a:p>
        </p:txBody>
      </p:sp>
    </p:spTree>
    <p:extLst>
      <p:ext uri="{BB962C8B-B14F-4D97-AF65-F5344CB8AC3E}">
        <p14:creationId xmlns:p14="http://schemas.microsoft.com/office/powerpoint/2010/main" val="1941267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E04372F-44DB-41B3-B8A6-3B1ECE25DF5D}"/>
              </a:ext>
            </a:extLst>
          </p:cNvPr>
          <p:cNvSpPr>
            <a:spLocks noGrp="1"/>
          </p:cNvSpPr>
          <p:nvPr>
            <p:ph type="dt" sz="half" idx="10"/>
          </p:nvPr>
        </p:nvSpPr>
        <p:spPr/>
        <p:txBody>
          <a:bodyPr/>
          <a:lstStyle/>
          <a:p>
            <a:fld id="{E9C7DD05-5DE6-4A5A-B916-E192885A2D5F}" type="datetimeFigureOut">
              <a:rPr lang="fr-FR" smtClean="0"/>
              <a:t>07/04/2022</a:t>
            </a:fld>
            <a:endParaRPr lang="fr-FR"/>
          </a:p>
        </p:txBody>
      </p:sp>
      <p:sp>
        <p:nvSpPr>
          <p:cNvPr id="3" name="Espace réservé du pied de page 2">
            <a:extLst>
              <a:ext uri="{FF2B5EF4-FFF2-40B4-BE49-F238E27FC236}">
                <a16:creationId xmlns:a16="http://schemas.microsoft.com/office/drawing/2014/main" id="{04D2F4FD-FD4F-462D-A091-C4CB1DC90420}"/>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9171799-F658-4D17-98DD-C05A24202A45}"/>
              </a:ext>
            </a:extLst>
          </p:cNvPr>
          <p:cNvSpPr>
            <a:spLocks noGrp="1"/>
          </p:cNvSpPr>
          <p:nvPr>
            <p:ph type="sldNum" sz="quarter" idx="12"/>
          </p:nvPr>
        </p:nvSpPr>
        <p:spPr/>
        <p:txBody>
          <a:bodyPr/>
          <a:lstStyle/>
          <a:p>
            <a:fld id="{9A7ABC88-0F85-4BD4-ACC9-65DB42203AAD}" type="slidenum">
              <a:rPr lang="fr-FR" smtClean="0"/>
              <a:t>‹N°›</a:t>
            </a:fld>
            <a:endParaRPr lang="fr-FR"/>
          </a:p>
        </p:txBody>
      </p:sp>
    </p:spTree>
    <p:extLst>
      <p:ext uri="{BB962C8B-B14F-4D97-AF65-F5344CB8AC3E}">
        <p14:creationId xmlns:p14="http://schemas.microsoft.com/office/powerpoint/2010/main" val="1135149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80244A-8EF5-42DF-8B0F-928222554E1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E695EE3-C32B-4805-8C61-5B6F665BD6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FB35F87-F967-4B77-8271-259835D6CC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A962574-A9FF-42D1-8435-52ED9BBB9DEF}"/>
              </a:ext>
            </a:extLst>
          </p:cNvPr>
          <p:cNvSpPr>
            <a:spLocks noGrp="1"/>
          </p:cNvSpPr>
          <p:nvPr>
            <p:ph type="dt" sz="half" idx="10"/>
          </p:nvPr>
        </p:nvSpPr>
        <p:spPr/>
        <p:txBody>
          <a:bodyPr/>
          <a:lstStyle/>
          <a:p>
            <a:fld id="{E9C7DD05-5DE6-4A5A-B916-E192885A2D5F}" type="datetimeFigureOut">
              <a:rPr lang="fr-FR" smtClean="0"/>
              <a:t>07/04/2022</a:t>
            </a:fld>
            <a:endParaRPr lang="fr-FR"/>
          </a:p>
        </p:txBody>
      </p:sp>
      <p:sp>
        <p:nvSpPr>
          <p:cNvPr id="6" name="Espace réservé du pied de page 5">
            <a:extLst>
              <a:ext uri="{FF2B5EF4-FFF2-40B4-BE49-F238E27FC236}">
                <a16:creationId xmlns:a16="http://schemas.microsoft.com/office/drawing/2014/main" id="{C7181F5F-49F1-40EA-8086-CE4E167053E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70F2A30-2A1C-4377-9CBC-7783B29375D1}"/>
              </a:ext>
            </a:extLst>
          </p:cNvPr>
          <p:cNvSpPr>
            <a:spLocks noGrp="1"/>
          </p:cNvSpPr>
          <p:nvPr>
            <p:ph type="sldNum" sz="quarter" idx="12"/>
          </p:nvPr>
        </p:nvSpPr>
        <p:spPr/>
        <p:txBody>
          <a:bodyPr/>
          <a:lstStyle/>
          <a:p>
            <a:fld id="{9A7ABC88-0F85-4BD4-ACC9-65DB42203AAD}" type="slidenum">
              <a:rPr lang="fr-FR" smtClean="0"/>
              <a:t>‹N°›</a:t>
            </a:fld>
            <a:endParaRPr lang="fr-FR"/>
          </a:p>
        </p:txBody>
      </p:sp>
    </p:spTree>
    <p:extLst>
      <p:ext uri="{BB962C8B-B14F-4D97-AF65-F5344CB8AC3E}">
        <p14:creationId xmlns:p14="http://schemas.microsoft.com/office/powerpoint/2010/main" val="225050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422172-C0F3-4099-8B67-3C57EB20E4A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3B8014E-FA1E-46F2-9891-FC306946EF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93CEB9E-0B9A-4AC6-AD73-E9F9F43818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289EC2F-558F-43A8-8F9E-4699471B4BAF}"/>
              </a:ext>
            </a:extLst>
          </p:cNvPr>
          <p:cNvSpPr>
            <a:spLocks noGrp="1"/>
          </p:cNvSpPr>
          <p:nvPr>
            <p:ph type="dt" sz="half" idx="10"/>
          </p:nvPr>
        </p:nvSpPr>
        <p:spPr/>
        <p:txBody>
          <a:bodyPr/>
          <a:lstStyle/>
          <a:p>
            <a:fld id="{E9C7DD05-5DE6-4A5A-B916-E192885A2D5F}" type="datetimeFigureOut">
              <a:rPr lang="fr-FR" smtClean="0"/>
              <a:t>07/04/2022</a:t>
            </a:fld>
            <a:endParaRPr lang="fr-FR"/>
          </a:p>
        </p:txBody>
      </p:sp>
      <p:sp>
        <p:nvSpPr>
          <p:cNvPr id="6" name="Espace réservé du pied de page 5">
            <a:extLst>
              <a:ext uri="{FF2B5EF4-FFF2-40B4-BE49-F238E27FC236}">
                <a16:creationId xmlns:a16="http://schemas.microsoft.com/office/drawing/2014/main" id="{98EFE8F9-A171-4CDE-BAAE-324719F1853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61C79E6-83E6-4482-BCCF-C46E4C791143}"/>
              </a:ext>
            </a:extLst>
          </p:cNvPr>
          <p:cNvSpPr>
            <a:spLocks noGrp="1"/>
          </p:cNvSpPr>
          <p:nvPr>
            <p:ph type="sldNum" sz="quarter" idx="12"/>
          </p:nvPr>
        </p:nvSpPr>
        <p:spPr/>
        <p:txBody>
          <a:bodyPr/>
          <a:lstStyle/>
          <a:p>
            <a:fld id="{9A7ABC88-0F85-4BD4-ACC9-65DB42203AAD}" type="slidenum">
              <a:rPr lang="fr-FR" smtClean="0"/>
              <a:t>‹N°›</a:t>
            </a:fld>
            <a:endParaRPr lang="fr-FR"/>
          </a:p>
        </p:txBody>
      </p:sp>
    </p:spTree>
    <p:extLst>
      <p:ext uri="{BB962C8B-B14F-4D97-AF65-F5344CB8AC3E}">
        <p14:creationId xmlns:p14="http://schemas.microsoft.com/office/powerpoint/2010/main" val="2211292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D3003B3-8692-4E87-BF95-D7DA23605E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63BC438-2A75-4807-89FF-0AD0CCC8DF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4B26933-998E-49B5-8699-728CF75E45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C7DD05-5DE6-4A5A-B916-E192885A2D5F}" type="datetimeFigureOut">
              <a:rPr lang="fr-FR" smtClean="0"/>
              <a:t>07/04/2022</a:t>
            </a:fld>
            <a:endParaRPr lang="fr-FR"/>
          </a:p>
        </p:txBody>
      </p:sp>
      <p:sp>
        <p:nvSpPr>
          <p:cNvPr id="5" name="Espace réservé du pied de page 4">
            <a:extLst>
              <a:ext uri="{FF2B5EF4-FFF2-40B4-BE49-F238E27FC236}">
                <a16:creationId xmlns:a16="http://schemas.microsoft.com/office/drawing/2014/main" id="{B5B66C36-31F0-4749-8B35-C028B782AC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A2EDEB8-1ADA-4DC5-8112-203318AF3B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7ABC88-0F85-4BD4-ACC9-65DB42203AAD}" type="slidenum">
              <a:rPr lang="fr-FR" smtClean="0"/>
              <a:t>‹N°›</a:t>
            </a:fld>
            <a:endParaRPr lang="fr-FR"/>
          </a:p>
        </p:txBody>
      </p:sp>
    </p:spTree>
    <p:extLst>
      <p:ext uri="{BB962C8B-B14F-4D97-AF65-F5344CB8AC3E}">
        <p14:creationId xmlns:p14="http://schemas.microsoft.com/office/powerpoint/2010/main" val="2319893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F69C14D0-A683-42E9-B2AE-8B3C10F46172}" type="datetimeFigureOut">
              <a:rPr lang="fr-FR" smtClean="0"/>
              <a:t>07/04/2022</a:t>
            </a:fld>
            <a:endParaRPr lang="fr-FR"/>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fr-FR"/>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35AD269E-CF66-414E-9032-9D0F4DBB5E36}" type="slidenum">
              <a:rPr lang="fr-FR" smtClean="0"/>
              <a:t>‹N°›</a:t>
            </a:fld>
            <a:endParaRPr lang="fr-FR"/>
          </a:p>
        </p:txBody>
      </p:sp>
    </p:spTree>
    <p:extLst>
      <p:ext uri="{BB962C8B-B14F-4D97-AF65-F5344CB8AC3E}">
        <p14:creationId xmlns:p14="http://schemas.microsoft.com/office/powerpoint/2010/main" val="327758352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21"/>
          <p:cNvSpPr txBox="1"/>
          <p:nvPr/>
        </p:nvSpPr>
        <p:spPr>
          <a:xfrm>
            <a:off x="242763" y="3949566"/>
            <a:ext cx="5247987" cy="2416431"/>
          </a:xfrm>
          <a:prstGeom prst="rect">
            <a:avLst/>
          </a:prstGeom>
        </p:spPr>
        <p:txBody>
          <a:bodyPr vert="horz" wrap="square" lIns="0" tIns="0" rIns="0" bIns="0" rtlCol="0">
            <a:spAutoFit/>
          </a:bodyPr>
          <a:lstStyle/>
          <a:p>
            <a:pPr marL="11516" marR="623611" lvl="0" indent="0" algn="ctr" defTabSz="914400" rtl="0" eaLnBrk="1" fontAlgn="auto" latinLnBrk="0" hangingPunct="1">
              <a:lnSpc>
                <a:spcPct val="1006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Dr OUEDRAOGO </a:t>
            </a:r>
            <a:r>
              <a:rPr kumimoji="0" lang="fr-FR" sz="2400" b="1" i="0" u="none" strike="noStrike" kern="1200" cap="none" spc="0" normalizeH="0" baseline="0" noProof="0" dirty="0" err="1">
                <a:ln>
                  <a:noFill/>
                </a:ln>
                <a:solidFill>
                  <a:srgbClr val="2C2C2C"/>
                </a:solidFill>
                <a:effectLst/>
                <a:uLnTx/>
                <a:uFillTx/>
                <a:latin typeface="Times New Roman" panose="02020603050405020304" pitchFamily="18" charset="0"/>
                <a:ea typeface="+mn-ea"/>
                <a:cs typeface="Times New Roman" panose="02020603050405020304" pitchFamily="18" charset="0"/>
              </a:rPr>
              <a:t>Boukary</a:t>
            </a:r>
            <a:endPar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endParaRPr>
          </a:p>
          <a:p>
            <a:pPr marL="11516" marR="623611" lvl="0" indent="0" algn="ctr" defTabSz="914400" rtl="0" eaLnBrk="1" fontAlgn="auto" latinLnBrk="0" hangingPunct="1">
              <a:lnSpc>
                <a:spcPct val="1006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MD,MPH, </a:t>
            </a:r>
            <a:r>
              <a:rPr kumimoji="0" lang="fr-FR" sz="2400" b="1" i="0" u="none" strike="noStrike" kern="1200" cap="none" spc="0" normalizeH="0" baseline="0" noProof="0" dirty="0" err="1">
                <a:ln>
                  <a:noFill/>
                </a:ln>
                <a:solidFill>
                  <a:srgbClr val="2C2C2C"/>
                </a:solidFill>
                <a:effectLst/>
                <a:uLnTx/>
                <a:uFillTx/>
                <a:latin typeface="Times New Roman" panose="02020603050405020304" pitchFamily="18" charset="0"/>
                <a:ea typeface="+mn-ea"/>
                <a:cs typeface="Times New Roman" panose="02020603050405020304" pitchFamily="18" charset="0"/>
              </a:rPr>
              <a:t>Phd</a:t>
            </a:r>
            <a:endPar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endParaRPr>
          </a:p>
          <a:p>
            <a:pPr marL="11516" marR="623611" lvl="0" indent="0" algn="ctr" defTabSz="914400" rtl="0" eaLnBrk="1" fontAlgn="auto" latinLnBrk="0" hangingPunct="1">
              <a:lnSpc>
                <a:spcPct val="100600"/>
              </a:lnSpc>
              <a:spcBef>
                <a:spcPts val="0"/>
              </a:spcBef>
              <a:spcAft>
                <a:spcPts val="0"/>
              </a:spcAft>
              <a:buClrTx/>
              <a:buSzTx/>
              <a:buFontTx/>
              <a:buNone/>
              <a:tabLst/>
              <a:defRPr/>
            </a:pPr>
            <a:r>
              <a:rPr kumimoji="0" lang="fr-FR" sz="2400" b="1" i="0" u="none" strike="noStrike" kern="1200" cap="none" spc="-5"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p>
          <a:p>
            <a:pPr marL="11516" marR="5758" lvl="0" indent="0" algn="ctr" defTabSz="914400" rtl="0" eaLnBrk="1" fontAlgn="auto" latinLnBrk="0" hangingPunct="1">
              <a:lnSpc>
                <a:spcPct val="80000"/>
              </a:lnSpc>
              <a:spcBef>
                <a:spcPts val="326"/>
              </a:spcBef>
              <a:spcAft>
                <a:spcPts val="0"/>
              </a:spcAft>
              <a:buClrTx/>
              <a:buSzTx/>
              <a:buFontTx/>
              <a:buNone/>
              <a:tabLst/>
              <a:defRPr/>
            </a:pPr>
            <a:r>
              <a:rPr kumimoji="0" lang="fr-FR" sz="2400" b="1" i="0" u="none" strike="noStrike" kern="1200" cap="none" spc="-5"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Directeur</a:t>
            </a:r>
            <a:r>
              <a:rPr kumimoji="0"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sz="2400" b="1" i="0" u="none" strike="noStrike" kern="1200" cap="none" spc="-14"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de</a:t>
            </a:r>
            <a:r>
              <a:rPr kumimoji="0" sz="2400" b="1" i="0" u="none" strike="noStrike" kern="1200" cap="none" spc="-9"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s</a:t>
            </a:r>
            <a:r>
              <a:rPr kumimoji="0"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sz="2400" b="1" i="0" u="none" strike="noStrike" kern="1200" cap="none" spc="-9" normalizeH="0" baseline="0" noProof="0" dirty="0" err="1">
                <a:ln>
                  <a:noFill/>
                </a:ln>
                <a:solidFill>
                  <a:srgbClr val="2C2C2C"/>
                </a:solidFill>
                <a:effectLst/>
                <a:uLnTx/>
                <a:uFillTx/>
                <a:latin typeface="Times New Roman" panose="02020603050405020304" pitchFamily="18" charset="0"/>
                <a:ea typeface="+mn-ea"/>
                <a:cs typeface="Times New Roman" panose="02020603050405020304" pitchFamily="18" charset="0"/>
              </a:rPr>
              <a:t>système</a:t>
            </a:r>
            <a:r>
              <a:rPr kumimoji="0" lang="fr-FR" sz="2400" b="1" i="0" u="none" strike="noStrike" kern="1200" cap="none" spc="-9"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s</a:t>
            </a:r>
            <a:r>
              <a:rPr kumimoji="0"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sz="2400" b="1" i="0" u="none" strike="noStrike" kern="1200" cap="none" spc="0" normalizeH="0" baseline="0" noProof="0" dirty="0" err="1">
                <a:ln>
                  <a:noFill/>
                </a:ln>
                <a:solidFill>
                  <a:srgbClr val="2C2C2C"/>
                </a:solidFill>
                <a:effectLst/>
                <a:uLnTx/>
                <a:uFillTx/>
                <a:latin typeface="Times New Roman" panose="02020603050405020304" pitchFamily="18" charset="0"/>
                <a:ea typeface="+mn-ea"/>
                <a:cs typeface="Times New Roman" panose="02020603050405020304" pitchFamily="18" charset="0"/>
              </a:rPr>
              <a:t>d’information</a:t>
            </a:r>
            <a:r>
              <a:rPr kumimoji="0" sz="2400" b="1" i="0" u="none" strike="noStrike" kern="1200" cap="none" spc="-18"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lang="fr-FR" sz="2400" b="1" i="0" u="none" strike="noStrike" kern="1200" cap="none" spc="-18"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du ministère de la </a:t>
            </a:r>
            <a:r>
              <a:rPr kumimoji="0" sz="2400" b="1" i="0" u="none" strike="noStrike" kern="1200" cap="none" spc="-9"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santé</a:t>
            </a:r>
            <a:endPar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endParaRPr>
          </a:p>
          <a:p>
            <a:pPr marL="11516" marR="5758" lvl="0" indent="0" algn="ctr" defTabSz="914400" rtl="0" eaLnBrk="1" fontAlgn="auto" latinLnBrk="0" hangingPunct="1">
              <a:lnSpc>
                <a:spcPct val="80000"/>
              </a:lnSpc>
              <a:spcBef>
                <a:spcPts val="326"/>
              </a:spcBef>
              <a:spcAft>
                <a:spcPts val="0"/>
              </a:spcAft>
              <a:buClrTx/>
              <a:buSzTx/>
              <a:buFontTx/>
              <a:buNone/>
              <a:tabLst/>
              <a:defRPr/>
            </a:pPr>
            <a:endPar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endParaRPr>
          </a:p>
          <a:p>
            <a:pPr marL="11516" marR="5758" lvl="0" indent="0" algn="ctr" defTabSz="914400" rtl="0" eaLnBrk="1" fontAlgn="auto" latinLnBrk="0" hangingPunct="1">
              <a:lnSpc>
                <a:spcPct val="80000"/>
              </a:lnSpc>
              <a:spcBef>
                <a:spcPts val="326"/>
              </a:spcBef>
              <a:spcAft>
                <a:spcPts val="0"/>
              </a:spcAft>
              <a:buClrTx/>
              <a:buSzTx/>
              <a:buFontTx/>
              <a:buNone/>
              <a:tabLst/>
              <a:defRPr/>
            </a:pPr>
            <a:r>
              <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Mail : ouedbouks@yahoo.fr</a:t>
            </a:r>
            <a:endParaRPr kumimoji="0"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endParaRPr>
          </a:p>
        </p:txBody>
      </p:sp>
      <p:sp>
        <p:nvSpPr>
          <p:cNvPr id="8" name="object 21"/>
          <p:cNvSpPr txBox="1"/>
          <p:nvPr/>
        </p:nvSpPr>
        <p:spPr>
          <a:xfrm>
            <a:off x="6457071" y="4054362"/>
            <a:ext cx="5523485" cy="2416431"/>
          </a:xfrm>
          <a:prstGeom prst="rect">
            <a:avLst/>
          </a:prstGeom>
        </p:spPr>
        <p:txBody>
          <a:bodyPr vert="horz" wrap="square" lIns="0" tIns="0" rIns="0" bIns="0" rtlCol="0">
            <a:spAutoFit/>
          </a:bodyPr>
          <a:lstStyle/>
          <a:p>
            <a:pPr marL="11516" marR="623611" lvl="0" indent="0" algn="ctr" defTabSz="914400" rtl="0" eaLnBrk="1" fontAlgn="auto" latinLnBrk="0" hangingPunct="1">
              <a:lnSpc>
                <a:spcPct val="1006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Dr SYLLA Bry</a:t>
            </a:r>
          </a:p>
          <a:p>
            <a:pPr marL="11516" marR="623611" lvl="0" indent="0" algn="ctr" defTabSz="914400" rtl="0" eaLnBrk="1" fontAlgn="auto" latinLnBrk="0" hangingPunct="1">
              <a:lnSpc>
                <a:spcPct val="100600"/>
              </a:lnSpc>
              <a:spcBef>
                <a:spcPts val="0"/>
              </a:spcBef>
              <a:spcAft>
                <a:spcPts val="0"/>
              </a:spcAft>
              <a:buClrTx/>
              <a:buSzTx/>
              <a:buFontTx/>
              <a:buNone/>
              <a:tabLst/>
              <a:defRPr/>
            </a:pPr>
            <a:r>
              <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MD,MPH, </a:t>
            </a:r>
          </a:p>
          <a:p>
            <a:pPr marL="11516" marR="623611" lvl="0" indent="0" algn="ctr" defTabSz="914400" rtl="0" eaLnBrk="1" fontAlgn="auto" latinLnBrk="0" hangingPunct="1">
              <a:lnSpc>
                <a:spcPct val="100600"/>
              </a:lnSpc>
              <a:spcBef>
                <a:spcPts val="0"/>
              </a:spcBef>
              <a:spcAft>
                <a:spcPts val="0"/>
              </a:spcAft>
              <a:buClrTx/>
              <a:buSzTx/>
              <a:buFontTx/>
              <a:buNone/>
              <a:tabLst/>
              <a:defRPr/>
            </a:pPr>
            <a:r>
              <a:rPr kumimoji="0" lang="fr-FR" sz="2400" b="1" i="0" u="none" strike="noStrike" kern="1200" cap="none" spc="-5"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p>
          <a:p>
            <a:pPr marL="11516" marR="5758" lvl="0" indent="0" algn="ctr" defTabSz="914400" rtl="0" eaLnBrk="1" fontAlgn="auto" latinLnBrk="0" hangingPunct="1">
              <a:lnSpc>
                <a:spcPct val="80000"/>
              </a:lnSpc>
              <a:spcBef>
                <a:spcPts val="326"/>
              </a:spcBef>
              <a:spcAft>
                <a:spcPts val="0"/>
              </a:spcAft>
              <a:buClrTx/>
              <a:buSzTx/>
              <a:buFontTx/>
              <a:buNone/>
              <a:tabLst/>
              <a:defRPr/>
            </a:pPr>
            <a:r>
              <a:rPr kumimoji="0" lang="fr-FR" sz="2400" b="1" i="0" u="none" strike="noStrike" kern="1200" cap="none" spc="-5"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Spécialiste</a:t>
            </a:r>
            <a:r>
              <a:rPr kumimoji="0"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sz="2400" b="1" i="0" u="none" strike="noStrike" kern="1200" cap="none" spc="-14"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de</a:t>
            </a:r>
            <a:r>
              <a:rPr kumimoji="0" sz="2400" b="1" i="0" u="none" strike="noStrike" kern="1200" cap="none" spc="-9"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s</a:t>
            </a:r>
            <a:r>
              <a:rPr kumimoji="0"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sz="2400" b="1" i="0" u="none" strike="noStrike" kern="1200" cap="none" spc="-9" normalizeH="0" baseline="0" noProof="0" dirty="0" err="1">
                <a:ln>
                  <a:noFill/>
                </a:ln>
                <a:solidFill>
                  <a:srgbClr val="2C2C2C"/>
                </a:solidFill>
                <a:effectLst/>
                <a:uLnTx/>
                <a:uFillTx/>
                <a:latin typeface="Times New Roman" panose="02020603050405020304" pitchFamily="18" charset="0"/>
                <a:ea typeface="+mn-ea"/>
                <a:cs typeface="Times New Roman" panose="02020603050405020304" pitchFamily="18" charset="0"/>
              </a:rPr>
              <a:t>système</a:t>
            </a:r>
            <a:r>
              <a:rPr kumimoji="0" lang="fr-FR" sz="2400" b="1" i="0" u="none" strike="noStrike" kern="1200" cap="none" spc="-9"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s</a:t>
            </a:r>
            <a:r>
              <a:rPr kumimoji="0"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d’information</a:t>
            </a:r>
            <a:r>
              <a:rPr kumimoji="0" sz="2400" b="1" i="0" u="none" strike="noStrike" kern="1200" cap="none" spc="-18"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sz="2400" b="1" i="0" u="none" strike="noStrike" kern="1200" cap="none" spc="-9"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en</a:t>
            </a:r>
            <a:r>
              <a:rPr kumimoji="0" sz="2400" b="1" i="0" u="none" strike="noStrike" kern="1200" cap="none" spc="-14"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sz="2400" b="1" i="0" u="none" strike="noStrike" kern="1200" cap="none" spc="-9"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santé et</a:t>
            </a:r>
            <a:r>
              <a:rPr kumimoji="0" sz="2400" b="1" i="0" u="none" strike="noStrike" kern="1200" cap="none" spc="-5"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sz="2400" b="1" i="0" u="none" strike="noStrike" kern="1200" cap="none" spc="0" normalizeH="0" baseline="0" noProof="0" dirty="0" err="1">
                <a:ln>
                  <a:noFill/>
                </a:ln>
                <a:solidFill>
                  <a:srgbClr val="2C2C2C"/>
                </a:solidFill>
                <a:effectLst/>
                <a:uLnTx/>
                <a:uFillTx/>
                <a:latin typeface="Times New Roman" panose="02020603050405020304" pitchFamily="18" charset="0"/>
                <a:ea typeface="+mn-ea"/>
                <a:cs typeface="Times New Roman" panose="02020603050405020304" pitchFamily="18" charset="0"/>
              </a:rPr>
              <a:t>d’informatique</a:t>
            </a:r>
            <a:r>
              <a:rPr kumimoji="0"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 </a:t>
            </a:r>
            <a:r>
              <a:rPr kumimoji="0" sz="2400" b="1" i="0" u="none" strike="noStrike" kern="1200" cap="none" spc="0" normalizeH="0" baseline="0" noProof="0" dirty="0" err="1">
                <a:ln>
                  <a:noFill/>
                </a:ln>
                <a:solidFill>
                  <a:srgbClr val="2C2C2C"/>
                </a:solidFill>
                <a:effectLst/>
                <a:uLnTx/>
                <a:uFillTx/>
                <a:latin typeface="Times New Roman" panose="02020603050405020304" pitchFamily="18" charset="0"/>
                <a:ea typeface="+mn-ea"/>
                <a:cs typeface="Times New Roman" panose="02020603050405020304" pitchFamily="18" charset="0"/>
              </a:rPr>
              <a:t>médicale</a:t>
            </a:r>
            <a:endPar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endParaRPr>
          </a:p>
          <a:p>
            <a:pPr marL="11516" marR="5758" lvl="0" indent="0" algn="ctr" defTabSz="914400" rtl="0" eaLnBrk="1" fontAlgn="auto" latinLnBrk="0" hangingPunct="1">
              <a:lnSpc>
                <a:spcPct val="80000"/>
              </a:lnSpc>
              <a:spcBef>
                <a:spcPts val="326"/>
              </a:spcBef>
              <a:spcAft>
                <a:spcPts val="0"/>
              </a:spcAft>
              <a:buClrTx/>
              <a:buSzTx/>
              <a:buFontTx/>
              <a:buNone/>
              <a:tabLst/>
              <a:defRPr/>
            </a:pPr>
            <a:endPar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endParaRPr>
          </a:p>
          <a:p>
            <a:pPr marL="11516" marR="5758" lvl="0" indent="0" algn="ctr" defTabSz="914400" rtl="0" eaLnBrk="1" fontAlgn="auto" latinLnBrk="0" hangingPunct="1">
              <a:lnSpc>
                <a:spcPct val="80000"/>
              </a:lnSpc>
              <a:spcBef>
                <a:spcPts val="326"/>
              </a:spcBef>
              <a:spcAft>
                <a:spcPts val="0"/>
              </a:spcAft>
              <a:buClrTx/>
              <a:buSzTx/>
              <a:buFontTx/>
              <a:buNone/>
              <a:tabLst/>
              <a:defRPr/>
            </a:pPr>
            <a:r>
              <a:rPr kumimoji="0" lang="fr-FR" sz="2400" b="1"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rPr>
              <a:t>Mail : syllabry02@yahoo.fr</a:t>
            </a:r>
            <a:endParaRPr kumimoji="0" sz="2400" b="0" i="0" u="none" strike="noStrike" kern="1200" cap="none" spc="0" normalizeH="0" baseline="0" noProof="0" dirty="0">
              <a:ln>
                <a:noFill/>
              </a:ln>
              <a:solidFill>
                <a:srgbClr val="2C2C2C"/>
              </a:solidFill>
              <a:effectLst/>
              <a:uLnTx/>
              <a:uFillTx/>
              <a:latin typeface="Times New Roman" panose="02020603050405020304" pitchFamily="18" charset="0"/>
              <a:ea typeface="+mn-ea"/>
              <a:cs typeface="Times New Roman" panose="02020603050405020304" pitchFamily="18" charset="0"/>
            </a:endParaRPr>
          </a:p>
        </p:txBody>
      </p:sp>
      <p:sp>
        <p:nvSpPr>
          <p:cNvPr id="2" name="Titre 1">
            <a:extLst>
              <a:ext uri="{FF2B5EF4-FFF2-40B4-BE49-F238E27FC236}">
                <a16:creationId xmlns:a16="http://schemas.microsoft.com/office/drawing/2014/main" id="{B867FE7E-0F42-6D89-775C-69E5316D5F6D}"/>
              </a:ext>
            </a:extLst>
          </p:cNvPr>
          <p:cNvSpPr txBox="1">
            <a:spLocks/>
          </p:cNvSpPr>
          <p:nvPr/>
        </p:nvSpPr>
        <p:spPr>
          <a:xfrm>
            <a:off x="703729" y="2256008"/>
            <a:ext cx="10515600" cy="146621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200"/>
              </a:spcBef>
              <a:spcAft>
                <a:spcPts val="200"/>
              </a:spcAft>
              <a:buClr>
                <a:schemeClr val="tx1"/>
              </a:buClr>
              <a:buFont typeface="Wingdings" pitchFamily="2" charset="2"/>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9pPr>
          </a:lstStyle>
          <a:p>
            <a:r>
              <a:rPr lang="fr-FR" sz="3600" b="1">
                <a:solidFill>
                  <a:schemeClr val="bg1"/>
                </a:solidFill>
                <a:latin typeface="Times New Roman" panose="02020603050405020304" pitchFamily="18" charset="0"/>
                <a:cs typeface="Times New Roman" panose="02020603050405020304" pitchFamily="18" charset="0"/>
              </a:rPr>
              <a:t>INFORMATISATION DES CABINETS MEDICAUX</a:t>
            </a:r>
            <a:endParaRPr lang="fr-FR" sz="36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1220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D1C6224-8A31-4B51-BBE5-E0DCB9C61730}"/>
              </a:ext>
            </a:extLst>
          </p:cNvPr>
          <p:cNvSpPr>
            <a:spLocks noGrp="1"/>
          </p:cNvSpPr>
          <p:nvPr>
            <p:ph idx="1"/>
          </p:nvPr>
        </p:nvSpPr>
        <p:spPr/>
        <p:txBody>
          <a:bodyPr>
            <a:normAutofit/>
          </a:bodyPr>
          <a:lstStyle/>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La prescription médicamenteuse fait appel à une base médicaments  : Vidal, Thériaque ou Claude Bernard</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L’intérêt de ces bases est d’avoir accès à l’ensemble de la pharmacopée, aux monographies des médicaments </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Certaines connaissances contenues dans ces bases, sont utilisées automatiquement par le LGC </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Pour produire des alertes concernant des interactions médicamenteuses, des surdosages, ou des contre-indications</a:t>
            </a:r>
          </a:p>
        </p:txBody>
      </p:sp>
      <p:sp>
        <p:nvSpPr>
          <p:cNvPr id="4" name="Titre 1">
            <a:extLst>
              <a:ext uri="{FF2B5EF4-FFF2-40B4-BE49-F238E27FC236}">
                <a16:creationId xmlns:a16="http://schemas.microsoft.com/office/drawing/2014/main" id="{6ACCDB78-99C0-45C0-8C3D-38017C13281E}"/>
              </a:ext>
            </a:extLst>
          </p:cNvPr>
          <p:cNvSpPr>
            <a:spLocks noGrp="1"/>
          </p:cNvSpPr>
          <p:nvPr>
            <p:ph type="title"/>
          </p:nvPr>
        </p:nvSpPr>
        <p:spPr>
          <a:xfrm>
            <a:off x="838200" y="365125"/>
            <a:ext cx="10515600" cy="1325563"/>
          </a:xfrm>
        </p:spPr>
        <p:txBody>
          <a:bodyPr>
            <a:normAutofit/>
          </a:bodyPr>
          <a:lstStyle/>
          <a:p>
            <a:pPr algn="ctr"/>
            <a:r>
              <a:rPr lang="fr-FR" sz="3200" b="1" i="0" u="none" strike="noStrike" baseline="0" dirty="0">
                <a:latin typeface="Times New Roman" panose="02020603050405020304" pitchFamily="18" charset="0"/>
                <a:cs typeface="Times New Roman" panose="02020603050405020304" pitchFamily="18" charset="0"/>
              </a:rPr>
              <a:t>LES FONCTIONS DES LGCM </a:t>
            </a:r>
            <a:br>
              <a:rPr lang="fr-FR" sz="3200" b="1" i="0" u="none" strike="noStrike" baseline="0" dirty="0">
                <a:latin typeface="Times New Roman" panose="02020603050405020304" pitchFamily="18" charset="0"/>
                <a:cs typeface="Times New Roman" panose="02020603050405020304" pitchFamily="18" charset="0"/>
              </a:rPr>
            </a:br>
            <a:r>
              <a:rPr lang="fr-FR" sz="1800" b="1" i="1" u="none" strike="noStrike" baseline="0" dirty="0">
                <a:latin typeface="Times New Roman" panose="02020603050405020304" pitchFamily="18" charset="0"/>
                <a:cs typeface="Times New Roman" panose="02020603050405020304" pitchFamily="18" charset="0"/>
              </a:rPr>
              <a:t>La prescription informatisée des actes et des médicaments</a:t>
            </a:r>
            <a:endParaRPr lang="fr-FR"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3541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F9595A1D-AECD-4DC1-91DF-C7BE35D2B6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2857" y="0"/>
            <a:ext cx="9167762" cy="6858000"/>
          </a:xfrm>
          <a:prstGeom prst="rect">
            <a:avLst/>
          </a:prstGeom>
        </p:spPr>
      </p:pic>
    </p:spTree>
    <p:extLst>
      <p:ext uri="{BB962C8B-B14F-4D97-AF65-F5344CB8AC3E}">
        <p14:creationId xmlns:p14="http://schemas.microsoft.com/office/powerpoint/2010/main" val="2716579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AD8CA19-28C8-4E0D-888D-541678B64A49}"/>
              </a:ext>
            </a:extLst>
          </p:cNvPr>
          <p:cNvSpPr>
            <a:spLocks noGrp="1"/>
          </p:cNvSpPr>
          <p:nvPr>
            <p:ph idx="1"/>
          </p:nvPr>
        </p:nvSpPr>
        <p:spPr/>
        <p:txBody>
          <a:bodyPr>
            <a:normAutofit/>
          </a:bodyPr>
          <a:lstStyle/>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Les LGC permettent de planifier le plan vaccinal et d’en faire le rappel.</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Certains LGC apportent des aides plus sophistiquées à la décision médicale</a:t>
            </a:r>
          </a:p>
          <a:p>
            <a:pPr lvl="2"/>
            <a:r>
              <a:rPr lang="fr-FR" sz="2400" dirty="0">
                <a:latin typeface="Times New Roman" panose="02020603050405020304" pitchFamily="18" charset="0"/>
                <a:cs typeface="Times New Roman" panose="02020603050405020304" pitchFamily="18" charset="0"/>
              </a:rPr>
              <a:t>un diagnostic à partir d’un ensemble de symptômes ou</a:t>
            </a:r>
          </a:p>
          <a:p>
            <a:pPr lvl="2"/>
            <a:r>
              <a:rPr lang="fr-FR" sz="2400" dirty="0">
                <a:latin typeface="Times New Roman" panose="02020603050405020304" pitchFamily="18" charset="0"/>
                <a:cs typeface="Times New Roman" panose="02020603050405020304" pitchFamily="18" charset="0"/>
              </a:rPr>
              <a:t>l’adéquation de la PEC  avec des guides de bonnes pratiques.</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Calculs automatiques de scores ou des planifications</a:t>
            </a:r>
          </a:p>
          <a:p>
            <a:pPr lvl="2"/>
            <a:r>
              <a:rPr lang="fr-FR" sz="2400" dirty="0">
                <a:latin typeface="Times New Roman" panose="02020603050405020304" pitchFamily="18" charset="0"/>
                <a:cs typeface="Times New Roman" panose="02020603050405020304" pitchFamily="18" charset="0"/>
              </a:rPr>
              <a:t>pour le suivi de grossesse, on peut calculer automatiquement le terme</a:t>
            </a:r>
          </a:p>
          <a:p>
            <a:pPr lvl="2"/>
            <a:r>
              <a:rPr lang="fr-FR" sz="2400" dirty="0">
                <a:latin typeface="Times New Roman" panose="02020603050405020304" pitchFamily="18" charset="0"/>
                <a:cs typeface="Times New Roman" panose="02020603050405020304" pitchFamily="18" charset="0"/>
              </a:rPr>
              <a:t>Des calculs biométriques automatiques sont aussi proposés : IMC</a:t>
            </a:r>
          </a:p>
        </p:txBody>
      </p:sp>
      <p:sp>
        <p:nvSpPr>
          <p:cNvPr id="4" name="Titre 1">
            <a:extLst>
              <a:ext uri="{FF2B5EF4-FFF2-40B4-BE49-F238E27FC236}">
                <a16:creationId xmlns:a16="http://schemas.microsoft.com/office/drawing/2014/main" id="{5AED6CC0-07D7-4393-8B5F-4A2F372AD04D}"/>
              </a:ext>
            </a:extLst>
          </p:cNvPr>
          <p:cNvSpPr>
            <a:spLocks noGrp="1"/>
          </p:cNvSpPr>
          <p:nvPr>
            <p:ph type="title"/>
          </p:nvPr>
        </p:nvSpPr>
        <p:spPr>
          <a:xfrm>
            <a:off x="838200" y="365125"/>
            <a:ext cx="10515600" cy="1325563"/>
          </a:xfrm>
        </p:spPr>
        <p:txBody>
          <a:bodyPr>
            <a:normAutofit/>
          </a:bodyPr>
          <a:lstStyle/>
          <a:p>
            <a:pPr algn="ctr"/>
            <a:r>
              <a:rPr lang="fr-FR" sz="3200" b="1" i="0" u="none" strike="noStrike" baseline="0" dirty="0">
                <a:latin typeface="Times New Roman" panose="02020603050405020304" pitchFamily="18" charset="0"/>
                <a:cs typeface="Times New Roman" panose="02020603050405020304" pitchFamily="18" charset="0"/>
              </a:rPr>
              <a:t>LES FONCTIONS DES LGCM </a:t>
            </a:r>
            <a:br>
              <a:rPr lang="fr-FR" sz="3200" b="1" i="0" u="none" strike="noStrike" baseline="0" dirty="0">
                <a:latin typeface="Times New Roman" panose="02020603050405020304" pitchFamily="18" charset="0"/>
                <a:cs typeface="Times New Roman" panose="02020603050405020304" pitchFamily="18" charset="0"/>
              </a:rPr>
            </a:br>
            <a:r>
              <a:rPr lang="fr-FR" sz="1800" b="1" i="1" u="none" strike="noStrike" baseline="0" dirty="0">
                <a:latin typeface="Times New Roman" panose="02020603050405020304" pitchFamily="18" charset="0"/>
                <a:cs typeface="Times New Roman" panose="02020603050405020304" pitchFamily="18" charset="0"/>
              </a:rPr>
              <a:t>Les fonctionnalités d’aide à la décision médicale</a:t>
            </a:r>
            <a:endParaRPr lang="fr-FR"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7930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2EBA743-74E6-4BB4-88FE-368431DAC922}"/>
              </a:ext>
            </a:extLst>
          </p:cNvPr>
          <p:cNvSpPr>
            <a:spLocks noGrp="1"/>
          </p:cNvSpPr>
          <p:nvPr>
            <p:ph idx="1"/>
          </p:nvPr>
        </p:nvSpPr>
        <p:spPr/>
        <p:txBody>
          <a:bodyPr>
            <a:normAutofit/>
          </a:bodyPr>
          <a:lstStyle/>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A partir des données structurées, réaliser un ensemble de statistiques</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Produire des indicateurs d’activité ou sur l’état de santé des patients suivie dans le cabinet médical</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Ces tableaux de bord peuvent être utilisés donc à des fins épidémiologiques</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Aussi pour l’évaluation des pratiques du professionnel de santé.</a:t>
            </a:r>
          </a:p>
        </p:txBody>
      </p:sp>
      <p:sp>
        <p:nvSpPr>
          <p:cNvPr id="4" name="Titre 1">
            <a:extLst>
              <a:ext uri="{FF2B5EF4-FFF2-40B4-BE49-F238E27FC236}">
                <a16:creationId xmlns:a16="http://schemas.microsoft.com/office/drawing/2014/main" id="{EA4A9B20-EC3A-4F42-A75E-2D7AD95ACD63}"/>
              </a:ext>
            </a:extLst>
          </p:cNvPr>
          <p:cNvSpPr>
            <a:spLocks noGrp="1"/>
          </p:cNvSpPr>
          <p:nvPr>
            <p:ph type="title"/>
          </p:nvPr>
        </p:nvSpPr>
        <p:spPr>
          <a:xfrm>
            <a:off x="838200" y="365125"/>
            <a:ext cx="10515600" cy="1325563"/>
          </a:xfrm>
        </p:spPr>
        <p:txBody>
          <a:bodyPr>
            <a:normAutofit/>
          </a:bodyPr>
          <a:lstStyle/>
          <a:p>
            <a:pPr algn="ctr"/>
            <a:r>
              <a:rPr lang="fr-FR" sz="3200" b="1" i="0" u="none" strike="noStrike" baseline="0" dirty="0">
                <a:latin typeface="Times New Roman" panose="02020603050405020304" pitchFamily="18" charset="0"/>
                <a:cs typeface="Times New Roman" panose="02020603050405020304" pitchFamily="18" charset="0"/>
              </a:rPr>
              <a:t>LES FONCTIONS DES LGCM </a:t>
            </a:r>
            <a:br>
              <a:rPr lang="fr-FR" sz="3200" b="1" i="0" u="none" strike="noStrike" baseline="0" dirty="0">
                <a:latin typeface="Times New Roman" panose="02020603050405020304" pitchFamily="18" charset="0"/>
                <a:cs typeface="Times New Roman" panose="02020603050405020304" pitchFamily="18" charset="0"/>
              </a:rPr>
            </a:br>
            <a:r>
              <a:rPr lang="fr-FR" sz="1800" b="1" i="1" u="none" strike="noStrike" baseline="0" dirty="0">
                <a:latin typeface="Times New Roman" panose="02020603050405020304" pitchFamily="18" charset="0"/>
                <a:cs typeface="Times New Roman" panose="02020603050405020304" pitchFamily="18" charset="0"/>
              </a:rPr>
              <a:t>Les tableaux de bord pour le suivi des patients</a:t>
            </a:r>
            <a:endParaRPr lang="fr-FR"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63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D5D3F29-8873-4EA1-A4D4-CADC8B1C35D7}"/>
              </a:ext>
            </a:extLst>
          </p:cNvPr>
          <p:cNvSpPr>
            <a:spLocks noGrp="1"/>
          </p:cNvSpPr>
          <p:nvPr>
            <p:ph idx="1"/>
          </p:nvPr>
        </p:nvSpPr>
        <p:spPr>
          <a:xfrm>
            <a:off x="838200" y="1825625"/>
            <a:ext cx="10515600" cy="4020004"/>
          </a:xfrm>
        </p:spPr>
        <p:txBody>
          <a:bodyPr>
            <a:normAutofit/>
          </a:bodyPr>
          <a:lstStyle/>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La rédaction des courriers à destinataire des autres professionnels de santé</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Soit intégré au LGC, soit indépendant (comme Word) mais interfacé au LGC</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Des courriers types déjà préremplis sont généralement disponibles, </a:t>
            </a:r>
          </a:p>
          <a:p>
            <a:pPr lvl="1"/>
            <a:r>
              <a:rPr lang="fr-FR" dirty="0">
                <a:latin typeface="Times New Roman" panose="02020603050405020304" pitchFamily="18" charset="0"/>
                <a:cs typeface="Times New Roman" panose="02020603050405020304" pitchFamily="18" charset="0"/>
              </a:rPr>
              <a:t>par exemple pour un certificat</a:t>
            </a:r>
          </a:p>
          <a:p>
            <a:pPr lvl="1"/>
            <a:r>
              <a:rPr lang="fr-FR" dirty="0">
                <a:latin typeface="Times New Roman" panose="02020603050405020304" pitchFamily="18" charset="0"/>
                <a:cs typeface="Times New Roman" panose="02020603050405020304" pitchFamily="18" charset="0"/>
              </a:rPr>
              <a:t>une demande d’hospitalisation sur demande d’un tiers. </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Le LGC récupère des informations-patients existantes dans sa base de données</a:t>
            </a:r>
          </a:p>
          <a:p>
            <a:pPr lvl="1"/>
            <a:r>
              <a:rPr lang="fr-FR" dirty="0">
                <a:latin typeface="Times New Roman" panose="02020603050405020304" pitchFamily="18" charset="0"/>
                <a:cs typeface="Times New Roman" panose="02020603050405020304" pitchFamily="18" charset="0"/>
              </a:rPr>
              <a:t>l’histoire récente de la maladie, </a:t>
            </a:r>
          </a:p>
          <a:p>
            <a:pPr lvl="1"/>
            <a:r>
              <a:rPr lang="fr-FR" dirty="0">
                <a:latin typeface="Times New Roman" panose="02020603050405020304" pitchFamily="18" charset="0"/>
                <a:cs typeface="Times New Roman" panose="02020603050405020304" pitchFamily="18" charset="0"/>
              </a:rPr>
              <a:t>des antécédents ou le traitement habituel) </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Les intègre au courrier, permet un gain de temps et évite une double saisie</a:t>
            </a:r>
          </a:p>
        </p:txBody>
      </p:sp>
      <p:sp>
        <p:nvSpPr>
          <p:cNvPr id="4" name="Titre 1">
            <a:extLst>
              <a:ext uri="{FF2B5EF4-FFF2-40B4-BE49-F238E27FC236}">
                <a16:creationId xmlns:a16="http://schemas.microsoft.com/office/drawing/2014/main" id="{15408E17-C1DC-47F0-8AAA-88A355E0C8E4}"/>
              </a:ext>
            </a:extLst>
          </p:cNvPr>
          <p:cNvSpPr>
            <a:spLocks noGrp="1"/>
          </p:cNvSpPr>
          <p:nvPr>
            <p:ph type="title"/>
          </p:nvPr>
        </p:nvSpPr>
        <p:spPr>
          <a:xfrm>
            <a:off x="838200" y="365125"/>
            <a:ext cx="10515600" cy="1325563"/>
          </a:xfrm>
        </p:spPr>
        <p:txBody>
          <a:bodyPr>
            <a:normAutofit/>
          </a:bodyPr>
          <a:lstStyle/>
          <a:p>
            <a:pPr algn="ctr"/>
            <a:r>
              <a:rPr lang="fr-FR" sz="3200" b="1" i="0" u="none" strike="noStrike" baseline="0" dirty="0">
                <a:latin typeface="Times New Roman" panose="02020603050405020304" pitchFamily="18" charset="0"/>
                <a:cs typeface="Times New Roman" panose="02020603050405020304" pitchFamily="18" charset="0"/>
              </a:rPr>
              <a:t>LES FONCTIONS DES LGCM </a:t>
            </a:r>
            <a:br>
              <a:rPr lang="fr-FR" sz="3200" b="1" i="0" u="none" strike="noStrike" baseline="0" dirty="0">
                <a:latin typeface="Times New Roman" panose="02020603050405020304" pitchFamily="18" charset="0"/>
                <a:cs typeface="Times New Roman" panose="02020603050405020304" pitchFamily="18" charset="0"/>
              </a:rPr>
            </a:br>
            <a:r>
              <a:rPr lang="fr-FR" sz="1800" b="1" i="1" u="none" strike="noStrike" baseline="0" dirty="0">
                <a:latin typeface="Times New Roman" panose="02020603050405020304" pitchFamily="18" charset="0"/>
                <a:cs typeface="Times New Roman" panose="02020603050405020304" pitchFamily="18" charset="0"/>
              </a:rPr>
              <a:t>Les fonctions courrier et traitement de texte</a:t>
            </a:r>
            <a:endParaRPr lang="fr-FR"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2157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EB236D5-EF39-4A5F-B522-404989A9CF57}"/>
              </a:ext>
            </a:extLst>
          </p:cNvPr>
          <p:cNvSpPr>
            <a:spLocks noGrp="1"/>
          </p:cNvSpPr>
          <p:nvPr>
            <p:ph idx="1"/>
          </p:nvPr>
        </p:nvSpPr>
        <p:spPr/>
        <p:txBody>
          <a:bodyPr>
            <a:normAutofit/>
          </a:bodyPr>
          <a:lstStyle/>
          <a:p>
            <a:r>
              <a:rPr lang="fr-FR" sz="2400" dirty="0">
                <a:latin typeface="Times New Roman" panose="02020603050405020304" pitchFamily="18" charset="0"/>
                <a:cs typeface="Times New Roman" panose="02020603050405020304" pitchFamily="18" charset="0"/>
              </a:rPr>
              <a:t>Les messages échangés entre le cabinet médical et les laboratoires utilisent la norme de transmission HPRIM. </a:t>
            </a:r>
          </a:p>
          <a:p>
            <a:r>
              <a:rPr lang="fr-FR" sz="2400" dirty="0">
                <a:latin typeface="Times New Roman" panose="02020603050405020304" pitchFamily="18" charset="0"/>
                <a:cs typeface="Times New Roman" panose="02020603050405020304" pitchFamily="18" charset="0"/>
              </a:rPr>
              <a:t>C’est un format électronique français remplacé par  un format international HL7 CDA.</a:t>
            </a:r>
          </a:p>
          <a:p>
            <a:r>
              <a:rPr lang="fr-FR" sz="2400" dirty="0">
                <a:latin typeface="Times New Roman" panose="02020603050405020304" pitchFamily="18" charset="0"/>
                <a:cs typeface="Times New Roman" panose="02020603050405020304" pitchFamily="18" charset="0"/>
              </a:rPr>
              <a:t>L’intégration des documents dans le dossier médical est automatique.</a:t>
            </a:r>
          </a:p>
          <a:p>
            <a:r>
              <a:rPr lang="fr-FR" sz="2400" dirty="0">
                <a:latin typeface="Times New Roman" panose="02020603050405020304" pitchFamily="18" charset="0"/>
                <a:cs typeface="Times New Roman" panose="02020603050405020304" pitchFamily="18" charset="0"/>
              </a:rPr>
              <a:t>L’intégration s’effectue sur la base du rapprochement des traits d’identité</a:t>
            </a:r>
          </a:p>
          <a:p>
            <a:r>
              <a:rPr lang="fr-FR" sz="2400" dirty="0">
                <a:latin typeface="Times New Roman" panose="02020603050405020304" pitchFamily="18" charset="0"/>
                <a:cs typeface="Times New Roman" panose="02020603050405020304" pitchFamily="18" charset="0"/>
              </a:rPr>
              <a:t>Disponibles dans le message reçu et dans le dossier médical</a:t>
            </a:r>
          </a:p>
        </p:txBody>
      </p:sp>
      <p:sp>
        <p:nvSpPr>
          <p:cNvPr id="4" name="Titre 1">
            <a:extLst>
              <a:ext uri="{FF2B5EF4-FFF2-40B4-BE49-F238E27FC236}">
                <a16:creationId xmlns:a16="http://schemas.microsoft.com/office/drawing/2014/main" id="{620A7DE5-6C23-4F7C-B797-2CB2E6892ADD}"/>
              </a:ext>
            </a:extLst>
          </p:cNvPr>
          <p:cNvSpPr>
            <a:spLocks noGrp="1"/>
          </p:cNvSpPr>
          <p:nvPr>
            <p:ph type="title"/>
          </p:nvPr>
        </p:nvSpPr>
        <p:spPr>
          <a:xfrm>
            <a:off x="838200" y="365125"/>
            <a:ext cx="10515600" cy="1325563"/>
          </a:xfrm>
        </p:spPr>
        <p:txBody>
          <a:bodyPr>
            <a:normAutofit/>
          </a:bodyPr>
          <a:lstStyle/>
          <a:p>
            <a:pPr algn="ctr"/>
            <a:r>
              <a:rPr lang="fr-FR" sz="3200" b="1" i="0" u="none" strike="noStrike" baseline="0" dirty="0">
                <a:latin typeface="Times New Roman" panose="02020603050405020304" pitchFamily="18" charset="0"/>
                <a:cs typeface="Times New Roman" panose="02020603050405020304" pitchFamily="18" charset="0"/>
              </a:rPr>
              <a:t>LES FONCTIONS DES LGCM </a:t>
            </a:r>
            <a:br>
              <a:rPr lang="fr-FR" sz="3200" b="1" i="0" u="none" strike="noStrike" baseline="0" dirty="0">
                <a:latin typeface="Times New Roman" panose="02020603050405020304" pitchFamily="18" charset="0"/>
                <a:cs typeface="Times New Roman" panose="02020603050405020304" pitchFamily="18" charset="0"/>
              </a:rPr>
            </a:br>
            <a:r>
              <a:rPr lang="fr-FR" sz="1800" b="1" i="1" u="none" strike="noStrike" baseline="0" dirty="0">
                <a:latin typeface="Times New Roman" panose="02020603050405020304" pitchFamily="18" charset="0"/>
                <a:cs typeface="Times New Roman" panose="02020603050405020304" pitchFamily="18" charset="0"/>
              </a:rPr>
              <a:t>Les échanges avec les laboratoires de biologie</a:t>
            </a:r>
            <a:endParaRPr lang="fr-FR"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6459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14AF30E-F6DE-41B7-8DC7-388EAFB41A59}"/>
              </a:ext>
            </a:extLst>
          </p:cNvPr>
          <p:cNvSpPr>
            <a:spLocks noGrp="1"/>
          </p:cNvSpPr>
          <p:nvPr>
            <p:ph idx="1"/>
          </p:nvPr>
        </p:nvSpPr>
        <p:spPr/>
        <p:txBody>
          <a:bodyPr/>
          <a:lstStyle/>
          <a:p>
            <a:r>
              <a:rPr lang="fr-FR" dirty="0"/>
              <a:t>Les LGC « DMP-compatibles » pourront accéder au DMP des patients</a:t>
            </a:r>
          </a:p>
        </p:txBody>
      </p:sp>
      <p:sp>
        <p:nvSpPr>
          <p:cNvPr id="4" name="Titre 1">
            <a:extLst>
              <a:ext uri="{FF2B5EF4-FFF2-40B4-BE49-F238E27FC236}">
                <a16:creationId xmlns:a16="http://schemas.microsoft.com/office/drawing/2014/main" id="{29C7EE90-8317-47F4-94D7-836FD79BEECE}"/>
              </a:ext>
            </a:extLst>
          </p:cNvPr>
          <p:cNvSpPr>
            <a:spLocks noGrp="1"/>
          </p:cNvSpPr>
          <p:nvPr>
            <p:ph type="title"/>
          </p:nvPr>
        </p:nvSpPr>
        <p:spPr>
          <a:xfrm>
            <a:off x="838200" y="365125"/>
            <a:ext cx="10515600" cy="1325563"/>
          </a:xfrm>
        </p:spPr>
        <p:txBody>
          <a:bodyPr>
            <a:normAutofit/>
          </a:bodyPr>
          <a:lstStyle/>
          <a:p>
            <a:pPr algn="ctr"/>
            <a:r>
              <a:rPr lang="fr-FR" sz="3200" b="1" i="0" u="none" strike="noStrike" baseline="0" dirty="0">
                <a:latin typeface="Times New Roman" panose="02020603050405020304" pitchFamily="18" charset="0"/>
                <a:cs typeface="Times New Roman" panose="02020603050405020304" pitchFamily="18" charset="0"/>
              </a:rPr>
              <a:t>LES FONCTIONS DES LGCM </a:t>
            </a:r>
            <a:br>
              <a:rPr lang="fr-FR" sz="3200" b="1" i="0" u="none" strike="noStrike" baseline="0" dirty="0">
                <a:latin typeface="Times New Roman" panose="02020603050405020304" pitchFamily="18" charset="0"/>
                <a:cs typeface="Times New Roman" panose="02020603050405020304" pitchFamily="18" charset="0"/>
              </a:rPr>
            </a:br>
            <a:r>
              <a:rPr lang="fr-FR" sz="1800" b="1" i="1" u="none" strike="noStrike" baseline="0" dirty="0">
                <a:latin typeface="Times New Roman" panose="02020603050405020304" pitchFamily="18" charset="0"/>
                <a:cs typeface="Times New Roman" panose="02020603050405020304" pitchFamily="18" charset="0"/>
              </a:rPr>
              <a:t>Les échanges avec le Dossier Médical Personnel</a:t>
            </a:r>
            <a:endParaRPr lang="fr-FR"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31214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a:extLst>
              <a:ext uri="{FF2B5EF4-FFF2-40B4-BE49-F238E27FC236}">
                <a16:creationId xmlns:a16="http://schemas.microsoft.com/office/drawing/2014/main" id="{4732EB29-9350-4E08-9D2C-6F7BD086A4A6}"/>
              </a:ext>
            </a:extLst>
          </p:cNvPr>
          <p:cNvSpPr>
            <a:spLocks noGrp="1"/>
          </p:cNvSpPr>
          <p:nvPr>
            <p:ph type="title"/>
          </p:nvPr>
        </p:nvSpPr>
        <p:spPr>
          <a:xfrm>
            <a:off x="838200" y="365125"/>
            <a:ext cx="10515600" cy="1325563"/>
          </a:xfrm>
        </p:spPr>
        <p:txBody>
          <a:bodyPr>
            <a:normAutofit/>
          </a:bodyPr>
          <a:lstStyle/>
          <a:p>
            <a:pPr algn="ctr"/>
            <a:r>
              <a:rPr lang="fr-FR" sz="3200" b="1" i="0" u="none" strike="noStrike" baseline="0" dirty="0">
                <a:latin typeface="Times New Roman" panose="02020603050405020304" pitchFamily="18" charset="0"/>
                <a:cs typeface="Times New Roman" panose="02020603050405020304" pitchFamily="18" charset="0"/>
              </a:rPr>
              <a:t>LES FONCTIONS DES LGCM </a:t>
            </a:r>
            <a:br>
              <a:rPr lang="fr-FR" sz="3200" b="1" i="0" u="none" strike="noStrike" baseline="0" dirty="0">
                <a:latin typeface="Times New Roman" panose="02020603050405020304" pitchFamily="18" charset="0"/>
                <a:cs typeface="Times New Roman" panose="02020603050405020304" pitchFamily="18" charset="0"/>
              </a:rPr>
            </a:br>
            <a:r>
              <a:rPr lang="fr-FR" sz="1800" b="1" i="1" u="none" strike="noStrike" baseline="0" dirty="0">
                <a:latin typeface="Times New Roman" panose="02020603050405020304" pitchFamily="18" charset="0"/>
                <a:cs typeface="Times New Roman" panose="02020603050405020304" pitchFamily="18" charset="0"/>
              </a:rPr>
              <a:t>Les liens avec l’Assurance Maladie : la télétransmission des indicateurs</a:t>
            </a:r>
            <a:endParaRPr lang="fr-FR" sz="6600" dirty="0">
              <a:latin typeface="Times New Roman" panose="02020603050405020304" pitchFamily="18" charset="0"/>
              <a:cs typeface="Times New Roman" panose="02020603050405020304" pitchFamily="18" charset="0"/>
            </a:endParaRPr>
          </a:p>
        </p:txBody>
      </p:sp>
      <p:pic>
        <p:nvPicPr>
          <p:cNvPr id="6" name="Image 5">
            <a:extLst>
              <a:ext uri="{FF2B5EF4-FFF2-40B4-BE49-F238E27FC236}">
                <a16:creationId xmlns:a16="http://schemas.microsoft.com/office/drawing/2014/main" id="{71E1272A-BC4D-4AFB-BC16-5FF0012D15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5205" y="1690688"/>
            <a:ext cx="9681590" cy="4677455"/>
          </a:xfrm>
          <a:prstGeom prst="rect">
            <a:avLst/>
          </a:prstGeom>
        </p:spPr>
      </p:pic>
    </p:spTree>
    <p:extLst>
      <p:ext uri="{BB962C8B-B14F-4D97-AF65-F5344CB8AC3E}">
        <p14:creationId xmlns:p14="http://schemas.microsoft.com/office/powerpoint/2010/main" val="27959335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5F4EF88-B10B-46F0-A64E-0612E9123B17}"/>
              </a:ext>
            </a:extLst>
          </p:cNvPr>
          <p:cNvSpPr>
            <a:spLocks noGrp="1"/>
          </p:cNvSpPr>
          <p:nvPr>
            <p:ph idx="1"/>
          </p:nvPr>
        </p:nvSpPr>
        <p:spPr/>
        <p:txBody>
          <a:bodyPr>
            <a:normAutofit/>
          </a:bodyPr>
          <a:lstStyle/>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Les LGC disposent un module permettant de gérer la comptabilité du professionnel</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En particulier les recettes et les dépenses liées à son activité</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L’intérêt d’une comptabilité intégrée au LGC est que les données de recettes sont automatiquement récupérées</a:t>
            </a:r>
          </a:p>
        </p:txBody>
      </p:sp>
      <p:sp>
        <p:nvSpPr>
          <p:cNvPr id="4" name="Titre 1">
            <a:extLst>
              <a:ext uri="{FF2B5EF4-FFF2-40B4-BE49-F238E27FC236}">
                <a16:creationId xmlns:a16="http://schemas.microsoft.com/office/drawing/2014/main" id="{4442055B-6DB0-4EBC-8105-1562BCFDC9F4}"/>
              </a:ext>
            </a:extLst>
          </p:cNvPr>
          <p:cNvSpPr>
            <a:spLocks noGrp="1"/>
          </p:cNvSpPr>
          <p:nvPr>
            <p:ph type="title"/>
          </p:nvPr>
        </p:nvSpPr>
        <p:spPr>
          <a:xfrm>
            <a:off x="838200" y="365125"/>
            <a:ext cx="10515600" cy="1325563"/>
          </a:xfrm>
        </p:spPr>
        <p:txBody>
          <a:bodyPr>
            <a:normAutofit/>
          </a:bodyPr>
          <a:lstStyle/>
          <a:p>
            <a:pPr algn="ctr"/>
            <a:r>
              <a:rPr lang="fr-FR" sz="3200" b="1" i="0" u="none" strike="noStrike" baseline="0" dirty="0">
                <a:latin typeface="Times New Roman" panose="02020603050405020304" pitchFamily="18" charset="0"/>
                <a:cs typeface="Times New Roman" panose="02020603050405020304" pitchFamily="18" charset="0"/>
              </a:rPr>
              <a:t>LES FONCTIONS DES LGCM </a:t>
            </a:r>
            <a:br>
              <a:rPr lang="fr-FR" sz="3200" b="1" i="0" u="none" strike="noStrike" baseline="0" dirty="0">
                <a:latin typeface="Times New Roman" panose="02020603050405020304" pitchFamily="18" charset="0"/>
                <a:cs typeface="Times New Roman" panose="02020603050405020304" pitchFamily="18" charset="0"/>
              </a:rPr>
            </a:br>
            <a:r>
              <a:rPr lang="fr-FR" sz="1800" b="1" i="1" u="none" strike="noStrike" baseline="0" dirty="0">
                <a:latin typeface="Times New Roman" panose="02020603050405020304" pitchFamily="18" charset="0"/>
                <a:cs typeface="Times New Roman" panose="02020603050405020304" pitchFamily="18" charset="0"/>
              </a:rPr>
              <a:t>La gestion comptable du cabinet médical</a:t>
            </a:r>
            <a:endParaRPr lang="fr-FR"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612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C1D787-1861-4490-B735-10025420FB86}"/>
              </a:ext>
            </a:extLst>
          </p:cNvPr>
          <p:cNvSpPr>
            <a:spLocks noGrp="1"/>
          </p:cNvSpPr>
          <p:nvPr>
            <p:ph type="title"/>
          </p:nvPr>
        </p:nvSpPr>
        <p:spPr>
          <a:xfrm>
            <a:off x="838199" y="365125"/>
            <a:ext cx="11032671" cy="1325563"/>
          </a:xfrm>
        </p:spPr>
        <p:txBody>
          <a:bodyPr>
            <a:noAutofit/>
          </a:bodyPr>
          <a:lstStyle/>
          <a:p>
            <a:pPr algn="ctr"/>
            <a:r>
              <a:rPr lang="fr-FR" sz="3200" b="1" dirty="0">
                <a:latin typeface="Times New Roman" panose="02020603050405020304" pitchFamily="18" charset="0"/>
                <a:cs typeface="Times New Roman" panose="02020603050405020304" pitchFamily="18" charset="0"/>
              </a:rPr>
              <a:t>LES ASPECTS TECHNIQUES ET ORGANISATIONNELS</a:t>
            </a:r>
            <a:br>
              <a:rPr lang="fr-FR" sz="3200" b="1" dirty="0">
                <a:latin typeface="Times New Roman" panose="02020603050405020304" pitchFamily="18" charset="0"/>
                <a:cs typeface="Times New Roman" panose="02020603050405020304" pitchFamily="18" charset="0"/>
              </a:rPr>
            </a:br>
            <a:r>
              <a:rPr lang="fr-FR" sz="3200" b="1" dirty="0">
                <a:latin typeface="Times New Roman" panose="02020603050405020304" pitchFamily="18" charset="0"/>
                <a:cs typeface="Times New Roman" panose="02020603050405020304" pitchFamily="18" charset="0"/>
              </a:rPr>
              <a:t>DE L’INFORMATISATION DU CM</a:t>
            </a:r>
            <a:br>
              <a:rPr lang="fr-FR" sz="3200" b="1" dirty="0">
                <a:latin typeface="Times New Roman" panose="02020603050405020304" pitchFamily="18" charset="0"/>
                <a:cs typeface="Times New Roman" panose="02020603050405020304" pitchFamily="18" charset="0"/>
              </a:rPr>
            </a:br>
            <a:r>
              <a:rPr lang="fr-FR" sz="1800" b="1" dirty="0">
                <a:latin typeface="Times New Roman" panose="02020603050405020304" pitchFamily="18" charset="0"/>
                <a:cs typeface="Times New Roman" panose="02020603050405020304" pitchFamily="18" charset="0"/>
              </a:rPr>
              <a:t>L’organisation du cabinet (cabinet de groupe, praticien isolé)</a:t>
            </a:r>
            <a:endParaRPr lang="fr-FR" sz="3200" b="1"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8CDE534C-7A65-4698-AA52-4EF9E8ABD496}"/>
              </a:ext>
            </a:extLst>
          </p:cNvPr>
          <p:cNvSpPr>
            <a:spLocks noGrp="1"/>
          </p:cNvSpPr>
          <p:nvPr>
            <p:ph idx="1"/>
          </p:nvPr>
        </p:nvSpPr>
        <p:spPr/>
        <p:txBody>
          <a:bodyPr>
            <a:normAutofit/>
          </a:bodyPr>
          <a:lstStyle/>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L’informatisation d’un cabinet libéral dépend du type d’organisation</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Cabinet isolé sans secrétaire : l’ensemble des activités va reposer sur une seule personne</a:t>
            </a:r>
          </a:p>
          <a:p>
            <a:pPr algn="l">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C</a:t>
            </a:r>
            <a:r>
              <a:rPr lang="fr-FR" sz="2400" b="0" i="0" u="none" strike="noStrike" baseline="0" dirty="0">
                <a:latin typeface="Times New Roman" panose="02020603050405020304" pitchFamily="18" charset="0"/>
                <a:cs typeface="Times New Roman" panose="02020603050405020304" pitchFamily="18" charset="0"/>
              </a:rPr>
              <a:t>abinet de groupe : nécessité de partage d’information</a:t>
            </a:r>
          </a:p>
          <a:p>
            <a:pPr algn="l">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La plupart des LGC peuvent gérer plusieurs utilisateurs et plusieurs profils</a:t>
            </a:r>
          </a:p>
        </p:txBody>
      </p:sp>
    </p:spTree>
    <p:extLst>
      <p:ext uri="{BB962C8B-B14F-4D97-AF65-F5344CB8AC3E}">
        <p14:creationId xmlns:p14="http://schemas.microsoft.com/office/powerpoint/2010/main" val="2947726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F940BC-F6C8-4DBD-B605-52FA2E04BA11}"/>
              </a:ext>
            </a:extLst>
          </p:cNvPr>
          <p:cNvSpPr>
            <a:spLocks noGrp="1"/>
          </p:cNvSpPr>
          <p:nvPr>
            <p:ph type="title"/>
          </p:nvPr>
        </p:nvSpPr>
        <p:spPr/>
        <p:txBody>
          <a:bodyPr/>
          <a:lstStyle/>
          <a:p>
            <a:pPr algn="ctr"/>
            <a:r>
              <a:rPr lang="fr-FR" dirty="0">
                <a:latin typeface="Times New Roman" panose="02020603050405020304" pitchFamily="18" charset="0"/>
                <a:cs typeface="Times New Roman" panose="02020603050405020304" pitchFamily="18" charset="0"/>
              </a:rPr>
              <a:t>INTRODUCTION</a:t>
            </a:r>
          </a:p>
        </p:txBody>
      </p:sp>
      <p:sp>
        <p:nvSpPr>
          <p:cNvPr id="3" name="Espace réservé du contenu 2">
            <a:extLst>
              <a:ext uri="{FF2B5EF4-FFF2-40B4-BE49-F238E27FC236}">
                <a16:creationId xmlns:a16="http://schemas.microsoft.com/office/drawing/2014/main" id="{0F7B0555-799E-4695-A8A9-3C5EA6B96BC4}"/>
              </a:ext>
            </a:extLst>
          </p:cNvPr>
          <p:cNvSpPr>
            <a:spLocks noGrp="1"/>
          </p:cNvSpPr>
          <p:nvPr>
            <p:ph idx="1"/>
          </p:nvPr>
        </p:nvSpPr>
        <p:spPr/>
        <p:txBody>
          <a:bodyPr>
            <a:noAutofit/>
          </a:bodyPr>
          <a:lstStyle/>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La démarche médicale est fondée sur l'observation du malade</a:t>
            </a:r>
          </a:p>
          <a:p>
            <a:pPr algn="l">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a:t>
            </a:r>
            <a:r>
              <a:rPr lang="fr-FR" sz="2400" b="0" i="0" u="none" strike="noStrike" baseline="0" dirty="0">
                <a:latin typeface="Times New Roman" panose="02020603050405020304" pitchFamily="18" charset="0"/>
                <a:cs typeface="Times New Roman" panose="02020603050405020304" pitchFamily="18" charset="0"/>
              </a:rPr>
              <a:t>es capacités mnésiques des PS ne sont pas suffisantes pour travailler sans support papier ou électronique</a:t>
            </a:r>
          </a:p>
          <a:p>
            <a:pPr>
              <a:buFont typeface="Wingdings" panose="05000000000000000000" pitchFamily="2" charset="2"/>
              <a:buChar char="Ø"/>
            </a:pPr>
            <a:r>
              <a:rPr lang="fr-FR" sz="2400" b="0" i="0" u="none" strike="noStrike" baseline="0" dirty="0">
                <a:latin typeface="Times New Roman" panose="02020603050405020304" pitchFamily="18" charset="0"/>
                <a:cs typeface="Times New Roman" panose="02020603050405020304" pitchFamily="18" charset="0"/>
              </a:rPr>
              <a:t>Problèmes de recueil, récupération, traitement et communication d’informations. </a:t>
            </a:r>
          </a:p>
          <a:p>
            <a:pPr algn="l">
              <a:buFont typeface="Wingdings" panose="05000000000000000000" pitchFamily="2" charset="2"/>
              <a:buChar char="Ø"/>
            </a:pPr>
            <a:r>
              <a:rPr lang="fr-FR" sz="2400" b="0" i="0" u="none" strike="noStrike" baseline="0" dirty="0">
                <a:latin typeface="Times New Roman" panose="02020603050405020304" pitchFamily="18" charset="0"/>
                <a:cs typeface="Times New Roman" panose="02020603050405020304" pitchFamily="18" charset="0"/>
              </a:rPr>
              <a:t>Excès d’information à mémoriser : données du patient et les connaissances auxquelles il doit accéder pour optimiser ses prises en charge.</a:t>
            </a:r>
          </a:p>
          <a:p>
            <a:pPr algn="just">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L’automatisation du système d'information consiste à structurer et gérer un ensemble de données dont le but de les organiser et d'avoir des résultats rapides.</a:t>
            </a:r>
          </a:p>
          <a:p>
            <a:pPr algn="just">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Le logiciel devrait mettre l'organisation et l'automatisation de la gestion d'un cabinet médical en avant, afin d'augmenter la fiabilité, l'efficacité de l'effort humain et faciliter les tâches pénibles au sein du cabinet.</a:t>
            </a:r>
          </a:p>
          <a:p>
            <a:pPr algn="l">
              <a:buFont typeface="Wingdings" panose="05000000000000000000" pitchFamily="2" charset="2"/>
              <a:buChar char="Ø"/>
            </a:pP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02772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17C9849-B789-4883-A132-49E48746C6CB}"/>
              </a:ext>
            </a:extLst>
          </p:cNvPr>
          <p:cNvSpPr>
            <a:spLocks noGrp="1"/>
          </p:cNvSpPr>
          <p:nvPr>
            <p:ph idx="1"/>
          </p:nvPr>
        </p:nvSpPr>
        <p:spPr/>
        <p:txBody>
          <a:bodyPr>
            <a:normAutofit/>
          </a:bodyPr>
          <a:lstStyle/>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Le réseau informatique</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Le poste du médecin</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Le poste de ou des secrétaire</a:t>
            </a:r>
          </a:p>
          <a:p>
            <a:pPr>
              <a:buFont typeface="Wingdings" panose="05000000000000000000" pitchFamily="2" charset="2"/>
              <a:buChar char="Ø"/>
            </a:pPr>
            <a:endParaRPr lang="fr-FR"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fr-FR" sz="2400" dirty="0">
              <a:latin typeface="Times New Roman" panose="02020603050405020304" pitchFamily="18" charset="0"/>
              <a:cs typeface="Times New Roman" panose="02020603050405020304" pitchFamily="18" charset="0"/>
            </a:endParaRPr>
          </a:p>
          <a:p>
            <a:pPr algn="ctr">
              <a:buFont typeface="Wingdings" panose="05000000000000000000" pitchFamily="2" charset="2"/>
              <a:buChar char="Ø"/>
            </a:pPr>
            <a:r>
              <a:rPr lang="fr-FR" sz="2400" b="1" dirty="0">
                <a:latin typeface="Times New Roman" panose="02020603050405020304" pitchFamily="18" charset="0"/>
                <a:cs typeface="Times New Roman" panose="02020603050405020304" pitchFamily="18" charset="0"/>
              </a:rPr>
              <a:t>Le LGC peut être installé soit en « mode autonome » soit le plus souvent en « mode client-serveur ».</a:t>
            </a:r>
          </a:p>
        </p:txBody>
      </p:sp>
      <p:sp>
        <p:nvSpPr>
          <p:cNvPr id="4" name="Titre 1">
            <a:extLst>
              <a:ext uri="{FF2B5EF4-FFF2-40B4-BE49-F238E27FC236}">
                <a16:creationId xmlns:a16="http://schemas.microsoft.com/office/drawing/2014/main" id="{9EA44178-77E8-46CD-A16E-FFE5F3765288}"/>
              </a:ext>
            </a:extLst>
          </p:cNvPr>
          <p:cNvSpPr>
            <a:spLocks noGrp="1"/>
          </p:cNvSpPr>
          <p:nvPr>
            <p:ph type="title"/>
          </p:nvPr>
        </p:nvSpPr>
        <p:spPr>
          <a:xfrm>
            <a:off x="838199" y="365125"/>
            <a:ext cx="11146971" cy="1325563"/>
          </a:xfrm>
        </p:spPr>
        <p:txBody>
          <a:bodyPr>
            <a:noAutofit/>
          </a:bodyPr>
          <a:lstStyle/>
          <a:p>
            <a:pPr algn="ctr"/>
            <a:r>
              <a:rPr lang="fr-FR" sz="3200" b="1" dirty="0">
                <a:latin typeface="Times New Roman" panose="02020603050405020304" pitchFamily="18" charset="0"/>
                <a:cs typeface="Times New Roman" panose="02020603050405020304" pitchFamily="18" charset="0"/>
              </a:rPr>
              <a:t>LES ASPECTS TECHNIQUES ET ORGANISATIONNELS</a:t>
            </a:r>
            <a:br>
              <a:rPr lang="fr-FR" sz="3200" b="1" dirty="0">
                <a:latin typeface="Times New Roman" panose="02020603050405020304" pitchFamily="18" charset="0"/>
                <a:cs typeface="Times New Roman" panose="02020603050405020304" pitchFamily="18" charset="0"/>
              </a:rPr>
            </a:br>
            <a:r>
              <a:rPr lang="fr-FR" sz="3200" b="1" dirty="0">
                <a:latin typeface="Times New Roman" panose="02020603050405020304" pitchFamily="18" charset="0"/>
                <a:cs typeface="Times New Roman" panose="02020603050405020304" pitchFamily="18" charset="0"/>
              </a:rPr>
              <a:t>DE L’INFORMATISATION DU CM</a:t>
            </a:r>
            <a:br>
              <a:rPr lang="fr-FR" sz="3200" b="1" dirty="0">
                <a:latin typeface="Times New Roman" panose="02020603050405020304" pitchFamily="18" charset="0"/>
                <a:cs typeface="Times New Roman" panose="02020603050405020304" pitchFamily="18" charset="0"/>
              </a:rPr>
            </a:br>
            <a:r>
              <a:rPr lang="fr-FR" sz="1800" b="1" i="1" u="none" strike="noStrike" baseline="0" dirty="0">
                <a:latin typeface="MyriadPro-SemiboldIt"/>
              </a:rPr>
              <a:t>L’équipement nécessaire</a:t>
            </a:r>
            <a:endParaRPr lang="fr-F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44177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A6E160-191E-442D-B96C-753F85028C8D}"/>
              </a:ext>
            </a:extLst>
          </p:cNvPr>
          <p:cNvSpPr>
            <a:spLocks noGrp="1"/>
          </p:cNvSpPr>
          <p:nvPr>
            <p:ph type="title"/>
          </p:nvPr>
        </p:nvSpPr>
        <p:spPr/>
        <p:txBody>
          <a:bodyPr/>
          <a:lstStyle/>
          <a:p>
            <a:pPr algn="ctr"/>
            <a:r>
              <a:rPr lang="fr-FR" b="1" dirty="0">
                <a:latin typeface="Times New Roman" panose="02020603050405020304" pitchFamily="18" charset="0"/>
                <a:cs typeface="Times New Roman" panose="02020603050405020304" pitchFamily="18" charset="0"/>
              </a:rPr>
              <a:t>LA SÉCURITÉ ET LA SAUVEGARDE DES DONNÉES MÉDICALES</a:t>
            </a:r>
          </a:p>
        </p:txBody>
      </p:sp>
      <p:sp>
        <p:nvSpPr>
          <p:cNvPr id="3" name="Espace réservé du contenu 2">
            <a:extLst>
              <a:ext uri="{FF2B5EF4-FFF2-40B4-BE49-F238E27FC236}">
                <a16:creationId xmlns:a16="http://schemas.microsoft.com/office/drawing/2014/main" id="{61F3F908-2582-4F76-9AE7-AD63C86CE975}"/>
              </a:ext>
            </a:extLst>
          </p:cNvPr>
          <p:cNvSpPr>
            <a:spLocks noGrp="1"/>
          </p:cNvSpPr>
          <p:nvPr>
            <p:ph idx="1"/>
          </p:nvPr>
        </p:nvSpPr>
        <p:spPr/>
        <p:txBody>
          <a:bodyPr>
            <a:normAutofit/>
          </a:bodyPr>
          <a:lstStyle/>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La sécurité</a:t>
            </a:r>
          </a:p>
          <a:p>
            <a:pPr lvl="1"/>
            <a:r>
              <a:rPr lang="fr-FR" dirty="0">
                <a:latin typeface="Times New Roman" panose="02020603050405020304" pitchFamily="18" charset="0"/>
                <a:cs typeface="Times New Roman" panose="02020603050405020304" pitchFamily="18" charset="0"/>
              </a:rPr>
              <a:t>Antivirus à jour et d’un pare-feu</a:t>
            </a:r>
          </a:p>
          <a:p>
            <a:pPr lvl="1"/>
            <a:r>
              <a:rPr lang="fr-FR" dirty="0">
                <a:latin typeface="Times New Roman" panose="02020603050405020304" pitchFamily="18" charset="0"/>
                <a:cs typeface="Times New Roman" panose="02020603050405020304" pitchFamily="18" charset="0"/>
              </a:rPr>
              <a:t>Configurer avec soin son modem/routeur ADSL</a:t>
            </a:r>
          </a:p>
          <a:p>
            <a:pPr lvl="1"/>
            <a:r>
              <a:rPr lang="fr-FR" dirty="0">
                <a:latin typeface="Times New Roman" panose="02020603050405020304" pitchFamily="18" charset="0"/>
                <a:cs typeface="Times New Roman" panose="02020603050405020304" pitchFamily="18" charset="0"/>
              </a:rPr>
              <a:t>L’utilisation de mots de passe suffisamment complexes</a:t>
            </a:r>
          </a:p>
          <a:p>
            <a:pPr lvl="1"/>
            <a:r>
              <a:rPr lang="fr-FR" dirty="0">
                <a:latin typeface="Times New Roman" panose="02020603050405020304" pitchFamily="18" charset="0"/>
                <a:cs typeface="Times New Roman" panose="02020603050405020304" pitchFamily="18" charset="0"/>
              </a:rPr>
              <a:t>Effacer complètement les mémoires de masse (disques dur, DVD, CD ou clés USB) après renouvellement de matériels</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La sauvegarde</a:t>
            </a:r>
          </a:p>
          <a:p>
            <a:pPr lvl="1"/>
            <a:r>
              <a:rPr lang="fr-FR" dirty="0">
                <a:latin typeface="Times New Roman" panose="02020603050405020304" pitchFamily="18" charset="0"/>
                <a:cs typeface="Times New Roman" panose="02020603050405020304" pitchFamily="18" charset="0"/>
              </a:rPr>
              <a:t>Faite tous les jours sur un support externe (Disque dur)</a:t>
            </a:r>
          </a:p>
          <a:p>
            <a:pPr lvl="1"/>
            <a:r>
              <a:rPr lang="fr-FR" dirty="0">
                <a:latin typeface="Times New Roman" panose="02020603050405020304" pitchFamily="18" charset="0"/>
                <a:cs typeface="Times New Roman" panose="02020603050405020304" pitchFamily="18" charset="0"/>
              </a:rPr>
              <a:t>Hebdomadaire sur CD-Rom, DVD….</a:t>
            </a:r>
          </a:p>
        </p:txBody>
      </p:sp>
    </p:spTree>
    <p:extLst>
      <p:ext uri="{BB962C8B-B14F-4D97-AF65-F5344CB8AC3E}">
        <p14:creationId xmlns:p14="http://schemas.microsoft.com/office/powerpoint/2010/main" val="3958352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60F597-7D1C-4141-BFEE-35C3306266D0}"/>
              </a:ext>
            </a:extLst>
          </p:cNvPr>
          <p:cNvSpPr>
            <a:spLocks noGrp="1"/>
          </p:cNvSpPr>
          <p:nvPr>
            <p:ph type="title"/>
          </p:nvPr>
        </p:nvSpPr>
        <p:spPr/>
        <p:txBody>
          <a:bodyPr/>
          <a:lstStyle/>
          <a:p>
            <a:pPr algn="ctr"/>
            <a:r>
              <a:rPr lang="fr-FR" b="1" dirty="0">
                <a:latin typeface="Times New Roman" panose="02020603050405020304" pitchFamily="18" charset="0"/>
                <a:cs typeface="Times New Roman" panose="02020603050405020304" pitchFamily="18" charset="0"/>
              </a:rPr>
              <a:t>CONCLUSION</a:t>
            </a:r>
          </a:p>
        </p:txBody>
      </p:sp>
      <p:sp>
        <p:nvSpPr>
          <p:cNvPr id="3" name="Espace réservé du contenu 2">
            <a:extLst>
              <a:ext uri="{FF2B5EF4-FFF2-40B4-BE49-F238E27FC236}">
                <a16:creationId xmlns:a16="http://schemas.microsoft.com/office/drawing/2014/main" id="{3F4FFFDC-E74B-4705-91BA-A1FCAF818BBD}"/>
              </a:ext>
            </a:extLst>
          </p:cNvPr>
          <p:cNvSpPr>
            <a:spLocks noGrp="1"/>
          </p:cNvSpPr>
          <p:nvPr>
            <p:ph idx="1"/>
          </p:nvPr>
        </p:nvSpPr>
        <p:spPr/>
        <p:txBody>
          <a:bodyPr>
            <a:normAutofit lnSpcReduction="10000"/>
          </a:bodyPr>
          <a:lstStyle/>
          <a:p>
            <a:r>
              <a:rPr lang="fr-FR" sz="2400" dirty="0">
                <a:latin typeface="Times New Roman" panose="02020603050405020304" pitchFamily="18" charset="0"/>
                <a:cs typeface="Times New Roman" panose="02020603050405020304" pitchFamily="18" charset="0"/>
              </a:rPr>
              <a:t>Certains progrès restent à faire notamment pour rendre facile et généralisable le recueil de données médicales structurées et codées dans les dossiers patients plutôt que d’avoir recours au langage naturel. </a:t>
            </a:r>
          </a:p>
          <a:p>
            <a:r>
              <a:rPr lang="fr-FR" sz="2400" dirty="0">
                <a:latin typeface="Times New Roman" panose="02020603050405020304" pitchFamily="18" charset="0"/>
                <a:cs typeface="Times New Roman" panose="02020603050405020304" pitchFamily="18" charset="0"/>
              </a:rPr>
              <a:t>L’aide à la décision médicale n’est pas non plus dans un état de maturité satisfaisant.</a:t>
            </a:r>
          </a:p>
          <a:p>
            <a:r>
              <a:rPr lang="fr-FR" sz="2400" dirty="0">
                <a:latin typeface="Times New Roman" panose="02020603050405020304" pitchFamily="18" charset="0"/>
                <a:cs typeface="Times New Roman" panose="02020603050405020304" pitchFamily="18" charset="0"/>
              </a:rPr>
              <a:t>L’aide au diagnostic malgré de très nombreux travaux ne se concrétise pas encore par des composants logiciels bien intégrés dans les LGC. </a:t>
            </a:r>
          </a:p>
          <a:p>
            <a:r>
              <a:rPr lang="fr-FR" sz="2400" dirty="0">
                <a:latin typeface="Times New Roman" panose="02020603050405020304" pitchFamily="18" charset="0"/>
                <a:cs typeface="Times New Roman" panose="02020603050405020304" pitchFamily="18" charset="0"/>
              </a:rPr>
              <a:t>L’aide à la stratégie thérapeutique n’est pas encore réellement présente dans l’offre logicielle actuelle et est plutôt illustrée par des prototypes développés dans des laboratoires de recherche.</a:t>
            </a:r>
          </a:p>
          <a:p>
            <a:r>
              <a:rPr lang="fr-FR" sz="2400" dirty="0">
                <a:latin typeface="Times New Roman" panose="02020603050405020304" pitchFamily="18" charset="0"/>
                <a:cs typeface="Times New Roman" panose="02020603050405020304" pitchFamily="18" charset="0"/>
              </a:rPr>
              <a:t>Néanmoins, les fonctionnalités déjà offertes contribuent notablement à la qualité des soins et il deviendra de moins en moins éthique de les ignorer</a:t>
            </a:r>
          </a:p>
        </p:txBody>
      </p:sp>
    </p:spTree>
    <p:extLst>
      <p:ext uri="{BB962C8B-B14F-4D97-AF65-F5344CB8AC3E}">
        <p14:creationId xmlns:p14="http://schemas.microsoft.com/office/powerpoint/2010/main" val="1656710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467638-E725-4356-876F-F30DBEE09D73}"/>
              </a:ext>
            </a:extLst>
          </p:cNvPr>
          <p:cNvSpPr>
            <a:spLocks noGrp="1"/>
          </p:cNvSpPr>
          <p:nvPr>
            <p:ph type="title"/>
          </p:nvPr>
        </p:nvSpPr>
        <p:spPr/>
        <p:txBody>
          <a:bodyPr>
            <a:normAutofit/>
          </a:bodyPr>
          <a:lstStyle/>
          <a:p>
            <a:pPr algn="ctr"/>
            <a:r>
              <a:rPr lang="fr-FR" sz="3600" dirty="0">
                <a:latin typeface="Times New Roman" panose="02020603050405020304" pitchFamily="18" charset="0"/>
                <a:cs typeface="Times New Roman" panose="02020603050405020304" pitchFamily="18" charset="0"/>
              </a:rPr>
              <a:t>LE SI DU GENERALISTE ET DU SPECIALISTE</a:t>
            </a:r>
          </a:p>
        </p:txBody>
      </p:sp>
      <p:sp>
        <p:nvSpPr>
          <p:cNvPr id="3" name="Espace réservé du contenu 2">
            <a:extLst>
              <a:ext uri="{FF2B5EF4-FFF2-40B4-BE49-F238E27FC236}">
                <a16:creationId xmlns:a16="http://schemas.microsoft.com/office/drawing/2014/main" id="{F852C535-61DB-4F58-A1D3-E815ECCBD0DC}"/>
              </a:ext>
            </a:extLst>
          </p:cNvPr>
          <p:cNvSpPr>
            <a:spLocks noGrp="1"/>
          </p:cNvSpPr>
          <p:nvPr>
            <p:ph idx="1"/>
          </p:nvPr>
        </p:nvSpPr>
        <p:spPr>
          <a:xfrm>
            <a:off x="838200" y="1834590"/>
            <a:ext cx="10515600" cy="4003675"/>
          </a:xfrm>
        </p:spPr>
        <p:txBody>
          <a:bodyPr>
            <a:normAutofit/>
          </a:bodyPr>
          <a:lstStyle/>
          <a:p>
            <a:pPr algn="l">
              <a:buFont typeface="Wingdings" panose="05000000000000000000" pitchFamily="2" charset="2"/>
              <a:buChar char="Ø"/>
            </a:pPr>
            <a:r>
              <a:rPr lang="fr-FR" sz="2400" b="0" i="0" u="none" strike="noStrike" baseline="0" dirty="0">
                <a:latin typeface="Times New Roman" panose="02020603050405020304" pitchFamily="18" charset="0"/>
                <a:cs typeface="Times New Roman" panose="02020603050405020304" pitchFamily="18" charset="0"/>
              </a:rPr>
              <a:t>Il doit être organisé de manière a faciliter et enrichir les activités quotidiennes</a:t>
            </a:r>
          </a:p>
          <a:p>
            <a:pPr algn="l">
              <a:buFont typeface="Wingdings" panose="05000000000000000000" pitchFamily="2" charset="2"/>
              <a:buChar char="Ø"/>
            </a:pPr>
            <a:r>
              <a:rPr lang="fr-FR" sz="2400" b="0" i="0" u="none" strike="noStrike" baseline="0" dirty="0">
                <a:latin typeface="Times New Roman" panose="02020603050405020304" pitchFamily="18" charset="0"/>
                <a:cs typeface="Times New Roman" panose="02020603050405020304" pitchFamily="18" charset="0"/>
              </a:rPr>
              <a:t>Il comprend une partie logicielle et une partie matérielle.</a:t>
            </a:r>
          </a:p>
          <a:p>
            <a:pPr algn="l">
              <a:buFont typeface="Wingdings" panose="05000000000000000000" pitchFamily="2" charset="2"/>
              <a:buChar char="Ø"/>
            </a:pPr>
            <a:r>
              <a:rPr lang="fr-FR" sz="2400" b="0" i="0" u="none" strike="noStrike" baseline="0" dirty="0">
                <a:latin typeface="Times New Roman" panose="02020603050405020304" pitchFamily="18" charset="0"/>
                <a:cs typeface="Times New Roman" panose="02020603050405020304" pitchFamily="18" charset="0"/>
              </a:rPr>
              <a:t>La partie logicielle comprend des progiciels :</a:t>
            </a:r>
          </a:p>
          <a:p>
            <a:pPr lvl="1"/>
            <a:r>
              <a:rPr lang="fr-FR" b="0" i="0" u="none" strike="noStrike" baseline="0" dirty="0">
                <a:latin typeface="Times New Roman" panose="02020603050405020304" pitchFamily="18" charset="0"/>
                <a:cs typeface="Times New Roman" panose="02020603050405020304" pitchFamily="18" charset="0"/>
              </a:rPr>
              <a:t>soit spécifiques au domaine médical : les Logiciels de Gestion de Cabinets médicaux (LGC),</a:t>
            </a:r>
          </a:p>
          <a:p>
            <a:pPr lvl="1"/>
            <a:r>
              <a:rPr lang="fr-FR" b="0" i="0" u="none" strike="noStrike" baseline="0" dirty="0">
                <a:latin typeface="Times New Roman" panose="02020603050405020304" pitchFamily="18" charset="0"/>
                <a:cs typeface="Times New Roman" panose="02020603050405020304" pitchFamily="18" charset="0"/>
              </a:rPr>
              <a:t>soit non spécifiques du domaine médical (traitement de texte, tableurs, logiciels d’OCR, antivirus, etc.).</a:t>
            </a:r>
          </a:p>
          <a:p>
            <a:pPr algn="l">
              <a:buFont typeface="Wingdings" panose="05000000000000000000" pitchFamily="2" charset="2"/>
              <a:buChar char="Ø"/>
            </a:pPr>
            <a:r>
              <a:rPr lang="fr-FR" sz="2400" b="0" i="0" u="none" strike="noStrike" baseline="0" dirty="0">
                <a:latin typeface="Times New Roman" panose="02020603050405020304" pitchFamily="18" charset="0"/>
                <a:cs typeface="Times New Roman" panose="02020603050405020304" pitchFamily="18" charset="0"/>
              </a:rPr>
              <a:t>La partie matérielle (ordinateurs, réseau, scanner, etc.) permet a l’ensemble des logiciels de fonctionner et de communiquer.</a:t>
            </a:r>
          </a:p>
        </p:txBody>
      </p:sp>
    </p:spTree>
    <p:extLst>
      <p:ext uri="{BB962C8B-B14F-4D97-AF65-F5344CB8AC3E}">
        <p14:creationId xmlns:p14="http://schemas.microsoft.com/office/powerpoint/2010/main" val="1508451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22B954D-CC5C-4D7B-8B5F-76F9C1BD6004}"/>
              </a:ext>
            </a:extLst>
          </p:cNvPr>
          <p:cNvSpPr>
            <a:spLocks noGrp="1"/>
          </p:cNvSpPr>
          <p:nvPr>
            <p:ph idx="1"/>
          </p:nvPr>
        </p:nvSpPr>
        <p:spPr>
          <a:xfrm>
            <a:off x="838200" y="1825625"/>
            <a:ext cx="10515600" cy="4667250"/>
          </a:xfrm>
        </p:spPr>
        <p:txBody>
          <a:bodyPr>
            <a:noAutofit/>
          </a:bodyPr>
          <a:lstStyle/>
          <a:p>
            <a:pPr algn="l">
              <a:buFont typeface="Wingdings" panose="05000000000000000000" pitchFamily="2" charset="2"/>
              <a:buChar char="Ø"/>
            </a:pPr>
            <a:r>
              <a:rPr lang="fr-FR" sz="2400" b="0" i="0" u="none" strike="noStrike" baseline="0" dirty="0">
                <a:latin typeface="Times New Roman" panose="02020603050405020304" pitchFamily="18" charset="0"/>
                <a:cs typeface="Times New Roman" panose="02020603050405020304" pitchFamily="18" charset="0"/>
              </a:rPr>
              <a:t>Les LGC présentent de nombreuses fonctionnalités intégrées, destinées a aider les utilisateurs dans leurs activités quotidiennes </a:t>
            </a:r>
          </a:p>
          <a:p>
            <a:pPr algn="l">
              <a:buFont typeface="Wingdings" panose="05000000000000000000" pitchFamily="2" charset="2"/>
              <a:buChar char="Ø"/>
            </a:pPr>
            <a:r>
              <a:rPr lang="fr-FR" sz="2400" b="0" i="0" u="none" strike="noStrike" baseline="0" dirty="0">
                <a:latin typeface="Times New Roman" panose="02020603050405020304" pitchFamily="18" charset="0"/>
                <a:cs typeface="Times New Roman" panose="02020603050405020304" pitchFamily="18" charset="0"/>
              </a:rPr>
              <a:t>Ces fonctionnalités couvrent</a:t>
            </a:r>
          </a:p>
          <a:p>
            <a:pPr lvl="1"/>
            <a:r>
              <a:rPr lang="fr-FR" b="0" i="0" u="none" strike="noStrike" baseline="0" dirty="0">
                <a:latin typeface="Times New Roman" panose="02020603050405020304" pitchFamily="18" charset="0"/>
                <a:cs typeface="Times New Roman" panose="02020603050405020304" pitchFamily="18" charset="0"/>
              </a:rPr>
              <a:t>la gestion des rendez-vous, </a:t>
            </a:r>
          </a:p>
          <a:p>
            <a:pPr lvl="1"/>
            <a:r>
              <a:rPr lang="fr-FR" b="0" i="0" u="none" strike="noStrike" baseline="0" dirty="0">
                <a:latin typeface="Times New Roman" panose="02020603050405020304" pitchFamily="18" charset="0"/>
                <a:cs typeface="Times New Roman" panose="02020603050405020304" pitchFamily="18" charset="0"/>
              </a:rPr>
              <a:t>la gestion des données médicales,</a:t>
            </a:r>
          </a:p>
          <a:p>
            <a:pPr lvl="1"/>
            <a:r>
              <a:rPr lang="fr-FR" b="0" i="0" u="none" strike="noStrike" baseline="0" dirty="0">
                <a:latin typeface="Times New Roman" panose="02020603050405020304" pitchFamily="18" charset="0"/>
                <a:cs typeface="Times New Roman" panose="02020603050405020304" pitchFamily="18" charset="0"/>
              </a:rPr>
              <a:t>l’</a:t>
            </a:r>
            <a:r>
              <a:rPr lang="fr-FR" dirty="0">
                <a:latin typeface="Times New Roman" panose="02020603050405020304" pitchFamily="18" charset="0"/>
                <a:cs typeface="Times New Roman" panose="02020603050405020304" pitchFamily="18" charset="0"/>
              </a:rPr>
              <a:t>é</a:t>
            </a:r>
            <a:r>
              <a:rPr lang="fr-FR" b="0" i="0" u="none" strike="noStrike" baseline="0" dirty="0">
                <a:latin typeface="Times New Roman" panose="02020603050405020304" pitchFamily="18" charset="0"/>
                <a:cs typeface="Times New Roman" panose="02020603050405020304" pitchFamily="18" charset="0"/>
              </a:rPr>
              <a:t>tablissement des ordonnances, </a:t>
            </a:r>
          </a:p>
          <a:p>
            <a:pPr lvl="1"/>
            <a:r>
              <a:rPr lang="fr-FR" b="0" i="0" u="none" strike="noStrike" baseline="0" dirty="0">
                <a:latin typeface="Times New Roman" panose="02020603050405020304" pitchFamily="18" charset="0"/>
                <a:cs typeface="Times New Roman" panose="02020603050405020304" pitchFamily="18" charset="0"/>
              </a:rPr>
              <a:t>la comptabilité. </a:t>
            </a:r>
          </a:p>
          <a:p>
            <a:pPr>
              <a:buFont typeface="Wingdings" panose="05000000000000000000" pitchFamily="2" charset="2"/>
              <a:buChar char="Ø"/>
            </a:pPr>
            <a:r>
              <a:rPr lang="fr-FR" sz="2400" b="0" i="0" u="none" strike="noStrike" baseline="0" dirty="0">
                <a:latin typeface="Times New Roman" panose="02020603050405020304" pitchFamily="18" charset="0"/>
                <a:cs typeface="Times New Roman" panose="02020603050405020304" pitchFamily="18" charset="0"/>
              </a:rPr>
              <a:t>Les LGCM communiquent avec l’extérieur du cabinet médical </a:t>
            </a:r>
          </a:p>
          <a:p>
            <a:pPr>
              <a:buFont typeface="Wingdings" panose="05000000000000000000" pitchFamily="2" charset="2"/>
              <a:buChar char="Ø"/>
            </a:pPr>
            <a:r>
              <a:rPr lang="fr-FR" sz="2400" b="0" i="0" u="none" strike="noStrike" baseline="0" dirty="0">
                <a:latin typeface="Times New Roman" panose="02020603050405020304" pitchFamily="18" charset="0"/>
                <a:cs typeface="Times New Roman" panose="02020603050405020304" pitchFamily="18" charset="0"/>
              </a:rPr>
              <a:t>Par exemple, la télétransmission des feuilles de soins électroniques (FSE), </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M</a:t>
            </a:r>
            <a:r>
              <a:rPr lang="fr-FR" sz="2400" b="0" i="0" u="none" strike="noStrike" baseline="0" dirty="0">
                <a:latin typeface="Times New Roman" panose="02020603050405020304" pitchFamily="18" charset="0"/>
                <a:cs typeface="Times New Roman" panose="02020603050405020304" pitchFamily="18" charset="0"/>
              </a:rPr>
              <a:t>ais également les échanges de résultats biologiques avec les laboratoires d’analyse médicale,  ou des courriers avec l’hôpital</a:t>
            </a:r>
          </a:p>
          <a:p>
            <a:endParaRPr lang="fr-FR" sz="2400" dirty="0">
              <a:latin typeface="Times New Roman" panose="02020603050405020304" pitchFamily="18" charset="0"/>
              <a:cs typeface="Times New Roman" panose="02020603050405020304" pitchFamily="18" charset="0"/>
            </a:endParaRPr>
          </a:p>
        </p:txBody>
      </p:sp>
      <p:sp>
        <p:nvSpPr>
          <p:cNvPr id="4" name="Titre 1">
            <a:extLst>
              <a:ext uri="{FF2B5EF4-FFF2-40B4-BE49-F238E27FC236}">
                <a16:creationId xmlns:a16="http://schemas.microsoft.com/office/drawing/2014/main" id="{234ABD10-16C1-4B17-9900-38FEA9802BCB}"/>
              </a:ext>
            </a:extLst>
          </p:cNvPr>
          <p:cNvSpPr>
            <a:spLocks noGrp="1"/>
          </p:cNvSpPr>
          <p:nvPr>
            <p:ph type="title"/>
          </p:nvPr>
        </p:nvSpPr>
        <p:spPr>
          <a:xfrm>
            <a:off x="838200" y="365125"/>
            <a:ext cx="10515600" cy="1325563"/>
          </a:xfrm>
        </p:spPr>
        <p:txBody>
          <a:bodyPr>
            <a:normAutofit/>
          </a:bodyPr>
          <a:lstStyle/>
          <a:p>
            <a:pPr algn="ctr"/>
            <a:r>
              <a:rPr lang="fr-FR" sz="3600" dirty="0">
                <a:latin typeface="Times New Roman" panose="02020603050405020304" pitchFamily="18" charset="0"/>
                <a:cs typeface="Times New Roman" panose="02020603050405020304" pitchFamily="18" charset="0"/>
              </a:rPr>
              <a:t>LE SI DU GENERALISTE ET DU SPECIALISTE</a:t>
            </a:r>
          </a:p>
        </p:txBody>
      </p:sp>
    </p:spTree>
    <p:extLst>
      <p:ext uri="{BB962C8B-B14F-4D97-AF65-F5344CB8AC3E}">
        <p14:creationId xmlns:p14="http://schemas.microsoft.com/office/powerpoint/2010/main" val="999739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ACF5BF-DEFD-46D9-8D21-790954761EB6}"/>
              </a:ext>
            </a:extLst>
          </p:cNvPr>
          <p:cNvSpPr>
            <a:spLocks noGrp="1"/>
          </p:cNvSpPr>
          <p:nvPr>
            <p:ph type="title"/>
          </p:nvPr>
        </p:nvSpPr>
        <p:spPr/>
        <p:txBody>
          <a:bodyPr>
            <a:normAutofit/>
          </a:bodyPr>
          <a:lstStyle/>
          <a:p>
            <a:pPr algn="ctr"/>
            <a:r>
              <a:rPr lang="fr-FR" sz="3600" b="1" i="0" u="none" strike="noStrike" baseline="0" dirty="0">
                <a:latin typeface="Times New Roman" panose="02020603050405020304" pitchFamily="18" charset="0"/>
                <a:cs typeface="Times New Roman" panose="02020603050405020304" pitchFamily="18" charset="0"/>
              </a:rPr>
              <a:t>LES FONCTIONS DES LGCM</a:t>
            </a:r>
            <a:br>
              <a:rPr lang="fr-FR" sz="3600" b="1" i="0" u="none" strike="noStrike" baseline="0" dirty="0">
                <a:latin typeface="Times New Roman" panose="02020603050405020304" pitchFamily="18" charset="0"/>
                <a:cs typeface="Times New Roman" panose="02020603050405020304" pitchFamily="18" charset="0"/>
              </a:rPr>
            </a:br>
            <a:r>
              <a:rPr lang="fr-FR" sz="1800" b="1" i="1" u="none" strike="noStrike" baseline="0" dirty="0">
                <a:latin typeface="MyriadPro-SemiboldIt"/>
              </a:rPr>
              <a:t>La prise de rendez-vous et agenda</a:t>
            </a:r>
            <a:endParaRPr lang="fr-FR" sz="7200"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52B3B4C4-4106-4D49-998A-787BFA6A95DB}"/>
              </a:ext>
            </a:extLst>
          </p:cNvPr>
          <p:cNvSpPr>
            <a:spLocks noGrp="1"/>
          </p:cNvSpPr>
          <p:nvPr>
            <p:ph idx="1"/>
          </p:nvPr>
        </p:nvSpPr>
        <p:spPr>
          <a:xfrm>
            <a:off x="838200" y="1580690"/>
            <a:ext cx="10515600" cy="5473246"/>
          </a:xfrm>
        </p:spPr>
        <p:txBody>
          <a:bodyPr>
            <a:noAutofit/>
          </a:bodyPr>
          <a:lstStyle/>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C’est une fonction indispensable qui permet de planifier les rendez-vous.</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La secrétaire choisit le médecin destinataire de la consultation et planifie les RDV</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Elle peut visualiser les plannings de tous les médecins et répartir leurs charges de travail. </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L’agenda permet également </a:t>
            </a:r>
          </a:p>
          <a:p>
            <a:pPr lvl="1"/>
            <a:r>
              <a:rPr lang="fr-FR" dirty="0">
                <a:latin typeface="Times New Roman" panose="02020603050405020304" pitchFamily="18" charset="0"/>
                <a:cs typeface="Times New Roman" panose="02020603050405020304" pitchFamily="18" charset="0"/>
              </a:rPr>
              <a:t>d’alerter le médecin lorsque le patient est arrivé, </a:t>
            </a:r>
          </a:p>
          <a:p>
            <a:pPr lvl="1"/>
            <a:r>
              <a:rPr lang="fr-FR" dirty="0">
                <a:latin typeface="Times New Roman" panose="02020603050405020304" pitchFamily="18" charset="0"/>
                <a:cs typeface="Times New Roman" panose="02020603050405020304" pitchFamily="18" charset="0"/>
              </a:rPr>
              <a:t>de préciser le type de rendez-vous (consultation, visite, en urgence, consultation pédiatrique, etc.).</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Certains logiciels offrent des fonctionnalités évoluées : </a:t>
            </a:r>
          </a:p>
          <a:p>
            <a:pPr lvl="1"/>
            <a:r>
              <a:rPr lang="fr-FR" dirty="0">
                <a:latin typeface="Times New Roman" panose="02020603050405020304" pitchFamily="18" charset="0"/>
                <a:cs typeface="Times New Roman" panose="02020603050405020304" pitchFamily="18" charset="0"/>
              </a:rPr>
              <a:t>la possibilité de déclencher des alertes, </a:t>
            </a:r>
          </a:p>
          <a:p>
            <a:pPr lvl="1"/>
            <a:r>
              <a:rPr lang="fr-FR" dirty="0">
                <a:latin typeface="Times New Roman" panose="02020603050405020304" pitchFamily="18" charset="0"/>
                <a:cs typeface="Times New Roman" panose="02020603050405020304" pitchFamily="18" charset="0"/>
              </a:rPr>
              <a:t>d’ajouter des annotations écrites ou vocales pour chaque rendez-vous et </a:t>
            </a:r>
          </a:p>
          <a:p>
            <a:pPr lvl="1"/>
            <a:r>
              <a:rPr lang="fr-FR" dirty="0">
                <a:latin typeface="Times New Roman" panose="02020603050405020304" pitchFamily="18" charset="0"/>
                <a:cs typeface="Times New Roman" panose="02020603050405020304" pitchFamily="18" charset="0"/>
              </a:rPr>
              <a:t>d’imprimer la liste des rendez-vous des visites avec les cordonnées complètes des patients.</a:t>
            </a:r>
          </a:p>
        </p:txBody>
      </p:sp>
    </p:spTree>
    <p:extLst>
      <p:ext uri="{BB962C8B-B14F-4D97-AF65-F5344CB8AC3E}">
        <p14:creationId xmlns:p14="http://schemas.microsoft.com/office/powerpoint/2010/main" val="2259776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380965-7CF9-409B-964B-2F348EBD3B2E}"/>
              </a:ext>
            </a:extLst>
          </p:cNvPr>
          <p:cNvSpPr>
            <a:spLocks noGrp="1"/>
          </p:cNvSpPr>
          <p:nvPr>
            <p:ph type="title"/>
          </p:nvPr>
        </p:nvSpPr>
        <p:spPr/>
        <p:txBody>
          <a:bodyPr>
            <a:normAutofit/>
          </a:bodyPr>
          <a:lstStyle/>
          <a:p>
            <a:pPr algn="ctr"/>
            <a:r>
              <a:rPr lang="fr-FR" sz="3200" b="1" i="0" u="none" strike="noStrike" baseline="0" dirty="0">
                <a:latin typeface="Times New Roman" panose="02020603050405020304" pitchFamily="18" charset="0"/>
                <a:cs typeface="Times New Roman" panose="02020603050405020304" pitchFamily="18" charset="0"/>
              </a:rPr>
              <a:t>LES FONCTIONS DES LGCM </a:t>
            </a:r>
            <a:br>
              <a:rPr lang="fr-FR" sz="3200" b="1" i="0" u="none" strike="noStrike" baseline="0" dirty="0">
                <a:latin typeface="Times New Roman" panose="02020603050405020304" pitchFamily="18" charset="0"/>
                <a:cs typeface="Times New Roman" panose="02020603050405020304" pitchFamily="18" charset="0"/>
              </a:rPr>
            </a:br>
            <a:r>
              <a:rPr lang="fr-FR" sz="1800" b="1" u="none" strike="noStrike" baseline="0" dirty="0">
                <a:latin typeface="Times New Roman" panose="02020603050405020304" pitchFamily="18" charset="0"/>
                <a:cs typeface="Times New Roman" panose="02020603050405020304" pitchFamily="18" charset="0"/>
              </a:rPr>
              <a:t>le dossier électronique (organisation, structure, archivage)</a:t>
            </a:r>
            <a:endParaRPr lang="fr-FR" sz="6600" dirty="0">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5346AB4F-76C3-4C49-97CB-F0F4146842DE}"/>
              </a:ext>
            </a:extLst>
          </p:cNvPr>
          <p:cNvSpPr>
            <a:spLocks noGrp="1"/>
          </p:cNvSpPr>
          <p:nvPr>
            <p:ph idx="1"/>
          </p:nvPr>
        </p:nvSpPr>
        <p:spPr/>
        <p:txBody>
          <a:bodyPr>
            <a:normAutofit/>
          </a:bodyPr>
          <a:lstStyle/>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La visualisation des données précédemment saisies </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Le dossier contient une partie administrative et une partie médicale</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La saisie des observations médicales peut être faite en texte libre</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Le module traitement de texte affiche une page vierge pour la saisie</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Une fois enregistrée, cette observation est stockée dans le dossier du patient</a:t>
            </a:r>
          </a:p>
          <a:p>
            <a:pPr>
              <a:buFont typeface="Wingdings" panose="05000000000000000000" pitchFamily="2" charset="2"/>
              <a:buChar char="Ø"/>
            </a:pPr>
            <a:r>
              <a:rPr lang="fr-FR" sz="2400" b="0" i="0" u="none" strike="noStrike" baseline="0" dirty="0">
                <a:latin typeface="Times New Roman" panose="02020603050405020304" pitchFamily="18" charset="0"/>
                <a:cs typeface="Times New Roman" panose="02020603050405020304" pitchFamily="18" charset="0"/>
              </a:rPr>
              <a:t>La saisie peut être structurée avec des contrôles</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2071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4CC75D6-C910-4922-A55F-C7D617EC8C8D}"/>
              </a:ext>
            </a:extLst>
          </p:cNvPr>
          <p:cNvSpPr>
            <a:spLocks noGrp="1"/>
          </p:cNvSpPr>
          <p:nvPr>
            <p:ph idx="1"/>
          </p:nvPr>
        </p:nvSpPr>
        <p:spPr/>
        <p:txBody>
          <a:bodyPr>
            <a:normAutofit/>
          </a:bodyPr>
          <a:lstStyle/>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Les LGC proposent le plus souvent un ensemble de formulaires dédiés à telle ou telle pathologie</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Également la possibilité de créer ses propres formulaires.</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Dans certains cas, certains champs des formulaires peuvent être remplis en utilisant une terminologie contrôlée</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Par exemple, la CIM-10 pour les diagnostics</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La CCAM pour les actes médicaux.</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Certains logiciels permettent une saisie des données de consultation selon l’approche par problème proposée par </a:t>
            </a:r>
            <a:r>
              <a:rPr lang="fr-FR" sz="2400" dirty="0" err="1">
                <a:latin typeface="Times New Roman" panose="02020603050405020304" pitchFamily="18" charset="0"/>
                <a:cs typeface="Times New Roman" panose="02020603050405020304" pitchFamily="18" charset="0"/>
              </a:rPr>
              <a:t>Weed</a:t>
            </a:r>
            <a:endParaRPr lang="fr-FR" sz="2400" dirty="0">
              <a:latin typeface="Times New Roman" panose="02020603050405020304" pitchFamily="18" charset="0"/>
              <a:cs typeface="Times New Roman" panose="02020603050405020304" pitchFamily="18" charset="0"/>
            </a:endParaRPr>
          </a:p>
        </p:txBody>
      </p:sp>
      <p:sp>
        <p:nvSpPr>
          <p:cNvPr id="4" name="Titre 1">
            <a:extLst>
              <a:ext uri="{FF2B5EF4-FFF2-40B4-BE49-F238E27FC236}">
                <a16:creationId xmlns:a16="http://schemas.microsoft.com/office/drawing/2014/main" id="{74E0B5A5-E56E-4091-98BF-BC07CC8A34F3}"/>
              </a:ext>
            </a:extLst>
          </p:cNvPr>
          <p:cNvSpPr>
            <a:spLocks noGrp="1"/>
          </p:cNvSpPr>
          <p:nvPr>
            <p:ph type="title"/>
          </p:nvPr>
        </p:nvSpPr>
        <p:spPr>
          <a:xfrm>
            <a:off x="838200" y="365125"/>
            <a:ext cx="10515600" cy="1325563"/>
          </a:xfrm>
        </p:spPr>
        <p:txBody>
          <a:bodyPr>
            <a:normAutofit/>
          </a:bodyPr>
          <a:lstStyle/>
          <a:p>
            <a:pPr algn="ctr"/>
            <a:r>
              <a:rPr lang="fr-FR" sz="3200" b="1" i="0" u="none" strike="noStrike" baseline="0" dirty="0">
                <a:latin typeface="Times New Roman" panose="02020603050405020304" pitchFamily="18" charset="0"/>
                <a:cs typeface="Times New Roman" panose="02020603050405020304" pitchFamily="18" charset="0"/>
              </a:rPr>
              <a:t>LES FONCTIONS DES LGCM </a:t>
            </a:r>
            <a:br>
              <a:rPr lang="fr-FR" sz="3200" b="1" i="0" u="none" strike="noStrike" baseline="0" dirty="0">
                <a:latin typeface="Times New Roman" panose="02020603050405020304" pitchFamily="18" charset="0"/>
                <a:cs typeface="Times New Roman" panose="02020603050405020304" pitchFamily="18" charset="0"/>
              </a:rPr>
            </a:br>
            <a:r>
              <a:rPr lang="fr-FR" sz="1800" b="1" u="none" strike="noStrike" baseline="0" dirty="0">
                <a:latin typeface="Times New Roman" panose="02020603050405020304" pitchFamily="18" charset="0"/>
                <a:cs typeface="Times New Roman" panose="02020603050405020304" pitchFamily="18" charset="0"/>
              </a:rPr>
              <a:t>le dossier électronique (organisation, structure, archivage)</a:t>
            </a:r>
            <a:endParaRPr lang="fr-FR"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9846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CD37DF37-2F73-4876-8D08-F0B53FE39C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5763" y="0"/>
            <a:ext cx="7180473" cy="6810346"/>
          </a:xfrm>
          <a:prstGeom prst="rect">
            <a:avLst/>
          </a:prstGeom>
        </p:spPr>
      </p:pic>
    </p:spTree>
    <p:extLst>
      <p:ext uri="{BB962C8B-B14F-4D97-AF65-F5344CB8AC3E}">
        <p14:creationId xmlns:p14="http://schemas.microsoft.com/office/powerpoint/2010/main" val="3656693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B2E6307-13A8-465A-AC3B-564615FF1534}"/>
              </a:ext>
            </a:extLst>
          </p:cNvPr>
          <p:cNvSpPr>
            <a:spLocks noGrp="1"/>
          </p:cNvSpPr>
          <p:nvPr>
            <p:ph idx="1"/>
          </p:nvPr>
        </p:nvSpPr>
        <p:spPr/>
        <p:txBody>
          <a:bodyPr>
            <a:normAutofit/>
          </a:bodyPr>
          <a:lstStyle/>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Il s’agit d’une fonction particulièrement importante </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Elle permet la saisie des prescriptions d’actes (demande d’examen de laboratoire, de radiologie, de kinésithérapie, etc.) et de médicaments</a:t>
            </a:r>
          </a:p>
          <a:p>
            <a:pPr>
              <a:buFont typeface="Wingdings" panose="05000000000000000000" pitchFamily="2" charset="2"/>
              <a:buChar char="Ø"/>
            </a:pPr>
            <a:r>
              <a:rPr lang="fr-FR" sz="2400" dirty="0">
                <a:latin typeface="Times New Roman" panose="02020603050405020304" pitchFamily="18" charset="0"/>
                <a:cs typeface="Times New Roman" panose="02020603050405020304" pitchFamily="18" charset="0"/>
              </a:rPr>
              <a:t>La prescription des actes utilise généralement des courriers types, </a:t>
            </a:r>
          </a:p>
          <a:p>
            <a:pPr lvl="1"/>
            <a:r>
              <a:rPr lang="fr-FR" dirty="0">
                <a:latin typeface="Times New Roman" panose="02020603050405020304" pitchFamily="18" charset="0"/>
                <a:cs typeface="Times New Roman" panose="02020603050405020304" pitchFamily="18" charset="0"/>
              </a:rPr>
              <a:t>qui seront préremplis avec les données d’identité du médecin prescripteur, du patient,</a:t>
            </a:r>
          </a:p>
          <a:p>
            <a:pPr lvl="1"/>
            <a:r>
              <a:rPr lang="fr-FR" dirty="0">
                <a:latin typeface="Times New Roman" panose="02020603050405020304" pitchFamily="18" charset="0"/>
                <a:cs typeface="Times New Roman" panose="02020603050405020304" pitchFamily="18" charset="0"/>
              </a:rPr>
              <a:t>ainsi qu’avec certaines données médicales que le LGC va rechercher automatiquement (Allergie à l’iode VS Scanner avec injection)</a:t>
            </a:r>
          </a:p>
        </p:txBody>
      </p:sp>
      <p:sp>
        <p:nvSpPr>
          <p:cNvPr id="4" name="Titre 1">
            <a:extLst>
              <a:ext uri="{FF2B5EF4-FFF2-40B4-BE49-F238E27FC236}">
                <a16:creationId xmlns:a16="http://schemas.microsoft.com/office/drawing/2014/main" id="{CD6F7483-3111-4569-9BCF-78E9219D6789}"/>
              </a:ext>
            </a:extLst>
          </p:cNvPr>
          <p:cNvSpPr>
            <a:spLocks noGrp="1"/>
          </p:cNvSpPr>
          <p:nvPr>
            <p:ph type="title"/>
          </p:nvPr>
        </p:nvSpPr>
        <p:spPr>
          <a:xfrm>
            <a:off x="838200" y="365125"/>
            <a:ext cx="10515600" cy="1325563"/>
          </a:xfrm>
        </p:spPr>
        <p:txBody>
          <a:bodyPr>
            <a:normAutofit/>
          </a:bodyPr>
          <a:lstStyle/>
          <a:p>
            <a:pPr algn="ctr"/>
            <a:r>
              <a:rPr lang="fr-FR" sz="3200" b="1" i="0" u="none" strike="noStrike" baseline="0" dirty="0">
                <a:latin typeface="Times New Roman" panose="02020603050405020304" pitchFamily="18" charset="0"/>
                <a:cs typeface="Times New Roman" panose="02020603050405020304" pitchFamily="18" charset="0"/>
              </a:rPr>
              <a:t>LES FONCTIONS DES LGCM </a:t>
            </a:r>
            <a:br>
              <a:rPr lang="fr-FR" sz="3200" b="1" i="0" u="none" strike="noStrike" baseline="0" dirty="0">
                <a:latin typeface="Times New Roman" panose="02020603050405020304" pitchFamily="18" charset="0"/>
                <a:cs typeface="Times New Roman" panose="02020603050405020304" pitchFamily="18" charset="0"/>
              </a:rPr>
            </a:br>
            <a:r>
              <a:rPr lang="fr-FR" sz="1800" b="1" i="1" u="none" strike="noStrike" baseline="0" dirty="0">
                <a:latin typeface="Times New Roman" panose="02020603050405020304" pitchFamily="18" charset="0"/>
                <a:cs typeface="Times New Roman" panose="02020603050405020304" pitchFamily="18" charset="0"/>
              </a:rPr>
              <a:t>La prescription informatisée des actes et des médicaments</a:t>
            </a:r>
            <a:endParaRPr lang="fr-FR"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6668071"/>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À bandes">
  <a:themeElements>
    <a:clrScheme name="À bandes">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À bande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À bandes">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otalTime>1146</TotalTime>
  <Words>1511</Words>
  <Application>Microsoft Office PowerPoint</Application>
  <PresentationFormat>Grand écran</PresentationFormat>
  <Paragraphs>136</Paragraphs>
  <Slides>22</Slides>
  <Notes>0</Notes>
  <HiddenSlides>0</HiddenSlides>
  <MMClips>0</MMClips>
  <ScaleCrop>false</ScaleCrop>
  <HeadingPairs>
    <vt:vector size="6" baseType="variant">
      <vt:variant>
        <vt:lpstr>Polices utilisées</vt:lpstr>
      </vt:variant>
      <vt:variant>
        <vt:i4>7</vt:i4>
      </vt:variant>
      <vt:variant>
        <vt:lpstr>Thème</vt:lpstr>
      </vt:variant>
      <vt:variant>
        <vt:i4>2</vt:i4>
      </vt:variant>
      <vt:variant>
        <vt:lpstr>Titres des diapositives</vt:lpstr>
      </vt:variant>
      <vt:variant>
        <vt:i4>22</vt:i4>
      </vt:variant>
    </vt:vector>
  </HeadingPairs>
  <TitlesOfParts>
    <vt:vector size="31" baseType="lpstr">
      <vt:lpstr>Arial</vt:lpstr>
      <vt:lpstr>Calibri</vt:lpstr>
      <vt:lpstr>Calibri Light</vt:lpstr>
      <vt:lpstr>Corbel</vt:lpstr>
      <vt:lpstr>MyriadPro-SemiboldIt</vt:lpstr>
      <vt:lpstr>Times New Roman</vt:lpstr>
      <vt:lpstr>Wingdings</vt:lpstr>
      <vt:lpstr>Thème Office</vt:lpstr>
      <vt:lpstr>À bandes</vt:lpstr>
      <vt:lpstr>Présentation PowerPoint</vt:lpstr>
      <vt:lpstr>INTRODUCTION</vt:lpstr>
      <vt:lpstr>LE SI DU GENERALISTE ET DU SPECIALISTE</vt:lpstr>
      <vt:lpstr>LE SI DU GENERALISTE ET DU SPECIALISTE</vt:lpstr>
      <vt:lpstr>LES FONCTIONS DES LGCM La prise de rendez-vous et agenda</vt:lpstr>
      <vt:lpstr>LES FONCTIONS DES LGCM  le dossier électronique (organisation, structure, archivage)</vt:lpstr>
      <vt:lpstr>LES FONCTIONS DES LGCM  le dossier électronique (organisation, structure, archivage)</vt:lpstr>
      <vt:lpstr>Présentation PowerPoint</vt:lpstr>
      <vt:lpstr>LES FONCTIONS DES LGCM  La prescription informatisée des actes et des médicaments</vt:lpstr>
      <vt:lpstr>LES FONCTIONS DES LGCM  La prescription informatisée des actes et des médicaments</vt:lpstr>
      <vt:lpstr>Présentation PowerPoint</vt:lpstr>
      <vt:lpstr>LES FONCTIONS DES LGCM  Les fonctionnalités d’aide à la décision médicale</vt:lpstr>
      <vt:lpstr>LES FONCTIONS DES LGCM  Les tableaux de bord pour le suivi des patients</vt:lpstr>
      <vt:lpstr>LES FONCTIONS DES LGCM  Les fonctions courrier et traitement de texte</vt:lpstr>
      <vt:lpstr>LES FONCTIONS DES LGCM  Les échanges avec les laboratoires de biologie</vt:lpstr>
      <vt:lpstr>LES FONCTIONS DES LGCM  Les échanges avec le Dossier Médical Personnel</vt:lpstr>
      <vt:lpstr>LES FONCTIONS DES LGCM  Les liens avec l’Assurance Maladie : la télétransmission des indicateurs</vt:lpstr>
      <vt:lpstr>LES FONCTIONS DES LGCM  La gestion comptable du cabinet médical</vt:lpstr>
      <vt:lpstr>LES ASPECTS TECHNIQUES ET ORGANISATIONNELS DE L’INFORMATISATION DU CM L’organisation du cabinet (cabinet de groupe, praticien isolé)</vt:lpstr>
      <vt:lpstr>LES ASPECTS TECHNIQUES ET ORGANISATIONNELS DE L’INFORMATISATION DU CM L’équipement nécessaire</vt:lpstr>
      <vt:lpstr>LA SÉCURITÉ ET LA SAUVEGARDE DES DONNÉES MÉDICALES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kisma sylla</cp:lastModifiedBy>
  <cp:revision>9</cp:revision>
  <dcterms:created xsi:type="dcterms:W3CDTF">2021-02-17T19:07:17Z</dcterms:created>
  <dcterms:modified xsi:type="dcterms:W3CDTF">2022-04-07T13:46:28Z</dcterms:modified>
</cp:coreProperties>
</file>