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256" r:id="rId2"/>
    <p:sldId id="257" r:id="rId3"/>
    <p:sldId id="258" r:id="rId4"/>
    <p:sldId id="259" r:id="rId5"/>
    <p:sldId id="260" r:id="rId6"/>
    <p:sldId id="261" r:id="rId7"/>
    <p:sldId id="262" r:id="rId8"/>
    <p:sldId id="263" r:id="rId9"/>
    <p:sldId id="268" r:id="rId10"/>
    <p:sldId id="264" r:id="rId11"/>
    <p:sldId id="267" r:id="rId12"/>
    <p:sldId id="269" r:id="rId13"/>
    <p:sldId id="265" r:id="rId14"/>
    <p:sldId id="266" r:id="rId15"/>
    <p:sldId id="271" r:id="rId16"/>
    <p:sldId id="272" r:id="rId17"/>
    <p:sldId id="270" r:id="rId18"/>
    <p:sldId id="274" r:id="rId19"/>
    <p:sldId id="273" r:id="rId20"/>
    <p:sldId id="275" r:id="rId21"/>
    <p:sldId id="276" r:id="rId22"/>
    <p:sldId id="281" r:id="rId23"/>
    <p:sldId id="278" r:id="rId24"/>
    <p:sldId id="279" r:id="rId25"/>
    <p:sldId id="280" r:id="rId26"/>
    <p:sldId id="277" r:id="rId27"/>
    <p:sldId id="282" r:id="rId28"/>
    <p:sldId id="283" r:id="rId29"/>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8">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67" d="100"/>
          <a:sy n="67" d="100"/>
        </p:scale>
        <p:origin x="972" y="66"/>
      </p:cViewPr>
      <p:guideLst>
        <p:guide orient="horz" pos="2198"/>
        <p:guide pos="384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en-US" smtClean="0"/>
              <a:t>5/21/2022</a:t>
            </a:fld>
            <a:endParaRPr lang="en-US"/>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en-US" smtClean="0"/>
              <a:t>‹N°›</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400" b="1">
                <a:latin typeface="Calisto MT" panose="02040603050505030304" charset="0"/>
                <a:cs typeface="Calisto MT" panose="02040603050505030304" charset="0"/>
              </a:defRPr>
            </a:lvl1pPr>
          </a:lstStyle>
          <a:p>
            <a:r>
              <a:rPr lang="fr-FR" altLang="en-US"/>
              <a:t>CryptoBillions</a:t>
            </a:r>
          </a:p>
        </p:txBody>
      </p:sp>
      <p:sp>
        <p:nvSpPr>
          <p:cNvPr id="3" name="Slide Number Placeholder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en-US" smtClean="0"/>
              <a:t>5/21/2022</a:t>
            </a:fld>
            <a:endParaRPr lang="en-US"/>
          </a:p>
        </p:txBody>
      </p:sp>
      <p:sp>
        <p:nvSpPr>
          <p:cNvPr id="4" name="Slide Image Placeho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en-US"/>
          </a:p>
        </p:txBody>
      </p:sp>
      <p:sp>
        <p:nvSpPr>
          <p:cNvPr id="5" name="Note Placeholder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400" b="1">
                <a:latin typeface="Calisto MT" panose="02040603050505030304" charset="0"/>
                <a:cs typeface="Calisto MT" panose="02040603050505030304" charset="0"/>
              </a:defRPr>
            </a:lvl1pPr>
          </a:lstStyle>
          <a:p>
            <a:r>
              <a:rPr lang="fr-FR" altLang="en-US"/>
              <a:t>Zafir SAWADOGO</a:t>
            </a:r>
          </a:p>
        </p:txBody>
      </p:sp>
      <p:sp>
        <p:nvSpPr>
          <p:cNvPr id="7" name="Slide Number Placeholder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en-US" smtClean="0"/>
              <a:t>‹N°›</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idx="2"/>
          </p:nvPr>
        </p:nvSpPr>
        <p:spPr/>
      </p:sp>
      <p:sp>
        <p:nvSpPr>
          <p:cNvPr id="3" name="Espace réservé du texte 2"/>
          <p:cNvSpPr>
            <a:spLocks noGrp="1"/>
          </p:cNvSpPr>
          <p:nvPr>
            <p:ph type="body" idx="3"/>
          </p:nvPr>
        </p:nvSpPr>
        <p:spPr/>
        <p:txBody>
          <a:bodyPr/>
          <a:lstStyle/>
          <a:p>
            <a:endParaRPr lang="fr-F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idx="2"/>
          </p:nvPr>
        </p:nvSpPr>
        <p:spPr/>
      </p:sp>
      <p:sp>
        <p:nvSpPr>
          <p:cNvPr id="3" name="Espace réservé du texte 2"/>
          <p:cNvSpPr>
            <a:spLocks noGrp="1"/>
          </p:cNvSpPr>
          <p:nvPr>
            <p:ph type="body" idx="3"/>
          </p:nvPr>
        </p:nvSpPr>
        <p:spPr/>
        <p:txBody>
          <a:bodyPr/>
          <a:lstStyle/>
          <a:p>
            <a:endParaRPr lang="fr-F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22962"/>
            <a:ext cx="9144000" cy="2187001"/>
          </a:xfrm>
        </p:spPr>
        <p:txBody>
          <a:bodyPr anchor="b">
            <a:normAutofit/>
          </a:bodyPr>
          <a:lstStyle>
            <a:lvl1pPr algn="ctr">
              <a:lnSpc>
                <a:spcPct val="130000"/>
              </a:lnSpc>
              <a:defRPr sz="6000">
                <a:effectLst/>
                <a:latin typeface="Calibri Light" panose="020F0302020204030204" pitchFamily="34" charset="0"/>
              </a:defRPr>
            </a:lvl1pPr>
          </a:lstStyle>
          <a:p>
            <a:r>
              <a:rPr lang="en-US" dirty="0"/>
              <a:t>Click to edit Master title style</a:t>
            </a:r>
          </a:p>
        </p:txBody>
      </p:sp>
      <p:sp>
        <p:nvSpPr>
          <p:cNvPr id="4" name="Date Placeholder  3"/>
          <p:cNvSpPr>
            <a:spLocks noGrp="1"/>
          </p:cNvSpPr>
          <p:nvPr>
            <p:ph type="dt" sz="half" idx="10"/>
          </p:nvPr>
        </p:nvSpPr>
        <p:spPr/>
        <p:txBody>
          <a:bodyPr/>
          <a:lstStyle/>
          <a:p>
            <a:fld id="{760FBDFE-C587-4B4C-A407-44438C67B59E}" type="datetimeFigureOut">
              <a:rPr lang="en-US" smtClean="0"/>
              <a:t>5/21/2022</a:t>
            </a:fld>
            <a:endParaRPr lang="en-US"/>
          </a:p>
        </p:txBody>
      </p:sp>
      <p:sp>
        <p:nvSpPr>
          <p:cNvPr id="5" name="Footer Placeholder 4"/>
          <p:cNvSpPr>
            <a:spLocks noGrp="1"/>
          </p:cNvSpPr>
          <p:nvPr>
            <p:ph type="ftr" sz="quarter" idx="11"/>
          </p:nvPr>
        </p:nvSpPr>
        <p:spPr/>
        <p:txBody>
          <a:bodyPr/>
          <a:lstStyle/>
          <a:p>
            <a:r>
              <a:rPr lang="en-US"/>
              <a:t>CryptoBillions by Zafir SAWADOGO</a:t>
            </a:r>
          </a:p>
        </p:txBody>
      </p:sp>
      <p:sp>
        <p:nvSpPr>
          <p:cNvPr id="6" name="Slide Number Placeholder 5"/>
          <p:cNvSpPr>
            <a:spLocks noGrp="1"/>
          </p:cNvSpPr>
          <p:nvPr>
            <p:ph type="sldNum" sz="quarter" idx="12"/>
          </p:nvPr>
        </p:nvSpPr>
        <p:spPr/>
        <p:txBody>
          <a:bodyPr/>
          <a:lstStyle/>
          <a:p>
            <a:fld id="{49AE70B2-8BF9-45C0-BB95-33D1B9D3A854}" type="slidenum">
              <a:rPr lang="en-US" smtClean="0"/>
              <a:t>‹N°›</a:t>
            </a:fld>
            <a:endParaRPr lang="en-US"/>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effectLst/>
                <a:latin typeface="Calibri Light" panose="020F0302020204030204" pitchFamily="34" charset="0"/>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60FBDFE-C587-4B4C-A407-44438C67B59E}" type="datetimeFigureOut">
              <a:rPr lang="en-US" smtClean="0"/>
              <a:t>5/21/2022</a:t>
            </a:fld>
            <a:endParaRPr lang="en-US"/>
          </a:p>
        </p:txBody>
      </p:sp>
      <p:sp>
        <p:nvSpPr>
          <p:cNvPr id="4" name="Footer Placeholder 3"/>
          <p:cNvSpPr>
            <a:spLocks noGrp="1"/>
          </p:cNvSpPr>
          <p:nvPr>
            <p:ph type="ftr" sz="quarter" idx="11"/>
          </p:nvPr>
        </p:nvSpPr>
        <p:spPr/>
        <p:txBody>
          <a:bodyPr/>
          <a:lstStyle/>
          <a:p>
            <a:r>
              <a:rPr lang="en-US"/>
              <a:t>CryptoBillions by Zafir SAWADOGO</a:t>
            </a:r>
          </a:p>
        </p:txBody>
      </p:sp>
      <p:sp>
        <p:nvSpPr>
          <p:cNvPr id="5" name="Slide Number Placeholder 4"/>
          <p:cNvSpPr>
            <a:spLocks noGrp="1"/>
          </p:cNvSpPr>
          <p:nvPr>
            <p:ph type="sldNum" sz="quarter" idx="12"/>
          </p:nvPr>
        </p:nvSpPr>
        <p:spPr/>
        <p:txBody>
          <a:bodyPr/>
          <a:lstStyle/>
          <a:p>
            <a:fld id="{49AE70B2-8BF9-45C0-BB95-33D1B9D3A854}" type="slidenum">
              <a:rPr lang="en-US" smtClean="0"/>
              <a:t>‹N°›</a:t>
            </a:fld>
            <a:endParaRPr lang="en-US"/>
          </a:p>
        </p:txBody>
      </p:sp>
      <p:sp>
        <p:nvSpPr>
          <p:cNvPr id="7" name="Content Placeholder 6"/>
          <p:cNvSpPr>
            <a:spLocks noGrp="1"/>
          </p:cNvSpPr>
          <p:nvPr>
            <p:ph sz="quarter" idx="13"/>
          </p:nvPr>
        </p:nvSpPr>
        <p:spPr>
          <a:xfrm>
            <a:off x="838200" y="551543"/>
            <a:ext cx="10515600" cy="5558971"/>
          </a:xfrm>
        </p:spPr>
        <p:txBody>
          <a:bodyPr/>
          <a:lstStyle/>
          <a:p>
            <a:pPr lvl="0"/>
            <a:r>
              <a:rPr lang="en-US" dirty="0">
                <a:sym typeface="+mn-ea"/>
              </a:rPr>
              <a:t>Click to edit Master text styles</a:t>
            </a:r>
            <a:endParaRPr lang="en-US" dirty="0"/>
          </a:p>
          <a:p>
            <a:pPr lvl="1"/>
            <a:r>
              <a:rPr lang="en-US" dirty="0">
                <a:sym typeface="+mn-ea"/>
              </a:rPr>
              <a:t>Second level</a:t>
            </a:r>
            <a:endParaRPr lang="en-US" dirty="0"/>
          </a:p>
          <a:p>
            <a:pPr lvl="2"/>
            <a:r>
              <a:rPr lang="en-US" dirty="0">
                <a:sym typeface="+mn-ea"/>
              </a:rPr>
              <a:t>Third level</a:t>
            </a:r>
            <a:endParaRPr lang="en-US" dirty="0"/>
          </a:p>
          <a:p>
            <a:pPr lvl="3"/>
            <a:r>
              <a:rPr lang="en-US" dirty="0">
                <a:sym typeface="+mn-ea"/>
              </a:rPr>
              <a:t>Fourth level</a:t>
            </a:r>
            <a:endParaRPr lang="en-US" dirty="0"/>
          </a:p>
          <a:p>
            <a:pPr lvl="4"/>
            <a:r>
              <a:rPr lang="en-US" dirty="0">
                <a:sym typeface="+mn-ea"/>
              </a:rPr>
              <a:t>Fifth level</a:t>
            </a:r>
            <a:endParaRPr lang="en-US" dirty="0"/>
          </a:p>
        </p:txBody>
      </p:sp>
    </p:spTree>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258445"/>
            <a:ext cx="10515600" cy="1325563"/>
          </a:xfrm>
        </p:spPr>
        <p:txBody>
          <a:bodyPr anchor="ctr" anchorCtr="0">
            <a:normAutofit/>
          </a:bodyPr>
          <a:lstStyle>
            <a:lvl1pPr>
              <a:defRPr sz="4400" b="1">
                <a:effectLst/>
                <a:latin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647700" y="1825625"/>
            <a:ext cx="10515600" cy="4351338"/>
          </a:xfrm>
        </p:spPr>
        <p:txBody>
          <a:bodyPr>
            <a:normAutofit/>
          </a:bodyPr>
          <a:lstStyle>
            <a:lvl1pPr>
              <a:defRPr sz="2800">
                <a:solidFill>
                  <a:schemeClr val="tx1">
                    <a:lumMod val="75000"/>
                    <a:lumOff val="25000"/>
                  </a:schemeClr>
                </a:solidFill>
                <a:latin typeface="Calibri Light" panose="020F0302020204030204" pitchFamily="34" charset="0"/>
                <a:cs typeface="Calibri Light" panose="020F0302020204030204" pitchFamily="34" charset="0"/>
              </a:defRPr>
            </a:lvl1pPr>
            <a:lvl2pPr>
              <a:defRPr sz="2400">
                <a:solidFill>
                  <a:schemeClr val="tx1">
                    <a:lumMod val="75000"/>
                    <a:lumOff val="25000"/>
                  </a:schemeClr>
                </a:solidFill>
                <a:latin typeface="Calibri Light" panose="020F0302020204030204" pitchFamily="34" charset="0"/>
                <a:cs typeface="Calibri Light" panose="020F0302020204030204" pitchFamily="34" charset="0"/>
              </a:defRPr>
            </a:lvl2pPr>
            <a:lvl3pPr>
              <a:defRPr sz="2000">
                <a:solidFill>
                  <a:schemeClr val="tx1">
                    <a:lumMod val="75000"/>
                    <a:lumOff val="25000"/>
                  </a:schemeClr>
                </a:solidFill>
                <a:latin typeface="Calibri Light" panose="020F0302020204030204" pitchFamily="34" charset="0"/>
                <a:cs typeface="Calibri Light" panose="020F0302020204030204" pitchFamily="34" charset="0"/>
              </a:defRPr>
            </a:lvl3pPr>
            <a:lvl4pPr>
              <a:defRPr sz="1800">
                <a:solidFill>
                  <a:schemeClr val="tx1">
                    <a:lumMod val="75000"/>
                    <a:lumOff val="25000"/>
                  </a:schemeClr>
                </a:solidFill>
                <a:latin typeface="Calibri Light" panose="020F0302020204030204" pitchFamily="34" charset="0"/>
                <a:cs typeface="Calibri Light" panose="020F0302020204030204" pitchFamily="34" charset="0"/>
              </a:defRPr>
            </a:lvl4pPr>
            <a:lvl5pPr>
              <a:defRPr sz="180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 </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0FBDFE-C587-4B4C-A407-44438C67B59E}" type="datetimeFigureOut">
              <a:rPr lang="en-US" smtClean="0"/>
              <a:t>5/21/2022</a:t>
            </a:fld>
            <a:endParaRPr lang="en-US"/>
          </a:p>
        </p:txBody>
      </p:sp>
      <p:sp>
        <p:nvSpPr>
          <p:cNvPr id="5" name="Footer Placeholder 4"/>
          <p:cNvSpPr>
            <a:spLocks noGrp="1"/>
          </p:cNvSpPr>
          <p:nvPr>
            <p:ph type="ftr" sz="quarter" idx="11"/>
          </p:nvPr>
        </p:nvSpPr>
        <p:spPr/>
        <p:txBody>
          <a:bodyPr/>
          <a:lstStyle/>
          <a:p>
            <a:r>
              <a:rPr lang="en-US"/>
              <a:t>CryptoBillions by Zafir SAWADOGO</a:t>
            </a:r>
          </a:p>
        </p:txBody>
      </p:sp>
      <p:sp>
        <p:nvSpPr>
          <p:cNvPr id="6" name="Slide Number Placeholder  5"/>
          <p:cNvSpPr>
            <a:spLocks noGrp="1"/>
          </p:cNvSpPr>
          <p:nvPr>
            <p:ph type="sldNum" sz="quarter" idx="12"/>
          </p:nvPr>
        </p:nvSpPr>
        <p:spPr/>
        <p:txBody>
          <a:bodyPr/>
          <a:lstStyle/>
          <a:p>
            <a:fld id="{49AE70B2-8BF9-45C0-BB95-33D1B9D3A854}" type="slidenum">
              <a:rPr lang="en-US" smtClean="0"/>
              <a:t>‹N°›</a:t>
            </a:fld>
            <a:endParaRPr lang="en-US"/>
          </a:p>
        </p:txBody>
      </p:sp>
    </p:spTree>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3750945"/>
            <a:ext cx="9843135" cy="811530"/>
          </a:xfrm>
        </p:spPr>
        <p:txBody>
          <a:bodyPr anchor="b">
            <a:noAutofit/>
          </a:bodyPr>
          <a:lstStyle>
            <a:lvl1pPr>
              <a:defRPr sz="6000">
                <a:effectLst/>
              </a:defRPr>
            </a:lvl1pPr>
          </a:lstStyle>
          <a:p>
            <a:r>
              <a:rPr lang="en-US" dirty="0">
                <a:sym typeface="+mn-ea"/>
              </a:rPr>
              <a:t>Click to edit Master title style</a:t>
            </a:r>
          </a:p>
        </p:txBody>
      </p:sp>
      <p:sp>
        <p:nvSpPr>
          <p:cNvPr id="3" name="Text Placeholder 2"/>
          <p:cNvSpPr>
            <a:spLocks noGrp="1"/>
          </p:cNvSpPr>
          <p:nvPr>
            <p:ph type="body" idx="1"/>
          </p:nvPr>
        </p:nvSpPr>
        <p:spPr>
          <a:xfrm>
            <a:off x="831850" y="4610028"/>
            <a:ext cx="7321550" cy="647555"/>
          </a:xfrm>
        </p:spPr>
        <p:txBody>
          <a:bodyPr>
            <a:noAutofit/>
          </a:bodyPr>
          <a:lstStyle>
            <a:lvl1pPr marL="0" indent="0">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Slide Number Placeholder 3"/>
          <p:cNvSpPr>
            <a:spLocks noGrp="1"/>
          </p:cNvSpPr>
          <p:nvPr>
            <p:ph type="dt" sz="half" idx="10"/>
          </p:nvPr>
        </p:nvSpPr>
        <p:spPr/>
        <p:txBody>
          <a:bodyPr/>
          <a:lstStyle/>
          <a:p>
            <a:fld id="{760FBDFE-C587-4B4C-A407-44438C67B59E}" type="datetimeFigureOut">
              <a:rPr lang="en-US" smtClean="0"/>
              <a:t>5/21/2022</a:t>
            </a:fld>
            <a:endParaRPr lang="en-US"/>
          </a:p>
        </p:txBody>
      </p:sp>
      <p:sp>
        <p:nvSpPr>
          <p:cNvPr id="5" name="Footer Placeholder 4"/>
          <p:cNvSpPr>
            <a:spLocks noGrp="1"/>
          </p:cNvSpPr>
          <p:nvPr>
            <p:ph type="ftr" sz="quarter" idx="11"/>
          </p:nvPr>
        </p:nvSpPr>
        <p:spPr/>
        <p:txBody>
          <a:bodyPr/>
          <a:lstStyle/>
          <a:p>
            <a:r>
              <a:rPr lang="en-US"/>
              <a:t>CryptoBillions by Zafir SAWADOGO</a:t>
            </a:r>
          </a:p>
        </p:txBody>
      </p:sp>
      <p:sp>
        <p:nvSpPr>
          <p:cNvPr id="6" name="Slide Number Placeholder 5"/>
          <p:cNvSpPr>
            <a:spLocks noGrp="1"/>
          </p:cNvSpPr>
          <p:nvPr>
            <p:ph type="sldNum" sz="quarter" idx="12"/>
          </p:nvPr>
        </p:nvSpPr>
        <p:spPr/>
        <p:txBody>
          <a:bodyPr/>
          <a:lstStyle/>
          <a:p>
            <a:fld id="{49AE70B2-8BF9-45C0-BB95-33D1B9D3A854}" type="slidenum">
              <a:rPr lang="en-US" smtClean="0"/>
              <a:t>‹N°›</a:t>
            </a:fld>
            <a:endParaRPr lang="en-US"/>
          </a:p>
        </p:txBody>
      </p: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258445"/>
            <a:ext cx="10515600" cy="1325563"/>
          </a:xfrm>
        </p:spPr>
        <p:txBody>
          <a:bodyPr>
            <a:normAutofit/>
          </a:bodyPr>
          <a:lstStyle>
            <a:lvl1pPr>
              <a:defRPr sz="4400" b="0" i="0">
                <a:effectLst/>
              </a:defRPr>
            </a:lvl1pPr>
          </a:lstStyle>
          <a:p>
            <a:r>
              <a:rPr lang="en-US" dirty="0">
                <a:sym typeface="+mn-ea"/>
              </a:rPr>
              <a:t>Click to edit Master title style</a:t>
            </a:r>
            <a:endParaRPr lang="en-US" dirty="0"/>
          </a:p>
        </p:txBody>
      </p:sp>
      <p:sp>
        <p:nvSpPr>
          <p:cNvPr id="3" name="Content Placeholder 2"/>
          <p:cNvSpPr>
            <a:spLocks noGrp="1"/>
          </p:cNvSpPr>
          <p:nvPr>
            <p:ph sz="half" idx="1"/>
          </p:nvPr>
        </p:nvSpPr>
        <p:spPr>
          <a:xfrm>
            <a:off x="647700" y="1825625"/>
            <a:ext cx="5181600" cy="4351338"/>
          </a:xfrm>
        </p:spPr>
        <p:txBody>
          <a:bodyPr>
            <a:normAutofit/>
          </a:bodyPr>
          <a:lstStyle>
            <a:lvl1pPr>
              <a:lnSpc>
                <a:spcPct val="150000"/>
              </a:lnSpc>
              <a:defRPr sz="2800">
                <a:solidFill>
                  <a:schemeClr val="tx1">
                    <a:lumMod val="75000"/>
                    <a:lumOff val="25000"/>
                  </a:schemeClr>
                </a:solidFill>
                <a:latin typeface="Calibri Light" panose="020F0302020204030204" pitchFamily="34" charset="0"/>
                <a:cs typeface="Calibri Light" panose="020F0302020204030204" pitchFamily="34" charset="0"/>
              </a:defRPr>
            </a:lvl1pPr>
            <a:lvl2pPr>
              <a:lnSpc>
                <a:spcPct val="150000"/>
              </a:lnSpc>
              <a:defRPr sz="2400">
                <a:solidFill>
                  <a:schemeClr val="tx1">
                    <a:lumMod val="75000"/>
                    <a:lumOff val="25000"/>
                  </a:schemeClr>
                </a:solidFill>
                <a:latin typeface="Calibri Light" panose="020F0302020204030204" pitchFamily="34" charset="0"/>
                <a:cs typeface="Calibri Light" panose="020F0302020204030204" pitchFamily="34" charset="0"/>
              </a:defRPr>
            </a:lvl2pPr>
            <a:lvl3pPr>
              <a:lnSpc>
                <a:spcPct val="150000"/>
              </a:lnSpc>
              <a:defRPr sz="2000">
                <a:solidFill>
                  <a:schemeClr val="tx1">
                    <a:lumMod val="75000"/>
                    <a:lumOff val="25000"/>
                  </a:schemeClr>
                </a:solidFill>
                <a:latin typeface="Calibri Light" panose="020F0302020204030204" pitchFamily="34" charset="0"/>
                <a:cs typeface="Calibri Light" panose="020F0302020204030204" pitchFamily="34" charset="0"/>
              </a:defRPr>
            </a:lvl3pPr>
            <a:lvl4pPr>
              <a:lnSpc>
                <a:spcPct val="150000"/>
              </a:lnSpc>
              <a:defRPr sz="1800">
                <a:solidFill>
                  <a:schemeClr val="tx1">
                    <a:lumMod val="75000"/>
                    <a:lumOff val="25000"/>
                  </a:schemeClr>
                </a:solidFill>
                <a:latin typeface="Calibri Light" panose="020F0302020204030204" pitchFamily="34" charset="0"/>
                <a:cs typeface="Calibri Light" panose="020F0302020204030204" pitchFamily="34" charset="0"/>
              </a:defRPr>
            </a:lvl4pPr>
            <a:lvl5pPr>
              <a:lnSpc>
                <a:spcPct val="150000"/>
              </a:lnSpc>
              <a:defRPr sz="180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81700" y="1825625"/>
            <a:ext cx="5181600" cy="4351338"/>
          </a:xfrm>
        </p:spPr>
        <p:txBody>
          <a:bodyPr>
            <a:normAutofit/>
          </a:bodyPr>
          <a:lstStyle>
            <a:lvl1pPr>
              <a:lnSpc>
                <a:spcPct val="150000"/>
              </a:lnSpc>
              <a:defRPr kumimoji="0" lang="en-US" sz="2800" b="0" i="0" u="none" strike="noStrike" kern="1200" cap="none" spc="0" normalizeH="0" baseline="0" noProof="1" dirty="0">
                <a:solidFill>
                  <a:schemeClr val="tx1">
                    <a:lumMod val="75000"/>
                    <a:lumOff val="25000"/>
                  </a:schemeClr>
                </a:solidFill>
                <a:latin typeface="Calibri Light" panose="020F0302020204030204" pitchFamily="34" charset="0"/>
                <a:ea typeface="+mn-ea"/>
                <a:cs typeface="+mn-cs"/>
              </a:defRPr>
            </a:lvl1pPr>
            <a:lvl2pPr>
              <a:lnSpc>
                <a:spcPct val="150000"/>
              </a:lnSpc>
              <a:defRPr sz="2400">
                <a:solidFill>
                  <a:schemeClr val="tx1">
                    <a:lumMod val="75000"/>
                    <a:lumOff val="25000"/>
                  </a:schemeClr>
                </a:solidFill>
              </a:defRPr>
            </a:lvl2pPr>
            <a:lvl3pPr>
              <a:lnSpc>
                <a:spcPct val="150000"/>
              </a:lnSpc>
              <a:defRPr sz="2000">
                <a:solidFill>
                  <a:schemeClr val="tx1">
                    <a:lumMod val="75000"/>
                    <a:lumOff val="25000"/>
                  </a:schemeClr>
                </a:solidFill>
              </a:defRPr>
            </a:lvl3pPr>
            <a:lvl4pPr>
              <a:lnSpc>
                <a:spcPct val="150000"/>
              </a:lnSpc>
              <a:defRPr sz="2000">
                <a:solidFill>
                  <a:schemeClr val="tx1">
                    <a:lumMod val="75000"/>
                    <a:lumOff val="25000"/>
                  </a:schemeClr>
                </a:solidFill>
              </a:defRPr>
            </a:lvl4pPr>
            <a:lvl5pPr>
              <a:lnSpc>
                <a:spcPct val="150000"/>
              </a:lnSpc>
              <a:defRPr sz="2000">
                <a:solidFill>
                  <a:schemeClr val="tx1">
                    <a:lumMod val="75000"/>
                    <a:lumOff val="25000"/>
                  </a:schemeClr>
                </a:solidFill>
              </a:defRPr>
            </a:lvl5pPr>
          </a:lstStyle>
          <a:p>
            <a:pPr lvl="0"/>
            <a:r>
              <a:rPr lang="en-US" dirty="0"/>
              <a:t>Click to edit Master text styles</a:t>
            </a:r>
          </a:p>
          <a:p>
            <a:pPr lvl="1"/>
            <a:r>
              <a:rPr lang="en-US" dirty="0">
                <a:sym typeface="+mn-ea"/>
              </a:rPr>
              <a:t>Second level</a:t>
            </a:r>
            <a:endParaRPr lang="en-US" dirty="0"/>
          </a:p>
          <a:p>
            <a:pPr lvl="2"/>
            <a:r>
              <a:rPr lang="en-US" dirty="0">
                <a:sym typeface="+mn-ea"/>
              </a:rPr>
              <a:t>Third level</a:t>
            </a:r>
            <a:endParaRPr lang="en-US" dirty="0"/>
          </a:p>
          <a:p>
            <a:pPr lvl="3"/>
            <a:r>
              <a:rPr lang="en-US" dirty="0">
                <a:sym typeface="+mn-ea"/>
              </a:rPr>
              <a:t>Fourth level</a:t>
            </a:r>
            <a:endParaRPr lang="en-US" dirty="0"/>
          </a:p>
          <a:p>
            <a:pPr lvl="4"/>
            <a:r>
              <a:rPr lang="en-US" dirty="0">
                <a:sym typeface="+mn-ea"/>
              </a:rPr>
              <a:t>Fifth level</a:t>
            </a:r>
            <a:endParaRPr lang="en-US" dirty="0"/>
          </a:p>
        </p:txBody>
      </p:sp>
      <p:sp>
        <p:nvSpPr>
          <p:cNvPr id="5" name="Date Placeholder 4"/>
          <p:cNvSpPr>
            <a:spLocks noGrp="1"/>
          </p:cNvSpPr>
          <p:nvPr>
            <p:ph type="dt" sz="half" idx="10"/>
          </p:nvPr>
        </p:nvSpPr>
        <p:spPr/>
        <p:txBody>
          <a:bodyPr/>
          <a:lstStyle/>
          <a:p>
            <a:fld id="{760FBDFE-C587-4B4C-A407-44438C67B59E}" type="datetimeFigureOut">
              <a:rPr lang="en-US" smtClean="0"/>
              <a:t>5/21/2022</a:t>
            </a:fld>
            <a:endParaRPr lang="en-US"/>
          </a:p>
        </p:txBody>
      </p:sp>
      <p:sp>
        <p:nvSpPr>
          <p:cNvPr id="6" name="Footer Placeholder 5"/>
          <p:cNvSpPr>
            <a:spLocks noGrp="1"/>
          </p:cNvSpPr>
          <p:nvPr>
            <p:ph type="ftr" sz="quarter" idx="11"/>
          </p:nvPr>
        </p:nvSpPr>
        <p:spPr/>
        <p:txBody>
          <a:bodyPr/>
          <a:lstStyle/>
          <a:p>
            <a:r>
              <a:rPr lang="en-US"/>
              <a:t>CryptoBillions by Zafir SAWADOGO</a:t>
            </a:r>
          </a:p>
        </p:txBody>
      </p:sp>
      <p:sp>
        <p:nvSpPr>
          <p:cNvPr id="7" name="Slide Number Placeholder 6"/>
          <p:cNvSpPr>
            <a:spLocks noGrp="1"/>
          </p:cNvSpPr>
          <p:nvPr>
            <p:ph type="sldNum" sz="quarter" idx="12"/>
          </p:nvPr>
        </p:nvSpPr>
        <p:spPr/>
        <p:txBody>
          <a:bodyPr/>
          <a:lstStyle/>
          <a:p>
            <a:fld id="{49AE70B2-8BF9-45C0-BB95-33D1B9D3A854}" type="slidenum">
              <a:rPr lang="en-US" smtClean="0"/>
              <a:t>‹N°›</a:t>
            </a:fld>
            <a:endParaRPr lang="en-US"/>
          </a:p>
        </p:txBody>
      </p: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sz="4400"/>
            </a:lvl1pPr>
          </a:lstStyle>
          <a:p>
            <a:r>
              <a:rPr lang="en-US" dirty="0">
                <a:sym typeface="+mn-ea"/>
              </a:rPr>
              <a:t>Click to edit Master title style</a:t>
            </a:r>
            <a:endParaRPr lang="en-US"/>
          </a:p>
        </p:txBody>
      </p:sp>
      <p:sp>
        <p:nvSpPr>
          <p:cNvPr id="3" name="Text Placeholder 2"/>
          <p:cNvSpPr>
            <a:spLocks noGrp="1"/>
          </p:cNvSpPr>
          <p:nvPr>
            <p:ph type="body" idx="1"/>
          </p:nvPr>
        </p:nvSpPr>
        <p:spPr>
          <a:xfrm>
            <a:off x="839788" y="1744961"/>
            <a:ext cx="5157787" cy="823912"/>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615609"/>
            <a:ext cx="5157787" cy="35740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内容占位符 5"/>
          <p:cNvSpPr>
            <a:spLocks noGrp="1"/>
          </p:cNvSpPr>
          <p:nvPr>
            <p:ph sz="quarter" idx="4"/>
          </p:nvPr>
        </p:nvSpPr>
        <p:spPr>
          <a:xfrm>
            <a:off x="6172200" y="2615609"/>
            <a:ext cx="5183188" cy="3574054"/>
          </a:xfrm>
        </p:spPr>
        <p:txBody>
          <a:bodyPr/>
          <a:lstStyle/>
          <a:p>
            <a:pPr lvl="0"/>
            <a:r>
              <a:rPr lang="en-US" dirty="0">
                <a:sym typeface="+mn-ea"/>
              </a:rPr>
              <a:t>Click to edit Master text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60FBDFE-C587-4B4C-A407-44438C67B59E}" type="datetimeFigureOut">
              <a:rPr lang="en-US" smtClean="0"/>
              <a:t>5/21/2022</a:t>
            </a:fld>
            <a:endParaRPr lang="en-US"/>
          </a:p>
        </p:txBody>
      </p:sp>
      <p:sp>
        <p:nvSpPr>
          <p:cNvPr id="8" name="Footer Placeholder 7"/>
          <p:cNvSpPr>
            <a:spLocks noGrp="1"/>
          </p:cNvSpPr>
          <p:nvPr>
            <p:ph type="ftr" sz="quarter" idx="11"/>
          </p:nvPr>
        </p:nvSpPr>
        <p:spPr/>
        <p:txBody>
          <a:bodyPr/>
          <a:lstStyle/>
          <a:p>
            <a:r>
              <a:rPr lang="en-US"/>
              <a:t>CryptoBillions by Zafir SAWADOGO</a:t>
            </a:r>
          </a:p>
        </p:txBody>
      </p:sp>
      <p:sp>
        <p:nvSpPr>
          <p:cNvPr id="9" name="Slide Number Placeholder 8"/>
          <p:cNvSpPr>
            <a:spLocks noGrp="1"/>
          </p:cNvSpPr>
          <p:nvPr>
            <p:ph type="sldNum" sz="quarter" idx="12"/>
          </p:nvPr>
        </p:nvSpPr>
        <p:spPr/>
        <p:txBody>
          <a:bodyPr/>
          <a:lstStyle/>
          <a:p>
            <a:fld id="{49AE70B2-8BF9-45C0-BB95-33D1B9D3A854}" type="slidenum">
              <a:rPr lang="en-US" smtClean="0"/>
              <a:t>‹N°›</a:t>
            </a:fld>
            <a:endParaRPr lang="en-US"/>
          </a:p>
        </p:txBody>
      </p:sp>
    </p:spTree>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219"/>
            <a:ext cx="10515600" cy="1325563"/>
          </a:xfrm>
        </p:spPr>
        <p:txBody>
          <a:bodyPr>
            <a:normAutofit/>
          </a:bodyPr>
          <a:lstStyle>
            <a:lvl1pPr algn="ctr">
              <a:defRPr sz="4400" b="0">
                <a:effectLst/>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760FBDFE-C587-4B4C-A407-44438C67B59E}" type="datetimeFigureOut">
              <a:rPr lang="en-US" smtClean="0"/>
              <a:t>5/21/2022</a:t>
            </a:fld>
            <a:endParaRPr lang="en-US"/>
          </a:p>
        </p:txBody>
      </p:sp>
      <p:sp>
        <p:nvSpPr>
          <p:cNvPr id="4" name="Footer Placeholder 3"/>
          <p:cNvSpPr>
            <a:spLocks noGrp="1"/>
          </p:cNvSpPr>
          <p:nvPr>
            <p:ph type="ftr" sz="quarter" idx="11"/>
          </p:nvPr>
        </p:nvSpPr>
        <p:spPr/>
        <p:txBody>
          <a:bodyPr/>
          <a:lstStyle/>
          <a:p>
            <a:r>
              <a:rPr lang="en-US"/>
              <a:t>CryptoBillions by Zafir SAWADOGO</a:t>
            </a:r>
          </a:p>
        </p:txBody>
      </p:sp>
      <p:sp>
        <p:nvSpPr>
          <p:cNvPr id="5" name="Slide Number Placeholder 4"/>
          <p:cNvSpPr>
            <a:spLocks noGrp="1"/>
          </p:cNvSpPr>
          <p:nvPr>
            <p:ph type="sldNum" sz="quarter" idx="12"/>
          </p:nvPr>
        </p:nvSpPr>
        <p:spPr/>
        <p:txBody>
          <a:bodyPr/>
          <a:lstStyle/>
          <a:p>
            <a:fld id="{49AE70B2-8BF9-45C0-BB95-33D1B9D3A854}" type="slidenum">
              <a:rPr lang="en-US" smtClean="0"/>
              <a:t>‹N°›</a:t>
            </a:fld>
            <a:endParaRPr lang="en-US"/>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FBDFE-C587-4B4C-A407-44438C67B59E}" type="datetimeFigureOut">
              <a:rPr lang="en-US" smtClean="0"/>
              <a:t>5/21/2022</a:t>
            </a:fld>
            <a:endParaRPr lang="en-US"/>
          </a:p>
        </p:txBody>
      </p:sp>
      <p:sp>
        <p:nvSpPr>
          <p:cNvPr id="3" name="Footer Placeholder 2"/>
          <p:cNvSpPr>
            <a:spLocks noGrp="1"/>
          </p:cNvSpPr>
          <p:nvPr>
            <p:ph type="ftr" sz="quarter" idx="11"/>
          </p:nvPr>
        </p:nvSpPr>
        <p:spPr/>
        <p:txBody>
          <a:bodyPr/>
          <a:lstStyle/>
          <a:p>
            <a:r>
              <a:rPr lang="en-US"/>
              <a:t>CryptoBillions by Zafir SAWADOGO</a:t>
            </a:r>
          </a:p>
        </p:txBody>
      </p:sp>
      <p:sp>
        <p:nvSpPr>
          <p:cNvPr id="4" name="Slide Number Placeholder 3"/>
          <p:cNvSpPr>
            <a:spLocks noGrp="1"/>
          </p:cNvSpPr>
          <p:nvPr>
            <p:ph type="sldNum" sz="quarter" idx="12"/>
          </p:nvPr>
        </p:nvSpPr>
        <p:spPr/>
        <p:txBody>
          <a:bodyPr/>
          <a:lstStyle/>
          <a:p>
            <a:fld id="{49AE70B2-8BF9-45C0-BB95-33D1B9D3A854}" type="slidenum">
              <a:rPr lang="en-US" smtClean="0"/>
              <a:t>‹N°›</a:t>
            </a:fld>
            <a:endParaRPr lang="en-US"/>
          </a:p>
        </p:txBody>
      </p: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6747" y="127000"/>
            <a:ext cx="4165200" cy="1600200"/>
          </a:xfrm>
        </p:spPr>
        <p:txBody>
          <a:bodyPr anchor="ctr" anchorCtr="0">
            <a:normAutofit/>
          </a:bodyPr>
          <a:lstStyle>
            <a:lvl1pPr>
              <a:defRPr sz="3200" b="0">
                <a:effectLst/>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EFD9D74-47D9-4702-A33C-335B63B48DBF}" type="datetimeFigureOut">
              <a:rPr lang="en-US" smtClean="0"/>
              <a:t>5/21/2022</a:t>
            </a:fld>
            <a:endParaRPr lang="en-US" dirty="0"/>
          </a:p>
        </p:txBody>
      </p:sp>
      <p:sp>
        <p:nvSpPr>
          <p:cNvPr id="6" name="Footer Placeholder 5"/>
          <p:cNvSpPr>
            <a:spLocks noGrp="1"/>
          </p:cNvSpPr>
          <p:nvPr>
            <p:ph type="ftr" sz="quarter" idx="11"/>
          </p:nvPr>
        </p:nvSpPr>
        <p:spPr/>
        <p:txBody>
          <a:bodyPr/>
          <a:lstStyle/>
          <a:p>
            <a:r>
              <a:rPr lang="en-US" dirty="0"/>
              <a:t>CryptoBillions by Zafir SAWADOGO</a:t>
            </a:r>
          </a:p>
        </p:txBody>
      </p:sp>
      <p:sp>
        <p:nvSpPr>
          <p:cNvPr id="7" name="Slide Number Placeholder 6"/>
          <p:cNvSpPr>
            <a:spLocks noGrp="1"/>
          </p:cNvSpPr>
          <p:nvPr>
            <p:ph type="sldNum" sz="quarter" idx="12"/>
          </p:nvPr>
        </p:nvSpPr>
        <p:spPr/>
        <p:txBody>
          <a:bodyPr/>
          <a:lstStyle/>
          <a:p>
            <a:fld id="{FABC47A4-756D-490B-A52F-7D9E2C9FC05F}" type="slidenum">
              <a:rPr lang="en-US" smtClean="0"/>
              <a:t>‹N°›</a:t>
            </a:fld>
            <a:endParaRPr lang="en-US"/>
          </a:p>
        </p:txBody>
      </p:sp>
    </p:spTree>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24484" y="365125"/>
            <a:ext cx="1529316" cy="5811838"/>
          </a:xfrm>
        </p:spPr>
        <p:txBody>
          <a:bodyPr vert="eaVert">
            <a:normAutofit/>
          </a:bodyPr>
          <a:lstStyle>
            <a:lvl1pPr>
              <a:defRPr sz="4400"/>
            </a:lvl1pPr>
          </a:lstStyle>
          <a:p>
            <a:r>
              <a:rPr lang="en-US"/>
              <a:t>Click to edit Master title style</a:t>
            </a:r>
          </a:p>
        </p:txBody>
      </p:sp>
      <p:sp>
        <p:nvSpPr>
          <p:cNvPr id="3" name="Vertical Text Placeholder 2"/>
          <p:cNvSpPr>
            <a:spLocks noGrp="1"/>
          </p:cNvSpPr>
          <p:nvPr>
            <p:ph type="body" orient="vert" idx="1"/>
          </p:nvPr>
        </p:nvSpPr>
        <p:spPr>
          <a:xfrm>
            <a:off x="838200" y="365125"/>
            <a:ext cx="8879958"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0FBDFE-C587-4B4C-A407-44438C67B59E}" type="datetimeFigureOut">
              <a:rPr lang="en-US" smtClean="0"/>
              <a:t>5/21/2022</a:t>
            </a:fld>
            <a:endParaRPr lang="en-US"/>
          </a:p>
        </p:txBody>
      </p:sp>
      <p:sp>
        <p:nvSpPr>
          <p:cNvPr id="5" name="Footer Placeholder 4"/>
          <p:cNvSpPr>
            <a:spLocks noGrp="1"/>
          </p:cNvSpPr>
          <p:nvPr>
            <p:ph type="ftr" sz="quarter" idx="11"/>
          </p:nvPr>
        </p:nvSpPr>
        <p:spPr/>
        <p:txBody>
          <a:bodyPr/>
          <a:lstStyle/>
          <a:p>
            <a:r>
              <a:rPr lang="en-US"/>
              <a:t>CryptoBillions by Zafir SAWADOGO</a:t>
            </a:r>
          </a:p>
        </p:txBody>
      </p:sp>
      <p:sp>
        <p:nvSpPr>
          <p:cNvPr id="6" name="Slide Number Placeholder 5"/>
          <p:cNvSpPr>
            <a:spLocks noGrp="1"/>
          </p:cNvSpPr>
          <p:nvPr>
            <p:ph type="sldNum" sz="quarter" idx="12"/>
          </p:nvPr>
        </p:nvSpPr>
        <p:spPr/>
        <p:txBody>
          <a:bodyPr/>
          <a:lstStyle/>
          <a:p>
            <a:fld id="{49AE70B2-8BF9-45C0-BB95-33D1B9D3A854}" type="slidenum">
              <a:rPr lang="en-US" smtClean="0"/>
              <a:t>‹N°›</a:t>
            </a:fld>
            <a:endParaRPr lang="en-US"/>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baseline="0">
                <a:solidFill>
                  <a:schemeClr val="tx1">
                    <a:tint val="75000"/>
                  </a:schemeClr>
                </a:solidFill>
              </a:defRPr>
            </a:lvl1pPr>
          </a:lstStyle>
          <a:p>
            <a:fld id="{760FBDFE-C587-4B4C-A407-44438C67B59E}" type="datetimeFigureOut">
              <a:rPr lang="en-US" smtClean="0"/>
              <a:t>5/21/2022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latin typeface="Calibri Light" panose="020F0302020204030204" pitchFamily="34" charset="0"/>
                <a:cs typeface="Calibri Light" panose="020F0302020204030204" pitchFamily="34" charset="0"/>
              </a:defRPr>
            </a:lvl1pPr>
          </a:lstStyle>
          <a:p>
            <a:r>
              <a:rPr lang="en-US"/>
              <a:t>CryptoBillions by Zafir SAWADOGO</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latin typeface="Calibri Light" panose="020F0302020204030204" pitchFamily="34" charset="0"/>
                <a:cs typeface="Calibri Light" panose="020F0302020204030204" pitchFamily="34" charset="0"/>
              </a:defRPr>
            </a:lvl1pPr>
          </a:lstStyle>
          <a:p>
            <a:fld id="{49AE70B2-8BF9-45C0-BB95-33D1B9D3A854}" type="slidenum">
              <a:rPr lang="en-US" smtClean="0"/>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dt="0"/>
  <p:txStyles>
    <p:titleStyle>
      <a:lvl1pPr algn="l" defTabSz="914400" rtl="0" eaLnBrk="1" latinLnBrk="0" hangingPunct="1">
        <a:lnSpc>
          <a:spcPct val="90000"/>
        </a:lnSpc>
        <a:spcBef>
          <a:spcPct val="0"/>
        </a:spcBef>
        <a:buNone/>
        <a:defRPr sz="4000" kern="1200">
          <a:solidFill>
            <a:schemeClr val="tx1"/>
          </a:solidFill>
          <a:latin typeface="Calibri Light" panose="020F0302020204030204" pitchFamily="34" charset="0"/>
          <a:ea typeface="+mj-ea"/>
          <a:cs typeface="+mj-cs"/>
        </a:defRPr>
      </a:lvl1pPr>
    </p:titleStyle>
    <p:body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800" b="0" kern="1200">
          <a:solidFill>
            <a:schemeClr val="tx1"/>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Light" panose="020F03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effectLst/>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effectLst/>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effectLst/>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5000"/>
          </a:blip>
          <a:stretch>
            <a:fillRect/>
          </a:stretch>
        </a:blipFill>
        <a:effectLst/>
      </p:bgPr>
    </p:bg>
    <p:spTree>
      <p:nvGrpSpPr>
        <p:cNvPr id="1" name=""/>
        <p:cNvGrpSpPr/>
        <p:nvPr/>
      </p:nvGrpSpPr>
      <p:grpSpPr>
        <a:xfrm>
          <a:off x="0" y="0"/>
          <a:ext cx="0" cy="0"/>
          <a:chOff x="0" y="0"/>
          <a:chExt cx="0" cy="0"/>
        </a:xfrm>
      </p:grpSpPr>
      <p:pic>
        <p:nvPicPr>
          <p:cNvPr id="6" name="Espace réservé du contenu 5" descr="photo_2022-05-16_21-44-59"/>
          <p:cNvPicPr>
            <a:picLocks noGrp="1" noChangeAspect="1"/>
          </p:cNvPicPr>
          <p:nvPr>
            <p:ph sz="quarter" idx="13"/>
          </p:nvPr>
        </p:nvPicPr>
        <p:blipFill>
          <a:blip r:embed="rId3"/>
          <a:stretch>
            <a:fillRect/>
          </a:stretch>
        </p:blipFill>
        <p:spPr>
          <a:xfrm>
            <a:off x="3801110" y="0"/>
            <a:ext cx="4156710" cy="4259580"/>
          </a:xfrm>
          <a:prstGeom prst="rect">
            <a:avLst/>
          </a:prstGeom>
        </p:spPr>
      </p:pic>
      <p:sp>
        <p:nvSpPr>
          <p:cNvPr id="10" name="Zone de texte 9"/>
          <p:cNvSpPr txBox="1"/>
          <p:nvPr/>
        </p:nvSpPr>
        <p:spPr>
          <a:xfrm>
            <a:off x="393065" y="4380230"/>
            <a:ext cx="11289030" cy="1322070"/>
          </a:xfrm>
          <a:prstGeom prst="rect">
            <a:avLst/>
          </a:prstGeom>
          <a:noFill/>
        </p:spPr>
        <p:txBody>
          <a:bodyPr wrap="square" rtlCol="0">
            <a:spAutoFit/>
          </a:bodyPr>
          <a:lstStyle/>
          <a:p>
            <a:pPr algn="ctr"/>
            <a:r>
              <a:rPr lang="fr-FR" altLang="en-US" sz="4000" b="1">
                <a:latin typeface="Calisto MT" panose="02040603050505030304" charset="0"/>
                <a:cs typeface="Calisto MT" panose="02040603050505030304" charset="0"/>
              </a:rPr>
              <a:t>FORMATION SPECIALE CRYPTOMONNAIE by</a:t>
            </a:r>
            <a:r>
              <a:rPr lang="fr-FR" altLang="en-US" sz="4000">
                <a:latin typeface="Calisto MT" panose="02040603050505030304" charset="0"/>
                <a:cs typeface="Calisto MT" panose="02040603050505030304" charset="0"/>
              </a:rPr>
              <a:t> </a:t>
            </a:r>
            <a:r>
              <a:rPr lang="fr-FR" altLang="en-US" sz="4000" b="1">
                <a:solidFill>
                  <a:srgbClr val="FFC000"/>
                </a:solidFill>
                <a:latin typeface="Calisto MT" panose="02040603050505030304" charset="0"/>
                <a:cs typeface="Calisto MT" panose="02040603050505030304" charset="0"/>
              </a:rPr>
              <a:t>CRYPTOBILLIONS</a:t>
            </a:r>
          </a:p>
        </p:txBody>
      </p:sp>
      <p:sp>
        <p:nvSpPr>
          <p:cNvPr id="11" name="Espace réservé du pied de page 10"/>
          <p:cNvSpPr>
            <a:spLocks noGrp="1"/>
          </p:cNvSpPr>
          <p:nvPr>
            <p:ph type="ftr" sz="quarter" idx="11"/>
          </p:nvPr>
        </p:nvSpPr>
        <p:spPr/>
        <p:txBody>
          <a:bodyPr/>
          <a:lstStyle/>
          <a:p>
            <a:r>
              <a:rPr lang="en-US" sz="1400" b="1">
                <a:latin typeface="Calisto MT" panose="02040603050505030304" charset="0"/>
                <a:cs typeface="Calisto MT" panose="02040603050505030304" charset="0"/>
              </a:rPr>
              <a:t>CryptoBillions by Zafir SAWADOGO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5000"/>
          </a:blip>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47700" y="258445"/>
            <a:ext cx="10515600" cy="949960"/>
          </a:xfrm>
        </p:spPr>
        <p:txBody>
          <a:bodyPr/>
          <a:lstStyle/>
          <a:p>
            <a:pPr algn="ctr"/>
            <a:r>
              <a:rPr lang="fr-FR" altLang="en-US" sz="4000">
                <a:latin typeface="Calisto MT" panose="02040603050505030304" charset="0"/>
                <a:cs typeface="Calisto MT" panose="02040603050505030304" charset="0"/>
                <a:sym typeface="+mn-ea"/>
              </a:rPr>
              <a:t>1. CryptoActifs: Vision et Objectif</a:t>
            </a:r>
          </a:p>
        </p:txBody>
      </p:sp>
      <p:sp>
        <p:nvSpPr>
          <p:cNvPr id="3" name="Espace réservé du contenu 2"/>
          <p:cNvSpPr>
            <a:spLocks noGrp="1"/>
          </p:cNvSpPr>
          <p:nvPr>
            <p:ph idx="1"/>
          </p:nvPr>
        </p:nvSpPr>
        <p:spPr>
          <a:xfrm>
            <a:off x="194945" y="1524635"/>
            <a:ext cx="11661775" cy="4652645"/>
          </a:xfrm>
        </p:spPr>
        <p:txBody>
          <a:bodyPr>
            <a:normAutofit lnSpcReduction="20000"/>
          </a:bodyPr>
          <a:lstStyle/>
          <a:p>
            <a:pPr algn="l">
              <a:lnSpc>
                <a:spcPct val="100000"/>
              </a:lnSpc>
            </a:pPr>
            <a:r>
              <a:rPr lang="fr-FR" altLang="en-US">
                <a:latin typeface="Calisto MT" panose="02040603050505030304" charset="0"/>
                <a:cs typeface="Calisto MT" panose="02040603050505030304" charset="0"/>
              </a:rPr>
              <a:t>Les grandes institution et entreprises telles que </a:t>
            </a:r>
            <a:r>
              <a:rPr lang="fr-FR" altLang="en-US">
                <a:solidFill>
                  <a:srgbClr val="FF0000"/>
                </a:solidFill>
                <a:latin typeface="Calisto MT" panose="02040603050505030304" charset="0"/>
                <a:cs typeface="Calisto MT" panose="02040603050505030304" charset="0"/>
              </a:rPr>
              <a:t>PayPal, Amazon, Microsoft, Google, Alibaba, Twiter, JP Morgan, Facebook, Tesla</a:t>
            </a:r>
            <a:r>
              <a:rPr lang="fr-FR" altLang="en-US">
                <a:latin typeface="Calisto MT" panose="02040603050505030304" charset="0"/>
                <a:cs typeface="Calisto MT" panose="02040603050505030304" charset="0"/>
              </a:rPr>
              <a:t> et memes des </a:t>
            </a:r>
            <a:r>
              <a:rPr lang="fr-FR" altLang="en-US">
                <a:solidFill>
                  <a:srgbClr val="FF0000"/>
                </a:solidFill>
                <a:latin typeface="Calisto MT" panose="02040603050505030304" charset="0"/>
                <a:cs typeface="Calisto MT" panose="02040603050505030304" charset="0"/>
              </a:rPr>
              <a:t>Etats comme la Chine, les USA, l’Union Européenne, Russie, Cambodge, Japon, Iran</a:t>
            </a:r>
            <a:r>
              <a:rPr lang="fr-FR" altLang="en-US">
                <a:latin typeface="Calisto MT" panose="02040603050505030304" charset="0"/>
                <a:cs typeface="Calisto MT" panose="02040603050505030304" charset="0"/>
              </a:rPr>
              <a:t> pour qui la plupart étaient contre au depart, se sont ralliés maintenant.</a:t>
            </a:r>
          </a:p>
          <a:p>
            <a:pPr algn="l"/>
            <a:endParaRPr lang="fr-FR" altLang="en-US">
              <a:latin typeface="Calisto MT" panose="02040603050505030304" charset="0"/>
              <a:cs typeface="Calisto MT" panose="02040603050505030304" charset="0"/>
            </a:endParaRPr>
          </a:p>
          <a:p>
            <a:pPr algn="l">
              <a:lnSpc>
                <a:spcPct val="110000"/>
              </a:lnSpc>
            </a:pPr>
            <a:r>
              <a:rPr lang="fr-FR" altLang="en-US">
                <a:latin typeface="Calisto MT" panose="02040603050505030304" charset="0"/>
                <a:cs typeface="Calisto MT" panose="02040603050505030304" charset="0"/>
              </a:rPr>
              <a:t>C’est vrai que les cryptos ne sont pas encore imposés car doivent passé par certaines règlementations maintenant où seras tu quand ca sera le cas alors que t’as eu l’information avant la majorité des gens.</a:t>
            </a:r>
          </a:p>
          <a:p>
            <a:pPr algn="l">
              <a:lnSpc>
                <a:spcPct val="110000"/>
              </a:lnSpc>
            </a:pPr>
            <a:endParaRPr lang="fr-FR" altLang="en-US">
              <a:latin typeface="Calisto MT" panose="02040603050505030304" charset="0"/>
              <a:cs typeface="Calisto MT" panose="02040603050505030304" charset="0"/>
            </a:endParaRPr>
          </a:p>
          <a:p>
            <a:pPr algn="l">
              <a:lnSpc>
                <a:spcPct val="110000"/>
              </a:lnSpc>
            </a:pPr>
            <a:r>
              <a:rPr lang="fr-FR" altLang="en-US">
                <a:latin typeface="Calisto MT" panose="02040603050505030304" charset="0"/>
                <a:cs typeface="Calisto MT" panose="02040603050505030304" charset="0"/>
              </a:rPr>
              <a:t>Il est donc impératif pour vous et votre entourage de s’y interesser afin de profiter des multiples avantages.</a:t>
            </a:r>
          </a:p>
        </p:txBody>
      </p:sp>
      <p:sp>
        <p:nvSpPr>
          <p:cNvPr id="4" name="Espace réservé du pied de page 3"/>
          <p:cNvSpPr>
            <a:spLocks noGrp="1"/>
          </p:cNvSpPr>
          <p:nvPr>
            <p:ph type="ftr" sz="quarter" idx="11"/>
          </p:nvPr>
        </p:nvSpPr>
        <p:spPr/>
        <p:txBody>
          <a:bodyPr/>
          <a:lstStyle/>
          <a:p>
            <a:r>
              <a:rPr lang="en-US" sz="1400" b="1">
                <a:latin typeface="Calisto MT" panose="02040603050505030304" charset="0"/>
                <a:cs typeface="Calisto MT" panose="02040603050505030304" charset="0"/>
              </a:rPr>
              <a:t>CryptoBillions by Zafir SAWADOGO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photo_2022-05-16_22-27-01"/>
          <p:cNvPicPr>
            <a:picLocks noChangeAspect="1"/>
          </p:cNvPicPr>
          <p:nvPr/>
        </p:nvPicPr>
        <p:blipFill>
          <a:blip r:embed="rId2"/>
          <a:stretch>
            <a:fillRect/>
          </a:stretch>
        </p:blipFill>
        <p:spPr>
          <a:xfrm>
            <a:off x="0" y="0"/>
            <a:ext cx="12192000" cy="6858000"/>
          </a:xfrm>
          <a:prstGeom prst="rect">
            <a:avLst/>
          </a:prstGeom>
        </p:spPr>
      </p:pic>
      <p:sp>
        <p:nvSpPr>
          <p:cNvPr id="5" name="Espace réservé du pied de page 4"/>
          <p:cNvSpPr>
            <a:spLocks noGrp="1"/>
          </p:cNvSpPr>
          <p:nvPr>
            <p:ph type="ftr" sz="quarter" idx="11"/>
          </p:nvPr>
        </p:nvSpPr>
        <p:spPr/>
        <p:txBody>
          <a:bodyPr/>
          <a:lstStyle/>
          <a:p>
            <a:r>
              <a:rPr lang="en-US" sz="1400" b="1">
                <a:latin typeface="Calisto MT" panose="02040603050505030304" charset="0"/>
                <a:cs typeface="Calisto MT" panose="02040603050505030304" charset="0"/>
              </a:rPr>
              <a:t>CryptoBillions by Zafir SAWADOGO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hoto_2022-05-16_22-26-23"/>
          <p:cNvPicPr>
            <a:picLocks noChangeAspect="1"/>
          </p:cNvPicPr>
          <p:nvPr/>
        </p:nvPicPr>
        <p:blipFill>
          <a:blip r:embed="rId2"/>
          <a:stretch>
            <a:fillRect/>
          </a:stretch>
        </p:blipFill>
        <p:spPr>
          <a:xfrm>
            <a:off x="0" y="0"/>
            <a:ext cx="12192000" cy="6858000"/>
          </a:xfrm>
          <a:prstGeom prst="rect">
            <a:avLst/>
          </a:prstGeom>
        </p:spPr>
      </p:pic>
      <p:sp>
        <p:nvSpPr>
          <p:cNvPr id="3" name="Espace réservé du pied de page 2"/>
          <p:cNvSpPr>
            <a:spLocks noGrp="1"/>
          </p:cNvSpPr>
          <p:nvPr>
            <p:ph type="ftr" sz="quarter" idx="11"/>
          </p:nvPr>
        </p:nvSpPr>
        <p:spPr/>
        <p:txBody>
          <a:bodyPr/>
          <a:lstStyle/>
          <a:p>
            <a:r>
              <a:rPr lang="en-US" sz="1400" b="1">
                <a:latin typeface="Calisto MT" panose="02040603050505030304" charset="0"/>
                <a:cs typeface="Calisto MT" panose="02040603050505030304" charset="0"/>
              </a:rPr>
              <a:t>CryptoBillions by Zafir SAWADOGO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5000"/>
          </a:blip>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47700" y="258445"/>
            <a:ext cx="10515600" cy="828675"/>
          </a:xfrm>
        </p:spPr>
        <p:txBody>
          <a:bodyPr/>
          <a:lstStyle/>
          <a:p>
            <a:pPr algn="ctr"/>
            <a:r>
              <a:rPr lang="fr-FR" altLang="en-US" sz="4000">
                <a:latin typeface="Calisto MT" panose="02040603050505030304" charset="0"/>
                <a:cs typeface="Calisto MT" panose="02040603050505030304" charset="0"/>
                <a:sym typeface="+mn-ea"/>
              </a:rPr>
              <a:t>1. CryptoActifs: Vision et Objectif</a:t>
            </a:r>
          </a:p>
        </p:txBody>
      </p:sp>
      <p:sp>
        <p:nvSpPr>
          <p:cNvPr id="3" name="Espace réservé du contenu 2"/>
          <p:cNvSpPr>
            <a:spLocks noGrp="1"/>
          </p:cNvSpPr>
          <p:nvPr>
            <p:ph idx="1"/>
          </p:nvPr>
        </p:nvSpPr>
        <p:spPr>
          <a:xfrm>
            <a:off x="527050" y="1207770"/>
            <a:ext cx="10636250" cy="4969510"/>
          </a:xfrm>
        </p:spPr>
        <p:txBody>
          <a:bodyPr/>
          <a:lstStyle/>
          <a:p>
            <a:r>
              <a:rPr lang="fr-FR" altLang="en-US" sz="3600">
                <a:latin typeface="Calisto MT" panose="02040603050505030304" charset="0"/>
                <a:cs typeface="Calisto MT" panose="02040603050505030304" charset="0"/>
              </a:rPr>
              <a:t>Suscitant beaucoup d’interet auprès des traders et investisseurs, le Trading des Crypto n’a fait qu’évoluer ainsi nous distinguons: </a:t>
            </a:r>
          </a:p>
          <a:p>
            <a:r>
              <a:rPr lang="fr-FR" altLang="en-US">
                <a:latin typeface="Calisto MT" panose="02040603050505030304" charset="0"/>
                <a:cs typeface="Calisto MT" panose="02040603050505030304" charset="0"/>
              </a:rPr>
              <a:t>                     </a:t>
            </a:r>
          </a:p>
          <a:p>
            <a:r>
              <a:rPr lang="fr-FR" altLang="en-US">
                <a:latin typeface="Calisto MT" panose="02040603050505030304" charset="0"/>
                <a:cs typeface="Calisto MT" panose="02040603050505030304" charset="0"/>
              </a:rPr>
              <a:t>                  </a:t>
            </a:r>
            <a:r>
              <a:rPr lang="fr-FR" altLang="en-US" b="1" u="sng">
                <a:solidFill>
                  <a:srgbClr val="FF0000"/>
                </a:solidFill>
                <a:latin typeface="Calisto MT" panose="02040603050505030304" charset="0"/>
                <a:cs typeface="Calisto MT" panose="02040603050505030304" charset="0"/>
              </a:rPr>
              <a:t> Le SpotTrading:</a:t>
            </a:r>
            <a:endParaRPr lang="fr-FR" altLang="en-US" b="1" u="sng">
              <a:latin typeface="Calisto MT" panose="02040603050505030304" charset="0"/>
              <a:cs typeface="Calisto MT" panose="02040603050505030304" charset="0"/>
            </a:endParaRPr>
          </a:p>
          <a:p>
            <a:r>
              <a:rPr lang="fr-FR" altLang="en-US">
                <a:latin typeface="Calisto MT" panose="02040603050505030304" charset="0"/>
                <a:cs typeface="Calisto MT" panose="02040603050505030304" charset="0"/>
              </a:rPr>
              <a:t>Le tout premier, il represente la définition authentique du trading qui consiste à acquerir un bien (crypto) à un prix bas pour la revendre à un prix plus élevé afin génerer des profits. C’est le plus classique et le moins risqué. </a:t>
            </a:r>
          </a:p>
          <a:p>
            <a:endParaRPr lang="fr-FR" altLang="en-US">
              <a:latin typeface="Calisto MT" panose="02040603050505030304" charset="0"/>
              <a:cs typeface="Calisto MT" panose="02040603050505030304" charset="0"/>
            </a:endParaRPr>
          </a:p>
        </p:txBody>
      </p:sp>
      <p:sp>
        <p:nvSpPr>
          <p:cNvPr id="4" name="Espace réservé du pied de page 3"/>
          <p:cNvSpPr>
            <a:spLocks noGrp="1"/>
          </p:cNvSpPr>
          <p:nvPr>
            <p:ph type="ftr" sz="quarter" idx="11"/>
          </p:nvPr>
        </p:nvSpPr>
        <p:spPr/>
        <p:txBody>
          <a:bodyPr/>
          <a:lstStyle/>
          <a:p>
            <a:r>
              <a:rPr lang="en-US" sz="1400" b="1">
                <a:latin typeface="Calisto MT" panose="02040603050505030304" charset="0"/>
                <a:cs typeface="Calisto MT" panose="02040603050505030304" charset="0"/>
              </a:rPr>
              <a:t>CryptoBillions by Zafir SAWADOGO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5000"/>
          </a:blip>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47700" y="258445"/>
            <a:ext cx="10515600" cy="767715"/>
          </a:xfrm>
        </p:spPr>
        <p:txBody>
          <a:bodyPr/>
          <a:lstStyle/>
          <a:p>
            <a:pPr algn="ctr"/>
            <a:r>
              <a:rPr lang="fr-FR" altLang="en-US" sz="4000">
                <a:latin typeface="Calisto MT" panose="02040603050505030304" charset="0"/>
                <a:cs typeface="Calisto MT" panose="02040603050505030304" charset="0"/>
                <a:sym typeface="+mn-ea"/>
              </a:rPr>
              <a:t>1. CryptoActifs: Vision et Objectif</a:t>
            </a:r>
          </a:p>
        </p:txBody>
      </p:sp>
      <p:sp>
        <p:nvSpPr>
          <p:cNvPr id="3" name="Espace réservé du contenu 2"/>
          <p:cNvSpPr>
            <a:spLocks noGrp="1"/>
          </p:cNvSpPr>
          <p:nvPr>
            <p:ph idx="1"/>
          </p:nvPr>
        </p:nvSpPr>
        <p:spPr>
          <a:xfrm>
            <a:off x="302260" y="1026160"/>
            <a:ext cx="11464925" cy="5677535"/>
          </a:xfrm>
        </p:spPr>
        <p:txBody>
          <a:bodyPr>
            <a:normAutofit/>
          </a:bodyPr>
          <a:lstStyle/>
          <a:p>
            <a:r>
              <a:rPr lang="fr-FR" altLang="en-US"/>
              <a:t>               </a:t>
            </a:r>
            <a:r>
              <a:rPr lang="fr-FR" altLang="en-US">
                <a:solidFill>
                  <a:srgbClr val="FF0000"/>
                </a:solidFill>
              </a:rPr>
              <a:t> </a:t>
            </a:r>
            <a:r>
              <a:rPr lang="fr-FR" altLang="en-US" b="1" u="sng">
                <a:solidFill>
                  <a:srgbClr val="FF0000"/>
                </a:solidFill>
                <a:latin typeface="Calisto MT" panose="02040603050505030304" charset="0"/>
                <a:cs typeface="Calisto MT" panose="02040603050505030304" charset="0"/>
              </a:rPr>
              <a:t>Le Trading Marge:</a:t>
            </a:r>
            <a:endParaRPr lang="fr-FR" altLang="en-US" b="1" u="sng">
              <a:latin typeface="Calisto MT" panose="02040603050505030304" charset="0"/>
              <a:cs typeface="Calisto MT" panose="02040603050505030304" charset="0"/>
            </a:endParaRPr>
          </a:p>
          <a:p>
            <a:r>
              <a:rPr lang="fr-FR" altLang="en-US">
                <a:latin typeface="Calisto MT" panose="02040603050505030304" charset="0"/>
                <a:cs typeface="Calisto MT" panose="02040603050505030304" charset="0"/>
              </a:rPr>
              <a:t>Ici, cela consiste a utilisé un effet de Levier. L’effet de Levier est un emprunt que vous faites auprès de votre courtier (Broker) pour renforcer votre position pour augmenter ses gains de x5 et plus. </a:t>
            </a:r>
          </a:p>
          <a:p>
            <a:r>
              <a:rPr lang="fr-FR" altLang="en-US" b="1">
                <a:latin typeface="Calisto MT" panose="02040603050505030304" charset="0"/>
                <a:cs typeface="Calisto MT" panose="02040603050505030304" charset="0"/>
              </a:rPr>
              <a:t>              </a:t>
            </a:r>
            <a:r>
              <a:rPr lang="fr-FR" altLang="en-US" b="1" u="sng">
                <a:solidFill>
                  <a:srgbClr val="FF0000"/>
                </a:solidFill>
                <a:latin typeface="Calisto MT" panose="02040603050505030304" charset="0"/>
                <a:cs typeface="Calisto MT" panose="02040603050505030304" charset="0"/>
              </a:rPr>
              <a:t>Le Trading Futures:</a:t>
            </a:r>
            <a:r>
              <a:rPr lang="fr-FR" altLang="en-US" b="1" u="sng">
                <a:latin typeface="Calisto MT" panose="02040603050505030304" charset="0"/>
                <a:cs typeface="Calisto MT" panose="02040603050505030304" charset="0"/>
              </a:rPr>
              <a:t> </a:t>
            </a:r>
          </a:p>
          <a:p>
            <a:r>
              <a:rPr lang="fr-FR" altLang="en-US">
                <a:latin typeface="Calisto MT" panose="02040603050505030304" charset="0"/>
                <a:cs typeface="Calisto MT" panose="02040603050505030304" charset="0"/>
              </a:rPr>
              <a:t>Le trading de contrats à terme permet aux traders d'utiliser des effets de levier jusqu'à x125 et d'ouvrir des positions longs (Achat) et shorts (Vente) avec de nombreuses crypto-monnaies.</a:t>
            </a:r>
          </a:p>
          <a:p>
            <a:endParaRPr lang="fr-FR" altLang="en-US">
              <a:latin typeface="Calisto MT" panose="02040603050505030304" charset="0"/>
              <a:cs typeface="Calisto MT" panose="02040603050505030304" charset="0"/>
            </a:endParaRPr>
          </a:p>
          <a:p>
            <a:r>
              <a:rPr lang="fr-FR" altLang="en-US">
                <a:latin typeface="Calisto MT" panose="02040603050505030304" charset="0"/>
                <a:cs typeface="Calisto MT" panose="02040603050505030304" charset="0"/>
              </a:rPr>
              <a:t>Notre formation sera axée sur le SpotTrading car les 2 autres requièrent plus de connaissances et aptitudes et sont plus risqués</a:t>
            </a:r>
            <a:r>
              <a:rPr lang="fr-FR" altLang="en-US" b="1">
                <a:latin typeface="Calisto MT" panose="02040603050505030304" charset="0"/>
                <a:cs typeface="Calisto MT" panose="02040603050505030304" charset="0"/>
              </a:rPr>
              <a:t>.</a:t>
            </a:r>
          </a:p>
        </p:txBody>
      </p:sp>
      <p:sp>
        <p:nvSpPr>
          <p:cNvPr id="4" name="Espace réservé du pied de page 3"/>
          <p:cNvSpPr>
            <a:spLocks noGrp="1"/>
          </p:cNvSpPr>
          <p:nvPr>
            <p:ph type="ftr" sz="quarter" idx="11"/>
          </p:nvPr>
        </p:nvSpPr>
        <p:spPr/>
        <p:txBody>
          <a:bodyPr/>
          <a:lstStyle/>
          <a:p>
            <a:r>
              <a:rPr lang="en-US" sz="1400" b="1">
                <a:latin typeface="Calisto MT" panose="02040603050505030304" charset="0"/>
                <a:cs typeface="Calisto MT" panose="02040603050505030304" charset="0"/>
              </a:rPr>
              <a:t>CryptoBillions by Zafir SAWADOGO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30000"/>
          </a:blip>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altLang="en-US" sz="4000">
                <a:latin typeface="Calisto MT" panose="02040603050505030304" charset="0"/>
                <a:cs typeface="Calisto MT" panose="02040603050505030304" charset="0"/>
                <a:sym typeface="+mn-ea"/>
              </a:rPr>
              <a:t>2. Prise en main d’un Exchange (BINANCE)</a:t>
            </a:r>
          </a:p>
        </p:txBody>
      </p:sp>
      <p:sp>
        <p:nvSpPr>
          <p:cNvPr id="3" name="Espace réservé du contenu 2"/>
          <p:cNvSpPr>
            <a:spLocks noGrp="1"/>
          </p:cNvSpPr>
          <p:nvPr>
            <p:ph idx="1"/>
          </p:nvPr>
        </p:nvSpPr>
        <p:spPr>
          <a:xfrm>
            <a:off x="361315" y="1583690"/>
            <a:ext cx="10801985" cy="4593590"/>
          </a:xfrm>
        </p:spPr>
        <p:txBody>
          <a:bodyPr/>
          <a:lstStyle/>
          <a:p>
            <a:r>
              <a:rPr lang="fr-FR" altLang="en-US" sz="3200" b="1"/>
              <a:t>-</a:t>
            </a:r>
            <a:r>
              <a:rPr lang="fr-FR" altLang="en-US" sz="3200">
                <a:latin typeface="Calisto MT" panose="02040603050505030304" charset="0"/>
                <a:cs typeface="Calisto MT" panose="02040603050505030304" charset="0"/>
              </a:rPr>
              <a:t> Un Exchange est un marché d’interchange de cryptoActifs où vous pouvez acheter, vendre ou interchanger les cryptomonnies selon leur cotations. C’est le lieu de spéculation</a:t>
            </a:r>
          </a:p>
          <a:p>
            <a:r>
              <a:rPr lang="fr-FR" altLang="en-US" sz="3200">
                <a:latin typeface="Calisto MT" panose="02040603050505030304" charset="0"/>
                <a:cs typeface="Calisto MT" panose="02040603050505030304" charset="0"/>
              </a:rPr>
              <a:t>Ex: Binance, Kucoin, Hotbit, Latoken, Gate.io ..........</a:t>
            </a:r>
          </a:p>
          <a:p>
            <a:endParaRPr lang="fr-FR" altLang="en-US" sz="3200">
              <a:latin typeface="Calisto MT" panose="02040603050505030304" charset="0"/>
              <a:cs typeface="Calisto MT" panose="02040603050505030304" charset="0"/>
            </a:endParaRPr>
          </a:p>
          <a:p>
            <a:r>
              <a:rPr lang="fr-FR" altLang="en-US" sz="3200">
                <a:latin typeface="Calisto MT" panose="02040603050505030304" charset="0"/>
                <a:cs typeface="Calisto MT" panose="02040603050505030304" charset="0"/>
              </a:rPr>
              <a:t>- Pratique</a:t>
            </a:r>
          </a:p>
        </p:txBody>
      </p:sp>
      <p:sp>
        <p:nvSpPr>
          <p:cNvPr id="4" name="Espace réservé du pied de page 3"/>
          <p:cNvSpPr>
            <a:spLocks noGrp="1"/>
          </p:cNvSpPr>
          <p:nvPr>
            <p:ph type="ftr" sz="quarter" idx="11"/>
          </p:nvPr>
        </p:nvSpPr>
        <p:spPr/>
        <p:txBody>
          <a:bodyPr/>
          <a:lstStyle/>
          <a:p>
            <a:r>
              <a:rPr lang="en-US" sz="1400" b="1">
                <a:latin typeface="Calisto MT" panose="02040603050505030304" charset="0"/>
                <a:cs typeface="Calisto MT" panose="02040603050505030304" charset="0"/>
              </a:rPr>
              <a:t>CryptoBillions by Zafir SAWADOGO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5000"/>
          </a:blip>
          <a:stretch>
            <a:fillRect/>
          </a:stretch>
        </a:blipFill>
        <a:effectLst/>
      </p:bgPr>
    </p:bg>
    <p:spTree>
      <p:nvGrpSpPr>
        <p:cNvPr id="1" name=""/>
        <p:cNvGrpSpPr/>
        <p:nvPr/>
      </p:nvGrpSpPr>
      <p:grpSpPr>
        <a:xfrm>
          <a:off x="0" y="0"/>
          <a:ext cx="0" cy="0"/>
          <a:chOff x="0" y="0"/>
          <a:chExt cx="0" cy="0"/>
        </a:xfrm>
      </p:grpSpPr>
      <p:pic>
        <p:nvPicPr>
          <p:cNvPr id="7" name="Image 6" descr="kucoin"/>
          <p:cNvPicPr>
            <a:picLocks noChangeAspect="1"/>
          </p:cNvPicPr>
          <p:nvPr/>
        </p:nvPicPr>
        <p:blipFill>
          <a:blip r:embed="rId3"/>
          <a:stretch>
            <a:fillRect/>
          </a:stretch>
        </p:blipFill>
        <p:spPr>
          <a:xfrm>
            <a:off x="0" y="0"/>
            <a:ext cx="4342765" cy="3514725"/>
          </a:xfrm>
          <a:prstGeom prst="rect">
            <a:avLst/>
          </a:prstGeom>
        </p:spPr>
      </p:pic>
      <p:pic>
        <p:nvPicPr>
          <p:cNvPr id="8" name="Image 7" descr="hotbit"/>
          <p:cNvPicPr>
            <a:picLocks noChangeAspect="1"/>
          </p:cNvPicPr>
          <p:nvPr/>
        </p:nvPicPr>
        <p:blipFill>
          <a:blip r:embed="rId4"/>
          <a:stretch>
            <a:fillRect/>
          </a:stretch>
        </p:blipFill>
        <p:spPr>
          <a:xfrm>
            <a:off x="7016750" y="0"/>
            <a:ext cx="5008880" cy="3514725"/>
          </a:xfrm>
          <a:prstGeom prst="rect">
            <a:avLst/>
          </a:prstGeom>
        </p:spPr>
      </p:pic>
      <p:pic>
        <p:nvPicPr>
          <p:cNvPr id="10" name="Image 9" descr="wallet"/>
          <p:cNvPicPr>
            <a:picLocks noChangeAspect="1"/>
          </p:cNvPicPr>
          <p:nvPr/>
        </p:nvPicPr>
        <p:blipFill>
          <a:blip r:embed="rId5"/>
          <a:srcRect l="53023" t="12219" r="6107" b="22793"/>
          <a:stretch>
            <a:fillRect/>
          </a:stretch>
        </p:blipFill>
        <p:spPr>
          <a:xfrm>
            <a:off x="-22225" y="3681730"/>
            <a:ext cx="4364990" cy="3041015"/>
          </a:xfrm>
          <a:prstGeom prst="rect">
            <a:avLst/>
          </a:prstGeom>
        </p:spPr>
      </p:pic>
      <p:pic>
        <p:nvPicPr>
          <p:cNvPr id="2" name="Image 1" descr="photo_2022-05-16_22-26-47"/>
          <p:cNvPicPr>
            <a:picLocks noChangeAspect="1"/>
          </p:cNvPicPr>
          <p:nvPr/>
        </p:nvPicPr>
        <p:blipFill>
          <a:blip r:embed="rId6"/>
          <a:stretch>
            <a:fillRect/>
          </a:stretch>
        </p:blipFill>
        <p:spPr>
          <a:xfrm>
            <a:off x="6005830" y="2867025"/>
            <a:ext cx="6186170" cy="3990975"/>
          </a:xfrm>
          <a:prstGeom prst="rect">
            <a:avLst/>
          </a:prstGeom>
        </p:spPr>
      </p:pic>
      <p:sp>
        <p:nvSpPr>
          <p:cNvPr id="4" name="Espace réservé du pied de page 3"/>
          <p:cNvSpPr>
            <a:spLocks noGrp="1"/>
          </p:cNvSpPr>
          <p:nvPr>
            <p:ph type="ftr" sz="quarter" idx="11"/>
          </p:nvPr>
        </p:nvSpPr>
        <p:spPr/>
        <p:txBody>
          <a:bodyPr/>
          <a:lstStyle/>
          <a:p>
            <a:r>
              <a:rPr lang="en-US" sz="1400" b="1">
                <a:latin typeface="Calisto MT" panose="02040603050505030304" charset="0"/>
                <a:cs typeface="Calisto MT" panose="02040603050505030304" charset="0"/>
              </a:rPr>
              <a:t>CryptoBillions by Zafir SAWADOGO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5000"/>
          </a:blip>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47700" y="258445"/>
            <a:ext cx="10515600" cy="708660"/>
          </a:xfrm>
        </p:spPr>
        <p:txBody>
          <a:bodyPr>
            <a:normAutofit fontScale="90000"/>
          </a:bodyPr>
          <a:lstStyle/>
          <a:p>
            <a:pPr algn="ctr"/>
            <a:r>
              <a:rPr lang="fr-FR" altLang="en-US">
                <a:latin typeface="Calisto MT" panose="02040603050505030304" charset="0"/>
                <a:cs typeface="Calisto MT" panose="02040603050505030304" charset="0"/>
                <a:sym typeface="+mn-ea"/>
              </a:rPr>
              <a:t>3. Etude des projets Cryptos</a:t>
            </a:r>
          </a:p>
        </p:txBody>
      </p:sp>
      <p:sp>
        <p:nvSpPr>
          <p:cNvPr id="3" name="Espace réservé du contenu 2"/>
          <p:cNvSpPr>
            <a:spLocks noGrp="1"/>
          </p:cNvSpPr>
          <p:nvPr>
            <p:ph idx="1"/>
          </p:nvPr>
        </p:nvSpPr>
        <p:spPr>
          <a:xfrm>
            <a:off x="271145" y="966470"/>
            <a:ext cx="11541760" cy="5633085"/>
          </a:xfrm>
        </p:spPr>
        <p:txBody>
          <a:bodyPr>
            <a:normAutofit/>
          </a:bodyPr>
          <a:lstStyle/>
          <a:p>
            <a:pPr algn="l"/>
            <a:r>
              <a:rPr lang="fr-FR" altLang="en-US" sz="2400">
                <a:latin typeface="Calisto MT" panose="02040603050505030304" charset="0"/>
                <a:cs typeface="Calisto MT" panose="02040603050505030304" charset="0"/>
              </a:rPr>
              <a:t>Vous devez savoir que tout cryptoActif est basé sur un projet bien specifique. En ce sens, investir dans un CryptoActif suppose que vous avez compris la potentialité du projet ainsi que les risques. Voici donc un apercu de ceux sur quoi on se base pour nos choix: </a:t>
            </a:r>
          </a:p>
          <a:p>
            <a:pPr algn="l"/>
            <a:endParaRPr lang="fr-FR" altLang="en-US" sz="2400">
              <a:latin typeface="Calisto MT" panose="02040603050505030304" charset="0"/>
              <a:cs typeface="Calisto MT" panose="02040603050505030304" charset="0"/>
            </a:endParaRPr>
          </a:p>
          <a:p>
            <a:pPr algn="l"/>
            <a:r>
              <a:rPr lang="fr-FR" altLang="en-US" sz="2400" b="1">
                <a:solidFill>
                  <a:srgbClr val="FF0000"/>
                </a:solidFill>
                <a:latin typeface="Calisto MT" panose="02040603050505030304" charset="0"/>
                <a:cs typeface="Calisto MT" panose="02040603050505030304" charset="0"/>
                <a:sym typeface="+mn-ea"/>
              </a:rPr>
              <a:t>* </a:t>
            </a:r>
            <a:r>
              <a:rPr lang="fr-FR" altLang="en-US" sz="2400" b="1" u="sng">
                <a:solidFill>
                  <a:srgbClr val="FF0000"/>
                </a:solidFill>
                <a:latin typeface="Calisto MT" panose="02040603050505030304" charset="0"/>
                <a:cs typeface="Calisto MT" panose="02040603050505030304" charset="0"/>
                <a:sym typeface="+mn-ea"/>
              </a:rPr>
              <a:t>WHITEPAPER</a:t>
            </a:r>
            <a:endParaRPr lang="fr-FR" altLang="en-US" sz="2400" b="1" u="sng">
              <a:solidFill>
                <a:srgbClr val="FF0000"/>
              </a:solidFill>
              <a:latin typeface="Calisto MT" panose="02040603050505030304" charset="0"/>
              <a:cs typeface="Calisto MT" panose="02040603050505030304" charset="0"/>
            </a:endParaRPr>
          </a:p>
          <a:p>
            <a:pPr algn="l"/>
            <a:r>
              <a:rPr lang="fr-FR" altLang="en-US" sz="2400">
                <a:latin typeface="Calisto MT" panose="02040603050505030304" charset="0"/>
                <a:cs typeface="Calisto MT" panose="02040603050505030304" charset="0"/>
                <a:sym typeface="+mn-ea"/>
              </a:rPr>
              <a:t>La potentialité d’une cryptomonnaie se trouve essentiellement dans son projet. Il est donc impératif de comprendre sur quoi se repose le projet, son innovation et l’équipe (les différents membres) qui dirige ce projet.</a:t>
            </a:r>
            <a:endParaRPr lang="fr-FR" altLang="en-US" sz="2400">
              <a:latin typeface="Calisto MT" panose="02040603050505030304" charset="0"/>
              <a:cs typeface="Calisto MT" panose="02040603050505030304" charset="0"/>
            </a:endParaRPr>
          </a:p>
          <a:p>
            <a:pPr algn="l"/>
            <a:endParaRPr lang="fr-FR" altLang="en-US" sz="2400">
              <a:latin typeface="Calisto MT" panose="02040603050505030304" charset="0"/>
              <a:cs typeface="Calisto MT" panose="02040603050505030304" charset="0"/>
            </a:endParaRPr>
          </a:p>
          <a:p>
            <a:pPr algn="l"/>
            <a:r>
              <a:rPr lang="fr-FR" altLang="en-US" sz="2400" b="1">
                <a:solidFill>
                  <a:srgbClr val="FF0000"/>
                </a:solidFill>
                <a:latin typeface="Calisto MT" panose="02040603050505030304" charset="0"/>
                <a:cs typeface="Calisto MT" panose="02040603050505030304" charset="0"/>
                <a:sym typeface="+mn-ea"/>
              </a:rPr>
              <a:t>*</a:t>
            </a:r>
            <a:r>
              <a:rPr lang="fr-FR" altLang="en-US" sz="2400" b="1" u="sng">
                <a:solidFill>
                  <a:srgbClr val="FF0000"/>
                </a:solidFill>
                <a:latin typeface="Calisto MT" panose="02040603050505030304" charset="0"/>
                <a:cs typeface="Calisto MT" panose="02040603050505030304" charset="0"/>
                <a:sym typeface="+mn-ea"/>
              </a:rPr>
              <a:t>CAPITALISATION</a:t>
            </a:r>
            <a:endParaRPr lang="fr-FR" altLang="en-US" sz="2400" b="1" u="sng">
              <a:solidFill>
                <a:srgbClr val="FF0000"/>
              </a:solidFill>
              <a:latin typeface="Calisto MT" panose="02040603050505030304" charset="0"/>
              <a:cs typeface="Calisto MT" panose="02040603050505030304" charset="0"/>
            </a:endParaRPr>
          </a:p>
          <a:p>
            <a:pPr algn="l"/>
            <a:r>
              <a:rPr lang="fr-FR" altLang="en-US" sz="2400">
                <a:latin typeface="Calisto MT" panose="02040603050505030304" charset="0"/>
                <a:cs typeface="Calisto MT" panose="02040603050505030304" charset="0"/>
                <a:sym typeface="+mn-ea"/>
              </a:rPr>
              <a:t>Elle represente la valeur totale investie dans une crypto</a:t>
            </a:r>
            <a:endParaRPr lang="fr-FR" altLang="en-US" sz="2400">
              <a:latin typeface="Calisto MT" panose="02040603050505030304" charset="0"/>
              <a:cs typeface="Calisto MT" panose="02040603050505030304" charset="0"/>
            </a:endParaRPr>
          </a:p>
          <a:p>
            <a:pPr algn="l"/>
            <a:r>
              <a:rPr lang="fr-FR" altLang="en-US" sz="2400">
                <a:latin typeface="Calisto MT" panose="02040603050505030304" charset="0"/>
                <a:cs typeface="Calisto MT" panose="02040603050505030304" charset="0"/>
                <a:sym typeface="+mn-ea"/>
              </a:rPr>
              <a:t>Cp= Nombre de pièce x Valeur d’une pièce.</a:t>
            </a:r>
            <a:endParaRPr lang="fr-FR" altLang="en-US" sz="2400">
              <a:latin typeface="Calisto MT" panose="02040603050505030304" charset="0"/>
              <a:cs typeface="Calisto MT" panose="02040603050505030304" charset="0"/>
            </a:endParaRPr>
          </a:p>
          <a:p>
            <a:pPr algn="l"/>
            <a:r>
              <a:rPr lang="fr-FR" altLang="en-US" sz="2400">
                <a:latin typeface="Calisto MT" panose="02040603050505030304" charset="0"/>
                <a:cs typeface="Calisto MT" panose="02040603050505030304" charset="0"/>
                <a:sym typeface="+mn-ea"/>
              </a:rPr>
              <a:t>Une capitalisation croissante demontre l’interet porté à cette crypto</a:t>
            </a:r>
          </a:p>
        </p:txBody>
      </p:sp>
      <p:sp>
        <p:nvSpPr>
          <p:cNvPr id="4" name="Espace réservé du pied de page 3"/>
          <p:cNvSpPr>
            <a:spLocks noGrp="1"/>
          </p:cNvSpPr>
          <p:nvPr>
            <p:ph type="ftr" sz="quarter" idx="11"/>
          </p:nvPr>
        </p:nvSpPr>
        <p:spPr/>
        <p:txBody>
          <a:bodyPr/>
          <a:lstStyle/>
          <a:p>
            <a:r>
              <a:rPr lang="en-US" sz="1400" b="1">
                <a:latin typeface="Calisto MT" panose="02040603050505030304" charset="0"/>
                <a:cs typeface="Calisto MT" panose="02040603050505030304" charset="0"/>
              </a:rPr>
              <a:t>CryptoBillions by Zafir SAWADOGO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5000"/>
          </a:blip>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628140" y="466090"/>
            <a:ext cx="9991090" cy="660400"/>
          </a:xfrm>
        </p:spPr>
        <p:txBody>
          <a:bodyPr>
            <a:normAutofit fontScale="90000"/>
          </a:bodyPr>
          <a:lstStyle/>
          <a:p>
            <a:pPr algn="ctr"/>
            <a:r>
              <a:rPr lang="fr-FR" altLang="en-US" sz="4445">
                <a:latin typeface="Calisto MT" panose="02040603050505030304" charset="0"/>
                <a:cs typeface="Calisto MT" panose="02040603050505030304" charset="0"/>
                <a:sym typeface="+mn-ea"/>
              </a:rPr>
              <a:t>3. Etude des projets Cryptos</a:t>
            </a:r>
            <a:endParaRPr lang="fr-FR" altLang="en-US" sz="4445">
              <a:latin typeface="Calisto MT" panose="02040603050505030304" charset="0"/>
              <a:cs typeface="Calisto MT" panose="02040603050505030304" charset="0"/>
            </a:endParaRPr>
          </a:p>
        </p:txBody>
      </p:sp>
      <p:sp>
        <p:nvSpPr>
          <p:cNvPr id="3" name="Espace réservé du contenu 2"/>
          <p:cNvSpPr>
            <a:spLocks noGrp="1"/>
          </p:cNvSpPr>
          <p:nvPr>
            <p:ph idx="1"/>
          </p:nvPr>
        </p:nvSpPr>
        <p:spPr>
          <a:xfrm>
            <a:off x="393700" y="1330960"/>
            <a:ext cx="10769600" cy="4846320"/>
          </a:xfrm>
        </p:spPr>
        <p:txBody>
          <a:bodyPr>
            <a:normAutofit lnSpcReduction="10000"/>
          </a:bodyPr>
          <a:lstStyle/>
          <a:p>
            <a:r>
              <a:rPr lang="fr-FR" altLang="en-US" b="1">
                <a:solidFill>
                  <a:srgbClr val="FF0000"/>
                </a:solidFill>
                <a:latin typeface="Calisto MT" panose="02040603050505030304" charset="0"/>
                <a:cs typeface="Calisto MT" panose="02040603050505030304" charset="0"/>
              </a:rPr>
              <a:t>*</a:t>
            </a:r>
            <a:r>
              <a:rPr lang="fr-FR" altLang="en-US" b="1" u="sng">
                <a:solidFill>
                  <a:srgbClr val="FF0000"/>
                </a:solidFill>
                <a:latin typeface="Calisto MT" panose="02040603050505030304" charset="0"/>
                <a:cs typeface="Calisto MT" panose="02040603050505030304" charset="0"/>
              </a:rPr>
              <a:t>NOMBRE DE PIECES</a:t>
            </a:r>
          </a:p>
          <a:p>
            <a:r>
              <a:rPr lang="fr-FR" altLang="en-US">
                <a:latin typeface="Calisto MT" panose="02040603050505030304" charset="0"/>
                <a:cs typeface="Calisto MT" panose="02040603050505030304" charset="0"/>
              </a:rPr>
              <a:t>Plus il en existe peu et plus il impactera fortement (positivement) la hausse de la valeur de la pièce. Il s’agit du principe de la rareté.</a:t>
            </a:r>
          </a:p>
          <a:p>
            <a:endParaRPr lang="fr-FR" altLang="en-US">
              <a:latin typeface="Calisto MT" panose="02040603050505030304" charset="0"/>
              <a:cs typeface="Calisto MT" panose="02040603050505030304" charset="0"/>
            </a:endParaRPr>
          </a:p>
          <a:p>
            <a:r>
              <a:rPr lang="fr-FR" altLang="en-US" b="1">
                <a:solidFill>
                  <a:srgbClr val="FF0000"/>
                </a:solidFill>
                <a:latin typeface="Calisto MT" panose="02040603050505030304" charset="0"/>
                <a:cs typeface="Calisto MT" panose="02040603050505030304" charset="0"/>
              </a:rPr>
              <a:t>*</a:t>
            </a:r>
            <a:r>
              <a:rPr lang="fr-FR" altLang="en-US" b="1" u="sng">
                <a:solidFill>
                  <a:srgbClr val="FF0000"/>
                </a:solidFill>
                <a:latin typeface="Calisto MT" panose="02040603050505030304" charset="0"/>
                <a:cs typeface="Calisto MT" panose="02040603050505030304" charset="0"/>
              </a:rPr>
              <a:t>ACCESSIBILITE</a:t>
            </a:r>
          </a:p>
          <a:p>
            <a:r>
              <a:rPr lang="fr-FR" altLang="en-US">
                <a:latin typeface="Calisto MT" panose="02040603050505030304" charset="0"/>
                <a:cs typeface="Calisto MT" panose="02040603050505030304" charset="0"/>
              </a:rPr>
              <a:t>Il s’agira de déterminer ici le nombre d’échangeurs sur lequel la pièce est disponible.</a:t>
            </a:r>
          </a:p>
          <a:p>
            <a:endParaRPr lang="fr-FR" altLang="en-US">
              <a:latin typeface="Calisto MT" panose="02040603050505030304" charset="0"/>
              <a:cs typeface="Calisto MT" panose="02040603050505030304" charset="0"/>
            </a:endParaRPr>
          </a:p>
          <a:p>
            <a:r>
              <a:rPr lang="fr-FR" altLang="en-US">
                <a:latin typeface="Calisto MT" panose="02040603050505030304" charset="0"/>
                <a:cs typeface="Calisto MT" panose="02040603050505030304" charset="0"/>
              </a:rPr>
              <a:t>NB: Pour un investissement long terme sur une crypto, il faut toujours se rassurer des personnes porteuses du projet et s’ils sont vraiment du contenu. A defaut y investir le maximum de son minimum.</a:t>
            </a:r>
          </a:p>
        </p:txBody>
      </p:sp>
      <p:sp>
        <p:nvSpPr>
          <p:cNvPr id="4" name="Espace réservé du pied de page 3"/>
          <p:cNvSpPr>
            <a:spLocks noGrp="1"/>
          </p:cNvSpPr>
          <p:nvPr>
            <p:ph type="ftr" sz="quarter" idx="11"/>
          </p:nvPr>
        </p:nvSpPr>
        <p:spPr/>
        <p:txBody>
          <a:bodyPr/>
          <a:lstStyle/>
          <a:p>
            <a:r>
              <a:rPr lang="en-US" sz="1400" b="1">
                <a:latin typeface="Calisto MT" panose="02040603050505030304" charset="0"/>
                <a:cs typeface="Calisto MT" panose="02040603050505030304" charset="0"/>
              </a:rPr>
              <a:t>CryptoBillions by Zafir SAWADOGO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5000"/>
          </a:blip>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altLang="en-US">
                <a:latin typeface="Calisto MT" panose="02040603050505030304" charset="0"/>
                <a:cs typeface="Calisto MT" panose="02040603050505030304" charset="0"/>
                <a:sym typeface="+mn-ea"/>
              </a:rPr>
              <a:t>4. Sécurisation des comptes sur les D-Wallets</a:t>
            </a:r>
          </a:p>
        </p:txBody>
      </p:sp>
      <p:sp>
        <p:nvSpPr>
          <p:cNvPr id="3" name="Espace réservé du contenu 2"/>
          <p:cNvSpPr>
            <a:spLocks noGrp="1"/>
          </p:cNvSpPr>
          <p:nvPr>
            <p:ph idx="1"/>
          </p:nvPr>
        </p:nvSpPr>
        <p:spPr>
          <a:xfrm>
            <a:off x="438150" y="1584325"/>
            <a:ext cx="11117580" cy="4859020"/>
          </a:xfrm>
        </p:spPr>
        <p:txBody>
          <a:bodyPr>
            <a:normAutofit fontScale="90000" lnSpcReduction="10000"/>
          </a:bodyPr>
          <a:lstStyle/>
          <a:p>
            <a:r>
              <a:rPr lang="fr-FR" altLang="en-US">
                <a:sym typeface="+mn-ea"/>
              </a:rPr>
              <a:t>- </a:t>
            </a:r>
            <a:r>
              <a:rPr lang="fr-FR" altLang="en-US">
                <a:latin typeface="Calisto MT" panose="02040603050505030304" charset="0"/>
                <a:cs typeface="Calisto MT" panose="02040603050505030304" charset="0"/>
                <a:sym typeface="+mn-ea"/>
              </a:rPr>
              <a:t>Un D-Wallet comme son nom l’indique est un Portefeuille Decentalisé de Cryptomonnaie c-a-d que nous ne pouvons y stocker que les cryptomonnaies que nous avons achetés et disponibles sur ce Wallet.</a:t>
            </a:r>
            <a:endParaRPr lang="fr-FR" altLang="en-US">
              <a:latin typeface="Calisto MT" panose="02040603050505030304" charset="0"/>
              <a:cs typeface="Calisto MT" panose="02040603050505030304" charset="0"/>
            </a:endParaRPr>
          </a:p>
          <a:p>
            <a:r>
              <a:rPr lang="fr-FR" altLang="en-US">
                <a:latin typeface="Calisto MT" panose="02040603050505030304" charset="0"/>
                <a:cs typeface="Calisto MT" panose="02040603050505030304" charset="0"/>
                <a:sym typeface="+mn-ea"/>
              </a:rPr>
              <a:t>Ex: Truswallet, Metamask , Blockchain, DeFi CRO wallet, Tron Link....</a:t>
            </a:r>
          </a:p>
          <a:p>
            <a:endParaRPr lang="fr-FR" altLang="en-US">
              <a:latin typeface="Calisto MT" panose="02040603050505030304" charset="0"/>
              <a:cs typeface="Calisto MT" panose="02040603050505030304" charset="0"/>
              <a:sym typeface="+mn-ea"/>
            </a:endParaRPr>
          </a:p>
          <a:p>
            <a:r>
              <a:rPr lang="fr-FR" altLang="en-US">
                <a:latin typeface="Calisto MT" panose="02040603050505030304" charset="0"/>
                <a:cs typeface="Calisto MT" panose="02040603050505030304" charset="0"/>
                <a:sym typeface="+mn-ea"/>
              </a:rPr>
              <a:t>*Noter nos 12 ou 24 mots dans un cahier bien gardé</a:t>
            </a:r>
          </a:p>
          <a:p>
            <a:r>
              <a:rPr lang="fr-FR" altLang="en-US">
                <a:latin typeface="Calisto MT" panose="02040603050505030304" charset="0"/>
                <a:cs typeface="Calisto MT" panose="02040603050505030304" charset="0"/>
                <a:sym typeface="+mn-ea"/>
              </a:rPr>
              <a:t>*Eviter de partager vos mots clés à quiconque</a:t>
            </a:r>
          </a:p>
          <a:p>
            <a:r>
              <a:rPr lang="fr-FR" altLang="en-US">
                <a:latin typeface="Calisto MT" panose="02040603050505030304" charset="0"/>
                <a:cs typeface="Calisto MT" panose="02040603050505030304" charset="0"/>
                <a:sym typeface="+mn-ea"/>
              </a:rPr>
              <a:t>*Eviter de cliquer sur les liens douteux</a:t>
            </a:r>
          </a:p>
          <a:p>
            <a:r>
              <a:rPr lang="fr-FR" altLang="en-US">
                <a:latin typeface="Calisto MT" panose="02040603050505030304" charset="0"/>
                <a:cs typeface="Calisto MT" panose="02040603050505030304" charset="0"/>
                <a:sym typeface="+mn-ea"/>
              </a:rPr>
              <a:t>*Activer la securisation via les empreintes digitales ou face ID</a:t>
            </a:r>
          </a:p>
          <a:p>
            <a:endParaRPr lang="fr-FR" altLang="en-US">
              <a:latin typeface="Calisto MT" panose="02040603050505030304" charset="0"/>
              <a:cs typeface="Calisto MT" panose="02040603050505030304" charset="0"/>
            </a:endParaRPr>
          </a:p>
          <a:p>
            <a:r>
              <a:rPr lang="fr-FR" altLang="en-US">
                <a:latin typeface="Calisto MT" panose="02040603050505030304" charset="0"/>
                <a:cs typeface="Calisto MT" panose="02040603050505030304" charset="0"/>
              </a:rPr>
              <a:t>*Pour les echangeurs il faut activer le Google Auth, la verification mail et numero</a:t>
            </a:r>
          </a:p>
          <a:p>
            <a:endParaRPr lang="fr-FR" altLang="en-US"/>
          </a:p>
          <a:p>
            <a:endParaRPr lang="fr-FR" altLang="en-US"/>
          </a:p>
        </p:txBody>
      </p:sp>
      <p:sp>
        <p:nvSpPr>
          <p:cNvPr id="4" name="Espace réservé du pied de page 3"/>
          <p:cNvSpPr>
            <a:spLocks noGrp="1"/>
          </p:cNvSpPr>
          <p:nvPr>
            <p:ph type="ftr" sz="quarter" idx="11"/>
          </p:nvPr>
        </p:nvSpPr>
        <p:spPr/>
        <p:txBody>
          <a:bodyPr/>
          <a:lstStyle/>
          <a:p>
            <a:r>
              <a:rPr lang="en-US" sz="1400" b="1">
                <a:latin typeface="Calisto MT" panose="02040603050505030304" charset="0"/>
                <a:cs typeface="Calisto MT" panose="02040603050505030304" charset="0"/>
              </a:rPr>
              <a:t>CryptoBillions by Zafir SAWADOGO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5000"/>
          </a:blip>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47700" y="258445"/>
            <a:ext cx="10515600" cy="849630"/>
          </a:xfrm>
        </p:spPr>
        <p:txBody>
          <a:bodyPr/>
          <a:lstStyle/>
          <a:p>
            <a:pPr algn="ctr"/>
            <a:r>
              <a:rPr lang="fr-FR" altLang="en-US" u="sng">
                <a:solidFill>
                  <a:srgbClr val="FF0000"/>
                </a:solidFill>
              </a:rPr>
              <a:t>MODULES</a:t>
            </a:r>
          </a:p>
        </p:txBody>
      </p:sp>
      <p:sp>
        <p:nvSpPr>
          <p:cNvPr id="3" name="Espace réservé du contenu 2"/>
          <p:cNvSpPr>
            <a:spLocks noGrp="1"/>
          </p:cNvSpPr>
          <p:nvPr>
            <p:ph idx="1"/>
          </p:nvPr>
        </p:nvSpPr>
        <p:spPr>
          <a:xfrm>
            <a:off x="451485" y="1256030"/>
            <a:ext cx="10908030" cy="5478780"/>
          </a:xfrm>
        </p:spPr>
        <p:txBody>
          <a:bodyPr>
            <a:noAutofit/>
          </a:bodyPr>
          <a:lstStyle/>
          <a:p>
            <a:r>
              <a:rPr lang="fr-FR" altLang="en-US" sz="4000" b="1">
                <a:latin typeface="Calisto MT" panose="02040603050505030304" charset="0"/>
                <a:cs typeface="Calisto MT" panose="02040603050505030304" charset="0"/>
              </a:rPr>
              <a:t>1. CryptoActifs: Vision et Objectif</a:t>
            </a:r>
          </a:p>
          <a:p>
            <a:r>
              <a:rPr lang="fr-FR" altLang="en-US" sz="4000" b="1">
                <a:latin typeface="Calisto MT" panose="02040603050505030304" charset="0"/>
                <a:cs typeface="Calisto MT" panose="02040603050505030304" charset="0"/>
              </a:rPr>
              <a:t>2. Prise en main d’un Exchange (BINANCE)</a:t>
            </a:r>
          </a:p>
          <a:p>
            <a:r>
              <a:rPr lang="fr-FR" altLang="en-US" sz="4000" b="1">
                <a:latin typeface="Calisto MT" panose="02040603050505030304" charset="0"/>
                <a:cs typeface="Calisto MT" panose="02040603050505030304" charset="0"/>
              </a:rPr>
              <a:t>3. Etude des projets Cryptos</a:t>
            </a:r>
          </a:p>
          <a:p>
            <a:r>
              <a:rPr lang="fr-FR" altLang="en-US" sz="4000" b="1">
                <a:latin typeface="Calisto MT" panose="02040603050505030304" charset="0"/>
                <a:cs typeface="Calisto MT" panose="02040603050505030304" charset="0"/>
              </a:rPr>
              <a:t>4. Sécurisation des comptes sur les D-Wallets</a:t>
            </a:r>
          </a:p>
          <a:p>
            <a:r>
              <a:rPr lang="fr-FR" altLang="en-US" sz="4000" b="1">
                <a:latin typeface="Calisto MT" panose="02040603050505030304" charset="0"/>
                <a:cs typeface="Calisto MT" panose="02040603050505030304" charset="0"/>
              </a:rPr>
              <a:t>5. SWAP &amp; SPOT TRADING</a:t>
            </a:r>
          </a:p>
          <a:p>
            <a:r>
              <a:rPr lang="fr-FR" altLang="en-US" sz="4000" b="1">
                <a:latin typeface="Calisto MT" panose="02040603050505030304" charset="0"/>
                <a:cs typeface="Calisto MT" panose="02040603050505030304" charset="0"/>
              </a:rPr>
              <a:t>6. Astuces et Partage d’Experience</a:t>
            </a:r>
          </a:p>
          <a:p>
            <a:r>
              <a:rPr lang="fr-FR" altLang="en-US" sz="4000" b="1">
                <a:latin typeface="Calisto MT" panose="02040603050505030304" charset="0"/>
                <a:cs typeface="Calisto MT" panose="02040603050505030304" charset="0"/>
              </a:rPr>
              <a:t>7. Questions/Reponses</a:t>
            </a:r>
          </a:p>
        </p:txBody>
      </p:sp>
      <p:sp>
        <p:nvSpPr>
          <p:cNvPr id="4" name="Espace réservé du pied de page 3"/>
          <p:cNvSpPr>
            <a:spLocks noGrp="1"/>
          </p:cNvSpPr>
          <p:nvPr>
            <p:ph type="ftr" sz="quarter" idx="11"/>
          </p:nvPr>
        </p:nvSpPr>
        <p:spPr/>
        <p:txBody>
          <a:bodyPr/>
          <a:lstStyle/>
          <a:p>
            <a:r>
              <a:rPr lang="en-US" sz="1400" b="1">
                <a:latin typeface="Calisto MT" panose="02040603050505030304" charset="0"/>
                <a:cs typeface="Calisto MT" panose="02040603050505030304" charset="0"/>
              </a:rPr>
              <a:t>CryptoBillions by Zafir SAWADOGO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5000"/>
          </a:blip>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47700" y="258445"/>
            <a:ext cx="10515600" cy="751205"/>
          </a:xfrm>
        </p:spPr>
        <p:txBody>
          <a:bodyPr>
            <a:normAutofit/>
          </a:bodyPr>
          <a:lstStyle/>
          <a:p>
            <a:pPr algn="ctr"/>
            <a:r>
              <a:rPr lang="fr-FR" altLang="en-US">
                <a:latin typeface="Calisto MT" panose="02040603050505030304" charset="0"/>
                <a:cs typeface="Calisto MT" panose="02040603050505030304" charset="0"/>
                <a:sym typeface="+mn-ea"/>
              </a:rPr>
              <a:t>5. SWAP &amp; SPOT TRADING</a:t>
            </a:r>
            <a:endParaRPr lang="fr-FR" altLang="en-US">
              <a:latin typeface="Calisto MT" panose="02040603050505030304" charset="0"/>
              <a:cs typeface="Calisto MT" panose="02040603050505030304" charset="0"/>
            </a:endParaRPr>
          </a:p>
        </p:txBody>
      </p:sp>
      <p:sp>
        <p:nvSpPr>
          <p:cNvPr id="3" name="Espace réservé du contenu 2"/>
          <p:cNvSpPr>
            <a:spLocks noGrp="1"/>
          </p:cNvSpPr>
          <p:nvPr>
            <p:ph idx="1"/>
          </p:nvPr>
        </p:nvSpPr>
        <p:spPr>
          <a:xfrm>
            <a:off x="549275" y="1335405"/>
            <a:ext cx="11203305" cy="5248275"/>
          </a:xfrm>
        </p:spPr>
        <p:txBody>
          <a:bodyPr/>
          <a:lstStyle/>
          <a:p>
            <a:pPr algn="ctr"/>
            <a:r>
              <a:rPr lang="fr-FR" altLang="en-US" sz="3200" b="1" u="sng">
                <a:solidFill>
                  <a:srgbClr val="FF0000"/>
                </a:solidFill>
                <a:latin typeface="Calisto MT" panose="02040603050505030304" charset="0"/>
                <a:cs typeface="Calisto MT" panose="02040603050505030304" charset="0"/>
              </a:rPr>
              <a:t>SWAP</a:t>
            </a:r>
            <a:endParaRPr lang="fr-FR" altLang="en-US" sz="3200" b="1" u="sng">
              <a:latin typeface="Calisto MT" panose="02040603050505030304" charset="0"/>
              <a:cs typeface="Calisto MT" panose="02040603050505030304" charset="0"/>
            </a:endParaRPr>
          </a:p>
          <a:p>
            <a:r>
              <a:rPr lang="fr-FR" altLang="en-US" sz="3200">
                <a:latin typeface="Calisto MT" panose="02040603050505030304" charset="0"/>
                <a:cs typeface="Calisto MT" panose="02040603050505030304" charset="0"/>
              </a:rPr>
              <a:t>C’est tout simplement échanger un actif contre un autre à travers un smartcontract sur une plateforme décentralisée. Majoritairement c’est au niveau des échangeurs décentralisés que cela s’ffectue. Cependant certains échangeurs centralisés l’ont en fonctionalité.</a:t>
            </a:r>
            <a:endParaRPr lang="fr-FR" altLang="en-US">
              <a:latin typeface="Calisto MT" panose="02040603050505030304" charset="0"/>
              <a:cs typeface="Calisto MT" panose="02040603050505030304" charset="0"/>
            </a:endParaRPr>
          </a:p>
          <a:p>
            <a:endParaRPr lang="fr-FR" altLang="en-US">
              <a:latin typeface="Calisto MT" panose="02040603050505030304" charset="0"/>
              <a:cs typeface="Calisto MT" panose="02040603050505030304" charset="0"/>
            </a:endParaRPr>
          </a:p>
          <a:p>
            <a:endParaRPr lang="fr-FR" altLang="en-US">
              <a:latin typeface="Calisto MT" panose="02040603050505030304" charset="0"/>
              <a:cs typeface="Calisto MT" panose="02040603050505030304" charset="0"/>
            </a:endParaRPr>
          </a:p>
          <a:p>
            <a:pPr algn="ctr"/>
            <a:r>
              <a:rPr lang="fr-FR" altLang="en-US" sz="3200" b="1" u="sng">
                <a:solidFill>
                  <a:srgbClr val="FF0000"/>
                </a:solidFill>
                <a:latin typeface="Calisto MT" panose="02040603050505030304" charset="0"/>
                <a:cs typeface="Calisto MT" panose="02040603050505030304" charset="0"/>
              </a:rPr>
              <a:t>PRATIQUE</a:t>
            </a:r>
          </a:p>
        </p:txBody>
      </p:sp>
      <p:sp>
        <p:nvSpPr>
          <p:cNvPr id="4" name="Espace réservé du pied de page 3"/>
          <p:cNvSpPr>
            <a:spLocks noGrp="1"/>
          </p:cNvSpPr>
          <p:nvPr>
            <p:ph type="ftr" sz="quarter" idx="11"/>
          </p:nvPr>
        </p:nvSpPr>
        <p:spPr/>
        <p:txBody>
          <a:bodyPr/>
          <a:lstStyle/>
          <a:p>
            <a:r>
              <a:rPr lang="en-US" sz="1400" b="1">
                <a:latin typeface="Calisto MT" panose="02040603050505030304" charset="0"/>
                <a:cs typeface="Calisto MT" panose="02040603050505030304" charset="0"/>
              </a:rPr>
              <a:t>CryptoBillions by Zafir SAWADOGO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5000"/>
          </a:blip>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47700" y="258445"/>
            <a:ext cx="10515600" cy="624840"/>
          </a:xfrm>
        </p:spPr>
        <p:txBody>
          <a:bodyPr>
            <a:normAutofit/>
          </a:bodyPr>
          <a:lstStyle/>
          <a:p>
            <a:pPr algn="ctr"/>
            <a:r>
              <a:rPr lang="fr-FR" altLang="en-US" sz="3600">
                <a:latin typeface="Calisto MT" panose="02040603050505030304" charset="0"/>
                <a:cs typeface="Calisto MT" panose="02040603050505030304" charset="0"/>
                <a:sym typeface="+mn-ea"/>
              </a:rPr>
              <a:t>5. SWAP &amp; SPOT TRADING</a:t>
            </a:r>
          </a:p>
        </p:txBody>
      </p:sp>
      <p:sp>
        <p:nvSpPr>
          <p:cNvPr id="3" name="Espace réservé du contenu 2"/>
          <p:cNvSpPr>
            <a:spLocks noGrp="1"/>
          </p:cNvSpPr>
          <p:nvPr>
            <p:ph idx="1"/>
          </p:nvPr>
        </p:nvSpPr>
        <p:spPr>
          <a:xfrm>
            <a:off x="423545" y="1209040"/>
            <a:ext cx="11482070" cy="4968240"/>
          </a:xfrm>
        </p:spPr>
        <p:txBody>
          <a:bodyPr/>
          <a:lstStyle/>
          <a:p>
            <a:endParaRPr lang="fr-FR" altLang="en-US"/>
          </a:p>
          <a:p>
            <a:pPr algn="ctr"/>
            <a:r>
              <a:rPr lang="fr-FR" altLang="en-US" b="1" u="sng">
                <a:solidFill>
                  <a:srgbClr val="FF0000"/>
                </a:solidFill>
                <a:latin typeface="Calisto MT" panose="02040603050505030304" charset="0"/>
                <a:cs typeface="Calisto MT" panose="02040603050505030304" charset="0"/>
              </a:rPr>
              <a:t>SPOTTRADING</a:t>
            </a:r>
            <a:endParaRPr lang="fr-FR" altLang="en-US">
              <a:latin typeface="Calisto MT" panose="02040603050505030304" charset="0"/>
              <a:cs typeface="Calisto MT" panose="02040603050505030304" charset="0"/>
            </a:endParaRPr>
          </a:p>
          <a:p>
            <a:r>
              <a:rPr lang="fr-FR" altLang="en-US">
                <a:latin typeface="Calisto MT" panose="02040603050505030304" charset="0"/>
                <a:cs typeface="Calisto MT" panose="02040603050505030304" charset="0"/>
              </a:rPr>
              <a:t>Le SpotTrading consiste à l’accumulation progressive d’un cryptoactif donné. C’est pouvoir également se faire des gains à travers les différences de prix.</a:t>
            </a:r>
          </a:p>
          <a:p>
            <a:r>
              <a:rPr lang="fr-FR" altLang="en-US">
                <a:latin typeface="Calisto MT" panose="02040603050505030304" charset="0"/>
                <a:cs typeface="Calisto MT" panose="02040603050505030304" charset="0"/>
              </a:rPr>
              <a:t>Exemple: Acheter un cryptoactif à 1$ et la revendre à 3$ soit environ 2$ de gains sur chaque pièce.</a:t>
            </a:r>
          </a:p>
          <a:p>
            <a:r>
              <a:rPr lang="fr-FR" altLang="en-US">
                <a:latin typeface="Calisto MT" panose="02040603050505030304" charset="0"/>
                <a:cs typeface="Calisto MT" panose="02040603050505030304" charset="0"/>
              </a:rPr>
              <a:t>Ici en spot, nous detenons/possedons réelement nos actifs. Nous ne spéculons pas sur la valeur d’un actif (Forex/Futures) mais nous spéculons l’actif lui-meme.</a:t>
            </a:r>
          </a:p>
        </p:txBody>
      </p:sp>
      <p:sp>
        <p:nvSpPr>
          <p:cNvPr id="4" name="Espace réservé du pied de page 3"/>
          <p:cNvSpPr>
            <a:spLocks noGrp="1"/>
          </p:cNvSpPr>
          <p:nvPr>
            <p:ph type="ftr" sz="quarter" idx="11"/>
          </p:nvPr>
        </p:nvSpPr>
        <p:spPr/>
        <p:txBody>
          <a:bodyPr/>
          <a:lstStyle/>
          <a:p>
            <a:r>
              <a:rPr lang="en-US" sz="1400" b="1">
                <a:latin typeface="Calisto MT" panose="02040603050505030304" charset="0"/>
                <a:cs typeface="Calisto MT" panose="02040603050505030304" charset="0"/>
              </a:rPr>
              <a:t>CryptoBillions by Zafir SAWADOGO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5000"/>
          </a:blip>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47700" y="258445"/>
            <a:ext cx="10515600" cy="708660"/>
          </a:xfrm>
        </p:spPr>
        <p:txBody>
          <a:bodyPr>
            <a:normAutofit/>
          </a:bodyPr>
          <a:lstStyle/>
          <a:p>
            <a:pPr algn="ctr"/>
            <a:r>
              <a:rPr lang="fr-FR" altLang="en-US" sz="3600">
                <a:latin typeface="Calisto MT" panose="02040603050505030304" charset="0"/>
                <a:cs typeface="Calisto MT" panose="02040603050505030304" charset="0"/>
                <a:sym typeface="+mn-ea"/>
              </a:rPr>
              <a:t>5. SWAP &amp; SPOT TRADING</a:t>
            </a:r>
          </a:p>
        </p:txBody>
      </p:sp>
      <p:sp>
        <p:nvSpPr>
          <p:cNvPr id="3" name="Espace réservé du contenu 2"/>
          <p:cNvSpPr>
            <a:spLocks noGrp="1"/>
          </p:cNvSpPr>
          <p:nvPr>
            <p:ph idx="1"/>
          </p:nvPr>
        </p:nvSpPr>
        <p:spPr>
          <a:xfrm>
            <a:off x="647700" y="1264920"/>
            <a:ext cx="10515600" cy="4912360"/>
          </a:xfrm>
        </p:spPr>
        <p:txBody>
          <a:bodyPr>
            <a:normAutofit fontScale="90000"/>
          </a:bodyPr>
          <a:lstStyle/>
          <a:p>
            <a:pPr algn="ctr"/>
            <a:r>
              <a:rPr lang="fr-FR" altLang="en-US" b="1" u="sng">
                <a:solidFill>
                  <a:srgbClr val="FF0000"/>
                </a:solidFill>
                <a:latin typeface="Calisto MT" panose="02040603050505030304" charset="0"/>
                <a:cs typeface="Calisto MT" panose="02040603050505030304" charset="0"/>
                <a:sym typeface="+mn-ea"/>
              </a:rPr>
              <a:t>SPOTTRADING</a:t>
            </a:r>
            <a:endParaRPr lang="fr-FR" altLang="en-US" b="1">
              <a:sym typeface="+mn-ea"/>
            </a:endParaRPr>
          </a:p>
          <a:p>
            <a:r>
              <a:rPr lang="fr-FR" altLang="en-US">
                <a:latin typeface="Calisto MT" panose="02040603050505030304" charset="0"/>
                <a:cs typeface="Calisto MT" panose="02040603050505030304" charset="0"/>
                <a:sym typeface="+mn-ea"/>
              </a:rPr>
              <a:t>Sur un échangeur, il y a 2 facons d’Acheter ou Vendre: en Limit Order ou</a:t>
            </a:r>
            <a:endParaRPr lang="fr-FR" altLang="en-US">
              <a:latin typeface="Calisto MT" panose="02040603050505030304" charset="0"/>
              <a:cs typeface="Calisto MT" panose="02040603050505030304" charset="0"/>
            </a:endParaRPr>
          </a:p>
          <a:p>
            <a:r>
              <a:rPr lang="fr-FR" altLang="en-US">
                <a:latin typeface="Calisto MT" panose="02040603050505030304" charset="0"/>
                <a:cs typeface="Calisto MT" panose="02040603050505030304" charset="0"/>
                <a:sym typeface="+mn-ea"/>
              </a:rPr>
              <a:t>Market Order.</a:t>
            </a:r>
            <a:endParaRPr lang="fr-FR" altLang="en-US">
              <a:latin typeface="Calisto MT" panose="02040603050505030304" charset="0"/>
              <a:cs typeface="Calisto MT" panose="02040603050505030304" charset="0"/>
            </a:endParaRPr>
          </a:p>
          <a:p>
            <a:endParaRPr lang="fr-FR" altLang="en-US">
              <a:latin typeface="Calisto MT" panose="02040603050505030304" charset="0"/>
              <a:cs typeface="Calisto MT" panose="02040603050505030304" charset="0"/>
            </a:endParaRPr>
          </a:p>
          <a:p>
            <a:r>
              <a:rPr lang="fr-FR" altLang="en-US">
                <a:latin typeface="Calisto MT" panose="02040603050505030304" charset="0"/>
                <a:cs typeface="Calisto MT" panose="02040603050505030304" charset="0"/>
                <a:sym typeface="+mn-ea"/>
              </a:rPr>
              <a:t>-Limit Order: Ici, vous placez le prix auquel vous voulez Acheter ou Vendre une cryptomonnaie. Dans ce cas il faut que le prix du marché atteigne le niveau du prix où vous avez placer pour déclencher votre ordre.</a:t>
            </a:r>
            <a:endParaRPr lang="fr-FR" altLang="en-US">
              <a:latin typeface="Calisto MT" panose="02040603050505030304" charset="0"/>
              <a:cs typeface="Calisto MT" panose="02040603050505030304" charset="0"/>
            </a:endParaRPr>
          </a:p>
          <a:p>
            <a:r>
              <a:rPr lang="fr-FR" altLang="en-US">
                <a:latin typeface="Calisto MT" panose="02040603050505030304" charset="0"/>
                <a:cs typeface="Calisto MT" panose="02040603050505030304" charset="0"/>
                <a:sym typeface="+mn-ea"/>
              </a:rPr>
              <a:t>-Market Order: Ici, votre ordre est exécuté immediatement au prix du marché</a:t>
            </a:r>
            <a:endParaRPr lang="fr-FR" altLang="en-US">
              <a:latin typeface="Calisto MT" panose="02040603050505030304" charset="0"/>
              <a:cs typeface="Calisto MT" panose="02040603050505030304" charset="0"/>
            </a:endParaRPr>
          </a:p>
          <a:p>
            <a:endParaRPr lang="fr-FR" altLang="en-US">
              <a:latin typeface="Calisto MT" panose="02040603050505030304" charset="0"/>
              <a:cs typeface="Calisto MT" panose="02040603050505030304" charset="0"/>
            </a:endParaRPr>
          </a:p>
          <a:p>
            <a:pPr algn="ctr"/>
            <a:r>
              <a:rPr lang="fr-FR" altLang="en-US" b="1" u="sng">
                <a:solidFill>
                  <a:srgbClr val="FF0000"/>
                </a:solidFill>
                <a:latin typeface="Calisto MT" panose="02040603050505030304" charset="0"/>
                <a:cs typeface="Calisto MT" panose="02040603050505030304" charset="0"/>
              </a:rPr>
              <a:t>PRATIQUE</a:t>
            </a:r>
          </a:p>
        </p:txBody>
      </p:sp>
      <p:sp>
        <p:nvSpPr>
          <p:cNvPr id="4" name="Espace réservé du pied de page 3"/>
          <p:cNvSpPr>
            <a:spLocks noGrp="1"/>
          </p:cNvSpPr>
          <p:nvPr>
            <p:ph type="ftr" sz="quarter" idx="11"/>
          </p:nvPr>
        </p:nvSpPr>
        <p:spPr/>
        <p:txBody>
          <a:bodyPr/>
          <a:lstStyle/>
          <a:p>
            <a:r>
              <a:rPr lang="en-US" sz="1400" b="1">
                <a:latin typeface="Calisto MT" panose="02040603050505030304" charset="0"/>
                <a:cs typeface="Calisto MT" panose="02040603050505030304" charset="0"/>
              </a:rPr>
              <a:t>CryptoBillions by Zafir SAWADOGO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5000"/>
          </a:blip>
          <a:stretch>
            <a:fillRect/>
          </a:stretch>
        </a:blipFill>
        <a:effectLst/>
      </p:bgPr>
    </p:bg>
    <p:spTree>
      <p:nvGrpSpPr>
        <p:cNvPr id="1" name=""/>
        <p:cNvGrpSpPr/>
        <p:nvPr/>
      </p:nvGrpSpPr>
      <p:grpSpPr>
        <a:xfrm>
          <a:off x="0" y="0"/>
          <a:ext cx="0" cy="0"/>
          <a:chOff x="0" y="0"/>
          <a:chExt cx="0" cy="0"/>
        </a:xfrm>
      </p:grpSpPr>
      <p:pic>
        <p:nvPicPr>
          <p:cNvPr id="4" name="Image 3" descr="Capture d’écran (20)"/>
          <p:cNvPicPr>
            <a:picLocks noChangeAspect="1"/>
          </p:cNvPicPr>
          <p:nvPr/>
        </p:nvPicPr>
        <p:blipFill>
          <a:blip r:embed="rId3"/>
          <a:stretch>
            <a:fillRect/>
          </a:stretch>
        </p:blipFill>
        <p:spPr>
          <a:xfrm>
            <a:off x="0" y="0"/>
            <a:ext cx="12192635" cy="6857365"/>
          </a:xfrm>
          <a:prstGeom prst="rect">
            <a:avLst/>
          </a:prstGeom>
        </p:spPr>
      </p:pic>
      <p:sp>
        <p:nvSpPr>
          <p:cNvPr id="2" name="Espace réservé du pied de page 1"/>
          <p:cNvSpPr>
            <a:spLocks noGrp="1"/>
          </p:cNvSpPr>
          <p:nvPr>
            <p:ph type="ftr" sz="quarter" idx="11"/>
          </p:nvPr>
        </p:nvSpPr>
        <p:spPr/>
        <p:txBody>
          <a:bodyPr/>
          <a:lstStyle/>
          <a:p>
            <a:r>
              <a:rPr lang="en-US" sz="1400" b="1">
                <a:latin typeface="Calisto MT" panose="02040603050505030304" charset="0"/>
                <a:cs typeface="Calisto MT" panose="02040603050505030304" charset="0"/>
              </a:rPr>
              <a:t>CryptoBillions by Zafir SAWADOGO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5000"/>
          </a:blip>
          <a:stretch>
            <a:fillRect/>
          </a:stretch>
        </a:blipFill>
        <a:effectLst/>
      </p:bgPr>
    </p:bg>
    <p:spTree>
      <p:nvGrpSpPr>
        <p:cNvPr id="1" name=""/>
        <p:cNvGrpSpPr/>
        <p:nvPr/>
      </p:nvGrpSpPr>
      <p:grpSpPr>
        <a:xfrm>
          <a:off x="0" y="0"/>
          <a:ext cx="0" cy="0"/>
          <a:chOff x="0" y="0"/>
          <a:chExt cx="0" cy="0"/>
        </a:xfrm>
      </p:grpSpPr>
      <p:pic>
        <p:nvPicPr>
          <p:cNvPr id="2" name="Image 1" descr="Capture d’écran (23)"/>
          <p:cNvPicPr>
            <a:picLocks noChangeAspect="1"/>
          </p:cNvPicPr>
          <p:nvPr/>
        </p:nvPicPr>
        <p:blipFill>
          <a:blip r:embed="rId3"/>
          <a:stretch>
            <a:fillRect/>
          </a:stretch>
        </p:blipFill>
        <p:spPr>
          <a:xfrm>
            <a:off x="635" y="-125730"/>
            <a:ext cx="12191365" cy="6983095"/>
          </a:xfrm>
          <a:prstGeom prst="rect">
            <a:avLst/>
          </a:prstGeom>
        </p:spPr>
      </p:pic>
      <p:sp>
        <p:nvSpPr>
          <p:cNvPr id="3" name="Espace réservé du pied de page 2"/>
          <p:cNvSpPr>
            <a:spLocks noGrp="1"/>
          </p:cNvSpPr>
          <p:nvPr>
            <p:ph type="ftr" sz="quarter" idx="11"/>
          </p:nvPr>
        </p:nvSpPr>
        <p:spPr/>
        <p:txBody>
          <a:bodyPr/>
          <a:lstStyle/>
          <a:p>
            <a:r>
              <a:rPr lang="en-US" sz="1400" b="1">
                <a:latin typeface="Calisto MT" panose="02040603050505030304" charset="0"/>
                <a:cs typeface="Calisto MT" panose="02040603050505030304" charset="0"/>
              </a:rPr>
              <a:t>CryptoBillions by Zafir SAWADOGO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5000"/>
          </a:blip>
          <a:stretch>
            <a:fillRect/>
          </a:stretch>
        </a:blipFill>
        <a:effectLst/>
      </p:bgPr>
    </p:bg>
    <p:spTree>
      <p:nvGrpSpPr>
        <p:cNvPr id="1" name=""/>
        <p:cNvGrpSpPr/>
        <p:nvPr/>
      </p:nvGrpSpPr>
      <p:grpSpPr>
        <a:xfrm>
          <a:off x="0" y="0"/>
          <a:ext cx="0" cy="0"/>
          <a:chOff x="0" y="0"/>
          <a:chExt cx="0" cy="0"/>
        </a:xfrm>
      </p:grpSpPr>
      <p:pic>
        <p:nvPicPr>
          <p:cNvPr id="2" name="Image 1" descr="Capture d’écran (24)"/>
          <p:cNvPicPr>
            <a:picLocks noChangeAspect="1"/>
          </p:cNvPicPr>
          <p:nvPr/>
        </p:nvPicPr>
        <p:blipFill>
          <a:blip r:embed="rId3"/>
          <a:srcRect l="190" t="9769" r="569" b="4581"/>
          <a:stretch>
            <a:fillRect/>
          </a:stretch>
        </p:blipFill>
        <p:spPr>
          <a:xfrm>
            <a:off x="0" y="0"/>
            <a:ext cx="12200255" cy="6858000"/>
          </a:xfrm>
          <a:prstGeom prst="rect">
            <a:avLst/>
          </a:prstGeom>
        </p:spPr>
      </p:pic>
      <p:sp>
        <p:nvSpPr>
          <p:cNvPr id="3" name="Espace réservé du pied de page 2"/>
          <p:cNvSpPr>
            <a:spLocks noGrp="1"/>
          </p:cNvSpPr>
          <p:nvPr>
            <p:ph type="ftr" sz="quarter" idx="11"/>
          </p:nvPr>
        </p:nvSpPr>
        <p:spPr/>
        <p:txBody>
          <a:bodyPr/>
          <a:lstStyle/>
          <a:p>
            <a:r>
              <a:rPr lang="en-US" sz="1400" b="1">
                <a:latin typeface="Calisto MT" panose="02040603050505030304" charset="0"/>
                <a:cs typeface="Calisto MT" panose="02040603050505030304" charset="0"/>
              </a:rPr>
              <a:t>CryptoBillions by Zafir SAWADOGO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altLang="en-US" b="1">
                <a:latin typeface="Calisto MT" panose="02040603050505030304" charset="0"/>
                <a:cs typeface="Calisto MT" panose="02040603050505030304" charset="0"/>
                <a:sym typeface="+mn-ea"/>
              </a:rPr>
              <a:t>6. Astuces et Partage d’Experience</a:t>
            </a:r>
          </a:p>
        </p:txBody>
      </p:sp>
      <p:sp>
        <p:nvSpPr>
          <p:cNvPr id="5" name="Espace réservé du pied de page 4"/>
          <p:cNvSpPr>
            <a:spLocks noGrp="1"/>
          </p:cNvSpPr>
          <p:nvPr>
            <p:ph type="ftr" sz="quarter" idx="11"/>
          </p:nvPr>
        </p:nvSpPr>
        <p:spPr/>
        <p:txBody>
          <a:bodyPr/>
          <a:lstStyle/>
          <a:p>
            <a:r>
              <a:rPr lang="en-US" sz="1400" b="1">
                <a:latin typeface="Calisto MT" panose="02040603050505030304" charset="0"/>
                <a:cs typeface="Calisto MT" panose="02040603050505030304" charset="0"/>
              </a:rPr>
              <a:t>CryptoBillions by Zafir SAWADOGO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4090" y="2509679"/>
            <a:ext cx="10515600" cy="1325563"/>
          </a:xfrm>
        </p:spPr>
        <p:txBody>
          <a:bodyPr/>
          <a:lstStyle/>
          <a:p>
            <a:r>
              <a:rPr lang="fr-FR" altLang="en-US" b="1">
                <a:latin typeface="Calisto MT" panose="02040603050505030304" charset="0"/>
                <a:cs typeface="Calisto MT" panose="02040603050505030304" charset="0"/>
                <a:sym typeface="+mn-ea"/>
              </a:rPr>
              <a:t>7. Questions/Reponses</a:t>
            </a:r>
          </a:p>
        </p:txBody>
      </p:sp>
      <p:sp>
        <p:nvSpPr>
          <p:cNvPr id="3" name="Espace réservé du pied de page 2"/>
          <p:cNvSpPr>
            <a:spLocks noGrp="1"/>
          </p:cNvSpPr>
          <p:nvPr>
            <p:ph type="ftr" sz="quarter" idx="11"/>
          </p:nvPr>
        </p:nvSpPr>
        <p:spPr/>
        <p:txBody>
          <a:bodyPr/>
          <a:lstStyle/>
          <a:p>
            <a:r>
              <a:rPr lang="en-US" sz="1400" b="1">
                <a:latin typeface="Calisto MT" panose="02040603050505030304" charset="0"/>
                <a:cs typeface="Calisto MT" panose="02040603050505030304" charset="0"/>
              </a:rPr>
              <a:t>CryptoBillions by Zafir SAWADOGO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en-US"/>
              <a:t>CryptoBillions by Zafir SAWADOGO</a:t>
            </a:r>
          </a:p>
        </p:txBody>
      </p:sp>
      <p:pic>
        <p:nvPicPr>
          <p:cNvPr id="4" name="Espace réservé du contenu 3" descr="photo_2022-05-16_21-38-43"/>
          <p:cNvPicPr>
            <a:picLocks noGrp="1" noChangeAspect="1"/>
          </p:cNvPicPr>
          <p:nvPr>
            <p:ph sz="quarter" idx="13"/>
          </p:nvPr>
        </p:nvPicPr>
        <p:blipFill>
          <a:blip r:embed="rId2"/>
          <a:srcRect l="-115" t="-398" r="115" b="3676"/>
          <a:stretch>
            <a:fillRect/>
          </a:stretch>
        </p:blipFill>
        <p:spPr>
          <a:xfrm>
            <a:off x="-635" y="0"/>
            <a:ext cx="1268984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15000"/>
          </a:blip>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altLang="en-US">
                <a:latin typeface="Calisto MT" panose="02040603050505030304" charset="0"/>
                <a:cs typeface="Calisto MT" panose="02040603050505030304" charset="0"/>
              </a:rPr>
              <a:t>AVANT PROPOS </a:t>
            </a:r>
          </a:p>
        </p:txBody>
      </p:sp>
      <p:sp>
        <p:nvSpPr>
          <p:cNvPr id="3" name="Espace réservé du contenu 2"/>
          <p:cNvSpPr>
            <a:spLocks noGrp="1"/>
          </p:cNvSpPr>
          <p:nvPr>
            <p:ph idx="1"/>
          </p:nvPr>
        </p:nvSpPr>
        <p:spPr>
          <a:xfrm>
            <a:off x="647700" y="1825625"/>
            <a:ext cx="10515600" cy="3326765"/>
          </a:xfrm>
        </p:spPr>
        <p:txBody>
          <a:bodyPr/>
          <a:lstStyle/>
          <a:p>
            <a:pPr algn="l"/>
            <a:r>
              <a:rPr lang="fr-FR" altLang="en-US" sz="3600">
                <a:latin typeface="Calisto MT" panose="02040603050505030304" charset="0"/>
                <a:cs typeface="Calisto MT" panose="02040603050505030304" charset="0"/>
              </a:rPr>
              <a:t>Cette formation est une initiation qui a pour but de vous fournir les outils necessaires pour vous en sortir sur le marché des CryptoActifs.</a:t>
            </a:r>
          </a:p>
          <a:p>
            <a:pPr algn="l"/>
            <a:r>
              <a:rPr lang="fr-FR" altLang="en-US" sz="3600">
                <a:latin typeface="Calisto MT" panose="02040603050505030304" charset="0"/>
                <a:cs typeface="Calisto MT" panose="02040603050505030304" charset="0"/>
              </a:rPr>
              <a:t>Cependant vous devez prendre vos dispositions avec un bon money-management pour ne pas trop être impacté par les fluctuations du marché.</a:t>
            </a:r>
          </a:p>
        </p:txBody>
      </p:sp>
      <p:sp>
        <p:nvSpPr>
          <p:cNvPr id="4" name="Espace réservé du pied de page 3"/>
          <p:cNvSpPr>
            <a:spLocks noGrp="1"/>
          </p:cNvSpPr>
          <p:nvPr>
            <p:ph type="ftr" sz="quarter" idx="11"/>
          </p:nvPr>
        </p:nvSpPr>
        <p:spPr/>
        <p:txBody>
          <a:bodyPr/>
          <a:lstStyle/>
          <a:p>
            <a:r>
              <a:rPr lang="en-US" sz="1400" b="1">
                <a:latin typeface="Calisto MT" panose="02040603050505030304" charset="0"/>
                <a:cs typeface="Calisto MT" panose="02040603050505030304" charset="0"/>
              </a:rPr>
              <a:t>CryptoBillions by Zafir SAWADOGO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5000"/>
          </a:blip>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altLang="en-US" sz="4000">
                <a:latin typeface="Calisto MT" panose="02040603050505030304" charset="0"/>
                <a:cs typeface="Calisto MT" panose="02040603050505030304" charset="0"/>
              </a:rPr>
              <a:t>INTRODUCTION</a:t>
            </a:r>
          </a:p>
        </p:txBody>
      </p:sp>
      <p:sp>
        <p:nvSpPr>
          <p:cNvPr id="3" name="Espace réservé du contenu 2"/>
          <p:cNvSpPr>
            <a:spLocks noGrp="1"/>
          </p:cNvSpPr>
          <p:nvPr>
            <p:ph idx="1"/>
          </p:nvPr>
        </p:nvSpPr>
        <p:spPr>
          <a:xfrm>
            <a:off x="504190" y="1494155"/>
            <a:ext cx="11496040" cy="4683125"/>
          </a:xfrm>
        </p:spPr>
        <p:txBody>
          <a:bodyPr>
            <a:noAutofit/>
          </a:bodyPr>
          <a:lstStyle/>
          <a:p>
            <a:r>
              <a:rPr lang="fr-FR" altLang="en-US" sz="3200">
                <a:latin typeface="Calisto MT" panose="02040603050505030304" charset="0"/>
                <a:cs typeface="Calisto MT" panose="02040603050505030304" charset="0"/>
              </a:rPr>
              <a:t>Nous sommes dans un monde qui est en perpetuel changement. Un monde où ce qui etait vrai hier pourrait etre faux aujourd’hui. </a:t>
            </a:r>
          </a:p>
          <a:p>
            <a:r>
              <a:rPr lang="fr-FR" altLang="en-US" sz="3200">
                <a:latin typeface="Calisto MT" panose="02040603050505030304" charset="0"/>
                <a:cs typeface="Calisto MT" panose="02040603050505030304" charset="0"/>
              </a:rPr>
              <a:t>Pour eviter donc de subir ces changements perpetuels nous devons nous adapter à travers la formation continue, l’autoformation, les recherches, l’innovation, la créativité et j’en passe.</a:t>
            </a:r>
          </a:p>
          <a:p>
            <a:r>
              <a:rPr lang="fr-FR" altLang="en-US" sz="3200">
                <a:latin typeface="Calisto MT" panose="02040603050505030304" charset="0"/>
                <a:cs typeface="Calisto MT" panose="02040603050505030304" charset="0"/>
              </a:rPr>
              <a:t>Vous remarquerez donc que l’Univers economique n’est pas resté en marge de cette évolution en commencant par le Troc et aujourd’hui nous sommes à l’ère des CryptoActifs.</a:t>
            </a:r>
          </a:p>
          <a:p>
            <a:r>
              <a:rPr lang="fr-FR" altLang="en-US" sz="3200">
                <a:latin typeface="Calisto MT" panose="02040603050505030304" charset="0"/>
                <a:cs typeface="Calisto MT" panose="02040603050505030304" charset="0"/>
              </a:rPr>
              <a:t>Qu’est ce donc la crypto? </a:t>
            </a:r>
          </a:p>
        </p:txBody>
      </p:sp>
      <p:sp>
        <p:nvSpPr>
          <p:cNvPr id="4" name="Espace réservé du pied de page 3"/>
          <p:cNvSpPr>
            <a:spLocks noGrp="1"/>
          </p:cNvSpPr>
          <p:nvPr>
            <p:ph type="ftr" sz="quarter" idx="11"/>
          </p:nvPr>
        </p:nvSpPr>
        <p:spPr>
          <a:ln>
            <a:solidFill>
              <a:schemeClr val="bg1"/>
            </a:solidFill>
          </a:ln>
        </p:spPr>
        <p:style>
          <a:lnRef idx="2">
            <a:schemeClr val="dk1"/>
          </a:lnRef>
          <a:fillRef idx="1">
            <a:schemeClr val="lt1"/>
          </a:fillRef>
          <a:effectRef idx="0">
            <a:schemeClr val="dk1"/>
          </a:effectRef>
          <a:fontRef idx="minor">
            <a:schemeClr val="dk1"/>
          </a:fontRef>
        </p:style>
        <p:txBody>
          <a:bodyPr/>
          <a:lstStyle/>
          <a:p>
            <a:r>
              <a:rPr lang="en-US" sz="1400" b="1">
                <a:latin typeface="Calisto MT" panose="02040603050505030304" charset="0"/>
                <a:cs typeface="Calisto MT" panose="02040603050505030304" charset="0"/>
              </a:rPr>
              <a:t>CryptoBillions by Zafir SAWADOGO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15000"/>
          </a:blip>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47700" y="258445"/>
            <a:ext cx="10515600" cy="1010285"/>
          </a:xfrm>
        </p:spPr>
        <p:txBody>
          <a:bodyPr/>
          <a:lstStyle/>
          <a:p>
            <a:pPr algn="ctr"/>
            <a:r>
              <a:rPr lang="fr-FR" altLang="en-US" sz="4000">
                <a:latin typeface="Calisto MT" panose="02040603050505030304" charset="0"/>
                <a:cs typeface="Calisto MT" panose="02040603050505030304" charset="0"/>
              </a:rPr>
              <a:t>1. </a:t>
            </a:r>
            <a:r>
              <a:rPr lang="fr-FR" altLang="en-US" sz="4000">
                <a:latin typeface="Calisto MT" panose="02040603050505030304" charset="0"/>
                <a:cs typeface="Calisto MT" panose="02040603050505030304" charset="0"/>
                <a:sym typeface="+mn-ea"/>
              </a:rPr>
              <a:t>CryptoActifs: Vision et Objectif</a:t>
            </a:r>
          </a:p>
        </p:txBody>
      </p:sp>
      <p:sp>
        <p:nvSpPr>
          <p:cNvPr id="3" name="Espace réservé du contenu 2"/>
          <p:cNvSpPr>
            <a:spLocks noGrp="1"/>
          </p:cNvSpPr>
          <p:nvPr>
            <p:ph idx="1"/>
          </p:nvPr>
        </p:nvSpPr>
        <p:spPr>
          <a:xfrm>
            <a:off x="421640" y="1268730"/>
            <a:ext cx="10741660" cy="4908550"/>
          </a:xfrm>
        </p:spPr>
        <p:txBody>
          <a:bodyPr/>
          <a:lstStyle/>
          <a:p>
            <a:r>
              <a:rPr lang="fr-FR" sz="3200" b="1" dirty="0">
                <a:latin typeface="Calisto MT" panose="02040603050505030304" charset="0"/>
                <a:cs typeface="Calisto MT" panose="02040603050505030304" charset="0"/>
                <a:sym typeface="+mn-ea"/>
              </a:rPr>
              <a:t>Appelé souvent « </a:t>
            </a:r>
            <a:r>
              <a:rPr lang="fr-FR" sz="3200" b="1" dirty="0" err="1">
                <a:latin typeface="Calisto MT" panose="02040603050505030304" charset="0"/>
                <a:cs typeface="Calisto MT" panose="02040603050505030304" charset="0"/>
                <a:sym typeface="+mn-ea"/>
              </a:rPr>
              <a:t>cryptodevise</a:t>
            </a:r>
            <a:r>
              <a:rPr lang="fr-FR" sz="3200" b="1" dirty="0">
                <a:latin typeface="Calisto MT" panose="02040603050505030304" charset="0"/>
                <a:cs typeface="Calisto MT" panose="02040603050505030304" charset="0"/>
                <a:sym typeface="+mn-ea"/>
              </a:rPr>
              <a:t> ou monnaie </a:t>
            </a:r>
            <a:r>
              <a:rPr lang="fr-FR" sz="3200" b="1" dirty="0" err="1">
                <a:latin typeface="Calisto MT" panose="02040603050505030304" charset="0"/>
                <a:cs typeface="Calisto MT" panose="02040603050505030304" charset="0"/>
                <a:sym typeface="+mn-ea"/>
              </a:rPr>
              <a:t>numerique</a:t>
            </a:r>
            <a:r>
              <a:rPr lang="fr-FR" sz="3200" b="1" dirty="0">
                <a:latin typeface="Calisto MT" panose="02040603050505030304" charset="0"/>
                <a:cs typeface="Calisto MT" panose="02040603050505030304" charset="0"/>
                <a:sym typeface="+mn-ea"/>
              </a:rPr>
              <a:t> », nous retiendront que c’est une monnaie entièrement </a:t>
            </a:r>
            <a:r>
              <a:rPr lang="fr-FR" sz="3200" b="1" dirty="0" err="1">
                <a:latin typeface="Calisto MT" panose="02040603050505030304" charset="0"/>
                <a:cs typeface="Calisto MT" panose="02040603050505030304" charset="0"/>
                <a:sym typeface="+mn-ea"/>
              </a:rPr>
              <a:t>decentralisée</a:t>
            </a:r>
            <a:r>
              <a:rPr lang="fr-FR" sz="3200" b="1" dirty="0">
                <a:latin typeface="Calisto MT" panose="02040603050505030304" charset="0"/>
                <a:cs typeface="Calisto MT" panose="02040603050505030304" charset="0"/>
                <a:sym typeface="+mn-ea"/>
              </a:rPr>
              <a:t> et n’ayant aucune forme physique c-à-d ni pièce ni billet.</a:t>
            </a:r>
            <a:br>
              <a:rPr lang="fr-FR" sz="3200" b="1" dirty="0">
                <a:latin typeface="Calisto MT" panose="02040603050505030304" charset="0"/>
                <a:cs typeface="Calisto MT" panose="02040603050505030304" charset="0"/>
                <a:sym typeface="+mn-ea"/>
              </a:rPr>
            </a:br>
            <a:br>
              <a:rPr lang="fr-FR" sz="3200" b="1" dirty="0">
                <a:latin typeface="Calisto MT" panose="02040603050505030304" charset="0"/>
                <a:cs typeface="Calisto MT" panose="02040603050505030304" charset="0"/>
                <a:sym typeface="+mn-ea"/>
              </a:rPr>
            </a:br>
            <a:r>
              <a:rPr lang="fr-FR" sz="3200" b="1" dirty="0">
                <a:latin typeface="Calisto MT" panose="02040603050505030304" charset="0"/>
                <a:cs typeface="Calisto MT" panose="02040603050505030304" charset="0"/>
                <a:sym typeface="+mn-ea"/>
              </a:rPr>
              <a:t>La particularité d’une cryptomonnaie est de s’échanger directement en pair-à-pair sur un réseau décentralisé, nommé « </a:t>
            </a:r>
            <a:r>
              <a:rPr lang="fr-FR" sz="3200" b="1" dirty="0">
                <a:solidFill>
                  <a:srgbClr val="FF0000"/>
                </a:solidFill>
                <a:latin typeface="Calisto MT" panose="02040603050505030304" charset="0"/>
                <a:cs typeface="Calisto MT" panose="02040603050505030304" charset="0"/>
                <a:sym typeface="+mn-ea"/>
              </a:rPr>
              <a:t>blockchain </a:t>
            </a:r>
            <a:r>
              <a:rPr lang="fr-FR" sz="3200" b="1" dirty="0">
                <a:latin typeface="Calisto MT" panose="02040603050505030304" charset="0"/>
                <a:cs typeface="Calisto MT" panose="02040603050505030304" charset="0"/>
                <a:sym typeface="+mn-ea"/>
              </a:rPr>
              <a:t>».</a:t>
            </a:r>
            <a:br>
              <a:rPr lang="fr-FR" sz="3200" b="1" dirty="0">
                <a:latin typeface="Calisto MT" panose="02040603050505030304" charset="0"/>
                <a:cs typeface="Calisto MT" panose="02040603050505030304" charset="0"/>
                <a:sym typeface="+mn-ea"/>
              </a:rPr>
            </a:br>
            <a:br>
              <a:rPr lang="fr-FR" sz="3200" b="1" dirty="0">
                <a:latin typeface="Calisto MT" panose="02040603050505030304" charset="0"/>
                <a:cs typeface="Calisto MT" panose="02040603050505030304" charset="0"/>
                <a:sym typeface="+mn-ea"/>
              </a:rPr>
            </a:br>
            <a:r>
              <a:rPr lang="fr-FR" sz="3200" b="1" dirty="0">
                <a:latin typeface="Calisto MT" panose="02040603050505030304" charset="0"/>
                <a:cs typeface="Calisto MT" panose="02040603050505030304" charset="0"/>
                <a:sym typeface="+mn-ea"/>
              </a:rPr>
              <a:t>Comment et pourquoi nous y sommes arrivé alors?</a:t>
            </a:r>
            <a:endParaRPr lang="fr-FR" altLang="en-US" sz="3200" b="1" dirty="0">
              <a:latin typeface="Calisto MT" panose="02040603050505030304" charset="0"/>
              <a:cs typeface="Calisto MT" panose="02040603050505030304" charset="0"/>
              <a:sym typeface="+mn-ea"/>
            </a:endParaRPr>
          </a:p>
        </p:txBody>
      </p:sp>
      <p:sp>
        <p:nvSpPr>
          <p:cNvPr id="4" name="Espace réservé du pied de page 3"/>
          <p:cNvSpPr>
            <a:spLocks noGrp="1"/>
          </p:cNvSpPr>
          <p:nvPr>
            <p:ph type="ftr" sz="quarter" idx="11"/>
          </p:nvPr>
        </p:nvSpPr>
        <p:spPr/>
        <p:txBody>
          <a:bodyPr/>
          <a:lstStyle/>
          <a:p>
            <a:r>
              <a:rPr lang="en-US" sz="1400" b="1">
                <a:latin typeface="Calisto MT" panose="02040603050505030304" charset="0"/>
                <a:cs typeface="Calisto MT" panose="02040603050505030304" charset="0"/>
              </a:rPr>
              <a:t>CryptoBillions by Zafir SAWADOGO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FR" altLang="en-US"/>
          </a:p>
        </p:txBody>
      </p:sp>
      <p:pic>
        <p:nvPicPr>
          <p:cNvPr id="5" name="Espace réservé du contenu 4" descr="crypto"/>
          <p:cNvPicPr>
            <a:picLocks noGrp="1" noChangeAspect="1"/>
          </p:cNvPicPr>
          <p:nvPr>
            <p:ph idx="1"/>
          </p:nvPr>
        </p:nvPicPr>
        <p:blipFill>
          <a:blip r:embed="rId2"/>
          <a:stretch>
            <a:fillRect/>
          </a:stretch>
        </p:blipFill>
        <p:spPr>
          <a:xfrm>
            <a:off x="-11430" y="-7620"/>
            <a:ext cx="12214860" cy="6873240"/>
          </a:xfrm>
          <a:prstGeom prst="rect">
            <a:avLst/>
          </a:prstGeom>
        </p:spPr>
      </p:pic>
      <p:sp>
        <p:nvSpPr>
          <p:cNvPr id="6" name="Zone de texte 5"/>
          <p:cNvSpPr txBox="1"/>
          <p:nvPr/>
        </p:nvSpPr>
        <p:spPr>
          <a:xfrm>
            <a:off x="378460" y="5671820"/>
            <a:ext cx="1124585" cy="398780"/>
          </a:xfrm>
          <a:prstGeom prst="rect">
            <a:avLst/>
          </a:prstGeom>
          <a:noFill/>
        </p:spPr>
        <p:txBody>
          <a:bodyPr wrap="square" rtlCol="0">
            <a:spAutoFit/>
          </a:bodyPr>
          <a:lstStyle/>
          <a:p>
            <a:r>
              <a:rPr lang="fr-FR" altLang="en-US" sz="2000" b="1">
                <a:solidFill>
                  <a:schemeClr val="tx1"/>
                </a:solidFill>
                <a:latin typeface="Arial" panose="020B0604020202020204" pitchFamily="34" charset="0"/>
                <a:cs typeface="Arial" panose="020B0604020202020204" pitchFamily="34" charset="0"/>
              </a:rPr>
              <a:t>TROC</a:t>
            </a:r>
          </a:p>
        </p:txBody>
      </p:sp>
      <p:sp>
        <p:nvSpPr>
          <p:cNvPr id="7" name="Zone de texte 6"/>
          <p:cNvSpPr txBox="1"/>
          <p:nvPr/>
        </p:nvSpPr>
        <p:spPr>
          <a:xfrm>
            <a:off x="1963420" y="5223510"/>
            <a:ext cx="1400175" cy="922020"/>
          </a:xfrm>
          <a:prstGeom prst="rect">
            <a:avLst/>
          </a:prstGeom>
          <a:noFill/>
        </p:spPr>
        <p:txBody>
          <a:bodyPr wrap="square" rtlCol="0">
            <a:spAutoFit/>
          </a:bodyPr>
          <a:lstStyle/>
          <a:p>
            <a:r>
              <a:rPr lang="fr-FR" altLang="en-US" b="1">
                <a:latin typeface="Arial Unicode MS" panose="020B0604020202020204" charset="-122"/>
                <a:ea typeface="Arial Unicode MS" panose="020B0604020202020204" charset="-122"/>
                <a:cs typeface="+mj-lt"/>
              </a:rPr>
              <a:t>OR</a:t>
            </a:r>
          </a:p>
          <a:p>
            <a:r>
              <a:rPr lang="fr-FR" altLang="en-US" b="1">
                <a:latin typeface="Arial Unicode MS" panose="020B0604020202020204" charset="-122"/>
                <a:ea typeface="Arial Unicode MS" panose="020B0604020202020204" charset="-122"/>
                <a:cs typeface="+mj-lt"/>
              </a:rPr>
              <a:t>CUIVRE</a:t>
            </a:r>
          </a:p>
          <a:p>
            <a:r>
              <a:rPr lang="fr-FR" altLang="en-US" b="1">
                <a:latin typeface="Arial Unicode MS" panose="020B0604020202020204" charset="-122"/>
                <a:ea typeface="Arial Unicode MS" panose="020B0604020202020204" charset="-122"/>
                <a:cs typeface="+mj-lt"/>
              </a:rPr>
              <a:t>ARGENT</a:t>
            </a:r>
          </a:p>
        </p:txBody>
      </p:sp>
      <p:sp>
        <p:nvSpPr>
          <p:cNvPr id="8" name="Zone de texte 7"/>
          <p:cNvSpPr txBox="1"/>
          <p:nvPr/>
        </p:nvSpPr>
        <p:spPr>
          <a:xfrm>
            <a:off x="3741420" y="5469890"/>
            <a:ext cx="1268095" cy="398780"/>
          </a:xfrm>
          <a:prstGeom prst="rect">
            <a:avLst/>
          </a:prstGeom>
          <a:noFill/>
        </p:spPr>
        <p:txBody>
          <a:bodyPr wrap="square" rtlCol="0">
            <a:spAutoFit/>
          </a:bodyPr>
          <a:lstStyle/>
          <a:p>
            <a:r>
              <a:rPr lang="fr-FR" altLang="en-US" sz="2000" b="1">
                <a:latin typeface="Arial Unicode MS" panose="020B0604020202020204" charset="-122"/>
                <a:ea typeface="Arial Unicode MS" panose="020B0604020202020204" charset="-122"/>
              </a:rPr>
              <a:t>PIECES</a:t>
            </a:r>
          </a:p>
        </p:txBody>
      </p:sp>
      <p:sp>
        <p:nvSpPr>
          <p:cNvPr id="9" name="Zone de texte 8"/>
          <p:cNvSpPr txBox="1"/>
          <p:nvPr/>
        </p:nvSpPr>
        <p:spPr>
          <a:xfrm>
            <a:off x="5486400" y="5469255"/>
            <a:ext cx="1176655" cy="398780"/>
          </a:xfrm>
          <a:prstGeom prst="rect">
            <a:avLst/>
          </a:prstGeom>
          <a:noFill/>
        </p:spPr>
        <p:txBody>
          <a:bodyPr wrap="square" rtlCol="0">
            <a:spAutoFit/>
          </a:bodyPr>
          <a:lstStyle/>
          <a:p>
            <a:r>
              <a:rPr lang="fr-FR" altLang="en-US" sz="2000" b="1">
                <a:cs typeface="+mn-lt"/>
              </a:rPr>
              <a:t>BILLETS</a:t>
            </a:r>
          </a:p>
        </p:txBody>
      </p:sp>
      <p:sp>
        <p:nvSpPr>
          <p:cNvPr id="10" name="Zone de texte 9"/>
          <p:cNvSpPr txBox="1"/>
          <p:nvPr/>
        </p:nvSpPr>
        <p:spPr>
          <a:xfrm>
            <a:off x="6940550" y="5469890"/>
            <a:ext cx="1588135" cy="645160"/>
          </a:xfrm>
          <a:prstGeom prst="rect">
            <a:avLst/>
          </a:prstGeom>
          <a:noFill/>
        </p:spPr>
        <p:txBody>
          <a:bodyPr wrap="square" rtlCol="0">
            <a:spAutoFit/>
          </a:bodyPr>
          <a:lstStyle/>
          <a:p>
            <a:r>
              <a:rPr lang="fr-FR" altLang="en-US" b="1">
                <a:latin typeface="+mj-ea"/>
                <a:cs typeface="+mj-ea"/>
              </a:rPr>
              <a:t>CARTES DE CREDIT</a:t>
            </a:r>
          </a:p>
        </p:txBody>
      </p:sp>
      <p:sp>
        <p:nvSpPr>
          <p:cNvPr id="11" name="Zone de texte 10"/>
          <p:cNvSpPr txBox="1"/>
          <p:nvPr/>
        </p:nvSpPr>
        <p:spPr>
          <a:xfrm>
            <a:off x="8701405" y="5469255"/>
            <a:ext cx="1900555" cy="645160"/>
          </a:xfrm>
          <a:prstGeom prst="rect">
            <a:avLst/>
          </a:prstGeom>
          <a:noFill/>
        </p:spPr>
        <p:txBody>
          <a:bodyPr wrap="square" rtlCol="0">
            <a:spAutoFit/>
          </a:bodyPr>
          <a:lstStyle/>
          <a:p>
            <a:r>
              <a:rPr lang="fr-FR" altLang="en-US" b="1">
                <a:latin typeface="Malgun Gothic" panose="020B0503020000020004" charset="-127"/>
                <a:ea typeface="Malgun Gothic" panose="020B0503020000020004" charset="-127"/>
              </a:rPr>
              <a:t>ARGENT</a:t>
            </a:r>
          </a:p>
          <a:p>
            <a:r>
              <a:rPr lang="fr-FR" altLang="en-US" b="1">
                <a:latin typeface="Malgun Gothic" panose="020B0503020000020004" charset="-127"/>
                <a:ea typeface="Malgun Gothic" panose="020B0503020000020004" charset="-127"/>
              </a:rPr>
              <a:t>ELECTRONIQUE</a:t>
            </a:r>
          </a:p>
        </p:txBody>
      </p:sp>
      <p:sp>
        <p:nvSpPr>
          <p:cNvPr id="12" name="Zone de texte 11"/>
          <p:cNvSpPr txBox="1"/>
          <p:nvPr/>
        </p:nvSpPr>
        <p:spPr>
          <a:xfrm>
            <a:off x="10774045" y="5330825"/>
            <a:ext cx="1261745" cy="706755"/>
          </a:xfrm>
          <a:prstGeom prst="rect">
            <a:avLst/>
          </a:prstGeom>
          <a:noFill/>
        </p:spPr>
        <p:txBody>
          <a:bodyPr wrap="square" rtlCol="0">
            <a:spAutoFit/>
          </a:bodyPr>
          <a:lstStyle/>
          <a:p>
            <a:r>
              <a:rPr lang="fr-FR" altLang="en-US" sz="2000" b="1">
                <a:latin typeface="+mj-lt"/>
                <a:cs typeface="+mj-lt"/>
              </a:rPr>
              <a:t>CRYPTOMONNAIE</a:t>
            </a:r>
          </a:p>
        </p:txBody>
      </p:sp>
      <p:sp>
        <p:nvSpPr>
          <p:cNvPr id="13" name="Flèche droite 12"/>
          <p:cNvSpPr/>
          <p:nvPr/>
        </p:nvSpPr>
        <p:spPr>
          <a:xfrm>
            <a:off x="1289050" y="5671820"/>
            <a:ext cx="674370"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tLang="en-US"/>
          </a:p>
        </p:txBody>
      </p:sp>
      <p:sp>
        <p:nvSpPr>
          <p:cNvPr id="14" name="Flèche droite 13"/>
          <p:cNvSpPr/>
          <p:nvPr/>
        </p:nvSpPr>
        <p:spPr>
          <a:xfrm>
            <a:off x="3070225" y="5624830"/>
            <a:ext cx="670560" cy="2940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tLang="en-US"/>
          </a:p>
        </p:txBody>
      </p:sp>
      <p:sp>
        <p:nvSpPr>
          <p:cNvPr id="15" name="Flèche droite 14"/>
          <p:cNvSpPr/>
          <p:nvPr/>
        </p:nvSpPr>
        <p:spPr>
          <a:xfrm>
            <a:off x="4920615" y="5469890"/>
            <a:ext cx="657225" cy="3981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tLang="en-US"/>
          </a:p>
        </p:txBody>
      </p:sp>
      <p:sp>
        <p:nvSpPr>
          <p:cNvPr id="16" name="Flèche droite 15"/>
          <p:cNvSpPr/>
          <p:nvPr/>
        </p:nvSpPr>
        <p:spPr>
          <a:xfrm>
            <a:off x="6563360" y="5607685"/>
            <a:ext cx="398145" cy="2609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tLang="en-US"/>
          </a:p>
        </p:txBody>
      </p:sp>
      <p:sp>
        <p:nvSpPr>
          <p:cNvPr id="17" name="Flèche droite 16"/>
          <p:cNvSpPr/>
          <p:nvPr/>
        </p:nvSpPr>
        <p:spPr>
          <a:xfrm>
            <a:off x="10057130" y="5521325"/>
            <a:ext cx="708660" cy="241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tLang="en-US"/>
          </a:p>
        </p:txBody>
      </p:sp>
      <p:sp>
        <p:nvSpPr>
          <p:cNvPr id="18" name="Flèche droite 17"/>
          <p:cNvSpPr/>
          <p:nvPr/>
        </p:nvSpPr>
        <p:spPr>
          <a:xfrm>
            <a:off x="8137525" y="5763260"/>
            <a:ext cx="657225" cy="241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tLang="en-US"/>
          </a:p>
        </p:txBody>
      </p:sp>
      <p:sp>
        <p:nvSpPr>
          <p:cNvPr id="2" name="Espace réservé du pied de page 1"/>
          <p:cNvSpPr>
            <a:spLocks noGrp="1"/>
          </p:cNvSpPr>
          <p:nvPr>
            <p:ph type="ftr" sz="quarter" idx="11"/>
          </p:nvPr>
        </p:nvSpPr>
        <p:spPr/>
        <p:txBody>
          <a:bodyPr/>
          <a:lstStyle/>
          <a:p>
            <a:r>
              <a:rPr lang="en-US"/>
              <a:t>CryptoBillions by Zafir SAWADOGO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5000"/>
          </a:blip>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27050" y="288925"/>
            <a:ext cx="10756900" cy="1280160"/>
          </a:xfrm>
        </p:spPr>
        <p:txBody>
          <a:bodyPr>
            <a:noAutofit/>
          </a:bodyPr>
          <a:lstStyle/>
          <a:p>
            <a:pPr algn="ctr"/>
            <a:r>
              <a:rPr lang="fr-FR" altLang="en-US" sz="4000">
                <a:latin typeface="Calisto MT" panose="02040603050505030304" charset="0"/>
                <a:cs typeface="Calisto MT" panose="02040603050505030304" charset="0"/>
                <a:sym typeface="+mn-ea"/>
              </a:rPr>
              <a:t>1. CryptoActifs: Vision et Objectif</a:t>
            </a:r>
          </a:p>
        </p:txBody>
      </p:sp>
      <p:sp>
        <p:nvSpPr>
          <p:cNvPr id="3" name="Espace réservé du contenu 2"/>
          <p:cNvSpPr>
            <a:spLocks noGrp="1"/>
          </p:cNvSpPr>
          <p:nvPr>
            <p:ph idx="1"/>
          </p:nvPr>
        </p:nvSpPr>
        <p:spPr>
          <a:xfrm>
            <a:off x="270510" y="1569085"/>
            <a:ext cx="11736070" cy="4608195"/>
          </a:xfrm>
        </p:spPr>
        <p:txBody>
          <a:bodyPr>
            <a:normAutofit fontScale="90000" lnSpcReduction="10000"/>
          </a:bodyPr>
          <a:lstStyle/>
          <a:p>
            <a:r>
              <a:rPr lang="fr-FR" sz="3200" b="1" dirty="0">
                <a:latin typeface="Calisto MT" panose="02040603050505030304" charset="0"/>
                <a:cs typeface="Calisto MT" panose="02040603050505030304" charset="0"/>
                <a:sym typeface="+mn-ea"/>
              </a:rPr>
              <a:t>Ainsi selon </a:t>
            </a:r>
            <a:r>
              <a:rPr lang="fr-FR" sz="3200" b="1" dirty="0">
                <a:solidFill>
                  <a:srgbClr val="FF0000"/>
                </a:solidFill>
                <a:latin typeface="Calisto MT" panose="02040603050505030304" charset="0"/>
                <a:cs typeface="Calisto MT" panose="02040603050505030304" charset="0"/>
                <a:sym typeface="+mn-ea"/>
              </a:rPr>
              <a:t>Robert KIYOSAKI</a:t>
            </a:r>
            <a:r>
              <a:rPr lang="fr-FR" sz="3200" b="1" dirty="0">
                <a:latin typeface="Calisto MT" panose="02040603050505030304" charset="0"/>
                <a:cs typeface="Calisto MT" panose="02040603050505030304" charset="0"/>
                <a:sym typeface="+mn-ea"/>
              </a:rPr>
              <a:t>, nous pouvons catégoriser l’argent en 3 Parties:</a:t>
            </a:r>
            <a:r>
              <a:rPr lang="fr-FR" sz="3200" dirty="0">
                <a:latin typeface="Calisto MT" panose="02040603050505030304" charset="0"/>
                <a:cs typeface="Calisto MT" panose="02040603050505030304" charset="0"/>
                <a:sym typeface="+mn-ea"/>
              </a:rPr>
              <a:t> </a:t>
            </a:r>
          </a:p>
          <a:p>
            <a:endParaRPr lang="fr-FR" sz="3200" b="1" dirty="0">
              <a:latin typeface="Calisto MT" panose="02040603050505030304" charset="0"/>
              <a:cs typeface="Calisto MT" panose="02040603050505030304" charset="0"/>
              <a:sym typeface="+mn-ea"/>
            </a:endParaRPr>
          </a:p>
          <a:p>
            <a:r>
              <a:rPr lang="fr-FR" sz="3200" b="1" dirty="0">
                <a:solidFill>
                  <a:srgbClr val="FF0000"/>
                </a:solidFill>
                <a:latin typeface="Calisto MT" panose="02040603050505030304" charset="0"/>
                <a:cs typeface="Calisto MT" panose="02040603050505030304" charset="0"/>
                <a:sym typeface="+mn-ea"/>
              </a:rPr>
              <a:t>Argent de Dieu</a:t>
            </a:r>
            <a:r>
              <a:rPr lang="fr-FR" sz="3200" dirty="0">
                <a:solidFill>
                  <a:srgbClr val="FF0000"/>
                </a:solidFill>
                <a:latin typeface="Calisto MT" panose="02040603050505030304" charset="0"/>
                <a:cs typeface="Calisto MT" panose="02040603050505030304" charset="0"/>
                <a:sym typeface="+mn-ea"/>
              </a:rPr>
              <a:t>: </a:t>
            </a:r>
            <a:r>
              <a:rPr lang="fr-FR" sz="3200" dirty="0">
                <a:latin typeface="Calisto MT" panose="02040603050505030304" charset="0"/>
                <a:cs typeface="Calisto MT" panose="02040603050505030304" charset="0"/>
                <a:sym typeface="+mn-ea"/>
              </a:rPr>
              <a:t>Or, sel, pierres </a:t>
            </a:r>
            <a:r>
              <a:rPr lang="fr-FR" sz="3200" dirty="0" err="1">
                <a:latin typeface="Calisto MT" panose="02040603050505030304" charset="0"/>
                <a:cs typeface="Calisto MT" panose="02040603050505030304" charset="0"/>
                <a:sym typeface="+mn-ea"/>
              </a:rPr>
              <a:t>precieuses</a:t>
            </a:r>
            <a:r>
              <a:rPr lang="fr-FR" sz="3200" dirty="0">
                <a:latin typeface="Calisto MT" panose="02040603050505030304" charset="0"/>
                <a:cs typeface="Calisto MT" panose="02040603050505030304" charset="0"/>
                <a:sym typeface="+mn-ea"/>
              </a:rPr>
              <a:t> et biens </a:t>
            </a:r>
            <a:r>
              <a:rPr lang="fr-FR" sz="3200" dirty="0" err="1">
                <a:latin typeface="Calisto MT" panose="02040603050505030304" charset="0"/>
                <a:cs typeface="Calisto MT" panose="02040603050505030304" charset="0"/>
                <a:sym typeface="+mn-ea"/>
              </a:rPr>
              <a:t>materiels</a:t>
            </a:r>
          </a:p>
          <a:p>
            <a:endParaRPr lang="fr-FR" sz="3200" dirty="0">
              <a:latin typeface="Calisto MT" panose="02040603050505030304" charset="0"/>
              <a:cs typeface="Calisto MT" panose="02040603050505030304" charset="0"/>
            </a:endParaRPr>
          </a:p>
          <a:p>
            <a:r>
              <a:rPr lang="fr-FR" sz="3200" b="1" dirty="0">
                <a:solidFill>
                  <a:srgbClr val="FF0000"/>
                </a:solidFill>
                <a:latin typeface="Calisto MT" panose="02040603050505030304" charset="0"/>
                <a:cs typeface="Calisto MT" panose="02040603050505030304" charset="0"/>
                <a:sym typeface="+mn-ea"/>
              </a:rPr>
              <a:t>Argent du gouvernement</a:t>
            </a:r>
            <a:r>
              <a:rPr lang="fr-FR" sz="3200" dirty="0">
                <a:solidFill>
                  <a:srgbClr val="FF0000"/>
                </a:solidFill>
                <a:latin typeface="Calisto MT" panose="02040603050505030304" charset="0"/>
                <a:cs typeface="Calisto MT" panose="02040603050505030304" charset="0"/>
                <a:sym typeface="+mn-ea"/>
              </a:rPr>
              <a:t>:</a:t>
            </a:r>
            <a:r>
              <a:rPr lang="fr-FR" sz="3200" dirty="0">
                <a:latin typeface="Calisto MT" panose="02040603050505030304" charset="0"/>
                <a:cs typeface="Calisto MT" panose="02040603050505030304" charset="0"/>
                <a:sym typeface="+mn-ea"/>
              </a:rPr>
              <a:t> billets, mobile money et carte bancaire</a:t>
            </a:r>
          </a:p>
          <a:p>
            <a:endParaRPr lang="fr-FR" sz="3200" dirty="0">
              <a:latin typeface="Calisto MT" panose="02040603050505030304" charset="0"/>
              <a:cs typeface="Calisto MT" panose="02040603050505030304" charset="0"/>
            </a:endParaRPr>
          </a:p>
          <a:p>
            <a:r>
              <a:rPr lang="fr-FR" sz="3200" b="1" dirty="0">
                <a:solidFill>
                  <a:srgbClr val="FF0000"/>
                </a:solidFill>
                <a:latin typeface="Calisto MT" panose="02040603050505030304" charset="0"/>
                <a:cs typeface="Calisto MT" panose="02040603050505030304" charset="0"/>
                <a:sym typeface="+mn-ea"/>
              </a:rPr>
              <a:t>Argent du peuple</a:t>
            </a:r>
            <a:r>
              <a:rPr lang="fr-FR" sz="3200" dirty="0">
                <a:solidFill>
                  <a:srgbClr val="FF0000"/>
                </a:solidFill>
                <a:latin typeface="Calisto MT" panose="02040603050505030304" charset="0"/>
                <a:cs typeface="Calisto MT" panose="02040603050505030304" charset="0"/>
                <a:sym typeface="+mn-ea"/>
              </a:rPr>
              <a:t>:</a:t>
            </a:r>
            <a:r>
              <a:rPr lang="fr-FR" sz="3200" dirty="0">
                <a:latin typeface="Calisto MT" panose="02040603050505030304" charset="0"/>
                <a:cs typeface="Calisto MT" panose="02040603050505030304" charset="0"/>
                <a:sym typeface="+mn-ea"/>
              </a:rPr>
              <a:t> crypto-monnaies «bitcoin, </a:t>
            </a:r>
            <a:r>
              <a:rPr lang="fr-FR" sz="3200" dirty="0" err="1">
                <a:latin typeface="Calisto MT" panose="02040603050505030304" charset="0"/>
                <a:cs typeface="Calisto MT" panose="02040603050505030304" charset="0"/>
                <a:sym typeface="+mn-ea"/>
              </a:rPr>
              <a:t>ether</a:t>
            </a:r>
            <a:r>
              <a:rPr lang="fr-FR" sz="3200" dirty="0">
                <a:latin typeface="Calisto MT" panose="02040603050505030304" charset="0"/>
                <a:cs typeface="Calisto MT" panose="02040603050505030304" charset="0"/>
                <a:sym typeface="+mn-ea"/>
              </a:rPr>
              <a:t>, </a:t>
            </a:r>
            <a:r>
              <a:rPr lang="fr-FR" sz="3200" dirty="0" err="1">
                <a:latin typeface="Calisto MT" panose="02040603050505030304" charset="0"/>
                <a:cs typeface="Calisto MT" panose="02040603050505030304" charset="0"/>
                <a:sym typeface="+mn-ea"/>
              </a:rPr>
              <a:t>litecoin</a:t>
            </a:r>
            <a:r>
              <a:rPr lang="fr-FR" sz="3200" dirty="0">
                <a:latin typeface="Calisto MT" panose="02040603050505030304" charset="0"/>
                <a:cs typeface="Calisto MT" panose="02040603050505030304" charset="0"/>
                <a:sym typeface="+mn-ea"/>
              </a:rPr>
              <a:t>, </a:t>
            </a:r>
            <a:r>
              <a:rPr lang="fr-FR" sz="3200" dirty="0" err="1">
                <a:latin typeface="Calisto MT" panose="02040603050505030304" charset="0"/>
                <a:cs typeface="Calisto MT" panose="02040603050505030304" charset="0"/>
                <a:sym typeface="+mn-ea"/>
              </a:rPr>
              <a:t>ripple</a:t>
            </a:r>
            <a:r>
              <a:rPr lang="fr-FR" sz="3200" dirty="0">
                <a:latin typeface="Calisto MT" panose="02040603050505030304" charset="0"/>
                <a:cs typeface="Calisto MT" panose="02040603050505030304" charset="0"/>
                <a:sym typeface="+mn-ea"/>
              </a:rPr>
              <a:t>…..»</a:t>
            </a:r>
            <a:endParaRPr lang="fr-FR" sz="3200" dirty="0">
              <a:latin typeface="Calisto MT" panose="02040603050505030304" charset="0"/>
              <a:cs typeface="Calisto MT" panose="02040603050505030304" charset="0"/>
            </a:endParaRPr>
          </a:p>
          <a:p>
            <a:r>
              <a:rPr lang="fr-FR" sz="3200" dirty="0">
                <a:latin typeface="Calisto MT" panose="02040603050505030304" charset="0"/>
                <a:cs typeface="Calisto MT" panose="02040603050505030304" charset="0"/>
                <a:sym typeface="+mn-ea"/>
              </a:rPr>
              <a:t>On s’</a:t>
            </a:r>
            <a:r>
              <a:rPr lang="fr-FR" sz="3200" dirty="0" err="1">
                <a:latin typeface="Calisto MT" panose="02040603050505030304" charset="0"/>
                <a:cs typeface="Calisto MT" panose="02040603050505030304" charset="0"/>
                <a:sym typeface="+mn-ea"/>
              </a:rPr>
              <a:t>ameliore</a:t>
            </a:r>
            <a:r>
              <a:rPr lang="fr-FR" sz="3200" dirty="0">
                <a:latin typeface="Calisto MT" panose="02040603050505030304" charset="0"/>
                <a:cs typeface="Calisto MT" panose="02040603050505030304" charset="0"/>
                <a:sym typeface="+mn-ea"/>
              </a:rPr>
              <a:t> face aux difficultés et aux </a:t>
            </a:r>
            <a:r>
              <a:rPr lang="fr-FR" sz="3200" dirty="0" err="1">
                <a:latin typeface="Calisto MT" panose="02040603050505030304" charset="0"/>
                <a:cs typeface="Calisto MT" panose="02040603050505030304" charset="0"/>
                <a:sym typeface="+mn-ea"/>
              </a:rPr>
              <a:t>insuffissances</a:t>
            </a:r>
            <a:r>
              <a:rPr lang="fr-FR" sz="3200" dirty="0">
                <a:latin typeface="Calisto MT" panose="02040603050505030304" charset="0"/>
                <a:cs typeface="Calisto MT" panose="02040603050505030304" charset="0"/>
                <a:sym typeface="+mn-ea"/>
              </a:rPr>
              <a:t> que nous rencontrons et c’est ainsi pour le cas des crypto-monnaies.</a:t>
            </a:r>
            <a:endParaRPr lang="fr-FR" sz="3200" dirty="0">
              <a:latin typeface="Calisto MT" panose="02040603050505030304" charset="0"/>
              <a:cs typeface="Calisto MT" panose="02040603050505030304" charset="0"/>
            </a:endParaRPr>
          </a:p>
          <a:p>
            <a:endParaRPr lang="fr-FR" altLang="en-US" sz="3200" dirty="0">
              <a:latin typeface="Calisto MT" panose="02040603050505030304" charset="0"/>
              <a:cs typeface="Calisto MT" panose="02040603050505030304" charset="0"/>
            </a:endParaRPr>
          </a:p>
        </p:txBody>
      </p:sp>
      <p:sp>
        <p:nvSpPr>
          <p:cNvPr id="4" name="Espace réservé du pied de page 3"/>
          <p:cNvSpPr>
            <a:spLocks noGrp="1"/>
          </p:cNvSpPr>
          <p:nvPr>
            <p:ph type="ftr" sz="quarter" idx="11"/>
          </p:nvPr>
        </p:nvSpPr>
        <p:spPr/>
        <p:txBody>
          <a:bodyPr/>
          <a:lstStyle/>
          <a:p>
            <a:r>
              <a:rPr lang="en-US" sz="1400" b="1">
                <a:latin typeface="Calisto MT" panose="02040603050505030304" charset="0"/>
                <a:cs typeface="Calisto MT" panose="02040603050505030304" charset="0"/>
              </a:rPr>
              <a:t>CryptoBillions by Zafir SAWADOGO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5000"/>
          </a:blip>
          <a:stretch>
            <a:fillRect/>
          </a:stretch>
        </a:blipFill>
        <a:effectLst/>
      </p:bgPr>
    </p:bg>
    <p:spTree>
      <p:nvGrpSpPr>
        <p:cNvPr id="1" name=""/>
        <p:cNvGrpSpPr/>
        <p:nvPr/>
      </p:nvGrpSpPr>
      <p:grpSpPr>
        <a:xfrm>
          <a:off x="0" y="0"/>
          <a:ext cx="0" cy="0"/>
          <a:chOff x="0" y="0"/>
          <a:chExt cx="0" cy="0"/>
        </a:xfrm>
      </p:grpSpPr>
      <p:sp>
        <p:nvSpPr>
          <p:cNvPr id="4" name="Zone de texte 3"/>
          <p:cNvSpPr txBox="1"/>
          <p:nvPr/>
        </p:nvSpPr>
        <p:spPr>
          <a:xfrm>
            <a:off x="466090" y="367030"/>
            <a:ext cx="11551920" cy="368300"/>
          </a:xfrm>
          <a:prstGeom prst="rect">
            <a:avLst/>
          </a:prstGeom>
          <a:noFill/>
        </p:spPr>
        <p:txBody>
          <a:bodyPr wrap="square" rtlCol="0">
            <a:spAutoFit/>
          </a:bodyPr>
          <a:lstStyle/>
          <a:p>
            <a:r>
              <a:rPr lang="fr-FR" altLang="en-US"/>
              <a:t>   </a:t>
            </a:r>
          </a:p>
        </p:txBody>
      </p:sp>
      <p:sp>
        <p:nvSpPr>
          <p:cNvPr id="6" name="Zone de texte 5"/>
          <p:cNvSpPr txBox="1"/>
          <p:nvPr/>
        </p:nvSpPr>
        <p:spPr>
          <a:xfrm>
            <a:off x="796290" y="367030"/>
            <a:ext cx="10264775" cy="706755"/>
          </a:xfrm>
          <a:prstGeom prst="rect">
            <a:avLst/>
          </a:prstGeom>
          <a:noFill/>
        </p:spPr>
        <p:txBody>
          <a:bodyPr wrap="square" rtlCol="0">
            <a:spAutoFit/>
          </a:bodyPr>
          <a:lstStyle/>
          <a:p>
            <a:pPr algn="ctr"/>
            <a:r>
              <a:rPr lang="fr-FR" altLang="en-US" sz="4000" b="1">
                <a:latin typeface="Calisto MT" panose="02040603050505030304" charset="0"/>
                <a:cs typeface="Calisto MT" panose="02040603050505030304" charset="0"/>
                <a:sym typeface="+mn-ea"/>
              </a:rPr>
              <a:t>1. CryptoActifs: Vision et Objectif</a:t>
            </a:r>
          </a:p>
        </p:txBody>
      </p:sp>
      <p:sp>
        <p:nvSpPr>
          <p:cNvPr id="7" name="Zone de texte 6"/>
          <p:cNvSpPr txBox="1"/>
          <p:nvPr/>
        </p:nvSpPr>
        <p:spPr>
          <a:xfrm>
            <a:off x="314960" y="1448435"/>
            <a:ext cx="11544300" cy="5107940"/>
          </a:xfrm>
          <a:prstGeom prst="rect">
            <a:avLst/>
          </a:prstGeom>
          <a:noFill/>
        </p:spPr>
        <p:txBody>
          <a:bodyPr wrap="square" rtlCol="0">
            <a:spAutoFit/>
          </a:bodyPr>
          <a:lstStyle/>
          <a:p>
            <a:r>
              <a:rPr lang="fr-FR" sz="2800" dirty="0">
                <a:latin typeface="Calisto MT" panose="02040603050505030304" charset="0"/>
                <a:cs typeface="Calisto MT" panose="02040603050505030304" charset="0"/>
                <a:sym typeface="+mn-ea"/>
              </a:rPr>
              <a:t>C’est ainsi que suite à la </a:t>
            </a:r>
            <a:r>
              <a:rPr lang="fr-FR" sz="2800" b="1" dirty="0">
                <a:solidFill>
                  <a:srgbClr val="FF0000"/>
                </a:solidFill>
                <a:latin typeface="Calisto MT" panose="02040603050505030304" charset="0"/>
                <a:cs typeface="Calisto MT" panose="02040603050505030304" charset="0"/>
                <a:sym typeface="+mn-ea"/>
              </a:rPr>
              <a:t>crise des </a:t>
            </a:r>
            <a:r>
              <a:rPr lang="fr-FR" sz="2800" b="1" dirty="0" err="1">
                <a:solidFill>
                  <a:srgbClr val="FF0000"/>
                </a:solidFill>
                <a:latin typeface="Calisto MT" panose="02040603050505030304" charset="0"/>
                <a:cs typeface="Calisto MT" panose="02040603050505030304" charset="0"/>
                <a:sym typeface="+mn-ea"/>
              </a:rPr>
              <a:t>subprimes</a:t>
            </a:r>
            <a:r>
              <a:rPr lang="fr-FR" sz="2800" b="1" dirty="0">
                <a:solidFill>
                  <a:srgbClr val="FF0000"/>
                </a:solidFill>
                <a:latin typeface="Calisto MT" panose="02040603050505030304" charset="0"/>
                <a:cs typeface="Calisto MT" panose="02040603050505030304" charset="0"/>
                <a:sym typeface="+mn-ea"/>
              </a:rPr>
              <a:t> de 2008</a:t>
            </a:r>
            <a:r>
              <a:rPr lang="fr-FR" sz="2800" dirty="0">
                <a:latin typeface="Calisto MT" panose="02040603050505030304" charset="0"/>
                <a:cs typeface="Calisto MT" panose="02040603050505030304" charset="0"/>
                <a:sym typeface="+mn-ea"/>
              </a:rPr>
              <a:t>, certains ont réfléchi à un </a:t>
            </a:r>
            <a:r>
              <a:rPr lang="fr-FR" sz="2800" b="1" dirty="0">
                <a:solidFill>
                  <a:srgbClr val="FF0000"/>
                </a:solidFill>
                <a:latin typeface="Calisto MT" panose="02040603050505030304" charset="0"/>
                <a:cs typeface="Calisto MT" panose="02040603050505030304" charset="0"/>
                <a:sym typeface="+mn-ea"/>
              </a:rPr>
              <a:t>système monétaire </a:t>
            </a:r>
            <a:r>
              <a:rPr lang="fr-FR" sz="2800" dirty="0">
                <a:latin typeface="Calisto MT" panose="02040603050505030304" charset="0"/>
                <a:cs typeface="Calisto MT" panose="02040603050505030304" charset="0"/>
                <a:sym typeface="+mn-ea"/>
              </a:rPr>
              <a:t>qui soit </a:t>
            </a:r>
            <a:r>
              <a:rPr lang="fr-FR" sz="2800" b="1" dirty="0">
                <a:solidFill>
                  <a:srgbClr val="FF0000"/>
                </a:solidFill>
                <a:latin typeface="Calisto MT" panose="02040603050505030304" charset="0"/>
                <a:cs typeface="Calisto MT" panose="02040603050505030304" charset="0"/>
                <a:sym typeface="+mn-ea"/>
              </a:rPr>
              <a:t>décentralisé</a:t>
            </a:r>
            <a:r>
              <a:rPr lang="fr-FR" sz="2800" dirty="0">
                <a:solidFill>
                  <a:srgbClr val="FF0000"/>
                </a:solidFill>
                <a:latin typeface="Calisto MT" panose="02040603050505030304" charset="0"/>
                <a:cs typeface="Calisto MT" panose="02040603050505030304" charset="0"/>
                <a:sym typeface="+mn-ea"/>
              </a:rPr>
              <a:t> </a:t>
            </a:r>
            <a:r>
              <a:rPr lang="fr-FR" sz="2800" dirty="0">
                <a:latin typeface="Calisto MT" panose="02040603050505030304" charset="0"/>
                <a:cs typeface="Calisto MT" panose="02040603050505030304" charset="0"/>
                <a:sym typeface="+mn-ea"/>
              </a:rPr>
              <a:t>et sous le contrôle d’aucune banque ou institution financière.</a:t>
            </a:r>
            <a:endParaRPr lang="fr-FR" sz="2800" dirty="0">
              <a:latin typeface="Calisto MT" panose="02040603050505030304" charset="0"/>
              <a:cs typeface="Calisto MT" panose="02040603050505030304" charset="0"/>
            </a:endParaRPr>
          </a:p>
          <a:p>
            <a:endParaRPr lang="fr-FR" sz="2800" dirty="0">
              <a:latin typeface="Calisto MT" panose="02040603050505030304" charset="0"/>
              <a:cs typeface="Calisto MT" panose="02040603050505030304" charset="0"/>
            </a:endParaRPr>
          </a:p>
          <a:p>
            <a:r>
              <a:rPr lang="fr-FR" sz="2800" dirty="0">
                <a:latin typeface="Calisto MT" panose="02040603050505030304" charset="0"/>
                <a:cs typeface="Calisto MT" panose="02040603050505030304" charset="0"/>
                <a:sym typeface="+mn-ea"/>
              </a:rPr>
              <a:t>Le </a:t>
            </a:r>
            <a:r>
              <a:rPr lang="fr-FR" sz="2800" b="1" dirty="0">
                <a:solidFill>
                  <a:srgbClr val="FF0000"/>
                </a:solidFill>
                <a:latin typeface="Calisto MT" panose="02040603050505030304" charset="0"/>
                <a:cs typeface="Calisto MT" panose="02040603050505030304" charset="0"/>
                <a:sym typeface="+mn-ea"/>
              </a:rPr>
              <a:t>09 Janvier 2009</a:t>
            </a:r>
            <a:r>
              <a:rPr lang="fr-FR" sz="2800" dirty="0">
                <a:latin typeface="Calisto MT" panose="02040603050505030304" charset="0"/>
                <a:cs typeface="Calisto MT" panose="02040603050505030304" charset="0"/>
                <a:sym typeface="+mn-ea"/>
              </a:rPr>
              <a:t>, une personne ou un groupe d’individus sous le pseudonyme de </a:t>
            </a:r>
            <a:r>
              <a:rPr lang="fr-FR" sz="2800" b="1" dirty="0">
                <a:solidFill>
                  <a:srgbClr val="FF0000"/>
                </a:solidFill>
                <a:latin typeface="Calisto MT" panose="02040603050505030304" charset="0"/>
                <a:cs typeface="Calisto MT" panose="02040603050505030304" charset="0"/>
                <a:sym typeface="+mn-ea"/>
              </a:rPr>
              <a:t>Satoshi NAKAMOTO </a:t>
            </a:r>
            <a:r>
              <a:rPr lang="fr-FR" sz="2800" dirty="0">
                <a:latin typeface="Calisto MT" panose="02040603050505030304" charset="0"/>
                <a:cs typeface="Calisto MT" panose="02040603050505030304" charset="0"/>
                <a:sym typeface="+mn-ea"/>
              </a:rPr>
              <a:t>présente la toute première crypto-monnaie: le </a:t>
            </a:r>
            <a:r>
              <a:rPr lang="fr-FR" sz="2800" b="1" dirty="0">
                <a:solidFill>
                  <a:srgbClr val="FF0000"/>
                </a:solidFill>
                <a:latin typeface="Calisto MT" panose="02040603050505030304" charset="0"/>
                <a:cs typeface="Calisto MT" panose="02040603050505030304" charset="0"/>
                <a:sym typeface="+mn-ea"/>
              </a:rPr>
              <a:t>Bitcoin (BTC)</a:t>
            </a:r>
            <a:r>
              <a:rPr lang="fr-FR" sz="2800" dirty="0">
                <a:latin typeface="Calisto MT" panose="02040603050505030304" charset="0"/>
                <a:cs typeface="Calisto MT" panose="02040603050505030304" charset="0"/>
                <a:sym typeface="+mn-ea"/>
              </a:rPr>
              <a:t> avec une valeur de </a:t>
            </a:r>
            <a:r>
              <a:rPr lang="fr-FR" sz="2800" dirty="0" err="1">
                <a:latin typeface="Calisto MT" panose="02040603050505030304" charset="0"/>
                <a:cs typeface="Calisto MT" panose="02040603050505030304" charset="0"/>
                <a:sym typeface="+mn-ea"/>
              </a:rPr>
              <a:t>depart</a:t>
            </a:r>
            <a:r>
              <a:rPr lang="fr-FR" sz="2800" dirty="0">
                <a:latin typeface="Calisto MT" panose="02040603050505030304" charset="0"/>
                <a:cs typeface="Calisto MT" panose="02040603050505030304" charset="0"/>
                <a:sym typeface="+mn-ea"/>
              </a:rPr>
              <a:t> d’environ </a:t>
            </a:r>
            <a:r>
              <a:rPr lang="fr-FR" sz="2800" b="1" dirty="0">
                <a:solidFill>
                  <a:srgbClr val="FF0000"/>
                </a:solidFill>
                <a:latin typeface="Calisto MT" panose="02040603050505030304" charset="0"/>
                <a:cs typeface="Calisto MT" panose="02040603050505030304" charset="0"/>
                <a:sym typeface="+mn-ea"/>
              </a:rPr>
              <a:t>0.000764$</a:t>
            </a:r>
            <a:endParaRPr lang="fr-FR" sz="2800" b="1" dirty="0">
              <a:latin typeface="Calisto MT" panose="02040603050505030304" charset="0"/>
              <a:cs typeface="Calisto MT" panose="02040603050505030304" charset="0"/>
            </a:endParaRPr>
          </a:p>
          <a:p>
            <a:endParaRPr lang="fr-FR" sz="2800" dirty="0">
              <a:latin typeface="Calisto MT" panose="02040603050505030304" charset="0"/>
              <a:cs typeface="Calisto MT" panose="02040603050505030304" charset="0"/>
            </a:endParaRPr>
          </a:p>
          <a:p>
            <a:r>
              <a:rPr lang="fr-FR" sz="2800" b="1" dirty="0">
                <a:latin typeface="Calisto MT" panose="02040603050505030304" charset="0"/>
                <a:cs typeface="Calisto MT" panose="02040603050505030304" charset="0"/>
                <a:sym typeface="+mn-ea"/>
              </a:rPr>
              <a:t>Aujourd’hui </a:t>
            </a:r>
            <a:r>
              <a:rPr lang="fr-FR" sz="2800" dirty="0">
                <a:latin typeface="Calisto MT" panose="02040603050505030304" charset="0"/>
                <a:cs typeface="Calisto MT" panose="02040603050505030304" charset="0"/>
                <a:sym typeface="+mn-ea"/>
              </a:rPr>
              <a:t>cette même crypto-monnaie vaut plus de </a:t>
            </a:r>
            <a:r>
              <a:rPr lang="fr-FR" sz="2800" b="1" dirty="0">
                <a:solidFill>
                  <a:srgbClr val="FF0000"/>
                </a:solidFill>
                <a:latin typeface="Calisto MT" panose="02040603050505030304" charset="0"/>
                <a:cs typeface="Calisto MT" panose="02040603050505030304" charset="0"/>
                <a:sym typeface="+mn-ea"/>
              </a:rPr>
              <a:t>30000$</a:t>
            </a:r>
            <a:r>
              <a:rPr lang="fr-FR" sz="2800" b="1" dirty="0">
                <a:latin typeface="Calisto MT" panose="02040603050505030304" charset="0"/>
                <a:cs typeface="Calisto MT" panose="02040603050505030304" charset="0"/>
                <a:sym typeface="+mn-ea"/>
              </a:rPr>
              <a:t> </a:t>
            </a:r>
            <a:r>
              <a:rPr lang="fr-FR" sz="2800" dirty="0">
                <a:latin typeface="Calisto MT" panose="02040603050505030304" charset="0"/>
                <a:cs typeface="Calisto MT" panose="02040603050505030304" charset="0"/>
                <a:sym typeface="+mn-ea"/>
              </a:rPr>
              <a:t>la pièce à la redaction de ce document.</a:t>
            </a:r>
          </a:p>
          <a:p>
            <a:endParaRPr lang="fr-FR" altLang="en-US" sz="2800"/>
          </a:p>
          <a:p>
            <a:endParaRPr lang="fr-FR" altLang="en-US"/>
          </a:p>
        </p:txBody>
      </p:sp>
      <p:sp>
        <p:nvSpPr>
          <p:cNvPr id="2" name="Espace réservé du pied de page 1"/>
          <p:cNvSpPr>
            <a:spLocks noGrp="1"/>
          </p:cNvSpPr>
          <p:nvPr>
            <p:ph type="ftr" sz="quarter" idx="11"/>
          </p:nvPr>
        </p:nvSpPr>
        <p:spPr/>
        <p:txBody>
          <a:bodyPr/>
          <a:lstStyle/>
          <a:p>
            <a:r>
              <a:rPr lang="en-US" sz="1400" b="1">
                <a:latin typeface="Calisto MT" panose="02040603050505030304" charset="0"/>
                <a:cs typeface="Calisto MT" panose="02040603050505030304" charset="0"/>
              </a:rPr>
              <a:t>CryptoBillions by Zafir SAWADOGO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hoto_2022-05-16_22-27-35"/>
          <p:cNvPicPr>
            <a:picLocks noChangeAspect="1"/>
          </p:cNvPicPr>
          <p:nvPr/>
        </p:nvPicPr>
        <p:blipFill>
          <a:blip r:embed="rId2"/>
          <a:stretch>
            <a:fillRect/>
          </a:stretch>
        </p:blipFill>
        <p:spPr>
          <a:xfrm>
            <a:off x="0" y="0"/>
            <a:ext cx="5968365" cy="6858000"/>
          </a:xfrm>
          <a:prstGeom prst="rect">
            <a:avLst/>
          </a:prstGeom>
        </p:spPr>
      </p:pic>
      <p:pic>
        <p:nvPicPr>
          <p:cNvPr id="6" name="Image 5" descr="photo_2022-05-16_22-27-41"/>
          <p:cNvPicPr>
            <a:picLocks noChangeAspect="1"/>
          </p:cNvPicPr>
          <p:nvPr/>
        </p:nvPicPr>
        <p:blipFill>
          <a:blip r:embed="rId3"/>
          <a:stretch>
            <a:fillRect/>
          </a:stretch>
        </p:blipFill>
        <p:spPr>
          <a:xfrm>
            <a:off x="6072505" y="0"/>
            <a:ext cx="6119495" cy="6858000"/>
          </a:xfrm>
          <a:prstGeom prst="rect">
            <a:avLst/>
          </a:prstGeom>
        </p:spPr>
      </p:pic>
      <p:sp>
        <p:nvSpPr>
          <p:cNvPr id="7" name="Espace réservé du pied de page 6"/>
          <p:cNvSpPr>
            <a:spLocks noGrp="1"/>
          </p:cNvSpPr>
          <p:nvPr>
            <p:ph type="ftr" sz="quarter" idx="11"/>
          </p:nvPr>
        </p:nvSpPr>
        <p:spPr/>
        <p:txBody>
          <a:bodyPr/>
          <a:lstStyle/>
          <a:p>
            <a:r>
              <a:rPr lang="en-US" sz="1400" b="1">
                <a:latin typeface="Calisto MT" panose="02040603050505030304" charset="0"/>
                <a:cs typeface="Calisto MT" panose="02040603050505030304" charset="0"/>
              </a:rPr>
              <a:t>CryptoBillions by Zafir SAWADOGO</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Calibri"/>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1485</Words>
  <Application>Microsoft Office PowerPoint</Application>
  <PresentationFormat>Grand écran</PresentationFormat>
  <Paragraphs>147</Paragraphs>
  <Slides>28</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28</vt:i4>
      </vt:variant>
    </vt:vector>
  </HeadingPairs>
  <TitlesOfParts>
    <vt:vector size="36" baseType="lpstr">
      <vt:lpstr>Malgun Gothic</vt:lpstr>
      <vt:lpstr>微软雅黑</vt:lpstr>
      <vt:lpstr>Arial</vt:lpstr>
      <vt:lpstr>Arial Unicode MS</vt:lpstr>
      <vt:lpstr>Calibri</vt:lpstr>
      <vt:lpstr>Calibri Light</vt:lpstr>
      <vt:lpstr>Calisto MT</vt:lpstr>
      <vt:lpstr>Office Theme</vt:lpstr>
      <vt:lpstr>Présentation PowerPoint</vt:lpstr>
      <vt:lpstr>MODULES</vt:lpstr>
      <vt:lpstr>AVANT PROPOS </vt:lpstr>
      <vt:lpstr>INTRODUCTION</vt:lpstr>
      <vt:lpstr>1. CryptoActifs: Vision et Objectif</vt:lpstr>
      <vt:lpstr>Présentation PowerPoint</vt:lpstr>
      <vt:lpstr>1. CryptoActifs: Vision et Objectif</vt:lpstr>
      <vt:lpstr>Présentation PowerPoint</vt:lpstr>
      <vt:lpstr>Présentation PowerPoint</vt:lpstr>
      <vt:lpstr>1. CryptoActifs: Vision et Objectif</vt:lpstr>
      <vt:lpstr>Présentation PowerPoint</vt:lpstr>
      <vt:lpstr>Présentation PowerPoint</vt:lpstr>
      <vt:lpstr>1. CryptoActifs: Vision et Objectif</vt:lpstr>
      <vt:lpstr>1. CryptoActifs: Vision et Objectif</vt:lpstr>
      <vt:lpstr>2. Prise en main d’un Exchange (BINANCE)</vt:lpstr>
      <vt:lpstr>Présentation PowerPoint</vt:lpstr>
      <vt:lpstr>3. Etude des projets Cryptos</vt:lpstr>
      <vt:lpstr>3. Etude des projets Cryptos</vt:lpstr>
      <vt:lpstr>4. Sécurisation des comptes sur les D-Wallets</vt:lpstr>
      <vt:lpstr>5. SWAP &amp; SPOT TRADING</vt:lpstr>
      <vt:lpstr>5. SWAP &amp; SPOT TRADING</vt:lpstr>
      <vt:lpstr>5. SWAP &amp; SPOT TRADING</vt:lpstr>
      <vt:lpstr>Présentation PowerPoint</vt:lpstr>
      <vt:lpstr>Présentation PowerPoint</vt:lpstr>
      <vt:lpstr>Présentation PowerPoint</vt:lpstr>
      <vt:lpstr>6. Astuces et Partage d’Experience</vt:lpstr>
      <vt:lpstr>7. Questions/Reponses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SAWADOGO ADAMA</cp:lastModifiedBy>
  <cp:revision>5</cp:revision>
  <dcterms:created xsi:type="dcterms:W3CDTF">2022-05-16T21:42:37Z</dcterms:created>
  <dcterms:modified xsi:type="dcterms:W3CDTF">2022-05-21T09:12:58Z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1036-11.2.0.11130</vt:lpwstr>
  </property>
  <property fmtid="{D5CDD505-2E9C-101B-9397-08002B2CF9AE}" pid="3" name="ICV">
    <vt:lpwstr>1589436407354F3F9153FEC34A00B5D5</vt:lpwstr>
  </property>
</Properties>
</file>