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75" r:id="rId3"/>
    <p:sldId id="311" r:id="rId4"/>
    <p:sldId id="257" r:id="rId5"/>
    <p:sldId id="279" r:id="rId6"/>
    <p:sldId id="258" r:id="rId7"/>
    <p:sldId id="284" r:id="rId8"/>
    <p:sldId id="259" r:id="rId9"/>
    <p:sldId id="274" r:id="rId10"/>
    <p:sldId id="278" r:id="rId11"/>
    <p:sldId id="276" r:id="rId12"/>
    <p:sldId id="277" r:id="rId13"/>
    <p:sldId id="263" r:id="rId14"/>
    <p:sldId id="267" r:id="rId15"/>
    <p:sldId id="280" r:id="rId16"/>
    <p:sldId id="281" r:id="rId17"/>
    <p:sldId id="268" r:id="rId18"/>
    <p:sldId id="272" r:id="rId19"/>
    <p:sldId id="273" r:id="rId20"/>
    <p:sldId id="282" r:id="rId21"/>
    <p:sldId id="283" r:id="rId22"/>
    <p:sldId id="310" r:id="rId23"/>
    <p:sldId id="271" r:id="rId24"/>
    <p:sldId id="262" r:id="rId25"/>
    <p:sldId id="285" r:id="rId26"/>
    <p:sldId id="286" r:id="rId27"/>
    <p:sldId id="300" r:id="rId28"/>
    <p:sldId id="287" r:id="rId29"/>
    <p:sldId id="305" r:id="rId30"/>
    <p:sldId id="295" r:id="rId31"/>
    <p:sldId id="304" r:id="rId32"/>
    <p:sldId id="296" r:id="rId33"/>
    <p:sldId id="301" r:id="rId34"/>
    <p:sldId id="302" r:id="rId35"/>
    <p:sldId id="303" r:id="rId36"/>
    <p:sldId id="308" r:id="rId37"/>
    <p:sldId id="298" r:id="rId38"/>
    <p:sldId id="306" r:id="rId39"/>
    <p:sldId id="299" r:id="rId40"/>
    <p:sldId id="288" r:id="rId41"/>
    <p:sldId id="289" r:id="rId42"/>
    <p:sldId id="290" r:id="rId4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653" autoAdjust="0"/>
    <p:restoredTop sz="94660"/>
  </p:normalViewPr>
  <p:slideViewPr>
    <p:cSldViewPr snapToGrid="0">
      <p:cViewPr varScale="1">
        <p:scale>
          <a:sx n="82" d="100"/>
          <a:sy n="82" d="100"/>
        </p:scale>
        <p:origin x="23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nacoulm51559\Desktop\IFRISSE\Nouveau%20Feuille%20de%20calcul%20Microsoft%20Exce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nacoulm51559\Desktop\IFRISSE\Nouveau%20Feuille%20de%20calcul%20Microsoft%20Excel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nacoulm51559\Desktop\IFRISSE\Nouveau%20Feuille%20de%20calcul%20Microsoft%20Excel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Titre</a:t>
            </a:r>
            <a:r>
              <a:rPr lang="fr-FR" baseline="0"/>
              <a:t> : </a:t>
            </a:r>
            <a:endParaRPr lang="fr-FR"/>
          </a:p>
        </c:rich>
      </c:tx>
      <c:layout>
        <c:manualLayout>
          <c:xMode val="edge"/>
          <c:yMode val="edge"/>
          <c:x val="0.14820122484689416"/>
          <c:y val="0.902777777777777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Feuil3!$D$8:$D$14</c:f>
              <c:strCache>
                <c:ptCount val="7"/>
                <c:pt idx="0">
                  <c:v>&lt; 50</c:v>
                </c:pt>
                <c:pt idx="1">
                  <c:v>50 - 59 </c:v>
                </c:pt>
                <c:pt idx="2">
                  <c:v>60 - 69 </c:v>
                </c:pt>
                <c:pt idx="3">
                  <c:v>70 - 79 </c:v>
                </c:pt>
                <c:pt idx="4">
                  <c:v>80 - 89 </c:v>
                </c:pt>
                <c:pt idx="5">
                  <c:v>90 - 99 </c:v>
                </c:pt>
                <c:pt idx="6">
                  <c:v>≥ 100</c:v>
                </c:pt>
              </c:strCache>
            </c:strRef>
          </c:cat>
          <c:val>
            <c:numRef>
              <c:f>Feuil3!$E$8:$E$14</c:f>
              <c:numCache>
                <c:formatCode>General</c:formatCode>
                <c:ptCount val="7"/>
                <c:pt idx="0">
                  <c:v>27</c:v>
                </c:pt>
                <c:pt idx="1">
                  <c:v>51</c:v>
                </c:pt>
                <c:pt idx="2">
                  <c:v>21</c:v>
                </c:pt>
                <c:pt idx="3">
                  <c:v>17</c:v>
                </c:pt>
                <c:pt idx="4">
                  <c:v>8</c:v>
                </c:pt>
                <c:pt idx="5">
                  <c:v>3</c:v>
                </c:pt>
                <c:pt idx="6">
                  <c:v>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746-43AF-994A-154BC3DFC0C6}"/>
            </c:ext>
          </c:extLst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Feuil3!$D$8:$D$14</c:f>
              <c:strCache>
                <c:ptCount val="7"/>
                <c:pt idx="0">
                  <c:v>&lt; 50</c:v>
                </c:pt>
                <c:pt idx="1">
                  <c:v>50 - 59 </c:v>
                </c:pt>
                <c:pt idx="2">
                  <c:v>60 - 69 </c:v>
                </c:pt>
                <c:pt idx="3">
                  <c:v>70 - 79 </c:v>
                </c:pt>
                <c:pt idx="4">
                  <c:v>80 - 89 </c:v>
                </c:pt>
                <c:pt idx="5">
                  <c:v>90 - 99 </c:v>
                </c:pt>
                <c:pt idx="6">
                  <c:v>≥ 100</c:v>
                </c:pt>
              </c:strCache>
            </c:strRef>
          </c:cat>
          <c:val>
            <c:numRef>
              <c:f>Feuil3!$F$8:$F$14</c:f>
              <c:numCache>
                <c:formatCode>General</c:formatCode>
                <c:ptCount val="7"/>
                <c:pt idx="0">
                  <c:v>31</c:v>
                </c:pt>
                <c:pt idx="1">
                  <c:v>63</c:v>
                </c:pt>
                <c:pt idx="2">
                  <c:v>24</c:v>
                </c:pt>
                <c:pt idx="3">
                  <c:v>20</c:v>
                </c:pt>
                <c:pt idx="4">
                  <c:v>17</c:v>
                </c:pt>
                <c:pt idx="5">
                  <c:v>11</c:v>
                </c:pt>
                <c:pt idx="6">
                  <c:v>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746-43AF-994A-154BC3DFC0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16409664"/>
        <c:axId val="516409992"/>
      </c:lineChart>
      <c:catAx>
        <c:axId val="5164096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poids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16409992"/>
        <c:crosses val="autoZero"/>
        <c:auto val="1"/>
        <c:lblAlgn val="ctr"/>
        <c:lblOffset val="100"/>
        <c:noMultiLvlLbl val="0"/>
      </c:catAx>
      <c:valAx>
        <c:axId val="51640999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effcetif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16409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658857941264805"/>
          <c:y val="0.11334798994974876"/>
          <c:w val="0.8267945051644664"/>
          <c:h val="0.7440536837731966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Feuil4!$G$11:$G$15</c:f>
              <c:strCache>
                <c:ptCount val="5"/>
                <c:pt idx="0">
                  <c:v>chien </c:v>
                </c:pt>
                <c:pt idx="1">
                  <c:v>chat </c:v>
                </c:pt>
                <c:pt idx="2">
                  <c:v>Lapin</c:v>
                </c:pt>
                <c:pt idx="3">
                  <c:v>Pigeon</c:v>
                </c:pt>
                <c:pt idx="4">
                  <c:v>Mouton</c:v>
                </c:pt>
              </c:strCache>
            </c:strRef>
          </c:cat>
          <c:val>
            <c:numRef>
              <c:f>Feuil4!$H$11:$H$15</c:f>
              <c:numCache>
                <c:formatCode>General</c:formatCode>
                <c:ptCount val="5"/>
                <c:pt idx="0">
                  <c:v>250</c:v>
                </c:pt>
                <c:pt idx="1">
                  <c:v>150</c:v>
                </c:pt>
                <c:pt idx="2">
                  <c:v>50</c:v>
                </c:pt>
                <c:pt idx="3">
                  <c:v>50</c:v>
                </c:pt>
                <c:pt idx="4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B2-4225-A987-312959DA72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92061864"/>
        <c:axId val="592052680"/>
      </c:barChart>
      <c:catAx>
        <c:axId val="59206186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dirty="0"/>
                  <a:t>Animal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92052680"/>
        <c:crosses val="autoZero"/>
        <c:auto val="1"/>
        <c:lblAlgn val="ctr"/>
        <c:lblOffset val="100"/>
        <c:noMultiLvlLbl val="0"/>
      </c:catAx>
      <c:valAx>
        <c:axId val="5920526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dirty="0"/>
                  <a:t>Effectif</a:t>
                </a:r>
                <a:r>
                  <a:rPr lang="fr-FR" baseline="0" dirty="0"/>
                  <a:t> </a:t>
                </a:r>
                <a:endParaRPr lang="fr-FR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92061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200"/>
              <a:t>Figure</a:t>
            </a:r>
            <a:r>
              <a:rPr lang="fr-FR" sz="1200" baseline="0"/>
              <a:t> x : Profil des participants à la commémoration de la journée de la jeunesse sous régionale de la CEDEA à Ouaga (Burkina Faso) en 2015</a:t>
            </a:r>
            <a:endParaRPr lang="fr-FR" sz="1200"/>
          </a:p>
        </c:rich>
      </c:tx>
      <c:layout>
        <c:manualLayout>
          <c:xMode val="edge"/>
          <c:yMode val="edge"/>
          <c:x val="0.17928455818022748"/>
          <c:y val="0.8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2934767253358036"/>
          <c:y val="0.22052815648683302"/>
          <c:w val="0.34196831094642582"/>
          <c:h val="0.5947274972981319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234-4ECF-B04F-42358869170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234-4ECF-B04F-42358869170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234-4ECF-B04F-42358869170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234-4ECF-B04F-42358869170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234-4ECF-B04F-42358869170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234-4ECF-B04F-42358869170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Feuil5!$B$5:$B$10</c:f>
              <c:strCache>
                <c:ptCount val="6"/>
                <c:pt idx="0">
                  <c:v>Burkinabé</c:v>
                </c:pt>
                <c:pt idx="1">
                  <c:v>Togolais</c:v>
                </c:pt>
                <c:pt idx="2">
                  <c:v>Béninois</c:v>
                </c:pt>
                <c:pt idx="3">
                  <c:v>Nigerien</c:v>
                </c:pt>
                <c:pt idx="4">
                  <c:v>Malien</c:v>
                </c:pt>
                <c:pt idx="5">
                  <c:v>Ivoirien</c:v>
                </c:pt>
              </c:strCache>
            </c:strRef>
          </c:cat>
          <c:val>
            <c:numRef>
              <c:f>Feuil5!$C$5:$C$10</c:f>
              <c:numCache>
                <c:formatCode>General</c:formatCode>
                <c:ptCount val="6"/>
                <c:pt idx="0">
                  <c:v>1520</c:v>
                </c:pt>
                <c:pt idx="1">
                  <c:v>785</c:v>
                </c:pt>
                <c:pt idx="2">
                  <c:v>850</c:v>
                </c:pt>
                <c:pt idx="3">
                  <c:v>374</c:v>
                </c:pt>
                <c:pt idx="4">
                  <c:v>689</c:v>
                </c:pt>
                <c:pt idx="5">
                  <c:v>1435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234-4ECF-B04F-42358869170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046703720858422"/>
          <c:y val="4.5548462452423624E-2"/>
          <c:w val="0.72313744789254275"/>
          <c:h val="0.110294621100751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A67412-B555-47BF-ABDC-71EE1B126748}" type="datetimeFigureOut">
              <a:rPr lang="fr-FR" smtClean="0"/>
              <a:t>28/09/2020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D8BDBA-B17C-4354-B723-1A198E2454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2542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105974-9C76-4796-9206-0198FCFE9B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EBFD85B-B697-4A72-8560-A8482B3B5C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D498A1-C1CB-4D7D-94F8-C812F6BEA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B7C00-75F4-4537-B98A-885713710379}" type="datetime1">
              <a:rPr lang="fr-FR" smtClean="0"/>
              <a:t>28/09/2020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24C97E2-EF79-4518-9D51-7756547B3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des données d'enquêtes de terrain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3021619-353A-4F34-8070-4BEDA2D4F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FAF89-6079-40C8-8E9F-C65F449AA4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8019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BBB1E1-ED8C-4086-880A-E4FB474E3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997569F-D506-4496-BCCB-46B632A054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58CA9AD-1387-4795-BECC-585BF5DD5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74BAE-D3C8-483D-949D-A11F529892F9}" type="datetime1">
              <a:rPr lang="fr-FR" smtClean="0"/>
              <a:t>28/09/2020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2DDFFDD-F4EC-4B49-AED6-30CB6E67C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des données d'enquêtes de terrain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D02CDDE-C84B-4807-97BD-00F814413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FAF89-6079-40C8-8E9F-C65F449AA4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1987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0644FD9-B7CA-40C3-8139-6F52FE2E5E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30F360E-BEC6-4079-B49D-634556673C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3390C69-528C-4FA8-9776-3DEED2B01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FBAE1-1679-402C-B5B1-0C5078960CA1}" type="datetime1">
              <a:rPr lang="fr-FR" smtClean="0"/>
              <a:t>28/09/2020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32C4780-5115-4111-B9C8-958229873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des données d'enquêtes de terrain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0552DD8-11AA-41B0-9EF1-C4DA7F72D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FAF89-6079-40C8-8E9F-C65F449AA4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4382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FC4A80-BE0C-4E8A-AFA0-623034DF5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A42BE01-3DCF-4404-993F-D3341F7DAE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62CF33B-9D4C-4AB9-9C0D-4E3BEB340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94796-4998-464B-813C-2D276B3044A2}" type="datetime1">
              <a:rPr lang="fr-FR" smtClean="0"/>
              <a:t>28/09/2020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C4DBA2A-7954-4CED-BE8A-6463E2483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des données d'enquêtes de terrain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9F8DE6A-2EC1-428C-9626-C37FB5353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FAF89-6079-40C8-8E9F-C65F449AA4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1638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D4ADE5-0F05-4B2F-85DF-614E13550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48D1ADC-5224-4FD8-880D-63D892A110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0281C59-36A0-4CCC-8732-5B79BA889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5CE8F-F48D-4593-8D33-D02E216907CF}" type="datetime1">
              <a:rPr lang="fr-FR" smtClean="0"/>
              <a:t>28/09/2020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D759DF6-69E4-4FD4-9D6D-C7C4DD00B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des données d'enquêtes de terrain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15B9D7-D78D-4949-82FE-28C0F6D46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FAF89-6079-40C8-8E9F-C65F449AA4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0960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A7F02B-4C99-41E0-915F-7CA61B11E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4B3BB15-C0CC-46A6-848F-7F96D8D8BA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51EE69F-66EE-4EB1-BB0F-0723A2C31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AA4302D-1BF8-4B23-BC9A-A6368FF7A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83E72-9E6E-4413-ADA1-6C2981D88C3F}" type="datetime1">
              <a:rPr lang="fr-FR" smtClean="0"/>
              <a:t>28/09/2020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D62F36A-4A1C-40E3-B004-E8CE38823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des données d'enquêtes de terrain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69E459-DAA9-4F13-88F9-56CFFCB07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FAF89-6079-40C8-8E9F-C65F449AA4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4966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143838-A48D-4B0E-AB52-40F544BAB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18EBC6C-A568-4C27-ADD9-4E16B203BE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1F6D7E1-4856-479B-96EB-EC2B9AD589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BA63B6C-2C47-493F-BA5E-4FEEF5F6F1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9C41C68-DE28-4398-A4AD-C4557EB90F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9F46F3D-D09D-438A-AA6A-4E9BAF6CA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8BD91-C137-4948-A6AC-8EC196A4EEF2}" type="datetime1">
              <a:rPr lang="fr-FR" smtClean="0"/>
              <a:t>28/09/2020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7054381-8797-43DC-BE3F-F5295530D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des données d'enquêtes de terrain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71B5538-275B-4B40-B4DD-56B4E423D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FAF89-6079-40C8-8E9F-C65F449AA4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8741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9F2B52-24CF-4CD7-867D-419B74687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89BC268-8F88-4FDD-8E6D-4421032C8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D1E30-83EA-479B-A577-6C73A85B1BBA}" type="datetime1">
              <a:rPr lang="fr-FR" smtClean="0"/>
              <a:t>28/09/2020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9874733-047F-4252-87D5-E44C25A06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des données d'enquêtes de terrain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9C3E9F4-1A3F-4631-A07C-CF719519F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FAF89-6079-40C8-8E9F-C65F449AA4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5575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2230896-831B-4F10-99A1-2F076B962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60A54-AC14-46B2-BEA0-F1F3C674F4E6}" type="datetime1">
              <a:rPr lang="fr-FR" smtClean="0"/>
              <a:t>28/09/2020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0B98415-BFE1-424C-8411-AAD2DDAD0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des données d'enquêtes de terrain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95FE767-C40A-4DE0-A68A-3E730A9B5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FAF89-6079-40C8-8E9F-C65F449AA4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0150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D8BE13-D880-4F67-821B-5D869D971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0B3B5FA-7446-4A2F-8341-529E5CCCF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7664BEB-B7EA-4FAF-974C-BDDC270767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93479F7-F061-4C1F-9950-12A51D012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5CB75-CB5A-413E-93CC-971B4B548890}" type="datetime1">
              <a:rPr lang="fr-FR" smtClean="0"/>
              <a:t>28/09/2020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CE85FB7-774E-4D2C-B309-D188AC190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des données d'enquêtes de terrain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42C2996-A986-4DAE-9C00-A40B79DD9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FAF89-6079-40C8-8E9F-C65F449AA4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6843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7B828D-8A2B-4247-B15B-53BEF5C76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06111B3-9C6F-4434-95B0-2BBA2B9667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6459D18-8459-4E58-8531-0517AB304F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B65CDCC-EDED-4EA7-BEA3-2166B250A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D9055-1552-4AFE-858A-C179DA537692}" type="datetime1">
              <a:rPr lang="fr-FR" smtClean="0"/>
              <a:t>28/09/2020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1C466B2-6EA8-4F85-837E-3EF996922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des données d'enquêtes de terrain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D424022-FFFF-462A-9D97-9A061958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FAF89-6079-40C8-8E9F-C65F449AA4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1397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D1DD42F-3EEA-4DE2-A5C6-D4B583411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BD8690F-81A2-4394-B7D8-19F41AA95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4C1B8EA-3C37-4815-8234-D5A77C22C6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C4EEE-75AF-4EF2-B3FC-DD39FE68253B}" type="datetime1">
              <a:rPr lang="fr-FR" smtClean="0"/>
              <a:t>28/09/2020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04DA91E-837E-425F-BD9C-C043C30470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Présentation des données d'enquêtes de terrain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6F3E37D-E15E-4C58-A96F-DE49E55876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FAF89-6079-40C8-8E9F-C65F449AA4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5886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channel=crow2&amp;client=firefox-b-d&amp;q=COVID+19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africacdc.org/covid-19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154E45-0078-44CC-868D-796AEAEBBB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34482"/>
            <a:ext cx="9144000" cy="2875481"/>
          </a:xfrm>
        </p:spPr>
        <p:txBody>
          <a:bodyPr>
            <a:normAutofit/>
          </a:bodyPr>
          <a:lstStyle/>
          <a:p>
            <a:r>
              <a:rPr lang="fr-FR" b="1" dirty="0"/>
              <a:t>REPRESENTATIONS DES DONNEES D’ENQUETES EPIDEMIOLOGIQUES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7D1CFDF-BB67-4A7E-9028-A614FC26EF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3103" y="3900196"/>
            <a:ext cx="9638522" cy="1432249"/>
          </a:xfrm>
        </p:spPr>
        <p:txBody>
          <a:bodyPr>
            <a:normAutofit lnSpcReduction="10000"/>
          </a:bodyPr>
          <a:lstStyle/>
          <a:p>
            <a:r>
              <a:rPr lang="fr-FR" sz="2900" b="1" dirty="0"/>
              <a:t>Dr Noël NACOULMA, </a:t>
            </a:r>
          </a:p>
          <a:p>
            <a:pPr algn="l"/>
            <a:r>
              <a:rPr lang="fr-FR" sz="800" b="1" dirty="0"/>
              <a:t>MD, MPH</a:t>
            </a:r>
            <a:r>
              <a:rPr lang="fr-FR" sz="800" b="1" i="1" dirty="0">
                <a:effectLst/>
                <a:latin typeface="Helvetica" panose="020B0604020202020204" pitchFamily="34" charset="0"/>
              </a:rPr>
              <a:t>/Politique et Management des Systèmes de Santé- IMT</a:t>
            </a:r>
            <a:endParaRPr lang="fr-FR" sz="800" b="0" dirty="0">
              <a:effectLst/>
              <a:latin typeface="Helvetica" panose="020B0604020202020204" pitchFamily="34" charset="0"/>
            </a:endParaRPr>
          </a:p>
          <a:p>
            <a:pPr algn="l" rtl="0"/>
            <a:r>
              <a:rPr lang="fr-FR" sz="800" b="1" i="1" dirty="0">
                <a:effectLst/>
                <a:latin typeface="Helvetica, Arial, sans-serif"/>
              </a:rPr>
              <a:t>DIU Epidémiologie Biostatistique-IASP/BF</a:t>
            </a:r>
            <a:endParaRPr lang="fr-FR" sz="800" dirty="0">
              <a:effectLst/>
            </a:endParaRPr>
          </a:p>
          <a:p>
            <a:pPr algn="l" rtl="0"/>
            <a:r>
              <a:rPr lang="fr-FR" sz="800" b="1" i="1" dirty="0">
                <a:effectLst/>
                <a:latin typeface="Helvetica, Arial, sans-serif"/>
              </a:rPr>
              <a:t>Certificat Epidémiologie de terrain/</a:t>
            </a:r>
            <a:r>
              <a:rPr lang="fr-FR" sz="800" b="1" i="1" dirty="0" err="1">
                <a:effectLst/>
                <a:latin typeface="Helvetica, Arial, sans-serif"/>
              </a:rPr>
              <a:t>Frontline</a:t>
            </a:r>
            <a:r>
              <a:rPr lang="fr-FR" sz="800" b="1" i="1" dirty="0">
                <a:effectLst/>
                <a:latin typeface="Helvetica, Arial, sans-serif"/>
              </a:rPr>
              <a:t>-CDC/ATLANTA</a:t>
            </a:r>
            <a:endParaRPr lang="fr-FR" sz="800" dirty="0">
              <a:effectLst/>
            </a:endParaRPr>
          </a:p>
          <a:p>
            <a:pPr algn="l" rtl="0"/>
            <a:r>
              <a:rPr lang="fr-FR" sz="800" b="1" i="1" dirty="0">
                <a:effectLst/>
                <a:latin typeface="Helvetica, Arial, sans-serif"/>
              </a:rPr>
              <a:t>Certificat Epidémiologie d'Intervention et Approche Communautaire en Situation d'Urgence-IRSP/Benin</a:t>
            </a:r>
            <a:endParaRPr lang="fr-FR" sz="800" dirty="0">
              <a:effectLst/>
            </a:endParaRPr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E391055-444C-48D9-8117-C41052F8C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des données d'enquêtes de terrain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E63D5A9-9455-4893-A89C-2E3A2B365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FAF89-6079-40C8-8E9F-C65F449AA460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8032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33AC8D-763B-4034-B5F7-0E111E627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2860" y="252536"/>
            <a:ext cx="8399780" cy="894715"/>
          </a:xfrm>
        </p:spPr>
        <p:txBody>
          <a:bodyPr>
            <a:normAutofit/>
          </a:bodyPr>
          <a:lstStyle/>
          <a:p>
            <a:r>
              <a:rPr lang="fr-FR" sz="2800" dirty="0"/>
              <a:t>3. Exemples de tableaux à éviter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5A24815-089B-4DB0-87CA-EEF51A7C3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997" y="1299052"/>
            <a:ext cx="5659120" cy="5718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800" dirty="0"/>
              <a:t>Quadrillage : esthétique +++Traits verticaux et horizontaux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3A885F48-7CA2-40AD-AEB6-B3CD14DFA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005" y="1584960"/>
            <a:ext cx="5848995" cy="1901644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D6E80BF5-0120-4496-84BA-D5616D8C4B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889" y="4286250"/>
            <a:ext cx="5229225" cy="2571750"/>
          </a:xfrm>
          <a:prstGeom prst="rect">
            <a:avLst/>
          </a:prstGeom>
        </p:spPr>
      </p:pic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id="{296BFA1E-28AB-4D8B-8D84-44A95DCC231E}"/>
              </a:ext>
            </a:extLst>
          </p:cNvPr>
          <p:cNvSpPr txBox="1">
            <a:spLocks/>
          </p:cNvSpPr>
          <p:nvPr/>
        </p:nvSpPr>
        <p:spPr>
          <a:xfrm>
            <a:off x="6751652" y="1139990"/>
            <a:ext cx="5325120" cy="479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800" dirty="0"/>
              <a:t>Tableau croisé avec seul effectif 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4FDCEC1C-1A54-4961-99EA-F4E4FD1D44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6544" y="1499540"/>
            <a:ext cx="5193343" cy="2480557"/>
          </a:xfrm>
          <a:prstGeom prst="rect">
            <a:avLst/>
          </a:prstGeom>
        </p:spPr>
      </p:pic>
      <p:sp>
        <p:nvSpPr>
          <p:cNvPr id="24" name="Espace réservé du contenu 2">
            <a:extLst>
              <a:ext uri="{FF2B5EF4-FFF2-40B4-BE49-F238E27FC236}">
                <a16:creationId xmlns:a16="http://schemas.microsoft.com/office/drawing/2014/main" id="{4CA4A19A-416C-4B4F-90F1-2A796276B70A}"/>
              </a:ext>
            </a:extLst>
          </p:cNvPr>
          <p:cNvSpPr txBox="1">
            <a:spLocks/>
          </p:cNvSpPr>
          <p:nvPr/>
        </p:nvSpPr>
        <p:spPr>
          <a:xfrm>
            <a:off x="556889" y="3815581"/>
            <a:ext cx="5325120" cy="479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800" dirty="0"/>
              <a:t>Tableau à remplacer par une figure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C57DD20-2FE5-42DE-A77F-03DA0E8AB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des données d'enquêtes de terrain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E3B024E-D833-42F9-8B1C-80177BCB6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FAF89-6079-40C8-8E9F-C65F449AA460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2681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D09A51-5144-423F-8E8E-232759729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4319" y="365125"/>
            <a:ext cx="6634066" cy="1034467"/>
          </a:xfrm>
        </p:spPr>
        <p:txBody>
          <a:bodyPr>
            <a:normAutofit/>
          </a:bodyPr>
          <a:lstStyle/>
          <a:p>
            <a:pPr algn="ctr"/>
            <a:r>
              <a:rPr lang="fr-FR" sz="2800" dirty="0"/>
              <a:t>4. Types de tableaux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4370590-7A67-4E40-8C4B-C35F0A5778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0343" y="2082799"/>
            <a:ext cx="8052318" cy="2321249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fr-FR" sz="2400" dirty="0"/>
              <a:t>Tableau brut de données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sz="2400" dirty="0"/>
              <a:t>Tableaux de fréquences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5E686A4-DBD5-4759-B47A-2FAC33288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des données d'enquêtes de terrain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63D014D-2643-415C-BD66-1E81F0DDB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FAF89-6079-40C8-8E9F-C65F449AA460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8973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B53F9231-9CC6-4301-8655-72745EF5BA0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2708276"/>
          <a:ext cx="8458200" cy="358076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27371">
                  <a:extLst>
                    <a:ext uri="{9D8B030D-6E8A-4147-A177-3AD203B41FA5}">
                      <a16:colId xmlns:a16="http://schemas.microsoft.com/office/drawing/2014/main" val="2154584787"/>
                    </a:ext>
                  </a:extLst>
                </a:gridCol>
                <a:gridCol w="2392029">
                  <a:extLst>
                    <a:ext uri="{9D8B030D-6E8A-4147-A177-3AD203B41FA5}">
                      <a16:colId xmlns:a16="http://schemas.microsoft.com/office/drawing/2014/main" val="3567884095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3860442282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2802008680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714115996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1244693680"/>
                    </a:ext>
                  </a:extLst>
                </a:gridCol>
              </a:tblGrid>
              <a:tr h="596794">
                <a:tc>
                  <a:txBody>
                    <a:bodyPr/>
                    <a:lstStyle/>
                    <a:p>
                      <a:r>
                        <a:rPr lang="fr-FR" dirty="0"/>
                        <a:t>N°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Identité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Sexe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Age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Classe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Taille (cm)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7471505"/>
                  </a:ext>
                </a:extLst>
              </a:tr>
              <a:tr h="596794">
                <a:tc>
                  <a:txBody>
                    <a:bodyPr/>
                    <a:lstStyle/>
                    <a:p>
                      <a:r>
                        <a:rPr lang="fr-FR" i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Ouedraogo Issa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Tle</a:t>
                      </a:r>
                      <a:r>
                        <a:rPr lang="fr-FR" dirty="0"/>
                        <a:t>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4251552"/>
                  </a:ext>
                </a:extLst>
              </a:tr>
              <a:tr h="596794">
                <a:tc>
                  <a:txBody>
                    <a:bodyPr/>
                    <a:lstStyle/>
                    <a:p>
                      <a:r>
                        <a:rPr lang="fr-FR" i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Hien Alima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Tle</a:t>
                      </a:r>
                      <a:r>
                        <a:rPr lang="fr-FR" dirty="0"/>
                        <a:t> 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1479770"/>
                  </a:ext>
                </a:extLst>
              </a:tr>
              <a:tr h="596794">
                <a:tc>
                  <a:txBody>
                    <a:bodyPr/>
                    <a:lstStyle/>
                    <a:p>
                      <a:r>
                        <a:rPr lang="fr-FR" i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Diallo Hama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Tle</a:t>
                      </a:r>
                      <a:r>
                        <a:rPr lang="fr-FR" dirty="0"/>
                        <a:t>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8052494"/>
                  </a:ext>
                </a:extLst>
              </a:tr>
              <a:tr h="596794">
                <a:tc>
                  <a:txBody>
                    <a:bodyPr/>
                    <a:lstStyle/>
                    <a:p>
                      <a:r>
                        <a:rPr lang="fr-FR" i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4602607"/>
                  </a:ext>
                </a:extLst>
              </a:tr>
              <a:tr h="596794">
                <a:tc>
                  <a:txBody>
                    <a:bodyPr/>
                    <a:lstStyle/>
                    <a:p>
                      <a:r>
                        <a:rPr lang="fr-FR" i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1689342"/>
                  </a:ext>
                </a:extLst>
              </a:tr>
            </a:tbl>
          </a:graphicData>
        </a:graphic>
      </p:graphicFrame>
      <p:sp>
        <p:nvSpPr>
          <p:cNvPr id="7" name="Titre 1">
            <a:extLst>
              <a:ext uri="{FF2B5EF4-FFF2-40B4-BE49-F238E27FC236}">
                <a16:creationId xmlns:a16="http://schemas.microsoft.com/office/drawing/2014/main" id="{87672136-4BDE-4DAC-930F-78944CD90C99}"/>
              </a:ext>
            </a:extLst>
          </p:cNvPr>
          <p:cNvSpPr txBox="1">
            <a:spLocks/>
          </p:cNvSpPr>
          <p:nvPr/>
        </p:nvSpPr>
        <p:spPr>
          <a:xfrm>
            <a:off x="1910079" y="274956"/>
            <a:ext cx="7330441" cy="5899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dirty="0"/>
              <a:t>4.1. Tableaux : Tableau brut de données 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10C6E9BD-524F-48A6-B273-1458ABF597A9}"/>
              </a:ext>
            </a:extLst>
          </p:cNvPr>
          <p:cNvSpPr txBox="1">
            <a:spLocks/>
          </p:cNvSpPr>
          <p:nvPr/>
        </p:nvSpPr>
        <p:spPr>
          <a:xfrm>
            <a:off x="988423" y="1030447"/>
            <a:ext cx="8153036" cy="145605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000" dirty="0"/>
              <a:t>Premier tableau : facile,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000" dirty="0"/>
              <a:t>Données individuelles : toutes listées en millions de lignes  ++++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000" dirty="0"/>
              <a:t>Tableau de saisie informatique,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000" dirty="0">
                <a:solidFill>
                  <a:srgbClr val="C00000"/>
                </a:solidFill>
              </a:rPr>
              <a:t>Attention aux données aberrantes </a:t>
            </a:r>
          </a:p>
          <a:p>
            <a:endParaRPr lang="fr-FR" dirty="0"/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20C26554-0BE6-4273-BCF2-F04B6B36FA0A}"/>
              </a:ext>
            </a:extLst>
          </p:cNvPr>
          <p:cNvCxnSpPr>
            <a:cxnSpLocks/>
          </p:cNvCxnSpPr>
          <p:nvPr/>
        </p:nvCxnSpPr>
        <p:spPr>
          <a:xfrm flipH="1">
            <a:off x="9215120" y="2275840"/>
            <a:ext cx="1361440" cy="4324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C811BCA4-87DB-4485-8E83-0F0A977E751D}"/>
              </a:ext>
            </a:extLst>
          </p:cNvPr>
          <p:cNvCxnSpPr>
            <a:cxnSpLocks/>
          </p:cNvCxnSpPr>
          <p:nvPr/>
        </p:nvCxnSpPr>
        <p:spPr>
          <a:xfrm flipH="1">
            <a:off x="9296400" y="2915446"/>
            <a:ext cx="1361440" cy="4324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BCFF8C40-71A7-4458-AD84-8E9DA0F92B6D}"/>
              </a:ext>
            </a:extLst>
          </p:cNvPr>
          <p:cNvCxnSpPr>
            <a:cxnSpLocks/>
          </p:cNvCxnSpPr>
          <p:nvPr/>
        </p:nvCxnSpPr>
        <p:spPr>
          <a:xfrm flipH="1">
            <a:off x="9296400" y="5856604"/>
            <a:ext cx="1361440" cy="4324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8ABE93B3-796C-488A-9365-AA807A4F33DE}"/>
              </a:ext>
            </a:extLst>
          </p:cNvPr>
          <p:cNvSpPr/>
          <p:nvPr/>
        </p:nvSpPr>
        <p:spPr>
          <a:xfrm>
            <a:off x="10576560" y="2062480"/>
            <a:ext cx="731520" cy="3149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/>
              <a:t>Ligne 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6829CC3-9F54-49C7-B656-F731CF5F4620}"/>
              </a:ext>
            </a:extLst>
          </p:cNvPr>
          <p:cNvSpPr/>
          <p:nvPr/>
        </p:nvSpPr>
        <p:spPr>
          <a:xfrm>
            <a:off x="10698480" y="2816704"/>
            <a:ext cx="731520" cy="3149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/>
              <a:t>Ligne 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5C2FAC1-9F18-436C-B371-3AF6255E82E6}"/>
              </a:ext>
            </a:extLst>
          </p:cNvPr>
          <p:cNvSpPr/>
          <p:nvPr/>
        </p:nvSpPr>
        <p:spPr>
          <a:xfrm>
            <a:off x="10728960" y="5541644"/>
            <a:ext cx="731520" cy="3149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/>
              <a:t>Ligne 3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5DB33AC6-BC3E-4D44-A31D-C4336A318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des données d'enquêtes de terrain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D72E3C2-1F84-4360-9810-32EA715F4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FAF89-6079-40C8-8E9F-C65F449AA460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1354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9E1FEE-14D5-4197-B776-103ECB8BB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98280" cy="793115"/>
          </a:xfrm>
        </p:spPr>
        <p:txBody>
          <a:bodyPr>
            <a:normAutofit/>
          </a:bodyPr>
          <a:lstStyle/>
          <a:p>
            <a:r>
              <a:rPr lang="fr-FR" sz="2800" dirty="0"/>
              <a:t>4.2. Tableau: tableaux de fréquences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3D66466-8FBA-483E-8802-E142070E7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098280" cy="3569335"/>
          </a:xfrm>
        </p:spPr>
        <p:txBody>
          <a:bodyPr>
            <a:normAutofit/>
          </a:bodyPr>
          <a:lstStyle/>
          <a:p>
            <a:r>
              <a:rPr lang="fr-FR" sz="2400" dirty="0"/>
              <a:t>Nombre de fréquence défini à partir des Variables : 1, 2, 3 </a:t>
            </a:r>
          </a:p>
          <a:p>
            <a:r>
              <a:rPr lang="fr-FR" sz="2400" dirty="0"/>
              <a:t>Tableau à 2 fréquence : tableau croisé 2x2</a:t>
            </a:r>
          </a:p>
          <a:p>
            <a:r>
              <a:rPr lang="fr-FR" sz="2400" dirty="0"/>
              <a:t>Tableaux composés : combinaisons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970AF3D-3737-405E-9E6C-9FA8AB5F1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des données d'enquêtes de terrain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27E3828-2BF1-475C-B1AF-A48096992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FAF89-6079-40C8-8E9F-C65F449AA460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8070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B53F9231-9CC6-4301-8655-72745EF5BA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6836407"/>
              </p:ext>
            </p:extLst>
          </p:nvPr>
        </p:nvGraphicFramePr>
        <p:xfrm>
          <a:off x="479044" y="2586991"/>
          <a:ext cx="4989576" cy="298915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663192">
                  <a:extLst>
                    <a:ext uri="{9D8B030D-6E8A-4147-A177-3AD203B41FA5}">
                      <a16:colId xmlns:a16="http://schemas.microsoft.com/office/drawing/2014/main" val="2154584787"/>
                    </a:ext>
                  </a:extLst>
                </a:gridCol>
                <a:gridCol w="1663192">
                  <a:extLst>
                    <a:ext uri="{9D8B030D-6E8A-4147-A177-3AD203B41FA5}">
                      <a16:colId xmlns:a16="http://schemas.microsoft.com/office/drawing/2014/main" val="3567884095"/>
                    </a:ext>
                  </a:extLst>
                </a:gridCol>
                <a:gridCol w="1663192">
                  <a:extLst>
                    <a:ext uri="{9D8B030D-6E8A-4147-A177-3AD203B41FA5}">
                      <a16:colId xmlns:a16="http://schemas.microsoft.com/office/drawing/2014/main" val="3860442282"/>
                    </a:ext>
                  </a:extLst>
                </a:gridCol>
              </a:tblGrid>
              <a:tr h="747289">
                <a:tc>
                  <a:txBody>
                    <a:bodyPr/>
                    <a:lstStyle/>
                    <a:p>
                      <a:r>
                        <a:rPr lang="fr-FR" dirty="0"/>
                        <a:t>Variable </a:t>
                      </a:r>
                    </a:p>
                    <a:p>
                      <a:r>
                        <a:rPr lang="fr-FR" sz="1600" b="0" dirty="0"/>
                        <a:t>(sexe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Nombre  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Proportion (%)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7471505"/>
                  </a:ext>
                </a:extLst>
              </a:tr>
              <a:tr h="747289">
                <a:tc>
                  <a:txBody>
                    <a:bodyPr/>
                    <a:lstStyle/>
                    <a:p>
                      <a:r>
                        <a:rPr lang="fr-FR" dirty="0"/>
                        <a:t>Masculin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4251552"/>
                  </a:ext>
                </a:extLst>
              </a:tr>
              <a:tr h="747289">
                <a:tc>
                  <a:txBody>
                    <a:bodyPr/>
                    <a:lstStyle/>
                    <a:p>
                      <a:r>
                        <a:rPr lang="fr-FR" dirty="0"/>
                        <a:t>Féminin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1479770"/>
                  </a:ext>
                </a:extLst>
              </a:tr>
              <a:tr h="747289">
                <a:tc>
                  <a:txBody>
                    <a:bodyPr/>
                    <a:lstStyle/>
                    <a:p>
                      <a:r>
                        <a:rPr lang="fr-FR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1689342"/>
                  </a:ext>
                </a:extLst>
              </a:tr>
            </a:tbl>
          </a:graphicData>
        </a:graphic>
      </p:graphicFrame>
      <p:sp>
        <p:nvSpPr>
          <p:cNvPr id="5" name="Titre 1">
            <a:extLst>
              <a:ext uri="{FF2B5EF4-FFF2-40B4-BE49-F238E27FC236}">
                <a16:creationId xmlns:a16="http://schemas.microsoft.com/office/drawing/2014/main" id="{6EAAC5B0-14E9-4A3B-981B-84C1C3818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8080" y="1329690"/>
            <a:ext cx="5364480" cy="830581"/>
          </a:xfrm>
        </p:spPr>
        <p:txBody>
          <a:bodyPr>
            <a:noAutofit/>
          </a:bodyPr>
          <a:lstStyle/>
          <a:p>
            <a:r>
              <a:rPr lang="fr-FR" sz="1800" u="sng" dirty="0"/>
              <a:t>Tableau II </a:t>
            </a:r>
            <a:r>
              <a:rPr lang="fr-FR" sz="1800" dirty="0"/>
              <a:t>: Répartition des patients vus en consultations curatives infirmières dans le district sanitaire de  </a:t>
            </a:r>
            <a:r>
              <a:rPr lang="fr-FR" sz="1800" dirty="0" err="1"/>
              <a:t>Bouka</a:t>
            </a:r>
            <a:r>
              <a:rPr lang="fr-FR" sz="1800" dirty="0"/>
              <a:t> selon la commune en 2020 (n=1000)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87672136-4BDE-4DAC-930F-78944CD90C99}"/>
              </a:ext>
            </a:extLst>
          </p:cNvPr>
          <p:cNvSpPr txBox="1">
            <a:spLocks/>
          </p:cNvSpPr>
          <p:nvPr/>
        </p:nvSpPr>
        <p:spPr>
          <a:xfrm>
            <a:off x="1276603" y="147332"/>
            <a:ext cx="6548120" cy="5899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dirty="0"/>
              <a:t> Tableaux à 1 variable 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E8B3D2B8-1763-4297-8455-24CB0B2C9936}"/>
              </a:ext>
            </a:extLst>
          </p:cNvPr>
          <p:cNvSpPr txBox="1">
            <a:spLocks/>
          </p:cNvSpPr>
          <p:nvPr/>
        </p:nvSpPr>
        <p:spPr>
          <a:xfrm>
            <a:off x="479044" y="858453"/>
            <a:ext cx="4071620" cy="6344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/>
              <a:t>Variable qualitative binaire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F25AAAA3-018F-4342-AE23-4A8F8A21AB1C}"/>
              </a:ext>
            </a:extLst>
          </p:cNvPr>
          <p:cNvSpPr txBox="1">
            <a:spLocks/>
          </p:cNvSpPr>
          <p:nvPr/>
        </p:nvSpPr>
        <p:spPr>
          <a:xfrm>
            <a:off x="622300" y="5867190"/>
            <a:ext cx="4160520" cy="6256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000" b="1" dirty="0"/>
          </a:p>
          <a:p>
            <a:r>
              <a:rPr lang="fr-FR" sz="2000" b="1" dirty="0"/>
              <a:t>Total des effectifs et proportion </a:t>
            </a: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339209D9-CF57-4844-9363-A1C7E15FC62B}"/>
              </a:ext>
            </a:extLst>
          </p:cNvPr>
          <p:cNvSpPr txBox="1">
            <a:spLocks/>
          </p:cNvSpPr>
          <p:nvPr/>
        </p:nvSpPr>
        <p:spPr>
          <a:xfrm>
            <a:off x="7641338" y="679568"/>
            <a:ext cx="3754120" cy="5765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/>
              <a:t>Variable quantitative nominale </a:t>
            </a:r>
          </a:p>
        </p:txBody>
      </p:sp>
      <p:graphicFrame>
        <p:nvGraphicFramePr>
          <p:cNvPr id="16" name="Tableau 4">
            <a:extLst>
              <a:ext uri="{FF2B5EF4-FFF2-40B4-BE49-F238E27FC236}">
                <a16:creationId xmlns:a16="http://schemas.microsoft.com/office/drawing/2014/main" id="{9C897D30-F8C3-4921-8487-A636442111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6834826"/>
              </p:ext>
            </p:extLst>
          </p:nvPr>
        </p:nvGraphicFramePr>
        <p:xfrm>
          <a:off x="6268722" y="2397549"/>
          <a:ext cx="5494020" cy="329205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831340">
                  <a:extLst>
                    <a:ext uri="{9D8B030D-6E8A-4147-A177-3AD203B41FA5}">
                      <a16:colId xmlns:a16="http://schemas.microsoft.com/office/drawing/2014/main" val="2154584787"/>
                    </a:ext>
                  </a:extLst>
                </a:gridCol>
                <a:gridCol w="1831340">
                  <a:extLst>
                    <a:ext uri="{9D8B030D-6E8A-4147-A177-3AD203B41FA5}">
                      <a16:colId xmlns:a16="http://schemas.microsoft.com/office/drawing/2014/main" val="3567884095"/>
                    </a:ext>
                  </a:extLst>
                </a:gridCol>
                <a:gridCol w="1831340">
                  <a:extLst>
                    <a:ext uri="{9D8B030D-6E8A-4147-A177-3AD203B41FA5}">
                      <a16:colId xmlns:a16="http://schemas.microsoft.com/office/drawing/2014/main" val="3860442282"/>
                    </a:ext>
                  </a:extLst>
                </a:gridCol>
              </a:tblGrid>
              <a:tr h="658410">
                <a:tc>
                  <a:txBody>
                    <a:bodyPr/>
                    <a:lstStyle/>
                    <a:p>
                      <a:r>
                        <a:rPr lang="fr-FR" dirty="0"/>
                        <a:t>Variable </a:t>
                      </a:r>
                    </a:p>
                    <a:p>
                      <a:r>
                        <a:rPr lang="fr-FR" sz="1600" b="0" dirty="0"/>
                        <a:t>(provenance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Nombre  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Fréquence (%)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7471505"/>
                  </a:ext>
                </a:extLst>
              </a:tr>
              <a:tr h="658410">
                <a:tc>
                  <a:txBody>
                    <a:bodyPr/>
                    <a:lstStyle/>
                    <a:p>
                      <a:r>
                        <a:rPr lang="fr-FR" dirty="0"/>
                        <a:t>Commune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46,43</a:t>
                      </a:r>
                    </a:p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4251552"/>
                  </a:ext>
                </a:extLst>
              </a:tr>
              <a:tr h="658410">
                <a:tc>
                  <a:txBody>
                    <a:bodyPr/>
                    <a:lstStyle/>
                    <a:p>
                      <a:r>
                        <a:rPr lang="fr-FR" dirty="0"/>
                        <a:t>Commune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32,14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1479770"/>
                  </a:ext>
                </a:extLst>
              </a:tr>
              <a:tr h="658410">
                <a:tc>
                  <a:txBody>
                    <a:bodyPr/>
                    <a:lstStyle/>
                    <a:p>
                      <a:r>
                        <a:rPr lang="fr-FR" dirty="0"/>
                        <a:t>Commune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21,43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2944101"/>
                  </a:ext>
                </a:extLst>
              </a:tr>
              <a:tr h="658410">
                <a:tc>
                  <a:txBody>
                    <a:bodyPr/>
                    <a:lstStyle/>
                    <a:p>
                      <a:r>
                        <a:rPr lang="fr-FR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1689342"/>
                  </a:ext>
                </a:extLst>
              </a:tr>
            </a:tbl>
          </a:graphicData>
        </a:graphic>
      </p:graphicFrame>
      <p:sp>
        <p:nvSpPr>
          <p:cNvPr id="17" name="Titre 1">
            <a:extLst>
              <a:ext uri="{FF2B5EF4-FFF2-40B4-BE49-F238E27FC236}">
                <a16:creationId xmlns:a16="http://schemas.microsoft.com/office/drawing/2014/main" id="{2B288370-125A-45A4-8892-EE247FED9203}"/>
              </a:ext>
            </a:extLst>
          </p:cNvPr>
          <p:cNvSpPr txBox="1">
            <a:spLocks/>
          </p:cNvSpPr>
          <p:nvPr/>
        </p:nvSpPr>
        <p:spPr>
          <a:xfrm>
            <a:off x="327914" y="1570961"/>
            <a:ext cx="5291836" cy="8305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 u="sng" dirty="0"/>
              <a:t>Tableau I </a:t>
            </a:r>
            <a:r>
              <a:rPr lang="fr-FR" sz="1800" dirty="0"/>
              <a:t>: Répartition des élevés de l’ école primaire A de la commune rurale de </a:t>
            </a:r>
            <a:r>
              <a:rPr lang="fr-FR" sz="1800" dirty="0" err="1"/>
              <a:t>Bouka</a:t>
            </a:r>
            <a:r>
              <a:rPr lang="fr-FR" sz="1800" dirty="0"/>
              <a:t> selon le sexe pour l’année académique 2020 (n=1000)</a:t>
            </a:r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138F3907-AAA2-4C90-95C7-BAB4C8CEECAF}"/>
              </a:ext>
            </a:extLst>
          </p:cNvPr>
          <p:cNvSpPr txBox="1">
            <a:spLocks/>
          </p:cNvSpPr>
          <p:nvPr/>
        </p:nvSpPr>
        <p:spPr>
          <a:xfrm>
            <a:off x="6096000" y="6009430"/>
            <a:ext cx="4160520" cy="6256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/>
              <a:t>Classes mutuellement exclusives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C642B66C-1479-4322-A618-5C6F71F9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des données d'enquêtes de terrain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664D0F2-9184-483A-8078-F105E6BE8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FAF89-6079-40C8-8E9F-C65F449AA460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7138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B53F9231-9CC6-4301-8655-72745EF5BA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8982389"/>
              </p:ext>
            </p:extLst>
          </p:nvPr>
        </p:nvGraphicFramePr>
        <p:xfrm>
          <a:off x="479044" y="2586991"/>
          <a:ext cx="5291835" cy="32802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763945">
                  <a:extLst>
                    <a:ext uri="{9D8B030D-6E8A-4147-A177-3AD203B41FA5}">
                      <a16:colId xmlns:a16="http://schemas.microsoft.com/office/drawing/2014/main" val="2154584787"/>
                    </a:ext>
                  </a:extLst>
                </a:gridCol>
                <a:gridCol w="1763945">
                  <a:extLst>
                    <a:ext uri="{9D8B030D-6E8A-4147-A177-3AD203B41FA5}">
                      <a16:colId xmlns:a16="http://schemas.microsoft.com/office/drawing/2014/main" val="3567884095"/>
                    </a:ext>
                  </a:extLst>
                </a:gridCol>
                <a:gridCol w="1763945">
                  <a:extLst>
                    <a:ext uri="{9D8B030D-6E8A-4147-A177-3AD203B41FA5}">
                      <a16:colId xmlns:a16="http://schemas.microsoft.com/office/drawing/2014/main" val="3860442282"/>
                    </a:ext>
                  </a:extLst>
                </a:gridCol>
              </a:tblGrid>
              <a:tr h="656040">
                <a:tc>
                  <a:txBody>
                    <a:bodyPr/>
                    <a:lstStyle/>
                    <a:p>
                      <a:r>
                        <a:rPr lang="fr-FR" dirty="0"/>
                        <a:t>Forme clinique</a:t>
                      </a:r>
                      <a:endParaRPr lang="fr-F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Nombre  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Proportion (%)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7471505"/>
                  </a:ext>
                </a:extLst>
              </a:tr>
              <a:tr h="656040">
                <a:tc>
                  <a:txBody>
                    <a:bodyPr/>
                    <a:lstStyle/>
                    <a:p>
                      <a:r>
                        <a:rPr lang="fr-FR" dirty="0"/>
                        <a:t>simple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300</a:t>
                      </a:r>
                    </a:p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4251552"/>
                  </a:ext>
                </a:extLst>
              </a:tr>
              <a:tr h="656040">
                <a:tc>
                  <a:txBody>
                    <a:bodyPr/>
                    <a:lstStyle/>
                    <a:p>
                      <a:r>
                        <a:rPr lang="fr-FR" dirty="0"/>
                        <a:t>Modérée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1479770"/>
                  </a:ext>
                </a:extLst>
              </a:tr>
              <a:tr h="656040">
                <a:tc>
                  <a:txBody>
                    <a:bodyPr/>
                    <a:lstStyle/>
                    <a:p>
                      <a:r>
                        <a:rPr lang="fr-FR" dirty="0"/>
                        <a:t>Grave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5408525"/>
                  </a:ext>
                </a:extLst>
              </a:tr>
              <a:tr h="656040">
                <a:tc>
                  <a:txBody>
                    <a:bodyPr/>
                    <a:lstStyle/>
                    <a:p>
                      <a:r>
                        <a:rPr lang="fr-FR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1689342"/>
                  </a:ext>
                </a:extLst>
              </a:tr>
            </a:tbl>
          </a:graphicData>
        </a:graphic>
      </p:graphicFrame>
      <p:sp>
        <p:nvSpPr>
          <p:cNvPr id="5" name="Titre 1">
            <a:extLst>
              <a:ext uri="{FF2B5EF4-FFF2-40B4-BE49-F238E27FC236}">
                <a16:creationId xmlns:a16="http://schemas.microsoft.com/office/drawing/2014/main" id="{6EAAC5B0-14E9-4A3B-981B-84C1C3818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8080" y="3088640"/>
            <a:ext cx="5291836" cy="201168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fr-FR" sz="2800" b="1" u="sng" dirty="0"/>
              <a:t>ATTENTION PARTICULIÈRES :</a:t>
            </a:r>
            <a:br>
              <a:rPr lang="fr-FR" sz="1800" dirty="0"/>
            </a:br>
            <a:r>
              <a:rPr lang="fr-FR" sz="1800" dirty="0"/>
              <a:t> </a:t>
            </a:r>
            <a:br>
              <a:rPr lang="fr-FR" sz="1800" dirty="0"/>
            </a:br>
            <a:r>
              <a:rPr lang="fr-FR" sz="1800" dirty="0"/>
              <a:t>Données aberrantes </a:t>
            </a:r>
            <a:br>
              <a:rPr lang="fr-FR" sz="1800" dirty="0"/>
            </a:br>
            <a:r>
              <a:rPr lang="fr-FR" sz="1800" dirty="0"/>
              <a:t>Calcul des proportions : total 100%</a:t>
            </a:r>
            <a:br>
              <a:rPr lang="fr-FR" sz="1800" dirty="0"/>
            </a:br>
            <a:endParaRPr lang="fr-FR" sz="1800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87672136-4BDE-4DAC-930F-78944CD90C99}"/>
              </a:ext>
            </a:extLst>
          </p:cNvPr>
          <p:cNvSpPr txBox="1">
            <a:spLocks/>
          </p:cNvSpPr>
          <p:nvPr/>
        </p:nvSpPr>
        <p:spPr>
          <a:xfrm>
            <a:off x="3124961" y="294389"/>
            <a:ext cx="6949440" cy="5899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dirty="0"/>
              <a:t>Tableaux à 1 variable 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E8B3D2B8-1763-4297-8455-24CB0B2C9936}"/>
              </a:ext>
            </a:extLst>
          </p:cNvPr>
          <p:cNvSpPr txBox="1">
            <a:spLocks/>
          </p:cNvSpPr>
          <p:nvPr/>
        </p:nvSpPr>
        <p:spPr>
          <a:xfrm>
            <a:off x="479044" y="858453"/>
            <a:ext cx="4071620" cy="6344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/>
              <a:t>Variable qualitative ordinale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F25AAAA3-018F-4342-AE23-4A8F8A21AB1C}"/>
              </a:ext>
            </a:extLst>
          </p:cNvPr>
          <p:cNvSpPr txBox="1">
            <a:spLocks/>
          </p:cNvSpPr>
          <p:nvPr/>
        </p:nvSpPr>
        <p:spPr>
          <a:xfrm>
            <a:off x="622300" y="5867190"/>
            <a:ext cx="4160520" cy="6256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000" b="1" dirty="0"/>
          </a:p>
          <a:p>
            <a:r>
              <a:rPr lang="fr-FR" sz="2000" b="1" dirty="0"/>
              <a:t>Total des effectifs et proportion </a:t>
            </a:r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2B288370-125A-45A4-8892-EE247FED9203}"/>
              </a:ext>
            </a:extLst>
          </p:cNvPr>
          <p:cNvSpPr txBox="1">
            <a:spLocks/>
          </p:cNvSpPr>
          <p:nvPr/>
        </p:nvSpPr>
        <p:spPr>
          <a:xfrm>
            <a:off x="536193" y="1633816"/>
            <a:ext cx="5291836" cy="8305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 u="sng" dirty="0"/>
              <a:t>Tableau III </a:t>
            </a:r>
            <a:r>
              <a:rPr lang="fr-FR" sz="1800" dirty="0"/>
              <a:t>: Répartition des cas de dengue admis au CMA de </a:t>
            </a:r>
            <a:r>
              <a:rPr lang="fr-FR" sz="1800" dirty="0" err="1"/>
              <a:t>Bouka</a:t>
            </a:r>
            <a:r>
              <a:rPr lang="fr-FR" sz="1800" dirty="0"/>
              <a:t> suivant l’état au premier semestre de l’année 2020 (n=500)</a:t>
            </a:r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138F3907-AAA2-4C90-95C7-BAB4C8CEECAF}"/>
              </a:ext>
            </a:extLst>
          </p:cNvPr>
          <p:cNvSpPr txBox="1">
            <a:spLocks/>
          </p:cNvSpPr>
          <p:nvPr/>
        </p:nvSpPr>
        <p:spPr>
          <a:xfrm>
            <a:off x="6096000" y="6009430"/>
            <a:ext cx="4160520" cy="6256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/>
              <a:t>Classes mutuellement exclusives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03FEC737-2DFF-4FF6-8491-F58A2148C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des données d'enquêtes de terrain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0605349-9AEC-47B6-B527-6816DC312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FAF89-6079-40C8-8E9F-C65F449AA460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9407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B53F9231-9CC6-4301-8655-72745EF5BA0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14961" y="1849121"/>
          <a:ext cx="5953759" cy="394620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996703">
                  <a:extLst>
                    <a:ext uri="{9D8B030D-6E8A-4147-A177-3AD203B41FA5}">
                      <a16:colId xmlns:a16="http://schemas.microsoft.com/office/drawing/2014/main" val="2154584787"/>
                    </a:ext>
                  </a:extLst>
                </a:gridCol>
                <a:gridCol w="852416">
                  <a:extLst>
                    <a:ext uri="{9D8B030D-6E8A-4147-A177-3AD203B41FA5}">
                      <a16:colId xmlns:a16="http://schemas.microsoft.com/office/drawing/2014/main" val="3567884095"/>
                    </a:ext>
                  </a:extLst>
                </a:gridCol>
                <a:gridCol w="1394788">
                  <a:extLst>
                    <a:ext uri="{9D8B030D-6E8A-4147-A177-3AD203B41FA5}">
                      <a16:colId xmlns:a16="http://schemas.microsoft.com/office/drawing/2014/main" val="3860442282"/>
                    </a:ext>
                  </a:extLst>
                </a:gridCol>
                <a:gridCol w="979107">
                  <a:extLst>
                    <a:ext uri="{9D8B030D-6E8A-4147-A177-3AD203B41FA5}">
                      <a16:colId xmlns:a16="http://schemas.microsoft.com/office/drawing/2014/main" val="3486164140"/>
                    </a:ext>
                  </a:extLst>
                </a:gridCol>
                <a:gridCol w="1730745">
                  <a:extLst>
                    <a:ext uri="{9D8B030D-6E8A-4147-A177-3AD203B41FA5}">
                      <a16:colId xmlns:a16="http://schemas.microsoft.com/office/drawing/2014/main" val="1333335417"/>
                    </a:ext>
                  </a:extLst>
                </a:gridCol>
              </a:tblGrid>
              <a:tr h="726378">
                <a:tc>
                  <a:txBody>
                    <a:bodyPr/>
                    <a:lstStyle/>
                    <a:p>
                      <a:r>
                        <a:rPr lang="fr-FR" sz="1200" dirty="0"/>
                        <a:t>Sexe </a:t>
                      </a:r>
                    </a:p>
                    <a:p>
                      <a:r>
                        <a:rPr lang="fr-FR" sz="1200" dirty="0"/>
                        <a:t>Age 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Hommes </a:t>
                      </a:r>
                    </a:p>
                    <a:p>
                      <a:pPr algn="l"/>
                      <a:r>
                        <a:rPr lang="fr-FR" sz="1400" dirty="0"/>
                        <a:t>N                                   %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Femmes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N                                     %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7335978"/>
                  </a:ext>
                </a:extLst>
              </a:tr>
              <a:tr h="554032"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– 14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1 000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17,39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1 000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14,81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14251552"/>
                  </a:ext>
                </a:extLst>
              </a:tr>
              <a:tr h="506879">
                <a:tc>
                  <a:txBody>
                    <a:bodyPr/>
                    <a:lstStyle/>
                    <a:p>
                      <a:r>
                        <a:rPr lang="fr-FR" sz="1600" dirty="0"/>
                        <a:t>15 – 24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500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500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51479770"/>
                  </a:ext>
                </a:extLst>
              </a:tr>
              <a:tr h="554032">
                <a:tc>
                  <a:txBody>
                    <a:bodyPr/>
                    <a:lstStyle/>
                    <a:p>
                      <a:r>
                        <a:rPr lang="fr-FR" sz="1600" dirty="0"/>
                        <a:t>25- 44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2 000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34,78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2 500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37,04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28052494"/>
                  </a:ext>
                </a:extLst>
              </a:tr>
              <a:tr h="483302">
                <a:tc>
                  <a:txBody>
                    <a:bodyPr/>
                    <a:lstStyle/>
                    <a:p>
                      <a:r>
                        <a:rPr lang="fr-FR" sz="1600" dirty="0"/>
                        <a:t>45 - 64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2 000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34,78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2 500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37,04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32255286"/>
                  </a:ext>
                </a:extLst>
              </a:tr>
              <a:tr h="495089">
                <a:tc>
                  <a:txBody>
                    <a:bodyPr/>
                    <a:lstStyle/>
                    <a:p>
                      <a:r>
                        <a:rPr lang="fr-FR" sz="1600" dirty="0"/>
                        <a:t>65 et plus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250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250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97162811"/>
                  </a:ext>
                </a:extLst>
              </a:tr>
              <a:tr h="626492">
                <a:tc>
                  <a:txBody>
                    <a:bodyPr/>
                    <a:lstStyle/>
                    <a:p>
                      <a:r>
                        <a:rPr lang="fr-FR" sz="1600" dirty="0"/>
                        <a:t>Total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5 750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6 750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24602607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593FE19E-AEBB-458D-A247-C551A7495377}"/>
              </a:ext>
            </a:extLst>
          </p:cNvPr>
          <p:cNvSpPr/>
          <p:nvPr/>
        </p:nvSpPr>
        <p:spPr>
          <a:xfrm>
            <a:off x="1198880" y="264160"/>
            <a:ext cx="8315960" cy="64008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dirty="0"/>
              <a:t>Tableaux à deux (2) variables 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C52B9394-B237-4631-82BC-9E7889B2D01B}"/>
              </a:ext>
            </a:extLst>
          </p:cNvPr>
          <p:cNvSpPr txBox="1">
            <a:spLocks/>
          </p:cNvSpPr>
          <p:nvPr/>
        </p:nvSpPr>
        <p:spPr>
          <a:xfrm>
            <a:off x="609600" y="1330960"/>
            <a:ext cx="5953759" cy="51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 u="sng"/>
              <a:t>Tableau IV </a:t>
            </a:r>
            <a:r>
              <a:rPr lang="fr-FR" sz="1800"/>
              <a:t>: Répartition de la population du district de Bouka selon le sexe et la tranche d'âge de l’année 2020 (n= 12 500)</a:t>
            </a:r>
            <a:endParaRPr lang="fr-FR" sz="1800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A5B521C9-E2C0-4946-BBB3-C9BC7047A460}"/>
              </a:ext>
            </a:extLst>
          </p:cNvPr>
          <p:cNvSpPr txBox="1">
            <a:spLocks/>
          </p:cNvSpPr>
          <p:nvPr/>
        </p:nvSpPr>
        <p:spPr>
          <a:xfrm>
            <a:off x="6705600" y="2265679"/>
            <a:ext cx="5140960" cy="3078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Lecture de la proportion suivant le ligne et le total de la colonne</a:t>
            </a:r>
          </a:p>
        </p:txBody>
      </p:sp>
      <p:sp>
        <p:nvSpPr>
          <p:cNvPr id="11" name="Flèche : gauche 10">
            <a:extLst>
              <a:ext uri="{FF2B5EF4-FFF2-40B4-BE49-F238E27FC236}">
                <a16:creationId xmlns:a16="http://schemas.microsoft.com/office/drawing/2014/main" id="{26A81B92-1F74-4A7C-B50E-AE5B0F0CD5DF}"/>
              </a:ext>
            </a:extLst>
          </p:cNvPr>
          <p:cNvSpPr/>
          <p:nvPr/>
        </p:nvSpPr>
        <p:spPr>
          <a:xfrm>
            <a:off x="6268720" y="4907280"/>
            <a:ext cx="934720" cy="274320"/>
          </a:xfrm>
          <a:prstGeom prst="leftArrow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8BE667B-1AA6-4D99-BF7B-2799D29DC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des données d'enquêtes de terrain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C92DCE8-4871-4887-AB56-01318103E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FAF89-6079-40C8-8E9F-C65F449AA460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67872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A28013-616F-4719-99B6-FE9DA2FD2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31299"/>
            <a:ext cx="7335520" cy="627221"/>
          </a:xfrm>
        </p:spPr>
        <p:txBody>
          <a:bodyPr>
            <a:normAutofit/>
          </a:bodyPr>
          <a:lstStyle/>
          <a:p>
            <a:pPr algn="ctr"/>
            <a:r>
              <a:rPr lang="fr-FR" sz="2800" dirty="0"/>
              <a:t>Tableau 2x2</a:t>
            </a:r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484D55A1-736A-4780-A300-3F79138305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6973388"/>
              </p:ext>
            </p:extLst>
          </p:nvPr>
        </p:nvGraphicFramePr>
        <p:xfrm>
          <a:off x="2600960" y="1825624"/>
          <a:ext cx="4521200" cy="1263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0600">
                  <a:extLst>
                    <a:ext uri="{9D8B030D-6E8A-4147-A177-3AD203B41FA5}">
                      <a16:colId xmlns:a16="http://schemas.microsoft.com/office/drawing/2014/main" val="599138159"/>
                    </a:ext>
                  </a:extLst>
                </a:gridCol>
                <a:gridCol w="2260600">
                  <a:extLst>
                    <a:ext uri="{9D8B030D-6E8A-4147-A177-3AD203B41FA5}">
                      <a16:colId xmlns:a16="http://schemas.microsoft.com/office/drawing/2014/main" val="1568997919"/>
                    </a:ext>
                  </a:extLst>
                </a:gridCol>
              </a:tblGrid>
              <a:tr h="631508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7566586"/>
                  </a:ext>
                </a:extLst>
              </a:tr>
              <a:tr h="631508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5991101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212492AD-0C82-45C4-9668-8EC750CE2C2E}"/>
              </a:ext>
            </a:extLst>
          </p:cNvPr>
          <p:cNvSpPr/>
          <p:nvPr/>
        </p:nvSpPr>
        <p:spPr>
          <a:xfrm>
            <a:off x="2712720" y="1422400"/>
            <a:ext cx="1930400" cy="335280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Malade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3B74FF-0FFD-48BC-842D-8A7B8B4BD001}"/>
              </a:ext>
            </a:extLst>
          </p:cNvPr>
          <p:cNvSpPr/>
          <p:nvPr/>
        </p:nvSpPr>
        <p:spPr>
          <a:xfrm>
            <a:off x="5130800" y="1422400"/>
            <a:ext cx="1930400" cy="335280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Non Malade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0DA0A2-0F62-4607-AF47-39A3BFC56DB3}"/>
              </a:ext>
            </a:extLst>
          </p:cNvPr>
          <p:cNvSpPr/>
          <p:nvPr/>
        </p:nvSpPr>
        <p:spPr>
          <a:xfrm>
            <a:off x="487680" y="1825624"/>
            <a:ext cx="1930400" cy="5010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Exposition +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D0E6C7-BC14-4C6D-A685-E08BDA44F0C2}"/>
              </a:ext>
            </a:extLst>
          </p:cNvPr>
          <p:cNvSpPr/>
          <p:nvPr/>
        </p:nvSpPr>
        <p:spPr>
          <a:xfrm>
            <a:off x="487680" y="2516504"/>
            <a:ext cx="1930400" cy="5010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Exposition -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4819219-18A9-474A-95EE-404BAF2629D1}"/>
              </a:ext>
            </a:extLst>
          </p:cNvPr>
          <p:cNvSpPr/>
          <p:nvPr/>
        </p:nvSpPr>
        <p:spPr>
          <a:xfrm>
            <a:off x="8427720" y="1252059"/>
            <a:ext cx="1930400" cy="5010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Taux d’attaque (%)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A3B884F-72B7-456D-B91E-130A8D1A03A2}"/>
              </a:ext>
            </a:extLst>
          </p:cNvPr>
          <p:cNvSpPr/>
          <p:nvPr/>
        </p:nvSpPr>
        <p:spPr>
          <a:xfrm>
            <a:off x="8620760" y="1809986"/>
            <a:ext cx="1544320" cy="48244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50/81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B99F3D9-F876-406F-8E04-AD6B41A2D295}"/>
              </a:ext>
            </a:extLst>
          </p:cNvPr>
          <p:cNvSpPr/>
          <p:nvPr/>
        </p:nvSpPr>
        <p:spPr>
          <a:xfrm>
            <a:off x="8813800" y="2487928"/>
            <a:ext cx="1544320" cy="39592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4/35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40E2E45-7C76-42B4-9369-B748D4AC5890}"/>
              </a:ext>
            </a:extLst>
          </p:cNvPr>
          <p:cNvSpPr/>
          <p:nvPr/>
        </p:nvSpPr>
        <p:spPr>
          <a:xfrm>
            <a:off x="8813800" y="3178492"/>
            <a:ext cx="1640840" cy="50101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54/116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4F09C37-2D53-4DD5-9A7A-F38FB3706B13}"/>
              </a:ext>
            </a:extLst>
          </p:cNvPr>
          <p:cNvSpPr/>
          <p:nvPr/>
        </p:nvSpPr>
        <p:spPr>
          <a:xfrm>
            <a:off x="2712720" y="3285488"/>
            <a:ext cx="1930400" cy="50101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54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C9344F-E12C-43D6-ABD7-51AA3FF5474B}"/>
              </a:ext>
            </a:extLst>
          </p:cNvPr>
          <p:cNvSpPr/>
          <p:nvPr/>
        </p:nvSpPr>
        <p:spPr>
          <a:xfrm>
            <a:off x="4798060" y="3285488"/>
            <a:ext cx="1930400" cy="50101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62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D3F5280-ABFA-4123-AC0E-7404490D688C}"/>
              </a:ext>
            </a:extLst>
          </p:cNvPr>
          <p:cNvSpPr/>
          <p:nvPr/>
        </p:nvSpPr>
        <p:spPr>
          <a:xfrm>
            <a:off x="7213600" y="1920557"/>
            <a:ext cx="914400" cy="38750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81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9CB6C82-6D77-4AF3-BA52-EDB16FDEAD60}"/>
              </a:ext>
            </a:extLst>
          </p:cNvPr>
          <p:cNvSpPr/>
          <p:nvPr/>
        </p:nvSpPr>
        <p:spPr>
          <a:xfrm>
            <a:off x="7213600" y="2487928"/>
            <a:ext cx="1036320" cy="50101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35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195EFBB-9826-4935-A888-34A84F0BFC3A}"/>
              </a:ext>
            </a:extLst>
          </p:cNvPr>
          <p:cNvSpPr/>
          <p:nvPr/>
        </p:nvSpPr>
        <p:spPr>
          <a:xfrm>
            <a:off x="7305040" y="3249928"/>
            <a:ext cx="1122680" cy="50101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116</a:t>
            </a:r>
          </a:p>
        </p:txBody>
      </p:sp>
      <p:sp>
        <p:nvSpPr>
          <p:cNvPr id="30" name="Titre 1">
            <a:extLst>
              <a:ext uri="{FF2B5EF4-FFF2-40B4-BE49-F238E27FC236}">
                <a16:creationId xmlns:a16="http://schemas.microsoft.com/office/drawing/2014/main" id="{D936B5AD-5511-4C87-95EA-F19362DA5AB8}"/>
              </a:ext>
            </a:extLst>
          </p:cNvPr>
          <p:cNvSpPr txBox="1">
            <a:spLocks/>
          </p:cNvSpPr>
          <p:nvPr/>
        </p:nvSpPr>
        <p:spPr>
          <a:xfrm>
            <a:off x="213362" y="4304741"/>
            <a:ext cx="7335520" cy="627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/>
              <a:t>Variable qualitative binaire : nombre et proportion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263944B-9888-4B8F-A936-E977E3F2E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des données d'enquêtes de terrain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AD792DB-919A-4FA5-B5A1-5436CE2D5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FAF89-6079-40C8-8E9F-C65F449AA460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71333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93FE19E-AEBB-458D-A247-C551A7495377}"/>
              </a:ext>
            </a:extLst>
          </p:cNvPr>
          <p:cNvSpPr/>
          <p:nvPr/>
        </p:nvSpPr>
        <p:spPr>
          <a:xfrm>
            <a:off x="1198880" y="264160"/>
            <a:ext cx="8315960" cy="64008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dirty="0"/>
              <a:t>Tableaux à deux (2) variables </a:t>
            </a:r>
          </a:p>
        </p:txBody>
      </p:sp>
      <p:graphicFrame>
        <p:nvGraphicFramePr>
          <p:cNvPr id="7" name="Tableau 4">
            <a:extLst>
              <a:ext uri="{FF2B5EF4-FFF2-40B4-BE49-F238E27FC236}">
                <a16:creationId xmlns:a16="http://schemas.microsoft.com/office/drawing/2014/main" id="{1220A414-AC8C-4233-B054-F48DD31F77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9963251"/>
              </p:ext>
            </p:extLst>
          </p:nvPr>
        </p:nvGraphicFramePr>
        <p:xfrm>
          <a:off x="452122" y="1849123"/>
          <a:ext cx="7411719" cy="4688641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898229">
                  <a:extLst>
                    <a:ext uri="{9D8B030D-6E8A-4147-A177-3AD203B41FA5}">
                      <a16:colId xmlns:a16="http://schemas.microsoft.com/office/drawing/2014/main" val="2154584787"/>
                    </a:ext>
                  </a:extLst>
                </a:gridCol>
                <a:gridCol w="972017">
                  <a:extLst>
                    <a:ext uri="{9D8B030D-6E8A-4147-A177-3AD203B41FA5}">
                      <a16:colId xmlns:a16="http://schemas.microsoft.com/office/drawing/2014/main" val="3567884095"/>
                    </a:ext>
                  </a:extLst>
                </a:gridCol>
                <a:gridCol w="1101552">
                  <a:extLst>
                    <a:ext uri="{9D8B030D-6E8A-4147-A177-3AD203B41FA5}">
                      <a16:colId xmlns:a16="http://schemas.microsoft.com/office/drawing/2014/main" val="3860442282"/>
                    </a:ext>
                  </a:extLst>
                </a:gridCol>
                <a:gridCol w="1178008">
                  <a:extLst>
                    <a:ext uri="{9D8B030D-6E8A-4147-A177-3AD203B41FA5}">
                      <a16:colId xmlns:a16="http://schemas.microsoft.com/office/drawing/2014/main" val="3486164140"/>
                    </a:ext>
                  </a:extLst>
                </a:gridCol>
                <a:gridCol w="1139207">
                  <a:extLst>
                    <a:ext uri="{9D8B030D-6E8A-4147-A177-3AD203B41FA5}">
                      <a16:colId xmlns:a16="http://schemas.microsoft.com/office/drawing/2014/main" val="1333335417"/>
                    </a:ext>
                  </a:extLst>
                </a:gridCol>
                <a:gridCol w="1025425">
                  <a:extLst>
                    <a:ext uri="{9D8B030D-6E8A-4147-A177-3AD203B41FA5}">
                      <a16:colId xmlns:a16="http://schemas.microsoft.com/office/drawing/2014/main" val="2578996936"/>
                    </a:ext>
                  </a:extLst>
                </a:gridCol>
                <a:gridCol w="1097281">
                  <a:extLst>
                    <a:ext uri="{9D8B030D-6E8A-4147-A177-3AD203B41FA5}">
                      <a16:colId xmlns:a16="http://schemas.microsoft.com/office/drawing/2014/main" val="3698211588"/>
                    </a:ext>
                  </a:extLst>
                </a:gridCol>
              </a:tblGrid>
              <a:tr h="650237">
                <a:tc>
                  <a:txBody>
                    <a:bodyPr/>
                    <a:lstStyle/>
                    <a:p>
                      <a:r>
                        <a:rPr lang="fr-FR" sz="1200" dirty="0"/>
                        <a:t>Sexe </a:t>
                      </a:r>
                    </a:p>
                    <a:p>
                      <a:r>
                        <a:rPr lang="fr-FR" sz="1200" dirty="0"/>
                        <a:t>Age 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Hommes </a:t>
                      </a:r>
                    </a:p>
                    <a:p>
                      <a:pPr algn="l"/>
                      <a:r>
                        <a:rPr lang="fr-FR" sz="1400" dirty="0"/>
                        <a:t>N                                   %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Femmes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N                                     %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Total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N                            %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7335978"/>
                  </a:ext>
                </a:extLst>
              </a:tr>
              <a:tr h="586630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– 14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1 000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1 000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2 000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14251552"/>
                  </a:ext>
                </a:extLst>
              </a:tr>
              <a:tr h="606416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15 – 24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500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500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1 000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51479770"/>
                  </a:ext>
                </a:extLst>
              </a:tr>
              <a:tr h="606416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25- 44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2 000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2 500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4 500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28052494"/>
                  </a:ext>
                </a:extLst>
              </a:tr>
              <a:tr h="606416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45 - 64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2 000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2 500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4 500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32255286"/>
                  </a:ext>
                </a:extLst>
              </a:tr>
              <a:tr h="816263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65 et plus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250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250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500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97162811"/>
                  </a:ext>
                </a:extLst>
              </a:tr>
              <a:tr h="816263">
                <a:tc>
                  <a:txBody>
                    <a:bodyPr/>
                    <a:lstStyle/>
                    <a:p>
                      <a:pPr algn="ctr"/>
                      <a:endParaRPr lang="fr-FR" sz="1800" dirty="0"/>
                    </a:p>
                    <a:p>
                      <a:pPr algn="ctr"/>
                      <a:r>
                        <a:rPr lang="fr-FR" sz="1800" dirty="0"/>
                        <a:t>Total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5 750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6 750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12 500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10766278"/>
                  </a:ext>
                </a:extLst>
              </a:tr>
            </a:tbl>
          </a:graphicData>
        </a:graphic>
      </p:graphicFrame>
      <p:sp>
        <p:nvSpPr>
          <p:cNvPr id="8" name="Titre 1">
            <a:extLst>
              <a:ext uri="{FF2B5EF4-FFF2-40B4-BE49-F238E27FC236}">
                <a16:creationId xmlns:a16="http://schemas.microsoft.com/office/drawing/2014/main" id="{3B663B33-C116-4250-9248-EF7DD5A115B3}"/>
              </a:ext>
            </a:extLst>
          </p:cNvPr>
          <p:cNvSpPr txBox="1">
            <a:spLocks/>
          </p:cNvSpPr>
          <p:nvPr/>
        </p:nvSpPr>
        <p:spPr>
          <a:xfrm>
            <a:off x="452122" y="1336994"/>
            <a:ext cx="6243318" cy="51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 u="sng" dirty="0"/>
              <a:t>Tableau V </a:t>
            </a:r>
            <a:r>
              <a:rPr lang="fr-FR" sz="1800" dirty="0"/>
              <a:t>: Répartition de la population du district de </a:t>
            </a:r>
            <a:r>
              <a:rPr lang="fr-FR" sz="1800" dirty="0" err="1"/>
              <a:t>Bouka</a:t>
            </a:r>
            <a:r>
              <a:rPr lang="fr-FR" sz="1800" dirty="0"/>
              <a:t> selon le sexe et la tranche </a:t>
            </a:r>
            <a:r>
              <a:rPr lang="fr-FR" sz="1800" dirty="0" err="1"/>
              <a:t>d’age</a:t>
            </a:r>
            <a:r>
              <a:rPr lang="fr-FR" sz="1800" dirty="0"/>
              <a:t> de l’année 2020 (n= 12 500)</a:t>
            </a:r>
          </a:p>
        </p:txBody>
      </p: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CBB29F91-9EF6-4068-B501-AC98C575BF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0240" y="2272982"/>
            <a:ext cx="3469638" cy="3098483"/>
          </a:xfrm>
        </p:spPr>
        <p:txBody>
          <a:bodyPr/>
          <a:lstStyle/>
          <a:p>
            <a:r>
              <a:rPr lang="fr-FR" dirty="0"/>
              <a:t>Lecture suivant la ligne et le total général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EAD53FA-61AF-4581-A3AB-DA21F7710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des données d'enquêtes de terrain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4F6DE7F-51F0-4D4C-8A65-ABE899806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FAF89-6079-40C8-8E9F-C65F449AA460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88805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B53F9231-9CC6-4301-8655-72745EF5BA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460357"/>
              </p:ext>
            </p:extLst>
          </p:nvPr>
        </p:nvGraphicFramePr>
        <p:xfrm>
          <a:off x="838200" y="1825624"/>
          <a:ext cx="10073638" cy="385381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439091">
                  <a:extLst>
                    <a:ext uri="{9D8B030D-6E8A-4147-A177-3AD203B41FA5}">
                      <a16:colId xmlns:a16="http://schemas.microsoft.com/office/drawing/2014/main" val="2154584787"/>
                    </a:ext>
                  </a:extLst>
                </a:gridCol>
                <a:gridCol w="1439091">
                  <a:extLst>
                    <a:ext uri="{9D8B030D-6E8A-4147-A177-3AD203B41FA5}">
                      <a16:colId xmlns:a16="http://schemas.microsoft.com/office/drawing/2014/main" val="3567884095"/>
                    </a:ext>
                  </a:extLst>
                </a:gridCol>
                <a:gridCol w="1442607">
                  <a:extLst>
                    <a:ext uri="{9D8B030D-6E8A-4147-A177-3AD203B41FA5}">
                      <a16:colId xmlns:a16="http://schemas.microsoft.com/office/drawing/2014/main" val="3860442282"/>
                    </a:ext>
                  </a:extLst>
                </a:gridCol>
                <a:gridCol w="1435576">
                  <a:extLst>
                    <a:ext uri="{9D8B030D-6E8A-4147-A177-3AD203B41FA5}">
                      <a16:colId xmlns:a16="http://schemas.microsoft.com/office/drawing/2014/main" val="3486164140"/>
                    </a:ext>
                  </a:extLst>
                </a:gridCol>
                <a:gridCol w="1439091">
                  <a:extLst>
                    <a:ext uri="{9D8B030D-6E8A-4147-A177-3AD203B41FA5}">
                      <a16:colId xmlns:a16="http://schemas.microsoft.com/office/drawing/2014/main" val="1333335417"/>
                    </a:ext>
                  </a:extLst>
                </a:gridCol>
                <a:gridCol w="1439091">
                  <a:extLst>
                    <a:ext uri="{9D8B030D-6E8A-4147-A177-3AD203B41FA5}">
                      <a16:colId xmlns:a16="http://schemas.microsoft.com/office/drawing/2014/main" val="1222215079"/>
                    </a:ext>
                  </a:extLst>
                </a:gridCol>
                <a:gridCol w="1439091">
                  <a:extLst>
                    <a:ext uri="{9D8B030D-6E8A-4147-A177-3AD203B41FA5}">
                      <a16:colId xmlns:a16="http://schemas.microsoft.com/office/drawing/2014/main" val="2369750184"/>
                    </a:ext>
                  </a:extLst>
                </a:gridCol>
              </a:tblGrid>
              <a:tr h="839390">
                <a:tc>
                  <a:txBody>
                    <a:bodyPr/>
                    <a:lstStyle/>
                    <a:p>
                      <a:r>
                        <a:rPr lang="fr-FR" sz="1400" dirty="0"/>
                        <a:t>Sexe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Age (année) 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Garçons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Nombre (n)            Pourcentage (%)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Filles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Nombre (n)            Pourcentage (%)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TOTAL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Nombre (n)            Pourcentage (%)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7335978"/>
                  </a:ext>
                </a:extLst>
              </a:tr>
              <a:tr h="753607">
                <a:tc>
                  <a:txBody>
                    <a:bodyPr/>
                    <a:lstStyle/>
                    <a:p>
                      <a:r>
                        <a:rPr lang="fr-FR" sz="1400" dirty="0"/>
                        <a:t>6-10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7,96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9,49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/>
                        <a:t>17,46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4251552"/>
                  </a:ext>
                </a:extLst>
              </a:tr>
              <a:tr h="753607">
                <a:tc>
                  <a:txBody>
                    <a:bodyPr/>
                    <a:lstStyle/>
                    <a:p>
                      <a:r>
                        <a:rPr lang="fr-FR" sz="1400" dirty="0"/>
                        <a:t>11-15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210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32,16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281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43,03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491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/>
                        <a:t>75,19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1479770"/>
                  </a:ext>
                </a:extLst>
              </a:tr>
              <a:tr h="753607">
                <a:tc>
                  <a:txBody>
                    <a:bodyPr/>
                    <a:lstStyle/>
                    <a:p>
                      <a:r>
                        <a:rPr lang="fr-FR" sz="1400" dirty="0"/>
                        <a:t>16-20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2,60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4,75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/>
                        <a:t>7,35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8052494"/>
                  </a:ext>
                </a:extLst>
              </a:tr>
              <a:tr h="753607">
                <a:tc>
                  <a:txBody>
                    <a:bodyPr/>
                    <a:lstStyle/>
                    <a:p>
                      <a:r>
                        <a:rPr lang="fr-FR" sz="1400" b="1" dirty="0"/>
                        <a:t>Total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/>
                        <a:t>279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/>
                        <a:t>42,73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/>
                        <a:t>374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/>
                        <a:t>57,27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/>
                        <a:t>653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4602607"/>
                  </a:ext>
                </a:extLst>
              </a:tr>
            </a:tbl>
          </a:graphicData>
        </a:graphic>
      </p:graphicFrame>
      <p:sp>
        <p:nvSpPr>
          <p:cNvPr id="5" name="Titre 1">
            <a:extLst>
              <a:ext uri="{FF2B5EF4-FFF2-40B4-BE49-F238E27FC236}">
                <a16:creationId xmlns:a16="http://schemas.microsoft.com/office/drawing/2014/main" id="{6EAAC5B0-14E9-4A3B-981B-84C1C3818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8560"/>
            <a:ext cx="10515600" cy="512128"/>
          </a:xfrm>
        </p:spPr>
        <p:txBody>
          <a:bodyPr>
            <a:noAutofit/>
          </a:bodyPr>
          <a:lstStyle/>
          <a:p>
            <a:r>
              <a:rPr lang="fr-FR" sz="1800" dirty="0"/>
              <a:t>Répartition des élevés de l’ école primaire A de Tanghin </a:t>
            </a:r>
            <a:r>
              <a:rPr lang="fr-FR" sz="1800" dirty="0" err="1"/>
              <a:t>Dassouri</a:t>
            </a:r>
            <a:r>
              <a:rPr lang="fr-FR" sz="1800" dirty="0"/>
              <a:t> suivant l’ âge et le sexe de l’année 2020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09A90C87-A43C-4C48-8DD9-910D8D88E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des données d'enquêtes de terrain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F341E5A-BE67-4633-B9C4-E2EDDD721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FAF89-6079-40C8-8E9F-C65F449AA460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4296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CB3A64-008E-4A29-AF28-8877E0BE1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68319"/>
            <a:ext cx="10515600" cy="31086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4400" b="1" dirty="0"/>
              <a:t>« Tout ce qui est compliqué est incommunicable, tout ce qui est simple est faux »</a:t>
            </a:r>
          </a:p>
          <a:p>
            <a:pPr marL="0" indent="0" algn="ctr">
              <a:buNone/>
            </a:pPr>
            <a:r>
              <a:rPr lang="fr-FR" sz="2000" dirty="0"/>
              <a:t>BRANGER Bernard</a:t>
            </a:r>
            <a:endParaRPr lang="fr-FR" sz="3200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04841784-FB54-4202-8A5A-21D0E8C3E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des données d'enquêtes de terrain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EE0ADD8-6ABE-4D1E-858E-7974E69C3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FAF89-6079-40C8-8E9F-C65F449AA460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55927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A639D2-C094-4EE4-B767-8AE5EE698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1" y="365125"/>
            <a:ext cx="8905239" cy="935355"/>
          </a:xfrm>
        </p:spPr>
        <p:txBody>
          <a:bodyPr>
            <a:normAutofit/>
          </a:bodyPr>
          <a:lstStyle/>
          <a:p>
            <a:pPr algn="ctr"/>
            <a:r>
              <a:rPr lang="fr-FR" sz="2800" dirty="0"/>
              <a:t>Cas des variables quantitatives continues </a:t>
            </a:r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85668AE9-0346-4C2D-8DC5-CED45AA392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7026003"/>
              </p:ext>
            </p:extLst>
          </p:nvPr>
        </p:nvGraphicFramePr>
        <p:xfrm>
          <a:off x="594361" y="2722880"/>
          <a:ext cx="6466839" cy="29188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715470">
                  <a:extLst>
                    <a:ext uri="{9D8B030D-6E8A-4147-A177-3AD203B41FA5}">
                      <a16:colId xmlns:a16="http://schemas.microsoft.com/office/drawing/2014/main" val="2180749542"/>
                    </a:ext>
                  </a:extLst>
                </a:gridCol>
                <a:gridCol w="1965653">
                  <a:extLst>
                    <a:ext uri="{9D8B030D-6E8A-4147-A177-3AD203B41FA5}">
                      <a16:colId xmlns:a16="http://schemas.microsoft.com/office/drawing/2014/main" val="872860114"/>
                    </a:ext>
                  </a:extLst>
                </a:gridCol>
                <a:gridCol w="2785716">
                  <a:extLst>
                    <a:ext uri="{9D8B030D-6E8A-4147-A177-3AD203B41FA5}">
                      <a16:colId xmlns:a16="http://schemas.microsoft.com/office/drawing/2014/main" val="396771618"/>
                    </a:ext>
                  </a:extLst>
                </a:gridCol>
              </a:tblGrid>
              <a:tr h="486470">
                <a:tc>
                  <a:txBody>
                    <a:bodyPr/>
                    <a:lstStyle/>
                    <a:p>
                      <a:r>
                        <a:rPr lang="fr-FR" dirty="0"/>
                        <a:t>Taille (cm)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Nombre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Proportion 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6968852"/>
                  </a:ext>
                </a:extLst>
              </a:tr>
              <a:tr h="486470">
                <a:tc>
                  <a:txBody>
                    <a:bodyPr/>
                    <a:lstStyle/>
                    <a:p>
                      <a:r>
                        <a:rPr lang="fr-FR" dirty="0"/>
                        <a:t>40 – 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15467785"/>
                  </a:ext>
                </a:extLst>
              </a:tr>
              <a:tr h="486470">
                <a:tc>
                  <a:txBody>
                    <a:bodyPr/>
                    <a:lstStyle/>
                    <a:p>
                      <a:r>
                        <a:rPr lang="fr-FR" dirty="0"/>
                        <a:t>50 – 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74842211"/>
                  </a:ext>
                </a:extLst>
              </a:tr>
              <a:tr h="486470">
                <a:tc>
                  <a:txBody>
                    <a:bodyPr/>
                    <a:lstStyle/>
                    <a:p>
                      <a:r>
                        <a:rPr lang="fr-FR" dirty="0"/>
                        <a:t>60 – 69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37812276"/>
                  </a:ext>
                </a:extLst>
              </a:tr>
              <a:tr h="486470">
                <a:tc>
                  <a:txBody>
                    <a:bodyPr/>
                    <a:lstStyle/>
                    <a:p>
                      <a:r>
                        <a:rPr lang="fr-FR" dirty="0"/>
                        <a:t>70 – 79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83232449"/>
                  </a:ext>
                </a:extLst>
              </a:tr>
              <a:tr h="486470">
                <a:tc>
                  <a:txBody>
                    <a:bodyPr/>
                    <a:lstStyle/>
                    <a:p>
                      <a:r>
                        <a:rPr lang="fr-FR" dirty="0"/>
                        <a:t>Total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0220422"/>
                  </a:ext>
                </a:extLst>
              </a:tr>
            </a:tbl>
          </a:graphicData>
        </a:graphic>
      </p:graphicFrame>
      <p:sp>
        <p:nvSpPr>
          <p:cNvPr id="5" name="Titre 1">
            <a:extLst>
              <a:ext uri="{FF2B5EF4-FFF2-40B4-BE49-F238E27FC236}">
                <a16:creationId xmlns:a16="http://schemas.microsoft.com/office/drawing/2014/main" id="{4BA2A940-9A75-4FD4-AF34-FBB7B4D155E0}"/>
              </a:ext>
            </a:extLst>
          </p:cNvPr>
          <p:cNvSpPr txBox="1">
            <a:spLocks/>
          </p:cNvSpPr>
          <p:nvPr/>
        </p:nvSpPr>
        <p:spPr>
          <a:xfrm>
            <a:off x="594361" y="1290321"/>
            <a:ext cx="6537959" cy="1432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 u="sng" dirty="0">
                <a:latin typeface="+mn-lt"/>
              </a:rPr>
              <a:t>Tableau</a:t>
            </a:r>
            <a:r>
              <a:rPr lang="fr-FR" sz="1800" dirty="0">
                <a:latin typeface="+mn-lt"/>
              </a:rPr>
              <a:t> X : Répartition des enfants de 0 -5 ans vu en consultation nourrissons sains selon la taille (cm) au premier trimestre 2019 dans le district sanitaire de </a:t>
            </a:r>
            <a:r>
              <a:rPr lang="fr-FR" sz="1800" dirty="0" err="1">
                <a:latin typeface="+mn-lt"/>
              </a:rPr>
              <a:t>Bouka</a:t>
            </a:r>
            <a:r>
              <a:rPr lang="fr-FR" sz="1800" dirty="0">
                <a:latin typeface="+mn-lt"/>
              </a:rPr>
              <a:t> (n=1000)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6B3035EB-D523-49B1-885F-F0B3059A19E7}"/>
              </a:ext>
            </a:extLst>
          </p:cNvPr>
          <p:cNvSpPr txBox="1">
            <a:spLocks/>
          </p:cNvSpPr>
          <p:nvPr/>
        </p:nvSpPr>
        <p:spPr>
          <a:xfrm>
            <a:off x="7650480" y="2153920"/>
            <a:ext cx="4165600" cy="1503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/>
              <a:t>Poids; Taille (cm)</a:t>
            </a:r>
          </a:p>
          <a:p>
            <a:r>
              <a:rPr lang="fr-FR" sz="1800" dirty="0"/>
              <a:t>Dosage de la glycémie : </a:t>
            </a:r>
            <a:r>
              <a:rPr lang="fr-FR" sz="1800" dirty="0" err="1"/>
              <a:t>mmol</a:t>
            </a:r>
            <a:r>
              <a:rPr lang="fr-FR" sz="1800" dirty="0"/>
              <a:t>/ml</a:t>
            </a:r>
          </a:p>
          <a:p>
            <a:r>
              <a:rPr lang="fr-FR" sz="1800" dirty="0"/>
              <a:t>Chiffres de la tension artérielle : </a:t>
            </a:r>
            <a:r>
              <a:rPr lang="fr-FR" sz="1800" dirty="0" err="1"/>
              <a:t>MmHg</a:t>
            </a:r>
            <a:endParaRPr lang="fr-FR" sz="1800" dirty="0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D956E7B0-B713-4C0E-B879-955FD8DFF41D}"/>
              </a:ext>
            </a:extLst>
          </p:cNvPr>
          <p:cNvSpPr txBox="1">
            <a:spLocks/>
          </p:cNvSpPr>
          <p:nvPr/>
        </p:nvSpPr>
        <p:spPr>
          <a:xfrm>
            <a:off x="7457440" y="3850640"/>
            <a:ext cx="4358640" cy="1503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/>
              <a:t>Qualité des données </a:t>
            </a:r>
          </a:p>
          <a:p>
            <a:r>
              <a:rPr lang="fr-FR" sz="1800" dirty="0"/>
              <a:t>Amplitude des classes : identique ou non</a:t>
            </a:r>
          </a:p>
          <a:p>
            <a:r>
              <a:rPr lang="fr-FR" sz="1800" dirty="0"/>
              <a:t>Critères d’ inclusion et exclusion</a:t>
            </a:r>
          </a:p>
          <a:p>
            <a:r>
              <a:rPr lang="fr-FR" sz="1800" dirty="0"/>
              <a:t>Utilisation de moyennes ou médianes 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E293F901-A259-4B12-B96D-132A0CB82117}"/>
              </a:ext>
            </a:extLst>
          </p:cNvPr>
          <p:cNvSpPr txBox="1">
            <a:spLocks/>
          </p:cNvSpPr>
          <p:nvPr/>
        </p:nvSpPr>
        <p:spPr>
          <a:xfrm>
            <a:off x="1432560" y="5834740"/>
            <a:ext cx="6217920" cy="661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/>
              <a:t>Amplitude inégale : 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8B27C0E-1BDD-4C69-BFDD-992A0B5D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des données d'enquêtes de terrain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9F6051D-E258-428C-899D-8F210F8A7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FAF89-6079-40C8-8E9F-C65F449AA460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75561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A639D2-C094-4EE4-B767-8AE5EE698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766" y="354966"/>
            <a:ext cx="8351520" cy="935355"/>
          </a:xfrm>
        </p:spPr>
        <p:txBody>
          <a:bodyPr>
            <a:normAutofit/>
          </a:bodyPr>
          <a:lstStyle/>
          <a:p>
            <a:pPr algn="ctr"/>
            <a:r>
              <a:rPr lang="fr-FR" sz="2800" dirty="0"/>
              <a:t>Tableaux de fréquences cumulées</a:t>
            </a:r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85668AE9-0346-4C2D-8DC5-CED45AA392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1274980"/>
              </p:ext>
            </p:extLst>
          </p:nvPr>
        </p:nvGraphicFramePr>
        <p:xfrm>
          <a:off x="594361" y="2540001"/>
          <a:ext cx="6355079" cy="2895817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234439">
                  <a:extLst>
                    <a:ext uri="{9D8B030D-6E8A-4147-A177-3AD203B41FA5}">
                      <a16:colId xmlns:a16="http://schemas.microsoft.com/office/drawing/2014/main" val="2180749542"/>
                    </a:ext>
                  </a:extLst>
                </a:gridCol>
                <a:gridCol w="1534160">
                  <a:extLst>
                    <a:ext uri="{9D8B030D-6E8A-4147-A177-3AD203B41FA5}">
                      <a16:colId xmlns:a16="http://schemas.microsoft.com/office/drawing/2014/main" val="872860114"/>
                    </a:ext>
                  </a:extLst>
                </a:gridCol>
                <a:gridCol w="1148080">
                  <a:extLst>
                    <a:ext uri="{9D8B030D-6E8A-4147-A177-3AD203B41FA5}">
                      <a16:colId xmlns:a16="http://schemas.microsoft.com/office/drawing/2014/main" val="396771618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680335246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370747960"/>
                    </a:ext>
                  </a:extLst>
                </a:gridCol>
              </a:tblGrid>
              <a:tr h="859594">
                <a:tc>
                  <a:txBody>
                    <a:bodyPr/>
                    <a:lstStyle/>
                    <a:p>
                      <a:r>
                        <a:rPr lang="fr-FR" dirty="0"/>
                        <a:t>Taille (cm) 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FR" dirty="0"/>
                        <a:t>Fréquences relatives</a:t>
                      </a:r>
                    </a:p>
                    <a:p>
                      <a:r>
                        <a:rPr lang="fr-FR" dirty="0"/>
                        <a:t>N                                 %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FR" dirty="0"/>
                        <a:t>Fréquences cumulées</a:t>
                      </a:r>
                    </a:p>
                    <a:p>
                      <a:r>
                        <a:rPr lang="fr-FR" dirty="0"/>
                        <a:t>N                               %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6968852"/>
                  </a:ext>
                </a:extLst>
              </a:tr>
              <a:tr h="430725">
                <a:tc>
                  <a:txBody>
                    <a:bodyPr/>
                    <a:lstStyle/>
                    <a:p>
                      <a:r>
                        <a:rPr lang="fr-FR" dirty="0"/>
                        <a:t>40 – 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15467785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r>
                        <a:rPr lang="fr-FR" dirty="0"/>
                        <a:t>50 – 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74842211"/>
                  </a:ext>
                </a:extLst>
              </a:tr>
              <a:tr h="436880">
                <a:tc>
                  <a:txBody>
                    <a:bodyPr/>
                    <a:lstStyle/>
                    <a:p>
                      <a:r>
                        <a:rPr lang="fr-FR" dirty="0"/>
                        <a:t>60 – 69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3781227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fr-FR" dirty="0"/>
                        <a:t>70 – 79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83232449"/>
                  </a:ext>
                </a:extLst>
              </a:tr>
              <a:tr h="396458">
                <a:tc>
                  <a:txBody>
                    <a:bodyPr/>
                    <a:lstStyle/>
                    <a:p>
                      <a:r>
                        <a:rPr lang="fr-FR" dirty="0"/>
                        <a:t>Total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20220422"/>
                  </a:ext>
                </a:extLst>
              </a:tr>
            </a:tbl>
          </a:graphicData>
        </a:graphic>
      </p:graphicFrame>
      <p:sp>
        <p:nvSpPr>
          <p:cNvPr id="5" name="Titre 1">
            <a:extLst>
              <a:ext uri="{FF2B5EF4-FFF2-40B4-BE49-F238E27FC236}">
                <a16:creationId xmlns:a16="http://schemas.microsoft.com/office/drawing/2014/main" id="{4BA2A940-9A75-4FD4-AF34-FBB7B4D155E0}"/>
              </a:ext>
            </a:extLst>
          </p:cNvPr>
          <p:cNvSpPr txBox="1">
            <a:spLocks/>
          </p:cNvSpPr>
          <p:nvPr/>
        </p:nvSpPr>
        <p:spPr>
          <a:xfrm>
            <a:off x="594361" y="1290321"/>
            <a:ext cx="6537959" cy="1432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 u="sng" dirty="0">
                <a:latin typeface="+mn-lt"/>
              </a:rPr>
              <a:t>Tableau</a:t>
            </a:r>
            <a:r>
              <a:rPr lang="fr-FR" sz="1800" dirty="0">
                <a:latin typeface="+mn-lt"/>
              </a:rPr>
              <a:t> X : Répartition des enfants de 0 -5 ans vu en consultation nourrissons sains selon la taille (cm) au premier trimestre 2019 dans le district sanitaire de </a:t>
            </a:r>
            <a:r>
              <a:rPr lang="fr-FR" sz="1800" dirty="0" err="1">
                <a:latin typeface="+mn-lt"/>
              </a:rPr>
              <a:t>Bouka</a:t>
            </a:r>
            <a:r>
              <a:rPr lang="fr-FR" sz="1800" dirty="0">
                <a:latin typeface="+mn-lt"/>
              </a:rPr>
              <a:t> (n=1000)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426AEC00-8335-4A52-9C8B-9E2CF6DA534F}"/>
              </a:ext>
            </a:extLst>
          </p:cNvPr>
          <p:cNvSpPr txBox="1">
            <a:spLocks/>
          </p:cNvSpPr>
          <p:nvPr/>
        </p:nvSpPr>
        <p:spPr>
          <a:xfrm>
            <a:off x="7406640" y="3119120"/>
            <a:ext cx="4602480" cy="2127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/>
              <a:t>Considérer la classe antérieure</a:t>
            </a:r>
          </a:p>
          <a:p>
            <a:r>
              <a:rPr lang="fr-FR" sz="1800" dirty="0"/>
              <a:t>Classes cumulatives</a:t>
            </a:r>
          </a:p>
          <a:p>
            <a:r>
              <a:rPr lang="fr-FR" sz="1800" dirty="0"/>
              <a:t>Classes inclusives  du haut vers le bas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C36D857-A4D2-44DF-B2F1-83A7D5E47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des données d'enquêtes de terrain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C6753C3-AE7B-4C91-97D3-6FCE3E101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FAF89-6079-40C8-8E9F-C65F449AA460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7701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74FF6C65-BC93-4D72-BA4F-A266B4BED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des données d'enquêtes de terrain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5FBDDA4-2D2F-411E-872D-8269FDB69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FAF89-6079-40C8-8E9F-C65F449AA460}" type="slidenum">
              <a:rPr lang="fr-FR" smtClean="0"/>
              <a:t>22</a:t>
            </a:fld>
            <a:endParaRPr lang="fr-FR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25819AF9-CFC4-41DF-A665-F3DA548D3C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1656" y="1795875"/>
            <a:ext cx="8467725" cy="44196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35D1E87-ACE0-423E-A26F-38F5F9E6D24C}"/>
              </a:ext>
            </a:extLst>
          </p:cNvPr>
          <p:cNvSpPr/>
          <p:nvPr/>
        </p:nvSpPr>
        <p:spPr>
          <a:xfrm>
            <a:off x="3461656" y="957359"/>
            <a:ext cx="7464490" cy="69764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u="sng" dirty="0"/>
              <a:t>Tableau x</a:t>
            </a:r>
            <a:r>
              <a:rPr lang="fr-FR" dirty="0"/>
              <a:t> : Nombre de cas déclarés et taux de déclaration de tuberculose (pour 100,000) par principales caractéristiques, France, 2012</a:t>
            </a:r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id="{A5807C76-D140-4CAF-8935-C2658A470BDB}"/>
              </a:ext>
            </a:extLst>
          </p:cNvPr>
          <p:cNvSpPr txBox="1">
            <a:spLocks/>
          </p:cNvSpPr>
          <p:nvPr/>
        </p:nvSpPr>
        <p:spPr>
          <a:xfrm>
            <a:off x="2733870" y="200952"/>
            <a:ext cx="5393094" cy="60525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/>
              <a:t>Tableaux combinaisons </a:t>
            </a:r>
          </a:p>
        </p:txBody>
      </p:sp>
      <p:sp>
        <p:nvSpPr>
          <p:cNvPr id="23" name="Titre 1">
            <a:extLst>
              <a:ext uri="{FF2B5EF4-FFF2-40B4-BE49-F238E27FC236}">
                <a16:creationId xmlns:a16="http://schemas.microsoft.com/office/drawing/2014/main" id="{E8117569-3A62-4E7F-8F40-79D093677FB0}"/>
              </a:ext>
            </a:extLst>
          </p:cNvPr>
          <p:cNvSpPr txBox="1">
            <a:spLocks/>
          </p:cNvSpPr>
          <p:nvPr/>
        </p:nvSpPr>
        <p:spPr>
          <a:xfrm>
            <a:off x="88300" y="1655000"/>
            <a:ext cx="3243942" cy="44196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1800" dirty="0"/>
          </a:p>
          <a:p>
            <a:r>
              <a:rPr lang="fr-FR" sz="1800" dirty="0"/>
              <a:t>Multiples informations fournies</a:t>
            </a:r>
          </a:p>
          <a:p>
            <a:r>
              <a:rPr lang="fr-FR" sz="1800" dirty="0"/>
              <a:t>Etude unique</a:t>
            </a:r>
          </a:p>
          <a:p>
            <a:r>
              <a:rPr lang="fr-FR" sz="1800" dirty="0"/>
              <a:t>Résumé d’étude </a:t>
            </a:r>
          </a:p>
          <a:p>
            <a:r>
              <a:rPr lang="fr-FR" sz="1800" dirty="0"/>
              <a:t>Rapport de situation </a:t>
            </a:r>
          </a:p>
        </p:txBody>
      </p:sp>
    </p:spTree>
    <p:extLst>
      <p:ext uri="{BB962C8B-B14F-4D97-AF65-F5344CB8AC3E}">
        <p14:creationId xmlns:p14="http://schemas.microsoft.com/office/powerpoint/2010/main" val="26109945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472405-B479-41B3-B826-D6BE0E42B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03" y="276880"/>
            <a:ext cx="5393094" cy="605259"/>
          </a:xfrm>
        </p:spPr>
        <p:txBody>
          <a:bodyPr>
            <a:noAutofit/>
          </a:bodyPr>
          <a:lstStyle/>
          <a:p>
            <a:r>
              <a:rPr lang="fr-FR" sz="2800" dirty="0"/>
              <a:t>Tableaux combinaisons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47E19B5-F50C-49BA-BF4F-16122E148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des données d'enquêtes de terrain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6934104-A8F8-4920-89D0-3A07A27C7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FAF89-6079-40C8-8E9F-C65F449AA460}" type="slidenum">
              <a:rPr lang="fr-FR" smtClean="0"/>
              <a:t>23</a:t>
            </a:fld>
            <a:endParaRPr lang="fr-FR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9228822C-7183-4859-A9BE-04403FA4B2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726" y="1633843"/>
            <a:ext cx="5189375" cy="1389275"/>
          </a:xfrm>
        </p:spPr>
        <p:txBody>
          <a:bodyPr>
            <a:normAutofit/>
          </a:bodyPr>
          <a:lstStyle/>
          <a:p>
            <a:r>
              <a:rPr lang="fr-FR" sz="1800" dirty="0"/>
              <a:t>Plusieurs études réunies : comparaison</a:t>
            </a:r>
          </a:p>
          <a:p>
            <a:r>
              <a:rPr lang="fr-FR" sz="1800" dirty="0"/>
              <a:t>Revues de cas+++ : OR, RR, P</a:t>
            </a:r>
          </a:p>
          <a:p>
            <a:endParaRPr lang="fr-FR" sz="1800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00A9CCAA-6F8C-41A8-B46E-F35EA88FF1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2261" y="579510"/>
            <a:ext cx="5460838" cy="5698980"/>
          </a:xfrm>
          <a:prstGeom prst="rect">
            <a:avLst/>
          </a:prstGeom>
        </p:spPr>
      </p:pic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C4EFA300-853A-4DCB-A69E-C4EC2DD6E1F0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5365101" y="2230017"/>
            <a:ext cx="4655977" cy="984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09916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161301-D91D-451A-BEE5-CFEC6F28E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520" y="1990725"/>
            <a:ext cx="9067800" cy="1325563"/>
          </a:xfrm>
        </p:spPr>
        <p:txBody>
          <a:bodyPr/>
          <a:lstStyle/>
          <a:p>
            <a:pPr algn="ctr"/>
            <a:r>
              <a:rPr lang="fr-FR" b="1" dirty="0"/>
              <a:t>II. LES GRAPHIQUES OU FIGURES 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67FC371-A375-49FC-B19D-6EBDCEB7D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des données d'enquêtes de terrain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56C98F7-39D3-4637-A09C-D1E5387DF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FAF89-6079-40C8-8E9F-C65F449AA460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43817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7DEEB2-2F04-48DC-9085-20F29B5EB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671" y="285748"/>
            <a:ext cx="6167120" cy="721995"/>
          </a:xfrm>
        </p:spPr>
        <p:txBody>
          <a:bodyPr>
            <a:normAutofit/>
          </a:bodyPr>
          <a:lstStyle/>
          <a:p>
            <a:pPr algn="ctr"/>
            <a:r>
              <a:rPr lang="fr-FR" sz="2800" b="1" dirty="0"/>
              <a:t>2.1. Justification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C5DBB1E-485A-4E34-8352-8D013B45D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6400" y="2108199"/>
            <a:ext cx="5207000" cy="2047242"/>
          </a:xfrm>
        </p:spPr>
        <p:txBody>
          <a:bodyPr>
            <a:normAutofit/>
          </a:bodyPr>
          <a:lstStyle/>
          <a:p>
            <a:r>
              <a:rPr lang="fr-FR" sz="1800" dirty="0"/>
              <a:t>Claire, lisible </a:t>
            </a:r>
          </a:p>
          <a:p>
            <a:r>
              <a:rPr lang="fr-FR" sz="1800" dirty="0"/>
              <a:t>Pas de superpositions</a:t>
            </a:r>
          </a:p>
          <a:p>
            <a:r>
              <a:rPr lang="fr-FR" sz="1800" dirty="0"/>
              <a:t>Eviter les 3D</a:t>
            </a:r>
          </a:p>
          <a:p>
            <a:r>
              <a:rPr lang="fr-FR" sz="1800" dirty="0"/>
              <a:t>Légende : complète  T – L - P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7525C0FF-E298-4E08-9094-EB56DEBE2370}"/>
              </a:ext>
            </a:extLst>
          </p:cNvPr>
          <p:cNvSpPr txBox="1">
            <a:spLocks/>
          </p:cNvSpPr>
          <p:nvPr/>
        </p:nvSpPr>
        <p:spPr>
          <a:xfrm>
            <a:off x="5984240" y="710564"/>
            <a:ext cx="5516880" cy="721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b="1" dirty="0"/>
              <a:t>Critères 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50DF0965-F998-4D65-B42D-D062066C3706}"/>
              </a:ext>
            </a:extLst>
          </p:cNvPr>
          <p:cNvSpPr txBox="1">
            <a:spLocks/>
          </p:cNvSpPr>
          <p:nvPr/>
        </p:nvSpPr>
        <p:spPr>
          <a:xfrm>
            <a:off x="604520" y="2108198"/>
            <a:ext cx="5867400" cy="21437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/>
              <a:t>Permettent une vision en image</a:t>
            </a:r>
          </a:p>
          <a:p>
            <a:r>
              <a:rPr lang="fr-FR" sz="1800" dirty="0"/>
              <a:t>Illustre une tendance générale dans le temps et l’espace</a:t>
            </a:r>
          </a:p>
          <a:p>
            <a:r>
              <a:rPr lang="fr-FR" sz="1800" dirty="0"/>
              <a:t>Soucis : perte de la qualité des données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4167038-D256-4EE3-9B49-11A3FB186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des données d'enquêtes de terrain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C4E49C4-2701-4465-A4F7-4F282236C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FAF89-6079-40C8-8E9F-C65F449AA460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98742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7DEEB2-2F04-48DC-9085-20F29B5EB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365125"/>
            <a:ext cx="6738568" cy="915035"/>
          </a:xfrm>
        </p:spPr>
        <p:txBody>
          <a:bodyPr/>
          <a:lstStyle/>
          <a:p>
            <a:pPr algn="ctr"/>
            <a:r>
              <a:rPr lang="fr-FR" sz="2800" b="1" dirty="0"/>
              <a:t>2.2. TYPES DE GRAPHIQUES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C5DBB1E-485A-4E34-8352-8D013B45D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0640" y="2065020"/>
            <a:ext cx="4663440" cy="42672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1800" dirty="0"/>
              <a:t>Variables quantitatives discrètes ou continues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C0C3FCE4-593C-4B4F-A4F4-83EB50D26CD4}"/>
              </a:ext>
            </a:extLst>
          </p:cNvPr>
          <p:cNvSpPr txBox="1">
            <a:spLocks/>
          </p:cNvSpPr>
          <p:nvPr/>
        </p:nvSpPr>
        <p:spPr>
          <a:xfrm>
            <a:off x="1056640" y="1737361"/>
            <a:ext cx="4450080" cy="29159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fr-FR" sz="1800" dirty="0"/>
              <a:t>Polygones de fréquence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sz="1800" dirty="0"/>
              <a:t>Histogramme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sz="1800" dirty="0"/>
              <a:t>Diagramme en barre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sz="1800" dirty="0"/>
              <a:t>Camembert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sz="1800" dirty="0"/>
              <a:t>Pyramide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sz="1800" dirty="0"/>
              <a:t>Cartes 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14F44254-F503-43A6-8645-0936A5629586}"/>
              </a:ext>
            </a:extLst>
          </p:cNvPr>
          <p:cNvSpPr txBox="1">
            <a:spLocks/>
          </p:cNvSpPr>
          <p:nvPr/>
        </p:nvSpPr>
        <p:spPr>
          <a:xfrm>
            <a:off x="6309360" y="2905760"/>
            <a:ext cx="4744720" cy="523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fr-FR" sz="1800" dirty="0"/>
              <a:t>Variables qualitatives nominales ou ordinales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DAE9471A-729F-48DC-A351-2A5199D55B33}"/>
              </a:ext>
            </a:extLst>
          </p:cNvPr>
          <p:cNvCxnSpPr>
            <a:cxnSpLocks/>
          </p:cNvCxnSpPr>
          <p:nvPr/>
        </p:nvCxnSpPr>
        <p:spPr>
          <a:xfrm>
            <a:off x="2702560" y="2268220"/>
            <a:ext cx="36880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31ABCFCC-94BA-434F-8C2E-446BD4E5EBB8}"/>
              </a:ext>
            </a:extLst>
          </p:cNvPr>
          <p:cNvCxnSpPr>
            <a:cxnSpLocks/>
          </p:cNvCxnSpPr>
          <p:nvPr/>
        </p:nvCxnSpPr>
        <p:spPr>
          <a:xfrm flipV="1">
            <a:off x="2590800" y="3053081"/>
            <a:ext cx="3708400" cy="152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9D518D5F-9945-4D0A-AFEF-1BC8F4AD586E}"/>
              </a:ext>
            </a:extLst>
          </p:cNvPr>
          <p:cNvCxnSpPr>
            <a:cxnSpLocks/>
          </p:cNvCxnSpPr>
          <p:nvPr/>
        </p:nvCxnSpPr>
        <p:spPr>
          <a:xfrm>
            <a:off x="3413760" y="2702560"/>
            <a:ext cx="2814320" cy="3505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50F724B4-E443-4E77-90FC-3DADBF776AF2}"/>
              </a:ext>
            </a:extLst>
          </p:cNvPr>
          <p:cNvCxnSpPr>
            <a:cxnSpLocks/>
            <a:endCxn id="3" idx="1"/>
          </p:cNvCxnSpPr>
          <p:nvPr/>
        </p:nvCxnSpPr>
        <p:spPr>
          <a:xfrm>
            <a:off x="3749040" y="1899920"/>
            <a:ext cx="2641600" cy="3784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4EA0E60-E035-4776-8BB5-5C7C7830E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des données d'enquêtes de terrain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D9BAC76A-5A0C-483E-86D4-5468C9BAE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FAF89-6079-40C8-8E9F-C65F449AA460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32881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7525C0FF-E298-4E08-9094-EB56DEBE2370}"/>
              </a:ext>
            </a:extLst>
          </p:cNvPr>
          <p:cNvSpPr txBox="1">
            <a:spLocks/>
          </p:cNvSpPr>
          <p:nvPr/>
        </p:nvSpPr>
        <p:spPr>
          <a:xfrm>
            <a:off x="536720" y="625480"/>
            <a:ext cx="7003760" cy="721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b="1" dirty="0"/>
              <a:t>2.3. Caractéristiques des graphiques  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50DF0965-F998-4D65-B42D-D062066C3706}"/>
              </a:ext>
            </a:extLst>
          </p:cNvPr>
          <p:cNvSpPr txBox="1">
            <a:spLocks/>
          </p:cNvSpPr>
          <p:nvPr/>
        </p:nvSpPr>
        <p:spPr>
          <a:xfrm>
            <a:off x="299721" y="2863848"/>
            <a:ext cx="3789680" cy="1677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/>
              <a:t>Valeurs observées :</a:t>
            </a:r>
          </a:p>
          <a:p>
            <a:r>
              <a:rPr lang="fr-FR" sz="1800" dirty="0"/>
              <a:t>Ecart, inférieure, supérieure</a:t>
            </a:r>
          </a:p>
          <a:p>
            <a:r>
              <a:rPr lang="fr-FR" sz="1800" dirty="0"/>
              <a:t>Tracé : logiciel, main</a:t>
            </a:r>
          </a:p>
          <a:p>
            <a:pPr lvl="1"/>
            <a:r>
              <a:rPr lang="fr-FR" sz="1400" b="1" dirty="0"/>
              <a:t>Linéaire 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D386BF62-699C-493D-BF97-80EAD98167E0}"/>
              </a:ext>
            </a:extLst>
          </p:cNvPr>
          <p:cNvCxnSpPr/>
          <p:nvPr/>
        </p:nvCxnSpPr>
        <p:spPr>
          <a:xfrm>
            <a:off x="6654800" y="2108198"/>
            <a:ext cx="0" cy="302260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B7A5FA26-8D4A-41C2-B822-1F23CC697D3A}"/>
              </a:ext>
            </a:extLst>
          </p:cNvPr>
          <p:cNvCxnSpPr>
            <a:cxnSpLocks/>
          </p:cNvCxnSpPr>
          <p:nvPr/>
        </p:nvCxnSpPr>
        <p:spPr>
          <a:xfrm flipH="1">
            <a:off x="6654800" y="5130800"/>
            <a:ext cx="457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Espace réservé du contenu 2">
            <a:extLst>
              <a:ext uri="{FF2B5EF4-FFF2-40B4-BE49-F238E27FC236}">
                <a16:creationId xmlns:a16="http://schemas.microsoft.com/office/drawing/2014/main" id="{AB6ED378-044E-49FE-A6D1-F5510CBDC203}"/>
              </a:ext>
            </a:extLst>
          </p:cNvPr>
          <p:cNvSpPr txBox="1">
            <a:spLocks/>
          </p:cNvSpPr>
          <p:nvPr/>
        </p:nvSpPr>
        <p:spPr>
          <a:xfrm>
            <a:off x="4424680" y="2341885"/>
            <a:ext cx="2169160" cy="521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800" dirty="0"/>
              <a:t>Axe des ordonnées </a:t>
            </a:r>
          </a:p>
          <a:p>
            <a:pPr marL="0" indent="0">
              <a:buNone/>
            </a:pPr>
            <a:endParaRPr lang="fr-FR" sz="1800" dirty="0"/>
          </a:p>
        </p:txBody>
      </p:sp>
      <p:sp>
        <p:nvSpPr>
          <p:cNvPr id="26" name="Espace réservé du contenu 2">
            <a:extLst>
              <a:ext uri="{FF2B5EF4-FFF2-40B4-BE49-F238E27FC236}">
                <a16:creationId xmlns:a16="http://schemas.microsoft.com/office/drawing/2014/main" id="{00C1670E-6681-43F2-B353-B070BFE22200}"/>
              </a:ext>
            </a:extLst>
          </p:cNvPr>
          <p:cNvSpPr txBox="1">
            <a:spLocks/>
          </p:cNvSpPr>
          <p:nvPr/>
        </p:nvSpPr>
        <p:spPr>
          <a:xfrm>
            <a:off x="7564123" y="5471159"/>
            <a:ext cx="2077712" cy="5219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800" dirty="0"/>
              <a:t>Axe des abscisses  </a:t>
            </a:r>
          </a:p>
          <a:p>
            <a:endParaRPr lang="fr-FR" sz="1800" dirty="0"/>
          </a:p>
        </p:txBody>
      </p:sp>
      <p:sp>
        <p:nvSpPr>
          <p:cNvPr id="28" name="Espace réservé du contenu 2">
            <a:extLst>
              <a:ext uri="{FF2B5EF4-FFF2-40B4-BE49-F238E27FC236}">
                <a16:creationId xmlns:a16="http://schemas.microsoft.com/office/drawing/2014/main" id="{6AADE6CA-8AA6-4053-A854-6FBB8E9DFB03}"/>
              </a:ext>
            </a:extLst>
          </p:cNvPr>
          <p:cNvSpPr txBox="1">
            <a:spLocks/>
          </p:cNvSpPr>
          <p:nvPr/>
        </p:nvSpPr>
        <p:spPr>
          <a:xfrm>
            <a:off x="8676639" y="2607953"/>
            <a:ext cx="1953260" cy="553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800" dirty="0"/>
              <a:t>Légende </a:t>
            </a:r>
          </a:p>
          <a:p>
            <a:pPr marL="0" indent="0">
              <a:buNone/>
            </a:pPr>
            <a:endParaRPr lang="fr-FR" sz="1800" dirty="0"/>
          </a:p>
        </p:txBody>
      </p:sp>
      <p:sp>
        <p:nvSpPr>
          <p:cNvPr id="30" name="Espace réservé du contenu 2">
            <a:extLst>
              <a:ext uri="{FF2B5EF4-FFF2-40B4-BE49-F238E27FC236}">
                <a16:creationId xmlns:a16="http://schemas.microsoft.com/office/drawing/2014/main" id="{BE3F5D24-BB5F-4560-BE75-4851E5F9CC1F}"/>
              </a:ext>
            </a:extLst>
          </p:cNvPr>
          <p:cNvSpPr txBox="1">
            <a:spLocks/>
          </p:cNvSpPr>
          <p:nvPr/>
        </p:nvSpPr>
        <p:spPr>
          <a:xfrm>
            <a:off x="5842002" y="6125211"/>
            <a:ext cx="2760977" cy="5219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800" dirty="0"/>
              <a:t>Titre : en bas </a:t>
            </a:r>
          </a:p>
          <a:p>
            <a:endParaRPr lang="fr-FR" sz="1800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C78C8BD7-D4BC-4961-B1EC-C0FAA075F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des données d'enquêtes de terrain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E9BDB59-875F-446F-BCFB-AD446C323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FAF89-6079-40C8-8E9F-C65F449AA460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31458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7D20B5-160F-4016-B960-908A8BF42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961" y="365125"/>
            <a:ext cx="6424852" cy="813435"/>
          </a:xfrm>
        </p:spPr>
        <p:txBody>
          <a:bodyPr>
            <a:normAutofit/>
          </a:bodyPr>
          <a:lstStyle/>
          <a:p>
            <a:pPr algn="ctr"/>
            <a:r>
              <a:rPr lang="fr-FR" sz="2800" b="1" dirty="0"/>
              <a:t>2.4. Polygone de fréquence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7E37C34-23A1-4192-8293-15F1587B2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1" y="1672590"/>
            <a:ext cx="5511800" cy="81343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2000" dirty="0"/>
              <a:t>Variable quantitative continue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64DEC9-EE59-4486-96D5-3C704FDF43F4}"/>
              </a:ext>
            </a:extLst>
          </p:cNvPr>
          <p:cNvSpPr/>
          <p:nvPr/>
        </p:nvSpPr>
        <p:spPr>
          <a:xfrm>
            <a:off x="4104641" y="2996407"/>
            <a:ext cx="1788160" cy="47489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400" dirty="0"/>
              <a:t>Effectifs Fréquences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C630AD8-2DA7-4870-AAC9-1702CA96CD7A}"/>
              </a:ext>
            </a:extLst>
          </p:cNvPr>
          <p:cNvSpPr/>
          <p:nvPr/>
        </p:nvSpPr>
        <p:spPr>
          <a:xfrm>
            <a:off x="7284720" y="5554345"/>
            <a:ext cx="3098797" cy="4603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Variable quantitative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A4DF2F3-E857-4975-9074-6EC0CFB68385}"/>
              </a:ext>
            </a:extLst>
          </p:cNvPr>
          <p:cNvSpPr/>
          <p:nvPr/>
        </p:nvSpPr>
        <p:spPr>
          <a:xfrm>
            <a:off x="9441908" y="1766784"/>
            <a:ext cx="619760" cy="228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H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E29586D-7B66-458F-B90E-EE2394BF3F15}"/>
              </a:ext>
            </a:extLst>
          </p:cNvPr>
          <p:cNvSpPr/>
          <p:nvPr/>
        </p:nvSpPr>
        <p:spPr>
          <a:xfrm>
            <a:off x="9455745" y="2017780"/>
            <a:ext cx="619760" cy="228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F</a:t>
            </a:r>
          </a:p>
        </p:txBody>
      </p: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E7C014E5-F451-479B-A57F-299C89CC72FE}"/>
              </a:ext>
            </a:extLst>
          </p:cNvPr>
          <p:cNvCxnSpPr>
            <a:cxnSpLocks/>
          </p:cNvCxnSpPr>
          <p:nvPr/>
        </p:nvCxnSpPr>
        <p:spPr>
          <a:xfrm flipV="1">
            <a:off x="5262880" y="2755987"/>
            <a:ext cx="1788160" cy="2462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Espace réservé du contenu 2">
            <a:extLst>
              <a:ext uri="{FF2B5EF4-FFF2-40B4-BE49-F238E27FC236}">
                <a16:creationId xmlns:a16="http://schemas.microsoft.com/office/drawing/2014/main" id="{92381741-9E3A-4C49-B3BD-49A5B833761C}"/>
              </a:ext>
            </a:extLst>
          </p:cNvPr>
          <p:cNvSpPr txBox="1">
            <a:spLocks/>
          </p:cNvSpPr>
          <p:nvPr/>
        </p:nvSpPr>
        <p:spPr>
          <a:xfrm>
            <a:off x="152400" y="3542205"/>
            <a:ext cx="3439886" cy="507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000" dirty="0"/>
              <a:t>Avantages : X variables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439C31E-4B92-4F3D-A589-FEACA09B7A67}"/>
              </a:ext>
            </a:extLst>
          </p:cNvPr>
          <p:cNvSpPr/>
          <p:nvPr/>
        </p:nvSpPr>
        <p:spPr>
          <a:xfrm>
            <a:off x="8153400" y="4313781"/>
            <a:ext cx="1317171" cy="228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200" dirty="0"/>
              <a:t>Complet : T-L-P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04BE9F1-6078-4BA0-AFB3-F14E733CD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des données d'enquêtes de terrain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CF1F8B4-EE3B-4885-966D-B1DD64C3A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FAF89-6079-40C8-8E9F-C65F449AA460}" type="slidenum">
              <a:rPr lang="fr-FR" smtClean="0"/>
              <a:t>28</a:t>
            </a:fld>
            <a:endParaRPr lang="fr-FR"/>
          </a:p>
        </p:txBody>
      </p:sp>
      <p:graphicFrame>
        <p:nvGraphicFramePr>
          <p:cNvPr id="17" name="Graphique 16">
            <a:extLst>
              <a:ext uri="{FF2B5EF4-FFF2-40B4-BE49-F238E27FC236}">
                <a16:creationId xmlns:a16="http://schemas.microsoft.com/office/drawing/2014/main" id="{8EC7B29F-6386-4F3C-90C1-04597E9A24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9165130"/>
              </p:ext>
            </p:extLst>
          </p:nvPr>
        </p:nvGraphicFramePr>
        <p:xfrm>
          <a:off x="7051040" y="180767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43166E3C-EB15-490A-9EC5-386EB08E089B}"/>
              </a:ext>
            </a:extLst>
          </p:cNvPr>
          <p:cNvCxnSpPr>
            <a:cxnSpLocks/>
          </p:cNvCxnSpPr>
          <p:nvPr/>
        </p:nvCxnSpPr>
        <p:spPr>
          <a:xfrm flipV="1">
            <a:off x="9109262" y="4457480"/>
            <a:ext cx="883098" cy="11219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22FE646-B7D8-462B-8EAA-F4FC47CF268D}"/>
              </a:ext>
            </a:extLst>
          </p:cNvPr>
          <p:cNvSpPr/>
          <p:nvPr/>
        </p:nvSpPr>
        <p:spPr>
          <a:xfrm>
            <a:off x="9093203" y="1384581"/>
            <a:ext cx="1317171" cy="34239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/>
              <a:t>Légende </a:t>
            </a:r>
          </a:p>
        </p:txBody>
      </p:sp>
    </p:spTree>
    <p:extLst>
      <p:ext uri="{BB962C8B-B14F-4D97-AF65-F5344CB8AC3E}">
        <p14:creationId xmlns:p14="http://schemas.microsoft.com/office/powerpoint/2010/main" val="40835547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7D20B5-160F-4016-B960-908A8BF42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961" y="365125"/>
            <a:ext cx="6966028" cy="813435"/>
          </a:xfrm>
        </p:spPr>
        <p:txBody>
          <a:bodyPr>
            <a:normAutofit/>
          </a:bodyPr>
          <a:lstStyle/>
          <a:p>
            <a:pPr algn="ctr"/>
            <a:r>
              <a:rPr lang="fr-FR" sz="2800" b="1" dirty="0"/>
              <a:t>2.5. Polygone de fréquence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7E37C34-23A1-4192-8293-15F1587B2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452" y="2155371"/>
            <a:ext cx="5511800" cy="404182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1800" dirty="0"/>
              <a:t>Titre est en haut de la figure : anormal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1800" dirty="0"/>
              <a:t>Temps : 1960-2008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1800" dirty="0"/>
              <a:t>Lieu : Etat – Unis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1800" dirty="0"/>
              <a:t>Population/Personne : nombre de cas de rougeole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1800" dirty="0"/>
              <a:t>Axe ordonné : valeur extrême = 0 – 500.000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1800" dirty="0"/>
              <a:t>Axe abscisse : linéaire de 1960 - 2008</a:t>
            </a:r>
          </a:p>
        </p:txBody>
      </p:sp>
      <p:pic>
        <p:nvPicPr>
          <p:cNvPr id="43" name="Image 42">
            <a:extLst>
              <a:ext uri="{FF2B5EF4-FFF2-40B4-BE49-F238E27FC236}">
                <a16:creationId xmlns:a16="http://schemas.microsoft.com/office/drawing/2014/main" id="{E2B66818-34DF-4C1D-8897-59F92E40F6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2252" y="1783874"/>
            <a:ext cx="5556696" cy="3290252"/>
          </a:xfrm>
          <a:prstGeom prst="rect">
            <a:avLst/>
          </a:prstGeo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04BE9F1-6078-4BA0-AFB3-F14E733CD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des données d'enquêtes de terrain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CF1F8B4-EE3B-4885-966D-B1DD64C3A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FAF89-6079-40C8-8E9F-C65F449AA460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9399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D3F074-B796-4E74-BFD9-97F96C978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0016" y="136525"/>
            <a:ext cx="7091266" cy="1325563"/>
          </a:xfrm>
        </p:spPr>
        <p:txBody>
          <a:bodyPr/>
          <a:lstStyle/>
          <a:p>
            <a:pPr algn="ctr"/>
            <a:r>
              <a:rPr lang="fr-FR" dirty="0"/>
              <a:t>PLAN DE PRESENTATION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37A823-5BE4-45A2-8CF7-F00C4015D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Introduction </a:t>
            </a:r>
          </a:p>
          <a:p>
            <a:r>
              <a:rPr lang="fr-FR" dirty="0"/>
              <a:t>Pré – requis</a:t>
            </a:r>
          </a:p>
          <a:p>
            <a:r>
              <a:rPr lang="fr-FR" dirty="0"/>
              <a:t> </a:t>
            </a:r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64EA382-8CE6-48A6-A090-9BE92B106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des données d'enquêtes de terrain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6BAFD26-27C6-4B0D-99A9-5291BF11A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FAF89-6079-40C8-8E9F-C65F449AA460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37251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7D20B5-160F-4016-B960-908A8BF42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280" y="274319"/>
            <a:ext cx="6184744" cy="813435"/>
          </a:xfrm>
        </p:spPr>
        <p:txBody>
          <a:bodyPr>
            <a:normAutofit/>
          </a:bodyPr>
          <a:lstStyle/>
          <a:p>
            <a:pPr algn="ctr"/>
            <a:r>
              <a:rPr lang="fr-FR" sz="2800" b="1" dirty="0"/>
              <a:t>2.6. Histogramme 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39F74066-1517-4F72-AA2E-12725219BED5}"/>
              </a:ext>
            </a:extLst>
          </p:cNvPr>
          <p:cNvSpPr txBox="1">
            <a:spLocks/>
          </p:cNvSpPr>
          <p:nvPr/>
        </p:nvSpPr>
        <p:spPr>
          <a:xfrm>
            <a:off x="182881" y="1672590"/>
            <a:ext cx="3881119" cy="813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fr-FR" sz="2000" b="1" dirty="0"/>
              <a:t>Variable quantitative discrète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000" dirty="0"/>
              <a:t>Variable continue +-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73EB21D-B0E4-479F-BA65-31F5F76FB7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6821" y="1834322"/>
            <a:ext cx="8012298" cy="3835082"/>
          </a:xfrm>
          <a:prstGeom prst="rect">
            <a:avLst/>
          </a:prstGeom>
        </p:spPr>
      </p:pic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D1101B66-2DE3-411B-B9B9-A66ECB1E9278}"/>
              </a:ext>
            </a:extLst>
          </p:cNvPr>
          <p:cNvSpPr txBox="1">
            <a:spLocks/>
          </p:cNvSpPr>
          <p:nvPr/>
        </p:nvSpPr>
        <p:spPr>
          <a:xfrm>
            <a:off x="115703" y="2742604"/>
            <a:ext cx="3531738" cy="68639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000" dirty="0"/>
              <a:t>Axe des ordonnées : fréquence,</a:t>
            </a:r>
          </a:p>
          <a:p>
            <a:pPr marL="0" indent="0">
              <a:buNone/>
            </a:pPr>
            <a:r>
              <a:rPr lang="fr-FR" sz="2000" dirty="0"/>
              <a:t>Proportion 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E0E4988A-02AC-4E7A-B7C1-0E2A52E5B5AE}"/>
              </a:ext>
            </a:extLst>
          </p:cNvPr>
          <p:cNvSpPr txBox="1">
            <a:spLocks/>
          </p:cNvSpPr>
          <p:nvPr/>
        </p:nvSpPr>
        <p:spPr>
          <a:xfrm>
            <a:off x="2728066" y="5776199"/>
            <a:ext cx="6335898" cy="656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000" dirty="0"/>
              <a:t>Axe des abscisses : Temps depuis le début de la maladie </a:t>
            </a: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355CD2E4-BBBB-46ED-8283-2C767021CE03}"/>
              </a:ext>
            </a:extLst>
          </p:cNvPr>
          <p:cNvSpPr txBox="1">
            <a:spLocks/>
          </p:cNvSpPr>
          <p:nvPr/>
        </p:nvSpPr>
        <p:spPr>
          <a:xfrm>
            <a:off x="4927601" y="1289369"/>
            <a:ext cx="5100320" cy="6083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fr-FR" sz="2000" b="1" dirty="0"/>
              <a:t>Courbe épidémique par excellence  </a:t>
            </a:r>
            <a:endParaRPr lang="fr-FR" sz="2000" dirty="0"/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F022AA88-5816-4BFD-836B-1D53EC3AAFBE}"/>
              </a:ext>
            </a:extLst>
          </p:cNvPr>
          <p:cNvCxnSpPr>
            <a:cxnSpLocks/>
          </p:cNvCxnSpPr>
          <p:nvPr/>
        </p:nvCxnSpPr>
        <p:spPr>
          <a:xfrm flipV="1">
            <a:off x="3576320" y="2444830"/>
            <a:ext cx="619760" cy="4812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B3D33664-DCA6-4964-BF00-9D965501B2CF}"/>
              </a:ext>
            </a:extLst>
          </p:cNvPr>
          <p:cNvCxnSpPr>
            <a:cxnSpLocks/>
          </p:cNvCxnSpPr>
          <p:nvPr/>
        </p:nvCxnSpPr>
        <p:spPr>
          <a:xfrm flipV="1">
            <a:off x="3799840" y="4711959"/>
            <a:ext cx="566887" cy="10487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127E9E9-76A5-43AD-83C1-9AF661F9A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des données d'enquêtes de terrain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84AB3B0-E7F2-4811-BBA5-E6BA5A301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FAF89-6079-40C8-8E9F-C65F449AA460}" type="slidenum">
              <a:rPr lang="fr-FR" smtClean="0"/>
              <a:t>30</a:t>
            </a:fld>
            <a:endParaRPr lang="fr-FR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5A10A93A-0FB4-4C0F-93B7-F130A185CD06}"/>
              </a:ext>
            </a:extLst>
          </p:cNvPr>
          <p:cNvSpPr txBox="1">
            <a:spLocks/>
          </p:cNvSpPr>
          <p:nvPr/>
        </p:nvSpPr>
        <p:spPr>
          <a:xfrm>
            <a:off x="10027921" y="1453563"/>
            <a:ext cx="1754155" cy="438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800" b="1" u="sng" dirty="0">
                <a:solidFill>
                  <a:srgbClr val="FF0000"/>
                </a:solidFill>
              </a:rPr>
              <a:t>Commentaires</a:t>
            </a:r>
            <a:r>
              <a:rPr lang="fr-FR" sz="2000" u="sng" dirty="0"/>
              <a:t> </a:t>
            </a: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B554711B-E5D0-490B-815D-DD4266B6ACD7}"/>
              </a:ext>
            </a:extLst>
          </p:cNvPr>
          <p:cNvSpPr txBox="1">
            <a:spLocks/>
          </p:cNvSpPr>
          <p:nvPr/>
        </p:nvSpPr>
        <p:spPr>
          <a:xfrm>
            <a:off x="4669683" y="6233409"/>
            <a:ext cx="4394281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100" u="sng" dirty="0"/>
              <a:t>Source</a:t>
            </a:r>
            <a:r>
              <a:rPr lang="fr-FR" sz="1100" dirty="0"/>
              <a:t> : </a:t>
            </a:r>
            <a:r>
              <a:rPr lang="fr-FR" sz="1100" dirty="0" err="1"/>
              <a:t>SitRep</a:t>
            </a:r>
            <a:r>
              <a:rPr lang="fr-FR" sz="1100" dirty="0"/>
              <a:t> COVID 19 N°166; CORUS; Août 2020</a:t>
            </a:r>
          </a:p>
        </p:txBody>
      </p:sp>
    </p:spTree>
    <p:extLst>
      <p:ext uri="{BB962C8B-B14F-4D97-AF65-F5344CB8AC3E}">
        <p14:creationId xmlns:p14="http://schemas.microsoft.com/office/powerpoint/2010/main" val="23591211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7D20B5-160F-4016-B960-908A8BF42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280" y="274319"/>
            <a:ext cx="6539308" cy="813435"/>
          </a:xfrm>
        </p:spPr>
        <p:txBody>
          <a:bodyPr>
            <a:normAutofit/>
          </a:bodyPr>
          <a:lstStyle/>
          <a:p>
            <a:pPr algn="ctr"/>
            <a:r>
              <a:rPr lang="fr-FR" sz="2800" b="1" dirty="0"/>
              <a:t>2.7. Histogramme 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39F74066-1517-4F72-AA2E-12725219BED5}"/>
              </a:ext>
            </a:extLst>
          </p:cNvPr>
          <p:cNvSpPr txBox="1">
            <a:spLocks/>
          </p:cNvSpPr>
          <p:nvPr/>
        </p:nvSpPr>
        <p:spPr>
          <a:xfrm>
            <a:off x="182881" y="1672590"/>
            <a:ext cx="3881119" cy="813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fr-FR" sz="2000" b="1" dirty="0"/>
              <a:t>Variable quantitative discrète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000" dirty="0"/>
              <a:t>Variable continue +-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D1101B66-2DE3-411B-B9B9-A66ECB1E9278}"/>
              </a:ext>
            </a:extLst>
          </p:cNvPr>
          <p:cNvSpPr txBox="1">
            <a:spLocks/>
          </p:cNvSpPr>
          <p:nvPr/>
        </p:nvSpPr>
        <p:spPr>
          <a:xfrm>
            <a:off x="853579" y="2570590"/>
            <a:ext cx="2450838" cy="448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800" dirty="0"/>
              <a:t>Nombre de cas positifs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E0E4988A-02AC-4E7A-B7C1-0E2A52E5B5AE}"/>
              </a:ext>
            </a:extLst>
          </p:cNvPr>
          <p:cNvSpPr txBox="1">
            <a:spLocks/>
          </p:cNvSpPr>
          <p:nvPr/>
        </p:nvSpPr>
        <p:spPr>
          <a:xfrm>
            <a:off x="4236719" y="5465916"/>
            <a:ext cx="6941353" cy="492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800" dirty="0"/>
              <a:t>Temps depuis le début de la COVID -19 au Burkina Faso = 9 mars 2020 </a:t>
            </a: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355CD2E4-BBBB-46ED-8283-2C767021CE03}"/>
              </a:ext>
            </a:extLst>
          </p:cNvPr>
          <p:cNvSpPr txBox="1">
            <a:spLocks/>
          </p:cNvSpPr>
          <p:nvPr/>
        </p:nvSpPr>
        <p:spPr>
          <a:xfrm>
            <a:off x="182881" y="3887935"/>
            <a:ext cx="3792234" cy="6083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fr-FR" sz="2000" b="1" dirty="0"/>
              <a:t>Tracé : facile !!! Non valide</a:t>
            </a:r>
            <a:endParaRPr lang="fr-FR" sz="2000" dirty="0"/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F022AA88-5816-4BFD-836B-1D53EC3AAFBE}"/>
              </a:ext>
            </a:extLst>
          </p:cNvPr>
          <p:cNvCxnSpPr>
            <a:cxnSpLocks/>
          </p:cNvCxnSpPr>
          <p:nvPr/>
        </p:nvCxnSpPr>
        <p:spPr>
          <a:xfrm>
            <a:off x="3571240" y="2960529"/>
            <a:ext cx="403875" cy="3515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>
            <a:extLst>
              <a:ext uri="{FF2B5EF4-FFF2-40B4-BE49-F238E27FC236}">
                <a16:creationId xmlns:a16="http://schemas.microsoft.com/office/drawing/2014/main" id="{835552E5-499E-4021-AE3F-E45791BB39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5115" y="2066290"/>
            <a:ext cx="8041614" cy="3119120"/>
          </a:xfrm>
          <a:prstGeom prst="rect">
            <a:avLst/>
          </a:prstGeom>
        </p:spPr>
      </p:pic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4750B40B-68EA-4871-ACCD-181F8ED84269}"/>
              </a:ext>
            </a:extLst>
          </p:cNvPr>
          <p:cNvSpPr txBox="1">
            <a:spLocks/>
          </p:cNvSpPr>
          <p:nvPr/>
        </p:nvSpPr>
        <p:spPr>
          <a:xfrm>
            <a:off x="4309812" y="6075844"/>
            <a:ext cx="6335898" cy="442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200" dirty="0">
                <a:hlinkClick r:id="rId3"/>
              </a:rPr>
              <a:t>Source : https://www.google.com/search?channel=crow2&amp;client=firefox-b-d&amp;q=COVID+19</a:t>
            </a:r>
            <a:r>
              <a:rPr lang="fr-FR" sz="1200" dirty="0"/>
              <a:t> </a:t>
            </a:r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B3D33664-DCA6-4964-BF00-9D965501B2CF}"/>
              </a:ext>
            </a:extLst>
          </p:cNvPr>
          <p:cNvCxnSpPr>
            <a:cxnSpLocks/>
            <a:stCxn id="10" idx="1"/>
          </p:cNvCxnSpPr>
          <p:nvPr/>
        </p:nvCxnSpPr>
        <p:spPr>
          <a:xfrm flipV="1">
            <a:off x="4236719" y="4833257"/>
            <a:ext cx="428587" cy="879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555806B-D77C-4DF1-8D04-A72EF84DB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des données d'enquêtes de terrain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387F0E8-B2B3-4549-BB08-7E758F051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FAF89-6079-40C8-8E9F-C65F449AA460}" type="slidenum">
              <a:rPr lang="fr-FR" smtClean="0"/>
              <a:t>31</a:t>
            </a:fld>
            <a:endParaRPr lang="fr-FR"/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44366659-29DE-4377-BBDD-4A8B1BBF4043}"/>
              </a:ext>
            </a:extLst>
          </p:cNvPr>
          <p:cNvSpPr txBox="1">
            <a:spLocks/>
          </p:cNvSpPr>
          <p:nvPr/>
        </p:nvSpPr>
        <p:spPr>
          <a:xfrm>
            <a:off x="4870581" y="5000207"/>
            <a:ext cx="2450838" cy="448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800" dirty="0"/>
              <a:t>Titre : A compléter T-L-P </a:t>
            </a:r>
          </a:p>
        </p:txBody>
      </p:sp>
    </p:spTree>
    <p:extLst>
      <p:ext uri="{BB962C8B-B14F-4D97-AF65-F5344CB8AC3E}">
        <p14:creationId xmlns:p14="http://schemas.microsoft.com/office/powerpoint/2010/main" val="9282215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7E37C34-23A1-4192-8293-15F1587B2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65" y="1571625"/>
            <a:ext cx="4984695" cy="958215"/>
          </a:xfrm>
        </p:spPr>
        <p:txBody>
          <a:bodyPr>
            <a:normAutofit/>
          </a:bodyPr>
          <a:lstStyle/>
          <a:p>
            <a:r>
              <a:rPr lang="fr-FR" sz="1900" dirty="0"/>
              <a:t>variables qualitatives (nominales ou ordinales) </a:t>
            </a:r>
          </a:p>
          <a:p>
            <a:r>
              <a:rPr lang="fr-FR" sz="1900" dirty="0"/>
              <a:t>Variables quantitatives discrètes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524E566-F921-44DA-B772-ECB66E369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2400" y="1571625"/>
            <a:ext cx="6417255" cy="384864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E4073C6-990C-4538-92AE-089B823E979C}"/>
              </a:ext>
            </a:extLst>
          </p:cNvPr>
          <p:cNvSpPr/>
          <p:nvPr/>
        </p:nvSpPr>
        <p:spPr>
          <a:xfrm>
            <a:off x="5232400" y="5648960"/>
            <a:ext cx="653288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Figure x : Répartition des élèves de la classe de CM2 A du village de Bakou selon leur animal de préférence domestique (n=525)  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D6D7D92F-EDDA-4227-8E80-75FF8E8D8049}"/>
              </a:ext>
            </a:extLst>
          </p:cNvPr>
          <p:cNvSpPr txBox="1">
            <a:spLocks/>
          </p:cNvSpPr>
          <p:nvPr/>
        </p:nvSpPr>
        <p:spPr>
          <a:xfrm>
            <a:off x="213360" y="2922905"/>
            <a:ext cx="4602480" cy="16389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900" dirty="0"/>
              <a:t>Critères de qualité</a:t>
            </a:r>
          </a:p>
          <a:p>
            <a:r>
              <a:rPr lang="fr-FR" sz="1900" dirty="0"/>
              <a:t>Espace visible : ‘’lacune’’</a:t>
            </a:r>
          </a:p>
          <a:p>
            <a:r>
              <a:rPr lang="fr-FR" sz="1900" dirty="0"/>
              <a:t>Largeur de barre : +++</a:t>
            </a:r>
          </a:p>
          <a:p>
            <a:r>
              <a:rPr lang="fr-FR" sz="1900" dirty="0"/>
              <a:t>Distance entre les barres :+++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1AF0B60-8E0E-4AF0-84AB-64AD94E35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des données d'enquêtes de terrain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16CC5F0-FC31-4311-8F4B-13DB693DE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FAF89-6079-40C8-8E9F-C65F449AA460}" type="slidenum">
              <a:rPr lang="fr-FR" smtClean="0"/>
              <a:t>32</a:t>
            </a:fld>
            <a:endParaRPr lang="fr-FR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7EC99A28-EA00-43A5-B0E5-37D2FE14B65D}"/>
              </a:ext>
            </a:extLst>
          </p:cNvPr>
          <p:cNvSpPr txBox="1">
            <a:spLocks/>
          </p:cNvSpPr>
          <p:nvPr/>
        </p:nvSpPr>
        <p:spPr>
          <a:xfrm>
            <a:off x="755780" y="184554"/>
            <a:ext cx="7660432" cy="8134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b="1" dirty="0"/>
              <a:t>2.8. Diagrammes en barres : vertical, horizontal (1/4)</a:t>
            </a:r>
          </a:p>
        </p:txBody>
      </p:sp>
    </p:spTree>
    <p:extLst>
      <p:ext uri="{BB962C8B-B14F-4D97-AF65-F5344CB8AC3E}">
        <p14:creationId xmlns:p14="http://schemas.microsoft.com/office/powerpoint/2010/main" val="23572067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7E37C34-23A1-4192-8293-15F1587B2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65" y="1571625"/>
            <a:ext cx="4984695" cy="958215"/>
          </a:xfrm>
        </p:spPr>
        <p:txBody>
          <a:bodyPr>
            <a:normAutofit/>
          </a:bodyPr>
          <a:lstStyle/>
          <a:p>
            <a:r>
              <a:rPr lang="fr-FR" sz="1900" dirty="0"/>
              <a:t>variables qualitatives (nominales ou ordinales) </a:t>
            </a:r>
          </a:p>
          <a:p>
            <a:r>
              <a:rPr lang="fr-FR" sz="1900" dirty="0"/>
              <a:t>Variables quantitatives discrètes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4073C6-990C-4538-92AE-089B823E979C}"/>
              </a:ext>
            </a:extLst>
          </p:cNvPr>
          <p:cNvSpPr/>
          <p:nvPr/>
        </p:nvSpPr>
        <p:spPr>
          <a:xfrm>
            <a:off x="5445760" y="5648960"/>
            <a:ext cx="631952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dirty="0"/>
              <a:t>Figure x : Répartition des élèves de la classe de CM2 A du village de Bakou selon leur animal de préférence domestique (n=525)  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D6D7D92F-EDDA-4227-8E80-75FF8E8D8049}"/>
              </a:ext>
            </a:extLst>
          </p:cNvPr>
          <p:cNvSpPr txBox="1">
            <a:spLocks/>
          </p:cNvSpPr>
          <p:nvPr/>
        </p:nvSpPr>
        <p:spPr>
          <a:xfrm>
            <a:off x="213360" y="2922905"/>
            <a:ext cx="4602480" cy="16389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900" dirty="0"/>
              <a:t>Critères de qualité</a:t>
            </a:r>
          </a:p>
          <a:p>
            <a:r>
              <a:rPr lang="fr-FR" sz="1900" dirty="0"/>
              <a:t>Espace visible : ‘’lacune’’</a:t>
            </a:r>
          </a:p>
          <a:p>
            <a:r>
              <a:rPr lang="fr-FR" sz="1900" dirty="0"/>
              <a:t>Largeur de barre : +++</a:t>
            </a:r>
          </a:p>
          <a:p>
            <a:r>
              <a:rPr lang="fr-FR" sz="1900" dirty="0"/>
              <a:t>Distance entre les barres :+++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F378BA03-8D6B-445E-9947-C8C98712BB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0817952"/>
              </p:ext>
            </p:extLst>
          </p:nvPr>
        </p:nvGraphicFramePr>
        <p:xfrm>
          <a:off x="5445760" y="1249680"/>
          <a:ext cx="6431280" cy="4213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A84FF42-C6B0-4071-BAB5-5D6C5E440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des données d'enquêtes de terrain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7CED4D9-C1C2-4E20-A3DE-C995DA227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FAF89-6079-40C8-8E9F-C65F449AA460}" type="slidenum">
              <a:rPr lang="fr-FR" smtClean="0"/>
              <a:t>33</a:t>
            </a:fld>
            <a:endParaRPr lang="fr-FR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E664E90F-23CA-458E-8033-2AA46C9E2417}"/>
              </a:ext>
            </a:extLst>
          </p:cNvPr>
          <p:cNvSpPr txBox="1">
            <a:spLocks/>
          </p:cNvSpPr>
          <p:nvPr/>
        </p:nvSpPr>
        <p:spPr>
          <a:xfrm>
            <a:off x="755780" y="184554"/>
            <a:ext cx="7660432" cy="8134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b="1" dirty="0"/>
              <a:t>2.8. Diagrammes en barres : vertical, horizontal (2/4)</a:t>
            </a:r>
          </a:p>
        </p:txBody>
      </p:sp>
    </p:spTree>
    <p:extLst>
      <p:ext uri="{BB962C8B-B14F-4D97-AF65-F5344CB8AC3E}">
        <p14:creationId xmlns:p14="http://schemas.microsoft.com/office/powerpoint/2010/main" val="23351292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7D20B5-160F-4016-B960-908A8BF42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080" y="1200872"/>
            <a:ext cx="6380480" cy="679282"/>
          </a:xfrm>
        </p:spPr>
        <p:txBody>
          <a:bodyPr>
            <a:normAutofit/>
          </a:bodyPr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fr-FR" sz="2800" b="1" dirty="0"/>
              <a:t>Variantes : diagramme en barre groupé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4073C6-990C-4538-92AE-089B823E979C}"/>
              </a:ext>
            </a:extLst>
          </p:cNvPr>
          <p:cNvSpPr/>
          <p:nvPr/>
        </p:nvSpPr>
        <p:spPr>
          <a:xfrm>
            <a:off x="386080" y="5720080"/>
            <a:ext cx="638048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dirty="0"/>
              <a:t>Figure x : Répartition des élèves de la classe de CM2 A du village de Bakou selon leur animal de préférence domestique (n=525) 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2A40DC7-0D68-4854-A8C0-415D884A7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080" y="1893489"/>
            <a:ext cx="6380480" cy="3826591"/>
          </a:xfrm>
          <a:prstGeom prst="rect">
            <a:avLst/>
          </a:prstGeom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D80D6B0-8869-4EAD-927D-B2C50DB2D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des données d'enquêtes de terrain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AED4F06-D4E3-417E-8FF6-C11071D3C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FAF89-6079-40C8-8E9F-C65F449AA460}" type="slidenum">
              <a:rPr lang="fr-FR" smtClean="0"/>
              <a:t>34</a:t>
            </a:fld>
            <a:endParaRPr lang="fr-FR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88C42A8C-5BC6-418C-A95B-D7761E9DC615}"/>
              </a:ext>
            </a:extLst>
          </p:cNvPr>
          <p:cNvSpPr txBox="1">
            <a:spLocks/>
          </p:cNvSpPr>
          <p:nvPr/>
        </p:nvSpPr>
        <p:spPr>
          <a:xfrm>
            <a:off x="755780" y="184554"/>
            <a:ext cx="7660432" cy="8134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b="1" dirty="0"/>
              <a:t>2.8. Diagrammes en barres : vertical, horizontal (3/4)</a:t>
            </a:r>
          </a:p>
        </p:txBody>
      </p:sp>
    </p:spTree>
    <p:extLst>
      <p:ext uri="{BB962C8B-B14F-4D97-AF65-F5344CB8AC3E}">
        <p14:creationId xmlns:p14="http://schemas.microsoft.com/office/powerpoint/2010/main" val="22928241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7D20B5-160F-4016-B960-908A8BF42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98" y="857929"/>
            <a:ext cx="6136640" cy="813435"/>
          </a:xfrm>
        </p:spPr>
        <p:txBody>
          <a:bodyPr>
            <a:normAutofit/>
          </a:bodyPr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fr-FR" sz="2800" b="1" dirty="0"/>
              <a:t>Variantes : diagramme en barre empilé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4073C6-990C-4538-92AE-089B823E979C}"/>
              </a:ext>
            </a:extLst>
          </p:cNvPr>
          <p:cNvSpPr/>
          <p:nvPr/>
        </p:nvSpPr>
        <p:spPr>
          <a:xfrm>
            <a:off x="386079" y="5720080"/>
            <a:ext cx="6706382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dirty="0"/>
              <a:t>Figure x : Répartition des élèves de la classe de CM2 A du village de Bakou selon leur animal de préférence domestique (n=525) 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E17459D-8E88-4C82-8635-178B9B526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079" y="1698034"/>
            <a:ext cx="6706382" cy="4022046"/>
          </a:xfrm>
          <a:prstGeom prst="rect">
            <a:avLst/>
          </a:prstGeo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3DE5986-B60E-43DE-ACDF-1EEC8C85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des données d'enquêtes de terrain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DD299F9-97DA-4169-80D7-09BE40BCD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FAF89-6079-40C8-8E9F-C65F449AA460}" type="slidenum">
              <a:rPr lang="fr-FR" smtClean="0"/>
              <a:t>35</a:t>
            </a:fld>
            <a:endParaRPr lang="fr-FR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AE4B55BB-E964-4606-965D-8C2E7D0A85BF}"/>
              </a:ext>
            </a:extLst>
          </p:cNvPr>
          <p:cNvSpPr txBox="1">
            <a:spLocks/>
          </p:cNvSpPr>
          <p:nvPr/>
        </p:nvSpPr>
        <p:spPr>
          <a:xfrm>
            <a:off x="755780" y="184554"/>
            <a:ext cx="7660432" cy="8134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b="1" dirty="0"/>
              <a:t>2.8. Diagrammes en barres : vertical, horizontal (4/4)</a:t>
            </a:r>
          </a:p>
        </p:txBody>
      </p:sp>
    </p:spTree>
    <p:extLst>
      <p:ext uri="{BB962C8B-B14F-4D97-AF65-F5344CB8AC3E}">
        <p14:creationId xmlns:p14="http://schemas.microsoft.com/office/powerpoint/2010/main" val="6706850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305EC84-D3C1-4C0F-8E76-A7B99AEC4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des données d'enquêtes de terrain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90ED9B7-7783-4BB2-9F23-872AE59E7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FAF89-6079-40C8-8E9F-C65F449AA460}" type="slidenum">
              <a:rPr lang="fr-FR" smtClean="0"/>
              <a:t>36</a:t>
            </a:fld>
            <a:endParaRPr lang="fr-FR"/>
          </a:p>
        </p:txBody>
      </p:sp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1B55A815-7355-4AFB-8EF7-269A6826F5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1174271"/>
              </p:ext>
            </p:extLst>
          </p:nvPr>
        </p:nvGraphicFramePr>
        <p:xfrm>
          <a:off x="5225143" y="1404617"/>
          <a:ext cx="6223518" cy="4438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re 1">
            <a:extLst>
              <a:ext uri="{FF2B5EF4-FFF2-40B4-BE49-F238E27FC236}">
                <a16:creationId xmlns:a16="http://schemas.microsoft.com/office/drawing/2014/main" id="{EDE84531-696B-4894-B3E1-803146A78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062" y="346596"/>
            <a:ext cx="6126273" cy="544352"/>
          </a:xfrm>
        </p:spPr>
        <p:txBody>
          <a:bodyPr>
            <a:normAutofit/>
          </a:bodyPr>
          <a:lstStyle/>
          <a:p>
            <a:pPr algn="ctr"/>
            <a:r>
              <a:rPr lang="fr-FR" sz="2800" b="1" dirty="0"/>
              <a:t>2.9. Camembert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ED8C3371-5E8F-46D6-8218-B17B9F62913A}"/>
              </a:ext>
            </a:extLst>
          </p:cNvPr>
          <p:cNvSpPr txBox="1">
            <a:spLocks/>
          </p:cNvSpPr>
          <p:nvPr/>
        </p:nvSpPr>
        <p:spPr>
          <a:xfrm>
            <a:off x="335903" y="1339267"/>
            <a:ext cx="4963885" cy="365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/>
              <a:t>Diagramme circulaire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0E71AD1-7D35-4F47-9590-FF182D8EDB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089" y="1997147"/>
            <a:ext cx="4584589" cy="339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3309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7D20B5-160F-4016-B960-908A8BF42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062" y="346596"/>
            <a:ext cx="6126273" cy="544352"/>
          </a:xfrm>
        </p:spPr>
        <p:txBody>
          <a:bodyPr>
            <a:normAutofit/>
          </a:bodyPr>
          <a:lstStyle/>
          <a:p>
            <a:pPr algn="ctr"/>
            <a:r>
              <a:rPr lang="fr-FR" sz="2800" b="1" dirty="0"/>
              <a:t>2.10. Pyramides (1/2)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7E37C34-23A1-4192-8293-15F1587B2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8343" y="5714998"/>
            <a:ext cx="4536232" cy="4251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800" dirty="0"/>
              <a:t>Titre : complet en T-L-P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C5A600E-E127-4F36-B194-7F75E4379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des données d'enquêtes de terrain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7205BEA-770B-49C5-A20D-7466DBC09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FAF89-6079-40C8-8E9F-C65F449AA460}" type="slidenum">
              <a:rPr lang="fr-FR" smtClean="0"/>
              <a:t>37</a:t>
            </a:fld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843F39D-31BC-4229-BC4A-0957946BF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535" y="2544927"/>
            <a:ext cx="2790825" cy="2552700"/>
          </a:xfrm>
          <a:prstGeom prst="rect">
            <a:avLst/>
          </a:prstGeom>
        </p:spPr>
      </p:pic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57E2DB84-AF4E-4287-BAE9-7BFAEA4CF4B3}"/>
              </a:ext>
            </a:extLst>
          </p:cNvPr>
          <p:cNvSpPr txBox="1">
            <a:spLocks/>
          </p:cNvSpPr>
          <p:nvPr/>
        </p:nvSpPr>
        <p:spPr>
          <a:xfrm>
            <a:off x="688911" y="1415729"/>
            <a:ext cx="3349689" cy="104768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800" dirty="0"/>
              <a:t>Logiciels : Excel</a:t>
            </a:r>
          </a:p>
          <a:p>
            <a:pPr marL="0" indent="0">
              <a:buNone/>
            </a:pPr>
            <a:r>
              <a:rPr lang="fr-FR" sz="1800" dirty="0"/>
              <a:t>Entrer les données</a:t>
            </a:r>
          </a:p>
          <a:p>
            <a:pPr marL="0" indent="0">
              <a:buNone/>
            </a:pPr>
            <a:r>
              <a:rPr lang="fr-FR" sz="1800" dirty="0"/>
              <a:t>Tracer la courbe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6583CE14-130B-4309-A523-668C69E20A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3191" y="2544927"/>
            <a:ext cx="5276850" cy="2695575"/>
          </a:xfrm>
          <a:prstGeom prst="rect">
            <a:avLst/>
          </a:prstGeom>
        </p:spPr>
      </p:pic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2B9B8D72-C099-43DD-8BD1-33FC027DB83B}"/>
              </a:ext>
            </a:extLst>
          </p:cNvPr>
          <p:cNvSpPr txBox="1">
            <a:spLocks/>
          </p:cNvSpPr>
          <p:nvPr/>
        </p:nvSpPr>
        <p:spPr>
          <a:xfrm>
            <a:off x="5231364" y="4960452"/>
            <a:ext cx="1505338" cy="31828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800" dirty="0"/>
              <a:t>Légende </a:t>
            </a:r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F3D71941-950F-4BF8-A7F1-6DEFA08D9099}"/>
              </a:ext>
            </a:extLst>
          </p:cNvPr>
          <p:cNvSpPr txBox="1">
            <a:spLocks/>
          </p:cNvSpPr>
          <p:nvPr/>
        </p:nvSpPr>
        <p:spPr>
          <a:xfrm>
            <a:off x="841311" y="1143002"/>
            <a:ext cx="4536232" cy="425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/>
              <a:t>Pyramide des âges +++</a:t>
            </a:r>
            <a:endParaRPr lang="fr-FR" sz="1800" dirty="0"/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B12BE108-441E-4BA1-BC8F-80B92036599E}"/>
              </a:ext>
            </a:extLst>
          </p:cNvPr>
          <p:cNvSpPr txBox="1">
            <a:spLocks/>
          </p:cNvSpPr>
          <p:nvPr/>
        </p:nvSpPr>
        <p:spPr>
          <a:xfrm>
            <a:off x="7352522" y="1203165"/>
            <a:ext cx="4536232" cy="961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/>
              <a:t>Informe sur les effectifs, fréquences relatives suivant les tranches d’âge+++</a:t>
            </a:r>
          </a:p>
        </p:txBody>
      </p:sp>
    </p:spTree>
    <p:extLst>
      <p:ext uri="{BB962C8B-B14F-4D97-AF65-F5344CB8AC3E}">
        <p14:creationId xmlns:p14="http://schemas.microsoft.com/office/powerpoint/2010/main" val="5345013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7D20B5-160F-4016-B960-908A8BF42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960" y="365125"/>
            <a:ext cx="9174480" cy="813435"/>
          </a:xfrm>
        </p:spPr>
        <p:txBody>
          <a:bodyPr>
            <a:normAutofit/>
          </a:bodyPr>
          <a:lstStyle/>
          <a:p>
            <a:pPr algn="ctr"/>
            <a:r>
              <a:rPr lang="fr-FR" sz="2800" b="1" dirty="0"/>
              <a:t>2.10. Pyramides (2/2)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7E37C34-23A1-4192-8293-15F1587B2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0691" y="2057225"/>
            <a:ext cx="3692493" cy="189895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1800" dirty="0"/>
              <a:t>Attention à l’ interprétation : toujours rapporté au taux d’attaque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C5A600E-E127-4F36-B194-7F75E4379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des données d'enquêtes de terrain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7205BEA-770B-49C5-A20D-7466DBC09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FAF89-6079-40C8-8E9F-C65F449AA460}" type="slidenum">
              <a:rPr lang="fr-FR" smtClean="0"/>
              <a:t>38</a:t>
            </a:fld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4043DD4-D87E-4309-8977-16DCD25E24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447" y="1811499"/>
            <a:ext cx="6791325" cy="4000500"/>
          </a:xfrm>
          <a:prstGeom prst="rect">
            <a:avLst/>
          </a:prstGeom>
        </p:spPr>
      </p:pic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8D2E5D6C-CB54-46E6-8316-323C74FAEFF1}"/>
              </a:ext>
            </a:extLst>
          </p:cNvPr>
          <p:cNvSpPr txBox="1">
            <a:spLocks/>
          </p:cNvSpPr>
          <p:nvPr/>
        </p:nvSpPr>
        <p:spPr>
          <a:xfrm>
            <a:off x="1076960" y="1178560"/>
            <a:ext cx="8536681" cy="632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fr-FR" sz="1800" dirty="0"/>
              <a:t>Deux informations : nombre de cas suivant les tranches d’ âge et le sexe dans la population </a:t>
            </a: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7C38DFB6-29A5-41A1-BCC3-B4262A3C9E2A}"/>
              </a:ext>
            </a:extLst>
          </p:cNvPr>
          <p:cNvSpPr txBox="1">
            <a:spLocks/>
          </p:cNvSpPr>
          <p:nvPr/>
        </p:nvSpPr>
        <p:spPr>
          <a:xfrm>
            <a:off x="924168" y="5991225"/>
            <a:ext cx="4394281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100" u="sng" dirty="0"/>
              <a:t>Source</a:t>
            </a:r>
            <a:r>
              <a:rPr lang="fr-FR" sz="1100" dirty="0"/>
              <a:t> : </a:t>
            </a:r>
            <a:r>
              <a:rPr lang="fr-FR" sz="1100" dirty="0" err="1"/>
              <a:t>SitRep</a:t>
            </a:r>
            <a:r>
              <a:rPr lang="fr-FR" sz="1100" dirty="0"/>
              <a:t> COVID 19 N°166; CORUS; Août 2020</a:t>
            </a:r>
          </a:p>
        </p:txBody>
      </p:sp>
    </p:spTree>
    <p:extLst>
      <p:ext uri="{BB962C8B-B14F-4D97-AF65-F5344CB8AC3E}">
        <p14:creationId xmlns:p14="http://schemas.microsoft.com/office/powerpoint/2010/main" val="29690008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7D20B5-160F-4016-B960-908A8BF42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8156" y="182104"/>
            <a:ext cx="5405120" cy="676910"/>
          </a:xfrm>
        </p:spPr>
        <p:txBody>
          <a:bodyPr>
            <a:normAutofit/>
          </a:bodyPr>
          <a:lstStyle/>
          <a:p>
            <a:pPr algn="ctr"/>
            <a:r>
              <a:rPr lang="fr-FR" sz="2800" b="1" dirty="0"/>
              <a:t>2.6. Cartes (1/2)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7E37C34-23A1-4192-8293-15F1587B2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3280" y="1041558"/>
            <a:ext cx="5545138" cy="1011177"/>
          </a:xfrm>
        </p:spPr>
        <p:txBody>
          <a:bodyPr>
            <a:normAutofit/>
          </a:bodyPr>
          <a:lstStyle/>
          <a:p>
            <a:r>
              <a:rPr lang="fr-FR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Quartier Golden Square de Londres en 1848 5Londres)</a:t>
            </a:r>
          </a:p>
          <a:p>
            <a:r>
              <a:rPr lang="fr-FR" sz="1800" dirty="0"/>
              <a:t>Carte épidémiologique : Choléra 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FFCFE3B-8D58-4243-A433-B5543E00D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" y="1093624"/>
            <a:ext cx="5059460" cy="527463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721B08B4-F31B-4C12-BC66-DF9D75ADE426}"/>
              </a:ext>
            </a:extLst>
          </p:cNvPr>
          <p:cNvSpPr txBox="1"/>
          <p:nvPr/>
        </p:nvSpPr>
        <p:spPr>
          <a:xfrm>
            <a:off x="377922" y="6288087"/>
            <a:ext cx="54051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>
                <a:latin typeface="+mn-lt"/>
              </a:rPr>
              <a:t>CDC. Principles of Epidemiology, 3</a:t>
            </a:r>
            <a:r>
              <a:rPr lang="en-US" sz="1400" baseline="30000" dirty="0">
                <a:latin typeface="+mn-lt"/>
              </a:rPr>
              <a:t>rd</a:t>
            </a:r>
            <a:r>
              <a:rPr lang="en-US" sz="1400" dirty="0">
                <a:latin typeface="+mn-lt"/>
              </a:rPr>
              <a:t> ed. Atlanta: CDC, 2006, after Snow.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C347815-0A2C-4834-A7D6-F9FEBA19E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des données d'enquêtes de terrain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E295B25-5299-40D8-8C04-11CA9A5CB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FAF89-6079-40C8-8E9F-C65F449AA460}" type="slidenum">
              <a:rPr lang="fr-FR" smtClean="0"/>
              <a:t>39</a:t>
            </a:fld>
            <a:endParaRPr lang="fr-FR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DB6B5B2A-05C0-48E2-8D15-B98D32A5BC83}"/>
              </a:ext>
            </a:extLst>
          </p:cNvPr>
          <p:cNvSpPr txBox="1">
            <a:spLocks/>
          </p:cNvSpPr>
          <p:nvPr/>
        </p:nvSpPr>
        <p:spPr>
          <a:xfrm>
            <a:off x="6024082" y="2417823"/>
            <a:ext cx="5545138" cy="1011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/>
              <a:t>Logiciels : QGIS</a:t>
            </a:r>
          </a:p>
          <a:p>
            <a:r>
              <a:rPr lang="fr-FR" sz="1800" dirty="0"/>
              <a:t>Géolocalisation : GPS, ++</a:t>
            </a:r>
          </a:p>
        </p:txBody>
      </p:sp>
    </p:spTree>
    <p:extLst>
      <p:ext uri="{BB962C8B-B14F-4D97-AF65-F5344CB8AC3E}">
        <p14:creationId xmlns:p14="http://schemas.microsoft.com/office/powerpoint/2010/main" val="2147285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4AFC87-8D66-4B6D-B067-8DF66027F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004" y="365125"/>
            <a:ext cx="6951306" cy="843915"/>
          </a:xfrm>
        </p:spPr>
        <p:txBody>
          <a:bodyPr>
            <a:normAutofit/>
          </a:bodyPr>
          <a:lstStyle/>
          <a:p>
            <a:pPr algn="ctr"/>
            <a:r>
              <a:rPr lang="fr-FR" sz="2800" dirty="0"/>
              <a:t>Introduction (1/3)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227858D-115C-4795-8279-0D29CF045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208" y="1474236"/>
            <a:ext cx="8128519" cy="3723012"/>
          </a:xfrm>
        </p:spPr>
        <p:txBody>
          <a:bodyPr>
            <a:normAutofit/>
          </a:bodyPr>
          <a:lstStyle/>
          <a:p>
            <a:r>
              <a:rPr lang="fr-FR" sz="1800" dirty="0"/>
              <a:t>Etape importante ++++</a:t>
            </a:r>
          </a:p>
          <a:p>
            <a:r>
              <a:rPr lang="fr-FR" sz="1800" dirty="0"/>
              <a:t>Etape ultime : comment présenter les données</a:t>
            </a:r>
          </a:p>
          <a:p>
            <a:r>
              <a:rPr lang="fr-FR" sz="1800" dirty="0"/>
              <a:t>Aller du plus compliquer au plus simple </a:t>
            </a:r>
          </a:p>
          <a:p>
            <a:r>
              <a:rPr lang="fr-FR" sz="1800" dirty="0"/>
              <a:t>Textes, paragraphes, orthographes, ponctuations, citations!!</a:t>
            </a:r>
          </a:p>
          <a:p>
            <a:r>
              <a:rPr lang="fr-FR" sz="1800" dirty="0"/>
              <a:t>Il faut : attirer l’attention, être plus explicite, plus direct</a:t>
            </a:r>
          </a:p>
          <a:p>
            <a:r>
              <a:rPr lang="fr-FR" sz="1800" dirty="0"/>
              <a:t>Attention aux données aberrantes</a:t>
            </a:r>
          </a:p>
          <a:p>
            <a:r>
              <a:rPr lang="fr-FR" sz="1800" dirty="0"/>
              <a:t>IPD : prise de décisions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AAEB6DC-D35E-4AA2-B7A5-6E1CCCD7A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des données d'enquêtes de terrain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8D293B8-6FA2-40C9-8E7E-9040E8757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FAF89-6079-40C8-8E9F-C65F449AA460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24339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4B8D99-1A8D-4DA3-B2B3-A0F5D2E85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29112"/>
            <a:ext cx="6014720" cy="618553"/>
          </a:xfrm>
        </p:spPr>
        <p:txBody>
          <a:bodyPr>
            <a:normAutofit/>
          </a:bodyPr>
          <a:lstStyle/>
          <a:p>
            <a:pPr algn="ctr"/>
            <a:r>
              <a:rPr lang="fr-FR" sz="2800" b="1" dirty="0"/>
              <a:t>2.6. Carte (2/2</a:t>
            </a:r>
            <a:r>
              <a:rPr lang="fr-FR" sz="2800" dirty="0"/>
              <a:t>)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56B0D34-D7AB-4AE5-BA22-4E2923A8A5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927" y="2062698"/>
            <a:ext cx="5670357" cy="4045208"/>
          </a:xfrm>
          <a:prstGeom prst="rect">
            <a:avLst/>
          </a:prstGeom>
        </p:spPr>
      </p:pic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95128B0F-663E-403E-86C4-5D3FB51E5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399" y="6309361"/>
            <a:ext cx="4612641" cy="406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800" u="sng" dirty="0">
                <a:hlinkClick r:id="rId3"/>
              </a:rPr>
              <a:t>Source : </a:t>
            </a:r>
            <a:r>
              <a:rPr lang="fr-FR" sz="1800" dirty="0">
                <a:hlinkClick r:id="rId3"/>
              </a:rPr>
              <a:t>https://africacdc.org/covid-19/</a:t>
            </a:r>
            <a:r>
              <a:rPr lang="fr-FR" sz="1800" dirty="0"/>
              <a:t>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7940A68-7496-43CA-81E1-0C5F28F34D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7285" y="5441317"/>
            <a:ext cx="1743075" cy="119888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01E9202-63F9-45C8-8A64-E7B5B84027B4}"/>
              </a:ext>
            </a:extLst>
          </p:cNvPr>
          <p:cNvSpPr/>
          <p:nvPr/>
        </p:nvSpPr>
        <p:spPr>
          <a:xfrm>
            <a:off x="6217285" y="4886960"/>
            <a:ext cx="1534795" cy="39624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u="sng" dirty="0"/>
              <a:t>Légende</a:t>
            </a:r>
            <a:r>
              <a:rPr lang="fr-FR" dirty="0"/>
              <a:t> 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B34250AE-E0A7-4209-A686-951CA8045EC8}"/>
              </a:ext>
            </a:extLst>
          </p:cNvPr>
          <p:cNvSpPr txBox="1">
            <a:spLocks/>
          </p:cNvSpPr>
          <p:nvPr/>
        </p:nvSpPr>
        <p:spPr>
          <a:xfrm>
            <a:off x="546925" y="1508344"/>
            <a:ext cx="6014719" cy="5486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800" dirty="0"/>
              <a:t>Situation de la COVID -19 en Afrique à la date du 27/9/2020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5A864D3-B9D5-4037-95FA-599D733E4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des données d'enquêtes de terrain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AA16D96-A0B7-4D11-B9CA-A738811CB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FAF89-6079-40C8-8E9F-C65F449AA460}" type="slidenum">
              <a:rPr lang="fr-FR" smtClean="0"/>
              <a:t>40</a:t>
            </a:fld>
            <a:endParaRPr lang="fr-FR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2C91CA7B-8069-41A0-BD7C-BC94844BB875}"/>
              </a:ext>
            </a:extLst>
          </p:cNvPr>
          <p:cNvSpPr txBox="1">
            <a:spLocks/>
          </p:cNvSpPr>
          <p:nvPr/>
        </p:nvSpPr>
        <p:spPr>
          <a:xfrm>
            <a:off x="6929120" y="1728737"/>
            <a:ext cx="4528872" cy="24779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/>
              <a:t>Rayon du cercle = risque </a:t>
            </a:r>
          </a:p>
          <a:p>
            <a:r>
              <a:rPr lang="fr-FR" sz="1800" dirty="0"/>
              <a:t>Rapporté à la taille de la population : Taux d’ attaque </a:t>
            </a:r>
          </a:p>
          <a:p>
            <a:r>
              <a:rPr lang="fr-FR" sz="1800" dirty="0"/>
              <a:t>Légendes : couleurs, nombre, taille du cercle</a:t>
            </a:r>
          </a:p>
        </p:txBody>
      </p:sp>
    </p:spTree>
    <p:extLst>
      <p:ext uri="{BB962C8B-B14F-4D97-AF65-F5344CB8AC3E}">
        <p14:creationId xmlns:p14="http://schemas.microsoft.com/office/powerpoint/2010/main" val="42305720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A80BC0-346A-4417-B04A-0C84F5046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044543" cy="742315"/>
          </a:xfrm>
        </p:spPr>
        <p:txBody>
          <a:bodyPr>
            <a:normAutofit/>
          </a:bodyPr>
          <a:lstStyle/>
          <a:p>
            <a:pPr algn="ctr"/>
            <a:r>
              <a:rPr lang="fr-FR" sz="2800" b="1" dirty="0"/>
              <a:t>Récapitulatif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D11035D-58F7-48F2-A34A-9E647AFB8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9360" y="1584961"/>
            <a:ext cx="8913016" cy="38100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2000" dirty="0"/>
              <a:t>Préalables : Organiser les données selon les variables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000" dirty="0"/>
              <a:t>Regroupées les données si possible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000" dirty="0"/>
              <a:t> Choisir la représentation adaptée : tableaux, graphiques, diagrammes , cartes,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000" dirty="0"/>
              <a:t>Vérifier les critères de  qualité,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000" dirty="0"/>
              <a:t>Attention aux données aberrantes,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2000" b="1" dirty="0"/>
              <a:t>Prêt pour les interprétations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2000" b="1" dirty="0"/>
              <a:t>Utilisations à la pris de décisions basées sur les données probantes : éclairées </a:t>
            </a:r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32CD7D4-35C2-45A6-830D-352BBDA2D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des données d'enquêtes de terrain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EB7D510-C2E8-43F2-BA19-BF42A1B52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FAF89-6079-40C8-8E9F-C65F449AA460}" type="slidenum">
              <a:rPr lang="fr-FR" smtClean="0"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62776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B8BE238-CC43-49F2-B683-126F71934BC7}"/>
              </a:ext>
            </a:extLst>
          </p:cNvPr>
          <p:cNvSpPr/>
          <p:nvPr/>
        </p:nvSpPr>
        <p:spPr>
          <a:xfrm>
            <a:off x="2743841" y="2967335"/>
            <a:ext cx="670433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MERCI POUR VOTRE </a:t>
            </a:r>
          </a:p>
          <a:p>
            <a:pPr algn="ctr"/>
            <a:r>
              <a:rPr lang="fr-F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ATTENTION SOUTENUE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7C0BFF2D-16AE-41C6-A7EC-F9C8E19A6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des données d'enquêtes de terrain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A51A55C-0278-4444-BFCD-5FEBFF00D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FAF89-6079-40C8-8E9F-C65F449AA460}" type="slidenum">
              <a:rPr lang="fr-FR" smtClean="0"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0450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2E18AB-4325-4DF4-9B81-846B687EC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905240" cy="986155"/>
          </a:xfrm>
        </p:spPr>
        <p:txBody>
          <a:bodyPr>
            <a:normAutofit/>
          </a:bodyPr>
          <a:lstStyle/>
          <a:p>
            <a:pPr algn="ctr"/>
            <a:r>
              <a:rPr lang="fr-FR" sz="2800" dirty="0"/>
              <a:t>Introduction : Pré – requis (2/3)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286400B-CD14-4E6D-8553-C76C6010D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905240" cy="330517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1800" dirty="0"/>
              <a:t>Variable : définition, types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1800" dirty="0"/>
              <a:t>Types de variables : </a:t>
            </a:r>
          </a:p>
          <a:p>
            <a:pPr lvl="1"/>
            <a:r>
              <a:rPr lang="fr-FR" sz="1800" dirty="0"/>
              <a:t>Quantitatives : continues, discrètes, temporelles </a:t>
            </a:r>
          </a:p>
          <a:p>
            <a:pPr lvl="1"/>
            <a:r>
              <a:rPr lang="fr-FR" sz="1800" dirty="0"/>
              <a:t>Qualitatives: ordinales, nominales (catégorielles), binaires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57BDCDE-442B-439D-BD1C-771E0513E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des données d'enquêtes de terrain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CD1655B-CA5F-4B36-BC29-E62ED588D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FAF89-6079-40C8-8E9F-C65F449AA460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4999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D09A51-5144-423F-8E8E-232759729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9551" y="365126"/>
            <a:ext cx="7071050" cy="745218"/>
          </a:xfrm>
        </p:spPr>
        <p:txBody>
          <a:bodyPr>
            <a:normAutofit/>
          </a:bodyPr>
          <a:lstStyle/>
          <a:p>
            <a:r>
              <a:rPr lang="fr-FR" sz="2800" b="1" dirty="0"/>
              <a:t>Introduction : types de représentation (3/3)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4370590-7A67-4E40-8C4B-C35F0A5778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229531" cy="24664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/>
              <a:t>Trois méthodes ou types de représentations connues :</a:t>
            </a:r>
          </a:p>
          <a:p>
            <a:pPr marL="0" indent="0">
              <a:buNone/>
            </a:pPr>
            <a:r>
              <a:rPr lang="fr-FR" sz="2000" b="1" dirty="0"/>
              <a:t>	1. Tableaux </a:t>
            </a:r>
          </a:p>
          <a:p>
            <a:pPr marL="0" indent="0">
              <a:buNone/>
            </a:pPr>
            <a:r>
              <a:rPr lang="fr-FR" sz="2000" b="1" dirty="0"/>
              <a:t>	2. Figures/Graphiques</a:t>
            </a:r>
          </a:p>
          <a:p>
            <a:pPr marL="0" indent="0">
              <a:buNone/>
            </a:pPr>
            <a:r>
              <a:rPr lang="fr-FR" sz="2000" dirty="0">
                <a:solidFill>
                  <a:srgbClr val="FF0000"/>
                </a:solidFill>
              </a:rPr>
              <a:t>		3. Calcul des paramètres  (objet d’ un autre cours)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0F764CD-0DBB-4982-AB0F-E5D1672E0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des données d'enquêtes de terrain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6DE2A39-911C-498B-BA2F-976C52425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FAF89-6079-40C8-8E9F-C65F449AA460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0917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D06973-1476-4EAC-AE4B-4736BFD3E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4400" y="2418276"/>
            <a:ext cx="6588760" cy="1325563"/>
          </a:xfrm>
        </p:spPr>
        <p:txBody>
          <a:bodyPr/>
          <a:lstStyle/>
          <a:p>
            <a:pPr algn="ctr"/>
            <a:r>
              <a:rPr lang="fr-FR" b="1" dirty="0"/>
              <a:t>I. Les tableaux</a:t>
            </a:r>
            <a:r>
              <a:rPr lang="fr-FR" dirty="0"/>
              <a:t> 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2B2BE34-E352-4A06-8A6B-C7EE252BE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des données d'enquêtes de terrain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C100798-EB32-49AC-876B-B50D226D0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FAF89-6079-40C8-8E9F-C65F449AA460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7800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D09A51-5144-423F-8E8E-232759729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4318" y="365125"/>
            <a:ext cx="8602825" cy="1034467"/>
          </a:xfrm>
        </p:spPr>
        <p:txBody>
          <a:bodyPr>
            <a:normAutofit/>
          </a:bodyPr>
          <a:lstStyle/>
          <a:p>
            <a:pPr algn="ctr"/>
            <a:r>
              <a:rPr lang="fr-FR" sz="2800" dirty="0"/>
              <a:t>1. Justifications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4370590-7A67-4E40-8C4B-C35F0A5778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0343" y="2082799"/>
            <a:ext cx="8052318" cy="2844801"/>
          </a:xfrm>
        </p:spPr>
        <p:txBody>
          <a:bodyPr>
            <a:normAutofit/>
          </a:bodyPr>
          <a:lstStyle/>
          <a:p>
            <a:r>
              <a:rPr lang="fr-FR" sz="2000" dirty="0"/>
              <a:t>Fourni des données en chiffres et/ou en pourcentage</a:t>
            </a:r>
          </a:p>
          <a:p>
            <a:r>
              <a:rPr lang="fr-FR" sz="2000" dirty="0"/>
              <a:t>Doit être informatif et indicatif</a:t>
            </a:r>
          </a:p>
          <a:p>
            <a:r>
              <a:rPr lang="fr-FR" sz="2000" dirty="0"/>
              <a:t>Doit être compris sans explications complémentaires</a:t>
            </a:r>
          </a:p>
          <a:p>
            <a:r>
              <a:rPr lang="fr-FR" sz="2000" dirty="0"/>
              <a:t>Doit être logique </a:t>
            </a:r>
          </a:p>
          <a:p>
            <a:r>
              <a:rPr lang="fr-FR" sz="2000" dirty="0"/>
              <a:t>Lecture : Gauche         Droite; Haut       Bas</a:t>
            </a:r>
          </a:p>
          <a:p>
            <a:r>
              <a:rPr lang="fr-FR" sz="2000" dirty="0"/>
              <a:t>Utilisations de logiciels : Excel, Powerpoint, ,,,</a:t>
            </a:r>
          </a:p>
        </p:txBody>
      </p:sp>
      <p:sp>
        <p:nvSpPr>
          <p:cNvPr id="4" name="Flèche : droite 3">
            <a:extLst>
              <a:ext uri="{FF2B5EF4-FFF2-40B4-BE49-F238E27FC236}">
                <a16:creationId xmlns:a16="http://schemas.microsoft.com/office/drawing/2014/main" id="{CEA4FD61-A3FC-4F6A-9372-F25C080E2169}"/>
              </a:ext>
            </a:extLst>
          </p:cNvPr>
          <p:cNvSpPr/>
          <p:nvPr/>
        </p:nvSpPr>
        <p:spPr>
          <a:xfrm>
            <a:off x="3830320" y="3949544"/>
            <a:ext cx="447040" cy="182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 : droite 5">
            <a:extLst>
              <a:ext uri="{FF2B5EF4-FFF2-40B4-BE49-F238E27FC236}">
                <a16:creationId xmlns:a16="http://schemas.microsoft.com/office/drawing/2014/main" id="{0B672F04-E5C2-4E0C-91E1-8F00B4AE5B73}"/>
              </a:ext>
            </a:extLst>
          </p:cNvPr>
          <p:cNvSpPr/>
          <p:nvPr/>
        </p:nvSpPr>
        <p:spPr>
          <a:xfrm>
            <a:off x="6055360" y="3926528"/>
            <a:ext cx="447040" cy="182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6E252E6-5993-40E9-9819-D464D5407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des données d'enquêtes de terrain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CABEAA2-658F-44A7-B89C-E72EA35D9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FAF89-6079-40C8-8E9F-C65F449AA460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4653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B53F9231-9CC6-4301-8655-72745EF5BA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3537754"/>
              </p:ext>
            </p:extLst>
          </p:nvPr>
        </p:nvGraphicFramePr>
        <p:xfrm>
          <a:off x="447040" y="2708276"/>
          <a:ext cx="8747760" cy="352874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087120">
                  <a:extLst>
                    <a:ext uri="{9D8B030D-6E8A-4147-A177-3AD203B41FA5}">
                      <a16:colId xmlns:a16="http://schemas.microsoft.com/office/drawing/2014/main" val="2154584787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567884095"/>
                    </a:ext>
                  </a:extLst>
                </a:gridCol>
                <a:gridCol w="1457960">
                  <a:extLst>
                    <a:ext uri="{9D8B030D-6E8A-4147-A177-3AD203B41FA5}">
                      <a16:colId xmlns:a16="http://schemas.microsoft.com/office/drawing/2014/main" val="3860442282"/>
                    </a:ext>
                  </a:extLst>
                </a:gridCol>
                <a:gridCol w="1457960">
                  <a:extLst>
                    <a:ext uri="{9D8B030D-6E8A-4147-A177-3AD203B41FA5}">
                      <a16:colId xmlns:a16="http://schemas.microsoft.com/office/drawing/2014/main" val="2802008680"/>
                    </a:ext>
                  </a:extLst>
                </a:gridCol>
                <a:gridCol w="1457960">
                  <a:extLst>
                    <a:ext uri="{9D8B030D-6E8A-4147-A177-3AD203B41FA5}">
                      <a16:colId xmlns:a16="http://schemas.microsoft.com/office/drawing/2014/main" val="714115996"/>
                    </a:ext>
                  </a:extLst>
                </a:gridCol>
                <a:gridCol w="1457960">
                  <a:extLst>
                    <a:ext uri="{9D8B030D-6E8A-4147-A177-3AD203B41FA5}">
                      <a16:colId xmlns:a16="http://schemas.microsoft.com/office/drawing/2014/main" val="1244693680"/>
                    </a:ext>
                  </a:extLst>
                </a:gridCol>
              </a:tblGrid>
              <a:tr h="667490">
                <a:tc>
                  <a:txBody>
                    <a:bodyPr/>
                    <a:lstStyle/>
                    <a:p>
                      <a:r>
                        <a:rPr lang="fr-FR" dirty="0"/>
                        <a:t>Col.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Col.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Col.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Col. 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Col. 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Col. 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7471505"/>
                  </a:ext>
                </a:extLst>
              </a:tr>
              <a:tr h="572251">
                <a:tc>
                  <a:txBody>
                    <a:bodyPr/>
                    <a:lstStyle/>
                    <a:p>
                      <a:r>
                        <a:rPr lang="fr-FR" i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,,,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,,,,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,,,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,,,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,,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4251552"/>
                  </a:ext>
                </a:extLst>
              </a:tr>
              <a:tr h="572251">
                <a:tc>
                  <a:txBody>
                    <a:bodyPr/>
                    <a:lstStyle/>
                    <a:p>
                      <a:r>
                        <a:rPr lang="fr-FR" i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1479770"/>
                  </a:ext>
                </a:extLst>
              </a:tr>
              <a:tr h="572251">
                <a:tc>
                  <a:txBody>
                    <a:bodyPr/>
                    <a:lstStyle/>
                    <a:p>
                      <a:r>
                        <a:rPr lang="fr-FR" i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8052494"/>
                  </a:ext>
                </a:extLst>
              </a:tr>
              <a:tr h="572251">
                <a:tc>
                  <a:txBody>
                    <a:bodyPr/>
                    <a:lstStyle/>
                    <a:p>
                      <a:r>
                        <a:rPr lang="fr-FR" i="1" dirty="0"/>
                        <a:t>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4602607"/>
                  </a:ext>
                </a:extLst>
              </a:tr>
              <a:tr h="572251">
                <a:tc>
                  <a:txBody>
                    <a:bodyPr/>
                    <a:lstStyle/>
                    <a:p>
                      <a:r>
                        <a:rPr lang="fr-FR" i="1" dirty="0"/>
                        <a:t>Total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1689342"/>
                  </a:ext>
                </a:extLst>
              </a:tr>
            </a:tbl>
          </a:graphicData>
        </a:graphic>
      </p:graphicFrame>
      <p:sp>
        <p:nvSpPr>
          <p:cNvPr id="7" name="Titre 1">
            <a:extLst>
              <a:ext uri="{FF2B5EF4-FFF2-40B4-BE49-F238E27FC236}">
                <a16:creationId xmlns:a16="http://schemas.microsoft.com/office/drawing/2014/main" id="{87672136-4BDE-4DAC-930F-78944CD90C99}"/>
              </a:ext>
            </a:extLst>
          </p:cNvPr>
          <p:cNvSpPr txBox="1">
            <a:spLocks/>
          </p:cNvSpPr>
          <p:nvPr/>
        </p:nvSpPr>
        <p:spPr>
          <a:xfrm>
            <a:off x="1534159" y="274956"/>
            <a:ext cx="7061201" cy="5899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dirty="0"/>
              <a:t>2. caractéristiques 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10C6E9BD-524F-48A6-B273-1458ABF597A9}"/>
              </a:ext>
            </a:extLst>
          </p:cNvPr>
          <p:cNvSpPr txBox="1">
            <a:spLocks/>
          </p:cNvSpPr>
          <p:nvPr/>
        </p:nvSpPr>
        <p:spPr>
          <a:xfrm>
            <a:off x="294641" y="1377793"/>
            <a:ext cx="2458719" cy="898047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000" u="sng" dirty="0">
                <a:highlight>
                  <a:srgbClr val="FFFF00"/>
                </a:highlight>
              </a:rPr>
              <a:t>Tableau I </a:t>
            </a:r>
            <a:r>
              <a:rPr lang="fr-FR" sz="2000" dirty="0"/>
              <a:t>: ,,,,,,</a:t>
            </a: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20C26554-0BE6-4273-BCF2-F04B6B36FA0A}"/>
              </a:ext>
            </a:extLst>
          </p:cNvPr>
          <p:cNvCxnSpPr>
            <a:cxnSpLocks/>
          </p:cNvCxnSpPr>
          <p:nvPr/>
        </p:nvCxnSpPr>
        <p:spPr>
          <a:xfrm flipH="1">
            <a:off x="9215120" y="2275840"/>
            <a:ext cx="1361440" cy="4324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C811BCA4-87DB-4485-8E83-0F0A977E751D}"/>
              </a:ext>
            </a:extLst>
          </p:cNvPr>
          <p:cNvCxnSpPr>
            <a:cxnSpLocks/>
          </p:cNvCxnSpPr>
          <p:nvPr/>
        </p:nvCxnSpPr>
        <p:spPr>
          <a:xfrm flipH="1">
            <a:off x="9296400" y="2915446"/>
            <a:ext cx="1361440" cy="4324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BCFF8C40-71A7-4458-AD84-8E9DA0F92B6D}"/>
              </a:ext>
            </a:extLst>
          </p:cNvPr>
          <p:cNvCxnSpPr>
            <a:cxnSpLocks/>
          </p:cNvCxnSpPr>
          <p:nvPr/>
        </p:nvCxnSpPr>
        <p:spPr>
          <a:xfrm flipH="1">
            <a:off x="9265920" y="5804585"/>
            <a:ext cx="1361440" cy="4324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8ABE93B3-796C-488A-9365-AA807A4F33DE}"/>
              </a:ext>
            </a:extLst>
          </p:cNvPr>
          <p:cNvSpPr/>
          <p:nvPr/>
        </p:nvSpPr>
        <p:spPr>
          <a:xfrm>
            <a:off x="10576560" y="2062480"/>
            <a:ext cx="731520" cy="3149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/>
              <a:t>Ligne 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6829CC3-9F54-49C7-B656-F731CF5F4620}"/>
              </a:ext>
            </a:extLst>
          </p:cNvPr>
          <p:cNvSpPr/>
          <p:nvPr/>
        </p:nvSpPr>
        <p:spPr>
          <a:xfrm>
            <a:off x="10698480" y="2816704"/>
            <a:ext cx="731520" cy="3149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/>
              <a:t>Ligne 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5C2FAC1-9F18-436C-B371-3AF6255E82E6}"/>
              </a:ext>
            </a:extLst>
          </p:cNvPr>
          <p:cNvSpPr/>
          <p:nvPr/>
        </p:nvSpPr>
        <p:spPr>
          <a:xfrm>
            <a:off x="10728960" y="5541644"/>
            <a:ext cx="731520" cy="3149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/>
              <a:t>Ligne 3</a:t>
            </a:r>
          </a:p>
        </p:txBody>
      </p:sp>
      <p:sp>
        <p:nvSpPr>
          <p:cNvPr id="26" name="Espace réservé du contenu 2">
            <a:extLst>
              <a:ext uri="{FF2B5EF4-FFF2-40B4-BE49-F238E27FC236}">
                <a16:creationId xmlns:a16="http://schemas.microsoft.com/office/drawing/2014/main" id="{B9F9DC93-2152-41A1-A3F6-AD00F6ACB1BC}"/>
              </a:ext>
            </a:extLst>
          </p:cNvPr>
          <p:cNvSpPr txBox="1">
            <a:spLocks/>
          </p:cNvSpPr>
          <p:nvPr/>
        </p:nvSpPr>
        <p:spPr>
          <a:xfrm>
            <a:off x="10129520" y="1046719"/>
            <a:ext cx="1676399" cy="898047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2000" u="sng" dirty="0">
                <a:highlight>
                  <a:srgbClr val="FFFF00"/>
                </a:highlight>
              </a:rPr>
              <a:t>3 lignes</a:t>
            </a:r>
            <a:endParaRPr lang="fr-FR" sz="2000" dirty="0"/>
          </a:p>
        </p:txBody>
      </p:sp>
      <p:sp>
        <p:nvSpPr>
          <p:cNvPr id="27" name="Signe de multiplication 26">
            <a:extLst>
              <a:ext uri="{FF2B5EF4-FFF2-40B4-BE49-F238E27FC236}">
                <a16:creationId xmlns:a16="http://schemas.microsoft.com/office/drawing/2014/main" id="{2BDFF6B6-D55E-4703-8A4D-390B6C341C15}"/>
              </a:ext>
            </a:extLst>
          </p:cNvPr>
          <p:cNvSpPr/>
          <p:nvPr/>
        </p:nvSpPr>
        <p:spPr>
          <a:xfrm>
            <a:off x="8996680" y="4096727"/>
            <a:ext cx="299720" cy="432436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Signe de multiplication 28">
            <a:extLst>
              <a:ext uri="{FF2B5EF4-FFF2-40B4-BE49-F238E27FC236}">
                <a16:creationId xmlns:a16="http://schemas.microsoft.com/office/drawing/2014/main" id="{3413A392-9EE5-4441-BCD4-6C8EA5FCEC47}"/>
              </a:ext>
            </a:extLst>
          </p:cNvPr>
          <p:cNvSpPr/>
          <p:nvPr/>
        </p:nvSpPr>
        <p:spPr>
          <a:xfrm>
            <a:off x="345440" y="4167848"/>
            <a:ext cx="299720" cy="432436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771B5D5-8B72-4B6D-A350-F0A0F4378DC8}"/>
              </a:ext>
            </a:extLst>
          </p:cNvPr>
          <p:cNvSpPr/>
          <p:nvPr/>
        </p:nvSpPr>
        <p:spPr>
          <a:xfrm>
            <a:off x="9895840" y="4066214"/>
            <a:ext cx="1361440" cy="37369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/>
              <a:t>Pas de trait vertical</a:t>
            </a:r>
          </a:p>
        </p:txBody>
      </p: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61396DE8-5C6E-431C-AA0F-5A0C85CF056B}"/>
              </a:ext>
            </a:extLst>
          </p:cNvPr>
          <p:cNvCxnSpPr>
            <a:cxnSpLocks/>
            <a:stCxn id="31" idx="1"/>
            <a:endCxn id="27" idx="2"/>
          </p:cNvCxnSpPr>
          <p:nvPr/>
        </p:nvCxnSpPr>
        <p:spPr>
          <a:xfrm flipH="1">
            <a:off x="9224415" y="4253063"/>
            <a:ext cx="671425" cy="172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C421BF1E-C3F6-4A94-9062-5E9C1E4F9DDB}"/>
              </a:ext>
            </a:extLst>
          </p:cNvPr>
          <p:cNvCxnSpPr>
            <a:cxnSpLocks/>
            <a:stCxn id="43" idx="1"/>
          </p:cNvCxnSpPr>
          <p:nvPr/>
        </p:nvCxnSpPr>
        <p:spPr>
          <a:xfrm flipH="1" flipV="1">
            <a:off x="1910080" y="1670536"/>
            <a:ext cx="2113280" cy="1160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Espace réservé du contenu 2">
            <a:extLst>
              <a:ext uri="{FF2B5EF4-FFF2-40B4-BE49-F238E27FC236}">
                <a16:creationId xmlns:a16="http://schemas.microsoft.com/office/drawing/2014/main" id="{231973DE-CA60-4ECA-9339-FFB82148576B}"/>
              </a:ext>
            </a:extLst>
          </p:cNvPr>
          <p:cNvSpPr txBox="1">
            <a:spLocks/>
          </p:cNvSpPr>
          <p:nvPr/>
        </p:nvSpPr>
        <p:spPr>
          <a:xfrm>
            <a:off x="4023360" y="1337550"/>
            <a:ext cx="3891279" cy="898047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000" u="sng" dirty="0">
                <a:highlight>
                  <a:srgbClr val="FFFF00"/>
                </a:highlight>
              </a:rPr>
              <a:t>Titre : T – L- P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sz="2000" dirty="0"/>
              <a:t>Temps – Lieu - Personne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DD3B509E-4F00-4FA4-9C45-B153ECE7E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des données d'enquêtes de terrain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6017173-C720-43B2-A1AA-0BDF37A68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FAF89-6079-40C8-8E9F-C65F449AA460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84788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2408</TotalTime>
  <Words>2360</Words>
  <Application>Microsoft Office PowerPoint</Application>
  <PresentationFormat>Grand écran</PresentationFormat>
  <Paragraphs>598</Paragraphs>
  <Slides>42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42</vt:i4>
      </vt:variant>
    </vt:vector>
  </HeadingPairs>
  <TitlesOfParts>
    <vt:vector size="50" baseType="lpstr">
      <vt:lpstr>Arial</vt:lpstr>
      <vt:lpstr>Calibri</vt:lpstr>
      <vt:lpstr>Calibri Light</vt:lpstr>
      <vt:lpstr>Helvetica</vt:lpstr>
      <vt:lpstr>Helvetica, Arial, sans-serif</vt:lpstr>
      <vt:lpstr>Times New Roman</vt:lpstr>
      <vt:lpstr>Wingdings</vt:lpstr>
      <vt:lpstr>Thème Office</vt:lpstr>
      <vt:lpstr>REPRESENTATIONS DES DONNEES D’ENQUETES EPIDEMIOLOGIQUES</vt:lpstr>
      <vt:lpstr>Présentation PowerPoint</vt:lpstr>
      <vt:lpstr>PLAN DE PRESENTATION</vt:lpstr>
      <vt:lpstr>Introduction (1/3)</vt:lpstr>
      <vt:lpstr>Introduction : Pré – requis (2/3)</vt:lpstr>
      <vt:lpstr>Introduction : types de représentation (3/3)</vt:lpstr>
      <vt:lpstr>I. Les tableaux </vt:lpstr>
      <vt:lpstr>1. Justifications </vt:lpstr>
      <vt:lpstr>Présentation PowerPoint</vt:lpstr>
      <vt:lpstr>3. Exemples de tableaux à éviter </vt:lpstr>
      <vt:lpstr>4. Types de tableaux </vt:lpstr>
      <vt:lpstr>Présentation PowerPoint</vt:lpstr>
      <vt:lpstr>4.2. Tableau: tableaux de fréquences </vt:lpstr>
      <vt:lpstr>Tableau II : Répartition des patients vus en consultations curatives infirmières dans le district sanitaire de  Bouka selon la commune en 2020 (n=1000)</vt:lpstr>
      <vt:lpstr>ATTENTION PARTICULIÈRES :   Données aberrantes  Calcul des proportions : total 100% </vt:lpstr>
      <vt:lpstr>Présentation PowerPoint</vt:lpstr>
      <vt:lpstr>Tableau 2x2</vt:lpstr>
      <vt:lpstr>Présentation PowerPoint</vt:lpstr>
      <vt:lpstr>Répartition des élevés de l’ école primaire A de Tanghin Dassouri suivant l’ âge et le sexe de l’année 2020</vt:lpstr>
      <vt:lpstr>Cas des variables quantitatives continues </vt:lpstr>
      <vt:lpstr>Tableaux de fréquences cumulées</vt:lpstr>
      <vt:lpstr>Présentation PowerPoint</vt:lpstr>
      <vt:lpstr>Tableaux combinaisons </vt:lpstr>
      <vt:lpstr>II. LES GRAPHIQUES OU FIGURES </vt:lpstr>
      <vt:lpstr>2.1. Justification </vt:lpstr>
      <vt:lpstr>2.2. TYPES DE GRAPHIQUES </vt:lpstr>
      <vt:lpstr>Présentation PowerPoint</vt:lpstr>
      <vt:lpstr>2.4. Polygone de fréquence</vt:lpstr>
      <vt:lpstr>2.5. Polygone de fréquence</vt:lpstr>
      <vt:lpstr>2.6. Histogramme </vt:lpstr>
      <vt:lpstr>2.7. Histogramme </vt:lpstr>
      <vt:lpstr>Présentation PowerPoint</vt:lpstr>
      <vt:lpstr>Présentation PowerPoint</vt:lpstr>
      <vt:lpstr>Variantes : diagramme en barre groupé</vt:lpstr>
      <vt:lpstr>Variantes : diagramme en barre empilé </vt:lpstr>
      <vt:lpstr>2.9. Camembert</vt:lpstr>
      <vt:lpstr>2.10. Pyramides (1/2) </vt:lpstr>
      <vt:lpstr>2.10. Pyramides (2/2)</vt:lpstr>
      <vt:lpstr>2.6. Cartes (1/2) </vt:lpstr>
      <vt:lpstr>2.6. Carte (2/2) </vt:lpstr>
      <vt:lpstr>Récapitulatif 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DES DONNEES</dc:title>
  <dc:creator>NACOULMA, Noël</dc:creator>
  <cp:lastModifiedBy>NACOULMA, Noël</cp:lastModifiedBy>
  <cp:revision>140</cp:revision>
  <dcterms:created xsi:type="dcterms:W3CDTF">2020-09-27T20:36:56Z</dcterms:created>
  <dcterms:modified xsi:type="dcterms:W3CDTF">2020-09-29T13:32:49Z</dcterms:modified>
</cp:coreProperties>
</file>