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94"/>
  </p:notesMasterIdLst>
  <p:handoutMasterIdLst>
    <p:handoutMasterId r:id="rId95"/>
  </p:handoutMasterIdLst>
  <p:sldIdLst>
    <p:sldId id="256" r:id="rId2"/>
    <p:sldId id="257" r:id="rId3"/>
    <p:sldId id="393" r:id="rId4"/>
    <p:sldId id="396" r:id="rId5"/>
    <p:sldId id="397" r:id="rId6"/>
    <p:sldId id="398" r:id="rId7"/>
    <p:sldId id="401" r:id="rId8"/>
    <p:sldId id="400" r:id="rId9"/>
    <p:sldId id="402" r:id="rId10"/>
    <p:sldId id="403" r:id="rId11"/>
    <p:sldId id="404" r:id="rId12"/>
    <p:sldId id="405" r:id="rId13"/>
    <p:sldId id="407" r:id="rId14"/>
    <p:sldId id="406" r:id="rId15"/>
    <p:sldId id="408" r:id="rId16"/>
    <p:sldId id="484" r:id="rId17"/>
    <p:sldId id="409" r:id="rId18"/>
    <p:sldId id="410" r:id="rId19"/>
    <p:sldId id="411" r:id="rId20"/>
    <p:sldId id="412" r:id="rId21"/>
    <p:sldId id="413" r:id="rId22"/>
    <p:sldId id="414" r:id="rId23"/>
    <p:sldId id="415" r:id="rId24"/>
    <p:sldId id="416" r:id="rId25"/>
    <p:sldId id="417" r:id="rId26"/>
    <p:sldId id="418" r:id="rId27"/>
    <p:sldId id="419" r:id="rId28"/>
    <p:sldId id="420" r:id="rId29"/>
    <p:sldId id="421" r:id="rId30"/>
    <p:sldId id="422" r:id="rId31"/>
    <p:sldId id="423" r:id="rId32"/>
    <p:sldId id="424" r:id="rId33"/>
    <p:sldId id="425" r:id="rId34"/>
    <p:sldId id="426" r:id="rId35"/>
    <p:sldId id="427" r:id="rId36"/>
    <p:sldId id="428" r:id="rId37"/>
    <p:sldId id="429" r:id="rId38"/>
    <p:sldId id="471" r:id="rId39"/>
    <p:sldId id="472" r:id="rId40"/>
    <p:sldId id="431" r:id="rId41"/>
    <p:sldId id="430" r:id="rId42"/>
    <p:sldId id="432" r:id="rId43"/>
    <p:sldId id="433" r:id="rId44"/>
    <p:sldId id="434" r:id="rId45"/>
    <p:sldId id="435" r:id="rId46"/>
    <p:sldId id="436" r:id="rId47"/>
    <p:sldId id="437" r:id="rId48"/>
    <p:sldId id="438" r:id="rId49"/>
    <p:sldId id="439" r:id="rId50"/>
    <p:sldId id="440" r:id="rId51"/>
    <p:sldId id="441" r:id="rId52"/>
    <p:sldId id="442" r:id="rId53"/>
    <p:sldId id="443" r:id="rId54"/>
    <p:sldId id="444" r:id="rId55"/>
    <p:sldId id="445" r:id="rId56"/>
    <p:sldId id="447" r:id="rId57"/>
    <p:sldId id="446" r:id="rId58"/>
    <p:sldId id="448" r:id="rId59"/>
    <p:sldId id="449" r:id="rId60"/>
    <p:sldId id="450" r:id="rId61"/>
    <p:sldId id="452" r:id="rId62"/>
    <p:sldId id="453" r:id="rId63"/>
    <p:sldId id="473" r:id="rId64"/>
    <p:sldId id="451" r:id="rId65"/>
    <p:sldId id="454" r:id="rId66"/>
    <p:sldId id="455" r:id="rId67"/>
    <p:sldId id="456" r:id="rId68"/>
    <p:sldId id="457" r:id="rId69"/>
    <p:sldId id="458" r:id="rId70"/>
    <p:sldId id="459" r:id="rId71"/>
    <p:sldId id="460" r:id="rId72"/>
    <p:sldId id="461" r:id="rId73"/>
    <p:sldId id="462" r:id="rId74"/>
    <p:sldId id="463" r:id="rId75"/>
    <p:sldId id="464" r:id="rId76"/>
    <p:sldId id="465" r:id="rId77"/>
    <p:sldId id="466" r:id="rId78"/>
    <p:sldId id="467" r:id="rId79"/>
    <p:sldId id="468" r:id="rId80"/>
    <p:sldId id="474" r:id="rId81"/>
    <p:sldId id="469" r:id="rId82"/>
    <p:sldId id="470" r:id="rId83"/>
    <p:sldId id="475" r:id="rId84"/>
    <p:sldId id="476" r:id="rId85"/>
    <p:sldId id="478" r:id="rId86"/>
    <p:sldId id="477" r:id="rId87"/>
    <p:sldId id="479" r:id="rId88"/>
    <p:sldId id="481" r:id="rId89"/>
    <p:sldId id="480" r:id="rId90"/>
    <p:sldId id="482" r:id="rId91"/>
    <p:sldId id="483" r:id="rId92"/>
    <p:sldId id="395"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6D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3" autoAdjust="0"/>
    <p:restoredTop sz="94636" autoAdjust="0"/>
  </p:normalViewPr>
  <p:slideViewPr>
    <p:cSldViewPr snapToGrid="0" snapToObjects="1">
      <p:cViewPr>
        <p:scale>
          <a:sx n="99" d="100"/>
          <a:sy n="99" d="100"/>
        </p:scale>
        <p:origin x="-1416"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handoutMaster" Target="handoutMasters/handoutMaster1.xml"/><Relationship Id="rId96" Type="http://schemas.openxmlformats.org/officeDocument/2006/relationships/printerSettings" Target="printerSettings/printerSettings1.bin"/><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C24599-9BE6-3F44-A00C-BE22F2122652}" type="datetime1">
              <a:rPr lang="en-US" smtClean="0"/>
              <a:t>09/05/22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5C4C54-28F6-FD48-BD69-353D7F1FB89E}" type="slidenum">
              <a:rPr lang="fr-FR" smtClean="0"/>
              <a:t>‹#›</a:t>
            </a:fld>
            <a:endParaRPr lang="fr-FR"/>
          </a:p>
        </p:txBody>
      </p:sp>
    </p:spTree>
    <p:extLst>
      <p:ext uri="{BB962C8B-B14F-4D97-AF65-F5344CB8AC3E}">
        <p14:creationId xmlns:p14="http://schemas.microsoft.com/office/powerpoint/2010/main" val="8243955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F6DD5-4A4F-C44D-86DB-227033CADF9E}" type="datetime1">
              <a:rPr lang="en-US" smtClean="0"/>
              <a:t>09/05/22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7A6B4C-C7AE-E942-8D3D-6CC42AEBC980}" type="slidenum">
              <a:rPr lang="fr-FR" smtClean="0"/>
              <a:t>‹#›</a:t>
            </a:fld>
            <a:endParaRPr lang="fr-FR"/>
          </a:p>
        </p:txBody>
      </p:sp>
    </p:spTree>
    <p:extLst>
      <p:ext uri="{BB962C8B-B14F-4D97-AF65-F5344CB8AC3E}">
        <p14:creationId xmlns:p14="http://schemas.microsoft.com/office/powerpoint/2010/main" val="36922423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7A6B4C-C7AE-E942-8D3D-6CC42AEBC980}" type="slidenum">
              <a:rPr lang="fr-FR" smtClean="0"/>
              <a:t>1</a:t>
            </a:fld>
            <a:endParaRPr lang="fr-FR"/>
          </a:p>
        </p:txBody>
      </p:sp>
    </p:spTree>
    <p:extLst>
      <p:ext uri="{BB962C8B-B14F-4D97-AF65-F5344CB8AC3E}">
        <p14:creationId xmlns:p14="http://schemas.microsoft.com/office/powerpoint/2010/main" val="388861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x-none" smtClean="0"/>
              <a:t>Cliquez et modifiez le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x-none"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p>
            <a:fld id="{9E61D63D-BEEA-DB40-AB0C-CB92B4EA57E8}" type="datetime1">
              <a:rPr lang="en-US" smtClean="0"/>
              <a:t>09/05/22</a:t>
            </a:fld>
            <a:endParaRPr lang="en-US"/>
          </a:p>
        </p:txBody>
      </p:sp>
      <p:sp>
        <p:nvSpPr>
          <p:cNvPr id="20" name="Espace réservé du pied de page 19"/>
          <p:cNvSpPr>
            <a:spLocks noGrp="1"/>
          </p:cNvSpPr>
          <p:nvPr>
            <p:ph type="ftr" sz="quarter" idx="11"/>
          </p:nvPr>
        </p:nvSpPr>
        <p:spPr/>
        <p:txBody>
          <a:bodyPr/>
          <a:lstStyle/>
          <a:p>
            <a:r>
              <a:rPr lang="fr-FR" smtClean="0"/>
              <a:t>Cours Modélisation des BD Master IMSD Pierre Claver OUEDRAOGO</a:t>
            </a:r>
            <a:endParaRPr lang="en-US"/>
          </a:p>
        </p:txBody>
      </p:sp>
      <p:sp>
        <p:nvSpPr>
          <p:cNvPr id="10" name="Espace réservé du numéro de diapositive 9"/>
          <p:cNvSpPr>
            <a:spLocks noGrp="1"/>
          </p:cNvSpPr>
          <p:nvPr>
            <p:ph type="sldNum" sz="quarter" idx="12"/>
          </p:nvPr>
        </p:nvSpPr>
        <p:spPr/>
        <p:txBody>
          <a:bodyPr/>
          <a:lstStyle/>
          <a:p>
            <a:fld id="{2754ED01-E2A0-4C1E-8E21-014B99041579}" type="slidenum">
              <a:rPr lang="en-US" smtClean="0"/>
              <a:pPr/>
              <a:t>‹#›</a:t>
            </a:fld>
            <a:endParaRPr lang="en-US"/>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x-none"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x-none" smtClean="0"/>
              <a:t>Cliquez pour modifier les styles du texte du masque</a:t>
            </a:r>
          </a:p>
          <a:p>
            <a:pPr lvl="1" eaLnBrk="1" latinLnBrk="0" hangingPunct="1"/>
            <a:r>
              <a:rPr lang="x-none" smtClean="0"/>
              <a:t>Deuxième niveau</a:t>
            </a:r>
          </a:p>
          <a:p>
            <a:pPr lvl="2" eaLnBrk="1" latinLnBrk="0" hangingPunct="1"/>
            <a:r>
              <a:rPr lang="x-none" smtClean="0"/>
              <a:t>Troisième niveau</a:t>
            </a:r>
          </a:p>
          <a:p>
            <a:pPr lvl="3" eaLnBrk="1" latinLnBrk="0" hangingPunct="1"/>
            <a:r>
              <a:rPr lang="x-none" smtClean="0"/>
              <a:t>Quatrième niveau</a:t>
            </a:r>
          </a:p>
          <a:p>
            <a:pPr lvl="4" eaLnBrk="1" latinLnBrk="0" hangingPunct="1"/>
            <a:r>
              <a:rPr lang="x-none" smtClean="0"/>
              <a:t>Cinquième niveau</a:t>
            </a:r>
            <a:endParaRPr kumimoji="0" lang="en-US"/>
          </a:p>
        </p:txBody>
      </p:sp>
      <p:sp>
        <p:nvSpPr>
          <p:cNvPr id="4" name="Espace réservé de la date 3"/>
          <p:cNvSpPr>
            <a:spLocks noGrp="1"/>
          </p:cNvSpPr>
          <p:nvPr>
            <p:ph type="dt" sz="half" idx="10"/>
          </p:nvPr>
        </p:nvSpPr>
        <p:spPr/>
        <p:txBody>
          <a:bodyPr/>
          <a:lstStyle/>
          <a:p>
            <a:fld id="{0781B509-49A3-8041-AFA1-661D114C2D2A}" type="datetime1">
              <a:rPr lang="en-US" smtClean="0"/>
              <a:t>09/05/22</a:t>
            </a:fld>
            <a:endParaRPr lang="en-US"/>
          </a:p>
        </p:txBody>
      </p:sp>
      <p:sp>
        <p:nvSpPr>
          <p:cNvPr id="5" name="Espace réservé du pied de page 4"/>
          <p:cNvSpPr>
            <a:spLocks noGrp="1"/>
          </p:cNvSpPr>
          <p:nvPr>
            <p:ph type="ftr" sz="quarter" idx="11"/>
          </p:nvPr>
        </p:nvSpPr>
        <p:spPr/>
        <p:txBody>
          <a:bodyPr/>
          <a:lstStyle/>
          <a:p>
            <a:r>
              <a:rPr lang="fr-FR" smtClean="0"/>
              <a:t>Cours Modélisation des BD Master IMSD Pierre Claver OUEDRAOGO</a:t>
            </a:r>
            <a:endParaRPr lang="en-US"/>
          </a:p>
        </p:txBody>
      </p:sp>
      <p:sp>
        <p:nvSpPr>
          <p:cNvPr id="6" name="Espace réservé du numéro de diapositive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p>
            <a:r>
              <a:rPr kumimoji="0" lang="x-none" smtClean="0"/>
              <a:t>Cliquez et modifiez le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p>
            <a:pPr lvl="0" eaLnBrk="1" latinLnBrk="0" hangingPunct="1"/>
            <a:r>
              <a:rPr lang="x-none" smtClean="0"/>
              <a:t>Cliquez pour modifier les styles du texte du masque</a:t>
            </a:r>
          </a:p>
          <a:p>
            <a:pPr lvl="1" eaLnBrk="1" latinLnBrk="0" hangingPunct="1"/>
            <a:r>
              <a:rPr lang="x-none" smtClean="0"/>
              <a:t>Deuxième niveau</a:t>
            </a:r>
          </a:p>
          <a:p>
            <a:pPr lvl="2" eaLnBrk="1" latinLnBrk="0" hangingPunct="1"/>
            <a:r>
              <a:rPr lang="x-none" smtClean="0"/>
              <a:t>Troisième niveau</a:t>
            </a:r>
          </a:p>
          <a:p>
            <a:pPr lvl="3" eaLnBrk="1" latinLnBrk="0" hangingPunct="1"/>
            <a:r>
              <a:rPr lang="x-none" smtClean="0"/>
              <a:t>Quatrième niveau</a:t>
            </a:r>
          </a:p>
          <a:p>
            <a:pPr lvl="4" eaLnBrk="1" latinLnBrk="0" hangingPunct="1"/>
            <a:r>
              <a:rPr lang="x-none" smtClean="0"/>
              <a:t>Cinquième niveau</a:t>
            </a:r>
            <a:endParaRPr kumimoji="0" lang="en-US"/>
          </a:p>
        </p:txBody>
      </p:sp>
      <p:sp>
        <p:nvSpPr>
          <p:cNvPr id="4" name="Espace réservé de la date 3"/>
          <p:cNvSpPr>
            <a:spLocks noGrp="1"/>
          </p:cNvSpPr>
          <p:nvPr>
            <p:ph type="dt" sz="half" idx="10"/>
          </p:nvPr>
        </p:nvSpPr>
        <p:spPr/>
        <p:txBody>
          <a:bodyPr/>
          <a:lstStyle/>
          <a:p>
            <a:fld id="{13C4CA10-2137-8842-A9D9-859E8E355E2A}" type="datetime1">
              <a:rPr lang="en-US" smtClean="0"/>
              <a:t>09/05/22</a:t>
            </a:fld>
            <a:endParaRPr lang="en-US"/>
          </a:p>
        </p:txBody>
      </p:sp>
      <p:sp>
        <p:nvSpPr>
          <p:cNvPr id="5" name="Espace réservé du pied de page 4"/>
          <p:cNvSpPr>
            <a:spLocks noGrp="1"/>
          </p:cNvSpPr>
          <p:nvPr>
            <p:ph type="ftr" sz="quarter" idx="11"/>
          </p:nvPr>
        </p:nvSpPr>
        <p:spPr/>
        <p:txBody>
          <a:bodyPr/>
          <a:lstStyle/>
          <a:p>
            <a:r>
              <a:rPr lang="fr-FR" smtClean="0"/>
              <a:t>Cours Modélisation des BD Master IMSD Pierre Claver OUEDRAOGO</a:t>
            </a:r>
            <a:endParaRPr lang="en-US"/>
          </a:p>
        </p:txBody>
      </p:sp>
      <p:sp>
        <p:nvSpPr>
          <p:cNvPr id="6" name="Espace réservé du numéro de diapositive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x-none" smtClean="0"/>
              <a:t>Cliquez et modifiez le titre</a:t>
            </a:r>
            <a:endParaRPr kumimoji="0" lang="en-US"/>
          </a:p>
        </p:txBody>
      </p:sp>
      <p:sp>
        <p:nvSpPr>
          <p:cNvPr id="3" name="Espace réservé du contenu 2"/>
          <p:cNvSpPr>
            <a:spLocks noGrp="1"/>
          </p:cNvSpPr>
          <p:nvPr>
            <p:ph idx="1"/>
          </p:nvPr>
        </p:nvSpPr>
        <p:spPr/>
        <p:txBody>
          <a:bodyPr/>
          <a:lstStyle/>
          <a:p>
            <a:pPr lvl="0" eaLnBrk="1" latinLnBrk="0" hangingPunct="1"/>
            <a:r>
              <a:rPr lang="x-none" smtClean="0"/>
              <a:t>Cliquez pour modifier les styles du texte du masque</a:t>
            </a:r>
          </a:p>
          <a:p>
            <a:pPr lvl="1" eaLnBrk="1" latinLnBrk="0" hangingPunct="1"/>
            <a:r>
              <a:rPr lang="x-none" smtClean="0"/>
              <a:t>Deuxième niveau</a:t>
            </a:r>
          </a:p>
          <a:p>
            <a:pPr lvl="2" eaLnBrk="1" latinLnBrk="0" hangingPunct="1"/>
            <a:r>
              <a:rPr lang="x-none" smtClean="0"/>
              <a:t>Troisième niveau</a:t>
            </a:r>
          </a:p>
          <a:p>
            <a:pPr lvl="3" eaLnBrk="1" latinLnBrk="0" hangingPunct="1"/>
            <a:r>
              <a:rPr lang="x-none" smtClean="0"/>
              <a:t>Quatrième niveau</a:t>
            </a:r>
          </a:p>
          <a:p>
            <a:pPr lvl="4" eaLnBrk="1" latinLnBrk="0" hangingPunct="1"/>
            <a:r>
              <a:rPr lang="x-none" smtClean="0"/>
              <a:t>Cinquième niveau</a:t>
            </a:r>
            <a:endParaRPr kumimoji="0" lang="en-US"/>
          </a:p>
        </p:txBody>
      </p:sp>
      <p:sp>
        <p:nvSpPr>
          <p:cNvPr id="4" name="Espace réservé de la date 3"/>
          <p:cNvSpPr>
            <a:spLocks noGrp="1"/>
          </p:cNvSpPr>
          <p:nvPr>
            <p:ph type="dt" sz="half" idx="10"/>
          </p:nvPr>
        </p:nvSpPr>
        <p:spPr/>
        <p:txBody>
          <a:bodyPr/>
          <a:lstStyle/>
          <a:p>
            <a:fld id="{02E0E29E-1B18-E443-BB11-78182739036E}" type="datetime1">
              <a:rPr lang="en-US" smtClean="0"/>
              <a:t>09/05/22</a:t>
            </a:fld>
            <a:endParaRPr lang="en-US"/>
          </a:p>
        </p:txBody>
      </p:sp>
      <p:sp>
        <p:nvSpPr>
          <p:cNvPr id="5" name="Espace réservé du pied de page 4"/>
          <p:cNvSpPr>
            <a:spLocks noGrp="1"/>
          </p:cNvSpPr>
          <p:nvPr>
            <p:ph type="ftr" sz="quarter" idx="11"/>
          </p:nvPr>
        </p:nvSpPr>
        <p:spPr/>
        <p:txBody>
          <a:bodyPr/>
          <a:lstStyle/>
          <a:p>
            <a:r>
              <a:rPr lang="fr-FR" smtClean="0"/>
              <a:t>Cours Modélisation des BD Master IMSD Pierre Claver OUEDRAOGO</a:t>
            </a:r>
            <a:endParaRPr lang="en-US"/>
          </a:p>
        </p:txBody>
      </p:sp>
      <p:sp>
        <p:nvSpPr>
          <p:cNvPr id="6" name="Espace réservé du numéro de diapositive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x-none" smtClean="0"/>
              <a:t>Cliquez et modifiez le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x-none" smtClean="0"/>
              <a:t>Cliquez pour modifier les styles du texte du masque</a:t>
            </a:r>
          </a:p>
        </p:txBody>
      </p:sp>
      <p:sp>
        <p:nvSpPr>
          <p:cNvPr id="4" name="Espace réservé de la date 3"/>
          <p:cNvSpPr>
            <a:spLocks noGrp="1"/>
          </p:cNvSpPr>
          <p:nvPr>
            <p:ph type="dt" sz="half" idx="10"/>
          </p:nvPr>
        </p:nvSpPr>
        <p:spPr/>
        <p:txBody>
          <a:bodyPr/>
          <a:lstStyle/>
          <a:p>
            <a:fld id="{F302D6E9-B47F-C24F-B3EF-A375140CF28F}" type="datetime1">
              <a:rPr lang="en-US" smtClean="0"/>
              <a:t>09/05/22</a:t>
            </a:fld>
            <a:endParaRPr lang="en-US"/>
          </a:p>
        </p:txBody>
      </p:sp>
      <p:sp>
        <p:nvSpPr>
          <p:cNvPr id="5" name="Espace réservé du pied de page 4"/>
          <p:cNvSpPr>
            <a:spLocks noGrp="1"/>
          </p:cNvSpPr>
          <p:nvPr>
            <p:ph type="ftr" sz="quarter" idx="11"/>
          </p:nvPr>
        </p:nvSpPr>
        <p:spPr/>
        <p:txBody>
          <a:bodyPr/>
          <a:lstStyle/>
          <a:p>
            <a:r>
              <a:rPr lang="fr-FR" smtClean="0"/>
              <a:t>Cours Modélisation des BD Master IMSD Pierre Claver OUEDRAOGO</a:t>
            </a:r>
            <a:endParaRPr lang="en-US"/>
          </a:p>
        </p:txBody>
      </p:sp>
      <p:sp>
        <p:nvSpPr>
          <p:cNvPr id="6" name="Espace réservé du numéro de diapositive 5"/>
          <p:cNvSpPr>
            <a:spLocks noGrp="1"/>
          </p:cNvSpPr>
          <p:nvPr>
            <p:ph type="sldNum" sz="quarter" idx="12"/>
          </p:nvPr>
        </p:nvSpPr>
        <p:spPr/>
        <p:txBody>
          <a:bodyPr/>
          <a:lstStyle/>
          <a:p>
            <a:fld id="{19371D3E-5A18-49EB-AD2A-429AF165759F}"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kumimoji="0" lang="x-none" smtClean="0"/>
              <a:t>Cliquez et modifiez le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x-none" smtClean="0"/>
              <a:t>Cliquez pour modifier les styles du texte du masque</a:t>
            </a:r>
          </a:p>
          <a:p>
            <a:pPr lvl="1" eaLnBrk="1" latinLnBrk="0" hangingPunct="1"/>
            <a:r>
              <a:rPr lang="x-none" smtClean="0"/>
              <a:t>Deuxième niveau</a:t>
            </a:r>
          </a:p>
          <a:p>
            <a:pPr lvl="2" eaLnBrk="1" latinLnBrk="0" hangingPunct="1"/>
            <a:r>
              <a:rPr lang="x-none" smtClean="0"/>
              <a:t>Troisième niveau</a:t>
            </a:r>
          </a:p>
          <a:p>
            <a:pPr lvl="3" eaLnBrk="1" latinLnBrk="0" hangingPunct="1"/>
            <a:r>
              <a:rPr lang="x-none" smtClean="0"/>
              <a:t>Quatrième niveau</a:t>
            </a:r>
          </a:p>
          <a:p>
            <a:pPr lvl="4" eaLnBrk="1" latinLnBrk="0" hangingPunct="1"/>
            <a:r>
              <a:rPr lang="x-none"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x-none" smtClean="0"/>
              <a:t>Cliquez pour modifier les styles du texte du masque</a:t>
            </a:r>
          </a:p>
          <a:p>
            <a:pPr lvl="1" eaLnBrk="1" latinLnBrk="0" hangingPunct="1"/>
            <a:r>
              <a:rPr lang="x-none" smtClean="0"/>
              <a:t>Deuxième niveau</a:t>
            </a:r>
          </a:p>
          <a:p>
            <a:pPr lvl="2" eaLnBrk="1" latinLnBrk="0" hangingPunct="1"/>
            <a:r>
              <a:rPr lang="x-none" smtClean="0"/>
              <a:t>Troisième niveau</a:t>
            </a:r>
          </a:p>
          <a:p>
            <a:pPr lvl="3" eaLnBrk="1" latinLnBrk="0" hangingPunct="1"/>
            <a:r>
              <a:rPr lang="x-none" smtClean="0"/>
              <a:t>Quatrième niveau</a:t>
            </a:r>
          </a:p>
          <a:p>
            <a:pPr lvl="4" eaLnBrk="1" latinLnBrk="0" hangingPunct="1"/>
            <a:r>
              <a:rPr lang="x-none" smtClean="0"/>
              <a:t>Cinquième niveau</a:t>
            </a:r>
            <a:endParaRPr kumimoji="0" lang="en-US"/>
          </a:p>
        </p:txBody>
      </p:sp>
      <p:sp>
        <p:nvSpPr>
          <p:cNvPr id="5" name="Espace réservé de la date 4"/>
          <p:cNvSpPr>
            <a:spLocks noGrp="1"/>
          </p:cNvSpPr>
          <p:nvPr>
            <p:ph type="dt" sz="half" idx="10"/>
          </p:nvPr>
        </p:nvSpPr>
        <p:spPr/>
        <p:txBody>
          <a:bodyPr/>
          <a:lstStyle/>
          <a:p>
            <a:fld id="{B52E5BA3-1C04-6C4E-AA20-8AA21848F5D0}" type="datetime1">
              <a:rPr lang="en-US" smtClean="0"/>
              <a:t>09/05/22</a:t>
            </a:fld>
            <a:endParaRPr lang="en-US"/>
          </a:p>
        </p:txBody>
      </p:sp>
      <p:sp>
        <p:nvSpPr>
          <p:cNvPr id="6" name="Espace réservé du pied de page 5"/>
          <p:cNvSpPr>
            <a:spLocks noGrp="1"/>
          </p:cNvSpPr>
          <p:nvPr>
            <p:ph type="ftr" sz="quarter" idx="11"/>
          </p:nvPr>
        </p:nvSpPr>
        <p:spPr/>
        <p:txBody>
          <a:bodyPr/>
          <a:lstStyle/>
          <a:p>
            <a:r>
              <a:rPr lang="fr-FR" smtClean="0"/>
              <a:t>Cours Modélisation des BD Master IMSD Pierre Claver OUEDRAOGO</a:t>
            </a:r>
            <a:endParaRPr lang="en-US"/>
          </a:p>
        </p:txBody>
      </p:sp>
      <p:sp>
        <p:nvSpPr>
          <p:cNvPr id="7" name="Espace réservé du numéro de diapositive 6"/>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x-none" smtClean="0"/>
              <a:t>Cliquez et modifiez le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x-none"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x-none"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x-none" smtClean="0"/>
              <a:t>Cliquez pour modifier les styles du texte du masque</a:t>
            </a:r>
          </a:p>
          <a:p>
            <a:pPr lvl="1" eaLnBrk="1" latinLnBrk="0" hangingPunct="1"/>
            <a:r>
              <a:rPr lang="x-none" smtClean="0"/>
              <a:t>Deuxième niveau</a:t>
            </a:r>
          </a:p>
          <a:p>
            <a:pPr lvl="2" eaLnBrk="1" latinLnBrk="0" hangingPunct="1"/>
            <a:r>
              <a:rPr lang="x-none" smtClean="0"/>
              <a:t>Troisième niveau</a:t>
            </a:r>
          </a:p>
          <a:p>
            <a:pPr lvl="3" eaLnBrk="1" latinLnBrk="0" hangingPunct="1"/>
            <a:r>
              <a:rPr lang="x-none" smtClean="0"/>
              <a:t>Quatrième niveau</a:t>
            </a:r>
          </a:p>
          <a:p>
            <a:pPr lvl="4" eaLnBrk="1" latinLnBrk="0" hangingPunct="1"/>
            <a:r>
              <a:rPr lang="x-none"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x-none" smtClean="0"/>
              <a:t>Cliquez pour modifier les styles du texte du masque</a:t>
            </a:r>
          </a:p>
          <a:p>
            <a:pPr lvl="1" eaLnBrk="1" latinLnBrk="0" hangingPunct="1"/>
            <a:r>
              <a:rPr lang="x-none" smtClean="0"/>
              <a:t>Deuxième niveau</a:t>
            </a:r>
          </a:p>
          <a:p>
            <a:pPr lvl="2" eaLnBrk="1" latinLnBrk="0" hangingPunct="1"/>
            <a:r>
              <a:rPr lang="x-none" smtClean="0"/>
              <a:t>Troisième niveau</a:t>
            </a:r>
          </a:p>
          <a:p>
            <a:pPr lvl="3" eaLnBrk="1" latinLnBrk="0" hangingPunct="1"/>
            <a:r>
              <a:rPr lang="x-none" smtClean="0"/>
              <a:t>Quatrième niveau</a:t>
            </a:r>
          </a:p>
          <a:p>
            <a:pPr lvl="4" eaLnBrk="1" latinLnBrk="0" hangingPunct="1"/>
            <a:r>
              <a:rPr lang="x-none" smtClean="0"/>
              <a:t>Cinquième niveau</a:t>
            </a:r>
            <a:endParaRPr kumimoji="0" lang="en-US"/>
          </a:p>
        </p:txBody>
      </p:sp>
      <p:sp>
        <p:nvSpPr>
          <p:cNvPr id="7" name="Espace réservé de la date 6"/>
          <p:cNvSpPr>
            <a:spLocks noGrp="1"/>
          </p:cNvSpPr>
          <p:nvPr>
            <p:ph type="dt" sz="half" idx="10"/>
          </p:nvPr>
        </p:nvSpPr>
        <p:spPr/>
        <p:txBody>
          <a:bodyPr/>
          <a:lstStyle/>
          <a:p>
            <a:fld id="{30BA9FA3-71A9-A444-BFEF-BAD8FCE89F1C}" type="datetime1">
              <a:rPr lang="en-US" smtClean="0"/>
              <a:t>09/05/22</a:t>
            </a:fld>
            <a:endParaRPr lang="en-US"/>
          </a:p>
        </p:txBody>
      </p:sp>
      <p:sp>
        <p:nvSpPr>
          <p:cNvPr id="8" name="Espace réservé du pied de page 7"/>
          <p:cNvSpPr>
            <a:spLocks noGrp="1"/>
          </p:cNvSpPr>
          <p:nvPr>
            <p:ph type="ftr" sz="quarter" idx="11"/>
          </p:nvPr>
        </p:nvSpPr>
        <p:spPr/>
        <p:txBody>
          <a:bodyPr/>
          <a:lstStyle/>
          <a:p>
            <a:r>
              <a:rPr lang="fr-FR" smtClean="0"/>
              <a:t>Cours Modélisation des BD Master IMSD Pierre Claver OUEDRAOGO</a:t>
            </a:r>
            <a:endParaRPr lang="en-US"/>
          </a:p>
        </p:txBody>
      </p:sp>
      <p:sp>
        <p:nvSpPr>
          <p:cNvPr id="9" name="Espace réservé du numéro de diapositive 8"/>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p>
            <a:r>
              <a:rPr kumimoji="0" lang="x-none" smtClean="0"/>
              <a:t>Cliquez et modifiez le titre</a:t>
            </a:r>
            <a:endParaRPr kumimoji="0" lang="en-US"/>
          </a:p>
        </p:txBody>
      </p:sp>
      <p:sp>
        <p:nvSpPr>
          <p:cNvPr id="3" name="Espace réservé de la date 2"/>
          <p:cNvSpPr>
            <a:spLocks noGrp="1"/>
          </p:cNvSpPr>
          <p:nvPr>
            <p:ph type="dt" sz="half" idx="10"/>
          </p:nvPr>
        </p:nvSpPr>
        <p:spPr/>
        <p:txBody>
          <a:bodyPr/>
          <a:lstStyle/>
          <a:p>
            <a:fld id="{69105942-C0A5-A647-ABB6-9B0A01B05A57}" type="datetime1">
              <a:rPr lang="en-US" smtClean="0"/>
              <a:t>09/05/22</a:t>
            </a:fld>
            <a:endParaRPr lang="en-US"/>
          </a:p>
        </p:txBody>
      </p:sp>
      <p:sp>
        <p:nvSpPr>
          <p:cNvPr id="4" name="Espace réservé du pied de page 3"/>
          <p:cNvSpPr>
            <a:spLocks noGrp="1"/>
          </p:cNvSpPr>
          <p:nvPr>
            <p:ph type="ftr" sz="quarter" idx="11"/>
          </p:nvPr>
        </p:nvSpPr>
        <p:spPr/>
        <p:txBody>
          <a:bodyPr/>
          <a:lstStyle/>
          <a:p>
            <a:r>
              <a:rPr lang="fr-FR" smtClean="0"/>
              <a:t>Cours Modélisation des BD Master IMSD Pierre Claver OUEDRAOGO</a:t>
            </a:r>
            <a:endParaRPr lang="en-US"/>
          </a:p>
        </p:txBody>
      </p:sp>
      <p:sp>
        <p:nvSpPr>
          <p:cNvPr id="5" name="Espace réservé du numéro de diapositive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fld id="{07699702-F7E4-2745-B16C-C3A32ED1B828}" type="datetime1">
              <a:rPr lang="en-US" smtClean="0"/>
              <a:t>09/05/22</a:t>
            </a:fld>
            <a:endParaRPr lang="en-US"/>
          </a:p>
        </p:txBody>
      </p:sp>
      <p:sp>
        <p:nvSpPr>
          <p:cNvPr id="3" name="Espace réservé du pied de page 2"/>
          <p:cNvSpPr>
            <a:spLocks noGrp="1"/>
          </p:cNvSpPr>
          <p:nvPr>
            <p:ph type="ftr" sz="quarter" idx="11"/>
          </p:nvPr>
        </p:nvSpPr>
        <p:spPr/>
        <p:txBody>
          <a:bodyPr/>
          <a:lstStyle/>
          <a:p>
            <a:r>
              <a:rPr lang="fr-FR" smtClean="0"/>
              <a:t>Cours Modélisation des BD Master IMSD Pierre Claver OUEDRAOGO</a:t>
            </a:r>
            <a:endParaRPr lang="en-US"/>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x-none" smtClean="0"/>
              <a:t>Cliquez et modifiez le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x-none"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x-none" smtClean="0"/>
              <a:t>Cliquez pour modifier les styles du texte du masque</a:t>
            </a:r>
          </a:p>
          <a:p>
            <a:pPr lvl="1" eaLnBrk="1" latinLnBrk="0" hangingPunct="1"/>
            <a:r>
              <a:rPr lang="x-none" smtClean="0"/>
              <a:t>Deuxième niveau</a:t>
            </a:r>
          </a:p>
          <a:p>
            <a:pPr lvl="2" eaLnBrk="1" latinLnBrk="0" hangingPunct="1"/>
            <a:r>
              <a:rPr lang="x-none" smtClean="0"/>
              <a:t>Troisième niveau</a:t>
            </a:r>
          </a:p>
          <a:p>
            <a:pPr lvl="3" eaLnBrk="1" latinLnBrk="0" hangingPunct="1"/>
            <a:r>
              <a:rPr lang="x-none" smtClean="0"/>
              <a:t>Quatrième niveau</a:t>
            </a:r>
          </a:p>
          <a:p>
            <a:pPr lvl="4" eaLnBrk="1" latinLnBrk="0" hangingPunct="1"/>
            <a:r>
              <a:rPr lang="x-none" smtClean="0"/>
              <a:t>Cinquième niveau</a:t>
            </a:r>
            <a:endParaRPr kumimoji="0" lang="en-US"/>
          </a:p>
        </p:txBody>
      </p:sp>
      <p:sp>
        <p:nvSpPr>
          <p:cNvPr id="5" name="Espace réservé de la date 4"/>
          <p:cNvSpPr>
            <a:spLocks noGrp="1"/>
          </p:cNvSpPr>
          <p:nvPr>
            <p:ph type="dt" sz="half" idx="10"/>
          </p:nvPr>
        </p:nvSpPr>
        <p:spPr/>
        <p:txBody>
          <a:bodyPr/>
          <a:lstStyle/>
          <a:p>
            <a:fld id="{7D7E89DF-D3EB-644D-B32F-63DB840E244C}" type="datetime1">
              <a:rPr lang="en-US" smtClean="0"/>
              <a:t>09/05/22</a:t>
            </a:fld>
            <a:endParaRPr lang="en-US"/>
          </a:p>
        </p:txBody>
      </p:sp>
      <p:sp>
        <p:nvSpPr>
          <p:cNvPr id="6" name="Espace réservé du pied de page 5"/>
          <p:cNvSpPr>
            <a:spLocks noGrp="1"/>
          </p:cNvSpPr>
          <p:nvPr>
            <p:ph type="ftr" sz="quarter" idx="11"/>
          </p:nvPr>
        </p:nvSpPr>
        <p:spPr/>
        <p:txBody>
          <a:bodyPr/>
          <a:lstStyle/>
          <a:p>
            <a:r>
              <a:rPr lang="fr-FR" smtClean="0"/>
              <a:t>Cours Modélisation des BD Master IMSD Pierre Claver OUEDRAOGO</a:t>
            </a:r>
            <a:endParaRPr lang="en-US"/>
          </a:p>
        </p:txBody>
      </p:sp>
      <p:sp>
        <p:nvSpPr>
          <p:cNvPr id="7" name="Espace réservé du numéro de diapositive 6"/>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x-none" smtClean="0"/>
              <a:t>Cliquez et modifiez le titre</a:t>
            </a:r>
            <a:endParaRPr kumimoji="0" lang="en-US"/>
          </a:p>
        </p:txBody>
      </p:sp>
      <p:sp>
        <p:nvSpPr>
          <p:cNvPr id="5" name="Espace réservé de la date 4"/>
          <p:cNvSpPr>
            <a:spLocks noGrp="1"/>
          </p:cNvSpPr>
          <p:nvPr>
            <p:ph type="dt" sz="half" idx="10"/>
          </p:nvPr>
        </p:nvSpPr>
        <p:spPr/>
        <p:txBody>
          <a:bodyPr/>
          <a:lstStyle/>
          <a:p>
            <a:fld id="{4D7381C5-D76A-FC40-88F9-6924051E0FCA}" type="datetime1">
              <a:rPr lang="en-US" smtClean="0"/>
              <a:t>09/05/22</a:t>
            </a:fld>
            <a:endParaRPr lang="en-US"/>
          </a:p>
        </p:txBody>
      </p:sp>
      <p:sp>
        <p:nvSpPr>
          <p:cNvPr id="6" name="Espace réservé du pied de page 5"/>
          <p:cNvSpPr>
            <a:spLocks noGrp="1"/>
          </p:cNvSpPr>
          <p:nvPr>
            <p:ph type="ftr" sz="quarter" idx="11"/>
          </p:nvPr>
        </p:nvSpPr>
        <p:spPr/>
        <p:txBody>
          <a:bodyPr/>
          <a:lstStyle/>
          <a:p>
            <a:r>
              <a:rPr lang="fr-FR" smtClean="0"/>
              <a:t>Cours Modélisation des BD Master IMSD Pierre Claver OUEDRAOGO</a:t>
            </a:r>
            <a:endParaRPr lang="en-US"/>
          </a:p>
        </p:txBody>
      </p:sp>
      <p:sp>
        <p:nvSpPr>
          <p:cNvPr id="7" name="Espace réservé du numéro de diapositive 6"/>
          <p:cNvSpPr>
            <a:spLocks noGrp="1"/>
          </p:cNvSpPr>
          <p:nvPr>
            <p:ph type="sldNum" sz="quarter" idx="12"/>
          </p:nvPr>
        </p:nvSpPr>
        <p:spPr/>
        <p:txBody>
          <a:bodyPr/>
          <a:lstStyle/>
          <a:p>
            <a:fld id="{19371D3E-5A18-49EB-AD2A-429AF165759F}"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x-none" smtClean="0"/>
              <a:t>Faire glisser l'image vers l'espace réservé ou cliquer sur l'icône pour l'ajouter</a:t>
            </a:r>
            <a:endParaRPr kumimoji="0" lang="en-US" dirty="0"/>
          </a:p>
        </p:txBody>
      </p:sp>
      <p:sp>
        <p:nvSpPr>
          <p:cNvPr id="9" name="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x-none"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p>
            <a:r>
              <a:rPr kumimoji="0" lang="x-none" smtClean="0"/>
              <a:t>Cliquez et modifiez le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x-none" smtClean="0"/>
              <a:t>Cliquez pour modifier les styles du texte du masque</a:t>
            </a:r>
          </a:p>
          <a:p>
            <a:pPr lvl="1" eaLnBrk="1" latinLnBrk="0" hangingPunct="1"/>
            <a:r>
              <a:rPr kumimoji="0" lang="x-none" smtClean="0"/>
              <a:t>Deuxième niveau</a:t>
            </a:r>
          </a:p>
          <a:p>
            <a:pPr lvl="2" eaLnBrk="1" latinLnBrk="0" hangingPunct="1"/>
            <a:r>
              <a:rPr kumimoji="0" lang="x-none" smtClean="0"/>
              <a:t>Troisième niveau</a:t>
            </a:r>
          </a:p>
          <a:p>
            <a:pPr lvl="3" eaLnBrk="1" latinLnBrk="0" hangingPunct="1"/>
            <a:r>
              <a:rPr kumimoji="0" lang="x-none" smtClean="0"/>
              <a:t>Quatrième niveau</a:t>
            </a:r>
          </a:p>
          <a:p>
            <a:pPr lvl="4" eaLnBrk="1" latinLnBrk="0" hangingPunct="1"/>
            <a:r>
              <a:rPr kumimoji="0" lang="x-none"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302D6E9-B47F-C24F-B3EF-A375140CF28F}" type="datetime1">
              <a:rPr lang="en-US" smtClean="0"/>
              <a:t>09/05/22</a:t>
            </a:fld>
            <a:endParaRPr lang="en-US"/>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fr-FR" smtClean="0"/>
              <a:t>Cours Modélisation des BD Master IMSD Pierre Claver OUEDRAOGO</a:t>
            </a:r>
            <a:endParaRPr lang="en-US"/>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9371D3E-5A18-49EB-AD2A-429AF165759F}"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06222" y="1912925"/>
            <a:ext cx="7711812" cy="1699519"/>
          </a:xfrm>
        </p:spPr>
        <p:txBody>
          <a:bodyPr>
            <a:normAutofit/>
          </a:bodyPr>
          <a:lstStyle/>
          <a:p>
            <a:pPr algn="ctr"/>
            <a:r>
              <a:rPr lang="fr-FR" sz="4000" b="1" dirty="0" smtClean="0">
                <a:solidFill>
                  <a:srgbClr val="FF0000"/>
                </a:solidFill>
                <a:latin typeface="Calibri"/>
                <a:ea typeface="Calibri"/>
                <a:cs typeface="Calibri"/>
              </a:rPr>
              <a:t>Modélisation/Conception des bases de données</a:t>
            </a:r>
            <a:endParaRPr lang="fr-FR" sz="4000" dirty="0">
              <a:solidFill>
                <a:srgbClr val="FF0000"/>
              </a:solidFill>
            </a:endParaRPr>
          </a:p>
        </p:txBody>
      </p:sp>
      <p:sp>
        <p:nvSpPr>
          <p:cNvPr id="3" name="Sous-titre 2"/>
          <p:cNvSpPr>
            <a:spLocks noGrp="1"/>
          </p:cNvSpPr>
          <p:nvPr>
            <p:ph type="subTitle" idx="1"/>
          </p:nvPr>
        </p:nvSpPr>
        <p:spPr>
          <a:xfrm>
            <a:off x="5064369" y="5698617"/>
            <a:ext cx="4005939" cy="502592"/>
          </a:xfrm>
        </p:spPr>
        <p:txBody>
          <a:bodyPr>
            <a:noAutofit/>
          </a:bodyPr>
          <a:lstStyle/>
          <a:p>
            <a:r>
              <a:rPr lang="fr-FR" sz="2000" b="1" dirty="0" smtClean="0">
                <a:solidFill>
                  <a:schemeClr val="tx1"/>
                </a:solidFill>
              </a:rPr>
              <a:t>Pierre Claver OUEDRAOGO</a:t>
            </a:r>
            <a:endParaRPr lang="fr-FR" sz="2000" b="1" dirty="0">
              <a:solidFill>
                <a:schemeClr val="tx1"/>
              </a:solidFill>
            </a:endParaRPr>
          </a:p>
        </p:txBody>
      </p:sp>
      <p:sp>
        <p:nvSpPr>
          <p:cNvPr id="6" name="Espace réservé du pied de page 5"/>
          <p:cNvSpPr>
            <a:spLocks noGrp="1"/>
          </p:cNvSpPr>
          <p:nvPr>
            <p:ph type="ftr" sz="quarter" idx="11"/>
          </p:nvPr>
        </p:nvSpPr>
        <p:spPr>
          <a:xfrm>
            <a:off x="1106222" y="6201209"/>
            <a:ext cx="2607649" cy="656791"/>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5" name="Espace réservé du numéro de diapositive 4"/>
          <p:cNvSpPr>
            <a:spLocks noGrp="1"/>
          </p:cNvSpPr>
          <p:nvPr>
            <p:ph type="sldNum" sz="quarter" idx="12"/>
          </p:nvPr>
        </p:nvSpPr>
        <p:spPr/>
        <p:txBody>
          <a:bodyPr/>
          <a:lstStyle/>
          <a:p>
            <a:fld id="{2754ED01-E2A0-4C1E-8E21-014B99041579}" type="slidenum">
              <a:rPr lang="en-US" smtClean="0"/>
              <a:pPr/>
              <a:t>1</a:t>
            </a:fld>
            <a:endParaRPr lang="en-US"/>
          </a:p>
        </p:txBody>
      </p:sp>
      <p:sp>
        <p:nvSpPr>
          <p:cNvPr id="4" name="Titre 1"/>
          <p:cNvSpPr txBox="1">
            <a:spLocks/>
          </p:cNvSpPr>
          <p:nvPr/>
        </p:nvSpPr>
        <p:spPr>
          <a:xfrm>
            <a:off x="5064369" y="4623967"/>
            <a:ext cx="3864869" cy="107465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3200" dirty="0" smtClean="0">
                <a:solidFill>
                  <a:srgbClr val="008000"/>
                </a:solidFill>
                <a:latin typeface="Calibri"/>
                <a:cs typeface="Calibri"/>
              </a:rPr>
              <a:t>Master </a:t>
            </a:r>
            <a:r>
              <a:rPr lang="fr-FR" sz="3200" b="1" dirty="0" smtClean="0">
                <a:solidFill>
                  <a:srgbClr val="008000"/>
                </a:solidFill>
                <a:latin typeface="Calibri"/>
                <a:cs typeface="Calibri"/>
              </a:rPr>
              <a:t>IMSD </a:t>
            </a:r>
            <a:r>
              <a:rPr lang="fr-FR" sz="3200" dirty="0" smtClean="0">
                <a:solidFill>
                  <a:srgbClr val="008000"/>
                </a:solidFill>
                <a:latin typeface="Calibri"/>
                <a:cs typeface="Calibri"/>
              </a:rPr>
              <a:t>IFRISSE</a:t>
            </a:r>
            <a:endParaRPr lang="fr-FR" sz="3200" dirty="0">
              <a:solidFill>
                <a:srgbClr val="008000"/>
              </a:solidFill>
              <a:latin typeface="Calibri"/>
              <a:cs typeface="Calibri"/>
            </a:endParaRPr>
          </a:p>
        </p:txBody>
      </p:sp>
    </p:spTree>
    <p:extLst>
      <p:ext uri="{BB962C8B-B14F-4D97-AF65-F5344CB8AC3E}">
        <p14:creationId xmlns:p14="http://schemas.microsoft.com/office/powerpoint/2010/main" val="8823823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128600"/>
            <a:ext cx="7839975" cy="1169847"/>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109176"/>
            <a:ext cx="7839975" cy="5031477"/>
          </a:xfrm>
        </p:spPr>
        <p:txBody>
          <a:bodyPr>
            <a:noAutofit/>
          </a:bodyPr>
          <a:lstStyle/>
          <a:p>
            <a:pPr marL="0" indent="0">
              <a:buNone/>
            </a:pPr>
            <a:r>
              <a:rPr lang="fr-FR" sz="2000" b="1" dirty="0" smtClean="0">
                <a:solidFill>
                  <a:schemeClr val="tx1">
                    <a:lumMod val="95000"/>
                    <a:lumOff val="5000"/>
                  </a:schemeClr>
                </a:solidFill>
              </a:rPr>
              <a:t> </a:t>
            </a:r>
            <a:endParaRPr lang="fr-FR" sz="2000" dirty="0" smtClean="0">
              <a:solidFill>
                <a:schemeClr val="tx1">
                  <a:lumMod val="95000"/>
                  <a:lumOff val="5000"/>
                </a:schemeClr>
              </a:solidFill>
            </a:endParaRP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10</a:t>
            </a:fld>
            <a:endParaRPr lang="en-US"/>
          </a:p>
        </p:txBody>
      </p:sp>
      <p:pic>
        <p:nvPicPr>
          <p:cNvPr id="5" name="Image 4" descr="Screen Shot 2020-05-24 at 16.56.15.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37474" y="1109176"/>
            <a:ext cx="7798708" cy="5031477"/>
          </a:xfrm>
          <a:prstGeom prst="rect">
            <a:avLst/>
          </a:prstGeom>
        </p:spPr>
      </p:pic>
    </p:spTree>
    <p:extLst>
      <p:ext uri="{BB962C8B-B14F-4D97-AF65-F5344CB8AC3E}">
        <p14:creationId xmlns:p14="http://schemas.microsoft.com/office/powerpoint/2010/main" val="4164361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109176"/>
            <a:ext cx="7839975" cy="5031477"/>
          </a:xfrm>
        </p:spPr>
        <p:txBody>
          <a:bodyPr>
            <a:noAutofit/>
          </a:bodyPr>
          <a:lstStyle/>
          <a:p>
            <a:pPr marL="82296" indent="0">
              <a:buNone/>
            </a:pPr>
            <a:r>
              <a:rPr lang="fr-FR" sz="2000" b="1" dirty="0"/>
              <a:t>Le recueil d'information </a:t>
            </a:r>
          </a:p>
          <a:p>
            <a:pPr marL="82296" indent="0">
              <a:buNone/>
            </a:pPr>
            <a:r>
              <a:rPr lang="fr-FR" sz="2000" dirty="0"/>
              <a:t>Cette </a:t>
            </a:r>
            <a:r>
              <a:rPr lang="fr-FR" sz="2000" dirty="0" smtClean="0"/>
              <a:t>étape </a:t>
            </a:r>
            <a:r>
              <a:rPr lang="fr-FR" sz="2000" dirty="0"/>
              <a:t>est la plus importante, mais </a:t>
            </a:r>
            <a:r>
              <a:rPr lang="fr-FR" sz="2000" dirty="0" smtClean="0"/>
              <a:t>également </a:t>
            </a:r>
            <a:r>
              <a:rPr lang="fr-FR" sz="2000" dirty="0"/>
              <a:t>la plus lourde. Elle se fait en collectant l'ensemble des données à partir </a:t>
            </a:r>
          </a:p>
          <a:p>
            <a:pPr lvl="1">
              <a:buFont typeface="Wingdings" charset="2"/>
              <a:buChar char="q"/>
            </a:pPr>
            <a:r>
              <a:rPr lang="fr-FR" sz="2000" dirty="0" smtClean="0"/>
              <a:t> De </a:t>
            </a:r>
            <a:r>
              <a:rPr lang="fr-FR" sz="2000" dirty="0"/>
              <a:t>documents </a:t>
            </a:r>
            <a:r>
              <a:rPr lang="fr-FR" sz="2000" dirty="0" smtClean="0"/>
              <a:t>écrits ;</a:t>
            </a:r>
            <a:endParaRPr lang="fr-FR" sz="2000" dirty="0"/>
          </a:p>
          <a:p>
            <a:pPr lvl="1">
              <a:buFont typeface="Wingdings" charset="2"/>
              <a:buChar char="q"/>
            </a:pPr>
            <a:r>
              <a:rPr lang="fr-FR" sz="2000" dirty="0" smtClean="0"/>
              <a:t> De </a:t>
            </a:r>
            <a:r>
              <a:rPr lang="fr-FR" sz="2000" dirty="0"/>
              <a:t>l'analyse d''un produit existant dans certains cas </a:t>
            </a:r>
            <a:r>
              <a:rPr lang="fr-FR" sz="2000" dirty="0" smtClean="0"/>
              <a:t>;</a:t>
            </a:r>
            <a:endParaRPr lang="fr-FR" sz="2000" dirty="0"/>
          </a:p>
          <a:p>
            <a:pPr lvl="1">
              <a:buFont typeface="Wingdings" charset="2"/>
              <a:buChar char="q"/>
            </a:pPr>
            <a:r>
              <a:rPr lang="fr-FR" sz="2000" dirty="0" smtClean="0"/>
              <a:t> De </a:t>
            </a:r>
            <a:r>
              <a:rPr lang="fr-FR" sz="2000" dirty="0"/>
              <a:t>discussions avec les acteurs </a:t>
            </a:r>
            <a:r>
              <a:rPr lang="fr-FR" sz="2000" dirty="0" smtClean="0"/>
              <a:t>(décideurs, </a:t>
            </a:r>
            <a:r>
              <a:rPr lang="fr-FR" sz="2000" dirty="0"/>
              <a:t>utilisateurs...) </a:t>
            </a:r>
            <a:r>
              <a:rPr lang="fr-FR" sz="2000" dirty="0" smtClean="0"/>
              <a:t>;</a:t>
            </a:r>
            <a:endParaRPr lang="fr-FR" sz="2000" dirty="0"/>
          </a:p>
          <a:p>
            <a:pPr lvl="1">
              <a:buFont typeface="Wingdings" charset="2"/>
              <a:buChar char="q"/>
            </a:pPr>
            <a:r>
              <a:rPr lang="fr-FR" sz="2000" dirty="0" smtClean="0"/>
              <a:t> De spécifications écrites ;</a:t>
            </a:r>
            <a:endParaRPr lang="fr-FR" sz="2000" dirty="0"/>
          </a:p>
          <a:p>
            <a:pPr lvl="1">
              <a:buFont typeface="Wingdings" charset="2"/>
              <a:buChar char="q"/>
            </a:pPr>
            <a:r>
              <a:rPr lang="fr-FR" sz="2000" dirty="0" smtClean="0"/>
              <a:t> De </a:t>
            </a:r>
            <a:r>
              <a:rPr lang="fr-FR" sz="2000" dirty="0"/>
              <a:t>l'analyse des flux du domaine •... </a:t>
            </a:r>
          </a:p>
          <a:p>
            <a:pPr marL="82296" indent="0">
              <a:buNone/>
            </a:pPr>
            <a:r>
              <a:rPr lang="fr-FR" sz="2000" dirty="0"/>
              <a:t>Le but de ce recueil d'information est de formaliser l'ensemble des données dans un </a:t>
            </a:r>
            <a:r>
              <a:rPr lang="fr-FR" sz="2000" b="1" dirty="0"/>
              <a:t>dictionnaire des données</a:t>
            </a:r>
            <a:r>
              <a:rPr lang="fr-FR" sz="2000" dirty="0"/>
              <a:t>. </a:t>
            </a:r>
          </a:p>
          <a:p>
            <a:pPr marL="0" indent="0">
              <a:buNone/>
            </a:pPr>
            <a:endParaRPr lang="fr-FR" sz="2000" dirty="0" smtClean="0">
              <a:solidFill>
                <a:schemeClr val="tx1">
                  <a:lumMod val="95000"/>
                  <a:lumOff val="5000"/>
                </a:schemeClr>
              </a:solidFill>
            </a:endParaRP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11</a:t>
            </a:fld>
            <a:endParaRPr lang="en-US"/>
          </a:p>
        </p:txBody>
      </p:sp>
    </p:spTree>
    <p:extLst>
      <p:ext uri="{BB962C8B-B14F-4D97-AF65-F5344CB8AC3E}">
        <p14:creationId xmlns:p14="http://schemas.microsoft.com/office/powerpoint/2010/main" val="24438842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109176"/>
            <a:ext cx="7839975" cy="5031477"/>
          </a:xfrm>
        </p:spPr>
        <p:txBody>
          <a:bodyPr>
            <a:noAutofit/>
          </a:bodyPr>
          <a:lstStyle/>
          <a:p>
            <a:pPr marL="82296" indent="0">
              <a:buNone/>
            </a:pPr>
            <a:r>
              <a:rPr lang="fr-FR" sz="2000" b="1" dirty="0" smtClean="0"/>
              <a:t>L'</a:t>
            </a:r>
            <a:r>
              <a:rPr lang="fr-FR" sz="2000" b="1" dirty="0" err="1" smtClean="0"/>
              <a:t>étude</a:t>
            </a:r>
            <a:r>
              <a:rPr lang="fr-FR" sz="2000" b="1" dirty="0" smtClean="0"/>
              <a:t> </a:t>
            </a:r>
            <a:r>
              <a:rPr lang="fr-FR" sz="2000" b="1" dirty="0"/>
              <a:t>des liens </a:t>
            </a:r>
            <a:r>
              <a:rPr lang="fr-FR" sz="2000" b="1" dirty="0" smtClean="0"/>
              <a:t>sémantiques </a:t>
            </a:r>
            <a:endParaRPr lang="fr-FR" sz="2000" b="1" dirty="0"/>
          </a:p>
          <a:p>
            <a:pPr marL="82296" indent="0">
              <a:buNone/>
            </a:pPr>
            <a:r>
              <a:rPr lang="fr-FR" sz="2000" dirty="0"/>
              <a:t>Une fois les données </a:t>
            </a:r>
            <a:r>
              <a:rPr lang="fr-FR" sz="2000" dirty="0" smtClean="0"/>
              <a:t>répertoriées, </a:t>
            </a:r>
            <a:r>
              <a:rPr lang="fr-FR" sz="2000" dirty="0"/>
              <a:t>il s’agit de rechercher quels sont les liens qui les unissent. Cette </a:t>
            </a:r>
            <a:r>
              <a:rPr lang="fr-FR" sz="2000" dirty="0" smtClean="0"/>
              <a:t>étude </a:t>
            </a:r>
            <a:r>
              <a:rPr lang="fr-FR" sz="2000" dirty="0"/>
              <a:t>s’appuie sur le concept de </a:t>
            </a:r>
            <a:r>
              <a:rPr lang="fr-FR" sz="2000" dirty="0" smtClean="0"/>
              <a:t>dépendance </a:t>
            </a:r>
            <a:r>
              <a:rPr lang="fr-FR" sz="2000" dirty="0"/>
              <a:t>fonctionnelle. </a:t>
            </a:r>
          </a:p>
          <a:p>
            <a:pPr marL="82296" indent="0">
              <a:buNone/>
            </a:pPr>
            <a:r>
              <a:rPr lang="fr-FR" sz="2000" dirty="0"/>
              <a:t>Ces </a:t>
            </a:r>
            <a:r>
              <a:rPr lang="fr-FR" sz="2000" dirty="0" smtClean="0"/>
              <a:t>dépendances </a:t>
            </a:r>
            <a:r>
              <a:rPr lang="fr-FR" sz="2000" dirty="0"/>
              <a:t>sont ensuite </a:t>
            </a:r>
            <a:r>
              <a:rPr lang="fr-FR" sz="2000" dirty="0" smtClean="0"/>
              <a:t>formalisées </a:t>
            </a:r>
            <a:r>
              <a:rPr lang="fr-FR" sz="2000" dirty="0"/>
              <a:t>dans un document </a:t>
            </a:r>
            <a:r>
              <a:rPr lang="fr-FR" sz="2000" dirty="0" smtClean="0"/>
              <a:t>présentant </a:t>
            </a:r>
            <a:r>
              <a:rPr lang="fr-FR" sz="2000" dirty="0"/>
              <a:t>soit une matrice, soit un graphe des </a:t>
            </a:r>
            <a:r>
              <a:rPr lang="fr-FR" sz="2000" dirty="0" smtClean="0"/>
              <a:t>dépendances. </a:t>
            </a:r>
          </a:p>
          <a:p>
            <a:pPr marL="82296" indent="0">
              <a:buNone/>
            </a:pPr>
            <a:endParaRPr lang="fr-FR" sz="2000" dirty="0"/>
          </a:p>
          <a:p>
            <a:pPr marL="82296" indent="0">
              <a:buNone/>
            </a:pPr>
            <a:r>
              <a:rPr lang="fr-FR" sz="2000" b="1" dirty="0"/>
              <a:t>La </a:t>
            </a:r>
            <a:r>
              <a:rPr lang="fr-FR" sz="2000" b="1" dirty="0" smtClean="0"/>
              <a:t>modélisation </a:t>
            </a:r>
            <a:r>
              <a:rPr lang="fr-FR" sz="2000" b="1" dirty="0"/>
              <a:t>conceptuelle </a:t>
            </a:r>
            <a:endParaRPr lang="fr-FR" sz="2000" dirty="0"/>
          </a:p>
          <a:p>
            <a:pPr marL="82296" indent="0">
              <a:buNone/>
            </a:pPr>
            <a:r>
              <a:rPr lang="fr-FR" sz="2000" dirty="0"/>
              <a:t>Une fois les </a:t>
            </a:r>
            <a:r>
              <a:rPr lang="fr-FR" sz="2000" dirty="0" err="1"/>
              <a:t>dépendances</a:t>
            </a:r>
            <a:r>
              <a:rPr lang="fr-FR" sz="2000" dirty="0"/>
              <a:t> </a:t>
            </a:r>
            <a:r>
              <a:rPr lang="fr-FR" sz="2000" dirty="0" err="1"/>
              <a:t>établies</a:t>
            </a:r>
            <a:r>
              <a:rPr lang="fr-FR" sz="2000" dirty="0"/>
              <a:t>, on peut </a:t>
            </a:r>
            <a:r>
              <a:rPr lang="fr-FR" sz="2000" dirty="0" err="1"/>
              <a:t>établir</a:t>
            </a:r>
            <a:r>
              <a:rPr lang="fr-FR" sz="2000" dirty="0"/>
              <a:t> le </a:t>
            </a:r>
            <a:r>
              <a:rPr lang="fr-FR" sz="2000" dirty="0" err="1"/>
              <a:t>schéma</a:t>
            </a:r>
            <a:r>
              <a:rPr lang="fr-FR" sz="2000" dirty="0"/>
              <a:t> global des données du domaine d'</a:t>
            </a:r>
            <a:r>
              <a:rPr lang="fr-FR" sz="2000" dirty="0" err="1"/>
              <a:t>étude</a:t>
            </a:r>
            <a:r>
              <a:rPr lang="fr-FR" sz="2000" dirty="0"/>
              <a:t>. Ce modèle doit </a:t>
            </a:r>
            <a:r>
              <a:rPr lang="fr-FR" sz="2000" dirty="0" err="1"/>
              <a:t>être</a:t>
            </a:r>
            <a:r>
              <a:rPr lang="fr-FR" sz="2000" dirty="0"/>
              <a:t> </a:t>
            </a:r>
            <a:r>
              <a:rPr lang="fr-FR" sz="2000" dirty="0" err="1" smtClean="0"/>
              <a:t>vérifié</a:t>
            </a:r>
            <a:r>
              <a:rPr lang="fr-FR" sz="2000" dirty="0" smtClean="0"/>
              <a:t> </a:t>
            </a:r>
            <a:r>
              <a:rPr lang="fr-FR" sz="2000" dirty="0"/>
              <a:t>et validé avec soin dans la mesure ou c'est la base de la construction des autres phase. Cette phase dans notre cas fera appel à un des </a:t>
            </a:r>
            <a:r>
              <a:rPr lang="fr-FR" sz="2000" dirty="0" err="1"/>
              <a:t>modèles</a:t>
            </a:r>
            <a:r>
              <a:rPr lang="fr-FR" sz="2000" dirty="0"/>
              <a:t> de la </a:t>
            </a:r>
            <a:r>
              <a:rPr lang="fr-FR" sz="2000" dirty="0" err="1"/>
              <a:t>méthode</a:t>
            </a:r>
            <a:r>
              <a:rPr lang="fr-FR" sz="2000" dirty="0"/>
              <a:t> </a:t>
            </a:r>
            <a:r>
              <a:rPr lang="fr-FR" sz="2000" b="1" dirty="0"/>
              <a:t>MERISE, </a:t>
            </a:r>
            <a:r>
              <a:rPr lang="fr-FR" sz="2000" dirty="0"/>
              <a:t>à savoir le MCD Modèle Conceptuel des Données </a:t>
            </a:r>
            <a:r>
              <a:rPr lang="fr-FR" sz="2000" dirty="0" err="1"/>
              <a:t>également</a:t>
            </a:r>
            <a:r>
              <a:rPr lang="fr-FR" sz="2000" dirty="0"/>
              <a:t> </a:t>
            </a:r>
            <a:r>
              <a:rPr lang="fr-FR" sz="2000" dirty="0" smtClean="0"/>
              <a:t>appelé </a:t>
            </a:r>
            <a:r>
              <a:rPr lang="fr-FR" sz="2000" dirty="0"/>
              <a:t>dans la </a:t>
            </a:r>
            <a:r>
              <a:rPr lang="fr-FR" sz="2000" dirty="0" err="1"/>
              <a:t>littérature</a:t>
            </a:r>
            <a:r>
              <a:rPr lang="fr-FR" sz="2000" dirty="0"/>
              <a:t> MEA (Modèle </a:t>
            </a:r>
            <a:r>
              <a:rPr lang="fr-FR" sz="2000" dirty="0" smtClean="0"/>
              <a:t>Entité </a:t>
            </a:r>
            <a:r>
              <a:rPr lang="fr-FR" sz="2000" dirty="0"/>
              <a:t>Association). </a:t>
            </a:r>
            <a:r>
              <a:rPr lang="fr-FR" sz="2000" dirty="0" smtClean="0"/>
              <a:t> </a:t>
            </a: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12</a:t>
            </a:fld>
            <a:endParaRPr lang="en-US"/>
          </a:p>
        </p:txBody>
      </p:sp>
    </p:spTree>
    <p:extLst>
      <p:ext uri="{BB962C8B-B14F-4D97-AF65-F5344CB8AC3E}">
        <p14:creationId xmlns:p14="http://schemas.microsoft.com/office/powerpoint/2010/main" val="7780008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109176"/>
            <a:ext cx="7839975" cy="5031477"/>
          </a:xfrm>
        </p:spPr>
        <p:txBody>
          <a:bodyPr>
            <a:noAutofit/>
          </a:bodyPr>
          <a:lstStyle/>
          <a:p>
            <a:pPr marL="82296" indent="0">
              <a:buNone/>
            </a:pPr>
            <a:r>
              <a:rPr lang="fr-FR" sz="2000" b="1" dirty="0" smtClean="0"/>
              <a:t>La modélisation </a:t>
            </a:r>
            <a:r>
              <a:rPr lang="fr-FR" sz="2000" b="1" dirty="0"/>
              <a:t>conceptuelle </a:t>
            </a:r>
            <a:endParaRPr lang="fr-FR" sz="2000" dirty="0"/>
          </a:p>
          <a:p>
            <a:pPr marL="82296" indent="0">
              <a:buNone/>
            </a:pPr>
            <a:r>
              <a:rPr lang="fr-FR" sz="2000" dirty="0"/>
              <a:t>Le document fourni à l'issue de cette </a:t>
            </a:r>
            <a:r>
              <a:rPr lang="fr-FR" sz="2000" dirty="0" err="1"/>
              <a:t>étape</a:t>
            </a:r>
            <a:r>
              <a:rPr lang="fr-FR" sz="2000" dirty="0"/>
              <a:t> sera un </a:t>
            </a:r>
            <a:r>
              <a:rPr lang="fr-FR" sz="2000" dirty="0" err="1"/>
              <a:t>schéma</a:t>
            </a:r>
            <a:r>
              <a:rPr lang="fr-FR" sz="2000" dirty="0"/>
              <a:t> (le MCD) validé par la </a:t>
            </a:r>
            <a:r>
              <a:rPr lang="fr-FR" sz="2000" dirty="0" err="1"/>
              <a:t>vérification</a:t>
            </a:r>
            <a:r>
              <a:rPr lang="fr-FR" sz="2000" dirty="0"/>
              <a:t> d'un certain nombre de </a:t>
            </a:r>
            <a:r>
              <a:rPr lang="fr-FR" sz="2000" dirty="0" err="1"/>
              <a:t>règles</a:t>
            </a:r>
            <a:r>
              <a:rPr lang="fr-FR" sz="2000" dirty="0"/>
              <a:t>, avec si possible l'aide d'outils de </a:t>
            </a:r>
            <a:r>
              <a:rPr lang="fr-FR" sz="2000" dirty="0" err="1"/>
              <a:t>modélisation</a:t>
            </a:r>
            <a:r>
              <a:rPr lang="fr-FR" sz="2000" dirty="0"/>
              <a:t> (Power AMC, Win Design ....</a:t>
            </a:r>
            <a:r>
              <a:rPr lang="fr-FR" sz="2000" dirty="0" smtClean="0"/>
              <a:t>).</a:t>
            </a:r>
          </a:p>
          <a:p>
            <a:pPr marL="82296" indent="0">
              <a:buNone/>
            </a:pPr>
            <a:endParaRPr lang="fr-FR" sz="2000" b="1" i="1" dirty="0" smtClean="0"/>
          </a:p>
          <a:p>
            <a:pPr marL="82296" indent="0">
              <a:buNone/>
            </a:pPr>
            <a:r>
              <a:rPr lang="fr-FR" sz="2000" b="1" i="1" dirty="0" smtClean="0"/>
              <a:t>La </a:t>
            </a:r>
            <a:r>
              <a:rPr lang="fr-FR" sz="2000" b="1" i="1" dirty="0"/>
              <a:t>traduction logique </a:t>
            </a:r>
            <a:endParaRPr lang="fr-FR" sz="2000" dirty="0"/>
          </a:p>
          <a:p>
            <a:pPr marL="82296" indent="0">
              <a:buNone/>
            </a:pPr>
            <a:r>
              <a:rPr lang="fr-FR" sz="2000" dirty="0"/>
              <a:t>Cette phase de l’</a:t>
            </a:r>
            <a:r>
              <a:rPr lang="fr-FR" sz="2000" dirty="0" err="1"/>
              <a:t>étude</a:t>
            </a:r>
            <a:r>
              <a:rPr lang="fr-FR" sz="2000" dirty="0"/>
              <a:t> consiste en une traduction quasi automatique du modèle conceptuel. En appliquant des </a:t>
            </a:r>
            <a:r>
              <a:rPr lang="fr-FR" sz="2000" dirty="0" err="1"/>
              <a:t>règles</a:t>
            </a:r>
            <a:r>
              <a:rPr lang="fr-FR" sz="2000" dirty="0"/>
              <a:t> de transformation </a:t>
            </a:r>
            <a:r>
              <a:rPr lang="fr-FR" sz="2000" dirty="0" err="1"/>
              <a:t>formalisées</a:t>
            </a:r>
            <a:r>
              <a:rPr lang="fr-FR" sz="2000" dirty="0"/>
              <a:t>, on obtient un nouveau modèle, </a:t>
            </a:r>
            <a:r>
              <a:rPr lang="fr-FR" sz="2000" dirty="0" smtClean="0"/>
              <a:t>appelé </a:t>
            </a:r>
            <a:r>
              <a:rPr lang="fr-FR" sz="2000" dirty="0"/>
              <a:t>modèle logique des données qui pourra </a:t>
            </a:r>
            <a:r>
              <a:rPr lang="fr-FR" sz="2000" dirty="0" err="1"/>
              <a:t>être</a:t>
            </a:r>
            <a:r>
              <a:rPr lang="fr-FR" sz="2000" dirty="0"/>
              <a:t> traduit et implanté dans une base de données. </a:t>
            </a:r>
          </a:p>
          <a:p>
            <a:pPr marL="82296" indent="0">
              <a:buNone/>
            </a:pPr>
            <a:r>
              <a:rPr lang="fr-FR" sz="2000" dirty="0"/>
              <a:t>En faisant appel à des outils de </a:t>
            </a:r>
            <a:r>
              <a:rPr lang="fr-FR" sz="2000" dirty="0" err="1"/>
              <a:t>génie</a:t>
            </a:r>
            <a:r>
              <a:rPr lang="fr-FR" sz="2000" dirty="0"/>
              <a:t> logiciel, cette phase peut </a:t>
            </a:r>
            <a:r>
              <a:rPr lang="fr-FR" sz="2000" dirty="0" err="1"/>
              <a:t>être</a:t>
            </a:r>
            <a:r>
              <a:rPr lang="fr-FR" sz="2000" dirty="0"/>
              <a:t> </a:t>
            </a:r>
            <a:r>
              <a:rPr lang="fr-FR" sz="2000" dirty="0" err="1"/>
              <a:t>automatisée</a:t>
            </a:r>
            <a:r>
              <a:rPr lang="fr-FR" sz="2000" dirty="0"/>
              <a:t>. </a:t>
            </a:r>
            <a:r>
              <a:rPr lang="fr-FR" sz="2000" dirty="0" err="1"/>
              <a:t>Néanmoins</a:t>
            </a:r>
            <a:r>
              <a:rPr lang="fr-FR" sz="2000" dirty="0"/>
              <a:t>, ce modèle pourra dans certains cas </a:t>
            </a:r>
            <a:r>
              <a:rPr lang="fr-FR" sz="2000" dirty="0" err="1"/>
              <a:t>être</a:t>
            </a:r>
            <a:r>
              <a:rPr lang="fr-FR" sz="2000" dirty="0"/>
              <a:t> modifié, optimisé en fonction de contraintes organisationnelles ou d'adaptation au logiciel de base de </a:t>
            </a:r>
            <a:r>
              <a:rPr lang="fr-FR" sz="2000" dirty="0" err="1"/>
              <a:t>donnée</a:t>
            </a:r>
            <a:r>
              <a:rPr lang="fr-FR" sz="2000" dirty="0"/>
              <a:t> choisi. </a:t>
            </a:r>
            <a:r>
              <a:rPr lang="fr-FR" sz="2000" dirty="0" smtClean="0"/>
              <a:t> </a:t>
            </a: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13</a:t>
            </a:fld>
            <a:endParaRPr lang="en-US"/>
          </a:p>
        </p:txBody>
      </p:sp>
    </p:spTree>
    <p:extLst>
      <p:ext uri="{BB962C8B-B14F-4D97-AF65-F5344CB8AC3E}">
        <p14:creationId xmlns:p14="http://schemas.microsoft.com/office/powerpoint/2010/main" val="32923696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109176"/>
            <a:ext cx="7839975" cy="5031477"/>
          </a:xfrm>
        </p:spPr>
        <p:txBody>
          <a:bodyPr>
            <a:noAutofit/>
          </a:bodyPr>
          <a:lstStyle/>
          <a:p>
            <a:pPr marL="82296" indent="0">
              <a:buNone/>
            </a:pPr>
            <a:r>
              <a:rPr lang="fr-FR" sz="2000" b="1" dirty="0" smtClean="0"/>
              <a:t>La </a:t>
            </a:r>
            <a:r>
              <a:rPr lang="fr-FR" sz="2000" b="1" dirty="0"/>
              <a:t>traduction logique </a:t>
            </a:r>
            <a:r>
              <a:rPr lang="fr-FR" sz="2000" b="1" dirty="0" smtClean="0"/>
              <a:t> </a:t>
            </a:r>
            <a:endParaRPr lang="fr-FR" sz="2000" b="1" dirty="0"/>
          </a:p>
          <a:p>
            <a:pPr marL="82296" indent="0">
              <a:buNone/>
            </a:pPr>
            <a:r>
              <a:rPr lang="fr-FR" sz="2000" dirty="0"/>
              <a:t>Ce modèle logique, </a:t>
            </a:r>
            <a:r>
              <a:rPr lang="fr-FR" sz="2000" dirty="0" smtClean="0"/>
              <a:t>également appelé </a:t>
            </a:r>
            <a:r>
              <a:rPr lang="fr-FR" sz="2000" dirty="0"/>
              <a:t>modèle relationnel est </a:t>
            </a:r>
            <a:r>
              <a:rPr lang="fr-FR" sz="2000" dirty="0" err="1"/>
              <a:t>écrit</a:t>
            </a:r>
            <a:r>
              <a:rPr lang="fr-FR" sz="2000" dirty="0"/>
              <a:t> dans un langage </a:t>
            </a:r>
            <a:r>
              <a:rPr lang="fr-FR" sz="2000" dirty="0" smtClean="0"/>
              <a:t>intermédiaire </a:t>
            </a:r>
            <a:r>
              <a:rPr lang="fr-FR" sz="2000" dirty="0"/>
              <a:t>ou sous forme graphique et </a:t>
            </a:r>
            <a:r>
              <a:rPr lang="fr-FR" sz="2000" dirty="0" smtClean="0"/>
              <a:t>présente </a:t>
            </a:r>
            <a:r>
              <a:rPr lang="fr-FR" sz="2000" dirty="0"/>
              <a:t>la structure des données (les tables) ainsi que les relations entre ces données. </a:t>
            </a:r>
            <a:endParaRPr lang="fr-FR" sz="2000" dirty="0" smtClean="0"/>
          </a:p>
          <a:p>
            <a:pPr marL="82296" indent="0">
              <a:buNone/>
            </a:pPr>
            <a:r>
              <a:rPr lang="fr-FR" sz="2000" b="1" dirty="0" smtClean="0"/>
              <a:t>L'implantation </a:t>
            </a:r>
            <a:r>
              <a:rPr lang="fr-FR" sz="2000" b="1" dirty="0"/>
              <a:t>physique </a:t>
            </a:r>
          </a:p>
          <a:p>
            <a:pPr marL="82296" indent="0">
              <a:buNone/>
            </a:pPr>
            <a:r>
              <a:rPr lang="fr-FR" sz="2000" dirty="0"/>
              <a:t>Cette </a:t>
            </a:r>
            <a:r>
              <a:rPr lang="fr-FR" sz="2000" dirty="0" err="1"/>
              <a:t>étape</a:t>
            </a:r>
            <a:r>
              <a:rPr lang="fr-FR" sz="2000" dirty="0"/>
              <a:t> est la </a:t>
            </a:r>
            <a:r>
              <a:rPr lang="fr-FR" sz="2000" dirty="0" err="1"/>
              <a:t>dernière</a:t>
            </a:r>
            <a:r>
              <a:rPr lang="fr-FR" sz="2000" dirty="0"/>
              <a:t>, et consiste à implanter la structure </a:t>
            </a:r>
            <a:r>
              <a:rPr lang="fr-FR" sz="2000" dirty="0" err="1"/>
              <a:t>précédente</a:t>
            </a:r>
            <a:r>
              <a:rPr lang="fr-FR" sz="2000" dirty="0"/>
              <a:t> directement au niveau du logiciel de base de </a:t>
            </a:r>
            <a:r>
              <a:rPr lang="fr-FR" sz="2000" dirty="0" smtClean="0"/>
              <a:t>données. </a:t>
            </a:r>
            <a:r>
              <a:rPr lang="fr-FR" sz="2000" dirty="0"/>
              <a:t>Il faut donc adapter le modèle logique exprimé de </a:t>
            </a:r>
            <a:r>
              <a:rPr lang="fr-FR" sz="2000" dirty="0" smtClean="0"/>
              <a:t>façon généraliste </a:t>
            </a:r>
            <a:r>
              <a:rPr lang="fr-FR" sz="2000" dirty="0"/>
              <a:t>aux contraintes du logiciel de base de </a:t>
            </a:r>
            <a:r>
              <a:rPr lang="fr-FR" sz="2000" dirty="0" smtClean="0"/>
              <a:t>données </a:t>
            </a:r>
            <a:r>
              <a:rPr lang="fr-FR" sz="2000" dirty="0"/>
              <a:t>utilisé. </a:t>
            </a:r>
          </a:p>
          <a:p>
            <a:pPr marL="82296" indent="0">
              <a:buNone/>
            </a:pPr>
            <a:r>
              <a:rPr lang="fr-FR" sz="2000" dirty="0"/>
              <a:t>Cette </a:t>
            </a:r>
            <a:r>
              <a:rPr lang="fr-FR" sz="2000" dirty="0" smtClean="0"/>
              <a:t>étape également </a:t>
            </a:r>
            <a:r>
              <a:rPr lang="fr-FR" sz="2000" dirty="0"/>
              <a:t>peut </a:t>
            </a:r>
            <a:r>
              <a:rPr lang="fr-FR" sz="2000" dirty="0" smtClean="0"/>
              <a:t>être automatisée </a:t>
            </a:r>
            <a:r>
              <a:rPr lang="fr-FR" sz="2000" dirty="0"/>
              <a:t>à l'aide d'outils qui permettent la traduction du modèle logique en modèle physique. </a:t>
            </a:r>
          </a:p>
          <a:p>
            <a:pPr marL="82296" indent="0">
              <a:buNone/>
            </a:pPr>
            <a:endParaRPr lang="fr-FR" sz="2000" dirty="0"/>
          </a:p>
          <a:p>
            <a:pPr marL="82296" indent="0">
              <a:buNone/>
            </a:pP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14</a:t>
            </a:fld>
            <a:endParaRPr lang="en-US"/>
          </a:p>
        </p:txBody>
      </p:sp>
    </p:spTree>
    <p:extLst>
      <p:ext uri="{BB962C8B-B14F-4D97-AF65-F5344CB8AC3E}">
        <p14:creationId xmlns:p14="http://schemas.microsoft.com/office/powerpoint/2010/main" val="15050818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109176"/>
            <a:ext cx="7839975" cy="5031477"/>
          </a:xfrm>
        </p:spPr>
        <p:txBody>
          <a:bodyPr>
            <a:noAutofit/>
          </a:bodyPr>
          <a:lstStyle/>
          <a:p>
            <a:pPr marL="82296" indent="0">
              <a:buNone/>
            </a:pPr>
            <a:r>
              <a:rPr lang="fr-FR" sz="2000" b="1" dirty="0" smtClean="0"/>
              <a:t>Merise-</a:t>
            </a:r>
            <a:r>
              <a:rPr lang="fr-FR" sz="2000" b="1" dirty="0" err="1" smtClean="0"/>
              <a:t>Uml</a:t>
            </a:r>
            <a:r>
              <a:rPr lang="fr-FR" sz="2000" b="1" dirty="0" smtClean="0"/>
              <a:t> </a:t>
            </a:r>
            <a:endParaRPr lang="fr-FR" sz="2000" b="1" dirty="0"/>
          </a:p>
          <a:p>
            <a:pPr marL="82296" indent="0">
              <a:buNone/>
            </a:pPr>
            <a:r>
              <a:rPr lang="fr-FR" sz="2000" dirty="0"/>
              <a:t>Merise est une </a:t>
            </a:r>
            <a:r>
              <a:rPr lang="fr-FR" sz="2000" dirty="0" smtClean="0"/>
              <a:t>méthode </a:t>
            </a:r>
            <a:r>
              <a:rPr lang="fr-FR" sz="2000" dirty="0"/>
              <a:t>d'analyse, mais n'est pas la seule. </a:t>
            </a:r>
            <a:r>
              <a:rPr lang="fr-FR" sz="2000" dirty="0" smtClean="0"/>
              <a:t>Néanmoins, </a:t>
            </a:r>
            <a:r>
              <a:rPr lang="fr-FR" sz="2000" dirty="0"/>
              <a:t>c'est encore une de celle les plus </a:t>
            </a:r>
            <a:r>
              <a:rPr lang="fr-FR" sz="2000" dirty="0" smtClean="0"/>
              <a:t>utilisée </a:t>
            </a:r>
            <a:r>
              <a:rPr lang="fr-FR" sz="2000" dirty="0"/>
              <a:t>dans le cadre de l'analyse des données. Elle prend en compte l'ensemble du </a:t>
            </a:r>
            <a:r>
              <a:rPr lang="fr-FR" sz="2000" dirty="0" smtClean="0"/>
              <a:t>développement </a:t>
            </a:r>
            <a:r>
              <a:rPr lang="fr-FR" sz="2000" dirty="0"/>
              <a:t>d'un projet informatique en impliquant les </a:t>
            </a:r>
            <a:r>
              <a:rPr lang="fr-FR" sz="2000" dirty="0" smtClean="0"/>
              <a:t>différents </a:t>
            </a:r>
            <a:r>
              <a:rPr lang="fr-FR" sz="2000" dirty="0"/>
              <a:t>acteurs et en fournissant pour chacune des phases d'analyse des outils permettant de formaliser ces </a:t>
            </a:r>
            <a:r>
              <a:rPr lang="fr-FR" sz="2000" dirty="0" smtClean="0"/>
              <a:t>différentes étapes.</a:t>
            </a:r>
          </a:p>
          <a:p>
            <a:pPr marL="82296" indent="0">
              <a:buNone/>
            </a:pPr>
            <a:r>
              <a:rPr lang="fr-FR" sz="2000" dirty="0" smtClean="0"/>
              <a:t> </a:t>
            </a:r>
            <a:r>
              <a:rPr lang="fr-FR" sz="2000" dirty="0"/>
              <a:t>Merise est en fait un outil analytique qui facilite la création de base de données et de projets </a:t>
            </a:r>
            <a:r>
              <a:rPr lang="fr-FR" sz="2000" dirty="0" smtClean="0"/>
              <a:t>informatique.</a:t>
            </a:r>
          </a:p>
          <a:p>
            <a:pPr marL="82296" indent="0">
              <a:buNone/>
            </a:pPr>
            <a:r>
              <a:rPr lang="fr-FR" sz="2000" dirty="0"/>
              <a:t>UML est un outil souvent utilisé en développement informatique. Il permet via des outils graphiques de représenter le fonctionnement d’un outil informatique (c’est particulièrement vrai en Programmation Orientée Objet ou UML permet de modéliser directement les objets qui seront ensuite manipulés par le programme informatique)</a:t>
            </a:r>
            <a:r>
              <a:rPr lang="fr-FR" sz="2000" dirty="0" smtClean="0"/>
              <a:t>. </a:t>
            </a: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15</a:t>
            </a:fld>
            <a:endParaRPr lang="en-US"/>
          </a:p>
        </p:txBody>
      </p:sp>
    </p:spTree>
    <p:extLst>
      <p:ext uri="{BB962C8B-B14F-4D97-AF65-F5344CB8AC3E}">
        <p14:creationId xmlns:p14="http://schemas.microsoft.com/office/powerpoint/2010/main" val="26673062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109176"/>
            <a:ext cx="7839975" cy="5031477"/>
          </a:xfrm>
        </p:spPr>
        <p:txBody>
          <a:bodyPr>
            <a:noAutofit/>
          </a:bodyPr>
          <a:lstStyle/>
          <a:p>
            <a:pPr marL="82296" indent="0">
              <a:buNone/>
            </a:pPr>
            <a:r>
              <a:rPr lang="fr-FR" sz="2000" b="1" dirty="0"/>
              <a:t>Merise </a:t>
            </a:r>
            <a:r>
              <a:rPr lang="fr-FR" sz="2000" b="1" dirty="0" smtClean="0"/>
              <a:t>- UML</a:t>
            </a:r>
            <a:endParaRPr lang="fr-FR" sz="2000" b="1" dirty="0"/>
          </a:p>
          <a:p>
            <a:pPr marL="82296" indent="0">
              <a:buNone/>
            </a:pPr>
            <a:r>
              <a:rPr lang="fr-FR" sz="2000" dirty="0" smtClean="0"/>
              <a:t>Outil </a:t>
            </a:r>
            <a:r>
              <a:rPr lang="fr-FR" sz="2000" dirty="0"/>
              <a:t>plus récent que Merise, UML propose une petite quinzaine de diagrammes qui ne remplacent pas Merise. Les 2 outils ont des objectifs différents </a:t>
            </a:r>
            <a:r>
              <a:rPr lang="fr-FR" sz="2000" dirty="0" smtClean="0"/>
              <a:t>:</a:t>
            </a:r>
            <a:endParaRPr lang="fr-FR" sz="2000" dirty="0"/>
          </a:p>
          <a:p>
            <a:pPr marL="82296" indent="0">
              <a:buNone/>
            </a:pPr>
            <a:r>
              <a:rPr lang="fr-FR" sz="2000" dirty="0"/>
              <a:t>- Merise est un ensemble cohérent pour construire des bases de données. C’est une méthode idéale de modélisation pour construire une base de données relationnelle.</a:t>
            </a:r>
          </a:p>
          <a:p>
            <a:pPr marL="82296" indent="0">
              <a:buNone/>
            </a:pPr>
            <a:r>
              <a:rPr lang="fr-FR" sz="2000" dirty="0"/>
              <a:t>- UML ne propose pas de démarche ni d’organisation (ce n’est pas une méthode). C’est un outil idéal pour la conception logiciel dans un langage de type objet</a:t>
            </a:r>
            <a:r>
              <a:rPr lang="fr-FR" sz="2000" dirty="0" smtClean="0"/>
              <a:t>.</a:t>
            </a:r>
            <a:endParaRPr lang="fr-FR" sz="2000" dirty="0"/>
          </a:p>
          <a:p>
            <a:pPr marL="82296" indent="0">
              <a:buNone/>
            </a:pPr>
            <a:r>
              <a:rPr lang="fr-FR" sz="2000" dirty="0"/>
              <a:t>Les 2 peuvent fonctionner indépendamment ou de concert.</a:t>
            </a:r>
          </a:p>
          <a:p>
            <a:pPr marL="82296" indent="0">
              <a:buNone/>
            </a:pP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16</a:t>
            </a:fld>
            <a:endParaRPr lang="en-US"/>
          </a:p>
        </p:txBody>
      </p:sp>
    </p:spTree>
    <p:extLst>
      <p:ext uri="{BB962C8B-B14F-4D97-AF65-F5344CB8AC3E}">
        <p14:creationId xmlns:p14="http://schemas.microsoft.com/office/powerpoint/2010/main" val="19636085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109176"/>
            <a:ext cx="7839975" cy="5031477"/>
          </a:xfrm>
        </p:spPr>
        <p:txBody>
          <a:bodyPr>
            <a:noAutofit/>
          </a:bodyPr>
          <a:lstStyle/>
          <a:p>
            <a:pPr marL="82296" indent="0">
              <a:buNone/>
            </a:pPr>
            <a:r>
              <a:rPr lang="fr-FR" sz="2000" b="1" dirty="0" smtClean="0"/>
              <a:t>Le dictionnaire de données</a:t>
            </a:r>
          </a:p>
          <a:p>
            <a:pPr marL="82296" indent="0">
              <a:buNone/>
            </a:pPr>
            <a:r>
              <a:rPr lang="fr-FR" sz="2000" dirty="0"/>
              <a:t>Le dictionnaire des données est en fait le </a:t>
            </a:r>
            <a:r>
              <a:rPr lang="fr-FR" sz="2000" dirty="0" smtClean="0"/>
              <a:t>résultat </a:t>
            </a:r>
            <a:r>
              <a:rPr lang="fr-FR" sz="2000" dirty="0"/>
              <a:t>de la phase de collecte des </a:t>
            </a:r>
            <a:r>
              <a:rPr lang="fr-FR" sz="2000" dirty="0" smtClean="0"/>
              <a:t>données, de recueil </a:t>
            </a:r>
            <a:r>
              <a:rPr lang="fr-FR" sz="2000" dirty="0"/>
              <a:t>d'information. </a:t>
            </a:r>
          </a:p>
          <a:p>
            <a:pPr marL="82296" indent="0">
              <a:buNone/>
            </a:pPr>
            <a:r>
              <a:rPr lang="fr-FR" sz="2000" dirty="0"/>
              <a:t>Cette phase de recueil est </a:t>
            </a:r>
            <a:r>
              <a:rPr lang="fr-FR" sz="2000" dirty="0" smtClean="0"/>
              <a:t>effectuée </a:t>
            </a:r>
            <a:r>
              <a:rPr lang="fr-FR" sz="2000" dirty="0"/>
              <a:t>en plusieurs </a:t>
            </a:r>
            <a:r>
              <a:rPr lang="fr-FR" sz="2000" dirty="0" err="1"/>
              <a:t>étapes</a:t>
            </a:r>
            <a:r>
              <a:rPr lang="fr-FR" sz="2000" dirty="0"/>
              <a:t> : </a:t>
            </a:r>
          </a:p>
          <a:p>
            <a:pPr marL="82296" indent="0">
              <a:buNone/>
            </a:pPr>
            <a:endParaRPr lang="fr-FR" sz="2000" b="1"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17</a:t>
            </a:fld>
            <a:endParaRPr lang="en-US"/>
          </a:p>
        </p:txBody>
      </p:sp>
      <p:pic>
        <p:nvPicPr>
          <p:cNvPr id="5" name="Image 4" descr="Screen Shot 2020-05-24 at 17.38.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00" y="2636300"/>
            <a:ext cx="7572248" cy="3166777"/>
          </a:xfrm>
          <a:prstGeom prst="rect">
            <a:avLst/>
          </a:prstGeom>
        </p:spPr>
      </p:pic>
    </p:spTree>
    <p:extLst>
      <p:ext uri="{BB962C8B-B14F-4D97-AF65-F5344CB8AC3E}">
        <p14:creationId xmlns:p14="http://schemas.microsoft.com/office/powerpoint/2010/main" val="29234385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109176"/>
            <a:ext cx="7839975" cy="5031477"/>
          </a:xfrm>
        </p:spPr>
        <p:txBody>
          <a:bodyPr>
            <a:noAutofit/>
          </a:bodyPr>
          <a:lstStyle/>
          <a:p>
            <a:pPr marL="82296" indent="0">
              <a:buNone/>
            </a:pPr>
            <a:r>
              <a:rPr lang="fr-FR" sz="2000" b="1" dirty="0" smtClean="0"/>
              <a:t>Le dictionnaire de données</a:t>
            </a:r>
          </a:p>
          <a:p>
            <a:pPr marL="82296" indent="0">
              <a:buNone/>
            </a:pPr>
            <a:r>
              <a:rPr lang="fr-FR" sz="2000" dirty="0" smtClean="0"/>
              <a:t>Les techniques et les outils</a:t>
            </a:r>
          </a:p>
          <a:p>
            <a:pPr marL="82296" indent="0">
              <a:buNone/>
            </a:pPr>
            <a:r>
              <a:rPr lang="fr-FR" sz="2000" dirty="0" smtClean="0"/>
              <a:t>Le </a:t>
            </a:r>
            <a:r>
              <a:rPr lang="fr-FR" sz="2000" dirty="0"/>
              <a:t>premier </a:t>
            </a:r>
            <a:r>
              <a:rPr lang="fr-FR" sz="2000" dirty="0" err="1"/>
              <a:t>problème</a:t>
            </a:r>
            <a:r>
              <a:rPr lang="fr-FR" sz="2000" dirty="0"/>
              <a:t> à </a:t>
            </a:r>
            <a:r>
              <a:rPr lang="fr-FR" sz="2000" dirty="0" err="1"/>
              <a:t>résoudre</a:t>
            </a:r>
            <a:r>
              <a:rPr lang="fr-FR" sz="2000" dirty="0"/>
              <a:t> est de trouver l’information. On recherchera dans :</a:t>
            </a:r>
          </a:p>
          <a:p>
            <a:pPr lvl="1">
              <a:buFont typeface="Wingdings" charset="2"/>
              <a:buChar char="q"/>
            </a:pPr>
            <a:r>
              <a:rPr lang="fr-FR" sz="1600" dirty="0" smtClean="0"/>
              <a:t> </a:t>
            </a:r>
            <a:r>
              <a:rPr lang="fr-FR" sz="1600" dirty="0"/>
              <a:t>Les documents</a:t>
            </a:r>
          </a:p>
          <a:p>
            <a:pPr lvl="1">
              <a:buFont typeface="Wingdings" charset="2"/>
              <a:buChar char="q"/>
            </a:pPr>
            <a:r>
              <a:rPr lang="fr-FR" sz="1600" dirty="0" smtClean="0"/>
              <a:t> </a:t>
            </a:r>
            <a:r>
              <a:rPr lang="fr-FR" sz="1600" dirty="0"/>
              <a:t>Les </a:t>
            </a:r>
            <a:r>
              <a:rPr lang="fr-FR" sz="1600" dirty="0" err="1"/>
              <a:t>règlements</a:t>
            </a:r>
            <a:endParaRPr lang="fr-FR" sz="1600" dirty="0"/>
          </a:p>
          <a:p>
            <a:pPr lvl="1">
              <a:buFont typeface="Wingdings" charset="2"/>
              <a:buChar char="q"/>
            </a:pPr>
            <a:r>
              <a:rPr lang="fr-FR" sz="1600" dirty="0" smtClean="0"/>
              <a:t> </a:t>
            </a:r>
            <a:r>
              <a:rPr lang="fr-FR" sz="1600" dirty="0"/>
              <a:t>Les normes, les </a:t>
            </a:r>
            <a:r>
              <a:rPr lang="fr-FR" sz="1600" dirty="0" err="1"/>
              <a:t>procédures</a:t>
            </a:r>
            <a:r>
              <a:rPr lang="fr-FR" sz="1600" dirty="0"/>
              <a:t>,</a:t>
            </a:r>
          </a:p>
          <a:p>
            <a:pPr lvl="1">
              <a:buFont typeface="Wingdings" charset="2"/>
              <a:buChar char="q"/>
            </a:pPr>
            <a:r>
              <a:rPr lang="fr-FR" sz="1600" dirty="0" smtClean="0"/>
              <a:t> </a:t>
            </a:r>
            <a:r>
              <a:rPr lang="fr-FR" sz="1600" dirty="0"/>
              <a:t>Les bases de </a:t>
            </a:r>
            <a:r>
              <a:rPr lang="fr-FR" sz="1600" dirty="0" err="1"/>
              <a:t>données,existants</a:t>
            </a:r>
            <a:r>
              <a:rPr lang="fr-FR" sz="1600" dirty="0"/>
              <a:t>, les </a:t>
            </a:r>
            <a:r>
              <a:rPr lang="fr-FR" sz="1600" dirty="0" err="1"/>
              <a:t>fichiers,etc</a:t>
            </a:r>
            <a:r>
              <a:rPr lang="fr-FR" sz="1600" dirty="0"/>
              <a:t>;</a:t>
            </a:r>
          </a:p>
          <a:p>
            <a:pPr lvl="1">
              <a:buFont typeface="Wingdings" charset="2"/>
              <a:buChar char="q"/>
            </a:pPr>
            <a:r>
              <a:rPr lang="fr-FR" sz="1600" dirty="0" smtClean="0"/>
              <a:t> </a:t>
            </a:r>
            <a:r>
              <a:rPr lang="fr-FR" sz="1600" dirty="0"/>
              <a:t>Les entrevues, les questionnaires</a:t>
            </a:r>
            <a:r>
              <a:rPr lang="fr-FR" sz="1600" dirty="0" smtClean="0"/>
              <a:t>;</a:t>
            </a:r>
            <a:endParaRPr lang="fr-FR" sz="1600" dirty="0"/>
          </a:p>
          <a:p>
            <a:pPr marL="82296" indent="0">
              <a:buNone/>
            </a:pPr>
            <a:r>
              <a:rPr lang="fr-FR" sz="2000" dirty="0"/>
              <a:t>Cette ou ces entrevues ont pour objectif :</a:t>
            </a:r>
          </a:p>
          <a:p>
            <a:pPr lvl="1">
              <a:buFont typeface="Wingdings" charset="2"/>
              <a:buChar char="q"/>
            </a:pPr>
            <a:r>
              <a:rPr lang="fr-FR" sz="1600" dirty="0"/>
              <a:t> </a:t>
            </a:r>
            <a:r>
              <a:rPr lang="fr-FR" sz="1600" dirty="0" smtClean="0"/>
              <a:t> </a:t>
            </a:r>
            <a:r>
              <a:rPr lang="fr-FR" sz="1600" dirty="0"/>
              <a:t>Obtenir une description </a:t>
            </a:r>
            <a:r>
              <a:rPr lang="fr-FR" sz="1600" dirty="0" err="1"/>
              <a:t>précise</a:t>
            </a:r>
            <a:r>
              <a:rPr lang="fr-FR" sz="1600" dirty="0"/>
              <a:t> et </a:t>
            </a:r>
            <a:r>
              <a:rPr lang="fr-FR" sz="1600" dirty="0" err="1"/>
              <a:t>détaillée</a:t>
            </a:r>
            <a:r>
              <a:rPr lang="fr-FR" sz="1600" dirty="0"/>
              <a:t> des </a:t>
            </a:r>
            <a:r>
              <a:rPr lang="fr-FR" sz="1600" dirty="0" err="1"/>
              <a:t>procédures</a:t>
            </a:r>
            <a:r>
              <a:rPr lang="fr-FR" sz="1600" dirty="0"/>
              <a:t>;</a:t>
            </a:r>
          </a:p>
          <a:p>
            <a:pPr lvl="1">
              <a:buFont typeface="Wingdings" charset="2"/>
              <a:buChar char="q"/>
            </a:pPr>
            <a:r>
              <a:rPr lang="fr-FR" sz="1600" dirty="0"/>
              <a:t> </a:t>
            </a:r>
            <a:r>
              <a:rPr lang="fr-FR" sz="1600" dirty="0" smtClean="0"/>
              <a:t> </a:t>
            </a:r>
            <a:r>
              <a:rPr lang="fr-FR" sz="1600" dirty="0"/>
              <a:t>Mettre en </a:t>
            </a:r>
            <a:r>
              <a:rPr lang="fr-FR" sz="1600" dirty="0" err="1"/>
              <a:t>évidence</a:t>
            </a:r>
            <a:r>
              <a:rPr lang="fr-FR" sz="1600" dirty="0"/>
              <a:t> des dysfonctionnements;</a:t>
            </a:r>
          </a:p>
          <a:p>
            <a:pPr lvl="1">
              <a:buFont typeface="Wingdings" charset="2"/>
              <a:buChar char="q"/>
            </a:pPr>
            <a:r>
              <a:rPr lang="fr-FR" sz="1600" dirty="0"/>
              <a:t> </a:t>
            </a:r>
            <a:r>
              <a:rPr lang="fr-FR" sz="1600" dirty="0" smtClean="0"/>
              <a:t> </a:t>
            </a:r>
            <a:r>
              <a:rPr lang="fr-FR" sz="1600" dirty="0"/>
              <a:t>Obtenir des propositions, des critiques, des suggestions</a:t>
            </a:r>
            <a:r>
              <a:rPr lang="fr-FR" sz="1600" dirty="0" smtClean="0"/>
              <a:t>; </a:t>
            </a:r>
            <a:endParaRPr lang="fr-FR" sz="1600" b="1" dirty="0"/>
          </a:p>
          <a:p>
            <a:pPr marL="402336" lvl="1" indent="0">
              <a:buNone/>
            </a:pPr>
            <a:r>
              <a:rPr lang="fr-FR" sz="2000" dirty="0" smtClean="0"/>
              <a:t>Dans </a:t>
            </a:r>
            <a:r>
              <a:rPr lang="fr-FR" sz="2000" dirty="0"/>
              <a:t>cette phase, on prendra soins de noter le type de chaque donnée recueillie.</a:t>
            </a:r>
            <a:endParaRPr lang="fr-FR" sz="2000" b="1" dirty="0"/>
          </a:p>
          <a:p>
            <a:pPr marL="402336" lvl="1" indent="0">
              <a:buNone/>
            </a:pPr>
            <a:endParaRPr lang="fr-FR" sz="1600" dirty="0" smtClean="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18</a:t>
            </a:fld>
            <a:endParaRPr lang="en-US"/>
          </a:p>
        </p:txBody>
      </p:sp>
    </p:spTree>
    <p:extLst>
      <p:ext uri="{BB962C8B-B14F-4D97-AF65-F5344CB8AC3E}">
        <p14:creationId xmlns:p14="http://schemas.microsoft.com/office/powerpoint/2010/main" val="14390272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109176"/>
            <a:ext cx="7839975" cy="5031477"/>
          </a:xfrm>
        </p:spPr>
        <p:txBody>
          <a:bodyPr>
            <a:noAutofit/>
          </a:bodyPr>
          <a:lstStyle/>
          <a:p>
            <a:pPr marL="82296" indent="0">
              <a:buNone/>
            </a:pPr>
            <a:r>
              <a:rPr lang="fr-FR" sz="2000" b="1" dirty="0" smtClean="0"/>
              <a:t>Le dictionnaire de données</a:t>
            </a:r>
          </a:p>
          <a:p>
            <a:pPr marL="82296" indent="0">
              <a:buNone/>
            </a:pPr>
            <a:r>
              <a:rPr lang="fr-FR" sz="2000" b="1" dirty="0" smtClean="0"/>
              <a:t>Formalisme </a:t>
            </a:r>
          </a:p>
          <a:p>
            <a:pPr marL="82296" indent="0">
              <a:buNone/>
            </a:pPr>
            <a:r>
              <a:rPr lang="fr-FR" sz="2000" dirty="0"/>
              <a:t>Les données sont </a:t>
            </a:r>
            <a:r>
              <a:rPr lang="fr-FR" sz="2000" dirty="0" smtClean="0"/>
              <a:t>présentées </a:t>
            </a:r>
            <a:r>
              <a:rPr lang="fr-FR" sz="2000" dirty="0"/>
              <a:t>dans un </a:t>
            </a:r>
            <a:r>
              <a:rPr lang="fr-FR" sz="2000" dirty="0" smtClean="0"/>
              <a:t>tableau. Par exemple</a:t>
            </a:r>
            <a:endParaRPr lang="fr-FR" sz="2000" dirty="0"/>
          </a:p>
          <a:p>
            <a:pPr marL="82296" indent="0">
              <a:buNone/>
            </a:pPr>
            <a:endParaRPr lang="fr-FR" sz="2000" b="1"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19</a:t>
            </a:fld>
            <a:endParaRPr lang="en-US"/>
          </a:p>
        </p:txBody>
      </p:sp>
      <p:pic>
        <p:nvPicPr>
          <p:cNvPr id="5" name="Image 4" descr="Screen Shot 2020-05-24 at 17.56.59.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86188" y="2266576"/>
            <a:ext cx="7459897" cy="3874077"/>
          </a:xfrm>
          <a:prstGeom prst="rect">
            <a:avLst/>
          </a:prstGeom>
        </p:spPr>
      </p:pic>
    </p:spTree>
    <p:extLst>
      <p:ext uri="{BB962C8B-B14F-4D97-AF65-F5344CB8AC3E}">
        <p14:creationId xmlns:p14="http://schemas.microsoft.com/office/powerpoint/2010/main" val="411811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smtClean="0">
                <a:solidFill>
                  <a:schemeClr val="tx1">
                    <a:lumMod val="95000"/>
                    <a:lumOff val="5000"/>
                  </a:schemeClr>
                </a:solidFill>
              </a:rPr>
              <a:t>Tables de matières</a:t>
            </a:r>
            <a:endParaRPr lang="fr-FR" b="1" dirty="0">
              <a:solidFill>
                <a:schemeClr val="tx1">
                  <a:lumMod val="95000"/>
                  <a:lumOff val="5000"/>
                </a:schemeClr>
              </a:solidFill>
            </a:endParaRPr>
          </a:p>
        </p:txBody>
      </p:sp>
      <p:sp>
        <p:nvSpPr>
          <p:cNvPr id="2" name="Espace réservé du contenu 1"/>
          <p:cNvSpPr>
            <a:spLocks noGrp="1"/>
          </p:cNvSpPr>
          <p:nvPr>
            <p:ph idx="1"/>
          </p:nvPr>
        </p:nvSpPr>
        <p:spPr>
          <a:xfrm>
            <a:off x="1096206" y="1417638"/>
            <a:ext cx="7839975" cy="4723015"/>
          </a:xfrm>
        </p:spPr>
        <p:txBody>
          <a:bodyPr>
            <a:noAutofit/>
          </a:bodyPr>
          <a:lstStyle/>
          <a:p>
            <a:pPr marL="0" indent="0">
              <a:buNone/>
            </a:pPr>
            <a:r>
              <a:rPr lang="fr-FR" sz="2000" b="1" dirty="0" smtClean="0">
                <a:solidFill>
                  <a:schemeClr val="tx1">
                    <a:lumMod val="95000"/>
                    <a:lumOff val="5000"/>
                  </a:schemeClr>
                </a:solidFill>
              </a:rPr>
              <a:t>Aperçu du cours</a:t>
            </a:r>
          </a:p>
          <a:p>
            <a:pPr marL="0" indent="0">
              <a:buNone/>
            </a:pPr>
            <a:r>
              <a:rPr lang="fr-FR" sz="2000" b="1" dirty="0" smtClean="0">
                <a:solidFill>
                  <a:schemeClr val="tx1">
                    <a:lumMod val="95000"/>
                    <a:lumOff val="5000"/>
                  </a:schemeClr>
                </a:solidFill>
              </a:rPr>
              <a:t>	Objectifs du cours</a:t>
            </a:r>
          </a:p>
          <a:p>
            <a:pPr marL="0" indent="0">
              <a:buNone/>
            </a:pPr>
            <a:r>
              <a:rPr lang="fr-FR" sz="2000" b="1" dirty="0">
                <a:solidFill>
                  <a:schemeClr val="tx1">
                    <a:lumMod val="95000"/>
                    <a:lumOff val="5000"/>
                  </a:schemeClr>
                </a:solidFill>
              </a:rPr>
              <a:t>	</a:t>
            </a:r>
            <a:r>
              <a:rPr lang="fr-FR" sz="2000" b="1" dirty="0" smtClean="0">
                <a:solidFill>
                  <a:schemeClr val="tx1">
                    <a:lumMod val="95000"/>
                    <a:lumOff val="5000"/>
                  </a:schemeClr>
                </a:solidFill>
              </a:rPr>
              <a:t>Prérequis</a:t>
            </a:r>
          </a:p>
          <a:p>
            <a:pPr marL="0" indent="0">
              <a:buNone/>
            </a:pPr>
            <a:endParaRPr lang="fr-FR" sz="2000" b="1" dirty="0" smtClean="0">
              <a:solidFill>
                <a:schemeClr val="tx1">
                  <a:lumMod val="95000"/>
                  <a:lumOff val="5000"/>
                </a:schemeClr>
              </a:solidFill>
            </a:endParaRPr>
          </a:p>
          <a:p>
            <a:pPr marL="0" indent="0">
              <a:buNone/>
            </a:pPr>
            <a:r>
              <a:rPr lang="fr-FR" sz="2000" b="1" dirty="0">
                <a:solidFill>
                  <a:schemeClr val="tx1">
                    <a:lumMod val="95000"/>
                    <a:lumOff val="5000"/>
                  </a:schemeClr>
                </a:solidFill>
              </a:rPr>
              <a:t>Unité 0 : </a:t>
            </a:r>
            <a:r>
              <a:rPr lang="fr-FR" sz="2000" b="1" dirty="0" smtClean="0">
                <a:solidFill>
                  <a:schemeClr val="tx1">
                    <a:lumMod val="95000"/>
                    <a:lumOff val="5000"/>
                  </a:schemeClr>
                </a:solidFill>
              </a:rPr>
              <a:t>Généralités sur les bases de données</a:t>
            </a:r>
            <a:endParaRPr lang="fr-FR" sz="2000" b="1" dirty="0">
              <a:solidFill>
                <a:schemeClr val="tx1">
                  <a:lumMod val="95000"/>
                  <a:lumOff val="5000"/>
                </a:schemeClr>
              </a:solidFill>
            </a:endParaRPr>
          </a:p>
          <a:p>
            <a:pPr marL="0" indent="0">
              <a:buNone/>
            </a:pPr>
            <a:r>
              <a:rPr lang="fr-FR" sz="2000" b="1" dirty="0" smtClean="0">
                <a:solidFill>
                  <a:schemeClr val="tx1">
                    <a:lumMod val="95000"/>
                    <a:lumOff val="5000"/>
                  </a:schemeClr>
                </a:solidFill>
              </a:rPr>
              <a:t>Unité 1 : Analyse et Introduction à la modélisation </a:t>
            </a:r>
          </a:p>
          <a:p>
            <a:pPr marL="0" indent="0">
              <a:buNone/>
            </a:pPr>
            <a:r>
              <a:rPr lang="fr-FR" sz="2000" b="1" dirty="0" smtClean="0">
                <a:solidFill>
                  <a:schemeClr val="tx1">
                    <a:lumMod val="95000"/>
                    <a:lumOff val="5000"/>
                  </a:schemeClr>
                </a:solidFill>
              </a:rPr>
              <a:t>Unité 2 </a:t>
            </a:r>
            <a:r>
              <a:rPr lang="fr-FR" sz="2000" b="1" dirty="0">
                <a:solidFill>
                  <a:schemeClr val="tx1">
                    <a:lumMod val="95000"/>
                    <a:lumOff val="5000"/>
                  </a:schemeClr>
                </a:solidFill>
              </a:rPr>
              <a:t>:  </a:t>
            </a:r>
            <a:r>
              <a:rPr lang="fr-FR" sz="2000" b="1" dirty="0" smtClean="0">
                <a:solidFill>
                  <a:schemeClr val="tx1">
                    <a:lumMod val="95000"/>
                    <a:lumOff val="5000"/>
                  </a:schemeClr>
                </a:solidFill>
              </a:rPr>
              <a:t>La modélisation conceptuelle des données</a:t>
            </a:r>
          </a:p>
          <a:p>
            <a:pPr marL="0" indent="0">
              <a:buNone/>
            </a:pPr>
            <a:r>
              <a:rPr lang="fr-FR" sz="2000" b="1" dirty="0" smtClean="0">
                <a:solidFill>
                  <a:schemeClr val="tx1">
                    <a:lumMod val="95000"/>
                    <a:lumOff val="5000"/>
                  </a:schemeClr>
                </a:solidFill>
              </a:rPr>
              <a:t>Unité </a:t>
            </a:r>
            <a:r>
              <a:rPr lang="fr-FR" sz="2000" b="1" dirty="0">
                <a:solidFill>
                  <a:schemeClr val="tx1">
                    <a:lumMod val="95000"/>
                    <a:lumOff val="5000"/>
                  </a:schemeClr>
                </a:solidFill>
              </a:rPr>
              <a:t>3</a:t>
            </a:r>
            <a:r>
              <a:rPr lang="fr-FR" sz="2000" b="1" dirty="0" smtClean="0">
                <a:solidFill>
                  <a:schemeClr val="tx1">
                    <a:lumMod val="95000"/>
                    <a:lumOff val="5000"/>
                  </a:schemeClr>
                </a:solidFill>
              </a:rPr>
              <a:t> </a:t>
            </a:r>
            <a:r>
              <a:rPr lang="fr-FR" sz="2000" b="1" dirty="0">
                <a:solidFill>
                  <a:schemeClr val="tx1">
                    <a:lumMod val="95000"/>
                    <a:lumOff val="5000"/>
                  </a:schemeClr>
                </a:solidFill>
              </a:rPr>
              <a:t>: </a:t>
            </a:r>
            <a:r>
              <a:rPr lang="fr-FR" sz="2000" b="1" dirty="0" smtClean="0">
                <a:solidFill>
                  <a:schemeClr val="tx1">
                    <a:lumMod val="95000"/>
                    <a:lumOff val="5000"/>
                  </a:schemeClr>
                </a:solidFill>
              </a:rPr>
              <a:t> Le modèle relationnel : Du conceptuel au relationnel</a:t>
            </a:r>
          </a:p>
          <a:p>
            <a:pPr marL="0" indent="0">
              <a:buNone/>
            </a:pPr>
            <a:endParaRPr lang="fr-FR" sz="2000" b="1" dirty="0">
              <a:solidFill>
                <a:schemeClr val="tx1">
                  <a:lumMod val="95000"/>
                  <a:lumOff val="5000"/>
                </a:schemeClr>
              </a:solidFill>
            </a:endParaRPr>
          </a:p>
          <a:p>
            <a:pPr marL="0" indent="0">
              <a:buNone/>
            </a:pPr>
            <a:r>
              <a:rPr lang="fr-FR" sz="2000" b="1" dirty="0">
                <a:solidFill>
                  <a:schemeClr val="tx1">
                    <a:lumMod val="95000"/>
                    <a:lumOff val="5000"/>
                  </a:schemeClr>
                </a:solidFill>
              </a:rPr>
              <a:t>Unité </a:t>
            </a:r>
            <a:r>
              <a:rPr lang="fr-FR" sz="2000" b="1" dirty="0" smtClean="0">
                <a:solidFill>
                  <a:schemeClr val="tx1">
                    <a:lumMod val="95000"/>
                    <a:lumOff val="5000"/>
                  </a:schemeClr>
                </a:solidFill>
              </a:rPr>
              <a:t>4 :  L’accès au donnés, le langage SQL </a:t>
            </a:r>
          </a:p>
          <a:p>
            <a:pPr marL="0" indent="0">
              <a:buNone/>
            </a:pPr>
            <a:r>
              <a:rPr lang="fr-FR" sz="2000" b="1" dirty="0" smtClean="0">
                <a:solidFill>
                  <a:schemeClr val="tx1">
                    <a:lumMod val="95000"/>
                    <a:lumOff val="5000"/>
                  </a:schemeClr>
                </a:solidFill>
              </a:rPr>
              <a:t>Unité 5 </a:t>
            </a:r>
            <a:r>
              <a:rPr lang="fr-FR" sz="2000" b="1" dirty="0">
                <a:solidFill>
                  <a:schemeClr val="tx1">
                    <a:lumMod val="95000"/>
                    <a:lumOff val="5000"/>
                  </a:schemeClr>
                </a:solidFill>
              </a:rPr>
              <a:t>:  </a:t>
            </a:r>
            <a:r>
              <a:rPr lang="fr-FR" sz="2000" b="1" dirty="0" smtClean="0">
                <a:solidFill>
                  <a:schemeClr val="tx1">
                    <a:lumMod val="95000"/>
                    <a:lumOff val="5000"/>
                  </a:schemeClr>
                </a:solidFill>
              </a:rPr>
              <a:t>Outil de modélisation  ( A voir dernier cours )</a:t>
            </a:r>
          </a:p>
          <a:p>
            <a:pPr marL="0" indent="0">
              <a:buNone/>
            </a:pPr>
            <a:r>
              <a:rPr lang="fr-FR" sz="2000" b="1" dirty="0">
                <a:solidFill>
                  <a:schemeClr val="tx1">
                    <a:lumMod val="95000"/>
                    <a:lumOff val="5000"/>
                  </a:schemeClr>
                </a:solidFill>
              </a:rPr>
              <a:t>Unité </a:t>
            </a:r>
            <a:r>
              <a:rPr lang="fr-FR" sz="2000" b="1" dirty="0" smtClean="0">
                <a:solidFill>
                  <a:schemeClr val="tx1">
                    <a:lumMod val="95000"/>
                    <a:lumOff val="5000"/>
                  </a:schemeClr>
                </a:solidFill>
              </a:rPr>
              <a:t>6 </a:t>
            </a:r>
            <a:r>
              <a:rPr lang="fr-FR" sz="2000" b="1" dirty="0">
                <a:solidFill>
                  <a:schemeClr val="tx1">
                    <a:lumMod val="95000"/>
                    <a:lumOff val="5000"/>
                  </a:schemeClr>
                </a:solidFill>
              </a:rPr>
              <a:t>:  </a:t>
            </a:r>
            <a:r>
              <a:rPr lang="fr-FR" sz="2000" b="1" dirty="0" smtClean="0">
                <a:solidFill>
                  <a:schemeClr val="tx1">
                    <a:lumMod val="95000"/>
                    <a:lumOff val="5000"/>
                  </a:schemeClr>
                </a:solidFill>
              </a:rPr>
              <a:t>TD/TP </a:t>
            </a:r>
            <a:r>
              <a:rPr lang="fr-FR" sz="2000" b="1" dirty="0">
                <a:solidFill>
                  <a:schemeClr val="tx1">
                    <a:lumMod val="95000"/>
                    <a:lumOff val="5000"/>
                  </a:schemeClr>
                </a:solidFill>
              </a:rPr>
              <a:t>Manipulation des Bases de données</a:t>
            </a:r>
          </a:p>
          <a:p>
            <a:pPr marL="0" indent="0">
              <a:buNone/>
            </a:pPr>
            <a:endParaRPr lang="fr-FR" sz="2000" b="1" dirty="0" smtClean="0">
              <a:solidFill>
                <a:schemeClr val="tx1">
                  <a:lumMod val="95000"/>
                  <a:lumOff val="5000"/>
                </a:schemeClr>
              </a:solidFill>
            </a:endParaRPr>
          </a:p>
          <a:p>
            <a:pPr marL="0" indent="0">
              <a:buNone/>
            </a:pPr>
            <a:endParaRPr lang="fr-FR" sz="2000" b="1" dirty="0">
              <a:solidFill>
                <a:schemeClr val="tx1">
                  <a:lumMod val="95000"/>
                  <a:lumOff val="5000"/>
                </a:schemeClr>
              </a:solidFill>
            </a:endParaRPr>
          </a:p>
          <a:p>
            <a:pPr marL="0" indent="0">
              <a:buNone/>
            </a:pPr>
            <a:r>
              <a:rPr lang="fr-FR" sz="2000" b="1" dirty="0" smtClean="0">
                <a:solidFill>
                  <a:schemeClr val="tx1">
                    <a:lumMod val="95000"/>
                    <a:lumOff val="5000"/>
                  </a:schemeClr>
                </a:solidFill>
              </a:rPr>
              <a:t>Conclusion</a:t>
            </a:r>
            <a:endParaRPr lang="fr-FR" sz="2000" b="1" dirty="0">
              <a:solidFill>
                <a:schemeClr val="tx1">
                  <a:lumMod val="95000"/>
                  <a:lumOff val="5000"/>
                </a:schemeClr>
              </a:solidFill>
            </a:endParaRPr>
          </a:p>
          <a:p>
            <a:pPr marL="0" indent="0">
              <a:buNone/>
            </a:pPr>
            <a:endParaRPr lang="fr-FR" sz="2000" b="1" dirty="0">
              <a:solidFill>
                <a:schemeClr val="tx1">
                  <a:lumMod val="95000"/>
                  <a:lumOff val="5000"/>
                </a:schemeClr>
              </a:solidFill>
            </a:endParaRPr>
          </a:p>
          <a:p>
            <a:pPr marL="0" indent="0">
              <a:buNone/>
            </a:pPr>
            <a:endParaRPr lang="fr-FR" sz="2000" b="1" dirty="0" smtClean="0">
              <a:solidFill>
                <a:schemeClr val="tx1">
                  <a:lumMod val="95000"/>
                  <a:lumOff val="5000"/>
                </a:schemeClr>
              </a:solidFill>
            </a:endParaRPr>
          </a:p>
        </p:txBody>
      </p:sp>
      <p:sp>
        <p:nvSpPr>
          <p:cNvPr id="7" name="Espace réservé du pied de page 5"/>
          <p:cNvSpPr>
            <a:spLocks noGrp="1"/>
          </p:cNvSpPr>
          <p:nvPr>
            <p:ph type="ftr" sz="quarter" idx="11"/>
          </p:nvPr>
        </p:nvSpPr>
        <p:spPr>
          <a:xfrm>
            <a:off x="1096206" y="6140653"/>
            <a:ext cx="2607649" cy="648575"/>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2</a:t>
            </a:fld>
            <a:endParaRPr lang="en-US"/>
          </a:p>
        </p:txBody>
      </p:sp>
    </p:spTree>
    <p:extLst>
      <p:ext uri="{BB962C8B-B14F-4D97-AF65-F5344CB8AC3E}">
        <p14:creationId xmlns:p14="http://schemas.microsoft.com/office/powerpoint/2010/main" val="11147523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109176"/>
            <a:ext cx="7839975" cy="5031477"/>
          </a:xfrm>
        </p:spPr>
        <p:txBody>
          <a:bodyPr>
            <a:noAutofit/>
          </a:bodyPr>
          <a:lstStyle/>
          <a:p>
            <a:pPr marL="82296" indent="0">
              <a:buNone/>
            </a:pPr>
            <a:r>
              <a:rPr lang="fr-FR" sz="2000" b="1" dirty="0" smtClean="0"/>
              <a:t>Le dictionnaire de données</a:t>
            </a:r>
          </a:p>
          <a:p>
            <a:pPr marL="82296" indent="0">
              <a:buNone/>
            </a:pPr>
            <a:r>
              <a:rPr lang="fr-FR" sz="2000" b="1" i="1" dirty="0"/>
              <a:t>Exploitation </a:t>
            </a:r>
            <a:endParaRPr lang="fr-FR" sz="2000" b="1" i="1" dirty="0" smtClean="0"/>
          </a:p>
          <a:p>
            <a:pPr marL="82296" indent="0">
              <a:buNone/>
            </a:pPr>
            <a:r>
              <a:rPr lang="fr-FR" sz="2000" dirty="0"/>
              <a:t>L’ensemble des données recueillies constitue le dictionnaire des données brut. Toutes les données ne seront pas </a:t>
            </a:r>
            <a:r>
              <a:rPr lang="fr-FR" sz="2000" dirty="0" err="1"/>
              <a:t>utilisées</a:t>
            </a:r>
            <a:r>
              <a:rPr lang="fr-FR" sz="2000" dirty="0"/>
              <a:t> de la </a:t>
            </a:r>
            <a:r>
              <a:rPr lang="fr-FR" sz="2000" dirty="0" err="1"/>
              <a:t>même</a:t>
            </a:r>
            <a:r>
              <a:rPr lang="fr-FR" sz="2000" dirty="0"/>
              <a:t> </a:t>
            </a:r>
            <a:r>
              <a:rPr lang="fr-FR" sz="2000" dirty="0" err="1"/>
              <a:t>manière</a:t>
            </a:r>
            <a:r>
              <a:rPr lang="fr-FR" sz="2000" dirty="0"/>
              <a:t>. Pour la phase de </a:t>
            </a:r>
            <a:r>
              <a:rPr lang="fr-FR" sz="2000" dirty="0" err="1"/>
              <a:t>modélisation</a:t>
            </a:r>
            <a:r>
              <a:rPr lang="fr-FR" sz="2000" dirty="0"/>
              <a:t> des données, il convient d’</a:t>
            </a:r>
            <a:r>
              <a:rPr lang="fr-FR" sz="2000" dirty="0" err="1"/>
              <a:t>épurer</a:t>
            </a:r>
            <a:r>
              <a:rPr lang="fr-FR" sz="2000" dirty="0"/>
              <a:t> ce dictionnaire brut :</a:t>
            </a:r>
          </a:p>
          <a:p>
            <a:pPr>
              <a:buFont typeface="Wingdings" charset="2"/>
              <a:buChar char="q"/>
            </a:pPr>
            <a:r>
              <a:rPr lang="fr-FR" sz="2000" dirty="0" smtClean="0"/>
              <a:t>des </a:t>
            </a:r>
            <a:r>
              <a:rPr lang="fr-FR" sz="2000" dirty="0"/>
              <a:t>synonymes (données ayant le </a:t>
            </a:r>
            <a:r>
              <a:rPr lang="fr-FR" sz="2000" dirty="0" err="1"/>
              <a:t>même</a:t>
            </a:r>
            <a:r>
              <a:rPr lang="fr-FR" sz="2000" dirty="0"/>
              <a:t> sens) car ils constituent des redondances </a:t>
            </a:r>
            <a:r>
              <a:rPr lang="fr-FR" sz="2000" dirty="0" err="1"/>
              <a:t>ambiguës</a:t>
            </a:r>
            <a:r>
              <a:rPr lang="fr-FR" sz="2000" dirty="0"/>
              <a:t>,</a:t>
            </a:r>
          </a:p>
          <a:p>
            <a:pPr>
              <a:buFont typeface="Wingdings" charset="2"/>
              <a:buChar char="q"/>
            </a:pPr>
            <a:r>
              <a:rPr lang="fr-FR" sz="2000" dirty="0" smtClean="0"/>
              <a:t> </a:t>
            </a:r>
            <a:r>
              <a:rPr lang="fr-FR" sz="2000" dirty="0"/>
              <a:t>des </a:t>
            </a:r>
            <a:r>
              <a:rPr lang="fr-FR" sz="2000" dirty="0" err="1"/>
              <a:t>polysèmes</a:t>
            </a:r>
            <a:r>
              <a:rPr lang="fr-FR" sz="2000" dirty="0"/>
              <a:t> (mots ayant plusieurs sens) car ils peuvent provoquer des malentendus.</a:t>
            </a:r>
          </a:p>
          <a:p>
            <a:pPr marL="82296" indent="0">
              <a:buNone/>
            </a:pPr>
            <a:r>
              <a:rPr lang="fr-FR" sz="2000" dirty="0"/>
              <a:t>Les données </a:t>
            </a:r>
            <a:r>
              <a:rPr lang="fr-FR" sz="2000" dirty="0" err="1"/>
              <a:t>calculées</a:t>
            </a:r>
            <a:r>
              <a:rPr lang="fr-FR" sz="2000" dirty="0"/>
              <a:t> doivent </a:t>
            </a:r>
            <a:r>
              <a:rPr lang="fr-FR" sz="2000" dirty="0" err="1"/>
              <a:t>être</a:t>
            </a:r>
            <a:r>
              <a:rPr lang="fr-FR" sz="2000" dirty="0"/>
              <a:t> </a:t>
            </a:r>
            <a:r>
              <a:rPr lang="fr-FR" sz="2000" dirty="0" err="1"/>
              <a:t>examinées</a:t>
            </a:r>
            <a:r>
              <a:rPr lang="fr-FR" sz="2000" dirty="0"/>
              <a:t> avec soin. La </a:t>
            </a:r>
            <a:r>
              <a:rPr lang="fr-FR" sz="2000" dirty="0" err="1"/>
              <a:t>règle</a:t>
            </a:r>
            <a:r>
              <a:rPr lang="fr-FR" sz="2000" dirty="0"/>
              <a:t> est la suivante :</a:t>
            </a:r>
          </a:p>
          <a:p>
            <a:pPr marL="82296" indent="0">
              <a:buNone/>
            </a:pPr>
            <a:r>
              <a:rPr lang="fr-FR" sz="2000" dirty="0"/>
              <a:t>Si une </a:t>
            </a:r>
            <a:r>
              <a:rPr lang="fr-FR" sz="2000" dirty="0" err="1"/>
              <a:t>donnée</a:t>
            </a:r>
            <a:r>
              <a:rPr lang="fr-FR" sz="2000" dirty="0"/>
              <a:t> </a:t>
            </a:r>
            <a:r>
              <a:rPr lang="fr-FR" sz="2000" dirty="0" err="1"/>
              <a:t>calculée</a:t>
            </a:r>
            <a:r>
              <a:rPr lang="fr-FR" sz="2000" dirty="0"/>
              <a:t> peut </a:t>
            </a:r>
            <a:r>
              <a:rPr lang="fr-FR" sz="2000" dirty="0" err="1"/>
              <a:t>être</a:t>
            </a:r>
            <a:r>
              <a:rPr lang="fr-FR" sz="2000" dirty="0"/>
              <a:t> obtenue par l’application d’un traitement à partir de données </a:t>
            </a:r>
            <a:r>
              <a:rPr lang="fr-FR" sz="2000" dirty="0" err="1"/>
              <a:t>élémentaires</a:t>
            </a:r>
            <a:r>
              <a:rPr lang="fr-FR" sz="2000" dirty="0"/>
              <a:t> valides, on peut la supprimer du dictionnaire.</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20</a:t>
            </a:fld>
            <a:endParaRPr lang="en-US"/>
          </a:p>
        </p:txBody>
      </p:sp>
    </p:spTree>
    <p:extLst>
      <p:ext uri="{BB962C8B-B14F-4D97-AF65-F5344CB8AC3E}">
        <p14:creationId xmlns:p14="http://schemas.microsoft.com/office/powerpoint/2010/main" val="13937022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109176"/>
            <a:ext cx="7839975" cy="5031477"/>
          </a:xfrm>
        </p:spPr>
        <p:txBody>
          <a:bodyPr>
            <a:noAutofit/>
          </a:bodyPr>
          <a:lstStyle/>
          <a:p>
            <a:pPr marL="82296" indent="0">
              <a:buNone/>
            </a:pPr>
            <a:r>
              <a:rPr lang="fr-FR" sz="2000" b="1" dirty="0" smtClean="0"/>
              <a:t>Le dictionnaire de données</a:t>
            </a:r>
          </a:p>
          <a:p>
            <a:pPr marL="82296" indent="0">
              <a:buNone/>
            </a:pPr>
            <a:r>
              <a:rPr lang="fr-FR" sz="2000" b="1" i="1" dirty="0"/>
              <a:t>Exploitation </a:t>
            </a:r>
            <a:endParaRPr lang="fr-FR" sz="2000" b="1" i="1" dirty="0" smtClean="0"/>
          </a:p>
          <a:p>
            <a:pPr marL="82296" indent="0">
              <a:buNone/>
            </a:pPr>
            <a:r>
              <a:rPr lang="fr-FR" sz="2000" dirty="0"/>
              <a:t>Par </a:t>
            </a:r>
            <a:r>
              <a:rPr lang="fr-FR" sz="2000" dirty="0" smtClean="0"/>
              <a:t>exemple: Examinons </a:t>
            </a:r>
            <a:r>
              <a:rPr lang="fr-FR" sz="2000" dirty="0"/>
              <a:t>le cas de la </a:t>
            </a:r>
            <a:r>
              <a:rPr lang="fr-FR" sz="2000" dirty="0" err="1"/>
              <a:t>donnée</a:t>
            </a:r>
            <a:r>
              <a:rPr lang="fr-FR" sz="2000" dirty="0"/>
              <a:t> </a:t>
            </a:r>
            <a:r>
              <a:rPr lang="fr-FR" sz="2000" dirty="0" err="1"/>
              <a:t>calculée</a:t>
            </a:r>
            <a:r>
              <a:rPr lang="fr-FR" sz="2000" dirty="0"/>
              <a:t> </a:t>
            </a:r>
            <a:r>
              <a:rPr lang="fr-FR" sz="2000" b="1" dirty="0" err="1"/>
              <a:t>MntCde</a:t>
            </a:r>
            <a:r>
              <a:rPr lang="fr-FR" sz="2000" dirty="0"/>
              <a:t> du dictionnaire. Sa valeur est obtenue par l’application du calcul </a:t>
            </a:r>
            <a:r>
              <a:rPr lang="fr-FR" sz="2000" b="1" dirty="0"/>
              <a:t>: </a:t>
            </a:r>
            <a:r>
              <a:rPr lang="fr-FR" sz="2000" b="1" dirty="0" err="1"/>
              <a:t>MntCde</a:t>
            </a:r>
            <a:r>
              <a:rPr lang="fr-FR" sz="2000" b="1" dirty="0"/>
              <a:t> = </a:t>
            </a:r>
            <a:r>
              <a:rPr lang="fr-FR" sz="2000" b="1" dirty="0" err="1"/>
              <a:t>PrixCde</a:t>
            </a:r>
            <a:r>
              <a:rPr lang="fr-FR" sz="2000" b="1" dirty="0"/>
              <a:t> * </a:t>
            </a:r>
            <a:r>
              <a:rPr lang="fr-FR" sz="2000" b="1" dirty="0" err="1"/>
              <a:t>QteCde</a:t>
            </a:r>
            <a:endParaRPr lang="fr-FR" sz="2000" b="1" dirty="0"/>
          </a:p>
          <a:p>
            <a:pPr marL="82296" indent="0">
              <a:buNone/>
            </a:pPr>
            <a:r>
              <a:rPr lang="fr-FR" sz="2000" dirty="0"/>
              <a:t>Les données </a:t>
            </a:r>
            <a:r>
              <a:rPr lang="fr-FR" sz="2000" dirty="0" err="1"/>
              <a:t>élémentaires</a:t>
            </a:r>
            <a:r>
              <a:rPr lang="fr-FR" sz="2000" dirty="0"/>
              <a:t> (</a:t>
            </a:r>
            <a:r>
              <a:rPr lang="fr-FR" sz="2000" dirty="0" err="1"/>
              <a:t>PrixCde</a:t>
            </a:r>
            <a:r>
              <a:rPr lang="fr-FR" sz="2000" dirty="0"/>
              <a:t> et </a:t>
            </a:r>
            <a:r>
              <a:rPr lang="fr-FR" sz="2000" dirty="0" err="1"/>
              <a:t>QteCde</a:t>
            </a:r>
            <a:r>
              <a:rPr lang="fr-FR" sz="2000" dirty="0"/>
              <a:t>) qui participent à son calcul sont </a:t>
            </a:r>
            <a:r>
              <a:rPr lang="fr-FR" sz="2000" dirty="0" err="1"/>
              <a:t>présentes</a:t>
            </a:r>
            <a:r>
              <a:rPr lang="fr-FR" sz="2000" dirty="0"/>
              <a:t>. On peut donc </a:t>
            </a:r>
            <a:r>
              <a:rPr lang="fr-FR" sz="2000" dirty="0" err="1"/>
              <a:t>éliminer</a:t>
            </a:r>
            <a:r>
              <a:rPr lang="fr-FR" sz="2000" dirty="0"/>
              <a:t> cette </a:t>
            </a:r>
            <a:r>
              <a:rPr lang="fr-FR" sz="2000" dirty="0" err="1"/>
              <a:t>donnée</a:t>
            </a:r>
            <a:r>
              <a:rPr lang="fr-FR" sz="2000" dirty="0"/>
              <a:t> pour la phase de </a:t>
            </a:r>
            <a:r>
              <a:rPr lang="fr-FR" sz="2000" dirty="0" err="1"/>
              <a:t>modélisation</a:t>
            </a:r>
            <a:r>
              <a:rPr lang="fr-FR" sz="2000" dirty="0"/>
              <a:t> conceptuelle.</a:t>
            </a:r>
          </a:p>
          <a:p>
            <a:pPr marL="82296" indent="0">
              <a:buNone/>
            </a:pPr>
            <a:r>
              <a:rPr lang="fr-FR" sz="2000" dirty="0"/>
              <a:t>Par contre, si la formule de calcul avait </a:t>
            </a:r>
            <a:r>
              <a:rPr lang="fr-FR" sz="2000" dirty="0" err="1" smtClean="0"/>
              <a:t>été</a:t>
            </a:r>
            <a:r>
              <a:rPr lang="fr-FR" sz="2000" dirty="0" smtClean="0"/>
              <a:t> </a:t>
            </a:r>
            <a:r>
              <a:rPr lang="fr-FR" sz="2000" dirty="0"/>
              <a:t>la suivante : </a:t>
            </a:r>
            <a:r>
              <a:rPr lang="fr-FR" sz="2000" b="1" dirty="0" err="1"/>
              <a:t>MntCde</a:t>
            </a:r>
            <a:r>
              <a:rPr lang="fr-FR" sz="2000" b="1" dirty="0"/>
              <a:t> = </a:t>
            </a:r>
            <a:r>
              <a:rPr lang="fr-FR" sz="2000" b="1" dirty="0" err="1"/>
              <a:t>PrixProduit</a:t>
            </a:r>
            <a:r>
              <a:rPr lang="fr-FR" sz="2000" b="1" dirty="0"/>
              <a:t> * </a:t>
            </a:r>
            <a:r>
              <a:rPr lang="fr-FR" sz="2000" b="1" dirty="0" err="1" smtClean="0"/>
              <a:t>QteCde</a:t>
            </a:r>
            <a:r>
              <a:rPr lang="fr-FR" sz="2000" dirty="0" smtClean="0"/>
              <a:t> dans </a:t>
            </a:r>
            <a:r>
              <a:rPr lang="fr-FR" sz="2000" dirty="0"/>
              <a:t>laquelle le </a:t>
            </a:r>
            <a:r>
              <a:rPr lang="fr-FR" sz="2000" dirty="0" err="1"/>
              <a:t>PrixProduit</a:t>
            </a:r>
            <a:r>
              <a:rPr lang="fr-FR" sz="2000" dirty="0"/>
              <a:t> est le prix catalogue du produit. Si </a:t>
            </a:r>
            <a:r>
              <a:rPr lang="fr-FR" sz="2000" dirty="0" err="1"/>
              <a:t>MntCde</a:t>
            </a:r>
            <a:r>
              <a:rPr lang="fr-FR" sz="2000" dirty="0"/>
              <a:t> </a:t>
            </a:r>
            <a:r>
              <a:rPr lang="fr-FR" sz="2000" dirty="0" err="1"/>
              <a:t>disparaît</a:t>
            </a:r>
            <a:r>
              <a:rPr lang="fr-FR" sz="2000" dirty="0"/>
              <a:t> du dictionnaire, on serait dans </a:t>
            </a:r>
            <a:r>
              <a:rPr lang="fr-FR" sz="2000" dirty="0" smtClean="0"/>
              <a:t>l’incapacité </a:t>
            </a:r>
            <a:r>
              <a:rPr lang="fr-FR" sz="2000" dirty="0"/>
              <a:t>de reconstituer ce montant car la </a:t>
            </a:r>
            <a:r>
              <a:rPr lang="fr-FR" sz="2000" dirty="0" err="1"/>
              <a:t>donnée</a:t>
            </a:r>
            <a:r>
              <a:rPr lang="fr-FR" sz="2000" dirty="0"/>
              <a:t> </a:t>
            </a:r>
            <a:r>
              <a:rPr lang="fr-FR" sz="2000" dirty="0" err="1"/>
              <a:t>PrixProduit</a:t>
            </a:r>
            <a:r>
              <a:rPr lang="fr-FR" sz="2000" dirty="0"/>
              <a:t> peut </a:t>
            </a:r>
            <a:r>
              <a:rPr lang="fr-FR" sz="2000" dirty="0" err="1"/>
              <a:t>évoluer</a:t>
            </a:r>
            <a:r>
              <a:rPr lang="fr-FR" sz="2000" dirty="0"/>
              <a:t> dans le temps (changement de tarif du Produit). Il est donc </a:t>
            </a:r>
            <a:r>
              <a:rPr lang="fr-FR" sz="2000" dirty="0" err="1"/>
              <a:t>impératif</a:t>
            </a:r>
            <a:r>
              <a:rPr lang="fr-FR" sz="2000" dirty="0"/>
              <a:t> dans ce cas, soit de garder </a:t>
            </a:r>
            <a:r>
              <a:rPr lang="fr-FR" sz="2000" b="1" dirty="0" err="1"/>
              <a:t>MntCde</a:t>
            </a:r>
            <a:r>
              <a:rPr lang="fr-FR" sz="2000" dirty="0"/>
              <a:t>, soit de rajouter dans le dictionnaire la ou les données permettant d'obtenir ce </a:t>
            </a:r>
            <a:r>
              <a:rPr lang="fr-FR" sz="2000" dirty="0" err="1"/>
              <a:t>résultat</a:t>
            </a:r>
            <a:r>
              <a:rPr lang="fr-FR" sz="2000" dirty="0"/>
              <a:t>.</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21</a:t>
            </a:fld>
            <a:endParaRPr lang="en-US"/>
          </a:p>
        </p:txBody>
      </p:sp>
    </p:spTree>
    <p:extLst>
      <p:ext uri="{BB962C8B-B14F-4D97-AF65-F5344CB8AC3E}">
        <p14:creationId xmlns:p14="http://schemas.microsoft.com/office/powerpoint/2010/main" val="16195175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298447"/>
            <a:ext cx="7839975" cy="4842206"/>
          </a:xfrm>
        </p:spPr>
        <p:txBody>
          <a:bodyPr>
            <a:noAutofit/>
          </a:bodyPr>
          <a:lstStyle/>
          <a:p>
            <a:pPr marL="82296" indent="0">
              <a:buNone/>
            </a:pPr>
            <a:r>
              <a:rPr lang="fr-FR" sz="2000" b="1" dirty="0" smtClean="0"/>
              <a:t>Notions de dépendances fonctionnelles</a:t>
            </a:r>
          </a:p>
          <a:p>
            <a:pPr marL="82296" indent="0">
              <a:buNone/>
            </a:pPr>
            <a:r>
              <a:rPr lang="fr-FR" sz="2000" dirty="0"/>
              <a:t>L'analyse des dépendances est la deuxième phase de l'analyse des données. Elle a pour but de préparer la phase suivante à savoir le modèle conceptuel des données en recherchant les liens (les dépendances) entre les différentes données </a:t>
            </a:r>
            <a:r>
              <a:rPr lang="fr-FR" sz="2000" dirty="0" smtClean="0"/>
              <a:t>.</a:t>
            </a:r>
            <a:endParaRPr lang="fr-FR" sz="2000" dirty="0"/>
          </a:p>
          <a:p>
            <a:pPr marL="82296" indent="0">
              <a:buNone/>
            </a:pPr>
            <a:r>
              <a:rPr lang="fr-FR" sz="2000" dirty="0"/>
              <a:t>L'analyse de ces liens produira comme document un diagramme ou un graphe des </a:t>
            </a:r>
            <a:r>
              <a:rPr lang="fr-FR" sz="2000" dirty="0" smtClean="0"/>
              <a:t>dépendances. </a:t>
            </a:r>
            <a:r>
              <a:rPr lang="fr-FR" sz="2000" dirty="0"/>
              <a:t>Cet outil est assez peu utilisé dans le monde professionnel, le placement des données étant </a:t>
            </a:r>
            <a:r>
              <a:rPr lang="fr-FR" sz="2000" dirty="0" smtClean="0"/>
              <a:t>réalisé </a:t>
            </a:r>
            <a:r>
              <a:rPr lang="fr-FR" sz="2000" dirty="0"/>
              <a:t>in-situ au moment de la conception du MCD. Cette </a:t>
            </a:r>
            <a:r>
              <a:rPr lang="fr-FR" sz="2000" dirty="0" smtClean="0"/>
              <a:t>étape </a:t>
            </a:r>
            <a:r>
              <a:rPr lang="fr-FR" sz="2000" dirty="0"/>
              <a:t>reste </a:t>
            </a:r>
            <a:r>
              <a:rPr lang="fr-FR" sz="2000" dirty="0" smtClean="0"/>
              <a:t>néanmoins </a:t>
            </a:r>
            <a:r>
              <a:rPr lang="fr-FR" sz="2000" dirty="0"/>
              <a:t>importante en phase de </a:t>
            </a:r>
            <a:r>
              <a:rPr lang="fr-FR" sz="2000" dirty="0" smtClean="0"/>
              <a:t>démarrage </a:t>
            </a:r>
            <a:r>
              <a:rPr lang="fr-FR" sz="2000" dirty="0"/>
              <a:t>dans l'analyse des données. </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22</a:t>
            </a:fld>
            <a:endParaRPr lang="en-US"/>
          </a:p>
        </p:txBody>
      </p:sp>
    </p:spTree>
    <p:extLst>
      <p:ext uri="{BB962C8B-B14F-4D97-AF65-F5344CB8AC3E}">
        <p14:creationId xmlns:p14="http://schemas.microsoft.com/office/powerpoint/2010/main" val="17184501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298447"/>
            <a:ext cx="7839975" cy="4842206"/>
          </a:xfrm>
        </p:spPr>
        <p:txBody>
          <a:bodyPr>
            <a:noAutofit/>
          </a:bodyPr>
          <a:lstStyle/>
          <a:p>
            <a:pPr marL="82296" indent="0">
              <a:buNone/>
            </a:pPr>
            <a:r>
              <a:rPr lang="fr-FR" sz="2000" b="1" dirty="0" smtClean="0"/>
              <a:t>Notions de dépendances fonctionnelles</a:t>
            </a:r>
          </a:p>
          <a:p>
            <a:pPr marL="82296" indent="0">
              <a:buNone/>
            </a:pPr>
            <a:r>
              <a:rPr lang="fr-FR" sz="2000" dirty="0" smtClean="0"/>
              <a:t> </a:t>
            </a: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23</a:t>
            </a:fld>
            <a:endParaRPr lang="en-US"/>
          </a:p>
        </p:txBody>
      </p:sp>
      <p:pic>
        <p:nvPicPr>
          <p:cNvPr id="5" name="Image 4" descr="Screen Shot 2020-05-24 at 18.43.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130" y="1914552"/>
            <a:ext cx="5956300" cy="4033201"/>
          </a:xfrm>
          <a:prstGeom prst="rect">
            <a:avLst/>
          </a:prstGeom>
        </p:spPr>
      </p:pic>
    </p:spTree>
    <p:extLst>
      <p:ext uri="{BB962C8B-B14F-4D97-AF65-F5344CB8AC3E}">
        <p14:creationId xmlns:p14="http://schemas.microsoft.com/office/powerpoint/2010/main" val="29293538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298447"/>
            <a:ext cx="7839975" cy="4842206"/>
          </a:xfrm>
        </p:spPr>
        <p:txBody>
          <a:bodyPr>
            <a:noAutofit/>
          </a:bodyPr>
          <a:lstStyle/>
          <a:p>
            <a:pPr marL="82296" indent="0">
              <a:buNone/>
            </a:pPr>
            <a:r>
              <a:rPr lang="fr-FR" sz="2000" b="1" dirty="0" smtClean="0"/>
              <a:t>Notions de dépendances fonctionnelles (DF)</a:t>
            </a:r>
            <a:endParaRPr lang="fr-FR" sz="2000" dirty="0"/>
          </a:p>
          <a:p>
            <a:pPr marL="82296" indent="0">
              <a:buNone/>
            </a:pPr>
            <a:r>
              <a:rPr lang="fr-FR" sz="2000" dirty="0"/>
              <a:t>Soient A et B les ensembles de valeurs prises par deux données. Il y a </a:t>
            </a:r>
            <a:r>
              <a:rPr lang="fr-FR" sz="2000" dirty="0" smtClean="0"/>
              <a:t>dépendance </a:t>
            </a:r>
            <a:r>
              <a:rPr lang="fr-FR" sz="2000" dirty="0"/>
              <a:t>fonctionnelle entre A et B lorsque, connaissant une valeur de A, quelque soit cette valeur, on </a:t>
            </a:r>
            <a:r>
              <a:rPr lang="fr-FR" sz="2000" dirty="0" smtClean="0"/>
              <a:t>détermine </a:t>
            </a:r>
            <a:r>
              <a:rPr lang="fr-FR" sz="2000" dirty="0"/>
              <a:t>une et une seule valeur de B. </a:t>
            </a:r>
            <a:r>
              <a:rPr lang="fr-FR" sz="2000" dirty="0" smtClean="0"/>
              <a:t> </a:t>
            </a:r>
            <a:endParaRPr lang="fr-FR" sz="2000" dirty="0"/>
          </a:p>
          <a:p>
            <a:pPr marL="82296" indent="0">
              <a:buNone/>
            </a:pPr>
            <a:r>
              <a:rPr lang="fr-FR" sz="2000" dirty="0"/>
              <a:t>On symbolise la </a:t>
            </a:r>
            <a:r>
              <a:rPr lang="fr-FR" sz="2000" dirty="0" smtClean="0"/>
              <a:t>dépendance </a:t>
            </a:r>
            <a:r>
              <a:rPr lang="fr-FR" sz="2000" dirty="0"/>
              <a:t>fonctionnelle par A → B où</a:t>
            </a:r>
          </a:p>
          <a:p>
            <a:pPr>
              <a:buFont typeface="Wingdings" charset="2"/>
              <a:buChar char="q"/>
            </a:pPr>
            <a:r>
              <a:rPr lang="fr-FR" sz="2000" dirty="0" smtClean="0"/>
              <a:t> </a:t>
            </a:r>
            <a:r>
              <a:rPr lang="fr-FR" sz="2000" dirty="0"/>
              <a:t>A est </a:t>
            </a:r>
            <a:r>
              <a:rPr lang="fr-FR" sz="2000" dirty="0" smtClean="0"/>
              <a:t>appelé </a:t>
            </a:r>
            <a:r>
              <a:rPr lang="fr-FR" sz="2000" dirty="0"/>
              <a:t>source de la DF (on dit aussi </a:t>
            </a:r>
            <a:r>
              <a:rPr lang="fr-FR" sz="2000" dirty="0" smtClean="0"/>
              <a:t>déterminant </a:t>
            </a:r>
            <a:r>
              <a:rPr lang="fr-FR" sz="2000" dirty="0"/>
              <a:t>ou partie gauche)</a:t>
            </a:r>
          </a:p>
          <a:p>
            <a:pPr>
              <a:buFont typeface="Wingdings" charset="2"/>
              <a:buChar char="q"/>
            </a:pPr>
            <a:r>
              <a:rPr lang="fr-FR" sz="2000" dirty="0" smtClean="0"/>
              <a:t>et </a:t>
            </a:r>
            <a:r>
              <a:rPr lang="fr-FR" sz="2000" dirty="0"/>
              <a:t>B la cible (on dit aussi but, </a:t>
            </a:r>
            <a:r>
              <a:rPr lang="fr-FR" sz="2000" dirty="0" err="1" smtClean="0"/>
              <a:t>déterminé</a:t>
            </a:r>
            <a:r>
              <a:rPr lang="fr-FR" sz="2000" dirty="0" smtClean="0"/>
              <a:t> </a:t>
            </a:r>
            <a:r>
              <a:rPr lang="fr-FR" sz="2000" dirty="0"/>
              <a:t>ou partie droite) de la DF</a:t>
            </a:r>
            <a:r>
              <a:rPr lang="fr-FR" sz="2000" dirty="0" smtClean="0"/>
              <a:t>.</a:t>
            </a:r>
          </a:p>
          <a:p>
            <a:pPr marL="82296" indent="0">
              <a:buNone/>
            </a:pPr>
            <a:r>
              <a:rPr lang="fr-FR" sz="2000" dirty="0" smtClean="0"/>
              <a:t>Exemple </a:t>
            </a:r>
            <a:r>
              <a:rPr lang="fr-FR" sz="2000" dirty="0"/>
              <a:t>:</a:t>
            </a:r>
          </a:p>
          <a:p>
            <a:pPr marL="82296" indent="0">
              <a:buNone/>
            </a:pPr>
            <a:r>
              <a:rPr lang="fr-FR" sz="2000" dirty="0" err="1"/>
              <a:t>NumClient</a:t>
            </a:r>
            <a:r>
              <a:rPr lang="fr-FR" sz="2000" dirty="0"/>
              <a:t> → </a:t>
            </a:r>
            <a:r>
              <a:rPr lang="fr-FR" sz="2000" dirty="0" err="1"/>
              <a:t>NomClient</a:t>
            </a:r>
            <a:r>
              <a:rPr lang="fr-FR" sz="2000" dirty="0"/>
              <a:t> </a:t>
            </a:r>
          </a:p>
          <a:p>
            <a:pPr marL="82296" indent="0">
              <a:buNone/>
            </a:pPr>
            <a:r>
              <a:rPr lang="fr-FR" sz="2000" dirty="0" err="1"/>
              <a:t>NumCLient</a:t>
            </a:r>
            <a:r>
              <a:rPr lang="fr-FR" sz="2000" dirty="0"/>
              <a:t> → </a:t>
            </a:r>
            <a:r>
              <a:rPr lang="fr-FR" sz="2000" dirty="0" err="1"/>
              <a:t>AdresseClient</a:t>
            </a:r>
            <a:r>
              <a:rPr lang="fr-FR" sz="2000" dirty="0"/>
              <a:t> </a:t>
            </a:r>
            <a:endParaRPr lang="fr-FR" sz="2000" dirty="0" smtClean="0"/>
          </a:p>
          <a:p>
            <a:pPr marL="82296" indent="0">
              <a:buNone/>
            </a:pPr>
            <a:endParaRPr lang="fr-FR" sz="2000" dirty="0"/>
          </a:p>
          <a:p>
            <a:pPr marL="82296" indent="0">
              <a:buNone/>
            </a:pPr>
            <a:r>
              <a:rPr lang="fr-FR" sz="2000" dirty="0" err="1"/>
              <a:t>RefProduit</a:t>
            </a:r>
            <a:r>
              <a:rPr lang="fr-FR" sz="2000" dirty="0"/>
              <a:t> → </a:t>
            </a:r>
            <a:r>
              <a:rPr lang="fr-FR" sz="2000" dirty="0" err="1" smtClean="0"/>
              <a:t>LibProduit</a:t>
            </a:r>
            <a:r>
              <a:rPr lang="fr-FR" sz="2000" dirty="0" smtClean="0"/>
              <a:t> </a:t>
            </a: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24</a:t>
            </a:fld>
            <a:endParaRPr lang="en-US"/>
          </a:p>
        </p:txBody>
      </p:sp>
    </p:spTree>
    <p:extLst>
      <p:ext uri="{BB962C8B-B14F-4D97-AF65-F5344CB8AC3E}">
        <p14:creationId xmlns:p14="http://schemas.microsoft.com/office/powerpoint/2010/main" val="39540735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298447"/>
            <a:ext cx="7839975" cy="4842206"/>
          </a:xfrm>
        </p:spPr>
        <p:txBody>
          <a:bodyPr>
            <a:noAutofit/>
          </a:bodyPr>
          <a:lstStyle/>
          <a:p>
            <a:pPr marL="82296" indent="0">
              <a:buNone/>
            </a:pPr>
            <a:r>
              <a:rPr lang="fr-FR" sz="2000" b="1" dirty="0" smtClean="0"/>
              <a:t>Notions de dépendances fonctionnelles (DF)</a:t>
            </a:r>
            <a:endParaRPr lang="fr-FR" sz="2000" dirty="0"/>
          </a:p>
          <a:p>
            <a:pPr marL="82296" indent="0">
              <a:buNone/>
            </a:pPr>
            <a:r>
              <a:rPr lang="fr-FR" sz="2000" dirty="0" err="1" smtClean="0"/>
              <a:t>NumClient</a:t>
            </a:r>
            <a:r>
              <a:rPr lang="fr-FR" sz="2000" dirty="0" smtClean="0"/>
              <a:t> </a:t>
            </a:r>
            <a:r>
              <a:rPr lang="fr-FR" sz="2000" dirty="0"/>
              <a:t>→ </a:t>
            </a:r>
            <a:r>
              <a:rPr lang="fr-FR" sz="2000" dirty="0" err="1"/>
              <a:t>NomClient</a:t>
            </a:r>
            <a:r>
              <a:rPr lang="fr-FR" sz="2000" dirty="0"/>
              <a:t> </a:t>
            </a:r>
          </a:p>
          <a:p>
            <a:pPr marL="82296" indent="0">
              <a:buNone/>
            </a:pPr>
            <a:r>
              <a:rPr lang="fr-FR" sz="2000" dirty="0" err="1"/>
              <a:t>NumCLient</a:t>
            </a:r>
            <a:r>
              <a:rPr lang="fr-FR" sz="2000" dirty="0"/>
              <a:t> → </a:t>
            </a:r>
            <a:r>
              <a:rPr lang="fr-FR" sz="2000" dirty="0" err="1"/>
              <a:t>AdresseClient</a:t>
            </a:r>
            <a:r>
              <a:rPr lang="fr-FR" sz="2000" dirty="0"/>
              <a:t> </a:t>
            </a:r>
          </a:p>
          <a:p>
            <a:pPr marL="82296" indent="0">
              <a:buNone/>
            </a:pPr>
            <a:r>
              <a:rPr lang="fr-FR" sz="2000" dirty="0" err="1"/>
              <a:t>RefProduit</a:t>
            </a:r>
            <a:r>
              <a:rPr lang="fr-FR" sz="2000" dirty="0"/>
              <a:t> → </a:t>
            </a:r>
            <a:r>
              <a:rPr lang="fr-FR" sz="2000" dirty="0" err="1"/>
              <a:t>LibProduit</a:t>
            </a:r>
            <a:endParaRPr lang="fr-FR" sz="2000" dirty="0"/>
          </a:p>
          <a:p>
            <a:pPr marL="82296" indent="0">
              <a:buNone/>
            </a:pPr>
            <a:r>
              <a:rPr lang="fr-FR" sz="2000" dirty="0"/>
              <a:t>Cela signifie qu’à un </a:t>
            </a:r>
            <a:r>
              <a:rPr lang="fr-FR" sz="2000" dirty="0" err="1"/>
              <a:t>numéro</a:t>
            </a:r>
            <a:r>
              <a:rPr lang="fr-FR" sz="2000" dirty="0"/>
              <a:t> de client ne correspondent qu’un et un seul nom et une et une seule adresse. En revanche, il n’est pas impossible qu’à une adresse, </a:t>
            </a:r>
            <a:r>
              <a:rPr lang="fr-FR" sz="2000" dirty="0" err="1"/>
              <a:t>résident</a:t>
            </a:r>
            <a:r>
              <a:rPr lang="fr-FR" sz="2000" dirty="0"/>
              <a:t> plusieurs clients, d'où l'importance de bien </a:t>
            </a:r>
            <a:r>
              <a:rPr lang="fr-FR" sz="2000" dirty="0" err="1"/>
              <a:t>définir</a:t>
            </a:r>
            <a:r>
              <a:rPr lang="fr-FR" sz="2000" dirty="0"/>
              <a:t> le sens de la </a:t>
            </a:r>
            <a:r>
              <a:rPr lang="fr-FR" sz="2000" dirty="0" err="1"/>
              <a:t>dépendance</a:t>
            </a:r>
            <a:r>
              <a:rPr lang="fr-FR" sz="2000" dirty="0"/>
              <a:t>.</a:t>
            </a:r>
          </a:p>
          <a:p>
            <a:pPr marL="82296" indent="0">
              <a:buNone/>
            </a:pPr>
            <a:r>
              <a:rPr lang="fr-FR" sz="2000" dirty="0"/>
              <a:t>Par contre, la DF </a:t>
            </a:r>
            <a:r>
              <a:rPr lang="fr-FR" sz="2000" dirty="0" err="1"/>
              <a:t>RefProduit</a:t>
            </a:r>
            <a:r>
              <a:rPr lang="fr-FR" sz="2000" dirty="0"/>
              <a:t> → </a:t>
            </a:r>
            <a:r>
              <a:rPr lang="fr-FR" sz="2000" dirty="0" err="1"/>
              <a:t>NumClient</a:t>
            </a:r>
            <a:r>
              <a:rPr lang="fr-FR" sz="2000" dirty="0"/>
              <a:t> n’est pas </a:t>
            </a:r>
            <a:r>
              <a:rPr lang="fr-FR" sz="2000" dirty="0" err="1"/>
              <a:t>avérée</a:t>
            </a:r>
            <a:r>
              <a:rPr lang="fr-FR" sz="2000" dirty="0"/>
              <a:t>. En effet, un produit peut avoir </a:t>
            </a:r>
            <a:r>
              <a:rPr lang="fr-FR" sz="2000" dirty="0" err="1" smtClean="0"/>
              <a:t>été</a:t>
            </a:r>
            <a:r>
              <a:rPr lang="fr-FR" sz="2000" dirty="0" smtClean="0"/>
              <a:t> </a:t>
            </a:r>
            <a:r>
              <a:rPr lang="fr-FR" sz="2000" dirty="0"/>
              <a:t>commandé par plusieurs clients. Il faut dans ce cas de plus invoquer la notion de commande.</a:t>
            </a:r>
          </a:p>
          <a:p>
            <a:pPr marL="82296" indent="0">
              <a:buNone/>
            </a:pP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25</a:t>
            </a:fld>
            <a:endParaRPr lang="en-US"/>
          </a:p>
        </p:txBody>
      </p:sp>
    </p:spTree>
    <p:extLst>
      <p:ext uri="{BB962C8B-B14F-4D97-AF65-F5344CB8AC3E}">
        <p14:creationId xmlns:p14="http://schemas.microsoft.com/office/powerpoint/2010/main" val="34981966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298447"/>
            <a:ext cx="7839975" cy="4842206"/>
          </a:xfrm>
        </p:spPr>
        <p:txBody>
          <a:bodyPr>
            <a:noAutofit/>
          </a:bodyPr>
          <a:lstStyle/>
          <a:p>
            <a:pPr marL="82296" indent="0">
              <a:buNone/>
            </a:pPr>
            <a:r>
              <a:rPr lang="fr-FR" sz="2000" b="1" dirty="0" smtClean="0"/>
              <a:t>Notions de dépendances fonctionnelles (DF)</a:t>
            </a:r>
            <a:endParaRPr lang="fr-FR" sz="2000" dirty="0"/>
          </a:p>
          <a:p>
            <a:pPr marL="82296" indent="0">
              <a:buNone/>
            </a:pPr>
            <a:r>
              <a:rPr lang="fr-FR" sz="2000" dirty="0"/>
              <a:t>La </a:t>
            </a:r>
            <a:r>
              <a:rPr lang="fr-FR" sz="2000" dirty="0" err="1"/>
              <a:t>définition</a:t>
            </a:r>
            <a:r>
              <a:rPr lang="fr-FR" sz="2000" dirty="0"/>
              <a:t> de la </a:t>
            </a:r>
            <a:r>
              <a:rPr lang="fr-FR" sz="2000" dirty="0" err="1"/>
              <a:t>dépendance</a:t>
            </a:r>
            <a:r>
              <a:rPr lang="fr-FR" sz="2000" dirty="0"/>
              <a:t> fonctionnelle peut </a:t>
            </a:r>
            <a:r>
              <a:rPr lang="fr-FR" sz="2000" dirty="0" err="1"/>
              <a:t>être</a:t>
            </a:r>
            <a:r>
              <a:rPr lang="fr-FR" sz="2000" dirty="0"/>
              <a:t> </a:t>
            </a:r>
            <a:r>
              <a:rPr lang="fr-FR" sz="2000" dirty="0" err="1"/>
              <a:t>affinée</a:t>
            </a:r>
            <a:r>
              <a:rPr lang="fr-FR" sz="2000" dirty="0"/>
              <a:t> </a:t>
            </a:r>
            <a:r>
              <a:rPr lang="fr-FR" sz="2000" dirty="0" smtClean="0"/>
              <a:t>:</a:t>
            </a:r>
            <a:endParaRPr lang="fr-FR" sz="2000" dirty="0"/>
          </a:p>
          <a:p>
            <a:pPr marL="82296" indent="0">
              <a:buNone/>
            </a:pPr>
            <a:r>
              <a:rPr lang="fr-FR" sz="2000" b="1" dirty="0" smtClean="0"/>
              <a:t>Définition </a:t>
            </a:r>
            <a:r>
              <a:rPr lang="fr-FR" sz="2000" b="1" dirty="0"/>
              <a:t>stricte</a:t>
            </a:r>
            <a:r>
              <a:rPr lang="fr-FR" sz="2000" b="1" dirty="0" smtClean="0"/>
              <a:t>􏰀 DF </a:t>
            </a:r>
            <a:r>
              <a:rPr lang="fr-FR" sz="2000" b="1" dirty="0"/>
              <a:t>forte </a:t>
            </a:r>
            <a:r>
              <a:rPr lang="fr-FR" sz="2000" dirty="0"/>
              <a:t>:</a:t>
            </a:r>
          </a:p>
          <a:p>
            <a:pPr>
              <a:buFont typeface="Wingdings" charset="2"/>
              <a:buChar char="q"/>
            </a:pPr>
            <a:r>
              <a:rPr lang="fr-FR" sz="2000" dirty="0" smtClean="0"/>
              <a:t>La DF associe à chaque valeur de A une et une seule de B: il </a:t>
            </a:r>
            <a:r>
              <a:rPr lang="fr-FR" sz="2000" dirty="0" err="1" smtClean="0"/>
              <a:t>ya</a:t>
            </a:r>
            <a:r>
              <a:rPr lang="fr-FR" sz="2000" dirty="0" smtClean="0"/>
              <a:t> unicité au </a:t>
            </a:r>
            <a:r>
              <a:rPr lang="fr-FR" sz="2000" dirty="0" err="1" smtClean="0"/>
              <a:t>départ</a:t>
            </a:r>
            <a:endParaRPr lang="fr-FR" sz="2000" dirty="0"/>
          </a:p>
          <a:p>
            <a:pPr>
              <a:buFont typeface="Wingdings" charset="2"/>
              <a:buChar char="q"/>
            </a:pPr>
            <a:r>
              <a:rPr lang="fr-FR" sz="2000" dirty="0" smtClean="0"/>
              <a:t>la </a:t>
            </a:r>
            <a:r>
              <a:rPr lang="fr-FR" sz="2000" dirty="0"/>
              <a:t>DF est </a:t>
            </a:r>
            <a:r>
              <a:rPr lang="fr-FR" sz="2000" dirty="0" err="1"/>
              <a:t>vérifiée</a:t>
            </a:r>
            <a:r>
              <a:rPr lang="fr-FR" sz="2000" dirty="0"/>
              <a:t> pour toutes les valeurs de A : il y a </a:t>
            </a:r>
            <a:r>
              <a:rPr lang="fr-FR" sz="2000" dirty="0" smtClean="0"/>
              <a:t>totalité </a:t>
            </a:r>
            <a:r>
              <a:rPr lang="fr-FR" sz="2000" dirty="0"/>
              <a:t>au </a:t>
            </a:r>
            <a:r>
              <a:rPr lang="fr-FR" sz="2000" dirty="0" err="1"/>
              <a:t>départ</a:t>
            </a:r>
            <a:r>
              <a:rPr lang="fr-FR" sz="2000" dirty="0"/>
              <a:t> (toutes les valeurs </a:t>
            </a:r>
            <a:r>
              <a:rPr lang="fr-FR" sz="2000" dirty="0" smtClean="0"/>
              <a:t>de A </a:t>
            </a:r>
            <a:r>
              <a:rPr lang="fr-FR" sz="2000" dirty="0"/>
              <a:t>ont une image dans l’ensemble d’</a:t>
            </a:r>
            <a:r>
              <a:rPr lang="fr-FR" sz="2000" dirty="0" err="1"/>
              <a:t>arrivée</a:t>
            </a:r>
            <a:r>
              <a:rPr lang="fr-FR" sz="2000" dirty="0"/>
              <a:t> B)</a:t>
            </a:r>
          </a:p>
          <a:p>
            <a:pPr marL="82296" indent="0">
              <a:buNone/>
            </a:pPr>
            <a:r>
              <a:rPr lang="fr-FR" sz="2000" dirty="0"/>
              <a:t>Exemple :</a:t>
            </a:r>
          </a:p>
          <a:p>
            <a:pPr marL="82296" indent="0">
              <a:buNone/>
            </a:pPr>
            <a:r>
              <a:rPr lang="fr-FR" sz="2000" dirty="0"/>
              <a:t>la </a:t>
            </a:r>
            <a:r>
              <a:rPr lang="fr-FR" sz="2000" dirty="0" err="1"/>
              <a:t>dépendance</a:t>
            </a:r>
            <a:r>
              <a:rPr lang="fr-FR" sz="2000" dirty="0"/>
              <a:t> fonctionnelle </a:t>
            </a:r>
            <a:r>
              <a:rPr lang="fr-FR" sz="2000" dirty="0" err="1"/>
              <a:t>NumCommande</a:t>
            </a:r>
            <a:r>
              <a:rPr lang="fr-FR" sz="2000" dirty="0"/>
              <a:t> → </a:t>
            </a:r>
            <a:r>
              <a:rPr lang="fr-FR" sz="2000" dirty="0" err="1"/>
              <a:t>NumClient</a:t>
            </a:r>
            <a:r>
              <a:rPr lang="fr-FR" sz="2000" dirty="0"/>
              <a:t> est une DF forte car il n’y a pas de commande sans client</a:t>
            </a:r>
            <a:r>
              <a:rPr lang="fr-FR" sz="2000" dirty="0" smtClean="0"/>
              <a:t>.</a:t>
            </a:r>
          </a:p>
          <a:p>
            <a:pPr marL="82296" indent="0">
              <a:buNone/>
            </a:pPr>
            <a:endParaRPr lang="fr-FR" sz="2000" dirty="0"/>
          </a:p>
          <a:p>
            <a:pPr marL="82296" indent="0">
              <a:buNone/>
            </a:pPr>
            <a:r>
              <a:rPr lang="fr-FR" sz="2000" b="1" dirty="0" err="1"/>
              <a:t>Définition</a:t>
            </a:r>
            <a:r>
              <a:rPr lang="fr-FR" sz="2000" b="1" dirty="0"/>
              <a:t> </a:t>
            </a:r>
            <a:r>
              <a:rPr lang="fr-FR" sz="2000" b="1" dirty="0" smtClean="0"/>
              <a:t>large 􏰀</a:t>
            </a:r>
            <a:r>
              <a:rPr lang="fr-FR" sz="2000" b="1" dirty="0"/>
              <a:t>DF faible :</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26</a:t>
            </a:fld>
            <a:endParaRPr lang="en-US"/>
          </a:p>
        </p:txBody>
      </p:sp>
    </p:spTree>
    <p:extLst>
      <p:ext uri="{BB962C8B-B14F-4D97-AF65-F5344CB8AC3E}">
        <p14:creationId xmlns:p14="http://schemas.microsoft.com/office/powerpoint/2010/main" val="22000089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298447"/>
            <a:ext cx="7839975" cy="4842206"/>
          </a:xfrm>
        </p:spPr>
        <p:txBody>
          <a:bodyPr>
            <a:noAutofit/>
          </a:bodyPr>
          <a:lstStyle/>
          <a:p>
            <a:pPr marL="82296" indent="0">
              <a:buNone/>
            </a:pPr>
            <a:r>
              <a:rPr lang="fr-FR" sz="2000" b="1" dirty="0" smtClean="0"/>
              <a:t>Notions de dépendances fonctionnelles (DF)</a:t>
            </a:r>
            <a:endParaRPr lang="fr-FR" sz="2000" dirty="0"/>
          </a:p>
          <a:p>
            <a:pPr marL="82296" indent="0">
              <a:buNone/>
            </a:pPr>
            <a:r>
              <a:rPr lang="fr-FR" sz="2000" b="1" dirty="0" smtClean="0"/>
              <a:t>Définition large 􏰀</a:t>
            </a:r>
            <a:r>
              <a:rPr lang="fr-FR" sz="2000" b="1" dirty="0"/>
              <a:t>DF faible </a:t>
            </a:r>
            <a:r>
              <a:rPr lang="fr-FR" sz="2000" b="1" dirty="0" smtClean="0"/>
              <a:t>:</a:t>
            </a:r>
          </a:p>
          <a:p>
            <a:pPr>
              <a:buFont typeface="Wingdings" charset="2"/>
              <a:buChar char="q"/>
            </a:pPr>
            <a:r>
              <a:rPr lang="fr-FR" sz="2000" dirty="0"/>
              <a:t>Il y a </a:t>
            </a:r>
            <a:r>
              <a:rPr lang="fr-FR" sz="2000" dirty="0" smtClean="0"/>
              <a:t>dépendance </a:t>
            </a:r>
            <a:r>
              <a:rPr lang="fr-FR" sz="2000" dirty="0"/>
              <a:t>fonctionnelle entre A et B lorsque, connaissant une valeur de A, quelque soit </a:t>
            </a:r>
            <a:r>
              <a:rPr lang="fr-FR" sz="2000" dirty="0" smtClean="0"/>
              <a:t>cette </a:t>
            </a:r>
            <a:r>
              <a:rPr lang="fr-FR" sz="2000" dirty="0"/>
              <a:t>valeur, on </a:t>
            </a:r>
            <a:r>
              <a:rPr lang="fr-FR" sz="2000" dirty="0" smtClean="0"/>
              <a:t>détermine </a:t>
            </a:r>
            <a:r>
              <a:rPr lang="fr-FR" sz="2000" dirty="0"/>
              <a:t>au plus une valeur de </a:t>
            </a:r>
            <a:r>
              <a:rPr lang="fr-FR" sz="2000" dirty="0" smtClean="0"/>
              <a:t>B.</a:t>
            </a:r>
            <a:endParaRPr lang="fr-FR" sz="2000" dirty="0"/>
          </a:p>
          <a:p>
            <a:pPr>
              <a:buFont typeface="Wingdings" charset="2"/>
              <a:buChar char="q"/>
            </a:pPr>
            <a:r>
              <a:rPr lang="fr-FR" sz="2000" dirty="0" smtClean="0"/>
              <a:t>Cette définition </a:t>
            </a:r>
            <a:r>
              <a:rPr lang="fr-FR" sz="2000" dirty="0"/>
              <a:t>supprime la contrainte de </a:t>
            </a:r>
            <a:r>
              <a:rPr lang="fr-FR" sz="2000" dirty="0" smtClean="0"/>
              <a:t>totalité </a:t>
            </a:r>
            <a:r>
              <a:rPr lang="fr-FR" sz="2000" dirty="0"/>
              <a:t>au </a:t>
            </a:r>
            <a:r>
              <a:rPr lang="fr-FR" sz="2000" dirty="0" smtClean="0"/>
              <a:t>départ. </a:t>
            </a:r>
            <a:r>
              <a:rPr lang="fr-FR" sz="2000" dirty="0"/>
              <a:t>On parle de </a:t>
            </a:r>
            <a:r>
              <a:rPr lang="fr-FR" sz="2000" b="1" dirty="0"/>
              <a:t>DF faible</a:t>
            </a:r>
            <a:r>
              <a:rPr lang="fr-FR" sz="2000" dirty="0"/>
              <a:t>. Certaines </a:t>
            </a:r>
            <a:r>
              <a:rPr lang="fr-FR" sz="2000" dirty="0" smtClean="0"/>
              <a:t>valeurs </a:t>
            </a:r>
            <a:r>
              <a:rPr lang="fr-FR" sz="2000" dirty="0"/>
              <a:t>de A n'ont pas de valeurs de B </a:t>
            </a:r>
            <a:endParaRPr lang="fr-FR" sz="2000" b="1" dirty="0"/>
          </a:p>
          <a:p>
            <a:pPr marL="82296" indent="0">
              <a:buNone/>
            </a:pPr>
            <a:r>
              <a:rPr lang="fr-FR" sz="2000" dirty="0"/>
              <a:t>Exemple :</a:t>
            </a:r>
          </a:p>
          <a:p>
            <a:pPr marL="82296" indent="0">
              <a:buNone/>
            </a:pPr>
            <a:r>
              <a:rPr lang="fr-FR" sz="2000" dirty="0"/>
              <a:t>La </a:t>
            </a:r>
            <a:r>
              <a:rPr lang="fr-FR" sz="2000" dirty="0" smtClean="0"/>
              <a:t>dépendance </a:t>
            </a:r>
            <a:r>
              <a:rPr lang="fr-FR" sz="2000" dirty="0"/>
              <a:t>fonctionnelle </a:t>
            </a:r>
            <a:r>
              <a:rPr lang="fr-FR" sz="2000" b="1" dirty="0" err="1" smtClean="0"/>
              <a:t>NoSecu</a:t>
            </a:r>
            <a:r>
              <a:rPr lang="fr-FR" sz="2000" b="1" dirty="0" smtClean="0"/>
              <a:t> </a:t>
            </a:r>
            <a:r>
              <a:rPr lang="fr-FR" sz="2000" b="1" dirty="0"/>
              <a:t>→ </a:t>
            </a:r>
            <a:r>
              <a:rPr lang="fr-FR" sz="2000" b="1" dirty="0" err="1"/>
              <a:t>NomJeuneFille</a:t>
            </a:r>
            <a:r>
              <a:rPr lang="fr-FR" sz="2000" b="1" dirty="0"/>
              <a:t> </a:t>
            </a:r>
            <a:r>
              <a:rPr lang="fr-FR" sz="2000" dirty="0"/>
              <a:t>est une DF faible car certaines valeurs de </a:t>
            </a:r>
            <a:r>
              <a:rPr lang="fr-FR" sz="2000" b="1" dirty="0" err="1" smtClean="0"/>
              <a:t>NoSecu</a:t>
            </a:r>
            <a:r>
              <a:rPr lang="fr-FR" sz="2000" dirty="0" smtClean="0"/>
              <a:t> </a:t>
            </a:r>
            <a:r>
              <a:rPr lang="fr-FR" sz="2000" dirty="0"/>
              <a:t>n’ont pas de correspondance dans l’ensemble d’</a:t>
            </a:r>
            <a:r>
              <a:rPr lang="fr-FR" sz="2000" dirty="0" err="1"/>
              <a:t>arrivée</a:t>
            </a:r>
            <a:r>
              <a:rPr lang="fr-FR" sz="2000" dirty="0"/>
              <a:t> ; c’est le cas pour les hommes pour lesquels la </a:t>
            </a:r>
            <a:r>
              <a:rPr lang="fr-FR" sz="2000" dirty="0" err="1" smtClean="0"/>
              <a:t>propriété</a:t>
            </a:r>
            <a:r>
              <a:rPr lang="fr-FR" sz="2000" dirty="0" smtClean="0"/>
              <a:t> </a:t>
            </a:r>
            <a:r>
              <a:rPr lang="fr-FR" sz="2000" b="1" dirty="0" err="1"/>
              <a:t>NomJeuneFille</a:t>
            </a:r>
            <a:r>
              <a:rPr lang="fr-FR" sz="2000" dirty="0"/>
              <a:t> n’a pas de sens.</a:t>
            </a:r>
          </a:p>
          <a:p>
            <a:pPr marL="82296" indent="0">
              <a:buNone/>
            </a:pP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27</a:t>
            </a:fld>
            <a:endParaRPr lang="en-US"/>
          </a:p>
        </p:txBody>
      </p:sp>
    </p:spTree>
    <p:extLst>
      <p:ext uri="{BB962C8B-B14F-4D97-AF65-F5344CB8AC3E}">
        <p14:creationId xmlns:p14="http://schemas.microsoft.com/office/powerpoint/2010/main" val="18738555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298447"/>
            <a:ext cx="7839975" cy="4842206"/>
          </a:xfrm>
        </p:spPr>
        <p:txBody>
          <a:bodyPr>
            <a:noAutofit/>
          </a:bodyPr>
          <a:lstStyle/>
          <a:p>
            <a:pPr marL="82296" indent="0">
              <a:buNone/>
            </a:pPr>
            <a:r>
              <a:rPr lang="fr-FR" sz="2000" b="1" dirty="0" smtClean="0"/>
              <a:t>Notions de dépendances fonctionnelles (DF)</a:t>
            </a:r>
            <a:endParaRPr lang="fr-FR" sz="2000" dirty="0"/>
          </a:p>
          <a:p>
            <a:pPr marL="82296" indent="0">
              <a:buNone/>
            </a:pPr>
            <a:r>
              <a:rPr lang="fr-FR" sz="2000" b="1" dirty="0" err="1"/>
              <a:t>Dépendance</a:t>
            </a:r>
            <a:r>
              <a:rPr lang="fr-FR" sz="2000" b="1" dirty="0"/>
              <a:t> fonctionnelle à partie gauche </a:t>
            </a:r>
            <a:r>
              <a:rPr lang="fr-FR" sz="2000" b="1" dirty="0" err="1"/>
              <a:t>composée</a:t>
            </a:r>
            <a:endParaRPr lang="fr-FR" sz="2000" b="1" dirty="0"/>
          </a:p>
          <a:p>
            <a:pPr marL="82296" indent="0">
              <a:buNone/>
            </a:pPr>
            <a:r>
              <a:rPr lang="fr-FR" sz="2000" dirty="0"/>
              <a:t>Une </a:t>
            </a:r>
            <a:r>
              <a:rPr lang="fr-FR" sz="2000" dirty="0" smtClean="0"/>
              <a:t>dépendance </a:t>
            </a:r>
            <a:r>
              <a:rPr lang="fr-FR" sz="2000" dirty="0"/>
              <a:t>fonctionnelle peut comporter dans sa partie gauche plusieurs attributs. On parle dans ce cas de </a:t>
            </a:r>
            <a:r>
              <a:rPr lang="fr-FR" sz="2000" dirty="0" smtClean="0"/>
              <a:t>dépendance </a:t>
            </a:r>
            <a:r>
              <a:rPr lang="fr-FR" sz="2000" dirty="0"/>
              <a:t>fonctionnelle à partie gauche </a:t>
            </a:r>
            <a:r>
              <a:rPr lang="fr-FR" sz="2000" dirty="0" smtClean="0"/>
              <a:t>composée. </a:t>
            </a:r>
            <a:r>
              <a:rPr lang="fr-FR" sz="2000" dirty="0"/>
              <a:t>Pour </a:t>
            </a:r>
            <a:r>
              <a:rPr lang="fr-FR" sz="2000" dirty="0" smtClean="0"/>
              <a:t>connaitre </a:t>
            </a:r>
            <a:r>
              <a:rPr lang="fr-FR" sz="2000" dirty="0"/>
              <a:t>une valeur de l’ensemble d’</a:t>
            </a:r>
            <a:r>
              <a:rPr lang="fr-FR" sz="2000" dirty="0" err="1"/>
              <a:t>arrivée</a:t>
            </a:r>
            <a:r>
              <a:rPr lang="fr-FR" sz="2000" dirty="0"/>
              <a:t> C, il faut </a:t>
            </a:r>
            <a:r>
              <a:rPr lang="fr-FR" sz="2000" dirty="0" smtClean="0"/>
              <a:t>connaitre </a:t>
            </a:r>
            <a:r>
              <a:rPr lang="fr-FR" sz="2000" dirty="0"/>
              <a:t>un couple (ou plus) de valeurs provenant de A et de B.</a:t>
            </a:r>
          </a:p>
          <a:p>
            <a:pPr marL="82296" indent="0">
              <a:buNone/>
            </a:pPr>
            <a:r>
              <a:rPr lang="fr-FR" sz="2000" dirty="0"/>
              <a:t>Ce type de DF est </a:t>
            </a:r>
            <a:r>
              <a:rPr lang="fr-FR" sz="2000" dirty="0" smtClean="0"/>
              <a:t>noté </a:t>
            </a:r>
            <a:r>
              <a:rPr lang="fr-FR" sz="2000" dirty="0"/>
              <a:t>: </a:t>
            </a:r>
            <a:r>
              <a:rPr lang="fr-FR" sz="2000" b="1" dirty="0"/>
              <a:t>(d1, d2) → </a:t>
            </a:r>
            <a:r>
              <a:rPr lang="fr-FR" sz="2000" b="1" dirty="0" smtClean="0"/>
              <a:t>d3</a:t>
            </a:r>
          </a:p>
          <a:p>
            <a:pPr marL="82296" indent="0">
              <a:buNone/>
            </a:pPr>
            <a:r>
              <a:rPr lang="fr-FR" sz="2000" b="1" dirty="0"/>
              <a:t>(</a:t>
            </a:r>
            <a:r>
              <a:rPr lang="fr-FR" sz="2000" b="1" dirty="0" err="1"/>
              <a:t>NoElève</a:t>
            </a:r>
            <a:r>
              <a:rPr lang="fr-FR" sz="2000" b="1" dirty="0"/>
              <a:t>, </a:t>
            </a:r>
            <a:r>
              <a:rPr lang="fr-FR" sz="2000" b="1" dirty="0" err="1"/>
              <a:t>Matière</a:t>
            </a:r>
            <a:r>
              <a:rPr lang="fr-FR" sz="2000" b="1" dirty="0"/>
              <a:t>, Date) → Note</a:t>
            </a:r>
          </a:p>
          <a:p>
            <a:pPr marL="82296" indent="0">
              <a:buNone/>
            </a:pPr>
            <a:r>
              <a:rPr lang="fr-FR" sz="2000" dirty="0"/>
              <a:t>Je ne peux </a:t>
            </a:r>
            <a:r>
              <a:rPr lang="fr-FR" sz="2000" dirty="0" err="1"/>
              <a:t>connaître</a:t>
            </a:r>
            <a:r>
              <a:rPr lang="fr-FR" sz="2000" dirty="0"/>
              <a:t> la note de Pierre en </a:t>
            </a:r>
            <a:r>
              <a:rPr lang="fr-FR" sz="2000" dirty="0" err="1"/>
              <a:t>Français</a:t>
            </a:r>
            <a:r>
              <a:rPr lang="fr-FR" sz="2000" dirty="0"/>
              <a:t> pour le devoir du 10 mai que si je connais ces trois </a:t>
            </a:r>
            <a:r>
              <a:rPr lang="fr-FR" sz="2000" dirty="0" err="1"/>
              <a:t>éléments</a:t>
            </a:r>
            <a:r>
              <a:rPr lang="fr-FR" sz="2000" dirty="0"/>
              <a:t> : Le code de l'</a:t>
            </a:r>
            <a:r>
              <a:rPr lang="fr-FR" sz="2000" dirty="0" err="1"/>
              <a:t>élève</a:t>
            </a:r>
            <a:r>
              <a:rPr lang="fr-FR" sz="2000" dirty="0"/>
              <a:t> , la </a:t>
            </a:r>
            <a:r>
              <a:rPr lang="fr-FR" sz="2000" dirty="0" err="1"/>
              <a:t>matière</a:t>
            </a:r>
            <a:r>
              <a:rPr lang="fr-FR" sz="2000" dirty="0"/>
              <a:t> </a:t>
            </a:r>
            <a:r>
              <a:rPr lang="fr-FR" sz="2000" dirty="0" err="1"/>
              <a:t>concernée</a:t>
            </a:r>
            <a:r>
              <a:rPr lang="fr-FR" sz="2000" dirty="0"/>
              <a:t> et la date. S'il manque l'un quelconque de ces </a:t>
            </a:r>
            <a:r>
              <a:rPr lang="fr-FR" sz="2000" dirty="0" err="1"/>
              <a:t>éléments</a:t>
            </a:r>
            <a:r>
              <a:rPr lang="fr-FR" sz="2000" dirty="0"/>
              <a:t>, je ne peux </a:t>
            </a:r>
            <a:r>
              <a:rPr lang="fr-FR" sz="2000" dirty="0" err="1"/>
              <a:t>déterminer</a:t>
            </a:r>
            <a:r>
              <a:rPr lang="fr-FR" sz="2000" dirty="0"/>
              <a:t> avec exactitude la note correspondante.</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28</a:t>
            </a:fld>
            <a:endParaRPr lang="en-US"/>
          </a:p>
        </p:txBody>
      </p:sp>
    </p:spTree>
    <p:extLst>
      <p:ext uri="{BB962C8B-B14F-4D97-AF65-F5344CB8AC3E}">
        <p14:creationId xmlns:p14="http://schemas.microsoft.com/office/powerpoint/2010/main" val="35491069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298447"/>
            <a:ext cx="7839975" cy="4842206"/>
          </a:xfrm>
        </p:spPr>
        <p:txBody>
          <a:bodyPr>
            <a:noAutofit/>
          </a:bodyPr>
          <a:lstStyle/>
          <a:p>
            <a:pPr marL="82296" indent="0">
              <a:buNone/>
            </a:pPr>
            <a:r>
              <a:rPr lang="fr-FR" sz="2000" b="1" dirty="0" smtClean="0"/>
              <a:t>Notions de dépendances fonctionnelles (DF)</a:t>
            </a:r>
            <a:endParaRPr lang="fr-FR" sz="2000" dirty="0"/>
          </a:p>
          <a:p>
            <a:pPr marL="82296" indent="0">
              <a:buNone/>
            </a:pPr>
            <a:r>
              <a:rPr lang="fr-FR" sz="2000" b="1" dirty="0" smtClean="0"/>
              <a:t>Dépendance </a:t>
            </a:r>
            <a:r>
              <a:rPr lang="fr-FR" sz="2000" b="1" dirty="0"/>
              <a:t>fonctionnelle </a:t>
            </a:r>
            <a:r>
              <a:rPr lang="fr-FR" sz="2000" b="1" dirty="0" smtClean="0"/>
              <a:t>élémentaire</a:t>
            </a:r>
            <a:endParaRPr lang="fr-FR" sz="2000" b="1" dirty="0"/>
          </a:p>
          <a:p>
            <a:pPr marL="82296" indent="0">
              <a:buNone/>
            </a:pPr>
            <a:r>
              <a:rPr lang="fr-FR" sz="2000" dirty="0"/>
              <a:t>Une </a:t>
            </a:r>
            <a:r>
              <a:rPr lang="fr-FR" sz="2000" dirty="0" smtClean="0"/>
              <a:t>dépendance </a:t>
            </a:r>
            <a:r>
              <a:rPr lang="fr-FR" sz="2000" dirty="0"/>
              <a:t>fonctionnelle est </a:t>
            </a:r>
            <a:r>
              <a:rPr lang="fr-FR" sz="2000" dirty="0" smtClean="0"/>
              <a:t>élémentaire </a:t>
            </a:r>
            <a:r>
              <a:rPr lang="fr-FR" sz="2000" dirty="0"/>
              <a:t>s’il n’existe aucune </a:t>
            </a:r>
            <a:r>
              <a:rPr lang="fr-FR" sz="2000" dirty="0" smtClean="0"/>
              <a:t>donnée </a:t>
            </a:r>
            <a:r>
              <a:rPr lang="fr-FR" sz="2000" dirty="0"/>
              <a:t>ou sous-ensemble de données de la partie gauche assurant une </a:t>
            </a:r>
            <a:r>
              <a:rPr lang="fr-FR" sz="2000" dirty="0" smtClean="0"/>
              <a:t>dépendance </a:t>
            </a:r>
            <a:r>
              <a:rPr lang="fr-FR" sz="2000" dirty="0"/>
              <a:t>fonctionnelle vers le </a:t>
            </a:r>
            <a:r>
              <a:rPr lang="fr-FR" sz="2000" dirty="0" err="1"/>
              <a:t>même</a:t>
            </a:r>
            <a:r>
              <a:rPr lang="fr-FR" sz="2000" dirty="0"/>
              <a:t> but. Autrement dit, il ne doit pas y avoir de </a:t>
            </a:r>
            <a:r>
              <a:rPr lang="fr-FR" sz="2000" dirty="0" smtClean="0"/>
              <a:t>propriété </a:t>
            </a:r>
            <a:r>
              <a:rPr lang="fr-FR" sz="2000" dirty="0"/>
              <a:t>superflue dans la source de la DF.</a:t>
            </a:r>
          </a:p>
          <a:p>
            <a:pPr marL="82296" indent="0">
              <a:buNone/>
            </a:pPr>
            <a:r>
              <a:rPr lang="fr-FR" sz="2000" dirty="0"/>
              <a:t>Par </a:t>
            </a:r>
            <a:r>
              <a:rPr lang="fr-FR" sz="2000" dirty="0" smtClean="0"/>
              <a:t>définition </a:t>
            </a:r>
            <a:r>
              <a:rPr lang="fr-FR" sz="2000" dirty="0"/>
              <a:t>les </a:t>
            </a:r>
            <a:r>
              <a:rPr lang="fr-FR" sz="2000" dirty="0" smtClean="0"/>
              <a:t>dépendance </a:t>
            </a:r>
            <a:r>
              <a:rPr lang="fr-FR" sz="2000" dirty="0"/>
              <a:t>fonctionnelle à deux rubriques (A􏰀B) sont toujours </a:t>
            </a:r>
            <a:r>
              <a:rPr lang="fr-FR" sz="2000" dirty="0" err="1"/>
              <a:t>élémentaires</a:t>
            </a:r>
            <a:r>
              <a:rPr lang="fr-FR" sz="2000" dirty="0"/>
              <a:t>.</a:t>
            </a:r>
          </a:p>
          <a:p>
            <a:pPr marL="82296" indent="0">
              <a:buNone/>
            </a:pPr>
            <a:r>
              <a:rPr lang="fr-FR" sz="2000" dirty="0"/>
              <a:t>Exemples :</a:t>
            </a:r>
          </a:p>
          <a:p>
            <a:pPr marL="82296" indent="0">
              <a:buNone/>
            </a:pPr>
            <a:r>
              <a:rPr lang="fr-FR" sz="2000" dirty="0" err="1"/>
              <a:t>RefProduit</a:t>
            </a:r>
            <a:r>
              <a:rPr lang="fr-FR" sz="2000" dirty="0"/>
              <a:t> → </a:t>
            </a:r>
            <a:r>
              <a:rPr lang="fr-FR" sz="2000" dirty="0" err="1"/>
              <a:t>LibProduit</a:t>
            </a:r>
            <a:r>
              <a:rPr lang="fr-FR" sz="2000" dirty="0"/>
              <a:t> est </a:t>
            </a:r>
            <a:r>
              <a:rPr lang="fr-FR" sz="2000" dirty="0" err="1"/>
              <a:t>élémentaire</a:t>
            </a:r>
            <a:r>
              <a:rPr lang="fr-FR" sz="2000" dirty="0"/>
              <a:t> (deux rubriques)</a:t>
            </a:r>
          </a:p>
          <a:p>
            <a:pPr marL="82296" indent="0">
              <a:buNone/>
            </a:pPr>
            <a:r>
              <a:rPr lang="fr-FR" sz="2000" dirty="0"/>
              <a:t>(</a:t>
            </a:r>
            <a:r>
              <a:rPr lang="fr-FR" sz="2000" dirty="0" err="1"/>
              <a:t>NumFacture</a:t>
            </a:r>
            <a:r>
              <a:rPr lang="fr-FR" sz="2000" dirty="0"/>
              <a:t>, </a:t>
            </a:r>
            <a:r>
              <a:rPr lang="fr-FR" sz="2000" dirty="0" err="1"/>
              <a:t>RefProduit</a:t>
            </a:r>
            <a:r>
              <a:rPr lang="fr-FR" sz="2000" dirty="0"/>
              <a:t>) → </a:t>
            </a:r>
            <a:r>
              <a:rPr lang="fr-FR" sz="2000" dirty="0" err="1"/>
              <a:t>QtéFacturée</a:t>
            </a:r>
            <a:r>
              <a:rPr lang="fr-FR" sz="2000" dirty="0"/>
              <a:t> est </a:t>
            </a:r>
            <a:r>
              <a:rPr lang="fr-FR" sz="2000" dirty="0" err="1"/>
              <a:t>élémentaire</a:t>
            </a:r>
            <a:r>
              <a:rPr lang="fr-FR" sz="2000" dirty="0"/>
              <a:t> (ni la </a:t>
            </a:r>
            <a:r>
              <a:rPr lang="fr-FR" sz="2000" dirty="0" err="1"/>
              <a:t>référence</a:t>
            </a:r>
            <a:r>
              <a:rPr lang="fr-FR" sz="2000" dirty="0"/>
              <a:t> produit seule, ni le </a:t>
            </a:r>
            <a:r>
              <a:rPr lang="fr-FR" sz="2000" dirty="0" err="1"/>
              <a:t>numéro</a:t>
            </a:r>
            <a:r>
              <a:rPr lang="fr-FR" sz="2000" dirty="0"/>
              <a:t> de facture seul permettent de </a:t>
            </a:r>
            <a:r>
              <a:rPr lang="fr-FR" sz="2000" dirty="0" err="1"/>
              <a:t>déterminer</a:t>
            </a:r>
            <a:r>
              <a:rPr lang="fr-FR" sz="2000" dirty="0"/>
              <a:t> la </a:t>
            </a:r>
            <a:r>
              <a:rPr lang="fr-FR" sz="2000" dirty="0" smtClean="0"/>
              <a:t>quantité) </a:t>
            </a: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29</a:t>
            </a:fld>
            <a:endParaRPr lang="en-US"/>
          </a:p>
        </p:txBody>
      </p:sp>
    </p:spTree>
    <p:extLst>
      <p:ext uri="{BB962C8B-B14F-4D97-AF65-F5344CB8AC3E}">
        <p14:creationId xmlns:p14="http://schemas.microsoft.com/office/powerpoint/2010/main" val="24849372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rmAutofit/>
          </a:bodyPr>
          <a:lstStyle/>
          <a:p>
            <a:pPr algn="ctr"/>
            <a:r>
              <a:rPr lang="fr-FR" b="1" dirty="0">
                <a:solidFill>
                  <a:schemeClr val="tx1">
                    <a:lumMod val="95000"/>
                    <a:lumOff val="5000"/>
                  </a:schemeClr>
                </a:solidFill>
              </a:rPr>
              <a:t>Aperçu du cours</a:t>
            </a:r>
          </a:p>
        </p:txBody>
      </p:sp>
      <p:sp>
        <p:nvSpPr>
          <p:cNvPr id="2" name="Espace réservé du contenu 1"/>
          <p:cNvSpPr>
            <a:spLocks noGrp="1"/>
          </p:cNvSpPr>
          <p:nvPr>
            <p:ph idx="1"/>
          </p:nvPr>
        </p:nvSpPr>
        <p:spPr>
          <a:xfrm>
            <a:off x="1096206" y="1298449"/>
            <a:ext cx="7839975" cy="4842204"/>
          </a:xfrm>
        </p:spPr>
        <p:txBody>
          <a:bodyPr>
            <a:noAutofit/>
          </a:bodyPr>
          <a:lstStyle/>
          <a:p>
            <a:pPr marL="0" indent="0">
              <a:buNone/>
            </a:pPr>
            <a:r>
              <a:rPr lang="fr-FR" sz="2000" b="1" dirty="0" smtClean="0">
                <a:solidFill>
                  <a:schemeClr val="tx1">
                    <a:lumMod val="95000"/>
                    <a:lumOff val="5000"/>
                  </a:schemeClr>
                </a:solidFill>
              </a:rPr>
              <a:t>Objectifs </a:t>
            </a:r>
            <a:r>
              <a:rPr lang="fr-FR" sz="2000" b="1" dirty="0">
                <a:solidFill>
                  <a:schemeClr val="tx1">
                    <a:lumMod val="95000"/>
                    <a:lumOff val="5000"/>
                  </a:schemeClr>
                </a:solidFill>
              </a:rPr>
              <a:t>du </a:t>
            </a:r>
            <a:r>
              <a:rPr lang="fr-FR" sz="2000" b="1" dirty="0" smtClean="0">
                <a:solidFill>
                  <a:schemeClr val="tx1">
                    <a:lumMod val="95000"/>
                    <a:lumOff val="5000"/>
                  </a:schemeClr>
                </a:solidFill>
              </a:rPr>
              <a:t>cours</a:t>
            </a:r>
          </a:p>
          <a:p>
            <a:pPr marL="0" indent="0">
              <a:buNone/>
            </a:pPr>
            <a:r>
              <a:rPr lang="fr-FR" sz="2000" dirty="0">
                <a:solidFill>
                  <a:schemeClr val="tx1">
                    <a:lumMod val="95000"/>
                    <a:lumOff val="5000"/>
                  </a:schemeClr>
                </a:solidFill>
              </a:rPr>
              <a:t>Dans ce cours, nous allons étudier </a:t>
            </a:r>
            <a:r>
              <a:rPr lang="fr-FR" sz="2000" dirty="0" smtClean="0">
                <a:solidFill>
                  <a:schemeClr val="tx1">
                    <a:lumMod val="95000"/>
                    <a:lumOff val="5000"/>
                  </a:schemeClr>
                </a:solidFill>
              </a:rPr>
              <a:t>la modélisation des bases données du recueil de besoin à l’implémentation physique et l’accès aux données par le langage SQL.</a:t>
            </a:r>
          </a:p>
          <a:p>
            <a:pPr marL="0" indent="0">
              <a:buNone/>
            </a:pPr>
            <a:r>
              <a:rPr lang="fr-FR" sz="2000" dirty="0" smtClean="0">
                <a:solidFill>
                  <a:schemeClr val="tx1">
                    <a:lumMod val="95000"/>
                    <a:lumOff val="5000"/>
                  </a:schemeClr>
                </a:solidFill>
              </a:rPr>
              <a:t>Ce </a:t>
            </a:r>
            <a:r>
              <a:rPr lang="fr-FR" sz="2000" dirty="0">
                <a:solidFill>
                  <a:schemeClr val="tx1">
                    <a:lumMod val="95000"/>
                    <a:lumOff val="5000"/>
                  </a:schemeClr>
                </a:solidFill>
              </a:rPr>
              <a:t>cours aborde l’ensemble des </a:t>
            </a:r>
            <a:r>
              <a:rPr lang="fr-FR" sz="2000" dirty="0" smtClean="0">
                <a:solidFill>
                  <a:schemeClr val="tx1">
                    <a:lumMod val="95000"/>
                    <a:lumOff val="5000"/>
                  </a:schemeClr>
                </a:solidFill>
              </a:rPr>
              <a:t>différentes étapes de modélisation des bases de données.  </a:t>
            </a:r>
            <a:endParaRPr lang="fr-FR" sz="2000" dirty="0">
              <a:solidFill>
                <a:schemeClr val="tx1">
                  <a:lumMod val="95000"/>
                  <a:lumOff val="5000"/>
                </a:schemeClr>
              </a:solidFill>
            </a:endParaRPr>
          </a:p>
          <a:p>
            <a:pPr marL="0" indent="0">
              <a:buNone/>
            </a:pPr>
            <a:r>
              <a:rPr lang="fr-FR" sz="2000" dirty="0">
                <a:solidFill>
                  <a:schemeClr val="tx1">
                    <a:lumMod val="95000"/>
                    <a:lumOff val="5000"/>
                  </a:schemeClr>
                </a:solidFill>
              </a:rPr>
              <a:t>Ce cours va ainsi vous </a:t>
            </a:r>
            <a:r>
              <a:rPr lang="fr-FR" sz="2000" dirty="0" smtClean="0">
                <a:solidFill>
                  <a:schemeClr val="tx1">
                    <a:lumMod val="95000"/>
                    <a:lumOff val="5000"/>
                  </a:schemeClr>
                </a:solidFill>
              </a:rPr>
              <a:t>permettre de comprendre la problématique de bases de données de l’analyse à la conception, l’intérêt et l’utilité des bases de données.</a:t>
            </a:r>
          </a:p>
          <a:p>
            <a:pPr marL="0" indent="0">
              <a:buNone/>
            </a:pPr>
            <a:endParaRPr lang="fr-FR" sz="2000" dirty="0">
              <a:solidFill>
                <a:schemeClr val="tx1">
                  <a:lumMod val="95000"/>
                  <a:lumOff val="5000"/>
                </a:schemeClr>
              </a:solidFill>
            </a:endParaRPr>
          </a:p>
          <a:p>
            <a:pPr marL="0" indent="0">
              <a:buNone/>
            </a:pPr>
            <a:r>
              <a:rPr lang="fr-FR" sz="2000" b="1" dirty="0" smtClean="0">
                <a:solidFill>
                  <a:schemeClr val="tx1">
                    <a:lumMod val="95000"/>
                    <a:lumOff val="5000"/>
                  </a:schemeClr>
                </a:solidFill>
              </a:rPr>
              <a:t>Prérequis </a:t>
            </a:r>
            <a:endParaRPr lang="fr-FR" sz="2000" dirty="0" smtClean="0">
              <a:solidFill>
                <a:schemeClr val="tx1">
                  <a:lumMod val="95000"/>
                  <a:lumOff val="5000"/>
                </a:schemeClr>
              </a:solidFill>
            </a:endParaRPr>
          </a:p>
          <a:p>
            <a:pPr marL="0" indent="0">
              <a:buNone/>
            </a:pPr>
            <a:r>
              <a:rPr lang="fr-FR" sz="2000" dirty="0">
                <a:solidFill>
                  <a:schemeClr val="tx1">
                    <a:lumMod val="95000"/>
                    <a:lumOff val="5000"/>
                  </a:schemeClr>
                </a:solidFill>
              </a:rPr>
              <a:t>Aucun pré requis spécifique n'est nécessaire. Il est souhaitable mais pas indispensable </a:t>
            </a:r>
            <a:r>
              <a:rPr lang="fr-FR" sz="2000" dirty="0" smtClean="0">
                <a:solidFill>
                  <a:schemeClr val="tx1">
                    <a:lumMod val="95000"/>
                    <a:lumOff val="5000"/>
                  </a:schemeClr>
                </a:solidFill>
              </a:rPr>
              <a:t>d’avoir la culture de la gestion des données.</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3</a:t>
            </a:fld>
            <a:endParaRPr lang="en-US"/>
          </a:p>
        </p:txBody>
      </p:sp>
    </p:spTree>
    <p:extLst>
      <p:ext uri="{BB962C8B-B14F-4D97-AF65-F5344CB8AC3E}">
        <p14:creationId xmlns:p14="http://schemas.microsoft.com/office/powerpoint/2010/main" val="25477503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298447"/>
            <a:ext cx="7839975" cy="4842206"/>
          </a:xfrm>
        </p:spPr>
        <p:txBody>
          <a:bodyPr>
            <a:noAutofit/>
          </a:bodyPr>
          <a:lstStyle/>
          <a:p>
            <a:pPr marL="82296" indent="0">
              <a:buNone/>
            </a:pPr>
            <a:r>
              <a:rPr lang="fr-FR" sz="2000" b="1" dirty="0" smtClean="0"/>
              <a:t>Notions de dépendances fonctionnelles (DF)</a:t>
            </a:r>
            <a:endParaRPr lang="fr-FR" sz="2000" dirty="0"/>
          </a:p>
          <a:p>
            <a:pPr marL="82296" indent="0">
              <a:buNone/>
            </a:pPr>
            <a:r>
              <a:rPr lang="fr-FR" sz="2000" b="1" dirty="0" smtClean="0"/>
              <a:t>Dépendance </a:t>
            </a:r>
            <a:r>
              <a:rPr lang="fr-FR" sz="2000" b="1" dirty="0"/>
              <a:t>fonctionnelle </a:t>
            </a:r>
            <a:r>
              <a:rPr lang="fr-FR" sz="2000" b="1" dirty="0" smtClean="0"/>
              <a:t>élémentaire</a:t>
            </a:r>
            <a:endParaRPr lang="fr-FR" sz="2000" b="1" dirty="0"/>
          </a:p>
          <a:p>
            <a:pPr marL="82296" indent="0">
              <a:buNone/>
            </a:pPr>
            <a:r>
              <a:rPr lang="fr-FR" sz="2000" dirty="0" smtClean="0"/>
              <a:t>(</a:t>
            </a:r>
            <a:r>
              <a:rPr lang="fr-FR" sz="2000" dirty="0" err="1" smtClean="0"/>
              <a:t>NumFacture</a:t>
            </a:r>
            <a:r>
              <a:rPr lang="fr-FR" sz="2000" dirty="0"/>
              <a:t>, </a:t>
            </a:r>
            <a:r>
              <a:rPr lang="fr-FR" sz="2000" dirty="0" err="1"/>
              <a:t>RefProduit</a:t>
            </a:r>
            <a:r>
              <a:rPr lang="fr-FR" sz="2000" dirty="0"/>
              <a:t>) → </a:t>
            </a:r>
            <a:r>
              <a:rPr lang="fr-FR" sz="2000" dirty="0" err="1"/>
              <a:t>LibProduit</a:t>
            </a:r>
            <a:r>
              <a:rPr lang="fr-FR" sz="2000" dirty="0"/>
              <a:t> n’est pas </a:t>
            </a:r>
            <a:r>
              <a:rPr lang="fr-FR" sz="2000" dirty="0" smtClean="0"/>
              <a:t>élémentaire </a:t>
            </a:r>
            <a:r>
              <a:rPr lang="fr-FR" sz="2000" dirty="0"/>
              <a:t>puisque la </a:t>
            </a:r>
            <a:r>
              <a:rPr lang="fr-FR" sz="2000" dirty="0" err="1"/>
              <a:t>référence</a:t>
            </a:r>
            <a:r>
              <a:rPr lang="fr-FR" sz="2000" dirty="0"/>
              <a:t> du produit suffit à </a:t>
            </a:r>
            <a:r>
              <a:rPr lang="fr-FR" sz="2000" dirty="0" err="1"/>
              <a:t>déterminer</a:t>
            </a:r>
            <a:r>
              <a:rPr lang="fr-FR" sz="2000" dirty="0"/>
              <a:t> le libellé</a:t>
            </a:r>
            <a:r>
              <a:rPr lang="fr-FR" sz="2000" dirty="0" smtClean="0"/>
              <a:t>.</a:t>
            </a:r>
          </a:p>
          <a:p>
            <a:pPr marL="82296" indent="0">
              <a:buNone/>
            </a:pPr>
            <a:r>
              <a:rPr lang="fr-FR" sz="2000" b="1" dirty="0" err="1"/>
              <a:t>Dépendance</a:t>
            </a:r>
            <a:r>
              <a:rPr lang="fr-FR" sz="2000" b="1" dirty="0"/>
              <a:t> fonctionnelle directe</a:t>
            </a:r>
          </a:p>
          <a:p>
            <a:pPr marL="82296" indent="0">
              <a:buNone/>
            </a:pPr>
            <a:r>
              <a:rPr lang="fr-FR" sz="2000" dirty="0"/>
              <a:t>Une </a:t>
            </a:r>
            <a:r>
              <a:rPr lang="fr-FR" sz="2000" dirty="0" err="1"/>
              <a:t>dépendance</a:t>
            </a:r>
            <a:r>
              <a:rPr lang="fr-FR" sz="2000" dirty="0"/>
              <a:t> fonctionnelle d1 → d2 est directe s’il n’existe aucune </a:t>
            </a:r>
            <a:r>
              <a:rPr lang="fr-FR" sz="2000" dirty="0" err="1"/>
              <a:t>donnée</a:t>
            </a:r>
            <a:r>
              <a:rPr lang="fr-FR" sz="2000" dirty="0"/>
              <a:t> d3 qui engendrerait une </a:t>
            </a:r>
            <a:r>
              <a:rPr lang="fr-FR" sz="2000" dirty="0" err="1"/>
              <a:t>dépendance</a:t>
            </a:r>
            <a:r>
              <a:rPr lang="fr-FR" sz="2000" dirty="0"/>
              <a:t> fonctionnelle transitive telle que d1 → d2 → d3</a:t>
            </a:r>
          </a:p>
          <a:p>
            <a:pPr marL="82296" indent="0">
              <a:buNone/>
            </a:pPr>
            <a:r>
              <a:rPr lang="fr-FR" sz="2000" dirty="0"/>
              <a:t>Par exemple, soient les </a:t>
            </a:r>
            <a:r>
              <a:rPr lang="fr-FR" sz="2000" dirty="0" err="1"/>
              <a:t>dépendances</a:t>
            </a:r>
            <a:r>
              <a:rPr lang="fr-FR" sz="2000" dirty="0"/>
              <a:t> fonctionnelles :</a:t>
            </a:r>
          </a:p>
          <a:p>
            <a:pPr marL="82296" indent="0">
              <a:buNone/>
            </a:pPr>
            <a:r>
              <a:rPr lang="fr-FR" sz="2000" dirty="0" err="1"/>
              <a:t>NumFacture</a:t>
            </a:r>
            <a:r>
              <a:rPr lang="fr-FR" sz="2000" dirty="0"/>
              <a:t> → </a:t>
            </a:r>
            <a:r>
              <a:rPr lang="fr-FR" sz="2000" dirty="0" err="1" smtClean="0"/>
              <a:t>NumClient</a:t>
            </a:r>
            <a:r>
              <a:rPr lang="fr-FR" sz="2000" dirty="0" smtClean="0"/>
              <a:t>  </a:t>
            </a:r>
          </a:p>
          <a:p>
            <a:pPr marL="82296" indent="0">
              <a:buNone/>
            </a:pPr>
            <a:r>
              <a:rPr lang="fr-FR" sz="2000" dirty="0"/>
              <a:t>et </a:t>
            </a:r>
            <a:r>
              <a:rPr lang="fr-FR" sz="2000" dirty="0" err="1"/>
              <a:t>NumClient</a:t>
            </a:r>
            <a:r>
              <a:rPr lang="fr-FR" sz="2000" dirty="0"/>
              <a:t> → </a:t>
            </a:r>
            <a:r>
              <a:rPr lang="fr-FR" sz="2000" dirty="0" err="1" smtClean="0"/>
              <a:t>NomClient</a:t>
            </a:r>
            <a:r>
              <a:rPr lang="fr-FR" sz="2000" dirty="0" smtClean="0"/>
              <a:t> </a:t>
            </a:r>
          </a:p>
          <a:p>
            <a:pPr marL="82296" indent="0">
              <a:buNone/>
            </a:pPr>
            <a:r>
              <a:rPr lang="fr-FR" sz="2000" dirty="0" err="1" smtClean="0">
                <a:solidFill>
                  <a:srgbClr val="FF0000"/>
                </a:solidFill>
              </a:rPr>
              <a:t>NumFacture</a:t>
            </a:r>
            <a:r>
              <a:rPr lang="fr-FR" sz="2000" dirty="0" smtClean="0">
                <a:solidFill>
                  <a:srgbClr val="FF0000"/>
                </a:solidFill>
              </a:rPr>
              <a:t> </a:t>
            </a:r>
            <a:r>
              <a:rPr lang="fr-FR" sz="2000" dirty="0">
                <a:solidFill>
                  <a:srgbClr val="FF0000"/>
                </a:solidFill>
              </a:rPr>
              <a:t>→ </a:t>
            </a:r>
            <a:r>
              <a:rPr lang="fr-FR" sz="2000" dirty="0" err="1" smtClean="0">
                <a:solidFill>
                  <a:srgbClr val="FF0000"/>
                </a:solidFill>
              </a:rPr>
              <a:t>NomClient</a:t>
            </a:r>
            <a:r>
              <a:rPr lang="fr-FR" sz="2000" dirty="0" smtClean="0">
                <a:solidFill>
                  <a:srgbClr val="FF0000"/>
                </a:solidFill>
              </a:rPr>
              <a:t> </a:t>
            </a:r>
            <a:r>
              <a:rPr lang="fr-FR" sz="2000" dirty="0"/>
              <a:t>n’est pas une </a:t>
            </a:r>
            <a:r>
              <a:rPr lang="fr-FR" sz="2000" dirty="0" err="1"/>
              <a:t>dépendance</a:t>
            </a:r>
            <a:r>
              <a:rPr lang="fr-FR" sz="2000" dirty="0"/>
              <a:t> fonctionnelle directe puisqu’elle est obtenue par </a:t>
            </a:r>
            <a:r>
              <a:rPr lang="fr-FR" sz="2000" dirty="0" smtClean="0"/>
              <a:t>transitivité. </a:t>
            </a:r>
            <a:r>
              <a:rPr lang="fr-FR" sz="2000" dirty="0"/>
              <a:t>Il conviendra alors de ne </a:t>
            </a:r>
            <a:r>
              <a:rPr lang="fr-FR" sz="2000" dirty="0" err="1"/>
              <a:t>considérer</a:t>
            </a:r>
            <a:r>
              <a:rPr lang="fr-FR" sz="2000" dirty="0"/>
              <a:t> que la </a:t>
            </a:r>
            <a:r>
              <a:rPr lang="fr-FR" sz="2000" dirty="0" err="1"/>
              <a:t>premiére</a:t>
            </a:r>
            <a:r>
              <a:rPr lang="fr-FR" sz="2000" dirty="0"/>
              <a:t> DF.</a:t>
            </a:r>
          </a:p>
          <a:p>
            <a:pPr marL="82296" indent="0">
              <a:buNone/>
            </a:pP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30</a:t>
            </a:fld>
            <a:endParaRPr lang="en-US"/>
          </a:p>
        </p:txBody>
      </p:sp>
    </p:spTree>
    <p:extLst>
      <p:ext uri="{BB962C8B-B14F-4D97-AF65-F5344CB8AC3E}">
        <p14:creationId xmlns:p14="http://schemas.microsoft.com/office/powerpoint/2010/main" val="31804734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298447"/>
            <a:ext cx="7839975" cy="4842206"/>
          </a:xfrm>
        </p:spPr>
        <p:txBody>
          <a:bodyPr>
            <a:noAutofit/>
          </a:bodyPr>
          <a:lstStyle/>
          <a:p>
            <a:pPr marL="82296" indent="0">
              <a:buNone/>
            </a:pPr>
            <a:r>
              <a:rPr lang="fr-FR" sz="2000" b="1" dirty="0" smtClean="0"/>
              <a:t>Notions de dépendances fonctionnelles (DF)</a:t>
            </a:r>
            <a:endParaRPr lang="fr-FR" sz="2000" dirty="0"/>
          </a:p>
          <a:p>
            <a:pPr marL="82296" indent="0">
              <a:buNone/>
            </a:pPr>
            <a:r>
              <a:rPr lang="fr-FR" sz="2000" b="1" dirty="0" err="1"/>
              <a:t>Dépendances</a:t>
            </a:r>
            <a:r>
              <a:rPr lang="fr-FR" sz="2000" b="1" dirty="0"/>
              <a:t> fonctionnelles </a:t>
            </a:r>
            <a:r>
              <a:rPr lang="fr-FR" sz="2000" b="1" dirty="0" err="1"/>
              <a:t>symétriques</a:t>
            </a:r>
            <a:endParaRPr lang="fr-FR" sz="2000" b="1" dirty="0"/>
          </a:p>
          <a:p>
            <a:pPr marL="82296" indent="0">
              <a:buNone/>
            </a:pPr>
            <a:r>
              <a:rPr lang="fr-FR" sz="2000" dirty="0"/>
              <a:t>Certaines </a:t>
            </a:r>
            <a:r>
              <a:rPr lang="fr-FR" sz="2000" dirty="0" err="1"/>
              <a:t>dépendances</a:t>
            </a:r>
            <a:r>
              <a:rPr lang="fr-FR" sz="2000" dirty="0"/>
              <a:t> fonctionnelles sont </a:t>
            </a:r>
            <a:r>
              <a:rPr lang="fr-FR" sz="2000" dirty="0" err="1"/>
              <a:t>symétriques</a:t>
            </a:r>
            <a:r>
              <a:rPr lang="fr-FR" sz="2000" dirty="0"/>
              <a:t>, c’est à dire que la partie gauche </a:t>
            </a:r>
            <a:r>
              <a:rPr lang="fr-FR" sz="2000" dirty="0" err="1"/>
              <a:t>détermine</a:t>
            </a:r>
            <a:r>
              <a:rPr lang="fr-FR" sz="2000" dirty="0"/>
              <a:t> la partie droite et inversement.</a:t>
            </a:r>
          </a:p>
          <a:p>
            <a:pPr marL="82296" indent="0">
              <a:buNone/>
            </a:pPr>
            <a:r>
              <a:rPr lang="fr-FR" sz="2000" dirty="0"/>
              <a:t>Par exemple :</a:t>
            </a:r>
          </a:p>
          <a:p>
            <a:pPr marL="82296" indent="0">
              <a:buNone/>
            </a:pPr>
            <a:r>
              <a:rPr lang="fr-FR" sz="2000" b="1" dirty="0" err="1"/>
              <a:t>NoSérieVéhicule</a:t>
            </a:r>
            <a:r>
              <a:rPr lang="fr-FR" sz="2000" b="1" dirty="0"/>
              <a:t> → </a:t>
            </a:r>
            <a:r>
              <a:rPr lang="fr-FR" sz="2000" b="1" dirty="0" err="1"/>
              <a:t>NoImmatriculation</a:t>
            </a:r>
            <a:r>
              <a:rPr lang="fr-FR" sz="2000" b="1" dirty="0"/>
              <a:t> </a:t>
            </a:r>
            <a:r>
              <a:rPr lang="fr-FR" sz="2000" b="1" dirty="0" smtClean="0"/>
              <a:t>et</a:t>
            </a:r>
          </a:p>
          <a:p>
            <a:pPr marL="82296" indent="0">
              <a:buNone/>
            </a:pPr>
            <a:r>
              <a:rPr lang="fr-FR" sz="2000" b="1" dirty="0" smtClean="0"/>
              <a:t> </a:t>
            </a:r>
            <a:r>
              <a:rPr lang="fr-FR" sz="2000" b="1" dirty="0" err="1"/>
              <a:t>NoImmatriculation</a:t>
            </a:r>
            <a:r>
              <a:rPr lang="fr-FR" sz="2000" b="1" dirty="0"/>
              <a:t> → </a:t>
            </a:r>
            <a:r>
              <a:rPr lang="fr-FR" sz="2000" b="1" dirty="0" err="1"/>
              <a:t>NoSérieVéhicule</a:t>
            </a:r>
            <a:endParaRPr lang="fr-FR" sz="2000" b="1" dirty="0"/>
          </a:p>
          <a:p>
            <a:pPr marL="82296" indent="0">
              <a:buNone/>
            </a:pPr>
            <a:r>
              <a:rPr lang="fr-FR" sz="2000" dirty="0"/>
              <a:t>Dans ce cas, il faut choisir de </a:t>
            </a:r>
            <a:r>
              <a:rPr lang="fr-FR" sz="2000" dirty="0" err="1"/>
              <a:t>privilégier</a:t>
            </a:r>
            <a:r>
              <a:rPr lang="fr-FR" sz="2000" dirty="0"/>
              <a:t> une des </a:t>
            </a:r>
            <a:r>
              <a:rPr lang="fr-FR" sz="2000" dirty="0" err="1"/>
              <a:t>dépendances</a:t>
            </a:r>
            <a:r>
              <a:rPr lang="fr-FR" sz="2000" dirty="0"/>
              <a:t> </a:t>
            </a:r>
            <a:r>
              <a:rPr lang="fr-FR" sz="2000" dirty="0" smtClean="0"/>
              <a:t>fonctionnelles , </a:t>
            </a:r>
            <a:r>
              <a:rPr lang="fr-FR" sz="2000" dirty="0"/>
              <a:t>en fonction des </a:t>
            </a:r>
            <a:r>
              <a:rPr lang="fr-FR" sz="2000" dirty="0" err="1"/>
              <a:t>règles</a:t>
            </a:r>
            <a:r>
              <a:rPr lang="fr-FR" sz="2000" dirty="0"/>
              <a:t> de gestion.</a:t>
            </a:r>
          </a:p>
          <a:p>
            <a:pPr marL="82296" indent="0">
              <a:buNone/>
            </a:pPr>
            <a:r>
              <a:rPr lang="fr-FR" sz="2000" dirty="0"/>
              <a:t>S'il s'agit d'assurer le suivi du </a:t>
            </a:r>
            <a:r>
              <a:rPr lang="fr-FR" sz="2000" dirty="0" err="1"/>
              <a:t>véhicule</a:t>
            </a:r>
            <a:r>
              <a:rPr lang="fr-FR" sz="2000" dirty="0"/>
              <a:t> tout au long de sa vie, le no d'Immatriculation pouvant changer, on choisira la </a:t>
            </a:r>
            <a:r>
              <a:rPr lang="fr-FR" sz="2000" dirty="0" err="1"/>
              <a:t>premiére</a:t>
            </a:r>
            <a:r>
              <a:rPr lang="fr-FR" sz="2000" dirty="0"/>
              <a:t> DF </a:t>
            </a:r>
            <a:r>
              <a:rPr lang="fr-FR" sz="2000" b="1" dirty="0"/>
              <a:t>(</a:t>
            </a:r>
            <a:r>
              <a:rPr lang="fr-FR" sz="2000" b="1" dirty="0" err="1"/>
              <a:t>NoSérieVéhicule</a:t>
            </a:r>
            <a:r>
              <a:rPr lang="fr-FR" sz="2000" b="1" dirty="0"/>
              <a:t> → </a:t>
            </a:r>
            <a:r>
              <a:rPr lang="fr-FR" sz="2000" b="1" dirty="0" err="1"/>
              <a:t>NoImmatriculation</a:t>
            </a:r>
            <a:r>
              <a:rPr lang="fr-FR" sz="2000" b="1" dirty="0"/>
              <a:t>).</a:t>
            </a:r>
          </a:p>
          <a:p>
            <a:pPr marL="82296" indent="0">
              <a:buNone/>
            </a:pP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31</a:t>
            </a:fld>
            <a:endParaRPr lang="en-US"/>
          </a:p>
        </p:txBody>
      </p:sp>
    </p:spTree>
    <p:extLst>
      <p:ext uri="{BB962C8B-B14F-4D97-AF65-F5344CB8AC3E}">
        <p14:creationId xmlns:p14="http://schemas.microsoft.com/office/powerpoint/2010/main" val="4055841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298447"/>
            <a:ext cx="7839975" cy="4842206"/>
          </a:xfrm>
        </p:spPr>
        <p:txBody>
          <a:bodyPr>
            <a:noAutofit/>
          </a:bodyPr>
          <a:lstStyle/>
          <a:p>
            <a:pPr marL="82296" indent="0">
              <a:buNone/>
            </a:pPr>
            <a:r>
              <a:rPr lang="fr-FR" sz="2000" b="1" dirty="0" smtClean="0"/>
              <a:t>Notions de dépendances fonctionnelles (DF)</a:t>
            </a:r>
            <a:endParaRPr lang="fr-FR" sz="2000" dirty="0"/>
          </a:p>
          <a:p>
            <a:pPr marL="82296" indent="0">
              <a:buNone/>
            </a:pPr>
            <a:r>
              <a:rPr lang="fr-FR" sz="2000" b="1" dirty="0" err="1"/>
              <a:t>Dépendances</a:t>
            </a:r>
            <a:r>
              <a:rPr lang="fr-FR" sz="2000" b="1" dirty="0"/>
              <a:t> fonctionnelles </a:t>
            </a:r>
            <a:r>
              <a:rPr lang="fr-FR" sz="2000" b="1" dirty="0" err="1"/>
              <a:t>symétriques</a:t>
            </a:r>
            <a:endParaRPr lang="fr-FR" sz="2000" b="1" dirty="0"/>
          </a:p>
          <a:p>
            <a:pPr marL="82296" indent="0">
              <a:buNone/>
            </a:pPr>
            <a:r>
              <a:rPr lang="fr-FR" sz="2000" dirty="0"/>
              <a:t>Certaines </a:t>
            </a:r>
            <a:r>
              <a:rPr lang="fr-FR" sz="2000" dirty="0" err="1"/>
              <a:t>dépendances</a:t>
            </a:r>
            <a:r>
              <a:rPr lang="fr-FR" sz="2000" dirty="0"/>
              <a:t> fonctionnelles sont </a:t>
            </a:r>
            <a:r>
              <a:rPr lang="fr-FR" sz="2000" dirty="0" err="1"/>
              <a:t>symétriques</a:t>
            </a:r>
            <a:r>
              <a:rPr lang="fr-FR" sz="2000" dirty="0"/>
              <a:t>, c’est à dire que la partie gauche </a:t>
            </a:r>
            <a:r>
              <a:rPr lang="fr-FR" sz="2000" dirty="0" err="1"/>
              <a:t>détermine</a:t>
            </a:r>
            <a:r>
              <a:rPr lang="fr-FR" sz="2000" dirty="0"/>
              <a:t> la partie droite et inversement.</a:t>
            </a:r>
          </a:p>
          <a:p>
            <a:pPr marL="82296" indent="0">
              <a:buNone/>
            </a:pPr>
            <a:r>
              <a:rPr lang="fr-FR" sz="2000" dirty="0"/>
              <a:t>Par exemple :</a:t>
            </a:r>
          </a:p>
          <a:p>
            <a:pPr marL="82296" indent="0">
              <a:buNone/>
            </a:pPr>
            <a:r>
              <a:rPr lang="fr-FR" sz="2000" b="1" dirty="0" err="1"/>
              <a:t>NoSérieVéhicule</a:t>
            </a:r>
            <a:r>
              <a:rPr lang="fr-FR" sz="2000" b="1" dirty="0"/>
              <a:t> → </a:t>
            </a:r>
            <a:r>
              <a:rPr lang="fr-FR" sz="2000" b="1" dirty="0" err="1"/>
              <a:t>NoImmatriculation</a:t>
            </a:r>
            <a:r>
              <a:rPr lang="fr-FR" sz="2000" b="1" dirty="0"/>
              <a:t> </a:t>
            </a:r>
            <a:r>
              <a:rPr lang="fr-FR" sz="2000" b="1" dirty="0" smtClean="0"/>
              <a:t>et</a:t>
            </a:r>
          </a:p>
          <a:p>
            <a:pPr marL="82296" indent="0">
              <a:buNone/>
            </a:pPr>
            <a:r>
              <a:rPr lang="fr-FR" sz="2000" b="1" dirty="0" smtClean="0"/>
              <a:t> </a:t>
            </a:r>
            <a:r>
              <a:rPr lang="fr-FR" sz="2000" b="1" dirty="0" err="1"/>
              <a:t>NoImmatriculation</a:t>
            </a:r>
            <a:r>
              <a:rPr lang="fr-FR" sz="2000" b="1" dirty="0"/>
              <a:t> → </a:t>
            </a:r>
            <a:r>
              <a:rPr lang="fr-FR" sz="2000" b="1" dirty="0" err="1"/>
              <a:t>NoSérieVéhicule</a:t>
            </a:r>
            <a:endParaRPr lang="fr-FR" sz="2000" b="1" dirty="0"/>
          </a:p>
          <a:p>
            <a:pPr marL="82296" indent="0">
              <a:buNone/>
            </a:pPr>
            <a:r>
              <a:rPr lang="fr-FR" sz="2000" dirty="0"/>
              <a:t>Dans ce cas, il faut choisir de </a:t>
            </a:r>
            <a:r>
              <a:rPr lang="fr-FR" sz="2000" dirty="0" err="1"/>
              <a:t>privilégier</a:t>
            </a:r>
            <a:r>
              <a:rPr lang="fr-FR" sz="2000" dirty="0"/>
              <a:t> une des </a:t>
            </a:r>
            <a:r>
              <a:rPr lang="fr-FR" sz="2000" dirty="0" err="1"/>
              <a:t>dépendances</a:t>
            </a:r>
            <a:r>
              <a:rPr lang="fr-FR" sz="2000" dirty="0"/>
              <a:t> </a:t>
            </a:r>
            <a:r>
              <a:rPr lang="fr-FR" sz="2000" dirty="0" smtClean="0"/>
              <a:t>fonctionnelles , </a:t>
            </a:r>
            <a:r>
              <a:rPr lang="fr-FR" sz="2000" dirty="0"/>
              <a:t>en fonction des </a:t>
            </a:r>
            <a:r>
              <a:rPr lang="fr-FR" sz="2000" dirty="0" err="1"/>
              <a:t>règles</a:t>
            </a:r>
            <a:r>
              <a:rPr lang="fr-FR" sz="2000" dirty="0"/>
              <a:t> de gestion.</a:t>
            </a:r>
          </a:p>
          <a:p>
            <a:pPr marL="82296" indent="0">
              <a:buNone/>
            </a:pPr>
            <a:r>
              <a:rPr lang="fr-FR" sz="2000" dirty="0"/>
              <a:t>S'il s'agit d'assurer le suivi du </a:t>
            </a:r>
            <a:r>
              <a:rPr lang="fr-FR" sz="2000" dirty="0" err="1"/>
              <a:t>véhicule</a:t>
            </a:r>
            <a:r>
              <a:rPr lang="fr-FR" sz="2000" dirty="0"/>
              <a:t> tout au long de sa vie, le no d'Immatriculation pouvant changer, on choisira la </a:t>
            </a:r>
            <a:r>
              <a:rPr lang="fr-FR" sz="2000" dirty="0" err="1"/>
              <a:t>premiére</a:t>
            </a:r>
            <a:r>
              <a:rPr lang="fr-FR" sz="2000" dirty="0"/>
              <a:t> DF </a:t>
            </a:r>
            <a:r>
              <a:rPr lang="fr-FR" sz="2000" b="1" dirty="0"/>
              <a:t>(</a:t>
            </a:r>
            <a:r>
              <a:rPr lang="fr-FR" sz="2000" b="1" dirty="0" err="1"/>
              <a:t>NoSérieVéhicule</a:t>
            </a:r>
            <a:r>
              <a:rPr lang="fr-FR" sz="2000" b="1" dirty="0"/>
              <a:t> → </a:t>
            </a:r>
            <a:r>
              <a:rPr lang="fr-FR" sz="2000" b="1" dirty="0" err="1"/>
              <a:t>NoImmatriculation</a:t>
            </a:r>
            <a:r>
              <a:rPr lang="fr-FR" sz="2000" b="1" dirty="0"/>
              <a:t>).</a:t>
            </a:r>
          </a:p>
          <a:p>
            <a:pPr marL="82296" indent="0">
              <a:buNone/>
            </a:pP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32</a:t>
            </a:fld>
            <a:endParaRPr lang="en-US"/>
          </a:p>
        </p:txBody>
      </p:sp>
    </p:spTree>
    <p:extLst>
      <p:ext uri="{BB962C8B-B14F-4D97-AF65-F5344CB8AC3E}">
        <p14:creationId xmlns:p14="http://schemas.microsoft.com/office/powerpoint/2010/main" val="15388044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298447"/>
            <a:ext cx="7839975" cy="4842206"/>
          </a:xfrm>
        </p:spPr>
        <p:txBody>
          <a:bodyPr>
            <a:noAutofit/>
          </a:bodyPr>
          <a:lstStyle/>
          <a:p>
            <a:pPr marL="82296" indent="0">
              <a:buNone/>
            </a:pPr>
            <a:r>
              <a:rPr lang="fr-FR" sz="2000" b="1" dirty="0" smtClean="0"/>
              <a:t>Notions de dépendances fonctionnelles (DF)</a:t>
            </a:r>
            <a:endParaRPr lang="fr-FR" sz="2000" dirty="0"/>
          </a:p>
          <a:p>
            <a:pPr marL="82296" indent="0">
              <a:buNone/>
            </a:pPr>
            <a:r>
              <a:rPr lang="fr-FR" sz="2000" b="1" dirty="0"/>
              <a:t>La recherche et la formalisation des </a:t>
            </a:r>
            <a:r>
              <a:rPr lang="fr-FR" sz="2000" b="1" dirty="0" smtClean="0"/>
              <a:t>dépendances </a:t>
            </a:r>
            <a:r>
              <a:rPr lang="fr-FR" sz="2000" b="1" dirty="0"/>
              <a:t>fonctionnelles </a:t>
            </a:r>
            <a:endParaRPr lang="fr-FR" sz="2000" dirty="0"/>
          </a:p>
          <a:p>
            <a:pPr marL="82296" indent="0">
              <a:buNone/>
            </a:pPr>
            <a:r>
              <a:rPr lang="fr-FR" sz="2000" dirty="0"/>
              <a:t>La recherche passe par deux phases, à savoir quels sont les objets du domaine de gestion observé, quels </a:t>
            </a:r>
            <a:r>
              <a:rPr lang="fr-FR" sz="2000" dirty="0" err="1"/>
              <a:t>éléments</a:t>
            </a:r>
            <a:r>
              <a:rPr lang="fr-FR" sz="2000" dirty="0"/>
              <a:t> du dictionnaire des données sont </a:t>
            </a:r>
            <a:r>
              <a:rPr lang="fr-FR" sz="2000" dirty="0" err="1"/>
              <a:t>rattachés</a:t>
            </a:r>
            <a:r>
              <a:rPr lang="fr-FR" sz="2000" dirty="0"/>
              <a:t> à cet objet, puis ensuite l'analyse des DF entre ces </a:t>
            </a:r>
            <a:r>
              <a:rPr lang="fr-FR" sz="2000" dirty="0" err="1"/>
              <a:t>éléments</a:t>
            </a:r>
            <a:r>
              <a:rPr lang="fr-FR" sz="2000" dirty="0"/>
              <a:t>. Le tout sera ensuite formalisé dans un diagramme ou un graphe des DF</a:t>
            </a:r>
            <a:r>
              <a:rPr lang="fr-FR" sz="2000" dirty="0" smtClean="0"/>
              <a:t>.</a:t>
            </a:r>
            <a:endParaRPr lang="fr-FR" sz="2000" dirty="0"/>
          </a:p>
          <a:p>
            <a:pPr marL="82296" indent="0">
              <a:buNone/>
            </a:pPr>
            <a:r>
              <a:rPr lang="fr-FR" sz="2000" dirty="0"/>
              <a:t>Un objet est un </a:t>
            </a:r>
            <a:r>
              <a:rPr lang="fr-FR" sz="2000" dirty="0" err="1"/>
              <a:t>élément</a:t>
            </a:r>
            <a:r>
              <a:rPr lang="fr-FR" sz="2000" dirty="0"/>
              <a:t> du </a:t>
            </a:r>
            <a:r>
              <a:rPr lang="fr-FR" sz="2000" dirty="0" err="1"/>
              <a:t>système</a:t>
            </a:r>
            <a:r>
              <a:rPr lang="fr-FR" sz="2000" dirty="0"/>
              <a:t> d’information pourvu d’une existence propre, conforme aux </a:t>
            </a:r>
            <a:r>
              <a:rPr lang="fr-FR" sz="2000" dirty="0" err="1"/>
              <a:t>règles</a:t>
            </a:r>
            <a:r>
              <a:rPr lang="fr-FR" sz="2000" dirty="0"/>
              <a:t> de gestion de l’organisation. Le </a:t>
            </a:r>
            <a:r>
              <a:rPr lang="fr-FR" sz="2000" dirty="0" err="1"/>
              <a:t>repérage</a:t>
            </a:r>
            <a:r>
              <a:rPr lang="fr-FR" sz="2000" dirty="0"/>
              <a:t> des objets de gestion permet ensuite de faciliter la recherche des DF et la construction du diagramme des DF.</a:t>
            </a:r>
          </a:p>
          <a:p>
            <a:pPr marL="82296" indent="0">
              <a:buNone/>
            </a:pPr>
            <a:r>
              <a:rPr lang="fr-FR" sz="2000" dirty="0"/>
              <a:t>Exemple :</a:t>
            </a:r>
          </a:p>
          <a:p>
            <a:pPr marL="82296" indent="0">
              <a:buNone/>
            </a:pPr>
            <a:r>
              <a:rPr lang="fr-FR" sz="2000" dirty="0"/>
              <a:t>Les </a:t>
            </a:r>
            <a:r>
              <a:rPr lang="fr-FR" sz="2000" dirty="0" err="1"/>
              <a:t>véhicules</a:t>
            </a:r>
            <a:r>
              <a:rPr lang="fr-FR" sz="2000" dirty="0"/>
              <a:t> </a:t>
            </a:r>
            <a:r>
              <a:rPr lang="fr-FR" sz="2000" dirty="0" smtClean="0"/>
              <a:t>font </a:t>
            </a:r>
            <a:r>
              <a:rPr lang="fr-FR" sz="2000" dirty="0"/>
              <a:t>l'objet d'un suivi dans des </a:t>
            </a:r>
            <a:r>
              <a:rPr lang="fr-FR" sz="2000" dirty="0" smtClean="0"/>
              <a:t>garages.</a:t>
            </a:r>
            <a:endParaRPr lang="fr-FR" sz="2000" dirty="0"/>
          </a:p>
          <a:p>
            <a:pPr marL="82296" indent="0">
              <a:buNone/>
            </a:pPr>
            <a:r>
              <a:rPr lang="fr-FR" sz="2000" dirty="0"/>
              <a:t>Ce texte fait </a:t>
            </a:r>
            <a:r>
              <a:rPr lang="fr-FR" sz="2000" dirty="0" err="1"/>
              <a:t>apparaître</a:t>
            </a:r>
            <a:r>
              <a:rPr lang="fr-FR" sz="2000" dirty="0"/>
              <a:t> 2 objets qui sont VEHICULE et GARAGE.</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33</a:t>
            </a:fld>
            <a:endParaRPr lang="en-US"/>
          </a:p>
        </p:txBody>
      </p:sp>
    </p:spTree>
    <p:extLst>
      <p:ext uri="{BB962C8B-B14F-4D97-AF65-F5344CB8AC3E}">
        <p14:creationId xmlns:p14="http://schemas.microsoft.com/office/powerpoint/2010/main" val="144671049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173476"/>
            <a:ext cx="7839975" cy="5132074"/>
          </a:xfrm>
        </p:spPr>
        <p:txBody>
          <a:bodyPr>
            <a:noAutofit/>
          </a:bodyPr>
          <a:lstStyle/>
          <a:p>
            <a:pPr marL="82296" indent="0">
              <a:buNone/>
            </a:pPr>
            <a:r>
              <a:rPr lang="fr-FR" sz="2000" b="1" dirty="0" smtClean="0"/>
              <a:t>Notions de dépendances fonctionnelles (DF)</a:t>
            </a:r>
            <a:endParaRPr lang="fr-FR" sz="2000" dirty="0"/>
          </a:p>
          <a:p>
            <a:pPr marL="82296" indent="0">
              <a:buNone/>
            </a:pPr>
            <a:r>
              <a:rPr lang="fr-FR" sz="2000" b="1" dirty="0"/>
              <a:t>La recherche des </a:t>
            </a:r>
            <a:r>
              <a:rPr lang="fr-FR" sz="2000" b="1" dirty="0" err="1"/>
              <a:t>dépendances</a:t>
            </a:r>
            <a:r>
              <a:rPr lang="fr-FR" sz="2000" b="1" dirty="0"/>
              <a:t> fonctionnelles</a:t>
            </a:r>
            <a:endParaRPr lang="fr-FR" sz="2000" b="1" dirty="0" smtClean="0"/>
          </a:p>
          <a:p>
            <a:pPr marL="82296" indent="0">
              <a:buNone/>
            </a:pPr>
            <a:r>
              <a:rPr lang="fr-FR" sz="2000" dirty="0" smtClean="0"/>
              <a:t>Un </a:t>
            </a:r>
            <a:r>
              <a:rPr lang="fr-FR" sz="2000" dirty="0"/>
              <a:t>objet est </a:t>
            </a:r>
            <a:r>
              <a:rPr lang="fr-FR" sz="2000" dirty="0" err="1" smtClean="0"/>
              <a:t>représenté</a:t>
            </a:r>
            <a:r>
              <a:rPr lang="fr-FR" sz="2000" dirty="0" smtClean="0"/>
              <a:t> </a:t>
            </a:r>
            <a:r>
              <a:rPr lang="fr-FR" sz="2000" dirty="0"/>
              <a:t>par une </a:t>
            </a:r>
            <a:r>
              <a:rPr lang="fr-FR" sz="2000" dirty="0" err="1"/>
              <a:t>donnée</a:t>
            </a:r>
            <a:r>
              <a:rPr lang="fr-FR" sz="2000" dirty="0"/>
              <a:t> </a:t>
            </a:r>
            <a:r>
              <a:rPr lang="fr-FR" sz="2000" dirty="0" err="1"/>
              <a:t>particulière</a:t>
            </a:r>
            <a:r>
              <a:rPr lang="fr-FR" sz="2000" dirty="0"/>
              <a:t> : l’identifiant. Par </a:t>
            </a:r>
            <a:r>
              <a:rPr lang="fr-FR" sz="2000" dirty="0" err="1"/>
              <a:t>définition</a:t>
            </a:r>
            <a:r>
              <a:rPr lang="fr-FR" sz="2000" dirty="0"/>
              <a:t>, l’identifiant est en </a:t>
            </a:r>
            <a:r>
              <a:rPr lang="fr-FR" sz="2000" dirty="0" err="1"/>
              <a:t>dépendance</a:t>
            </a:r>
            <a:r>
              <a:rPr lang="fr-FR" sz="2000" dirty="0"/>
              <a:t> fonctionnelle avec toutes les autres </a:t>
            </a:r>
            <a:r>
              <a:rPr lang="fr-FR" sz="2000" dirty="0" err="1"/>
              <a:t>propriétés</a:t>
            </a:r>
            <a:r>
              <a:rPr lang="fr-FR" sz="2000" dirty="0"/>
              <a:t> de l’objet.</a:t>
            </a:r>
          </a:p>
          <a:p>
            <a:pPr marL="82296" indent="0">
              <a:buNone/>
            </a:pPr>
            <a:r>
              <a:rPr lang="fr-FR" sz="2000" dirty="0" err="1"/>
              <a:t>Repérer</a:t>
            </a:r>
            <a:r>
              <a:rPr lang="fr-FR" sz="2000" dirty="0"/>
              <a:t> les objets du </a:t>
            </a:r>
            <a:r>
              <a:rPr lang="fr-FR" sz="2000" dirty="0" err="1"/>
              <a:t>système</a:t>
            </a:r>
            <a:r>
              <a:rPr lang="fr-FR" sz="2000" dirty="0"/>
              <a:t> d’information permet d’avancer </a:t>
            </a:r>
            <a:r>
              <a:rPr lang="fr-FR" sz="2000" dirty="0" err="1"/>
              <a:t>très</a:t>
            </a:r>
            <a:r>
              <a:rPr lang="fr-FR" sz="2000" dirty="0"/>
              <a:t> vite dans l’</a:t>
            </a:r>
            <a:r>
              <a:rPr lang="fr-FR" sz="2000" dirty="0" err="1"/>
              <a:t>étude</a:t>
            </a:r>
            <a:r>
              <a:rPr lang="fr-FR" sz="2000" dirty="0"/>
              <a:t> des </a:t>
            </a:r>
            <a:r>
              <a:rPr lang="fr-FR" sz="2000" dirty="0" err="1"/>
              <a:t>dépendances</a:t>
            </a:r>
            <a:r>
              <a:rPr lang="fr-FR" sz="2000" dirty="0"/>
              <a:t> fonctionnelles. La </a:t>
            </a:r>
            <a:r>
              <a:rPr lang="fr-FR" sz="2000" dirty="0" err="1"/>
              <a:t>démarche</a:t>
            </a:r>
            <a:r>
              <a:rPr lang="fr-FR" sz="2000" dirty="0"/>
              <a:t> consistera alors à partir du dictionnaire des données et du </a:t>
            </a:r>
            <a:r>
              <a:rPr lang="fr-FR" sz="2000" dirty="0" err="1"/>
              <a:t>repérage</a:t>
            </a:r>
            <a:r>
              <a:rPr lang="fr-FR" sz="2000" dirty="0"/>
              <a:t> des identifiants à rechercher les DF </a:t>
            </a:r>
            <a:r>
              <a:rPr lang="fr-FR" sz="2000" dirty="0" err="1"/>
              <a:t>élémentaires</a:t>
            </a:r>
            <a:r>
              <a:rPr lang="fr-FR" sz="2000" dirty="0"/>
              <a:t> et directes</a:t>
            </a:r>
          </a:p>
          <a:p>
            <a:pPr marL="82296" indent="0">
              <a:buNone/>
            </a:pPr>
            <a:r>
              <a:rPr lang="fr-FR" sz="2000" dirty="0"/>
              <a:t>Exemple :</a:t>
            </a:r>
          </a:p>
          <a:p>
            <a:pPr marL="82296" indent="0">
              <a:buNone/>
            </a:pPr>
            <a:r>
              <a:rPr lang="fr-FR" sz="2000" dirty="0"/>
              <a:t>Les </a:t>
            </a:r>
            <a:r>
              <a:rPr lang="fr-FR" sz="2000" dirty="0" err="1"/>
              <a:t>véhicules</a:t>
            </a:r>
            <a:r>
              <a:rPr lang="fr-FR" sz="2000" dirty="0"/>
              <a:t> sont </a:t>
            </a:r>
            <a:r>
              <a:rPr lang="fr-FR" sz="2000" dirty="0" err="1"/>
              <a:t>repérés</a:t>
            </a:r>
            <a:r>
              <a:rPr lang="fr-FR" sz="2000" dirty="0"/>
              <a:t> par leur </a:t>
            </a:r>
            <a:r>
              <a:rPr lang="fr-FR" sz="2000" dirty="0" err="1"/>
              <a:t>numéro</a:t>
            </a:r>
            <a:r>
              <a:rPr lang="fr-FR" sz="2000" dirty="0"/>
              <a:t> d'immatriculation et </a:t>
            </a:r>
            <a:r>
              <a:rPr lang="fr-FR" sz="2000" dirty="0" err="1" smtClean="0"/>
              <a:t>caractérisé</a:t>
            </a:r>
            <a:r>
              <a:rPr lang="fr-FR" sz="2000" dirty="0" smtClean="0"/>
              <a:t> </a:t>
            </a:r>
            <a:r>
              <a:rPr lang="fr-FR" sz="2000" dirty="0"/>
              <a:t>par une couleur...</a:t>
            </a:r>
          </a:p>
          <a:p>
            <a:pPr marL="82296" indent="0">
              <a:buNone/>
            </a:pPr>
            <a:r>
              <a:rPr lang="fr-FR" sz="2000" dirty="0"/>
              <a:t>Le dictionnaire des données comprendra comme information </a:t>
            </a:r>
            <a:r>
              <a:rPr lang="fr-FR" sz="2000" dirty="0" err="1"/>
              <a:t>Immat</a:t>
            </a:r>
            <a:r>
              <a:rPr lang="fr-FR" sz="2000" dirty="0"/>
              <a:t> et couleur. </a:t>
            </a:r>
            <a:r>
              <a:rPr lang="fr-FR" sz="2000" dirty="0" err="1"/>
              <a:t>Immat</a:t>
            </a:r>
            <a:r>
              <a:rPr lang="fr-FR" sz="2000" dirty="0"/>
              <a:t> étant </a:t>
            </a:r>
            <a:r>
              <a:rPr lang="fr-FR" sz="2000" dirty="0" err="1" smtClean="0"/>
              <a:t>repéré</a:t>
            </a:r>
            <a:r>
              <a:rPr lang="fr-FR" sz="2000" dirty="0" smtClean="0"/>
              <a:t> comme </a:t>
            </a:r>
            <a:r>
              <a:rPr lang="fr-FR" sz="2000" dirty="0"/>
              <a:t>un identifiant, on en </a:t>
            </a:r>
            <a:r>
              <a:rPr lang="fr-FR" sz="2000" dirty="0" err="1"/>
              <a:t>déduira</a:t>
            </a:r>
            <a:r>
              <a:rPr lang="fr-FR" sz="2000" dirty="0"/>
              <a:t> la DF </a:t>
            </a:r>
            <a:r>
              <a:rPr lang="fr-FR" sz="2000" dirty="0" err="1"/>
              <a:t>Immat</a:t>
            </a:r>
            <a:r>
              <a:rPr lang="fr-FR" sz="2000" dirty="0" smtClean="0"/>
              <a:t>􏰀 -&gt; Couleur</a:t>
            </a:r>
            <a:endParaRPr lang="fr-FR" sz="2000" dirty="0"/>
          </a:p>
          <a:p>
            <a:pPr marL="82296" indent="0">
              <a:buNone/>
            </a:pP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34</a:t>
            </a:fld>
            <a:endParaRPr lang="en-US"/>
          </a:p>
        </p:txBody>
      </p:sp>
    </p:spTree>
    <p:extLst>
      <p:ext uri="{BB962C8B-B14F-4D97-AF65-F5344CB8AC3E}">
        <p14:creationId xmlns:p14="http://schemas.microsoft.com/office/powerpoint/2010/main" val="26353271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298446"/>
            <a:ext cx="7839975" cy="5007103"/>
          </a:xfrm>
        </p:spPr>
        <p:txBody>
          <a:bodyPr>
            <a:noAutofit/>
          </a:bodyPr>
          <a:lstStyle/>
          <a:p>
            <a:pPr marL="82296" indent="0">
              <a:buNone/>
            </a:pPr>
            <a:r>
              <a:rPr lang="fr-FR" sz="2000" b="1" dirty="0" smtClean="0"/>
              <a:t>Notions de dépendances fonctionnelles (DF)</a:t>
            </a:r>
            <a:endParaRPr lang="fr-FR" sz="2000" dirty="0"/>
          </a:p>
          <a:p>
            <a:pPr marL="82296" indent="0">
              <a:buNone/>
            </a:pPr>
            <a:r>
              <a:rPr lang="fr-FR" sz="2000" dirty="0" smtClean="0"/>
              <a:t>Cette représentation </a:t>
            </a:r>
            <a:r>
              <a:rPr lang="fr-FR" sz="2000" dirty="0"/>
              <a:t>se fait à l'aide de deux outils qui sont la matrice ou le graphe des DF. Le graphe des DF permettant de mieux </a:t>
            </a:r>
            <a:r>
              <a:rPr lang="fr-FR" sz="2000" dirty="0" smtClean="0"/>
              <a:t>représenter </a:t>
            </a:r>
            <a:r>
              <a:rPr lang="fr-FR" sz="2000" dirty="0"/>
              <a:t>les liens, et surtout les DF à partie gauche </a:t>
            </a:r>
            <a:r>
              <a:rPr lang="fr-FR" sz="2000" dirty="0" smtClean="0"/>
              <a:t>composée. </a:t>
            </a:r>
            <a:endParaRPr lang="fr-FR" sz="2000" dirty="0"/>
          </a:p>
          <a:p>
            <a:pPr marL="82296" indent="0">
              <a:buNone/>
            </a:pPr>
            <a:r>
              <a:rPr lang="fr-FR" sz="2000" dirty="0"/>
              <a:t>Exemple à partir d'une gestion de </a:t>
            </a:r>
            <a:r>
              <a:rPr lang="fr-FR" sz="2000" dirty="0" smtClean="0"/>
              <a:t>commande</a:t>
            </a:r>
          </a:p>
          <a:p>
            <a:pPr marL="82296" indent="0">
              <a:buNone/>
            </a:pPr>
            <a:r>
              <a:rPr lang="fr-FR" sz="2000" dirty="0" smtClean="0"/>
              <a:t>Graphe :</a:t>
            </a:r>
          </a:p>
          <a:p>
            <a:pPr marL="82296" indent="0">
              <a:buNone/>
            </a:pP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35</a:t>
            </a:fld>
            <a:endParaRPr lang="en-US"/>
          </a:p>
        </p:txBody>
      </p:sp>
      <p:pic>
        <p:nvPicPr>
          <p:cNvPr id="5" name="Image 4" descr="Screen Shot 2020-05-24 at 19.23.04.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66576" y="3372070"/>
            <a:ext cx="7247072" cy="2736433"/>
          </a:xfrm>
          <a:prstGeom prst="rect">
            <a:avLst/>
          </a:prstGeom>
        </p:spPr>
      </p:pic>
    </p:spTree>
    <p:extLst>
      <p:ext uri="{BB962C8B-B14F-4D97-AF65-F5344CB8AC3E}">
        <p14:creationId xmlns:p14="http://schemas.microsoft.com/office/powerpoint/2010/main" val="35107324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298446"/>
            <a:ext cx="7839975" cy="5007103"/>
          </a:xfrm>
        </p:spPr>
        <p:txBody>
          <a:bodyPr>
            <a:noAutofit/>
          </a:bodyPr>
          <a:lstStyle/>
          <a:p>
            <a:pPr marL="82296" indent="0">
              <a:buNone/>
            </a:pPr>
            <a:r>
              <a:rPr lang="fr-FR" sz="2000" b="1" dirty="0" smtClean="0"/>
              <a:t>Notions de dépendances fonctionnelles (DF)</a:t>
            </a:r>
            <a:endParaRPr lang="fr-FR" sz="2000" dirty="0"/>
          </a:p>
          <a:p>
            <a:pPr marL="82296" indent="0">
              <a:buNone/>
            </a:pPr>
            <a:r>
              <a:rPr lang="fr-FR" sz="2000" dirty="0" smtClean="0"/>
              <a:t>Exemple </a:t>
            </a:r>
            <a:r>
              <a:rPr lang="fr-FR" sz="2000" dirty="0"/>
              <a:t>à partir d'une gestion de </a:t>
            </a:r>
            <a:r>
              <a:rPr lang="fr-FR" sz="2000" dirty="0" smtClean="0"/>
              <a:t>commande</a:t>
            </a:r>
          </a:p>
          <a:p>
            <a:pPr marL="82296" indent="0">
              <a:buNone/>
            </a:pPr>
            <a:r>
              <a:rPr lang="fr-FR" sz="2000" dirty="0" smtClean="0"/>
              <a:t>Matrice:</a:t>
            </a:r>
          </a:p>
          <a:p>
            <a:pPr marL="82296" indent="0">
              <a:buNone/>
            </a:pP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36</a:t>
            </a:fld>
            <a:endParaRPr lang="en-US"/>
          </a:p>
        </p:txBody>
      </p:sp>
      <p:pic>
        <p:nvPicPr>
          <p:cNvPr id="6" name="Image 5" descr="Screen Shot 2020-05-24 at 19.24.20.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19047" y="2539851"/>
            <a:ext cx="7572438" cy="3520427"/>
          </a:xfrm>
          <a:prstGeom prst="rect">
            <a:avLst/>
          </a:prstGeom>
        </p:spPr>
      </p:pic>
    </p:spTree>
    <p:extLst>
      <p:ext uri="{BB962C8B-B14F-4D97-AF65-F5344CB8AC3E}">
        <p14:creationId xmlns:p14="http://schemas.microsoft.com/office/powerpoint/2010/main" val="127318270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dirty="0" err="1"/>
              <a:t>Après</a:t>
            </a:r>
            <a:r>
              <a:rPr lang="fr-FR" sz="2000" dirty="0"/>
              <a:t> avoir recherché et formalisé les </a:t>
            </a:r>
            <a:r>
              <a:rPr lang="fr-FR" sz="2000" dirty="0" err="1"/>
              <a:t>dépendances</a:t>
            </a:r>
            <a:r>
              <a:rPr lang="fr-FR" sz="2000" dirty="0"/>
              <a:t> fonctionnelles à partir du dictionnaire des données </a:t>
            </a:r>
            <a:r>
              <a:rPr lang="fr-FR" sz="2000" dirty="0" err="1" smtClean="0"/>
              <a:t>épuré</a:t>
            </a:r>
            <a:r>
              <a:rPr lang="fr-FR" sz="2000" dirty="0" smtClean="0"/>
              <a:t>, </a:t>
            </a:r>
            <a:r>
              <a:rPr lang="fr-FR" sz="2000" dirty="0"/>
              <a:t>on peut </a:t>
            </a:r>
            <a:r>
              <a:rPr lang="fr-FR" sz="2000" dirty="0" err="1"/>
              <a:t>élaborer</a:t>
            </a:r>
            <a:r>
              <a:rPr lang="fr-FR" sz="2000" dirty="0"/>
              <a:t> le modèle conceptuel des données (MCD) du </a:t>
            </a:r>
            <a:r>
              <a:rPr lang="fr-FR" sz="2000" dirty="0" err="1"/>
              <a:t>système</a:t>
            </a:r>
            <a:r>
              <a:rPr lang="fr-FR" sz="2000" dirty="0"/>
              <a:t> d’information.</a:t>
            </a:r>
          </a:p>
          <a:p>
            <a:pPr marL="82296" indent="0">
              <a:buNone/>
            </a:pPr>
            <a:r>
              <a:rPr lang="fr-FR" sz="2000" dirty="0"/>
              <a:t>Son </a:t>
            </a:r>
            <a:r>
              <a:rPr lang="fr-FR" sz="2000" dirty="0" err="1"/>
              <a:t>rôle</a:t>
            </a:r>
            <a:r>
              <a:rPr lang="fr-FR" sz="2000" dirty="0"/>
              <a:t> est fondamental dans une </a:t>
            </a:r>
            <a:r>
              <a:rPr lang="fr-FR" sz="2000" dirty="0" err="1"/>
              <a:t>étude</a:t>
            </a:r>
            <a:r>
              <a:rPr lang="fr-FR" sz="2000" dirty="0"/>
              <a:t> d’informatisation. Le MCD conditionne fortement la suite de l’</a:t>
            </a:r>
            <a:r>
              <a:rPr lang="fr-FR" sz="2000" dirty="0" err="1"/>
              <a:t>étude</a:t>
            </a:r>
            <a:r>
              <a:rPr lang="fr-FR" sz="2000" dirty="0"/>
              <a:t>. Il permet de « dessiner » la structure des données du </a:t>
            </a:r>
            <a:r>
              <a:rPr lang="fr-FR" sz="2000" dirty="0" err="1"/>
              <a:t>système</a:t>
            </a:r>
            <a:r>
              <a:rPr lang="fr-FR" sz="2000" dirty="0"/>
              <a:t> d’information à implanter</a:t>
            </a:r>
            <a:r>
              <a:rPr lang="fr-FR" sz="2000" dirty="0" smtClean="0"/>
              <a:t>.</a:t>
            </a:r>
          </a:p>
          <a:p>
            <a:pPr marL="82296" indent="0">
              <a:buNone/>
            </a:pPr>
            <a:r>
              <a:rPr lang="fr-FR" sz="2000" b="1" dirty="0" smtClean="0"/>
              <a:t> </a:t>
            </a:r>
            <a:endParaRPr lang="fr-FR" sz="2000" b="1"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37</a:t>
            </a:fld>
            <a:endParaRPr lang="en-US"/>
          </a:p>
        </p:txBody>
      </p:sp>
    </p:spTree>
    <p:extLst>
      <p:ext uri="{BB962C8B-B14F-4D97-AF65-F5344CB8AC3E}">
        <p14:creationId xmlns:p14="http://schemas.microsoft.com/office/powerpoint/2010/main" val="287895562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Exercice</a:t>
            </a:r>
            <a:endParaRPr lang="fr-CA" dirty="0"/>
          </a:p>
        </p:txBody>
      </p:sp>
      <p:sp>
        <p:nvSpPr>
          <p:cNvPr id="3" name="Espace réservé du contenu 2"/>
          <p:cNvSpPr>
            <a:spLocks noGrp="1"/>
          </p:cNvSpPr>
          <p:nvPr>
            <p:ph idx="1"/>
          </p:nvPr>
        </p:nvSpPr>
        <p:spPr>
          <a:xfrm>
            <a:off x="1001889" y="1447799"/>
            <a:ext cx="7931799" cy="5015089"/>
          </a:xfrm>
        </p:spPr>
        <p:txBody>
          <a:bodyPr>
            <a:normAutofit fontScale="85000" lnSpcReduction="20000"/>
          </a:bodyPr>
          <a:lstStyle/>
          <a:p>
            <a:pPr marL="82296" indent="0">
              <a:buNone/>
            </a:pPr>
            <a:r>
              <a:rPr lang="fr-FR" dirty="0"/>
              <a:t>Une base de </a:t>
            </a:r>
            <a:r>
              <a:rPr lang="fr-FR" dirty="0" err="1"/>
              <a:t>données</a:t>
            </a:r>
            <a:r>
              <a:rPr lang="fr-FR" dirty="0"/>
              <a:t> pour une petite clinique </a:t>
            </a:r>
            <a:r>
              <a:rPr lang="fr-FR" dirty="0" err="1"/>
              <a:t>privée</a:t>
            </a:r>
            <a:r>
              <a:rPr lang="fr-FR" dirty="0"/>
              <a:t> a les </a:t>
            </a:r>
            <a:r>
              <a:rPr lang="fr-FR" dirty="0" err="1"/>
              <a:t>données</a:t>
            </a:r>
            <a:r>
              <a:rPr lang="fr-FR" dirty="0"/>
              <a:t> suivantes: </a:t>
            </a:r>
          </a:p>
          <a:p>
            <a:pPr marL="82296" indent="0">
              <a:buNone/>
            </a:pPr>
            <a:r>
              <a:rPr lang="fr-FR" b="1" dirty="0"/>
              <a:t>NIP</a:t>
            </a:r>
            <a:r>
              <a:rPr lang="fr-FR" dirty="0"/>
              <a:t> : </a:t>
            </a:r>
            <a:r>
              <a:rPr lang="fr-FR" dirty="0" err="1"/>
              <a:t>désigne</a:t>
            </a:r>
            <a:r>
              <a:rPr lang="fr-FR" dirty="0"/>
              <a:t> n° d'inscription pharmacie associé à un patient. Chaque patient à un </a:t>
            </a:r>
            <a:r>
              <a:rPr lang="fr-FR" dirty="0" err="1"/>
              <a:t>numéro</a:t>
            </a:r>
            <a:r>
              <a:rPr lang="fr-FR" dirty="0"/>
              <a:t> inscription à la pharmacie de la clinique pour ses </a:t>
            </a:r>
            <a:r>
              <a:rPr lang="fr-FR" dirty="0" err="1"/>
              <a:t>médicaments</a:t>
            </a:r>
            <a:r>
              <a:rPr lang="fr-FR" dirty="0"/>
              <a:t/>
            </a:r>
            <a:br>
              <a:rPr lang="fr-FR" dirty="0"/>
            </a:br>
            <a:r>
              <a:rPr lang="fr-FR" b="1" dirty="0"/>
              <a:t>Patient</a:t>
            </a:r>
            <a:r>
              <a:rPr lang="fr-FR" dirty="0"/>
              <a:t> : le nom de famille d’un patient admis à la clinique (</a:t>
            </a:r>
            <a:r>
              <a:rPr lang="fr-FR" dirty="0" err="1"/>
              <a:t>supposés</a:t>
            </a:r>
            <a:r>
              <a:rPr lang="fr-FR" dirty="0"/>
              <a:t> tous distincts) </a:t>
            </a:r>
          </a:p>
          <a:p>
            <a:pPr marL="82296" indent="0">
              <a:buNone/>
            </a:pPr>
            <a:r>
              <a:rPr lang="fr-FR" b="1" dirty="0"/>
              <a:t>Docteur</a:t>
            </a:r>
            <a:r>
              <a:rPr lang="fr-FR" dirty="0"/>
              <a:t> : le nom de docteur travaillant à la clinique </a:t>
            </a:r>
            <a:r>
              <a:rPr lang="fr-FR" b="1" dirty="0" err="1"/>
              <a:t>Médicament</a:t>
            </a:r>
            <a:r>
              <a:rPr lang="fr-FR" dirty="0"/>
              <a:t> : le nom de marque d’un </a:t>
            </a:r>
            <a:r>
              <a:rPr lang="fr-FR" dirty="0" err="1"/>
              <a:t>médicament</a:t>
            </a:r>
            <a:r>
              <a:rPr lang="fr-FR" dirty="0"/>
              <a:t/>
            </a:r>
            <a:br>
              <a:rPr lang="fr-FR" dirty="0"/>
            </a:br>
            <a:r>
              <a:rPr lang="fr-FR" b="1" dirty="0" err="1"/>
              <a:t>Qte</a:t>
            </a:r>
            <a:r>
              <a:rPr lang="fr-FR" dirty="0"/>
              <a:t> : la </a:t>
            </a:r>
            <a:r>
              <a:rPr lang="fr-FR" dirty="0" err="1" smtClean="0"/>
              <a:t>quantite</a:t>
            </a:r>
            <a:r>
              <a:rPr lang="fr-FR" dirty="0" smtClean="0"/>
              <a:t> </a:t>
            </a:r>
            <a:r>
              <a:rPr lang="fr-FR" dirty="0"/>
              <a:t>d’un </a:t>
            </a:r>
            <a:r>
              <a:rPr lang="fr-FR" dirty="0" err="1"/>
              <a:t>médicament</a:t>
            </a:r>
            <a:r>
              <a:rPr lang="fr-FR" dirty="0"/>
              <a:t> prescrite à un patient </a:t>
            </a:r>
            <a:endParaRPr lang="fr-FR" dirty="0" smtClean="0"/>
          </a:p>
          <a:p>
            <a:pPr marL="82296" indent="0">
              <a:buNone/>
            </a:pPr>
            <a:r>
              <a:rPr lang="fr-FR" dirty="0" smtClean="0"/>
              <a:t>Question: Faire </a:t>
            </a:r>
            <a:r>
              <a:rPr lang="fr-FR" dirty="0" err="1" smtClean="0"/>
              <a:t>réssortir</a:t>
            </a:r>
            <a:r>
              <a:rPr lang="fr-FR" dirty="0" smtClean="0"/>
              <a:t> au moins 4 dépendances fonctionnelles?</a:t>
            </a:r>
            <a:endParaRPr lang="fr-FR" dirty="0"/>
          </a:p>
          <a:p>
            <a:pPr marL="82296" indent="0">
              <a:buNone/>
            </a:pPr>
            <a:endParaRPr lang="fr-CA" dirty="0" smtClean="0"/>
          </a:p>
          <a:p>
            <a:pPr marL="82296" indent="0">
              <a:buNone/>
            </a:pPr>
            <a:endParaRPr lang="fr-CA" dirty="0"/>
          </a:p>
        </p:txBody>
      </p:sp>
      <p:sp>
        <p:nvSpPr>
          <p:cNvPr id="4" name="Espace réservé du pied de page 3"/>
          <p:cNvSpPr>
            <a:spLocks noGrp="1"/>
          </p:cNvSpPr>
          <p:nvPr>
            <p:ph type="ftr" sz="quarter" idx="11"/>
          </p:nvPr>
        </p:nvSpPr>
        <p:spPr/>
        <p:txBody>
          <a:bodyPr/>
          <a:lstStyle/>
          <a:p>
            <a:r>
              <a:rPr lang="fr-FR" smtClean="0"/>
              <a:t>Cours Modélisation des BD Master IMSD Pierre Claver OUEDRAOGO</a:t>
            </a:r>
            <a:endParaRPr lang="en-US"/>
          </a:p>
        </p:txBody>
      </p:sp>
      <p:sp>
        <p:nvSpPr>
          <p:cNvPr id="5" name="Espace réservé du numéro de diapositive 4"/>
          <p:cNvSpPr>
            <a:spLocks noGrp="1"/>
          </p:cNvSpPr>
          <p:nvPr>
            <p:ph type="sldNum" sz="quarter" idx="12"/>
          </p:nvPr>
        </p:nvSpPr>
        <p:spPr/>
        <p:txBody>
          <a:bodyPr/>
          <a:lstStyle/>
          <a:p>
            <a:fld id="{19371D3E-5A18-49EB-AD2A-429AF165759F}" type="slidenum">
              <a:rPr lang="en-US" smtClean="0"/>
              <a:t>38</a:t>
            </a:fld>
            <a:endParaRPr lang="en-US"/>
          </a:p>
        </p:txBody>
      </p:sp>
    </p:spTree>
    <p:extLst>
      <p:ext uri="{BB962C8B-B14F-4D97-AF65-F5344CB8AC3E}">
        <p14:creationId xmlns:p14="http://schemas.microsoft.com/office/powerpoint/2010/main" val="1550315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marL="82296" indent="0">
              <a:buNone/>
            </a:pPr>
            <a:r>
              <a:rPr lang="fr-CA" dirty="0" smtClean="0">
                <a:sym typeface="Wingdings"/>
              </a:rPr>
              <a:t>PATIENT ( NIP, NOMFAMILLE, DATENAISS);</a:t>
            </a:r>
          </a:p>
          <a:p>
            <a:pPr marL="82296" indent="0">
              <a:buNone/>
            </a:pPr>
            <a:endParaRPr lang="fr-CA" dirty="0" smtClean="0">
              <a:sym typeface="Wingdings"/>
            </a:endParaRPr>
          </a:p>
          <a:p>
            <a:pPr marL="82296" indent="0">
              <a:buNone/>
            </a:pPr>
            <a:r>
              <a:rPr lang="fr-CA" dirty="0" smtClean="0">
                <a:sym typeface="Wingdings"/>
              </a:rPr>
              <a:t>NIP </a:t>
            </a:r>
            <a:r>
              <a:rPr lang="fr-FR" dirty="0" smtClean="0">
                <a:sym typeface="Wingdings"/>
              </a:rPr>
              <a:t> NOMFAMILLE</a:t>
            </a:r>
          </a:p>
          <a:p>
            <a:pPr marL="82296" indent="0">
              <a:buNone/>
            </a:pPr>
            <a:r>
              <a:rPr lang="fr-FR" dirty="0" smtClean="0">
                <a:sym typeface="Wingdings"/>
              </a:rPr>
              <a:t>NIP  DATENAISS</a:t>
            </a:r>
            <a:endParaRPr lang="fr-CA" dirty="0" smtClean="0">
              <a:sym typeface="Wingdings"/>
            </a:endParaRPr>
          </a:p>
          <a:p>
            <a:pPr marL="82296" indent="0">
              <a:buNone/>
            </a:pPr>
            <a:endParaRPr lang="fr-CA" dirty="0">
              <a:sym typeface="Wingdings"/>
            </a:endParaRPr>
          </a:p>
          <a:p>
            <a:pPr marL="82296" indent="0">
              <a:buNone/>
            </a:pPr>
            <a:endParaRPr lang="fr-CA" dirty="0">
              <a:sym typeface="Wingdings"/>
            </a:endParaRPr>
          </a:p>
          <a:p>
            <a:pPr marL="82296" indent="0">
              <a:buNone/>
            </a:pPr>
            <a:endParaRPr lang="fr-FR" dirty="0" smtClean="0">
              <a:sym typeface="Wingdings"/>
            </a:endParaRPr>
          </a:p>
        </p:txBody>
      </p:sp>
      <p:sp>
        <p:nvSpPr>
          <p:cNvPr id="4" name="Espace réservé du pied de page 3"/>
          <p:cNvSpPr>
            <a:spLocks noGrp="1"/>
          </p:cNvSpPr>
          <p:nvPr>
            <p:ph type="ftr" sz="quarter" idx="11"/>
          </p:nvPr>
        </p:nvSpPr>
        <p:spPr/>
        <p:txBody>
          <a:bodyPr/>
          <a:lstStyle/>
          <a:p>
            <a:r>
              <a:rPr lang="fr-FR" smtClean="0"/>
              <a:t>Cours Modélisation des BD Master IMSD Pierre Claver OUEDRAOGO</a:t>
            </a:r>
            <a:endParaRPr lang="en-US"/>
          </a:p>
        </p:txBody>
      </p:sp>
      <p:sp>
        <p:nvSpPr>
          <p:cNvPr id="5" name="Espace réservé du numéro de diapositive 4"/>
          <p:cNvSpPr>
            <a:spLocks noGrp="1"/>
          </p:cNvSpPr>
          <p:nvPr>
            <p:ph type="sldNum" sz="quarter" idx="12"/>
          </p:nvPr>
        </p:nvSpPr>
        <p:spPr/>
        <p:txBody>
          <a:bodyPr/>
          <a:lstStyle/>
          <a:p>
            <a:fld id="{19371D3E-5A18-49EB-AD2A-429AF165759F}" type="slidenum">
              <a:rPr lang="en-US" smtClean="0"/>
              <a:t>39</a:t>
            </a:fld>
            <a:endParaRPr lang="en-US"/>
          </a:p>
        </p:txBody>
      </p:sp>
    </p:spTree>
    <p:extLst>
      <p:ext uri="{BB962C8B-B14F-4D97-AF65-F5344CB8AC3E}">
        <p14:creationId xmlns:p14="http://schemas.microsoft.com/office/powerpoint/2010/main" val="3839126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r>
              <a:rPr lang="fr-FR" sz="2800" b="1" dirty="0">
                <a:solidFill>
                  <a:schemeClr val="tx1">
                    <a:lumMod val="95000"/>
                    <a:lumOff val="5000"/>
                  </a:schemeClr>
                </a:solidFill>
              </a:rPr>
              <a:t>Unité 0 : Généralités sur les bases de données</a:t>
            </a:r>
          </a:p>
        </p:txBody>
      </p:sp>
      <p:sp>
        <p:nvSpPr>
          <p:cNvPr id="2" name="Espace réservé du contenu 1"/>
          <p:cNvSpPr>
            <a:spLocks noGrp="1"/>
          </p:cNvSpPr>
          <p:nvPr>
            <p:ph idx="1"/>
          </p:nvPr>
        </p:nvSpPr>
        <p:spPr>
          <a:xfrm>
            <a:off x="1096206" y="1298449"/>
            <a:ext cx="7839975" cy="4842204"/>
          </a:xfrm>
        </p:spPr>
        <p:txBody>
          <a:bodyPr>
            <a:noAutofit/>
          </a:bodyPr>
          <a:lstStyle/>
          <a:p>
            <a:pPr marL="0" indent="0">
              <a:buNone/>
            </a:pPr>
            <a:r>
              <a:rPr lang="fr-FR" sz="2000" b="1" dirty="0"/>
              <a:t>Qu’est ce qu’une base de </a:t>
            </a:r>
            <a:r>
              <a:rPr lang="fr-FR" sz="2000" b="1" dirty="0" smtClean="0"/>
              <a:t>données </a:t>
            </a:r>
          </a:p>
          <a:p>
            <a:pPr marL="0" indent="0">
              <a:buNone/>
            </a:pPr>
            <a:endParaRPr lang="fr-FR" sz="2000" dirty="0" smtClean="0"/>
          </a:p>
          <a:p>
            <a:pPr marL="0" indent="0">
              <a:buNone/>
            </a:pPr>
            <a:r>
              <a:rPr lang="fr-FR" sz="2000" dirty="0"/>
              <a:t>Une base de données est un ensemble d'informations structuré c'est à dire qui est organisé de manière à être facilement accessible, géré et mis à jour. Elle est utilisée comme méthode de stockage, de gestion et de récupération de </a:t>
            </a:r>
            <a:r>
              <a:rPr lang="fr-FR" sz="2000" dirty="0" smtClean="0"/>
              <a:t>l’informations.</a:t>
            </a:r>
          </a:p>
          <a:p>
            <a:pPr marL="0" indent="0">
              <a:buNone/>
            </a:pPr>
            <a:r>
              <a:rPr lang="fr-FR" sz="2000" dirty="0"/>
              <a:t>Une base de données permet de mettre des données à la disposition d'utilisateurs </a:t>
            </a:r>
            <a:r>
              <a:rPr lang="fr-FR" sz="2000" dirty="0" smtClean="0"/>
              <a:t>pour </a:t>
            </a:r>
            <a:r>
              <a:rPr lang="fr-FR" sz="2000" dirty="0"/>
              <a:t>une consultation, une saisie ou bien une mise à jour, tout en s'assurant des droits accordés à ces derniers. Cela est d'autant plus utile que les données informatiques sont de plus en plus nombreuses. </a:t>
            </a:r>
          </a:p>
          <a:p>
            <a:pPr marL="0" indent="0">
              <a:buNone/>
            </a:pPr>
            <a:r>
              <a:rPr lang="fr-FR" sz="2000" dirty="0"/>
              <a:t>L'avantage majeur de l'utilisation de bases de données est la possibilité de pouvoir </a:t>
            </a:r>
            <a:r>
              <a:rPr lang="fr-FR" sz="2000" dirty="0" smtClean="0"/>
              <a:t>être </a:t>
            </a:r>
            <a:r>
              <a:rPr lang="fr-FR" sz="2000" dirty="0"/>
              <a:t>accédées par plusieurs utilisateurs simultanément. </a:t>
            </a:r>
            <a:endParaRPr lang="fr-FR" sz="2000" dirty="0">
              <a:solidFill>
                <a:schemeClr val="tx1">
                  <a:lumMod val="95000"/>
                  <a:lumOff val="5000"/>
                </a:schemeClr>
              </a:solidFill>
            </a:endParaRPr>
          </a:p>
          <a:p>
            <a:pPr marL="0" indent="0">
              <a:buNone/>
            </a:pPr>
            <a:r>
              <a:rPr lang="fr-FR" sz="2000" dirty="0" smtClean="0">
                <a:solidFill>
                  <a:schemeClr val="tx1">
                    <a:lumMod val="95000"/>
                    <a:lumOff val="5000"/>
                  </a:schemeClr>
                </a:solidFill>
              </a:rPr>
              <a:t>La fonction de base d’une  BD est </a:t>
            </a:r>
            <a:r>
              <a:rPr lang="fr-FR" sz="2000" b="1" dirty="0" smtClean="0">
                <a:solidFill>
                  <a:schemeClr val="tx1">
                    <a:lumMod val="95000"/>
                    <a:lumOff val="5000"/>
                  </a:schemeClr>
                </a:solidFill>
              </a:rPr>
              <a:t>d’</a:t>
            </a:r>
            <a:r>
              <a:rPr lang="fr-FR" sz="2000" b="1" dirty="0"/>
              <a:t>a</a:t>
            </a:r>
            <a:r>
              <a:rPr lang="fr-FR" sz="2000" b="1" dirty="0" smtClean="0"/>
              <a:t>ssurer </a:t>
            </a:r>
            <a:r>
              <a:rPr lang="fr-FR" sz="2000" b="1" dirty="0"/>
              <a:t>la conservation d’enregistrements </a:t>
            </a:r>
            <a:r>
              <a:rPr lang="fr-FR" sz="2000" b="1" dirty="0" smtClean="0"/>
              <a:t>informatiques.</a:t>
            </a:r>
            <a:endParaRPr lang="fr-FR" sz="2000" b="1"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4</a:t>
            </a:fld>
            <a:endParaRPr lang="en-US"/>
          </a:p>
        </p:txBody>
      </p:sp>
    </p:spTree>
    <p:extLst>
      <p:ext uri="{BB962C8B-B14F-4D97-AF65-F5344CB8AC3E}">
        <p14:creationId xmlns:p14="http://schemas.microsoft.com/office/powerpoint/2010/main" val="25286188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40</a:t>
            </a:fld>
            <a:endParaRPr lang="en-US"/>
          </a:p>
        </p:txBody>
      </p:sp>
      <p:pic>
        <p:nvPicPr>
          <p:cNvPr id="8" name="Image 7" descr="Screen Shot 2020-05-24 at 20.24.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748" y="1298447"/>
            <a:ext cx="6964945" cy="4633231"/>
          </a:xfrm>
          <a:prstGeom prst="rect">
            <a:avLst/>
          </a:prstGeom>
        </p:spPr>
      </p:pic>
    </p:spTree>
    <p:extLst>
      <p:ext uri="{BB962C8B-B14F-4D97-AF65-F5344CB8AC3E}">
        <p14:creationId xmlns:p14="http://schemas.microsoft.com/office/powerpoint/2010/main" val="325461045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smtClean="0"/>
              <a:t>Concepts </a:t>
            </a:r>
            <a:r>
              <a:rPr lang="fr-FR" sz="2000" b="1" dirty="0"/>
              <a:t>et </a:t>
            </a:r>
            <a:r>
              <a:rPr lang="fr-FR" sz="2000" b="1" dirty="0" smtClean="0"/>
              <a:t>formalisme</a:t>
            </a:r>
          </a:p>
          <a:p>
            <a:pPr marL="82296" indent="0">
              <a:buNone/>
            </a:pPr>
            <a:r>
              <a:rPr lang="fr-FR" sz="2000" dirty="0"/>
              <a:t>Le formalisme retenu est le modèle </a:t>
            </a:r>
            <a:r>
              <a:rPr lang="fr-FR" sz="2000" dirty="0" smtClean="0"/>
              <a:t>Entité-</a:t>
            </a:r>
            <a:r>
              <a:rPr lang="fr-FR" sz="2000" dirty="0"/>
              <a:t>Association (MEA), mais on parlera souvent de MCD (Modèle Conceptuel des Données). </a:t>
            </a:r>
            <a:endParaRPr lang="fr-FR" sz="2000" dirty="0" smtClean="0"/>
          </a:p>
          <a:p>
            <a:pPr marL="82296" indent="0">
              <a:buNone/>
            </a:pPr>
            <a:endParaRPr lang="fr-FR" sz="2000" dirty="0"/>
          </a:p>
          <a:p>
            <a:pPr marL="82296" indent="0">
              <a:buNone/>
            </a:pPr>
            <a:endParaRPr lang="fr-FR" sz="2000" dirty="0" smtClean="0"/>
          </a:p>
          <a:p>
            <a:pPr marL="82296" indent="0">
              <a:buNone/>
            </a:pPr>
            <a:endParaRPr lang="fr-FR" sz="2000" dirty="0"/>
          </a:p>
          <a:p>
            <a:pPr marL="82296" indent="0">
              <a:buNone/>
            </a:pPr>
            <a:endParaRPr lang="fr-FR" sz="2000" dirty="0" smtClean="0"/>
          </a:p>
          <a:p>
            <a:pPr marL="82296" indent="0">
              <a:buNone/>
            </a:pPr>
            <a:r>
              <a:rPr lang="fr-FR" sz="2000" b="1" dirty="0" smtClean="0"/>
              <a:t>Les </a:t>
            </a:r>
            <a:r>
              <a:rPr lang="fr-FR" sz="2000" b="1" dirty="0" err="1"/>
              <a:t>entités</a:t>
            </a:r>
            <a:endParaRPr lang="fr-FR" sz="2000" b="1" dirty="0"/>
          </a:p>
          <a:p>
            <a:pPr marL="82296" indent="0">
              <a:buNone/>
            </a:pPr>
            <a:r>
              <a:rPr lang="fr-FR" sz="2000" dirty="0"/>
              <a:t>Elles correspondent aux objets du </a:t>
            </a:r>
            <a:r>
              <a:rPr lang="fr-FR" sz="2000" dirty="0" err="1"/>
              <a:t>système</a:t>
            </a:r>
            <a:r>
              <a:rPr lang="fr-FR" sz="2000" dirty="0"/>
              <a:t> d’information. Par exemple, </a:t>
            </a:r>
            <a:r>
              <a:rPr lang="fr-FR" sz="2000" dirty="0" smtClean="0"/>
              <a:t>l’entité </a:t>
            </a:r>
            <a:r>
              <a:rPr lang="fr-FR" sz="2000" dirty="0"/>
              <a:t>CLIENT rassemble toutes les informations communes aux clients de l’entreprise.</a:t>
            </a:r>
          </a:p>
          <a:p>
            <a:pPr>
              <a:buFont typeface="Wingdings" charset="2"/>
              <a:buChar char="q"/>
            </a:pPr>
            <a:r>
              <a:rPr lang="fr-FR" sz="2000" dirty="0" smtClean="0"/>
              <a:t>Les entités </a:t>
            </a:r>
            <a:r>
              <a:rPr lang="fr-FR" sz="2000" dirty="0"/>
              <a:t>sont </a:t>
            </a:r>
            <a:r>
              <a:rPr lang="fr-FR" sz="2000" dirty="0" smtClean="0"/>
              <a:t>nommées.</a:t>
            </a:r>
          </a:p>
          <a:p>
            <a:pPr>
              <a:buFont typeface="Wingdings" charset="2"/>
              <a:buChar char="q"/>
            </a:pPr>
            <a:r>
              <a:rPr lang="fr-FR" sz="2000" dirty="0" smtClean="0"/>
              <a:t>Leur </a:t>
            </a:r>
            <a:r>
              <a:rPr lang="fr-FR" sz="2000" dirty="0"/>
              <a:t>nom est unique dans le modèle et s'</a:t>
            </a:r>
            <a:r>
              <a:rPr lang="fr-FR" sz="2000" dirty="0" err="1"/>
              <a:t>écrit</a:t>
            </a:r>
            <a:r>
              <a:rPr lang="fr-FR" sz="2000" dirty="0"/>
              <a:t> en majuscule</a:t>
            </a:r>
          </a:p>
          <a:p>
            <a:pPr marL="82296" indent="0">
              <a:buNone/>
            </a:pPr>
            <a:endParaRPr lang="fr-FR" sz="2000" b="1"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41</a:t>
            </a:fld>
            <a:endParaRPr lang="en-US"/>
          </a:p>
        </p:txBody>
      </p:sp>
      <p:pic>
        <p:nvPicPr>
          <p:cNvPr id="5" name="Image 4" descr="Screen Shot 2020-05-24 at 20.23.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206" y="2594301"/>
            <a:ext cx="6985000" cy="1183326"/>
          </a:xfrm>
          <a:prstGeom prst="rect">
            <a:avLst/>
          </a:prstGeom>
        </p:spPr>
      </p:pic>
    </p:spTree>
    <p:extLst>
      <p:ext uri="{BB962C8B-B14F-4D97-AF65-F5344CB8AC3E}">
        <p14:creationId xmlns:p14="http://schemas.microsoft.com/office/powerpoint/2010/main" val="53142448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smtClean="0"/>
              <a:t>Concepts </a:t>
            </a:r>
            <a:r>
              <a:rPr lang="fr-FR" sz="2000" b="1" dirty="0"/>
              <a:t>et </a:t>
            </a:r>
            <a:r>
              <a:rPr lang="fr-FR" sz="2000" b="1" dirty="0" smtClean="0"/>
              <a:t>formalisme</a:t>
            </a:r>
          </a:p>
          <a:p>
            <a:pPr marL="82296" indent="0">
              <a:buNone/>
            </a:pPr>
            <a:r>
              <a:rPr lang="fr-FR" sz="2000" b="1" dirty="0" smtClean="0"/>
              <a:t>Les entités </a:t>
            </a:r>
            <a:endParaRPr lang="fr-FR" sz="2000" dirty="0"/>
          </a:p>
          <a:p>
            <a:pPr marL="82296" indent="0">
              <a:buNone/>
            </a:pPr>
            <a:r>
              <a:rPr lang="fr-FR" sz="2000" dirty="0"/>
              <a:t>Dans le </a:t>
            </a:r>
            <a:r>
              <a:rPr lang="fr-FR" sz="2000" dirty="0" smtClean="0"/>
              <a:t>système </a:t>
            </a:r>
            <a:r>
              <a:rPr lang="fr-FR" sz="2000" dirty="0"/>
              <a:t>d’information, </a:t>
            </a:r>
            <a:r>
              <a:rPr lang="fr-FR" sz="2000" dirty="0" smtClean="0"/>
              <a:t>l'entité </a:t>
            </a:r>
            <a:r>
              <a:rPr lang="fr-FR" sz="2000" dirty="0"/>
              <a:t>CLIENT </a:t>
            </a:r>
            <a:r>
              <a:rPr lang="fr-FR" sz="2000" dirty="0" smtClean="0"/>
              <a:t>représentera </a:t>
            </a:r>
            <a:r>
              <a:rPr lang="fr-FR" sz="2000" dirty="0"/>
              <a:t>l'ensemble des clients. Chaque client constitue alors une occurrence de </a:t>
            </a:r>
            <a:r>
              <a:rPr lang="fr-FR" sz="2000" dirty="0" smtClean="0"/>
              <a:t>l’entité. </a:t>
            </a:r>
            <a:r>
              <a:rPr lang="fr-FR" sz="2000" dirty="0"/>
              <a:t>Une occurrence </a:t>
            </a:r>
            <a:r>
              <a:rPr lang="fr-FR" sz="2000" dirty="0" smtClean="0"/>
              <a:t>représente </a:t>
            </a:r>
            <a:r>
              <a:rPr lang="fr-FR" sz="2000" dirty="0"/>
              <a:t>un « exemplaire » de l’objet</a:t>
            </a:r>
            <a:r>
              <a:rPr lang="fr-FR" sz="2000" dirty="0" smtClean="0"/>
              <a:t>.</a:t>
            </a:r>
          </a:p>
          <a:p>
            <a:pPr marL="82296" indent="0">
              <a:buNone/>
            </a:pP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42</a:t>
            </a:fld>
            <a:endParaRPr lang="en-US"/>
          </a:p>
        </p:txBody>
      </p:sp>
      <p:pic>
        <p:nvPicPr>
          <p:cNvPr id="6" name="Image 5" descr="Screen Shot 2020-05-24 at 20.29.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701" y="3457652"/>
            <a:ext cx="7543800" cy="2345426"/>
          </a:xfrm>
          <a:prstGeom prst="rect">
            <a:avLst/>
          </a:prstGeom>
        </p:spPr>
      </p:pic>
    </p:spTree>
    <p:extLst>
      <p:ext uri="{BB962C8B-B14F-4D97-AF65-F5344CB8AC3E}">
        <p14:creationId xmlns:p14="http://schemas.microsoft.com/office/powerpoint/2010/main" val="324407983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smtClean="0"/>
              <a:t>Concepts </a:t>
            </a:r>
            <a:r>
              <a:rPr lang="fr-FR" sz="2000" b="1" dirty="0"/>
              <a:t>et </a:t>
            </a:r>
            <a:r>
              <a:rPr lang="fr-FR" sz="2000" b="1" dirty="0" smtClean="0"/>
              <a:t>formalisme</a:t>
            </a:r>
          </a:p>
          <a:p>
            <a:pPr marL="82296" indent="0">
              <a:buNone/>
            </a:pPr>
            <a:r>
              <a:rPr lang="fr-FR" sz="2000" b="1" dirty="0" err="1"/>
              <a:t>Propriétés</a:t>
            </a:r>
            <a:endParaRPr lang="fr-FR" sz="2000" b="1" dirty="0"/>
          </a:p>
          <a:p>
            <a:pPr marL="82296" indent="0">
              <a:buNone/>
            </a:pPr>
            <a:r>
              <a:rPr lang="fr-FR" sz="2000" dirty="0"/>
              <a:t>Une </a:t>
            </a:r>
            <a:r>
              <a:rPr lang="fr-FR" sz="2000" dirty="0" smtClean="0"/>
              <a:t>entité </a:t>
            </a:r>
            <a:r>
              <a:rPr lang="fr-FR" sz="2000" dirty="0" err="1" smtClean="0"/>
              <a:t>possède</a:t>
            </a:r>
            <a:r>
              <a:rPr lang="fr-FR" sz="2000" dirty="0" smtClean="0"/>
              <a:t> </a:t>
            </a:r>
            <a:r>
              <a:rPr lang="fr-FR" sz="2000" dirty="0"/>
              <a:t>toujours au moins une </a:t>
            </a:r>
            <a:r>
              <a:rPr lang="fr-FR" sz="2000" dirty="0" err="1" smtClean="0"/>
              <a:t>propriété</a:t>
            </a:r>
            <a:r>
              <a:rPr lang="fr-FR" sz="2000" dirty="0" smtClean="0"/>
              <a:t>. </a:t>
            </a:r>
            <a:r>
              <a:rPr lang="fr-FR" sz="2000" dirty="0"/>
              <a:t>Chacune de ces </a:t>
            </a:r>
            <a:r>
              <a:rPr lang="fr-FR" sz="2000" dirty="0" err="1"/>
              <a:t>propriétés</a:t>
            </a:r>
            <a:r>
              <a:rPr lang="fr-FR" sz="2000" dirty="0"/>
              <a:t> doit pouvoir </a:t>
            </a:r>
            <a:r>
              <a:rPr lang="fr-FR" sz="2000" dirty="0" err="1"/>
              <a:t>être</a:t>
            </a:r>
            <a:r>
              <a:rPr lang="fr-FR" sz="2000" dirty="0"/>
              <a:t> </a:t>
            </a:r>
            <a:r>
              <a:rPr lang="fr-FR" sz="2000" dirty="0" err="1"/>
              <a:t>valorisée</a:t>
            </a:r>
            <a:r>
              <a:rPr lang="fr-FR" sz="2000" dirty="0"/>
              <a:t> de </a:t>
            </a:r>
            <a:r>
              <a:rPr lang="fr-FR" sz="2000" dirty="0" err="1"/>
              <a:t>manière</a:t>
            </a:r>
            <a:r>
              <a:rPr lang="fr-FR" sz="2000" dirty="0"/>
              <a:t> unique.</a:t>
            </a:r>
          </a:p>
          <a:p>
            <a:pPr marL="82296" indent="0">
              <a:buNone/>
            </a:pPr>
            <a:r>
              <a:rPr lang="fr-FR" sz="2000" dirty="0"/>
              <a:t>Les </a:t>
            </a:r>
            <a:r>
              <a:rPr lang="fr-FR" sz="2000" dirty="0" err="1"/>
              <a:t>propriétés</a:t>
            </a:r>
            <a:r>
              <a:rPr lang="fr-FR" sz="2000" dirty="0"/>
              <a:t> des </a:t>
            </a:r>
            <a:r>
              <a:rPr lang="fr-FR" sz="2000" dirty="0" err="1"/>
              <a:t>entités</a:t>
            </a:r>
            <a:r>
              <a:rPr lang="fr-FR" sz="2000" dirty="0"/>
              <a:t> sont issues du dictionnaire des données</a:t>
            </a:r>
            <a:r>
              <a:rPr lang="fr-FR" sz="2000" dirty="0" smtClean="0"/>
              <a:t>.</a:t>
            </a:r>
          </a:p>
          <a:p>
            <a:pPr marL="82296" indent="0">
              <a:buNone/>
            </a:pPr>
            <a:r>
              <a:rPr lang="fr-FR" sz="2000" b="1" dirty="0"/>
              <a:t>Identifiant </a:t>
            </a:r>
          </a:p>
          <a:p>
            <a:pPr marL="82296" indent="0">
              <a:buNone/>
            </a:pPr>
            <a:r>
              <a:rPr lang="fr-FR" sz="2000" dirty="0"/>
              <a:t>Parmi les </a:t>
            </a:r>
            <a:r>
              <a:rPr lang="fr-FR" sz="2000" dirty="0" err="1"/>
              <a:t>propriétés</a:t>
            </a:r>
            <a:r>
              <a:rPr lang="fr-FR" sz="2000" dirty="0"/>
              <a:t> d’une </a:t>
            </a:r>
            <a:r>
              <a:rPr lang="fr-FR" sz="2000" dirty="0" smtClean="0"/>
              <a:t>entité, </a:t>
            </a:r>
            <a:r>
              <a:rPr lang="fr-FR" sz="2000" dirty="0"/>
              <a:t>il y en a une qui joue un </a:t>
            </a:r>
            <a:r>
              <a:rPr lang="fr-FR" sz="2000" dirty="0" err="1"/>
              <a:t>rôle</a:t>
            </a:r>
            <a:r>
              <a:rPr lang="fr-FR" sz="2000" dirty="0"/>
              <a:t> particulier :</a:t>
            </a:r>
          </a:p>
          <a:p>
            <a:pPr marL="82296" indent="0">
              <a:buNone/>
            </a:pPr>
            <a:r>
              <a:rPr lang="fr-FR" sz="2000" dirty="0"/>
              <a:t>L’identifiant d’une </a:t>
            </a:r>
            <a:r>
              <a:rPr lang="fr-FR" sz="2000" dirty="0" smtClean="0"/>
              <a:t>l’entité </a:t>
            </a:r>
            <a:r>
              <a:rPr lang="fr-FR" sz="2000" dirty="0"/>
              <a:t>est une </a:t>
            </a:r>
            <a:r>
              <a:rPr lang="fr-FR" sz="2000" dirty="0" err="1" smtClean="0"/>
              <a:t>propriété</a:t>
            </a:r>
            <a:r>
              <a:rPr lang="fr-FR" sz="2000" dirty="0" smtClean="0"/>
              <a:t> </a:t>
            </a:r>
            <a:r>
              <a:rPr lang="fr-FR" sz="2000" dirty="0"/>
              <a:t>telle qu’à chaque valeur de la </a:t>
            </a:r>
            <a:r>
              <a:rPr lang="fr-FR" sz="2000" dirty="0" err="1" smtClean="0"/>
              <a:t>propriété</a:t>
            </a:r>
            <a:r>
              <a:rPr lang="fr-FR" sz="2000" dirty="0" smtClean="0"/>
              <a:t> </a:t>
            </a:r>
            <a:r>
              <a:rPr lang="fr-FR" sz="2000" dirty="0"/>
              <a:t>corresponde une et une seule occurrence de </a:t>
            </a:r>
            <a:r>
              <a:rPr lang="fr-FR" sz="2000" dirty="0" smtClean="0"/>
              <a:t>l’entité. </a:t>
            </a:r>
            <a:r>
              <a:rPr lang="fr-FR" sz="2000" dirty="0"/>
              <a:t>Par </a:t>
            </a:r>
            <a:r>
              <a:rPr lang="fr-FR" sz="2000" dirty="0" err="1"/>
              <a:t>conséquent</a:t>
            </a:r>
            <a:r>
              <a:rPr lang="fr-FR" sz="2000" dirty="0"/>
              <a:t> </a:t>
            </a:r>
            <a:r>
              <a:rPr lang="fr-FR" sz="2000" dirty="0" smtClean="0"/>
              <a:t>: </a:t>
            </a:r>
            <a:endParaRPr lang="fr-FR" sz="2000" dirty="0"/>
          </a:p>
          <a:p>
            <a:pPr>
              <a:buFont typeface="Wingdings" charset="2"/>
              <a:buChar char="q"/>
            </a:pPr>
            <a:r>
              <a:rPr lang="fr-FR" sz="2000" dirty="0"/>
              <a:t>on ne peut trouver deux occurrences d’une entité ayant le </a:t>
            </a:r>
            <a:r>
              <a:rPr lang="fr-FR" sz="2000" dirty="0" err="1"/>
              <a:t>même</a:t>
            </a:r>
            <a:r>
              <a:rPr lang="fr-FR" sz="2000" dirty="0"/>
              <a:t> identifiant</a:t>
            </a:r>
          </a:p>
          <a:p>
            <a:pPr marL="82296" indent="0">
              <a:buNone/>
            </a:pPr>
            <a:endParaRPr lang="fr-FR" sz="2000" dirty="0" smtClean="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43</a:t>
            </a:fld>
            <a:endParaRPr lang="en-US"/>
          </a:p>
        </p:txBody>
      </p:sp>
    </p:spTree>
    <p:extLst>
      <p:ext uri="{BB962C8B-B14F-4D97-AF65-F5344CB8AC3E}">
        <p14:creationId xmlns:p14="http://schemas.microsoft.com/office/powerpoint/2010/main" val="348106805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smtClean="0"/>
              <a:t>Concepts </a:t>
            </a:r>
            <a:r>
              <a:rPr lang="fr-FR" sz="2000" b="1" dirty="0"/>
              <a:t>et </a:t>
            </a:r>
            <a:r>
              <a:rPr lang="fr-FR" sz="2000" b="1" dirty="0" smtClean="0"/>
              <a:t>formalisme</a:t>
            </a:r>
          </a:p>
          <a:p>
            <a:pPr marL="82296" indent="0">
              <a:buNone/>
            </a:pPr>
            <a:r>
              <a:rPr lang="fr-FR" sz="2000" b="1" dirty="0" smtClean="0"/>
              <a:t>Identifiant </a:t>
            </a:r>
            <a:endParaRPr lang="fr-FR" sz="2000" b="1" dirty="0"/>
          </a:p>
          <a:p>
            <a:pPr>
              <a:buFont typeface="Wingdings" charset="2"/>
              <a:buChar char="q"/>
            </a:pPr>
            <a:r>
              <a:rPr lang="fr-FR" sz="2000" dirty="0" smtClean="0"/>
              <a:t>l’identifiant </a:t>
            </a:r>
            <a:r>
              <a:rPr lang="fr-FR" sz="2000" dirty="0"/>
              <a:t>se confond avec </a:t>
            </a:r>
            <a:r>
              <a:rPr lang="fr-FR" sz="2000" dirty="0" smtClean="0"/>
              <a:t>l’entité: l’entité </a:t>
            </a:r>
            <a:r>
              <a:rPr lang="fr-FR" sz="2000" dirty="0"/>
              <a:t>existe si on peut valoriser</a:t>
            </a:r>
          </a:p>
          <a:p>
            <a:pPr>
              <a:buFont typeface="Wingdings" charset="2"/>
              <a:buChar char="q"/>
            </a:pPr>
            <a:r>
              <a:rPr lang="fr-FR" sz="2000" dirty="0"/>
              <a:t>l’identifiant</a:t>
            </a:r>
          </a:p>
          <a:p>
            <a:pPr>
              <a:buFont typeface="Wingdings" charset="2"/>
              <a:buChar char="q"/>
            </a:pPr>
            <a:r>
              <a:rPr lang="fr-FR" sz="2000" dirty="0" smtClean="0"/>
              <a:t>si l’entité </a:t>
            </a:r>
            <a:r>
              <a:rPr lang="fr-FR" sz="2000" dirty="0"/>
              <a:t>ne </a:t>
            </a:r>
            <a:r>
              <a:rPr lang="fr-FR" sz="2000" dirty="0" err="1"/>
              <a:t>possède</a:t>
            </a:r>
            <a:r>
              <a:rPr lang="fr-FR" sz="2000" dirty="0"/>
              <a:t> qu’une </a:t>
            </a:r>
            <a:r>
              <a:rPr lang="fr-FR" sz="2000" dirty="0" err="1" smtClean="0"/>
              <a:t>propriété</a:t>
            </a:r>
            <a:r>
              <a:rPr lang="fr-FR" sz="2000" dirty="0" smtClean="0"/>
              <a:t>, </a:t>
            </a:r>
            <a:r>
              <a:rPr lang="fr-FR" sz="2000" dirty="0"/>
              <a:t>cette </a:t>
            </a:r>
            <a:r>
              <a:rPr lang="fr-FR" sz="2000" dirty="0" err="1" smtClean="0"/>
              <a:t>propriété</a:t>
            </a:r>
            <a:r>
              <a:rPr lang="fr-FR" sz="2000" dirty="0" smtClean="0"/>
              <a:t> </a:t>
            </a:r>
            <a:r>
              <a:rPr lang="fr-FR" sz="2000" dirty="0"/>
              <a:t>est </a:t>
            </a:r>
            <a:r>
              <a:rPr lang="fr-FR" sz="2000" dirty="0" smtClean="0"/>
              <a:t>l’identifiant</a:t>
            </a:r>
          </a:p>
          <a:p>
            <a:pPr>
              <a:buFont typeface="Wingdings" charset="2"/>
              <a:buChar char="q"/>
            </a:pPr>
            <a:r>
              <a:rPr lang="fr-FR" sz="2000" dirty="0" smtClean="0"/>
              <a:t>toutes les </a:t>
            </a:r>
            <a:r>
              <a:rPr lang="fr-FR" sz="2000" dirty="0" err="1" smtClean="0"/>
              <a:t>propriétés</a:t>
            </a:r>
            <a:r>
              <a:rPr lang="fr-FR" sz="2000" dirty="0" smtClean="0"/>
              <a:t> sont en </a:t>
            </a:r>
            <a:r>
              <a:rPr lang="fr-FR" sz="2000" dirty="0" err="1" smtClean="0"/>
              <a:t>dépendance</a:t>
            </a:r>
            <a:r>
              <a:rPr lang="fr-FR" sz="2000" dirty="0" smtClean="0"/>
              <a:t> fonctionnelle </a:t>
            </a:r>
            <a:r>
              <a:rPr lang="fr-FR" sz="2000" dirty="0" err="1" smtClean="0"/>
              <a:t>élémentaire</a:t>
            </a:r>
            <a:r>
              <a:rPr lang="fr-FR" sz="2000" dirty="0" smtClean="0"/>
              <a:t> et directe avec l’identifiant</a:t>
            </a:r>
          </a:p>
          <a:p>
            <a:pPr>
              <a:buFont typeface="Wingdings" charset="2"/>
              <a:buChar char="q"/>
            </a:pPr>
            <a:r>
              <a:rPr lang="fr-FR" sz="2000" dirty="0" smtClean="0"/>
              <a:t>L’identifiant </a:t>
            </a:r>
            <a:r>
              <a:rPr lang="fr-FR" sz="2000" dirty="0"/>
              <a:t>est </a:t>
            </a:r>
            <a:r>
              <a:rPr lang="fr-FR" sz="2000" dirty="0" err="1" smtClean="0"/>
              <a:t>représenté</a:t>
            </a:r>
            <a:r>
              <a:rPr lang="fr-FR" sz="2000" dirty="0" smtClean="0"/>
              <a:t> </a:t>
            </a:r>
            <a:r>
              <a:rPr lang="fr-FR" sz="2000" dirty="0"/>
              <a:t>souligné dans le modèle.</a:t>
            </a:r>
            <a:endParaRPr lang="fr-FR" sz="2000" dirty="0" smtClean="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44</a:t>
            </a:fld>
            <a:endParaRPr lang="en-US"/>
          </a:p>
        </p:txBody>
      </p:sp>
      <p:pic>
        <p:nvPicPr>
          <p:cNvPr id="5" name="Image 4" descr="Screen Shot 2020-05-24 at 20.47.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995" y="4436701"/>
            <a:ext cx="2603500" cy="1703951"/>
          </a:xfrm>
          <a:prstGeom prst="rect">
            <a:avLst/>
          </a:prstGeom>
        </p:spPr>
      </p:pic>
    </p:spTree>
    <p:extLst>
      <p:ext uri="{BB962C8B-B14F-4D97-AF65-F5344CB8AC3E}">
        <p14:creationId xmlns:p14="http://schemas.microsoft.com/office/powerpoint/2010/main" val="256998672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smtClean="0"/>
              <a:t>Concepts </a:t>
            </a:r>
            <a:r>
              <a:rPr lang="fr-FR" sz="2000" b="1" dirty="0"/>
              <a:t>et </a:t>
            </a:r>
            <a:r>
              <a:rPr lang="fr-FR" sz="2000" b="1" dirty="0" smtClean="0"/>
              <a:t>formalisme</a:t>
            </a:r>
          </a:p>
          <a:p>
            <a:pPr marL="82296" indent="0">
              <a:buNone/>
            </a:pPr>
            <a:r>
              <a:rPr lang="fr-FR" sz="2000" b="1" dirty="0"/>
              <a:t>Les associations</a:t>
            </a:r>
          </a:p>
          <a:p>
            <a:pPr marL="82296" indent="0">
              <a:buNone/>
            </a:pPr>
            <a:r>
              <a:rPr lang="fr-FR" sz="2000" dirty="0"/>
              <a:t>Une association est un lien entre des </a:t>
            </a:r>
            <a:r>
              <a:rPr lang="fr-FR" sz="2000" dirty="0" smtClean="0"/>
              <a:t>entités. </a:t>
            </a:r>
            <a:r>
              <a:rPr lang="fr-FR" sz="2000" dirty="0"/>
              <a:t>Contrairement aux </a:t>
            </a:r>
            <a:r>
              <a:rPr lang="fr-FR" sz="2000" dirty="0" smtClean="0"/>
              <a:t>entités, </a:t>
            </a:r>
            <a:r>
              <a:rPr lang="fr-FR" sz="2000" dirty="0"/>
              <a:t>les associations n'ont pas d’existence propre mais elles peuvent porter des </a:t>
            </a:r>
            <a:r>
              <a:rPr lang="fr-FR" sz="2000" dirty="0" smtClean="0"/>
              <a:t>propriétés.</a:t>
            </a:r>
            <a:endParaRPr lang="fr-FR" sz="2000" dirty="0"/>
          </a:p>
          <a:p>
            <a:pPr>
              <a:buFont typeface="Wingdings" charset="2"/>
              <a:buChar char="q"/>
            </a:pPr>
            <a:r>
              <a:rPr lang="fr-FR" sz="2000" dirty="0" smtClean="0"/>
              <a:t>Les </a:t>
            </a:r>
            <a:r>
              <a:rPr lang="fr-FR" sz="2000" dirty="0"/>
              <a:t>associations sont </a:t>
            </a:r>
            <a:r>
              <a:rPr lang="fr-FR" sz="2000" dirty="0" smtClean="0"/>
              <a:t>nommées, généralement </a:t>
            </a:r>
            <a:r>
              <a:rPr lang="fr-FR" sz="2000" dirty="0"/>
              <a:t>à l’aide d’un verbe d’action.</a:t>
            </a:r>
          </a:p>
          <a:p>
            <a:pPr>
              <a:buFont typeface="Wingdings" charset="2"/>
              <a:buChar char="q"/>
            </a:pPr>
            <a:r>
              <a:rPr lang="fr-FR" sz="2000" dirty="0" smtClean="0"/>
              <a:t>Une </a:t>
            </a:r>
            <a:r>
              <a:rPr lang="fr-FR" sz="2000" dirty="0"/>
              <a:t>association peut lier plus de deux </a:t>
            </a:r>
            <a:r>
              <a:rPr lang="fr-FR" sz="2000" dirty="0" smtClean="0"/>
              <a:t>entités.</a:t>
            </a:r>
          </a:p>
          <a:p>
            <a:pPr marL="82296" indent="0">
              <a:buNone/>
            </a:pPr>
            <a:r>
              <a:rPr lang="fr-FR" sz="2000" dirty="0"/>
              <a:t>Le nombre d’</a:t>
            </a:r>
            <a:r>
              <a:rPr lang="fr-FR" sz="2000" dirty="0" err="1"/>
              <a:t>entités</a:t>
            </a:r>
            <a:r>
              <a:rPr lang="fr-FR" sz="2000" dirty="0"/>
              <a:t> </a:t>
            </a:r>
            <a:r>
              <a:rPr lang="fr-FR" sz="2000" dirty="0" err="1"/>
              <a:t>impliquées</a:t>
            </a:r>
            <a:r>
              <a:rPr lang="fr-FR" sz="2000" dirty="0"/>
              <a:t> dans l’association </a:t>
            </a:r>
            <a:r>
              <a:rPr lang="fr-FR" sz="2000" dirty="0" err="1"/>
              <a:t>détermine</a:t>
            </a:r>
            <a:r>
              <a:rPr lang="fr-FR" sz="2000" dirty="0"/>
              <a:t> sa dimension : pour les associations faisant intervenir deux </a:t>
            </a:r>
            <a:r>
              <a:rPr lang="fr-FR" sz="2000" dirty="0" err="1"/>
              <a:t>entités</a:t>
            </a:r>
            <a:r>
              <a:rPr lang="fr-FR" sz="2000" dirty="0"/>
              <a:t>, on parle d’association de dimension deux ou associations binaires. Pour les associations faisant intervenir plus de deux </a:t>
            </a:r>
            <a:r>
              <a:rPr lang="fr-FR" sz="2000" dirty="0" err="1"/>
              <a:t>entités</a:t>
            </a:r>
            <a:r>
              <a:rPr lang="fr-FR" sz="2000" dirty="0"/>
              <a:t>, on parle d’associations </a:t>
            </a:r>
            <a:r>
              <a:rPr lang="fr-FR" sz="2000" dirty="0" err="1"/>
              <a:t>n-aires</a:t>
            </a:r>
            <a:r>
              <a:rPr lang="fr-FR" sz="2000" dirty="0"/>
              <a:t>.</a:t>
            </a:r>
          </a:p>
          <a:p>
            <a:pPr marL="82296" indent="0">
              <a:buNone/>
            </a:pPr>
            <a:r>
              <a:rPr lang="fr-FR" sz="2000" dirty="0" smtClean="0"/>
              <a:t>Exemples :</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45</a:t>
            </a:fld>
            <a:endParaRPr lang="en-US"/>
          </a:p>
        </p:txBody>
      </p:sp>
    </p:spTree>
    <p:extLst>
      <p:ext uri="{BB962C8B-B14F-4D97-AF65-F5344CB8AC3E}">
        <p14:creationId xmlns:p14="http://schemas.microsoft.com/office/powerpoint/2010/main" val="168953646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smtClean="0"/>
              <a:t>Concepts </a:t>
            </a:r>
            <a:r>
              <a:rPr lang="fr-FR" sz="2000" b="1" dirty="0"/>
              <a:t>et </a:t>
            </a:r>
            <a:r>
              <a:rPr lang="fr-FR" sz="2000" b="1" dirty="0" smtClean="0"/>
              <a:t>formalisme</a:t>
            </a:r>
          </a:p>
          <a:p>
            <a:pPr marL="82296" indent="0">
              <a:buNone/>
            </a:pPr>
            <a:r>
              <a:rPr lang="fr-FR" sz="2000" b="1" dirty="0"/>
              <a:t>Les </a:t>
            </a:r>
            <a:r>
              <a:rPr lang="fr-FR" sz="2000" b="1" dirty="0" smtClean="0"/>
              <a:t>associations</a:t>
            </a:r>
            <a:endParaRPr lang="fr-FR" sz="2000" b="1"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46</a:t>
            </a:fld>
            <a:endParaRPr lang="en-US"/>
          </a:p>
        </p:txBody>
      </p:sp>
      <p:pic>
        <p:nvPicPr>
          <p:cNvPr id="5" name="Image 4" descr="Screen Shot 2020-05-24 at 20.50.3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21879" y="2040673"/>
            <a:ext cx="7714301" cy="4099979"/>
          </a:xfrm>
          <a:prstGeom prst="rect">
            <a:avLst/>
          </a:prstGeom>
        </p:spPr>
      </p:pic>
    </p:spTree>
    <p:extLst>
      <p:ext uri="{BB962C8B-B14F-4D97-AF65-F5344CB8AC3E}">
        <p14:creationId xmlns:p14="http://schemas.microsoft.com/office/powerpoint/2010/main" val="204464818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smtClean="0"/>
              <a:t>Concepts </a:t>
            </a:r>
            <a:r>
              <a:rPr lang="fr-FR" sz="2000" b="1" dirty="0"/>
              <a:t>et </a:t>
            </a:r>
            <a:r>
              <a:rPr lang="fr-FR" sz="2000" b="1" dirty="0" smtClean="0"/>
              <a:t>formalisme</a:t>
            </a:r>
          </a:p>
          <a:p>
            <a:pPr marL="82296" indent="0">
              <a:buNone/>
            </a:pPr>
            <a:r>
              <a:rPr lang="fr-FR" sz="2000" b="1" dirty="0"/>
              <a:t>Les </a:t>
            </a:r>
            <a:r>
              <a:rPr lang="fr-FR" sz="2000" b="1" dirty="0" smtClean="0"/>
              <a:t>associations</a:t>
            </a:r>
            <a:endParaRPr lang="fr-FR" sz="2000" b="1" dirty="0"/>
          </a:p>
          <a:p>
            <a:pPr marL="82296" indent="0">
              <a:buNone/>
            </a:pPr>
            <a:r>
              <a:rPr lang="fr-FR" sz="2000" dirty="0"/>
              <a:t>Remarques :</a:t>
            </a:r>
          </a:p>
          <a:p>
            <a:pPr>
              <a:buFont typeface="Wingdings" charset="2"/>
              <a:buChar char="q"/>
            </a:pPr>
            <a:r>
              <a:rPr lang="fr-FR" sz="2000" dirty="0" smtClean="0"/>
              <a:t>Les </a:t>
            </a:r>
            <a:r>
              <a:rPr lang="fr-FR" sz="2000" dirty="0"/>
              <a:t>associations </a:t>
            </a:r>
            <a:r>
              <a:rPr lang="fr-FR" sz="2000" dirty="0" err="1"/>
              <a:t>n-aires</a:t>
            </a:r>
            <a:r>
              <a:rPr lang="fr-FR" sz="2000" dirty="0"/>
              <a:t> de dimension </a:t>
            </a:r>
            <a:r>
              <a:rPr lang="fr-FR" sz="2000" dirty="0" err="1"/>
              <a:t>supérieure</a:t>
            </a:r>
            <a:r>
              <a:rPr lang="fr-FR" sz="2000" dirty="0"/>
              <a:t> à quatre sont suspectes et assez rares. Il faut </a:t>
            </a:r>
            <a:r>
              <a:rPr lang="fr-FR" sz="2000" dirty="0" err="1"/>
              <a:t>vérifier</a:t>
            </a:r>
            <a:r>
              <a:rPr lang="fr-FR" sz="2000" dirty="0"/>
              <a:t> qu’il ne s’agit pas d’</a:t>
            </a:r>
            <a:r>
              <a:rPr lang="fr-FR" sz="2000" dirty="0" err="1"/>
              <a:t>entités</a:t>
            </a:r>
            <a:r>
              <a:rPr lang="fr-FR" sz="2000" dirty="0"/>
              <a:t> « </a:t>
            </a:r>
            <a:r>
              <a:rPr lang="fr-FR" sz="2000" dirty="0" err="1"/>
              <a:t>cachées</a:t>
            </a:r>
            <a:r>
              <a:rPr lang="fr-FR" sz="2000" dirty="0"/>
              <a:t> ». Il s’agit souvent d’objets abstraits faisant intervenir la notion de temps (historiques en particulier).</a:t>
            </a:r>
          </a:p>
          <a:p>
            <a:pPr>
              <a:buFont typeface="Wingdings" charset="2"/>
              <a:buChar char="q"/>
            </a:pPr>
            <a:r>
              <a:rPr lang="fr-FR" sz="2000" dirty="0" smtClean="0"/>
              <a:t>Ceci </a:t>
            </a:r>
            <a:r>
              <a:rPr lang="fr-FR" sz="2000" dirty="0"/>
              <a:t>est </a:t>
            </a:r>
            <a:r>
              <a:rPr lang="fr-FR" sz="2000" dirty="0" err="1"/>
              <a:t>également</a:t>
            </a:r>
            <a:r>
              <a:rPr lang="fr-FR" sz="2000" dirty="0"/>
              <a:t> vrai parfois pour des associations ternaires. Une ternaire doit donc </a:t>
            </a:r>
            <a:r>
              <a:rPr lang="fr-FR" sz="2000" dirty="0" err="1"/>
              <a:t>être</a:t>
            </a:r>
            <a:r>
              <a:rPr lang="fr-FR" sz="2000" dirty="0"/>
              <a:t> </a:t>
            </a:r>
            <a:r>
              <a:rPr lang="fr-FR" sz="2000" dirty="0" err="1"/>
              <a:t>vérifiée</a:t>
            </a:r>
            <a:r>
              <a:rPr lang="fr-FR" sz="2000" dirty="0"/>
              <a:t> avec attention</a:t>
            </a:r>
            <a:r>
              <a:rPr lang="fr-FR" sz="2000" dirty="0" smtClean="0"/>
              <a:t>.</a:t>
            </a:r>
            <a:endParaRPr lang="fr-FR" sz="2000" b="1" dirty="0" smtClean="0"/>
          </a:p>
          <a:p>
            <a:pPr marL="82296" indent="0">
              <a:buNone/>
            </a:pPr>
            <a:r>
              <a:rPr lang="fr-FR" sz="2000" b="1" dirty="0"/>
              <a:t>Identification d’une </a:t>
            </a:r>
            <a:r>
              <a:rPr lang="fr-FR" sz="2000" b="1" dirty="0" smtClean="0"/>
              <a:t>association</a:t>
            </a:r>
          </a:p>
          <a:p>
            <a:pPr marL="82296" indent="0">
              <a:buNone/>
            </a:pPr>
            <a:r>
              <a:rPr lang="fr-FR" sz="2000" dirty="0"/>
              <a:t>Une association est </a:t>
            </a:r>
            <a:r>
              <a:rPr lang="fr-FR" sz="2000" dirty="0" err="1"/>
              <a:t>identifiée</a:t>
            </a:r>
            <a:r>
              <a:rPr lang="fr-FR" sz="2000" dirty="0"/>
              <a:t> par la « </a:t>
            </a:r>
            <a:r>
              <a:rPr lang="fr-FR" sz="2000" dirty="0" err="1"/>
              <a:t>concaténation</a:t>
            </a:r>
            <a:r>
              <a:rPr lang="fr-FR" sz="2000" dirty="0"/>
              <a:t> » des identifiants des </a:t>
            </a:r>
            <a:r>
              <a:rPr lang="fr-FR" sz="2000" dirty="0" err="1"/>
              <a:t>entités</a:t>
            </a:r>
            <a:r>
              <a:rPr lang="fr-FR" sz="2000" dirty="0"/>
              <a:t> qu’elle relie. Cette identification est implicite et n’est pas </a:t>
            </a:r>
            <a:r>
              <a:rPr lang="fr-FR" sz="2000" dirty="0" err="1"/>
              <a:t>représentée</a:t>
            </a:r>
            <a:r>
              <a:rPr lang="fr-FR" sz="2000" dirty="0" smtClean="0"/>
              <a:t>. </a:t>
            </a: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47</a:t>
            </a:fld>
            <a:endParaRPr lang="en-US"/>
          </a:p>
        </p:txBody>
      </p:sp>
    </p:spTree>
    <p:extLst>
      <p:ext uri="{BB962C8B-B14F-4D97-AF65-F5344CB8AC3E}">
        <p14:creationId xmlns:p14="http://schemas.microsoft.com/office/powerpoint/2010/main" val="14372524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smtClean="0"/>
              <a:t>Concepts </a:t>
            </a:r>
            <a:r>
              <a:rPr lang="fr-FR" sz="2000" b="1" dirty="0"/>
              <a:t>et </a:t>
            </a:r>
            <a:r>
              <a:rPr lang="fr-FR" sz="2000" b="1" dirty="0" smtClean="0"/>
              <a:t>formalisme</a:t>
            </a:r>
          </a:p>
          <a:p>
            <a:pPr marL="82296" indent="0">
              <a:buNone/>
            </a:pPr>
            <a:r>
              <a:rPr lang="fr-FR" sz="2000" b="1" dirty="0"/>
              <a:t>Les </a:t>
            </a:r>
            <a:r>
              <a:rPr lang="fr-FR" sz="2000" b="1" dirty="0" smtClean="0"/>
              <a:t>associations</a:t>
            </a:r>
            <a:endParaRPr lang="fr-FR" sz="2000" b="1" dirty="0"/>
          </a:p>
          <a:p>
            <a:pPr marL="82296" indent="0">
              <a:buNone/>
            </a:pPr>
            <a:r>
              <a:rPr lang="fr-FR" sz="2000" dirty="0" smtClean="0"/>
              <a:t>Il </a:t>
            </a:r>
            <a:r>
              <a:rPr lang="fr-FR" sz="2000" dirty="0"/>
              <a:t>n’y a normalement pas de </a:t>
            </a:r>
            <a:r>
              <a:rPr lang="fr-FR" sz="2000" dirty="0" err="1" smtClean="0"/>
              <a:t>propriété</a:t>
            </a:r>
            <a:r>
              <a:rPr lang="fr-FR" sz="2000" dirty="0" smtClean="0"/>
              <a:t> </a:t>
            </a:r>
            <a:r>
              <a:rPr lang="fr-FR" sz="2000" dirty="0" err="1"/>
              <a:t>identifiante</a:t>
            </a:r>
            <a:r>
              <a:rPr lang="fr-FR" sz="2000" dirty="0"/>
              <a:t> dans une association. Si une </a:t>
            </a:r>
            <a:r>
              <a:rPr lang="fr-FR" sz="2000" dirty="0" err="1" smtClean="0"/>
              <a:t>propriété</a:t>
            </a:r>
            <a:r>
              <a:rPr lang="fr-FR" sz="2000" dirty="0" smtClean="0"/>
              <a:t> </a:t>
            </a:r>
            <a:r>
              <a:rPr lang="fr-FR" sz="2000" dirty="0"/>
              <a:t>peut jouer ce </a:t>
            </a:r>
            <a:r>
              <a:rPr lang="fr-FR" sz="2000" dirty="0" err="1"/>
              <a:t>rôle</a:t>
            </a:r>
            <a:r>
              <a:rPr lang="fr-FR" sz="2000" dirty="0"/>
              <a:t>, il est probable que cette association soit en fait une </a:t>
            </a:r>
            <a:r>
              <a:rPr lang="fr-FR" sz="2000" dirty="0" smtClean="0"/>
              <a:t>entité </a:t>
            </a:r>
            <a:r>
              <a:rPr lang="fr-FR" sz="2000" dirty="0"/>
              <a:t>mal </a:t>
            </a:r>
            <a:r>
              <a:rPr lang="fr-FR" sz="2000" dirty="0" err="1"/>
              <a:t>interprétée</a:t>
            </a:r>
            <a:r>
              <a:rPr lang="fr-FR" sz="2000" dirty="0"/>
              <a:t>.</a:t>
            </a:r>
          </a:p>
          <a:p>
            <a:pPr marL="82296" indent="0">
              <a:buNone/>
            </a:pPr>
            <a:r>
              <a:rPr lang="fr-FR" sz="2000" dirty="0"/>
              <a:t>Par exemple :</a:t>
            </a:r>
          </a:p>
          <a:p>
            <a:pPr marL="82296" indent="0">
              <a:buNone/>
            </a:pPr>
            <a:r>
              <a:rPr lang="fr-FR" sz="2000" dirty="0"/>
              <a:t>La </a:t>
            </a:r>
            <a:r>
              <a:rPr lang="fr-FR" sz="2000" dirty="0" err="1"/>
              <a:t>représentation</a:t>
            </a:r>
            <a:r>
              <a:rPr lang="fr-FR" sz="2000" dirty="0"/>
              <a:t> de gauche fait </a:t>
            </a:r>
            <a:r>
              <a:rPr lang="fr-FR" sz="2000" dirty="0" err="1"/>
              <a:t>apparaître</a:t>
            </a:r>
            <a:r>
              <a:rPr lang="fr-FR" sz="2000" dirty="0"/>
              <a:t> une </a:t>
            </a:r>
            <a:r>
              <a:rPr lang="fr-FR" sz="2000" dirty="0" err="1" smtClean="0"/>
              <a:t>propriété</a:t>
            </a:r>
            <a:r>
              <a:rPr lang="fr-FR" sz="2000" dirty="0" smtClean="0"/>
              <a:t> </a:t>
            </a:r>
            <a:r>
              <a:rPr lang="fr-FR" sz="2000" dirty="0"/>
              <a:t>candidate à l’identification de l’association ternaire AFFAIRE. Cette association est en fait une </a:t>
            </a:r>
            <a:r>
              <a:rPr lang="fr-FR" sz="2000" dirty="0" smtClean="0"/>
              <a:t>entité </a:t>
            </a:r>
            <a:r>
              <a:rPr lang="fr-FR" sz="2000" dirty="0"/>
              <a:t>comme le montre la figure de droite :</a:t>
            </a:r>
          </a:p>
          <a:p>
            <a:pPr marL="82296" indent="0">
              <a:buNone/>
            </a:pP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48</a:t>
            </a:fld>
            <a:endParaRPr lang="en-US"/>
          </a:p>
        </p:txBody>
      </p:sp>
    </p:spTree>
    <p:extLst>
      <p:ext uri="{BB962C8B-B14F-4D97-AF65-F5344CB8AC3E}">
        <p14:creationId xmlns:p14="http://schemas.microsoft.com/office/powerpoint/2010/main" val="358828065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smtClean="0"/>
              <a:t>Concepts </a:t>
            </a:r>
            <a:r>
              <a:rPr lang="fr-FR" sz="2000" b="1" dirty="0"/>
              <a:t>et </a:t>
            </a:r>
            <a:r>
              <a:rPr lang="fr-FR" sz="2000" b="1" dirty="0" smtClean="0"/>
              <a:t>formalisme</a:t>
            </a:r>
          </a:p>
          <a:p>
            <a:pPr marL="82296" indent="0">
              <a:buNone/>
            </a:pPr>
            <a:r>
              <a:rPr lang="fr-FR" sz="2000" b="1" dirty="0"/>
              <a:t>Les </a:t>
            </a:r>
            <a:r>
              <a:rPr lang="fr-FR" sz="2000" b="1" dirty="0" smtClean="0"/>
              <a:t>associations</a:t>
            </a:r>
            <a:endParaRPr lang="fr-FR" sz="2000" b="1" dirty="0"/>
          </a:p>
          <a:p>
            <a:pPr marL="82296" indent="0">
              <a:buNone/>
            </a:pPr>
            <a:r>
              <a:rPr lang="fr-FR" sz="2000" dirty="0" smtClean="0"/>
              <a:t> </a:t>
            </a: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49</a:t>
            </a:fld>
            <a:endParaRPr lang="en-US"/>
          </a:p>
        </p:txBody>
      </p:sp>
      <p:pic>
        <p:nvPicPr>
          <p:cNvPr id="5" name="Image 4" descr="Screen Shot 2020-05-24 at 21.01.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206" y="2186200"/>
            <a:ext cx="7839975" cy="3423978"/>
          </a:xfrm>
          <a:prstGeom prst="rect">
            <a:avLst/>
          </a:prstGeom>
        </p:spPr>
      </p:pic>
    </p:spTree>
    <p:extLst>
      <p:ext uri="{BB962C8B-B14F-4D97-AF65-F5344CB8AC3E}">
        <p14:creationId xmlns:p14="http://schemas.microsoft.com/office/powerpoint/2010/main" val="26548228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r>
              <a:rPr lang="fr-FR" sz="2800" b="1" dirty="0">
                <a:solidFill>
                  <a:schemeClr val="tx1">
                    <a:lumMod val="95000"/>
                    <a:lumOff val="5000"/>
                  </a:schemeClr>
                </a:solidFill>
              </a:rPr>
              <a:t>Unité 0 : Généralités sur les bases de données</a:t>
            </a:r>
          </a:p>
        </p:txBody>
      </p:sp>
      <p:sp>
        <p:nvSpPr>
          <p:cNvPr id="2" name="Espace réservé du contenu 1"/>
          <p:cNvSpPr>
            <a:spLocks noGrp="1"/>
          </p:cNvSpPr>
          <p:nvPr>
            <p:ph idx="1"/>
          </p:nvPr>
        </p:nvSpPr>
        <p:spPr>
          <a:xfrm>
            <a:off x="1096206" y="1109176"/>
            <a:ext cx="7839975" cy="5031477"/>
          </a:xfrm>
        </p:spPr>
        <p:txBody>
          <a:bodyPr>
            <a:noAutofit/>
          </a:bodyPr>
          <a:lstStyle/>
          <a:p>
            <a:pPr marL="0" indent="0">
              <a:buNone/>
            </a:pPr>
            <a:r>
              <a:rPr lang="fr-FR" sz="2000" b="1" dirty="0" smtClean="0">
                <a:solidFill>
                  <a:schemeClr val="tx1">
                    <a:lumMod val="95000"/>
                    <a:lumOff val="5000"/>
                  </a:schemeClr>
                </a:solidFill>
              </a:rPr>
              <a:t>Système de gestion des bases de données (SGBD)</a:t>
            </a:r>
          </a:p>
          <a:p>
            <a:pPr marL="0" indent="0">
              <a:buNone/>
            </a:pPr>
            <a:endParaRPr lang="fr-FR" sz="2000" b="1" dirty="0" smtClean="0">
              <a:solidFill>
                <a:schemeClr val="tx1">
                  <a:lumMod val="95000"/>
                  <a:lumOff val="5000"/>
                </a:schemeClr>
              </a:solidFill>
            </a:endParaRPr>
          </a:p>
          <a:p>
            <a:pPr marL="0" indent="0">
              <a:buNone/>
            </a:pPr>
            <a:r>
              <a:rPr lang="fr-FR" sz="2000" dirty="0">
                <a:solidFill>
                  <a:schemeClr val="tx1">
                    <a:lumMod val="95000"/>
                    <a:lumOff val="5000"/>
                  </a:schemeClr>
                </a:solidFill>
              </a:rPr>
              <a:t>Afin de pouvoir contrôler les données ainsi que les utilisateurs, le besoin d'un système de gestion s'est vite fait ressentir. La gestion de la base de données se fait grâce à un système appelé SGBD (système de gestion de bases de données) ou en anglais DBMS (Database management system). </a:t>
            </a:r>
            <a:endParaRPr lang="fr-FR" sz="2000" dirty="0" smtClean="0">
              <a:solidFill>
                <a:schemeClr val="tx1">
                  <a:lumMod val="95000"/>
                  <a:lumOff val="5000"/>
                </a:schemeClr>
              </a:solidFill>
            </a:endParaRPr>
          </a:p>
          <a:p>
            <a:pPr marL="0" indent="0">
              <a:buNone/>
            </a:pPr>
            <a:r>
              <a:rPr lang="fr-FR" sz="2000" dirty="0">
                <a:solidFill>
                  <a:schemeClr val="tx1">
                    <a:lumMod val="95000"/>
                    <a:lumOff val="5000"/>
                  </a:schemeClr>
                </a:solidFill>
              </a:rPr>
              <a:t>Un SGBD est un logiciel système servant à stocker, à manipuler ou gérer, et à partager des informations dans une base de données, en garantissant la qualité, la pérennité et la confidentialité des informations, tout en cachant la complexité des opérations</a:t>
            </a:r>
            <a:r>
              <a:rPr lang="fr-FR" sz="2000" dirty="0" smtClean="0">
                <a:solidFill>
                  <a:schemeClr val="tx1">
                    <a:lumMod val="95000"/>
                    <a:lumOff val="5000"/>
                  </a:schemeClr>
                </a:solidFill>
              </a:rPr>
              <a:t>.  Il permet en d’autres termes de :</a:t>
            </a:r>
          </a:p>
          <a:p>
            <a:pPr marL="342900" indent="-342900">
              <a:buFont typeface="Wingdings" charset="2"/>
              <a:buChar char="q"/>
            </a:pPr>
            <a:r>
              <a:rPr lang="fr-FR" sz="2000" dirty="0" smtClean="0">
                <a:solidFill>
                  <a:schemeClr val="tx1">
                    <a:lumMod val="95000"/>
                    <a:lumOff val="5000"/>
                  </a:schemeClr>
                </a:solidFill>
              </a:rPr>
              <a:t>Accéder aux </a:t>
            </a:r>
            <a:r>
              <a:rPr lang="fr-FR" sz="2000" dirty="0">
                <a:solidFill>
                  <a:schemeClr val="tx1">
                    <a:lumMod val="95000"/>
                    <a:lumOff val="5000"/>
                  </a:schemeClr>
                </a:solidFill>
              </a:rPr>
              <a:t>données de façon </a:t>
            </a:r>
            <a:r>
              <a:rPr lang="fr-FR" sz="2000" dirty="0" smtClean="0">
                <a:solidFill>
                  <a:schemeClr val="tx1">
                    <a:lumMod val="95000"/>
                    <a:lumOff val="5000"/>
                  </a:schemeClr>
                </a:solidFill>
              </a:rPr>
              <a:t>simple;</a:t>
            </a:r>
            <a:endParaRPr lang="fr-FR" sz="2000" dirty="0">
              <a:solidFill>
                <a:schemeClr val="tx1">
                  <a:lumMod val="95000"/>
                  <a:lumOff val="5000"/>
                </a:schemeClr>
              </a:solidFill>
            </a:endParaRPr>
          </a:p>
          <a:p>
            <a:pPr marL="342900" indent="-342900">
              <a:buFont typeface="Wingdings" charset="2"/>
              <a:buChar char="q"/>
            </a:pPr>
            <a:r>
              <a:rPr lang="fr-FR" sz="2000" dirty="0">
                <a:solidFill>
                  <a:schemeClr val="tx1">
                    <a:lumMod val="95000"/>
                    <a:lumOff val="5000"/>
                  </a:schemeClr>
                </a:solidFill>
              </a:rPr>
              <a:t>autoriser un accès aux informations à de multiples </a:t>
            </a:r>
            <a:r>
              <a:rPr lang="fr-FR" sz="2000" dirty="0" smtClean="0">
                <a:solidFill>
                  <a:schemeClr val="tx1">
                    <a:lumMod val="95000"/>
                    <a:lumOff val="5000"/>
                  </a:schemeClr>
                </a:solidFill>
              </a:rPr>
              <a:t>utilisateurs;</a:t>
            </a:r>
            <a:endParaRPr lang="fr-FR" sz="2000" dirty="0">
              <a:solidFill>
                <a:schemeClr val="tx1">
                  <a:lumMod val="95000"/>
                  <a:lumOff val="5000"/>
                </a:schemeClr>
              </a:solidFill>
            </a:endParaRPr>
          </a:p>
          <a:p>
            <a:pPr marL="342900" indent="-342900">
              <a:buFont typeface="Wingdings" charset="2"/>
              <a:buChar char="q"/>
            </a:pPr>
            <a:r>
              <a:rPr lang="fr-FR" sz="2000" dirty="0">
                <a:solidFill>
                  <a:schemeClr val="tx1">
                    <a:lumMod val="95000"/>
                    <a:lumOff val="5000"/>
                  </a:schemeClr>
                </a:solidFill>
              </a:rPr>
              <a:t>manipuler les données présentes dans la base de données (insertion, suppression, modification</a:t>
            </a:r>
            <a:r>
              <a:rPr lang="fr-FR" sz="2000" dirty="0" smtClean="0">
                <a:solidFill>
                  <a:schemeClr val="tx1">
                    <a:lumMod val="95000"/>
                    <a:lumOff val="5000"/>
                  </a:schemeClr>
                </a:solidFill>
              </a:rPr>
              <a:t>).</a:t>
            </a:r>
            <a:r>
              <a:rPr lang="fr-FR" sz="2000" b="1" dirty="0" smtClean="0">
                <a:solidFill>
                  <a:schemeClr val="tx1">
                    <a:lumMod val="95000"/>
                    <a:lumOff val="5000"/>
                  </a:schemeClr>
                </a:solidFill>
              </a:rPr>
              <a:t> </a:t>
            </a:r>
            <a:endParaRPr lang="fr-FR" sz="2000" dirty="0" smtClean="0">
              <a:solidFill>
                <a:schemeClr val="tx1">
                  <a:lumMod val="95000"/>
                  <a:lumOff val="5000"/>
                </a:schemeClr>
              </a:solidFill>
            </a:endParaRP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5</a:t>
            </a:fld>
            <a:endParaRPr lang="en-US"/>
          </a:p>
        </p:txBody>
      </p:sp>
    </p:spTree>
    <p:extLst>
      <p:ext uri="{BB962C8B-B14F-4D97-AF65-F5344CB8AC3E}">
        <p14:creationId xmlns:p14="http://schemas.microsoft.com/office/powerpoint/2010/main" val="215661614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smtClean="0"/>
              <a:t>Concepts </a:t>
            </a:r>
            <a:r>
              <a:rPr lang="fr-FR" sz="2000" b="1" dirty="0"/>
              <a:t>et </a:t>
            </a:r>
            <a:r>
              <a:rPr lang="fr-FR" sz="2000" b="1" dirty="0" smtClean="0"/>
              <a:t>formalisme</a:t>
            </a:r>
          </a:p>
          <a:p>
            <a:pPr marL="82296" indent="0">
              <a:buNone/>
            </a:pPr>
            <a:r>
              <a:rPr lang="fr-FR" sz="2000" b="1" dirty="0"/>
              <a:t>Les </a:t>
            </a:r>
            <a:r>
              <a:rPr lang="fr-FR" sz="2000" b="1" dirty="0" smtClean="0"/>
              <a:t>associations</a:t>
            </a:r>
            <a:endParaRPr lang="fr-FR" sz="2000" b="1" dirty="0"/>
          </a:p>
          <a:p>
            <a:pPr marL="82296" indent="0">
              <a:buNone/>
            </a:pPr>
            <a:r>
              <a:rPr lang="fr-FR" sz="2000" b="1" dirty="0" err="1" smtClean="0"/>
              <a:t>Rôles</a:t>
            </a:r>
            <a:r>
              <a:rPr lang="fr-FR" sz="2000" b="1" dirty="0" smtClean="0"/>
              <a:t> </a:t>
            </a:r>
            <a:r>
              <a:rPr lang="fr-FR" sz="2000" b="1" dirty="0"/>
              <a:t>d’une association</a:t>
            </a:r>
          </a:p>
          <a:p>
            <a:pPr marL="82296" indent="0">
              <a:buNone/>
            </a:pPr>
            <a:r>
              <a:rPr lang="fr-FR" sz="2000" dirty="0"/>
              <a:t>Chaque « patte » d’une association vers une </a:t>
            </a:r>
            <a:r>
              <a:rPr lang="fr-FR" sz="2000" dirty="0" smtClean="0"/>
              <a:t>entité </a:t>
            </a:r>
            <a:r>
              <a:rPr lang="fr-FR" sz="2000" dirty="0" err="1"/>
              <a:t>représente</a:t>
            </a:r>
            <a:r>
              <a:rPr lang="fr-FR" sz="2000" dirty="0"/>
              <a:t> le </a:t>
            </a:r>
            <a:r>
              <a:rPr lang="fr-FR" sz="2000" dirty="0" err="1"/>
              <a:t>rôle</a:t>
            </a:r>
            <a:r>
              <a:rPr lang="fr-FR" sz="2000" dirty="0"/>
              <a:t> joué par l’association. Ces </a:t>
            </a:r>
            <a:r>
              <a:rPr lang="fr-FR" sz="2000" dirty="0" err="1"/>
              <a:t>rôles</a:t>
            </a:r>
            <a:r>
              <a:rPr lang="fr-FR" sz="2000" dirty="0"/>
              <a:t> peuvent </a:t>
            </a:r>
            <a:r>
              <a:rPr lang="fr-FR" sz="2000" dirty="0" err="1"/>
              <a:t>être</a:t>
            </a:r>
            <a:r>
              <a:rPr lang="fr-FR" sz="2000" dirty="0"/>
              <a:t> </a:t>
            </a:r>
            <a:r>
              <a:rPr lang="fr-FR" sz="2000" dirty="0" err="1"/>
              <a:t>nommés</a:t>
            </a:r>
            <a:r>
              <a:rPr lang="fr-FR" sz="2000" dirty="0"/>
              <a:t>, cela peut aider à clarifier le modèle dans certaines situations complexes</a:t>
            </a:r>
            <a:r>
              <a:rPr lang="fr-FR" sz="2000" dirty="0" smtClean="0"/>
              <a:t>.</a:t>
            </a:r>
          </a:p>
          <a:p>
            <a:pPr marL="82296" indent="0">
              <a:buNone/>
            </a:pPr>
            <a:endParaRPr lang="fr-FR" sz="2000" dirty="0"/>
          </a:p>
          <a:p>
            <a:pPr marL="82296" indent="0">
              <a:buNone/>
            </a:pPr>
            <a:endParaRPr lang="fr-FR" sz="2000" dirty="0" smtClean="0"/>
          </a:p>
          <a:p>
            <a:pPr marL="82296" indent="0">
              <a:buNone/>
            </a:pPr>
            <a:endParaRPr lang="fr-FR" sz="2000" dirty="0"/>
          </a:p>
          <a:p>
            <a:pPr marL="82296" indent="0">
              <a:buNone/>
            </a:pPr>
            <a:endParaRPr lang="fr-FR" sz="2000" dirty="0" smtClean="0"/>
          </a:p>
          <a:p>
            <a:pPr marL="82296" indent="0">
              <a:buNone/>
            </a:pPr>
            <a:r>
              <a:rPr lang="fr-FR" sz="2000" dirty="0"/>
              <a:t>Les </a:t>
            </a:r>
            <a:r>
              <a:rPr lang="fr-FR" sz="2000" dirty="0" err="1"/>
              <a:t>rôles</a:t>
            </a:r>
            <a:r>
              <a:rPr lang="fr-FR" sz="2000" dirty="0"/>
              <a:t> sont </a:t>
            </a:r>
            <a:r>
              <a:rPr lang="fr-FR" sz="2000" dirty="0" smtClean="0"/>
              <a:t>généralement </a:t>
            </a:r>
            <a:r>
              <a:rPr lang="fr-FR" sz="2000" dirty="0"/>
              <a:t>faciles à identifier sur des associations binaires, ce n’est pas le cas des associations </a:t>
            </a:r>
            <a:r>
              <a:rPr lang="fr-FR" sz="2000" dirty="0" err="1"/>
              <a:t>n-aires</a:t>
            </a:r>
            <a:r>
              <a:rPr lang="fr-FR" sz="2000" dirty="0"/>
              <a:t>.</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50</a:t>
            </a:fld>
            <a:endParaRPr lang="en-US"/>
          </a:p>
        </p:txBody>
      </p:sp>
      <p:pic>
        <p:nvPicPr>
          <p:cNvPr id="6" name="Image 5" descr="Screen Shot 2020-05-24 at 21.03.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306" y="3695127"/>
            <a:ext cx="7755694" cy="1193800"/>
          </a:xfrm>
          <a:prstGeom prst="rect">
            <a:avLst/>
          </a:prstGeom>
        </p:spPr>
      </p:pic>
    </p:spTree>
    <p:extLst>
      <p:ext uri="{BB962C8B-B14F-4D97-AF65-F5344CB8AC3E}">
        <p14:creationId xmlns:p14="http://schemas.microsoft.com/office/powerpoint/2010/main" val="194933021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974642" cy="4842207"/>
          </a:xfrm>
        </p:spPr>
        <p:txBody>
          <a:bodyPr>
            <a:noAutofit/>
          </a:bodyPr>
          <a:lstStyle/>
          <a:p>
            <a:pPr marL="82296" indent="0">
              <a:buNone/>
            </a:pPr>
            <a:r>
              <a:rPr lang="fr-FR" sz="2000" b="1" dirty="0" smtClean="0"/>
              <a:t>Concepts </a:t>
            </a:r>
            <a:r>
              <a:rPr lang="fr-FR" sz="2000" b="1" dirty="0"/>
              <a:t>et </a:t>
            </a:r>
            <a:r>
              <a:rPr lang="fr-FR" sz="2000" b="1" dirty="0" smtClean="0"/>
              <a:t>formalisme</a:t>
            </a:r>
          </a:p>
          <a:p>
            <a:pPr marL="82296" indent="0">
              <a:buNone/>
            </a:pPr>
            <a:r>
              <a:rPr lang="fr-FR" sz="2000" b="1" dirty="0" smtClean="0"/>
              <a:t>Cardinalité</a:t>
            </a:r>
            <a:endParaRPr lang="fr-FR" sz="2000" b="1" dirty="0"/>
          </a:p>
          <a:p>
            <a:pPr marL="82296" indent="0">
              <a:buNone/>
            </a:pPr>
            <a:r>
              <a:rPr lang="fr-FR" sz="2000" dirty="0"/>
              <a:t>La </a:t>
            </a:r>
            <a:r>
              <a:rPr lang="fr-FR" sz="2000" dirty="0" smtClean="0"/>
              <a:t>cardinalité représente </a:t>
            </a:r>
            <a:r>
              <a:rPr lang="fr-FR" sz="2000" dirty="0"/>
              <a:t>le nombre d’occurrences minimum et maximum d’une association par rapport à une </a:t>
            </a:r>
            <a:r>
              <a:rPr lang="fr-FR" sz="2000" dirty="0" smtClean="0"/>
              <a:t>entité.</a:t>
            </a:r>
            <a:endParaRPr lang="fr-FR" sz="2000" dirty="0"/>
          </a:p>
          <a:p>
            <a:pPr>
              <a:buFont typeface="Wingdings" charset="2"/>
              <a:buChar char="q"/>
            </a:pPr>
            <a:r>
              <a:rPr lang="fr-FR" sz="2000" dirty="0" smtClean="0"/>
              <a:t>La cardinalité </a:t>
            </a:r>
            <a:r>
              <a:rPr lang="fr-FR" sz="2000" dirty="0"/>
              <a:t>minimale </a:t>
            </a:r>
            <a:r>
              <a:rPr lang="fr-FR" sz="2000" dirty="0" smtClean="0"/>
              <a:t>représente </a:t>
            </a:r>
            <a:r>
              <a:rPr lang="fr-FR" sz="2000" dirty="0"/>
              <a:t>le nombre de fois « au minimum » où une occurrence de l’association participe aux occurrences de </a:t>
            </a:r>
            <a:r>
              <a:rPr lang="fr-FR" sz="2000" dirty="0" smtClean="0"/>
              <a:t>l’entité. </a:t>
            </a:r>
            <a:r>
              <a:rPr lang="fr-FR" sz="2000" dirty="0"/>
              <a:t>Cette </a:t>
            </a:r>
            <a:r>
              <a:rPr lang="fr-FR" sz="2000" dirty="0" smtClean="0"/>
              <a:t>cardinalité </a:t>
            </a:r>
            <a:r>
              <a:rPr lang="fr-FR" sz="2000" dirty="0"/>
              <a:t>est choisie parmi 0 ou 1.</a:t>
            </a:r>
          </a:p>
          <a:p>
            <a:pPr>
              <a:buFont typeface="Wingdings" charset="2"/>
              <a:buChar char="q"/>
            </a:pPr>
            <a:r>
              <a:rPr lang="fr-FR" sz="2000" dirty="0" smtClean="0"/>
              <a:t>La cardinalité </a:t>
            </a:r>
            <a:r>
              <a:rPr lang="fr-FR" sz="2000" dirty="0"/>
              <a:t>maximale </a:t>
            </a:r>
            <a:r>
              <a:rPr lang="fr-FR" sz="2000" dirty="0" smtClean="0"/>
              <a:t>représente </a:t>
            </a:r>
            <a:r>
              <a:rPr lang="fr-FR" sz="2000" dirty="0"/>
              <a:t>le nombre de fois « au maximum » où une occurrence de l’association participe aux occurrences de </a:t>
            </a:r>
            <a:r>
              <a:rPr lang="fr-FR" sz="2000" dirty="0" smtClean="0"/>
              <a:t>l’entité. </a:t>
            </a:r>
            <a:r>
              <a:rPr lang="fr-FR" sz="2000" dirty="0"/>
              <a:t>Cette </a:t>
            </a:r>
            <a:r>
              <a:rPr lang="fr-FR" sz="2000" dirty="0" smtClean="0"/>
              <a:t>cardinalité </a:t>
            </a:r>
            <a:r>
              <a:rPr lang="fr-FR" sz="2000" dirty="0"/>
              <a:t>est choisie parmi 1 ou n où n indique une </a:t>
            </a:r>
            <a:r>
              <a:rPr lang="fr-FR" sz="2000" dirty="0" smtClean="0"/>
              <a:t>cardinalité </a:t>
            </a:r>
            <a:r>
              <a:rPr lang="fr-FR" sz="2000" dirty="0"/>
              <a:t>maximale </a:t>
            </a:r>
            <a:r>
              <a:rPr lang="fr-FR" sz="2000" dirty="0" smtClean="0"/>
              <a:t>supérieure </a:t>
            </a:r>
            <a:r>
              <a:rPr lang="fr-FR" sz="2000" dirty="0"/>
              <a:t>à 1 mais non </a:t>
            </a:r>
            <a:r>
              <a:rPr lang="fr-FR" sz="2000" dirty="0" smtClean="0"/>
              <a:t>quantifiée. </a:t>
            </a:r>
            <a:r>
              <a:rPr lang="fr-FR" sz="2000" dirty="0"/>
              <a:t>Si la valeur de n est connue, on peut la mentionner</a:t>
            </a:r>
            <a:r>
              <a:rPr lang="fr-FR" sz="2000" dirty="0" smtClean="0"/>
              <a:t>.</a:t>
            </a:r>
          </a:p>
          <a:p>
            <a:pPr marL="82296" indent="0">
              <a:buNone/>
            </a:pPr>
            <a:r>
              <a:rPr lang="fr-FR" sz="2000" dirty="0"/>
              <a:t>Les </a:t>
            </a:r>
            <a:r>
              <a:rPr lang="fr-FR" sz="2000" dirty="0" err="1"/>
              <a:t>cardinalités</a:t>
            </a:r>
            <a:r>
              <a:rPr lang="fr-FR" sz="2000" dirty="0"/>
              <a:t> sont </a:t>
            </a:r>
            <a:r>
              <a:rPr lang="fr-FR" sz="2000" dirty="0" err="1"/>
              <a:t>mentionnées</a:t>
            </a:r>
            <a:r>
              <a:rPr lang="fr-FR" sz="2000" dirty="0"/>
              <a:t> par couple du </a:t>
            </a:r>
            <a:r>
              <a:rPr lang="fr-FR" sz="2000" dirty="0" err="1" smtClean="0"/>
              <a:t>côté</a:t>
            </a:r>
            <a:r>
              <a:rPr lang="fr-FR" sz="2000" dirty="0" smtClean="0"/>
              <a:t> </a:t>
            </a:r>
            <a:r>
              <a:rPr lang="fr-FR" sz="2000" dirty="0"/>
              <a:t>de </a:t>
            </a:r>
            <a:r>
              <a:rPr lang="fr-FR" sz="2000" dirty="0" smtClean="0"/>
              <a:t>l’entité </a:t>
            </a:r>
            <a:r>
              <a:rPr lang="fr-FR" sz="2000" dirty="0"/>
              <a:t>à </a:t>
            </a:r>
            <a:r>
              <a:rPr lang="fr-FR" sz="2000" dirty="0" err="1"/>
              <a:t>considérer</a:t>
            </a:r>
            <a:r>
              <a:rPr lang="fr-FR" sz="2000" dirty="0"/>
              <a:t>. La </a:t>
            </a:r>
            <a:r>
              <a:rPr lang="fr-FR" sz="2000" dirty="0" smtClean="0"/>
              <a:t>cardinalité </a:t>
            </a:r>
            <a:r>
              <a:rPr lang="fr-FR" sz="2000" dirty="0"/>
              <a:t>minimale est </a:t>
            </a:r>
            <a:r>
              <a:rPr lang="fr-FR" sz="2000" dirty="0" err="1"/>
              <a:t>représentée</a:t>
            </a:r>
            <a:r>
              <a:rPr lang="fr-FR" sz="2000" dirty="0"/>
              <a:t> en premier, la maximale en second.</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51</a:t>
            </a:fld>
            <a:endParaRPr lang="en-US"/>
          </a:p>
        </p:txBody>
      </p:sp>
    </p:spTree>
    <p:extLst>
      <p:ext uri="{BB962C8B-B14F-4D97-AF65-F5344CB8AC3E}">
        <p14:creationId xmlns:p14="http://schemas.microsoft.com/office/powerpoint/2010/main" val="5799383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smtClean="0"/>
              <a:t>Concepts </a:t>
            </a:r>
            <a:r>
              <a:rPr lang="fr-FR" sz="2000" b="1" dirty="0"/>
              <a:t>et </a:t>
            </a:r>
            <a:r>
              <a:rPr lang="fr-FR" sz="2000" b="1" dirty="0" smtClean="0"/>
              <a:t>formalisme</a:t>
            </a:r>
          </a:p>
          <a:p>
            <a:pPr marL="82296" indent="0">
              <a:buNone/>
            </a:pPr>
            <a:r>
              <a:rPr lang="fr-FR" sz="2000" b="1" dirty="0" smtClean="0"/>
              <a:t>Cardinalité</a:t>
            </a:r>
            <a:endParaRPr lang="fr-FR" sz="2000" b="1" dirty="0"/>
          </a:p>
          <a:p>
            <a:pPr marL="82296" indent="0">
              <a:buNone/>
            </a:pPr>
            <a:r>
              <a:rPr lang="fr-FR" sz="2000" dirty="0" smtClean="0"/>
              <a:t>Exemple :</a:t>
            </a:r>
          </a:p>
          <a:p>
            <a:pPr marL="82296" indent="0">
              <a:buNone/>
            </a:pPr>
            <a:endParaRPr lang="fr-FR" sz="2000" dirty="0"/>
          </a:p>
          <a:p>
            <a:pPr marL="82296" indent="0">
              <a:buNone/>
            </a:pPr>
            <a:endParaRPr lang="fr-FR" sz="2000" dirty="0" smtClean="0"/>
          </a:p>
          <a:p>
            <a:pPr marL="82296" indent="0">
              <a:buNone/>
            </a:pPr>
            <a:endParaRPr lang="fr-FR" sz="2000" dirty="0"/>
          </a:p>
          <a:p>
            <a:pPr marL="82296" indent="0">
              <a:buNone/>
            </a:pPr>
            <a:endParaRPr lang="fr-FR" sz="2000" dirty="0" smtClean="0"/>
          </a:p>
          <a:p>
            <a:pPr>
              <a:buFont typeface="Wingdings" charset="2"/>
              <a:buChar char="q"/>
            </a:pPr>
            <a:r>
              <a:rPr lang="fr-FR" sz="2000" dirty="0"/>
              <a:t>un </a:t>
            </a:r>
            <a:r>
              <a:rPr lang="fr-FR" sz="2000" dirty="0" smtClean="0"/>
              <a:t>employé </a:t>
            </a:r>
            <a:r>
              <a:rPr lang="fr-FR" sz="2000" dirty="0"/>
              <a:t>peut suivre (0) ou plusieurs (n) affaires </a:t>
            </a:r>
          </a:p>
          <a:p>
            <a:pPr>
              <a:buFont typeface="Wingdings" charset="2"/>
              <a:buChar char="q"/>
            </a:pPr>
            <a:r>
              <a:rPr lang="fr-FR" sz="2000" dirty="0"/>
              <a:t>une affaire est suivie par un (et un seul) </a:t>
            </a:r>
            <a:r>
              <a:rPr lang="fr-FR" sz="2000" dirty="0" smtClean="0"/>
              <a:t>employé </a:t>
            </a:r>
            <a:endParaRPr lang="fr-FR" sz="2000" dirty="0"/>
          </a:p>
          <a:p>
            <a:pPr>
              <a:buFont typeface="Wingdings" charset="2"/>
              <a:buChar char="q"/>
            </a:pPr>
            <a:r>
              <a:rPr lang="fr-FR" sz="2000" dirty="0"/>
              <a:t>une affaire est </a:t>
            </a:r>
            <a:r>
              <a:rPr lang="fr-FR" sz="2000" dirty="0" err="1"/>
              <a:t>passée</a:t>
            </a:r>
            <a:r>
              <a:rPr lang="fr-FR" sz="2000" dirty="0"/>
              <a:t> avec un (et un seul) client </a:t>
            </a:r>
          </a:p>
          <a:p>
            <a:pPr>
              <a:buFont typeface="Wingdings" charset="2"/>
              <a:buChar char="q"/>
            </a:pPr>
            <a:r>
              <a:rPr lang="fr-FR" sz="2000" dirty="0"/>
              <a:t>un client passe une (sinon ce n’est pas un client) ou plusieurs (n) affaires </a:t>
            </a:r>
          </a:p>
          <a:p>
            <a:pPr marL="82296" indent="0">
              <a:buNone/>
            </a:pP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52</a:t>
            </a:fld>
            <a:endParaRPr lang="en-US"/>
          </a:p>
        </p:txBody>
      </p:sp>
      <p:pic>
        <p:nvPicPr>
          <p:cNvPr id="5" name="Image 4" descr="Screen Shot 2020-05-24 at 21.08.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206" y="2429753"/>
            <a:ext cx="7839975" cy="1313299"/>
          </a:xfrm>
          <a:prstGeom prst="rect">
            <a:avLst/>
          </a:prstGeom>
        </p:spPr>
      </p:pic>
    </p:spTree>
    <p:extLst>
      <p:ext uri="{BB962C8B-B14F-4D97-AF65-F5344CB8AC3E}">
        <p14:creationId xmlns:p14="http://schemas.microsoft.com/office/powerpoint/2010/main" val="279168974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836023" y="1298446"/>
            <a:ext cx="8307977" cy="4842207"/>
          </a:xfrm>
        </p:spPr>
        <p:txBody>
          <a:bodyPr>
            <a:noAutofit/>
          </a:bodyPr>
          <a:lstStyle/>
          <a:p>
            <a:pPr marL="82296" indent="0">
              <a:buNone/>
            </a:pPr>
            <a:r>
              <a:rPr lang="fr-FR" sz="2000" b="1" dirty="0" smtClean="0"/>
              <a:t>Concepts </a:t>
            </a:r>
            <a:r>
              <a:rPr lang="fr-FR" sz="2000" b="1" dirty="0"/>
              <a:t>et </a:t>
            </a:r>
            <a:r>
              <a:rPr lang="fr-FR" sz="2000" b="1" dirty="0" smtClean="0"/>
              <a:t>formalisme</a:t>
            </a:r>
          </a:p>
          <a:p>
            <a:pPr marL="82296" indent="0">
              <a:buNone/>
            </a:pPr>
            <a:r>
              <a:rPr lang="fr-FR" sz="2000" b="1" dirty="0" smtClean="0"/>
              <a:t>Cardinalité</a:t>
            </a:r>
            <a:endParaRPr lang="fr-FR" sz="2000" b="1" dirty="0"/>
          </a:p>
          <a:p>
            <a:pPr marL="82296" indent="0">
              <a:buNone/>
            </a:pPr>
            <a:r>
              <a:rPr lang="fr-FR" sz="2000" dirty="0" smtClean="0"/>
              <a:t>La cardinalité </a:t>
            </a:r>
            <a:r>
              <a:rPr lang="fr-FR" sz="2000" dirty="0"/>
              <a:t>minimale à 1 ou à 0 </a:t>
            </a:r>
            <a:r>
              <a:rPr lang="fr-FR" sz="2000" dirty="0" smtClean="0"/>
              <a:t>dépend </a:t>
            </a:r>
            <a:r>
              <a:rPr lang="fr-FR" sz="2000" dirty="0"/>
              <a:t>des </a:t>
            </a:r>
            <a:r>
              <a:rPr lang="fr-FR" sz="2000" dirty="0" smtClean="0"/>
              <a:t>règles </a:t>
            </a:r>
            <a:r>
              <a:rPr lang="fr-FR" sz="2000" dirty="0"/>
              <a:t>de gestion. Si sur le </a:t>
            </a:r>
            <a:r>
              <a:rPr lang="fr-FR" sz="2000" dirty="0" err="1"/>
              <a:t>schéma</a:t>
            </a:r>
            <a:r>
              <a:rPr lang="fr-FR" sz="2000" dirty="0"/>
              <a:t> </a:t>
            </a:r>
            <a:r>
              <a:rPr lang="fr-FR" sz="2000" dirty="0" err="1"/>
              <a:t>précédent</a:t>
            </a:r>
            <a:r>
              <a:rPr lang="fr-FR" sz="2000" dirty="0"/>
              <a:t>, on admettait à gauche une </a:t>
            </a:r>
            <a:r>
              <a:rPr lang="fr-FR" sz="2000" dirty="0" smtClean="0"/>
              <a:t>cardinalité </a:t>
            </a:r>
            <a:r>
              <a:rPr lang="fr-FR" sz="2000" dirty="0"/>
              <a:t>0,n cela voudrait dire qu'il existe des clients n'ayant pas passé d'affaire</a:t>
            </a:r>
            <a:r>
              <a:rPr lang="fr-FR" sz="2000" dirty="0" smtClean="0"/>
              <a:t>.</a:t>
            </a:r>
            <a:endParaRPr lang="fr-FR" sz="2000" dirty="0"/>
          </a:p>
          <a:p>
            <a:pPr marL="82296" indent="0">
              <a:buNone/>
            </a:pPr>
            <a:r>
              <a:rPr lang="fr-FR" sz="2000" b="1" dirty="0"/>
              <a:t>Associations </a:t>
            </a:r>
            <a:r>
              <a:rPr lang="fr-FR" sz="2000" b="1" dirty="0" err="1" smtClean="0"/>
              <a:t>réflexives</a:t>
            </a:r>
            <a:endParaRPr lang="fr-FR" sz="2000" b="1" dirty="0" smtClean="0"/>
          </a:p>
          <a:p>
            <a:pPr marL="82296" indent="0">
              <a:buNone/>
            </a:pPr>
            <a:r>
              <a:rPr lang="fr-FR" sz="2000" dirty="0"/>
              <a:t>Ce sont des associations qui relient deux fois la </a:t>
            </a:r>
            <a:r>
              <a:rPr lang="fr-FR" sz="2000" dirty="0" smtClean="0"/>
              <a:t>même entité.</a:t>
            </a:r>
          </a:p>
          <a:p>
            <a:pPr marL="82296" indent="0">
              <a:buNone/>
            </a:pPr>
            <a:endParaRPr lang="fr-FR" sz="2000" dirty="0"/>
          </a:p>
          <a:p>
            <a:pPr marL="82296" indent="0">
              <a:buNone/>
            </a:pPr>
            <a:endParaRPr lang="fr-FR" sz="2000" dirty="0" smtClean="0"/>
          </a:p>
          <a:p>
            <a:pPr marL="82296" indent="0">
              <a:buNone/>
            </a:pPr>
            <a:endParaRPr lang="fr-FR" sz="2000" dirty="0"/>
          </a:p>
          <a:p>
            <a:pPr marL="82296" indent="0">
              <a:buNone/>
            </a:pPr>
            <a:endParaRPr lang="fr-FR" sz="2000" dirty="0"/>
          </a:p>
          <a:p>
            <a:pPr marL="82296" indent="0">
              <a:buNone/>
            </a:pPr>
            <a:endParaRPr lang="fr-FR" sz="2000" dirty="0" smtClean="0"/>
          </a:p>
          <a:p>
            <a:pPr marL="82296" indent="0">
              <a:buNone/>
            </a:pPr>
            <a:r>
              <a:rPr lang="fr-FR" sz="2000" dirty="0" smtClean="0"/>
              <a:t>Une </a:t>
            </a:r>
            <a:r>
              <a:rPr lang="fr-FR" sz="2000" dirty="0" err="1"/>
              <a:t>pièce</a:t>
            </a:r>
            <a:r>
              <a:rPr lang="fr-FR" sz="2000" dirty="0"/>
              <a:t> (en </a:t>
            </a:r>
            <a:r>
              <a:rPr lang="fr-FR" sz="2000" dirty="0" err="1"/>
              <a:t>mécanique</a:t>
            </a:r>
            <a:r>
              <a:rPr lang="fr-FR" sz="2000" dirty="0"/>
              <a:t> par exemple) est </a:t>
            </a:r>
            <a:r>
              <a:rPr lang="fr-FR" sz="2000" dirty="0" err="1"/>
              <a:t>composée</a:t>
            </a:r>
            <a:r>
              <a:rPr lang="fr-FR" sz="2000" dirty="0"/>
              <a:t> de 1 ou plusieurs </a:t>
            </a:r>
            <a:r>
              <a:rPr lang="fr-FR" sz="2000" dirty="0" err="1"/>
              <a:t>pièce</a:t>
            </a:r>
            <a:r>
              <a:rPr lang="fr-FR" sz="2000" dirty="0"/>
              <a:t>. </a:t>
            </a:r>
            <a:r>
              <a:rPr lang="fr-FR" sz="2000" dirty="0" smtClean="0"/>
              <a:t> </a:t>
            </a: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53</a:t>
            </a:fld>
            <a:endParaRPr lang="en-US"/>
          </a:p>
        </p:txBody>
      </p:sp>
      <p:pic>
        <p:nvPicPr>
          <p:cNvPr id="6" name="Image 5" descr="Screen Shot 2020-05-24 at 21.14.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109" y="3968627"/>
            <a:ext cx="4902200" cy="1529025"/>
          </a:xfrm>
          <a:prstGeom prst="rect">
            <a:avLst/>
          </a:prstGeom>
        </p:spPr>
      </p:pic>
    </p:spTree>
    <p:extLst>
      <p:ext uri="{BB962C8B-B14F-4D97-AF65-F5344CB8AC3E}">
        <p14:creationId xmlns:p14="http://schemas.microsoft.com/office/powerpoint/2010/main" val="352239557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smtClean="0"/>
              <a:t>Concepts </a:t>
            </a:r>
            <a:r>
              <a:rPr lang="fr-FR" sz="2000" b="1" dirty="0"/>
              <a:t>et </a:t>
            </a:r>
            <a:r>
              <a:rPr lang="fr-FR" sz="2000" b="1" dirty="0" smtClean="0"/>
              <a:t>formalisme</a:t>
            </a:r>
          </a:p>
          <a:p>
            <a:pPr marL="82296" indent="0">
              <a:buNone/>
            </a:pPr>
            <a:r>
              <a:rPr lang="fr-FR" sz="2000" b="1" dirty="0" smtClean="0"/>
              <a:t>Associations </a:t>
            </a:r>
            <a:r>
              <a:rPr lang="fr-FR" sz="2000" b="1" dirty="0" err="1" smtClean="0"/>
              <a:t>réflexives</a:t>
            </a:r>
            <a:r>
              <a:rPr lang="fr-FR" sz="2000" b="1" dirty="0" smtClean="0"/>
              <a:t> </a:t>
            </a:r>
            <a:endParaRPr lang="fr-FR" sz="2000" dirty="0"/>
          </a:p>
          <a:p>
            <a:pPr marL="82296" indent="0">
              <a:buNone/>
            </a:pPr>
            <a:r>
              <a:rPr lang="fr-FR" sz="2000" dirty="0" smtClean="0"/>
              <a:t>Dans </a:t>
            </a:r>
            <a:r>
              <a:rPr lang="fr-FR" sz="2000" dirty="0"/>
              <a:t>les associations </a:t>
            </a:r>
            <a:r>
              <a:rPr lang="fr-FR" sz="2000" dirty="0" err="1"/>
              <a:t>réflexives</a:t>
            </a:r>
            <a:r>
              <a:rPr lang="fr-FR" sz="2000" dirty="0"/>
              <a:t>, la notion de </a:t>
            </a:r>
            <a:r>
              <a:rPr lang="fr-FR" sz="2000" dirty="0" err="1"/>
              <a:t>rôle</a:t>
            </a:r>
            <a:r>
              <a:rPr lang="fr-FR" sz="2000" dirty="0"/>
              <a:t> prend tout son sens.</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54</a:t>
            </a:fld>
            <a:endParaRPr lang="en-US"/>
          </a:p>
        </p:txBody>
      </p:sp>
      <p:pic>
        <p:nvPicPr>
          <p:cNvPr id="5" name="Image 4" descr="Screen Shot 2020-05-24 at 21.17.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674" y="2703102"/>
            <a:ext cx="6743700" cy="2438400"/>
          </a:xfrm>
          <a:prstGeom prst="rect">
            <a:avLst/>
          </a:prstGeom>
        </p:spPr>
      </p:pic>
    </p:spTree>
    <p:extLst>
      <p:ext uri="{BB962C8B-B14F-4D97-AF65-F5344CB8AC3E}">
        <p14:creationId xmlns:p14="http://schemas.microsoft.com/office/powerpoint/2010/main" val="339541511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smtClean="0"/>
              <a:t>Concepts </a:t>
            </a:r>
            <a:r>
              <a:rPr lang="fr-FR" sz="2000" b="1" dirty="0"/>
              <a:t>et </a:t>
            </a:r>
            <a:r>
              <a:rPr lang="fr-FR" sz="2000" b="1" dirty="0" smtClean="0"/>
              <a:t>formalisme</a:t>
            </a:r>
          </a:p>
          <a:p>
            <a:pPr marL="82296" indent="0">
              <a:buNone/>
            </a:pPr>
            <a:r>
              <a:rPr lang="fr-FR" sz="2000" b="1" dirty="0" smtClean="0"/>
              <a:t>Contraintes d’</a:t>
            </a:r>
            <a:r>
              <a:rPr lang="fr-FR" sz="2000" b="1" dirty="0" err="1" smtClean="0"/>
              <a:t>intégrité</a:t>
            </a:r>
            <a:r>
              <a:rPr lang="fr-FR" sz="2000" b="1" dirty="0" smtClean="0"/>
              <a:t> </a:t>
            </a:r>
            <a:r>
              <a:rPr lang="fr-FR" sz="2000" b="1" dirty="0"/>
              <a:t>fonctionnelle</a:t>
            </a:r>
            <a:r>
              <a:rPr lang="fr-FR" sz="2000" dirty="0" smtClean="0"/>
              <a:t> </a:t>
            </a:r>
          </a:p>
          <a:p>
            <a:pPr marL="82296" indent="0">
              <a:buNone/>
            </a:pPr>
            <a:r>
              <a:rPr lang="fr-FR" sz="2000" dirty="0"/>
              <a:t>Quand on </a:t>
            </a:r>
            <a:r>
              <a:rPr lang="fr-FR" sz="2000" dirty="0" err="1"/>
              <a:t>détermine</a:t>
            </a:r>
            <a:r>
              <a:rPr lang="fr-FR" sz="2000" dirty="0"/>
              <a:t> une association </a:t>
            </a:r>
            <a:r>
              <a:rPr lang="fr-FR" sz="2000" dirty="0" err="1"/>
              <a:t>présentant</a:t>
            </a:r>
            <a:r>
              <a:rPr lang="fr-FR" sz="2000" dirty="0"/>
              <a:t> une </a:t>
            </a:r>
            <a:r>
              <a:rPr lang="fr-FR" sz="2000" dirty="0" smtClean="0"/>
              <a:t>cardinalité </a:t>
            </a:r>
            <a:r>
              <a:rPr lang="fr-FR" sz="2000" dirty="0"/>
              <a:t>maximale à 1, on est en </a:t>
            </a:r>
            <a:r>
              <a:rPr lang="fr-FR" sz="2000" dirty="0" err="1"/>
              <a:t>présence</a:t>
            </a:r>
            <a:r>
              <a:rPr lang="fr-FR" sz="2000" dirty="0"/>
              <a:t> d’une contrainte </a:t>
            </a:r>
            <a:r>
              <a:rPr lang="fr-FR" sz="2000" dirty="0" smtClean="0"/>
              <a:t>d’</a:t>
            </a:r>
            <a:r>
              <a:rPr lang="fr-FR" sz="2000" dirty="0" err="1" smtClean="0"/>
              <a:t>intégrité</a:t>
            </a:r>
            <a:r>
              <a:rPr lang="fr-FR" sz="2000" dirty="0" smtClean="0"/>
              <a:t> </a:t>
            </a:r>
            <a:r>
              <a:rPr lang="fr-FR" sz="2000" dirty="0"/>
              <a:t>fonctionnelle (CIF). Une CIF traduit la </a:t>
            </a:r>
            <a:r>
              <a:rPr lang="fr-FR" sz="2000" dirty="0" err="1"/>
              <a:t>présence</a:t>
            </a:r>
            <a:r>
              <a:rPr lang="fr-FR" sz="2000" dirty="0"/>
              <a:t> d’une </a:t>
            </a:r>
            <a:r>
              <a:rPr lang="fr-FR" sz="2000" dirty="0" err="1"/>
              <a:t>dépendance</a:t>
            </a:r>
            <a:r>
              <a:rPr lang="fr-FR" sz="2000" dirty="0"/>
              <a:t> fonctionnelle entre les identifiants des </a:t>
            </a:r>
            <a:r>
              <a:rPr lang="fr-FR" sz="2000" dirty="0" err="1"/>
              <a:t>entités</a:t>
            </a:r>
            <a:r>
              <a:rPr lang="fr-FR" sz="2000" dirty="0"/>
              <a:t> participant à l’association.</a:t>
            </a:r>
          </a:p>
          <a:p>
            <a:pPr marL="82296" indent="0">
              <a:buNone/>
            </a:pPr>
            <a:r>
              <a:rPr lang="fr-FR" sz="2000" dirty="0"/>
              <a:t>Vous pourrez dans la </a:t>
            </a:r>
            <a:r>
              <a:rPr lang="fr-FR" sz="2000" dirty="0" err="1"/>
              <a:t>littérature</a:t>
            </a:r>
            <a:r>
              <a:rPr lang="fr-FR" sz="2000" dirty="0"/>
              <a:t> conceptuelle voir la </a:t>
            </a:r>
            <a:r>
              <a:rPr lang="fr-FR" sz="2000" dirty="0" err="1"/>
              <a:t>représentation</a:t>
            </a:r>
            <a:r>
              <a:rPr lang="fr-FR" sz="2000" dirty="0"/>
              <a:t> des CIF avec un formalisme </a:t>
            </a:r>
            <a:r>
              <a:rPr lang="fr-FR" sz="2000" dirty="0" err="1"/>
              <a:t>différent</a:t>
            </a:r>
            <a:r>
              <a:rPr lang="fr-FR" sz="2000" dirty="0"/>
              <a:t> :</a:t>
            </a:r>
          </a:p>
          <a:p>
            <a:pPr marL="82296" indent="0">
              <a:buNone/>
            </a:pP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55</a:t>
            </a:fld>
            <a:endParaRPr lang="en-US"/>
          </a:p>
        </p:txBody>
      </p:sp>
      <p:pic>
        <p:nvPicPr>
          <p:cNvPr id="6" name="Image 5" descr="Screen Shot 2020-05-24 at 21.20.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775" y="4197553"/>
            <a:ext cx="7391400" cy="1943100"/>
          </a:xfrm>
          <a:prstGeom prst="rect">
            <a:avLst/>
          </a:prstGeom>
        </p:spPr>
      </p:pic>
    </p:spTree>
    <p:extLst>
      <p:ext uri="{BB962C8B-B14F-4D97-AF65-F5344CB8AC3E}">
        <p14:creationId xmlns:p14="http://schemas.microsoft.com/office/powerpoint/2010/main" val="404042844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smtClean="0"/>
              <a:t>Concepts </a:t>
            </a:r>
            <a:r>
              <a:rPr lang="fr-FR" sz="2000" b="1" dirty="0"/>
              <a:t>et </a:t>
            </a:r>
            <a:r>
              <a:rPr lang="fr-FR" sz="2000" b="1" dirty="0" smtClean="0"/>
              <a:t>formalisme</a:t>
            </a:r>
          </a:p>
          <a:p>
            <a:pPr marL="82296" indent="0">
              <a:buNone/>
            </a:pPr>
            <a:r>
              <a:rPr lang="fr-FR" sz="2000" b="1" dirty="0" smtClean="0"/>
              <a:t>Contraintes d’</a:t>
            </a:r>
            <a:r>
              <a:rPr lang="fr-FR" sz="2000" b="1" dirty="0" err="1" smtClean="0"/>
              <a:t>intégrité</a:t>
            </a:r>
            <a:r>
              <a:rPr lang="fr-FR" sz="2000" b="1" dirty="0" smtClean="0"/>
              <a:t> fonctionnelle</a:t>
            </a:r>
          </a:p>
          <a:p>
            <a:pPr marL="82296" indent="0">
              <a:buNone/>
            </a:pPr>
            <a:endParaRPr lang="fr-FR" sz="2000" b="1" dirty="0"/>
          </a:p>
          <a:p>
            <a:pPr marL="82296" indent="0">
              <a:buNone/>
            </a:pPr>
            <a:endParaRPr lang="fr-FR" sz="2000" b="1" dirty="0" smtClean="0"/>
          </a:p>
          <a:p>
            <a:pPr marL="82296" indent="0">
              <a:buNone/>
            </a:pPr>
            <a:endParaRPr lang="fr-FR" sz="2000" b="1" dirty="0"/>
          </a:p>
          <a:p>
            <a:pPr marL="82296" indent="0">
              <a:buNone/>
            </a:pPr>
            <a:endParaRPr lang="fr-FR" sz="2000" b="1" dirty="0" smtClean="0"/>
          </a:p>
          <a:p>
            <a:pPr marL="82296" indent="0">
              <a:buNone/>
            </a:pPr>
            <a:endParaRPr lang="fr-FR" sz="2000" b="1" dirty="0"/>
          </a:p>
          <a:p>
            <a:pPr marL="82296" indent="0">
              <a:buNone/>
            </a:pPr>
            <a:endParaRPr lang="fr-FR" sz="2000" dirty="0"/>
          </a:p>
          <a:p>
            <a:pPr marL="82296" indent="0">
              <a:buNone/>
            </a:pPr>
            <a:r>
              <a:rPr lang="fr-FR" sz="2000" dirty="0"/>
              <a:t>L’association </a:t>
            </a:r>
            <a:r>
              <a:rPr lang="fr-FR" sz="2000" dirty="0" err="1"/>
              <a:t>nommée</a:t>
            </a:r>
            <a:r>
              <a:rPr lang="fr-FR" sz="2000" dirty="0"/>
              <a:t> est </a:t>
            </a:r>
            <a:r>
              <a:rPr lang="fr-FR" sz="2000" dirty="0" err="1"/>
              <a:t>remplacée</a:t>
            </a:r>
            <a:r>
              <a:rPr lang="fr-FR" sz="2000" dirty="0"/>
              <a:t> par une « pastille » CIF et la « patte » portant la </a:t>
            </a:r>
            <a:r>
              <a:rPr lang="fr-FR" sz="2000" dirty="0" smtClean="0"/>
              <a:t>cardinalité </a:t>
            </a:r>
            <a:r>
              <a:rPr lang="fr-FR" sz="2000" dirty="0"/>
              <a:t>maximale à n est </a:t>
            </a:r>
            <a:r>
              <a:rPr lang="fr-FR" sz="2000" dirty="0" err="1"/>
              <a:t>remplacée</a:t>
            </a:r>
            <a:r>
              <a:rPr lang="fr-FR" sz="2000" dirty="0"/>
              <a:t> par une </a:t>
            </a:r>
            <a:r>
              <a:rPr lang="fr-FR" sz="2000" dirty="0" err="1"/>
              <a:t>flèche</a:t>
            </a:r>
            <a:r>
              <a:rPr lang="fr-FR" sz="2000" dirty="0"/>
              <a:t>. Cela signifie qu’il existe une </a:t>
            </a:r>
            <a:r>
              <a:rPr lang="fr-FR" sz="2000" dirty="0" err="1"/>
              <a:t>dépendance</a:t>
            </a:r>
            <a:r>
              <a:rPr lang="fr-FR" sz="2000" dirty="0"/>
              <a:t> fonctionnelle entre </a:t>
            </a:r>
            <a:r>
              <a:rPr lang="fr-FR" sz="2000" dirty="0" err="1"/>
              <a:t>NoAffaire</a:t>
            </a:r>
            <a:r>
              <a:rPr lang="fr-FR" sz="2000" dirty="0"/>
              <a:t> et </a:t>
            </a:r>
            <a:r>
              <a:rPr lang="fr-FR" sz="2000" dirty="0" err="1"/>
              <a:t>NoClient</a:t>
            </a:r>
            <a:r>
              <a:rPr lang="fr-FR" sz="2000" dirty="0"/>
              <a:t>. </a:t>
            </a:r>
            <a:endParaRPr lang="fr-FR" sz="2000" dirty="0" smtClean="0"/>
          </a:p>
          <a:p>
            <a:pPr marL="82296" indent="0">
              <a:buNone/>
            </a:pPr>
            <a:r>
              <a:rPr lang="fr-FR" sz="2000" dirty="0" smtClean="0"/>
              <a:t> </a:t>
            </a:r>
            <a:endParaRPr lang="fr-FR" sz="2000" dirty="0"/>
          </a:p>
          <a:p>
            <a:pPr marL="82296" indent="0">
              <a:buNone/>
            </a:pP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56</a:t>
            </a:fld>
            <a:endParaRPr lang="en-US"/>
          </a:p>
        </p:txBody>
      </p:sp>
      <p:pic>
        <p:nvPicPr>
          <p:cNvPr id="6" name="Image 5" descr="Screen Shot 2020-05-24 at 21.20.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206" y="2332852"/>
            <a:ext cx="7391400" cy="1943100"/>
          </a:xfrm>
          <a:prstGeom prst="rect">
            <a:avLst/>
          </a:prstGeom>
        </p:spPr>
      </p:pic>
    </p:spTree>
    <p:extLst>
      <p:ext uri="{BB962C8B-B14F-4D97-AF65-F5344CB8AC3E}">
        <p14:creationId xmlns:p14="http://schemas.microsoft.com/office/powerpoint/2010/main" val="284360580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err="1"/>
              <a:t>Démarche</a:t>
            </a:r>
            <a:r>
              <a:rPr lang="fr-FR" sz="2000" b="1" dirty="0"/>
              <a:t> de construction du MCD</a:t>
            </a:r>
          </a:p>
          <a:p>
            <a:pPr marL="82296" indent="0">
              <a:buNone/>
            </a:pPr>
            <a:r>
              <a:rPr lang="fr-FR" sz="2000" dirty="0"/>
              <a:t>Le MCD est </a:t>
            </a:r>
            <a:r>
              <a:rPr lang="fr-FR" sz="2000" dirty="0" err="1" smtClean="0"/>
              <a:t>élaboré</a:t>
            </a:r>
            <a:r>
              <a:rPr lang="fr-FR" sz="2000" dirty="0" smtClean="0"/>
              <a:t> </a:t>
            </a:r>
            <a:r>
              <a:rPr lang="fr-FR" sz="2000" dirty="0"/>
              <a:t>à l’aide du dictionnaire des données et du graphe des </a:t>
            </a:r>
            <a:r>
              <a:rPr lang="fr-FR" sz="2000" dirty="0" err="1"/>
              <a:t>dépendances</a:t>
            </a:r>
            <a:r>
              <a:rPr lang="fr-FR" sz="2000" dirty="0"/>
              <a:t> fonctionnelles. </a:t>
            </a:r>
            <a:r>
              <a:rPr lang="fr-FR" sz="2000" dirty="0" err="1"/>
              <a:t>Néanmoins</a:t>
            </a:r>
            <a:r>
              <a:rPr lang="fr-FR" sz="2000" dirty="0"/>
              <a:t>, comme je vous l'ai laissé entendre dans le </a:t>
            </a:r>
            <a:r>
              <a:rPr lang="fr-FR" sz="2000" dirty="0" err="1"/>
              <a:t>précédent</a:t>
            </a:r>
            <a:r>
              <a:rPr lang="fr-FR" sz="2000" dirty="0"/>
              <a:t> cours, la partie recherche des </a:t>
            </a:r>
            <a:r>
              <a:rPr lang="fr-FR" sz="2000" dirty="0" err="1"/>
              <a:t>dépendances</a:t>
            </a:r>
            <a:r>
              <a:rPr lang="fr-FR" sz="2000" dirty="0"/>
              <a:t> fonctionnelles est souvent occulté, le MCD étant alors directement construit à partir du dictionnaire des données.</a:t>
            </a:r>
          </a:p>
          <a:p>
            <a:pPr marL="82296" indent="0">
              <a:buNone/>
            </a:pPr>
            <a:endParaRPr lang="fr-FR" sz="2000" b="1" dirty="0"/>
          </a:p>
          <a:p>
            <a:pPr marL="82296" indent="0">
              <a:buNone/>
            </a:pPr>
            <a:r>
              <a:rPr lang="fr-FR" sz="2000" b="1" dirty="0" err="1"/>
              <a:t>Repérage</a:t>
            </a:r>
            <a:r>
              <a:rPr lang="fr-FR" sz="2000" b="1" dirty="0"/>
              <a:t> des </a:t>
            </a:r>
            <a:r>
              <a:rPr lang="fr-FR" sz="2000" b="1" dirty="0" err="1" smtClean="0"/>
              <a:t>entités</a:t>
            </a:r>
            <a:endParaRPr lang="fr-FR" sz="2000" b="1" dirty="0" smtClean="0"/>
          </a:p>
          <a:p>
            <a:pPr marL="82296" indent="0">
              <a:buNone/>
            </a:pPr>
            <a:r>
              <a:rPr lang="fr-FR" sz="2000" dirty="0"/>
              <a:t>Les </a:t>
            </a:r>
            <a:r>
              <a:rPr lang="fr-FR" sz="2000" dirty="0" err="1"/>
              <a:t>entités</a:t>
            </a:r>
            <a:r>
              <a:rPr lang="fr-FR" sz="2000" dirty="0"/>
              <a:t> correspondent aux objets du SI. On peut les </a:t>
            </a:r>
            <a:r>
              <a:rPr lang="fr-FR" sz="2000" dirty="0" err="1"/>
              <a:t>repérer</a:t>
            </a:r>
            <a:r>
              <a:rPr lang="fr-FR" sz="2000" dirty="0"/>
              <a:t> intuitivement ou s’aider du graphe des </a:t>
            </a:r>
            <a:r>
              <a:rPr lang="fr-FR" sz="2000" dirty="0" err="1"/>
              <a:t>dépendances</a:t>
            </a:r>
            <a:r>
              <a:rPr lang="fr-FR" sz="2000" dirty="0"/>
              <a:t> fonctionnelles.</a:t>
            </a:r>
          </a:p>
          <a:p>
            <a:pPr marL="82296" indent="0">
              <a:buNone/>
            </a:pPr>
            <a:r>
              <a:rPr lang="fr-FR" sz="2000" dirty="0" err="1"/>
              <a:t>Repérer</a:t>
            </a:r>
            <a:r>
              <a:rPr lang="fr-FR" sz="2000" dirty="0"/>
              <a:t> une </a:t>
            </a:r>
            <a:r>
              <a:rPr lang="fr-FR" sz="2000" dirty="0" smtClean="0"/>
              <a:t>entité </a:t>
            </a:r>
            <a:r>
              <a:rPr lang="fr-FR" sz="2000" dirty="0"/>
              <a:t>revient à </a:t>
            </a:r>
            <a:r>
              <a:rPr lang="fr-FR" sz="2000" dirty="0" err="1"/>
              <a:t>repérer</a:t>
            </a:r>
            <a:r>
              <a:rPr lang="fr-FR" sz="2000" dirty="0"/>
              <a:t> une </a:t>
            </a:r>
            <a:r>
              <a:rPr lang="fr-FR" sz="2000" dirty="0" err="1" smtClean="0"/>
              <a:t>propriét</a:t>
            </a:r>
            <a:r>
              <a:rPr lang="fr-FR" sz="2000" dirty="0" err="1"/>
              <a:t>é</a:t>
            </a:r>
            <a:r>
              <a:rPr lang="fr-FR" sz="2000" dirty="0" smtClean="0"/>
              <a:t> </a:t>
            </a:r>
            <a:r>
              <a:rPr lang="fr-FR" sz="2000" dirty="0"/>
              <a:t>identifiant (une source de </a:t>
            </a:r>
            <a:r>
              <a:rPr lang="fr-FR" sz="2000" dirty="0" err="1"/>
              <a:t>dépendances</a:t>
            </a:r>
            <a:r>
              <a:rPr lang="fr-FR" sz="2000" dirty="0"/>
              <a:t> fonctionnelles)</a:t>
            </a:r>
            <a:r>
              <a:rPr lang="fr-FR" sz="2000" dirty="0" smtClean="0"/>
              <a:t>.</a:t>
            </a:r>
          </a:p>
          <a:p>
            <a:pPr>
              <a:buFont typeface="Wingdings" charset="2"/>
              <a:buChar char="q"/>
            </a:pPr>
            <a:r>
              <a:rPr lang="fr-FR" sz="2000" dirty="0" smtClean="0"/>
              <a:t> L’entité </a:t>
            </a:r>
            <a:r>
              <a:rPr lang="fr-FR" sz="2000" dirty="0" err="1"/>
              <a:t>repérée</a:t>
            </a:r>
            <a:r>
              <a:rPr lang="fr-FR" sz="2000" dirty="0"/>
              <a:t>, il faut la nommer. On choisira des identificateurs concis et parlants, en rapport avec le domaine de gestion </a:t>
            </a:r>
            <a:r>
              <a:rPr lang="fr-FR" sz="2000" dirty="0" err="1" smtClean="0"/>
              <a:t>étudié</a:t>
            </a:r>
            <a:r>
              <a:rPr lang="fr-FR" sz="2000" dirty="0" smtClean="0"/>
              <a:t>.</a:t>
            </a: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57</a:t>
            </a:fld>
            <a:endParaRPr lang="en-US"/>
          </a:p>
        </p:txBody>
      </p:sp>
    </p:spTree>
    <p:extLst>
      <p:ext uri="{BB962C8B-B14F-4D97-AF65-F5344CB8AC3E}">
        <p14:creationId xmlns:p14="http://schemas.microsoft.com/office/powerpoint/2010/main" val="46025134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err="1"/>
              <a:t>Démarche</a:t>
            </a:r>
            <a:r>
              <a:rPr lang="fr-FR" sz="2000" b="1" dirty="0"/>
              <a:t> de construction du </a:t>
            </a:r>
            <a:r>
              <a:rPr lang="fr-FR" sz="2000" b="1" dirty="0" smtClean="0"/>
              <a:t>MCD </a:t>
            </a:r>
            <a:endParaRPr lang="fr-FR" sz="2000" b="1" dirty="0"/>
          </a:p>
          <a:p>
            <a:pPr marL="82296" indent="0">
              <a:buNone/>
            </a:pPr>
            <a:r>
              <a:rPr lang="fr-FR" sz="2000" b="1" dirty="0" err="1"/>
              <a:t>Repérage</a:t>
            </a:r>
            <a:r>
              <a:rPr lang="fr-FR" sz="2000" b="1" dirty="0"/>
              <a:t> des </a:t>
            </a:r>
            <a:r>
              <a:rPr lang="fr-FR" sz="2000" b="1" dirty="0" err="1" smtClean="0"/>
              <a:t>entités</a:t>
            </a:r>
            <a:r>
              <a:rPr lang="fr-FR" sz="2000" b="1" dirty="0" smtClean="0"/>
              <a:t> </a:t>
            </a:r>
            <a:endParaRPr lang="fr-FR" sz="2000" dirty="0"/>
          </a:p>
          <a:p>
            <a:pPr>
              <a:buFont typeface="Wingdings" charset="2"/>
              <a:buChar char="q"/>
            </a:pPr>
            <a:r>
              <a:rPr lang="fr-FR" sz="2000" dirty="0" smtClean="0"/>
              <a:t>La </a:t>
            </a:r>
            <a:r>
              <a:rPr lang="fr-FR" sz="2000" dirty="0" err="1" smtClean="0"/>
              <a:t>propriété</a:t>
            </a:r>
            <a:r>
              <a:rPr lang="fr-FR" sz="2000" dirty="0" smtClean="0"/>
              <a:t> </a:t>
            </a:r>
            <a:r>
              <a:rPr lang="fr-FR" sz="2000" dirty="0"/>
              <a:t>identifiant devient l’identifiant de </a:t>
            </a:r>
            <a:r>
              <a:rPr lang="fr-FR" sz="2000" dirty="0" smtClean="0"/>
              <a:t>l’entité. </a:t>
            </a:r>
            <a:r>
              <a:rPr lang="fr-FR" sz="2000" dirty="0"/>
              <a:t>Il sera souligné et </a:t>
            </a:r>
            <a:r>
              <a:rPr lang="fr-FR" sz="2000" dirty="0" err="1"/>
              <a:t>écrit</a:t>
            </a:r>
            <a:r>
              <a:rPr lang="fr-FR" sz="2000" dirty="0"/>
              <a:t> en premier.</a:t>
            </a:r>
          </a:p>
          <a:p>
            <a:pPr>
              <a:buFont typeface="Wingdings" charset="2"/>
              <a:buChar char="q"/>
            </a:pPr>
            <a:r>
              <a:rPr lang="fr-FR" sz="2000" dirty="0" smtClean="0"/>
              <a:t>Les </a:t>
            </a:r>
            <a:r>
              <a:rPr lang="fr-FR" sz="2000" dirty="0"/>
              <a:t>données, but de </a:t>
            </a:r>
            <a:r>
              <a:rPr lang="fr-FR" sz="2000" dirty="0" err="1"/>
              <a:t>dépendances</a:t>
            </a:r>
            <a:r>
              <a:rPr lang="fr-FR" sz="2000" dirty="0"/>
              <a:t> fonctionnelles deviennent des </a:t>
            </a:r>
            <a:r>
              <a:rPr lang="fr-FR" sz="2000" dirty="0" err="1"/>
              <a:t>propriétés</a:t>
            </a:r>
            <a:r>
              <a:rPr lang="fr-FR" sz="2000" dirty="0"/>
              <a:t> de </a:t>
            </a:r>
            <a:r>
              <a:rPr lang="fr-FR" sz="2000" dirty="0" smtClean="0"/>
              <a:t>l’entité.</a:t>
            </a:r>
          </a:p>
          <a:p>
            <a:pPr>
              <a:buFont typeface="Wingdings" charset="2"/>
              <a:buChar char="q"/>
            </a:pPr>
            <a:endParaRPr lang="fr-FR" sz="2000" dirty="0" smtClean="0"/>
          </a:p>
          <a:p>
            <a:pPr marL="82296" indent="0">
              <a:buNone/>
            </a:pPr>
            <a:r>
              <a:rPr lang="fr-FR" sz="2000" b="1" dirty="0" err="1"/>
              <a:t>Repérage</a:t>
            </a:r>
            <a:r>
              <a:rPr lang="fr-FR" sz="2000" b="1" dirty="0"/>
              <a:t> des associations</a:t>
            </a:r>
          </a:p>
          <a:p>
            <a:pPr marL="82296" indent="0">
              <a:buNone/>
            </a:pPr>
            <a:r>
              <a:rPr lang="fr-FR" sz="2000" dirty="0"/>
              <a:t>Les associations </a:t>
            </a:r>
            <a:r>
              <a:rPr lang="fr-FR" sz="2000" dirty="0" err="1"/>
              <a:t>représentent</a:t>
            </a:r>
            <a:r>
              <a:rPr lang="fr-FR" sz="2000" dirty="0"/>
              <a:t> des liens entre </a:t>
            </a:r>
            <a:r>
              <a:rPr lang="fr-FR" sz="2000" dirty="0" smtClean="0"/>
              <a:t>entité. </a:t>
            </a:r>
            <a:r>
              <a:rPr lang="fr-FR" sz="2000" dirty="0"/>
              <a:t>L'analyse des </a:t>
            </a:r>
            <a:r>
              <a:rPr lang="fr-FR" sz="2000" dirty="0" err="1"/>
              <a:t>dépendances</a:t>
            </a:r>
            <a:r>
              <a:rPr lang="fr-FR" sz="2000" dirty="0"/>
              <a:t> fonctionnelles doit nous aider à </a:t>
            </a:r>
            <a:r>
              <a:rPr lang="fr-FR" sz="2000" dirty="0" err="1"/>
              <a:t>repérer</a:t>
            </a:r>
            <a:r>
              <a:rPr lang="fr-FR" sz="2000" dirty="0"/>
              <a:t> ces associations. Dans ce </a:t>
            </a:r>
            <a:r>
              <a:rPr lang="fr-FR" sz="2000" dirty="0" err="1"/>
              <a:t>repérage</a:t>
            </a:r>
            <a:r>
              <a:rPr lang="fr-FR" sz="2000" dirty="0"/>
              <a:t>, il est important de </a:t>
            </a:r>
            <a:r>
              <a:rPr lang="fr-FR" sz="2000" dirty="0" err="1"/>
              <a:t>repérer</a:t>
            </a:r>
            <a:r>
              <a:rPr lang="fr-FR" sz="2000" dirty="0"/>
              <a:t> les associations simples de celles porteuses de données</a:t>
            </a:r>
            <a:r>
              <a:rPr lang="fr-FR" sz="2000" dirty="0" smtClean="0"/>
              <a:t>.</a:t>
            </a:r>
          </a:p>
          <a:p>
            <a:pPr marL="82296" indent="0">
              <a:buNone/>
            </a:pPr>
            <a:r>
              <a:rPr lang="fr-FR" sz="2000" dirty="0" smtClean="0"/>
              <a:t>Le </a:t>
            </a:r>
            <a:r>
              <a:rPr lang="fr-FR" sz="2000" dirty="0"/>
              <a:t>placement des </a:t>
            </a:r>
            <a:r>
              <a:rPr lang="fr-FR" sz="2000" dirty="0" err="1"/>
              <a:t>cardinalités</a:t>
            </a:r>
            <a:r>
              <a:rPr lang="fr-FR" sz="2000" dirty="0"/>
              <a:t> permet de </a:t>
            </a:r>
            <a:r>
              <a:rPr lang="fr-FR" sz="2000" dirty="0" err="1"/>
              <a:t>vérifier</a:t>
            </a:r>
            <a:r>
              <a:rPr lang="fr-FR" sz="2000" dirty="0"/>
              <a:t> la </a:t>
            </a:r>
            <a:r>
              <a:rPr lang="fr-FR" sz="2000" dirty="0" smtClean="0"/>
              <a:t>validité </a:t>
            </a:r>
            <a:r>
              <a:rPr lang="fr-FR" sz="2000" dirty="0"/>
              <a:t>des </a:t>
            </a:r>
            <a:r>
              <a:rPr lang="fr-FR" sz="2000" dirty="0" err="1"/>
              <a:t>dépendances</a:t>
            </a:r>
            <a:r>
              <a:rPr lang="fr-FR" sz="2000" dirty="0"/>
              <a:t> fonctionnelles.</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58</a:t>
            </a:fld>
            <a:endParaRPr lang="en-US"/>
          </a:p>
        </p:txBody>
      </p:sp>
    </p:spTree>
    <p:extLst>
      <p:ext uri="{BB962C8B-B14F-4D97-AF65-F5344CB8AC3E}">
        <p14:creationId xmlns:p14="http://schemas.microsoft.com/office/powerpoint/2010/main" val="362928074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err="1"/>
              <a:t>Démarche</a:t>
            </a:r>
            <a:r>
              <a:rPr lang="fr-FR" sz="2000" b="1" dirty="0"/>
              <a:t> de construction du </a:t>
            </a:r>
            <a:r>
              <a:rPr lang="fr-FR" sz="2000" b="1" dirty="0" smtClean="0"/>
              <a:t>MCD </a:t>
            </a:r>
            <a:endParaRPr lang="fr-FR" sz="2000" b="1" dirty="0"/>
          </a:p>
          <a:p>
            <a:pPr marL="82296" indent="0">
              <a:buNone/>
            </a:pPr>
            <a:r>
              <a:rPr lang="fr-FR" sz="2000" b="1" dirty="0" err="1"/>
              <a:t>Vérification</a:t>
            </a:r>
            <a:r>
              <a:rPr lang="fr-FR" sz="2000" b="1" dirty="0"/>
              <a:t> du modèle</a:t>
            </a:r>
          </a:p>
          <a:p>
            <a:pPr marL="82296" indent="0">
              <a:buNone/>
            </a:pPr>
            <a:r>
              <a:rPr lang="fr-FR" sz="2000" dirty="0"/>
              <a:t>En principe, si les </a:t>
            </a:r>
            <a:r>
              <a:rPr lang="fr-FR" sz="2000" dirty="0" err="1"/>
              <a:t>dépendances</a:t>
            </a:r>
            <a:r>
              <a:rPr lang="fr-FR" sz="2000" dirty="0"/>
              <a:t> fonctionnelles ont </a:t>
            </a:r>
            <a:r>
              <a:rPr lang="fr-FR" sz="2000" dirty="0" err="1" smtClean="0"/>
              <a:t>été</a:t>
            </a:r>
            <a:r>
              <a:rPr lang="fr-FR" sz="2000" dirty="0" smtClean="0"/>
              <a:t> </a:t>
            </a:r>
            <a:r>
              <a:rPr lang="fr-FR" sz="2000" dirty="0"/>
              <a:t>correctement </a:t>
            </a:r>
            <a:r>
              <a:rPr lang="fr-FR" sz="2000" dirty="0" err="1"/>
              <a:t>spécifiées</a:t>
            </a:r>
            <a:r>
              <a:rPr lang="fr-FR" sz="2000" dirty="0"/>
              <a:t> et si les </a:t>
            </a:r>
            <a:r>
              <a:rPr lang="fr-FR" sz="2000" dirty="0" err="1"/>
              <a:t>règles</a:t>
            </a:r>
            <a:r>
              <a:rPr lang="fr-FR" sz="2000" dirty="0"/>
              <a:t> de construction ont </a:t>
            </a:r>
            <a:r>
              <a:rPr lang="fr-FR" sz="2000" dirty="0" err="1" smtClean="0"/>
              <a:t>été</a:t>
            </a:r>
            <a:r>
              <a:rPr lang="fr-FR" sz="2000" dirty="0" smtClean="0"/>
              <a:t> </a:t>
            </a:r>
            <a:r>
              <a:rPr lang="fr-FR" sz="2000" dirty="0" err="1"/>
              <a:t>respectées</a:t>
            </a:r>
            <a:r>
              <a:rPr lang="fr-FR" sz="2000" dirty="0"/>
              <a:t>, le MCD est </a:t>
            </a:r>
            <a:r>
              <a:rPr lang="fr-FR" sz="2000" dirty="0" smtClean="0"/>
              <a:t>correct. Si </a:t>
            </a:r>
            <a:r>
              <a:rPr lang="fr-FR" sz="2000" dirty="0"/>
              <a:t>l’</a:t>
            </a:r>
            <a:r>
              <a:rPr lang="fr-FR" sz="2000" dirty="0" err="1"/>
              <a:t>étude</a:t>
            </a:r>
            <a:r>
              <a:rPr lang="fr-FR" sz="2000" dirty="0"/>
              <a:t> des </a:t>
            </a:r>
            <a:r>
              <a:rPr lang="fr-FR" sz="2000" dirty="0" err="1"/>
              <a:t>dépendances</a:t>
            </a:r>
            <a:r>
              <a:rPr lang="fr-FR" sz="2000" dirty="0"/>
              <a:t> fonctionnelles n’a pas </a:t>
            </a:r>
            <a:r>
              <a:rPr lang="fr-FR" sz="2000" dirty="0" err="1"/>
              <a:t>éte</a:t>
            </a:r>
            <a:r>
              <a:rPr lang="fr-FR" sz="2000" dirty="0"/>
              <a:t>́ </a:t>
            </a:r>
            <a:r>
              <a:rPr lang="fr-FR" sz="2000" dirty="0" err="1"/>
              <a:t>utilisée</a:t>
            </a:r>
            <a:r>
              <a:rPr lang="fr-FR" sz="2000" dirty="0"/>
              <a:t>, il faut absolument </a:t>
            </a:r>
            <a:r>
              <a:rPr lang="fr-FR" sz="2000" dirty="0" err="1"/>
              <a:t>vérifier</a:t>
            </a:r>
            <a:r>
              <a:rPr lang="fr-FR" sz="2000" dirty="0"/>
              <a:t> le modèle </a:t>
            </a:r>
            <a:r>
              <a:rPr lang="fr-FR" sz="2000" dirty="0" smtClean="0"/>
              <a:t>:</a:t>
            </a:r>
          </a:p>
          <a:p>
            <a:pPr>
              <a:buFont typeface="Wingdings" charset="2"/>
              <a:buChar char="q"/>
            </a:pPr>
            <a:r>
              <a:rPr lang="fr-FR" sz="2000" dirty="0" smtClean="0"/>
              <a:t>Toutes </a:t>
            </a:r>
            <a:r>
              <a:rPr lang="fr-FR" sz="2000" dirty="0"/>
              <a:t>les </a:t>
            </a:r>
            <a:r>
              <a:rPr lang="fr-FR" sz="2000" dirty="0" err="1"/>
              <a:t>propriétés</a:t>
            </a:r>
            <a:r>
              <a:rPr lang="fr-FR" sz="2000" dirty="0"/>
              <a:t> doivent </a:t>
            </a:r>
            <a:r>
              <a:rPr lang="fr-FR" sz="2000" dirty="0" err="1"/>
              <a:t>être</a:t>
            </a:r>
            <a:r>
              <a:rPr lang="fr-FR" sz="2000" dirty="0"/>
              <a:t> </a:t>
            </a:r>
            <a:r>
              <a:rPr lang="fr-FR" sz="2000" dirty="0" err="1"/>
              <a:t>élémentaires</a:t>
            </a:r>
            <a:r>
              <a:rPr lang="fr-FR" sz="2000" dirty="0"/>
              <a:t> (non </a:t>
            </a:r>
            <a:r>
              <a:rPr lang="fr-FR" sz="2000" dirty="0" err="1"/>
              <a:t>décomposables</a:t>
            </a:r>
            <a:r>
              <a:rPr lang="fr-FR" sz="2000" dirty="0"/>
              <a:t>)</a:t>
            </a:r>
          </a:p>
          <a:p>
            <a:pPr>
              <a:buFont typeface="Wingdings" charset="2"/>
              <a:buChar char="q"/>
            </a:pPr>
            <a:r>
              <a:rPr lang="fr-FR" sz="2000" dirty="0" smtClean="0"/>
              <a:t>Chaque entité </a:t>
            </a:r>
            <a:r>
              <a:rPr lang="fr-FR" sz="2000" dirty="0" err="1"/>
              <a:t>possède</a:t>
            </a:r>
            <a:r>
              <a:rPr lang="fr-FR" sz="2000" dirty="0"/>
              <a:t> un et un seul identifiant, </a:t>
            </a:r>
            <a:r>
              <a:rPr lang="fr-FR" sz="2000" dirty="0" err="1"/>
              <a:t>rôle</a:t>
            </a:r>
            <a:r>
              <a:rPr lang="fr-FR" sz="2000" dirty="0"/>
              <a:t> joué par une seule </a:t>
            </a:r>
            <a:r>
              <a:rPr lang="fr-FR" sz="2000" dirty="0" err="1" smtClean="0"/>
              <a:t>propriété</a:t>
            </a:r>
            <a:r>
              <a:rPr lang="fr-FR" sz="2000" dirty="0" smtClean="0"/>
              <a:t>.</a:t>
            </a:r>
            <a:endParaRPr lang="fr-FR" sz="2000" dirty="0"/>
          </a:p>
          <a:p>
            <a:pPr>
              <a:buFont typeface="Wingdings" charset="2"/>
              <a:buChar char="q"/>
            </a:pPr>
            <a:r>
              <a:rPr lang="fr-FR" sz="2000" dirty="0" smtClean="0"/>
              <a:t>Les </a:t>
            </a:r>
            <a:r>
              <a:rPr lang="fr-FR" sz="2000" dirty="0" err="1"/>
              <a:t>propriétés</a:t>
            </a:r>
            <a:r>
              <a:rPr lang="fr-FR" sz="2000" dirty="0"/>
              <a:t> d’une </a:t>
            </a:r>
            <a:r>
              <a:rPr lang="fr-FR" sz="2000" dirty="0" smtClean="0"/>
              <a:t>entité </a:t>
            </a:r>
            <a:r>
              <a:rPr lang="fr-FR" sz="2000" dirty="0"/>
              <a:t>doivent </a:t>
            </a:r>
            <a:r>
              <a:rPr lang="fr-FR" sz="2000" dirty="0" err="1"/>
              <a:t>être</a:t>
            </a:r>
            <a:r>
              <a:rPr lang="fr-FR" sz="2000" dirty="0"/>
              <a:t> en </a:t>
            </a:r>
            <a:r>
              <a:rPr lang="fr-FR" sz="2000" dirty="0" err="1"/>
              <a:t>dépendance</a:t>
            </a:r>
            <a:r>
              <a:rPr lang="fr-FR" sz="2000" dirty="0"/>
              <a:t> fonctionnelle avec l’identifiant. </a:t>
            </a:r>
            <a:endParaRPr lang="fr-FR" sz="2000" dirty="0" smtClean="0"/>
          </a:p>
          <a:p>
            <a:pPr>
              <a:buFont typeface="Wingdings" charset="2"/>
              <a:buChar char="q"/>
            </a:pPr>
            <a:r>
              <a:rPr lang="fr-FR" sz="2000" dirty="0"/>
              <a:t>Les </a:t>
            </a:r>
            <a:r>
              <a:rPr lang="fr-FR" sz="2000" dirty="0" err="1"/>
              <a:t>propriétés</a:t>
            </a:r>
            <a:r>
              <a:rPr lang="fr-FR" sz="2000" dirty="0"/>
              <a:t> d’une association doivent </a:t>
            </a:r>
            <a:r>
              <a:rPr lang="fr-FR" sz="2000" dirty="0" err="1"/>
              <a:t>être</a:t>
            </a:r>
            <a:r>
              <a:rPr lang="fr-FR" sz="2000" dirty="0"/>
              <a:t> en </a:t>
            </a:r>
            <a:r>
              <a:rPr lang="fr-FR" sz="2000" dirty="0" err="1"/>
              <a:t>dépendance</a:t>
            </a:r>
            <a:r>
              <a:rPr lang="fr-FR" sz="2000" dirty="0"/>
              <a:t> fonctionnelle </a:t>
            </a:r>
            <a:r>
              <a:rPr lang="fr-FR" sz="2000" dirty="0" err="1"/>
              <a:t>élémentaire</a:t>
            </a:r>
            <a:r>
              <a:rPr lang="fr-FR" sz="2000" dirty="0"/>
              <a:t> </a:t>
            </a:r>
            <a:r>
              <a:rPr lang="fr-FR" sz="2000" dirty="0" smtClean="0"/>
              <a:t>avec l’identifiant </a:t>
            </a:r>
            <a:r>
              <a:rPr lang="fr-FR" sz="2000" dirty="0"/>
              <a:t>implicite de </a:t>
            </a:r>
            <a:r>
              <a:rPr lang="fr-FR" sz="2000" dirty="0" smtClean="0"/>
              <a:t>l’association</a:t>
            </a: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59</a:t>
            </a:fld>
            <a:endParaRPr lang="en-US"/>
          </a:p>
        </p:txBody>
      </p:sp>
    </p:spTree>
    <p:extLst>
      <p:ext uri="{BB962C8B-B14F-4D97-AF65-F5344CB8AC3E}">
        <p14:creationId xmlns:p14="http://schemas.microsoft.com/office/powerpoint/2010/main" val="35621330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r>
              <a:rPr lang="fr-FR" sz="2800" b="1" dirty="0">
                <a:solidFill>
                  <a:schemeClr val="tx1">
                    <a:lumMod val="95000"/>
                    <a:lumOff val="5000"/>
                  </a:schemeClr>
                </a:solidFill>
              </a:rPr>
              <a:t>Unité 0 : Généralités sur les bases de données</a:t>
            </a:r>
          </a:p>
        </p:txBody>
      </p:sp>
      <p:sp>
        <p:nvSpPr>
          <p:cNvPr id="2" name="Espace réservé du contenu 1"/>
          <p:cNvSpPr>
            <a:spLocks noGrp="1"/>
          </p:cNvSpPr>
          <p:nvPr>
            <p:ph idx="1"/>
          </p:nvPr>
        </p:nvSpPr>
        <p:spPr>
          <a:xfrm>
            <a:off x="1096206" y="1109176"/>
            <a:ext cx="7839975" cy="5031477"/>
          </a:xfrm>
        </p:spPr>
        <p:txBody>
          <a:bodyPr>
            <a:noAutofit/>
          </a:bodyPr>
          <a:lstStyle/>
          <a:p>
            <a:pPr marL="0" indent="0">
              <a:buNone/>
            </a:pPr>
            <a:r>
              <a:rPr lang="fr-FR" sz="2000" b="1" dirty="0" smtClean="0">
                <a:solidFill>
                  <a:schemeClr val="tx1">
                    <a:lumMod val="95000"/>
                    <a:lumOff val="5000"/>
                  </a:schemeClr>
                </a:solidFill>
              </a:rPr>
              <a:t>Pourquoi une base de données</a:t>
            </a:r>
          </a:p>
          <a:p>
            <a:pPr marL="0" indent="0">
              <a:buNone/>
            </a:pPr>
            <a:r>
              <a:rPr lang="fr-FR" sz="2000" dirty="0">
                <a:solidFill>
                  <a:schemeClr val="tx1">
                    <a:lumMod val="95000"/>
                    <a:lumOff val="5000"/>
                  </a:schemeClr>
                </a:solidFill>
              </a:rPr>
              <a:t>Les objectifs que l’on assigne généralement aux bases de données et aux systèmes qui les supportent </a:t>
            </a:r>
            <a:r>
              <a:rPr lang="fr-FR" sz="2000" dirty="0" smtClean="0">
                <a:solidFill>
                  <a:schemeClr val="tx1">
                    <a:lumMod val="95000"/>
                    <a:lumOff val="5000"/>
                  </a:schemeClr>
                </a:solidFill>
              </a:rPr>
              <a:t>sont entre autres :</a:t>
            </a:r>
            <a:endParaRPr lang="fr-FR" sz="2000" dirty="0">
              <a:solidFill>
                <a:schemeClr val="tx1">
                  <a:lumMod val="95000"/>
                  <a:lumOff val="5000"/>
                </a:schemeClr>
              </a:solidFill>
            </a:endParaRPr>
          </a:p>
          <a:p>
            <a:pPr marL="342900" indent="-342900">
              <a:buFont typeface="Wingdings" charset="2"/>
              <a:buChar char="q"/>
            </a:pPr>
            <a:r>
              <a:rPr lang="fr-FR" sz="2000" dirty="0">
                <a:solidFill>
                  <a:schemeClr val="tx1">
                    <a:lumMod val="95000"/>
                    <a:lumOff val="5000"/>
                  </a:schemeClr>
                </a:solidFill>
              </a:rPr>
              <a:t>la </a:t>
            </a:r>
            <a:r>
              <a:rPr lang="fr-FR" sz="2000" dirty="0" smtClean="0">
                <a:solidFill>
                  <a:schemeClr val="tx1">
                    <a:lumMod val="95000"/>
                    <a:lumOff val="5000"/>
                  </a:schemeClr>
                </a:solidFill>
              </a:rPr>
              <a:t>centralisation</a:t>
            </a:r>
            <a:r>
              <a:rPr lang="fr-FR" sz="2000" dirty="0">
                <a:solidFill>
                  <a:schemeClr val="tx1">
                    <a:lumMod val="95000"/>
                    <a:lumOff val="5000"/>
                  </a:schemeClr>
                </a:solidFill>
              </a:rPr>
              <a:t> </a:t>
            </a:r>
            <a:r>
              <a:rPr lang="fr-FR" sz="2000" dirty="0" smtClean="0">
                <a:solidFill>
                  <a:schemeClr val="tx1">
                    <a:lumMod val="95000"/>
                    <a:lumOff val="5000"/>
                  </a:schemeClr>
                </a:solidFill>
              </a:rPr>
              <a:t>: La </a:t>
            </a:r>
            <a:r>
              <a:rPr lang="fr-FR" sz="2000" dirty="0">
                <a:solidFill>
                  <a:schemeClr val="tx1">
                    <a:lumMod val="95000"/>
                    <a:lumOff val="5000"/>
                  </a:schemeClr>
                </a:solidFill>
              </a:rPr>
              <a:t>centralisation des données a pour objet de limiter la redondance, c’est-à-dire d’éviter la présence de duplicata de données. </a:t>
            </a:r>
          </a:p>
          <a:p>
            <a:pPr marL="342900" indent="-342900">
              <a:buFont typeface="Wingdings" charset="2"/>
              <a:buChar char="q"/>
            </a:pPr>
            <a:r>
              <a:rPr lang="fr-FR" sz="2000" dirty="0">
                <a:solidFill>
                  <a:schemeClr val="tx1">
                    <a:lumMod val="95000"/>
                    <a:lumOff val="5000"/>
                  </a:schemeClr>
                </a:solidFill>
              </a:rPr>
              <a:t>l’indépendance entre les données et les </a:t>
            </a:r>
            <a:r>
              <a:rPr lang="fr-FR" sz="2000" dirty="0" smtClean="0">
                <a:solidFill>
                  <a:schemeClr val="tx1">
                    <a:lumMod val="95000"/>
                    <a:lumOff val="5000"/>
                  </a:schemeClr>
                </a:solidFill>
              </a:rPr>
              <a:t>traitements</a:t>
            </a:r>
            <a:r>
              <a:rPr lang="fr-FR" sz="2000" dirty="0">
                <a:solidFill>
                  <a:schemeClr val="tx1">
                    <a:lumMod val="95000"/>
                    <a:lumOff val="5000"/>
                  </a:schemeClr>
                </a:solidFill>
              </a:rPr>
              <a:t> :  L’indépendance entre les données et les traitements vise à permettre une évolution des structures de données sans répercussion sur les programmes d’application utilisant ces données</a:t>
            </a:r>
            <a:r>
              <a:rPr lang="fr-FR" sz="2000" dirty="0" smtClean="0">
                <a:solidFill>
                  <a:schemeClr val="tx1">
                    <a:lumMod val="95000"/>
                    <a:lumOff val="5000"/>
                  </a:schemeClr>
                </a:solidFill>
              </a:rPr>
              <a:t>. </a:t>
            </a:r>
            <a:endParaRPr lang="fr-FR" sz="2000" dirty="0">
              <a:solidFill>
                <a:schemeClr val="tx1">
                  <a:lumMod val="95000"/>
                  <a:lumOff val="5000"/>
                </a:schemeClr>
              </a:solidFill>
            </a:endParaRPr>
          </a:p>
          <a:p>
            <a:pPr marL="342900" indent="-342900">
              <a:buFont typeface="Wingdings" charset="2"/>
              <a:buChar char="q"/>
            </a:pPr>
            <a:r>
              <a:rPr lang="fr-FR" sz="2000" dirty="0" smtClean="0">
                <a:solidFill>
                  <a:schemeClr val="tx1">
                    <a:lumMod val="95000"/>
                    <a:lumOff val="5000"/>
                  </a:schemeClr>
                </a:solidFill>
              </a:rPr>
              <a:t>le </a:t>
            </a:r>
            <a:r>
              <a:rPr lang="fr-FR" sz="2000" dirty="0">
                <a:solidFill>
                  <a:schemeClr val="tx1">
                    <a:lumMod val="95000"/>
                    <a:lumOff val="5000"/>
                  </a:schemeClr>
                </a:solidFill>
              </a:rPr>
              <a:t>partage des </a:t>
            </a:r>
            <a:r>
              <a:rPr lang="fr-FR" sz="2000" dirty="0" smtClean="0">
                <a:solidFill>
                  <a:schemeClr val="tx1">
                    <a:lumMod val="95000"/>
                    <a:lumOff val="5000"/>
                  </a:schemeClr>
                </a:solidFill>
              </a:rPr>
              <a:t>données</a:t>
            </a:r>
            <a:r>
              <a:rPr lang="fr-FR" sz="2000" dirty="0">
                <a:solidFill>
                  <a:schemeClr val="tx1">
                    <a:lumMod val="95000"/>
                    <a:lumOff val="5000"/>
                  </a:schemeClr>
                </a:solidFill>
              </a:rPr>
              <a:t> </a:t>
            </a:r>
            <a:r>
              <a:rPr lang="fr-FR" sz="2000" dirty="0" smtClean="0">
                <a:solidFill>
                  <a:schemeClr val="tx1">
                    <a:lumMod val="95000"/>
                    <a:lumOff val="5000"/>
                  </a:schemeClr>
                </a:solidFill>
              </a:rPr>
              <a:t>: les données doivent être accessibles par plusieurs utilisateurs et disponibles quand on les veut.</a:t>
            </a:r>
            <a:endParaRPr lang="fr-FR" sz="2000" dirty="0">
              <a:solidFill>
                <a:schemeClr val="tx1">
                  <a:lumMod val="95000"/>
                  <a:lumOff val="5000"/>
                </a:schemeClr>
              </a:solidFill>
            </a:endParaRPr>
          </a:p>
          <a:p>
            <a:pPr marL="342900" indent="-342900">
              <a:buFont typeface="Wingdings" charset="2"/>
              <a:buChar char="q"/>
            </a:pPr>
            <a:r>
              <a:rPr lang="fr-FR" sz="2000" dirty="0" smtClean="0">
                <a:solidFill>
                  <a:schemeClr val="tx1">
                    <a:lumMod val="95000"/>
                    <a:lumOff val="5000"/>
                  </a:schemeClr>
                </a:solidFill>
              </a:rPr>
              <a:t>l’intégrité et la cohérence </a:t>
            </a:r>
            <a:r>
              <a:rPr lang="fr-FR" sz="2000" dirty="0">
                <a:solidFill>
                  <a:schemeClr val="tx1">
                    <a:lumMod val="95000"/>
                    <a:lumOff val="5000"/>
                  </a:schemeClr>
                </a:solidFill>
              </a:rPr>
              <a:t>: Il faut pouvoir exprimer toutes les règles qui contraignent les valeurs pouvant être enregistrées de façon à éviter toute erreur qui peut être détectée</a:t>
            </a:r>
            <a:r>
              <a:rPr lang="fr-FR" sz="2000" dirty="0" smtClean="0">
                <a:solidFill>
                  <a:schemeClr val="tx1">
                    <a:lumMod val="95000"/>
                    <a:lumOff val="5000"/>
                  </a:schemeClr>
                </a:solidFill>
              </a:rPr>
              <a:t>. Par exemple, pour une base  </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6</a:t>
            </a:fld>
            <a:endParaRPr lang="en-US"/>
          </a:p>
        </p:txBody>
      </p:sp>
    </p:spTree>
    <p:extLst>
      <p:ext uri="{BB962C8B-B14F-4D97-AF65-F5344CB8AC3E}">
        <p14:creationId xmlns:p14="http://schemas.microsoft.com/office/powerpoint/2010/main" val="297333419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err="1"/>
              <a:t>Démarche</a:t>
            </a:r>
            <a:r>
              <a:rPr lang="fr-FR" sz="2000" b="1" dirty="0"/>
              <a:t> de construction du </a:t>
            </a:r>
            <a:r>
              <a:rPr lang="fr-FR" sz="2000" b="1" dirty="0" smtClean="0"/>
              <a:t>MCD </a:t>
            </a:r>
            <a:endParaRPr lang="fr-FR" sz="2000" b="1" dirty="0"/>
          </a:p>
          <a:p>
            <a:pPr marL="82296" indent="0">
              <a:buNone/>
            </a:pPr>
            <a:r>
              <a:rPr lang="fr-FR" sz="2000" b="1" dirty="0" err="1"/>
              <a:t>Vérification</a:t>
            </a:r>
            <a:r>
              <a:rPr lang="fr-FR" sz="2000" b="1" dirty="0"/>
              <a:t> du </a:t>
            </a:r>
            <a:r>
              <a:rPr lang="fr-FR" sz="2000" b="1" dirty="0" smtClean="0"/>
              <a:t>modèle</a:t>
            </a:r>
            <a:r>
              <a:rPr lang="fr-FR" sz="2000" dirty="0" smtClean="0"/>
              <a:t> </a:t>
            </a:r>
          </a:p>
          <a:p>
            <a:pPr>
              <a:buFont typeface="Wingdings" charset="2"/>
              <a:buChar char="q"/>
            </a:pPr>
            <a:r>
              <a:rPr lang="fr-FR" sz="2000" dirty="0"/>
              <a:t>Une </a:t>
            </a:r>
            <a:r>
              <a:rPr lang="fr-FR" sz="2000" dirty="0" err="1" smtClean="0"/>
              <a:t>propriété</a:t>
            </a:r>
            <a:r>
              <a:rPr lang="fr-FR" sz="2000" dirty="0" smtClean="0"/>
              <a:t> </a:t>
            </a:r>
            <a:r>
              <a:rPr lang="fr-FR" sz="2000" dirty="0"/>
              <a:t>ne peut figurer qu’une fois dans le modèle (pas de redondance)</a:t>
            </a:r>
          </a:p>
          <a:p>
            <a:pPr>
              <a:buFont typeface="Wingdings" charset="2"/>
              <a:buChar char="q"/>
            </a:pPr>
            <a:r>
              <a:rPr lang="fr-FR" sz="2000" dirty="0" smtClean="0"/>
              <a:t>Une </a:t>
            </a:r>
            <a:r>
              <a:rPr lang="fr-FR" sz="2000" dirty="0" err="1" smtClean="0"/>
              <a:t>propriété</a:t>
            </a:r>
            <a:r>
              <a:rPr lang="fr-FR" sz="2000" dirty="0" smtClean="0"/>
              <a:t> </a:t>
            </a:r>
            <a:r>
              <a:rPr lang="fr-FR" sz="2000" dirty="0"/>
              <a:t>d’une </a:t>
            </a:r>
            <a:r>
              <a:rPr lang="fr-FR" sz="2000" dirty="0" smtClean="0"/>
              <a:t>entité </a:t>
            </a:r>
            <a:r>
              <a:rPr lang="fr-FR" sz="2000" dirty="0"/>
              <a:t>ne peut </a:t>
            </a:r>
            <a:r>
              <a:rPr lang="fr-FR" sz="2000" dirty="0" err="1"/>
              <a:t>être</a:t>
            </a:r>
            <a:r>
              <a:rPr lang="fr-FR" sz="2000" dirty="0"/>
              <a:t> en </a:t>
            </a:r>
            <a:r>
              <a:rPr lang="fr-FR" sz="2000" dirty="0" err="1"/>
              <a:t>dépendance</a:t>
            </a:r>
            <a:r>
              <a:rPr lang="fr-FR" sz="2000" dirty="0"/>
              <a:t> fonctionnelle avec une autre </a:t>
            </a:r>
            <a:r>
              <a:rPr lang="fr-FR" sz="2000" dirty="0" err="1" smtClean="0"/>
              <a:t>propriété</a:t>
            </a:r>
            <a:r>
              <a:rPr lang="fr-FR" sz="2000" dirty="0" smtClean="0"/>
              <a:t> non identifiant </a:t>
            </a:r>
            <a:r>
              <a:rPr lang="fr-FR" sz="2000" dirty="0"/>
              <a:t>de cette </a:t>
            </a:r>
            <a:r>
              <a:rPr lang="fr-FR" sz="2000" dirty="0" smtClean="0"/>
              <a:t>entité </a:t>
            </a:r>
            <a:r>
              <a:rPr lang="fr-FR" sz="2000" dirty="0"/>
              <a:t>(pas de </a:t>
            </a:r>
            <a:r>
              <a:rPr lang="fr-FR" sz="2000" dirty="0" smtClean="0"/>
              <a:t>transitivité)</a:t>
            </a:r>
            <a:r>
              <a:rPr lang="fr-FR" sz="2000" dirty="0"/>
              <a:t>.</a:t>
            </a:r>
          </a:p>
          <a:p>
            <a:pPr>
              <a:buFont typeface="Wingdings" charset="2"/>
              <a:buChar char="q"/>
            </a:pPr>
            <a:r>
              <a:rPr lang="fr-FR" sz="2000" dirty="0" smtClean="0"/>
              <a:t>Une </a:t>
            </a:r>
            <a:r>
              <a:rPr lang="fr-FR" sz="2000" dirty="0" err="1" smtClean="0"/>
              <a:t>propriété</a:t>
            </a:r>
            <a:r>
              <a:rPr lang="fr-FR" sz="2000" dirty="0" smtClean="0"/>
              <a:t> </a:t>
            </a:r>
            <a:r>
              <a:rPr lang="fr-FR" sz="2000" dirty="0" err="1"/>
              <a:t>portée</a:t>
            </a:r>
            <a:r>
              <a:rPr lang="fr-FR" sz="2000" dirty="0"/>
              <a:t> d’une association doit </a:t>
            </a:r>
            <a:r>
              <a:rPr lang="fr-FR" sz="2000" dirty="0" err="1"/>
              <a:t>être</a:t>
            </a:r>
            <a:r>
              <a:rPr lang="fr-FR" sz="2000" dirty="0"/>
              <a:t> en </a:t>
            </a:r>
            <a:r>
              <a:rPr lang="fr-FR" sz="2000" dirty="0" err="1"/>
              <a:t>dépendance</a:t>
            </a:r>
            <a:r>
              <a:rPr lang="fr-FR" sz="2000" dirty="0"/>
              <a:t> fonctionnelle </a:t>
            </a:r>
            <a:r>
              <a:rPr lang="fr-FR" sz="2000" dirty="0" err="1"/>
              <a:t>élémentaire</a:t>
            </a:r>
            <a:r>
              <a:rPr lang="fr-FR" sz="2000" dirty="0"/>
              <a:t> avec </a:t>
            </a:r>
            <a:r>
              <a:rPr lang="fr-FR" sz="2000" dirty="0" smtClean="0"/>
              <a:t>la « </a:t>
            </a:r>
            <a:r>
              <a:rPr lang="fr-FR" sz="2000" dirty="0" err="1"/>
              <a:t>concaténation</a:t>
            </a:r>
            <a:r>
              <a:rPr lang="fr-FR" sz="2000" dirty="0"/>
              <a:t> » des identifiants des </a:t>
            </a:r>
            <a:r>
              <a:rPr lang="fr-FR" sz="2000" dirty="0" err="1"/>
              <a:t>entités</a:t>
            </a:r>
            <a:r>
              <a:rPr lang="fr-FR" sz="2000" dirty="0"/>
              <a:t> participant à l’association.</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60</a:t>
            </a:fld>
            <a:endParaRPr lang="en-US"/>
          </a:p>
        </p:txBody>
      </p:sp>
    </p:spTree>
    <p:extLst>
      <p:ext uri="{BB962C8B-B14F-4D97-AF65-F5344CB8AC3E}">
        <p14:creationId xmlns:p14="http://schemas.microsoft.com/office/powerpoint/2010/main" val="72041090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8047794" cy="5192362"/>
          </a:xfrm>
        </p:spPr>
        <p:txBody>
          <a:bodyPr>
            <a:noAutofit/>
          </a:bodyPr>
          <a:lstStyle/>
          <a:p>
            <a:pPr marL="82296" indent="0">
              <a:buNone/>
            </a:pPr>
            <a:r>
              <a:rPr lang="fr-FR" sz="2000" b="1" dirty="0" smtClean="0"/>
              <a:t>Exercice d’application </a:t>
            </a:r>
          </a:p>
          <a:p>
            <a:pPr marL="82296" indent="0">
              <a:buNone/>
            </a:pPr>
            <a:r>
              <a:rPr lang="fr-FR" sz="2000" b="1" i="1" dirty="0" err="1" smtClean="0"/>
              <a:t>Ennoncé</a:t>
            </a:r>
            <a:endParaRPr lang="fr-FR" sz="2000" b="1" i="1" dirty="0" smtClean="0"/>
          </a:p>
          <a:p>
            <a:pPr marL="82296" indent="0">
              <a:buNone/>
            </a:pPr>
            <a:r>
              <a:rPr lang="fr-FR" sz="2000" dirty="0" smtClean="0"/>
              <a:t>Un client s’inscrit à la bibliothèque verse une caution. Suivant le montant de cette caution il aura le droit d’effectuer en même temps 10 emprunts au maximum. </a:t>
            </a:r>
          </a:p>
          <a:p>
            <a:pPr marL="82296" indent="0">
              <a:buNone/>
            </a:pPr>
            <a:r>
              <a:rPr lang="fr-FR" sz="2000" dirty="0" smtClean="0"/>
              <a:t>Les emprunt durent au maximum 15 jours.</a:t>
            </a:r>
          </a:p>
          <a:p>
            <a:pPr marL="82296" indent="0">
              <a:buNone/>
            </a:pPr>
            <a:r>
              <a:rPr lang="fr-FR" sz="2000" dirty="0" smtClean="0"/>
              <a:t>Un livre est caractérisé par son numéro dans la bibliothèque ( identifiant), son titre , son éditeur et son (ses) auteur(s).</a:t>
            </a:r>
          </a:p>
          <a:p>
            <a:pPr marL="82296" indent="0">
              <a:buNone/>
            </a:pPr>
            <a:r>
              <a:rPr lang="fr-FR" sz="2000" dirty="0" smtClean="0"/>
              <a:t>On veut pouvoir obtenir , pour chaque Client les emprunts qu’il a effectués (nombre , numéro et titre du livre, date de l’emprunt).</a:t>
            </a:r>
          </a:p>
          <a:p>
            <a:pPr marL="82296" indent="0">
              <a:buNone/>
            </a:pPr>
            <a:r>
              <a:rPr lang="fr-FR" sz="2000" dirty="0" smtClean="0"/>
              <a:t>Toutes les semaines, on édite la liste des emprunteurs en retard : nom et adresse du client, date de l’emprunt, </a:t>
            </a:r>
            <a:r>
              <a:rPr lang="fr-FR" sz="2000" dirty="0" err="1" smtClean="0"/>
              <a:t>numero</a:t>
            </a:r>
            <a:r>
              <a:rPr lang="fr-FR" sz="2000" dirty="0" smtClean="0"/>
              <a:t>(s) et titre du (des) livres concerné(s</a:t>
            </a:r>
            <a:r>
              <a:rPr lang="fr-FR" sz="2000" smtClean="0"/>
              <a:t>)</a:t>
            </a:r>
            <a:r>
              <a:rPr lang="fr-FR" sz="2000" smtClean="0"/>
              <a:t>.On </a:t>
            </a:r>
            <a:r>
              <a:rPr lang="fr-FR" sz="2000" dirty="0" smtClean="0"/>
              <a:t>veut enfin pouvoir connaître pour chaque livre sa date d’achat et son état.</a:t>
            </a:r>
            <a:endParaRPr lang="fr-FR" sz="2000" dirty="0"/>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61</a:t>
            </a:fld>
            <a:endParaRPr lang="en-US"/>
          </a:p>
        </p:txBody>
      </p:sp>
    </p:spTree>
    <p:extLst>
      <p:ext uri="{BB962C8B-B14F-4D97-AF65-F5344CB8AC3E}">
        <p14:creationId xmlns:p14="http://schemas.microsoft.com/office/powerpoint/2010/main" val="340118755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2 :  La modélisation conceptuelle des données</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b="1" dirty="0" smtClean="0"/>
              <a:t>Exercice d’application </a:t>
            </a:r>
          </a:p>
          <a:p>
            <a:pPr marL="82296" indent="0">
              <a:buNone/>
            </a:pPr>
            <a:r>
              <a:rPr lang="fr-FR" sz="2000" dirty="0" smtClean="0"/>
              <a:t> Questions</a:t>
            </a:r>
          </a:p>
          <a:p>
            <a:pPr marL="82296" indent="0">
              <a:buNone/>
            </a:pPr>
            <a:r>
              <a:rPr lang="fr-FR" sz="2000" dirty="0" smtClean="0"/>
              <a:t>1- Dans le texte, identifier les objets ayant une existence propre.</a:t>
            </a:r>
          </a:p>
          <a:p>
            <a:pPr marL="82296" indent="0">
              <a:buNone/>
            </a:pPr>
            <a:r>
              <a:rPr lang="fr-FR" sz="2000" dirty="0" smtClean="0"/>
              <a:t>2- Parmi ces objets, trouver ceux ayant un intérêt pour au moins un traitement de l’application. Ce sont alors les types d’entités.</a:t>
            </a:r>
          </a:p>
          <a:p>
            <a:pPr marL="82296" indent="0">
              <a:buNone/>
            </a:pPr>
            <a:r>
              <a:rPr lang="fr-FR" sz="2000" dirty="0" smtClean="0"/>
              <a:t>3- D’après le texte, trouver les attributs des types d’entités.</a:t>
            </a:r>
          </a:p>
          <a:p>
            <a:pPr marL="82296" indent="0">
              <a:buNone/>
            </a:pPr>
            <a:r>
              <a:rPr lang="fr-FR" sz="2000" dirty="0" smtClean="0"/>
              <a:t>4- Trouver les types d’associations permettant de lier les types d’entités.</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62</a:t>
            </a:fld>
            <a:endParaRPr lang="en-US"/>
          </a:p>
        </p:txBody>
      </p:sp>
    </p:spTree>
    <p:extLst>
      <p:ext uri="{BB962C8B-B14F-4D97-AF65-F5344CB8AC3E}">
        <p14:creationId xmlns:p14="http://schemas.microsoft.com/office/powerpoint/2010/main" val="389173315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ormAutofit/>
          </a:bodyPr>
          <a:lstStyle/>
          <a:p>
            <a:r>
              <a:rPr lang="fr-CA" dirty="0" smtClean="0"/>
              <a:t>Employé, Localité</a:t>
            </a:r>
          </a:p>
          <a:p>
            <a:endParaRPr lang="fr-CA" dirty="0"/>
          </a:p>
          <a:p>
            <a:r>
              <a:rPr lang="fr-CA" dirty="0" smtClean="0"/>
              <a:t>Employé ( </a:t>
            </a:r>
            <a:r>
              <a:rPr lang="fr-CA" dirty="0" err="1" smtClean="0"/>
              <a:t>NumMat</a:t>
            </a:r>
            <a:r>
              <a:rPr lang="fr-CA" dirty="0" smtClean="0"/>
              <a:t>, nom , </a:t>
            </a:r>
            <a:r>
              <a:rPr lang="fr-CA" dirty="0" err="1" smtClean="0"/>
              <a:t>prenom</a:t>
            </a:r>
            <a:r>
              <a:rPr lang="fr-CA" dirty="0" smtClean="0"/>
              <a:t>, </a:t>
            </a:r>
            <a:r>
              <a:rPr lang="fr-CA" dirty="0" err="1" smtClean="0"/>
              <a:t>dateNaiss</a:t>
            </a:r>
            <a:r>
              <a:rPr lang="fr-CA" dirty="0" smtClean="0"/>
              <a:t>)</a:t>
            </a:r>
          </a:p>
          <a:p>
            <a:r>
              <a:rPr lang="fr-CA" dirty="0" smtClean="0"/>
              <a:t>Localité ( </a:t>
            </a:r>
            <a:r>
              <a:rPr lang="fr-CA" dirty="0" err="1" smtClean="0"/>
              <a:t>IdLocalité</a:t>
            </a:r>
            <a:r>
              <a:rPr lang="fr-CA" dirty="0" smtClean="0"/>
              <a:t>, nom)</a:t>
            </a:r>
          </a:p>
          <a:p>
            <a:endParaRPr lang="fr-CA" dirty="0" smtClean="0"/>
          </a:p>
          <a:p>
            <a:endParaRPr lang="fr-CA" dirty="0"/>
          </a:p>
          <a:p>
            <a:pPr marL="82296" indent="0">
              <a:buNone/>
            </a:pPr>
            <a:endParaRPr lang="fr-CA" dirty="0"/>
          </a:p>
          <a:p>
            <a:pPr marL="82296" indent="0">
              <a:buNone/>
            </a:pPr>
            <a:r>
              <a:rPr lang="fr-FR" sz="1000" dirty="0"/>
              <a:t>La cardinalité représente le nombre d’occurrences minimum et maximum d’une association par rapport à une entité.</a:t>
            </a:r>
          </a:p>
        </p:txBody>
      </p:sp>
      <p:sp>
        <p:nvSpPr>
          <p:cNvPr id="4" name="Espace réservé du pied de page 3"/>
          <p:cNvSpPr>
            <a:spLocks noGrp="1"/>
          </p:cNvSpPr>
          <p:nvPr>
            <p:ph type="ftr" sz="quarter" idx="11"/>
          </p:nvPr>
        </p:nvSpPr>
        <p:spPr/>
        <p:txBody>
          <a:bodyPr/>
          <a:lstStyle/>
          <a:p>
            <a:r>
              <a:rPr lang="fr-FR" smtClean="0"/>
              <a:t>Cours Modélisation des BD Master IMSD Pierre Claver OUEDRAOGO</a:t>
            </a:r>
            <a:endParaRPr lang="en-US"/>
          </a:p>
        </p:txBody>
      </p:sp>
      <p:sp>
        <p:nvSpPr>
          <p:cNvPr id="5" name="Espace réservé du numéro de diapositive 4"/>
          <p:cNvSpPr>
            <a:spLocks noGrp="1"/>
          </p:cNvSpPr>
          <p:nvPr>
            <p:ph type="sldNum" sz="quarter" idx="12"/>
          </p:nvPr>
        </p:nvSpPr>
        <p:spPr/>
        <p:txBody>
          <a:bodyPr/>
          <a:lstStyle/>
          <a:p>
            <a:fld id="{19371D3E-5A18-49EB-AD2A-429AF165759F}" type="slidenum">
              <a:rPr lang="en-US" smtClean="0"/>
              <a:t>63</a:t>
            </a:fld>
            <a:endParaRPr lang="en-US"/>
          </a:p>
        </p:txBody>
      </p:sp>
      <p:sp>
        <p:nvSpPr>
          <p:cNvPr id="6" name="Rectangle 5"/>
          <p:cNvSpPr/>
          <p:nvPr/>
        </p:nvSpPr>
        <p:spPr>
          <a:xfrm>
            <a:off x="1279408" y="4887148"/>
            <a:ext cx="1232371" cy="50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Employé</a:t>
            </a:r>
            <a:endParaRPr lang="fr-CA" dirty="0"/>
          </a:p>
        </p:txBody>
      </p:sp>
      <p:sp>
        <p:nvSpPr>
          <p:cNvPr id="7" name="Rectangle 6"/>
          <p:cNvSpPr/>
          <p:nvPr/>
        </p:nvSpPr>
        <p:spPr>
          <a:xfrm>
            <a:off x="6575778" y="4581407"/>
            <a:ext cx="1505185" cy="50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Localité</a:t>
            </a:r>
            <a:endParaRPr lang="fr-CA" dirty="0"/>
          </a:p>
        </p:txBody>
      </p:sp>
      <p:sp>
        <p:nvSpPr>
          <p:cNvPr id="8" name="Ellipse 7"/>
          <p:cNvSpPr/>
          <p:nvPr/>
        </p:nvSpPr>
        <p:spPr>
          <a:xfrm>
            <a:off x="3946408" y="4694296"/>
            <a:ext cx="1458148" cy="38570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Affecter</a:t>
            </a:r>
            <a:endParaRPr lang="fr-CA" dirty="0"/>
          </a:p>
        </p:txBody>
      </p:sp>
      <p:cxnSp>
        <p:nvCxnSpPr>
          <p:cNvPr id="10" name="Connecteur droit 9"/>
          <p:cNvCxnSpPr>
            <a:endCxn id="8" idx="3"/>
          </p:cNvCxnSpPr>
          <p:nvPr/>
        </p:nvCxnSpPr>
        <p:spPr>
          <a:xfrm flipV="1">
            <a:off x="2511779" y="5023515"/>
            <a:ext cx="1648170" cy="259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V="1">
            <a:off x="5404556" y="4826000"/>
            <a:ext cx="1171222" cy="61148"/>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643482" y="4666074"/>
            <a:ext cx="696148" cy="3198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1,1</a:t>
            </a:r>
            <a:endParaRPr lang="fr-CA" dirty="0"/>
          </a:p>
        </p:txBody>
      </p:sp>
      <p:sp>
        <p:nvSpPr>
          <p:cNvPr id="15" name="Rectangle 14"/>
          <p:cNvSpPr/>
          <p:nvPr/>
        </p:nvSpPr>
        <p:spPr>
          <a:xfrm>
            <a:off x="6114815" y="4459110"/>
            <a:ext cx="460963" cy="2445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1,n</a:t>
            </a:r>
            <a:endParaRPr lang="fr-CA" dirty="0"/>
          </a:p>
        </p:txBody>
      </p:sp>
    </p:spTree>
    <p:extLst>
      <p:ext uri="{BB962C8B-B14F-4D97-AF65-F5344CB8AC3E}">
        <p14:creationId xmlns:p14="http://schemas.microsoft.com/office/powerpoint/2010/main" val="31026698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3 :  Le modèle relationnel : Du conceptuel au relationnel</a:t>
            </a:r>
          </a:p>
        </p:txBody>
      </p:sp>
      <p:sp>
        <p:nvSpPr>
          <p:cNvPr id="2" name="Espace réservé du contenu 1"/>
          <p:cNvSpPr>
            <a:spLocks noGrp="1"/>
          </p:cNvSpPr>
          <p:nvPr>
            <p:ph idx="1"/>
          </p:nvPr>
        </p:nvSpPr>
        <p:spPr>
          <a:xfrm>
            <a:off x="1096206" y="1298446"/>
            <a:ext cx="7839975" cy="4842207"/>
          </a:xfrm>
        </p:spPr>
        <p:txBody>
          <a:bodyPr>
            <a:noAutofit/>
          </a:bodyPr>
          <a:lstStyle/>
          <a:p>
            <a:pPr marL="82296" indent="0">
              <a:buNone/>
            </a:pPr>
            <a:r>
              <a:rPr lang="fr-FR" sz="2000" dirty="0"/>
              <a:t>Le but de ce chapitre n'est pas l'étude du modèle relationnel qui a été vu dans le cours précédent sur les bases de données mais de donner les règles qui permettent la mise en œuvre de la quatrième étape de l'analyse des données, à savoir la traduction logique. Cette étape a pour but de fournir le modèle relationnel à partir du modèle conceptuel. Si cette phase est réalisée en automatique par les outils de modélisation (Power </a:t>
            </a:r>
            <a:r>
              <a:rPr lang="fr-FR" sz="2000" dirty="0" err="1"/>
              <a:t>Amc</a:t>
            </a:r>
            <a:r>
              <a:rPr lang="fr-FR" sz="2000" dirty="0"/>
              <a:t>, </a:t>
            </a:r>
            <a:r>
              <a:rPr lang="fr-FR" sz="2000" dirty="0" err="1"/>
              <a:t>Windesign</a:t>
            </a:r>
            <a:r>
              <a:rPr lang="fr-FR" sz="2000" dirty="0"/>
              <a:t>, Analyse SI), il n'est pas inutile d'en connaître les règles, ne </a:t>
            </a:r>
            <a:r>
              <a:rPr lang="fr-FR" sz="2000" dirty="0" err="1"/>
              <a:t>serais-ce</a:t>
            </a:r>
            <a:r>
              <a:rPr lang="fr-FR" sz="2000" dirty="0"/>
              <a:t> que pour en comprendre les modes de traduction. Cette étape de traduction correspond à la quatrième phase de l'analyse des </a:t>
            </a:r>
            <a:r>
              <a:rPr lang="fr-FR" sz="2000" dirty="0" smtClean="0"/>
              <a:t>données.</a:t>
            </a:r>
          </a:p>
          <a:p>
            <a:pPr marL="82296" indent="0">
              <a:buNone/>
            </a:pPr>
            <a:r>
              <a:rPr lang="fr-FR" sz="2000" dirty="0" smtClean="0"/>
              <a:t>On parlera ici du MLD. </a:t>
            </a:r>
            <a:r>
              <a:rPr lang="fr-FR" sz="2000" dirty="0"/>
              <a:t>Le MLD (Modèle Logique des Données ou MRD (Modèle relationnel des données) reste indépendant du SGBD utilisé. </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64</a:t>
            </a:fld>
            <a:endParaRPr lang="en-US"/>
          </a:p>
        </p:txBody>
      </p:sp>
    </p:spTree>
    <p:extLst>
      <p:ext uri="{BB962C8B-B14F-4D97-AF65-F5344CB8AC3E}">
        <p14:creationId xmlns:p14="http://schemas.microsoft.com/office/powerpoint/2010/main" val="177288419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3 :  Le modèle relationnel : Du conceptuel au relationnel</a:t>
            </a:r>
          </a:p>
        </p:txBody>
      </p:sp>
      <p:pic>
        <p:nvPicPr>
          <p:cNvPr id="5" name="Espace réservé du contenu 4"/>
          <p:cNvPicPr>
            <a:picLocks noGrp="1" noChangeAspect="1"/>
          </p:cNvPicPr>
          <p:nvPr>
            <p:ph idx="1"/>
          </p:nvPr>
        </p:nvPicPr>
        <p:blipFill>
          <a:blip r:embed="rId2"/>
          <a:stretch>
            <a:fillRect/>
          </a:stretch>
        </p:blipFill>
        <p:spPr>
          <a:xfrm>
            <a:off x="2079523" y="1460090"/>
            <a:ext cx="5442154" cy="4572000"/>
          </a:xfrm>
          <a:prstGeom prst="rect">
            <a:avLst/>
          </a:prstGeom>
        </p:spPr>
      </p:pic>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65</a:t>
            </a:fld>
            <a:endParaRPr lang="en-US"/>
          </a:p>
        </p:txBody>
      </p:sp>
    </p:spTree>
    <p:extLst>
      <p:ext uri="{BB962C8B-B14F-4D97-AF65-F5344CB8AC3E}">
        <p14:creationId xmlns:p14="http://schemas.microsoft.com/office/powerpoint/2010/main" val="127699043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3 :  Le modèle relationnel : Du conceptuel au relationnel</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66</a:t>
            </a:fld>
            <a:endParaRPr lang="en-US"/>
          </a:p>
        </p:txBody>
      </p:sp>
      <p:sp>
        <p:nvSpPr>
          <p:cNvPr id="2" name="Espace réservé du contenu 1"/>
          <p:cNvSpPr>
            <a:spLocks noGrp="1"/>
          </p:cNvSpPr>
          <p:nvPr>
            <p:ph idx="1"/>
          </p:nvPr>
        </p:nvSpPr>
        <p:spPr/>
        <p:txBody>
          <a:bodyPr/>
          <a:lstStyle/>
          <a:p>
            <a:pPr marL="82296" indent="0">
              <a:buNone/>
            </a:pPr>
            <a:r>
              <a:rPr lang="fr-FR" dirty="0"/>
              <a:t>Les Règles de </a:t>
            </a:r>
            <a:r>
              <a:rPr lang="fr-FR" dirty="0" smtClean="0"/>
              <a:t>passage</a:t>
            </a:r>
          </a:p>
          <a:p>
            <a:pPr marL="82296" indent="0">
              <a:buNone/>
            </a:pPr>
            <a:r>
              <a:rPr lang="fr-FR" sz="2000" dirty="0"/>
              <a:t>Le passage du MCD au modèle relationnel ne se fait pas au hasard. Il existe un certain nombre de règles qui vous permettent de réaliser cette opération. C'est d'ailleurs sur ces règles que s'appuient les outils de modélisation afin de réaliser ces opérations</a:t>
            </a:r>
            <a:r>
              <a:rPr lang="fr-FR" sz="2000" dirty="0" smtClean="0"/>
              <a:t>.</a:t>
            </a:r>
          </a:p>
          <a:p>
            <a:pPr marL="82296" indent="0">
              <a:buNone/>
            </a:pPr>
            <a:r>
              <a:rPr lang="fr-FR" sz="2000" dirty="0"/>
              <a:t>Dans les exemples ci-après, nous utiliserons comme représentation du </a:t>
            </a:r>
            <a:r>
              <a:rPr lang="fr-FR" sz="2000" dirty="0" smtClean="0"/>
              <a:t>MLD </a:t>
            </a:r>
            <a:r>
              <a:rPr lang="fr-FR" sz="2000" dirty="0"/>
              <a:t>la notation littérale en soulignant les clés primaires, et en </a:t>
            </a:r>
            <a:r>
              <a:rPr lang="fr-FR" sz="2000" dirty="0" smtClean="0"/>
              <a:t>accompagnant les </a:t>
            </a:r>
            <a:r>
              <a:rPr lang="fr-FR" sz="2000" dirty="0"/>
              <a:t>clés étrangères du caractère #. Le modèle relationnel doit refléter le MCD issu de l'analyse, et donc les éléments présents dans celui-ci (entités, propriétés, associations) doivent se retrouver dans le modèle relationnel. </a:t>
            </a:r>
          </a:p>
        </p:txBody>
      </p:sp>
    </p:spTree>
    <p:extLst>
      <p:ext uri="{BB962C8B-B14F-4D97-AF65-F5344CB8AC3E}">
        <p14:creationId xmlns:p14="http://schemas.microsoft.com/office/powerpoint/2010/main" val="186629041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3 :  Le modèle relationnel : Du conceptuel au relationnel</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67</a:t>
            </a:fld>
            <a:endParaRPr lang="en-US"/>
          </a:p>
        </p:txBody>
      </p:sp>
      <p:sp>
        <p:nvSpPr>
          <p:cNvPr id="2" name="Espace réservé du contenu 1"/>
          <p:cNvSpPr>
            <a:spLocks noGrp="1"/>
          </p:cNvSpPr>
          <p:nvPr>
            <p:ph idx="1"/>
          </p:nvPr>
        </p:nvSpPr>
        <p:spPr/>
        <p:txBody>
          <a:bodyPr/>
          <a:lstStyle/>
          <a:p>
            <a:pPr marL="82296" indent="0">
              <a:buNone/>
            </a:pPr>
            <a:r>
              <a:rPr lang="fr-FR" dirty="0" smtClean="0"/>
              <a:t>Le </a:t>
            </a:r>
            <a:r>
              <a:rPr lang="fr-FR" dirty="0"/>
              <a:t>traitement des </a:t>
            </a:r>
            <a:r>
              <a:rPr lang="fr-FR" dirty="0" smtClean="0"/>
              <a:t>entités</a:t>
            </a:r>
          </a:p>
          <a:p>
            <a:pPr>
              <a:buFont typeface="Wingdings" panose="05000000000000000000" pitchFamily="2" charset="2"/>
              <a:buChar char="q"/>
            </a:pPr>
            <a:r>
              <a:rPr lang="fr-FR" sz="2000" dirty="0" smtClean="0"/>
              <a:t>Chaque </a:t>
            </a:r>
            <a:r>
              <a:rPr lang="fr-FR" sz="2000" dirty="0"/>
              <a:t>entité du MCD est transformé en table </a:t>
            </a:r>
            <a:r>
              <a:rPr lang="fr-FR" sz="2000" dirty="0" smtClean="0"/>
              <a:t>;</a:t>
            </a:r>
          </a:p>
          <a:p>
            <a:pPr>
              <a:buFont typeface="Wingdings" panose="05000000000000000000" pitchFamily="2" charset="2"/>
              <a:buChar char="q"/>
            </a:pPr>
            <a:r>
              <a:rPr lang="fr-FR" sz="2000" dirty="0" smtClean="0"/>
              <a:t>Les </a:t>
            </a:r>
            <a:r>
              <a:rPr lang="fr-FR" sz="2000" dirty="0"/>
              <a:t>propriétés de l'entité deviennent les attributs de la </a:t>
            </a:r>
            <a:r>
              <a:rPr lang="fr-FR" sz="2000" dirty="0" smtClean="0"/>
              <a:t>table;</a:t>
            </a:r>
          </a:p>
          <a:p>
            <a:pPr>
              <a:buFont typeface="Wingdings" panose="05000000000000000000" pitchFamily="2" charset="2"/>
              <a:buChar char="q"/>
            </a:pPr>
            <a:r>
              <a:rPr lang="fr-FR" sz="2000" dirty="0" smtClean="0"/>
              <a:t>L'identifiant </a:t>
            </a:r>
            <a:r>
              <a:rPr lang="fr-FR" sz="2000" dirty="0"/>
              <a:t>de l'entité devient c</a:t>
            </a:r>
            <a:r>
              <a:rPr lang="fr-FR" sz="2000" dirty="0" smtClean="0"/>
              <a:t>lé </a:t>
            </a:r>
            <a:r>
              <a:rPr lang="fr-FR" sz="2000" dirty="0"/>
              <a:t>primaire </a:t>
            </a:r>
            <a:r>
              <a:rPr lang="fr-FR" sz="2000" dirty="0" smtClean="0"/>
              <a:t>.</a:t>
            </a:r>
          </a:p>
          <a:p>
            <a:pPr marL="82296" indent="0">
              <a:buNone/>
            </a:pPr>
            <a:endParaRPr lang="fr-FR" sz="2000" dirty="0"/>
          </a:p>
          <a:p>
            <a:pPr marL="82296" indent="0">
              <a:buNone/>
            </a:pPr>
            <a:r>
              <a:rPr lang="fr-FR" sz="2000" dirty="0" smtClean="0"/>
              <a:t>Exemple </a:t>
            </a:r>
          </a:p>
          <a:p>
            <a:pPr marL="82296" indent="0">
              <a:buNone/>
            </a:pPr>
            <a:endParaRPr lang="fr-FR" sz="2000" dirty="0"/>
          </a:p>
          <a:p>
            <a:pPr marL="82296" indent="0">
              <a:buNone/>
            </a:pPr>
            <a:endParaRPr lang="fr-FR" sz="2000" dirty="0" smtClean="0"/>
          </a:p>
          <a:p>
            <a:pPr marL="82296" indent="0">
              <a:buNone/>
            </a:pPr>
            <a:endParaRPr lang="fr-FR" sz="2000" dirty="0"/>
          </a:p>
          <a:p>
            <a:pPr marL="82296" indent="0">
              <a:buNone/>
            </a:pPr>
            <a:r>
              <a:rPr lang="fr-FR" sz="2000" dirty="0">
                <a:solidFill>
                  <a:srgbClr val="008000"/>
                </a:solidFill>
              </a:rPr>
              <a:t>AUTEUR (</a:t>
            </a:r>
            <a:r>
              <a:rPr lang="fr-FR" sz="2000" u="sng" dirty="0">
                <a:solidFill>
                  <a:srgbClr val="008000"/>
                </a:solidFill>
              </a:rPr>
              <a:t>Num_Auteur</a:t>
            </a:r>
            <a:r>
              <a:rPr lang="fr-FR" sz="2000" dirty="0">
                <a:solidFill>
                  <a:srgbClr val="008000"/>
                </a:solidFill>
              </a:rPr>
              <a:t>, Nom_Auteur, Date_Naissance) </a:t>
            </a:r>
            <a:endParaRPr lang="fr-FR" sz="2000" dirty="0" smtClean="0">
              <a:solidFill>
                <a:srgbClr val="008000"/>
              </a:solidFill>
            </a:endParaRPr>
          </a:p>
          <a:p>
            <a:pPr marL="82296" indent="0">
              <a:buNone/>
            </a:pPr>
            <a:r>
              <a:rPr lang="fr-FR" sz="2000" dirty="0" smtClean="0">
                <a:solidFill>
                  <a:srgbClr val="008000"/>
                </a:solidFill>
              </a:rPr>
              <a:t>LIVRE </a:t>
            </a:r>
            <a:r>
              <a:rPr lang="fr-FR" sz="2000" dirty="0">
                <a:solidFill>
                  <a:srgbClr val="008000"/>
                </a:solidFill>
              </a:rPr>
              <a:t>(</a:t>
            </a:r>
            <a:r>
              <a:rPr lang="fr-FR" sz="2000" u="sng" dirty="0">
                <a:solidFill>
                  <a:srgbClr val="008000"/>
                </a:solidFill>
              </a:rPr>
              <a:t>Num_Livre</a:t>
            </a:r>
            <a:r>
              <a:rPr lang="fr-FR" sz="2000" dirty="0">
                <a:solidFill>
                  <a:srgbClr val="008000"/>
                </a:solidFill>
              </a:rPr>
              <a:t>, Titre_Livre) </a:t>
            </a:r>
            <a:endParaRPr lang="fr-FR" sz="2000" dirty="0" smtClean="0">
              <a:solidFill>
                <a:srgbClr val="008000"/>
              </a:solidFill>
            </a:endParaRPr>
          </a:p>
        </p:txBody>
      </p:sp>
      <p:pic>
        <p:nvPicPr>
          <p:cNvPr id="5" name="Image 4"/>
          <p:cNvPicPr>
            <a:picLocks noChangeAspect="1"/>
          </p:cNvPicPr>
          <p:nvPr/>
        </p:nvPicPr>
        <p:blipFill>
          <a:blip r:embed="rId2"/>
          <a:stretch>
            <a:fillRect/>
          </a:stretch>
        </p:blipFill>
        <p:spPr>
          <a:xfrm>
            <a:off x="3119283" y="3421626"/>
            <a:ext cx="3200400" cy="1483749"/>
          </a:xfrm>
          <a:prstGeom prst="rect">
            <a:avLst/>
          </a:prstGeom>
        </p:spPr>
      </p:pic>
    </p:spTree>
    <p:extLst>
      <p:ext uri="{BB962C8B-B14F-4D97-AF65-F5344CB8AC3E}">
        <p14:creationId xmlns:p14="http://schemas.microsoft.com/office/powerpoint/2010/main" val="315132224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3 :  Le modèle relationnel : Du conceptuel au relationnel</a:t>
            </a:r>
          </a:p>
        </p:txBody>
      </p:sp>
      <p:sp>
        <p:nvSpPr>
          <p:cNvPr id="7" name="Espace réservé du pied de page 5"/>
          <p:cNvSpPr>
            <a:spLocks noGrp="1"/>
          </p:cNvSpPr>
          <p:nvPr>
            <p:ph type="ftr" sz="quarter" idx="11"/>
          </p:nvPr>
        </p:nvSpPr>
        <p:spPr>
          <a:xfrm>
            <a:off x="1096206" y="6397752"/>
            <a:ext cx="3815007" cy="391475"/>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68</a:t>
            </a:fld>
            <a:endParaRPr lang="en-US"/>
          </a:p>
        </p:txBody>
      </p:sp>
      <p:sp>
        <p:nvSpPr>
          <p:cNvPr id="2" name="Espace réservé du contenu 1"/>
          <p:cNvSpPr>
            <a:spLocks noGrp="1"/>
          </p:cNvSpPr>
          <p:nvPr>
            <p:ph idx="1"/>
          </p:nvPr>
        </p:nvSpPr>
        <p:spPr>
          <a:xfrm>
            <a:off x="1096206" y="1447800"/>
            <a:ext cx="7837482" cy="4800600"/>
          </a:xfrm>
        </p:spPr>
        <p:txBody>
          <a:bodyPr>
            <a:normAutofit fontScale="92500" lnSpcReduction="10000"/>
          </a:bodyPr>
          <a:lstStyle/>
          <a:p>
            <a:pPr marL="82296" indent="0">
              <a:buNone/>
            </a:pPr>
            <a:r>
              <a:rPr lang="fr-FR" dirty="0"/>
              <a:t>Les associations binaires </a:t>
            </a:r>
            <a:endParaRPr lang="fr-FR" dirty="0" smtClean="0"/>
          </a:p>
          <a:p>
            <a:pPr marL="82296" indent="0">
              <a:buNone/>
            </a:pPr>
            <a:r>
              <a:rPr lang="fr-FR" sz="2000" b="1" dirty="0"/>
              <a:t>Association binaire </a:t>
            </a:r>
            <a:r>
              <a:rPr lang="fr-FR" sz="2000" b="1" dirty="0" smtClean="0"/>
              <a:t>1,1 - </a:t>
            </a:r>
            <a:r>
              <a:rPr lang="fr-FR" sz="2000" b="1" dirty="0"/>
              <a:t>1,n </a:t>
            </a:r>
            <a:endParaRPr lang="fr-FR" sz="2000" b="1" dirty="0" smtClean="0"/>
          </a:p>
          <a:p>
            <a:pPr marL="82296" indent="0">
              <a:buNone/>
            </a:pPr>
            <a:r>
              <a:rPr lang="fr-FR" sz="2000" dirty="0"/>
              <a:t>Cette association correspond à une paire de cardinalité 1,1 et 0,n ou 1,n. Ce cas est également dénommé sous le vocabulaire de CIF (Contrainte d'Intégrité Fonctionnelle). Ce type d'association est également appelée association 1,n Dans ce cas, la table issue de l'entité coté cardinalité 1,1 reçoit comme clé étrangère la clé primaire de l'entité liée. </a:t>
            </a:r>
            <a:r>
              <a:rPr lang="fr-FR" sz="2000" dirty="0" smtClean="0"/>
              <a:t> Exemple :</a:t>
            </a:r>
          </a:p>
          <a:p>
            <a:pPr marL="82296" indent="0">
              <a:buNone/>
            </a:pPr>
            <a:endParaRPr lang="fr-FR" sz="2000" dirty="0"/>
          </a:p>
          <a:p>
            <a:pPr marL="82296" indent="0">
              <a:buNone/>
            </a:pPr>
            <a:endParaRPr lang="fr-FR" sz="2000" dirty="0" smtClean="0"/>
          </a:p>
          <a:p>
            <a:pPr marL="82296" indent="0">
              <a:buNone/>
            </a:pPr>
            <a:endParaRPr lang="fr-FR" sz="2000" dirty="0"/>
          </a:p>
          <a:p>
            <a:pPr marL="82296" indent="0">
              <a:buNone/>
            </a:pPr>
            <a:r>
              <a:rPr lang="fr-FR" sz="2000" dirty="0">
                <a:solidFill>
                  <a:srgbClr val="008000"/>
                </a:solidFill>
              </a:rPr>
              <a:t>AUTEUR (</a:t>
            </a:r>
            <a:r>
              <a:rPr lang="fr-FR" sz="2000" u="sng" dirty="0">
                <a:solidFill>
                  <a:srgbClr val="008000"/>
                </a:solidFill>
              </a:rPr>
              <a:t>Num_Auteur</a:t>
            </a:r>
            <a:r>
              <a:rPr lang="fr-FR" sz="2000" dirty="0">
                <a:solidFill>
                  <a:srgbClr val="008000"/>
                </a:solidFill>
              </a:rPr>
              <a:t>, Nom_Auteur, Date_Naissance) </a:t>
            </a:r>
            <a:r>
              <a:rPr lang="fr-FR" sz="2000" dirty="0" smtClean="0">
                <a:solidFill>
                  <a:srgbClr val="008000"/>
                </a:solidFill>
              </a:rPr>
              <a:t>                        LIVRE </a:t>
            </a:r>
            <a:r>
              <a:rPr lang="fr-FR" sz="2000" dirty="0">
                <a:solidFill>
                  <a:srgbClr val="008000"/>
                </a:solidFill>
              </a:rPr>
              <a:t>(</a:t>
            </a:r>
            <a:r>
              <a:rPr lang="fr-FR" sz="2000" u="sng" dirty="0">
                <a:solidFill>
                  <a:srgbClr val="008000"/>
                </a:solidFill>
              </a:rPr>
              <a:t>Num_Livre</a:t>
            </a:r>
            <a:r>
              <a:rPr lang="fr-FR" sz="2000" dirty="0">
                <a:solidFill>
                  <a:srgbClr val="008000"/>
                </a:solidFill>
              </a:rPr>
              <a:t>, Titre_Livre, #</a:t>
            </a:r>
            <a:r>
              <a:rPr lang="fr-FR" sz="2000" dirty="0" smtClean="0">
                <a:solidFill>
                  <a:srgbClr val="008000"/>
                </a:solidFill>
              </a:rPr>
              <a:t>Num_Auteur) </a:t>
            </a:r>
          </a:p>
          <a:p>
            <a:pPr marL="82296" indent="0">
              <a:buNone/>
            </a:pPr>
            <a:r>
              <a:rPr lang="fr-FR" sz="2000" dirty="0"/>
              <a:t>Explication : Dans l'exemple ci-dessus, un livre est écrit par un et un seul auteur. Il est donc normal de retrouver l'auteur associé au livre dans la table livre. </a:t>
            </a:r>
            <a:endParaRPr lang="fr-FR" sz="2000" b="1" dirty="0"/>
          </a:p>
        </p:txBody>
      </p:sp>
      <p:pic>
        <p:nvPicPr>
          <p:cNvPr id="6" name="Image 5"/>
          <p:cNvPicPr>
            <a:picLocks noChangeAspect="1"/>
          </p:cNvPicPr>
          <p:nvPr/>
        </p:nvPicPr>
        <p:blipFill>
          <a:blip r:embed="rId2"/>
          <a:stretch>
            <a:fillRect/>
          </a:stretch>
        </p:blipFill>
        <p:spPr>
          <a:xfrm>
            <a:off x="2719234" y="3670197"/>
            <a:ext cx="4000500" cy="923925"/>
          </a:xfrm>
          <a:prstGeom prst="rect">
            <a:avLst/>
          </a:prstGeom>
        </p:spPr>
      </p:pic>
    </p:spTree>
    <p:extLst>
      <p:ext uri="{BB962C8B-B14F-4D97-AF65-F5344CB8AC3E}">
        <p14:creationId xmlns:p14="http://schemas.microsoft.com/office/powerpoint/2010/main" val="385731293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3 :  Le modèle relationnel : Du conceptuel au relationnel</a:t>
            </a:r>
          </a:p>
        </p:txBody>
      </p:sp>
      <p:sp>
        <p:nvSpPr>
          <p:cNvPr id="7" name="Espace réservé du pied de page 5"/>
          <p:cNvSpPr>
            <a:spLocks noGrp="1"/>
          </p:cNvSpPr>
          <p:nvPr>
            <p:ph type="ftr" sz="quarter" idx="11"/>
          </p:nvPr>
        </p:nvSpPr>
        <p:spPr>
          <a:xfrm>
            <a:off x="1096206" y="6397752"/>
            <a:ext cx="3815007" cy="391475"/>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69</a:t>
            </a:fld>
            <a:endParaRPr lang="en-US"/>
          </a:p>
        </p:txBody>
      </p:sp>
      <p:sp>
        <p:nvSpPr>
          <p:cNvPr id="2" name="Espace réservé du contenu 1"/>
          <p:cNvSpPr>
            <a:spLocks noGrp="1"/>
          </p:cNvSpPr>
          <p:nvPr>
            <p:ph idx="1"/>
          </p:nvPr>
        </p:nvSpPr>
        <p:spPr>
          <a:xfrm>
            <a:off x="1096206" y="1447800"/>
            <a:ext cx="7837482" cy="4800600"/>
          </a:xfrm>
        </p:spPr>
        <p:txBody>
          <a:bodyPr>
            <a:normAutofit/>
          </a:bodyPr>
          <a:lstStyle/>
          <a:p>
            <a:pPr marL="82296" indent="0">
              <a:buNone/>
            </a:pPr>
            <a:r>
              <a:rPr lang="fr-FR" dirty="0"/>
              <a:t>Les associations binaires </a:t>
            </a:r>
            <a:endParaRPr lang="fr-FR" dirty="0" smtClean="0"/>
          </a:p>
          <a:p>
            <a:pPr marL="82296" indent="0">
              <a:buNone/>
            </a:pPr>
            <a:r>
              <a:rPr lang="fr-FR" sz="2000" b="1" dirty="0"/>
              <a:t>Association binaire 0,1 -1,1</a:t>
            </a:r>
            <a:r>
              <a:rPr lang="fr-FR" sz="2000" dirty="0" smtClean="0"/>
              <a:t>  </a:t>
            </a:r>
          </a:p>
          <a:p>
            <a:pPr marL="82296" indent="0">
              <a:buNone/>
            </a:pPr>
            <a:r>
              <a:rPr lang="fr-FR" sz="2000" dirty="0"/>
              <a:t>Cette association correspond à une paire de cardinalité 1,1 et 0,1. Dans ce cas, il y a plusieurs solution, une bonne et une moins bonne. Je vous les cite toutes les deux dans la mesure où vous êtes susceptibles de retrouver les deux possibilités. </a:t>
            </a:r>
            <a:r>
              <a:rPr lang="fr-FR" sz="2000" dirty="0" smtClean="0"/>
              <a:t> Exemple :</a:t>
            </a:r>
          </a:p>
          <a:p>
            <a:pPr marL="82296" indent="0">
              <a:buNone/>
            </a:pPr>
            <a:endParaRPr lang="fr-FR" sz="2000" dirty="0"/>
          </a:p>
          <a:p>
            <a:pPr marL="82296" indent="0">
              <a:buNone/>
            </a:pPr>
            <a:endParaRPr lang="fr-FR" sz="2000" dirty="0" smtClean="0"/>
          </a:p>
          <a:p>
            <a:pPr marL="82296" indent="0">
              <a:buNone/>
            </a:pPr>
            <a:endParaRPr lang="fr-FR" sz="2000" dirty="0"/>
          </a:p>
          <a:p>
            <a:pPr marL="82296" indent="0">
              <a:buNone/>
            </a:pPr>
            <a:r>
              <a:rPr lang="fr-FR" sz="2000" dirty="0"/>
              <a:t>Cet exemple illustre le fait qu'un Micro est équipé de 0 ou 1 CD-Rom. Les </a:t>
            </a:r>
            <a:r>
              <a:rPr lang="fr-FR" sz="2000" dirty="0" smtClean="0"/>
              <a:t>N° </a:t>
            </a:r>
            <a:r>
              <a:rPr lang="fr-FR" sz="2000" dirty="0"/>
              <a:t>correspondent à des numéros de série. La meilleure solution est que la table CD_ROM reçoivent comme clé étrangère </a:t>
            </a:r>
            <a:r>
              <a:rPr lang="fr-FR" sz="2000" dirty="0" err="1"/>
              <a:t>Num_Micro</a:t>
            </a:r>
            <a:r>
              <a:rPr lang="fr-FR" sz="2000" dirty="0"/>
              <a:t>. Car un </a:t>
            </a:r>
            <a:r>
              <a:rPr lang="fr-FR" sz="2000" dirty="0" err="1"/>
              <a:t>CD_Rom</a:t>
            </a:r>
            <a:r>
              <a:rPr lang="fr-FR" sz="2000" dirty="0"/>
              <a:t> est affecté à un et un seul micro. Ce qui donne : </a:t>
            </a:r>
            <a:endParaRPr lang="fr-FR" sz="2000" dirty="0" smtClean="0"/>
          </a:p>
          <a:p>
            <a:pPr marL="82296" indent="0">
              <a:buNone/>
            </a:pPr>
            <a:endParaRPr lang="fr-FR" sz="2000" dirty="0"/>
          </a:p>
        </p:txBody>
      </p:sp>
      <p:pic>
        <p:nvPicPr>
          <p:cNvPr id="5" name="Image 4"/>
          <p:cNvPicPr>
            <a:picLocks noChangeAspect="1"/>
          </p:cNvPicPr>
          <p:nvPr/>
        </p:nvPicPr>
        <p:blipFill>
          <a:blip r:embed="rId2"/>
          <a:stretch>
            <a:fillRect/>
          </a:stretch>
        </p:blipFill>
        <p:spPr>
          <a:xfrm>
            <a:off x="2490787" y="3843337"/>
            <a:ext cx="4162425" cy="828675"/>
          </a:xfrm>
          <a:prstGeom prst="rect">
            <a:avLst/>
          </a:prstGeom>
        </p:spPr>
      </p:pic>
    </p:spTree>
    <p:extLst>
      <p:ext uri="{BB962C8B-B14F-4D97-AF65-F5344CB8AC3E}">
        <p14:creationId xmlns:p14="http://schemas.microsoft.com/office/powerpoint/2010/main" val="32364957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r>
              <a:rPr lang="fr-FR" sz="2800" b="1" dirty="0">
                <a:solidFill>
                  <a:schemeClr val="tx1">
                    <a:lumMod val="95000"/>
                    <a:lumOff val="5000"/>
                  </a:schemeClr>
                </a:solidFill>
              </a:rPr>
              <a:t>Unité 0 : Généralités sur les bases de données</a:t>
            </a:r>
          </a:p>
        </p:txBody>
      </p:sp>
      <p:sp>
        <p:nvSpPr>
          <p:cNvPr id="2" name="Espace réservé du contenu 1"/>
          <p:cNvSpPr>
            <a:spLocks noGrp="1"/>
          </p:cNvSpPr>
          <p:nvPr>
            <p:ph idx="1"/>
          </p:nvPr>
        </p:nvSpPr>
        <p:spPr>
          <a:xfrm>
            <a:off x="1096206" y="1109176"/>
            <a:ext cx="7839975" cy="5031477"/>
          </a:xfrm>
        </p:spPr>
        <p:txBody>
          <a:bodyPr>
            <a:noAutofit/>
          </a:bodyPr>
          <a:lstStyle/>
          <a:p>
            <a:pPr marL="0" indent="0">
              <a:buNone/>
            </a:pPr>
            <a:r>
              <a:rPr lang="fr-FR" sz="2000" b="1" dirty="0" smtClean="0">
                <a:solidFill>
                  <a:schemeClr val="tx1">
                    <a:lumMod val="95000"/>
                    <a:lumOff val="5000"/>
                  </a:schemeClr>
                </a:solidFill>
              </a:rPr>
              <a:t>Pourquoi une base de données</a:t>
            </a:r>
          </a:p>
          <a:p>
            <a:pPr marL="0" indent="0">
              <a:buNone/>
            </a:pPr>
            <a:r>
              <a:rPr lang="fr-FR" sz="2000" dirty="0" smtClean="0">
                <a:solidFill>
                  <a:schemeClr val="tx1">
                    <a:lumMod val="95000"/>
                    <a:lumOff val="5000"/>
                  </a:schemeClr>
                </a:solidFill>
              </a:rPr>
              <a:t>de données de réservation </a:t>
            </a:r>
            <a:r>
              <a:rPr lang="fr-FR" sz="2000" dirty="0">
                <a:solidFill>
                  <a:schemeClr val="tx1">
                    <a:lumMod val="95000"/>
                    <a:lumOff val="5000"/>
                  </a:schemeClr>
                </a:solidFill>
              </a:rPr>
              <a:t>de train, i</a:t>
            </a:r>
            <a:r>
              <a:rPr lang="fr-FR" sz="2000" dirty="0" smtClean="0">
                <a:solidFill>
                  <a:schemeClr val="tx1">
                    <a:lumMod val="95000"/>
                    <a:lumOff val="5000"/>
                  </a:schemeClr>
                </a:solidFill>
              </a:rPr>
              <a:t>l </a:t>
            </a:r>
            <a:r>
              <a:rPr lang="fr-FR" sz="2000" dirty="0">
                <a:solidFill>
                  <a:schemeClr val="tx1">
                    <a:lumMod val="95000"/>
                    <a:lumOff val="5000"/>
                  </a:schemeClr>
                </a:solidFill>
              </a:rPr>
              <a:t>ne faut jamais donner la même place dans le même train à 2 clients</a:t>
            </a:r>
            <a:r>
              <a:rPr lang="fr-FR" sz="2000" dirty="0" smtClean="0">
                <a:solidFill>
                  <a:schemeClr val="tx1">
                    <a:lumMod val="95000"/>
                    <a:lumOff val="5000"/>
                  </a:schemeClr>
                </a:solidFill>
              </a:rPr>
              <a:t>.</a:t>
            </a:r>
            <a:r>
              <a:rPr lang="fr-FR" sz="2000" dirty="0"/>
              <a:t> L’heure de </a:t>
            </a:r>
            <a:r>
              <a:rPr lang="fr-FR" sz="2000" dirty="0" smtClean="0"/>
              <a:t>départ </a:t>
            </a:r>
            <a:r>
              <a:rPr lang="fr-FR" sz="2000" dirty="0"/>
              <a:t>d’une gare doit </a:t>
            </a:r>
            <a:r>
              <a:rPr lang="fr-FR" sz="2000" dirty="0" smtClean="0"/>
              <a:t>être antérieure à </a:t>
            </a:r>
            <a:r>
              <a:rPr lang="fr-FR" sz="2000" dirty="0"/>
              <a:t>l’heure </a:t>
            </a:r>
            <a:r>
              <a:rPr lang="fr-FR" sz="2000" dirty="0" smtClean="0"/>
              <a:t>d’arrivée dans la gare de destination.</a:t>
            </a:r>
          </a:p>
          <a:p>
            <a:pPr marL="0" indent="0">
              <a:buNone/>
            </a:pPr>
            <a:endParaRPr lang="fr-FR" sz="2000" dirty="0">
              <a:solidFill>
                <a:schemeClr val="tx1">
                  <a:lumMod val="95000"/>
                  <a:lumOff val="5000"/>
                </a:schemeClr>
              </a:solidFill>
            </a:endParaRPr>
          </a:p>
          <a:p>
            <a:pPr marL="342900" indent="-342900">
              <a:buFont typeface="Wingdings" charset="2"/>
              <a:buChar char="q"/>
            </a:pPr>
            <a:r>
              <a:rPr lang="fr-FR" sz="2000" dirty="0">
                <a:solidFill>
                  <a:schemeClr val="tx1">
                    <a:lumMod val="95000"/>
                    <a:lumOff val="5000"/>
                  </a:schemeClr>
                </a:solidFill>
              </a:rPr>
              <a:t>la confidentialité et la sécurité : L’information stockée dans la base de données ne doit être accessible que par ceux qui en ont le droit. L’information ne doit pas non plus être perdue pour quoi ce soit</a:t>
            </a:r>
            <a:r>
              <a:rPr lang="fr-FR" sz="2000" dirty="0" smtClean="0">
                <a:solidFill>
                  <a:schemeClr val="tx1">
                    <a:lumMod val="95000"/>
                    <a:lumOff val="5000"/>
                  </a:schemeClr>
                </a:solidFill>
              </a:rPr>
              <a:t>.</a:t>
            </a:r>
            <a:endParaRPr lang="fr-FR" sz="2000" dirty="0">
              <a:solidFill>
                <a:schemeClr val="tx1">
                  <a:lumMod val="95000"/>
                  <a:lumOff val="5000"/>
                </a:schemeClr>
              </a:solidFill>
            </a:endParaRPr>
          </a:p>
          <a:p>
            <a:pPr marL="0" indent="0">
              <a:buNone/>
            </a:pPr>
            <a:r>
              <a:rPr lang="fr-FR" sz="2000" b="1" dirty="0">
                <a:solidFill>
                  <a:schemeClr val="tx1">
                    <a:lumMod val="95000"/>
                    <a:lumOff val="5000"/>
                  </a:schemeClr>
                </a:solidFill>
              </a:rPr>
              <a:t>Exemple de base de </a:t>
            </a:r>
            <a:r>
              <a:rPr lang="fr-FR" sz="2000" b="1" dirty="0" smtClean="0">
                <a:solidFill>
                  <a:schemeClr val="tx1">
                    <a:lumMod val="95000"/>
                    <a:lumOff val="5000"/>
                  </a:schemeClr>
                </a:solidFill>
              </a:rPr>
              <a:t>données</a:t>
            </a:r>
          </a:p>
          <a:p>
            <a:pPr marL="0" indent="0">
              <a:buNone/>
            </a:pPr>
            <a:endParaRPr lang="fr-FR" sz="2000" b="1" dirty="0">
              <a:solidFill>
                <a:schemeClr val="tx1">
                  <a:lumMod val="95000"/>
                  <a:lumOff val="5000"/>
                </a:schemeClr>
              </a:solidFill>
            </a:endParaRPr>
          </a:p>
          <a:p>
            <a:pPr marL="342900" indent="-342900">
              <a:buFont typeface="Wingdings" charset="2"/>
              <a:buChar char="q"/>
            </a:pPr>
            <a:r>
              <a:rPr lang="fr-FR" sz="2000" dirty="0">
                <a:solidFill>
                  <a:schemeClr val="tx1">
                    <a:lumMod val="95000"/>
                    <a:lumOff val="5000"/>
                  </a:schemeClr>
                </a:solidFill>
              </a:rPr>
              <a:t>Gestion des personnels</a:t>
            </a:r>
            <a:r>
              <a:rPr lang="fr-FR" sz="2000" dirty="0" smtClean="0">
                <a:solidFill>
                  <a:schemeClr val="tx1">
                    <a:lumMod val="95000"/>
                    <a:lumOff val="5000"/>
                  </a:schemeClr>
                </a:solidFill>
              </a:rPr>
              <a:t>, étudiants</a:t>
            </a:r>
            <a:r>
              <a:rPr lang="fr-FR" sz="2000" dirty="0">
                <a:solidFill>
                  <a:schemeClr val="tx1">
                    <a:lumMod val="95000"/>
                    <a:lumOff val="5000"/>
                  </a:schemeClr>
                </a:solidFill>
              </a:rPr>
              <a:t>, cours, inscriptions, ... de </a:t>
            </a:r>
            <a:r>
              <a:rPr lang="fr-FR" sz="2000" dirty="0" smtClean="0">
                <a:solidFill>
                  <a:schemeClr val="tx1">
                    <a:lumMod val="95000"/>
                    <a:lumOff val="5000"/>
                  </a:schemeClr>
                </a:solidFill>
              </a:rPr>
              <a:t>l’IFRISSE;</a:t>
            </a:r>
            <a:endParaRPr lang="fr-FR" sz="2000" dirty="0">
              <a:solidFill>
                <a:schemeClr val="tx1">
                  <a:lumMod val="95000"/>
                  <a:lumOff val="5000"/>
                </a:schemeClr>
              </a:solidFill>
            </a:endParaRPr>
          </a:p>
          <a:p>
            <a:pPr marL="342900" indent="-342900">
              <a:buFont typeface="Wingdings" charset="2"/>
              <a:buChar char="q"/>
            </a:pPr>
            <a:r>
              <a:rPr lang="fr-FR" sz="2000" dirty="0">
                <a:solidFill>
                  <a:schemeClr val="tx1">
                    <a:lumMod val="95000"/>
                    <a:lumOff val="5000"/>
                  </a:schemeClr>
                </a:solidFill>
              </a:rPr>
              <a:t>Système de réservation de places de train à la </a:t>
            </a:r>
            <a:r>
              <a:rPr lang="fr-FR" sz="2000" dirty="0" err="1">
                <a:solidFill>
                  <a:schemeClr val="tx1">
                    <a:lumMod val="95000"/>
                    <a:lumOff val="5000"/>
                  </a:schemeClr>
                </a:solidFill>
              </a:rPr>
              <a:t>sitarail</a:t>
            </a:r>
            <a:r>
              <a:rPr lang="fr-FR" sz="2000" dirty="0">
                <a:solidFill>
                  <a:schemeClr val="tx1">
                    <a:lumMod val="95000"/>
                    <a:lumOff val="5000"/>
                  </a:schemeClr>
                </a:solidFill>
              </a:rPr>
              <a:t>; </a:t>
            </a:r>
          </a:p>
          <a:p>
            <a:pPr marL="342900" indent="-342900">
              <a:buFont typeface="Wingdings" charset="2"/>
              <a:buChar char="q"/>
            </a:pPr>
            <a:r>
              <a:rPr lang="fr-FR" sz="2000" dirty="0">
                <a:solidFill>
                  <a:schemeClr val="tx1">
                    <a:lumMod val="95000"/>
                    <a:lumOff val="5000"/>
                  </a:schemeClr>
                </a:solidFill>
              </a:rPr>
              <a:t>Gestion d’une bibliothèque;</a:t>
            </a:r>
          </a:p>
          <a:p>
            <a:pPr marL="342900" indent="-342900">
              <a:buFont typeface="Wingdings" charset="2"/>
              <a:buChar char="q"/>
            </a:pPr>
            <a:r>
              <a:rPr lang="fr-FR" sz="2000" dirty="0">
                <a:solidFill>
                  <a:schemeClr val="tx1">
                    <a:lumMod val="95000"/>
                    <a:lumOff val="5000"/>
                  </a:schemeClr>
                </a:solidFill>
              </a:rPr>
              <a:t>Gestion des patients d'une clinique;</a:t>
            </a:r>
          </a:p>
          <a:p>
            <a:pPr marL="0" indent="0">
              <a:buNone/>
            </a:pPr>
            <a:endParaRPr lang="fr-FR" sz="2000" dirty="0">
              <a:solidFill>
                <a:schemeClr val="tx1">
                  <a:lumMod val="95000"/>
                  <a:lumOff val="5000"/>
                </a:schemeClr>
              </a:solidFill>
            </a:endParaRPr>
          </a:p>
          <a:p>
            <a:pPr marL="342900" indent="-342900">
              <a:buFont typeface="Wingdings" charset="2"/>
              <a:buChar char="q"/>
            </a:pPr>
            <a:endParaRPr lang="fr-FR" sz="2000" dirty="0">
              <a:solidFill>
                <a:schemeClr val="tx1">
                  <a:lumMod val="95000"/>
                  <a:lumOff val="5000"/>
                </a:schemeClr>
              </a:solidFill>
            </a:endParaRPr>
          </a:p>
          <a:p>
            <a:pPr marL="0" indent="0">
              <a:buNone/>
            </a:pPr>
            <a:endParaRPr lang="fr-FR" sz="2000" b="1" dirty="0">
              <a:solidFill>
                <a:schemeClr val="tx1">
                  <a:lumMod val="95000"/>
                  <a:lumOff val="5000"/>
                </a:schemeClr>
              </a:solidFill>
            </a:endParaRPr>
          </a:p>
          <a:p>
            <a:pPr marL="0" indent="0">
              <a:buNone/>
            </a:pPr>
            <a:r>
              <a:rPr lang="fr-FR" sz="2000" dirty="0">
                <a:solidFill>
                  <a:schemeClr val="tx1">
                    <a:lumMod val="95000"/>
                    <a:lumOff val="5000"/>
                  </a:schemeClr>
                </a:solidFill>
              </a:rPr>
              <a:t> </a:t>
            </a:r>
          </a:p>
          <a:p>
            <a:pPr marL="0" indent="0">
              <a:buNone/>
            </a:pPr>
            <a:r>
              <a:rPr lang="fr-FR" sz="2000" dirty="0"/>
              <a:t/>
            </a:r>
            <a:br>
              <a:rPr lang="fr-FR" sz="2000" dirty="0"/>
            </a:br>
            <a:endParaRPr lang="fr-FR" sz="2000" dirty="0"/>
          </a:p>
          <a:p>
            <a:pPr marL="0" indent="0">
              <a:buNone/>
            </a:pPr>
            <a:endParaRPr lang="fr-FR" sz="2000" dirty="0" smtClean="0">
              <a:solidFill>
                <a:schemeClr val="tx1">
                  <a:lumMod val="95000"/>
                  <a:lumOff val="5000"/>
                </a:schemeClr>
              </a:solidFill>
            </a:endParaRP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7</a:t>
            </a:fld>
            <a:endParaRPr lang="en-US"/>
          </a:p>
        </p:txBody>
      </p:sp>
    </p:spTree>
    <p:extLst>
      <p:ext uri="{BB962C8B-B14F-4D97-AF65-F5344CB8AC3E}">
        <p14:creationId xmlns:p14="http://schemas.microsoft.com/office/powerpoint/2010/main" val="277827321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3 :  Le modèle relationnel : Du conceptuel au relationnel</a:t>
            </a:r>
          </a:p>
        </p:txBody>
      </p:sp>
      <p:sp>
        <p:nvSpPr>
          <p:cNvPr id="7" name="Espace réservé du pied de page 5"/>
          <p:cNvSpPr>
            <a:spLocks noGrp="1"/>
          </p:cNvSpPr>
          <p:nvPr>
            <p:ph type="ftr" sz="quarter" idx="11"/>
          </p:nvPr>
        </p:nvSpPr>
        <p:spPr>
          <a:xfrm>
            <a:off x="1096206" y="6397752"/>
            <a:ext cx="3815007" cy="391475"/>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70</a:t>
            </a:fld>
            <a:endParaRPr lang="en-US"/>
          </a:p>
        </p:txBody>
      </p:sp>
      <p:sp>
        <p:nvSpPr>
          <p:cNvPr id="2" name="Espace réservé du contenu 1"/>
          <p:cNvSpPr>
            <a:spLocks noGrp="1"/>
          </p:cNvSpPr>
          <p:nvPr>
            <p:ph idx="1"/>
          </p:nvPr>
        </p:nvSpPr>
        <p:spPr>
          <a:xfrm>
            <a:off x="1096206" y="1447800"/>
            <a:ext cx="7837482" cy="4800600"/>
          </a:xfrm>
        </p:spPr>
        <p:txBody>
          <a:bodyPr>
            <a:normAutofit fontScale="92500" lnSpcReduction="10000"/>
          </a:bodyPr>
          <a:lstStyle/>
          <a:p>
            <a:pPr marL="82296" indent="0">
              <a:buNone/>
            </a:pPr>
            <a:r>
              <a:rPr lang="fr-FR" dirty="0"/>
              <a:t>Les associations binaires </a:t>
            </a:r>
            <a:endParaRPr lang="fr-FR" dirty="0" smtClean="0"/>
          </a:p>
          <a:p>
            <a:pPr marL="82296" indent="0">
              <a:buNone/>
            </a:pPr>
            <a:r>
              <a:rPr lang="fr-FR" sz="2000" b="1" dirty="0"/>
              <a:t>Association binaire 0,1 -1,1</a:t>
            </a:r>
            <a:r>
              <a:rPr lang="fr-FR" sz="2000" dirty="0" smtClean="0"/>
              <a:t>  </a:t>
            </a:r>
          </a:p>
          <a:p>
            <a:pPr marL="82296" indent="0">
              <a:buNone/>
            </a:pPr>
            <a:r>
              <a:rPr lang="fr-FR" sz="2000" dirty="0" smtClean="0"/>
              <a:t> Ce </a:t>
            </a:r>
            <a:r>
              <a:rPr lang="fr-FR" sz="2000" dirty="0"/>
              <a:t>qui donne : </a:t>
            </a:r>
            <a:endParaRPr lang="fr-FR" sz="2000" dirty="0" smtClean="0"/>
          </a:p>
          <a:p>
            <a:pPr marL="82296" indent="0">
              <a:buNone/>
            </a:pPr>
            <a:r>
              <a:rPr lang="pt-BR" sz="2000" dirty="0"/>
              <a:t>MICRO (Num_Micro, Marque_Micro) </a:t>
            </a:r>
            <a:endParaRPr lang="pt-BR" sz="2000" dirty="0" smtClean="0"/>
          </a:p>
          <a:p>
            <a:pPr marL="82296" indent="0">
              <a:buNone/>
            </a:pPr>
            <a:r>
              <a:rPr lang="pt-BR" sz="2000" dirty="0" smtClean="0"/>
              <a:t>CD_ROM </a:t>
            </a:r>
            <a:r>
              <a:rPr lang="pt-BR" sz="2000" dirty="0"/>
              <a:t>(Num_Cd, Marque_Cd, #</a:t>
            </a:r>
            <a:r>
              <a:rPr lang="pt-BR" sz="2000" dirty="0" smtClean="0"/>
              <a:t>Num_Micro) </a:t>
            </a:r>
          </a:p>
          <a:p>
            <a:pPr marL="82296" indent="0">
              <a:buNone/>
            </a:pPr>
            <a:endParaRPr lang="pt-BR" sz="2000" dirty="0" smtClean="0"/>
          </a:p>
          <a:p>
            <a:pPr marL="82296" indent="0">
              <a:buNone/>
            </a:pPr>
            <a:r>
              <a:rPr lang="pt-BR" sz="2000" b="1" dirty="0"/>
              <a:t>Association binaire 0,1 -0,1 </a:t>
            </a:r>
          </a:p>
          <a:p>
            <a:pPr marL="82296" indent="0">
              <a:buNone/>
            </a:pPr>
            <a:r>
              <a:rPr lang="fr-FR" sz="2000" dirty="0"/>
              <a:t>Cet exemple illustre le fait que certains </a:t>
            </a:r>
            <a:r>
              <a:rPr lang="fr-FR" sz="2000" dirty="0" err="1"/>
              <a:t>CD_Rom</a:t>
            </a:r>
            <a:r>
              <a:rPr lang="fr-FR" sz="2000" dirty="0"/>
              <a:t> n'équipent pas de </a:t>
            </a:r>
            <a:r>
              <a:rPr lang="fr-FR" sz="2000" dirty="0" smtClean="0"/>
              <a:t>micro. </a:t>
            </a:r>
            <a:r>
              <a:rPr lang="fr-FR" sz="2000" dirty="0"/>
              <a:t>En reprenant le modèle relationnel, et partant qu'une clé étrangère ne peut être nulle, la seule solution est de créer une table intermédiaire qui illustre le fait que l'on mémorise les cas d'association entre un lecteur de CD-Rom et un Micro. Ce cas d'association nécessite la création d'une autre table (ici EQUIPER) prenant comme clé primaire la composition des clés primaires des autres tables devenant clé étrangère dans la table COMPOSER: </a:t>
            </a:r>
          </a:p>
        </p:txBody>
      </p:sp>
    </p:spTree>
    <p:extLst>
      <p:ext uri="{BB962C8B-B14F-4D97-AF65-F5344CB8AC3E}">
        <p14:creationId xmlns:p14="http://schemas.microsoft.com/office/powerpoint/2010/main" val="58613232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3 :  Le modèle relationnel : Du conceptuel au relationnel</a:t>
            </a:r>
          </a:p>
        </p:txBody>
      </p:sp>
      <p:sp>
        <p:nvSpPr>
          <p:cNvPr id="7" name="Espace réservé du pied de page 5"/>
          <p:cNvSpPr>
            <a:spLocks noGrp="1"/>
          </p:cNvSpPr>
          <p:nvPr>
            <p:ph type="ftr" sz="quarter" idx="11"/>
          </p:nvPr>
        </p:nvSpPr>
        <p:spPr>
          <a:xfrm>
            <a:off x="1096206" y="6397752"/>
            <a:ext cx="3815007" cy="391475"/>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71</a:t>
            </a:fld>
            <a:endParaRPr lang="en-US"/>
          </a:p>
        </p:txBody>
      </p:sp>
      <p:sp>
        <p:nvSpPr>
          <p:cNvPr id="2" name="Espace réservé du contenu 1"/>
          <p:cNvSpPr>
            <a:spLocks noGrp="1"/>
          </p:cNvSpPr>
          <p:nvPr>
            <p:ph idx="1"/>
          </p:nvPr>
        </p:nvSpPr>
        <p:spPr>
          <a:xfrm>
            <a:off x="1096206" y="1447800"/>
            <a:ext cx="7837482" cy="4800600"/>
          </a:xfrm>
        </p:spPr>
        <p:txBody>
          <a:bodyPr>
            <a:normAutofit/>
          </a:bodyPr>
          <a:lstStyle/>
          <a:p>
            <a:pPr marL="82296" indent="0">
              <a:buNone/>
            </a:pPr>
            <a:r>
              <a:rPr lang="pt-BR" sz="2000" b="1" dirty="0" smtClean="0"/>
              <a:t>Association </a:t>
            </a:r>
            <a:r>
              <a:rPr lang="pt-BR" sz="2000" b="1" dirty="0"/>
              <a:t>binaire 0,1 -0,1 </a:t>
            </a:r>
          </a:p>
          <a:p>
            <a:pPr marL="82296" indent="0">
              <a:buNone/>
            </a:pPr>
            <a:r>
              <a:rPr lang="fr-FR" sz="2000" dirty="0" smtClean="0"/>
              <a:t> </a:t>
            </a:r>
            <a:r>
              <a:rPr lang="pt-BR" sz="2000" dirty="0" smtClean="0"/>
              <a:t>MICRO </a:t>
            </a:r>
            <a:r>
              <a:rPr lang="pt-BR" sz="2000" dirty="0"/>
              <a:t>(</a:t>
            </a:r>
            <a:r>
              <a:rPr lang="pt-BR" sz="2000" u="sng" dirty="0"/>
              <a:t>Num_Micro</a:t>
            </a:r>
            <a:r>
              <a:rPr lang="pt-BR" sz="2000" dirty="0"/>
              <a:t>, Marque_Micro) </a:t>
            </a:r>
            <a:endParaRPr lang="pt-BR" sz="2000" dirty="0" smtClean="0"/>
          </a:p>
          <a:p>
            <a:pPr marL="82296" indent="0">
              <a:buNone/>
            </a:pPr>
            <a:r>
              <a:rPr lang="pt-BR" sz="2000" dirty="0" smtClean="0"/>
              <a:t>CD_ROM </a:t>
            </a:r>
            <a:r>
              <a:rPr lang="pt-BR" sz="2000" dirty="0"/>
              <a:t>(</a:t>
            </a:r>
            <a:r>
              <a:rPr lang="pt-BR" sz="2000" u="sng" dirty="0"/>
              <a:t>Num_Cd</a:t>
            </a:r>
            <a:r>
              <a:rPr lang="pt-BR" sz="2000" dirty="0"/>
              <a:t>, Marque_Cd) </a:t>
            </a:r>
            <a:endParaRPr lang="pt-BR" sz="2000" dirty="0" smtClean="0"/>
          </a:p>
          <a:p>
            <a:pPr marL="82296" indent="0">
              <a:buNone/>
            </a:pPr>
            <a:r>
              <a:rPr lang="pt-BR" sz="2000" dirty="0" smtClean="0"/>
              <a:t>EQUIPER </a:t>
            </a:r>
            <a:r>
              <a:rPr lang="pt-BR" sz="2000" u="sng" dirty="0" smtClean="0"/>
              <a:t>(</a:t>
            </a:r>
            <a:r>
              <a:rPr lang="pt-BR" sz="2000" u="sng" dirty="0"/>
              <a:t>#</a:t>
            </a:r>
            <a:r>
              <a:rPr lang="pt-BR" sz="2000" u="sng" dirty="0" smtClean="0"/>
              <a:t>Num_Micro, </a:t>
            </a:r>
            <a:r>
              <a:rPr lang="pt-BR" sz="2000" u="sng" dirty="0"/>
              <a:t>#</a:t>
            </a:r>
            <a:r>
              <a:rPr lang="pt-BR" sz="2000" u="sng" dirty="0" smtClean="0"/>
              <a:t>Num_Cd</a:t>
            </a:r>
            <a:r>
              <a:rPr lang="pt-BR" sz="2000" dirty="0" smtClean="0"/>
              <a:t>) </a:t>
            </a:r>
          </a:p>
          <a:p>
            <a:pPr marL="82296" indent="0">
              <a:buNone/>
            </a:pPr>
            <a:endParaRPr lang="pt-BR" sz="2000" dirty="0" smtClean="0"/>
          </a:p>
          <a:p>
            <a:pPr marL="82296" indent="0">
              <a:buNone/>
            </a:pPr>
            <a:r>
              <a:rPr lang="fr-FR" sz="2000" dirty="0"/>
              <a:t>La clé primaire composée exprime le fait que l'unicité d'un enregistrement dans la table se fait sur le couple </a:t>
            </a:r>
            <a:r>
              <a:rPr lang="fr-FR" sz="2000" dirty="0" err="1"/>
              <a:t>Num_Micro</a:t>
            </a:r>
            <a:r>
              <a:rPr lang="fr-FR" sz="2000" dirty="0"/>
              <a:t> et </a:t>
            </a:r>
            <a:r>
              <a:rPr lang="fr-FR" sz="2000" dirty="0" err="1"/>
              <a:t>Num_CD</a:t>
            </a:r>
            <a:r>
              <a:rPr lang="fr-FR" sz="2000" dirty="0"/>
              <a:t>. Attention, les tables MICRO et CD_ROM ne "reçoivent" pas les clés primaires. Attention, lorsque vous utilisez un outil de génie logiciel, lorsque vous générez le modèle relationnel, celui-ci pratique souvent l'échange d'identifiant entre table. Vous serez donc amener à rectifier cela. </a:t>
            </a:r>
          </a:p>
        </p:txBody>
      </p:sp>
    </p:spTree>
    <p:extLst>
      <p:ext uri="{BB962C8B-B14F-4D97-AF65-F5344CB8AC3E}">
        <p14:creationId xmlns:p14="http://schemas.microsoft.com/office/powerpoint/2010/main" val="386339164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3 :  Le modèle relationnel : Du conceptuel au relationnel</a:t>
            </a:r>
          </a:p>
        </p:txBody>
      </p:sp>
      <p:sp>
        <p:nvSpPr>
          <p:cNvPr id="7" name="Espace réservé du pied de page 5"/>
          <p:cNvSpPr>
            <a:spLocks noGrp="1"/>
          </p:cNvSpPr>
          <p:nvPr>
            <p:ph type="ftr" sz="quarter" idx="11"/>
          </p:nvPr>
        </p:nvSpPr>
        <p:spPr>
          <a:xfrm>
            <a:off x="1096206" y="6397752"/>
            <a:ext cx="3815007" cy="391475"/>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72</a:t>
            </a:fld>
            <a:endParaRPr lang="en-US"/>
          </a:p>
        </p:txBody>
      </p:sp>
      <p:sp>
        <p:nvSpPr>
          <p:cNvPr id="2" name="Espace réservé du contenu 1"/>
          <p:cNvSpPr>
            <a:spLocks noGrp="1"/>
          </p:cNvSpPr>
          <p:nvPr>
            <p:ph idx="1"/>
          </p:nvPr>
        </p:nvSpPr>
        <p:spPr>
          <a:xfrm>
            <a:off x="1096206" y="1447800"/>
            <a:ext cx="7837482" cy="4800600"/>
          </a:xfrm>
        </p:spPr>
        <p:txBody>
          <a:bodyPr>
            <a:normAutofit/>
          </a:bodyPr>
          <a:lstStyle/>
          <a:p>
            <a:pPr marL="82296" indent="0">
              <a:buNone/>
            </a:pPr>
            <a:r>
              <a:rPr lang="fr-FR" sz="2000" b="1" dirty="0"/>
              <a:t>Association binaire 0,1 -0,n ou 1,n </a:t>
            </a:r>
            <a:endParaRPr lang="fr-FR" sz="2000" b="1" dirty="0" smtClean="0"/>
          </a:p>
          <a:p>
            <a:pPr marL="82296" indent="0">
              <a:buNone/>
            </a:pPr>
            <a:r>
              <a:rPr lang="fr-FR" sz="2000" dirty="0" smtClean="0"/>
              <a:t>Ici la </a:t>
            </a:r>
            <a:r>
              <a:rPr lang="fr-FR" sz="2000" dirty="0"/>
              <a:t>solution assimile la cardinalité 0,1 à une cardinalité 1,1 et donc il y a migration de la clé primaire de la table coté 1,n vers la table coté </a:t>
            </a:r>
            <a:r>
              <a:rPr lang="fr-FR" sz="2000" dirty="0" smtClean="0"/>
              <a:t>0,1</a:t>
            </a:r>
          </a:p>
          <a:p>
            <a:pPr marL="82296" indent="0">
              <a:buNone/>
            </a:pPr>
            <a:endParaRPr lang="fr-FR" sz="2000" dirty="0"/>
          </a:p>
          <a:p>
            <a:pPr marL="82296" indent="0">
              <a:buNone/>
            </a:pPr>
            <a:endParaRPr lang="fr-FR" sz="2000" dirty="0" smtClean="0"/>
          </a:p>
          <a:p>
            <a:pPr marL="82296" indent="0">
              <a:buNone/>
            </a:pPr>
            <a:endParaRPr lang="fr-FR" sz="2000" dirty="0" smtClean="0"/>
          </a:p>
          <a:p>
            <a:pPr marL="82296" indent="0">
              <a:buNone/>
            </a:pPr>
            <a:endParaRPr lang="fr-FR" sz="2000" dirty="0" smtClean="0"/>
          </a:p>
          <a:p>
            <a:pPr marL="82296" indent="0">
              <a:buNone/>
            </a:pPr>
            <a:endParaRPr lang="fr-FR" sz="2000" dirty="0"/>
          </a:p>
          <a:p>
            <a:pPr marL="82296" indent="0">
              <a:buNone/>
            </a:pPr>
            <a:r>
              <a:rPr lang="fr-FR" sz="2000" dirty="0"/>
              <a:t>RESPONSABLE (</a:t>
            </a:r>
            <a:r>
              <a:rPr lang="fr-FR" sz="2000" b="1" u="sng" dirty="0" err="1"/>
              <a:t>Num_Responsable</a:t>
            </a:r>
            <a:r>
              <a:rPr lang="fr-FR" sz="2000" dirty="0"/>
              <a:t>, </a:t>
            </a:r>
            <a:r>
              <a:rPr lang="fr-FR" sz="2000" dirty="0" err="1"/>
              <a:t>Nom_Responsable</a:t>
            </a:r>
            <a:r>
              <a:rPr lang="fr-FR" sz="2000" dirty="0"/>
              <a:t>) </a:t>
            </a:r>
            <a:endParaRPr lang="fr-FR" sz="2000" dirty="0" smtClean="0"/>
          </a:p>
          <a:p>
            <a:pPr marL="82296" indent="0">
              <a:buNone/>
            </a:pPr>
            <a:r>
              <a:rPr lang="fr-FR" sz="2000" dirty="0" smtClean="0"/>
              <a:t>EQUIPE </a:t>
            </a:r>
            <a:r>
              <a:rPr lang="fr-FR" sz="2000" dirty="0"/>
              <a:t>(</a:t>
            </a:r>
            <a:r>
              <a:rPr lang="fr-FR" sz="2000" b="1" u="sng" dirty="0" err="1"/>
              <a:t>Nom_Equipe</a:t>
            </a:r>
            <a:r>
              <a:rPr lang="fr-FR" sz="2000" dirty="0"/>
              <a:t>, #</a:t>
            </a:r>
            <a:r>
              <a:rPr lang="fr-FR" sz="2000" dirty="0" err="1" smtClean="0"/>
              <a:t>Num_Responsable</a:t>
            </a:r>
            <a:r>
              <a:rPr lang="fr-FR" sz="2000" dirty="0" smtClean="0"/>
              <a:t>) </a:t>
            </a:r>
            <a:endParaRPr lang="fr-FR" sz="2000" dirty="0"/>
          </a:p>
        </p:txBody>
      </p:sp>
      <p:pic>
        <p:nvPicPr>
          <p:cNvPr id="5" name="Image 4"/>
          <p:cNvPicPr>
            <a:picLocks noChangeAspect="1"/>
          </p:cNvPicPr>
          <p:nvPr/>
        </p:nvPicPr>
        <p:blipFill>
          <a:blip r:embed="rId2"/>
          <a:stretch>
            <a:fillRect/>
          </a:stretch>
        </p:blipFill>
        <p:spPr>
          <a:xfrm>
            <a:off x="2895634" y="2816942"/>
            <a:ext cx="4238625" cy="1286643"/>
          </a:xfrm>
          <a:prstGeom prst="rect">
            <a:avLst/>
          </a:prstGeom>
        </p:spPr>
      </p:pic>
    </p:spTree>
    <p:extLst>
      <p:ext uri="{BB962C8B-B14F-4D97-AF65-F5344CB8AC3E}">
        <p14:creationId xmlns:p14="http://schemas.microsoft.com/office/powerpoint/2010/main" val="232485216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3 :  Le modèle relationnel : Du conceptuel au relationnel</a:t>
            </a:r>
          </a:p>
        </p:txBody>
      </p:sp>
      <p:sp>
        <p:nvSpPr>
          <p:cNvPr id="7" name="Espace réservé du pied de page 5"/>
          <p:cNvSpPr>
            <a:spLocks noGrp="1"/>
          </p:cNvSpPr>
          <p:nvPr>
            <p:ph type="ftr" sz="quarter" idx="11"/>
          </p:nvPr>
        </p:nvSpPr>
        <p:spPr>
          <a:xfrm>
            <a:off x="1096206" y="6397752"/>
            <a:ext cx="3815007" cy="391475"/>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73</a:t>
            </a:fld>
            <a:endParaRPr lang="en-US"/>
          </a:p>
        </p:txBody>
      </p:sp>
      <p:sp>
        <p:nvSpPr>
          <p:cNvPr id="2" name="Espace réservé du contenu 1"/>
          <p:cNvSpPr>
            <a:spLocks noGrp="1"/>
          </p:cNvSpPr>
          <p:nvPr>
            <p:ph idx="1"/>
          </p:nvPr>
        </p:nvSpPr>
        <p:spPr>
          <a:xfrm>
            <a:off x="1096206" y="1447800"/>
            <a:ext cx="7837482" cy="4800600"/>
          </a:xfrm>
        </p:spPr>
        <p:txBody>
          <a:bodyPr>
            <a:normAutofit fontScale="92500" lnSpcReduction="10000"/>
          </a:bodyPr>
          <a:lstStyle/>
          <a:p>
            <a:pPr marL="82296" indent="0">
              <a:buNone/>
            </a:pPr>
            <a:r>
              <a:rPr lang="fr-FR" sz="2000" dirty="0"/>
              <a:t>Association binaire </a:t>
            </a:r>
            <a:r>
              <a:rPr lang="fr-FR" sz="2000" dirty="0" err="1" smtClean="0"/>
              <a:t>x,n</a:t>
            </a:r>
            <a:r>
              <a:rPr lang="fr-FR" sz="2000" dirty="0" smtClean="0"/>
              <a:t> - </a:t>
            </a:r>
            <a:r>
              <a:rPr lang="fr-FR" sz="2000" dirty="0" err="1" smtClean="0"/>
              <a:t>x,n</a:t>
            </a:r>
            <a:r>
              <a:rPr lang="fr-FR" sz="2000" dirty="0" smtClean="0"/>
              <a:t>  </a:t>
            </a:r>
          </a:p>
          <a:p>
            <a:pPr marL="82296" indent="0">
              <a:buNone/>
            </a:pPr>
            <a:r>
              <a:rPr lang="fr-FR" sz="2000" dirty="0"/>
              <a:t>Ce cas regroupe toutes les associations où la cardinalité maximale de part et d'autre est à n, la cardinalité minimale pouvant être 0 ou 1. </a:t>
            </a:r>
            <a:endParaRPr lang="fr-FR" sz="2000" dirty="0" smtClean="0"/>
          </a:p>
          <a:p>
            <a:pPr marL="82296" indent="0">
              <a:buNone/>
            </a:pPr>
            <a:r>
              <a:rPr lang="fr-FR" sz="2000" dirty="0" smtClean="0"/>
              <a:t>Dans </a:t>
            </a:r>
            <a:r>
              <a:rPr lang="fr-FR" sz="2000" dirty="0"/>
              <a:t>ce cas, la règle est simple et consiste à la création d'une table issue de l'association, cette table recevant comme clé étrangère les clés primaires des 2 autres tables. La clé primaire de cette table résultant de l'association étant la composition des deux clés étrangères. </a:t>
            </a:r>
            <a:endParaRPr lang="fr-FR" sz="2000" dirty="0" smtClean="0"/>
          </a:p>
          <a:p>
            <a:pPr marL="82296" indent="0">
              <a:buNone/>
            </a:pPr>
            <a:endParaRPr lang="fr-FR" sz="2000" dirty="0" smtClean="0"/>
          </a:p>
          <a:p>
            <a:pPr marL="82296" indent="0">
              <a:buNone/>
            </a:pPr>
            <a:endParaRPr lang="fr-FR" sz="2000" dirty="0"/>
          </a:p>
          <a:p>
            <a:pPr marL="82296" indent="0">
              <a:buNone/>
            </a:pPr>
            <a:endParaRPr lang="fr-FR" sz="2000" dirty="0" smtClean="0"/>
          </a:p>
          <a:p>
            <a:pPr marL="82296" indent="0">
              <a:buNone/>
            </a:pPr>
            <a:endParaRPr lang="fr-FR" sz="2000" dirty="0"/>
          </a:p>
          <a:p>
            <a:pPr marL="82296" indent="0">
              <a:buNone/>
            </a:pPr>
            <a:endParaRPr lang="fr-FR" sz="2000" dirty="0" smtClean="0"/>
          </a:p>
          <a:p>
            <a:pPr marL="82296" indent="0">
              <a:buNone/>
            </a:pPr>
            <a:r>
              <a:rPr lang="fr-FR" sz="2000" dirty="0"/>
              <a:t>Dans l'exemple ci-dessus, un micro est équipé d'un ou plusieurs type de périphérique (disque dur, cd rom, souris …) et dans l'autre sens, un type de périphérique équipe plusieurs micro. </a:t>
            </a:r>
          </a:p>
        </p:txBody>
      </p:sp>
      <p:pic>
        <p:nvPicPr>
          <p:cNvPr id="6" name="Image 5"/>
          <p:cNvPicPr>
            <a:picLocks noChangeAspect="1"/>
          </p:cNvPicPr>
          <p:nvPr/>
        </p:nvPicPr>
        <p:blipFill>
          <a:blip r:embed="rId2"/>
          <a:stretch>
            <a:fillRect/>
          </a:stretch>
        </p:blipFill>
        <p:spPr>
          <a:xfrm>
            <a:off x="2333625" y="3848100"/>
            <a:ext cx="4476750" cy="1129635"/>
          </a:xfrm>
          <a:prstGeom prst="rect">
            <a:avLst/>
          </a:prstGeom>
        </p:spPr>
      </p:pic>
    </p:spTree>
    <p:extLst>
      <p:ext uri="{BB962C8B-B14F-4D97-AF65-F5344CB8AC3E}">
        <p14:creationId xmlns:p14="http://schemas.microsoft.com/office/powerpoint/2010/main" val="346535324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3 :  Le modèle relationnel : Du conceptuel au relationnel</a:t>
            </a:r>
          </a:p>
        </p:txBody>
      </p:sp>
      <p:sp>
        <p:nvSpPr>
          <p:cNvPr id="7" name="Espace réservé du pied de page 5"/>
          <p:cNvSpPr>
            <a:spLocks noGrp="1"/>
          </p:cNvSpPr>
          <p:nvPr>
            <p:ph type="ftr" sz="quarter" idx="11"/>
          </p:nvPr>
        </p:nvSpPr>
        <p:spPr>
          <a:xfrm>
            <a:off x="1096206" y="6397752"/>
            <a:ext cx="3815007" cy="391475"/>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74</a:t>
            </a:fld>
            <a:endParaRPr lang="en-US"/>
          </a:p>
        </p:txBody>
      </p:sp>
      <p:sp>
        <p:nvSpPr>
          <p:cNvPr id="2" name="Espace réservé du contenu 1"/>
          <p:cNvSpPr>
            <a:spLocks noGrp="1"/>
          </p:cNvSpPr>
          <p:nvPr>
            <p:ph idx="1"/>
          </p:nvPr>
        </p:nvSpPr>
        <p:spPr>
          <a:xfrm>
            <a:off x="1096206" y="1447800"/>
            <a:ext cx="7837482" cy="4800600"/>
          </a:xfrm>
        </p:spPr>
        <p:txBody>
          <a:bodyPr>
            <a:normAutofit/>
          </a:bodyPr>
          <a:lstStyle/>
          <a:p>
            <a:pPr marL="82296" indent="0">
              <a:buNone/>
            </a:pPr>
            <a:r>
              <a:rPr lang="fr-FR" sz="2000" b="1" dirty="0"/>
              <a:t>Association binaire </a:t>
            </a:r>
            <a:r>
              <a:rPr lang="fr-FR" sz="2000" b="1" dirty="0" err="1" smtClean="0"/>
              <a:t>x,n</a:t>
            </a:r>
            <a:r>
              <a:rPr lang="fr-FR" sz="2000" b="1" dirty="0" smtClean="0"/>
              <a:t> - </a:t>
            </a:r>
            <a:r>
              <a:rPr lang="fr-FR" sz="2000" b="1" dirty="0" err="1" smtClean="0"/>
              <a:t>x,n</a:t>
            </a:r>
            <a:r>
              <a:rPr lang="fr-FR" sz="2000" b="1" dirty="0" smtClean="0"/>
              <a:t>  </a:t>
            </a:r>
          </a:p>
          <a:p>
            <a:pPr marL="82296" indent="0">
              <a:buNone/>
            </a:pPr>
            <a:r>
              <a:rPr lang="fr-FR" sz="2000" dirty="0" smtClean="0"/>
              <a:t>Dans </a:t>
            </a:r>
            <a:r>
              <a:rPr lang="fr-FR" sz="2000" dirty="0"/>
              <a:t>l'exemple ci-dessus, un micro est équipé d'un ou plusieurs type de périphérique (disque dur, cd rom, souris …) et dans l'autre sens, un type de </a:t>
            </a:r>
            <a:r>
              <a:rPr lang="fr-FR" sz="2000" dirty="0" smtClean="0"/>
              <a:t>périphérique </a:t>
            </a:r>
            <a:r>
              <a:rPr lang="fr-FR" sz="2000" dirty="0"/>
              <a:t>équipe plusieurs micro. </a:t>
            </a:r>
            <a:r>
              <a:rPr lang="fr-FR" sz="2000" dirty="0" smtClean="0"/>
              <a:t> </a:t>
            </a:r>
          </a:p>
          <a:p>
            <a:pPr marL="82296" indent="0">
              <a:buNone/>
            </a:pPr>
            <a:r>
              <a:rPr lang="pt-BR" sz="2000" dirty="0"/>
              <a:t>MICRO (</a:t>
            </a:r>
            <a:r>
              <a:rPr lang="pt-BR" sz="2000" b="1" u="sng" dirty="0"/>
              <a:t>Num_Micro</a:t>
            </a:r>
            <a:r>
              <a:rPr lang="pt-BR" sz="2000" dirty="0"/>
              <a:t>, Marque_Micro) </a:t>
            </a:r>
            <a:endParaRPr lang="pt-BR" sz="2000" dirty="0" smtClean="0"/>
          </a:p>
          <a:p>
            <a:pPr marL="82296" indent="0">
              <a:buNone/>
            </a:pPr>
            <a:r>
              <a:rPr lang="pt-BR" sz="2000" dirty="0" smtClean="0"/>
              <a:t>PERIPHERIQUE </a:t>
            </a:r>
            <a:r>
              <a:rPr lang="pt-BR" sz="2000" dirty="0"/>
              <a:t>(</a:t>
            </a:r>
            <a:r>
              <a:rPr lang="pt-BR" sz="2000" b="1" u="sng" dirty="0"/>
              <a:t>Type_Periph</a:t>
            </a:r>
            <a:r>
              <a:rPr lang="pt-BR" sz="2000" dirty="0"/>
              <a:t>, Marque_Periph) </a:t>
            </a:r>
            <a:endParaRPr lang="pt-BR" sz="2000" dirty="0" smtClean="0"/>
          </a:p>
          <a:p>
            <a:pPr marL="82296" indent="0">
              <a:buNone/>
            </a:pPr>
            <a:r>
              <a:rPr lang="pt-BR" sz="2000" dirty="0" smtClean="0"/>
              <a:t>EQUIPER (</a:t>
            </a:r>
            <a:r>
              <a:rPr lang="pt-BR" sz="2000" dirty="0"/>
              <a:t>#</a:t>
            </a:r>
            <a:r>
              <a:rPr lang="pt-BR" sz="2000" u="sng" dirty="0" smtClean="0"/>
              <a:t>Num_Micro</a:t>
            </a:r>
            <a:r>
              <a:rPr lang="pt-BR" sz="2000" dirty="0" smtClean="0"/>
              <a:t>, </a:t>
            </a:r>
            <a:r>
              <a:rPr lang="pt-BR" sz="2000" dirty="0"/>
              <a:t>#</a:t>
            </a:r>
            <a:r>
              <a:rPr lang="pt-BR" sz="2000" u="sng" dirty="0" smtClean="0"/>
              <a:t>Type_Periph</a:t>
            </a:r>
            <a:r>
              <a:rPr lang="pt-BR" sz="2000" dirty="0" smtClean="0"/>
              <a:t>)  </a:t>
            </a:r>
          </a:p>
          <a:p>
            <a:pPr marL="82296" indent="0">
              <a:buNone/>
            </a:pPr>
            <a:endParaRPr lang="pt-BR" sz="2000" dirty="0" smtClean="0"/>
          </a:p>
          <a:p>
            <a:pPr marL="82296" indent="0">
              <a:buNone/>
            </a:pPr>
            <a:r>
              <a:rPr lang="fr-FR" sz="2000" b="1" dirty="0"/>
              <a:t>Association binaire </a:t>
            </a:r>
            <a:r>
              <a:rPr lang="fr-FR" sz="2000" b="1" dirty="0" err="1"/>
              <a:t>x,n</a:t>
            </a:r>
            <a:r>
              <a:rPr lang="fr-FR" sz="2000" b="1" dirty="0"/>
              <a:t> - </a:t>
            </a:r>
            <a:r>
              <a:rPr lang="fr-FR" sz="2000" b="1" dirty="0" err="1"/>
              <a:t>x,n</a:t>
            </a:r>
            <a:r>
              <a:rPr lang="fr-FR" sz="2000" b="1" dirty="0"/>
              <a:t>  </a:t>
            </a:r>
            <a:r>
              <a:rPr lang="fr-FR" sz="2000" b="1" dirty="0" smtClean="0"/>
              <a:t> porteuse de données</a:t>
            </a:r>
            <a:endParaRPr lang="fr-FR" sz="2000" b="1" dirty="0"/>
          </a:p>
          <a:p>
            <a:pPr marL="82296" indent="0">
              <a:buNone/>
            </a:pPr>
            <a:r>
              <a:rPr lang="fr-FR" sz="2000" dirty="0"/>
              <a:t>Ce cas est une extension du cas précédent, la propriété portée par l'association devient un attribut de la table issue de l'association </a:t>
            </a:r>
          </a:p>
        </p:txBody>
      </p:sp>
    </p:spTree>
    <p:extLst>
      <p:ext uri="{BB962C8B-B14F-4D97-AF65-F5344CB8AC3E}">
        <p14:creationId xmlns:p14="http://schemas.microsoft.com/office/powerpoint/2010/main" val="288202878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3 :  Le modèle relationnel : Du conceptuel au relationnel</a:t>
            </a:r>
          </a:p>
        </p:txBody>
      </p:sp>
      <p:sp>
        <p:nvSpPr>
          <p:cNvPr id="7" name="Espace réservé du pied de page 5"/>
          <p:cNvSpPr>
            <a:spLocks noGrp="1"/>
          </p:cNvSpPr>
          <p:nvPr>
            <p:ph type="ftr" sz="quarter" idx="11"/>
          </p:nvPr>
        </p:nvSpPr>
        <p:spPr>
          <a:xfrm>
            <a:off x="1096206" y="6397752"/>
            <a:ext cx="3815007" cy="391475"/>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75</a:t>
            </a:fld>
            <a:endParaRPr lang="en-US"/>
          </a:p>
        </p:txBody>
      </p:sp>
      <p:sp>
        <p:nvSpPr>
          <p:cNvPr id="2" name="Espace réservé du contenu 1"/>
          <p:cNvSpPr>
            <a:spLocks noGrp="1"/>
          </p:cNvSpPr>
          <p:nvPr>
            <p:ph idx="1"/>
          </p:nvPr>
        </p:nvSpPr>
        <p:spPr>
          <a:xfrm>
            <a:off x="1096206" y="1447800"/>
            <a:ext cx="7837482" cy="4800600"/>
          </a:xfrm>
        </p:spPr>
        <p:txBody>
          <a:bodyPr>
            <a:normAutofit/>
          </a:bodyPr>
          <a:lstStyle/>
          <a:p>
            <a:pPr marL="82296" indent="0">
              <a:buNone/>
            </a:pPr>
            <a:r>
              <a:rPr lang="fr-FR" sz="2000" b="1" dirty="0" smtClean="0"/>
              <a:t>Association </a:t>
            </a:r>
            <a:r>
              <a:rPr lang="fr-FR" sz="2000" b="1" dirty="0"/>
              <a:t>binaire </a:t>
            </a:r>
            <a:r>
              <a:rPr lang="fr-FR" sz="2000" b="1" dirty="0" err="1"/>
              <a:t>x,n</a:t>
            </a:r>
            <a:r>
              <a:rPr lang="fr-FR" sz="2000" b="1" dirty="0"/>
              <a:t> - </a:t>
            </a:r>
            <a:r>
              <a:rPr lang="fr-FR" sz="2000" b="1" dirty="0" err="1"/>
              <a:t>x,n</a:t>
            </a:r>
            <a:r>
              <a:rPr lang="fr-FR" sz="2000" b="1" dirty="0"/>
              <a:t>  </a:t>
            </a:r>
            <a:r>
              <a:rPr lang="fr-FR" sz="2000" b="1" dirty="0" smtClean="0"/>
              <a:t> porteuse de données</a:t>
            </a:r>
            <a:endParaRPr lang="fr-FR" sz="2000" b="1" dirty="0"/>
          </a:p>
          <a:p>
            <a:pPr marL="82296" indent="0">
              <a:buNone/>
            </a:pPr>
            <a:r>
              <a:rPr lang="fr-FR" sz="2000" dirty="0"/>
              <a:t>Ce cas est une extension du cas précédent, la propriété portée par l'association devient un attribut de la table issue de l'association </a:t>
            </a:r>
            <a:endParaRPr lang="fr-FR" sz="2000" dirty="0" smtClean="0"/>
          </a:p>
          <a:p>
            <a:pPr marL="82296" indent="0">
              <a:buNone/>
            </a:pPr>
            <a:endParaRPr lang="fr-FR" sz="2000" dirty="0"/>
          </a:p>
          <a:p>
            <a:pPr marL="82296" indent="0">
              <a:buNone/>
            </a:pPr>
            <a:endParaRPr lang="fr-FR" sz="2000" dirty="0" smtClean="0"/>
          </a:p>
          <a:p>
            <a:pPr marL="82296" indent="0">
              <a:buNone/>
            </a:pPr>
            <a:endParaRPr lang="fr-FR" sz="2000" dirty="0"/>
          </a:p>
          <a:p>
            <a:pPr marL="82296" indent="0">
              <a:buNone/>
            </a:pPr>
            <a:endParaRPr lang="fr-FR" sz="2000" dirty="0" smtClean="0"/>
          </a:p>
          <a:p>
            <a:pPr marL="82296" indent="0">
              <a:buNone/>
            </a:pPr>
            <a:endParaRPr lang="fr-FR" sz="2000" dirty="0"/>
          </a:p>
          <a:p>
            <a:pPr marL="82296" indent="0">
              <a:buNone/>
            </a:pPr>
            <a:r>
              <a:rPr lang="fr-FR" sz="2000" dirty="0"/>
              <a:t>PRODUIT (</a:t>
            </a:r>
            <a:r>
              <a:rPr lang="fr-FR" sz="2000" u="sng" dirty="0" err="1"/>
              <a:t>Num_Produit</a:t>
            </a:r>
            <a:r>
              <a:rPr lang="fr-FR" sz="2000" dirty="0"/>
              <a:t>, </a:t>
            </a:r>
            <a:r>
              <a:rPr lang="fr-FR" sz="2000" dirty="0" err="1"/>
              <a:t>Nom_Produit</a:t>
            </a:r>
            <a:r>
              <a:rPr lang="fr-FR" sz="2000" dirty="0"/>
              <a:t>) </a:t>
            </a:r>
            <a:endParaRPr lang="fr-FR" sz="2000" dirty="0" smtClean="0"/>
          </a:p>
          <a:p>
            <a:pPr marL="82296" indent="0">
              <a:buNone/>
            </a:pPr>
            <a:r>
              <a:rPr lang="fr-FR" sz="2000" dirty="0" smtClean="0"/>
              <a:t>COMMANDE </a:t>
            </a:r>
            <a:r>
              <a:rPr lang="fr-FR" sz="2000" dirty="0"/>
              <a:t>(</a:t>
            </a:r>
            <a:r>
              <a:rPr lang="fr-FR" sz="2000" u="sng" dirty="0" err="1"/>
              <a:t>Num_Cde</a:t>
            </a:r>
            <a:r>
              <a:rPr lang="fr-FR" sz="2000" dirty="0"/>
              <a:t>, </a:t>
            </a:r>
            <a:r>
              <a:rPr lang="fr-FR" sz="2000" dirty="0" err="1"/>
              <a:t>Date_Cde</a:t>
            </a:r>
            <a:r>
              <a:rPr lang="fr-FR" sz="2000" dirty="0"/>
              <a:t>) </a:t>
            </a:r>
            <a:endParaRPr lang="fr-FR" sz="2000" dirty="0" smtClean="0"/>
          </a:p>
          <a:p>
            <a:pPr marL="82296" indent="0">
              <a:buNone/>
            </a:pPr>
            <a:r>
              <a:rPr lang="fr-FR" sz="2000" dirty="0" smtClean="0"/>
              <a:t>LIGNE_CDE </a:t>
            </a:r>
            <a:r>
              <a:rPr lang="fr-FR" sz="2000" u="sng" dirty="0" smtClean="0"/>
              <a:t>(</a:t>
            </a:r>
            <a:r>
              <a:rPr lang="fr-FR" sz="2000" u="sng" dirty="0"/>
              <a:t>#</a:t>
            </a:r>
            <a:r>
              <a:rPr lang="fr-FR" sz="2000" u="sng" dirty="0" err="1" smtClean="0"/>
              <a:t>Num_Cde</a:t>
            </a:r>
            <a:r>
              <a:rPr lang="fr-FR" sz="2000" u="sng" dirty="0" smtClean="0"/>
              <a:t>, </a:t>
            </a:r>
            <a:r>
              <a:rPr lang="fr-FR" sz="2000" u="sng" dirty="0"/>
              <a:t>#</a:t>
            </a:r>
            <a:r>
              <a:rPr lang="fr-FR" sz="2000" u="sng" dirty="0" err="1" smtClean="0"/>
              <a:t>Num_Produit</a:t>
            </a:r>
            <a:r>
              <a:rPr lang="fr-FR" sz="2000" dirty="0" smtClean="0"/>
              <a:t>, </a:t>
            </a:r>
            <a:r>
              <a:rPr lang="fr-FR" sz="2000" dirty="0" err="1"/>
              <a:t>Qte_Cde</a:t>
            </a:r>
            <a:r>
              <a:rPr lang="fr-FR" sz="2000" dirty="0"/>
              <a:t>) </a:t>
            </a:r>
          </a:p>
        </p:txBody>
      </p:sp>
      <p:pic>
        <p:nvPicPr>
          <p:cNvPr id="5" name="Image 4"/>
          <p:cNvPicPr>
            <a:picLocks noChangeAspect="1"/>
          </p:cNvPicPr>
          <p:nvPr/>
        </p:nvPicPr>
        <p:blipFill>
          <a:blip r:embed="rId2"/>
          <a:stretch>
            <a:fillRect/>
          </a:stretch>
        </p:blipFill>
        <p:spPr>
          <a:xfrm>
            <a:off x="2457450" y="2665924"/>
            <a:ext cx="4229100" cy="1493121"/>
          </a:xfrm>
          <a:prstGeom prst="rect">
            <a:avLst/>
          </a:prstGeom>
        </p:spPr>
      </p:pic>
    </p:spTree>
    <p:extLst>
      <p:ext uri="{BB962C8B-B14F-4D97-AF65-F5344CB8AC3E}">
        <p14:creationId xmlns:p14="http://schemas.microsoft.com/office/powerpoint/2010/main" val="274769493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3 :  Le modèle relationnel : Du conceptuel au relationnel</a:t>
            </a:r>
          </a:p>
        </p:txBody>
      </p:sp>
      <p:sp>
        <p:nvSpPr>
          <p:cNvPr id="7" name="Espace réservé du pied de page 5"/>
          <p:cNvSpPr>
            <a:spLocks noGrp="1"/>
          </p:cNvSpPr>
          <p:nvPr>
            <p:ph type="ftr" sz="quarter" idx="11"/>
          </p:nvPr>
        </p:nvSpPr>
        <p:spPr>
          <a:xfrm>
            <a:off x="1096206" y="6397752"/>
            <a:ext cx="3815007" cy="391475"/>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76</a:t>
            </a:fld>
            <a:endParaRPr lang="en-US"/>
          </a:p>
        </p:txBody>
      </p:sp>
      <p:sp>
        <p:nvSpPr>
          <p:cNvPr id="2" name="Espace réservé du contenu 1"/>
          <p:cNvSpPr>
            <a:spLocks noGrp="1"/>
          </p:cNvSpPr>
          <p:nvPr>
            <p:ph idx="1"/>
          </p:nvPr>
        </p:nvSpPr>
        <p:spPr>
          <a:xfrm>
            <a:off x="1096206" y="1447800"/>
            <a:ext cx="7837482" cy="4800600"/>
          </a:xfrm>
        </p:spPr>
        <p:txBody>
          <a:bodyPr>
            <a:normAutofit/>
          </a:bodyPr>
          <a:lstStyle/>
          <a:p>
            <a:pPr marL="82296" indent="0">
              <a:buNone/>
            </a:pPr>
            <a:r>
              <a:rPr lang="fr-FR" sz="2000" b="1" dirty="0"/>
              <a:t>Associations </a:t>
            </a:r>
            <a:r>
              <a:rPr lang="fr-FR" sz="2000" b="1" dirty="0" smtClean="0"/>
              <a:t>ternaires </a:t>
            </a:r>
          </a:p>
          <a:p>
            <a:pPr marL="82296" indent="0">
              <a:buNone/>
            </a:pPr>
            <a:r>
              <a:rPr lang="fr-FR" sz="2000" dirty="0"/>
              <a:t>Le traitement de ce type d'association est en fait une généralisation du cas précédent. L'association génère une table, cette table reçoit en clé étrangère les attributs clés primaires des autres tables, la composition de chaque clés étrangères devenant la clé primaire composée des trois attributs. Si l'association est porteuse de données, les données portées deviennent des attributs de la table composée. </a:t>
            </a:r>
            <a:endParaRPr lang="fr-FR" sz="2000" dirty="0" smtClean="0"/>
          </a:p>
          <a:p>
            <a:pPr marL="82296" indent="0">
              <a:buNone/>
            </a:pPr>
            <a:r>
              <a:rPr lang="fr-FR" sz="2000" b="1" dirty="0" smtClean="0"/>
              <a:t>Exemple </a:t>
            </a:r>
            <a:endParaRPr lang="fr-FR" sz="2000" b="1" dirty="0"/>
          </a:p>
        </p:txBody>
      </p:sp>
      <p:pic>
        <p:nvPicPr>
          <p:cNvPr id="6" name="Image 5"/>
          <p:cNvPicPr>
            <a:picLocks noChangeAspect="1"/>
          </p:cNvPicPr>
          <p:nvPr/>
        </p:nvPicPr>
        <p:blipFill>
          <a:blip r:embed="rId2"/>
          <a:stretch>
            <a:fillRect/>
          </a:stretch>
        </p:blipFill>
        <p:spPr>
          <a:xfrm>
            <a:off x="3003709" y="3834582"/>
            <a:ext cx="4281994" cy="2294756"/>
          </a:xfrm>
          <a:prstGeom prst="rect">
            <a:avLst/>
          </a:prstGeom>
        </p:spPr>
      </p:pic>
    </p:spTree>
    <p:extLst>
      <p:ext uri="{BB962C8B-B14F-4D97-AF65-F5344CB8AC3E}">
        <p14:creationId xmlns:p14="http://schemas.microsoft.com/office/powerpoint/2010/main" val="292043638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3 :  Le modèle relationnel : Du conceptuel au relationnel</a:t>
            </a:r>
          </a:p>
        </p:txBody>
      </p:sp>
      <p:sp>
        <p:nvSpPr>
          <p:cNvPr id="7" name="Espace réservé du pied de page 5"/>
          <p:cNvSpPr>
            <a:spLocks noGrp="1"/>
          </p:cNvSpPr>
          <p:nvPr>
            <p:ph type="ftr" sz="quarter" idx="11"/>
          </p:nvPr>
        </p:nvSpPr>
        <p:spPr>
          <a:xfrm>
            <a:off x="1096206" y="6397752"/>
            <a:ext cx="3815007" cy="391475"/>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77</a:t>
            </a:fld>
            <a:endParaRPr lang="en-US"/>
          </a:p>
        </p:txBody>
      </p:sp>
      <p:sp>
        <p:nvSpPr>
          <p:cNvPr id="2" name="Espace réservé du contenu 1"/>
          <p:cNvSpPr>
            <a:spLocks noGrp="1"/>
          </p:cNvSpPr>
          <p:nvPr>
            <p:ph idx="1"/>
          </p:nvPr>
        </p:nvSpPr>
        <p:spPr>
          <a:xfrm>
            <a:off x="1096206" y="1447800"/>
            <a:ext cx="7837482" cy="4800600"/>
          </a:xfrm>
        </p:spPr>
        <p:txBody>
          <a:bodyPr>
            <a:normAutofit/>
          </a:bodyPr>
          <a:lstStyle/>
          <a:p>
            <a:pPr marL="82296" indent="0">
              <a:buNone/>
            </a:pPr>
            <a:r>
              <a:rPr lang="fr-FR" sz="2000" b="1" dirty="0"/>
              <a:t>Associations </a:t>
            </a:r>
            <a:r>
              <a:rPr lang="fr-FR" sz="2000" b="1" dirty="0" smtClean="0"/>
              <a:t>ternaires </a:t>
            </a:r>
          </a:p>
          <a:p>
            <a:pPr marL="82296" indent="0">
              <a:buNone/>
            </a:pPr>
            <a:endParaRPr lang="fr-FR" sz="2000" b="1" dirty="0"/>
          </a:p>
          <a:p>
            <a:pPr marL="82296" indent="0">
              <a:buNone/>
            </a:pPr>
            <a:endParaRPr lang="fr-FR" sz="2000" b="1" dirty="0" smtClean="0"/>
          </a:p>
          <a:p>
            <a:pPr marL="82296" indent="0">
              <a:buNone/>
            </a:pPr>
            <a:endParaRPr lang="fr-FR" sz="2000" b="1" dirty="0"/>
          </a:p>
          <a:p>
            <a:pPr marL="82296" indent="0">
              <a:buNone/>
            </a:pPr>
            <a:endParaRPr lang="fr-FR" sz="2000" b="1" dirty="0" smtClean="0"/>
          </a:p>
          <a:p>
            <a:pPr marL="82296" indent="0">
              <a:buNone/>
            </a:pPr>
            <a:endParaRPr lang="fr-FR" sz="2000" b="1" dirty="0"/>
          </a:p>
          <a:p>
            <a:pPr marL="82296" indent="0">
              <a:buNone/>
            </a:pPr>
            <a:r>
              <a:rPr lang="fr-FR" sz="2000" dirty="0"/>
              <a:t>Cet exemple peut se lire : Une écurie engage un ou plusieurs pilote pour une ou plusieurs saison. Ce qui peut se lire dans tous les sens de l'association. Le modèle relationnel résultant est donc : </a:t>
            </a:r>
            <a:r>
              <a:rPr lang="fr-FR" sz="2000" dirty="0" smtClean="0"/>
              <a:t> </a:t>
            </a:r>
          </a:p>
          <a:p>
            <a:pPr marL="82296" indent="0">
              <a:buNone/>
            </a:pPr>
            <a:r>
              <a:rPr lang="fr-FR" sz="2000" dirty="0"/>
              <a:t>SAISON (</a:t>
            </a:r>
            <a:r>
              <a:rPr lang="fr-FR" sz="2000" u="sng" dirty="0" err="1"/>
              <a:t>Id_Saison</a:t>
            </a:r>
            <a:r>
              <a:rPr lang="fr-FR" sz="2000" dirty="0"/>
              <a:t>) </a:t>
            </a:r>
            <a:r>
              <a:rPr lang="fr-FR" sz="2000" dirty="0" smtClean="0"/>
              <a:t>                                                                                         PILOTE </a:t>
            </a:r>
            <a:r>
              <a:rPr lang="fr-FR" sz="2000" dirty="0"/>
              <a:t>(</a:t>
            </a:r>
            <a:r>
              <a:rPr lang="fr-FR" sz="2000" u="sng" dirty="0" err="1"/>
              <a:t>Num_pilote</a:t>
            </a:r>
            <a:r>
              <a:rPr lang="fr-FR" sz="2000" dirty="0"/>
              <a:t>, </a:t>
            </a:r>
            <a:r>
              <a:rPr lang="fr-FR" sz="2000" dirty="0" err="1"/>
              <a:t>Nom_pilote</a:t>
            </a:r>
            <a:r>
              <a:rPr lang="fr-FR" sz="2000" dirty="0"/>
              <a:t>) </a:t>
            </a:r>
            <a:r>
              <a:rPr lang="fr-FR" sz="2000" dirty="0" smtClean="0"/>
              <a:t>                                                             ECURIE </a:t>
            </a:r>
            <a:r>
              <a:rPr lang="fr-FR" sz="2000" dirty="0"/>
              <a:t>(</a:t>
            </a:r>
            <a:r>
              <a:rPr lang="fr-FR" sz="2000" u="sng" dirty="0" err="1"/>
              <a:t>Num_Ecurie</a:t>
            </a:r>
            <a:r>
              <a:rPr lang="fr-FR" sz="2000" dirty="0"/>
              <a:t>, </a:t>
            </a:r>
            <a:r>
              <a:rPr lang="fr-FR" sz="2000" dirty="0" err="1"/>
              <a:t>Nom_Ecurie</a:t>
            </a:r>
            <a:r>
              <a:rPr lang="fr-FR" sz="2000" dirty="0"/>
              <a:t>) </a:t>
            </a:r>
            <a:r>
              <a:rPr lang="fr-FR" sz="2000" dirty="0" smtClean="0"/>
              <a:t>                                                       ENGAGER </a:t>
            </a:r>
            <a:r>
              <a:rPr lang="fr-FR" sz="2000" u="sng" dirty="0" smtClean="0"/>
              <a:t>(</a:t>
            </a:r>
            <a:r>
              <a:rPr lang="fr-FR" sz="2000" u="sng" dirty="0"/>
              <a:t>#</a:t>
            </a:r>
            <a:r>
              <a:rPr lang="fr-FR" sz="2000" u="sng" dirty="0" err="1" smtClean="0"/>
              <a:t>Id_Saison</a:t>
            </a:r>
            <a:r>
              <a:rPr lang="fr-FR" sz="2000" u="sng" dirty="0" smtClean="0"/>
              <a:t>, </a:t>
            </a:r>
            <a:r>
              <a:rPr lang="fr-FR" sz="2000" u="sng" dirty="0"/>
              <a:t>#</a:t>
            </a:r>
            <a:r>
              <a:rPr lang="fr-FR" sz="2000" u="sng" dirty="0" err="1" smtClean="0"/>
              <a:t>Num_Ecurie</a:t>
            </a:r>
            <a:r>
              <a:rPr lang="fr-FR" sz="2000" u="sng" dirty="0" smtClean="0"/>
              <a:t>, </a:t>
            </a:r>
            <a:r>
              <a:rPr lang="fr-FR" sz="2000" u="sng" dirty="0"/>
              <a:t>#</a:t>
            </a:r>
            <a:r>
              <a:rPr lang="fr-FR" sz="2000" u="sng" dirty="0" err="1" smtClean="0"/>
              <a:t>Num_Pilote</a:t>
            </a:r>
            <a:r>
              <a:rPr lang="fr-FR" sz="2000" dirty="0" smtClean="0"/>
              <a:t>)</a:t>
            </a:r>
            <a:endParaRPr lang="fr-FR" sz="2000" b="1" dirty="0" smtClean="0"/>
          </a:p>
          <a:p>
            <a:pPr marL="82296" indent="0">
              <a:buNone/>
            </a:pPr>
            <a:endParaRPr lang="fr-FR" sz="2000" b="1" dirty="0" smtClean="0"/>
          </a:p>
        </p:txBody>
      </p:sp>
      <p:pic>
        <p:nvPicPr>
          <p:cNvPr id="5" name="Image 4"/>
          <p:cNvPicPr>
            <a:picLocks noChangeAspect="1"/>
          </p:cNvPicPr>
          <p:nvPr/>
        </p:nvPicPr>
        <p:blipFill>
          <a:blip r:embed="rId2"/>
          <a:stretch>
            <a:fillRect/>
          </a:stretch>
        </p:blipFill>
        <p:spPr>
          <a:xfrm>
            <a:off x="3003709" y="1879958"/>
            <a:ext cx="3400425" cy="1800225"/>
          </a:xfrm>
          <a:prstGeom prst="rect">
            <a:avLst/>
          </a:prstGeom>
        </p:spPr>
      </p:pic>
    </p:spTree>
    <p:extLst>
      <p:ext uri="{BB962C8B-B14F-4D97-AF65-F5344CB8AC3E}">
        <p14:creationId xmlns:p14="http://schemas.microsoft.com/office/powerpoint/2010/main" val="186566184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3 :  Le modèle relationnel : Du conceptuel au relationnel</a:t>
            </a:r>
          </a:p>
        </p:txBody>
      </p:sp>
      <p:sp>
        <p:nvSpPr>
          <p:cNvPr id="7" name="Espace réservé du pied de page 5"/>
          <p:cNvSpPr>
            <a:spLocks noGrp="1"/>
          </p:cNvSpPr>
          <p:nvPr>
            <p:ph type="ftr" sz="quarter" idx="11"/>
          </p:nvPr>
        </p:nvSpPr>
        <p:spPr>
          <a:xfrm>
            <a:off x="1096206" y="6397752"/>
            <a:ext cx="3815007" cy="391475"/>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78</a:t>
            </a:fld>
            <a:endParaRPr lang="en-US"/>
          </a:p>
        </p:txBody>
      </p:sp>
      <p:sp>
        <p:nvSpPr>
          <p:cNvPr id="2" name="Espace réservé du contenu 1"/>
          <p:cNvSpPr>
            <a:spLocks noGrp="1"/>
          </p:cNvSpPr>
          <p:nvPr>
            <p:ph idx="1"/>
          </p:nvPr>
        </p:nvSpPr>
        <p:spPr>
          <a:xfrm>
            <a:off x="1096206" y="1447800"/>
            <a:ext cx="7837482" cy="4800600"/>
          </a:xfrm>
        </p:spPr>
        <p:txBody>
          <a:bodyPr>
            <a:normAutofit/>
          </a:bodyPr>
          <a:lstStyle/>
          <a:p>
            <a:pPr marL="82296" indent="0">
              <a:buNone/>
            </a:pPr>
            <a:r>
              <a:rPr lang="fr-FR" sz="2000" b="1" dirty="0"/>
              <a:t>Associations </a:t>
            </a:r>
            <a:r>
              <a:rPr lang="fr-FR" sz="2000" b="1" dirty="0" smtClean="0"/>
              <a:t>ternaires </a:t>
            </a:r>
          </a:p>
          <a:p>
            <a:pPr marL="82296" indent="0">
              <a:buNone/>
            </a:pPr>
            <a:r>
              <a:rPr lang="fr-FR" sz="2000" dirty="0"/>
              <a:t>L'association engager pourrait être porteuse d'une donnée salaire par exemple, le salaire étant négocié à chaque engagement. Dans ce cas, salaire deviendrait un attribut de la table ENGAGER. </a:t>
            </a:r>
            <a:endParaRPr lang="fr-FR" sz="2000" dirty="0" smtClean="0"/>
          </a:p>
          <a:p>
            <a:pPr marL="82296" indent="0">
              <a:buNone/>
            </a:pPr>
            <a:endParaRPr lang="fr-FR" sz="2000" dirty="0" smtClean="0"/>
          </a:p>
          <a:p>
            <a:pPr marL="82296" indent="0">
              <a:buNone/>
            </a:pPr>
            <a:r>
              <a:rPr lang="fr-FR" sz="2000" b="1" dirty="0"/>
              <a:t>Associations </a:t>
            </a:r>
            <a:r>
              <a:rPr lang="fr-FR" sz="2000" b="1" dirty="0" err="1" smtClean="0"/>
              <a:t>n-aires</a:t>
            </a:r>
            <a:endParaRPr lang="fr-FR" sz="2000" b="1" dirty="0" smtClean="0"/>
          </a:p>
          <a:p>
            <a:pPr marL="82296" indent="0">
              <a:buNone/>
            </a:pPr>
            <a:r>
              <a:rPr lang="fr-FR" sz="2000" dirty="0"/>
              <a:t>Ce cas n'est qu'une généralisation du traitement de l'association ternaire. La table issue de l'association est composée des identifiants de toutes les entités participant à l'association comme clé étrangère et comme clé primaire composée. Les propriétés portées par l'association devenant des attributs de cette table.</a:t>
            </a:r>
            <a:endParaRPr lang="fr-FR" sz="2000" b="1" dirty="0" smtClean="0"/>
          </a:p>
        </p:txBody>
      </p:sp>
    </p:spTree>
    <p:extLst>
      <p:ext uri="{BB962C8B-B14F-4D97-AF65-F5344CB8AC3E}">
        <p14:creationId xmlns:p14="http://schemas.microsoft.com/office/powerpoint/2010/main" val="101746086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3 :  Le modèle relationnel : Du conceptuel au relationnel</a:t>
            </a:r>
          </a:p>
        </p:txBody>
      </p:sp>
      <p:sp>
        <p:nvSpPr>
          <p:cNvPr id="7" name="Espace réservé du pied de page 5"/>
          <p:cNvSpPr>
            <a:spLocks noGrp="1"/>
          </p:cNvSpPr>
          <p:nvPr>
            <p:ph type="ftr" sz="quarter" idx="11"/>
          </p:nvPr>
        </p:nvSpPr>
        <p:spPr>
          <a:xfrm>
            <a:off x="1096206" y="6397752"/>
            <a:ext cx="3815007" cy="391475"/>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79</a:t>
            </a:fld>
            <a:endParaRPr lang="en-US"/>
          </a:p>
        </p:txBody>
      </p:sp>
      <p:sp>
        <p:nvSpPr>
          <p:cNvPr id="2" name="Espace réservé du contenu 1"/>
          <p:cNvSpPr>
            <a:spLocks noGrp="1"/>
          </p:cNvSpPr>
          <p:nvPr>
            <p:ph idx="1"/>
          </p:nvPr>
        </p:nvSpPr>
        <p:spPr>
          <a:xfrm>
            <a:off x="1096206" y="1447800"/>
            <a:ext cx="7837482" cy="4800600"/>
          </a:xfrm>
        </p:spPr>
        <p:txBody>
          <a:bodyPr>
            <a:normAutofit lnSpcReduction="10000"/>
          </a:bodyPr>
          <a:lstStyle/>
          <a:p>
            <a:pPr marL="82296" indent="0">
              <a:buNone/>
            </a:pPr>
            <a:r>
              <a:rPr lang="fr-FR" sz="2000" b="1" dirty="0"/>
              <a:t>Associations </a:t>
            </a:r>
            <a:r>
              <a:rPr lang="fr-FR" sz="2000" b="1" dirty="0" smtClean="0"/>
              <a:t>réflexives</a:t>
            </a:r>
          </a:p>
          <a:p>
            <a:pPr marL="82296" indent="0">
              <a:buNone/>
            </a:pPr>
            <a:r>
              <a:rPr lang="fr-FR" sz="2000" dirty="0"/>
              <a:t>Ces associations sont en en fait des associations binaires, leur traitement dépend donc des cardinalités</a:t>
            </a:r>
            <a:r>
              <a:rPr lang="fr-FR" sz="2000" dirty="0" smtClean="0"/>
              <a:t>.</a:t>
            </a:r>
          </a:p>
          <a:p>
            <a:pPr marL="82296" indent="0">
              <a:buNone/>
            </a:pPr>
            <a:r>
              <a:rPr lang="fr-FR" sz="2000" dirty="0" smtClean="0"/>
              <a:t> </a:t>
            </a:r>
            <a:r>
              <a:rPr lang="fr-FR" sz="2000" dirty="0"/>
              <a:t>Exemple</a:t>
            </a:r>
            <a:r>
              <a:rPr lang="fr-FR" sz="2000" b="1" dirty="0" smtClean="0"/>
              <a:t> </a:t>
            </a:r>
          </a:p>
          <a:p>
            <a:pPr marL="82296" indent="0">
              <a:buNone/>
            </a:pPr>
            <a:endParaRPr lang="fr-FR" sz="2000" b="1" dirty="0"/>
          </a:p>
          <a:p>
            <a:pPr marL="82296" indent="0">
              <a:buNone/>
            </a:pPr>
            <a:endParaRPr lang="fr-FR" sz="2000" b="1" dirty="0" smtClean="0"/>
          </a:p>
          <a:p>
            <a:pPr marL="82296" indent="0">
              <a:buNone/>
            </a:pPr>
            <a:endParaRPr lang="fr-FR" sz="2000" b="1" dirty="0"/>
          </a:p>
          <a:p>
            <a:pPr marL="82296" indent="0">
              <a:buNone/>
            </a:pPr>
            <a:endParaRPr lang="fr-FR" sz="2000" b="1" dirty="0" smtClean="0"/>
          </a:p>
          <a:p>
            <a:pPr marL="82296" indent="0">
              <a:buNone/>
            </a:pPr>
            <a:endParaRPr lang="fr-FR" sz="2000" b="1" dirty="0"/>
          </a:p>
          <a:p>
            <a:pPr marL="82296" indent="0">
              <a:buNone/>
            </a:pPr>
            <a:endParaRPr lang="fr-FR" sz="2000" b="1" dirty="0" smtClean="0"/>
          </a:p>
          <a:p>
            <a:pPr marL="82296" indent="0">
              <a:buNone/>
            </a:pPr>
            <a:endParaRPr lang="fr-FR" sz="2000" b="1" dirty="0" smtClean="0"/>
          </a:p>
          <a:p>
            <a:pPr marL="82296" indent="0">
              <a:buNone/>
            </a:pPr>
            <a:r>
              <a:rPr lang="fr-FR" sz="2000" dirty="0"/>
              <a:t>PERSONNE (</a:t>
            </a:r>
            <a:r>
              <a:rPr lang="fr-FR" sz="2000" u="sng" dirty="0" err="1" smtClean="0"/>
              <a:t>Num_Personne</a:t>
            </a:r>
            <a:r>
              <a:rPr lang="fr-FR" sz="2000" dirty="0"/>
              <a:t>, </a:t>
            </a:r>
            <a:r>
              <a:rPr lang="fr-FR" sz="2000" dirty="0" err="1"/>
              <a:t>Nom_Personne</a:t>
            </a:r>
            <a:r>
              <a:rPr lang="fr-FR" sz="2000" dirty="0"/>
              <a:t>) </a:t>
            </a:r>
            <a:r>
              <a:rPr lang="fr-FR" sz="2000" dirty="0" smtClean="0"/>
              <a:t>                                         EPOUSER </a:t>
            </a:r>
            <a:r>
              <a:rPr lang="fr-FR" sz="2000" u="sng" dirty="0" smtClean="0"/>
              <a:t>(#</a:t>
            </a:r>
            <a:r>
              <a:rPr lang="fr-FR" sz="2000" u="sng" dirty="0" err="1" smtClean="0"/>
              <a:t>Num_Mari</a:t>
            </a:r>
            <a:r>
              <a:rPr lang="fr-FR" sz="2000" u="sng" dirty="0" smtClean="0"/>
              <a:t>, #</a:t>
            </a:r>
            <a:r>
              <a:rPr lang="fr-FR" sz="2000" u="sng" dirty="0" err="1" smtClean="0"/>
              <a:t>Num_Femme</a:t>
            </a:r>
            <a:r>
              <a:rPr lang="fr-FR" sz="2000" dirty="0" smtClean="0"/>
              <a:t>, </a:t>
            </a:r>
            <a:r>
              <a:rPr lang="fr-FR" sz="2000" dirty="0" err="1"/>
              <a:t>Date_Mariage</a:t>
            </a:r>
            <a:r>
              <a:rPr lang="fr-FR" sz="2000" dirty="0"/>
              <a:t>) </a:t>
            </a:r>
            <a:endParaRPr lang="fr-FR" sz="2000" b="1" dirty="0" smtClean="0"/>
          </a:p>
          <a:p>
            <a:pPr marL="82296" indent="0">
              <a:buNone/>
            </a:pPr>
            <a:r>
              <a:rPr lang="fr-FR" sz="2000" dirty="0" smtClean="0"/>
              <a:t> </a:t>
            </a:r>
            <a:endParaRPr lang="fr-FR" sz="2000" b="1" dirty="0" smtClean="0"/>
          </a:p>
        </p:txBody>
      </p:sp>
      <p:pic>
        <p:nvPicPr>
          <p:cNvPr id="5" name="Image 4"/>
          <p:cNvPicPr>
            <a:picLocks noChangeAspect="1"/>
          </p:cNvPicPr>
          <p:nvPr/>
        </p:nvPicPr>
        <p:blipFill>
          <a:blip r:embed="rId2"/>
          <a:stretch>
            <a:fillRect/>
          </a:stretch>
        </p:blipFill>
        <p:spPr>
          <a:xfrm>
            <a:off x="2671762" y="2433484"/>
            <a:ext cx="3800475" cy="2330246"/>
          </a:xfrm>
          <a:prstGeom prst="rect">
            <a:avLst/>
          </a:prstGeom>
        </p:spPr>
      </p:pic>
    </p:spTree>
    <p:extLst>
      <p:ext uri="{BB962C8B-B14F-4D97-AF65-F5344CB8AC3E}">
        <p14:creationId xmlns:p14="http://schemas.microsoft.com/office/powerpoint/2010/main" val="32083478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a:t>
            </a:r>
            <a:r>
              <a:rPr lang="fr-FR" sz="2800" b="1" dirty="0" smtClean="0">
                <a:solidFill>
                  <a:schemeClr val="tx1">
                    <a:lumMod val="95000"/>
                    <a:lumOff val="5000"/>
                  </a:schemeClr>
                </a:solidFill>
              </a:rPr>
              <a:t> Introduction </a:t>
            </a:r>
            <a:r>
              <a:rPr lang="fr-FR" sz="2800" b="1" dirty="0">
                <a:solidFill>
                  <a:schemeClr val="tx1">
                    <a:lumMod val="95000"/>
                    <a:lumOff val="5000"/>
                  </a:schemeClr>
                </a:solidFill>
              </a:rPr>
              <a:t>à la modélisation</a:t>
            </a:r>
          </a:p>
        </p:txBody>
      </p:sp>
      <p:sp>
        <p:nvSpPr>
          <p:cNvPr id="2" name="Espace réservé du contenu 1"/>
          <p:cNvSpPr>
            <a:spLocks noGrp="1"/>
          </p:cNvSpPr>
          <p:nvPr>
            <p:ph idx="1"/>
          </p:nvPr>
        </p:nvSpPr>
        <p:spPr>
          <a:xfrm>
            <a:off x="1096206" y="1109176"/>
            <a:ext cx="7839975" cy="5031477"/>
          </a:xfrm>
        </p:spPr>
        <p:txBody>
          <a:bodyPr>
            <a:noAutofit/>
          </a:bodyPr>
          <a:lstStyle/>
          <a:p>
            <a:pPr marL="0" indent="0">
              <a:buNone/>
            </a:pPr>
            <a:endParaRPr lang="fr-FR" sz="2000" dirty="0" smtClean="0">
              <a:solidFill>
                <a:schemeClr val="tx1">
                  <a:lumMod val="95000"/>
                  <a:lumOff val="5000"/>
                </a:schemeClr>
              </a:solidFill>
            </a:endParaRPr>
          </a:p>
          <a:p>
            <a:pPr marL="0" indent="0">
              <a:buNone/>
            </a:pPr>
            <a:r>
              <a:rPr lang="fr-FR" sz="2000" dirty="0" smtClean="0">
                <a:solidFill>
                  <a:schemeClr val="tx1">
                    <a:lumMod val="95000"/>
                    <a:lumOff val="5000"/>
                  </a:schemeClr>
                </a:solidFill>
              </a:rPr>
              <a:t>Nous avons vu dans la première partie de ce cours ce que c’est qu’une base de données,</a:t>
            </a:r>
            <a:r>
              <a:rPr lang="fr-FR" sz="2000" dirty="0">
                <a:solidFill>
                  <a:schemeClr val="tx1">
                    <a:lumMod val="95000"/>
                    <a:lumOff val="5000"/>
                  </a:schemeClr>
                </a:solidFill>
              </a:rPr>
              <a:t> </a:t>
            </a:r>
            <a:r>
              <a:rPr lang="fr-FR" sz="2000" dirty="0" smtClean="0">
                <a:solidFill>
                  <a:schemeClr val="tx1">
                    <a:lumMod val="95000"/>
                    <a:lumOff val="5000"/>
                  </a:schemeClr>
                </a:solidFill>
              </a:rPr>
              <a:t>son importance et sa ses objectifs. </a:t>
            </a:r>
          </a:p>
          <a:p>
            <a:pPr marL="0" indent="0">
              <a:buNone/>
            </a:pPr>
            <a:r>
              <a:rPr lang="fr-FR" sz="2000" dirty="0" smtClean="0"/>
              <a:t>Pour concevoir une base de données , il </a:t>
            </a:r>
            <a:r>
              <a:rPr lang="fr-FR" sz="2000" dirty="0"/>
              <a:t>convient d'une part de pratiquer avec </a:t>
            </a:r>
            <a:r>
              <a:rPr lang="fr-FR" sz="2000" dirty="0" smtClean="0"/>
              <a:t>méthode </a:t>
            </a:r>
            <a:r>
              <a:rPr lang="fr-FR" sz="2000" dirty="0"/>
              <a:t>et d'autre part d'analyser correctement l'ensemble des </a:t>
            </a:r>
            <a:r>
              <a:rPr lang="fr-FR" sz="2000" dirty="0" smtClean="0"/>
              <a:t>données </a:t>
            </a:r>
            <a:r>
              <a:rPr lang="fr-FR" sz="2000" dirty="0"/>
              <a:t>ainsi que leurs </a:t>
            </a:r>
            <a:r>
              <a:rPr lang="fr-FR" sz="2000" dirty="0" smtClean="0"/>
              <a:t>interactions.</a:t>
            </a:r>
          </a:p>
          <a:p>
            <a:pPr marL="0" indent="0">
              <a:buNone/>
            </a:pPr>
            <a:r>
              <a:rPr lang="fr-FR" sz="2000" dirty="0">
                <a:solidFill>
                  <a:schemeClr val="tx1">
                    <a:lumMod val="95000"/>
                    <a:lumOff val="5000"/>
                  </a:schemeClr>
                </a:solidFill>
              </a:rPr>
              <a:t>Dans cette partie du cours, nous allons voir comment arriver à modéliser une base de données, les différentes étapes</a:t>
            </a:r>
            <a:r>
              <a:rPr lang="fr-FR" sz="2000" dirty="0" smtClean="0">
                <a:solidFill>
                  <a:schemeClr val="tx1">
                    <a:lumMod val="95000"/>
                    <a:lumOff val="5000"/>
                  </a:schemeClr>
                </a:solidFill>
              </a:rPr>
              <a:t>.</a:t>
            </a:r>
            <a:endParaRPr lang="fr-FR" sz="2000" dirty="0"/>
          </a:p>
          <a:p>
            <a:pPr marL="0" indent="0">
              <a:buNone/>
            </a:pPr>
            <a:endParaRPr lang="fr-FR" sz="2000" dirty="0" smtClean="0">
              <a:solidFill>
                <a:schemeClr val="tx1">
                  <a:lumMod val="95000"/>
                  <a:lumOff val="5000"/>
                </a:schemeClr>
              </a:solidFill>
            </a:endParaRP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8</a:t>
            </a:fld>
            <a:endParaRPr lang="en-US"/>
          </a:p>
        </p:txBody>
      </p:sp>
    </p:spTree>
    <p:extLst>
      <p:ext uri="{BB962C8B-B14F-4D97-AF65-F5344CB8AC3E}">
        <p14:creationId xmlns:p14="http://schemas.microsoft.com/office/powerpoint/2010/main" val="160151727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fr-CA" dirty="0" smtClean="0"/>
              <a:t>Exercice1 : Donner le MLD du MCD conçut en exercice d’application.</a:t>
            </a:r>
          </a:p>
          <a:p>
            <a:endParaRPr lang="fr-CA" dirty="0"/>
          </a:p>
        </p:txBody>
      </p:sp>
      <p:sp>
        <p:nvSpPr>
          <p:cNvPr id="4" name="Espace réservé du pied de page 3"/>
          <p:cNvSpPr>
            <a:spLocks noGrp="1"/>
          </p:cNvSpPr>
          <p:nvPr>
            <p:ph type="ftr" sz="quarter" idx="11"/>
          </p:nvPr>
        </p:nvSpPr>
        <p:spPr/>
        <p:txBody>
          <a:bodyPr/>
          <a:lstStyle/>
          <a:p>
            <a:r>
              <a:rPr lang="fr-FR" smtClean="0"/>
              <a:t>Cours Modélisation des BD Master IMSD Pierre Claver OUEDRAOGO</a:t>
            </a:r>
            <a:endParaRPr lang="en-US"/>
          </a:p>
        </p:txBody>
      </p:sp>
      <p:sp>
        <p:nvSpPr>
          <p:cNvPr id="5" name="Espace réservé du numéro de diapositive 4"/>
          <p:cNvSpPr>
            <a:spLocks noGrp="1"/>
          </p:cNvSpPr>
          <p:nvPr>
            <p:ph type="sldNum" sz="quarter" idx="12"/>
          </p:nvPr>
        </p:nvSpPr>
        <p:spPr/>
        <p:txBody>
          <a:bodyPr/>
          <a:lstStyle/>
          <a:p>
            <a:fld id="{19371D3E-5A18-49EB-AD2A-429AF165759F}" type="slidenum">
              <a:rPr lang="en-US" smtClean="0"/>
              <a:t>80</a:t>
            </a:fld>
            <a:endParaRPr lang="en-US"/>
          </a:p>
        </p:txBody>
      </p:sp>
    </p:spTree>
    <p:extLst>
      <p:ext uri="{BB962C8B-B14F-4D97-AF65-F5344CB8AC3E}">
        <p14:creationId xmlns:p14="http://schemas.microsoft.com/office/powerpoint/2010/main" val="31396636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r>
              <a:rPr lang="fr-FR" sz="2800" b="1" dirty="0">
                <a:solidFill>
                  <a:schemeClr val="tx1">
                    <a:lumMod val="95000"/>
                    <a:lumOff val="5000"/>
                  </a:schemeClr>
                </a:solidFill>
              </a:rPr>
              <a:t>Unité </a:t>
            </a:r>
            <a:r>
              <a:rPr lang="fr-FR" sz="2800" b="1" dirty="0" smtClean="0">
                <a:solidFill>
                  <a:schemeClr val="tx1">
                    <a:lumMod val="95000"/>
                    <a:lumOff val="5000"/>
                  </a:schemeClr>
                </a:solidFill>
              </a:rPr>
              <a:t> </a:t>
            </a:r>
            <a:r>
              <a:rPr lang="fr-FR" sz="2800" b="1" dirty="0">
                <a:solidFill>
                  <a:schemeClr val="tx1">
                    <a:lumMod val="95000"/>
                    <a:lumOff val="5000"/>
                  </a:schemeClr>
                </a:solidFill>
              </a:rPr>
              <a:t>4 </a:t>
            </a:r>
            <a:r>
              <a:rPr lang="fr-FR" sz="2800" b="1" dirty="0" smtClean="0">
                <a:solidFill>
                  <a:schemeClr val="tx1">
                    <a:lumMod val="95000"/>
                    <a:lumOff val="5000"/>
                  </a:schemeClr>
                </a:solidFill>
              </a:rPr>
              <a:t>: L’accès </a:t>
            </a:r>
            <a:r>
              <a:rPr lang="fr-FR" sz="2800" b="1" dirty="0">
                <a:solidFill>
                  <a:schemeClr val="tx1">
                    <a:lumMod val="95000"/>
                    <a:lumOff val="5000"/>
                  </a:schemeClr>
                </a:solidFill>
              </a:rPr>
              <a:t>au donnés, le langage SQL </a:t>
            </a:r>
          </a:p>
        </p:txBody>
      </p:sp>
      <p:sp>
        <p:nvSpPr>
          <p:cNvPr id="7" name="Espace réservé du pied de page 5"/>
          <p:cNvSpPr>
            <a:spLocks noGrp="1"/>
          </p:cNvSpPr>
          <p:nvPr>
            <p:ph type="ftr" sz="quarter" idx="11"/>
          </p:nvPr>
        </p:nvSpPr>
        <p:spPr>
          <a:xfrm>
            <a:off x="1096206" y="6397752"/>
            <a:ext cx="3815007" cy="391475"/>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81</a:t>
            </a:fld>
            <a:endParaRPr lang="en-US"/>
          </a:p>
        </p:txBody>
      </p:sp>
      <p:sp>
        <p:nvSpPr>
          <p:cNvPr id="2" name="Espace réservé du contenu 1"/>
          <p:cNvSpPr>
            <a:spLocks noGrp="1"/>
          </p:cNvSpPr>
          <p:nvPr>
            <p:ph idx="1"/>
          </p:nvPr>
        </p:nvSpPr>
        <p:spPr>
          <a:xfrm>
            <a:off x="1096206" y="1447800"/>
            <a:ext cx="7837482" cy="4800600"/>
          </a:xfrm>
        </p:spPr>
        <p:txBody>
          <a:bodyPr>
            <a:normAutofit/>
          </a:bodyPr>
          <a:lstStyle/>
          <a:p>
            <a:pPr marL="82296" indent="0">
              <a:buNone/>
            </a:pPr>
            <a:r>
              <a:rPr lang="fr-FR" sz="2000" b="1" dirty="0" smtClean="0"/>
              <a:t> </a:t>
            </a:r>
          </a:p>
          <a:p>
            <a:pPr marL="82296" indent="0">
              <a:buNone/>
            </a:pPr>
            <a:r>
              <a:rPr lang="fr-FR" sz="2000" dirty="0" smtClean="0"/>
              <a:t> Voir résumé dans le fichier </a:t>
            </a:r>
            <a:r>
              <a:rPr lang="fr-FR" sz="2000" dirty="0" err="1" smtClean="0"/>
              <a:t>pdf</a:t>
            </a:r>
            <a:endParaRPr lang="fr-FR" sz="2000" b="1" dirty="0" smtClean="0"/>
          </a:p>
        </p:txBody>
      </p:sp>
    </p:spTree>
    <p:extLst>
      <p:ext uri="{BB962C8B-B14F-4D97-AF65-F5344CB8AC3E}">
        <p14:creationId xmlns:p14="http://schemas.microsoft.com/office/powerpoint/2010/main" val="418875572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r>
              <a:rPr lang="fr-FR" sz="2800" b="1" dirty="0">
                <a:solidFill>
                  <a:schemeClr val="tx1">
                    <a:lumMod val="95000"/>
                    <a:lumOff val="5000"/>
                  </a:schemeClr>
                </a:solidFill>
              </a:rPr>
              <a:t>Unité </a:t>
            </a:r>
            <a:r>
              <a:rPr lang="fr-FR" sz="2800" b="1" dirty="0" smtClean="0">
                <a:solidFill>
                  <a:schemeClr val="tx1">
                    <a:lumMod val="95000"/>
                    <a:lumOff val="5000"/>
                  </a:schemeClr>
                </a:solidFill>
              </a:rPr>
              <a:t> 5 :  Outil de modélisation</a:t>
            </a:r>
            <a:endParaRPr lang="fr-FR" sz="2800" b="1" dirty="0">
              <a:solidFill>
                <a:schemeClr val="tx1">
                  <a:lumMod val="95000"/>
                  <a:lumOff val="5000"/>
                </a:schemeClr>
              </a:solidFill>
            </a:endParaRPr>
          </a:p>
        </p:txBody>
      </p:sp>
      <p:sp>
        <p:nvSpPr>
          <p:cNvPr id="7" name="Espace réservé du pied de page 5"/>
          <p:cNvSpPr>
            <a:spLocks noGrp="1"/>
          </p:cNvSpPr>
          <p:nvPr>
            <p:ph type="ftr" sz="quarter" idx="11"/>
          </p:nvPr>
        </p:nvSpPr>
        <p:spPr>
          <a:xfrm>
            <a:off x="1096206" y="6397752"/>
            <a:ext cx="3815007" cy="391475"/>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82</a:t>
            </a:fld>
            <a:endParaRPr lang="en-US"/>
          </a:p>
        </p:txBody>
      </p:sp>
      <p:sp>
        <p:nvSpPr>
          <p:cNvPr id="2" name="Espace réservé du contenu 1"/>
          <p:cNvSpPr>
            <a:spLocks noGrp="1"/>
          </p:cNvSpPr>
          <p:nvPr>
            <p:ph idx="1"/>
          </p:nvPr>
        </p:nvSpPr>
        <p:spPr>
          <a:xfrm>
            <a:off x="1096206" y="1447800"/>
            <a:ext cx="7837482" cy="4800600"/>
          </a:xfrm>
        </p:spPr>
        <p:txBody>
          <a:bodyPr>
            <a:normAutofit/>
          </a:bodyPr>
          <a:lstStyle/>
          <a:p>
            <a:pPr marL="82296" indent="0">
              <a:buNone/>
            </a:pPr>
            <a:r>
              <a:rPr lang="fr-FR" sz="2000" b="1" dirty="0" smtClean="0"/>
              <a:t> </a:t>
            </a:r>
          </a:p>
          <a:p>
            <a:pPr marL="82296" indent="0">
              <a:buNone/>
            </a:pPr>
            <a:r>
              <a:rPr lang="fr-FR" sz="2000" dirty="0" smtClean="0"/>
              <a:t>Pratique</a:t>
            </a:r>
          </a:p>
          <a:p>
            <a:pPr marL="82296" indent="0">
              <a:buNone/>
            </a:pPr>
            <a:r>
              <a:rPr lang="mr-IN" sz="2000" b="1" dirty="0"/>
              <a:t>https://grafikart.fr/tutoriels/modeliser-base-de-donnee-75</a:t>
            </a:r>
            <a:endParaRPr lang="fr-FR" sz="2000" b="1" dirty="0" smtClean="0"/>
          </a:p>
        </p:txBody>
      </p:sp>
    </p:spTree>
    <p:extLst>
      <p:ext uri="{BB962C8B-B14F-4D97-AF65-F5344CB8AC3E}">
        <p14:creationId xmlns:p14="http://schemas.microsoft.com/office/powerpoint/2010/main" val="638071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Travaux dirigés / Pratiques</a:t>
            </a:r>
            <a:endParaRPr lang="fr-CA" dirty="0"/>
          </a:p>
        </p:txBody>
      </p:sp>
      <p:sp>
        <p:nvSpPr>
          <p:cNvPr id="3" name="Espace réservé du contenu 2"/>
          <p:cNvSpPr>
            <a:spLocks noGrp="1"/>
          </p:cNvSpPr>
          <p:nvPr>
            <p:ph idx="1"/>
          </p:nvPr>
        </p:nvSpPr>
        <p:spPr/>
        <p:txBody>
          <a:bodyPr>
            <a:normAutofit fontScale="92500" lnSpcReduction="20000"/>
          </a:bodyPr>
          <a:lstStyle/>
          <a:p>
            <a:pPr>
              <a:buFont typeface="Wingdings" charset="2"/>
              <a:buChar char="q"/>
            </a:pPr>
            <a:r>
              <a:rPr lang="fr-CA" dirty="0"/>
              <a:t> </a:t>
            </a:r>
            <a:r>
              <a:rPr lang="fr-CA" dirty="0" smtClean="0"/>
              <a:t>Commande de création de clé étrangère</a:t>
            </a:r>
          </a:p>
          <a:p>
            <a:pPr>
              <a:buFont typeface="Wingdings" charset="2"/>
              <a:buChar char="q"/>
            </a:pPr>
            <a:endParaRPr lang="fr-CA" dirty="0" smtClean="0"/>
          </a:p>
          <a:p>
            <a:pPr>
              <a:buFont typeface="Wingdings" charset="2"/>
              <a:buChar char="q"/>
            </a:pPr>
            <a:r>
              <a:rPr lang="fr-CA" dirty="0"/>
              <a:t>  </a:t>
            </a:r>
            <a:r>
              <a:rPr lang="fr-CA" dirty="0" smtClean="0"/>
              <a:t>Exercice d’application</a:t>
            </a:r>
          </a:p>
          <a:p>
            <a:pPr>
              <a:buFont typeface="Wingdings" charset="2"/>
              <a:buChar char="q"/>
            </a:pPr>
            <a:endParaRPr lang="fr-CA" dirty="0" smtClean="0"/>
          </a:p>
          <a:p>
            <a:pPr lvl="2">
              <a:buFont typeface="Wingdings" charset="2"/>
              <a:buChar char="v"/>
            </a:pPr>
            <a:r>
              <a:rPr lang="fr-CA" dirty="0"/>
              <a:t> </a:t>
            </a:r>
            <a:r>
              <a:rPr lang="fr-CA" dirty="0" smtClean="0"/>
              <a:t>Analyse , Modélisation , Conception</a:t>
            </a:r>
          </a:p>
          <a:p>
            <a:pPr lvl="2">
              <a:buFont typeface="Wingdings" charset="2"/>
              <a:buChar char="v"/>
            </a:pPr>
            <a:endParaRPr lang="fr-CA" dirty="0" smtClean="0"/>
          </a:p>
          <a:p>
            <a:pPr lvl="2">
              <a:buFont typeface="Wingdings" charset="2"/>
              <a:buChar char="v"/>
            </a:pPr>
            <a:r>
              <a:rPr lang="fr-CA" dirty="0" smtClean="0"/>
              <a:t>Utilisation outils de modélisation</a:t>
            </a:r>
          </a:p>
          <a:p>
            <a:pPr lvl="2">
              <a:buFont typeface="Wingdings" charset="2"/>
              <a:buChar char="v"/>
            </a:pPr>
            <a:endParaRPr lang="fr-CA" dirty="0" smtClean="0"/>
          </a:p>
          <a:p>
            <a:pPr lvl="2">
              <a:buFont typeface="Wingdings" charset="2"/>
              <a:buChar char="v"/>
            </a:pPr>
            <a:r>
              <a:rPr lang="fr-CA" dirty="0" smtClean="0"/>
              <a:t>Manipulation de BD</a:t>
            </a:r>
          </a:p>
          <a:p>
            <a:pPr lvl="2">
              <a:buFont typeface="Wingdings" charset="2"/>
              <a:buChar char="v"/>
            </a:pPr>
            <a:endParaRPr lang="fr-CA" dirty="0" smtClean="0"/>
          </a:p>
          <a:p>
            <a:pPr marL="658368" lvl="2" indent="0">
              <a:buNone/>
            </a:pPr>
            <a:r>
              <a:rPr lang="fr-CA" dirty="0" smtClean="0"/>
              <a:t>Énoncé exercice </a:t>
            </a:r>
          </a:p>
          <a:p>
            <a:pPr marL="658368" lvl="2" indent="0">
              <a:buNone/>
            </a:pPr>
            <a:r>
              <a:rPr lang="fr-CA" dirty="0" smtClean="0"/>
              <a:t> </a:t>
            </a:r>
          </a:p>
        </p:txBody>
      </p:sp>
      <p:sp>
        <p:nvSpPr>
          <p:cNvPr id="4" name="Espace réservé du pied de page 3"/>
          <p:cNvSpPr>
            <a:spLocks noGrp="1"/>
          </p:cNvSpPr>
          <p:nvPr>
            <p:ph type="ftr" sz="quarter" idx="11"/>
          </p:nvPr>
        </p:nvSpPr>
        <p:spPr/>
        <p:txBody>
          <a:bodyPr/>
          <a:lstStyle/>
          <a:p>
            <a:r>
              <a:rPr lang="fr-FR" smtClean="0"/>
              <a:t>Cours Modélisation des BD Master IMSD Pierre Claver OUEDRAOGO</a:t>
            </a:r>
            <a:endParaRPr lang="en-US"/>
          </a:p>
        </p:txBody>
      </p:sp>
      <p:sp>
        <p:nvSpPr>
          <p:cNvPr id="5" name="Espace réservé du numéro de diapositive 4"/>
          <p:cNvSpPr>
            <a:spLocks noGrp="1"/>
          </p:cNvSpPr>
          <p:nvPr>
            <p:ph type="sldNum" sz="quarter" idx="12"/>
          </p:nvPr>
        </p:nvSpPr>
        <p:spPr/>
        <p:txBody>
          <a:bodyPr/>
          <a:lstStyle/>
          <a:p>
            <a:fld id="{19371D3E-5A18-49EB-AD2A-429AF165759F}" type="slidenum">
              <a:rPr lang="en-US" smtClean="0"/>
              <a:t>83</a:t>
            </a:fld>
            <a:endParaRPr lang="en-US"/>
          </a:p>
        </p:txBody>
      </p:sp>
    </p:spTree>
    <p:extLst>
      <p:ext uri="{BB962C8B-B14F-4D97-AF65-F5344CB8AC3E}">
        <p14:creationId xmlns:p14="http://schemas.microsoft.com/office/powerpoint/2010/main" val="26537863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Travaux dirigés / Pratiques</a:t>
            </a:r>
          </a:p>
        </p:txBody>
      </p:sp>
      <p:sp>
        <p:nvSpPr>
          <p:cNvPr id="3" name="Espace réservé du contenu 2"/>
          <p:cNvSpPr>
            <a:spLocks noGrp="1"/>
          </p:cNvSpPr>
          <p:nvPr>
            <p:ph idx="1"/>
          </p:nvPr>
        </p:nvSpPr>
        <p:spPr>
          <a:xfrm>
            <a:off x="1016000" y="1447800"/>
            <a:ext cx="8054848" cy="4800600"/>
          </a:xfrm>
        </p:spPr>
        <p:txBody>
          <a:bodyPr>
            <a:normAutofit fontScale="92500" lnSpcReduction="10000"/>
          </a:bodyPr>
          <a:lstStyle/>
          <a:p>
            <a:pPr marL="82296" indent="0">
              <a:buNone/>
            </a:pPr>
            <a:r>
              <a:rPr lang="fr-CA" dirty="0" smtClean="0"/>
              <a:t>Énoncé exercice d’application</a:t>
            </a:r>
          </a:p>
          <a:p>
            <a:pPr marL="82296" indent="0">
              <a:buNone/>
            </a:pPr>
            <a:endParaRPr lang="fr-CA" dirty="0" smtClean="0"/>
          </a:p>
          <a:p>
            <a:pPr marL="82296" indent="0">
              <a:buNone/>
            </a:pPr>
            <a:r>
              <a:rPr lang="fr-CA" dirty="0" smtClean="0"/>
              <a:t>Vous avez été approché par l’IFRISSE pour la mise en place d’une mini base de données de gestion des notes des étudiants : BD_NOTES_IFRISSE.</a:t>
            </a:r>
          </a:p>
          <a:p>
            <a:pPr marL="82296" indent="0">
              <a:buNone/>
            </a:pPr>
            <a:r>
              <a:rPr lang="fr-CA" dirty="0" smtClean="0"/>
              <a:t>Dans cette base de données, chaque étudiant sera caractérisé par son numéro matricule de type entier, son nom , son prénom en chaînes de caractères. On voudrait également savoir le pays de résidence de l’étudiant et sa profession. </a:t>
            </a:r>
          </a:p>
          <a:p>
            <a:pPr marL="82296" indent="0">
              <a:buNone/>
            </a:pPr>
            <a:endParaRPr lang="fr-CA" dirty="0" smtClean="0"/>
          </a:p>
          <a:p>
            <a:pPr marL="82296" indent="0">
              <a:buNone/>
            </a:pPr>
            <a:endParaRPr lang="fr-CA" dirty="0"/>
          </a:p>
        </p:txBody>
      </p:sp>
      <p:sp>
        <p:nvSpPr>
          <p:cNvPr id="4" name="Espace réservé du pied de page 3"/>
          <p:cNvSpPr>
            <a:spLocks noGrp="1"/>
          </p:cNvSpPr>
          <p:nvPr>
            <p:ph type="ftr" sz="quarter" idx="11"/>
          </p:nvPr>
        </p:nvSpPr>
        <p:spPr/>
        <p:txBody>
          <a:bodyPr/>
          <a:lstStyle/>
          <a:p>
            <a:r>
              <a:rPr lang="fr-FR" smtClean="0"/>
              <a:t>Cours Modélisation des BD Master IMSD Pierre Claver OUEDRAOGO</a:t>
            </a:r>
            <a:endParaRPr lang="en-US"/>
          </a:p>
        </p:txBody>
      </p:sp>
      <p:sp>
        <p:nvSpPr>
          <p:cNvPr id="5" name="Espace réservé du numéro de diapositive 4"/>
          <p:cNvSpPr>
            <a:spLocks noGrp="1"/>
          </p:cNvSpPr>
          <p:nvPr>
            <p:ph type="sldNum" sz="quarter" idx="12"/>
          </p:nvPr>
        </p:nvSpPr>
        <p:spPr/>
        <p:txBody>
          <a:bodyPr/>
          <a:lstStyle/>
          <a:p>
            <a:fld id="{19371D3E-5A18-49EB-AD2A-429AF165759F}" type="slidenum">
              <a:rPr lang="en-US" smtClean="0"/>
              <a:t>84</a:t>
            </a:fld>
            <a:endParaRPr lang="en-US"/>
          </a:p>
        </p:txBody>
      </p:sp>
    </p:spTree>
    <p:extLst>
      <p:ext uri="{BB962C8B-B14F-4D97-AF65-F5344CB8AC3E}">
        <p14:creationId xmlns:p14="http://schemas.microsoft.com/office/powerpoint/2010/main" val="22472753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Travaux dirigés / Pratiques</a:t>
            </a:r>
          </a:p>
        </p:txBody>
      </p:sp>
      <p:sp>
        <p:nvSpPr>
          <p:cNvPr id="3" name="Espace réservé du contenu 2"/>
          <p:cNvSpPr>
            <a:spLocks noGrp="1"/>
          </p:cNvSpPr>
          <p:nvPr>
            <p:ph idx="1"/>
          </p:nvPr>
        </p:nvSpPr>
        <p:spPr>
          <a:xfrm>
            <a:off x="1016000" y="1447800"/>
            <a:ext cx="8054848" cy="4800600"/>
          </a:xfrm>
        </p:spPr>
        <p:txBody>
          <a:bodyPr>
            <a:normAutofit fontScale="70000" lnSpcReduction="20000"/>
          </a:bodyPr>
          <a:lstStyle/>
          <a:p>
            <a:pPr marL="82296" indent="0">
              <a:buNone/>
            </a:pPr>
            <a:r>
              <a:rPr lang="fr-CA" dirty="0" smtClean="0"/>
              <a:t>Énoncé exercice d’application</a:t>
            </a:r>
          </a:p>
          <a:p>
            <a:pPr marL="82296" indent="0">
              <a:buNone/>
            </a:pPr>
            <a:endParaRPr lang="fr-CA" dirty="0" smtClean="0"/>
          </a:p>
          <a:p>
            <a:pPr marL="82296" indent="0">
              <a:buNone/>
            </a:pPr>
            <a:r>
              <a:rPr lang="fr-CA" dirty="0" smtClean="0"/>
              <a:t>Vous avez été approché par l’IFRISSE pour la mise en place d’une mini base de données de gestion des notes des étudiants : BD_NOTES_IFRISSE.</a:t>
            </a:r>
          </a:p>
          <a:p>
            <a:pPr marL="82296" indent="0">
              <a:buNone/>
            </a:pPr>
            <a:r>
              <a:rPr lang="fr-CA" dirty="0" smtClean="0"/>
              <a:t>Dans cette base de données, chaque étudiant sera caractérisé par son numéro matricule de type entier, son nom , son prénom en chaînes de caractères. On voudrait également savoir le pays de résidence de l’étudiant et sa profession. </a:t>
            </a:r>
            <a:endParaRPr lang="fr-CA" dirty="0"/>
          </a:p>
          <a:p>
            <a:pPr marL="82296" indent="0">
              <a:buNone/>
            </a:pPr>
            <a:r>
              <a:rPr lang="fr-CA" dirty="0"/>
              <a:t>Chaque étudiant fait l’objet d’une évaluation dans une ou plusieurs matières et l’évaluation dans une matière concerne au moins un étudiant à une date précise et donnera lieu à une note.</a:t>
            </a:r>
          </a:p>
          <a:p>
            <a:pPr marL="82296" indent="0">
              <a:buNone/>
            </a:pPr>
            <a:r>
              <a:rPr lang="fr-CA" dirty="0"/>
              <a:t>Chaque matière est caractérisée par un numéro , un libellé et un coefficient.</a:t>
            </a:r>
          </a:p>
          <a:p>
            <a:pPr marL="82296" indent="0">
              <a:buNone/>
            </a:pPr>
            <a:r>
              <a:rPr lang="fr-FR" dirty="0" smtClean="0"/>
              <a:t>Q</a:t>
            </a:r>
            <a:r>
              <a:rPr lang="fr-CA" dirty="0" err="1" smtClean="0"/>
              <a:t>uestions</a:t>
            </a:r>
            <a:r>
              <a:rPr lang="fr-CA" dirty="0" smtClean="0"/>
              <a:t> : Dictionnaire de données, DF, MCD, MLD</a:t>
            </a:r>
          </a:p>
          <a:p>
            <a:pPr marL="82296" indent="0">
              <a:buNone/>
            </a:pPr>
            <a:endParaRPr lang="fr-CA" dirty="0" smtClean="0"/>
          </a:p>
          <a:p>
            <a:pPr marL="82296" indent="0">
              <a:buNone/>
            </a:pPr>
            <a:endParaRPr lang="fr-CA" dirty="0"/>
          </a:p>
        </p:txBody>
      </p:sp>
      <p:sp>
        <p:nvSpPr>
          <p:cNvPr id="4" name="Espace réservé du pied de page 3"/>
          <p:cNvSpPr>
            <a:spLocks noGrp="1"/>
          </p:cNvSpPr>
          <p:nvPr>
            <p:ph type="ftr" sz="quarter" idx="11"/>
          </p:nvPr>
        </p:nvSpPr>
        <p:spPr/>
        <p:txBody>
          <a:bodyPr/>
          <a:lstStyle/>
          <a:p>
            <a:r>
              <a:rPr lang="fr-FR" smtClean="0"/>
              <a:t>Cours Modélisation des BD Master IMSD Pierre Claver OUEDRAOGO</a:t>
            </a:r>
            <a:endParaRPr lang="en-US"/>
          </a:p>
        </p:txBody>
      </p:sp>
      <p:sp>
        <p:nvSpPr>
          <p:cNvPr id="5" name="Espace réservé du numéro de diapositive 4"/>
          <p:cNvSpPr>
            <a:spLocks noGrp="1"/>
          </p:cNvSpPr>
          <p:nvPr>
            <p:ph type="sldNum" sz="quarter" idx="12"/>
          </p:nvPr>
        </p:nvSpPr>
        <p:spPr/>
        <p:txBody>
          <a:bodyPr/>
          <a:lstStyle/>
          <a:p>
            <a:fld id="{19371D3E-5A18-49EB-AD2A-429AF165759F}" type="slidenum">
              <a:rPr lang="en-US" smtClean="0"/>
              <a:t>85</a:t>
            </a:fld>
            <a:endParaRPr lang="en-US"/>
          </a:p>
        </p:txBody>
      </p:sp>
    </p:spTree>
    <p:extLst>
      <p:ext uri="{BB962C8B-B14F-4D97-AF65-F5344CB8AC3E}">
        <p14:creationId xmlns:p14="http://schemas.microsoft.com/office/powerpoint/2010/main" val="14867873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Travaux dirigés / Pratiques</a:t>
            </a:r>
          </a:p>
        </p:txBody>
      </p:sp>
      <p:sp>
        <p:nvSpPr>
          <p:cNvPr id="3" name="Espace réservé du contenu 2"/>
          <p:cNvSpPr>
            <a:spLocks noGrp="1"/>
          </p:cNvSpPr>
          <p:nvPr>
            <p:ph idx="1"/>
          </p:nvPr>
        </p:nvSpPr>
        <p:spPr>
          <a:xfrm>
            <a:off x="1016000" y="1447800"/>
            <a:ext cx="8054848" cy="4800600"/>
          </a:xfrm>
        </p:spPr>
        <p:txBody>
          <a:bodyPr>
            <a:normAutofit fontScale="70000" lnSpcReduction="20000"/>
          </a:bodyPr>
          <a:lstStyle/>
          <a:p>
            <a:pPr marL="82296" indent="0">
              <a:buNone/>
            </a:pPr>
            <a:r>
              <a:rPr lang="fr-CA" dirty="0" smtClean="0"/>
              <a:t>Énoncé exercice d’application</a:t>
            </a:r>
          </a:p>
          <a:p>
            <a:pPr marL="82296" indent="0">
              <a:buNone/>
            </a:pPr>
            <a:endParaRPr lang="fr-CA" dirty="0"/>
          </a:p>
          <a:p>
            <a:pPr marL="82296" indent="0">
              <a:buNone/>
            </a:pPr>
            <a:r>
              <a:rPr lang="fr-CA" dirty="0" smtClean="0"/>
              <a:t>Chaque étudiant fait l’objet d’une évaluation dans une ou plusieurs matières et l’évaluation dans une matière concerne au moins un étudiant à une date précise et donnera lieu à une note.</a:t>
            </a:r>
          </a:p>
          <a:p>
            <a:pPr marL="82296" indent="0">
              <a:buNone/>
            </a:pPr>
            <a:r>
              <a:rPr lang="fr-CA" dirty="0" smtClean="0"/>
              <a:t>Chaque matière est caractérisée par un numéro , un libellé et un coefficient.</a:t>
            </a:r>
          </a:p>
          <a:p>
            <a:pPr marL="82296" indent="0">
              <a:buNone/>
            </a:pPr>
            <a:r>
              <a:rPr lang="fr-CA" dirty="0" smtClean="0"/>
              <a:t>Questions :</a:t>
            </a:r>
          </a:p>
          <a:p>
            <a:pPr>
              <a:buFont typeface="Wingdings" charset="2"/>
              <a:buChar char="Ø"/>
            </a:pPr>
            <a:r>
              <a:rPr lang="fr-CA" dirty="0" smtClean="0"/>
              <a:t>On vous demande d’établir le Dictionnaire de données pour cette BD.</a:t>
            </a:r>
          </a:p>
          <a:p>
            <a:pPr>
              <a:buFont typeface="Wingdings" charset="2"/>
              <a:buChar char="Ø"/>
            </a:pPr>
            <a:r>
              <a:rPr lang="fr-CA" dirty="0" smtClean="0"/>
              <a:t>Établir un graphe de dépendances fonctionnelle des données issues du Dictionnaire de données.</a:t>
            </a:r>
          </a:p>
          <a:p>
            <a:pPr>
              <a:buFont typeface="Wingdings" charset="2"/>
              <a:buChar char="Ø"/>
            </a:pPr>
            <a:r>
              <a:rPr lang="fr-CA" dirty="0" smtClean="0"/>
              <a:t>Concevoir le MCD puis en déduire le MLD de cette BD</a:t>
            </a:r>
          </a:p>
          <a:p>
            <a:pPr>
              <a:buFont typeface="Wingdings" charset="2"/>
              <a:buChar char="Ø"/>
            </a:pPr>
            <a:r>
              <a:rPr lang="fr-CA" dirty="0" smtClean="0"/>
              <a:t>A l’aide du langage </a:t>
            </a:r>
            <a:r>
              <a:rPr lang="fr-CA" dirty="0" err="1" smtClean="0"/>
              <a:t>Sql</a:t>
            </a:r>
            <a:r>
              <a:rPr lang="fr-CA" dirty="0" smtClean="0"/>
              <a:t> , créer toutes les tables issues du MLD</a:t>
            </a:r>
          </a:p>
          <a:p>
            <a:pPr>
              <a:buFont typeface="Wingdings" charset="2"/>
              <a:buChar char="Ø"/>
            </a:pPr>
            <a:endParaRPr lang="fr-CA" dirty="0" smtClean="0"/>
          </a:p>
          <a:p>
            <a:pPr marL="82296" indent="0">
              <a:buNone/>
            </a:pPr>
            <a:endParaRPr lang="fr-CA" dirty="0"/>
          </a:p>
        </p:txBody>
      </p:sp>
      <p:sp>
        <p:nvSpPr>
          <p:cNvPr id="4" name="Espace réservé du pied de page 3"/>
          <p:cNvSpPr>
            <a:spLocks noGrp="1"/>
          </p:cNvSpPr>
          <p:nvPr>
            <p:ph type="ftr" sz="quarter" idx="11"/>
          </p:nvPr>
        </p:nvSpPr>
        <p:spPr/>
        <p:txBody>
          <a:bodyPr/>
          <a:lstStyle/>
          <a:p>
            <a:r>
              <a:rPr lang="fr-FR" smtClean="0"/>
              <a:t>Cours Modélisation des BD Master IMSD Pierre Claver OUEDRAOGO</a:t>
            </a:r>
            <a:endParaRPr lang="en-US"/>
          </a:p>
        </p:txBody>
      </p:sp>
      <p:sp>
        <p:nvSpPr>
          <p:cNvPr id="5" name="Espace réservé du numéro de diapositive 4"/>
          <p:cNvSpPr>
            <a:spLocks noGrp="1"/>
          </p:cNvSpPr>
          <p:nvPr>
            <p:ph type="sldNum" sz="quarter" idx="12"/>
          </p:nvPr>
        </p:nvSpPr>
        <p:spPr/>
        <p:txBody>
          <a:bodyPr/>
          <a:lstStyle/>
          <a:p>
            <a:fld id="{19371D3E-5A18-49EB-AD2A-429AF165759F}" type="slidenum">
              <a:rPr lang="en-US" smtClean="0"/>
              <a:t>86</a:t>
            </a:fld>
            <a:endParaRPr lang="en-US"/>
          </a:p>
        </p:txBody>
      </p:sp>
    </p:spTree>
    <p:extLst>
      <p:ext uri="{BB962C8B-B14F-4D97-AF65-F5344CB8AC3E}">
        <p14:creationId xmlns:p14="http://schemas.microsoft.com/office/powerpoint/2010/main" val="34311359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ormAutofit fontScale="92500" lnSpcReduction="20000"/>
          </a:bodyPr>
          <a:lstStyle/>
          <a:p>
            <a:pPr marL="82296" indent="0">
              <a:buNone/>
            </a:pPr>
            <a:r>
              <a:rPr lang="fr-CA" dirty="0" smtClean="0"/>
              <a:t>Dépendances fonctionnelles:</a:t>
            </a:r>
          </a:p>
          <a:p>
            <a:pPr marL="82296" indent="0">
              <a:buNone/>
            </a:pPr>
            <a:endParaRPr lang="fr-CA" dirty="0"/>
          </a:p>
          <a:p>
            <a:pPr marL="82296" indent="0">
              <a:buNone/>
            </a:pPr>
            <a:r>
              <a:rPr lang="fr-CA" dirty="0" err="1"/>
              <a:t>n</a:t>
            </a:r>
            <a:r>
              <a:rPr lang="fr-CA" dirty="0" err="1" smtClean="0"/>
              <a:t>umMatEtu</a:t>
            </a:r>
            <a:r>
              <a:rPr lang="fr-CA" dirty="0" smtClean="0"/>
              <a:t> </a:t>
            </a:r>
            <a:r>
              <a:rPr lang="fr-FR" dirty="0" smtClean="0">
                <a:sym typeface="Wingdings"/>
              </a:rPr>
              <a:t> </a:t>
            </a:r>
            <a:r>
              <a:rPr lang="fr-FR" dirty="0" err="1" smtClean="0">
                <a:sym typeface="Wingdings"/>
              </a:rPr>
              <a:t>NomEtu</a:t>
            </a:r>
            <a:endParaRPr lang="fr-FR" dirty="0">
              <a:sym typeface="Wingdings"/>
            </a:endParaRPr>
          </a:p>
          <a:p>
            <a:pPr marL="82296" indent="0">
              <a:buNone/>
            </a:pPr>
            <a:r>
              <a:rPr lang="fr-CA" dirty="0" err="1" smtClean="0"/>
              <a:t>numMatEtu</a:t>
            </a:r>
            <a:r>
              <a:rPr lang="fr-CA" dirty="0" smtClean="0"/>
              <a:t> </a:t>
            </a:r>
            <a:r>
              <a:rPr lang="fr-FR" dirty="0">
                <a:sym typeface="Wingdings"/>
              </a:rPr>
              <a:t> </a:t>
            </a:r>
            <a:r>
              <a:rPr lang="fr-FR" dirty="0" err="1" smtClean="0">
                <a:sym typeface="Wingdings"/>
              </a:rPr>
              <a:t>PrenomEtu</a:t>
            </a:r>
            <a:endParaRPr lang="fr-FR" dirty="0" smtClean="0">
              <a:sym typeface="Wingdings"/>
            </a:endParaRPr>
          </a:p>
          <a:p>
            <a:pPr marL="82296" indent="0">
              <a:buNone/>
            </a:pPr>
            <a:r>
              <a:rPr lang="fr-CA" dirty="0" err="1" smtClean="0"/>
              <a:t>numMatEtu</a:t>
            </a:r>
            <a:r>
              <a:rPr lang="fr-CA" dirty="0" smtClean="0"/>
              <a:t> </a:t>
            </a:r>
            <a:r>
              <a:rPr lang="fr-FR" dirty="0">
                <a:sym typeface="Wingdings"/>
              </a:rPr>
              <a:t> </a:t>
            </a:r>
            <a:r>
              <a:rPr lang="fr-FR" dirty="0" err="1" smtClean="0">
                <a:sym typeface="Wingdings"/>
              </a:rPr>
              <a:t>PaysEtu</a:t>
            </a:r>
            <a:endParaRPr lang="fr-FR" dirty="0" smtClean="0">
              <a:sym typeface="Wingdings"/>
            </a:endParaRPr>
          </a:p>
          <a:p>
            <a:pPr marL="82296" indent="0">
              <a:buNone/>
            </a:pPr>
            <a:r>
              <a:rPr lang="fr-CA" dirty="0" err="1" smtClean="0"/>
              <a:t>numMatEtu</a:t>
            </a:r>
            <a:r>
              <a:rPr lang="fr-CA" dirty="0" smtClean="0"/>
              <a:t> </a:t>
            </a:r>
            <a:r>
              <a:rPr lang="fr-FR" dirty="0">
                <a:sym typeface="Wingdings"/>
              </a:rPr>
              <a:t> </a:t>
            </a:r>
            <a:r>
              <a:rPr lang="fr-FR" dirty="0" err="1" smtClean="0">
                <a:sym typeface="Wingdings"/>
              </a:rPr>
              <a:t>ProfEtu</a:t>
            </a:r>
            <a:endParaRPr lang="fr-FR" dirty="0" smtClean="0">
              <a:sym typeface="Wingdings"/>
            </a:endParaRPr>
          </a:p>
          <a:p>
            <a:pPr marL="82296" indent="0">
              <a:buNone/>
            </a:pPr>
            <a:endParaRPr lang="fr-FR" dirty="0">
              <a:sym typeface="Wingdings"/>
            </a:endParaRPr>
          </a:p>
          <a:p>
            <a:pPr marL="82296" indent="0">
              <a:buNone/>
            </a:pPr>
            <a:r>
              <a:rPr lang="fr-FR" dirty="0" err="1" smtClean="0">
                <a:sym typeface="Wingdings"/>
              </a:rPr>
              <a:t>idMat</a:t>
            </a:r>
            <a:r>
              <a:rPr lang="fr-FR" dirty="0" smtClean="0">
                <a:sym typeface="Wingdings"/>
              </a:rPr>
              <a:t>  </a:t>
            </a:r>
            <a:r>
              <a:rPr lang="fr-FR" dirty="0" err="1" smtClean="0">
                <a:sym typeface="Wingdings"/>
              </a:rPr>
              <a:t>LibMat</a:t>
            </a:r>
            <a:endParaRPr lang="fr-FR" dirty="0" smtClean="0">
              <a:sym typeface="Wingdings"/>
            </a:endParaRPr>
          </a:p>
          <a:p>
            <a:pPr marL="82296" indent="0">
              <a:buNone/>
            </a:pPr>
            <a:r>
              <a:rPr lang="fr-FR" dirty="0" err="1">
                <a:sym typeface="Wingdings"/>
              </a:rPr>
              <a:t>idMat</a:t>
            </a:r>
            <a:r>
              <a:rPr lang="fr-FR" dirty="0">
                <a:sym typeface="Wingdings"/>
              </a:rPr>
              <a:t> </a:t>
            </a:r>
            <a:r>
              <a:rPr lang="fr-FR" dirty="0" smtClean="0">
                <a:sym typeface="Wingdings"/>
              </a:rPr>
              <a:t>,</a:t>
            </a:r>
            <a:r>
              <a:rPr lang="fr-FR" dirty="0" err="1" smtClean="0">
                <a:sym typeface="Wingdings"/>
              </a:rPr>
              <a:t>numMatEtu,dateEval</a:t>
            </a:r>
            <a:r>
              <a:rPr lang="fr-FR" dirty="0" smtClean="0">
                <a:sym typeface="Wingdings"/>
              </a:rPr>
              <a:t> note</a:t>
            </a:r>
            <a:endParaRPr lang="fr-CA" dirty="0"/>
          </a:p>
          <a:p>
            <a:pPr marL="82296" indent="0">
              <a:buNone/>
            </a:pPr>
            <a:r>
              <a:rPr lang="fr-FR" dirty="0" err="1">
                <a:sym typeface="Wingdings"/>
              </a:rPr>
              <a:t>idMat</a:t>
            </a:r>
            <a:r>
              <a:rPr lang="fr-FR" dirty="0">
                <a:sym typeface="Wingdings"/>
              </a:rPr>
              <a:t>  </a:t>
            </a:r>
            <a:r>
              <a:rPr lang="fr-FR" dirty="0" err="1" smtClean="0">
                <a:sym typeface="Wingdings"/>
              </a:rPr>
              <a:t>coefMat</a:t>
            </a:r>
            <a:endParaRPr lang="fr-FR" dirty="0" smtClean="0">
              <a:sym typeface="Wingdings"/>
            </a:endParaRPr>
          </a:p>
          <a:p>
            <a:pPr marL="82296" indent="0">
              <a:buNone/>
            </a:pPr>
            <a:endParaRPr lang="fr-FR" dirty="0" smtClean="0">
              <a:sym typeface="Wingdings"/>
            </a:endParaRPr>
          </a:p>
          <a:p>
            <a:pPr marL="82296" indent="0">
              <a:buNone/>
            </a:pPr>
            <a:endParaRPr lang="fr-FR" dirty="0">
              <a:sym typeface="Wingdings"/>
            </a:endParaRPr>
          </a:p>
          <a:p>
            <a:pPr marL="82296" indent="0">
              <a:buNone/>
            </a:pPr>
            <a:endParaRPr lang="fr-CA" dirty="0"/>
          </a:p>
          <a:p>
            <a:pPr marL="82296" indent="0">
              <a:buNone/>
            </a:pPr>
            <a:endParaRPr lang="fr-CA" dirty="0"/>
          </a:p>
        </p:txBody>
      </p:sp>
      <p:sp>
        <p:nvSpPr>
          <p:cNvPr id="4" name="Espace réservé du pied de page 3"/>
          <p:cNvSpPr>
            <a:spLocks noGrp="1"/>
          </p:cNvSpPr>
          <p:nvPr>
            <p:ph type="ftr" sz="quarter" idx="11"/>
          </p:nvPr>
        </p:nvSpPr>
        <p:spPr/>
        <p:txBody>
          <a:bodyPr/>
          <a:lstStyle/>
          <a:p>
            <a:r>
              <a:rPr lang="fr-FR" smtClean="0"/>
              <a:t>Cours Modélisation des BD Master IMSD Pierre Claver OUEDRAOGO</a:t>
            </a:r>
            <a:endParaRPr lang="en-US"/>
          </a:p>
        </p:txBody>
      </p:sp>
      <p:sp>
        <p:nvSpPr>
          <p:cNvPr id="5" name="Espace réservé du numéro de diapositive 4"/>
          <p:cNvSpPr>
            <a:spLocks noGrp="1"/>
          </p:cNvSpPr>
          <p:nvPr>
            <p:ph type="sldNum" sz="quarter" idx="12"/>
          </p:nvPr>
        </p:nvSpPr>
        <p:spPr/>
        <p:txBody>
          <a:bodyPr/>
          <a:lstStyle/>
          <a:p>
            <a:fld id="{19371D3E-5A18-49EB-AD2A-429AF165759F}" type="slidenum">
              <a:rPr lang="en-US" smtClean="0"/>
              <a:t>87</a:t>
            </a:fld>
            <a:endParaRPr lang="en-US"/>
          </a:p>
        </p:txBody>
      </p:sp>
    </p:spTree>
    <p:extLst>
      <p:ext uri="{BB962C8B-B14F-4D97-AF65-F5344CB8AC3E}">
        <p14:creationId xmlns:p14="http://schemas.microsoft.com/office/powerpoint/2010/main" val="16641744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fr-CA" dirty="0" err="1"/>
              <a:t>numMatEtu</a:t>
            </a:r>
            <a:r>
              <a:rPr lang="fr-CA" dirty="0"/>
              <a:t> </a:t>
            </a:r>
          </a:p>
        </p:txBody>
      </p:sp>
      <p:sp>
        <p:nvSpPr>
          <p:cNvPr id="4" name="Espace réservé du pied de page 3"/>
          <p:cNvSpPr>
            <a:spLocks noGrp="1"/>
          </p:cNvSpPr>
          <p:nvPr>
            <p:ph type="ftr" sz="quarter" idx="11"/>
          </p:nvPr>
        </p:nvSpPr>
        <p:spPr/>
        <p:txBody>
          <a:bodyPr/>
          <a:lstStyle/>
          <a:p>
            <a:r>
              <a:rPr lang="fr-FR" smtClean="0"/>
              <a:t>Cours Modélisation des BD Master IMSD Pierre Claver OUEDRAOGO</a:t>
            </a:r>
            <a:endParaRPr lang="en-US"/>
          </a:p>
        </p:txBody>
      </p:sp>
      <p:sp>
        <p:nvSpPr>
          <p:cNvPr id="5" name="Espace réservé du numéro de diapositive 4"/>
          <p:cNvSpPr>
            <a:spLocks noGrp="1"/>
          </p:cNvSpPr>
          <p:nvPr>
            <p:ph type="sldNum" sz="quarter" idx="12"/>
          </p:nvPr>
        </p:nvSpPr>
        <p:spPr/>
        <p:txBody>
          <a:bodyPr/>
          <a:lstStyle/>
          <a:p>
            <a:fld id="{19371D3E-5A18-49EB-AD2A-429AF165759F}" type="slidenum">
              <a:rPr lang="en-US" smtClean="0"/>
              <a:t>88</a:t>
            </a:fld>
            <a:endParaRPr lang="en-US"/>
          </a:p>
        </p:txBody>
      </p:sp>
      <p:cxnSp>
        <p:nvCxnSpPr>
          <p:cNvPr id="7" name="Connecteur droit avec flèche 6"/>
          <p:cNvCxnSpPr/>
          <p:nvPr/>
        </p:nvCxnSpPr>
        <p:spPr>
          <a:xfrm flipH="1">
            <a:off x="1989667" y="2159000"/>
            <a:ext cx="282222" cy="9877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nvCxnSpPr>
        <p:spPr>
          <a:xfrm>
            <a:off x="2878667" y="2159000"/>
            <a:ext cx="138289" cy="9877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a:off x="3358444" y="2159000"/>
            <a:ext cx="606778" cy="7902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93722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4" name="Espace réservé du pied de page 3"/>
          <p:cNvSpPr>
            <a:spLocks noGrp="1"/>
          </p:cNvSpPr>
          <p:nvPr>
            <p:ph type="ftr" sz="quarter" idx="11"/>
          </p:nvPr>
        </p:nvSpPr>
        <p:spPr/>
        <p:txBody>
          <a:bodyPr/>
          <a:lstStyle/>
          <a:p>
            <a:r>
              <a:rPr lang="fr-FR" smtClean="0"/>
              <a:t>Cours Modélisation des BD Master IMSD Pierre Claver OUEDRAOGO</a:t>
            </a:r>
            <a:endParaRPr lang="en-US"/>
          </a:p>
        </p:txBody>
      </p:sp>
      <p:sp>
        <p:nvSpPr>
          <p:cNvPr id="5" name="Espace réservé du numéro de diapositive 4"/>
          <p:cNvSpPr>
            <a:spLocks noGrp="1"/>
          </p:cNvSpPr>
          <p:nvPr>
            <p:ph type="sldNum" sz="quarter" idx="12"/>
          </p:nvPr>
        </p:nvSpPr>
        <p:spPr/>
        <p:txBody>
          <a:bodyPr/>
          <a:lstStyle/>
          <a:p>
            <a:fld id="{19371D3E-5A18-49EB-AD2A-429AF165759F}" type="slidenum">
              <a:rPr lang="en-US" smtClean="0"/>
              <a:t>89</a:t>
            </a:fld>
            <a:endParaRPr lang="en-US"/>
          </a:p>
        </p:txBody>
      </p:sp>
      <p:sp>
        <p:nvSpPr>
          <p:cNvPr id="7" name="Espace réservé du contenu 6"/>
          <p:cNvSpPr>
            <a:spLocks noGrp="1"/>
          </p:cNvSpPr>
          <p:nvPr>
            <p:ph idx="1"/>
          </p:nvPr>
        </p:nvSpPr>
        <p:spPr>
          <a:xfrm>
            <a:off x="959556" y="1447800"/>
            <a:ext cx="7974132" cy="4800600"/>
          </a:xfrm>
        </p:spPr>
        <p:txBody>
          <a:bodyPr>
            <a:normAutofit/>
          </a:bodyPr>
          <a:lstStyle/>
          <a:p>
            <a:r>
              <a:rPr lang="fr-CA" sz="1600" dirty="0" smtClean="0"/>
              <a:t>Commande clé étrangère</a:t>
            </a:r>
          </a:p>
          <a:p>
            <a:endParaRPr lang="fr-CA" sz="1600" dirty="0"/>
          </a:p>
          <a:p>
            <a:pPr marL="82296" indent="0">
              <a:buNone/>
            </a:pPr>
            <a:r>
              <a:rPr lang="fr-FR" sz="1600" b="1" dirty="0">
                <a:solidFill>
                  <a:srgbClr val="FF0000"/>
                </a:solidFill>
              </a:rPr>
              <a:t>CREATE TABLE </a:t>
            </a:r>
            <a:r>
              <a:rPr lang="fr-FR" sz="1600" dirty="0" err="1" smtClean="0"/>
              <a:t>CommandeSONTIE</a:t>
            </a:r>
            <a:r>
              <a:rPr lang="fr-FR" sz="1600" dirty="0" smtClean="0"/>
              <a:t> </a:t>
            </a:r>
            <a:r>
              <a:rPr lang="fr-FR" sz="1600" dirty="0"/>
              <a:t>(</a:t>
            </a:r>
          </a:p>
          <a:p>
            <a:r>
              <a:rPr lang="fr-FR" sz="1600" dirty="0" smtClean="0"/>
              <a:t> </a:t>
            </a:r>
            <a:r>
              <a:rPr lang="fr-FR" sz="1600" dirty="0" err="1"/>
              <a:t>numero</a:t>
            </a:r>
            <a:r>
              <a:rPr lang="fr-FR" sz="1600" dirty="0"/>
              <a:t> INT UNSIGNED PRIMARY KEY AUTO_INCREMENT,</a:t>
            </a:r>
          </a:p>
          <a:p>
            <a:r>
              <a:rPr lang="fr-FR" sz="1600" dirty="0"/>
              <a:t>    client INT UNSIGNED NOT NULL,</a:t>
            </a:r>
          </a:p>
          <a:p>
            <a:r>
              <a:rPr lang="fr-FR" sz="1600" dirty="0"/>
              <a:t>    produit VARCHAR(40),</a:t>
            </a:r>
          </a:p>
          <a:p>
            <a:r>
              <a:rPr lang="fr-FR" sz="1600" dirty="0"/>
              <a:t>    </a:t>
            </a:r>
            <a:r>
              <a:rPr lang="fr-FR" sz="1600" dirty="0" err="1"/>
              <a:t>quantite</a:t>
            </a:r>
            <a:r>
              <a:rPr lang="fr-FR" sz="1600" dirty="0"/>
              <a:t> SMALLINT DEFAULT 1,</a:t>
            </a:r>
          </a:p>
          <a:p>
            <a:r>
              <a:rPr lang="fr-FR" sz="1600" dirty="0"/>
              <a:t>   </a:t>
            </a:r>
            <a:r>
              <a:rPr lang="fr-FR" sz="1600" b="1" dirty="0">
                <a:solidFill>
                  <a:srgbClr val="FF0000"/>
                </a:solidFill>
              </a:rPr>
              <a:t> CONSTRAINT </a:t>
            </a:r>
            <a:r>
              <a:rPr lang="fr-FR" sz="1600" dirty="0" err="1" smtClean="0"/>
              <a:t>fk_client_num</a:t>
            </a:r>
            <a:r>
              <a:rPr lang="fr-FR" sz="1600" dirty="0" smtClean="0"/>
              <a:t>  </a:t>
            </a:r>
            <a:r>
              <a:rPr lang="fr-FR" sz="1600" dirty="0"/>
              <a:t>On donne un nom à notre clé</a:t>
            </a:r>
          </a:p>
          <a:p>
            <a:r>
              <a:rPr lang="fr-FR" sz="1600" dirty="0"/>
              <a:t>       </a:t>
            </a:r>
            <a:r>
              <a:rPr lang="fr-FR" sz="1600" b="1" dirty="0">
                <a:solidFill>
                  <a:srgbClr val="FF0000"/>
                </a:solidFill>
              </a:rPr>
              <a:t> FOREIGN KEY </a:t>
            </a:r>
            <a:r>
              <a:rPr lang="fr-FR" sz="1600" dirty="0"/>
              <a:t>(client)             -- Colonne sur laquelle on crée la clé</a:t>
            </a:r>
          </a:p>
          <a:p>
            <a:r>
              <a:rPr lang="fr-FR" sz="1600" dirty="0"/>
              <a:t>     </a:t>
            </a:r>
            <a:r>
              <a:rPr lang="fr-FR" sz="1600" dirty="0">
                <a:solidFill>
                  <a:srgbClr val="FF0000"/>
                </a:solidFill>
              </a:rPr>
              <a:t>   </a:t>
            </a:r>
            <a:r>
              <a:rPr lang="fr-FR" sz="1600" b="1" dirty="0">
                <a:solidFill>
                  <a:srgbClr val="FF0000"/>
                </a:solidFill>
              </a:rPr>
              <a:t>REFERENCES </a:t>
            </a:r>
            <a:r>
              <a:rPr lang="fr-FR" sz="1600" dirty="0"/>
              <a:t>Client(</a:t>
            </a:r>
            <a:r>
              <a:rPr lang="fr-FR" sz="1600" dirty="0" err="1"/>
              <a:t>numero</a:t>
            </a:r>
            <a:r>
              <a:rPr lang="fr-FR" sz="1600" dirty="0"/>
              <a:t>)        -- Colonne de référence</a:t>
            </a:r>
          </a:p>
          <a:p>
            <a:r>
              <a:rPr lang="fr-FR" sz="1600" dirty="0" smtClean="0"/>
              <a:t>) ;</a:t>
            </a:r>
          </a:p>
          <a:p>
            <a:endParaRPr lang="fr-FR" sz="1600" dirty="0"/>
          </a:p>
          <a:p>
            <a:endParaRPr lang="fr-CA" sz="1600" dirty="0"/>
          </a:p>
        </p:txBody>
      </p:sp>
    </p:spTree>
    <p:extLst>
      <p:ext uri="{BB962C8B-B14F-4D97-AF65-F5344CB8AC3E}">
        <p14:creationId xmlns:p14="http://schemas.microsoft.com/office/powerpoint/2010/main" val="632183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Autofit/>
          </a:bodyPr>
          <a:lstStyle/>
          <a:p>
            <a:pPr marL="0" indent="0" algn="ctr"/>
            <a:r>
              <a:rPr lang="fr-FR" sz="2800" b="1" dirty="0">
                <a:solidFill>
                  <a:schemeClr val="tx1">
                    <a:lumMod val="95000"/>
                    <a:lumOff val="5000"/>
                  </a:schemeClr>
                </a:solidFill>
              </a:rPr>
              <a:t>Unité 1 : Analyse et  Introduction à la modélisation</a:t>
            </a:r>
          </a:p>
        </p:txBody>
      </p:sp>
      <p:sp>
        <p:nvSpPr>
          <p:cNvPr id="2" name="Espace réservé du contenu 1"/>
          <p:cNvSpPr>
            <a:spLocks noGrp="1"/>
          </p:cNvSpPr>
          <p:nvPr>
            <p:ph idx="1"/>
          </p:nvPr>
        </p:nvSpPr>
        <p:spPr>
          <a:xfrm>
            <a:off x="1096206" y="1109176"/>
            <a:ext cx="7839975" cy="5031477"/>
          </a:xfrm>
        </p:spPr>
        <p:txBody>
          <a:bodyPr>
            <a:noAutofit/>
          </a:bodyPr>
          <a:lstStyle/>
          <a:p>
            <a:pPr marL="0" indent="0">
              <a:buNone/>
            </a:pPr>
            <a:r>
              <a:rPr lang="fr-FR" sz="2000" b="1" dirty="0" smtClean="0">
                <a:solidFill>
                  <a:schemeClr val="tx1">
                    <a:lumMod val="95000"/>
                    <a:lumOff val="5000"/>
                  </a:schemeClr>
                </a:solidFill>
              </a:rPr>
              <a:t>L’analyse des données</a:t>
            </a:r>
          </a:p>
          <a:p>
            <a:pPr marL="82296" indent="0">
              <a:buNone/>
            </a:pPr>
            <a:r>
              <a:rPr lang="fr-FR" sz="2000" dirty="0"/>
              <a:t>Le but de l’analyse des données est d’obtenir un </a:t>
            </a:r>
            <a:r>
              <a:rPr lang="fr-FR" sz="2000" dirty="0" smtClean="0"/>
              <a:t>schéma </a:t>
            </a:r>
            <a:r>
              <a:rPr lang="fr-FR" sz="2000" dirty="0"/>
              <a:t>de l’organisation des données </a:t>
            </a:r>
            <a:r>
              <a:rPr lang="fr-FR" sz="2000" b="1" dirty="0"/>
              <a:t>stable </a:t>
            </a:r>
            <a:r>
              <a:rPr lang="fr-FR" sz="2000" dirty="0"/>
              <a:t>et </a:t>
            </a:r>
            <a:r>
              <a:rPr lang="fr-FR" sz="2000" b="1" dirty="0"/>
              <a:t>invariant </a:t>
            </a:r>
            <a:r>
              <a:rPr lang="fr-FR" sz="2000" dirty="0"/>
              <a:t>permettant de construire une </a:t>
            </a:r>
            <a:r>
              <a:rPr lang="fr-FR" sz="2000" b="1" dirty="0"/>
              <a:t>solution physique</a:t>
            </a:r>
            <a:r>
              <a:rPr lang="fr-FR" sz="2000" dirty="0"/>
              <a:t>, c'est à dire la base de données. </a:t>
            </a:r>
          </a:p>
          <a:p>
            <a:pPr marL="82296" indent="0">
              <a:buNone/>
            </a:pPr>
            <a:r>
              <a:rPr lang="fr-FR" sz="2000" dirty="0"/>
              <a:t>Pour parvenir à ce </a:t>
            </a:r>
            <a:r>
              <a:rPr lang="fr-FR" sz="2000" dirty="0" smtClean="0"/>
              <a:t>résultat, </a:t>
            </a:r>
            <a:r>
              <a:rPr lang="fr-FR" sz="2000" dirty="0"/>
              <a:t>on </a:t>
            </a:r>
            <a:r>
              <a:rPr lang="fr-FR" sz="2000" dirty="0" smtClean="0"/>
              <a:t>procède </a:t>
            </a:r>
            <a:r>
              <a:rPr lang="fr-FR" sz="2000" dirty="0"/>
              <a:t>par </a:t>
            </a:r>
            <a:r>
              <a:rPr lang="fr-FR" sz="2000" dirty="0" smtClean="0"/>
              <a:t>étapes et chaque étape </a:t>
            </a:r>
            <a:r>
              <a:rPr lang="fr-FR" sz="2000" dirty="0"/>
              <a:t>conduit à la </a:t>
            </a:r>
            <a:r>
              <a:rPr lang="fr-FR" sz="2000" dirty="0" smtClean="0"/>
              <a:t>création </a:t>
            </a:r>
            <a:r>
              <a:rPr lang="fr-FR" sz="2000" dirty="0"/>
              <a:t>de documents qui permet de formaliser les </a:t>
            </a:r>
            <a:r>
              <a:rPr lang="fr-FR" sz="2000" dirty="0" smtClean="0"/>
              <a:t>spécifications, </a:t>
            </a:r>
            <a:r>
              <a:rPr lang="fr-FR" sz="2000" dirty="0"/>
              <a:t>et de communiquer avec les acteurs du </a:t>
            </a:r>
            <a:r>
              <a:rPr lang="fr-FR" sz="2000" dirty="0" smtClean="0"/>
              <a:t>système </a:t>
            </a:r>
            <a:r>
              <a:rPr lang="fr-FR" sz="2000" dirty="0"/>
              <a:t>à informatiser. </a:t>
            </a:r>
          </a:p>
          <a:p>
            <a:pPr marL="82296" indent="0">
              <a:buNone/>
            </a:pPr>
            <a:endParaRPr lang="fr-FR" sz="2000" dirty="0"/>
          </a:p>
          <a:p>
            <a:pPr marL="0" indent="0">
              <a:buNone/>
            </a:pPr>
            <a:r>
              <a:rPr lang="fr-FR" sz="2000" dirty="0" smtClean="0">
                <a:solidFill>
                  <a:schemeClr val="tx1">
                    <a:lumMod val="95000"/>
                    <a:lumOff val="5000"/>
                  </a:schemeClr>
                </a:solidFill>
              </a:rPr>
              <a:t>Ci-dessous les différentes étapes :</a:t>
            </a:r>
          </a:p>
        </p:txBody>
      </p:sp>
      <p:sp>
        <p:nvSpPr>
          <p:cNvPr id="7" name="Espace réservé du pied de page 5"/>
          <p:cNvSpPr>
            <a:spLocks noGrp="1"/>
          </p:cNvSpPr>
          <p:nvPr>
            <p:ph type="ftr" sz="quarter" idx="11"/>
          </p:nvPr>
        </p:nvSpPr>
        <p:spPr>
          <a:xfrm>
            <a:off x="1096206" y="6305550"/>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9</a:t>
            </a:fld>
            <a:endParaRPr lang="en-US"/>
          </a:p>
        </p:txBody>
      </p:sp>
    </p:spTree>
    <p:extLst>
      <p:ext uri="{BB962C8B-B14F-4D97-AF65-F5344CB8AC3E}">
        <p14:creationId xmlns:p14="http://schemas.microsoft.com/office/powerpoint/2010/main" val="1072232102"/>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ormAutofit fontScale="25000" lnSpcReduction="20000"/>
          </a:bodyPr>
          <a:lstStyle/>
          <a:p>
            <a:endParaRPr lang="mr-IN" dirty="0"/>
          </a:p>
          <a:p>
            <a:endParaRPr lang="mr-IN" dirty="0"/>
          </a:p>
          <a:p>
            <a:r>
              <a:rPr lang="mr-IN" dirty="0"/>
              <a:t>CREATE TABLE EVALUATION ( numEtu int(5) not null,</a:t>
            </a:r>
          </a:p>
          <a:p>
            <a:r>
              <a:rPr lang="mr-IN" dirty="0"/>
              <a:t>                         numMat int(5) not null,</a:t>
            </a:r>
          </a:p>
          <a:p>
            <a:r>
              <a:rPr lang="mr-IN" dirty="0"/>
              <a:t>                         DateP DATE not null,</a:t>
            </a:r>
          </a:p>
          <a:p>
            <a:r>
              <a:rPr lang="mr-IN" dirty="0"/>
              <a:t>                         note DECIMAL (2,2) NOT NULL,</a:t>
            </a:r>
          </a:p>
          <a:p>
            <a:r>
              <a:rPr lang="mr-IN" dirty="0"/>
              <a:t>                         PRIMARY KEY (numEtu, numMat)</a:t>
            </a:r>
          </a:p>
          <a:p>
            <a:r>
              <a:rPr lang="mr-IN" dirty="0"/>
              <a:t>                   );</a:t>
            </a:r>
          </a:p>
          <a:p>
            <a:endParaRPr lang="mr-IN" dirty="0"/>
          </a:p>
          <a:p>
            <a:endParaRPr lang="mr-IN" dirty="0"/>
          </a:p>
          <a:p>
            <a:r>
              <a:rPr lang="mr-IN" dirty="0"/>
              <a:t>                   ALTER TABLE EVALUATION</a:t>
            </a:r>
          </a:p>
          <a:p>
            <a:r>
              <a:rPr lang="mr-IN" dirty="0"/>
              <a:t>ADD CONSTRAINT fk_etu_mat FOREIGN KEY (numEtu) REFERENCES ETUDIANT(numEtu);</a:t>
            </a:r>
          </a:p>
          <a:p>
            <a:endParaRPr lang="mr-IN" dirty="0"/>
          </a:p>
          <a:p>
            <a:r>
              <a:rPr lang="mr-IN" dirty="0"/>
              <a:t>INSERT INTO ETUDIANT (numEtu,nomEtu,prenomEtu,pays,profession) VALUES (1,'SONTIE','Tiemasse','Burkina','Sage femme');</a:t>
            </a:r>
          </a:p>
          <a:p>
            <a:endParaRPr lang="mr-IN" dirty="0"/>
          </a:p>
          <a:p>
            <a:r>
              <a:rPr lang="mr-IN" dirty="0"/>
              <a:t>INSERT INTO EVALUATION(numEtu,numMat,DateP,note) VALUES (1,1,'2021-02-12',15)</a:t>
            </a:r>
          </a:p>
          <a:p>
            <a:endParaRPr lang="mr-IN" dirty="0"/>
          </a:p>
          <a:p>
            <a:r>
              <a:rPr lang="mr-IN" dirty="0"/>
              <a:t> INSERT INTO EVALUATION(numEtu,numMat,DateP,note) VALUES (2,2,'2021-02-12',12);</a:t>
            </a:r>
          </a:p>
          <a:p>
            <a:r>
              <a:rPr lang="mr-IN" dirty="0"/>
              <a:t>INSERT INTO EVALUATION(numEtu,numMat,DateP,note) VALUES (3,2,'2021-02-12',16);</a:t>
            </a:r>
          </a:p>
          <a:p>
            <a:r>
              <a:rPr lang="mr-IN" dirty="0"/>
              <a:t>INSERT INTO EVALUATION(numEtu,numMat,DateP,note) VALUES (4,2,'2021-02-12',5);</a:t>
            </a:r>
          </a:p>
          <a:p>
            <a:r>
              <a:rPr lang="mr-IN" dirty="0"/>
              <a:t>INSERT INTO EVALUATION(numEtu,numMat,DateP,note) VALUES (5,2,'2021-02-12',10);</a:t>
            </a:r>
          </a:p>
          <a:p>
            <a:r>
              <a:rPr lang="mr-IN" dirty="0"/>
              <a:t>INSERT INTO EVALUATION(numEtu,numMat,DateP,note) VALUES (6,2,'2021-02-12',18);</a:t>
            </a:r>
          </a:p>
          <a:p>
            <a:r>
              <a:rPr lang="mr-IN" dirty="0"/>
              <a:t> INSERT INTO EVALUATION(numEtu,numMat,DateP,note) VALUES (1,2,'2021-02-12',12);</a:t>
            </a:r>
          </a:p>
          <a:p>
            <a:endParaRPr lang="mr-IN" dirty="0"/>
          </a:p>
          <a:p>
            <a:r>
              <a:rPr lang="mr-IN" dirty="0"/>
              <a:t>SELECT ETU.nomEtu,ETU.prenomEtu,MAT.libMat,EVAL.note</a:t>
            </a:r>
          </a:p>
          <a:p>
            <a:r>
              <a:rPr lang="mr-IN" dirty="0"/>
              <a:t>from ETUDIANT ETU,MATIERE MAT,EVALUATION EVAL</a:t>
            </a:r>
          </a:p>
          <a:p>
            <a:r>
              <a:rPr lang="mr-IN" dirty="0"/>
              <a:t>where MAT.numMat=2 and EVAL.note&gt;=15</a:t>
            </a:r>
          </a:p>
          <a:p>
            <a:r>
              <a:rPr lang="mr-IN" dirty="0"/>
              <a:t>;</a:t>
            </a:r>
            <a:endParaRPr lang="fr-CA" dirty="0"/>
          </a:p>
        </p:txBody>
      </p:sp>
      <p:sp>
        <p:nvSpPr>
          <p:cNvPr id="4" name="Espace réservé du pied de page 3"/>
          <p:cNvSpPr>
            <a:spLocks noGrp="1"/>
          </p:cNvSpPr>
          <p:nvPr>
            <p:ph type="ftr" sz="quarter" idx="11"/>
          </p:nvPr>
        </p:nvSpPr>
        <p:spPr/>
        <p:txBody>
          <a:bodyPr/>
          <a:lstStyle/>
          <a:p>
            <a:r>
              <a:rPr lang="fr-FR" smtClean="0"/>
              <a:t>Cours Modélisation des BD Master IMSD Pierre Claver OUEDRAOGO</a:t>
            </a:r>
            <a:endParaRPr lang="en-US"/>
          </a:p>
        </p:txBody>
      </p:sp>
      <p:sp>
        <p:nvSpPr>
          <p:cNvPr id="5" name="Espace réservé du numéro de diapositive 4"/>
          <p:cNvSpPr>
            <a:spLocks noGrp="1"/>
          </p:cNvSpPr>
          <p:nvPr>
            <p:ph type="sldNum" sz="quarter" idx="12"/>
          </p:nvPr>
        </p:nvSpPr>
        <p:spPr/>
        <p:txBody>
          <a:bodyPr/>
          <a:lstStyle/>
          <a:p>
            <a:fld id="{19371D3E-5A18-49EB-AD2A-429AF165759F}" type="slidenum">
              <a:rPr lang="en-US" smtClean="0"/>
              <a:t>90</a:t>
            </a:fld>
            <a:endParaRPr lang="en-US"/>
          </a:p>
        </p:txBody>
      </p:sp>
    </p:spTree>
    <p:extLst>
      <p:ext uri="{BB962C8B-B14F-4D97-AF65-F5344CB8AC3E}">
        <p14:creationId xmlns:p14="http://schemas.microsoft.com/office/powerpoint/2010/main" val="9639198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ormAutofit fontScale="40000" lnSpcReduction="20000"/>
          </a:bodyPr>
          <a:lstStyle/>
          <a:p>
            <a:r>
              <a:rPr lang="mr-IN" dirty="0" smtClean="0"/>
              <a:t> </a:t>
            </a:r>
          </a:p>
          <a:p>
            <a:r>
              <a:rPr lang="mr-IN" dirty="0" smtClean="0"/>
              <a:t>SELECT ETU.nomEtu,ETU.prenomEtu,MAT.libMat,EVAL.note</a:t>
            </a:r>
          </a:p>
          <a:p>
            <a:r>
              <a:rPr lang="mr-IN" dirty="0" smtClean="0"/>
              <a:t>from ETUDIANT ETU,MATIERE MAT,EVALUATION EVAL</a:t>
            </a:r>
          </a:p>
          <a:p>
            <a:r>
              <a:rPr lang="mr-IN" dirty="0" smtClean="0"/>
              <a:t>where MAT.numMat=2 and EVAL.note&gt;=15</a:t>
            </a:r>
          </a:p>
          <a:p>
            <a:r>
              <a:rPr lang="mr-IN" dirty="0" smtClean="0"/>
              <a:t>and ETU.numEtu=EVAL.numEtu</a:t>
            </a:r>
          </a:p>
          <a:p>
            <a:r>
              <a:rPr lang="mr-IN" dirty="0" smtClean="0"/>
              <a:t>and MAT.numMat=EVAL.numMat</a:t>
            </a:r>
          </a:p>
          <a:p>
            <a:r>
              <a:rPr lang="mr-IN" dirty="0" smtClean="0"/>
              <a:t>;</a:t>
            </a:r>
          </a:p>
          <a:p>
            <a:endParaRPr lang="mr-IN" dirty="0" smtClean="0"/>
          </a:p>
          <a:p>
            <a:endParaRPr lang="mr-IN" dirty="0" smtClean="0"/>
          </a:p>
          <a:p>
            <a:r>
              <a:rPr lang="mr-IN" dirty="0" smtClean="0"/>
              <a:t>SELECT ETU.nomEtu,ETU.prenomEtu,MAT.libMat,EVAL.note</a:t>
            </a:r>
          </a:p>
          <a:p>
            <a:r>
              <a:rPr lang="mr-IN" dirty="0" smtClean="0"/>
              <a:t>from ETUDIANT ETU,MATIERE MAT,EVALUATION EVAL</a:t>
            </a:r>
          </a:p>
          <a:p>
            <a:r>
              <a:rPr lang="mr-IN" dirty="0" smtClean="0"/>
              <a:t>where MAT.numMat=2 and EVAL.note&lt;12</a:t>
            </a:r>
          </a:p>
          <a:p>
            <a:r>
              <a:rPr lang="mr-IN" dirty="0" smtClean="0"/>
              <a:t>and ETU.numEtu=EVAL.numEtu</a:t>
            </a:r>
          </a:p>
          <a:p>
            <a:r>
              <a:rPr lang="mr-IN" dirty="0" smtClean="0"/>
              <a:t>and MAT.numMat=EVAL.numMat</a:t>
            </a:r>
          </a:p>
          <a:p>
            <a:r>
              <a:rPr lang="mr-IN" dirty="0" smtClean="0"/>
              <a:t>;</a:t>
            </a:r>
          </a:p>
          <a:p>
            <a:endParaRPr lang="mr-IN" dirty="0" smtClean="0"/>
          </a:p>
          <a:p>
            <a:r>
              <a:rPr lang="mr-IN" dirty="0" smtClean="0"/>
              <a:t>SELECT AVG(note) AS MOYENNE_PHP</a:t>
            </a:r>
          </a:p>
          <a:p>
            <a:r>
              <a:rPr lang="mr-IN" dirty="0" smtClean="0"/>
              <a:t>FROM EVALUATION</a:t>
            </a:r>
          </a:p>
          <a:p>
            <a:r>
              <a:rPr lang="mr-IN" dirty="0" smtClean="0"/>
              <a:t>WHERE numMat=2;</a:t>
            </a:r>
            <a:endParaRPr lang="fr-CA" dirty="0"/>
          </a:p>
        </p:txBody>
      </p:sp>
      <p:sp>
        <p:nvSpPr>
          <p:cNvPr id="4" name="Espace réservé du pied de page 3"/>
          <p:cNvSpPr>
            <a:spLocks noGrp="1"/>
          </p:cNvSpPr>
          <p:nvPr>
            <p:ph type="ftr" sz="quarter" idx="11"/>
          </p:nvPr>
        </p:nvSpPr>
        <p:spPr/>
        <p:txBody>
          <a:bodyPr/>
          <a:lstStyle/>
          <a:p>
            <a:r>
              <a:rPr lang="fr-FR" smtClean="0"/>
              <a:t>Cours Modélisation des BD Master IMSD Pierre Claver OUEDRAOGO</a:t>
            </a:r>
            <a:endParaRPr lang="en-US"/>
          </a:p>
        </p:txBody>
      </p:sp>
      <p:sp>
        <p:nvSpPr>
          <p:cNvPr id="5" name="Espace réservé du numéro de diapositive 4"/>
          <p:cNvSpPr>
            <a:spLocks noGrp="1"/>
          </p:cNvSpPr>
          <p:nvPr>
            <p:ph type="sldNum" sz="quarter" idx="12"/>
          </p:nvPr>
        </p:nvSpPr>
        <p:spPr/>
        <p:txBody>
          <a:bodyPr/>
          <a:lstStyle/>
          <a:p>
            <a:fld id="{19371D3E-5A18-49EB-AD2A-429AF165759F}" type="slidenum">
              <a:rPr lang="en-US" smtClean="0"/>
              <a:t>91</a:t>
            </a:fld>
            <a:endParaRPr lang="en-US"/>
          </a:p>
        </p:txBody>
      </p:sp>
    </p:spTree>
    <p:extLst>
      <p:ext uri="{BB962C8B-B14F-4D97-AF65-F5344CB8AC3E}">
        <p14:creationId xmlns:p14="http://schemas.microsoft.com/office/powerpoint/2010/main" val="15513695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96206" y="307468"/>
            <a:ext cx="7839975" cy="990979"/>
          </a:xfrm>
        </p:spPr>
        <p:txBody>
          <a:bodyPr>
            <a:normAutofit/>
          </a:bodyPr>
          <a:lstStyle/>
          <a:p>
            <a:pPr algn="ctr"/>
            <a:r>
              <a:rPr lang="fr-FR" b="1" dirty="0" smtClean="0">
                <a:solidFill>
                  <a:schemeClr val="tx1">
                    <a:lumMod val="95000"/>
                    <a:lumOff val="5000"/>
                  </a:schemeClr>
                </a:solidFill>
              </a:rPr>
              <a:t>Conclusion</a:t>
            </a:r>
            <a:endParaRPr lang="fr-FR" b="1" dirty="0">
              <a:solidFill>
                <a:schemeClr val="tx1">
                  <a:lumMod val="95000"/>
                  <a:lumOff val="5000"/>
                </a:schemeClr>
              </a:solidFill>
            </a:endParaRPr>
          </a:p>
        </p:txBody>
      </p:sp>
      <p:sp>
        <p:nvSpPr>
          <p:cNvPr id="2" name="Espace réservé du contenu 1"/>
          <p:cNvSpPr>
            <a:spLocks noGrp="1"/>
          </p:cNvSpPr>
          <p:nvPr>
            <p:ph idx="1"/>
          </p:nvPr>
        </p:nvSpPr>
        <p:spPr>
          <a:xfrm>
            <a:off x="511228" y="1298449"/>
            <a:ext cx="8424953" cy="5102352"/>
          </a:xfrm>
        </p:spPr>
        <p:txBody>
          <a:bodyPr>
            <a:noAutofit/>
          </a:bodyPr>
          <a:lstStyle/>
          <a:p>
            <a:pPr marL="0" indent="0">
              <a:buNone/>
            </a:pPr>
            <a:endParaRPr lang="fr-FR" b="1" dirty="0">
              <a:solidFill>
                <a:schemeClr val="tx1">
                  <a:lumMod val="95000"/>
                  <a:lumOff val="5000"/>
                </a:schemeClr>
              </a:solidFill>
            </a:endParaRPr>
          </a:p>
          <a:p>
            <a:pPr marL="0" indent="0">
              <a:buNone/>
            </a:pPr>
            <a:endParaRPr lang="fr-FR" b="1" dirty="0" smtClean="0">
              <a:solidFill>
                <a:schemeClr val="tx1">
                  <a:lumMod val="95000"/>
                  <a:lumOff val="5000"/>
                </a:schemeClr>
              </a:solidFill>
            </a:endParaRPr>
          </a:p>
        </p:txBody>
      </p:sp>
      <p:sp>
        <p:nvSpPr>
          <p:cNvPr id="7" name="Espace réservé du pied de page 5"/>
          <p:cNvSpPr>
            <a:spLocks noGrp="1"/>
          </p:cNvSpPr>
          <p:nvPr>
            <p:ph type="ftr" sz="quarter" idx="11"/>
          </p:nvPr>
        </p:nvSpPr>
        <p:spPr>
          <a:xfrm>
            <a:off x="1096206" y="6374322"/>
            <a:ext cx="2607649" cy="483678"/>
          </a:xfrm>
          <a:solidFill>
            <a:schemeClr val="bg1"/>
          </a:solidFill>
          <a:ln>
            <a:solidFill>
              <a:schemeClr val="bg1"/>
            </a:solidFill>
          </a:ln>
        </p:spPr>
        <p:txBody>
          <a:bodyPr/>
          <a:lstStyle/>
          <a:p>
            <a:r>
              <a:rPr lang="fr-FR" b="1" dirty="0" smtClean="0">
                <a:solidFill>
                  <a:srgbClr val="008000"/>
                </a:solidFill>
              </a:rPr>
              <a:t>Cours Modélisation des BD                                                            Master IMSD Pierre Claver OUEDRAOGO</a:t>
            </a:r>
            <a:endParaRPr lang="en-US" b="1" dirty="0">
              <a:solidFill>
                <a:srgbClr val="008000"/>
              </a:solidFill>
            </a:endParaRPr>
          </a:p>
        </p:txBody>
      </p:sp>
      <p:sp>
        <p:nvSpPr>
          <p:cNvPr id="4" name="Espace réservé du numéro de diapositive 3"/>
          <p:cNvSpPr>
            <a:spLocks noGrp="1"/>
          </p:cNvSpPr>
          <p:nvPr>
            <p:ph type="sldNum" sz="quarter" idx="12"/>
          </p:nvPr>
        </p:nvSpPr>
        <p:spPr/>
        <p:txBody>
          <a:bodyPr/>
          <a:lstStyle/>
          <a:p>
            <a:fld id="{19371D3E-5A18-49EB-AD2A-429AF165759F}" type="slidenum">
              <a:rPr lang="en-US" smtClean="0"/>
              <a:t>92</a:t>
            </a:fld>
            <a:endParaRPr lang="en-US"/>
          </a:p>
        </p:txBody>
      </p:sp>
    </p:spTree>
    <p:extLst>
      <p:ext uri="{BB962C8B-B14F-4D97-AF65-F5344CB8AC3E}">
        <p14:creationId xmlns:p14="http://schemas.microsoft.com/office/powerpoint/2010/main" val="363329642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14361</TotalTime>
  <Words>9002</Words>
  <Application>Microsoft Macintosh PowerPoint</Application>
  <PresentationFormat>Présentation à l'écran (4:3)</PresentationFormat>
  <Paragraphs>886</Paragraphs>
  <Slides>92</Slides>
  <Notes>1</Notes>
  <HiddenSlides>0</HiddenSlides>
  <MMClips>0</MMClips>
  <ScaleCrop>false</ScaleCrop>
  <HeadingPairs>
    <vt:vector size="4" baseType="variant">
      <vt:variant>
        <vt:lpstr>Thème</vt:lpstr>
      </vt:variant>
      <vt:variant>
        <vt:i4>1</vt:i4>
      </vt:variant>
      <vt:variant>
        <vt:lpstr>Titres des diapositives</vt:lpstr>
      </vt:variant>
      <vt:variant>
        <vt:i4>92</vt:i4>
      </vt:variant>
    </vt:vector>
  </HeadingPairs>
  <TitlesOfParts>
    <vt:vector size="93" baseType="lpstr">
      <vt:lpstr>Solstice</vt:lpstr>
      <vt:lpstr>Modélisation/Conception des bases de données</vt:lpstr>
      <vt:lpstr>Tables de matières</vt:lpstr>
      <vt:lpstr>Aperçu du cours</vt:lpstr>
      <vt:lpstr>Unité 0 : Généralités sur les bases de données</vt:lpstr>
      <vt:lpstr>Unité 0 : Généralités sur les bases de données</vt:lpstr>
      <vt:lpstr>Unité 0 : Généralités sur les bases de données</vt:lpstr>
      <vt:lpstr>Unité 0 : Généralités sur les bases de données</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1 : Analyse et  Introduction à la modélisation</vt:lpstr>
      <vt:lpstr>Unité 2 :  La modélisation conceptuelle des données</vt:lpstr>
      <vt:lpstr>Exercice</vt:lpstr>
      <vt:lpstr>Présentation PowerPoint</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Unité 2 :  La modélisation conceptuelle des données</vt:lpstr>
      <vt:lpstr>Présentation PowerPoint</vt:lpstr>
      <vt:lpstr>Unité 3 :  Le modèle relationnel : Du conceptuel au relationnel</vt:lpstr>
      <vt:lpstr>Unité 3 :  Le modèle relationnel : Du conceptuel au relationnel</vt:lpstr>
      <vt:lpstr>Unité 3 :  Le modèle relationnel : Du conceptuel au relationnel</vt:lpstr>
      <vt:lpstr>Unité 3 :  Le modèle relationnel : Du conceptuel au relationnel</vt:lpstr>
      <vt:lpstr>Unité 3 :  Le modèle relationnel : Du conceptuel au relationnel</vt:lpstr>
      <vt:lpstr>Unité 3 :  Le modèle relationnel : Du conceptuel au relationnel</vt:lpstr>
      <vt:lpstr>Unité 3 :  Le modèle relationnel : Du conceptuel au relationnel</vt:lpstr>
      <vt:lpstr>Unité 3 :  Le modèle relationnel : Du conceptuel au relationnel</vt:lpstr>
      <vt:lpstr>Unité 3 :  Le modèle relationnel : Du conceptuel au relationnel</vt:lpstr>
      <vt:lpstr>Unité 3 :  Le modèle relationnel : Du conceptuel au relationnel</vt:lpstr>
      <vt:lpstr>Unité 3 :  Le modèle relationnel : Du conceptuel au relationnel</vt:lpstr>
      <vt:lpstr>Unité 3 :  Le modèle relationnel : Du conceptuel au relationnel</vt:lpstr>
      <vt:lpstr>Unité 3 :  Le modèle relationnel : Du conceptuel au relationnel</vt:lpstr>
      <vt:lpstr>Unité 3 :  Le modèle relationnel : Du conceptuel au relationnel</vt:lpstr>
      <vt:lpstr>Unité 3 :  Le modèle relationnel : Du conceptuel au relationnel</vt:lpstr>
      <vt:lpstr>Unité 3 :  Le modèle relationnel : Du conceptuel au relationnel</vt:lpstr>
      <vt:lpstr>Présentation PowerPoint</vt:lpstr>
      <vt:lpstr>Unité  4 : L’accès au donnés, le langage SQL </vt:lpstr>
      <vt:lpstr>Unité  5 :  Outil de modélisation</vt:lpstr>
      <vt:lpstr>Travaux dirigés / Pratiques</vt:lpstr>
      <vt:lpstr>Travaux dirigés / Pratiques</vt:lpstr>
      <vt:lpstr>Travaux dirigés / Pratiques</vt:lpstr>
      <vt:lpstr>Travaux dirigés / Pratiques</vt:lpstr>
      <vt:lpstr>Présentation PowerPoint</vt:lpstr>
      <vt:lpstr>Présentation PowerPoint</vt:lpstr>
      <vt:lpstr>Présentation PowerPoint</vt:lpstr>
      <vt:lpstr>Présentation PowerPoint</vt:lpstr>
      <vt:lpstr>Présentation PowerPoint</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PRINCIPES DE LA PROGRAMMATION INFORMATIQUE</dc:title>
  <dc:creator>Pierre Claver OUEDRAOGO</dc:creator>
  <cp:lastModifiedBy>Pierre Claver OUEDRAOGO</cp:lastModifiedBy>
  <cp:revision>651</cp:revision>
  <dcterms:created xsi:type="dcterms:W3CDTF">2020-04-26T12:16:28Z</dcterms:created>
  <dcterms:modified xsi:type="dcterms:W3CDTF">2022-05-09T11:59:37Z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8a19f0c-bea1-442e-a475-ed109d9ec508_Enabled">
    <vt:lpwstr>True</vt:lpwstr>
  </property>
  <property fmtid="{D5CDD505-2E9C-101B-9397-08002B2CF9AE}" pid="3" name="MSIP_Label_48a19f0c-bea1-442e-a475-ed109d9ec508_SiteId">
    <vt:lpwstr>d5bb6d35-8a82-4329-b49a-5030bd6497ab</vt:lpwstr>
  </property>
  <property fmtid="{D5CDD505-2E9C-101B-9397-08002B2CF9AE}" pid="4" name="MSIP_Label_48a19f0c-bea1-442e-a475-ed109d9ec508_Owner">
    <vt:lpwstr>pierre-claver.ouedraogo.prestataire@it-ce.fr</vt:lpwstr>
  </property>
  <property fmtid="{D5CDD505-2E9C-101B-9397-08002B2CF9AE}" pid="5" name="MSIP_Label_48a19f0c-bea1-442e-a475-ed109d9ec508_SetDate">
    <vt:lpwstr>2020-05-04T14:17:03.1032286Z</vt:lpwstr>
  </property>
  <property fmtid="{D5CDD505-2E9C-101B-9397-08002B2CF9AE}" pid="6" name="MSIP_Label_48a19f0c-bea1-442e-a475-ed109d9ec508_Name">
    <vt:lpwstr>C2 - Interne BPCE</vt:lpwstr>
  </property>
  <property fmtid="{D5CDD505-2E9C-101B-9397-08002B2CF9AE}" pid="7" name="MSIP_Label_48a19f0c-bea1-442e-a475-ed109d9ec508_Application">
    <vt:lpwstr>Microsoft Azure Information Protection</vt:lpwstr>
  </property>
  <property fmtid="{D5CDD505-2E9C-101B-9397-08002B2CF9AE}" pid="8" name="MSIP_Label_48a19f0c-bea1-442e-a475-ed109d9ec508_Extended_MSFT_Method">
    <vt:lpwstr>Automatic</vt:lpwstr>
  </property>
  <property fmtid="{D5CDD505-2E9C-101B-9397-08002B2CF9AE}" pid="9" name="Sensitivity">
    <vt:lpwstr>C2 - Interne BPCE</vt:lpwstr>
  </property>
</Properties>
</file>