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8" r:id="rId2"/>
    <p:sldId id="367" r:id="rId3"/>
    <p:sldId id="261" r:id="rId4"/>
    <p:sldId id="271" r:id="rId5"/>
    <p:sldId id="273" r:id="rId6"/>
    <p:sldId id="275" r:id="rId7"/>
    <p:sldId id="277" r:id="rId8"/>
    <p:sldId id="279" r:id="rId9"/>
    <p:sldId id="284" r:id="rId10"/>
    <p:sldId id="287" r:id="rId11"/>
    <p:sldId id="289" r:id="rId12"/>
    <p:sldId id="291" r:id="rId13"/>
    <p:sldId id="293" r:id="rId14"/>
    <p:sldId id="295" r:id="rId15"/>
    <p:sldId id="297" r:id="rId16"/>
    <p:sldId id="262" r:id="rId17"/>
    <p:sldId id="366" r:id="rId18"/>
    <p:sldId id="266" r:id="rId19"/>
    <p:sldId id="300" r:id="rId20"/>
    <p:sldId id="298" r:id="rId21"/>
    <p:sldId id="302" r:id="rId22"/>
    <p:sldId id="304" r:id="rId23"/>
    <p:sldId id="308" r:id="rId24"/>
    <p:sldId id="309" r:id="rId25"/>
    <p:sldId id="310" r:id="rId26"/>
    <p:sldId id="311" r:id="rId27"/>
    <p:sldId id="313" r:id="rId28"/>
    <p:sldId id="315" r:id="rId29"/>
    <p:sldId id="317" r:id="rId30"/>
    <p:sldId id="323" r:id="rId31"/>
    <p:sldId id="324" r:id="rId32"/>
    <p:sldId id="325" r:id="rId33"/>
    <p:sldId id="327" r:id="rId34"/>
    <p:sldId id="328" r:id="rId35"/>
    <p:sldId id="330" r:id="rId36"/>
    <p:sldId id="332" r:id="rId37"/>
    <p:sldId id="333" r:id="rId38"/>
    <p:sldId id="335" r:id="rId39"/>
    <p:sldId id="337" r:id="rId40"/>
    <p:sldId id="339" r:id="rId41"/>
    <p:sldId id="341" r:id="rId42"/>
    <p:sldId id="343" r:id="rId43"/>
    <p:sldId id="344" r:id="rId44"/>
    <p:sldId id="345" r:id="rId45"/>
    <p:sldId id="346" r:id="rId46"/>
    <p:sldId id="347" r:id="rId47"/>
    <p:sldId id="349" r:id="rId48"/>
    <p:sldId id="351" r:id="rId49"/>
    <p:sldId id="353" r:id="rId50"/>
    <p:sldId id="355" r:id="rId51"/>
    <p:sldId id="357" r:id="rId52"/>
    <p:sldId id="359" r:id="rId53"/>
    <p:sldId id="361" r:id="rId54"/>
    <p:sldId id="363" r:id="rId55"/>
    <p:sldId id="368" r:id="rId56"/>
    <p:sldId id="365" r:id="rId5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36" y="61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076105-3AD7-423F-800F-F86BC9C383BE}" type="doc">
      <dgm:prSet loTypeId="urn:microsoft.com/office/officeart/2009/layout/ReverseList" loCatId="relationship" qsTypeId="urn:microsoft.com/office/officeart/2005/8/quickstyle/3d1" qsCatId="3D" csTypeId="urn:microsoft.com/office/officeart/2005/8/colors/accent1_1" csCatId="accent1" phldr="1"/>
      <dgm:spPr/>
      <dgm:t>
        <a:bodyPr/>
        <a:lstStyle/>
        <a:p>
          <a:endParaRPr lang="fr-FR"/>
        </a:p>
      </dgm:t>
    </dgm:pt>
    <dgm:pt modelId="{15033452-2E0A-4DC8-B199-EE2D03FE08AE}">
      <dgm:prSet custT="1"/>
      <dgm:spPr/>
      <dgm:t>
        <a:bodyPr/>
        <a:lstStyle/>
        <a:p>
          <a:pPr rtl="0"/>
          <a:endParaRPr lang="fr-FR" sz="2400" b="1" dirty="0"/>
        </a:p>
      </dgm:t>
    </dgm:pt>
    <dgm:pt modelId="{AFBF1FDB-7F71-4203-93A6-182DB4CE1CC2}" type="parTrans" cxnId="{CB3A54B7-F38F-4A71-897E-8ECFA383B570}">
      <dgm:prSet/>
      <dgm:spPr/>
      <dgm:t>
        <a:bodyPr/>
        <a:lstStyle/>
        <a:p>
          <a:endParaRPr lang="fr-FR"/>
        </a:p>
      </dgm:t>
    </dgm:pt>
    <dgm:pt modelId="{AB390020-DD4B-4477-B613-BFBA00483453}" type="sibTrans" cxnId="{CB3A54B7-F38F-4A71-897E-8ECFA383B570}">
      <dgm:prSet/>
      <dgm:spPr/>
      <dgm:t>
        <a:bodyPr/>
        <a:lstStyle/>
        <a:p>
          <a:endParaRPr lang="fr-FR"/>
        </a:p>
      </dgm:t>
    </dgm:pt>
    <dgm:pt modelId="{B80A3165-4E6E-4A0D-B33A-42F30B76C45D}">
      <dgm:prSet custT="1"/>
      <dgm:spPr/>
      <dgm:t>
        <a:bodyPr/>
        <a:lstStyle/>
        <a:p>
          <a:pPr algn="ctr" defTabSz="1066800" rtl="0">
            <a:lnSpc>
              <a:spcPct val="90000"/>
            </a:lnSpc>
            <a:spcBef>
              <a:spcPct val="0"/>
            </a:spcBef>
            <a:spcAft>
              <a:spcPct val="35000"/>
            </a:spcAft>
          </a:pPr>
          <a:r>
            <a:rPr lang="fr-FR" sz="2800" b="1" dirty="0" smtClean="0">
              <a:solidFill>
                <a:schemeClr val="bg2">
                  <a:lumMod val="25000"/>
                </a:schemeClr>
              </a:solidFill>
              <a:latin typeface="Algerian" pitchFamily="82" charset="0"/>
              <a:cs typeface="Arial" pitchFamily="34" charset="0"/>
            </a:rPr>
            <a:t>FORMATION EN DU GENRE ET DEVELOPPEMENT</a:t>
          </a:r>
        </a:p>
      </dgm:t>
    </dgm:pt>
    <dgm:pt modelId="{240E52FD-5329-466B-9C10-BC68A19DB353}" type="sibTrans" cxnId="{8DB5413C-B4B7-45A2-BADC-A192C04B6BCE}">
      <dgm:prSet/>
      <dgm:spPr/>
      <dgm:t>
        <a:bodyPr/>
        <a:lstStyle/>
        <a:p>
          <a:endParaRPr lang="fr-FR" sz="2000"/>
        </a:p>
      </dgm:t>
    </dgm:pt>
    <dgm:pt modelId="{481B1C41-6A4D-487A-9674-F9E3DAE46140}" type="parTrans" cxnId="{8DB5413C-B4B7-45A2-BADC-A192C04B6BCE}">
      <dgm:prSet/>
      <dgm:spPr/>
      <dgm:t>
        <a:bodyPr/>
        <a:lstStyle/>
        <a:p>
          <a:endParaRPr lang="fr-FR" sz="2000"/>
        </a:p>
      </dgm:t>
    </dgm:pt>
    <dgm:pt modelId="{B2AF1FAD-ED1D-4081-B711-1AA305FA8066}">
      <dgm:prSet/>
      <dgm:spPr/>
      <dgm:t>
        <a:bodyPr/>
        <a:lstStyle/>
        <a:p>
          <a:pPr algn="ctr"/>
          <a:endParaRPr lang="fr-FR" dirty="0">
            <a:latin typeface="Berlin Sans FB" pitchFamily="34" charset="0"/>
          </a:endParaRPr>
        </a:p>
      </dgm:t>
    </dgm:pt>
    <dgm:pt modelId="{AEC52447-023B-4365-B293-4D3BA889BFE1}" type="parTrans" cxnId="{A664B76F-71D5-40A4-8C22-7598E299ECA2}">
      <dgm:prSet/>
      <dgm:spPr/>
      <dgm:t>
        <a:bodyPr/>
        <a:lstStyle/>
        <a:p>
          <a:endParaRPr lang="fr-FR"/>
        </a:p>
      </dgm:t>
    </dgm:pt>
    <dgm:pt modelId="{A6BD0406-4081-41CB-A5E1-D30E4CA254B4}" type="sibTrans" cxnId="{A664B76F-71D5-40A4-8C22-7598E299ECA2}">
      <dgm:prSet/>
      <dgm:spPr/>
      <dgm:t>
        <a:bodyPr/>
        <a:lstStyle/>
        <a:p>
          <a:endParaRPr lang="fr-FR"/>
        </a:p>
      </dgm:t>
    </dgm:pt>
    <dgm:pt modelId="{1CC391E8-66A0-4408-A751-4849AF298E19}">
      <dgm:prSet custT="1"/>
      <dgm:spPr/>
      <dgm:t>
        <a:bodyPr/>
        <a:lstStyle/>
        <a:p>
          <a:endParaRPr lang="en-US"/>
        </a:p>
      </dgm:t>
    </dgm:pt>
    <dgm:pt modelId="{B70E7567-84C3-4947-939E-CB45B6B8979F}" type="parTrans" cxnId="{E042E5AE-A63C-462E-B53B-6CB1D89E686F}">
      <dgm:prSet/>
      <dgm:spPr/>
      <dgm:t>
        <a:bodyPr/>
        <a:lstStyle/>
        <a:p>
          <a:endParaRPr lang="en-US"/>
        </a:p>
      </dgm:t>
    </dgm:pt>
    <dgm:pt modelId="{FF35F228-9BD8-442E-AD67-C23E9734C25D}" type="sibTrans" cxnId="{E042E5AE-A63C-462E-B53B-6CB1D89E686F}">
      <dgm:prSet/>
      <dgm:spPr/>
      <dgm:t>
        <a:bodyPr/>
        <a:lstStyle/>
        <a:p>
          <a:endParaRPr lang="en-US"/>
        </a:p>
      </dgm:t>
    </dgm:pt>
    <dgm:pt modelId="{7977AEA0-76A7-4AE3-9C2E-5EAE2D744A44}">
      <dgm:prSet/>
      <dgm:spPr/>
      <dgm:t>
        <a:bodyPr/>
        <a:lstStyle/>
        <a:p>
          <a:endParaRPr lang="fr-FR"/>
        </a:p>
      </dgm:t>
    </dgm:pt>
    <dgm:pt modelId="{193ADD0F-B4E9-4EA8-A7BB-ECC4199EAF92}" type="parTrans" cxnId="{63F61A4B-229B-4879-9ED7-45560AB40AF0}">
      <dgm:prSet/>
      <dgm:spPr/>
      <dgm:t>
        <a:bodyPr/>
        <a:lstStyle/>
        <a:p>
          <a:endParaRPr lang="fr-FR"/>
        </a:p>
      </dgm:t>
    </dgm:pt>
    <dgm:pt modelId="{9A813952-58A1-4455-8D66-9FC29FD0BB57}" type="sibTrans" cxnId="{63F61A4B-229B-4879-9ED7-45560AB40AF0}">
      <dgm:prSet/>
      <dgm:spPr/>
      <dgm:t>
        <a:bodyPr/>
        <a:lstStyle/>
        <a:p>
          <a:endParaRPr lang="fr-FR"/>
        </a:p>
      </dgm:t>
    </dgm:pt>
    <dgm:pt modelId="{6E01E7A2-E78D-42AE-91F0-F0E47630CB5A}">
      <dgm:prSet custT="1"/>
      <dgm:spPr/>
      <dgm:t>
        <a:bodyPr/>
        <a:lstStyle/>
        <a:p>
          <a:pPr algn="ctr" defTabSz="1066800" rtl="0">
            <a:lnSpc>
              <a:spcPct val="90000"/>
            </a:lnSpc>
            <a:spcBef>
              <a:spcPct val="0"/>
            </a:spcBef>
            <a:spcAft>
              <a:spcPct val="35000"/>
            </a:spcAft>
          </a:pPr>
          <a:r>
            <a:rPr lang="fr-FR" sz="2400" b="1" dirty="0" smtClean="0">
              <a:latin typeface="Arial" pitchFamily="34" charset="0"/>
              <a:cs typeface="Arial" pitchFamily="34" charset="0"/>
            </a:rPr>
            <a:t>Genre et processus de projets : conception, planification, exécution, suivi et évaluation </a:t>
          </a:r>
        </a:p>
        <a:p>
          <a:pPr algn="ctr" defTabSz="1066800" rtl="0">
            <a:lnSpc>
              <a:spcPct val="90000"/>
            </a:lnSpc>
            <a:spcBef>
              <a:spcPct val="0"/>
            </a:spcBef>
            <a:spcAft>
              <a:spcPct val="35000"/>
            </a:spcAft>
          </a:pPr>
          <a:endParaRPr lang="fr-FR" sz="2400" b="1" dirty="0" smtClean="0">
            <a:latin typeface="Arial" pitchFamily="34" charset="0"/>
            <a:cs typeface="Arial" pitchFamily="34" charset="0"/>
          </a:endParaRPr>
        </a:p>
        <a:p>
          <a:pPr algn="l" defTabSz="1066800" rtl="0">
            <a:lnSpc>
              <a:spcPct val="90000"/>
            </a:lnSpc>
            <a:spcBef>
              <a:spcPct val="0"/>
            </a:spcBef>
            <a:spcAft>
              <a:spcPct val="35000"/>
            </a:spcAft>
          </a:pPr>
          <a:endParaRPr lang="fr-FR" sz="2400" b="1" dirty="0"/>
        </a:p>
      </dgm:t>
    </dgm:pt>
    <dgm:pt modelId="{3B12309B-D84A-473E-A9B1-3C4631196925}" type="parTrans" cxnId="{878DD9E4-FAE2-4309-8B9B-8D8F4B568654}">
      <dgm:prSet/>
      <dgm:spPr/>
      <dgm:t>
        <a:bodyPr/>
        <a:lstStyle/>
        <a:p>
          <a:endParaRPr lang="fr-FR"/>
        </a:p>
      </dgm:t>
    </dgm:pt>
    <dgm:pt modelId="{954AB178-121C-47A3-8199-203242902687}" type="sibTrans" cxnId="{878DD9E4-FAE2-4309-8B9B-8D8F4B568654}">
      <dgm:prSet/>
      <dgm:spPr/>
      <dgm:t>
        <a:bodyPr/>
        <a:lstStyle/>
        <a:p>
          <a:endParaRPr lang="fr-FR"/>
        </a:p>
      </dgm:t>
    </dgm:pt>
    <dgm:pt modelId="{0F571D31-25FC-451E-B5D8-6E39C10766D6}" type="pres">
      <dgm:prSet presAssocID="{63076105-3AD7-423F-800F-F86BC9C383BE}" presName="Name0" presStyleCnt="0">
        <dgm:presLayoutVars>
          <dgm:chMax val="2"/>
          <dgm:chPref val="2"/>
          <dgm:animLvl val="lvl"/>
        </dgm:presLayoutVars>
      </dgm:prSet>
      <dgm:spPr/>
      <dgm:t>
        <a:bodyPr/>
        <a:lstStyle/>
        <a:p>
          <a:endParaRPr lang="en-US"/>
        </a:p>
      </dgm:t>
    </dgm:pt>
    <dgm:pt modelId="{A8155F0C-CAA2-458F-91CC-6D189CC3BF9C}" type="pres">
      <dgm:prSet presAssocID="{63076105-3AD7-423F-800F-F86BC9C383BE}" presName="LeftText" presStyleLbl="revTx" presStyleIdx="0" presStyleCnt="0">
        <dgm:presLayoutVars>
          <dgm:bulletEnabled val="1"/>
        </dgm:presLayoutVars>
      </dgm:prSet>
      <dgm:spPr/>
      <dgm:t>
        <a:bodyPr/>
        <a:lstStyle/>
        <a:p>
          <a:endParaRPr lang="en-US"/>
        </a:p>
      </dgm:t>
    </dgm:pt>
    <dgm:pt modelId="{73E637A9-F10D-48E9-AEAD-4D0EB2CD7B2B}" type="pres">
      <dgm:prSet presAssocID="{63076105-3AD7-423F-800F-F86BC9C383BE}" presName="LeftNode" presStyleLbl="bgImgPlace1" presStyleIdx="0" presStyleCnt="2" custScaleX="615964" custScaleY="112738" custLinFactNeighborX="5239" custLinFactNeighborY="-5733">
        <dgm:presLayoutVars>
          <dgm:chMax val="2"/>
          <dgm:chPref val="2"/>
        </dgm:presLayoutVars>
      </dgm:prSet>
      <dgm:spPr/>
      <dgm:t>
        <a:bodyPr/>
        <a:lstStyle/>
        <a:p>
          <a:endParaRPr lang="en-US"/>
        </a:p>
      </dgm:t>
    </dgm:pt>
    <dgm:pt modelId="{9A8143BC-28B2-4F78-9775-79C6360272BD}" type="pres">
      <dgm:prSet presAssocID="{63076105-3AD7-423F-800F-F86BC9C383BE}" presName="RightText" presStyleLbl="revTx" presStyleIdx="0" presStyleCnt="0">
        <dgm:presLayoutVars>
          <dgm:bulletEnabled val="1"/>
        </dgm:presLayoutVars>
      </dgm:prSet>
      <dgm:spPr/>
      <dgm:t>
        <a:bodyPr/>
        <a:lstStyle/>
        <a:p>
          <a:endParaRPr lang="en-US"/>
        </a:p>
      </dgm:t>
    </dgm:pt>
    <dgm:pt modelId="{4A51EA8F-13E4-4625-B4E8-F9DD6EFB66B3}" type="pres">
      <dgm:prSet presAssocID="{63076105-3AD7-423F-800F-F86BC9C383BE}" presName="RightNode" presStyleLbl="bgImgPlace1" presStyleIdx="1" presStyleCnt="2" custAng="0" custScaleX="356068" custLinFactX="-28638" custLinFactNeighborX="-100000" custLinFactNeighborY="25527">
        <dgm:presLayoutVars>
          <dgm:chMax val="0"/>
          <dgm:chPref val="0"/>
        </dgm:presLayoutVars>
      </dgm:prSet>
      <dgm:spPr/>
      <dgm:t>
        <a:bodyPr/>
        <a:lstStyle/>
        <a:p>
          <a:endParaRPr lang="en-US"/>
        </a:p>
      </dgm:t>
    </dgm:pt>
    <dgm:pt modelId="{438C6169-6751-4088-9D90-1DAAD1D016F7}" type="pres">
      <dgm:prSet presAssocID="{63076105-3AD7-423F-800F-F86BC9C383BE}" presName="TopArrow" presStyleLbl="node1" presStyleIdx="0" presStyleCnt="2" custAng="16200000" custLinFactX="-100000" custLinFactY="17809" custLinFactNeighborX="-106143" custLinFactNeighborY="100000"/>
      <dgm:spPr/>
      <dgm:t>
        <a:bodyPr/>
        <a:lstStyle/>
        <a:p>
          <a:endParaRPr lang="en-US"/>
        </a:p>
      </dgm:t>
    </dgm:pt>
    <dgm:pt modelId="{8A25993D-0FCB-4C1D-A7C2-EFA48B410679}" type="pres">
      <dgm:prSet presAssocID="{63076105-3AD7-423F-800F-F86BC9C383BE}" presName="BottomArrow" presStyleLbl="node1" presStyleIdx="1" presStyleCnt="2" custAng="16200000" custLinFactNeighborX="73633" custLinFactNeighborY="-20770"/>
      <dgm:spPr/>
      <dgm:t>
        <a:bodyPr/>
        <a:lstStyle/>
        <a:p>
          <a:endParaRPr lang="en-US"/>
        </a:p>
      </dgm:t>
    </dgm:pt>
  </dgm:ptLst>
  <dgm:cxnLst>
    <dgm:cxn modelId="{63F61A4B-229B-4879-9ED7-45560AB40AF0}" srcId="{63076105-3AD7-423F-800F-F86BC9C383BE}" destId="{7977AEA0-76A7-4AE3-9C2E-5EAE2D744A44}" srcOrd="5" destOrd="0" parTransId="{193ADD0F-B4E9-4EA8-A7BB-ECC4199EAF92}" sibTransId="{9A813952-58A1-4455-8D66-9FC29FD0BB57}"/>
    <dgm:cxn modelId="{E90015E7-20A1-4F26-95C4-A6AE62AE33FB}" type="presOf" srcId="{6E01E7A2-E78D-42AE-91F0-F0E47630CB5A}" destId="{4A51EA8F-13E4-4625-B4E8-F9DD6EFB66B3}" srcOrd="1" destOrd="0" presId="urn:microsoft.com/office/officeart/2009/layout/ReverseList"/>
    <dgm:cxn modelId="{4C88E2AE-E431-4DFB-95F2-4F0608257CF2}" type="presOf" srcId="{63076105-3AD7-423F-800F-F86BC9C383BE}" destId="{0F571D31-25FC-451E-B5D8-6E39C10766D6}" srcOrd="0" destOrd="0" presId="urn:microsoft.com/office/officeart/2009/layout/ReverseList"/>
    <dgm:cxn modelId="{878DD9E4-FAE2-4309-8B9B-8D8F4B568654}" srcId="{63076105-3AD7-423F-800F-F86BC9C383BE}" destId="{6E01E7A2-E78D-42AE-91F0-F0E47630CB5A}" srcOrd="1" destOrd="0" parTransId="{3B12309B-D84A-473E-A9B1-3C4631196925}" sibTransId="{954AB178-121C-47A3-8199-203242902687}"/>
    <dgm:cxn modelId="{1FA8A081-6709-4152-B9DC-470F3C3FB27B}" type="presOf" srcId="{B80A3165-4E6E-4A0D-B33A-42F30B76C45D}" destId="{73E637A9-F10D-48E9-AEAD-4D0EB2CD7B2B}" srcOrd="1" destOrd="0" presId="urn:microsoft.com/office/officeart/2009/layout/ReverseList"/>
    <dgm:cxn modelId="{A664B76F-71D5-40A4-8C22-7598E299ECA2}" srcId="{63076105-3AD7-423F-800F-F86BC9C383BE}" destId="{B2AF1FAD-ED1D-4081-B711-1AA305FA8066}" srcOrd="4" destOrd="0" parTransId="{AEC52447-023B-4365-B293-4D3BA889BFE1}" sibTransId="{A6BD0406-4081-41CB-A5E1-D30E4CA254B4}"/>
    <dgm:cxn modelId="{644B2E94-67F8-4A00-84CF-4C11034182A6}" type="presOf" srcId="{6E01E7A2-E78D-42AE-91F0-F0E47630CB5A}" destId="{9A8143BC-28B2-4F78-9775-79C6360272BD}" srcOrd="0" destOrd="0" presId="urn:microsoft.com/office/officeart/2009/layout/ReverseList"/>
    <dgm:cxn modelId="{D02C86C8-AA20-43CB-BFBD-8DF75E7323F8}" type="presOf" srcId="{B80A3165-4E6E-4A0D-B33A-42F30B76C45D}" destId="{A8155F0C-CAA2-458F-91CC-6D189CC3BF9C}" srcOrd="0" destOrd="0" presId="urn:microsoft.com/office/officeart/2009/layout/ReverseList"/>
    <dgm:cxn modelId="{E042E5AE-A63C-462E-B53B-6CB1D89E686F}" srcId="{63076105-3AD7-423F-800F-F86BC9C383BE}" destId="{1CC391E8-66A0-4408-A751-4849AF298E19}" srcOrd="3" destOrd="0" parTransId="{B70E7567-84C3-4947-939E-CB45B6B8979F}" sibTransId="{FF35F228-9BD8-442E-AD67-C23E9734C25D}"/>
    <dgm:cxn modelId="{8DB5413C-B4B7-45A2-BADC-A192C04B6BCE}" srcId="{63076105-3AD7-423F-800F-F86BC9C383BE}" destId="{B80A3165-4E6E-4A0D-B33A-42F30B76C45D}" srcOrd="0" destOrd="0" parTransId="{481B1C41-6A4D-487A-9674-F9E3DAE46140}" sibTransId="{240E52FD-5329-466B-9C10-BC68A19DB353}"/>
    <dgm:cxn modelId="{CB3A54B7-F38F-4A71-897E-8ECFA383B570}" srcId="{63076105-3AD7-423F-800F-F86BC9C383BE}" destId="{15033452-2E0A-4DC8-B199-EE2D03FE08AE}" srcOrd="2" destOrd="0" parTransId="{AFBF1FDB-7F71-4203-93A6-182DB4CE1CC2}" sibTransId="{AB390020-DD4B-4477-B613-BFBA00483453}"/>
    <dgm:cxn modelId="{E7AC4891-B783-4933-9101-8212BB7B167C}" type="presParOf" srcId="{0F571D31-25FC-451E-B5D8-6E39C10766D6}" destId="{A8155F0C-CAA2-458F-91CC-6D189CC3BF9C}" srcOrd="0" destOrd="0" presId="urn:microsoft.com/office/officeart/2009/layout/ReverseList"/>
    <dgm:cxn modelId="{200638C5-933D-4539-94C5-5ED01C50C096}" type="presParOf" srcId="{0F571D31-25FC-451E-B5D8-6E39C10766D6}" destId="{73E637A9-F10D-48E9-AEAD-4D0EB2CD7B2B}" srcOrd="1" destOrd="0" presId="urn:microsoft.com/office/officeart/2009/layout/ReverseList"/>
    <dgm:cxn modelId="{DC95E7F3-008D-4575-8321-79CFE93F3650}" type="presParOf" srcId="{0F571D31-25FC-451E-B5D8-6E39C10766D6}" destId="{9A8143BC-28B2-4F78-9775-79C6360272BD}" srcOrd="2" destOrd="0" presId="urn:microsoft.com/office/officeart/2009/layout/ReverseList"/>
    <dgm:cxn modelId="{010D5613-8193-458D-BA76-E4CB14A91DD4}" type="presParOf" srcId="{0F571D31-25FC-451E-B5D8-6E39C10766D6}" destId="{4A51EA8F-13E4-4625-B4E8-F9DD6EFB66B3}" srcOrd="3" destOrd="0" presId="urn:microsoft.com/office/officeart/2009/layout/ReverseList"/>
    <dgm:cxn modelId="{E0A44D9A-B375-44A2-BF2A-ED66B3985E68}" type="presParOf" srcId="{0F571D31-25FC-451E-B5D8-6E39C10766D6}" destId="{438C6169-6751-4088-9D90-1DAAD1D016F7}" srcOrd="4" destOrd="0" presId="urn:microsoft.com/office/officeart/2009/layout/ReverseList"/>
    <dgm:cxn modelId="{59C4EDD9-5FC1-4A2B-848B-9045C7FA0430}" type="presParOf" srcId="{0F571D31-25FC-451E-B5D8-6E39C10766D6}" destId="{8A25993D-0FCB-4C1D-A7C2-EFA48B410679}" srcOrd="5" destOrd="0" presId="urn:microsoft.com/office/officeart/2009/layout/Revers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637A9-F10D-48E9-AEAD-4D0EB2CD7B2B}">
      <dsp:nvSpPr>
        <dsp:cNvPr id="0" name=""/>
        <dsp:cNvSpPr/>
      </dsp:nvSpPr>
      <dsp:spPr>
        <a:xfrm rot="16200000">
          <a:off x="3027557" y="-2667520"/>
          <a:ext cx="2588886" cy="8643996"/>
        </a:xfrm>
        <a:prstGeom prst="round2SameRect">
          <a:avLst>
            <a:gd name="adj1" fmla="val 16670"/>
            <a:gd name="adj2" fmla="val 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106680" tIns="177800" rIns="160020" bIns="177800" numCol="1" spcCol="1270" anchor="t" anchorCtr="0">
          <a:noAutofit/>
        </a:bodyPr>
        <a:lstStyle/>
        <a:p>
          <a:pPr lvl="0" algn="ctr" defTabSz="1066800" rtl="0">
            <a:lnSpc>
              <a:spcPct val="90000"/>
            </a:lnSpc>
            <a:spcBef>
              <a:spcPct val="0"/>
            </a:spcBef>
            <a:spcAft>
              <a:spcPct val="35000"/>
            </a:spcAft>
          </a:pPr>
          <a:r>
            <a:rPr lang="fr-FR" sz="2800" b="1" kern="1200" dirty="0" smtClean="0">
              <a:solidFill>
                <a:schemeClr val="bg2">
                  <a:lumMod val="25000"/>
                </a:schemeClr>
              </a:solidFill>
              <a:latin typeface="Algerian" pitchFamily="82" charset="0"/>
              <a:cs typeface="Arial" pitchFamily="34" charset="0"/>
            </a:rPr>
            <a:t>FORMATION EN DU GENRE ET DEVELOPPEMENT</a:t>
          </a:r>
        </a:p>
      </dsp:txBody>
      <dsp:txXfrm rot="5400000">
        <a:off x="126404" y="486437"/>
        <a:ext cx="8517594" cy="2336082"/>
      </dsp:txXfrm>
    </dsp:sp>
    <dsp:sp modelId="{4A51EA8F-13E4-4625-B4E8-F9DD6EFB66B3}">
      <dsp:nvSpPr>
        <dsp:cNvPr id="0" name=""/>
        <dsp:cNvSpPr/>
      </dsp:nvSpPr>
      <dsp:spPr>
        <a:xfrm rot="5400000">
          <a:off x="2835649" y="-126077"/>
          <a:ext cx="2296374" cy="4996802"/>
        </a:xfrm>
        <a:prstGeom prst="round2SameRect">
          <a:avLst>
            <a:gd name="adj1" fmla="val 16670"/>
            <a:gd name="adj2" fmla="val 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137160" tIns="152400" rIns="91440" bIns="152400" numCol="1" spcCol="1270" anchor="t" anchorCtr="0">
          <a:noAutofit/>
        </a:bodyPr>
        <a:lstStyle/>
        <a:p>
          <a:pPr lvl="0" algn="ctr" defTabSz="1066800" rtl="0">
            <a:lnSpc>
              <a:spcPct val="90000"/>
            </a:lnSpc>
            <a:spcBef>
              <a:spcPct val="0"/>
            </a:spcBef>
            <a:spcAft>
              <a:spcPct val="35000"/>
            </a:spcAft>
          </a:pPr>
          <a:r>
            <a:rPr lang="fr-FR" sz="2400" b="1" kern="1200" dirty="0" smtClean="0">
              <a:latin typeface="Arial" pitchFamily="34" charset="0"/>
              <a:cs typeface="Arial" pitchFamily="34" charset="0"/>
            </a:rPr>
            <a:t>Genre et processus de projets : conception, planification, exécution, suivi et évaluation </a:t>
          </a:r>
        </a:p>
        <a:p>
          <a:pPr lvl="0" algn="ctr" defTabSz="1066800" rtl="0">
            <a:lnSpc>
              <a:spcPct val="90000"/>
            </a:lnSpc>
            <a:spcBef>
              <a:spcPct val="0"/>
            </a:spcBef>
            <a:spcAft>
              <a:spcPct val="35000"/>
            </a:spcAft>
          </a:pPr>
          <a:endParaRPr lang="fr-FR" sz="2400" b="1" kern="1200" dirty="0" smtClean="0">
            <a:latin typeface="Arial" pitchFamily="34" charset="0"/>
            <a:cs typeface="Arial" pitchFamily="34" charset="0"/>
          </a:endParaRPr>
        </a:p>
        <a:p>
          <a:pPr lvl="0" algn="l" defTabSz="1066800" rtl="0">
            <a:lnSpc>
              <a:spcPct val="90000"/>
            </a:lnSpc>
            <a:spcBef>
              <a:spcPct val="0"/>
            </a:spcBef>
            <a:spcAft>
              <a:spcPct val="35000"/>
            </a:spcAft>
          </a:pPr>
          <a:endParaRPr lang="fr-FR" sz="2400" b="1" kern="1200" dirty="0"/>
        </a:p>
      </dsp:txBody>
      <dsp:txXfrm rot="-5400000">
        <a:off x="1485435" y="1336257"/>
        <a:ext cx="4884682" cy="2072134"/>
      </dsp:txXfrm>
    </dsp:sp>
    <dsp:sp modelId="{438C6169-6751-4088-9D90-1DAAD1D016F7}">
      <dsp:nvSpPr>
        <dsp:cNvPr id="0" name=""/>
        <dsp:cNvSpPr/>
      </dsp:nvSpPr>
      <dsp:spPr>
        <a:xfrm rot="16200000">
          <a:off x="1297633" y="1728233"/>
          <a:ext cx="1467050" cy="1466979"/>
        </a:xfrm>
        <a:prstGeom prst="circularArrow">
          <a:avLst>
            <a:gd name="adj1" fmla="val 12500"/>
            <a:gd name="adj2" fmla="val 1142322"/>
            <a:gd name="adj3" fmla="val 20457678"/>
            <a:gd name="adj4" fmla="val 10800000"/>
            <a:gd name="adj5" fmla="val 125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A25993D-0FCB-4C1D-A7C2-EFA48B410679}">
      <dsp:nvSpPr>
        <dsp:cNvPr id="0" name=""/>
        <dsp:cNvSpPr/>
      </dsp:nvSpPr>
      <dsp:spPr>
        <a:xfrm rot="5400000">
          <a:off x="5402089" y="1800229"/>
          <a:ext cx="1467050" cy="1466979"/>
        </a:xfrm>
        <a:prstGeom prst="circularArrow">
          <a:avLst>
            <a:gd name="adj1" fmla="val 12500"/>
            <a:gd name="adj2" fmla="val 1142322"/>
            <a:gd name="adj3" fmla="val 20457678"/>
            <a:gd name="adj4" fmla="val 10800000"/>
            <a:gd name="adj5" fmla="val 125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D4D482-0611-496E-88EC-824F0E98FCED}" type="datetimeFigureOut">
              <a:rPr lang="fr-FR" smtClean="0"/>
              <a:t>16/11/2021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731070-D93E-4D96-BE09-E85F0BD5E93A}" type="slidenum">
              <a:rPr lang="fr-FR" smtClean="0"/>
              <a:t>‹N°›</a:t>
            </a:fld>
            <a:endParaRPr lang="fr-FR"/>
          </a:p>
        </p:txBody>
      </p:sp>
    </p:spTree>
    <p:extLst>
      <p:ext uri="{BB962C8B-B14F-4D97-AF65-F5344CB8AC3E}">
        <p14:creationId xmlns:p14="http://schemas.microsoft.com/office/powerpoint/2010/main" val="3651845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458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D83005-C484-4FCB-868A-A4B39954EF0B}" type="slidenum">
              <a:rPr lang="fr-FR" smtClean="0"/>
              <a:pPr fontAlgn="base">
                <a:spcBef>
                  <a:spcPct val="0"/>
                </a:spcBef>
                <a:spcAft>
                  <a:spcPct val="0"/>
                </a:spcAft>
                <a:defRPr/>
              </a:pPr>
              <a:t>1</a:t>
            </a:fld>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618E2D5-53D6-4C8D-A615-30254B61C541}" type="slidenum">
              <a:rPr lang="fr-FR" smtClean="0"/>
              <a:t>5</a:t>
            </a:fld>
            <a:endParaRPr lang="fr-FR"/>
          </a:p>
        </p:txBody>
      </p:sp>
    </p:spTree>
    <p:extLst>
      <p:ext uri="{BB962C8B-B14F-4D97-AF65-F5344CB8AC3E}">
        <p14:creationId xmlns:p14="http://schemas.microsoft.com/office/powerpoint/2010/main" val="1370587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731070-D93E-4D96-BE09-E85F0BD5E93A}" type="slidenum">
              <a:rPr lang="fr-FR" smtClean="0"/>
              <a:t>6</a:t>
            </a:fld>
            <a:endParaRPr lang="fr-FR"/>
          </a:p>
        </p:txBody>
      </p:sp>
    </p:spTree>
    <p:extLst>
      <p:ext uri="{BB962C8B-B14F-4D97-AF65-F5344CB8AC3E}">
        <p14:creationId xmlns:p14="http://schemas.microsoft.com/office/powerpoint/2010/main" val="1259674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731070-D93E-4D96-BE09-E85F0BD5E93A}" type="slidenum">
              <a:rPr lang="fr-FR" smtClean="0"/>
              <a:t>14</a:t>
            </a:fld>
            <a:endParaRPr lang="fr-FR"/>
          </a:p>
        </p:txBody>
      </p:sp>
    </p:spTree>
    <p:extLst>
      <p:ext uri="{BB962C8B-B14F-4D97-AF65-F5344CB8AC3E}">
        <p14:creationId xmlns:p14="http://schemas.microsoft.com/office/powerpoint/2010/main" val="1874142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a:ln/>
        </p:spPr>
      </p:sp>
      <p:sp>
        <p:nvSpPr>
          <p:cNvPr id="3584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u="sng" dirty="0" smtClean="0">
                <a:latin typeface="Arial" pitchFamily="34" charset="0"/>
                <a:ea typeface="ＭＳ Ｐゴシック" pitchFamily="34" charset="-128"/>
              </a:rPr>
              <a:t>Notes </a:t>
            </a:r>
            <a:r>
              <a:rPr lang="en-US" b="1" u="sng" dirty="0" err="1" smtClean="0">
                <a:latin typeface="Arial" pitchFamily="34" charset="0"/>
                <a:ea typeface="ＭＳ Ｐゴシック" pitchFamily="34" charset="-128"/>
              </a:rPr>
              <a:t>d’animation</a:t>
            </a:r>
            <a:r>
              <a:rPr lang="en-US" b="1" u="sng" dirty="0" smtClean="0">
                <a:latin typeface="Arial" pitchFamily="34" charset="0"/>
                <a:ea typeface="ＭＳ Ｐゴシック" pitchFamily="34" charset="-128"/>
              </a:rPr>
              <a:t> </a:t>
            </a:r>
            <a:r>
              <a:rPr lang="en-US" b="1" dirty="0" smtClean="0">
                <a:latin typeface="Arial" pitchFamily="34" charset="0"/>
                <a:ea typeface="ＭＳ Ｐゴシック" pitchFamily="34" charset="-128"/>
              </a:rPr>
              <a:t>: </a:t>
            </a:r>
            <a:r>
              <a:rPr lang="fr-FR" sz="1200" kern="1200" dirty="0" smtClean="0">
                <a:solidFill>
                  <a:schemeClr val="tx1"/>
                </a:solidFill>
                <a:effectLst/>
                <a:latin typeface="+mn-lt"/>
                <a:ea typeface="+mn-ea"/>
                <a:cs typeface="+mn-cs"/>
              </a:rPr>
              <a:t>Le cycle de vie d'un projet comprend 4 grandes étapes : La création du projet, La planification du projet; L'exécution du projet ;</a:t>
            </a:r>
          </a:p>
          <a:p>
            <a:pPr lvl="0"/>
            <a:r>
              <a:rPr lang="fr-FR" sz="1200" kern="1200" dirty="0" smtClean="0">
                <a:solidFill>
                  <a:schemeClr val="tx1"/>
                </a:solidFill>
                <a:effectLst/>
                <a:latin typeface="+mn-lt"/>
                <a:ea typeface="+mn-ea"/>
                <a:cs typeface="+mn-cs"/>
              </a:rPr>
              <a:t>La clôture du projet</a:t>
            </a:r>
          </a:p>
          <a:p>
            <a:endParaRPr lang="en-US" b="1" dirty="0" smtClean="0">
              <a:latin typeface="Arial" pitchFamily="34" charset="0"/>
              <a:ea typeface="ＭＳ Ｐゴシック" pitchFamily="34" charset="-128"/>
            </a:endParaRPr>
          </a:p>
          <a:p>
            <a:endParaRPr lang="fr-FR" u="sng" dirty="0" smtClean="0">
              <a:latin typeface="Arial" pitchFamily="34" charset="0"/>
              <a:ea typeface="ＭＳ Ｐゴシック" pitchFamily="34" charset="-128"/>
            </a:endParaRPr>
          </a:p>
          <a:p>
            <a:r>
              <a:rPr lang="fr-FR" u="sng" dirty="0" smtClean="0">
                <a:latin typeface="Arial" pitchFamily="34" charset="0"/>
                <a:ea typeface="ＭＳ Ｐゴシック" pitchFamily="34" charset="-128"/>
              </a:rPr>
              <a:t>Informations à donner </a:t>
            </a:r>
            <a:r>
              <a:rPr lang="fr-FR" dirty="0" smtClean="0">
                <a:latin typeface="Arial" pitchFamily="34" charset="0"/>
                <a:ea typeface="ＭＳ Ｐゴシック" pitchFamily="34" charset="-128"/>
              </a:rPr>
              <a:t>: </a:t>
            </a:r>
          </a:p>
          <a:p>
            <a:endParaRPr lang="fr-FR" dirty="0" smtClean="0">
              <a:latin typeface="Arial" pitchFamily="34" charset="0"/>
              <a:ea typeface="ＭＳ Ｐゴシック" pitchFamily="34" charset="-128"/>
            </a:endParaRPr>
          </a:p>
        </p:txBody>
      </p:sp>
      <p:sp>
        <p:nvSpPr>
          <p:cNvPr id="3584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20135" eaLnBrk="0" hangingPunct="0">
              <a:spcBef>
                <a:spcPct val="20000"/>
              </a:spcBef>
              <a:buClr>
                <a:schemeClr val="bg2"/>
              </a:buClr>
              <a:buSzPct val="75000"/>
              <a:buFont typeface="Wingdings" pitchFamily="2" charset="2"/>
              <a:buChar char="p"/>
              <a:defRPr sz="1600" b="1" baseline="-25000">
                <a:solidFill>
                  <a:schemeClr val="tx1"/>
                </a:solidFill>
                <a:latin typeface="Arial" pitchFamily="34" charset="0"/>
                <a:ea typeface="ＭＳ Ｐゴシック" pitchFamily="34" charset="-128"/>
              </a:defRPr>
            </a:lvl1pPr>
            <a:lvl2pPr marL="37518269" indent="-37066053" algn="ctr" defTabSz="920135" eaLnBrk="0" hangingPunct="0">
              <a:spcBef>
                <a:spcPct val="20000"/>
              </a:spcBef>
              <a:buClr>
                <a:schemeClr val="bg2"/>
              </a:buClr>
              <a:buSzPct val="75000"/>
              <a:buFont typeface="Wingdings" pitchFamily="2" charset="2"/>
              <a:buChar char="p"/>
              <a:defRPr sz="1600" b="1" baseline="-25000">
                <a:solidFill>
                  <a:schemeClr val="tx1"/>
                </a:solidFill>
                <a:latin typeface="Arial" pitchFamily="34" charset="0"/>
                <a:ea typeface="ＭＳ Ｐゴシック" pitchFamily="34" charset="-128"/>
              </a:defRPr>
            </a:lvl2pPr>
            <a:lvl3pPr eaLnBrk="0" hangingPunct="0">
              <a:spcBef>
                <a:spcPct val="20000"/>
              </a:spcBef>
              <a:defRPr sz="1600" b="1" baseline="-25000">
                <a:solidFill>
                  <a:schemeClr val="tx1"/>
                </a:solidFill>
                <a:latin typeface="Arial" pitchFamily="34" charset="0"/>
                <a:ea typeface="ＭＳ Ｐゴシック" pitchFamily="34" charset="-128"/>
              </a:defRPr>
            </a:lvl3pPr>
            <a:lvl4pPr eaLnBrk="0" hangingPunct="0">
              <a:spcBef>
                <a:spcPct val="20000"/>
              </a:spcBef>
              <a:defRPr sz="1600" b="1" baseline="-25000">
                <a:solidFill>
                  <a:schemeClr val="tx1"/>
                </a:solidFill>
                <a:latin typeface="Arial" pitchFamily="34" charset="0"/>
                <a:ea typeface="ＭＳ Ｐゴシック" pitchFamily="34" charset="-128"/>
              </a:defRPr>
            </a:lvl4pPr>
            <a:lvl5pPr eaLnBrk="0" hangingPunct="0">
              <a:spcBef>
                <a:spcPct val="20000"/>
              </a:spcBef>
              <a:defRPr sz="1600" b="1" baseline="-25000">
                <a:solidFill>
                  <a:schemeClr val="tx1"/>
                </a:solidFill>
                <a:latin typeface="Arial" pitchFamily="34" charset="0"/>
                <a:ea typeface="ＭＳ Ｐゴシック" pitchFamily="34" charset="-128"/>
              </a:defRPr>
            </a:lvl5pPr>
            <a:lvl6pPr marL="452217"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6pPr>
            <a:lvl7pPr marL="904433"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7pPr>
            <a:lvl8pPr marL="135665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8pPr>
            <a:lvl9pPr marL="1808866"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9pPr>
          </a:lstStyle>
          <a:p>
            <a:pPr algn="r" eaLnBrk="1" hangingPunct="1">
              <a:spcBef>
                <a:spcPct val="0"/>
              </a:spcBef>
              <a:buClrTx/>
              <a:buSzTx/>
              <a:buFontTx/>
              <a:buNone/>
            </a:pPr>
            <a:fld id="{96CC2455-02ED-4A8C-977E-0C710C8E7215}" type="slidenum">
              <a:rPr lang="fr-CA" sz="1200" b="0" baseline="0"/>
              <a:pPr algn="r" eaLnBrk="1" hangingPunct="1">
                <a:spcBef>
                  <a:spcPct val="0"/>
                </a:spcBef>
                <a:buClrTx/>
                <a:buSzTx/>
                <a:buFontTx/>
                <a:buNone/>
              </a:pPr>
              <a:t>15</a:t>
            </a:fld>
            <a:endParaRPr lang="fr-CA" sz="1200" b="0" baseline="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731070-D93E-4D96-BE09-E85F0BD5E93A}" type="slidenum">
              <a:rPr lang="fr-FR" smtClean="0"/>
              <a:t>26</a:t>
            </a:fld>
            <a:endParaRPr lang="fr-FR"/>
          </a:p>
        </p:txBody>
      </p:sp>
    </p:spTree>
    <p:extLst>
      <p:ext uri="{BB962C8B-B14F-4D97-AF65-F5344CB8AC3E}">
        <p14:creationId xmlns:p14="http://schemas.microsoft.com/office/powerpoint/2010/main" val="2857684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20135" eaLnBrk="0" hangingPunct="0">
              <a:spcBef>
                <a:spcPct val="20000"/>
              </a:spcBef>
              <a:buClr>
                <a:schemeClr val="bg2"/>
              </a:buClr>
              <a:buSzPct val="75000"/>
              <a:buFont typeface="Wingdings" pitchFamily="2" charset="2"/>
              <a:buChar char="p"/>
              <a:defRPr sz="1600" b="1" baseline="-25000">
                <a:solidFill>
                  <a:schemeClr val="tx1"/>
                </a:solidFill>
                <a:latin typeface="Arial" pitchFamily="34" charset="0"/>
                <a:ea typeface="ＭＳ Ｐゴシック" pitchFamily="34" charset="-128"/>
              </a:defRPr>
            </a:lvl1pPr>
            <a:lvl2pPr marL="37518269" indent="-37066053" algn="ctr" defTabSz="920135" eaLnBrk="0" hangingPunct="0">
              <a:spcBef>
                <a:spcPct val="20000"/>
              </a:spcBef>
              <a:buClr>
                <a:schemeClr val="bg2"/>
              </a:buClr>
              <a:buSzPct val="75000"/>
              <a:buFont typeface="Wingdings" pitchFamily="2" charset="2"/>
              <a:buChar char="p"/>
              <a:defRPr sz="1600" b="1" baseline="-25000">
                <a:solidFill>
                  <a:schemeClr val="tx1"/>
                </a:solidFill>
                <a:latin typeface="Arial" pitchFamily="34" charset="0"/>
                <a:ea typeface="ＭＳ Ｐゴシック" pitchFamily="34" charset="-128"/>
              </a:defRPr>
            </a:lvl2pPr>
            <a:lvl3pPr eaLnBrk="0" hangingPunct="0">
              <a:spcBef>
                <a:spcPct val="20000"/>
              </a:spcBef>
              <a:defRPr sz="1600" b="1" baseline="-25000">
                <a:solidFill>
                  <a:schemeClr val="tx1"/>
                </a:solidFill>
                <a:latin typeface="Arial" pitchFamily="34" charset="0"/>
                <a:ea typeface="ＭＳ Ｐゴシック" pitchFamily="34" charset="-128"/>
              </a:defRPr>
            </a:lvl3pPr>
            <a:lvl4pPr eaLnBrk="0" hangingPunct="0">
              <a:spcBef>
                <a:spcPct val="20000"/>
              </a:spcBef>
              <a:defRPr sz="1600" b="1" baseline="-25000">
                <a:solidFill>
                  <a:schemeClr val="tx1"/>
                </a:solidFill>
                <a:latin typeface="Arial" pitchFamily="34" charset="0"/>
                <a:ea typeface="ＭＳ Ｐゴシック" pitchFamily="34" charset="-128"/>
              </a:defRPr>
            </a:lvl4pPr>
            <a:lvl5pPr eaLnBrk="0" hangingPunct="0">
              <a:spcBef>
                <a:spcPct val="20000"/>
              </a:spcBef>
              <a:defRPr sz="1600" b="1" baseline="-25000">
                <a:solidFill>
                  <a:schemeClr val="tx1"/>
                </a:solidFill>
                <a:latin typeface="Arial" pitchFamily="34" charset="0"/>
                <a:ea typeface="ＭＳ Ｐゴシック" pitchFamily="34" charset="-128"/>
              </a:defRPr>
            </a:lvl5pPr>
            <a:lvl6pPr marL="452217"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6pPr>
            <a:lvl7pPr marL="904433"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7pPr>
            <a:lvl8pPr marL="135665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8pPr>
            <a:lvl9pPr marL="1808866"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9pPr>
          </a:lstStyle>
          <a:p>
            <a:pPr algn="r" eaLnBrk="1" hangingPunct="1">
              <a:spcBef>
                <a:spcPct val="0"/>
              </a:spcBef>
              <a:buClrTx/>
              <a:buSzTx/>
              <a:buFontTx/>
              <a:buNone/>
            </a:pPr>
            <a:fld id="{3C014486-D7C0-42F8-9FB0-34F613D0506B}" type="slidenum">
              <a:rPr lang="fr-CA" sz="1200" b="0" baseline="0"/>
              <a:pPr algn="r" eaLnBrk="1" hangingPunct="1">
                <a:spcBef>
                  <a:spcPct val="0"/>
                </a:spcBef>
                <a:buClrTx/>
                <a:buSzTx/>
                <a:buFontTx/>
                <a:buNone/>
              </a:pPr>
              <a:t>32</a:t>
            </a:fld>
            <a:endParaRPr lang="fr-CA" sz="1200" b="0" baseline="0"/>
          </a:p>
        </p:txBody>
      </p:sp>
      <p:sp>
        <p:nvSpPr>
          <p:cNvPr id="8909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xfrm>
            <a:off x="914400" y="4344025"/>
            <a:ext cx="5029200" cy="4112926"/>
          </a:xfrm>
          <a:ln/>
        </p:spPr>
        <p:txBody>
          <a:bodyPr/>
          <a:lstStyle/>
          <a:p>
            <a:r>
              <a:rPr lang="en-US" b="1" u="sng" smtClean="0">
                <a:latin typeface="Arial" pitchFamily="34" charset="0"/>
                <a:ea typeface="ＭＳ Ｐゴシック" pitchFamily="34" charset="-128"/>
              </a:rPr>
              <a:t>Notes d’animation :</a:t>
            </a:r>
          </a:p>
          <a:p>
            <a:endParaRPr lang="fr-CA" smtClean="0">
              <a:latin typeface="Arial" pitchFamily="34" charset="0"/>
              <a:ea typeface="ＭＳ Ｐゴシック" pitchFamily="34" charset="-128"/>
            </a:endParaRPr>
          </a:p>
          <a:p>
            <a:r>
              <a:rPr lang="fr-CA" u="sng" smtClean="0">
                <a:latin typeface="Arial" pitchFamily="34" charset="0"/>
                <a:ea typeface="ＭＳ Ｐゴシック" pitchFamily="34" charset="-128"/>
              </a:rPr>
              <a:t>Informations à donner :</a:t>
            </a:r>
          </a:p>
          <a:p>
            <a:endParaRPr lang="fr-CA" u="sng" smtClean="0">
              <a:latin typeface="Arial" pitchFamily="34" charset="0"/>
              <a:ea typeface="ＭＳ Ｐゴシック" pitchFamily="34" charset="-128"/>
            </a:endParaRPr>
          </a:p>
          <a:p>
            <a:r>
              <a:rPr lang="fr-CA" smtClean="0">
                <a:latin typeface="Arial" pitchFamily="34" charset="0"/>
                <a:ea typeface="ＭＳ Ｐゴシック" pitchFamily="34" charset="-128"/>
              </a:rPr>
              <a:t>La stratégie transversale et la stratégie spécifique sont toutes deux essentielles pour favoriser l’atteinte de l’égalité entre les hommes et les femmes. Utilisées ensemble, elles ont le meilleur impact sur les populations cibles : on parle alors d’approche intégrée.</a:t>
            </a:r>
          </a:p>
          <a:p>
            <a:endParaRPr lang="fr-FR" smtClean="0">
              <a:latin typeface="Arial" pitchFamily="34" charset="0"/>
              <a:ea typeface="ＭＳ Ｐゴシック" pitchFamily="34" charset="-128"/>
            </a:endParaRPr>
          </a:p>
          <a:p>
            <a:pPr>
              <a:buFontTx/>
              <a:buChar char="•"/>
            </a:pPr>
            <a:r>
              <a:rPr lang="fr-FR" smtClean="0">
                <a:latin typeface="Arial" pitchFamily="34" charset="0"/>
                <a:ea typeface="ＭＳ Ｐゴシック" pitchFamily="34" charset="-128"/>
              </a:rPr>
              <a:t>Par la stratégie transversale, on s’assure que </a:t>
            </a:r>
            <a:r>
              <a:rPr lang="fr-CA" smtClean="0">
                <a:latin typeface="Arial" pitchFamily="34" charset="0"/>
                <a:ea typeface="ＭＳ Ｐゴシック" pitchFamily="34" charset="-128"/>
              </a:rPr>
              <a:t>les bénéfices profitent </a:t>
            </a:r>
            <a:r>
              <a:rPr lang="fr-CA" b="1" smtClean="0">
                <a:latin typeface="Arial" pitchFamily="34" charset="0"/>
                <a:ea typeface="ＭＳ Ｐゴシック" pitchFamily="34" charset="-128"/>
              </a:rPr>
              <a:t>à tous </a:t>
            </a:r>
            <a:r>
              <a:rPr lang="fr-CA" smtClean="0">
                <a:latin typeface="Arial" pitchFamily="34" charset="0"/>
                <a:ea typeface="ＭＳ Ｐゴシック" pitchFamily="34" charset="-128"/>
              </a:rPr>
              <a:t>les groupes de la population.</a:t>
            </a:r>
          </a:p>
          <a:p>
            <a:pPr>
              <a:buFontTx/>
              <a:buChar char="•"/>
            </a:pPr>
            <a:r>
              <a:rPr lang="fr-CA" smtClean="0">
                <a:latin typeface="Arial" pitchFamily="34" charset="0"/>
                <a:ea typeface="ＭＳ Ｐゴシック" pitchFamily="34" charset="-128"/>
              </a:rPr>
              <a:t>Par la stratégie spécifique, on s</a:t>
            </a:r>
            <a:r>
              <a:rPr lang="ja-JP" altLang="fr-CA" smtClean="0">
                <a:latin typeface="Arial" pitchFamily="34" charset="0"/>
                <a:ea typeface="ＭＳ Ｐゴシック" pitchFamily="34" charset="-128"/>
              </a:rPr>
              <a:t>’</a:t>
            </a:r>
            <a:r>
              <a:rPr lang="fr-CA" altLang="ja-JP" smtClean="0">
                <a:latin typeface="Arial" pitchFamily="34" charset="0"/>
                <a:ea typeface="ＭＳ Ｐゴシック" pitchFamily="34" charset="-128"/>
              </a:rPr>
              <a:t>assure que les groupes et les personnes </a:t>
            </a:r>
            <a:r>
              <a:rPr lang="fr-CA" altLang="ja-JP" b="1" smtClean="0">
                <a:latin typeface="Arial" pitchFamily="34" charset="0"/>
                <a:ea typeface="ＭＳ Ｐゴシック" pitchFamily="34" charset="-128"/>
              </a:rPr>
              <a:t>les plus vulnérables, notamment les femmes et les filles,</a:t>
            </a:r>
            <a:r>
              <a:rPr lang="fr-CA" altLang="ja-JP" smtClean="0">
                <a:latin typeface="Arial" pitchFamily="34" charset="0"/>
                <a:ea typeface="ＭＳ Ｐゴシック" pitchFamily="34" charset="-128"/>
              </a:rPr>
              <a:t> obtiennent plus de pouvoir et que les inégalités sociales sont réduites.</a:t>
            </a:r>
            <a:endParaRPr lang="fr-FR" altLang="ja-JP" smtClean="0">
              <a:latin typeface="Arial" pitchFamily="34" charset="0"/>
              <a:ea typeface="ＭＳ Ｐゴシック" pitchFamily="34" charset="-128"/>
            </a:endParaRPr>
          </a:p>
          <a:p>
            <a:r>
              <a:rPr lang="fr-CA" smtClean="0">
                <a:latin typeface="Arial" pitchFamily="34" charset="0"/>
                <a:ea typeface="ＭＳ Ｐゴシック" pitchFamily="34" charset="-128"/>
              </a:rPr>
              <a:t/>
            </a:r>
            <a:br>
              <a:rPr lang="fr-CA" smtClean="0">
                <a:latin typeface="Arial" pitchFamily="34" charset="0"/>
                <a:ea typeface="ＭＳ Ｐゴシック" pitchFamily="34" charset="-128"/>
              </a:rPr>
            </a:br>
            <a:endParaRPr lang="fr-FR" smtClean="0">
              <a:latin typeface="Arial" pitchFamily="34" charset="0"/>
              <a:ea typeface="ＭＳ Ｐゴシック" pitchFamily="34" charset="-128"/>
            </a:endParaRPr>
          </a:p>
          <a:p>
            <a:endParaRPr lang="fr-FR" smtClean="0">
              <a:latin typeface="Arial" pitchFamily="34" charset="0"/>
              <a:ea typeface="ＭＳ Ｐゴシック" pitchFamily="34" charset="-128"/>
            </a:endParaRPr>
          </a:p>
          <a:p>
            <a:endParaRPr lang="fr-FR"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2731070-D93E-4D96-BE09-E85F0BD5E93A}" type="slidenum">
              <a:rPr lang="fr-FR" smtClean="0"/>
              <a:t>55</a:t>
            </a:fld>
            <a:endParaRPr lang="fr-FR"/>
          </a:p>
        </p:txBody>
      </p:sp>
    </p:spTree>
    <p:extLst>
      <p:ext uri="{BB962C8B-B14F-4D97-AF65-F5344CB8AC3E}">
        <p14:creationId xmlns:p14="http://schemas.microsoft.com/office/powerpoint/2010/main" val="3503041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D60A5A0-193B-4710-9926-C072D7FBBF6C}" type="datetimeFigureOut">
              <a:rPr lang="fr-FR" smtClean="0"/>
              <a:t>16/11/2021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8E83688-0240-4B96-B7D1-B3CDD37F6123}" type="slidenum">
              <a:rPr lang="fr-FR" smtClean="0"/>
              <a:t>‹N°›</a:t>
            </a:fld>
            <a:endParaRPr lang="fr-FR"/>
          </a:p>
        </p:txBody>
      </p:sp>
    </p:spTree>
    <p:extLst>
      <p:ext uri="{BB962C8B-B14F-4D97-AF65-F5344CB8AC3E}">
        <p14:creationId xmlns:p14="http://schemas.microsoft.com/office/powerpoint/2010/main" val="3909967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D60A5A0-193B-4710-9926-C072D7FBBF6C}" type="datetimeFigureOut">
              <a:rPr lang="fr-FR" smtClean="0"/>
              <a:t>16/11/2021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8E83688-0240-4B96-B7D1-B3CDD37F6123}" type="slidenum">
              <a:rPr lang="fr-FR" smtClean="0"/>
              <a:t>‹N°›</a:t>
            </a:fld>
            <a:endParaRPr lang="fr-FR"/>
          </a:p>
        </p:txBody>
      </p:sp>
    </p:spTree>
    <p:extLst>
      <p:ext uri="{BB962C8B-B14F-4D97-AF65-F5344CB8AC3E}">
        <p14:creationId xmlns:p14="http://schemas.microsoft.com/office/powerpoint/2010/main" val="4267342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D60A5A0-193B-4710-9926-C072D7FBBF6C}" type="datetimeFigureOut">
              <a:rPr lang="fr-FR" smtClean="0"/>
              <a:t>16/11/2021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8E83688-0240-4B96-B7D1-B3CDD37F6123}" type="slidenum">
              <a:rPr lang="fr-FR" smtClean="0"/>
              <a:t>‹N°›</a:t>
            </a:fld>
            <a:endParaRPr lang="fr-FR"/>
          </a:p>
        </p:txBody>
      </p:sp>
    </p:spTree>
    <p:extLst>
      <p:ext uri="{BB962C8B-B14F-4D97-AF65-F5344CB8AC3E}">
        <p14:creationId xmlns:p14="http://schemas.microsoft.com/office/powerpoint/2010/main" val="2495856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D60A5A0-193B-4710-9926-C072D7FBBF6C}" type="datetimeFigureOut">
              <a:rPr lang="fr-FR" smtClean="0"/>
              <a:t>16/11/2021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8E83688-0240-4B96-B7D1-B3CDD37F6123}" type="slidenum">
              <a:rPr lang="fr-FR" smtClean="0"/>
              <a:t>‹N°›</a:t>
            </a:fld>
            <a:endParaRPr lang="fr-FR"/>
          </a:p>
        </p:txBody>
      </p:sp>
    </p:spTree>
    <p:extLst>
      <p:ext uri="{BB962C8B-B14F-4D97-AF65-F5344CB8AC3E}">
        <p14:creationId xmlns:p14="http://schemas.microsoft.com/office/powerpoint/2010/main" val="4057392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D60A5A0-193B-4710-9926-C072D7FBBF6C}" type="datetimeFigureOut">
              <a:rPr lang="fr-FR" smtClean="0"/>
              <a:t>16/11/2021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8E83688-0240-4B96-B7D1-B3CDD37F6123}" type="slidenum">
              <a:rPr lang="fr-FR" smtClean="0"/>
              <a:t>‹N°›</a:t>
            </a:fld>
            <a:endParaRPr lang="fr-FR"/>
          </a:p>
        </p:txBody>
      </p:sp>
    </p:spTree>
    <p:extLst>
      <p:ext uri="{BB962C8B-B14F-4D97-AF65-F5344CB8AC3E}">
        <p14:creationId xmlns:p14="http://schemas.microsoft.com/office/powerpoint/2010/main" val="3822604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D60A5A0-193B-4710-9926-C072D7FBBF6C}" type="datetimeFigureOut">
              <a:rPr lang="fr-FR" smtClean="0"/>
              <a:t>16/11/2021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8E83688-0240-4B96-B7D1-B3CDD37F6123}" type="slidenum">
              <a:rPr lang="fr-FR" smtClean="0"/>
              <a:t>‹N°›</a:t>
            </a:fld>
            <a:endParaRPr lang="fr-FR"/>
          </a:p>
        </p:txBody>
      </p:sp>
    </p:spTree>
    <p:extLst>
      <p:ext uri="{BB962C8B-B14F-4D97-AF65-F5344CB8AC3E}">
        <p14:creationId xmlns:p14="http://schemas.microsoft.com/office/powerpoint/2010/main" val="272245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D60A5A0-193B-4710-9926-C072D7FBBF6C}" type="datetimeFigureOut">
              <a:rPr lang="fr-FR" smtClean="0"/>
              <a:t>16/11/2021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8E83688-0240-4B96-B7D1-B3CDD37F6123}" type="slidenum">
              <a:rPr lang="fr-FR" smtClean="0"/>
              <a:t>‹N°›</a:t>
            </a:fld>
            <a:endParaRPr lang="fr-FR"/>
          </a:p>
        </p:txBody>
      </p:sp>
    </p:spTree>
    <p:extLst>
      <p:ext uri="{BB962C8B-B14F-4D97-AF65-F5344CB8AC3E}">
        <p14:creationId xmlns:p14="http://schemas.microsoft.com/office/powerpoint/2010/main" val="2923908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D60A5A0-193B-4710-9926-C072D7FBBF6C}" type="datetimeFigureOut">
              <a:rPr lang="fr-FR" smtClean="0"/>
              <a:t>16/11/2021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8E83688-0240-4B96-B7D1-B3CDD37F6123}" type="slidenum">
              <a:rPr lang="fr-FR" smtClean="0"/>
              <a:t>‹N°›</a:t>
            </a:fld>
            <a:endParaRPr lang="fr-FR"/>
          </a:p>
        </p:txBody>
      </p:sp>
    </p:spTree>
    <p:extLst>
      <p:ext uri="{BB962C8B-B14F-4D97-AF65-F5344CB8AC3E}">
        <p14:creationId xmlns:p14="http://schemas.microsoft.com/office/powerpoint/2010/main" val="2733820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D60A5A0-193B-4710-9926-C072D7FBBF6C}" type="datetimeFigureOut">
              <a:rPr lang="fr-FR" smtClean="0"/>
              <a:t>16/11/2021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8E83688-0240-4B96-B7D1-B3CDD37F6123}" type="slidenum">
              <a:rPr lang="fr-FR" smtClean="0"/>
              <a:t>‹N°›</a:t>
            </a:fld>
            <a:endParaRPr lang="fr-FR"/>
          </a:p>
        </p:txBody>
      </p:sp>
    </p:spTree>
    <p:extLst>
      <p:ext uri="{BB962C8B-B14F-4D97-AF65-F5344CB8AC3E}">
        <p14:creationId xmlns:p14="http://schemas.microsoft.com/office/powerpoint/2010/main" val="3399962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D60A5A0-193B-4710-9926-C072D7FBBF6C}" type="datetimeFigureOut">
              <a:rPr lang="fr-FR" smtClean="0"/>
              <a:t>16/11/2021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8E83688-0240-4B96-B7D1-B3CDD37F6123}" type="slidenum">
              <a:rPr lang="fr-FR" smtClean="0"/>
              <a:t>‹N°›</a:t>
            </a:fld>
            <a:endParaRPr lang="fr-FR"/>
          </a:p>
        </p:txBody>
      </p:sp>
    </p:spTree>
    <p:extLst>
      <p:ext uri="{BB962C8B-B14F-4D97-AF65-F5344CB8AC3E}">
        <p14:creationId xmlns:p14="http://schemas.microsoft.com/office/powerpoint/2010/main" val="2612088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D60A5A0-193B-4710-9926-C072D7FBBF6C}" type="datetimeFigureOut">
              <a:rPr lang="fr-FR" smtClean="0"/>
              <a:t>16/11/2021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8E83688-0240-4B96-B7D1-B3CDD37F6123}" type="slidenum">
              <a:rPr lang="fr-FR" smtClean="0"/>
              <a:t>‹N°›</a:t>
            </a:fld>
            <a:endParaRPr lang="fr-FR"/>
          </a:p>
        </p:txBody>
      </p:sp>
    </p:spTree>
    <p:extLst>
      <p:ext uri="{BB962C8B-B14F-4D97-AF65-F5344CB8AC3E}">
        <p14:creationId xmlns:p14="http://schemas.microsoft.com/office/powerpoint/2010/main" val="1842246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0A5A0-193B-4710-9926-C072D7FBBF6C}" type="datetimeFigureOut">
              <a:rPr lang="fr-FR" smtClean="0"/>
              <a:t>16/11/2021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83688-0240-4B96-B7D1-B3CDD37F6123}" type="slidenum">
              <a:rPr lang="fr-FR" smtClean="0"/>
              <a:t>‹N°›</a:t>
            </a:fld>
            <a:endParaRPr lang="fr-FR"/>
          </a:p>
        </p:txBody>
      </p:sp>
    </p:spTree>
    <p:extLst>
      <p:ext uri="{BB962C8B-B14F-4D97-AF65-F5344CB8AC3E}">
        <p14:creationId xmlns:p14="http://schemas.microsoft.com/office/powerpoint/2010/main" val="1647769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Pr&#233;sentation_Outils.pp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lum bright="50000" contrast="-14000"/>
          </a:blip>
          <a:srcRect/>
          <a:stretch>
            <a:fillRect/>
          </a:stretch>
        </p:blipFill>
        <p:spPr bwMode="auto">
          <a:xfrm>
            <a:off x="0" y="0"/>
            <a:ext cx="9144000" cy="7286625"/>
          </a:xfrm>
          <a:prstGeom prst="rect">
            <a:avLst/>
          </a:prstGeom>
          <a:solidFill>
            <a:schemeClr val="accent2">
              <a:lumMod val="20000"/>
              <a:lumOff val="80000"/>
            </a:schemeClr>
          </a:solidFill>
          <a:ln w="9525">
            <a:noFill/>
            <a:miter lim="800000"/>
            <a:headEnd/>
            <a:tailEnd/>
          </a:ln>
          <a:effectLst/>
        </p:spPr>
      </p:pic>
      <p:graphicFrame>
        <p:nvGraphicFramePr>
          <p:cNvPr id="6" name="Diagramme 5"/>
          <p:cNvGraphicFramePr/>
          <p:nvPr>
            <p:extLst>
              <p:ext uri="{D42A27DB-BD31-4B8C-83A1-F6EECF244321}">
                <p14:modId xmlns:p14="http://schemas.microsoft.com/office/powerpoint/2010/main" val="761824469"/>
              </p:ext>
            </p:extLst>
          </p:nvPr>
        </p:nvGraphicFramePr>
        <p:xfrm>
          <a:off x="250000" y="2204864"/>
          <a:ext cx="8643999" cy="3571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itre 3"/>
          <p:cNvSpPr>
            <a:spLocks noGrp="1"/>
          </p:cNvSpPr>
          <p:nvPr>
            <p:ph type="title"/>
          </p:nvPr>
        </p:nvSpPr>
        <p:spPr>
          <a:xfrm>
            <a:off x="323850" y="188913"/>
            <a:ext cx="8362950" cy="1368425"/>
          </a:xfrm>
        </p:spPr>
        <p:txBody>
          <a:bodyPr rtlCol="0">
            <a:noAutofit/>
          </a:bodyPr>
          <a:lstStyle/>
          <a:p>
            <a:pPr>
              <a:defRPr/>
            </a:pPr>
            <a:r>
              <a:rPr lang="fr-FR" sz="1400" b="1" dirty="0" smtClean="0"/>
              <a:t>   </a:t>
            </a:r>
            <a:br>
              <a:rPr lang="fr-FR" sz="1400" b="1" dirty="0" smtClean="0"/>
            </a:br>
            <a:r>
              <a:rPr lang="fr-FR" sz="4000" b="1" dirty="0"/>
              <a:t>IFRISSE </a:t>
            </a:r>
            <a:r>
              <a:rPr lang="fr-FR" sz="4000" b="1" dirty="0" smtClean="0"/>
              <a:t>2021</a:t>
            </a:r>
            <a:r>
              <a:rPr lang="fr-FR" sz="4000" b="1" dirty="0"/>
              <a:t/>
            </a:r>
            <a:br>
              <a:rPr lang="fr-FR" sz="4000" b="1" dirty="0"/>
            </a:br>
            <a:r>
              <a:rPr lang="fr-FR" sz="4000" b="1" dirty="0" smtClean="0"/>
              <a:t>	</a:t>
            </a:r>
            <a:r>
              <a:rPr lang="fr-FR" sz="1400" b="1" dirty="0" smtClean="0"/>
              <a:t>                                              </a:t>
            </a:r>
            <a:br>
              <a:rPr lang="fr-FR" sz="1400" b="1" dirty="0" smtClean="0"/>
            </a:br>
            <a:r>
              <a:rPr lang="fr-FR" sz="1400" b="1" dirty="0" smtClean="0"/>
              <a:t>		              </a:t>
            </a:r>
            <a:r>
              <a:rPr lang="fr-FR" sz="1400" dirty="0" smtClean="0"/>
              <a:t/>
            </a:r>
            <a:br>
              <a:rPr lang="fr-FR" sz="1400" dirty="0" smtClean="0"/>
            </a:br>
            <a:r>
              <a:rPr lang="fr-FR" sz="1400" b="1" dirty="0" smtClean="0"/>
              <a:t>       				                                </a:t>
            </a:r>
            <a:endParaRPr lang="fr-FR" sz="1400" dirty="0" smtClean="0"/>
          </a:p>
        </p:txBody>
      </p:sp>
      <p:sp>
        <p:nvSpPr>
          <p:cNvPr id="8" name="Titre 1"/>
          <p:cNvSpPr txBox="1">
            <a:spLocks/>
          </p:cNvSpPr>
          <p:nvPr/>
        </p:nvSpPr>
        <p:spPr>
          <a:xfrm>
            <a:off x="0" y="5624512"/>
            <a:ext cx="9144000" cy="1662113"/>
          </a:xfrm>
          <a:prstGeom prst="rect">
            <a:avLst/>
          </a:prstGeom>
          <a:noFill/>
          <a:ln w="12700" cap="flat" cmpd="sng" algn="ctr">
            <a:noFill/>
            <a:prstDash val="solid"/>
          </a:ln>
        </p:spPr>
        <p:style>
          <a:lnRef idx="1">
            <a:schemeClr val="accent4"/>
          </a:lnRef>
          <a:fillRef idx="2">
            <a:schemeClr val="accent4"/>
          </a:fillRef>
          <a:effectRef idx="1">
            <a:schemeClr val="accent4"/>
          </a:effectRef>
          <a:fontRef idx="minor">
            <a:schemeClr val="dk1"/>
          </a:fontRef>
        </p:style>
        <p:txBody>
          <a:bodyPr anchor="b">
            <a:normAutofit fontScale="32500" lnSpcReduction="20000"/>
          </a:bodyPr>
          <a:lstStyle>
            <a:lvl1pPr algn="l" rtl="0" eaLnBrk="0" fontAlgn="base" hangingPunct="0">
              <a:spcBef>
                <a:spcPct val="0"/>
              </a:spcBef>
              <a:spcAft>
                <a:spcPct val="0"/>
              </a:spcAft>
              <a:defRPr sz="3000" kern="1200" cap="small">
                <a:solidFill>
                  <a:schemeClr val="dk1"/>
                </a:solidFill>
                <a:latin typeface="+mn-lt"/>
                <a:ea typeface="+mn-ea"/>
                <a:cs typeface="+mn-cs"/>
              </a:defRPr>
            </a:lvl1pPr>
            <a:lvl2pPr algn="l" rtl="0" eaLnBrk="0" fontAlgn="base" hangingPunct="0">
              <a:spcBef>
                <a:spcPct val="0"/>
              </a:spcBef>
              <a:spcAft>
                <a:spcPct val="0"/>
              </a:spcAft>
              <a:defRPr sz="3000">
                <a:solidFill>
                  <a:schemeClr val="dk1"/>
                </a:solidFill>
                <a:latin typeface="+mn-lt"/>
                <a:ea typeface="+mn-ea"/>
                <a:cs typeface="+mn-cs"/>
              </a:defRPr>
            </a:lvl2pPr>
            <a:lvl3pPr algn="l" rtl="0" eaLnBrk="0" fontAlgn="base" hangingPunct="0">
              <a:spcBef>
                <a:spcPct val="0"/>
              </a:spcBef>
              <a:spcAft>
                <a:spcPct val="0"/>
              </a:spcAft>
              <a:defRPr sz="3000">
                <a:solidFill>
                  <a:schemeClr val="dk1"/>
                </a:solidFill>
                <a:latin typeface="+mn-lt"/>
                <a:ea typeface="+mn-ea"/>
                <a:cs typeface="+mn-cs"/>
              </a:defRPr>
            </a:lvl3pPr>
            <a:lvl4pPr algn="l" rtl="0" eaLnBrk="0" fontAlgn="base" hangingPunct="0">
              <a:spcBef>
                <a:spcPct val="0"/>
              </a:spcBef>
              <a:spcAft>
                <a:spcPct val="0"/>
              </a:spcAft>
              <a:defRPr sz="3000">
                <a:solidFill>
                  <a:schemeClr val="dk1"/>
                </a:solidFill>
                <a:latin typeface="+mn-lt"/>
                <a:ea typeface="+mn-ea"/>
                <a:cs typeface="+mn-cs"/>
              </a:defRPr>
            </a:lvl4pPr>
            <a:lvl5pPr algn="l" rtl="0" eaLnBrk="0" fontAlgn="base" hangingPunct="0">
              <a:spcBef>
                <a:spcPct val="0"/>
              </a:spcBef>
              <a:spcAft>
                <a:spcPct val="0"/>
              </a:spcAft>
              <a:defRPr sz="3000">
                <a:solidFill>
                  <a:schemeClr val="dk1"/>
                </a:solidFill>
                <a:latin typeface="+mn-lt"/>
                <a:ea typeface="+mn-ea"/>
                <a:cs typeface="+mn-cs"/>
              </a:defRPr>
            </a:lvl5pPr>
            <a:lvl6pPr marL="457200" algn="l" rtl="0" fontAlgn="base">
              <a:spcBef>
                <a:spcPct val="0"/>
              </a:spcBef>
              <a:spcAft>
                <a:spcPct val="0"/>
              </a:spcAft>
              <a:defRPr sz="3000">
                <a:solidFill>
                  <a:schemeClr val="dk1"/>
                </a:solidFill>
                <a:latin typeface="+mn-lt"/>
                <a:ea typeface="+mn-ea"/>
                <a:cs typeface="+mn-cs"/>
              </a:defRPr>
            </a:lvl6pPr>
            <a:lvl7pPr marL="914400" algn="l" rtl="0" fontAlgn="base">
              <a:spcBef>
                <a:spcPct val="0"/>
              </a:spcBef>
              <a:spcAft>
                <a:spcPct val="0"/>
              </a:spcAft>
              <a:defRPr sz="3000">
                <a:solidFill>
                  <a:schemeClr val="dk1"/>
                </a:solidFill>
                <a:latin typeface="+mn-lt"/>
                <a:ea typeface="+mn-ea"/>
                <a:cs typeface="+mn-cs"/>
              </a:defRPr>
            </a:lvl7pPr>
            <a:lvl8pPr marL="1371600" algn="l" rtl="0" fontAlgn="base">
              <a:spcBef>
                <a:spcPct val="0"/>
              </a:spcBef>
              <a:spcAft>
                <a:spcPct val="0"/>
              </a:spcAft>
              <a:defRPr sz="3000">
                <a:solidFill>
                  <a:schemeClr val="dk1"/>
                </a:solidFill>
                <a:latin typeface="+mn-lt"/>
                <a:ea typeface="+mn-ea"/>
                <a:cs typeface="+mn-cs"/>
              </a:defRPr>
            </a:lvl8pPr>
            <a:lvl9pPr marL="1828800" algn="l" rtl="0" fontAlgn="base">
              <a:spcBef>
                <a:spcPct val="0"/>
              </a:spcBef>
              <a:spcAft>
                <a:spcPct val="0"/>
              </a:spcAft>
              <a:defRPr sz="3000">
                <a:solidFill>
                  <a:schemeClr val="dk1"/>
                </a:solidFill>
                <a:latin typeface="+mn-lt"/>
                <a:ea typeface="+mn-ea"/>
                <a:cs typeface="+mn-cs"/>
              </a:defRPr>
            </a:lvl9pPr>
          </a:lstStyle>
          <a:p>
            <a:pPr algn="ctr">
              <a:defRPr/>
            </a:pPr>
            <a:endParaRPr lang="fr-FR" sz="8000" dirty="0">
              <a:solidFill>
                <a:srgbClr val="7030A0"/>
              </a:solidFill>
              <a:effectLst>
                <a:outerShdw blurRad="38100" dist="38100" dir="2700000" algn="tl">
                  <a:srgbClr val="000000">
                    <a:alpha val="43137"/>
                  </a:srgbClr>
                </a:outerShdw>
              </a:effectLst>
            </a:endParaRPr>
          </a:p>
          <a:p>
            <a:pPr algn="ctr">
              <a:defRPr/>
            </a:pPr>
            <a:r>
              <a:rPr lang="fr-FR" sz="8000" dirty="0" smtClean="0">
                <a:solidFill>
                  <a:srgbClr val="7030A0"/>
                </a:solidFill>
                <a:effectLst>
                  <a:outerShdw blurRad="38100" dist="38100" dir="2700000" algn="tl">
                    <a:srgbClr val="000000">
                      <a:alpha val="43137"/>
                    </a:srgbClr>
                  </a:outerShdw>
                </a:effectLst>
              </a:rPr>
              <a:t>OUOBA Clémentine OUEDRAOGO</a:t>
            </a:r>
          </a:p>
          <a:p>
            <a:pPr algn="ctr">
              <a:defRPr/>
            </a:pPr>
            <a:r>
              <a:rPr lang="fr-FR" sz="8000" dirty="0" smtClean="0">
                <a:solidFill>
                  <a:srgbClr val="7030A0"/>
                </a:solidFill>
                <a:effectLst>
                  <a:outerShdw blurRad="38100" dist="38100" dir="2700000" algn="tl">
                    <a:srgbClr val="000000">
                      <a:alpha val="43137"/>
                    </a:srgbClr>
                  </a:outerShdw>
                </a:effectLst>
              </a:rPr>
              <a:t>Experte genre et développement</a:t>
            </a:r>
          </a:p>
          <a:p>
            <a:pPr algn="ctr">
              <a:defRPr/>
            </a:pPr>
            <a:endParaRPr lang="fr-FR" sz="3200" dirty="0">
              <a:solidFill>
                <a:srgbClr val="7030A0"/>
              </a:solidFill>
              <a:effectLst>
                <a:outerShdw blurRad="38100" dist="38100" dir="2700000" algn="tl">
                  <a:srgbClr val="000000">
                    <a:alpha val="43137"/>
                  </a:srgbClr>
                </a:outerShdw>
              </a:effectLst>
            </a:endParaRPr>
          </a:p>
          <a:p>
            <a:pPr algn="ctr">
              <a:defRPr/>
            </a:pPr>
            <a:r>
              <a:rPr lang="fr-FR" sz="6400" dirty="0" smtClean="0">
                <a:solidFill>
                  <a:schemeClr val="accent6">
                    <a:lumMod val="75000"/>
                  </a:schemeClr>
                </a:solidFill>
                <a:effectLst>
                  <a:outerShdw blurRad="38100" dist="38100" dir="2700000" algn="tl">
                    <a:srgbClr val="000000">
                      <a:alpha val="43137"/>
                    </a:srgbClr>
                  </a:outerShdw>
                </a:effectLst>
              </a:rPr>
              <a:t>OUAGADOUGOU, </a:t>
            </a:r>
            <a:r>
              <a:rPr lang="fr-FR" sz="6400" dirty="0" smtClean="0">
                <a:solidFill>
                  <a:schemeClr val="accent6">
                    <a:lumMod val="75000"/>
                  </a:schemeClr>
                </a:solidFill>
                <a:effectLst>
                  <a:outerShdw blurRad="38100" dist="38100" dir="2700000" algn="tl">
                    <a:srgbClr val="000000">
                      <a:alpha val="43137"/>
                    </a:srgbClr>
                  </a:outerShdw>
                </a:effectLst>
              </a:rPr>
              <a:t>novembre</a:t>
            </a:r>
            <a:r>
              <a:rPr lang="fr-FR" sz="6400" dirty="0" smtClean="0">
                <a:solidFill>
                  <a:schemeClr val="accent6">
                    <a:lumMod val="75000"/>
                  </a:schemeClr>
                </a:solidFill>
                <a:effectLst>
                  <a:outerShdw blurRad="38100" dist="38100" dir="2700000" algn="tl">
                    <a:srgbClr val="000000">
                      <a:alpha val="43137"/>
                    </a:srgbClr>
                  </a:outerShdw>
                </a:effectLst>
              </a:rPr>
              <a:t> 2021</a:t>
            </a:r>
            <a:endParaRPr lang="fr-FR" sz="6400" i="1" dirty="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8198" name="Espace réservé de la date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AE66EC2-BAEC-4989-924D-028B01309304}" type="datetime1">
              <a:rPr lang="fr-FR" smtClean="0">
                <a:solidFill>
                  <a:schemeClr val="tx2"/>
                </a:solidFill>
              </a:rPr>
              <a:pPr eaLnBrk="1" hangingPunct="1"/>
              <a:t>16/11/2021</a:t>
            </a:fld>
            <a:endParaRPr lang="fr-FR" smtClean="0">
              <a:solidFill>
                <a:schemeClr val="tx2"/>
              </a:solidFill>
            </a:endParaRPr>
          </a:p>
        </p:txBody>
      </p:sp>
      <p:sp>
        <p:nvSpPr>
          <p:cNvPr id="8199" name="Espace réservé du numéro de diapositive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D819F44-882D-4EEC-AF03-759C8BE8DFC9}" type="slidenum">
              <a:rPr lang="fr-FR" smtClean="0">
                <a:solidFill>
                  <a:srgbClr val="FFFFFF"/>
                </a:solidFill>
              </a:rPr>
              <a:pPr eaLnBrk="1" hangingPunct="1"/>
              <a:t>1</a:t>
            </a:fld>
            <a:endParaRPr lang="fr-FR" smtClean="0">
              <a:solidFill>
                <a:srgbClr val="FFFFFF"/>
              </a:solidFill>
            </a:endParaRPr>
          </a:p>
        </p:txBody>
      </p:sp>
    </p:spTree>
    <p:extLst>
      <p:ext uri="{BB962C8B-B14F-4D97-AF65-F5344CB8AC3E}">
        <p14:creationId xmlns:p14="http://schemas.microsoft.com/office/powerpoint/2010/main" val="2884592567"/>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mph" presetSubtype="0" fill="hold" nodeType="clickEffect">
                                  <p:stCondLst>
                                    <p:cond delay="0"/>
                                  </p:stCondLst>
                                  <p:childTnLst>
                                    <p:animScale>
                                      <p:cBhvr>
                                        <p:cTn id="13"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6676"/>
            <a:ext cx="8229600" cy="209029"/>
          </a:xfrm>
        </p:spPr>
        <p:txBody>
          <a:bodyPr>
            <a:normAutofit fontScale="90000"/>
          </a:bodyPr>
          <a:lstStyle/>
          <a:p>
            <a:r>
              <a:rPr lang="fr-FR" dirty="0"/>
              <a:t>/</a:t>
            </a:r>
          </a:p>
        </p:txBody>
      </p:sp>
      <p:sp>
        <p:nvSpPr>
          <p:cNvPr id="3" name="Espace réservé du contenu 2"/>
          <p:cNvSpPr>
            <a:spLocks noGrp="1"/>
          </p:cNvSpPr>
          <p:nvPr>
            <p:ph idx="1"/>
          </p:nvPr>
        </p:nvSpPr>
        <p:spPr>
          <a:xfrm>
            <a:off x="107504" y="475705"/>
            <a:ext cx="8784976" cy="5650458"/>
          </a:xfrm>
        </p:spPr>
        <p:txBody>
          <a:bodyPr>
            <a:normAutofit fontScale="32500" lnSpcReduction="20000"/>
          </a:bodyPr>
          <a:lstStyle/>
          <a:p>
            <a:pPr marL="0" indent="0">
              <a:buNone/>
            </a:pPr>
            <a:r>
              <a:rPr lang="fr-FR" sz="9800" b="1" dirty="0" smtClean="0"/>
              <a:t>ANALYSE </a:t>
            </a:r>
            <a:r>
              <a:rPr lang="fr-FR" sz="9800" b="1" dirty="0"/>
              <a:t>DE GENRE</a:t>
            </a:r>
          </a:p>
          <a:p>
            <a:endParaRPr lang="fr-FR" sz="9800" b="1" dirty="0" smtClean="0"/>
          </a:p>
          <a:p>
            <a:r>
              <a:rPr lang="fr-FR" sz="9800" b="1" dirty="0" smtClean="0"/>
              <a:t>cherche </a:t>
            </a:r>
            <a:r>
              <a:rPr lang="fr-FR" sz="9800" b="1" dirty="0"/>
              <a:t>à comprendre comment les communautés travaillent à partir de la perspective de relations entre les hommes et les femmes sur la base des types d’activités.</a:t>
            </a:r>
          </a:p>
          <a:p>
            <a:r>
              <a:rPr lang="fr-FR" sz="9800" b="1" dirty="0"/>
              <a:t>Différentes méthodes sont utilisées pour analyser les rôles de genre.</a:t>
            </a:r>
          </a:p>
          <a:p>
            <a:r>
              <a:rPr lang="fr-FR" sz="9800" b="1" dirty="0"/>
              <a:t>Cette analyse pose un certain nombre de questions et aide à comprendre les relations de genre à partir des facteurs suivants :</a:t>
            </a:r>
          </a:p>
          <a:p>
            <a:endParaRPr lang="fr-FR" sz="9800" b="1" dirty="0"/>
          </a:p>
        </p:txBody>
      </p:sp>
      <p:sp>
        <p:nvSpPr>
          <p:cNvPr id="4" name="Rectangle 3"/>
          <p:cNvSpPr/>
          <p:nvPr/>
        </p:nvSpPr>
        <p:spPr>
          <a:xfrm>
            <a:off x="5510058" y="475705"/>
            <a:ext cx="327333" cy="769441"/>
          </a:xfrm>
          <a:prstGeom prst="rect">
            <a:avLst/>
          </a:prstGeom>
        </p:spPr>
        <p:txBody>
          <a:bodyPr wrap="none">
            <a:spAutoFit/>
          </a:bodyPr>
          <a:lstStyle/>
          <a:p>
            <a:pPr lvl="0" algn="ctr">
              <a:spcBef>
                <a:spcPct val="0"/>
              </a:spcBef>
            </a:pPr>
            <a:r>
              <a:rPr lang="fr-FR" sz="4400" dirty="0">
                <a:solidFill>
                  <a:prstClr val="black"/>
                </a:solidFill>
                <a:ea typeface="+mj-ea"/>
                <a:cs typeface="+mj-cs"/>
              </a:rPr>
              <a:t>.</a:t>
            </a:r>
          </a:p>
        </p:txBody>
      </p:sp>
    </p:spTree>
    <p:extLst>
      <p:ext uri="{BB962C8B-B14F-4D97-AF65-F5344CB8AC3E}">
        <p14:creationId xmlns:p14="http://schemas.microsoft.com/office/powerpoint/2010/main" val="1587595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endParaRPr lang="fr-FR" dirty="0"/>
          </a:p>
        </p:txBody>
      </p:sp>
      <p:sp>
        <p:nvSpPr>
          <p:cNvPr id="3" name="Espace réservé du contenu 2"/>
          <p:cNvSpPr>
            <a:spLocks noGrp="1"/>
          </p:cNvSpPr>
          <p:nvPr>
            <p:ph idx="1"/>
          </p:nvPr>
        </p:nvSpPr>
        <p:spPr>
          <a:xfrm>
            <a:off x="457200" y="980728"/>
            <a:ext cx="8229600" cy="5145435"/>
          </a:xfrm>
        </p:spPr>
        <p:txBody>
          <a:bodyPr>
            <a:normAutofit fontScale="62500" lnSpcReduction="20000"/>
          </a:bodyPr>
          <a:lstStyle/>
          <a:p>
            <a:pPr lvl="0"/>
            <a:endParaRPr lang="fr-FR" sz="4600" dirty="0"/>
          </a:p>
          <a:p>
            <a:pPr lvl="0"/>
            <a:r>
              <a:rPr lang="fr-FR" sz="4600" b="1" dirty="0"/>
              <a:t>Les rôles de genre,</a:t>
            </a:r>
          </a:p>
          <a:p>
            <a:pPr lvl="0"/>
            <a:r>
              <a:rPr lang="fr-FR" sz="4600" b="1" dirty="0"/>
              <a:t>La division sexuelle du travail,</a:t>
            </a:r>
          </a:p>
          <a:p>
            <a:pPr lvl="0"/>
            <a:r>
              <a:rPr lang="fr-FR" sz="4600" b="1" dirty="0"/>
              <a:t>Les relations de pouvoir,</a:t>
            </a:r>
          </a:p>
          <a:p>
            <a:pPr lvl="0"/>
            <a:r>
              <a:rPr lang="fr-FR" sz="4600" b="1" dirty="0"/>
              <a:t>L’accès et le contrôle différenciés,</a:t>
            </a:r>
          </a:p>
          <a:p>
            <a:pPr lvl="0"/>
            <a:r>
              <a:rPr lang="fr-FR" sz="4600" b="1" dirty="0"/>
              <a:t>Les facteurs d’influence</a:t>
            </a:r>
          </a:p>
          <a:p>
            <a:pPr lvl="0"/>
            <a:r>
              <a:rPr lang="fr-FR" sz="4600" b="1" dirty="0"/>
              <a:t>Les conditions et situations,</a:t>
            </a:r>
          </a:p>
          <a:p>
            <a:pPr lvl="0"/>
            <a:r>
              <a:rPr lang="fr-FR" sz="4600" b="1" dirty="0"/>
              <a:t>Les besoins de genre (besoins pratiques et intérêts stratégiques),</a:t>
            </a:r>
          </a:p>
          <a:p>
            <a:pPr lvl="0"/>
            <a:r>
              <a:rPr lang="fr-FR" sz="4600" b="1" dirty="0"/>
              <a:t>Les niveaux de participation,</a:t>
            </a:r>
          </a:p>
          <a:p>
            <a:pPr lvl="0"/>
            <a:r>
              <a:rPr lang="fr-FR" sz="4600" b="1" dirty="0"/>
              <a:t>Les possibilités de transformation.</a:t>
            </a:r>
          </a:p>
          <a:p>
            <a:endParaRPr lang="fr-FR" sz="4600" b="1" dirty="0"/>
          </a:p>
          <a:p>
            <a:endParaRPr lang="fr-FR" b="1" dirty="0"/>
          </a:p>
        </p:txBody>
      </p:sp>
    </p:spTree>
    <p:extLst>
      <p:ext uri="{BB962C8B-B14F-4D97-AF65-F5344CB8AC3E}">
        <p14:creationId xmlns:p14="http://schemas.microsoft.com/office/powerpoint/2010/main" val="4095197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endParaRPr lang="fr-FR" dirty="0"/>
          </a:p>
        </p:txBody>
      </p:sp>
      <p:sp>
        <p:nvSpPr>
          <p:cNvPr id="3" name="Espace réservé du contenu 2"/>
          <p:cNvSpPr>
            <a:spLocks noGrp="1"/>
          </p:cNvSpPr>
          <p:nvPr>
            <p:ph idx="1"/>
          </p:nvPr>
        </p:nvSpPr>
        <p:spPr>
          <a:xfrm>
            <a:off x="457200" y="980728"/>
            <a:ext cx="8229600" cy="5145435"/>
          </a:xfrm>
        </p:spPr>
        <p:txBody>
          <a:bodyPr>
            <a:normAutofit fontScale="62500" lnSpcReduction="20000"/>
          </a:bodyPr>
          <a:lstStyle/>
          <a:p>
            <a:pPr lvl="0"/>
            <a:endParaRPr lang="fr-FR" sz="4600" dirty="0"/>
          </a:p>
          <a:p>
            <a:pPr lvl="0"/>
            <a:r>
              <a:rPr lang="fr-FR" sz="4600" b="1" dirty="0"/>
              <a:t>Les rôles de genre,</a:t>
            </a:r>
          </a:p>
          <a:p>
            <a:pPr lvl="0"/>
            <a:r>
              <a:rPr lang="fr-FR" sz="4600" b="1" dirty="0"/>
              <a:t>La division sexuelle du travail,</a:t>
            </a:r>
          </a:p>
          <a:p>
            <a:pPr lvl="0"/>
            <a:r>
              <a:rPr lang="fr-FR" sz="4600" b="1" dirty="0"/>
              <a:t>Les relations de pouvoir,</a:t>
            </a:r>
          </a:p>
          <a:p>
            <a:pPr lvl="0"/>
            <a:r>
              <a:rPr lang="fr-FR" sz="4600" b="1" dirty="0"/>
              <a:t>L’accès et le contrôle différenciés,</a:t>
            </a:r>
          </a:p>
          <a:p>
            <a:pPr lvl="0"/>
            <a:r>
              <a:rPr lang="fr-FR" sz="4600" b="1" dirty="0"/>
              <a:t>Les facteurs d’influence</a:t>
            </a:r>
          </a:p>
          <a:p>
            <a:pPr lvl="0"/>
            <a:r>
              <a:rPr lang="fr-FR" sz="4600" b="1" dirty="0"/>
              <a:t>Les conditions et situations,</a:t>
            </a:r>
          </a:p>
          <a:p>
            <a:pPr lvl="0"/>
            <a:r>
              <a:rPr lang="fr-FR" sz="4600" b="1" dirty="0"/>
              <a:t>Les besoins de genre (besoins pratiques et intérêts stratégiques),</a:t>
            </a:r>
          </a:p>
          <a:p>
            <a:pPr lvl="0"/>
            <a:r>
              <a:rPr lang="fr-FR" sz="4600" b="1" dirty="0"/>
              <a:t>Les niveaux de participation,</a:t>
            </a:r>
          </a:p>
          <a:p>
            <a:pPr lvl="0"/>
            <a:r>
              <a:rPr lang="fr-FR" sz="4600" b="1" dirty="0"/>
              <a:t>Les possibilités de transformation.</a:t>
            </a:r>
          </a:p>
          <a:p>
            <a:endParaRPr lang="fr-FR" sz="4600" b="1" dirty="0"/>
          </a:p>
          <a:p>
            <a:endParaRPr lang="fr-FR" b="1" dirty="0"/>
          </a:p>
        </p:txBody>
      </p:sp>
    </p:spTree>
    <p:extLst>
      <p:ext uri="{BB962C8B-B14F-4D97-AF65-F5344CB8AC3E}">
        <p14:creationId xmlns:p14="http://schemas.microsoft.com/office/powerpoint/2010/main" val="4095197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endParaRPr lang="fr-FR" dirty="0"/>
          </a:p>
        </p:txBody>
      </p:sp>
      <p:sp>
        <p:nvSpPr>
          <p:cNvPr id="3" name="Espace réservé du contenu 2"/>
          <p:cNvSpPr>
            <a:spLocks noGrp="1"/>
          </p:cNvSpPr>
          <p:nvPr>
            <p:ph idx="1"/>
          </p:nvPr>
        </p:nvSpPr>
        <p:spPr/>
        <p:txBody>
          <a:bodyPr/>
          <a:lstStyle/>
          <a:p>
            <a:endParaRPr lang="fr-FR" b="1" dirty="0" smtClean="0"/>
          </a:p>
          <a:p>
            <a:endParaRPr lang="fr-FR" b="1" dirty="0"/>
          </a:p>
          <a:p>
            <a:pPr marL="0" indent="0" algn="ctr">
              <a:buNone/>
            </a:pPr>
            <a:r>
              <a:rPr lang="fr-FR" sz="3600" b="1" dirty="0" smtClean="0">
                <a:solidFill>
                  <a:srgbClr val="FF0000"/>
                </a:solidFill>
              </a:rPr>
              <a:t>2. Cycle </a:t>
            </a:r>
            <a:r>
              <a:rPr lang="fr-FR" sz="3600" b="1" dirty="0">
                <a:solidFill>
                  <a:srgbClr val="FF0000"/>
                </a:solidFill>
              </a:rPr>
              <a:t>de vie d’un projet de développement</a:t>
            </a:r>
          </a:p>
          <a:p>
            <a:endParaRPr lang="fr-FR" dirty="0"/>
          </a:p>
        </p:txBody>
      </p:sp>
    </p:spTree>
    <p:extLst>
      <p:ext uri="{BB962C8B-B14F-4D97-AF65-F5344CB8AC3E}">
        <p14:creationId xmlns:p14="http://schemas.microsoft.com/office/powerpoint/2010/main" val="3157701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rmAutofit fontScale="90000"/>
          </a:bodyPr>
          <a:lstStyle/>
          <a:p>
            <a:r>
              <a:rPr lang="fr-FR" dirty="0" smtClean="0"/>
              <a:t>.</a:t>
            </a:r>
            <a:endParaRPr lang="fr-FR" dirty="0"/>
          </a:p>
        </p:txBody>
      </p:sp>
      <p:sp>
        <p:nvSpPr>
          <p:cNvPr id="3" name="Espace réservé du contenu 2"/>
          <p:cNvSpPr>
            <a:spLocks noGrp="1"/>
          </p:cNvSpPr>
          <p:nvPr>
            <p:ph idx="1"/>
          </p:nvPr>
        </p:nvSpPr>
        <p:spPr/>
        <p:txBody>
          <a:bodyPr/>
          <a:lstStyle/>
          <a:p>
            <a:r>
              <a:rPr lang="fr-FR" dirty="0"/>
              <a:t>un </a:t>
            </a:r>
            <a:r>
              <a:rPr lang="fr-FR" b="1" dirty="0"/>
              <a:t>projet</a:t>
            </a:r>
            <a:r>
              <a:rPr lang="fr-FR" dirty="0"/>
              <a:t> est un ensemble d’actions planifiées qui visent à atteindre un résultat dans un délai, dans un espace et dans cadre budgétaire donné.</a:t>
            </a:r>
          </a:p>
          <a:p>
            <a:endParaRPr lang="fr-FR" dirty="0"/>
          </a:p>
        </p:txBody>
      </p:sp>
    </p:spTree>
    <p:extLst>
      <p:ext uri="{BB962C8B-B14F-4D97-AF65-F5344CB8AC3E}">
        <p14:creationId xmlns:p14="http://schemas.microsoft.com/office/powerpoint/2010/main" val="3771108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ctrTitle"/>
          </p:nvPr>
        </p:nvSpPr>
        <p:spPr>
          <a:xfrm>
            <a:off x="1043608" y="-26988"/>
            <a:ext cx="8100392" cy="791692"/>
          </a:xfrm>
          <a:noFill/>
        </p:spPr>
        <p:txBody>
          <a:bodyPr/>
          <a:lstStyle/>
          <a:p>
            <a:pPr eaLnBrk="1" hangingPunct="1"/>
            <a:r>
              <a:rPr lang="fr-CA" sz="2800" b="1" dirty="0" smtClean="0">
                <a:ea typeface="ＭＳ Ｐゴシック" pitchFamily="34" charset="-128"/>
              </a:rPr>
              <a:t>Cycle d'</a:t>
            </a:r>
            <a:r>
              <a:rPr lang="fr-CA" altLang="ja-JP" sz="2800" b="1" dirty="0" smtClean="0">
                <a:ea typeface="ＭＳ Ｐゴシック" pitchFamily="34" charset="-128"/>
              </a:rPr>
              <a:t>un programme/projet </a:t>
            </a:r>
            <a:endParaRPr lang="fr-CA" sz="2800" b="1" dirty="0" smtClean="0">
              <a:ea typeface="ＭＳ Ｐゴシック" pitchFamily="34" charset="-128"/>
            </a:endParaRPr>
          </a:p>
        </p:txBody>
      </p:sp>
      <p:grpSp>
        <p:nvGrpSpPr>
          <p:cNvPr id="34819" name="Grouper 13"/>
          <p:cNvGrpSpPr>
            <a:grpSpLocks/>
          </p:cNvGrpSpPr>
          <p:nvPr/>
        </p:nvGrpSpPr>
        <p:grpSpPr bwMode="auto">
          <a:xfrm>
            <a:off x="799854" y="1237840"/>
            <a:ext cx="8017788" cy="4517791"/>
            <a:chOff x="323850" y="1588845"/>
            <a:chExt cx="8820150" cy="3542827"/>
          </a:xfrm>
        </p:grpSpPr>
        <p:sp>
          <p:nvSpPr>
            <p:cNvPr id="10" name="Virage 9"/>
            <p:cNvSpPr>
              <a:spLocks noChangeAspect="1"/>
            </p:cNvSpPr>
            <p:nvPr/>
          </p:nvSpPr>
          <p:spPr>
            <a:xfrm>
              <a:off x="1293548" y="2202686"/>
              <a:ext cx="863600" cy="765645"/>
            </a:xfrm>
            <a:prstGeom prst="bentArrow">
              <a:avLst>
                <a:gd name="adj1" fmla="val 19123"/>
                <a:gd name="adj2" fmla="val 25000"/>
                <a:gd name="adj3" fmla="val 25000"/>
                <a:gd name="adj4" fmla="val 4375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sz="1800" b="0" baseline="0">
                <a:solidFill>
                  <a:prstClr val="black"/>
                </a:solidFill>
              </a:endParaRPr>
            </a:p>
          </p:txBody>
        </p:sp>
        <p:sp>
          <p:nvSpPr>
            <p:cNvPr id="11" name="Virage 10"/>
            <p:cNvSpPr>
              <a:spLocks noChangeAspect="1"/>
            </p:cNvSpPr>
            <p:nvPr/>
          </p:nvSpPr>
          <p:spPr>
            <a:xfrm rot="5400000">
              <a:off x="7083299" y="2297376"/>
              <a:ext cx="865187" cy="576263"/>
            </a:xfrm>
            <a:prstGeom prst="ben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sz="1800" b="0" baseline="0">
                <a:solidFill>
                  <a:prstClr val="black"/>
                </a:solidFill>
              </a:endParaRPr>
            </a:p>
          </p:txBody>
        </p:sp>
        <p:sp>
          <p:nvSpPr>
            <p:cNvPr id="12" name="Virage 11"/>
            <p:cNvSpPr>
              <a:spLocks noChangeAspect="1"/>
            </p:cNvSpPr>
            <p:nvPr/>
          </p:nvSpPr>
          <p:spPr>
            <a:xfrm rot="10800000">
              <a:off x="7358484" y="4263073"/>
              <a:ext cx="673942" cy="448470"/>
            </a:xfrm>
            <a:prstGeom prst="ben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sz="1800" b="0" baseline="0">
                <a:solidFill>
                  <a:prstClr val="black"/>
                </a:solidFill>
              </a:endParaRPr>
            </a:p>
          </p:txBody>
        </p:sp>
        <p:sp>
          <p:nvSpPr>
            <p:cNvPr id="13" name="Virage 12"/>
            <p:cNvSpPr>
              <a:spLocks noChangeAspect="1"/>
            </p:cNvSpPr>
            <p:nvPr/>
          </p:nvSpPr>
          <p:spPr>
            <a:xfrm rot="16200000">
              <a:off x="1202408" y="4162664"/>
              <a:ext cx="973138" cy="649288"/>
            </a:xfrm>
            <a:prstGeom prst="bent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sz="1800" b="0" baseline="0">
                <a:solidFill>
                  <a:prstClr val="black"/>
                </a:solidFill>
              </a:endParaRPr>
            </a:p>
          </p:txBody>
        </p:sp>
        <p:sp>
          <p:nvSpPr>
            <p:cNvPr id="34825" name="ZoneTexte 22"/>
            <p:cNvSpPr txBox="1">
              <a:spLocks noChangeArrowheads="1"/>
            </p:cNvSpPr>
            <p:nvPr/>
          </p:nvSpPr>
          <p:spPr bwMode="auto">
            <a:xfrm>
              <a:off x="2662941" y="1588845"/>
              <a:ext cx="4032250" cy="1018180"/>
            </a:xfrm>
            <a:prstGeom prst="ellipse">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ctr" eaLnBrk="0" hangingPunct="0">
                <a:spcBef>
                  <a:spcPct val="20000"/>
                </a:spcBef>
                <a:buClr>
                  <a:schemeClr val="bg2"/>
                </a:buClr>
                <a:buSzPct val="75000"/>
                <a:buFont typeface="Wingdings" pitchFamily="2" charset="2"/>
                <a:buChar char="p"/>
                <a:defRPr sz="1600" b="1" baseline="-25000">
                  <a:solidFill>
                    <a:schemeClr val="tx1"/>
                  </a:solidFill>
                  <a:latin typeface="Arial" pitchFamily="34" charset="0"/>
                  <a:ea typeface="ＭＳ Ｐゴシック" pitchFamily="34" charset="-128"/>
                </a:defRPr>
              </a:lvl1pPr>
              <a:lvl2pPr marL="37931725" indent="-37474525" algn="ctr" eaLnBrk="0" hangingPunct="0">
                <a:spcBef>
                  <a:spcPct val="20000"/>
                </a:spcBef>
                <a:buClr>
                  <a:schemeClr val="bg2"/>
                </a:buClr>
                <a:buSzPct val="75000"/>
                <a:buFont typeface="Wingdings" pitchFamily="2" charset="2"/>
                <a:buChar char="p"/>
                <a:defRPr sz="1600" b="1" baseline="-25000">
                  <a:solidFill>
                    <a:schemeClr val="tx1"/>
                  </a:solidFill>
                  <a:latin typeface="Arial" pitchFamily="34" charset="0"/>
                  <a:ea typeface="ＭＳ Ｐゴシック" pitchFamily="34" charset="-128"/>
                </a:defRPr>
              </a:lvl2pPr>
              <a:lvl3pPr eaLnBrk="0" hangingPunct="0">
                <a:spcBef>
                  <a:spcPct val="20000"/>
                </a:spcBef>
                <a:defRPr sz="1600" b="1" baseline="-25000">
                  <a:solidFill>
                    <a:schemeClr val="tx1"/>
                  </a:solidFill>
                  <a:latin typeface="Arial" pitchFamily="34" charset="0"/>
                  <a:ea typeface="ＭＳ Ｐゴシック" pitchFamily="34" charset="-128"/>
                </a:defRPr>
              </a:lvl3pPr>
              <a:lvl4pPr eaLnBrk="0" hangingPunct="0">
                <a:spcBef>
                  <a:spcPct val="20000"/>
                </a:spcBef>
                <a:defRPr sz="1600" b="1" baseline="-25000">
                  <a:solidFill>
                    <a:schemeClr val="tx1"/>
                  </a:solidFill>
                  <a:latin typeface="Arial" pitchFamily="34" charset="0"/>
                  <a:ea typeface="ＭＳ Ｐゴシック" pitchFamily="34" charset="-128"/>
                </a:defRPr>
              </a:lvl4pPr>
              <a:lvl5pPr eaLnBrk="0" hangingPunct="0">
                <a:spcBef>
                  <a:spcPct val="20000"/>
                </a:spcBef>
                <a:defRPr sz="1600" b="1" baseline="-25000">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9pPr>
            </a:lstStyle>
            <a:p>
              <a:pPr eaLnBrk="1" hangingPunct="1">
                <a:buClrTx/>
                <a:buSzTx/>
                <a:buFontTx/>
                <a:buNone/>
              </a:pPr>
              <a:r>
                <a:rPr lang="fr-CA" sz="1800" baseline="0" dirty="0" smtClean="0">
                  <a:latin typeface="Calibri" pitchFamily="34" charset="0"/>
                  <a:cs typeface="Arial" pitchFamily="34" charset="0"/>
                </a:rPr>
                <a:t>1- CONCEPTION (analyse de contexte, diagnostic, formulation, validation)</a:t>
              </a:r>
              <a:endParaRPr lang="fr-CA" sz="1800" baseline="0" dirty="0">
                <a:latin typeface="Calibri" pitchFamily="34" charset="0"/>
                <a:cs typeface="Arial" pitchFamily="34" charset="0"/>
              </a:endParaRPr>
            </a:p>
          </p:txBody>
        </p:sp>
        <p:sp>
          <p:nvSpPr>
            <p:cNvPr id="34826" name="ZoneTexte 24"/>
            <p:cNvSpPr txBox="1">
              <a:spLocks noChangeArrowheads="1"/>
            </p:cNvSpPr>
            <p:nvPr/>
          </p:nvSpPr>
          <p:spPr bwMode="auto">
            <a:xfrm>
              <a:off x="6553200" y="3238500"/>
              <a:ext cx="2590800" cy="712726"/>
            </a:xfrm>
            <a:prstGeom prst="ellipse">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ctr" eaLnBrk="0" hangingPunct="0">
                <a:spcBef>
                  <a:spcPct val="20000"/>
                </a:spcBef>
                <a:buClr>
                  <a:schemeClr val="bg2"/>
                </a:buClr>
                <a:buSzPct val="75000"/>
                <a:buFont typeface="Wingdings" pitchFamily="2" charset="2"/>
                <a:buChar char="p"/>
                <a:defRPr sz="1600" b="1" baseline="-25000">
                  <a:solidFill>
                    <a:schemeClr val="tx1"/>
                  </a:solidFill>
                  <a:latin typeface="Arial" pitchFamily="34" charset="0"/>
                  <a:ea typeface="ＭＳ Ｐゴシック" pitchFamily="34" charset="-128"/>
                </a:defRPr>
              </a:lvl1pPr>
              <a:lvl2pPr marL="37931725" indent="-37474525" algn="ctr" eaLnBrk="0" hangingPunct="0">
                <a:spcBef>
                  <a:spcPct val="20000"/>
                </a:spcBef>
                <a:buClr>
                  <a:schemeClr val="bg2"/>
                </a:buClr>
                <a:buSzPct val="75000"/>
                <a:buFont typeface="Wingdings" pitchFamily="2" charset="2"/>
                <a:buChar char="p"/>
                <a:defRPr sz="1600" b="1" baseline="-25000">
                  <a:solidFill>
                    <a:schemeClr val="tx1"/>
                  </a:solidFill>
                  <a:latin typeface="Arial" pitchFamily="34" charset="0"/>
                  <a:ea typeface="ＭＳ Ｐゴシック" pitchFamily="34" charset="-128"/>
                </a:defRPr>
              </a:lvl2pPr>
              <a:lvl3pPr eaLnBrk="0" hangingPunct="0">
                <a:spcBef>
                  <a:spcPct val="20000"/>
                </a:spcBef>
                <a:defRPr sz="1600" b="1" baseline="-25000">
                  <a:solidFill>
                    <a:schemeClr val="tx1"/>
                  </a:solidFill>
                  <a:latin typeface="Arial" pitchFamily="34" charset="0"/>
                  <a:ea typeface="ＭＳ Ｐゴシック" pitchFamily="34" charset="-128"/>
                </a:defRPr>
              </a:lvl3pPr>
              <a:lvl4pPr eaLnBrk="0" hangingPunct="0">
                <a:spcBef>
                  <a:spcPct val="20000"/>
                </a:spcBef>
                <a:defRPr sz="1600" b="1" baseline="-25000">
                  <a:solidFill>
                    <a:schemeClr val="tx1"/>
                  </a:solidFill>
                  <a:latin typeface="Arial" pitchFamily="34" charset="0"/>
                  <a:ea typeface="ＭＳ Ｐゴシック" pitchFamily="34" charset="-128"/>
                </a:defRPr>
              </a:lvl4pPr>
              <a:lvl5pPr eaLnBrk="0" hangingPunct="0">
                <a:spcBef>
                  <a:spcPct val="20000"/>
                </a:spcBef>
                <a:defRPr sz="1600" b="1" baseline="-25000">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9pPr>
            </a:lstStyle>
            <a:p>
              <a:pPr eaLnBrk="1" hangingPunct="1">
                <a:buClrTx/>
                <a:buSzTx/>
                <a:buFontTx/>
                <a:buNone/>
              </a:pPr>
              <a:r>
                <a:rPr lang="fr-CA" sz="1800" baseline="0" dirty="0" smtClean="0">
                  <a:latin typeface="Calibri" pitchFamily="34" charset="0"/>
                  <a:cs typeface="Arial" pitchFamily="34" charset="0"/>
                </a:rPr>
                <a:t>2- PLANIFICATION</a:t>
              </a:r>
              <a:endParaRPr lang="fr-CA" sz="1800" baseline="0" dirty="0">
                <a:latin typeface="Calibri" pitchFamily="34" charset="0"/>
                <a:cs typeface="Arial" pitchFamily="34" charset="0"/>
              </a:endParaRPr>
            </a:p>
          </p:txBody>
        </p:sp>
        <p:sp>
          <p:nvSpPr>
            <p:cNvPr id="34827" name="ZoneTexte 25"/>
            <p:cNvSpPr txBox="1">
              <a:spLocks noChangeArrowheads="1"/>
            </p:cNvSpPr>
            <p:nvPr/>
          </p:nvSpPr>
          <p:spPr bwMode="auto">
            <a:xfrm>
              <a:off x="2662941" y="4724400"/>
              <a:ext cx="4724400" cy="407272"/>
            </a:xfrm>
            <a:prstGeom prst="ellipse">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ctr" eaLnBrk="0" hangingPunct="0">
                <a:spcBef>
                  <a:spcPct val="20000"/>
                </a:spcBef>
                <a:buClr>
                  <a:schemeClr val="bg2"/>
                </a:buClr>
                <a:buSzPct val="75000"/>
                <a:buFont typeface="Wingdings" pitchFamily="2" charset="2"/>
                <a:buChar char="p"/>
                <a:defRPr sz="1600" b="1" baseline="-25000">
                  <a:solidFill>
                    <a:schemeClr val="tx1"/>
                  </a:solidFill>
                  <a:latin typeface="Arial" pitchFamily="34" charset="0"/>
                  <a:ea typeface="ＭＳ Ｐゴシック" pitchFamily="34" charset="-128"/>
                </a:defRPr>
              </a:lvl1pPr>
              <a:lvl2pPr marL="37931725" indent="-37474525" algn="ctr" eaLnBrk="0" hangingPunct="0">
                <a:spcBef>
                  <a:spcPct val="20000"/>
                </a:spcBef>
                <a:buClr>
                  <a:schemeClr val="bg2"/>
                </a:buClr>
                <a:buSzPct val="75000"/>
                <a:buFont typeface="Wingdings" pitchFamily="2" charset="2"/>
                <a:buChar char="p"/>
                <a:defRPr sz="1600" b="1" baseline="-25000">
                  <a:solidFill>
                    <a:schemeClr val="tx1"/>
                  </a:solidFill>
                  <a:latin typeface="Arial" pitchFamily="34" charset="0"/>
                  <a:ea typeface="ＭＳ Ｐゴシック" pitchFamily="34" charset="-128"/>
                </a:defRPr>
              </a:lvl2pPr>
              <a:lvl3pPr eaLnBrk="0" hangingPunct="0">
                <a:spcBef>
                  <a:spcPct val="20000"/>
                </a:spcBef>
                <a:defRPr sz="1600" b="1" baseline="-25000">
                  <a:solidFill>
                    <a:schemeClr val="tx1"/>
                  </a:solidFill>
                  <a:latin typeface="Arial" pitchFamily="34" charset="0"/>
                  <a:ea typeface="ＭＳ Ｐゴシック" pitchFamily="34" charset="-128"/>
                </a:defRPr>
              </a:lvl3pPr>
              <a:lvl4pPr eaLnBrk="0" hangingPunct="0">
                <a:spcBef>
                  <a:spcPct val="20000"/>
                </a:spcBef>
                <a:defRPr sz="1600" b="1" baseline="-25000">
                  <a:solidFill>
                    <a:schemeClr val="tx1"/>
                  </a:solidFill>
                  <a:latin typeface="Arial" pitchFamily="34" charset="0"/>
                  <a:ea typeface="ＭＳ Ｐゴシック" pitchFamily="34" charset="-128"/>
                </a:defRPr>
              </a:lvl4pPr>
              <a:lvl5pPr eaLnBrk="0" hangingPunct="0">
                <a:spcBef>
                  <a:spcPct val="20000"/>
                </a:spcBef>
                <a:defRPr sz="1600" b="1" baseline="-25000">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9pPr>
            </a:lstStyle>
            <a:p>
              <a:pPr eaLnBrk="1" hangingPunct="1">
                <a:buClrTx/>
                <a:buSzTx/>
                <a:buFontTx/>
                <a:buNone/>
              </a:pPr>
              <a:r>
                <a:rPr lang="fr-CA" sz="1800" baseline="0" dirty="0" smtClean="0">
                  <a:latin typeface="Calibri" pitchFamily="34" charset="0"/>
                  <a:cs typeface="Arial" pitchFamily="34" charset="0"/>
                </a:rPr>
                <a:t>3- MISE </a:t>
              </a:r>
              <a:r>
                <a:rPr lang="fr-CA" sz="1800" baseline="0" dirty="0">
                  <a:latin typeface="Calibri" pitchFamily="34" charset="0"/>
                  <a:cs typeface="Arial" pitchFamily="34" charset="0"/>
                </a:rPr>
                <a:t>EN </a:t>
              </a:r>
              <a:r>
                <a:rPr lang="fr-CA" sz="1800" baseline="0" dirty="0" smtClean="0">
                  <a:latin typeface="Calibri" pitchFamily="34" charset="0"/>
                  <a:cs typeface="Arial" pitchFamily="34" charset="0"/>
                </a:rPr>
                <a:t>ŒUVRE</a:t>
              </a:r>
              <a:endParaRPr lang="fr-CA" sz="1800" baseline="0" dirty="0">
                <a:latin typeface="Calibri" pitchFamily="34" charset="0"/>
                <a:cs typeface="Arial" pitchFamily="34" charset="0"/>
              </a:endParaRPr>
            </a:p>
          </p:txBody>
        </p:sp>
        <p:sp>
          <p:nvSpPr>
            <p:cNvPr id="34828" name="ZoneTexte 26"/>
            <p:cNvSpPr txBox="1">
              <a:spLocks noChangeArrowheads="1"/>
            </p:cNvSpPr>
            <p:nvPr/>
          </p:nvSpPr>
          <p:spPr bwMode="auto">
            <a:xfrm>
              <a:off x="323850" y="3213100"/>
              <a:ext cx="2802996" cy="407272"/>
            </a:xfrm>
            <a:prstGeom prst="ellipse">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ctr" eaLnBrk="0" hangingPunct="0">
                <a:spcBef>
                  <a:spcPct val="20000"/>
                </a:spcBef>
                <a:buClr>
                  <a:schemeClr val="bg2"/>
                </a:buClr>
                <a:buSzPct val="75000"/>
                <a:buFont typeface="Wingdings" pitchFamily="2" charset="2"/>
                <a:buChar char="p"/>
                <a:defRPr sz="1600" b="1" baseline="-25000">
                  <a:solidFill>
                    <a:schemeClr val="tx1"/>
                  </a:solidFill>
                  <a:latin typeface="Arial" pitchFamily="34" charset="0"/>
                  <a:ea typeface="ＭＳ Ｐゴシック" pitchFamily="34" charset="-128"/>
                </a:defRPr>
              </a:lvl1pPr>
              <a:lvl2pPr marL="37931725" indent="-37474525" algn="ctr" eaLnBrk="0" hangingPunct="0">
                <a:spcBef>
                  <a:spcPct val="20000"/>
                </a:spcBef>
                <a:buClr>
                  <a:schemeClr val="bg2"/>
                </a:buClr>
                <a:buSzPct val="75000"/>
                <a:buFont typeface="Wingdings" pitchFamily="2" charset="2"/>
                <a:buChar char="p"/>
                <a:defRPr sz="1600" b="1" baseline="-25000">
                  <a:solidFill>
                    <a:schemeClr val="tx1"/>
                  </a:solidFill>
                  <a:latin typeface="Arial" pitchFamily="34" charset="0"/>
                  <a:ea typeface="ＭＳ Ｐゴシック" pitchFamily="34" charset="-128"/>
                </a:defRPr>
              </a:lvl2pPr>
              <a:lvl3pPr eaLnBrk="0" hangingPunct="0">
                <a:spcBef>
                  <a:spcPct val="20000"/>
                </a:spcBef>
                <a:defRPr sz="1600" b="1" baseline="-25000">
                  <a:solidFill>
                    <a:schemeClr val="tx1"/>
                  </a:solidFill>
                  <a:latin typeface="Arial" pitchFamily="34" charset="0"/>
                  <a:ea typeface="ＭＳ Ｐゴシック" pitchFamily="34" charset="-128"/>
                </a:defRPr>
              </a:lvl3pPr>
              <a:lvl4pPr eaLnBrk="0" hangingPunct="0">
                <a:spcBef>
                  <a:spcPct val="20000"/>
                </a:spcBef>
                <a:defRPr sz="1600" b="1" baseline="-25000">
                  <a:solidFill>
                    <a:schemeClr val="tx1"/>
                  </a:solidFill>
                  <a:latin typeface="Arial" pitchFamily="34" charset="0"/>
                  <a:ea typeface="ＭＳ Ｐゴシック" pitchFamily="34" charset="-128"/>
                </a:defRPr>
              </a:lvl4pPr>
              <a:lvl5pPr eaLnBrk="0" hangingPunct="0">
                <a:spcBef>
                  <a:spcPct val="20000"/>
                </a:spcBef>
                <a:defRPr sz="1600" b="1" baseline="-25000">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9pPr>
            </a:lstStyle>
            <a:p>
              <a:pPr eaLnBrk="1" hangingPunct="1">
                <a:buClrTx/>
                <a:buSzTx/>
                <a:buFontTx/>
                <a:buNone/>
              </a:pPr>
              <a:r>
                <a:rPr lang="fr-CA" sz="1800" baseline="0" dirty="0" smtClean="0">
                  <a:latin typeface="Calibri" pitchFamily="34" charset="0"/>
                  <a:cs typeface="Arial" pitchFamily="34" charset="0"/>
                </a:rPr>
                <a:t>4- EVALUATION</a:t>
              </a:r>
              <a:endParaRPr lang="fr-CA" sz="1800" baseline="0" dirty="0">
                <a:latin typeface="Calibri" pitchFamily="34" charset="0"/>
                <a:cs typeface="Arial" pitchFamily="34" charset="0"/>
              </a:endParaRPr>
            </a:p>
          </p:txBody>
        </p:sp>
      </p:grpSp>
    </p:spTree>
    <p:extLst>
      <p:ext uri="{BB962C8B-B14F-4D97-AF65-F5344CB8AC3E}">
        <p14:creationId xmlns:p14="http://schemas.microsoft.com/office/powerpoint/2010/main" val="3981453152"/>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0"/>
            <a:ext cx="8290168" cy="490066"/>
          </a:xfrm>
        </p:spPr>
        <p:txBody>
          <a:bodyPr>
            <a:normAutofit fontScale="90000"/>
          </a:bodyPr>
          <a:lstStyle/>
          <a:p>
            <a:r>
              <a:rPr lang="fr-FR" sz="2200" b="1" dirty="0">
                <a:solidFill>
                  <a:srgbClr val="00B050"/>
                </a:solidFill>
              </a:rPr>
              <a:t>POURQUOI </a:t>
            </a:r>
            <a:r>
              <a:rPr lang="fr-FR" sz="2200" b="1" dirty="0" smtClean="0">
                <a:solidFill>
                  <a:srgbClr val="00B050"/>
                </a:solidFill>
              </a:rPr>
              <a:t>INTEGRER LE GENRE DANS LES PROGRAMMES ET PROJETS?</a:t>
            </a:r>
            <a:endParaRPr lang="en-US" dirty="0">
              <a:solidFill>
                <a:srgbClr val="00B050"/>
              </a:solidFill>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556111"/>
            <a:ext cx="3172268" cy="180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084" y="1340768"/>
            <a:ext cx="317182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6669" y="2240880"/>
            <a:ext cx="31623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657799">
            <a:off x="2026402" y="1967365"/>
            <a:ext cx="1298575"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316453">
            <a:off x="3687739" y="2775667"/>
            <a:ext cx="1298575"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60550" y="4619559"/>
            <a:ext cx="4657725"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èche droite rayée 3"/>
          <p:cNvSpPr/>
          <p:nvPr/>
        </p:nvSpPr>
        <p:spPr>
          <a:xfrm rot="5400000">
            <a:off x="5223601" y="4213008"/>
            <a:ext cx="744436" cy="400633"/>
          </a:xfrm>
          <a:prstGeom prst="striped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927807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029"/>
                                        </p:tgtEl>
                                        <p:attrNameLst>
                                          <p:attrName>style.visibility</p:attrName>
                                        </p:attrNameLst>
                                      </p:cBhvr>
                                      <p:to>
                                        <p:strVal val="visible"/>
                                      </p:to>
                                    </p:set>
                                    <p:animEffect transition="in" filter="circle(in)">
                                      <p:cBhvr>
                                        <p:cTn id="18" dur="2000"/>
                                        <p:tgtEl>
                                          <p:spTgt spid="102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 calcmode="lin" valueType="num">
                                      <p:cBhvr additive="base">
                                        <p:cTn id="23" dur="500" fill="hold"/>
                                        <p:tgtEl>
                                          <p:spTgt spid="1027"/>
                                        </p:tgtEl>
                                        <p:attrNameLst>
                                          <p:attrName>ppt_x</p:attrName>
                                        </p:attrNameLst>
                                      </p:cBhvr>
                                      <p:tavLst>
                                        <p:tav tm="0">
                                          <p:val>
                                            <p:strVal val="#ppt_x"/>
                                          </p:val>
                                        </p:tav>
                                        <p:tav tm="100000">
                                          <p:val>
                                            <p:strVal val="#ppt_x"/>
                                          </p:val>
                                        </p:tav>
                                      </p:tavLst>
                                    </p:anim>
                                    <p:anim calcmode="lin" valueType="num">
                                      <p:cBhvr additive="base">
                                        <p:cTn id="2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030"/>
                                        </p:tgtEl>
                                        <p:attrNameLst>
                                          <p:attrName>style.visibility</p:attrName>
                                        </p:attrNameLst>
                                      </p:cBhvr>
                                      <p:to>
                                        <p:strVal val="visible"/>
                                      </p:to>
                                    </p:set>
                                    <p:animEffect transition="in" filter="circle(in)">
                                      <p:cBhvr>
                                        <p:cTn id="29" dur="2000"/>
                                        <p:tgtEl>
                                          <p:spTgt spid="103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28"/>
                                        </p:tgtEl>
                                        <p:attrNameLst>
                                          <p:attrName>style.visibility</p:attrName>
                                        </p:attrNameLst>
                                      </p:cBhvr>
                                      <p:to>
                                        <p:strVal val="visible"/>
                                      </p:to>
                                    </p:set>
                                    <p:anim calcmode="lin" valueType="num">
                                      <p:cBhvr additive="base">
                                        <p:cTn id="34" dur="500" fill="hold"/>
                                        <p:tgtEl>
                                          <p:spTgt spid="1028"/>
                                        </p:tgtEl>
                                        <p:attrNameLst>
                                          <p:attrName>ppt_x</p:attrName>
                                        </p:attrNameLst>
                                      </p:cBhvr>
                                      <p:tavLst>
                                        <p:tav tm="0">
                                          <p:val>
                                            <p:strVal val="#ppt_x"/>
                                          </p:val>
                                        </p:tav>
                                        <p:tav tm="100000">
                                          <p:val>
                                            <p:strVal val="#ppt_x"/>
                                          </p:val>
                                        </p:tav>
                                      </p:tavLst>
                                    </p:anim>
                                    <p:anim calcmode="lin" valueType="num">
                                      <p:cBhvr additive="base">
                                        <p:cTn id="35"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1031"/>
                                        </p:tgtEl>
                                        <p:attrNameLst>
                                          <p:attrName>style.visibility</p:attrName>
                                        </p:attrNameLst>
                                      </p:cBhvr>
                                      <p:to>
                                        <p:strVal val="visible"/>
                                      </p:to>
                                    </p:set>
                                    <p:animEffect transition="in" filter="diamond(in)">
                                      <p:cBhvr>
                                        <p:cTn id="47" dur="20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aspects</a:t>
            </a:r>
            <a:endParaRPr lang="fr-FR" dirty="0"/>
          </a:p>
        </p:txBody>
      </p:sp>
      <p:sp>
        <p:nvSpPr>
          <p:cNvPr id="3" name="Espace réservé du contenu 2"/>
          <p:cNvSpPr>
            <a:spLocks noGrp="1"/>
          </p:cNvSpPr>
          <p:nvPr>
            <p:ph idx="1"/>
          </p:nvPr>
        </p:nvSpPr>
        <p:spPr>
          <a:xfrm>
            <a:off x="457200" y="1484784"/>
            <a:ext cx="8229600" cy="4641379"/>
          </a:xfrm>
        </p:spPr>
        <p:txBody>
          <a:bodyPr>
            <a:normAutofit fontScale="62500" lnSpcReduction="20000"/>
          </a:bodyPr>
          <a:lstStyle/>
          <a:p>
            <a:r>
              <a:rPr lang="fr-FR" b="1" dirty="0" smtClean="0">
                <a:solidFill>
                  <a:srgbClr val="92D050"/>
                </a:solidFill>
                <a:latin typeface="Arial Black" pitchFamily="34" charset="0"/>
              </a:rPr>
              <a:t>Prendre en compte les différents rôles sociaux </a:t>
            </a:r>
          </a:p>
          <a:p>
            <a:r>
              <a:rPr lang="fr-FR" b="1" dirty="0" smtClean="0">
                <a:solidFill>
                  <a:srgbClr val="92D050"/>
                </a:solidFill>
                <a:latin typeface="Arial Black" pitchFamily="34" charset="0"/>
              </a:rPr>
              <a:t>Articuler les besoins pratiques et les </a:t>
            </a:r>
            <a:r>
              <a:rPr lang="fr-FR" b="1" dirty="0">
                <a:solidFill>
                  <a:srgbClr val="92D050"/>
                </a:solidFill>
                <a:latin typeface="Arial Black" pitchFamily="34" charset="0"/>
              </a:rPr>
              <a:t>i</a:t>
            </a:r>
            <a:r>
              <a:rPr lang="fr-FR" b="1" dirty="0" smtClean="0">
                <a:solidFill>
                  <a:srgbClr val="92D050"/>
                </a:solidFill>
                <a:latin typeface="Arial Black" pitchFamily="34" charset="0"/>
              </a:rPr>
              <a:t>ntérêts stratégiques</a:t>
            </a:r>
          </a:p>
          <a:p>
            <a:r>
              <a:rPr lang="fr-FR" b="1" dirty="0" smtClean="0">
                <a:solidFill>
                  <a:srgbClr val="92D050"/>
                </a:solidFill>
                <a:latin typeface="Arial Black" pitchFamily="34" charset="0"/>
              </a:rPr>
              <a:t>Favoriser accès et contrôle des ressources</a:t>
            </a:r>
          </a:p>
          <a:p>
            <a:pPr marL="0" indent="0">
              <a:buNone/>
            </a:pPr>
            <a:r>
              <a:rPr lang="fr-FR" b="1" dirty="0" smtClean="0">
                <a:solidFill>
                  <a:srgbClr val="92D050"/>
                </a:solidFill>
              </a:rPr>
              <a:t>                    pour </a:t>
            </a:r>
            <a:r>
              <a:rPr lang="fr-FR" b="1" dirty="0" smtClean="0">
                <a:solidFill>
                  <a:srgbClr val="FF0000"/>
                </a:solidFill>
                <a:latin typeface="Arial Black" pitchFamily="34" charset="0"/>
              </a:rPr>
              <a:t>EGALITE</a:t>
            </a:r>
            <a:r>
              <a:rPr lang="fr-FR" b="1" dirty="0" smtClean="0">
                <a:solidFill>
                  <a:srgbClr val="92D050"/>
                </a:solidFill>
              </a:rPr>
              <a:t> </a:t>
            </a:r>
            <a:r>
              <a:rPr lang="fr-FR" b="1" dirty="0" err="1" smtClean="0">
                <a:solidFill>
                  <a:srgbClr val="FF0000"/>
                </a:solidFill>
              </a:rPr>
              <a:t>cad</a:t>
            </a:r>
            <a:endParaRPr lang="fr-FR" b="1" dirty="0" smtClean="0">
              <a:solidFill>
                <a:srgbClr val="FF0000"/>
              </a:solidFill>
            </a:endParaRPr>
          </a:p>
          <a:p>
            <a:pPr marL="0" indent="0">
              <a:buNone/>
            </a:pPr>
            <a:endParaRPr lang="fr-FR" b="1" dirty="0" smtClean="0">
              <a:solidFill>
                <a:srgbClr val="FF0000"/>
              </a:solidFill>
            </a:endParaRPr>
          </a:p>
          <a:p>
            <a:r>
              <a:rPr lang="fr-FR" dirty="0" smtClean="0">
                <a:latin typeface="Arial Black" pitchFamily="34" charset="0"/>
              </a:rPr>
              <a:t>Transformation des rapports sociaux par et pour une plus grande égalité entre les sexes;</a:t>
            </a:r>
          </a:p>
          <a:p>
            <a:endParaRPr lang="fr-FR" dirty="0" smtClean="0">
              <a:latin typeface="Arial Black" pitchFamily="34" charset="0"/>
            </a:endParaRPr>
          </a:p>
          <a:p>
            <a:r>
              <a:rPr lang="fr-FR" dirty="0" smtClean="0">
                <a:latin typeface="Arial Black" pitchFamily="34" charset="0"/>
              </a:rPr>
              <a:t>une plus grande appropriation du pouvoir des femmes et des hommes et </a:t>
            </a:r>
          </a:p>
          <a:p>
            <a:endParaRPr lang="fr-FR" dirty="0" smtClean="0">
              <a:latin typeface="Arial Black" pitchFamily="34" charset="0"/>
            </a:endParaRPr>
          </a:p>
          <a:p>
            <a:r>
              <a:rPr lang="fr-FR" dirty="0" smtClean="0">
                <a:latin typeface="Arial Black" pitchFamily="34" charset="0"/>
              </a:rPr>
              <a:t>la pleine participation des femmes et des hommes en tant qu’actrices et acteurs de changement.</a:t>
            </a:r>
            <a:endParaRPr lang="fr-FR" dirty="0">
              <a:latin typeface="Arial Black" pitchFamily="34" charset="0"/>
            </a:endParaRPr>
          </a:p>
        </p:txBody>
      </p:sp>
    </p:spTree>
    <p:extLst>
      <p:ext uri="{BB962C8B-B14F-4D97-AF65-F5344CB8AC3E}">
        <p14:creationId xmlns:p14="http://schemas.microsoft.com/office/powerpoint/2010/main" val="1381829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u contenu 2"/>
          <p:cNvSpPr>
            <a:spLocks noGrp="1"/>
          </p:cNvSpPr>
          <p:nvPr>
            <p:ph idx="1"/>
          </p:nvPr>
        </p:nvSpPr>
        <p:spPr>
          <a:xfrm>
            <a:off x="251520" y="115888"/>
            <a:ext cx="8892480" cy="6553472"/>
          </a:xfrm>
        </p:spPr>
        <p:txBody>
          <a:bodyPr>
            <a:normAutofit/>
          </a:bodyPr>
          <a:lstStyle/>
          <a:p>
            <a:pPr marL="82296" indent="0">
              <a:buNone/>
            </a:pPr>
            <a:r>
              <a:rPr lang="fr-FR" dirty="0" smtClean="0">
                <a:latin typeface="+mn-lt"/>
              </a:rPr>
              <a:t>Intégrer le genre dans le cycle de projet signifie se poser des questions à chaque étape du projet, depuis les contacts et études préalables jusqu’à l’évaluation du projet :</a:t>
            </a:r>
          </a:p>
          <a:p>
            <a:r>
              <a:rPr lang="fr-FR" dirty="0" smtClean="0">
                <a:latin typeface="+mn-lt"/>
              </a:rPr>
              <a:t>Sur l’implication, le rôle, la place des femmes et des hommes dans le projet et les interrelations entre hommes et femmes,</a:t>
            </a:r>
          </a:p>
          <a:p>
            <a:r>
              <a:rPr lang="fr-FR" dirty="0" smtClean="0">
                <a:latin typeface="+mn-lt"/>
              </a:rPr>
              <a:t>Sur les effets et les impacts du projet sur la situation des femmes et des hommes ; sur les inégalités entre femmes et hommes ; </a:t>
            </a:r>
          </a:p>
          <a:p>
            <a:r>
              <a:rPr lang="fr-FR" dirty="0"/>
              <a:t>S</a:t>
            </a:r>
            <a:r>
              <a:rPr lang="fr-FR" dirty="0" smtClean="0">
                <a:latin typeface="+mn-lt"/>
              </a:rPr>
              <a:t>ur les processus d’évolution des rapports sociaux de sexe et d’autonomisation des femmes.</a:t>
            </a:r>
            <a:endParaRPr lang="en-US" dirty="0" smtClean="0">
              <a:latin typeface="+mn-lt"/>
            </a:endParaRPr>
          </a:p>
        </p:txBody>
      </p:sp>
      <p:sp>
        <p:nvSpPr>
          <p:cNvPr id="48131" name="Espace réservé de la date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56C2157-CCD9-412D-B795-F83B50FE5ECA}" type="datetime1">
              <a:rPr lang="fr-FR">
                <a:solidFill>
                  <a:schemeClr val="tx2"/>
                </a:solidFill>
              </a:rPr>
              <a:pPr eaLnBrk="1" hangingPunct="1"/>
              <a:t>16/11/2021</a:t>
            </a:fld>
            <a:endParaRPr lang="fr-FR">
              <a:solidFill>
                <a:schemeClr val="tx2"/>
              </a:solidFill>
            </a:endParaRPr>
          </a:p>
        </p:txBody>
      </p:sp>
      <p:sp>
        <p:nvSpPr>
          <p:cNvPr id="48132"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831AF8B-C9CD-476D-BE56-60A947A24DBD}" type="slidenum">
              <a:rPr lang="fr-FR" smtClean="0">
                <a:solidFill>
                  <a:srgbClr val="FFFFFF"/>
                </a:solidFill>
              </a:rPr>
              <a:pPr eaLnBrk="1" hangingPunct="1"/>
              <a:t>18</a:t>
            </a:fld>
            <a:endParaRPr lang="fr-FR" smtClean="0">
              <a:solidFill>
                <a:srgbClr val="FFFFFF"/>
              </a:solidFill>
            </a:endParaRPr>
          </a:p>
        </p:txBody>
      </p:sp>
    </p:spTree>
    <p:extLst>
      <p:ext uri="{BB962C8B-B14F-4D97-AF65-F5344CB8AC3E}">
        <p14:creationId xmlns:p14="http://schemas.microsoft.com/office/powerpoint/2010/main" val="885083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endParaRPr lang="fr-FR" dirty="0"/>
          </a:p>
        </p:txBody>
      </p:sp>
      <p:sp>
        <p:nvSpPr>
          <p:cNvPr id="3" name="Espace réservé du contenu 2"/>
          <p:cNvSpPr>
            <a:spLocks noGrp="1"/>
          </p:cNvSpPr>
          <p:nvPr>
            <p:ph idx="1"/>
          </p:nvPr>
        </p:nvSpPr>
        <p:spPr/>
        <p:txBody>
          <a:bodyPr>
            <a:normAutofit fontScale="92500"/>
          </a:bodyPr>
          <a:lstStyle/>
          <a:p>
            <a:pPr marL="0" indent="0" algn="just">
              <a:buNone/>
            </a:pPr>
            <a:r>
              <a:rPr lang="fr-FR" dirty="0"/>
              <a:t>L’intérêt d’adopter une démarche méthodologique d’intégration de la dimension genre est de :</a:t>
            </a:r>
          </a:p>
          <a:p>
            <a:pPr algn="just"/>
            <a:r>
              <a:rPr lang="fr-FR" b="1" dirty="0"/>
              <a:t>accroître la participation efficace et efficiente des hommes et des femmes au développement,</a:t>
            </a:r>
          </a:p>
          <a:p>
            <a:pPr algn="just"/>
            <a:r>
              <a:rPr lang="fr-FR" b="1" dirty="0"/>
              <a:t>et permettre de renforcer les mécanismes d'intervention et d’appui pour l’égalité et l’équité entre les sexes, à travers une approche intégrée à tous les niveaux de développement.</a:t>
            </a:r>
            <a:endParaRPr lang="en-US" b="1" dirty="0"/>
          </a:p>
          <a:p>
            <a:endParaRPr lang="fr-FR" dirty="0"/>
          </a:p>
          <a:p>
            <a:endParaRPr lang="fr-FR" dirty="0"/>
          </a:p>
        </p:txBody>
      </p:sp>
    </p:spTree>
    <p:extLst>
      <p:ext uri="{BB962C8B-B14F-4D97-AF65-F5344CB8AC3E}">
        <p14:creationId xmlns:p14="http://schemas.microsoft.com/office/powerpoint/2010/main" val="2499187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1143000"/>
          </a:xfrm>
        </p:spPr>
        <p:txBody>
          <a:bodyPr/>
          <a:lstStyle/>
          <a:p>
            <a:r>
              <a:rPr lang="fr-FR" b="1" dirty="0" smtClean="0"/>
              <a:t>Objectifs</a:t>
            </a:r>
            <a:r>
              <a:rPr lang="fr-FR" dirty="0" smtClean="0"/>
              <a:t> </a:t>
            </a:r>
            <a:endParaRPr lang="fr-FR" dirty="0"/>
          </a:p>
        </p:txBody>
      </p:sp>
      <p:sp>
        <p:nvSpPr>
          <p:cNvPr id="3" name="Rectangle 2"/>
          <p:cNvSpPr/>
          <p:nvPr/>
        </p:nvSpPr>
        <p:spPr>
          <a:xfrm>
            <a:off x="-43326" y="1454944"/>
            <a:ext cx="8791790" cy="5386090"/>
          </a:xfrm>
          <a:prstGeom prst="rect">
            <a:avLst/>
          </a:prstGeom>
        </p:spPr>
        <p:txBody>
          <a:bodyPr wrap="square">
            <a:spAutoFit/>
          </a:bodyPr>
          <a:lstStyle/>
          <a:p>
            <a:r>
              <a:rPr lang="fr-FR" sz="3200" b="1" dirty="0" smtClean="0"/>
              <a:t>Objectif général</a:t>
            </a:r>
            <a:endParaRPr lang="fr-FR" dirty="0"/>
          </a:p>
          <a:p>
            <a:r>
              <a:rPr lang="fr-FR" sz="3200" b="1" dirty="0" smtClean="0">
                <a:solidFill>
                  <a:srgbClr val="C00000"/>
                </a:solidFill>
              </a:rPr>
              <a:t>Intégrer </a:t>
            </a:r>
            <a:r>
              <a:rPr lang="fr-FR" sz="3200" b="1" dirty="0">
                <a:solidFill>
                  <a:srgbClr val="C00000"/>
                </a:solidFill>
              </a:rPr>
              <a:t>l'approche Genre dans toutes les étapes du cycle du </a:t>
            </a:r>
            <a:r>
              <a:rPr lang="fr-FR" sz="3200" b="1" dirty="0" smtClean="0">
                <a:solidFill>
                  <a:srgbClr val="C00000"/>
                </a:solidFill>
              </a:rPr>
              <a:t>projet</a:t>
            </a:r>
          </a:p>
          <a:p>
            <a:endParaRPr lang="fr-FR" dirty="0">
              <a:solidFill>
                <a:srgbClr val="C00000"/>
              </a:solidFill>
            </a:endParaRPr>
          </a:p>
          <a:p>
            <a:endParaRPr lang="fr-FR" dirty="0" smtClean="0"/>
          </a:p>
          <a:p>
            <a:r>
              <a:rPr lang="fr-FR" sz="2800" b="1" i="1" dirty="0"/>
              <a:t>Objectifs spécifiques du cours</a:t>
            </a:r>
            <a:endParaRPr lang="fr-FR" sz="2800" b="1" dirty="0"/>
          </a:p>
          <a:p>
            <a:r>
              <a:rPr lang="fr-FR" sz="2800" b="1" dirty="0" smtClean="0">
                <a:solidFill>
                  <a:srgbClr val="0070C0"/>
                </a:solidFill>
              </a:rPr>
              <a:t>-  </a:t>
            </a:r>
            <a:r>
              <a:rPr lang="fr-FR" sz="2800" b="1" dirty="0">
                <a:solidFill>
                  <a:srgbClr val="0070C0"/>
                </a:solidFill>
              </a:rPr>
              <a:t>Savoir  décrire les méthodes et outils pour intégrer l'approche genre dans un projet</a:t>
            </a:r>
          </a:p>
          <a:p>
            <a:r>
              <a:rPr lang="fr-FR" sz="2800" b="1" dirty="0">
                <a:solidFill>
                  <a:srgbClr val="0070C0"/>
                </a:solidFill>
              </a:rPr>
              <a:t>- Savoir faire une analyse, planification sensible  au genre d'un projet de développement</a:t>
            </a:r>
          </a:p>
          <a:p>
            <a:endParaRPr lang="fr-FR" dirty="0" smtClean="0"/>
          </a:p>
          <a:p>
            <a:r>
              <a:rPr lang="fr-FR" dirty="0" smtClean="0">
                <a:latin typeface="Arial Black" pitchFamily="34" charset="0"/>
              </a:rPr>
              <a:t>Pré </a:t>
            </a:r>
            <a:r>
              <a:rPr lang="fr-FR" dirty="0">
                <a:latin typeface="Arial Black" pitchFamily="34" charset="0"/>
              </a:rPr>
              <a:t>requis :</a:t>
            </a:r>
          </a:p>
          <a:p>
            <a:r>
              <a:rPr lang="fr-FR" dirty="0">
                <a:latin typeface="Arial Black" pitchFamily="34" charset="0"/>
              </a:rPr>
              <a:t>Avoir des notions sur les concepts et outils de base de l'approche genre et développement</a:t>
            </a:r>
          </a:p>
        </p:txBody>
      </p:sp>
    </p:spTree>
    <p:extLst>
      <p:ext uri="{BB962C8B-B14F-4D97-AF65-F5344CB8AC3E}">
        <p14:creationId xmlns:p14="http://schemas.microsoft.com/office/powerpoint/2010/main" val="3810244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20688"/>
            <a:ext cx="8229600" cy="504056"/>
          </a:xfrm>
        </p:spPr>
        <p:txBody>
          <a:bodyPr>
            <a:normAutofit fontScale="90000"/>
          </a:bodyPr>
          <a:lstStyle/>
          <a:p>
            <a:r>
              <a:rPr lang="fr-FR" dirty="0" smtClean="0"/>
              <a:t>.</a:t>
            </a:r>
            <a:endParaRPr lang="fr-FR" dirty="0"/>
          </a:p>
        </p:txBody>
      </p:sp>
      <p:sp>
        <p:nvSpPr>
          <p:cNvPr id="3" name="Espace réservé du contenu 2"/>
          <p:cNvSpPr>
            <a:spLocks noGrp="1"/>
          </p:cNvSpPr>
          <p:nvPr>
            <p:ph idx="1"/>
          </p:nvPr>
        </p:nvSpPr>
        <p:spPr/>
        <p:txBody>
          <a:bodyPr/>
          <a:lstStyle/>
          <a:p>
            <a:pPr marL="0" indent="0" algn="just">
              <a:buNone/>
              <a:defRPr/>
            </a:pPr>
            <a:endParaRPr lang="fr-FR" b="1" dirty="0" smtClean="0"/>
          </a:p>
          <a:p>
            <a:pPr marL="0" indent="0" algn="just">
              <a:buNone/>
              <a:defRPr/>
            </a:pPr>
            <a:endParaRPr lang="fr-FR" sz="4400" b="1" dirty="0">
              <a:solidFill>
                <a:srgbClr val="00B050"/>
              </a:solidFill>
            </a:endParaRPr>
          </a:p>
          <a:p>
            <a:pPr marL="0" indent="0" algn="just">
              <a:buNone/>
              <a:defRPr/>
            </a:pPr>
            <a:r>
              <a:rPr lang="fr-FR" sz="4400" b="1" dirty="0" smtClean="0">
                <a:solidFill>
                  <a:srgbClr val="00B050"/>
                </a:solidFill>
              </a:rPr>
              <a:t>3. Outils</a:t>
            </a:r>
            <a:r>
              <a:rPr lang="fr-FR" sz="4400" b="1" dirty="0">
                <a:solidFill>
                  <a:srgbClr val="00B050"/>
                </a:solidFill>
              </a:rPr>
              <a:t>, méthodes pour intégration de l’approche genre dans le cycle de vie d’un projet</a:t>
            </a:r>
          </a:p>
          <a:p>
            <a:endParaRPr lang="fr-FR" sz="4400" b="1" dirty="0">
              <a:solidFill>
                <a:srgbClr val="00B050"/>
              </a:solidFill>
            </a:endParaRPr>
          </a:p>
          <a:p>
            <a:endParaRPr lang="fr-FR" sz="4400" b="1" dirty="0">
              <a:solidFill>
                <a:srgbClr val="00B050"/>
              </a:solidFill>
            </a:endParaRPr>
          </a:p>
        </p:txBody>
      </p:sp>
    </p:spTree>
    <p:extLst>
      <p:ext uri="{BB962C8B-B14F-4D97-AF65-F5344CB8AC3E}">
        <p14:creationId xmlns:p14="http://schemas.microsoft.com/office/powerpoint/2010/main" val="2772252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075240" cy="1008112"/>
          </a:xfrm>
        </p:spPr>
        <p:txBody>
          <a:bodyPr>
            <a:normAutofit fontScale="90000"/>
          </a:bodyPr>
          <a:lstStyle/>
          <a:p>
            <a:pPr>
              <a:defRPr/>
            </a:pPr>
            <a:r>
              <a:rPr lang="fr-FR" dirty="0">
                <a:latin typeface="+mn-lt"/>
              </a:rPr>
              <a:t>T</a:t>
            </a:r>
            <a:r>
              <a:rPr lang="fr-FR" dirty="0" smtClean="0">
                <a:latin typeface="+mn-lt"/>
              </a:rPr>
              <a:t>ableau récapitulatif de la </a:t>
            </a:r>
            <a:br>
              <a:rPr lang="fr-FR" dirty="0" smtClean="0">
                <a:latin typeface="+mn-lt"/>
              </a:rPr>
            </a:br>
            <a:r>
              <a:rPr lang="fr-FR" dirty="0" smtClean="0">
                <a:latin typeface="+mn-lt"/>
              </a:rPr>
              <a:t>démarche et des </a:t>
            </a:r>
            <a:r>
              <a:rPr lang="fr-FR" dirty="0" smtClean="0">
                <a:latin typeface="+mn-lt"/>
                <a:hlinkClick r:id="rId2" action="ppaction://hlinkpres?slideindex=1&amp;slidetitle="/>
              </a:rPr>
              <a:t>outils </a:t>
            </a:r>
            <a:r>
              <a:rPr lang="fr-FR" dirty="0" smtClean="0">
                <a:latin typeface="+mn-lt"/>
              </a:rPr>
              <a:t>pratiques</a:t>
            </a:r>
            <a:endParaRPr lang="en-US" dirty="0">
              <a:latin typeface="+mn-lt"/>
            </a:endParaRP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1663249625"/>
              </p:ext>
            </p:extLst>
          </p:nvPr>
        </p:nvGraphicFramePr>
        <p:xfrm>
          <a:off x="107505" y="1559421"/>
          <a:ext cx="8856984" cy="4965923"/>
        </p:xfrm>
        <a:graphic>
          <a:graphicData uri="http://schemas.openxmlformats.org/drawingml/2006/table">
            <a:tbl>
              <a:tblPr firstRow="1" bandRow="1">
                <a:tableStyleId>{5C22544A-7EE6-4342-B048-85BDC9FD1C3A}</a:tableStyleId>
              </a:tblPr>
              <a:tblGrid>
                <a:gridCol w="2409743"/>
                <a:gridCol w="2848780"/>
                <a:gridCol w="3598461"/>
              </a:tblGrid>
              <a:tr h="671066">
                <a:tc>
                  <a:txBody>
                    <a:bodyPr/>
                    <a:lstStyle/>
                    <a:p>
                      <a:r>
                        <a:rPr lang="en-US" sz="1800" dirty="0" smtClean="0"/>
                        <a:t>ÉTAPE</a:t>
                      </a:r>
                      <a:endParaRPr lang="en-US" sz="1800" dirty="0"/>
                    </a:p>
                  </a:txBody>
                  <a:tcPr marT="45712" marB="45712"/>
                </a:tc>
                <a:tc>
                  <a:txBody>
                    <a:bodyPr/>
                    <a:lstStyle/>
                    <a:p>
                      <a:r>
                        <a:rPr lang="en-US" sz="1800" dirty="0" smtClean="0"/>
                        <a:t>MÉTHODE</a:t>
                      </a:r>
                      <a:endParaRPr lang="en-US" sz="1800" dirty="0"/>
                    </a:p>
                  </a:txBody>
                  <a:tcPr marT="45712" marB="45712"/>
                </a:tc>
                <a:tc>
                  <a:txBody>
                    <a:bodyPr/>
                    <a:lstStyle/>
                    <a:p>
                      <a:r>
                        <a:rPr lang="en-US" sz="1800" dirty="0" smtClean="0"/>
                        <a:t>OUTILS PROPOSÉS</a:t>
                      </a:r>
                      <a:endParaRPr lang="en-US" sz="1800" dirty="0"/>
                    </a:p>
                  </a:txBody>
                  <a:tcPr marT="45712" marB="45712"/>
                </a:tc>
              </a:tr>
              <a:tr h="4294857">
                <a:tc>
                  <a:txBody>
                    <a:bodyPr/>
                    <a:lstStyle/>
                    <a:p>
                      <a:r>
                        <a:rPr lang="fr-FR" sz="1800" b="1" dirty="0" smtClean="0">
                          <a:solidFill>
                            <a:srgbClr val="FF0000"/>
                          </a:solidFill>
                        </a:rPr>
                        <a:t>Étape 1</a:t>
                      </a:r>
                    </a:p>
                    <a:p>
                      <a:r>
                        <a:rPr lang="fr-FR" sz="1800" b="1" dirty="0" smtClean="0">
                          <a:solidFill>
                            <a:srgbClr val="FF0000"/>
                          </a:solidFill>
                        </a:rPr>
                        <a:t>Analyse du contexte, </a:t>
                      </a:r>
                    </a:p>
                    <a:p>
                      <a:r>
                        <a:rPr lang="fr-FR" sz="1800" b="1" dirty="0" smtClean="0">
                          <a:solidFill>
                            <a:srgbClr val="FF0000"/>
                          </a:solidFill>
                        </a:rPr>
                        <a:t>identification </a:t>
                      </a:r>
                      <a:endParaRPr lang="en-US" sz="1800" b="1" dirty="0">
                        <a:solidFill>
                          <a:srgbClr val="FF0000"/>
                        </a:solidFill>
                      </a:endParaRPr>
                    </a:p>
                  </a:txBody>
                  <a:tcPr marT="45712" marB="45712"/>
                </a:tc>
                <a:tc>
                  <a:txBody>
                    <a:bodyPr/>
                    <a:lstStyle/>
                    <a:p>
                      <a:pPr marL="285750" indent="-285750">
                        <a:buFont typeface="Courier New" pitchFamily="49" charset="0"/>
                        <a:buChar char="o"/>
                      </a:pPr>
                      <a:r>
                        <a:rPr lang="fr-FR" sz="1800" dirty="0" smtClean="0"/>
                        <a:t>Collecter des données selon le sexe (désagrégées)</a:t>
                      </a:r>
                    </a:p>
                    <a:p>
                      <a:pPr marL="285750" indent="-285750">
                        <a:buFont typeface="Courier New" pitchFamily="49" charset="0"/>
                        <a:buChar char="o"/>
                      </a:pPr>
                      <a:r>
                        <a:rPr lang="fr-FR" sz="1800" dirty="0" smtClean="0"/>
                        <a:t>Analyser les acteurs</a:t>
                      </a:r>
                    </a:p>
                    <a:p>
                      <a:pPr marL="285750" indent="-285750">
                        <a:buFont typeface="Courier New" pitchFamily="49" charset="0"/>
                        <a:buChar char="o"/>
                      </a:pPr>
                      <a:r>
                        <a:rPr lang="fr-FR" sz="1800" dirty="0" smtClean="0"/>
                        <a:t>Analyser la situation des hommes et des femmes (problèmes, besoins, contraintes, opportunités)</a:t>
                      </a:r>
                    </a:p>
                  </a:txBody>
                  <a:tcPr marT="45712" marB="45712"/>
                </a:tc>
                <a:tc>
                  <a:txBody>
                    <a:bodyPr/>
                    <a:lstStyle/>
                    <a:p>
                      <a:pPr marL="285750" indent="-285750">
                        <a:buFont typeface="Courier New" pitchFamily="49" charset="0"/>
                        <a:buChar char="o"/>
                      </a:pPr>
                      <a:r>
                        <a:rPr lang="fr-FR" sz="1800" dirty="0" smtClean="0"/>
                        <a:t>Les statistiques</a:t>
                      </a:r>
                    </a:p>
                    <a:p>
                      <a:pPr marL="285750" indent="-285750">
                        <a:buFont typeface="Courier New" pitchFamily="49" charset="0"/>
                        <a:buChar char="o"/>
                      </a:pPr>
                      <a:r>
                        <a:rPr lang="fr-FR" sz="1800" dirty="0" smtClean="0"/>
                        <a:t>Les entretiens et les enquêtes</a:t>
                      </a:r>
                    </a:p>
                    <a:p>
                      <a:pPr marL="285750" indent="-285750">
                        <a:buFont typeface="Courier New" pitchFamily="49" charset="0"/>
                        <a:buChar char="o"/>
                      </a:pPr>
                      <a:r>
                        <a:rPr lang="fr-FR" sz="1800" dirty="0" smtClean="0"/>
                        <a:t>Le profil d’activités</a:t>
                      </a:r>
                    </a:p>
                    <a:p>
                      <a:pPr marL="285750" indent="-285750">
                        <a:buFont typeface="Courier New" pitchFamily="49" charset="0"/>
                        <a:buChar char="o"/>
                      </a:pPr>
                      <a:r>
                        <a:rPr lang="fr-FR" sz="1800" dirty="0" smtClean="0"/>
                        <a:t>L’horloge des activités journalières</a:t>
                      </a:r>
                    </a:p>
                    <a:p>
                      <a:pPr marL="285750" indent="-285750">
                        <a:buFont typeface="Courier New" pitchFamily="49" charset="0"/>
                        <a:buChar char="o"/>
                      </a:pPr>
                      <a:r>
                        <a:rPr lang="fr-FR" sz="1800" dirty="0" smtClean="0"/>
                        <a:t>Le calendrier saisonnier</a:t>
                      </a:r>
                    </a:p>
                    <a:p>
                      <a:pPr marL="285750" indent="-285750">
                        <a:buFont typeface="Courier New" pitchFamily="49" charset="0"/>
                        <a:buChar char="o"/>
                      </a:pPr>
                      <a:r>
                        <a:rPr lang="fr-FR" sz="1800" dirty="0" smtClean="0"/>
                        <a:t>Le profil/carte d’accès et contrôle des ressources</a:t>
                      </a:r>
                    </a:p>
                    <a:p>
                      <a:pPr marL="285750" indent="-285750">
                        <a:buFont typeface="Courier New" pitchFamily="49" charset="0"/>
                        <a:buChar char="o"/>
                      </a:pPr>
                      <a:r>
                        <a:rPr lang="fr-FR" sz="1800" dirty="0" smtClean="0"/>
                        <a:t>Le profil socio-politique des femmes</a:t>
                      </a:r>
                    </a:p>
                    <a:p>
                      <a:pPr marL="285750" indent="-285750">
                        <a:buFont typeface="Courier New" pitchFamily="49" charset="0"/>
                        <a:buChar char="o"/>
                      </a:pPr>
                      <a:r>
                        <a:rPr lang="fr-FR" sz="1800" dirty="0" smtClean="0"/>
                        <a:t>Le tableau des besoins pratiques/intérêts stratégiques</a:t>
                      </a:r>
                    </a:p>
                    <a:p>
                      <a:pPr marL="285750" indent="-285750">
                        <a:buFont typeface="Courier New" pitchFamily="49" charset="0"/>
                        <a:buChar char="o"/>
                      </a:pPr>
                      <a:r>
                        <a:rPr lang="fr-FR" sz="1800" dirty="0" smtClean="0"/>
                        <a:t>La carte sociale</a:t>
                      </a:r>
                    </a:p>
                    <a:p>
                      <a:pPr marL="285750" indent="-285750">
                        <a:buFont typeface="Courier New" pitchFamily="49" charset="0"/>
                        <a:buChar char="o"/>
                      </a:pPr>
                      <a:r>
                        <a:rPr lang="fr-FR" sz="1800" dirty="0" smtClean="0"/>
                        <a:t>Le diagramme de </a:t>
                      </a:r>
                      <a:r>
                        <a:rPr lang="fr-FR" sz="1800" dirty="0" err="1" smtClean="0"/>
                        <a:t>Venn</a:t>
                      </a:r>
                      <a:endParaRPr lang="en-US" sz="1800" dirty="0" smtClean="0"/>
                    </a:p>
                    <a:p>
                      <a:endParaRPr lang="en-US" sz="1800" dirty="0"/>
                    </a:p>
                  </a:txBody>
                  <a:tcPr marT="45712" marB="45712"/>
                </a:tc>
              </a:tr>
            </a:tbl>
          </a:graphicData>
        </a:graphic>
      </p:graphicFrame>
      <p:sp>
        <p:nvSpPr>
          <p:cNvPr id="53265" name="Espace réservé de la date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3460DF0-8ECA-4E04-95B0-B8D37AAD7082}" type="datetime1">
              <a:rPr lang="fr-FR">
                <a:solidFill>
                  <a:schemeClr val="tx2"/>
                </a:solidFill>
              </a:rPr>
              <a:pPr eaLnBrk="1" hangingPunct="1"/>
              <a:t>16/11/2021</a:t>
            </a:fld>
            <a:endParaRPr lang="fr-FR">
              <a:solidFill>
                <a:schemeClr val="tx2"/>
              </a:solidFill>
            </a:endParaRPr>
          </a:p>
        </p:txBody>
      </p:sp>
      <p:sp>
        <p:nvSpPr>
          <p:cNvPr id="53266"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2BEDA72-7117-4402-9849-5AB94E50FE0E}" type="slidenum">
              <a:rPr lang="fr-FR" smtClean="0">
                <a:solidFill>
                  <a:srgbClr val="FFFFFF"/>
                </a:solidFill>
              </a:rPr>
              <a:pPr eaLnBrk="1" hangingPunct="1"/>
              <a:t>21</a:t>
            </a:fld>
            <a:endParaRPr lang="fr-FR" smtClean="0">
              <a:solidFill>
                <a:srgbClr val="FFFFFF"/>
              </a:solidFill>
            </a:endParaRPr>
          </a:p>
        </p:txBody>
      </p:sp>
    </p:spTree>
    <p:extLst>
      <p:ext uri="{BB962C8B-B14F-4D97-AF65-F5344CB8AC3E}">
        <p14:creationId xmlns:p14="http://schemas.microsoft.com/office/powerpoint/2010/main" val="29171880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extLst>
              <p:ext uri="{D42A27DB-BD31-4B8C-83A1-F6EECF244321}">
                <p14:modId xmlns:p14="http://schemas.microsoft.com/office/powerpoint/2010/main" val="1151668924"/>
              </p:ext>
            </p:extLst>
          </p:nvPr>
        </p:nvGraphicFramePr>
        <p:xfrm>
          <a:off x="107505" y="188641"/>
          <a:ext cx="8795319" cy="5899245"/>
        </p:xfrm>
        <a:graphic>
          <a:graphicData uri="http://schemas.openxmlformats.org/drawingml/2006/table">
            <a:tbl>
              <a:tblPr firstRow="1" bandRow="1">
                <a:tableStyleId>{5C22544A-7EE6-4342-B048-85BDC9FD1C3A}</a:tableStyleId>
              </a:tblPr>
              <a:tblGrid>
                <a:gridCol w="1728191"/>
                <a:gridCol w="3816424"/>
                <a:gridCol w="3250704"/>
              </a:tblGrid>
              <a:tr h="562051">
                <a:tc>
                  <a:txBody>
                    <a:bodyPr/>
                    <a:lstStyle/>
                    <a:p>
                      <a:r>
                        <a:rPr lang="en-US" sz="1800" dirty="0" smtClean="0"/>
                        <a:t>ÉTAPE</a:t>
                      </a:r>
                      <a:endParaRPr lang="en-US" sz="1800" dirty="0"/>
                    </a:p>
                  </a:txBody>
                  <a:tcPr marT="45712" marB="45712"/>
                </a:tc>
                <a:tc>
                  <a:txBody>
                    <a:bodyPr/>
                    <a:lstStyle/>
                    <a:p>
                      <a:r>
                        <a:rPr lang="en-US" sz="1800" dirty="0" smtClean="0"/>
                        <a:t>MÉTHODE</a:t>
                      </a:r>
                      <a:endParaRPr lang="en-US" sz="1800" dirty="0"/>
                    </a:p>
                  </a:txBody>
                  <a:tcPr marT="45712" marB="45712"/>
                </a:tc>
                <a:tc>
                  <a:txBody>
                    <a:bodyPr/>
                    <a:lstStyle/>
                    <a:p>
                      <a:r>
                        <a:rPr lang="en-US" sz="1800" dirty="0" smtClean="0"/>
                        <a:t>OUTILS PROPOSÉS</a:t>
                      </a:r>
                      <a:endParaRPr lang="en-US" sz="1800" dirty="0"/>
                    </a:p>
                  </a:txBody>
                  <a:tcPr marT="45712" marB="45712"/>
                </a:tc>
              </a:tr>
              <a:tr h="1525585">
                <a:tc>
                  <a:txBody>
                    <a:bodyPr/>
                    <a:lstStyle/>
                    <a:p>
                      <a:r>
                        <a:rPr lang="fr-FR" sz="1800" b="1" dirty="0" smtClean="0">
                          <a:solidFill>
                            <a:srgbClr val="FF0000"/>
                          </a:solidFill>
                        </a:rPr>
                        <a:t>Étape 2</a:t>
                      </a:r>
                    </a:p>
                    <a:p>
                      <a:r>
                        <a:rPr lang="fr-FR" sz="1800" b="1" dirty="0" smtClean="0">
                          <a:solidFill>
                            <a:srgbClr val="FF0000"/>
                          </a:solidFill>
                        </a:rPr>
                        <a:t>Planification</a:t>
                      </a:r>
                    </a:p>
                  </a:txBody>
                  <a:tcPr marT="45708" marB="45708"/>
                </a:tc>
                <a:tc>
                  <a:txBody>
                    <a:bodyPr/>
                    <a:lstStyle/>
                    <a:p>
                      <a:pPr marL="285750" indent="-285750">
                        <a:buFont typeface="Courier New" pitchFamily="49" charset="0"/>
                        <a:buChar char="o"/>
                      </a:pPr>
                      <a:r>
                        <a:rPr lang="fr-FR" sz="1800" dirty="0" smtClean="0"/>
                        <a:t>Définir les priorités des hommes</a:t>
                      </a:r>
                      <a:r>
                        <a:rPr lang="fr-FR" sz="1800" baseline="0" dirty="0" smtClean="0"/>
                        <a:t> </a:t>
                      </a:r>
                      <a:r>
                        <a:rPr lang="fr-FR" sz="1800" dirty="0" smtClean="0"/>
                        <a:t>et des femmes</a:t>
                      </a:r>
                    </a:p>
                    <a:p>
                      <a:pPr marL="285750" indent="-285750">
                        <a:buFont typeface="Courier New" pitchFamily="49" charset="0"/>
                        <a:buChar char="o"/>
                      </a:pPr>
                      <a:r>
                        <a:rPr lang="fr-FR" sz="1800" dirty="0" smtClean="0"/>
                        <a:t>Sélectionner les actions prioritaires</a:t>
                      </a:r>
                    </a:p>
                    <a:p>
                      <a:pPr marL="285750" indent="-285750">
                        <a:buFont typeface="Courier New" pitchFamily="49" charset="0"/>
                        <a:buChar char="o"/>
                      </a:pPr>
                      <a:r>
                        <a:rPr lang="fr-FR" sz="1800" dirty="0" smtClean="0"/>
                        <a:t>et élaborer un plan d’action</a:t>
                      </a:r>
                    </a:p>
                  </a:txBody>
                  <a:tcPr marT="45708" marB="45708"/>
                </a:tc>
                <a:tc>
                  <a:txBody>
                    <a:bodyPr/>
                    <a:lstStyle/>
                    <a:p>
                      <a:pPr marL="285750" indent="-285750">
                        <a:buFont typeface="Courier New" pitchFamily="49" charset="0"/>
                        <a:buChar char="o"/>
                      </a:pPr>
                      <a:r>
                        <a:rPr lang="fr-FR" sz="1800" dirty="0" smtClean="0"/>
                        <a:t>La matrice des priorités</a:t>
                      </a:r>
                    </a:p>
                    <a:p>
                      <a:pPr marL="285750" indent="-285750">
                        <a:buFont typeface="Courier New" pitchFamily="49" charset="0"/>
                        <a:buChar char="o"/>
                      </a:pPr>
                      <a:r>
                        <a:rPr lang="fr-FR" sz="1800" dirty="0" smtClean="0"/>
                        <a:t>Le plan d’action</a:t>
                      </a:r>
                    </a:p>
                    <a:p>
                      <a:pPr marL="285750" indent="-285750">
                        <a:buFont typeface="Courier New" pitchFamily="49" charset="0"/>
                        <a:buChar char="o"/>
                      </a:pPr>
                      <a:r>
                        <a:rPr lang="fr-FR" sz="1800" dirty="0" smtClean="0"/>
                        <a:t>Le cadre logique sensible au genre</a:t>
                      </a:r>
                      <a:endParaRPr lang="en-US" sz="1800" dirty="0" smtClean="0"/>
                    </a:p>
                    <a:p>
                      <a:pPr marL="285750" indent="-285750">
                        <a:buFont typeface="Courier New" pitchFamily="49" charset="0"/>
                        <a:buChar char="o"/>
                      </a:pPr>
                      <a:endParaRPr lang="en-US" sz="1800" dirty="0"/>
                    </a:p>
                  </a:txBody>
                  <a:tcPr marT="45708" marB="45708"/>
                </a:tc>
              </a:tr>
              <a:tr h="1722782">
                <a:tc>
                  <a:txBody>
                    <a:bodyPr/>
                    <a:lstStyle/>
                    <a:p>
                      <a:r>
                        <a:rPr lang="fr-FR" sz="1800" b="1" dirty="0" smtClean="0">
                          <a:solidFill>
                            <a:srgbClr val="FF0000"/>
                          </a:solidFill>
                        </a:rPr>
                        <a:t>Étape 3</a:t>
                      </a:r>
                    </a:p>
                    <a:p>
                      <a:r>
                        <a:rPr lang="fr-FR" sz="1800" b="1" dirty="0" smtClean="0">
                          <a:solidFill>
                            <a:srgbClr val="FF0000"/>
                          </a:solidFill>
                        </a:rPr>
                        <a:t>Mise en œuvre</a:t>
                      </a:r>
                    </a:p>
                  </a:txBody>
                  <a:tcPr marT="45708" marB="45708"/>
                </a:tc>
                <a:tc>
                  <a:txBody>
                    <a:bodyPr/>
                    <a:lstStyle/>
                    <a:p>
                      <a:pPr marL="285750" indent="-285750">
                        <a:buFont typeface="Courier New" pitchFamily="49" charset="0"/>
                        <a:buChar char="o"/>
                      </a:pPr>
                      <a:r>
                        <a:rPr lang="fr-FR" sz="1800" dirty="0" smtClean="0"/>
                        <a:t>Prendre les dispositions pour permettre aux hommes et aux femmes de participer aux activités du projet et d’en bénéficier</a:t>
                      </a:r>
                    </a:p>
                  </a:txBody>
                  <a:tcPr marT="45708" marB="45708"/>
                </a:tc>
                <a:tc>
                  <a:txBody>
                    <a:bodyPr/>
                    <a:lstStyle/>
                    <a:p>
                      <a:pPr marL="285750" indent="-285750">
                        <a:buFont typeface="Courier New" pitchFamily="49" charset="0"/>
                        <a:buChar char="o"/>
                      </a:pPr>
                      <a:r>
                        <a:rPr lang="fr-FR" sz="1800" dirty="0" smtClean="0"/>
                        <a:t>Questions clés pour intégrer le genre dans la mise en œuvre du projet</a:t>
                      </a:r>
                      <a:endParaRPr lang="en-US" sz="1800" dirty="0" smtClean="0"/>
                    </a:p>
                    <a:p>
                      <a:pPr marL="285750" indent="-285750">
                        <a:buFont typeface="Courier New" pitchFamily="49" charset="0"/>
                        <a:buChar char="o"/>
                      </a:pPr>
                      <a:endParaRPr lang="en-US" sz="1800" dirty="0"/>
                    </a:p>
                  </a:txBody>
                  <a:tcPr marT="45708" marB="45708"/>
                </a:tc>
              </a:tr>
              <a:tr h="2088827">
                <a:tc>
                  <a:txBody>
                    <a:bodyPr/>
                    <a:lstStyle/>
                    <a:p>
                      <a:r>
                        <a:rPr lang="fr-FR" sz="1800" b="1" dirty="0" smtClean="0">
                          <a:solidFill>
                            <a:srgbClr val="FF0000"/>
                          </a:solidFill>
                        </a:rPr>
                        <a:t>Étape 4 et 5</a:t>
                      </a:r>
                    </a:p>
                    <a:p>
                      <a:r>
                        <a:rPr lang="fr-FR" sz="1800" b="1" dirty="0" smtClean="0">
                          <a:solidFill>
                            <a:srgbClr val="FF0000"/>
                          </a:solidFill>
                        </a:rPr>
                        <a:t>Suivi et évaluation</a:t>
                      </a:r>
                    </a:p>
                  </a:txBody>
                  <a:tcPr marT="45702" marB="45702"/>
                </a:tc>
                <a:tc>
                  <a:txBody>
                    <a:bodyPr/>
                    <a:lstStyle/>
                    <a:p>
                      <a:pPr marL="285750" indent="-285750">
                        <a:buFont typeface="Courier New" pitchFamily="49" charset="0"/>
                        <a:buChar char="o"/>
                      </a:pPr>
                      <a:r>
                        <a:rPr lang="fr-FR" sz="1800" dirty="0" smtClean="0"/>
                        <a:t>Analyser les résultats et les impacts du projet en tenant compte de la situation des hommes et des femmes</a:t>
                      </a:r>
                    </a:p>
                  </a:txBody>
                  <a:tcPr marT="45702" marB="45702"/>
                </a:tc>
                <a:tc>
                  <a:txBody>
                    <a:bodyPr/>
                    <a:lstStyle/>
                    <a:p>
                      <a:pPr marL="285750" indent="-285750">
                        <a:buFont typeface="Courier New" pitchFamily="49" charset="0"/>
                        <a:buChar char="o"/>
                      </a:pPr>
                      <a:r>
                        <a:rPr lang="fr-FR" sz="1800" dirty="0" smtClean="0"/>
                        <a:t>Indicateurs de genre</a:t>
                      </a:r>
                    </a:p>
                    <a:p>
                      <a:pPr marL="285750" indent="-285750">
                        <a:buFont typeface="Courier New" pitchFamily="49" charset="0"/>
                        <a:buChar char="o"/>
                      </a:pPr>
                      <a:r>
                        <a:rPr lang="fr-FR" sz="1800" dirty="0" smtClean="0"/>
                        <a:t>Questions clés pour intégrer le genre dans le suivi évaluation du projet</a:t>
                      </a:r>
                    </a:p>
                    <a:p>
                      <a:pPr marL="285750" indent="-285750">
                        <a:buFont typeface="Courier New" pitchFamily="49" charset="0"/>
                        <a:buChar char="o"/>
                      </a:pPr>
                      <a:r>
                        <a:rPr lang="fr-FR" sz="1800" dirty="0" smtClean="0"/>
                        <a:t>Matrice d’analyse du genre</a:t>
                      </a:r>
                      <a:endParaRPr lang="en-US" sz="1800" dirty="0" smtClean="0"/>
                    </a:p>
                  </a:txBody>
                  <a:tcPr marT="45702" marB="45702"/>
                </a:tc>
              </a:tr>
            </a:tbl>
          </a:graphicData>
        </a:graphic>
      </p:graphicFrame>
      <p:sp>
        <p:nvSpPr>
          <p:cNvPr id="54293" name="Espace réservé de la date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821711-7947-4053-B880-8106732D7A0E}" type="datetime1">
              <a:rPr lang="fr-FR">
                <a:solidFill>
                  <a:schemeClr val="tx2"/>
                </a:solidFill>
              </a:rPr>
              <a:pPr eaLnBrk="1" hangingPunct="1"/>
              <a:t>16/11/2021</a:t>
            </a:fld>
            <a:endParaRPr lang="fr-FR">
              <a:solidFill>
                <a:schemeClr val="tx2"/>
              </a:solidFill>
            </a:endParaRPr>
          </a:p>
        </p:txBody>
      </p:sp>
      <p:sp>
        <p:nvSpPr>
          <p:cNvPr id="54294"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131C079-AEC1-461D-A256-8C1CF62A030B}" type="slidenum">
              <a:rPr lang="fr-FR" smtClean="0">
                <a:solidFill>
                  <a:srgbClr val="FFFFFF"/>
                </a:solidFill>
              </a:rPr>
              <a:pPr eaLnBrk="1" hangingPunct="1"/>
              <a:t>22</a:t>
            </a:fld>
            <a:endParaRPr lang="fr-FR" smtClean="0">
              <a:solidFill>
                <a:srgbClr val="FFFFFF"/>
              </a:solidFill>
            </a:endParaRPr>
          </a:p>
        </p:txBody>
      </p:sp>
    </p:spTree>
    <p:extLst>
      <p:ext uri="{BB962C8B-B14F-4D97-AF65-F5344CB8AC3E}">
        <p14:creationId xmlns:p14="http://schemas.microsoft.com/office/powerpoint/2010/main" val="29409546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rganigramme : Données stockées 6"/>
          <p:cNvSpPr/>
          <p:nvPr/>
        </p:nvSpPr>
        <p:spPr>
          <a:xfrm>
            <a:off x="2267744" y="2060848"/>
            <a:ext cx="5688632" cy="2520280"/>
          </a:xfrm>
          <a:prstGeom prst="flowChartOnlineStorage">
            <a:avLst/>
          </a:prstGeom>
          <a:blipFill>
            <a:blip r:embed="rId2" cstate="print"/>
            <a:tile tx="0" ty="0" sx="100000" sy="100000" flip="none" algn="tl"/>
          </a:bli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tx2">
                    <a:lumMod val="75000"/>
                  </a:schemeClr>
                </a:solidFill>
                <a:effectLst>
                  <a:outerShdw blurRad="38100" dist="38100" dir="2700000" algn="tl">
                    <a:srgbClr val="000000">
                      <a:alpha val="43137"/>
                    </a:srgbClr>
                  </a:outerShdw>
                </a:effectLst>
                <a:latin typeface="Castellar" pitchFamily="18" charset="0"/>
              </a:rPr>
              <a:t>ANALYSE DU CONTEXTE</a:t>
            </a:r>
            <a:endParaRPr lang="en-US" sz="3200" dirty="0">
              <a:solidFill>
                <a:schemeClr val="tx2">
                  <a:lumMod val="75000"/>
                </a:schemeClr>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277269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endParaRPr lang="fr-FR" dirty="0"/>
          </a:p>
        </p:txBody>
      </p:sp>
      <p:sp>
        <p:nvSpPr>
          <p:cNvPr id="3" name="Espace réservé du contenu 2"/>
          <p:cNvSpPr>
            <a:spLocks noGrp="1"/>
          </p:cNvSpPr>
          <p:nvPr>
            <p:ph idx="1"/>
          </p:nvPr>
        </p:nvSpPr>
        <p:spPr>
          <a:xfrm>
            <a:off x="457200" y="1052736"/>
            <a:ext cx="8229600" cy="5073427"/>
          </a:xfrm>
        </p:spPr>
        <p:txBody>
          <a:bodyPr/>
          <a:lstStyle/>
          <a:p>
            <a:r>
              <a:rPr lang="fr-FR" b="1" dirty="0" smtClean="0"/>
              <a:t>Etape 1 - La collecte de données</a:t>
            </a:r>
          </a:p>
          <a:p>
            <a:pPr marL="82296" indent="0">
              <a:buNone/>
            </a:pPr>
            <a:r>
              <a:rPr lang="fr-FR" dirty="0" smtClean="0"/>
              <a:t>L'équipe d'enquête recueille les données quantitatives et qualitatives désagrégées par sexe relativement aux aspects suivants :</a:t>
            </a:r>
            <a:endParaRPr lang="en-US" dirty="0" smtClean="0"/>
          </a:p>
          <a:p>
            <a:pPr lvl="1"/>
            <a:r>
              <a:rPr lang="fr-FR" dirty="0" smtClean="0"/>
              <a:t>La division du travail</a:t>
            </a:r>
          </a:p>
          <a:p>
            <a:pPr lvl="1"/>
            <a:r>
              <a:rPr lang="fr-FR" dirty="0" smtClean="0"/>
              <a:t>Le partage des ressources et des bénéfices</a:t>
            </a:r>
            <a:endParaRPr lang="en-US" dirty="0" smtClean="0"/>
          </a:p>
          <a:p>
            <a:pPr lvl="1"/>
            <a:r>
              <a:rPr lang="fr-FR" dirty="0" smtClean="0"/>
              <a:t>Le partage des pouvoirs et de la prise de décision</a:t>
            </a:r>
            <a:endParaRPr lang="en-US" dirty="0" smtClean="0"/>
          </a:p>
          <a:p>
            <a:pPr lvl="1"/>
            <a:r>
              <a:rPr lang="fr-FR" dirty="0" smtClean="0"/>
              <a:t>Le partage des droits</a:t>
            </a:r>
            <a:endParaRPr lang="en-US" dirty="0" smtClean="0"/>
          </a:p>
          <a:p>
            <a:r>
              <a:rPr lang="fr-FR" sz="800" dirty="0" smtClean="0"/>
              <a:t> </a:t>
            </a:r>
            <a:endParaRPr lang="en-US" sz="5400" dirty="0" smtClean="0"/>
          </a:p>
          <a:p>
            <a:endParaRPr lang="fr-FR" dirty="0"/>
          </a:p>
        </p:txBody>
      </p:sp>
    </p:spTree>
    <p:extLst>
      <p:ext uri="{BB962C8B-B14F-4D97-AF65-F5344CB8AC3E}">
        <p14:creationId xmlns:p14="http://schemas.microsoft.com/office/powerpoint/2010/main" val="41659770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t>
            </a:r>
          </a:p>
        </p:txBody>
      </p:sp>
      <p:sp>
        <p:nvSpPr>
          <p:cNvPr id="3" name="Espace réservé du contenu 2"/>
          <p:cNvSpPr>
            <a:spLocks noGrp="1"/>
          </p:cNvSpPr>
          <p:nvPr>
            <p:ph idx="1"/>
          </p:nvPr>
        </p:nvSpPr>
        <p:spPr>
          <a:xfrm>
            <a:off x="683568" y="1052736"/>
            <a:ext cx="8229600" cy="5400600"/>
          </a:xfrm>
        </p:spPr>
        <p:txBody>
          <a:bodyPr>
            <a:normAutofit fontScale="92500" lnSpcReduction="20000"/>
          </a:bodyPr>
          <a:lstStyle/>
          <a:p>
            <a:r>
              <a:rPr lang="fr-FR" b="1" dirty="0" smtClean="0"/>
              <a:t>Etape 2- L’analyse des données</a:t>
            </a:r>
            <a:endParaRPr lang="fr-FR" dirty="0" smtClean="0"/>
          </a:p>
          <a:p>
            <a:pPr marL="82296" indent="0">
              <a:buNone/>
            </a:pPr>
            <a:endParaRPr lang="fr-FR" dirty="0" smtClean="0"/>
          </a:p>
          <a:p>
            <a:pPr marL="82296" indent="0">
              <a:buNone/>
            </a:pPr>
            <a:r>
              <a:rPr lang="fr-FR" dirty="0" smtClean="0"/>
              <a:t>A effectuer par la population concernée, l’équipe projet/programme et une ressource spécialisée en approche GED. </a:t>
            </a:r>
          </a:p>
          <a:p>
            <a:pPr marL="82296" indent="0">
              <a:buNone/>
            </a:pPr>
            <a:r>
              <a:rPr lang="fr-FR" dirty="0" smtClean="0"/>
              <a:t>Cette analyse permet d’identifier les </a:t>
            </a:r>
            <a:r>
              <a:rPr lang="fr-FR" b="1" dirty="0" smtClean="0"/>
              <a:t>causes des écarts ou inégalités</a:t>
            </a:r>
            <a:r>
              <a:rPr lang="fr-FR" dirty="0" smtClean="0"/>
              <a:t> observés dans l’étape 1, les </a:t>
            </a:r>
            <a:r>
              <a:rPr lang="fr-FR" b="1" dirty="0" smtClean="0"/>
              <a:t>facteurs d'influence</a:t>
            </a:r>
            <a:r>
              <a:rPr lang="fr-FR" dirty="0" smtClean="0"/>
              <a:t> et les </a:t>
            </a:r>
            <a:r>
              <a:rPr lang="fr-FR" b="1" dirty="0" smtClean="0"/>
              <a:t>impacts</a:t>
            </a:r>
            <a:r>
              <a:rPr lang="fr-FR" dirty="0" smtClean="0"/>
              <a:t> de ces écarts ou inégalités sur la vie des femmes, des hommes et de la communauté (l</a:t>
            </a:r>
            <a:r>
              <a:rPr lang="fr-FR" b="1" dirty="0" smtClean="0"/>
              <a:t>es causes immédiates, intermédiaires et structurelles des inégalités liées au genre devraient pouvoir être identifiées à ce stade).</a:t>
            </a:r>
            <a:endParaRPr lang="en-US" dirty="0" smtClean="0"/>
          </a:p>
          <a:p>
            <a:pPr marL="82296" indent="0">
              <a:buNone/>
            </a:pPr>
            <a:endParaRPr lang="en-US" dirty="0" smtClean="0"/>
          </a:p>
          <a:p>
            <a:endParaRPr lang="fr-FR" dirty="0"/>
          </a:p>
        </p:txBody>
      </p:sp>
    </p:spTree>
    <p:extLst>
      <p:ext uri="{BB962C8B-B14F-4D97-AF65-F5344CB8AC3E}">
        <p14:creationId xmlns:p14="http://schemas.microsoft.com/office/powerpoint/2010/main" val="1208458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16632"/>
            <a:ext cx="8229600" cy="720080"/>
          </a:xfrm>
        </p:spPr>
        <p:txBody>
          <a:bodyPr>
            <a:normAutofit fontScale="90000"/>
          </a:bodyPr>
          <a:lstStyle/>
          <a:p>
            <a:r>
              <a:rPr lang="fr-FR" dirty="0" smtClean="0"/>
              <a:t>/</a:t>
            </a:r>
            <a:endParaRPr lang="fr-FR" dirty="0"/>
          </a:p>
        </p:txBody>
      </p:sp>
      <p:sp>
        <p:nvSpPr>
          <p:cNvPr id="3" name="Espace réservé du contenu 2"/>
          <p:cNvSpPr>
            <a:spLocks noGrp="1"/>
          </p:cNvSpPr>
          <p:nvPr>
            <p:ph idx="1"/>
          </p:nvPr>
        </p:nvSpPr>
        <p:spPr>
          <a:xfrm>
            <a:off x="457200" y="836712"/>
            <a:ext cx="8229600" cy="5289451"/>
          </a:xfrm>
        </p:spPr>
        <p:txBody>
          <a:bodyPr>
            <a:normAutofit/>
          </a:bodyPr>
          <a:lstStyle/>
          <a:p>
            <a:r>
              <a:rPr lang="fr-FR" b="1" dirty="0" smtClean="0"/>
              <a:t>Etape 3 - Le diagnostic des problématiques principales</a:t>
            </a:r>
          </a:p>
          <a:p>
            <a:pPr marL="82296" indent="0">
              <a:buNone/>
            </a:pPr>
            <a:r>
              <a:rPr lang="fr-FR" dirty="0" smtClean="0"/>
              <a:t>L'équipe projet/ programme fait la synthèse des informations du tableau précédent et identifie les problématiques prioritaires. Cette troisième étape mène à la conception du programme ou du projet, puis à sa planification. </a:t>
            </a:r>
          </a:p>
          <a:p>
            <a:pPr marL="82296" indent="0">
              <a:buNone/>
            </a:pPr>
            <a:r>
              <a:rPr lang="fr-FR" dirty="0" smtClean="0"/>
              <a:t>Les résultats de ce diagnostic serviront de base fondamentale à la rédaction du </a:t>
            </a:r>
            <a:r>
              <a:rPr lang="fr-FR" b="1" dirty="0" smtClean="0"/>
              <a:t>cadre logique</a:t>
            </a:r>
            <a:r>
              <a:rPr lang="fr-FR" dirty="0" smtClean="0"/>
              <a:t>.</a:t>
            </a:r>
            <a:endParaRPr lang="en-US" dirty="0" smtClean="0"/>
          </a:p>
          <a:p>
            <a:endParaRPr lang="fr-FR" dirty="0"/>
          </a:p>
        </p:txBody>
      </p:sp>
    </p:spTree>
    <p:extLst>
      <p:ext uri="{BB962C8B-B14F-4D97-AF65-F5344CB8AC3E}">
        <p14:creationId xmlns:p14="http://schemas.microsoft.com/office/powerpoint/2010/main" val="18206011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333835297"/>
              </p:ext>
            </p:extLst>
          </p:nvPr>
        </p:nvGraphicFramePr>
        <p:xfrm>
          <a:off x="17417" y="116633"/>
          <a:ext cx="9144000" cy="7098517"/>
        </p:xfrm>
        <a:graphic>
          <a:graphicData uri="http://schemas.openxmlformats.org/drawingml/2006/table">
            <a:tbl>
              <a:tblPr firstRow="1" bandRow="1">
                <a:tableStyleId>{5C22544A-7EE6-4342-B048-85BDC9FD1C3A}</a:tableStyleId>
              </a:tblPr>
              <a:tblGrid>
                <a:gridCol w="914400"/>
                <a:gridCol w="1047895"/>
                <a:gridCol w="780905"/>
                <a:gridCol w="914400"/>
                <a:gridCol w="914400"/>
                <a:gridCol w="914400"/>
                <a:gridCol w="914400"/>
                <a:gridCol w="1106111"/>
                <a:gridCol w="1637089"/>
              </a:tblGrid>
              <a:tr h="450247">
                <a:tc gridSpan="4">
                  <a:txBody>
                    <a:bodyPr/>
                    <a:lstStyle/>
                    <a:p>
                      <a:pPr algn="ctr">
                        <a:spcAft>
                          <a:spcPts val="0"/>
                        </a:spcAft>
                        <a:tabLst>
                          <a:tab pos="6210935" algn="l"/>
                        </a:tabLst>
                      </a:pPr>
                      <a:r>
                        <a:rPr lang="fr-FR" sz="1200" b="1" dirty="0" smtClean="0">
                          <a:effectLst/>
                          <a:latin typeface="Arial"/>
                          <a:ea typeface="Times New Roman"/>
                        </a:rPr>
                        <a:t>Etape </a:t>
                      </a:r>
                      <a:r>
                        <a:rPr lang="fr-FR" sz="1200" b="1" dirty="0">
                          <a:effectLst/>
                          <a:latin typeface="Arial"/>
                          <a:ea typeface="Times New Roman"/>
                        </a:rPr>
                        <a:t>1 : Collecte de données</a:t>
                      </a:r>
                      <a:endParaRPr lang="en-US"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spcAft>
                          <a:spcPts val="0"/>
                        </a:spcAft>
                        <a:tabLst>
                          <a:tab pos="6210935" algn="l"/>
                        </a:tabLst>
                      </a:pPr>
                      <a:r>
                        <a:rPr lang="fr-FR" sz="1200" b="1" dirty="0" smtClean="0">
                          <a:effectLst/>
                          <a:latin typeface="Arial"/>
                          <a:ea typeface="Times New Roman"/>
                        </a:rPr>
                        <a:t>Etape </a:t>
                      </a:r>
                      <a:r>
                        <a:rPr lang="fr-FR" sz="1200" b="1" dirty="0">
                          <a:effectLst/>
                          <a:latin typeface="Arial"/>
                          <a:ea typeface="Times New Roman"/>
                        </a:rPr>
                        <a:t>2 : Analyse des données </a:t>
                      </a:r>
                      <a:endParaRPr lang="en-US"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55099">
                <a:tc gridSpan="2">
                  <a:txBody>
                    <a:bodyPr/>
                    <a:lstStyle/>
                    <a:p>
                      <a:pPr algn="ctr">
                        <a:spcAft>
                          <a:spcPts val="0"/>
                        </a:spcAft>
                        <a:tabLst>
                          <a:tab pos="6210935" algn="l"/>
                        </a:tabLst>
                      </a:pPr>
                      <a:r>
                        <a:rPr lang="fr-FR" sz="1100" b="1">
                          <a:effectLst/>
                          <a:latin typeface="Arial"/>
                          <a:ea typeface="Times New Roman"/>
                        </a:rPr>
                        <a:t>DIVISION DU TRAVAIL</a:t>
                      </a:r>
                      <a:endParaRPr lang="en-US" sz="120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a:spcAft>
                          <a:spcPts val="0"/>
                        </a:spcAft>
                        <a:tabLst>
                          <a:tab pos="6210935" algn="l"/>
                        </a:tabLst>
                      </a:pPr>
                      <a:r>
                        <a:rPr lang="fr-FR" sz="1000" b="1">
                          <a:effectLst/>
                          <a:latin typeface="Arial"/>
                          <a:ea typeface="Times New Roman"/>
                        </a:rPr>
                        <a:t>Femmes/</a:t>
                      </a:r>
                      <a:endParaRPr lang="en-US" sz="1200">
                        <a:effectLst/>
                        <a:latin typeface="Times New Roman"/>
                        <a:ea typeface="Times New Roman"/>
                      </a:endParaRPr>
                    </a:p>
                    <a:p>
                      <a:pPr algn="ctr">
                        <a:spcAft>
                          <a:spcPts val="0"/>
                        </a:spcAft>
                        <a:tabLst>
                          <a:tab pos="6210935" algn="l"/>
                        </a:tabLst>
                      </a:pPr>
                      <a:r>
                        <a:rPr lang="fr-FR" sz="1000" b="1">
                          <a:effectLst/>
                          <a:latin typeface="Arial"/>
                          <a:ea typeface="Times New Roman"/>
                        </a:rPr>
                        <a:t>Filles</a:t>
                      </a:r>
                      <a:endParaRPr lang="en-US" sz="120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b="1">
                          <a:effectLst/>
                          <a:latin typeface="Arial"/>
                          <a:ea typeface="Times New Roman"/>
                        </a:rPr>
                        <a:t>Hommes/ </a:t>
                      </a:r>
                      <a:endParaRPr lang="en-US" sz="1200">
                        <a:effectLst/>
                        <a:latin typeface="Times New Roman"/>
                        <a:ea typeface="Times New Roman"/>
                      </a:endParaRPr>
                    </a:p>
                    <a:p>
                      <a:pPr algn="ctr">
                        <a:spcAft>
                          <a:spcPts val="0"/>
                        </a:spcAft>
                        <a:tabLst>
                          <a:tab pos="6210935" algn="l"/>
                        </a:tabLst>
                      </a:pPr>
                      <a:r>
                        <a:rPr lang="fr-FR" sz="1000" b="1">
                          <a:effectLst/>
                          <a:latin typeface="Arial"/>
                          <a:ea typeface="Times New Roman"/>
                        </a:rPr>
                        <a:t>Garçons</a:t>
                      </a:r>
                      <a:endParaRPr lang="en-US" sz="120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dirty="0">
                          <a:effectLst/>
                          <a:latin typeface="Arial"/>
                          <a:ea typeface="Times New Roman"/>
                        </a:rPr>
                        <a:t>Écarts/ Inégalités observés</a:t>
                      </a:r>
                      <a:endParaRPr lang="en-US"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dirty="0">
                          <a:effectLst/>
                          <a:latin typeface="Arial"/>
                          <a:ea typeface="Times New Roman"/>
                        </a:rPr>
                        <a:t>Causes et facteurs d’influence</a:t>
                      </a:r>
                      <a:endParaRPr lang="en-US"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dirty="0">
                          <a:effectLst/>
                          <a:latin typeface="Arial"/>
                          <a:ea typeface="Times New Roman"/>
                        </a:rPr>
                        <a:t>Impact sur la vie  des femmes</a:t>
                      </a:r>
                      <a:endParaRPr lang="en-US"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dirty="0">
                          <a:effectLst/>
                          <a:latin typeface="Arial"/>
                          <a:ea typeface="Times New Roman"/>
                        </a:rPr>
                        <a:t>Impact sur la vie des hommes</a:t>
                      </a:r>
                      <a:endParaRPr lang="en-US"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dirty="0">
                          <a:effectLst/>
                          <a:latin typeface="Arial"/>
                          <a:ea typeface="Times New Roman"/>
                        </a:rPr>
                        <a:t>Impact sur la vie des collectivités</a:t>
                      </a:r>
                      <a:endParaRPr lang="en-US"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0132">
                <a:tc rowSpan="3">
                  <a:txBody>
                    <a:bodyPr/>
                    <a:lstStyle/>
                    <a:p>
                      <a:pPr>
                        <a:spcAft>
                          <a:spcPts val="0"/>
                        </a:spcAft>
                        <a:tabLst>
                          <a:tab pos="6210935" algn="l"/>
                        </a:tabLst>
                      </a:pPr>
                      <a:r>
                        <a:rPr lang="fr-FR" sz="1000" b="1" dirty="0">
                          <a:effectLst/>
                          <a:latin typeface="Arial"/>
                          <a:ea typeface="Times New Roman"/>
                        </a:rPr>
                        <a:t>Qui fait quoi ? </a:t>
                      </a:r>
                      <a:endParaRPr lang="en-US" sz="1200" dirty="0">
                        <a:effectLst/>
                        <a:latin typeface="Times New Roman"/>
                        <a:ea typeface="Times New Roman"/>
                      </a:endParaRPr>
                    </a:p>
                    <a:p>
                      <a:pPr>
                        <a:spcAft>
                          <a:spcPts val="0"/>
                        </a:spcAft>
                        <a:tabLst>
                          <a:tab pos="6210935" algn="l"/>
                        </a:tabLst>
                      </a:pPr>
                      <a:r>
                        <a:rPr lang="fr-FR" sz="1000" b="1" dirty="0">
                          <a:effectLst/>
                          <a:latin typeface="Arial"/>
                          <a:ea typeface="Times New Roman"/>
                        </a:rPr>
                        <a:t> </a:t>
                      </a:r>
                      <a:endParaRPr lang="en-US" sz="1200" dirty="0">
                        <a:effectLst/>
                        <a:latin typeface="Times New Roman"/>
                        <a:ea typeface="Times New Roman"/>
                      </a:endParaRPr>
                    </a:p>
                    <a:p>
                      <a:pPr>
                        <a:spcAft>
                          <a:spcPts val="0"/>
                        </a:spcAft>
                        <a:tabLst>
                          <a:tab pos="6210935" algn="l"/>
                        </a:tabLst>
                      </a:pPr>
                      <a:r>
                        <a:rPr lang="fr-FR" sz="1000" b="1" dirty="0">
                          <a:effectLst/>
                          <a:latin typeface="Arial"/>
                          <a:ea typeface="Times New Roman"/>
                        </a:rPr>
                        <a:t>Combien de temps par jour ?</a:t>
                      </a:r>
                      <a:endParaRPr lang="en-US" sz="1200" dirty="0">
                        <a:effectLst/>
                        <a:latin typeface="Times New Roman"/>
                        <a:ea typeface="Times New Roman"/>
                      </a:endParaRPr>
                    </a:p>
                    <a:p>
                      <a:pPr>
                        <a:spcAft>
                          <a:spcPts val="0"/>
                        </a:spcAft>
                        <a:tabLst>
                          <a:tab pos="6210935" algn="l"/>
                        </a:tabLst>
                      </a:pPr>
                      <a:r>
                        <a:rPr lang="fr-FR" sz="1000" b="1" dirty="0">
                          <a:effectLst/>
                          <a:latin typeface="Arial"/>
                          <a:ea typeface="Times New Roman"/>
                        </a:rPr>
                        <a:t> </a:t>
                      </a:r>
                      <a:endParaRPr lang="en-US" sz="1200" dirty="0">
                        <a:effectLst/>
                        <a:latin typeface="Times New Roman"/>
                        <a:ea typeface="Times New Roman"/>
                      </a:endParaRPr>
                    </a:p>
                    <a:p>
                      <a:pPr>
                        <a:spcAft>
                          <a:spcPts val="0"/>
                        </a:spcAft>
                        <a:tabLst>
                          <a:tab pos="6210935" algn="l"/>
                        </a:tabLst>
                      </a:pPr>
                      <a:r>
                        <a:rPr lang="fr-FR" sz="1000" b="1" dirty="0">
                          <a:effectLst/>
                          <a:latin typeface="Arial"/>
                          <a:ea typeface="Times New Roman"/>
                        </a:rPr>
                        <a:t> </a:t>
                      </a:r>
                      <a:endParaRPr lang="en-US" sz="1200" dirty="0">
                        <a:effectLst/>
                        <a:latin typeface="Times New Roman"/>
                        <a:ea typeface="Times New Roman"/>
                      </a:endParaRPr>
                    </a:p>
                    <a:p>
                      <a:pPr>
                        <a:spcAft>
                          <a:spcPts val="0"/>
                        </a:spcAft>
                        <a:tabLst>
                          <a:tab pos="6210935" algn="l"/>
                        </a:tabLst>
                      </a:pPr>
                      <a:r>
                        <a:rPr lang="fr-FR" sz="1000" b="1" dirty="0">
                          <a:effectLst/>
                          <a:latin typeface="Arial"/>
                          <a:ea typeface="Times New Roman"/>
                        </a:rPr>
                        <a:t> </a:t>
                      </a:r>
                      <a:endParaRPr lang="en-US" sz="1200" dirty="0">
                        <a:effectLst/>
                        <a:latin typeface="Times New Roman"/>
                        <a:ea typeface="Times New Roman"/>
                      </a:endParaRPr>
                    </a:p>
                    <a:p>
                      <a:pPr>
                        <a:spcAft>
                          <a:spcPts val="0"/>
                        </a:spcAft>
                        <a:tabLst>
                          <a:tab pos="6210935" algn="l"/>
                        </a:tabLst>
                      </a:pPr>
                      <a:r>
                        <a:rPr lang="fr-FR" sz="1000" dirty="0" smtClean="0">
                          <a:effectLst/>
                          <a:latin typeface="Arial"/>
                          <a:ea typeface="Times New Roman"/>
                        </a:rPr>
                        <a:t>Outil: calendrier journalier</a:t>
                      </a:r>
                      <a:endParaRPr lang="en-US"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6210935" algn="l"/>
                        </a:tabLst>
                      </a:pPr>
                      <a:r>
                        <a:rPr lang="fr-FR" sz="1000">
                          <a:effectLst/>
                          <a:latin typeface="Arial"/>
                          <a:ea typeface="Times New Roman"/>
                        </a:rPr>
                        <a:t>Travail  productif</a:t>
                      </a:r>
                      <a:endParaRPr lang="en-US" sz="1200">
                        <a:effectLst/>
                        <a:latin typeface="Times New Roman"/>
                        <a:ea typeface="Times New Roman"/>
                      </a:endParaRPr>
                    </a:p>
                    <a:p>
                      <a:pPr>
                        <a:spcAft>
                          <a:spcPts val="0"/>
                        </a:spcAft>
                        <a:tabLst>
                          <a:tab pos="6210935" algn="l"/>
                        </a:tabLst>
                      </a:pPr>
                      <a:r>
                        <a:rPr lang="fr-FR" sz="1000">
                          <a:effectLst/>
                          <a:latin typeface="Arial"/>
                          <a:ea typeface="Times New Roman"/>
                        </a:rPr>
                        <a:t>(génère des revenus)</a:t>
                      </a:r>
                      <a:endParaRPr lang="en-US" sz="120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6210935" algn="l"/>
                        </a:tabLst>
                      </a:pPr>
                      <a:r>
                        <a:rPr lang="fr-FR" sz="900" i="1">
                          <a:effectLst/>
                          <a:latin typeface="Arial"/>
                          <a:ea typeface="Times New Roman"/>
                        </a:rPr>
                        <a:t> </a:t>
                      </a:r>
                      <a:endParaRPr lang="en-US" sz="120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6210935" algn="l"/>
                        </a:tabLst>
                      </a:pPr>
                      <a:r>
                        <a:rPr lang="fr-FR" sz="900" b="1" i="1">
                          <a:effectLst/>
                          <a:latin typeface="Arial"/>
                          <a:ea typeface="Times New Roman"/>
                        </a:rPr>
                        <a:t> </a:t>
                      </a:r>
                      <a:endParaRPr lang="en-US" sz="120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spcAft>
                          <a:spcPts val="0"/>
                        </a:spcAft>
                        <a:tabLst>
                          <a:tab pos="6210935" algn="l"/>
                        </a:tabLst>
                      </a:pPr>
                      <a:r>
                        <a:rPr lang="fr-FR" sz="1000" dirty="0">
                          <a:effectLst/>
                          <a:latin typeface="Arial"/>
                          <a:ea typeface="Times New Roman"/>
                        </a:rPr>
                        <a:t> </a:t>
                      </a:r>
                      <a:endParaRPr lang="en-US" sz="1200" dirty="0">
                        <a:effectLst/>
                        <a:latin typeface="Times New Roman"/>
                        <a:ea typeface="Times New Roman"/>
                      </a:endParaRPr>
                    </a:p>
                    <a:p>
                      <a:pPr>
                        <a:spcAft>
                          <a:spcPts val="0"/>
                        </a:spcAft>
                        <a:tabLst>
                          <a:tab pos="6210935" algn="l"/>
                        </a:tabLst>
                      </a:pPr>
                      <a:r>
                        <a:rPr lang="fr-FR" sz="1000" dirty="0">
                          <a:effectLst/>
                          <a:latin typeface="Arial"/>
                          <a:ea typeface="Times New Roman"/>
                        </a:rPr>
                        <a:t> </a:t>
                      </a:r>
                      <a:endParaRPr lang="en-US" sz="1200" dirty="0">
                        <a:effectLst/>
                        <a:latin typeface="Times New Roman"/>
                        <a:ea typeface="Times New Roman"/>
                      </a:endParaRPr>
                    </a:p>
                    <a:p>
                      <a:pPr>
                        <a:spcAft>
                          <a:spcPts val="0"/>
                        </a:spcAft>
                        <a:tabLst>
                          <a:tab pos="6210935" algn="l"/>
                        </a:tabLst>
                      </a:pPr>
                      <a:r>
                        <a:rPr lang="fr-FR" sz="1000" dirty="0">
                          <a:effectLst/>
                          <a:latin typeface="Arial"/>
                          <a:ea typeface="Times New Roman"/>
                        </a:rPr>
                        <a:t> </a:t>
                      </a:r>
                      <a:endParaRPr lang="en-US" sz="1200" dirty="0">
                        <a:effectLst/>
                        <a:latin typeface="Times New Roman"/>
                        <a:ea typeface="Times New Roman"/>
                      </a:endParaRPr>
                    </a:p>
                    <a:p>
                      <a:pPr>
                        <a:spcAft>
                          <a:spcPts val="0"/>
                        </a:spcAft>
                        <a:tabLst>
                          <a:tab pos="6210935" algn="l"/>
                        </a:tabLst>
                      </a:pPr>
                      <a:r>
                        <a:rPr lang="fr-FR" sz="1000" dirty="0">
                          <a:effectLst/>
                          <a:latin typeface="Arial"/>
                          <a:ea typeface="Times New Roman"/>
                        </a:rPr>
                        <a:t> </a:t>
                      </a:r>
                      <a:endParaRPr lang="en-US" sz="1200" dirty="0">
                        <a:effectLst/>
                        <a:latin typeface="Times New Roman"/>
                        <a:ea typeface="Times New Roman"/>
                      </a:endParaRPr>
                    </a:p>
                    <a:p>
                      <a:pPr>
                        <a:spcAft>
                          <a:spcPts val="0"/>
                        </a:spcAft>
                        <a:tabLst>
                          <a:tab pos="6210935" algn="l"/>
                        </a:tabLst>
                      </a:pPr>
                      <a:r>
                        <a:rPr lang="fr-FR" sz="1000" dirty="0">
                          <a:effectLst/>
                          <a:latin typeface="Arial"/>
                          <a:ea typeface="Times New Roman"/>
                        </a:rPr>
                        <a:t> </a:t>
                      </a:r>
                      <a:endParaRPr lang="en-US" sz="1200" dirty="0">
                        <a:effectLst/>
                        <a:latin typeface="Times New Roman"/>
                        <a:ea typeface="Times New Roman"/>
                      </a:endParaRPr>
                    </a:p>
                    <a:p>
                      <a:pPr>
                        <a:spcAft>
                          <a:spcPts val="0"/>
                        </a:spcAft>
                        <a:tabLst>
                          <a:tab pos="6210935" algn="l"/>
                        </a:tabLst>
                      </a:pPr>
                      <a:r>
                        <a:rPr lang="fr-FR" sz="1000" dirty="0">
                          <a:effectLst/>
                          <a:latin typeface="Arial"/>
                          <a:ea typeface="Times New Roman"/>
                        </a:rPr>
                        <a:t> </a:t>
                      </a:r>
                      <a:endParaRPr lang="en-US" sz="1200" dirty="0">
                        <a:effectLst/>
                        <a:latin typeface="Times New Roman"/>
                        <a:ea typeface="Times New Roman"/>
                      </a:endParaRPr>
                    </a:p>
                    <a:p>
                      <a:pPr>
                        <a:spcAft>
                          <a:spcPts val="0"/>
                        </a:spcAft>
                        <a:tabLst>
                          <a:tab pos="6210935" algn="l"/>
                        </a:tabLst>
                      </a:pPr>
                      <a:r>
                        <a:rPr lang="fr-FR" sz="1000" dirty="0">
                          <a:effectLst/>
                          <a:latin typeface="Arial"/>
                          <a:ea typeface="Times New Roman"/>
                        </a:rPr>
                        <a:t> </a:t>
                      </a:r>
                      <a:endParaRPr lang="en-US"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spcAft>
                          <a:spcPts val="0"/>
                        </a:spcAft>
                        <a:tabLst>
                          <a:tab pos="6210935" algn="l"/>
                        </a:tabLst>
                      </a:pPr>
                      <a:r>
                        <a:rPr lang="fr-FR" sz="1000" dirty="0">
                          <a:effectLst/>
                          <a:latin typeface="Arial"/>
                          <a:ea typeface="Times New Roman"/>
                        </a:rPr>
                        <a:t> </a:t>
                      </a:r>
                      <a:endParaRPr lang="en-US"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spcAft>
                          <a:spcPts val="0"/>
                        </a:spcAft>
                        <a:tabLst>
                          <a:tab pos="6210935" algn="l"/>
                        </a:tabLst>
                      </a:pPr>
                      <a:r>
                        <a:rPr lang="fr-FR" sz="1000" dirty="0">
                          <a:effectLst/>
                          <a:latin typeface="Arial"/>
                          <a:ea typeface="Times New Roman"/>
                        </a:rPr>
                        <a:t> </a:t>
                      </a:r>
                      <a:endParaRPr lang="en-US"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6210935" algn="l"/>
                        </a:tabLst>
                      </a:pPr>
                      <a:r>
                        <a:rPr lang="fr-FR" sz="1000" dirty="0">
                          <a:effectLst/>
                          <a:latin typeface="Arial"/>
                          <a:ea typeface="Times New Roman"/>
                        </a:rPr>
                        <a:t> </a:t>
                      </a:r>
                      <a:endParaRPr lang="en-US" sz="1200" dirty="0">
                        <a:effectLst/>
                        <a:latin typeface="Times New Roman"/>
                        <a:ea typeface="Times New Roman"/>
                      </a:endParaRPr>
                    </a:p>
                    <a:p>
                      <a:pPr>
                        <a:spcAft>
                          <a:spcPts val="0"/>
                        </a:spcAft>
                        <a:tabLst>
                          <a:tab pos="6210935" algn="l"/>
                        </a:tabLst>
                      </a:pPr>
                      <a:r>
                        <a:rPr lang="fr-FR" sz="1000" dirty="0">
                          <a:effectLst/>
                          <a:latin typeface="Arial"/>
                          <a:ea typeface="Times New Roman"/>
                        </a:rPr>
                        <a:t> </a:t>
                      </a:r>
                      <a:endParaRPr lang="en-US" sz="1200" dirty="0">
                        <a:effectLst/>
                        <a:latin typeface="Times New Roman"/>
                        <a:ea typeface="Times New Roman"/>
                      </a:endParaRPr>
                    </a:p>
                    <a:p>
                      <a:pPr>
                        <a:spcAft>
                          <a:spcPts val="0"/>
                        </a:spcAft>
                        <a:tabLst>
                          <a:tab pos="6210935" algn="l"/>
                        </a:tabLst>
                      </a:pPr>
                      <a:r>
                        <a:rPr lang="fr-FR" sz="1000" dirty="0">
                          <a:effectLst/>
                          <a:latin typeface="Arial"/>
                          <a:ea typeface="Times New Roman"/>
                        </a:rPr>
                        <a:t> </a:t>
                      </a:r>
                      <a:endParaRPr lang="en-US" sz="1200" dirty="0">
                        <a:effectLst/>
                        <a:latin typeface="Times New Roman"/>
                        <a:ea typeface="Times New Roman"/>
                      </a:endParaRPr>
                    </a:p>
                    <a:p>
                      <a:pPr>
                        <a:spcAft>
                          <a:spcPts val="0"/>
                        </a:spcAft>
                        <a:tabLst>
                          <a:tab pos="6210935" algn="l"/>
                        </a:tabLst>
                      </a:pPr>
                      <a:r>
                        <a:rPr lang="fr-FR" sz="1000" dirty="0">
                          <a:effectLst/>
                          <a:latin typeface="Arial"/>
                          <a:ea typeface="Times New Roman"/>
                        </a:rPr>
                        <a:t> </a:t>
                      </a:r>
                      <a:endParaRPr lang="en-US" sz="1200" dirty="0">
                        <a:effectLst/>
                        <a:latin typeface="Times New Roman"/>
                        <a:ea typeface="Times New Roman"/>
                      </a:endParaRPr>
                    </a:p>
                    <a:p>
                      <a:pPr>
                        <a:spcAft>
                          <a:spcPts val="0"/>
                        </a:spcAft>
                        <a:tabLst>
                          <a:tab pos="6210935" algn="l"/>
                        </a:tabLst>
                      </a:pPr>
                      <a:r>
                        <a:rPr lang="fr-FR" sz="1000" dirty="0">
                          <a:effectLst/>
                          <a:latin typeface="Arial"/>
                          <a:ea typeface="Times New Roman"/>
                        </a:rPr>
                        <a:t> </a:t>
                      </a:r>
                      <a:endParaRPr lang="en-US" sz="1200" dirty="0">
                        <a:effectLst/>
                        <a:latin typeface="Times New Roman"/>
                        <a:ea typeface="Times New Roman"/>
                      </a:endParaRPr>
                    </a:p>
                    <a:p>
                      <a:pPr>
                        <a:spcAft>
                          <a:spcPts val="0"/>
                        </a:spcAft>
                        <a:tabLst>
                          <a:tab pos="6210935" algn="l"/>
                        </a:tabLst>
                      </a:pPr>
                      <a:r>
                        <a:rPr lang="fr-FR" sz="1000" dirty="0">
                          <a:effectLst/>
                          <a:latin typeface="Arial"/>
                          <a:ea typeface="Times New Roman"/>
                        </a:rPr>
                        <a:t> </a:t>
                      </a:r>
                      <a:endParaRPr lang="en-US" sz="1200" dirty="0">
                        <a:effectLst/>
                        <a:latin typeface="Times New Roman"/>
                        <a:ea typeface="Times New Roman"/>
                      </a:endParaRPr>
                    </a:p>
                    <a:p>
                      <a:pPr>
                        <a:spcAft>
                          <a:spcPts val="0"/>
                        </a:spcAft>
                      </a:pPr>
                      <a:r>
                        <a:rPr lang="en-US" sz="1200" dirty="0">
                          <a:effectLst/>
                          <a:latin typeface="Times New Roman"/>
                          <a:ea typeface="Times New Roman"/>
                        </a:rPr>
                        <a:t> </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5165">
                <a:tc vMerge="1">
                  <a:txBody>
                    <a:bodyPr/>
                    <a:lstStyle/>
                    <a:p>
                      <a:endParaRPr lang="en-US"/>
                    </a:p>
                  </a:txBody>
                  <a:tcPr/>
                </a:tc>
                <a:tc>
                  <a:txBody>
                    <a:bodyPr/>
                    <a:lstStyle/>
                    <a:p>
                      <a:pPr>
                        <a:spcAft>
                          <a:spcPts val="0"/>
                        </a:spcAft>
                        <a:tabLst>
                          <a:tab pos="6210935" algn="l"/>
                        </a:tabLst>
                      </a:pPr>
                      <a:r>
                        <a:rPr lang="fr-FR" sz="1000" dirty="0">
                          <a:effectLst/>
                          <a:latin typeface="Arial"/>
                          <a:ea typeface="Times New Roman"/>
                        </a:rPr>
                        <a:t>Travail reproductif</a:t>
                      </a:r>
                      <a:endParaRPr lang="en-US" sz="1200" dirty="0">
                        <a:effectLst/>
                        <a:latin typeface="Times New Roman"/>
                        <a:ea typeface="Times New Roman"/>
                      </a:endParaRPr>
                    </a:p>
                    <a:p>
                      <a:pPr>
                        <a:spcAft>
                          <a:spcPts val="0"/>
                        </a:spcAft>
                        <a:tabLst>
                          <a:tab pos="6210935" algn="l"/>
                        </a:tabLst>
                      </a:pPr>
                      <a:r>
                        <a:rPr lang="fr-FR" sz="1000" dirty="0">
                          <a:effectLst/>
                          <a:latin typeface="Arial"/>
                          <a:ea typeface="Times New Roman"/>
                        </a:rPr>
                        <a:t>(tâches familiales et domestiques)</a:t>
                      </a:r>
                      <a:endParaRPr lang="en-US"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6210935" algn="l"/>
                        </a:tabLst>
                      </a:pPr>
                      <a:r>
                        <a:rPr lang="fr-FR" sz="900" i="1">
                          <a:effectLst/>
                          <a:latin typeface="Arial"/>
                          <a:ea typeface="Times New Roman"/>
                        </a:rPr>
                        <a:t>Exemple : Les femmes effectuent 90 % des tâches ménagères </a:t>
                      </a:r>
                      <a:endParaRPr lang="en-US" sz="120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6210935" algn="l"/>
                        </a:tabLst>
                      </a:pPr>
                      <a:r>
                        <a:rPr lang="fr-FR" sz="900" i="1">
                          <a:effectLst/>
                          <a:latin typeface="Arial"/>
                          <a:ea typeface="Times New Roman"/>
                        </a:rPr>
                        <a:t>Exemple : Les  hommes effectuent 10 % des tâches ménagères</a:t>
                      </a:r>
                      <a:endParaRPr lang="en-US" sz="120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spcAft>
                          <a:spcPts val="0"/>
                        </a:spcAft>
                      </a:pPr>
                      <a:r>
                        <a:rPr lang="en-US" sz="1200" dirty="0">
                          <a:effectLst/>
                          <a:latin typeface="Times New Roman"/>
                          <a:ea typeface="Times New Roman"/>
                        </a:rPr>
                        <a:t> </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80264">
                <a:tc vMerge="1">
                  <a:txBody>
                    <a:bodyPr/>
                    <a:lstStyle/>
                    <a:p>
                      <a:endParaRPr lang="en-US"/>
                    </a:p>
                  </a:txBody>
                  <a:tcPr/>
                </a:tc>
                <a:tc>
                  <a:txBody>
                    <a:bodyPr/>
                    <a:lstStyle/>
                    <a:p>
                      <a:pPr>
                        <a:spcAft>
                          <a:spcPts val="0"/>
                        </a:spcAft>
                        <a:tabLst>
                          <a:tab pos="6210935" algn="l"/>
                        </a:tabLst>
                      </a:pPr>
                      <a:r>
                        <a:rPr lang="fr-FR" sz="1000" dirty="0">
                          <a:effectLst/>
                          <a:latin typeface="Arial"/>
                          <a:ea typeface="Times New Roman"/>
                        </a:rPr>
                        <a:t>Travail communautaire (vie de la communauté, réunions)</a:t>
                      </a:r>
                      <a:endParaRPr lang="en-US"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6210935" algn="l"/>
                        </a:tabLst>
                      </a:pPr>
                      <a:r>
                        <a:rPr lang="fr-FR" sz="900" dirty="0">
                          <a:effectLst/>
                          <a:latin typeface="Arial"/>
                          <a:ea typeface="Times New Roman"/>
                        </a:rPr>
                        <a:t> </a:t>
                      </a:r>
                      <a:endParaRPr lang="en-US"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6210935" algn="l"/>
                        </a:tabLst>
                      </a:pPr>
                      <a:r>
                        <a:rPr lang="fr-FR" sz="900" dirty="0">
                          <a:effectLst/>
                          <a:latin typeface="Arial"/>
                          <a:ea typeface="Times New Roman"/>
                        </a:rPr>
                        <a:t> </a:t>
                      </a:r>
                      <a:endParaRPr lang="en-US"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spcAft>
                          <a:spcPts val="0"/>
                        </a:spcAft>
                      </a:pPr>
                      <a:r>
                        <a:rPr lang="en-US" sz="1200" dirty="0">
                          <a:effectLst/>
                          <a:latin typeface="Times New Roman"/>
                          <a:ea typeface="Times New Roman"/>
                        </a:rPr>
                        <a:t> </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5231">
                <a:tc gridSpan="2">
                  <a:txBody>
                    <a:bodyPr/>
                    <a:lstStyle/>
                    <a:p>
                      <a:pPr>
                        <a:spcAft>
                          <a:spcPts val="0"/>
                        </a:spcAft>
                        <a:tabLst>
                          <a:tab pos="6210935" algn="l"/>
                        </a:tabLst>
                      </a:pPr>
                      <a:r>
                        <a:rPr lang="fr-FR" sz="1000" b="1">
                          <a:effectLst/>
                          <a:latin typeface="Arial"/>
                          <a:ea typeface="Times New Roman"/>
                        </a:rPr>
                        <a:t>Les projets de développement antérieurs ont-ils eu des conséquences sur la division du travail ? Ont-ils permis une répartition plus équitable* du travail ?</a:t>
                      </a:r>
                      <a:endParaRPr lang="en-US" sz="120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spcAft>
                          <a:spcPts val="0"/>
                        </a:spcAft>
                        <a:tabLst>
                          <a:tab pos="6210935" algn="l"/>
                        </a:tabLst>
                      </a:pPr>
                      <a:r>
                        <a:rPr lang="fr-FR" sz="900" i="1">
                          <a:effectLst/>
                          <a:latin typeface="Arial"/>
                          <a:ea typeface="Times New Roman"/>
                        </a:rPr>
                        <a:t> </a:t>
                      </a:r>
                      <a:endParaRPr lang="en-US" sz="120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6210935" algn="l"/>
                        </a:tabLst>
                      </a:pPr>
                      <a:r>
                        <a:rPr lang="fr-FR" sz="900">
                          <a:effectLst/>
                          <a:latin typeface="Arial"/>
                          <a:ea typeface="Times New Roman"/>
                        </a:rPr>
                        <a:t> </a:t>
                      </a:r>
                      <a:endParaRPr lang="en-US" sz="120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spcAft>
                          <a:spcPts val="0"/>
                        </a:spcAft>
                      </a:pPr>
                      <a:r>
                        <a:rPr lang="en-US" sz="1200" dirty="0">
                          <a:effectLst/>
                          <a:latin typeface="Times New Roman"/>
                          <a:ea typeface="Times New Roman"/>
                        </a:rPr>
                        <a:t> </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5231">
                <a:tc gridSpan="2">
                  <a:txBody>
                    <a:bodyPr/>
                    <a:lstStyle/>
                    <a:p>
                      <a:pPr>
                        <a:spcAft>
                          <a:spcPts val="0"/>
                        </a:spcAft>
                        <a:tabLst>
                          <a:tab pos="6210935" algn="l"/>
                        </a:tabLst>
                      </a:pPr>
                      <a:r>
                        <a:rPr lang="fr-FR" sz="1000" b="1">
                          <a:effectLst/>
                          <a:latin typeface="Arial"/>
                          <a:ea typeface="Times New Roman"/>
                        </a:rPr>
                        <a:t>Quels changements souhaitez-vous par rapport aux écarts/inégalités observés ? Immédiatement ? Dans 5 ans?  Dans une génération ?</a:t>
                      </a:r>
                      <a:endParaRPr lang="en-US" sz="120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spcAft>
                          <a:spcPts val="0"/>
                        </a:spcAft>
                        <a:tabLst>
                          <a:tab pos="6210935" algn="l"/>
                        </a:tabLst>
                      </a:pPr>
                      <a:r>
                        <a:rPr lang="fr-FR" sz="900" dirty="0">
                          <a:effectLst/>
                          <a:latin typeface="Arial"/>
                          <a:ea typeface="Times New Roman"/>
                        </a:rPr>
                        <a:t>Pour chacun des changements souhaités, identifiez à quels besoins pratiques ou intérêts stratégiques ils répondent. </a:t>
                      </a:r>
                      <a:endParaRPr lang="en-US" sz="1200" dirty="0">
                        <a:effectLst/>
                        <a:latin typeface="Times New Roman"/>
                        <a:ea typeface="Times New Roman"/>
                      </a:endParaRPr>
                    </a:p>
                    <a:p>
                      <a:pPr>
                        <a:spcAft>
                          <a:spcPts val="0"/>
                        </a:spcAft>
                        <a:tabLst>
                          <a:tab pos="6210935" algn="l"/>
                        </a:tabLst>
                      </a:pPr>
                      <a:r>
                        <a:rPr lang="fr-FR" sz="1000" dirty="0">
                          <a:effectLst/>
                          <a:latin typeface="Arial"/>
                          <a:ea typeface="Times New Roman"/>
                        </a:rPr>
                        <a:t> </a:t>
                      </a:r>
                      <a:endParaRPr lang="en-US" sz="1200" dirty="0">
                        <a:effectLst/>
                        <a:latin typeface="Times New Roman"/>
                        <a:ea typeface="Times New Roman"/>
                      </a:endParaRPr>
                    </a:p>
                    <a:p>
                      <a:pPr>
                        <a:spcAft>
                          <a:spcPts val="0"/>
                        </a:spcAft>
                        <a:tabLst>
                          <a:tab pos="6210935" algn="l"/>
                        </a:tabLst>
                      </a:pPr>
                      <a:r>
                        <a:rPr lang="fr-FR" sz="1000" b="1" dirty="0">
                          <a:effectLst/>
                          <a:latin typeface="Arial"/>
                          <a:ea typeface="Times New Roman"/>
                        </a:rPr>
                        <a:t>Besoins pratiques :</a:t>
                      </a:r>
                      <a:endParaRPr lang="en-US" sz="1200" dirty="0">
                        <a:effectLst/>
                        <a:latin typeface="Times New Roman"/>
                        <a:ea typeface="Times New Roman"/>
                      </a:endParaRPr>
                    </a:p>
                    <a:p>
                      <a:pPr>
                        <a:spcAft>
                          <a:spcPts val="0"/>
                        </a:spcAft>
                        <a:tabLst>
                          <a:tab pos="6210935" algn="l"/>
                        </a:tabLst>
                      </a:pPr>
                      <a:r>
                        <a:rPr lang="fr-FR" sz="1000" b="1" dirty="0">
                          <a:effectLst/>
                          <a:latin typeface="Arial"/>
                          <a:ea typeface="Times New Roman"/>
                        </a:rPr>
                        <a:t> </a:t>
                      </a:r>
                      <a:endParaRPr lang="en-US" sz="1200" dirty="0">
                        <a:effectLst/>
                        <a:latin typeface="Times New Roman"/>
                        <a:ea typeface="Times New Roman"/>
                      </a:endParaRPr>
                    </a:p>
                    <a:p>
                      <a:pPr>
                        <a:spcAft>
                          <a:spcPts val="0"/>
                        </a:spcAft>
                        <a:tabLst>
                          <a:tab pos="6210935" algn="l"/>
                        </a:tabLst>
                      </a:pPr>
                      <a:r>
                        <a:rPr lang="fr-FR" sz="1000" b="1" dirty="0">
                          <a:effectLst/>
                          <a:latin typeface="Arial"/>
                          <a:ea typeface="Times New Roman"/>
                        </a:rPr>
                        <a:t>Intérêts stratégiques :</a:t>
                      </a:r>
                      <a:endParaRPr lang="en-US" sz="120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69095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242846110"/>
              </p:ext>
            </p:extLst>
          </p:nvPr>
        </p:nvGraphicFramePr>
        <p:xfrm>
          <a:off x="1" y="44624"/>
          <a:ext cx="9143998" cy="6813371"/>
        </p:xfrm>
        <a:graphic>
          <a:graphicData uri="http://schemas.openxmlformats.org/drawingml/2006/table">
            <a:tbl>
              <a:tblPr firstRow="1" bandRow="1">
                <a:tableStyleId>{5C22544A-7EE6-4342-B048-85BDC9FD1C3A}</a:tableStyleId>
              </a:tblPr>
              <a:tblGrid>
                <a:gridCol w="3488258"/>
                <a:gridCol w="2607741"/>
                <a:gridCol w="3047999"/>
              </a:tblGrid>
              <a:tr h="417612">
                <a:tc gridSpan="3">
                  <a:txBody>
                    <a:bodyPr/>
                    <a:lstStyle/>
                    <a:p>
                      <a:pPr algn="ctr">
                        <a:spcAft>
                          <a:spcPts val="0"/>
                        </a:spcAft>
                        <a:tabLst>
                          <a:tab pos="6210935" algn="l"/>
                        </a:tabLst>
                      </a:pPr>
                      <a:r>
                        <a:rPr lang="fr-FR" sz="1200" b="1" dirty="0" smtClean="0">
                          <a:effectLst/>
                        </a:rPr>
                        <a:t>Etape 3 : Le diagnostic des problématiques principales</a:t>
                      </a:r>
                      <a:endParaRPr lang="en-US"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spcAft>
                          <a:spcPts val="0"/>
                        </a:spcAft>
                        <a:tabLst>
                          <a:tab pos="6210935" algn="l"/>
                        </a:tabLst>
                      </a:pPr>
                      <a:endParaRPr lang="en-US" sz="1200" dirty="0">
                        <a:effectLst/>
                        <a:latin typeface="Times New Roman"/>
                        <a:ea typeface="Times New Roman"/>
                      </a:endParaRPr>
                    </a:p>
                  </a:txBody>
                  <a:tcPr marL="68580" marR="68580" marT="0" marB="0"/>
                </a:tc>
                <a:tc hMerge="1">
                  <a:txBody>
                    <a:bodyPr/>
                    <a:lstStyle/>
                    <a:p>
                      <a:pPr algn="ctr">
                        <a:spcAft>
                          <a:spcPts val="0"/>
                        </a:spcAft>
                        <a:tabLst>
                          <a:tab pos="6210935" algn="l"/>
                        </a:tabLst>
                      </a:pPr>
                      <a:endParaRPr lang="en-US" sz="1200" dirty="0">
                        <a:effectLst/>
                        <a:latin typeface="Times New Roman"/>
                        <a:ea typeface="Times New Roman"/>
                      </a:endParaRPr>
                    </a:p>
                  </a:txBody>
                  <a:tcPr marL="68580" marR="68580" marT="0" marB="0" anchor="ctr"/>
                </a:tc>
              </a:tr>
              <a:tr h="943919">
                <a:tc>
                  <a:txBody>
                    <a:bodyPr/>
                    <a:lstStyle/>
                    <a:p>
                      <a:pPr algn="ctr">
                        <a:spcAft>
                          <a:spcPts val="0"/>
                        </a:spcAft>
                        <a:tabLst>
                          <a:tab pos="6210935" algn="l"/>
                        </a:tabLst>
                      </a:pPr>
                      <a:r>
                        <a:rPr lang="fr-FR" sz="1100" b="1" dirty="0">
                          <a:effectLst/>
                          <a:latin typeface="Arial"/>
                          <a:ea typeface="Times New Roman"/>
                        </a:rPr>
                        <a:t> </a:t>
                      </a:r>
                      <a:endParaRPr lang="en-US" sz="1200" dirty="0">
                        <a:effectLst/>
                        <a:latin typeface="Times New Roman"/>
                        <a:ea typeface="Times New Roman"/>
                      </a:endParaRPr>
                    </a:p>
                    <a:p>
                      <a:pPr algn="ctr">
                        <a:spcAft>
                          <a:spcPts val="0"/>
                        </a:spcAft>
                        <a:tabLst>
                          <a:tab pos="6210935" algn="l"/>
                        </a:tabLst>
                      </a:pPr>
                      <a:r>
                        <a:rPr lang="fr-FR" sz="1100" b="1" dirty="0" smtClean="0">
                          <a:effectLst/>
                          <a:latin typeface="Arial"/>
                          <a:ea typeface="Times New Roman"/>
                        </a:rPr>
                        <a:t>Eléments </a:t>
                      </a:r>
                      <a:r>
                        <a:rPr lang="fr-FR" sz="1100" b="1" dirty="0">
                          <a:effectLst/>
                          <a:latin typeface="Arial"/>
                          <a:ea typeface="Times New Roman"/>
                        </a:rPr>
                        <a:t>les plus significatifs</a:t>
                      </a:r>
                      <a:endParaRPr lang="en-US"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100" b="1" dirty="0">
                          <a:effectLst/>
                          <a:latin typeface="Arial"/>
                          <a:ea typeface="Times New Roman"/>
                        </a:rPr>
                        <a:t> </a:t>
                      </a:r>
                      <a:endParaRPr lang="en-US" sz="1200" dirty="0">
                        <a:effectLst/>
                        <a:latin typeface="Times New Roman"/>
                        <a:ea typeface="Times New Roman"/>
                      </a:endParaRPr>
                    </a:p>
                    <a:p>
                      <a:pPr algn="ctr">
                        <a:spcAft>
                          <a:spcPts val="0"/>
                        </a:spcAft>
                        <a:tabLst>
                          <a:tab pos="6210935" algn="l"/>
                        </a:tabLst>
                      </a:pPr>
                      <a:r>
                        <a:rPr lang="fr-FR" sz="1100" b="1" dirty="0">
                          <a:effectLst/>
                          <a:latin typeface="Arial"/>
                          <a:ea typeface="Times New Roman"/>
                        </a:rPr>
                        <a:t>Synthèse d'analyse par l'équipe</a:t>
                      </a:r>
                      <a:endParaRPr lang="en-US" sz="1200" dirty="0">
                        <a:effectLst/>
                        <a:latin typeface="Times New Roman"/>
                        <a:ea typeface="Times New Roman"/>
                      </a:endParaRPr>
                    </a:p>
                    <a:p>
                      <a:pPr algn="ctr">
                        <a:spcAft>
                          <a:spcPts val="0"/>
                        </a:spcAft>
                        <a:tabLst>
                          <a:tab pos="6210935" algn="l"/>
                        </a:tabLst>
                      </a:pPr>
                      <a:r>
                        <a:rPr lang="fr-FR" sz="1100" b="1" dirty="0">
                          <a:effectLst/>
                          <a:latin typeface="Arial"/>
                          <a:ea typeface="Times New Roman"/>
                        </a:rPr>
                        <a:t>sur les données collectées </a:t>
                      </a:r>
                      <a:r>
                        <a:rPr lang="fr-FR" sz="1100" b="1" dirty="0" smtClean="0">
                          <a:effectLst/>
                          <a:latin typeface="Arial"/>
                          <a:ea typeface="Times New Roman"/>
                        </a:rPr>
                        <a:t>aux étapes </a:t>
                      </a:r>
                      <a:r>
                        <a:rPr lang="fr-FR" sz="1100" b="1" dirty="0">
                          <a:effectLst/>
                          <a:latin typeface="Arial"/>
                          <a:ea typeface="Times New Roman"/>
                        </a:rPr>
                        <a:t>1 et 2</a:t>
                      </a:r>
                      <a:endParaRPr lang="en-US" sz="1200" dirty="0">
                        <a:effectLst/>
                        <a:latin typeface="Times New Roman"/>
                        <a:ea typeface="Times New Roman"/>
                      </a:endParaRPr>
                    </a:p>
                    <a:p>
                      <a:pPr algn="ctr">
                        <a:spcAft>
                          <a:spcPts val="0"/>
                        </a:spcAft>
                        <a:tabLst>
                          <a:tab pos="6210935" algn="l"/>
                        </a:tabLst>
                      </a:pPr>
                      <a:r>
                        <a:rPr lang="fr-FR" sz="1100" b="1" dirty="0">
                          <a:effectLst/>
                          <a:latin typeface="Arial"/>
                          <a:ea typeface="Times New Roman"/>
                        </a:rPr>
                        <a:t> </a:t>
                      </a:r>
                      <a:endParaRPr lang="en-US"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100" b="1" dirty="0">
                          <a:effectLst/>
                          <a:latin typeface="Arial"/>
                          <a:ea typeface="Times New Roman"/>
                        </a:rPr>
                        <a:t>Pistes de solutions suggérées par la population </a:t>
                      </a:r>
                      <a:r>
                        <a:rPr lang="fr-FR" sz="1100" b="1" dirty="0" smtClean="0">
                          <a:effectLst/>
                          <a:latin typeface="Arial"/>
                          <a:ea typeface="Times New Roman"/>
                        </a:rPr>
                        <a:t>et </a:t>
                      </a:r>
                      <a:r>
                        <a:rPr lang="fr-FR" sz="1100" b="1" dirty="0">
                          <a:effectLst/>
                          <a:latin typeface="Arial"/>
                          <a:ea typeface="Times New Roman"/>
                        </a:rPr>
                        <a:t>l’équipe pour répondre à ces besoins, </a:t>
                      </a:r>
                      <a:r>
                        <a:rPr lang="fr-FR" sz="1100" b="1" dirty="0" smtClean="0">
                          <a:effectLst/>
                          <a:latin typeface="Arial"/>
                          <a:ea typeface="Times New Roman"/>
                        </a:rPr>
                        <a:t>intérêts</a:t>
                      </a:r>
                      <a:r>
                        <a:rPr lang="fr-FR" sz="1100" b="1" dirty="0">
                          <a:effectLst/>
                          <a:latin typeface="Arial"/>
                          <a:ea typeface="Times New Roman"/>
                        </a:rPr>
                        <a:t>, causes et facteurs</a:t>
                      </a:r>
                      <a:endParaRPr lang="en-US"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612">
                <a:tc>
                  <a:txBody>
                    <a:bodyPr/>
                    <a:lstStyle/>
                    <a:p>
                      <a:pPr>
                        <a:spcAft>
                          <a:spcPts val="0"/>
                        </a:spcAft>
                        <a:tabLst>
                          <a:tab pos="6210935" algn="l"/>
                        </a:tabLst>
                      </a:pPr>
                      <a:r>
                        <a:rPr lang="fr-FR" sz="1000" dirty="0">
                          <a:effectLst/>
                          <a:latin typeface="Arial"/>
                          <a:ea typeface="Times New Roman"/>
                        </a:rPr>
                        <a:t>Besoins pratiques des femmes</a:t>
                      </a:r>
                      <a:endParaRPr lang="en-US" sz="12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dirty="0">
                          <a:effectLst/>
                          <a:latin typeface="Arial"/>
                          <a:ea typeface="Times New Roman"/>
                        </a:rPr>
                        <a:t> </a:t>
                      </a:r>
                      <a:endParaRPr lang="en-US"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612">
                <a:tc>
                  <a:txBody>
                    <a:bodyPr/>
                    <a:lstStyle/>
                    <a:p>
                      <a:pPr>
                        <a:spcAft>
                          <a:spcPts val="0"/>
                        </a:spcAft>
                        <a:tabLst>
                          <a:tab pos="6210935" algn="l"/>
                        </a:tabLst>
                      </a:pPr>
                      <a:r>
                        <a:rPr lang="fr-FR" sz="1000">
                          <a:effectLst/>
                          <a:latin typeface="Arial"/>
                          <a:ea typeface="Times New Roman"/>
                        </a:rPr>
                        <a:t>Besoins pratiques des hommes</a:t>
                      </a:r>
                      <a:endParaRPr lang="en-US" sz="120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dirty="0">
                          <a:effectLst/>
                          <a:latin typeface="Arial"/>
                          <a:ea typeface="Times New Roman"/>
                        </a:rPr>
                        <a:t> </a:t>
                      </a:r>
                      <a:endParaRPr lang="en-US"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612">
                <a:tc>
                  <a:txBody>
                    <a:bodyPr/>
                    <a:lstStyle/>
                    <a:p>
                      <a:pPr>
                        <a:spcAft>
                          <a:spcPts val="0"/>
                        </a:spcAft>
                        <a:tabLst>
                          <a:tab pos="6210935" algn="l"/>
                        </a:tabLst>
                      </a:pPr>
                      <a:r>
                        <a:rPr lang="fr-FR" sz="1000">
                          <a:effectLst/>
                          <a:latin typeface="Arial"/>
                          <a:ea typeface="Times New Roman"/>
                        </a:rPr>
                        <a:t>Intérêts stratégiques des femmes</a:t>
                      </a:r>
                      <a:endParaRPr lang="en-US" sz="120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dirty="0">
                          <a:effectLst/>
                          <a:latin typeface="Arial"/>
                          <a:ea typeface="Times New Roman"/>
                        </a:rPr>
                        <a:t> </a:t>
                      </a:r>
                      <a:endParaRPr lang="en-US"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612">
                <a:tc>
                  <a:txBody>
                    <a:bodyPr/>
                    <a:lstStyle/>
                    <a:p>
                      <a:pPr>
                        <a:spcAft>
                          <a:spcPts val="0"/>
                        </a:spcAft>
                        <a:tabLst>
                          <a:tab pos="6210935" algn="l"/>
                        </a:tabLst>
                      </a:pPr>
                      <a:r>
                        <a:rPr lang="fr-FR" sz="1000">
                          <a:effectLst/>
                          <a:latin typeface="Arial"/>
                          <a:ea typeface="Times New Roman"/>
                        </a:rPr>
                        <a:t>Intérêts stratégiques des hommes</a:t>
                      </a:r>
                      <a:endParaRPr lang="en-US" sz="120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dirty="0">
                          <a:effectLst/>
                          <a:latin typeface="Arial"/>
                          <a:ea typeface="Times New Roman"/>
                        </a:rPr>
                        <a:t> </a:t>
                      </a:r>
                      <a:endParaRPr lang="en-US"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612">
                <a:tc>
                  <a:txBody>
                    <a:bodyPr/>
                    <a:lstStyle/>
                    <a:p>
                      <a:pPr>
                        <a:spcAft>
                          <a:spcPts val="0"/>
                        </a:spcAft>
                        <a:tabLst>
                          <a:tab pos="6210935" algn="l"/>
                        </a:tabLst>
                      </a:pPr>
                      <a:r>
                        <a:rPr lang="fr-FR" sz="1000">
                          <a:effectLst/>
                          <a:latin typeface="Arial"/>
                          <a:ea typeface="Times New Roman"/>
                        </a:rPr>
                        <a:t>Écarts entre f/h les plus importants</a:t>
                      </a:r>
                      <a:endParaRPr lang="en-US" sz="120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612">
                <a:tc>
                  <a:txBody>
                    <a:bodyPr/>
                    <a:lstStyle/>
                    <a:p>
                      <a:pPr>
                        <a:spcAft>
                          <a:spcPts val="0"/>
                        </a:spcAft>
                        <a:tabLst>
                          <a:tab pos="6210935" algn="l"/>
                        </a:tabLst>
                      </a:pPr>
                      <a:r>
                        <a:rPr lang="fr-FR" sz="1000">
                          <a:effectLst/>
                          <a:latin typeface="Arial"/>
                          <a:ea typeface="Times New Roman"/>
                        </a:rPr>
                        <a:t>Causes immédiates des écarts entre f/h les plus importants</a:t>
                      </a:r>
                      <a:endParaRPr lang="en-US" sz="120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612">
                <a:tc>
                  <a:txBody>
                    <a:bodyPr/>
                    <a:lstStyle/>
                    <a:p>
                      <a:pPr>
                        <a:spcAft>
                          <a:spcPts val="0"/>
                        </a:spcAft>
                        <a:tabLst>
                          <a:tab pos="6210935" algn="l"/>
                        </a:tabLst>
                      </a:pPr>
                      <a:r>
                        <a:rPr lang="fr-FR" sz="1000">
                          <a:effectLst/>
                          <a:latin typeface="Arial"/>
                          <a:ea typeface="Times New Roman"/>
                        </a:rPr>
                        <a:t>Causes intermédiaires des écarts entre f/h les plus importants</a:t>
                      </a:r>
                      <a:endParaRPr lang="en-US" sz="120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612">
                <a:tc>
                  <a:txBody>
                    <a:bodyPr/>
                    <a:lstStyle/>
                    <a:p>
                      <a:pPr>
                        <a:spcAft>
                          <a:spcPts val="0"/>
                        </a:spcAft>
                        <a:tabLst>
                          <a:tab pos="6210935" algn="l"/>
                        </a:tabLst>
                      </a:pPr>
                      <a:r>
                        <a:rPr lang="fr-FR" sz="1000">
                          <a:effectLst/>
                          <a:latin typeface="Arial"/>
                          <a:ea typeface="Times New Roman"/>
                        </a:rPr>
                        <a:t>Causes structurelles des écarts entre f/h les plus importants</a:t>
                      </a:r>
                      <a:endParaRPr lang="en-US" sz="120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9054">
                <a:tc>
                  <a:txBody>
                    <a:bodyPr/>
                    <a:lstStyle/>
                    <a:p>
                      <a:pPr>
                        <a:spcAft>
                          <a:spcPts val="0"/>
                        </a:spcAft>
                        <a:tabLst>
                          <a:tab pos="6210935" algn="l"/>
                        </a:tabLst>
                      </a:pPr>
                      <a:r>
                        <a:rPr lang="fr-FR" sz="500">
                          <a:effectLst/>
                          <a:latin typeface="Arial"/>
                          <a:ea typeface="Times New Roman"/>
                        </a:rPr>
                        <a:t> </a:t>
                      </a:r>
                      <a:endParaRPr lang="en-US" sz="1200">
                        <a:effectLst/>
                        <a:latin typeface="Times New Roman"/>
                        <a:ea typeface="Times New Roman"/>
                      </a:endParaRPr>
                    </a:p>
                    <a:p>
                      <a:pPr>
                        <a:spcAft>
                          <a:spcPts val="0"/>
                        </a:spcAft>
                        <a:tabLst>
                          <a:tab pos="6210935" algn="l"/>
                        </a:tabLst>
                      </a:pPr>
                      <a:r>
                        <a:rPr lang="fr-FR" sz="1000">
                          <a:effectLst/>
                          <a:latin typeface="Arial"/>
                          <a:ea typeface="Times New Roman"/>
                        </a:rPr>
                        <a:t>Facteurs d’influence les plus positifs pour susciter un changement au niveau de l'égalité entre les sexes*</a:t>
                      </a:r>
                      <a:endParaRPr lang="en-US" sz="120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9054">
                <a:tc>
                  <a:txBody>
                    <a:bodyPr/>
                    <a:lstStyle/>
                    <a:p>
                      <a:pPr>
                        <a:spcAft>
                          <a:spcPts val="0"/>
                        </a:spcAft>
                        <a:tabLst>
                          <a:tab pos="6210935" algn="l"/>
                        </a:tabLst>
                      </a:pPr>
                      <a:r>
                        <a:rPr lang="fr-FR" sz="500">
                          <a:effectLst/>
                          <a:latin typeface="Arial"/>
                          <a:ea typeface="Times New Roman"/>
                        </a:rPr>
                        <a:t> </a:t>
                      </a:r>
                      <a:endParaRPr lang="en-US" sz="1200">
                        <a:effectLst/>
                        <a:latin typeface="Times New Roman"/>
                        <a:ea typeface="Times New Roman"/>
                      </a:endParaRPr>
                    </a:p>
                    <a:p>
                      <a:pPr>
                        <a:spcAft>
                          <a:spcPts val="0"/>
                        </a:spcAft>
                        <a:tabLst>
                          <a:tab pos="6210935" algn="l"/>
                        </a:tabLst>
                      </a:pPr>
                      <a:r>
                        <a:rPr lang="fr-FR" sz="1000">
                          <a:effectLst/>
                          <a:latin typeface="Arial"/>
                          <a:ea typeface="Times New Roman"/>
                        </a:rPr>
                        <a:t>Facteurs d’influence les plus susceptibles d’entraver le changement au niveau l'égalité entre les sexes</a:t>
                      </a:r>
                      <a:endParaRPr lang="en-US" sz="120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612">
                <a:tc>
                  <a:txBody>
                    <a:bodyPr/>
                    <a:lstStyle/>
                    <a:p>
                      <a:pPr>
                        <a:spcAft>
                          <a:spcPts val="0"/>
                        </a:spcAft>
                        <a:tabLst>
                          <a:tab pos="6210935" algn="l"/>
                        </a:tabLst>
                      </a:pPr>
                      <a:r>
                        <a:rPr lang="fr-FR" sz="1000">
                          <a:effectLst/>
                          <a:latin typeface="Arial"/>
                          <a:ea typeface="Times New Roman"/>
                        </a:rPr>
                        <a:t>Forces et opportunités de la population pour le changement</a:t>
                      </a:r>
                      <a:endParaRPr lang="en-US" sz="120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612">
                <a:tc>
                  <a:txBody>
                    <a:bodyPr/>
                    <a:lstStyle/>
                    <a:p>
                      <a:pPr>
                        <a:spcAft>
                          <a:spcPts val="0"/>
                        </a:spcAft>
                        <a:tabLst>
                          <a:tab pos="6210935" algn="l"/>
                        </a:tabLst>
                      </a:pPr>
                      <a:r>
                        <a:rPr lang="fr-FR" sz="1000">
                          <a:effectLst/>
                          <a:latin typeface="Arial"/>
                          <a:ea typeface="Times New Roman"/>
                        </a:rPr>
                        <a:t>Forces de l’équipe projet/programme pour susciter un changement </a:t>
                      </a:r>
                      <a:endParaRPr lang="en-US" sz="120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612">
                <a:tc>
                  <a:txBody>
                    <a:bodyPr/>
                    <a:lstStyle/>
                    <a:p>
                      <a:pPr>
                        <a:spcAft>
                          <a:spcPts val="0"/>
                        </a:spcAft>
                        <a:tabLst>
                          <a:tab pos="6210935" algn="l"/>
                        </a:tabLst>
                      </a:pPr>
                      <a:r>
                        <a:rPr lang="fr-FR" sz="500">
                          <a:effectLst/>
                          <a:latin typeface="Arial"/>
                          <a:ea typeface="Times New Roman"/>
                        </a:rPr>
                        <a:t> </a:t>
                      </a:r>
                      <a:endParaRPr lang="en-US" sz="1200">
                        <a:effectLst/>
                        <a:latin typeface="Times New Roman"/>
                        <a:ea typeface="Times New Roman"/>
                      </a:endParaRPr>
                    </a:p>
                    <a:p>
                      <a:pPr>
                        <a:spcAft>
                          <a:spcPts val="0"/>
                        </a:spcAft>
                        <a:tabLst>
                          <a:tab pos="6210935" algn="l"/>
                        </a:tabLst>
                      </a:pPr>
                      <a:r>
                        <a:rPr lang="fr-FR" sz="1000">
                          <a:effectLst/>
                          <a:latin typeface="Arial"/>
                          <a:ea typeface="Times New Roman"/>
                        </a:rPr>
                        <a:t>Hypothèses de risques</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a:effectLst/>
                          <a:latin typeface="Arial"/>
                          <a:ea typeface="Times New Roman"/>
                        </a:rPr>
                        <a:t> </a:t>
                      </a:r>
                      <a:endParaRPr lang="en-US" sz="12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6210935" algn="l"/>
                        </a:tabLst>
                      </a:pPr>
                      <a:r>
                        <a:rPr lang="fr-FR" sz="1000" dirty="0">
                          <a:effectLst/>
                          <a:latin typeface="Arial"/>
                          <a:ea typeface="Times New Roman"/>
                        </a:rPr>
                        <a:t> </a:t>
                      </a:r>
                      <a:endParaRPr lang="en-US" sz="12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711686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rganigramme : Données stockées 6"/>
          <p:cNvSpPr/>
          <p:nvPr/>
        </p:nvSpPr>
        <p:spPr>
          <a:xfrm>
            <a:off x="2267744" y="2348880"/>
            <a:ext cx="5688632" cy="2520280"/>
          </a:xfrm>
          <a:prstGeom prst="flowChartOnlineStorage">
            <a:avLst/>
          </a:prstGeom>
          <a:blipFill>
            <a:blip r:embed="rId2" cstate="print"/>
            <a:tile tx="0" ty="0" sx="100000" sy="100000" flip="none" algn="tl"/>
          </a:bli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tx2">
                    <a:lumMod val="75000"/>
                  </a:schemeClr>
                </a:solidFill>
                <a:effectLst>
                  <a:outerShdw blurRad="38100" dist="38100" dir="2700000" algn="tl">
                    <a:srgbClr val="000000">
                      <a:alpha val="43137"/>
                    </a:srgbClr>
                  </a:outerShdw>
                </a:effectLst>
                <a:latin typeface="Castellar" pitchFamily="18" charset="0"/>
              </a:rPr>
              <a:t>PLANIFICATION</a:t>
            </a:r>
            <a:endParaRPr lang="en-US" sz="3200" dirty="0">
              <a:solidFill>
                <a:schemeClr val="tx2">
                  <a:lumMod val="75000"/>
                </a:schemeClr>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2919593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tx1"/>
                </a:solidFill>
              </a:rPr>
              <a:t>PLAN DE PRESENTATION</a:t>
            </a:r>
            <a:endParaRPr lang="fr-FR" dirty="0"/>
          </a:p>
        </p:txBody>
      </p:sp>
      <p:sp>
        <p:nvSpPr>
          <p:cNvPr id="3" name="Espace réservé du contenu 2"/>
          <p:cNvSpPr>
            <a:spLocks noGrp="1"/>
          </p:cNvSpPr>
          <p:nvPr>
            <p:ph idx="1"/>
          </p:nvPr>
        </p:nvSpPr>
        <p:spPr/>
        <p:txBody>
          <a:bodyPr>
            <a:normAutofit/>
          </a:bodyPr>
          <a:lstStyle/>
          <a:p>
            <a:pPr marL="514350" indent="-514350" algn="just">
              <a:buFont typeface="+mj-lt"/>
              <a:buAutoNum type="arabicPeriod"/>
              <a:defRPr/>
            </a:pPr>
            <a:endParaRPr lang="fr-FR" b="1" dirty="0" smtClean="0"/>
          </a:p>
          <a:p>
            <a:pPr marL="514350" indent="-514350">
              <a:buAutoNum type="arabicPeriod"/>
            </a:pPr>
            <a:r>
              <a:rPr lang="fr-FR" b="1" dirty="0" smtClean="0"/>
              <a:t>Rappel définitions </a:t>
            </a:r>
            <a:r>
              <a:rPr lang="fr-FR" b="1" dirty="0"/>
              <a:t>du genre et de concepts </a:t>
            </a:r>
            <a:r>
              <a:rPr lang="fr-FR" b="1" dirty="0" smtClean="0"/>
              <a:t>associés</a:t>
            </a:r>
            <a:endParaRPr lang="fr-FR" b="1" dirty="0"/>
          </a:p>
          <a:p>
            <a:pPr marL="514350" indent="-514350" algn="just">
              <a:buFont typeface="+mj-lt"/>
              <a:buAutoNum type="arabicPeriod"/>
              <a:defRPr/>
            </a:pPr>
            <a:r>
              <a:rPr lang="fr-FR" b="1" dirty="0" smtClean="0"/>
              <a:t>Cycle </a:t>
            </a:r>
            <a:r>
              <a:rPr lang="fr-FR" b="1" dirty="0"/>
              <a:t>de vie d’un </a:t>
            </a:r>
            <a:r>
              <a:rPr lang="fr-FR" b="1" dirty="0" smtClean="0"/>
              <a:t>projet de développement</a:t>
            </a:r>
          </a:p>
          <a:p>
            <a:pPr marL="514350" indent="-514350" algn="just">
              <a:buFont typeface="+mj-lt"/>
              <a:buAutoNum type="arabicPeriod"/>
              <a:defRPr/>
            </a:pPr>
            <a:r>
              <a:rPr lang="fr-FR" b="1" dirty="0" smtClean="0"/>
              <a:t>Outils, </a:t>
            </a:r>
            <a:r>
              <a:rPr lang="fr-FR" b="1" dirty="0"/>
              <a:t>méthodes pour intégration de l’approche genre dans le cycle de vie d’un </a:t>
            </a:r>
            <a:r>
              <a:rPr lang="fr-FR" b="1" dirty="0" smtClean="0"/>
              <a:t>projet</a:t>
            </a:r>
          </a:p>
          <a:p>
            <a:pPr marL="514350" indent="-514350" algn="just">
              <a:buFont typeface="+mj-lt"/>
              <a:buAutoNum type="arabicPeriod"/>
              <a:defRPr/>
            </a:pPr>
            <a:r>
              <a:rPr lang="fr-FR" b="1" dirty="0" smtClean="0"/>
              <a:t>Conditions préalables</a:t>
            </a:r>
            <a:endParaRPr lang="fr-FR" b="1" dirty="0"/>
          </a:p>
          <a:p>
            <a:endParaRPr lang="fr-FR" dirty="0"/>
          </a:p>
        </p:txBody>
      </p:sp>
    </p:spTree>
    <p:extLst>
      <p:ext uri="{BB962C8B-B14F-4D97-AF65-F5344CB8AC3E}">
        <p14:creationId xmlns:p14="http://schemas.microsoft.com/office/powerpoint/2010/main" val="23488219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0"/>
            <a:ext cx="8136904" cy="6741368"/>
          </a:xfrm>
        </p:spPr>
        <p:txBody>
          <a:bodyPr>
            <a:noAutofit/>
          </a:bodyPr>
          <a:lstStyle/>
          <a:p>
            <a:pPr marL="0" indent="0" algn="just">
              <a:buNone/>
            </a:pPr>
            <a:r>
              <a:rPr lang="fr-FR" sz="2800" dirty="0"/>
              <a:t>La planification est un processus qui consiste à organiser (repartir) dans le temps et dans l’espace les réalisations projetées dans le cadre des projets et programmes. </a:t>
            </a:r>
          </a:p>
          <a:p>
            <a:pPr marL="0" indent="0" algn="just">
              <a:buNone/>
            </a:pPr>
            <a:endParaRPr lang="fr-FR" sz="2800" dirty="0"/>
          </a:p>
          <a:p>
            <a:pPr marL="0" indent="0" algn="just">
              <a:buNone/>
            </a:pPr>
            <a:r>
              <a:rPr lang="fr-FR" sz="2800" dirty="0"/>
              <a:t>Elle permet aussi de situer les responsabilités pour l’exécution des activités et les ressources à mobiliser</a:t>
            </a:r>
            <a:r>
              <a:rPr lang="fr-FR" sz="2800" dirty="0" smtClean="0"/>
              <a:t>.</a:t>
            </a:r>
          </a:p>
          <a:p>
            <a:pPr marL="0" indent="0" algn="just">
              <a:buNone/>
            </a:pPr>
            <a:endParaRPr lang="fr-FR" sz="2800" dirty="0"/>
          </a:p>
          <a:p>
            <a:pPr marL="82296" indent="0">
              <a:buNone/>
            </a:pPr>
            <a:r>
              <a:rPr lang="fr-FR" sz="2800" dirty="0"/>
              <a:t>La prise en compte du genre dans </a:t>
            </a:r>
            <a:r>
              <a:rPr lang="fr-FR" sz="2800" dirty="0" smtClean="0"/>
              <a:t>la </a:t>
            </a:r>
            <a:r>
              <a:rPr lang="fr-FR" sz="2800" dirty="0"/>
              <a:t>planification du projet se base sur les informations collectées lors de la phase de diagnostic, et sur l'analyse causale des problèmes et les besoins identifiés. Les étapes qui font le lien entre le diagnostic et la formulation du projet  sont les </a:t>
            </a:r>
            <a:r>
              <a:rPr lang="fr-FR" sz="2800" b="1" dirty="0"/>
              <a:t>objectifs</a:t>
            </a:r>
            <a:r>
              <a:rPr lang="fr-FR" sz="2800" dirty="0"/>
              <a:t>, </a:t>
            </a:r>
            <a:r>
              <a:rPr lang="fr-FR" sz="2800" b="1" dirty="0"/>
              <a:t>les résultats attendus, les stratégies et les actions</a:t>
            </a:r>
            <a:r>
              <a:rPr lang="fr-FR" sz="2800" dirty="0"/>
              <a:t> à entreprendre</a:t>
            </a:r>
            <a:r>
              <a:rPr lang="fr-FR" sz="2800" dirty="0" smtClean="0"/>
              <a:t>.</a:t>
            </a:r>
            <a:endParaRPr lang="en-US" sz="2800" dirty="0"/>
          </a:p>
        </p:txBody>
      </p:sp>
    </p:spTree>
    <p:extLst>
      <p:ext uri="{BB962C8B-B14F-4D97-AF65-F5344CB8AC3E}">
        <p14:creationId xmlns:p14="http://schemas.microsoft.com/office/powerpoint/2010/main" val="26729991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404664"/>
            <a:ext cx="8610160" cy="5843736"/>
          </a:xfrm>
        </p:spPr>
        <p:txBody>
          <a:bodyPr>
            <a:normAutofit fontScale="92500"/>
          </a:bodyPr>
          <a:lstStyle/>
          <a:p>
            <a:pPr marL="432000" indent="-457200" algn="just">
              <a:spcBef>
                <a:spcPct val="20000"/>
              </a:spcBef>
              <a:buClr>
                <a:schemeClr val="bg2"/>
              </a:buClr>
              <a:buSzPct val="75000"/>
              <a:buFont typeface="Wingdings" pitchFamily="2" charset="2"/>
              <a:buNone/>
            </a:pPr>
            <a:r>
              <a:rPr lang="fr-CA" dirty="0"/>
              <a:t>Les outils utilisés peuvent être </a:t>
            </a:r>
            <a:r>
              <a:rPr lang="fr-CA" b="1" dirty="0"/>
              <a:t>le cadre logique, le plan d’actions, la matrice des priorités, le diagramme de GANT.</a:t>
            </a:r>
          </a:p>
          <a:p>
            <a:pPr marL="432000" indent="-457200" algn="just">
              <a:spcBef>
                <a:spcPct val="20000"/>
              </a:spcBef>
              <a:buClr>
                <a:schemeClr val="bg2"/>
              </a:buClr>
              <a:buSzPct val="75000"/>
              <a:buFont typeface="Wingdings" pitchFamily="2" charset="2"/>
              <a:buNone/>
            </a:pPr>
            <a:endParaRPr lang="fr-CA" b="1" dirty="0"/>
          </a:p>
          <a:p>
            <a:pPr marL="432000" indent="-457200" algn="just">
              <a:spcBef>
                <a:spcPct val="20000"/>
              </a:spcBef>
              <a:buClr>
                <a:schemeClr val="bg2"/>
              </a:buClr>
              <a:buSzPct val="75000"/>
              <a:buNone/>
            </a:pPr>
            <a:r>
              <a:rPr lang="fr-CA" b="1" dirty="0"/>
              <a:t>Le cadre logique </a:t>
            </a:r>
            <a:r>
              <a:rPr lang="fr-CA" dirty="0"/>
              <a:t>a pour objectif principal de permettre l'intégration de la dimension genre au sein des projets et programmes de développement par une double stratégie : l'intégration transversale et l'intégration spécifique. </a:t>
            </a:r>
            <a:r>
              <a:rPr lang="fr-CA" dirty="0" smtClean="0"/>
              <a:t>De ce fait, </a:t>
            </a:r>
            <a:r>
              <a:rPr lang="fr-CA" b="1" dirty="0" smtClean="0"/>
              <a:t>l’identification </a:t>
            </a:r>
            <a:r>
              <a:rPr lang="fr-CA" b="1" dirty="0"/>
              <a:t>des objectifs et des résultats attendus que les activités et les indicateurs devront appliquer la double </a:t>
            </a:r>
            <a:r>
              <a:rPr lang="fr-CA" b="1" dirty="0" smtClean="0"/>
              <a:t>stratégie.</a:t>
            </a:r>
            <a:endParaRPr lang="fr-CA" dirty="0"/>
          </a:p>
          <a:p>
            <a:endParaRPr lang="en-US" dirty="0"/>
          </a:p>
        </p:txBody>
      </p:sp>
    </p:spTree>
    <p:extLst>
      <p:ext uri="{BB962C8B-B14F-4D97-AF65-F5344CB8AC3E}">
        <p14:creationId xmlns:p14="http://schemas.microsoft.com/office/powerpoint/2010/main" val="10947755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971550" y="188913"/>
            <a:ext cx="7345363" cy="685800"/>
          </a:xfrm>
        </p:spPr>
        <p:txBody>
          <a:bodyPr/>
          <a:lstStyle/>
          <a:p>
            <a:pPr algn="ctr" eaLnBrk="1" hangingPunct="1"/>
            <a:r>
              <a:rPr lang="fr-FR" sz="3000" b="1" dirty="0" smtClean="0">
                <a:ea typeface="ＭＳ Ｐゴシック" pitchFamily="34" charset="-128"/>
              </a:rPr>
              <a:t>L'approche intégrée du genre</a:t>
            </a:r>
          </a:p>
        </p:txBody>
      </p:sp>
      <p:sp>
        <p:nvSpPr>
          <p:cNvPr id="88067" name="Rectangle 34"/>
          <p:cNvSpPr>
            <a:spLocks noChangeArrowheads="1"/>
          </p:cNvSpPr>
          <p:nvPr/>
        </p:nvSpPr>
        <p:spPr bwMode="auto">
          <a:xfrm>
            <a:off x="2159000" y="1952625"/>
            <a:ext cx="390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spcBef>
                <a:spcPct val="20000"/>
              </a:spcBef>
              <a:buClr>
                <a:schemeClr val="bg2"/>
              </a:buClr>
              <a:buSzPct val="75000"/>
              <a:buFont typeface="Wingdings" pitchFamily="2" charset="2"/>
              <a:buChar char="p"/>
            </a:pPr>
            <a:endParaRPr lang="fr-FR" sz="2400" baseline="0"/>
          </a:p>
        </p:txBody>
      </p:sp>
      <p:sp>
        <p:nvSpPr>
          <p:cNvPr id="88068" name="Rectangle 35"/>
          <p:cNvSpPr>
            <a:spLocks noChangeArrowheads="1"/>
          </p:cNvSpPr>
          <p:nvPr/>
        </p:nvSpPr>
        <p:spPr bwMode="auto">
          <a:xfrm>
            <a:off x="1409275" y="1167135"/>
            <a:ext cx="6758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spcBef>
                <a:spcPct val="20000"/>
              </a:spcBef>
              <a:buClr>
                <a:schemeClr val="bg2"/>
              </a:buClr>
              <a:buSzPct val="75000"/>
              <a:buFont typeface="Wingdings" pitchFamily="2" charset="2"/>
              <a:buNone/>
            </a:pPr>
            <a:r>
              <a:rPr lang="fr-FR" sz="2400" baseline="0" dirty="0" smtClean="0"/>
              <a:t>Stratégie double d'intégration de la dimension genre </a:t>
            </a:r>
            <a:endParaRPr lang="fr-FR" sz="2400" baseline="0" dirty="0"/>
          </a:p>
        </p:txBody>
      </p:sp>
      <p:sp>
        <p:nvSpPr>
          <p:cNvPr id="88069" name="Text Box 43"/>
          <p:cNvSpPr txBox="1">
            <a:spLocks noChangeArrowheads="1"/>
          </p:cNvSpPr>
          <p:nvPr/>
        </p:nvSpPr>
        <p:spPr bwMode="auto">
          <a:xfrm>
            <a:off x="1331913" y="2286000"/>
            <a:ext cx="2519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ctr" eaLnBrk="0" hangingPunct="0">
              <a:spcBef>
                <a:spcPct val="20000"/>
              </a:spcBef>
              <a:buClr>
                <a:schemeClr val="bg2"/>
              </a:buClr>
              <a:buSzPct val="75000"/>
              <a:buFont typeface="Wingdings" pitchFamily="2" charset="2"/>
              <a:buChar char="p"/>
              <a:defRPr sz="1600" b="1" baseline="-25000">
                <a:solidFill>
                  <a:schemeClr val="tx1"/>
                </a:solidFill>
                <a:latin typeface="Arial" pitchFamily="34" charset="0"/>
                <a:ea typeface="ＭＳ Ｐゴシック" pitchFamily="34" charset="-128"/>
              </a:defRPr>
            </a:lvl1pPr>
            <a:lvl2pPr marL="37931725" indent="-37474525" algn="ctr" eaLnBrk="0" hangingPunct="0">
              <a:spcBef>
                <a:spcPct val="20000"/>
              </a:spcBef>
              <a:buClr>
                <a:schemeClr val="bg2"/>
              </a:buClr>
              <a:buSzPct val="75000"/>
              <a:buFont typeface="Wingdings" pitchFamily="2" charset="2"/>
              <a:buChar char="p"/>
              <a:defRPr sz="1600" b="1" baseline="-25000">
                <a:solidFill>
                  <a:schemeClr val="tx1"/>
                </a:solidFill>
                <a:latin typeface="Arial" pitchFamily="34" charset="0"/>
                <a:ea typeface="ＭＳ Ｐゴシック" pitchFamily="34" charset="-128"/>
              </a:defRPr>
            </a:lvl2pPr>
            <a:lvl3pPr eaLnBrk="0" hangingPunct="0">
              <a:spcBef>
                <a:spcPct val="20000"/>
              </a:spcBef>
              <a:defRPr sz="1600" b="1" baseline="-25000">
                <a:solidFill>
                  <a:schemeClr val="tx1"/>
                </a:solidFill>
                <a:latin typeface="Arial" pitchFamily="34" charset="0"/>
                <a:ea typeface="ＭＳ Ｐゴシック" pitchFamily="34" charset="-128"/>
              </a:defRPr>
            </a:lvl3pPr>
            <a:lvl4pPr eaLnBrk="0" hangingPunct="0">
              <a:spcBef>
                <a:spcPct val="20000"/>
              </a:spcBef>
              <a:defRPr sz="1600" b="1" baseline="-25000">
                <a:solidFill>
                  <a:schemeClr val="tx1"/>
                </a:solidFill>
                <a:latin typeface="Arial" pitchFamily="34" charset="0"/>
                <a:ea typeface="ＭＳ Ｐゴシック" pitchFamily="34" charset="-128"/>
              </a:defRPr>
            </a:lvl4pPr>
            <a:lvl5pPr eaLnBrk="0" hangingPunct="0">
              <a:spcBef>
                <a:spcPct val="20000"/>
              </a:spcBef>
              <a:defRPr sz="1600" b="1" baseline="-25000">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9pPr>
          </a:lstStyle>
          <a:p>
            <a:pPr eaLnBrk="1" hangingPunct="1">
              <a:spcBef>
                <a:spcPct val="50000"/>
              </a:spcBef>
              <a:buFont typeface="Wingdings" pitchFamily="2" charset="2"/>
              <a:buNone/>
            </a:pPr>
            <a:r>
              <a:rPr lang="fr-CA" sz="2400" baseline="0" dirty="0"/>
              <a:t>Transversale</a:t>
            </a:r>
          </a:p>
        </p:txBody>
      </p:sp>
      <p:sp>
        <p:nvSpPr>
          <p:cNvPr id="88070" name="Text Box 44"/>
          <p:cNvSpPr txBox="1">
            <a:spLocks noChangeArrowheads="1"/>
          </p:cNvSpPr>
          <p:nvPr/>
        </p:nvSpPr>
        <p:spPr bwMode="auto">
          <a:xfrm>
            <a:off x="5437188" y="2286000"/>
            <a:ext cx="2519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ctr" eaLnBrk="0" hangingPunct="0">
              <a:spcBef>
                <a:spcPct val="20000"/>
              </a:spcBef>
              <a:buClr>
                <a:schemeClr val="bg2"/>
              </a:buClr>
              <a:buSzPct val="75000"/>
              <a:buFont typeface="Wingdings" pitchFamily="2" charset="2"/>
              <a:buChar char="p"/>
              <a:defRPr sz="1600" b="1" baseline="-25000">
                <a:solidFill>
                  <a:schemeClr val="tx1"/>
                </a:solidFill>
                <a:latin typeface="Arial" pitchFamily="34" charset="0"/>
                <a:ea typeface="ＭＳ Ｐゴシック" pitchFamily="34" charset="-128"/>
              </a:defRPr>
            </a:lvl1pPr>
            <a:lvl2pPr marL="37931725" indent="-37474525" algn="ctr" eaLnBrk="0" hangingPunct="0">
              <a:spcBef>
                <a:spcPct val="20000"/>
              </a:spcBef>
              <a:buClr>
                <a:schemeClr val="bg2"/>
              </a:buClr>
              <a:buSzPct val="75000"/>
              <a:buFont typeface="Wingdings" pitchFamily="2" charset="2"/>
              <a:buChar char="p"/>
              <a:defRPr sz="1600" b="1" baseline="-25000">
                <a:solidFill>
                  <a:schemeClr val="tx1"/>
                </a:solidFill>
                <a:latin typeface="Arial" pitchFamily="34" charset="0"/>
                <a:ea typeface="ＭＳ Ｐゴシック" pitchFamily="34" charset="-128"/>
              </a:defRPr>
            </a:lvl2pPr>
            <a:lvl3pPr eaLnBrk="0" hangingPunct="0">
              <a:spcBef>
                <a:spcPct val="20000"/>
              </a:spcBef>
              <a:defRPr sz="1600" b="1" baseline="-25000">
                <a:solidFill>
                  <a:schemeClr val="tx1"/>
                </a:solidFill>
                <a:latin typeface="Arial" pitchFamily="34" charset="0"/>
                <a:ea typeface="ＭＳ Ｐゴシック" pitchFamily="34" charset="-128"/>
              </a:defRPr>
            </a:lvl3pPr>
            <a:lvl4pPr eaLnBrk="0" hangingPunct="0">
              <a:spcBef>
                <a:spcPct val="20000"/>
              </a:spcBef>
              <a:defRPr sz="1600" b="1" baseline="-25000">
                <a:solidFill>
                  <a:schemeClr val="tx1"/>
                </a:solidFill>
                <a:latin typeface="Arial" pitchFamily="34" charset="0"/>
                <a:ea typeface="ＭＳ Ｐゴシック" pitchFamily="34" charset="-128"/>
              </a:defRPr>
            </a:lvl4pPr>
            <a:lvl5pPr eaLnBrk="0" hangingPunct="0">
              <a:spcBef>
                <a:spcPct val="20000"/>
              </a:spcBef>
              <a:defRPr sz="1600" b="1" baseline="-25000">
                <a:solidFill>
                  <a:schemeClr val="tx1"/>
                </a:solidFill>
                <a:latin typeface="Arial" pitchFamily="34" charset="0"/>
                <a:ea typeface="ＭＳ Ｐゴシック" pitchFamily="34" charset="-128"/>
              </a:defRPr>
            </a:lvl5pPr>
            <a:lvl6pPr marL="4572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6pPr>
            <a:lvl7pPr marL="9144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7pPr>
            <a:lvl8pPr marL="13716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8pPr>
            <a:lvl9pPr marL="1828800" eaLnBrk="0" fontAlgn="base" hangingPunct="0">
              <a:spcBef>
                <a:spcPct val="20000"/>
              </a:spcBef>
              <a:spcAft>
                <a:spcPct val="0"/>
              </a:spcAft>
              <a:defRPr sz="1600" b="1" baseline="-25000">
                <a:solidFill>
                  <a:schemeClr val="tx1"/>
                </a:solidFill>
                <a:latin typeface="Arial" pitchFamily="34" charset="0"/>
                <a:ea typeface="ＭＳ Ｐゴシック" pitchFamily="34" charset="-128"/>
              </a:defRPr>
            </a:lvl9pPr>
          </a:lstStyle>
          <a:p>
            <a:pPr eaLnBrk="1" hangingPunct="1">
              <a:spcBef>
                <a:spcPct val="50000"/>
              </a:spcBef>
              <a:buFont typeface="Wingdings" pitchFamily="2" charset="2"/>
              <a:buNone/>
            </a:pPr>
            <a:r>
              <a:rPr lang="fr-CA" sz="2400" baseline="0" dirty="0"/>
              <a:t>Spécifique</a:t>
            </a:r>
          </a:p>
        </p:txBody>
      </p:sp>
      <p:graphicFrame>
        <p:nvGraphicFramePr>
          <p:cNvPr id="16" name="Group 41"/>
          <p:cNvGraphicFramePr>
            <a:graphicFrameLocks noGrp="1"/>
          </p:cNvGraphicFramePr>
          <p:nvPr/>
        </p:nvGraphicFramePr>
        <p:xfrm>
          <a:off x="914400" y="2743200"/>
          <a:ext cx="7848600" cy="2981326"/>
        </p:xfrm>
        <a:graphic>
          <a:graphicData uri="http://schemas.openxmlformats.org/drawingml/2006/table">
            <a:tbl>
              <a:tblPr/>
              <a:tblGrid>
                <a:gridCol w="3721100"/>
                <a:gridCol w="485775"/>
                <a:gridCol w="3641725"/>
              </a:tblGrid>
              <a:tr h="154781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2000" b="0" i="0" u="none" strike="noStrike" cap="none" normalizeH="0" baseline="0" dirty="0" smtClean="0">
                          <a:ln>
                            <a:noFill/>
                          </a:ln>
                          <a:solidFill>
                            <a:schemeClr val="tx1"/>
                          </a:solidFill>
                          <a:effectLst/>
                          <a:latin typeface="Arial" pitchFamily="34" charset="0"/>
                          <a:ea typeface="ＭＳ Ｐゴシック" pitchFamily="34" charset="-128"/>
                        </a:rPr>
                        <a:t>1. Intégration des  préoccupations </a:t>
                      </a:r>
                      <a:r>
                        <a:rPr kumimoji="0" lang="fr-CA" sz="2000" b="0" i="0" u="none" strike="noStrike" cap="none" normalizeH="0" baseline="0" dirty="0" smtClean="0">
                          <a:ln>
                            <a:noFill/>
                          </a:ln>
                          <a:solidFill>
                            <a:srgbClr val="000000"/>
                          </a:solidFill>
                          <a:effectLst/>
                          <a:latin typeface="Arial" pitchFamily="34" charset="0"/>
                          <a:ea typeface="ＭＳ Ｐゴシック" pitchFamily="34" charset="-128"/>
                        </a:rPr>
                        <a:t>femmes/hommes </a:t>
                      </a:r>
                      <a:r>
                        <a:rPr kumimoji="0" lang="fr-CA" sz="2000" b="0" i="0" u="none" strike="noStrike" cap="none" normalizeH="0" baseline="0" dirty="0" smtClean="0">
                          <a:ln>
                            <a:noFill/>
                          </a:ln>
                          <a:solidFill>
                            <a:schemeClr val="tx1"/>
                          </a:solidFill>
                          <a:effectLst/>
                          <a:latin typeface="Arial" pitchFamily="34" charset="0"/>
                          <a:ea typeface="ＭＳ Ｐゴシック" pitchFamily="34" charset="-128"/>
                        </a:rPr>
                        <a:t>dans tous les programmes et politiques</a:t>
                      </a:r>
                      <a:endParaRPr kumimoji="0" lang="fr-FR" sz="2000" b="0"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2000" b="1"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2000" b="0" i="0" u="none" strike="noStrike" cap="none" normalizeH="0" baseline="0" dirty="0" smtClean="0">
                          <a:ln>
                            <a:noFill/>
                          </a:ln>
                          <a:solidFill>
                            <a:schemeClr val="tx1"/>
                          </a:solidFill>
                          <a:effectLst/>
                          <a:latin typeface="Arial" pitchFamily="34" charset="0"/>
                          <a:ea typeface="ＭＳ Ｐゴシック" pitchFamily="34" charset="-128"/>
                        </a:rPr>
                        <a:t>2. Activités visant spécifiquement à renforcer le pouvoir des femmes</a:t>
                      </a:r>
                      <a:endParaRPr kumimoji="0" lang="fr-FR" sz="2000" b="0"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2000" b="1"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20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2000" b="1"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52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CA" sz="1000" b="1"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CA" sz="2000" b="1" i="0" u="none" strike="noStrike" cap="none" normalizeH="0" baseline="0" dirty="0" smtClean="0">
                          <a:ln>
                            <a:noFill/>
                          </a:ln>
                          <a:solidFill>
                            <a:schemeClr val="tx1"/>
                          </a:solidFill>
                          <a:effectLst/>
                          <a:latin typeface="Arial" pitchFamily="34" charset="0"/>
                          <a:ea typeface="ＭＳ Ｐゴシック" pitchFamily="34" charset="-128"/>
                        </a:rPr>
                        <a:t>Égalité</a:t>
                      </a:r>
                      <a:endParaRPr kumimoji="0" lang="fr-FR" sz="2000" b="1"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2000" b="1"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fr-FR" sz="800" b="1" i="1" u="none" strike="noStrike" cap="none" normalizeH="0" baseline="0" dirty="0" smtClean="0">
                        <a:ln>
                          <a:noFill/>
                        </a:ln>
                        <a:solidFill>
                          <a:srgbClr val="FF0000"/>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sz="1800" b="1" i="1" u="none" strike="noStrike" cap="none" normalizeH="0" baseline="0" dirty="0" smtClean="0">
                          <a:ln>
                            <a:noFill/>
                          </a:ln>
                          <a:solidFill>
                            <a:srgbClr val="000000"/>
                          </a:solidFill>
                          <a:effectLst/>
                          <a:latin typeface="Arial" pitchFamily="34" charset="0"/>
                          <a:ea typeface="ＭＳ Ｐゴシック" pitchFamily="34" charset="-128"/>
                        </a:rPr>
                        <a:t>« </a:t>
                      </a:r>
                      <a:r>
                        <a:rPr kumimoji="0" lang="fr-FR" sz="1800" b="1" i="0" u="none" strike="noStrike" cap="none" normalizeH="0" baseline="0" dirty="0" err="1" smtClean="0">
                          <a:ln>
                            <a:noFill/>
                          </a:ln>
                          <a:solidFill>
                            <a:srgbClr val="000000"/>
                          </a:solidFill>
                          <a:effectLst/>
                          <a:latin typeface="Arial" pitchFamily="34" charset="0"/>
                          <a:ea typeface="ＭＳ Ｐゴシック" pitchFamily="34" charset="-128"/>
                        </a:rPr>
                        <a:t>Empowerment</a:t>
                      </a:r>
                      <a:r>
                        <a:rPr kumimoji="0" lang="fr-FR" sz="1800" b="1" i="1" u="none" strike="noStrike" cap="none" normalizeH="0" baseline="0" dirty="0" smtClean="0">
                          <a:ln>
                            <a:noFill/>
                          </a:ln>
                          <a:solidFill>
                            <a:srgbClr val="000000"/>
                          </a:solidFill>
                          <a:effectLst/>
                          <a:latin typeface="Arial" pitchFamily="34" charset="0"/>
                          <a:ea typeface="ＭＳ Ｐゴシック" pitchFamily="34" charset="-128"/>
                        </a:rPr>
                        <a:t> »</a:t>
                      </a:r>
                      <a:r>
                        <a:rPr kumimoji="0" lang="fr-FR" sz="1800" b="1" i="0" u="none" strike="noStrike" cap="none" normalizeH="0" baseline="0" dirty="0" smtClean="0">
                          <a:ln>
                            <a:noFill/>
                          </a:ln>
                          <a:solidFill>
                            <a:srgbClr val="000000"/>
                          </a:solidFill>
                          <a:effectLst/>
                          <a:latin typeface="Arial" pitchFamily="34" charset="0"/>
                          <a:ea typeface="ＭＳ Ｐゴシック" pitchFamily="34" charset="-128"/>
                        </a:rPr>
                        <a:t> des femmes Égalité</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88097" name="Grouper 10"/>
          <p:cNvGrpSpPr>
            <a:grpSpLocks/>
          </p:cNvGrpSpPr>
          <p:nvPr/>
        </p:nvGrpSpPr>
        <p:grpSpPr bwMode="auto">
          <a:xfrm>
            <a:off x="2362200" y="4267200"/>
            <a:ext cx="4724400" cy="685800"/>
            <a:chOff x="2362200" y="4267200"/>
            <a:chExt cx="4724400" cy="685800"/>
          </a:xfrm>
        </p:grpSpPr>
        <p:sp>
          <p:nvSpPr>
            <p:cNvPr id="88098" name="AutoShape 38"/>
            <p:cNvSpPr>
              <a:spLocks noChangeArrowheads="1"/>
            </p:cNvSpPr>
            <p:nvPr/>
          </p:nvSpPr>
          <p:spPr bwMode="auto">
            <a:xfrm>
              <a:off x="2362200" y="4267200"/>
              <a:ext cx="457200" cy="685800"/>
            </a:xfrm>
            <a:prstGeom prst="downArrow">
              <a:avLst>
                <a:gd name="adj1" fmla="val 57407"/>
                <a:gd name="adj2" fmla="val 33333"/>
              </a:avLst>
            </a:prstGeom>
            <a:solidFill>
              <a:srgbClr val="99CC00"/>
            </a:solidFill>
            <a:ln w="9525">
              <a:solidFill>
                <a:schemeClr val="tx1"/>
              </a:solidFill>
              <a:miter lim="800000"/>
              <a:headEnd/>
              <a:tailEnd/>
            </a:ln>
          </p:spPr>
          <p:txBody>
            <a:bodyPr wrap="none" anchor="ctr"/>
            <a:lstStyle/>
            <a:p>
              <a:pPr algn="ctr">
                <a:spcBef>
                  <a:spcPct val="20000"/>
                </a:spcBef>
                <a:buClr>
                  <a:schemeClr val="bg2"/>
                </a:buClr>
                <a:buSzPct val="75000"/>
                <a:buFont typeface="Wingdings" pitchFamily="2" charset="2"/>
                <a:buChar char="p"/>
              </a:pPr>
              <a:endParaRPr lang="fr-FR" baseline="0"/>
            </a:p>
          </p:txBody>
        </p:sp>
        <p:sp>
          <p:nvSpPr>
            <p:cNvPr id="88099" name="AutoShape 39"/>
            <p:cNvSpPr>
              <a:spLocks noChangeArrowheads="1"/>
            </p:cNvSpPr>
            <p:nvPr/>
          </p:nvSpPr>
          <p:spPr bwMode="auto">
            <a:xfrm>
              <a:off x="6553200" y="4267200"/>
              <a:ext cx="533400" cy="685800"/>
            </a:xfrm>
            <a:prstGeom prst="downArrow">
              <a:avLst>
                <a:gd name="adj1" fmla="val 50000"/>
                <a:gd name="adj2" fmla="val 28571"/>
              </a:avLst>
            </a:prstGeom>
            <a:solidFill>
              <a:srgbClr val="99CC00"/>
            </a:solidFill>
            <a:ln w="9525">
              <a:solidFill>
                <a:schemeClr val="tx1"/>
              </a:solidFill>
              <a:miter lim="800000"/>
              <a:headEnd/>
              <a:tailEnd/>
            </a:ln>
          </p:spPr>
          <p:txBody>
            <a:bodyPr wrap="none" anchor="ctr"/>
            <a:lstStyle/>
            <a:p>
              <a:pPr algn="ctr">
                <a:spcBef>
                  <a:spcPct val="20000"/>
                </a:spcBef>
                <a:buClr>
                  <a:schemeClr val="bg2"/>
                </a:buClr>
                <a:buSzPct val="75000"/>
                <a:buFont typeface="Wingdings" pitchFamily="2" charset="2"/>
                <a:buChar char="p"/>
              </a:pPr>
              <a:endParaRPr lang="fr-FR" baseline="0"/>
            </a:p>
          </p:txBody>
        </p:sp>
        <p:sp>
          <p:nvSpPr>
            <p:cNvPr id="88100" name="Rectangle 40"/>
            <p:cNvSpPr>
              <a:spLocks noChangeArrowheads="1"/>
            </p:cNvSpPr>
            <p:nvPr/>
          </p:nvSpPr>
          <p:spPr bwMode="auto">
            <a:xfrm>
              <a:off x="3916363" y="4267200"/>
              <a:ext cx="1570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20000"/>
                </a:spcBef>
                <a:buClr>
                  <a:schemeClr val="bg2"/>
                </a:buClr>
                <a:buSzPct val="75000"/>
                <a:buFont typeface="Wingdings" pitchFamily="2" charset="2"/>
                <a:buNone/>
              </a:pPr>
              <a:r>
                <a:rPr lang="fr-FR" sz="2400" baseline="0" dirty="0"/>
                <a:t>Résultats</a:t>
              </a:r>
            </a:p>
          </p:txBody>
        </p:sp>
      </p:grpSp>
    </p:spTree>
    <p:extLst>
      <p:ext uri="{BB962C8B-B14F-4D97-AF65-F5344CB8AC3E}">
        <p14:creationId xmlns:p14="http://schemas.microsoft.com/office/powerpoint/2010/main" val="3907344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069"/>
                                        </p:tgtEl>
                                        <p:attrNameLst>
                                          <p:attrName>style.visibility</p:attrName>
                                        </p:attrNameLst>
                                      </p:cBhvr>
                                      <p:to>
                                        <p:strVal val="visible"/>
                                      </p:to>
                                    </p:set>
                                    <p:anim calcmode="lin" valueType="num">
                                      <p:cBhvr>
                                        <p:cTn id="7" dur="500" fill="hold"/>
                                        <p:tgtEl>
                                          <p:spTgt spid="88069"/>
                                        </p:tgtEl>
                                        <p:attrNameLst>
                                          <p:attrName>ppt_w</p:attrName>
                                        </p:attrNameLst>
                                      </p:cBhvr>
                                      <p:tavLst>
                                        <p:tav tm="0">
                                          <p:val>
                                            <p:fltVal val="0"/>
                                          </p:val>
                                        </p:tav>
                                        <p:tav tm="100000">
                                          <p:val>
                                            <p:strVal val="#ppt_w"/>
                                          </p:val>
                                        </p:tav>
                                      </p:tavLst>
                                    </p:anim>
                                    <p:anim calcmode="lin" valueType="num">
                                      <p:cBhvr>
                                        <p:cTn id="8" dur="500" fill="hold"/>
                                        <p:tgtEl>
                                          <p:spTgt spid="88069"/>
                                        </p:tgtEl>
                                        <p:attrNameLst>
                                          <p:attrName>ppt_h</p:attrName>
                                        </p:attrNameLst>
                                      </p:cBhvr>
                                      <p:tavLst>
                                        <p:tav tm="0">
                                          <p:val>
                                            <p:fltVal val="0"/>
                                          </p:val>
                                        </p:tav>
                                        <p:tav tm="100000">
                                          <p:val>
                                            <p:strVal val="#ppt_h"/>
                                          </p:val>
                                        </p:tav>
                                      </p:tavLst>
                                    </p:anim>
                                    <p:animEffect transition="in" filter="fade">
                                      <p:cBhvr>
                                        <p:cTn id="9" dur="500"/>
                                        <p:tgtEl>
                                          <p:spTgt spid="8806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8070"/>
                                        </p:tgtEl>
                                        <p:attrNameLst>
                                          <p:attrName>style.visibility</p:attrName>
                                        </p:attrNameLst>
                                      </p:cBhvr>
                                      <p:to>
                                        <p:strVal val="visible"/>
                                      </p:to>
                                    </p:set>
                                    <p:anim calcmode="lin" valueType="num">
                                      <p:cBhvr>
                                        <p:cTn id="14" dur="500" fill="hold"/>
                                        <p:tgtEl>
                                          <p:spTgt spid="88070"/>
                                        </p:tgtEl>
                                        <p:attrNameLst>
                                          <p:attrName>ppt_w</p:attrName>
                                        </p:attrNameLst>
                                      </p:cBhvr>
                                      <p:tavLst>
                                        <p:tav tm="0">
                                          <p:val>
                                            <p:fltVal val="0"/>
                                          </p:val>
                                        </p:tav>
                                        <p:tav tm="100000">
                                          <p:val>
                                            <p:strVal val="#ppt_w"/>
                                          </p:val>
                                        </p:tav>
                                      </p:tavLst>
                                    </p:anim>
                                    <p:anim calcmode="lin" valueType="num">
                                      <p:cBhvr>
                                        <p:cTn id="15" dur="500" fill="hold"/>
                                        <p:tgtEl>
                                          <p:spTgt spid="88070"/>
                                        </p:tgtEl>
                                        <p:attrNameLst>
                                          <p:attrName>ppt_h</p:attrName>
                                        </p:attrNameLst>
                                      </p:cBhvr>
                                      <p:tavLst>
                                        <p:tav tm="0">
                                          <p:val>
                                            <p:fltVal val="0"/>
                                          </p:val>
                                        </p:tav>
                                        <p:tav tm="100000">
                                          <p:val>
                                            <p:strVal val="#ppt_h"/>
                                          </p:val>
                                        </p:tav>
                                      </p:tavLst>
                                    </p:anim>
                                    <p:animEffect transition="in" filter="fade">
                                      <p:cBhvr>
                                        <p:cTn id="16" dur="500"/>
                                        <p:tgtEl>
                                          <p:spTgt spid="88070"/>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80">
                                          <p:stCondLst>
                                            <p:cond delay="0"/>
                                          </p:stCondLst>
                                        </p:cTn>
                                        <p:tgtEl>
                                          <p:spTgt spid="16"/>
                                        </p:tgtEl>
                                      </p:cBhvr>
                                    </p:animEffect>
                                    <p:anim calcmode="lin" valueType="num">
                                      <p:cBhvr>
                                        <p:cTn id="2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7" dur="26">
                                          <p:stCondLst>
                                            <p:cond delay="650"/>
                                          </p:stCondLst>
                                        </p:cTn>
                                        <p:tgtEl>
                                          <p:spTgt spid="16"/>
                                        </p:tgtEl>
                                      </p:cBhvr>
                                      <p:to x="100000" y="60000"/>
                                    </p:animScale>
                                    <p:animScale>
                                      <p:cBhvr>
                                        <p:cTn id="28" dur="166" decel="50000">
                                          <p:stCondLst>
                                            <p:cond delay="676"/>
                                          </p:stCondLst>
                                        </p:cTn>
                                        <p:tgtEl>
                                          <p:spTgt spid="16"/>
                                        </p:tgtEl>
                                      </p:cBhvr>
                                      <p:to x="100000" y="100000"/>
                                    </p:animScale>
                                    <p:animScale>
                                      <p:cBhvr>
                                        <p:cTn id="29" dur="26">
                                          <p:stCondLst>
                                            <p:cond delay="1312"/>
                                          </p:stCondLst>
                                        </p:cTn>
                                        <p:tgtEl>
                                          <p:spTgt spid="16"/>
                                        </p:tgtEl>
                                      </p:cBhvr>
                                      <p:to x="100000" y="80000"/>
                                    </p:animScale>
                                    <p:animScale>
                                      <p:cBhvr>
                                        <p:cTn id="30" dur="166" decel="50000">
                                          <p:stCondLst>
                                            <p:cond delay="1338"/>
                                          </p:stCondLst>
                                        </p:cTn>
                                        <p:tgtEl>
                                          <p:spTgt spid="16"/>
                                        </p:tgtEl>
                                      </p:cBhvr>
                                      <p:to x="100000" y="100000"/>
                                    </p:animScale>
                                    <p:animScale>
                                      <p:cBhvr>
                                        <p:cTn id="31" dur="26">
                                          <p:stCondLst>
                                            <p:cond delay="1642"/>
                                          </p:stCondLst>
                                        </p:cTn>
                                        <p:tgtEl>
                                          <p:spTgt spid="16"/>
                                        </p:tgtEl>
                                      </p:cBhvr>
                                      <p:to x="100000" y="90000"/>
                                    </p:animScale>
                                    <p:animScale>
                                      <p:cBhvr>
                                        <p:cTn id="32" dur="166" decel="50000">
                                          <p:stCondLst>
                                            <p:cond delay="1668"/>
                                          </p:stCondLst>
                                        </p:cTn>
                                        <p:tgtEl>
                                          <p:spTgt spid="16"/>
                                        </p:tgtEl>
                                      </p:cBhvr>
                                      <p:to x="100000" y="100000"/>
                                    </p:animScale>
                                    <p:animScale>
                                      <p:cBhvr>
                                        <p:cTn id="33" dur="26">
                                          <p:stCondLst>
                                            <p:cond delay="1808"/>
                                          </p:stCondLst>
                                        </p:cTn>
                                        <p:tgtEl>
                                          <p:spTgt spid="16"/>
                                        </p:tgtEl>
                                      </p:cBhvr>
                                      <p:to x="100000" y="95000"/>
                                    </p:animScale>
                                    <p:animScale>
                                      <p:cBhvr>
                                        <p:cTn id="34"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p:bldP spid="8807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1560" y="260648"/>
            <a:ext cx="7920880" cy="5987752"/>
          </a:xfrm>
        </p:spPr>
        <p:txBody>
          <a:bodyPr>
            <a:normAutofit fontScale="85000" lnSpcReduction="10000"/>
          </a:bodyPr>
          <a:lstStyle/>
          <a:p>
            <a:pPr marL="82296" lvl="0" indent="0">
              <a:buNone/>
            </a:pPr>
            <a:r>
              <a:rPr lang="fr-CA" b="1" dirty="0"/>
              <a:t>Qu'est-ce que la double stratégie d'intégration de la dimension genre ?</a:t>
            </a:r>
            <a:endParaRPr lang="en-US" dirty="0"/>
          </a:p>
          <a:p>
            <a:pPr lvl="0"/>
            <a:r>
              <a:rPr lang="fr-CA" b="1" dirty="0"/>
              <a:t>Stratégie transversale</a:t>
            </a:r>
            <a:r>
              <a:rPr lang="fr-CA" dirty="0"/>
              <a:t> : Requiert de prendre en compte les besoins </a:t>
            </a:r>
            <a:r>
              <a:rPr lang="fr-CA" dirty="0" smtClean="0"/>
              <a:t>pratiques </a:t>
            </a:r>
            <a:r>
              <a:rPr lang="fr-CA" dirty="0"/>
              <a:t>et les intérêts stratégiques des femmes et des hommes de la population cible et de s’assurer que les retombées bénéficieront de manière équitable à tous les groupes visés. </a:t>
            </a:r>
            <a:endParaRPr lang="en-US" dirty="0"/>
          </a:p>
          <a:p>
            <a:pPr lvl="0"/>
            <a:r>
              <a:rPr lang="fr-CA" b="1" dirty="0"/>
              <a:t>Stratégie spécifique</a:t>
            </a:r>
            <a:r>
              <a:rPr lang="fr-CA" dirty="0"/>
              <a:t> : Inclut des résultats attendus qui visent</a:t>
            </a:r>
            <a:r>
              <a:rPr lang="fr-CA" b="1" dirty="0"/>
              <a:t> </a:t>
            </a:r>
            <a:r>
              <a:rPr lang="fr-CA" dirty="0"/>
              <a:t>directement la réduction des inégalités de pouvoir, </a:t>
            </a:r>
            <a:r>
              <a:rPr lang="fr-CA" dirty="0" smtClean="0"/>
              <a:t>l’autonomisation </a:t>
            </a:r>
            <a:r>
              <a:rPr lang="fr-CA" dirty="0"/>
              <a:t>(économique, politique, etc.) des femmes, ou d'autres groupes marginalisés. La stratégie spécifique peut donc se traduire par le choix d’une ou plusieurs activités visant à réduire ces inégalités.</a:t>
            </a:r>
            <a:endParaRPr lang="en-US" dirty="0"/>
          </a:p>
          <a:p>
            <a:endParaRPr lang="en-US" dirty="0"/>
          </a:p>
        </p:txBody>
      </p:sp>
    </p:spTree>
    <p:extLst>
      <p:ext uri="{BB962C8B-B14F-4D97-AF65-F5344CB8AC3E}">
        <p14:creationId xmlns:p14="http://schemas.microsoft.com/office/powerpoint/2010/main" val="20630436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942541057"/>
              </p:ext>
            </p:extLst>
          </p:nvPr>
        </p:nvGraphicFramePr>
        <p:xfrm>
          <a:off x="1" y="116632"/>
          <a:ext cx="9144000" cy="6378199"/>
        </p:xfrm>
        <a:graphic>
          <a:graphicData uri="http://schemas.openxmlformats.org/drawingml/2006/table">
            <a:tbl>
              <a:tblPr firstRow="1" bandRow="1">
                <a:tableStyleId>{5C22544A-7EE6-4342-B048-85BDC9FD1C3A}</a:tableStyleId>
              </a:tblPr>
              <a:tblGrid>
                <a:gridCol w="1331639"/>
                <a:gridCol w="1826709"/>
                <a:gridCol w="1689349"/>
                <a:gridCol w="1762798"/>
                <a:gridCol w="2533505"/>
              </a:tblGrid>
              <a:tr h="3119462">
                <a:tc rowSpan="6">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fr-FR" sz="1800" kern="1200" dirty="0" smtClean="0">
                          <a:solidFill>
                            <a:schemeClr val="dk1"/>
                          </a:solidFill>
                          <a:latin typeface="+mn-lt"/>
                          <a:ea typeface="+mn-ea"/>
                          <a:cs typeface="+mn-cs"/>
                        </a:rPr>
                        <a:t>Logique d'intervention</a:t>
                      </a:r>
                    </a:p>
                    <a:p>
                      <a:pPr marL="0" algn="l" rtl="0" eaLnBrk="1" latinLnBrk="0" hangingPunct="1">
                        <a:lnSpc>
                          <a:spcPct val="115000"/>
                        </a:lnSpc>
                        <a:spcAft>
                          <a:spcPts val="0"/>
                        </a:spcAft>
                      </a:pPr>
                      <a:endParaRPr kumimoji="0" lang="fr-FR" sz="1800" kern="1200" dirty="0" smtClean="0">
                        <a:solidFill>
                          <a:schemeClr val="dk1"/>
                        </a:solidFill>
                        <a:latin typeface="+mn-lt"/>
                        <a:ea typeface="+mn-ea"/>
                        <a:cs typeface="+mn-cs"/>
                      </a:endParaRPr>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rtl="0" eaLnBrk="1" latinLnBrk="0" hangingPunct="1">
                        <a:lnSpc>
                          <a:spcPct val="115000"/>
                        </a:lnSpc>
                        <a:spcAft>
                          <a:spcPts val="0"/>
                        </a:spcAft>
                      </a:pPr>
                      <a:r>
                        <a:rPr kumimoji="0" lang="fr-FR" sz="1800" kern="1200" dirty="0" smtClean="0">
                          <a:solidFill>
                            <a:schemeClr val="dk1"/>
                          </a:solidFill>
                          <a:latin typeface="+mn-lt"/>
                          <a:ea typeface="+mn-ea"/>
                          <a:cs typeface="+mn-cs"/>
                        </a:rPr>
                        <a:t>Résumé narratif</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rtl="0" eaLnBrk="1" latinLnBrk="0" hangingPunct="1">
                        <a:lnSpc>
                          <a:spcPct val="115000"/>
                        </a:lnSpc>
                        <a:spcAft>
                          <a:spcPts val="0"/>
                        </a:spcAft>
                      </a:pPr>
                      <a:r>
                        <a:rPr kumimoji="0" lang="fr-FR" sz="1800" kern="1200" dirty="0" smtClean="0">
                          <a:solidFill>
                            <a:schemeClr val="dk1"/>
                          </a:solidFill>
                          <a:latin typeface="+mn-lt"/>
                          <a:ea typeface="+mn-ea"/>
                          <a:cs typeface="+mn-cs"/>
                        </a:rPr>
                        <a:t>Indicateurs objectivement vérifiables</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rtl="0" eaLnBrk="1" latinLnBrk="0" hangingPunct="1">
                        <a:lnSpc>
                          <a:spcPct val="115000"/>
                        </a:lnSpc>
                        <a:spcAft>
                          <a:spcPts val="0"/>
                        </a:spcAft>
                      </a:pPr>
                      <a:r>
                        <a:rPr kumimoji="0" lang="fr-FR" sz="1800" kern="1200" dirty="0" smtClean="0">
                          <a:solidFill>
                            <a:schemeClr val="dk1"/>
                          </a:solidFill>
                          <a:latin typeface="+mn-lt"/>
                          <a:ea typeface="+mn-ea"/>
                          <a:cs typeface="+mn-cs"/>
                        </a:rPr>
                        <a:t>Sources et moyens de vérification</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rtl="0" eaLnBrk="1" latinLnBrk="0" hangingPunct="1">
                        <a:lnSpc>
                          <a:spcPct val="115000"/>
                        </a:lnSpc>
                        <a:spcAft>
                          <a:spcPts val="0"/>
                        </a:spcAft>
                      </a:pPr>
                      <a:r>
                        <a:rPr kumimoji="0" lang="fr-FR" sz="1800" kern="1200" dirty="0" smtClean="0">
                          <a:solidFill>
                            <a:schemeClr val="dk1"/>
                          </a:solidFill>
                          <a:latin typeface="+mn-lt"/>
                          <a:ea typeface="+mn-ea"/>
                          <a:cs typeface="+mn-cs"/>
                        </a:rPr>
                        <a:t>Hypothèses (conditions</a:t>
                      </a:r>
                      <a:r>
                        <a:rPr kumimoji="0" lang="fr-FR" sz="1800" kern="1200" baseline="0" dirty="0" smtClean="0">
                          <a:solidFill>
                            <a:schemeClr val="dk1"/>
                          </a:solidFill>
                          <a:latin typeface="+mn-lt"/>
                          <a:ea typeface="+mn-ea"/>
                          <a:cs typeface="+mn-cs"/>
                        </a:rPr>
                        <a:t> nécessaires pour l’atteinte des résultats)</a:t>
                      </a:r>
                    </a:p>
                    <a:p>
                      <a:pPr marL="0" algn="l" rtl="0" eaLnBrk="1" latinLnBrk="0" hangingPunct="1">
                        <a:lnSpc>
                          <a:spcPct val="115000"/>
                        </a:lnSpc>
                        <a:spcAft>
                          <a:spcPts val="0"/>
                        </a:spcAft>
                      </a:pPr>
                      <a:r>
                        <a:rPr kumimoji="0" lang="fr-FR" sz="1800" kern="1200" baseline="0" dirty="0" smtClean="0">
                          <a:solidFill>
                            <a:schemeClr val="dk1"/>
                          </a:solidFill>
                          <a:latin typeface="+mn-lt"/>
                          <a:ea typeface="+mn-ea"/>
                          <a:cs typeface="+mn-cs"/>
                        </a:rPr>
                        <a:t>Risques (facteurs négatifs internes ou externes qui peuvent affecter l’exécution du projet)</a:t>
                      </a:r>
                      <a:endParaRPr kumimoji="0" lang="fr-FR" sz="1800" kern="1200" dirty="0" smtClean="0">
                        <a:solidFill>
                          <a:schemeClr val="dk1"/>
                        </a:solidFill>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04186">
                <a:tc vMerge="1">
                  <a:txBody>
                    <a:bodyPr/>
                    <a:lstStyle/>
                    <a:p>
                      <a:endParaRPr lang="en-US" dirty="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dirty="0" smtClean="0"/>
                        <a:t>Objectif global</a:t>
                      </a:r>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dirty="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dirty="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2041">
                <a:tc vMerge="1">
                  <a:txBody>
                    <a:bodyPr/>
                    <a:lstStyle/>
                    <a:p>
                      <a:endParaRPr lang="en-US" dirty="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800" b="1" dirty="0" smtClean="0"/>
                        <a:t>Objectifs spécifiques</a:t>
                      </a:r>
                      <a:endParaRPr lang="fr-FR" sz="1800" b="1" dirty="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dirty="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dirty="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0">
                <a:tc vMerge="1">
                  <a:txBody>
                    <a:bodyPr/>
                    <a:lstStyle/>
                    <a:p>
                      <a:endParaRPr lang="en-US" dirty="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800" b="1" dirty="0" smtClean="0"/>
                        <a:t>Résultats</a:t>
                      </a:r>
                      <a:endParaRPr lang="fr-FR" sz="1800" b="1" dirty="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dirty="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8430">
                <a:tc vMerge="1">
                  <a:txBody>
                    <a:bodyPr/>
                    <a:lstStyle/>
                    <a:p>
                      <a:endParaRPr lang="en-US" dirty="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800" b="1" dirty="0" smtClean="0"/>
                        <a:t>Actions prioritaires </a:t>
                      </a:r>
                      <a:endParaRPr lang="fr-FR" sz="1800" b="1" dirty="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dirty="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dirty="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0">
                <a:tc vMerge="1">
                  <a:txBody>
                    <a:bodyPr/>
                    <a:lstStyle/>
                    <a:p>
                      <a:endParaRPr lang="en-US" dirty="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dirty="0" smtClean="0"/>
                        <a:t>Activités</a:t>
                      </a:r>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800" dirty="0"/>
                    </a:p>
                  </a:txBody>
                  <a:tcPr marL="91441" marR="91441"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380404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27384"/>
            <a:ext cx="8034858" cy="777875"/>
          </a:xfrm>
        </p:spPr>
        <p:txBody>
          <a:bodyPr>
            <a:normAutofit/>
          </a:bodyPr>
          <a:lstStyle/>
          <a:p>
            <a:pPr algn="ctr">
              <a:defRPr/>
            </a:pPr>
            <a:r>
              <a:rPr lang="fr-FR" sz="2800" b="1" dirty="0" smtClean="0">
                <a:solidFill>
                  <a:srgbClr val="002060"/>
                </a:solidFill>
                <a:latin typeface="+mn-lt"/>
              </a:rPr>
              <a:t>LE </a:t>
            </a:r>
            <a:r>
              <a:rPr lang="fr-FR" sz="2800" b="1" dirty="0">
                <a:solidFill>
                  <a:srgbClr val="002060"/>
                </a:solidFill>
                <a:latin typeface="+mn-lt"/>
              </a:rPr>
              <a:t>CADRE LOGIQUE </a:t>
            </a:r>
            <a:r>
              <a:rPr lang="fr-FR" sz="2800" b="1" dirty="0" smtClean="0">
                <a:solidFill>
                  <a:srgbClr val="002060"/>
                </a:solidFill>
                <a:latin typeface="+mn-lt"/>
              </a:rPr>
              <a:t>SENSIBLE  AU GENRE</a:t>
            </a:r>
            <a:endParaRPr lang="fr-FR" sz="2800" dirty="0">
              <a:solidFill>
                <a:srgbClr val="002060"/>
              </a:solidFill>
              <a:latin typeface="+mn-lt"/>
            </a:endParaRPr>
          </a:p>
        </p:txBody>
      </p:sp>
      <p:sp>
        <p:nvSpPr>
          <p:cNvPr id="55299" name="Espace réservé du contenu 2"/>
          <p:cNvSpPr>
            <a:spLocks noGrp="1"/>
          </p:cNvSpPr>
          <p:nvPr>
            <p:ph idx="1"/>
          </p:nvPr>
        </p:nvSpPr>
        <p:spPr>
          <a:xfrm>
            <a:off x="323528" y="692696"/>
            <a:ext cx="8820472" cy="6165304"/>
          </a:xfrm>
        </p:spPr>
        <p:txBody>
          <a:bodyPr>
            <a:normAutofit/>
          </a:bodyPr>
          <a:lstStyle/>
          <a:p>
            <a:pPr>
              <a:buFont typeface="Wingdings" pitchFamily="2" charset="2"/>
              <a:buNone/>
            </a:pPr>
            <a:r>
              <a:rPr lang="fr-FR" dirty="0" smtClean="0"/>
              <a:t>Le </a:t>
            </a:r>
            <a:r>
              <a:rPr lang="fr-FR" b="1" dirty="0" smtClean="0"/>
              <a:t>cadre logique </a:t>
            </a:r>
            <a:r>
              <a:rPr lang="fr-FR" dirty="0" smtClean="0"/>
              <a:t>est un outil de planification qui permet de présenter de façon systématique et logique les objectifs d’un projet/programme et leurs liens de causalité, d’indiquer comment on peut vérifier si les résultats ont été atteints et de définir quelles sont les hypothèses, extérieures au projet/programme, qui peuvent influencer sa réussite.</a:t>
            </a:r>
          </a:p>
          <a:p>
            <a:pPr>
              <a:buFont typeface="Wingdings" pitchFamily="2" charset="2"/>
              <a:buNone/>
            </a:pPr>
            <a:r>
              <a:rPr lang="fr-FR" dirty="0" smtClean="0"/>
              <a:t>En rappel, un </a:t>
            </a:r>
            <a:r>
              <a:rPr lang="fr-FR" b="1" dirty="0" smtClean="0"/>
              <a:t>projet</a:t>
            </a:r>
            <a:r>
              <a:rPr lang="fr-FR" dirty="0" smtClean="0"/>
              <a:t> est un ensemble d’actions planifiées qui visent à atteindre un résultat dans un délai, dans un espace et dans cadre budgétaire donné.</a:t>
            </a:r>
          </a:p>
          <a:p>
            <a:pPr>
              <a:buFont typeface="Wingdings" pitchFamily="2" charset="2"/>
              <a:buNone/>
            </a:pPr>
            <a:endParaRPr lang="fr-FR" dirty="0" smtClean="0"/>
          </a:p>
          <a:p>
            <a:pPr>
              <a:buFont typeface="Wingdings" pitchFamily="2" charset="2"/>
              <a:buNone/>
            </a:pPr>
            <a:endParaRPr lang="fr-FR" dirty="0" smtClean="0"/>
          </a:p>
        </p:txBody>
      </p:sp>
    </p:spTree>
    <p:extLst>
      <p:ext uri="{BB962C8B-B14F-4D97-AF65-F5344CB8AC3E}">
        <p14:creationId xmlns:p14="http://schemas.microsoft.com/office/powerpoint/2010/main" val="20882530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u contenu 2"/>
          <p:cNvSpPr>
            <a:spLocks noGrp="1"/>
          </p:cNvSpPr>
          <p:nvPr>
            <p:ph idx="1"/>
          </p:nvPr>
        </p:nvSpPr>
        <p:spPr>
          <a:xfrm>
            <a:off x="1043607" y="260350"/>
            <a:ext cx="8100393" cy="6597650"/>
          </a:xfrm>
        </p:spPr>
        <p:txBody>
          <a:bodyPr/>
          <a:lstStyle/>
          <a:p>
            <a:pPr>
              <a:buFont typeface="Wingdings" pitchFamily="2" charset="2"/>
              <a:buNone/>
            </a:pPr>
            <a:r>
              <a:rPr lang="fr-FR" b="1" dirty="0" smtClean="0"/>
              <a:t>1- Formuler des objectifs sensibles au genre</a:t>
            </a:r>
          </a:p>
          <a:p>
            <a:pPr>
              <a:buFont typeface="Wingdings" pitchFamily="2" charset="2"/>
              <a:buNone/>
            </a:pPr>
            <a:r>
              <a:rPr lang="fr-FR" dirty="0" smtClean="0"/>
              <a:t>Il s’agit de prendre en compte les besoins de la femme et de l’homme dans la formulation des objectifs à plusieurs niveaux :</a:t>
            </a:r>
          </a:p>
          <a:p>
            <a:pPr>
              <a:buClrTx/>
              <a:buFontTx/>
              <a:buChar char="-"/>
            </a:pPr>
            <a:r>
              <a:rPr lang="fr-FR" b="1" dirty="0" smtClean="0"/>
              <a:t>Objectif global</a:t>
            </a:r>
          </a:p>
          <a:p>
            <a:pPr marL="82296" indent="0">
              <a:buNone/>
            </a:pPr>
            <a:r>
              <a:rPr lang="fr-FR" b="1" dirty="0" smtClean="0"/>
              <a:t>il faut s’assurer que le programme/projet va contribuer à long terme à </a:t>
            </a:r>
            <a:r>
              <a:rPr lang="fr-FR" dirty="0" smtClean="0"/>
              <a:t>l’élimination des inégalités sociales fondées sur le sexe.</a:t>
            </a:r>
          </a:p>
        </p:txBody>
      </p:sp>
    </p:spTree>
    <p:extLst>
      <p:ext uri="{BB962C8B-B14F-4D97-AF65-F5344CB8AC3E}">
        <p14:creationId xmlns:p14="http://schemas.microsoft.com/office/powerpoint/2010/main" val="2498023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contenu 2"/>
          <p:cNvSpPr>
            <a:spLocks noGrp="1"/>
          </p:cNvSpPr>
          <p:nvPr>
            <p:ph idx="1"/>
          </p:nvPr>
        </p:nvSpPr>
        <p:spPr>
          <a:xfrm>
            <a:off x="179512" y="260350"/>
            <a:ext cx="8754938" cy="6409010"/>
          </a:xfrm>
        </p:spPr>
        <p:txBody>
          <a:bodyPr>
            <a:normAutofit fontScale="92500" lnSpcReduction="10000"/>
          </a:bodyPr>
          <a:lstStyle/>
          <a:p>
            <a:pPr>
              <a:buClrTx/>
              <a:buFontTx/>
              <a:buChar char="-"/>
            </a:pPr>
            <a:r>
              <a:rPr lang="fr-FR" b="1" dirty="0" smtClean="0"/>
              <a:t>Objectifs spécifiques</a:t>
            </a:r>
          </a:p>
          <a:p>
            <a:pPr marL="82296" indent="0">
              <a:buNone/>
            </a:pPr>
            <a:r>
              <a:rPr lang="fr-FR" b="1" dirty="0" smtClean="0"/>
              <a:t>la démarche consiste à prendre en compte les types d’objectifs spécifiques</a:t>
            </a:r>
            <a:r>
              <a:rPr lang="fr-FR" dirty="0" smtClean="0"/>
              <a:t> suivants:</a:t>
            </a:r>
          </a:p>
          <a:p>
            <a:pPr>
              <a:buClrTx/>
              <a:buFont typeface="Wingdings" pitchFamily="2" charset="2"/>
              <a:buChar char="q"/>
            </a:pPr>
            <a:r>
              <a:rPr lang="fr-FR" dirty="0" smtClean="0"/>
              <a:t>réduire des disparités socio-économiques de genre (éducation, santé, emploi, revenus, participation à la prise de décision...),</a:t>
            </a:r>
          </a:p>
          <a:p>
            <a:pPr>
              <a:buClrTx/>
              <a:buFont typeface="Wingdings" pitchFamily="2" charset="2"/>
              <a:buChar char="q"/>
            </a:pPr>
            <a:r>
              <a:rPr lang="fr-FR" dirty="0" smtClean="0"/>
              <a:t>réduire des inégalités structurelles fondées sur le sexe relatives aux rôles (productif, reproductif et communautaire) attribués à l’homme et à la femme et à leur statut social (accès, contrôle et participation),</a:t>
            </a:r>
          </a:p>
          <a:p>
            <a:pPr>
              <a:buClrTx/>
              <a:buFont typeface="Wingdings" pitchFamily="2" charset="2"/>
              <a:buChar char="q"/>
            </a:pPr>
            <a:r>
              <a:rPr lang="fr-FR" dirty="0" smtClean="0"/>
              <a:t>créer un environnement socioculturel et institutionnel favorable au changement en direction de l’égalité et de l’équité de genre.</a:t>
            </a:r>
          </a:p>
          <a:p>
            <a:endParaRPr lang="fr-FR" dirty="0" smtClean="0"/>
          </a:p>
        </p:txBody>
      </p:sp>
    </p:spTree>
    <p:extLst>
      <p:ext uri="{BB962C8B-B14F-4D97-AF65-F5344CB8AC3E}">
        <p14:creationId xmlns:p14="http://schemas.microsoft.com/office/powerpoint/2010/main" val="26833285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u contenu 2"/>
          <p:cNvSpPr>
            <a:spLocks noGrp="1"/>
          </p:cNvSpPr>
          <p:nvPr>
            <p:ph idx="1"/>
          </p:nvPr>
        </p:nvSpPr>
        <p:spPr>
          <a:xfrm>
            <a:off x="971600" y="188913"/>
            <a:ext cx="7962850" cy="6408737"/>
          </a:xfrm>
        </p:spPr>
        <p:txBody>
          <a:bodyPr>
            <a:normAutofit fontScale="85000" lnSpcReduction="10000"/>
          </a:bodyPr>
          <a:lstStyle/>
          <a:p>
            <a:pPr>
              <a:buClrTx/>
              <a:buFontTx/>
              <a:buChar char="-"/>
            </a:pPr>
            <a:r>
              <a:rPr lang="fr-FR" b="1" dirty="0" smtClean="0"/>
              <a:t>Résultats</a:t>
            </a:r>
          </a:p>
          <a:p>
            <a:pPr marL="82296" indent="0">
              <a:buNone/>
            </a:pPr>
            <a:r>
              <a:rPr lang="fr-FR" b="1" dirty="0" smtClean="0"/>
              <a:t>il s’agit :</a:t>
            </a:r>
          </a:p>
          <a:p>
            <a:pPr>
              <a:buClrTx/>
              <a:buFont typeface="Wingdings" pitchFamily="2" charset="2"/>
              <a:buChar char="q"/>
            </a:pPr>
            <a:r>
              <a:rPr lang="fr-FR" dirty="0" smtClean="0"/>
              <a:t>des services accessibles pour la femme et pour l’homme,  </a:t>
            </a:r>
          </a:p>
          <a:p>
            <a:pPr>
              <a:buClrTx/>
              <a:buFont typeface="Wingdings" pitchFamily="2" charset="2"/>
              <a:buChar char="q"/>
            </a:pPr>
            <a:r>
              <a:rPr lang="fr-FR" dirty="0" smtClean="0"/>
              <a:t>des décisions prises avec la participation de la femme,</a:t>
            </a:r>
          </a:p>
          <a:p>
            <a:pPr>
              <a:buClrTx/>
              <a:buFont typeface="Wingdings" pitchFamily="2" charset="2"/>
              <a:buChar char="q"/>
            </a:pPr>
            <a:r>
              <a:rPr lang="fr-FR" dirty="0" smtClean="0"/>
              <a:t>des femmes formées dans des domaines spécifiques,</a:t>
            </a:r>
          </a:p>
          <a:p>
            <a:pPr>
              <a:buClrTx/>
              <a:buFont typeface="Wingdings" pitchFamily="2" charset="2"/>
              <a:buChar char="q"/>
            </a:pPr>
            <a:r>
              <a:rPr lang="fr-FR" dirty="0" smtClean="0"/>
              <a:t>des discriminations supprimées à l’endroit de la femme et de la petite fille,</a:t>
            </a:r>
          </a:p>
          <a:p>
            <a:pPr>
              <a:buClrTx/>
              <a:buFont typeface="Wingdings" pitchFamily="2" charset="2"/>
              <a:buChar char="q"/>
            </a:pPr>
            <a:r>
              <a:rPr lang="fr-FR" dirty="0" smtClean="0"/>
              <a:t>des violences réduites à l’endroit de la femme et de la petite fille,</a:t>
            </a:r>
          </a:p>
          <a:p>
            <a:pPr>
              <a:buClrTx/>
              <a:buFont typeface="Wingdings" pitchFamily="2" charset="2"/>
              <a:buChar char="q"/>
            </a:pPr>
            <a:r>
              <a:rPr lang="fr-FR" dirty="0" smtClean="0"/>
              <a:t>du cadre politique et juridique amélioré en vue de l’équité et de l’égalité de genre,</a:t>
            </a:r>
          </a:p>
          <a:p>
            <a:pPr>
              <a:buClrTx/>
              <a:buFont typeface="Wingdings" pitchFamily="2" charset="2"/>
              <a:buChar char="q"/>
            </a:pPr>
            <a:r>
              <a:rPr lang="fr-FR" dirty="0" smtClean="0"/>
              <a:t>des mécanismes institutionnels de promotion de la femme et de l’égalité de genre renforcés.</a:t>
            </a:r>
          </a:p>
        </p:txBody>
      </p:sp>
    </p:spTree>
    <p:extLst>
      <p:ext uri="{BB962C8B-B14F-4D97-AF65-F5344CB8AC3E}">
        <p14:creationId xmlns:p14="http://schemas.microsoft.com/office/powerpoint/2010/main" val="17922922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u contenu 2"/>
          <p:cNvSpPr>
            <a:spLocks noGrp="1"/>
          </p:cNvSpPr>
          <p:nvPr>
            <p:ph idx="1"/>
          </p:nvPr>
        </p:nvSpPr>
        <p:spPr>
          <a:xfrm>
            <a:off x="323528" y="188913"/>
            <a:ext cx="8640960" cy="6335712"/>
          </a:xfrm>
        </p:spPr>
        <p:txBody>
          <a:bodyPr>
            <a:normAutofit lnSpcReduction="10000"/>
          </a:bodyPr>
          <a:lstStyle/>
          <a:p>
            <a:pPr>
              <a:buClrTx/>
              <a:buFontTx/>
              <a:buChar char="-"/>
            </a:pPr>
            <a:r>
              <a:rPr lang="fr-FR" sz="2700" b="1" dirty="0" smtClean="0"/>
              <a:t>Activités qui peuvent contribuer à l’atteinte des résultats</a:t>
            </a:r>
          </a:p>
          <a:p>
            <a:pPr marL="82296" indent="0">
              <a:buNone/>
            </a:pPr>
            <a:r>
              <a:rPr lang="fr-FR" sz="2700" b="1" dirty="0" smtClean="0"/>
              <a:t>il s’agit de :</a:t>
            </a:r>
          </a:p>
          <a:p>
            <a:pPr>
              <a:buClrTx/>
              <a:buFont typeface="Wingdings" pitchFamily="2" charset="2"/>
              <a:buChar char="q"/>
            </a:pPr>
            <a:r>
              <a:rPr lang="fr-FR" sz="2700" dirty="0" smtClean="0"/>
              <a:t>mener des campagnes de sensibilisation en vue du changement des attitudes et des comportements par rapport aux rôles et statut sociaux attribués à l’homme et à la femme et à leurs fonctions sociales respectives,</a:t>
            </a:r>
          </a:p>
          <a:p>
            <a:pPr>
              <a:buClrTx/>
              <a:buFont typeface="Wingdings" pitchFamily="2" charset="2"/>
              <a:buChar char="q"/>
            </a:pPr>
            <a:r>
              <a:rPr lang="fr-FR" sz="2700" dirty="0" smtClean="0"/>
              <a:t>conduire des sessions de formation pour les femmes dans des domaines spécifiques,</a:t>
            </a:r>
          </a:p>
          <a:p>
            <a:pPr>
              <a:buClrTx/>
              <a:buFont typeface="Wingdings" pitchFamily="2" charset="2"/>
              <a:buChar char="q"/>
            </a:pPr>
            <a:r>
              <a:rPr lang="fr-FR" sz="2700" dirty="0" smtClean="0"/>
              <a:t>créer les conditions d’équité entre les filles et les garçons, les femmes et les hommes,</a:t>
            </a:r>
          </a:p>
          <a:p>
            <a:pPr>
              <a:buClrTx/>
              <a:buFont typeface="Wingdings" pitchFamily="2" charset="2"/>
              <a:buChar char="q"/>
            </a:pPr>
            <a:r>
              <a:rPr lang="fr-FR" sz="2700" dirty="0" smtClean="0"/>
              <a:t>créer les conditions pour la prise en compte des besoins des hommes en santé de la reproduction,</a:t>
            </a:r>
            <a:endParaRPr lang="fr-FR" sz="2700" b="1" dirty="0" smtClean="0"/>
          </a:p>
          <a:p>
            <a:pPr>
              <a:buClrTx/>
              <a:buFont typeface="Wingdings" pitchFamily="2" charset="2"/>
              <a:buChar char="q"/>
            </a:pPr>
            <a:r>
              <a:rPr lang="fr-FR" sz="2700" dirty="0" smtClean="0"/>
              <a:t>mener des activités impliquant les hommes dans la promotion des femmes,</a:t>
            </a:r>
          </a:p>
          <a:p>
            <a:endParaRPr lang="fr-FR" sz="2700" dirty="0" smtClean="0"/>
          </a:p>
        </p:txBody>
      </p:sp>
    </p:spTree>
    <p:extLst>
      <p:ext uri="{BB962C8B-B14F-4D97-AF65-F5344CB8AC3E}">
        <p14:creationId xmlns:p14="http://schemas.microsoft.com/office/powerpoint/2010/main" val="1559508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1 Rappels</a:t>
            </a:r>
            <a:endParaRPr lang="fr-FR" b="1" dirty="0">
              <a:solidFill>
                <a:srgbClr val="FF0000"/>
              </a:solidFill>
            </a:endParaRPr>
          </a:p>
        </p:txBody>
      </p:sp>
      <p:sp>
        <p:nvSpPr>
          <p:cNvPr id="3" name="Espace réservé du contenu 2"/>
          <p:cNvSpPr>
            <a:spLocks noGrp="1"/>
          </p:cNvSpPr>
          <p:nvPr>
            <p:ph idx="1"/>
          </p:nvPr>
        </p:nvSpPr>
        <p:spPr/>
        <p:txBody>
          <a:bodyPr/>
          <a:lstStyle/>
          <a:p>
            <a:pPr marL="0" lvl="0" indent="0">
              <a:buNone/>
            </a:pPr>
            <a:r>
              <a:rPr lang="fr-FR" b="1" dirty="0" smtClean="0"/>
              <a:t>Le genre «  est utilisé pour reconnaitre que des femmes et des hommes les relations qui existent entre eux sont </a:t>
            </a:r>
            <a:r>
              <a:rPr lang="fr-FR" b="1" dirty="0" smtClean="0"/>
              <a:t>prescrites </a:t>
            </a:r>
            <a:r>
              <a:rPr lang="fr-FR" b="1" dirty="0" smtClean="0"/>
              <a:t>par la société, </a:t>
            </a:r>
            <a:r>
              <a:rPr lang="fr-FR" b="1" dirty="0" smtClean="0"/>
              <a:t>déterminées </a:t>
            </a:r>
            <a:r>
              <a:rPr lang="fr-FR" b="1" dirty="0" smtClean="0"/>
              <a:t>par le contexte social, politique, économique et non par l’aspect biologique seulement. Etant donné que ces rôles ont été appris, ils peuvent changer ou être changés avec le temps… », Isidore </a:t>
            </a:r>
            <a:r>
              <a:rPr lang="fr-FR" b="1" dirty="0" err="1" smtClean="0"/>
              <a:t>Boutchue</a:t>
            </a:r>
            <a:endParaRPr lang="fr-FR" dirty="0" smtClean="0"/>
          </a:p>
          <a:p>
            <a:endParaRPr lang="fr-FR" dirty="0" smtClean="0"/>
          </a:p>
          <a:p>
            <a:endParaRPr lang="fr-FR" dirty="0"/>
          </a:p>
        </p:txBody>
      </p:sp>
    </p:spTree>
    <p:extLst>
      <p:ext uri="{BB962C8B-B14F-4D97-AF65-F5344CB8AC3E}">
        <p14:creationId xmlns:p14="http://schemas.microsoft.com/office/powerpoint/2010/main" val="25730260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88913"/>
            <a:ext cx="8466906" cy="6669087"/>
          </a:xfrm>
        </p:spPr>
        <p:txBody>
          <a:bodyPr>
            <a:normAutofit fontScale="85000" lnSpcReduction="10000"/>
          </a:bodyPr>
          <a:lstStyle/>
          <a:p>
            <a:pPr>
              <a:buClrTx/>
              <a:buFont typeface="Wingdings" pitchFamily="2" charset="2"/>
              <a:buChar char="q"/>
              <a:defRPr/>
            </a:pPr>
            <a:r>
              <a:rPr lang="fr-FR" dirty="0" smtClean="0"/>
              <a:t>élaborer les politiques, programmes et lois favorables à la promotion de la femme et/ou l’égalité et l’équité de genre,</a:t>
            </a:r>
          </a:p>
          <a:p>
            <a:pPr>
              <a:buClrTx/>
              <a:buFont typeface="Wingdings" pitchFamily="2" charset="2"/>
              <a:buChar char="q"/>
              <a:defRPr/>
            </a:pPr>
            <a:r>
              <a:rPr lang="fr-FR" dirty="0" smtClean="0"/>
              <a:t>créer les conditions de mise en œuvre/d’application des politiques, programmes et mesures législatives favorables à la promotion de la femme et/ou de l’égalité et l’équité de genre, </a:t>
            </a:r>
          </a:p>
          <a:p>
            <a:pPr>
              <a:buClrTx/>
              <a:buFont typeface="Wingdings" pitchFamily="2" charset="2"/>
              <a:buChar char="q"/>
              <a:defRPr/>
            </a:pPr>
            <a:r>
              <a:rPr lang="fr-FR" dirty="0" smtClean="0"/>
              <a:t>sensibiliser à l’utilisation systématique de l’approche genre en tant d’outil d’analyse sociale et d’intervention en matière de population et de développement,</a:t>
            </a:r>
          </a:p>
          <a:p>
            <a:pPr>
              <a:buClrTx/>
              <a:buFont typeface="Wingdings" pitchFamily="2" charset="2"/>
              <a:buChar char="q"/>
              <a:defRPr/>
            </a:pPr>
            <a:r>
              <a:rPr lang="fr-FR" dirty="0" smtClean="0"/>
              <a:t>former aux méthodologies d’intégration des questions de genre aux différents niveaux de programmation,</a:t>
            </a:r>
          </a:p>
          <a:p>
            <a:pPr>
              <a:buClrTx/>
              <a:buFont typeface="Wingdings" pitchFamily="2" charset="2"/>
              <a:buChar char="q"/>
              <a:defRPr/>
            </a:pPr>
            <a:r>
              <a:rPr lang="fr-FR" dirty="0" smtClean="0"/>
              <a:t>apporter un appui institutionnel pour le développement des capacités d’intervention de structures publiques et non gouvernementales exerçant dans le domaine de la promotion de la femme et de l’égalité de genre.</a:t>
            </a:r>
            <a:endParaRPr lang="fr-FR" dirty="0"/>
          </a:p>
        </p:txBody>
      </p:sp>
    </p:spTree>
    <p:extLst>
      <p:ext uri="{BB962C8B-B14F-4D97-AF65-F5344CB8AC3E}">
        <p14:creationId xmlns:p14="http://schemas.microsoft.com/office/powerpoint/2010/main" val="2081613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u contenu 2"/>
          <p:cNvSpPr>
            <a:spLocks noGrp="1"/>
          </p:cNvSpPr>
          <p:nvPr>
            <p:ph idx="1"/>
          </p:nvPr>
        </p:nvSpPr>
        <p:spPr>
          <a:xfrm>
            <a:off x="395536" y="260350"/>
            <a:ext cx="8538914" cy="6408738"/>
          </a:xfrm>
        </p:spPr>
        <p:txBody>
          <a:bodyPr>
            <a:normAutofit lnSpcReduction="10000"/>
          </a:bodyPr>
          <a:lstStyle/>
          <a:p>
            <a:pPr>
              <a:buFont typeface="Wingdings" pitchFamily="2" charset="2"/>
              <a:buNone/>
            </a:pPr>
            <a:r>
              <a:rPr lang="fr-FR" b="1" dirty="0" smtClean="0"/>
              <a:t>2- Construire des indicateurs sensibles au genre</a:t>
            </a:r>
          </a:p>
          <a:p>
            <a:pPr>
              <a:buFont typeface="Wingdings" pitchFamily="2" charset="2"/>
              <a:buNone/>
            </a:pPr>
            <a:r>
              <a:rPr lang="fr-FR" dirty="0" smtClean="0"/>
              <a:t>Un </a:t>
            </a:r>
            <a:r>
              <a:rPr lang="fr-FR" b="1" dirty="0" smtClean="0"/>
              <a:t>indicateur</a:t>
            </a:r>
            <a:r>
              <a:rPr lang="fr-FR" dirty="0" smtClean="0"/>
              <a:t> est un signe de changement qui permet de mesurer le changement. Il est utilisé pour assurer le suivi et l’évaluation du projet, et notamment pour mesurer le degré de réalisation des objectifs de départ du projet. Il est un outil de suivi.</a:t>
            </a:r>
          </a:p>
          <a:p>
            <a:pPr>
              <a:buFont typeface="Wingdings" pitchFamily="2" charset="2"/>
              <a:buNone/>
            </a:pPr>
            <a:r>
              <a:rPr lang="fr-FR" dirty="0" smtClean="0"/>
              <a:t>Les </a:t>
            </a:r>
            <a:r>
              <a:rPr lang="fr-FR" b="1" dirty="0" smtClean="0"/>
              <a:t>indicateurs sensibles au genre </a:t>
            </a:r>
            <a:r>
              <a:rPr lang="fr-FR" dirty="0" smtClean="0"/>
              <a:t>doivent mesurer tant la situation des femmes que celle des hommes. Dès lors, l’élaboration d’indicateurs sensibles au genre va se faire à partir de variables relatives aux relations de genre.</a:t>
            </a:r>
          </a:p>
          <a:p>
            <a:pPr>
              <a:buFont typeface="Wingdings" pitchFamily="2" charset="2"/>
              <a:buNone/>
            </a:pPr>
            <a:endParaRPr lang="fr-FR" dirty="0" smtClean="0"/>
          </a:p>
        </p:txBody>
      </p:sp>
    </p:spTree>
    <p:extLst>
      <p:ext uri="{BB962C8B-B14F-4D97-AF65-F5344CB8AC3E}">
        <p14:creationId xmlns:p14="http://schemas.microsoft.com/office/powerpoint/2010/main" val="1686265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332656"/>
            <a:ext cx="8496944" cy="6525344"/>
          </a:xfrm>
        </p:spPr>
        <p:txBody>
          <a:bodyPr>
            <a:normAutofit fontScale="85000" lnSpcReduction="20000"/>
          </a:bodyPr>
          <a:lstStyle/>
          <a:p>
            <a:pPr>
              <a:buFont typeface="Wingdings" pitchFamily="2" charset="2"/>
              <a:buNone/>
              <a:defRPr/>
            </a:pPr>
            <a:r>
              <a:rPr lang="fr-FR" dirty="0"/>
              <a:t>On distingue </a:t>
            </a:r>
            <a:r>
              <a:rPr lang="fr-FR" b="1" dirty="0"/>
              <a:t>deux types d’indicateurs de genre</a:t>
            </a:r>
            <a:r>
              <a:rPr lang="fr-FR" dirty="0"/>
              <a:t> </a:t>
            </a:r>
            <a:r>
              <a:rPr lang="fr-FR" dirty="0" smtClean="0"/>
              <a:t>:</a:t>
            </a:r>
          </a:p>
          <a:p>
            <a:pPr>
              <a:buFont typeface="Wingdings" pitchFamily="2" charset="2"/>
              <a:buNone/>
              <a:defRPr/>
            </a:pPr>
            <a:endParaRPr lang="fr-FR" dirty="0"/>
          </a:p>
          <a:p>
            <a:pPr>
              <a:buClrTx/>
              <a:buFont typeface="Wingdings" pitchFamily="2" charset="2"/>
              <a:buChar char="q"/>
              <a:defRPr/>
            </a:pPr>
            <a:r>
              <a:rPr lang="fr-FR" b="1" dirty="0" smtClean="0"/>
              <a:t>Les </a:t>
            </a:r>
            <a:r>
              <a:rPr lang="fr-FR" b="1" dirty="0"/>
              <a:t>indicateurs désagrégés par sexe</a:t>
            </a:r>
            <a:r>
              <a:rPr lang="fr-FR" dirty="0"/>
              <a:t> / catégorie (ce sont les indicateurs utilisés habituellement, mais que l’on décompose par sexe ou groupe d’intérêt). </a:t>
            </a:r>
            <a:r>
              <a:rPr lang="fr-FR" b="1" dirty="0"/>
              <a:t>Ex :</a:t>
            </a:r>
            <a:r>
              <a:rPr lang="fr-FR" dirty="0"/>
              <a:t> pour une formation, l’indicateur ne sera pas </a:t>
            </a:r>
            <a:r>
              <a:rPr lang="fr-FR" dirty="0" smtClean="0"/>
              <a:t>« nombre </a:t>
            </a:r>
            <a:r>
              <a:rPr lang="fr-FR" dirty="0"/>
              <a:t>participants ayant bénéficié de la formation » mais plutôt « nombre d’hommes et nombre de femmes ayant bénéficié de la formation </a:t>
            </a:r>
            <a:r>
              <a:rPr lang="fr-FR" dirty="0" smtClean="0"/>
              <a:t>»</a:t>
            </a:r>
          </a:p>
          <a:p>
            <a:pPr>
              <a:buClrTx/>
              <a:buFont typeface="Wingdings" pitchFamily="2" charset="2"/>
              <a:buChar char="q"/>
              <a:defRPr/>
            </a:pPr>
            <a:endParaRPr lang="fr-FR" dirty="0"/>
          </a:p>
          <a:p>
            <a:pPr>
              <a:buClrTx/>
              <a:buFont typeface="Wingdings" pitchFamily="2" charset="2"/>
              <a:buChar char="q"/>
              <a:defRPr/>
            </a:pPr>
            <a:r>
              <a:rPr lang="fr-FR" b="1" dirty="0"/>
              <a:t>Les indicateurs spécifiques pour mesurer la réduction des inégalités de genre</a:t>
            </a:r>
            <a:r>
              <a:rPr lang="fr-FR" dirty="0"/>
              <a:t> / l’amélioration de la situation (</a:t>
            </a:r>
            <a:r>
              <a:rPr lang="fr-FR" dirty="0" err="1"/>
              <a:t>empowerment</a:t>
            </a:r>
            <a:r>
              <a:rPr lang="fr-FR" dirty="0"/>
              <a:t>) du groupe marginalisé (femmes…) et l’amélioration de sa participation. </a:t>
            </a:r>
            <a:r>
              <a:rPr lang="fr-FR" b="1" dirty="0"/>
              <a:t>Ex</a:t>
            </a:r>
            <a:r>
              <a:rPr lang="fr-FR" dirty="0"/>
              <a:t> : Amélioration de la mobilité des femmes, participation des femmes à la prise de décision dans le cadre du comité de gestion de l’eau, nombre de femmes au sein d’une association ou d’une coopérative…</a:t>
            </a:r>
          </a:p>
          <a:p>
            <a:pPr>
              <a:defRPr/>
            </a:pPr>
            <a:endParaRPr lang="fr-FR" dirty="0"/>
          </a:p>
        </p:txBody>
      </p:sp>
    </p:spTree>
    <p:extLst>
      <p:ext uri="{BB962C8B-B14F-4D97-AF65-F5344CB8AC3E}">
        <p14:creationId xmlns:p14="http://schemas.microsoft.com/office/powerpoint/2010/main" val="2040698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 GARDER EN MEMOIRE</a:t>
            </a:r>
            <a:endParaRPr lang="fr-FR" dirty="0"/>
          </a:p>
        </p:txBody>
      </p:sp>
      <p:sp>
        <p:nvSpPr>
          <p:cNvPr id="3" name="Espace réservé du contenu 2"/>
          <p:cNvSpPr>
            <a:spLocks noGrp="1"/>
          </p:cNvSpPr>
          <p:nvPr>
            <p:ph idx="1"/>
          </p:nvPr>
        </p:nvSpPr>
        <p:spPr/>
        <p:txBody>
          <a:bodyPr/>
          <a:lstStyle/>
          <a:p>
            <a:endParaRPr lang="fr-FR" dirty="0"/>
          </a:p>
        </p:txBody>
      </p:sp>
    </p:spTree>
    <p:extLst>
      <p:ext uri="{BB962C8B-B14F-4D97-AF65-F5344CB8AC3E}">
        <p14:creationId xmlns:p14="http://schemas.microsoft.com/office/powerpoint/2010/main" val="7631140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42157797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25465401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endParaRPr lang="fr-FR" b="1" dirty="0" smtClean="0"/>
          </a:p>
          <a:p>
            <a:pPr marL="0" indent="0">
              <a:buNone/>
            </a:pPr>
            <a:endParaRPr lang="fr-FR" b="1" dirty="0"/>
          </a:p>
          <a:p>
            <a:pPr marL="0" indent="0" algn="just">
              <a:buNone/>
            </a:pPr>
            <a:r>
              <a:rPr lang="fr-FR" b="1" dirty="0" smtClean="0"/>
              <a:t>4</a:t>
            </a:r>
            <a:r>
              <a:rPr lang="fr-FR" b="1" dirty="0"/>
              <a:t>. </a:t>
            </a:r>
            <a:r>
              <a:rPr lang="fr-FR" b="1" dirty="0">
                <a:solidFill>
                  <a:srgbClr val="FF0000"/>
                </a:solidFill>
              </a:rPr>
              <a:t>CONDITIONS ET </a:t>
            </a:r>
            <a:r>
              <a:rPr lang="fr-FR" b="1" dirty="0" smtClean="0">
                <a:solidFill>
                  <a:srgbClr val="FF0000"/>
                </a:solidFill>
              </a:rPr>
              <a:t>PREALABLES A L’INTEGRATION DU GENRE DANS LES PROGRAMMES , PROJETS  ET POLITIQUES DE DEVELOPPEMENT</a:t>
            </a:r>
            <a:endParaRPr lang="fr-FR" b="1" dirty="0">
              <a:solidFill>
                <a:srgbClr val="FF0000"/>
              </a:solidFill>
            </a:endParaRPr>
          </a:p>
        </p:txBody>
      </p:sp>
      <p:sp>
        <p:nvSpPr>
          <p:cNvPr id="4" name="Titre 3"/>
          <p:cNvSpPr>
            <a:spLocks noGrp="1"/>
          </p:cNvSpPr>
          <p:nvPr>
            <p:ph type="title"/>
          </p:nvPr>
        </p:nvSpPr>
        <p:spPr/>
        <p:txBody>
          <a:bodyPr/>
          <a:lstStyle/>
          <a:p>
            <a:r>
              <a:rPr lang="fr-FR" dirty="0" smtClean="0"/>
              <a:t>.</a:t>
            </a:r>
            <a:endParaRPr lang="fr-FR" dirty="0"/>
          </a:p>
        </p:txBody>
      </p:sp>
    </p:spTree>
    <p:extLst>
      <p:ext uri="{BB962C8B-B14F-4D97-AF65-F5344CB8AC3E}">
        <p14:creationId xmlns:p14="http://schemas.microsoft.com/office/powerpoint/2010/main" val="40293659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endParaRPr lang="fr-FR" dirty="0"/>
          </a:p>
        </p:txBody>
      </p:sp>
      <p:sp>
        <p:nvSpPr>
          <p:cNvPr id="3" name="Espace réservé du contenu 2"/>
          <p:cNvSpPr>
            <a:spLocks noGrp="1"/>
          </p:cNvSpPr>
          <p:nvPr>
            <p:ph idx="1"/>
          </p:nvPr>
        </p:nvSpPr>
        <p:spPr>
          <a:xfrm>
            <a:off x="457200" y="1196752"/>
            <a:ext cx="8229600" cy="4929411"/>
          </a:xfrm>
        </p:spPr>
        <p:txBody>
          <a:bodyPr>
            <a:normAutofit fontScale="92500" lnSpcReduction="20000"/>
          </a:bodyPr>
          <a:lstStyle/>
          <a:p>
            <a:pPr marL="0" indent="0">
              <a:buNone/>
            </a:pPr>
            <a:r>
              <a:rPr lang="fr-FR" dirty="0"/>
              <a:t>Pour intégrer l’approche genre dans les politiques, les programmes et les projets de développement, il </a:t>
            </a:r>
            <a:r>
              <a:rPr lang="fr-FR" dirty="0" smtClean="0"/>
              <a:t>faut</a:t>
            </a:r>
          </a:p>
          <a:p>
            <a:pPr>
              <a:buFont typeface="Wingdings" pitchFamily="2" charset="2"/>
              <a:buChar char="§"/>
            </a:pPr>
            <a:r>
              <a:rPr lang="fr-FR" b="1" dirty="0" smtClean="0"/>
              <a:t> </a:t>
            </a:r>
            <a:r>
              <a:rPr lang="fr-FR" b="1" dirty="0"/>
              <a:t>d’abord initier à différents niveaux le personnel à l’approche genre </a:t>
            </a:r>
            <a:r>
              <a:rPr lang="fr-FR" b="1" dirty="0" smtClean="0"/>
              <a:t>;</a:t>
            </a:r>
          </a:p>
          <a:p>
            <a:pPr>
              <a:buFont typeface="Wingdings" pitchFamily="2" charset="2"/>
              <a:buChar char="§"/>
            </a:pPr>
            <a:r>
              <a:rPr lang="fr-FR" b="1" dirty="0" smtClean="0"/>
              <a:t> </a:t>
            </a:r>
            <a:r>
              <a:rPr lang="fr-FR" b="1" dirty="0"/>
              <a:t>ensuite amener chaque cadre et employé e </a:t>
            </a:r>
            <a:r>
              <a:rPr lang="fr-FR" b="1" dirty="0" err="1"/>
              <a:t>genré</a:t>
            </a:r>
            <a:r>
              <a:rPr lang="fr-FR" b="1" dirty="0"/>
              <a:t> e , là où il elle est  à porter ses lunettes genre pour analyser ses pratiques et celles de sa structure dans le but de percevoir les manquements et de définir des stratégies en termes des changements à opérer pour un développement juste et humain.</a:t>
            </a:r>
          </a:p>
          <a:p>
            <a:endParaRPr lang="fr-FR" b="1" dirty="0"/>
          </a:p>
        </p:txBody>
      </p:sp>
    </p:spTree>
    <p:extLst>
      <p:ext uri="{BB962C8B-B14F-4D97-AF65-F5344CB8AC3E}">
        <p14:creationId xmlns:p14="http://schemas.microsoft.com/office/powerpoint/2010/main" val="11011604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endParaRPr lang="fr-FR" dirty="0"/>
          </a:p>
        </p:txBody>
      </p:sp>
      <p:sp>
        <p:nvSpPr>
          <p:cNvPr id="3" name="Espace réservé du contenu 2"/>
          <p:cNvSpPr>
            <a:spLocks noGrp="1"/>
          </p:cNvSpPr>
          <p:nvPr>
            <p:ph idx="1"/>
          </p:nvPr>
        </p:nvSpPr>
        <p:spPr>
          <a:xfrm>
            <a:off x="457200" y="980728"/>
            <a:ext cx="8229600" cy="5145435"/>
          </a:xfrm>
        </p:spPr>
        <p:txBody>
          <a:bodyPr>
            <a:normAutofit fontScale="85000" lnSpcReduction="20000"/>
          </a:bodyPr>
          <a:lstStyle/>
          <a:p>
            <a:pPr marL="0" indent="0">
              <a:buNone/>
            </a:pPr>
            <a:r>
              <a:rPr lang="fr-FR" b="1" dirty="0"/>
              <a:t> </a:t>
            </a:r>
            <a:endParaRPr lang="fr-FR" dirty="0"/>
          </a:p>
          <a:p>
            <a:pPr marL="0" indent="0">
              <a:buNone/>
            </a:pPr>
            <a:r>
              <a:rPr lang="fr-FR" b="1" dirty="0"/>
              <a:t>Le GED, pour une application efficiente suppose trois niveaux de prise en compte: le niveau individuel, le niveau institutionnel et le niveau méthodologique.</a:t>
            </a:r>
          </a:p>
          <a:p>
            <a:pPr marL="0" indent="0">
              <a:buNone/>
            </a:pPr>
            <a:r>
              <a:rPr lang="fr-FR" b="1" i="1" dirty="0"/>
              <a:t> </a:t>
            </a:r>
          </a:p>
          <a:p>
            <a:r>
              <a:rPr lang="fr-FR" b="1" i="1" dirty="0"/>
              <a:t>1.1. Le niveau individuel</a:t>
            </a:r>
          </a:p>
          <a:p>
            <a:pPr marL="0" indent="0">
              <a:buNone/>
            </a:pPr>
            <a:r>
              <a:rPr lang="fr-FR" dirty="0"/>
              <a:t> </a:t>
            </a:r>
          </a:p>
          <a:p>
            <a:pPr marL="0" indent="0">
              <a:buNone/>
            </a:pPr>
            <a:r>
              <a:rPr lang="fr-FR" dirty="0"/>
              <a:t>L’intégration du genre dans les activités suppose que nous soyons nous-mêmes « acquis à la cause » et que nous ayons conscience des questions de genre comme un enjeu de développement. Il s’agit pour l’individu, de bien comprendre le concept GED et d’être convaincu de la nécessité de son application.</a:t>
            </a:r>
          </a:p>
          <a:p>
            <a:endParaRPr lang="fr-FR" dirty="0"/>
          </a:p>
        </p:txBody>
      </p:sp>
    </p:spTree>
    <p:extLst>
      <p:ext uri="{BB962C8B-B14F-4D97-AF65-F5344CB8AC3E}">
        <p14:creationId xmlns:p14="http://schemas.microsoft.com/office/powerpoint/2010/main" val="30505043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endParaRPr lang="fr-FR" dirty="0"/>
          </a:p>
        </p:txBody>
      </p:sp>
      <p:sp>
        <p:nvSpPr>
          <p:cNvPr id="3" name="Espace réservé du contenu 2"/>
          <p:cNvSpPr>
            <a:spLocks noGrp="1"/>
          </p:cNvSpPr>
          <p:nvPr>
            <p:ph idx="1"/>
          </p:nvPr>
        </p:nvSpPr>
        <p:spPr>
          <a:xfrm>
            <a:off x="457200" y="116632"/>
            <a:ext cx="8229600" cy="6009531"/>
          </a:xfrm>
        </p:spPr>
        <p:txBody>
          <a:bodyPr>
            <a:normAutofit fontScale="25000" lnSpcReduction="20000"/>
          </a:bodyPr>
          <a:lstStyle/>
          <a:p>
            <a:pPr marL="0" indent="0">
              <a:buNone/>
            </a:pPr>
            <a:r>
              <a:rPr lang="fr-FR" b="1" i="1" dirty="0"/>
              <a:t> </a:t>
            </a:r>
          </a:p>
          <a:p>
            <a:pPr marL="0" indent="0">
              <a:buNone/>
            </a:pPr>
            <a:r>
              <a:rPr lang="fr-FR" sz="11100" b="1" i="1" dirty="0"/>
              <a:t>1.2.  Le niveau  institutionnel</a:t>
            </a:r>
          </a:p>
          <a:p>
            <a:pPr marL="0" indent="0">
              <a:buNone/>
            </a:pPr>
            <a:r>
              <a:rPr lang="fr-FR" sz="11100" dirty="0" smtClean="0"/>
              <a:t>Le </a:t>
            </a:r>
            <a:r>
              <a:rPr lang="fr-FR" sz="11100" dirty="0"/>
              <a:t>deuxième niveau d’application du GED concerne les institutions dans lesquelles nous travaillons. Une institution doit reconnaître que le GED est un facteur de développement important qui peut avoir des répercussions sur ses objectifs de développement. </a:t>
            </a:r>
          </a:p>
          <a:p>
            <a:pPr marL="0" indent="0">
              <a:buNone/>
            </a:pPr>
            <a:r>
              <a:rPr lang="fr-FR" sz="11100" dirty="0"/>
              <a:t> </a:t>
            </a:r>
            <a:r>
              <a:rPr lang="fr-FR" sz="11100" dirty="0" smtClean="0"/>
              <a:t>Il </a:t>
            </a:r>
            <a:r>
              <a:rPr lang="fr-FR" sz="11100" dirty="0"/>
              <a:t>faut pour cela :</a:t>
            </a:r>
          </a:p>
          <a:p>
            <a:pPr lvl="0"/>
            <a:r>
              <a:rPr lang="fr-FR" sz="11100" dirty="0"/>
              <a:t>Une politique GED de l’organisation ;</a:t>
            </a:r>
          </a:p>
          <a:p>
            <a:pPr lvl="0"/>
            <a:r>
              <a:rPr lang="fr-FR" sz="11100" dirty="0"/>
              <a:t>L’engagement, l’appui des supérieurs pour les questions d’intégration du GED ;</a:t>
            </a:r>
          </a:p>
          <a:p>
            <a:pPr lvl="0"/>
            <a:r>
              <a:rPr lang="fr-FR" sz="11100" dirty="0"/>
              <a:t>La disposition de l’expertise et des ressources en genre ;</a:t>
            </a:r>
          </a:p>
          <a:p>
            <a:pPr lvl="0"/>
            <a:r>
              <a:rPr lang="fr-FR" sz="11100" dirty="0"/>
              <a:t>La sensibilisation à la  question GED dans l’organisation toute entière ;</a:t>
            </a:r>
          </a:p>
          <a:p>
            <a:pPr lvl="0"/>
            <a:r>
              <a:rPr lang="fr-FR" sz="11100" dirty="0"/>
              <a:t>La formation GED du personnel.</a:t>
            </a:r>
          </a:p>
          <a:p>
            <a:endParaRPr lang="fr-FR" dirty="0"/>
          </a:p>
        </p:txBody>
      </p:sp>
    </p:spTree>
    <p:extLst>
      <p:ext uri="{BB962C8B-B14F-4D97-AF65-F5344CB8AC3E}">
        <p14:creationId xmlns:p14="http://schemas.microsoft.com/office/powerpoint/2010/main" val="661582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endParaRPr lang="fr-FR" dirty="0"/>
          </a:p>
        </p:txBody>
      </p:sp>
      <p:sp>
        <p:nvSpPr>
          <p:cNvPr id="3" name="Espace réservé du contenu 2"/>
          <p:cNvSpPr>
            <a:spLocks noGrp="1"/>
          </p:cNvSpPr>
          <p:nvPr>
            <p:ph idx="1"/>
          </p:nvPr>
        </p:nvSpPr>
        <p:spPr>
          <a:xfrm>
            <a:off x="457200" y="0"/>
            <a:ext cx="8229600" cy="6669360"/>
          </a:xfrm>
        </p:spPr>
        <p:txBody>
          <a:bodyPr>
            <a:normAutofit fontScale="92500" lnSpcReduction="20000"/>
          </a:bodyPr>
          <a:lstStyle/>
          <a:p>
            <a:pPr marL="914400" lvl="2" indent="0">
              <a:buNone/>
            </a:pPr>
            <a:r>
              <a:rPr lang="fr-FR" sz="4300" b="1" dirty="0" smtClean="0"/>
              <a:t>Le </a:t>
            </a:r>
            <a:r>
              <a:rPr lang="fr-FR" sz="4300" b="1" dirty="0"/>
              <a:t>genre comme méthodologie d’analyse </a:t>
            </a:r>
          </a:p>
          <a:p>
            <a:pPr marL="0" indent="0">
              <a:buNone/>
            </a:pPr>
            <a:endParaRPr lang="fr-FR" b="1" dirty="0" smtClean="0"/>
          </a:p>
          <a:p>
            <a:pPr marL="0" indent="0">
              <a:buNone/>
            </a:pPr>
            <a:r>
              <a:rPr lang="fr-FR" b="1" dirty="0" smtClean="0"/>
              <a:t>L’analyse </a:t>
            </a:r>
            <a:r>
              <a:rPr lang="fr-FR" b="1" dirty="0"/>
              <a:t>de genre </a:t>
            </a:r>
            <a:r>
              <a:rPr lang="fr-FR" b="1" dirty="0" smtClean="0"/>
              <a:t>permet</a:t>
            </a:r>
          </a:p>
          <a:p>
            <a:pPr>
              <a:buFont typeface="Wingdings" pitchFamily="2" charset="2"/>
              <a:buChar char="Ø"/>
            </a:pPr>
            <a:r>
              <a:rPr lang="fr-FR" b="1" dirty="0" smtClean="0"/>
              <a:t> </a:t>
            </a:r>
            <a:r>
              <a:rPr lang="fr-FR" b="1" dirty="0"/>
              <a:t>l’identification et la déconstruction des stéréotypes liés au féminin et au masculin, </a:t>
            </a:r>
            <a:endParaRPr lang="fr-FR" b="1" dirty="0" smtClean="0"/>
          </a:p>
          <a:p>
            <a:pPr>
              <a:buFont typeface="Wingdings" pitchFamily="2" charset="2"/>
              <a:buChar char="Ø"/>
            </a:pPr>
            <a:r>
              <a:rPr lang="fr-FR" b="1" dirty="0" smtClean="0"/>
              <a:t>de </a:t>
            </a:r>
            <a:r>
              <a:rPr lang="fr-FR" b="1" dirty="0"/>
              <a:t>questionner ainsi les normes qui conditionnent les rapports sociaux et qui contribuent à reproduire les inégalités de genre. </a:t>
            </a:r>
            <a:endParaRPr lang="fr-FR" b="1" dirty="0" smtClean="0"/>
          </a:p>
          <a:p>
            <a:pPr>
              <a:buFont typeface="Wingdings" pitchFamily="2" charset="2"/>
              <a:buChar char="Ø"/>
            </a:pPr>
            <a:r>
              <a:rPr lang="fr-FR" b="1" dirty="0" smtClean="0"/>
              <a:t>de </a:t>
            </a:r>
            <a:r>
              <a:rPr lang="fr-FR" b="1" dirty="0"/>
              <a:t>mettre en évidence les rapports de pouvoir et les inégalités entre les femmes et les hommes tout en identifiant les besoins spécifiques et les répercussions sur l’aptitude et les possibilités de participation au développement des hommes et </a:t>
            </a:r>
            <a:r>
              <a:rPr lang="fr-FR" b="1" dirty="0" smtClean="0"/>
              <a:t>des </a:t>
            </a:r>
            <a:r>
              <a:rPr lang="fr-FR" b="1" dirty="0"/>
              <a:t>femmes. </a:t>
            </a:r>
            <a:endParaRPr lang="fr-FR" b="1" dirty="0" smtClean="0"/>
          </a:p>
        </p:txBody>
      </p:sp>
    </p:spTree>
    <p:extLst>
      <p:ext uri="{BB962C8B-B14F-4D97-AF65-F5344CB8AC3E}">
        <p14:creationId xmlns:p14="http://schemas.microsoft.com/office/powerpoint/2010/main" val="17442930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endParaRPr lang="fr-FR" dirty="0"/>
          </a:p>
        </p:txBody>
      </p:sp>
      <p:sp>
        <p:nvSpPr>
          <p:cNvPr id="3" name="Espace réservé du contenu 2"/>
          <p:cNvSpPr>
            <a:spLocks noGrp="1"/>
          </p:cNvSpPr>
          <p:nvPr>
            <p:ph idx="1"/>
          </p:nvPr>
        </p:nvSpPr>
        <p:spPr>
          <a:xfrm>
            <a:off x="457200" y="476672"/>
            <a:ext cx="8229600" cy="5649491"/>
          </a:xfrm>
        </p:spPr>
        <p:txBody>
          <a:bodyPr>
            <a:normAutofit fontScale="92500" lnSpcReduction="10000"/>
          </a:bodyPr>
          <a:lstStyle/>
          <a:p>
            <a:pPr marL="0" indent="0">
              <a:buNone/>
            </a:pPr>
            <a:r>
              <a:rPr lang="fr-FR" b="1" i="1" dirty="0"/>
              <a:t>1.3. Le niveau méthodologique</a:t>
            </a:r>
          </a:p>
          <a:p>
            <a:pPr marL="0" indent="0">
              <a:buNone/>
            </a:pPr>
            <a:r>
              <a:rPr lang="fr-FR" b="1" dirty="0"/>
              <a:t> </a:t>
            </a:r>
            <a:endParaRPr lang="fr-FR" dirty="0"/>
          </a:p>
          <a:p>
            <a:pPr marL="0" indent="0">
              <a:buNone/>
            </a:pPr>
            <a:r>
              <a:rPr lang="fr-FR" dirty="0"/>
              <a:t>L’application du GED nécessite de : </a:t>
            </a:r>
          </a:p>
          <a:p>
            <a:pPr marL="0" indent="0">
              <a:buNone/>
            </a:pPr>
            <a:r>
              <a:rPr lang="fr-FR" dirty="0"/>
              <a:t> </a:t>
            </a:r>
          </a:p>
          <a:p>
            <a:pPr lvl="0"/>
            <a:r>
              <a:rPr lang="fr-FR" dirty="0"/>
              <a:t>Bien comprendre les concepts du GED ;</a:t>
            </a:r>
          </a:p>
          <a:p>
            <a:pPr lvl="0"/>
            <a:r>
              <a:rPr lang="fr-FR" dirty="0"/>
              <a:t>Maîtriser les outils d’analyse du GED ;</a:t>
            </a:r>
          </a:p>
          <a:p>
            <a:pPr lvl="0"/>
            <a:r>
              <a:rPr lang="fr-FR" dirty="0"/>
              <a:t>Adopter la démarche du </a:t>
            </a:r>
            <a:r>
              <a:rPr lang="fr-FR" dirty="0" err="1"/>
              <a:t>mainstreaming</a:t>
            </a:r>
            <a:r>
              <a:rPr lang="fr-FR" dirty="0"/>
              <a:t> ;</a:t>
            </a:r>
          </a:p>
          <a:p>
            <a:pPr lvl="0"/>
            <a:r>
              <a:rPr lang="fr-FR" dirty="0"/>
              <a:t>Dépasser les « Projets pour femmes » en favorisant l’intégration des questions liées au GED dans tous les programmes et projets.</a:t>
            </a:r>
          </a:p>
          <a:p>
            <a:pPr marL="0" indent="0">
              <a:buNone/>
            </a:pPr>
            <a:r>
              <a:rPr lang="fr-FR" b="1" dirty="0"/>
              <a:t> </a:t>
            </a:r>
          </a:p>
          <a:p>
            <a:endParaRPr lang="fr-FR" dirty="0"/>
          </a:p>
        </p:txBody>
      </p:sp>
    </p:spTree>
    <p:extLst>
      <p:ext uri="{BB962C8B-B14F-4D97-AF65-F5344CB8AC3E}">
        <p14:creationId xmlns:p14="http://schemas.microsoft.com/office/powerpoint/2010/main" val="5737248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endParaRPr lang="fr-FR" dirty="0"/>
          </a:p>
        </p:txBody>
      </p:sp>
      <p:sp>
        <p:nvSpPr>
          <p:cNvPr id="3" name="Espace réservé du contenu 2"/>
          <p:cNvSpPr>
            <a:spLocks noGrp="1"/>
          </p:cNvSpPr>
          <p:nvPr>
            <p:ph idx="1"/>
          </p:nvPr>
        </p:nvSpPr>
        <p:spPr>
          <a:xfrm>
            <a:off x="457200" y="99392"/>
            <a:ext cx="8229600" cy="6858000"/>
          </a:xfrm>
        </p:spPr>
        <p:txBody>
          <a:bodyPr>
            <a:normAutofit fontScale="25000" lnSpcReduction="20000"/>
          </a:bodyPr>
          <a:lstStyle/>
          <a:p>
            <a:pPr marL="0" indent="0">
              <a:buNone/>
            </a:pPr>
            <a:endParaRPr lang="fr-FR" dirty="0" smtClean="0"/>
          </a:p>
          <a:p>
            <a:pPr marL="0" indent="0">
              <a:buNone/>
            </a:pPr>
            <a:r>
              <a:rPr lang="fr-FR" sz="8600" b="1" dirty="0" smtClean="0">
                <a:solidFill>
                  <a:srgbClr val="0070C0"/>
                </a:solidFill>
              </a:rPr>
              <a:t>Il </a:t>
            </a:r>
            <a:r>
              <a:rPr lang="fr-FR" sz="8600" b="1" dirty="0">
                <a:solidFill>
                  <a:srgbClr val="0070C0"/>
                </a:solidFill>
              </a:rPr>
              <a:t>est indispensable pour qu’une politique, un programme ou un projet intègre le genre, que l’on tienne compte d’un certain nombre de préalables :</a:t>
            </a:r>
          </a:p>
          <a:p>
            <a:pPr marL="0" indent="0">
              <a:buNone/>
            </a:pPr>
            <a:r>
              <a:rPr lang="fr-FR" sz="8600" b="1" dirty="0">
                <a:solidFill>
                  <a:srgbClr val="0070C0"/>
                </a:solidFill>
              </a:rPr>
              <a:t> </a:t>
            </a:r>
          </a:p>
          <a:p>
            <a:pPr lvl="0"/>
            <a:r>
              <a:rPr lang="fr-FR" sz="8600" b="1" dirty="0">
                <a:solidFill>
                  <a:srgbClr val="0070C0"/>
                </a:solidFill>
              </a:rPr>
              <a:t>La prise en compte du genre doit être un principe de base ;</a:t>
            </a:r>
          </a:p>
          <a:p>
            <a:pPr lvl="0"/>
            <a:r>
              <a:rPr lang="fr-FR" sz="8600" b="1" dirty="0">
                <a:solidFill>
                  <a:srgbClr val="0070C0"/>
                </a:solidFill>
              </a:rPr>
              <a:t>La participation active des hommes et des femmes en leur garantissant des espaces et en tenant compte de leurs apports ;</a:t>
            </a:r>
          </a:p>
          <a:p>
            <a:pPr lvl="0"/>
            <a:r>
              <a:rPr lang="fr-FR" sz="8600" b="1" dirty="0">
                <a:solidFill>
                  <a:srgbClr val="0070C0"/>
                </a:solidFill>
              </a:rPr>
              <a:t>Tenir compte du fait que les processus de changement ne vont pas nécessairement coïncider avec les rythmes et les temps définis dans les objectifs des projets ;</a:t>
            </a:r>
          </a:p>
          <a:p>
            <a:pPr lvl="0"/>
            <a:r>
              <a:rPr lang="fr-FR" sz="8600" b="1" dirty="0">
                <a:solidFill>
                  <a:srgbClr val="0070C0"/>
                </a:solidFill>
              </a:rPr>
              <a:t>Les actions et stratégies à mettre en place doivent essayer de réduire la charge de travail des femmes, qui à cause de leur surcharge de travail, participent plus difficilement aux actions que les hommes ;</a:t>
            </a:r>
          </a:p>
          <a:p>
            <a:pPr lvl="0"/>
            <a:r>
              <a:rPr lang="fr-FR" sz="8600" b="1" dirty="0">
                <a:solidFill>
                  <a:srgbClr val="0070C0"/>
                </a:solidFill>
              </a:rPr>
              <a:t>Pour obtenir un changement de la position des femmes, il est fondamental d’impliquer les hommes et élaborer avec eux une approche afin d’identifier les causes structurelles d’inégalité qui existent entre les sexes ;</a:t>
            </a:r>
          </a:p>
          <a:p>
            <a:pPr lvl="0"/>
            <a:r>
              <a:rPr lang="fr-FR" sz="8600" b="1" dirty="0">
                <a:solidFill>
                  <a:srgbClr val="0070C0"/>
                </a:solidFill>
              </a:rPr>
              <a:t>Tenir compte des spécificités socio-culturelles des milieux d’intervention.</a:t>
            </a:r>
          </a:p>
          <a:p>
            <a:pPr marL="0" indent="0">
              <a:buNone/>
            </a:pPr>
            <a:r>
              <a:rPr lang="fr-FR" sz="8600" b="1" dirty="0">
                <a:solidFill>
                  <a:srgbClr val="0070C0"/>
                </a:solidFill>
              </a:rPr>
              <a:t> </a:t>
            </a:r>
          </a:p>
          <a:p>
            <a:endParaRPr lang="fr-FR" dirty="0">
              <a:solidFill>
                <a:srgbClr val="0070C0"/>
              </a:solidFill>
            </a:endParaRPr>
          </a:p>
        </p:txBody>
      </p:sp>
    </p:spTree>
    <p:extLst>
      <p:ext uri="{BB962C8B-B14F-4D97-AF65-F5344CB8AC3E}">
        <p14:creationId xmlns:p14="http://schemas.microsoft.com/office/powerpoint/2010/main" val="14681188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a:xfrm>
            <a:off x="457200" y="1124744"/>
            <a:ext cx="8229600" cy="5001419"/>
          </a:xfrm>
        </p:spPr>
        <p:txBody>
          <a:bodyPr>
            <a:normAutofit fontScale="62500" lnSpcReduction="20000"/>
          </a:bodyPr>
          <a:lstStyle/>
          <a:p>
            <a:endParaRPr lang="fr-FR" dirty="0" smtClean="0"/>
          </a:p>
          <a:p>
            <a:pPr marL="0" indent="0">
              <a:buNone/>
            </a:pPr>
            <a:r>
              <a:rPr lang="fr-FR" sz="4000" b="1" dirty="0">
                <a:solidFill>
                  <a:srgbClr val="00B050"/>
                </a:solidFill>
              </a:rPr>
              <a:t>Les stratégies de mise en œuvre des programmes et projets doivent privilégier les approches participatives qui permettent d’opérationnaliser la « relation égalité-développement » et d’y inclure la participation des femmes à la décision et à l’exécution des actions. </a:t>
            </a:r>
            <a:endParaRPr lang="fr-FR" sz="4000" b="1" dirty="0" smtClean="0">
              <a:solidFill>
                <a:srgbClr val="00B050"/>
              </a:solidFill>
            </a:endParaRPr>
          </a:p>
          <a:p>
            <a:pPr marL="0" indent="0">
              <a:buNone/>
            </a:pPr>
            <a:endParaRPr lang="fr-FR" sz="4000" b="1" dirty="0" smtClean="0">
              <a:solidFill>
                <a:srgbClr val="00B050"/>
              </a:solidFill>
            </a:endParaRPr>
          </a:p>
          <a:p>
            <a:pPr marL="0" indent="0">
              <a:buNone/>
            </a:pPr>
            <a:r>
              <a:rPr lang="fr-FR" sz="4000" b="1" dirty="0" smtClean="0">
                <a:solidFill>
                  <a:srgbClr val="00B050"/>
                </a:solidFill>
              </a:rPr>
              <a:t>Pour </a:t>
            </a:r>
            <a:r>
              <a:rPr lang="fr-FR" sz="4000" b="1" dirty="0">
                <a:solidFill>
                  <a:srgbClr val="00B050"/>
                </a:solidFill>
              </a:rPr>
              <a:t>Claudy </a:t>
            </a:r>
            <a:r>
              <a:rPr lang="fr-FR" sz="4000" b="1" dirty="0" err="1">
                <a:solidFill>
                  <a:srgbClr val="00B050"/>
                </a:solidFill>
              </a:rPr>
              <a:t>Vouhé</a:t>
            </a:r>
            <a:r>
              <a:rPr lang="fr-FR" sz="4000" b="1" dirty="0">
                <a:solidFill>
                  <a:srgbClr val="00B050"/>
                </a:solidFill>
              </a:rPr>
              <a:t>, l’approche GED propose d’aborder le développement d’une autre façon « </a:t>
            </a:r>
            <a:r>
              <a:rPr lang="fr-FR" sz="4000" b="1" i="1" dirty="0">
                <a:solidFill>
                  <a:srgbClr val="00B050"/>
                </a:solidFill>
              </a:rPr>
              <a:t>en partant de et en allant vers la perspective de l’égalité entre les femmes et les hommes ». </a:t>
            </a:r>
            <a:r>
              <a:rPr lang="fr-FR" sz="4000" b="1" dirty="0">
                <a:solidFill>
                  <a:srgbClr val="00B050"/>
                </a:solidFill>
              </a:rPr>
              <a:t>Elle</a:t>
            </a:r>
            <a:r>
              <a:rPr lang="fr-FR" sz="4000" b="1" i="1" dirty="0">
                <a:solidFill>
                  <a:srgbClr val="00B050"/>
                </a:solidFill>
              </a:rPr>
              <a:t> </a:t>
            </a:r>
            <a:r>
              <a:rPr lang="fr-FR" sz="4000" b="1" dirty="0">
                <a:solidFill>
                  <a:srgbClr val="00B050"/>
                </a:solidFill>
              </a:rPr>
              <a:t>poursuit en affirmant que « </a:t>
            </a:r>
            <a:r>
              <a:rPr lang="fr-FR" sz="4000" b="1" i="1" dirty="0">
                <a:solidFill>
                  <a:srgbClr val="00B050"/>
                </a:solidFill>
              </a:rPr>
              <a:t>si les relations de pouvoir entre et parmi les groupes d’acteurs impliqués à différents niveaux sont évacuées dans le diagnostic des problèmes de l’institutionnalisation du genre, elles ne feront pas partie des solutions</a:t>
            </a:r>
            <a:r>
              <a:rPr lang="fr-FR" sz="4000" b="1" dirty="0">
                <a:solidFill>
                  <a:srgbClr val="00B050"/>
                </a:solidFill>
              </a:rPr>
              <a:t> ».  </a:t>
            </a:r>
            <a:r>
              <a:rPr lang="fr-FR" sz="4000" b="1" i="1" dirty="0">
                <a:solidFill>
                  <a:srgbClr val="00B050"/>
                </a:solidFill>
              </a:rPr>
              <a:t> </a:t>
            </a:r>
            <a:endParaRPr lang="fr-FR" sz="4000" b="1" dirty="0">
              <a:solidFill>
                <a:srgbClr val="00B050"/>
              </a:solidFill>
            </a:endParaRPr>
          </a:p>
        </p:txBody>
      </p:sp>
    </p:spTree>
    <p:extLst>
      <p:ext uri="{BB962C8B-B14F-4D97-AF65-F5344CB8AC3E}">
        <p14:creationId xmlns:p14="http://schemas.microsoft.com/office/powerpoint/2010/main" val="11531656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88913"/>
            <a:ext cx="8856984" cy="2031325"/>
          </a:xfrm>
          <a:prstGeom prst="rect">
            <a:avLst/>
          </a:prstGeom>
        </p:spPr>
        <p:txBody>
          <a:bodyPr wrap="square">
            <a:spAutoFit/>
          </a:bodyPr>
          <a:lstStyle/>
          <a:p>
            <a:endParaRPr lang="fr-FR" dirty="0" smtClean="0"/>
          </a:p>
          <a:p>
            <a:endParaRPr lang="fr-FR" dirty="0"/>
          </a:p>
          <a:p>
            <a:endParaRPr lang="fr-FR" dirty="0" smtClean="0"/>
          </a:p>
          <a:p>
            <a:endParaRPr lang="fr-FR" dirty="0"/>
          </a:p>
          <a:p>
            <a:endParaRPr lang="fr-FR" dirty="0" smtClean="0"/>
          </a:p>
          <a:p>
            <a:endParaRPr lang="fr-FR" dirty="0"/>
          </a:p>
          <a:p>
            <a:endParaRPr lang="fr-FR"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516" y="128733"/>
            <a:ext cx="8640960" cy="7404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50087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59432"/>
            <a:ext cx="8928992" cy="6986528"/>
          </a:xfrm>
          <a:prstGeom prst="rect">
            <a:avLst/>
          </a:prstGeom>
        </p:spPr>
        <p:txBody>
          <a:bodyPr wrap="square">
            <a:spAutoFit/>
          </a:bodyPr>
          <a:lstStyle/>
          <a:p>
            <a:endParaRPr lang="fr-FR" sz="2800" b="1" dirty="0" smtClean="0">
              <a:solidFill>
                <a:srgbClr val="FF0000"/>
              </a:solidFill>
            </a:endParaRPr>
          </a:p>
          <a:p>
            <a:r>
              <a:rPr lang="fr-FR" sz="2800" b="1" dirty="0" smtClean="0">
                <a:solidFill>
                  <a:srgbClr val="FF0000"/>
                </a:solidFill>
              </a:rPr>
              <a:t>Le </a:t>
            </a:r>
            <a:r>
              <a:rPr lang="fr-FR" sz="2800" b="1" dirty="0">
                <a:solidFill>
                  <a:srgbClr val="FF0000"/>
                </a:solidFill>
              </a:rPr>
              <a:t>genre ne concerne pas seulement les femmes, c’est un enjeu qui nous concerne toutes et tous !</a:t>
            </a:r>
          </a:p>
          <a:p>
            <a:r>
              <a:rPr lang="fr-FR" sz="2800" b="1" dirty="0"/>
              <a:t> </a:t>
            </a:r>
            <a:endParaRPr lang="fr-FR" sz="2800" dirty="0"/>
          </a:p>
          <a:p>
            <a:r>
              <a:rPr lang="fr-FR" sz="2800" b="1" dirty="0">
                <a:solidFill>
                  <a:srgbClr val="0070C0"/>
                </a:solidFill>
              </a:rPr>
              <a:t>Si notre analyse de base et notre planification de projet ne commencent pas par une image complète de la situation économique, sociale, politique et culturelle, nos interventions et nos programmes ne pourront alors réaliser tout leur potentiel.</a:t>
            </a:r>
            <a:endParaRPr lang="fr-FR" sz="2800" dirty="0">
              <a:solidFill>
                <a:srgbClr val="0070C0"/>
              </a:solidFill>
            </a:endParaRPr>
          </a:p>
          <a:p>
            <a:r>
              <a:rPr lang="fr-FR" sz="2800" b="1" dirty="0"/>
              <a:t> </a:t>
            </a:r>
            <a:endParaRPr lang="fr-FR" sz="2800" dirty="0">
              <a:solidFill>
                <a:srgbClr val="00B050"/>
              </a:solidFill>
            </a:endParaRPr>
          </a:p>
          <a:p>
            <a:r>
              <a:rPr lang="fr-FR" sz="2800" b="1" dirty="0">
                <a:solidFill>
                  <a:srgbClr val="00B050"/>
                </a:solidFill>
              </a:rPr>
              <a:t>Notre monde doit être un monde de justice et de paix pour un développement durable, participatif et équitable. Tout le monde doit y œuvrer sans discrimination aucune : femmes, hommes, jeunes, adultes, personnes âgées, personnes </a:t>
            </a:r>
            <a:r>
              <a:rPr lang="fr-FR" sz="2800" b="1" dirty="0" smtClean="0">
                <a:solidFill>
                  <a:srgbClr val="00B050"/>
                </a:solidFill>
              </a:rPr>
              <a:t>vivant avec un handicap, </a:t>
            </a:r>
            <a:r>
              <a:rPr lang="fr-FR" sz="2800" b="1" dirty="0">
                <a:solidFill>
                  <a:srgbClr val="00B050"/>
                </a:solidFill>
              </a:rPr>
              <a:t>toutes catégories socio - professionnelles</a:t>
            </a:r>
            <a:r>
              <a:rPr lang="fr-FR" sz="2800" b="1" dirty="0"/>
              <a:t>.</a:t>
            </a:r>
            <a:endParaRPr lang="fr-FR" sz="2800" dirty="0"/>
          </a:p>
        </p:txBody>
      </p:sp>
    </p:spTree>
    <p:extLst>
      <p:ext uri="{BB962C8B-B14F-4D97-AF65-F5344CB8AC3E}">
        <p14:creationId xmlns:p14="http://schemas.microsoft.com/office/powerpoint/2010/main" val="23399042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700808"/>
            <a:ext cx="7848872" cy="4893647"/>
          </a:xfrm>
          <a:prstGeom prst="rect">
            <a:avLst/>
          </a:prstGeom>
        </p:spPr>
        <p:txBody>
          <a:bodyPr wrap="square">
            <a:spAutoFit/>
          </a:bodyPr>
          <a:lstStyle/>
          <a:p>
            <a:r>
              <a:rPr lang="fr-FR" sz="2400" b="1" dirty="0" smtClean="0"/>
              <a:t>Bibliographie</a:t>
            </a:r>
          </a:p>
          <a:p>
            <a:r>
              <a:rPr lang="fr-FR" sz="2400" b="1" dirty="0" smtClean="0"/>
              <a:t>- </a:t>
            </a:r>
            <a:r>
              <a:rPr lang="fr-FR" sz="2400" b="1" dirty="0" err="1" smtClean="0"/>
              <a:t>Caren</a:t>
            </a:r>
            <a:r>
              <a:rPr lang="fr-FR" sz="2400" b="1" dirty="0" smtClean="0"/>
              <a:t> Levy, DPU, P-S </a:t>
            </a:r>
            <a:r>
              <a:rPr lang="fr-FR" sz="2400" b="1" dirty="0" err="1" smtClean="0"/>
              <a:t>Delopment</a:t>
            </a:r>
            <a:r>
              <a:rPr lang="fr-FR" sz="2400" b="1" dirty="0" smtClean="0"/>
              <a:t> Unit: la Toile de l'Institutionnalisation du genre</a:t>
            </a:r>
          </a:p>
          <a:p>
            <a:r>
              <a:rPr lang="fr-FR" sz="2400" b="1" dirty="0" smtClean="0"/>
              <a:t>- Guide pour l'intégration du genre dans les projets de développement, Association Tanmia.ma</a:t>
            </a:r>
          </a:p>
          <a:p>
            <a:r>
              <a:rPr lang="fr-FR" sz="2400" b="1" dirty="0" smtClean="0"/>
              <a:t>- Genre et Planification communale: expériences du Bénin, du Mali et du Niger, SNV et KIT 2007</a:t>
            </a:r>
          </a:p>
          <a:p>
            <a:r>
              <a:rPr lang="fr-FR" sz="2400" b="1" dirty="0" smtClean="0"/>
              <a:t>- Fiches pédagogiques, genre et développement, F3E, 2010</a:t>
            </a:r>
          </a:p>
          <a:p>
            <a:r>
              <a:rPr lang="fr-FR" sz="2400" b="1" dirty="0" smtClean="0"/>
              <a:t>http://www.genre en action.net</a:t>
            </a:r>
          </a:p>
          <a:p>
            <a:r>
              <a:rPr lang="fr-FR" sz="2400" b="1" dirty="0" smtClean="0"/>
              <a:t> </a:t>
            </a:r>
          </a:p>
          <a:p>
            <a:r>
              <a:rPr lang="fr-FR" sz="2400" b="1" dirty="0" smtClean="0"/>
              <a:t>http://www.genre en action.net</a:t>
            </a:r>
          </a:p>
          <a:p>
            <a:r>
              <a:rPr lang="fr-FR" sz="2400" b="1" dirty="0" smtClean="0"/>
              <a:t> </a:t>
            </a:r>
          </a:p>
          <a:p>
            <a:r>
              <a:rPr lang="fr-FR" sz="2400" b="1" dirty="0" smtClean="0"/>
              <a:t>http://www.genre  action.net</a:t>
            </a:r>
            <a:endParaRPr lang="fr-FR" sz="2400" b="1" dirty="0"/>
          </a:p>
        </p:txBody>
      </p:sp>
    </p:spTree>
    <p:extLst>
      <p:ext uri="{BB962C8B-B14F-4D97-AF65-F5344CB8AC3E}">
        <p14:creationId xmlns:p14="http://schemas.microsoft.com/office/powerpoint/2010/main" val="16746292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lstStyle/>
          <a:p>
            <a:r>
              <a:rPr lang="fr-FR" dirty="0" smtClean="0"/>
              <a:t>.</a:t>
            </a:r>
            <a:endParaRPr lang="fr-FR" dirty="0"/>
          </a:p>
        </p:txBody>
      </p:sp>
      <p:sp>
        <p:nvSpPr>
          <p:cNvPr id="3" name="Espace réservé du contenu 2"/>
          <p:cNvSpPr>
            <a:spLocks noGrp="1"/>
          </p:cNvSpPr>
          <p:nvPr>
            <p:ph idx="1"/>
          </p:nvPr>
        </p:nvSpPr>
        <p:spPr>
          <a:xfrm>
            <a:off x="457200" y="1600200"/>
            <a:ext cx="8229600" cy="5141168"/>
          </a:xfrm>
        </p:spPr>
        <p:txBody>
          <a:bodyPr/>
          <a:lstStyle/>
          <a:p>
            <a:endParaRPr lang="fr-FR" dirty="0" smtClean="0"/>
          </a:p>
          <a:p>
            <a:endParaRPr lang="fr-FR" dirty="0"/>
          </a:p>
          <a:p>
            <a:endParaRPr lang="fr-FR" dirty="0" smtClean="0"/>
          </a:p>
          <a:p>
            <a:endParaRPr lang="fr-FR" dirty="0"/>
          </a:p>
          <a:p>
            <a:endParaRPr lang="fr-FR" dirty="0" smtClean="0"/>
          </a:p>
          <a:p>
            <a:endParaRPr lang="fr-FR" dirty="0"/>
          </a:p>
          <a:p>
            <a:pPr marL="0" indent="0" algn="ctr">
              <a:buNone/>
            </a:pPr>
            <a:r>
              <a:rPr lang="fr-FR" sz="2800" b="1" i="1" dirty="0">
                <a:latin typeface="Algerian" pitchFamily="82" charset="0"/>
              </a:rPr>
              <a:t>Merci de </a:t>
            </a:r>
          </a:p>
          <a:p>
            <a:pPr algn="ctr"/>
            <a:r>
              <a:rPr lang="fr-FR" sz="2800" b="1" i="1" dirty="0" smtClean="0">
                <a:latin typeface="Algerian" pitchFamily="82" charset="0"/>
              </a:rPr>
              <a:t>votre </a:t>
            </a:r>
            <a:r>
              <a:rPr lang="fr-FR" sz="2800" b="1" i="1" dirty="0">
                <a:latin typeface="Algerian" pitchFamily="82" charset="0"/>
              </a:rPr>
              <a:t>très aimable attention</a:t>
            </a:r>
          </a:p>
          <a:p>
            <a:endParaRPr lang="fr-FR"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20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910976"/>
            <a:ext cx="5761038" cy="38884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cs typeface="Arial" pitchFamily="34" charset="0"/>
              </a:rPr>
              <a:t/>
            </a:r>
            <a:br>
              <a:rPr kumimoji="0" lang="fr-FR" sz="1800" b="0" i="0" u="none" strike="noStrike" cap="none" normalizeH="0" baseline="0" smtClean="0">
                <a:ln>
                  <a:noFill/>
                </a:ln>
                <a:solidFill>
                  <a:schemeClr val="tx1"/>
                </a:solidFill>
                <a:effectLst/>
                <a:latin typeface="Arial" pitchFamily="34" charset="0"/>
                <a:cs typeface="Arial" pitchFamily="34" charset="0"/>
              </a:rPr>
            </a:br>
            <a:endParaRPr kumimoji="0" lang="fr-F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fr-F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Présent</a:t>
            </a:r>
            <a:r>
              <a:rPr kumimoji="0" lang="fr-FR" sz="600" b="0" i="0" u="none" strike="noStrike" cap="none" normalizeH="0" baseline="0" smtClean="0">
                <a:ln>
                  <a:noFill/>
                </a:ln>
                <a:solidFill>
                  <a:schemeClr val="tx1"/>
                </a:solidFill>
                <a:effectLst/>
                <a:latin typeface="Arial" pitchFamily="34"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10540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71400"/>
            <a:ext cx="8229600" cy="1143000"/>
          </a:xfrm>
        </p:spPr>
        <p:txBody>
          <a:bodyPr/>
          <a:lstStyle/>
          <a:p>
            <a:r>
              <a:rPr lang="fr-FR" dirty="0" smtClean="0"/>
              <a:t>.</a:t>
            </a:r>
            <a:endParaRPr lang="fr-FR" dirty="0"/>
          </a:p>
        </p:txBody>
      </p:sp>
      <p:sp>
        <p:nvSpPr>
          <p:cNvPr id="3" name="Espace réservé du contenu 2"/>
          <p:cNvSpPr>
            <a:spLocks noGrp="1"/>
          </p:cNvSpPr>
          <p:nvPr>
            <p:ph idx="1"/>
          </p:nvPr>
        </p:nvSpPr>
        <p:spPr>
          <a:xfrm>
            <a:off x="457200" y="476672"/>
            <a:ext cx="8229600" cy="5649491"/>
          </a:xfrm>
        </p:spPr>
        <p:txBody>
          <a:bodyPr>
            <a:normAutofit fontScale="92500" lnSpcReduction="20000"/>
          </a:bodyPr>
          <a:lstStyle/>
          <a:p>
            <a:pPr marL="0" indent="0">
              <a:buNone/>
            </a:pPr>
            <a:r>
              <a:rPr lang="fr-FR" b="1" dirty="0"/>
              <a:t>Ce type d’analyse </a:t>
            </a:r>
            <a:r>
              <a:rPr lang="fr-FR" b="1" dirty="0" smtClean="0"/>
              <a:t>suppose </a:t>
            </a:r>
            <a:r>
              <a:rPr lang="fr-FR" b="1" dirty="0"/>
              <a:t>la pleine participation des femmes et des hommes à l’identification des enjeux, contraintes et opportunités que les femmes et les hommes rencontrent dans un espace donné</a:t>
            </a:r>
            <a:r>
              <a:rPr lang="fr-FR" b="1" dirty="0" smtClean="0"/>
              <a:t>.</a:t>
            </a:r>
          </a:p>
          <a:p>
            <a:pPr>
              <a:buFont typeface="Wingdings" pitchFamily="2" charset="2"/>
              <a:buChar char="Ø"/>
            </a:pPr>
            <a:r>
              <a:rPr lang="fr-FR" b="1" dirty="0" smtClean="0"/>
              <a:t> </a:t>
            </a:r>
            <a:r>
              <a:rPr lang="fr-FR" b="1" dirty="0"/>
              <a:t>L’analyse de genre met en évidence les liens qui existent entre les inégalités de genre et les autres formes </a:t>
            </a:r>
            <a:r>
              <a:rPr lang="fr-FR" b="1" dirty="0" smtClean="0"/>
              <a:t>d’inégalités (</a:t>
            </a:r>
            <a:r>
              <a:rPr lang="fr-FR" b="1" dirty="0" err="1" smtClean="0"/>
              <a:t>intersectionnalité</a:t>
            </a:r>
            <a:r>
              <a:rPr lang="fr-FR" b="1" dirty="0" smtClean="0"/>
              <a:t>)</a:t>
            </a:r>
            <a:r>
              <a:rPr lang="fr-FR" b="1" dirty="0"/>
              <a:t>  et de clivages économiques, sociaux, culturels, politiques, au sein des sociétés et entre sociétés, notamment entre le Nord et le Sud. </a:t>
            </a:r>
            <a:endParaRPr lang="fr-FR" b="1" dirty="0" smtClean="0"/>
          </a:p>
          <a:p>
            <a:pPr>
              <a:buFont typeface="Wingdings" pitchFamily="2" charset="2"/>
              <a:buChar char="Ø"/>
            </a:pPr>
            <a:r>
              <a:rPr lang="fr-FR" b="1" dirty="0" smtClean="0"/>
              <a:t>Dès </a:t>
            </a:r>
            <a:r>
              <a:rPr lang="fr-FR" b="1" dirty="0"/>
              <a:t>lors, elle s’inscrit dans une approche globale d’analyse critique des rapports sociaux  et de transformation sociale.  </a:t>
            </a:r>
          </a:p>
          <a:p>
            <a:endParaRPr lang="fr-FR" b="1" dirty="0"/>
          </a:p>
          <a:p>
            <a:endParaRPr lang="fr-FR" dirty="0"/>
          </a:p>
        </p:txBody>
      </p:sp>
    </p:spTree>
    <p:extLst>
      <p:ext uri="{BB962C8B-B14F-4D97-AF65-F5344CB8AC3E}">
        <p14:creationId xmlns:p14="http://schemas.microsoft.com/office/powerpoint/2010/main" val="69467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8018"/>
          </a:xfrm>
        </p:spPr>
        <p:txBody>
          <a:bodyPr>
            <a:normAutofit fontScale="90000"/>
          </a:bodyPr>
          <a:lstStyle/>
          <a:p>
            <a:r>
              <a:rPr lang="fr-FR" dirty="0" smtClean="0"/>
              <a:t>.</a:t>
            </a:r>
            <a:endParaRPr lang="fr-FR" dirty="0"/>
          </a:p>
        </p:txBody>
      </p:sp>
      <p:sp>
        <p:nvSpPr>
          <p:cNvPr id="3" name="Espace réservé du contenu 2"/>
          <p:cNvSpPr>
            <a:spLocks noGrp="1"/>
          </p:cNvSpPr>
          <p:nvPr>
            <p:ph idx="1"/>
          </p:nvPr>
        </p:nvSpPr>
        <p:spPr>
          <a:xfrm>
            <a:off x="457200" y="188640"/>
            <a:ext cx="8686800" cy="6480720"/>
          </a:xfrm>
        </p:spPr>
        <p:txBody>
          <a:bodyPr>
            <a:normAutofit fontScale="25000" lnSpcReduction="20000"/>
          </a:bodyPr>
          <a:lstStyle/>
          <a:p>
            <a:pPr marL="914400" lvl="2" indent="0">
              <a:buNone/>
            </a:pPr>
            <a:r>
              <a:rPr lang="fr-FR" sz="12800" b="1" dirty="0" smtClean="0"/>
              <a:t>Le </a:t>
            </a:r>
            <a:r>
              <a:rPr lang="fr-FR" sz="12800" b="1" dirty="0"/>
              <a:t>genre comme approche du développement et outil de transformation sociale</a:t>
            </a:r>
            <a:r>
              <a:rPr lang="fr-FR" sz="12800" dirty="0"/>
              <a:t> </a:t>
            </a:r>
          </a:p>
          <a:p>
            <a:pPr>
              <a:buFont typeface="Wingdings" pitchFamily="2" charset="2"/>
              <a:buChar char="Ø"/>
            </a:pPr>
            <a:r>
              <a:rPr lang="fr-FR" sz="12800" b="1" dirty="0" smtClean="0"/>
              <a:t>L’approche </a:t>
            </a:r>
            <a:r>
              <a:rPr lang="fr-FR" sz="12800" b="1" dirty="0"/>
              <a:t>de genre vise </a:t>
            </a:r>
            <a:r>
              <a:rPr lang="fr-FR" sz="12800" b="1" dirty="0">
                <a:solidFill>
                  <a:srgbClr val="00B0F0"/>
                </a:solidFill>
              </a:rPr>
              <a:t>l’égalité des droits, des opportunités et d’accès aux ressources et de leur contrôle par les femmes et les hommes</a:t>
            </a:r>
            <a:r>
              <a:rPr lang="fr-FR" sz="12800" b="1" dirty="0" smtClean="0"/>
              <a:t>.</a:t>
            </a:r>
          </a:p>
          <a:p>
            <a:r>
              <a:rPr lang="fr-FR" sz="12800" dirty="0" smtClean="0"/>
              <a:t> </a:t>
            </a:r>
            <a:r>
              <a:rPr lang="fr-FR" sz="12800" b="1" dirty="0"/>
              <a:t>Ceci inclut </a:t>
            </a:r>
            <a:r>
              <a:rPr lang="fr-FR" sz="12800" b="1" dirty="0">
                <a:solidFill>
                  <a:srgbClr val="92D050"/>
                </a:solidFill>
              </a:rPr>
              <a:t>l’égalité entre les sexes dans le domaine de la participation décisionnelle et politique, dans les sphères privée et publique</a:t>
            </a:r>
            <a:r>
              <a:rPr lang="fr-FR" sz="12800" b="1" dirty="0"/>
              <a:t>. </a:t>
            </a:r>
            <a:endParaRPr lang="fr-FR" sz="12800" b="1" dirty="0" smtClean="0"/>
          </a:p>
          <a:p>
            <a:r>
              <a:rPr lang="fr-FR" sz="12800" b="1" dirty="0" smtClean="0"/>
              <a:t>L’approche </a:t>
            </a:r>
            <a:r>
              <a:rPr lang="fr-FR" sz="12800" b="1" dirty="0"/>
              <a:t>genre et développement en visant une </a:t>
            </a:r>
            <a:r>
              <a:rPr lang="fr-FR" sz="12800" b="1" dirty="0">
                <a:solidFill>
                  <a:srgbClr val="FF0000"/>
                </a:solidFill>
              </a:rPr>
              <a:t>société plus juste et plus égalitaire, </a:t>
            </a:r>
            <a:r>
              <a:rPr lang="fr-FR" sz="12800" b="1" dirty="0"/>
              <a:t>privilégie un développement centré sur l’humain, sur des relations égalitaires entre les femmes et les hommes, </a:t>
            </a:r>
            <a:r>
              <a:rPr lang="fr-FR" sz="12800" b="1" dirty="0">
                <a:solidFill>
                  <a:srgbClr val="FF0000"/>
                </a:solidFill>
              </a:rPr>
              <a:t>un développement durable et solidaire. </a:t>
            </a:r>
            <a:endParaRPr lang="fr-FR" sz="14400" b="1" dirty="0">
              <a:solidFill>
                <a:srgbClr val="FF0000"/>
              </a:solidFill>
            </a:endParaRPr>
          </a:p>
          <a:p>
            <a:r>
              <a:rPr lang="fr-FR" sz="14400" b="1" dirty="0">
                <a:solidFill>
                  <a:srgbClr val="FF0000"/>
                </a:solidFill>
              </a:rPr>
              <a:t> </a:t>
            </a:r>
          </a:p>
          <a:p>
            <a:endParaRPr lang="fr-FR" b="1" dirty="0"/>
          </a:p>
        </p:txBody>
      </p:sp>
    </p:spTree>
    <p:extLst>
      <p:ext uri="{BB962C8B-B14F-4D97-AF65-F5344CB8AC3E}">
        <p14:creationId xmlns:p14="http://schemas.microsoft.com/office/powerpoint/2010/main" val="2599616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417638"/>
          </a:xfrm>
        </p:spPr>
        <p:txBody>
          <a:bodyPr/>
          <a:lstStyle/>
          <a:p>
            <a:r>
              <a:rPr lang="fr-FR" dirty="0" smtClean="0"/>
              <a:t>/</a:t>
            </a:r>
            <a:endParaRPr lang="fr-FR" dirty="0"/>
          </a:p>
        </p:txBody>
      </p:sp>
      <p:sp>
        <p:nvSpPr>
          <p:cNvPr id="3" name="Espace réservé du contenu 2"/>
          <p:cNvSpPr>
            <a:spLocks noGrp="1"/>
          </p:cNvSpPr>
          <p:nvPr>
            <p:ph idx="1"/>
          </p:nvPr>
        </p:nvSpPr>
        <p:spPr>
          <a:xfrm>
            <a:off x="457200" y="692696"/>
            <a:ext cx="8229600" cy="5433467"/>
          </a:xfrm>
        </p:spPr>
        <p:txBody>
          <a:bodyPr>
            <a:normAutofit/>
          </a:bodyPr>
          <a:lstStyle/>
          <a:p>
            <a:r>
              <a:rPr lang="fr-FR" sz="3600" b="1" dirty="0"/>
              <a:t>L’approche et l’analyse de genre permettent l’accès à l’</a:t>
            </a:r>
            <a:r>
              <a:rPr lang="fr-FR" sz="3600" b="1" i="1" dirty="0" err="1">
                <a:solidFill>
                  <a:srgbClr val="FF0000"/>
                </a:solidFill>
              </a:rPr>
              <a:t>empowerment</a:t>
            </a:r>
            <a:r>
              <a:rPr lang="fr-FR" sz="3600" b="1" i="1" dirty="0"/>
              <a:t> </a:t>
            </a:r>
            <a:r>
              <a:rPr lang="fr-FR" sz="3600" b="1" dirty="0"/>
              <a:t> ou </a:t>
            </a:r>
            <a:r>
              <a:rPr lang="fr-FR" sz="3600" b="1" dirty="0" err="1"/>
              <a:t>empouvoirement</a:t>
            </a:r>
            <a:r>
              <a:rPr lang="fr-FR" sz="3600" b="1" dirty="0"/>
              <a:t>, qui signifie émancipation, </a:t>
            </a:r>
            <a:r>
              <a:rPr lang="fr-FR" sz="3600" b="1" dirty="0">
                <a:solidFill>
                  <a:srgbClr val="92D050"/>
                </a:solidFill>
              </a:rPr>
              <a:t>renforcement des capacités, autonomie, prise de pouvoir. </a:t>
            </a:r>
          </a:p>
        </p:txBody>
      </p:sp>
    </p:spTree>
    <p:extLst>
      <p:ext uri="{BB962C8B-B14F-4D97-AF65-F5344CB8AC3E}">
        <p14:creationId xmlns:p14="http://schemas.microsoft.com/office/powerpoint/2010/main" val="2030212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endParaRPr lang="fr-FR" dirty="0"/>
          </a:p>
        </p:txBody>
      </p:sp>
      <p:sp>
        <p:nvSpPr>
          <p:cNvPr id="3" name="Espace réservé du contenu 2"/>
          <p:cNvSpPr>
            <a:spLocks noGrp="1"/>
          </p:cNvSpPr>
          <p:nvPr>
            <p:ph idx="1"/>
          </p:nvPr>
        </p:nvSpPr>
        <p:spPr>
          <a:xfrm>
            <a:off x="457200" y="260648"/>
            <a:ext cx="8229600" cy="5865515"/>
          </a:xfrm>
        </p:spPr>
        <p:txBody>
          <a:bodyPr>
            <a:normAutofit fontScale="32500" lnSpcReduction="20000"/>
          </a:bodyPr>
          <a:lstStyle/>
          <a:p>
            <a:endParaRPr lang="fr-FR" sz="11100" b="1" dirty="0" smtClean="0"/>
          </a:p>
          <a:p>
            <a:pPr marL="0" indent="0">
              <a:buNone/>
            </a:pPr>
            <a:r>
              <a:rPr lang="fr-FR" sz="11100" b="1" dirty="0" smtClean="0"/>
              <a:t>A retenir</a:t>
            </a:r>
          </a:p>
          <a:p>
            <a:pPr marL="0" indent="0">
              <a:buNone/>
            </a:pPr>
            <a:endParaRPr lang="fr-FR" sz="11100" b="1" dirty="0"/>
          </a:p>
          <a:p>
            <a:r>
              <a:rPr lang="fr-FR" sz="11100" b="1" dirty="0" smtClean="0">
                <a:solidFill>
                  <a:srgbClr val="FF0000"/>
                </a:solidFill>
              </a:rPr>
              <a:t>L’approche genre, </a:t>
            </a:r>
            <a:r>
              <a:rPr lang="fr-FR" sz="11100" b="1" dirty="0">
                <a:solidFill>
                  <a:srgbClr val="FF0000"/>
                </a:solidFill>
              </a:rPr>
              <a:t>constituée d’un ensemble de concepts, de méthodes et d’outils permet l’analyse des différents attributs, des rôles et des relations entre les hommes et les femmes en vue de corriger les déséquilibres sur le plan social, économique, politique et culturel pour un développement durable et </a:t>
            </a:r>
            <a:r>
              <a:rPr lang="fr-FR" sz="11100" b="1" dirty="0" smtClean="0">
                <a:solidFill>
                  <a:srgbClr val="FF0000"/>
                </a:solidFill>
              </a:rPr>
              <a:t>équilibré.</a:t>
            </a:r>
            <a:endParaRPr lang="fr-FR" sz="11100" b="1" dirty="0">
              <a:solidFill>
                <a:srgbClr val="FF0000"/>
              </a:solidFill>
            </a:endParaRPr>
          </a:p>
          <a:p>
            <a:pPr marL="0" indent="0">
              <a:buNone/>
            </a:pPr>
            <a:endParaRPr lang="fr-FR" sz="11100" dirty="0" smtClean="0"/>
          </a:p>
        </p:txBody>
      </p:sp>
    </p:spTree>
    <p:extLst>
      <p:ext uri="{BB962C8B-B14F-4D97-AF65-F5344CB8AC3E}">
        <p14:creationId xmlns:p14="http://schemas.microsoft.com/office/powerpoint/2010/main" val="2945839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1063</TotalTime>
  <Words>2868</Words>
  <Application>Microsoft Office PowerPoint</Application>
  <PresentationFormat>Affichage à l'écran (4:3)</PresentationFormat>
  <Paragraphs>475</Paragraphs>
  <Slides>56</Slides>
  <Notes>8</Notes>
  <HiddenSlides>0</HiddenSlides>
  <MMClips>0</MMClips>
  <ScaleCrop>false</ScaleCrop>
  <HeadingPairs>
    <vt:vector size="4" baseType="variant">
      <vt:variant>
        <vt:lpstr>Thème</vt:lpstr>
      </vt:variant>
      <vt:variant>
        <vt:i4>1</vt:i4>
      </vt:variant>
      <vt:variant>
        <vt:lpstr>Titres des diapositives</vt:lpstr>
      </vt:variant>
      <vt:variant>
        <vt:i4>56</vt:i4>
      </vt:variant>
    </vt:vector>
  </HeadingPairs>
  <TitlesOfParts>
    <vt:vector size="57" baseType="lpstr">
      <vt:lpstr>Thème Office</vt:lpstr>
      <vt:lpstr>    IFRISSE 2021                                                                                                             </vt:lpstr>
      <vt:lpstr>Objectifs </vt:lpstr>
      <vt:lpstr>PLAN DE PRESENTATION</vt:lpstr>
      <vt:lpstr>1 Rappels</vt:lpstr>
      <vt:lpstr>.</vt:lpstr>
      <vt:lpstr>.</vt:lpstr>
      <vt:lpstr>.</vt:lpstr>
      <vt:lpstr>/</vt:lpstr>
      <vt:lpstr>.</vt:lpstr>
      <vt:lpstr>/</vt:lpstr>
      <vt:lpstr>.</vt:lpstr>
      <vt:lpstr>.</vt:lpstr>
      <vt:lpstr>.</vt:lpstr>
      <vt:lpstr>.</vt:lpstr>
      <vt:lpstr>Cycle d'un programme/projet </vt:lpstr>
      <vt:lpstr>POURQUOI INTEGRER LE GENRE DANS LES PROGRAMMES ET PROJETS?</vt:lpstr>
      <vt:lpstr>aspects</vt:lpstr>
      <vt:lpstr>Présentation PowerPoint</vt:lpstr>
      <vt:lpstr>/</vt:lpstr>
      <vt:lpstr>.</vt:lpstr>
      <vt:lpstr>Tableau récapitulatif de la  démarche et des outils pratiques</vt:lpstr>
      <vt:lpstr>Présentation PowerPoint</vt:lpstr>
      <vt:lpstr>Présentation PowerPoint</vt:lpstr>
      <vt:lpstr>.</vt:lpstr>
      <vt:lpstr>.</vt:lpstr>
      <vt:lpstr>/</vt:lpstr>
      <vt:lpstr>Présentation PowerPoint</vt:lpstr>
      <vt:lpstr>Présentation PowerPoint</vt:lpstr>
      <vt:lpstr>Présentation PowerPoint</vt:lpstr>
      <vt:lpstr>Présentation PowerPoint</vt:lpstr>
      <vt:lpstr>Présentation PowerPoint</vt:lpstr>
      <vt:lpstr>L'approche intégrée du genre</vt:lpstr>
      <vt:lpstr>Présentation PowerPoint</vt:lpstr>
      <vt:lpstr>Présentation PowerPoint</vt:lpstr>
      <vt:lpstr>LE CADRE LOGIQUE SENSIBLE  AU GENRE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 GARDER EN MEMOIRE</vt:lpstr>
      <vt:lpstr>Présentation PowerPoint</vt:lpstr>
      <vt:lpstr>Présentation PowerPoint</vt:lpstr>
      <vt:lpstr>.</vt:lpstr>
      <vt:lpstr>.</vt:lpstr>
      <vt:lpstr>.</vt:lpstr>
      <vt:lpstr>.</vt:lpstr>
      <vt:lpstr>.</vt:lpstr>
      <vt:lpstr>.</vt:lpstr>
      <vt:lpstr>CONCLUSION</vt:lpstr>
      <vt:lpstr>Présentation PowerPoint</vt:lpstr>
      <vt:lpstr>Présentation PowerPoint</vt:lpstr>
      <vt:lpstr>Présentation PowerPoint</vt:lpstr>
      <vt:lpstr>.</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hp</cp:lastModifiedBy>
  <cp:revision>37</cp:revision>
  <dcterms:created xsi:type="dcterms:W3CDTF">2021-01-06T02:16:53Z</dcterms:created>
  <dcterms:modified xsi:type="dcterms:W3CDTF">2021-11-16T14:19:34Z</dcterms:modified>
</cp:coreProperties>
</file>