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9" r:id="rId3"/>
    <p:sldId id="272" r:id="rId4"/>
    <p:sldId id="269" r:id="rId5"/>
    <p:sldId id="263" r:id="rId6"/>
    <p:sldId id="295" r:id="rId7"/>
    <p:sldId id="265" r:id="rId8"/>
    <p:sldId id="267" r:id="rId9"/>
    <p:sldId id="270" r:id="rId10"/>
    <p:sldId id="298" r:id="rId11"/>
    <p:sldId id="299" r:id="rId12"/>
    <p:sldId id="296" r:id="rId13"/>
    <p:sldId id="297" r:id="rId14"/>
    <p:sldId id="300" r:id="rId15"/>
    <p:sldId id="301" r:id="rId16"/>
    <p:sldId id="277" r:id="rId17"/>
    <p:sldId id="279" r:id="rId18"/>
    <p:sldId id="303" r:id="rId19"/>
    <p:sldId id="281" r:id="rId20"/>
    <p:sldId id="283" r:id="rId21"/>
    <p:sldId id="286" r:id="rId22"/>
    <p:sldId id="288" r:id="rId23"/>
    <p:sldId id="290" r:id="rId24"/>
    <p:sldId id="291" r:id="rId25"/>
    <p:sldId id="293"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75" autoAdjust="0"/>
    <p:restoredTop sz="94660"/>
  </p:normalViewPr>
  <p:slideViewPr>
    <p:cSldViewPr>
      <p:cViewPr>
        <p:scale>
          <a:sx n="66" d="100"/>
          <a:sy n="66" d="100"/>
        </p:scale>
        <p:origin x="-3096" y="-437"/>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76105-3AD7-423F-800F-F86BC9C383BE}" type="doc">
      <dgm:prSet loTypeId="urn:microsoft.com/office/officeart/2009/layout/ReverseList" loCatId="relationship" qsTypeId="urn:microsoft.com/office/officeart/2005/8/quickstyle/3d1" qsCatId="3D" csTypeId="urn:microsoft.com/office/officeart/2005/8/colors/accent1_1" csCatId="accent1" phldr="1"/>
      <dgm:spPr/>
      <dgm:t>
        <a:bodyPr/>
        <a:lstStyle/>
        <a:p>
          <a:endParaRPr lang="fr-FR"/>
        </a:p>
      </dgm:t>
    </dgm:pt>
    <dgm:pt modelId="{15033452-2E0A-4DC8-B199-EE2D03FE08AE}">
      <dgm:prSet custT="1"/>
      <dgm:spPr/>
      <dgm:t>
        <a:bodyPr/>
        <a:lstStyle/>
        <a:p>
          <a:pPr rtl="0"/>
          <a:endParaRPr lang="fr-FR" sz="2400" b="1" dirty="0"/>
        </a:p>
      </dgm:t>
    </dgm:pt>
    <dgm:pt modelId="{AFBF1FDB-7F71-4203-93A6-182DB4CE1CC2}" type="parTrans" cxnId="{CB3A54B7-F38F-4A71-897E-8ECFA383B570}">
      <dgm:prSet/>
      <dgm:spPr/>
      <dgm:t>
        <a:bodyPr/>
        <a:lstStyle/>
        <a:p>
          <a:endParaRPr lang="fr-FR"/>
        </a:p>
      </dgm:t>
    </dgm:pt>
    <dgm:pt modelId="{AB390020-DD4B-4477-B613-BFBA00483453}" type="sibTrans" cxnId="{CB3A54B7-F38F-4A71-897E-8ECFA383B570}">
      <dgm:prSet/>
      <dgm:spPr/>
      <dgm:t>
        <a:bodyPr/>
        <a:lstStyle/>
        <a:p>
          <a:endParaRPr lang="fr-FR"/>
        </a:p>
      </dgm:t>
    </dgm:pt>
    <dgm:pt modelId="{B80A3165-4E6E-4A0D-B33A-42F30B76C45D}">
      <dgm:prSet custT="1"/>
      <dgm:spPr/>
      <dgm:t>
        <a:bodyPr/>
        <a:lstStyle/>
        <a:p>
          <a:pPr algn="ctr" defTabSz="1066800" rtl="0">
            <a:lnSpc>
              <a:spcPct val="90000"/>
            </a:lnSpc>
            <a:spcBef>
              <a:spcPct val="0"/>
            </a:spcBef>
            <a:spcAft>
              <a:spcPct val="35000"/>
            </a:spcAft>
          </a:pPr>
          <a:r>
            <a:rPr lang="fr-FR" sz="2800" b="1" dirty="0" smtClean="0">
              <a:solidFill>
                <a:schemeClr val="bg2">
                  <a:lumMod val="25000"/>
                </a:schemeClr>
              </a:solidFill>
              <a:latin typeface="Algerian" pitchFamily="82" charset="0"/>
              <a:cs typeface="Arial" pitchFamily="34" charset="0"/>
            </a:rPr>
            <a:t>FORMATION EN DU GENRE ET DEVELOPPEMENT</a:t>
          </a:r>
        </a:p>
      </dgm:t>
    </dgm:pt>
    <dgm:pt modelId="{240E52FD-5329-466B-9C10-BC68A19DB353}" type="sibTrans" cxnId="{8DB5413C-B4B7-45A2-BADC-A192C04B6BCE}">
      <dgm:prSet/>
      <dgm:spPr/>
      <dgm:t>
        <a:bodyPr/>
        <a:lstStyle/>
        <a:p>
          <a:endParaRPr lang="fr-FR" sz="2000"/>
        </a:p>
      </dgm:t>
    </dgm:pt>
    <dgm:pt modelId="{481B1C41-6A4D-487A-9674-F9E3DAE46140}" type="parTrans" cxnId="{8DB5413C-B4B7-45A2-BADC-A192C04B6BCE}">
      <dgm:prSet/>
      <dgm:spPr/>
      <dgm:t>
        <a:bodyPr/>
        <a:lstStyle/>
        <a:p>
          <a:endParaRPr lang="fr-FR" sz="2000"/>
        </a:p>
      </dgm:t>
    </dgm:pt>
    <dgm:pt modelId="{B2AF1FAD-ED1D-4081-B711-1AA305FA8066}">
      <dgm:prSet/>
      <dgm:spPr/>
      <dgm:t>
        <a:bodyPr/>
        <a:lstStyle/>
        <a:p>
          <a:pPr algn="ctr"/>
          <a:endParaRPr lang="fr-FR" dirty="0">
            <a:latin typeface="Berlin Sans FB" pitchFamily="34" charset="0"/>
          </a:endParaRPr>
        </a:p>
      </dgm:t>
    </dgm:pt>
    <dgm:pt modelId="{AEC52447-023B-4365-B293-4D3BA889BFE1}" type="parTrans" cxnId="{A664B76F-71D5-40A4-8C22-7598E299ECA2}">
      <dgm:prSet/>
      <dgm:spPr/>
      <dgm:t>
        <a:bodyPr/>
        <a:lstStyle/>
        <a:p>
          <a:endParaRPr lang="fr-FR"/>
        </a:p>
      </dgm:t>
    </dgm:pt>
    <dgm:pt modelId="{A6BD0406-4081-41CB-A5E1-D30E4CA254B4}" type="sibTrans" cxnId="{A664B76F-71D5-40A4-8C22-7598E299ECA2}">
      <dgm:prSet/>
      <dgm:spPr/>
      <dgm:t>
        <a:bodyPr/>
        <a:lstStyle/>
        <a:p>
          <a:endParaRPr lang="fr-FR"/>
        </a:p>
      </dgm:t>
    </dgm:pt>
    <dgm:pt modelId="{1CC391E8-66A0-4408-A751-4849AF298E19}">
      <dgm:prSet custT="1"/>
      <dgm:spPr/>
      <dgm:t>
        <a:bodyPr/>
        <a:lstStyle/>
        <a:p>
          <a:endParaRPr lang="en-US"/>
        </a:p>
      </dgm:t>
    </dgm:pt>
    <dgm:pt modelId="{B70E7567-84C3-4947-939E-CB45B6B8979F}" type="parTrans" cxnId="{E042E5AE-A63C-462E-B53B-6CB1D89E686F}">
      <dgm:prSet/>
      <dgm:spPr/>
      <dgm:t>
        <a:bodyPr/>
        <a:lstStyle/>
        <a:p>
          <a:endParaRPr lang="en-US"/>
        </a:p>
      </dgm:t>
    </dgm:pt>
    <dgm:pt modelId="{FF35F228-9BD8-442E-AD67-C23E9734C25D}" type="sibTrans" cxnId="{E042E5AE-A63C-462E-B53B-6CB1D89E686F}">
      <dgm:prSet/>
      <dgm:spPr/>
      <dgm:t>
        <a:bodyPr/>
        <a:lstStyle/>
        <a:p>
          <a:endParaRPr lang="en-US"/>
        </a:p>
      </dgm:t>
    </dgm:pt>
    <dgm:pt modelId="{7977AEA0-76A7-4AE3-9C2E-5EAE2D744A44}">
      <dgm:prSet/>
      <dgm:spPr/>
      <dgm:t>
        <a:bodyPr/>
        <a:lstStyle/>
        <a:p>
          <a:endParaRPr lang="fr-FR"/>
        </a:p>
      </dgm:t>
    </dgm:pt>
    <dgm:pt modelId="{193ADD0F-B4E9-4EA8-A7BB-ECC4199EAF92}" type="parTrans" cxnId="{63F61A4B-229B-4879-9ED7-45560AB40AF0}">
      <dgm:prSet/>
      <dgm:spPr/>
      <dgm:t>
        <a:bodyPr/>
        <a:lstStyle/>
        <a:p>
          <a:endParaRPr lang="fr-FR"/>
        </a:p>
      </dgm:t>
    </dgm:pt>
    <dgm:pt modelId="{9A813952-58A1-4455-8D66-9FC29FD0BB57}" type="sibTrans" cxnId="{63F61A4B-229B-4879-9ED7-45560AB40AF0}">
      <dgm:prSet/>
      <dgm:spPr/>
      <dgm:t>
        <a:bodyPr/>
        <a:lstStyle/>
        <a:p>
          <a:endParaRPr lang="fr-FR"/>
        </a:p>
      </dgm:t>
    </dgm:pt>
    <dgm:pt modelId="{6E01E7A2-E78D-42AE-91F0-F0E47630CB5A}">
      <dgm:prSet custT="1"/>
      <dgm:spPr/>
      <dgm:t>
        <a:bodyPr/>
        <a:lstStyle/>
        <a:p>
          <a:pPr algn="ctr" defTabSz="1066800" rtl="0">
            <a:lnSpc>
              <a:spcPct val="90000"/>
            </a:lnSpc>
            <a:spcBef>
              <a:spcPct val="0"/>
            </a:spcBef>
            <a:spcAft>
              <a:spcPct val="35000"/>
            </a:spcAft>
          </a:pPr>
          <a:r>
            <a:rPr lang="fr-FR" sz="2400" b="1" dirty="0" smtClean="0">
              <a:latin typeface="Arial" pitchFamily="34" charset="0"/>
              <a:cs typeface="Arial" pitchFamily="34" charset="0"/>
            </a:rPr>
            <a:t>Généralités sur le genre : </a:t>
          </a:r>
        </a:p>
        <a:p>
          <a:pPr algn="ctr" defTabSz="1066800" rtl="0">
            <a:lnSpc>
              <a:spcPct val="90000"/>
            </a:lnSpc>
            <a:spcBef>
              <a:spcPct val="0"/>
            </a:spcBef>
            <a:spcAft>
              <a:spcPct val="35000"/>
            </a:spcAft>
          </a:pPr>
          <a:r>
            <a:rPr lang="fr-FR" sz="2400" b="1" dirty="0" smtClean="0">
              <a:latin typeface="Arial" pitchFamily="34" charset="0"/>
              <a:cs typeface="Arial" pitchFamily="34" charset="0"/>
            </a:rPr>
            <a:t>Concept genre, rôles de sexe et rôles de genre</a:t>
          </a:r>
        </a:p>
        <a:p>
          <a:pPr algn="ctr" defTabSz="1066800" rtl="0">
            <a:lnSpc>
              <a:spcPct val="90000"/>
            </a:lnSpc>
            <a:spcBef>
              <a:spcPct val="0"/>
            </a:spcBef>
            <a:spcAft>
              <a:spcPct val="35000"/>
            </a:spcAft>
          </a:pPr>
          <a:endParaRPr lang="fr-FR" sz="2400" b="1" dirty="0" smtClean="0">
            <a:latin typeface="Arial" pitchFamily="34" charset="0"/>
            <a:cs typeface="Arial" pitchFamily="34" charset="0"/>
          </a:endParaRPr>
        </a:p>
        <a:p>
          <a:pPr algn="l" defTabSz="1066800" rtl="0">
            <a:lnSpc>
              <a:spcPct val="90000"/>
            </a:lnSpc>
            <a:spcBef>
              <a:spcPct val="0"/>
            </a:spcBef>
            <a:spcAft>
              <a:spcPct val="35000"/>
            </a:spcAft>
          </a:pPr>
          <a:endParaRPr lang="fr-FR" sz="2400" b="1" dirty="0"/>
        </a:p>
      </dgm:t>
    </dgm:pt>
    <dgm:pt modelId="{3B12309B-D84A-473E-A9B1-3C4631196925}" type="parTrans" cxnId="{878DD9E4-FAE2-4309-8B9B-8D8F4B568654}">
      <dgm:prSet/>
      <dgm:spPr/>
      <dgm:t>
        <a:bodyPr/>
        <a:lstStyle/>
        <a:p>
          <a:endParaRPr lang="fr-FR"/>
        </a:p>
      </dgm:t>
    </dgm:pt>
    <dgm:pt modelId="{954AB178-121C-47A3-8199-203242902687}" type="sibTrans" cxnId="{878DD9E4-FAE2-4309-8B9B-8D8F4B568654}">
      <dgm:prSet/>
      <dgm:spPr/>
      <dgm:t>
        <a:bodyPr/>
        <a:lstStyle/>
        <a:p>
          <a:endParaRPr lang="fr-FR"/>
        </a:p>
      </dgm:t>
    </dgm:pt>
    <dgm:pt modelId="{0F571D31-25FC-451E-B5D8-6E39C10766D6}" type="pres">
      <dgm:prSet presAssocID="{63076105-3AD7-423F-800F-F86BC9C383BE}" presName="Name0" presStyleCnt="0">
        <dgm:presLayoutVars>
          <dgm:chMax val="2"/>
          <dgm:chPref val="2"/>
          <dgm:animLvl val="lvl"/>
        </dgm:presLayoutVars>
      </dgm:prSet>
      <dgm:spPr/>
      <dgm:t>
        <a:bodyPr/>
        <a:lstStyle/>
        <a:p>
          <a:endParaRPr lang="en-US"/>
        </a:p>
      </dgm:t>
    </dgm:pt>
    <dgm:pt modelId="{A8155F0C-CAA2-458F-91CC-6D189CC3BF9C}" type="pres">
      <dgm:prSet presAssocID="{63076105-3AD7-423F-800F-F86BC9C383BE}" presName="LeftText" presStyleLbl="revTx" presStyleIdx="0" presStyleCnt="0">
        <dgm:presLayoutVars>
          <dgm:bulletEnabled val="1"/>
        </dgm:presLayoutVars>
      </dgm:prSet>
      <dgm:spPr/>
      <dgm:t>
        <a:bodyPr/>
        <a:lstStyle/>
        <a:p>
          <a:endParaRPr lang="en-US"/>
        </a:p>
      </dgm:t>
    </dgm:pt>
    <dgm:pt modelId="{73E637A9-F10D-48E9-AEAD-4D0EB2CD7B2B}" type="pres">
      <dgm:prSet presAssocID="{63076105-3AD7-423F-800F-F86BC9C383BE}" presName="LeftNode" presStyleLbl="bgImgPlace1" presStyleIdx="0" presStyleCnt="2" custScaleX="615964" custScaleY="112738" custLinFactNeighborX="5239" custLinFactNeighborY="-5733">
        <dgm:presLayoutVars>
          <dgm:chMax val="2"/>
          <dgm:chPref val="2"/>
        </dgm:presLayoutVars>
      </dgm:prSet>
      <dgm:spPr/>
      <dgm:t>
        <a:bodyPr/>
        <a:lstStyle/>
        <a:p>
          <a:endParaRPr lang="en-US"/>
        </a:p>
      </dgm:t>
    </dgm:pt>
    <dgm:pt modelId="{9A8143BC-28B2-4F78-9775-79C6360272BD}" type="pres">
      <dgm:prSet presAssocID="{63076105-3AD7-423F-800F-F86BC9C383BE}" presName="RightText" presStyleLbl="revTx" presStyleIdx="0" presStyleCnt="0">
        <dgm:presLayoutVars>
          <dgm:bulletEnabled val="1"/>
        </dgm:presLayoutVars>
      </dgm:prSet>
      <dgm:spPr/>
      <dgm:t>
        <a:bodyPr/>
        <a:lstStyle/>
        <a:p>
          <a:endParaRPr lang="en-US"/>
        </a:p>
      </dgm:t>
    </dgm:pt>
    <dgm:pt modelId="{4A51EA8F-13E4-4625-B4E8-F9DD6EFB66B3}" type="pres">
      <dgm:prSet presAssocID="{63076105-3AD7-423F-800F-F86BC9C383BE}" presName="RightNode" presStyleLbl="bgImgPlace1" presStyleIdx="1" presStyleCnt="2" custAng="0" custScaleX="310991" custLinFactX="-28638" custLinFactNeighborX="-100000" custLinFactNeighborY="25527">
        <dgm:presLayoutVars>
          <dgm:chMax val="0"/>
          <dgm:chPref val="0"/>
        </dgm:presLayoutVars>
      </dgm:prSet>
      <dgm:spPr/>
      <dgm:t>
        <a:bodyPr/>
        <a:lstStyle/>
        <a:p>
          <a:endParaRPr lang="en-US"/>
        </a:p>
      </dgm:t>
    </dgm:pt>
    <dgm:pt modelId="{438C6169-6751-4088-9D90-1DAAD1D016F7}" type="pres">
      <dgm:prSet presAssocID="{63076105-3AD7-423F-800F-F86BC9C383BE}" presName="TopArrow" presStyleLbl="node1" presStyleIdx="0" presStyleCnt="2" custAng="16200000" custLinFactX="-100000" custLinFactY="17809" custLinFactNeighborX="-106143" custLinFactNeighborY="100000"/>
      <dgm:spPr/>
      <dgm:t>
        <a:bodyPr/>
        <a:lstStyle/>
        <a:p>
          <a:endParaRPr lang="en-US"/>
        </a:p>
      </dgm:t>
    </dgm:pt>
    <dgm:pt modelId="{8A25993D-0FCB-4C1D-A7C2-EFA48B410679}" type="pres">
      <dgm:prSet presAssocID="{63076105-3AD7-423F-800F-F86BC9C383BE}" presName="BottomArrow" presStyleLbl="node1" presStyleIdx="1" presStyleCnt="2" custAng="16200000" custLinFactNeighborX="73633" custLinFactNeighborY="-20770"/>
      <dgm:spPr/>
      <dgm:t>
        <a:bodyPr/>
        <a:lstStyle/>
        <a:p>
          <a:endParaRPr lang="en-US"/>
        </a:p>
      </dgm:t>
    </dgm:pt>
  </dgm:ptLst>
  <dgm:cxnLst>
    <dgm:cxn modelId="{878DD9E4-FAE2-4309-8B9B-8D8F4B568654}" srcId="{63076105-3AD7-423F-800F-F86BC9C383BE}" destId="{6E01E7A2-E78D-42AE-91F0-F0E47630CB5A}" srcOrd="1" destOrd="0" parTransId="{3B12309B-D84A-473E-A9B1-3C4631196925}" sibTransId="{954AB178-121C-47A3-8199-203242902687}"/>
    <dgm:cxn modelId="{8DB5413C-B4B7-45A2-BADC-A192C04B6BCE}" srcId="{63076105-3AD7-423F-800F-F86BC9C383BE}" destId="{B80A3165-4E6E-4A0D-B33A-42F30B76C45D}" srcOrd="0" destOrd="0" parTransId="{481B1C41-6A4D-487A-9674-F9E3DAE46140}" sibTransId="{240E52FD-5329-466B-9C10-BC68A19DB353}"/>
    <dgm:cxn modelId="{63F61A4B-229B-4879-9ED7-45560AB40AF0}" srcId="{63076105-3AD7-423F-800F-F86BC9C383BE}" destId="{7977AEA0-76A7-4AE3-9C2E-5EAE2D744A44}" srcOrd="5" destOrd="0" parTransId="{193ADD0F-B4E9-4EA8-A7BB-ECC4199EAF92}" sibTransId="{9A813952-58A1-4455-8D66-9FC29FD0BB57}"/>
    <dgm:cxn modelId="{BD759A6F-7F6A-47E5-9315-2A80075AB481}" type="presOf" srcId="{6E01E7A2-E78D-42AE-91F0-F0E47630CB5A}" destId="{9A8143BC-28B2-4F78-9775-79C6360272BD}" srcOrd="0" destOrd="0" presId="urn:microsoft.com/office/officeart/2009/layout/ReverseList"/>
    <dgm:cxn modelId="{2E45FE9A-9748-4031-A0DA-E13F721A042E}" type="presOf" srcId="{B80A3165-4E6E-4A0D-B33A-42F30B76C45D}" destId="{73E637A9-F10D-48E9-AEAD-4D0EB2CD7B2B}" srcOrd="1" destOrd="0" presId="urn:microsoft.com/office/officeart/2009/layout/ReverseList"/>
    <dgm:cxn modelId="{CB3A54B7-F38F-4A71-897E-8ECFA383B570}" srcId="{63076105-3AD7-423F-800F-F86BC9C383BE}" destId="{15033452-2E0A-4DC8-B199-EE2D03FE08AE}" srcOrd="2" destOrd="0" parTransId="{AFBF1FDB-7F71-4203-93A6-182DB4CE1CC2}" sibTransId="{AB390020-DD4B-4477-B613-BFBA00483453}"/>
    <dgm:cxn modelId="{E042E5AE-A63C-462E-B53B-6CB1D89E686F}" srcId="{63076105-3AD7-423F-800F-F86BC9C383BE}" destId="{1CC391E8-66A0-4408-A751-4849AF298E19}" srcOrd="3" destOrd="0" parTransId="{B70E7567-84C3-4947-939E-CB45B6B8979F}" sibTransId="{FF35F228-9BD8-442E-AD67-C23E9734C25D}"/>
    <dgm:cxn modelId="{8631AA2F-E8CC-422B-97B7-4847008BAE3A}" type="presOf" srcId="{63076105-3AD7-423F-800F-F86BC9C383BE}" destId="{0F571D31-25FC-451E-B5D8-6E39C10766D6}" srcOrd="0" destOrd="0" presId="urn:microsoft.com/office/officeart/2009/layout/ReverseList"/>
    <dgm:cxn modelId="{A664B76F-71D5-40A4-8C22-7598E299ECA2}" srcId="{63076105-3AD7-423F-800F-F86BC9C383BE}" destId="{B2AF1FAD-ED1D-4081-B711-1AA305FA8066}" srcOrd="4" destOrd="0" parTransId="{AEC52447-023B-4365-B293-4D3BA889BFE1}" sibTransId="{A6BD0406-4081-41CB-A5E1-D30E4CA254B4}"/>
    <dgm:cxn modelId="{FA0DF032-16D7-43DB-9C29-279D05FB4FB9}" type="presOf" srcId="{B80A3165-4E6E-4A0D-B33A-42F30B76C45D}" destId="{A8155F0C-CAA2-458F-91CC-6D189CC3BF9C}" srcOrd="0" destOrd="0" presId="urn:microsoft.com/office/officeart/2009/layout/ReverseList"/>
    <dgm:cxn modelId="{6193347D-226D-44B0-8B67-225EACB94DD8}" type="presOf" srcId="{6E01E7A2-E78D-42AE-91F0-F0E47630CB5A}" destId="{4A51EA8F-13E4-4625-B4E8-F9DD6EFB66B3}" srcOrd="1" destOrd="0" presId="urn:microsoft.com/office/officeart/2009/layout/ReverseList"/>
    <dgm:cxn modelId="{3C262270-28DD-49A8-B36A-C66D387DA9D6}" type="presParOf" srcId="{0F571D31-25FC-451E-B5D8-6E39C10766D6}" destId="{A8155F0C-CAA2-458F-91CC-6D189CC3BF9C}" srcOrd="0" destOrd="0" presId="urn:microsoft.com/office/officeart/2009/layout/ReverseList"/>
    <dgm:cxn modelId="{609FF89E-78DB-41B8-82BF-59E19AE2B516}" type="presParOf" srcId="{0F571D31-25FC-451E-B5D8-6E39C10766D6}" destId="{73E637A9-F10D-48E9-AEAD-4D0EB2CD7B2B}" srcOrd="1" destOrd="0" presId="urn:microsoft.com/office/officeart/2009/layout/ReverseList"/>
    <dgm:cxn modelId="{9F7565CC-5A2A-4056-8DCB-1A60454D8EE8}" type="presParOf" srcId="{0F571D31-25FC-451E-B5D8-6E39C10766D6}" destId="{9A8143BC-28B2-4F78-9775-79C6360272BD}" srcOrd="2" destOrd="0" presId="urn:microsoft.com/office/officeart/2009/layout/ReverseList"/>
    <dgm:cxn modelId="{831B2625-1C94-477B-849C-2B5E668E4840}" type="presParOf" srcId="{0F571D31-25FC-451E-B5D8-6E39C10766D6}" destId="{4A51EA8F-13E4-4625-B4E8-F9DD6EFB66B3}" srcOrd="3" destOrd="0" presId="urn:microsoft.com/office/officeart/2009/layout/ReverseList"/>
    <dgm:cxn modelId="{08A8A2CC-3894-4BB5-AAB3-C0D32B6F5273}" type="presParOf" srcId="{0F571D31-25FC-451E-B5D8-6E39C10766D6}" destId="{438C6169-6751-4088-9D90-1DAAD1D016F7}" srcOrd="4" destOrd="0" presId="urn:microsoft.com/office/officeart/2009/layout/ReverseList"/>
    <dgm:cxn modelId="{D2FD3FB7-531F-45F0-AAC3-0C1EF731FEC0}" type="presParOf" srcId="{0F571D31-25FC-451E-B5D8-6E39C10766D6}" destId="{8A25993D-0FCB-4C1D-A7C2-EFA48B410679}"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637A9-F10D-48E9-AEAD-4D0EB2CD7B2B}">
      <dsp:nvSpPr>
        <dsp:cNvPr id="0" name=""/>
        <dsp:cNvSpPr/>
      </dsp:nvSpPr>
      <dsp:spPr>
        <a:xfrm rot="16200000">
          <a:off x="3027557" y="-2667520"/>
          <a:ext cx="2588886" cy="8643996"/>
        </a:xfrm>
        <a:prstGeom prst="round2SameRect">
          <a:avLst>
            <a:gd name="adj1" fmla="val 16670"/>
            <a:gd name="adj2" fmla="val 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06680" tIns="177800" rIns="160020" bIns="177800" numCol="1" spcCol="1270" anchor="t" anchorCtr="0">
          <a:noAutofit/>
        </a:bodyPr>
        <a:lstStyle/>
        <a:p>
          <a:pPr lvl="0" algn="ctr" defTabSz="1066800" rtl="0">
            <a:lnSpc>
              <a:spcPct val="90000"/>
            </a:lnSpc>
            <a:spcBef>
              <a:spcPct val="0"/>
            </a:spcBef>
            <a:spcAft>
              <a:spcPct val="35000"/>
            </a:spcAft>
          </a:pPr>
          <a:r>
            <a:rPr lang="fr-FR" sz="2800" b="1" kern="1200" dirty="0" smtClean="0">
              <a:solidFill>
                <a:schemeClr val="bg2">
                  <a:lumMod val="25000"/>
                </a:schemeClr>
              </a:solidFill>
              <a:latin typeface="Algerian" pitchFamily="82" charset="0"/>
              <a:cs typeface="Arial" pitchFamily="34" charset="0"/>
            </a:rPr>
            <a:t>FORMATION EN DU GENRE ET DEVELOPPEMENT</a:t>
          </a:r>
        </a:p>
      </dsp:txBody>
      <dsp:txXfrm rot="5400000">
        <a:off x="126404" y="486437"/>
        <a:ext cx="8517594" cy="2336082"/>
      </dsp:txXfrm>
    </dsp:sp>
    <dsp:sp modelId="{4A51EA8F-13E4-4625-B4E8-F9DD6EFB66B3}">
      <dsp:nvSpPr>
        <dsp:cNvPr id="0" name=""/>
        <dsp:cNvSpPr/>
      </dsp:nvSpPr>
      <dsp:spPr>
        <a:xfrm rot="5400000">
          <a:off x="2835649" y="190211"/>
          <a:ext cx="2296374" cy="4364224"/>
        </a:xfrm>
        <a:prstGeom prst="round2SameRect">
          <a:avLst>
            <a:gd name="adj1" fmla="val 16670"/>
            <a:gd name="adj2" fmla="val 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37160" tIns="152400" rIns="91440" bIns="152400" numCol="1" spcCol="1270" anchor="t" anchorCtr="0">
          <a:noAutofit/>
        </a:bodyPr>
        <a:lstStyle/>
        <a:p>
          <a:pPr lvl="0" algn="ctr" defTabSz="1066800" rtl="0">
            <a:lnSpc>
              <a:spcPct val="90000"/>
            </a:lnSpc>
            <a:spcBef>
              <a:spcPct val="0"/>
            </a:spcBef>
            <a:spcAft>
              <a:spcPct val="35000"/>
            </a:spcAft>
          </a:pPr>
          <a:r>
            <a:rPr lang="fr-FR" sz="2400" b="1" kern="1200" dirty="0" smtClean="0">
              <a:latin typeface="Arial" pitchFamily="34" charset="0"/>
              <a:cs typeface="Arial" pitchFamily="34" charset="0"/>
            </a:rPr>
            <a:t>Généralités sur le genre : </a:t>
          </a:r>
        </a:p>
        <a:p>
          <a:pPr lvl="0" algn="ctr" defTabSz="1066800" rtl="0">
            <a:lnSpc>
              <a:spcPct val="90000"/>
            </a:lnSpc>
            <a:spcBef>
              <a:spcPct val="0"/>
            </a:spcBef>
            <a:spcAft>
              <a:spcPct val="35000"/>
            </a:spcAft>
          </a:pPr>
          <a:r>
            <a:rPr lang="fr-FR" sz="2400" b="1" kern="1200" dirty="0" smtClean="0">
              <a:latin typeface="Arial" pitchFamily="34" charset="0"/>
              <a:cs typeface="Arial" pitchFamily="34" charset="0"/>
            </a:rPr>
            <a:t>Concept genre, rôles de sexe et rôles de genre</a:t>
          </a:r>
        </a:p>
        <a:p>
          <a:pPr lvl="0" algn="ctr" defTabSz="1066800" rtl="0">
            <a:lnSpc>
              <a:spcPct val="90000"/>
            </a:lnSpc>
            <a:spcBef>
              <a:spcPct val="0"/>
            </a:spcBef>
            <a:spcAft>
              <a:spcPct val="35000"/>
            </a:spcAft>
          </a:pPr>
          <a:endParaRPr lang="fr-FR" sz="2400" b="1" kern="1200" dirty="0" smtClean="0">
            <a:latin typeface="Arial" pitchFamily="34" charset="0"/>
            <a:cs typeface="Arial" pitchFamily="34" charset="0"/>
          </a:endParaRPr>
        </a:p>
        <a:p>
          <a:pPr lvl="0" algn="l" defTabSz="1066800" rtl="0">
            <a:lnSpc>
              <a:spcPct val="90000"/>
            </a:lnSpc>
            <a:spcBef>
              <a:spcPct val="0"/>
            </a:spcBef>
            <a:spcAft>
              <a:spcPct val="35000"/>
            </a:spcAft>
          </a:pPr>
          <a:endParaRPr lang="fr-FR" sz="2400" b="1" kern="1200" dirty="0"/>
        </a:p>
      </dsp:txBody>
      <dsp:txXfrm rot="-5400000">
        <a:off x="1801724" y="1336256"/>
        <a:ext cx="4252104" cy="2072134"/>
      </dsp:txXfrm>
    </dsp:sp>
    <dsp:sp modelId="{438C6169-6751-4088-9D90-1DAAD1D016F7}">
      <dsp:nvSpPr>
        <dsp:cNvPr id="0" name=""/>
        <dsp:cNvSpPr/>
      </dsp:nvSpPr>
      <dsp:spPr>
        <a:xfrm rot="16200000">
          <a:off x="1297633" y="1728233"/>
          <a:ext cx="1467050" cy="1466979"/>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25993D-0FCB-4C1D-A7C2-EFA48B410679}">
      <dsp:nvSpPr>
        <dsp:cNvPr id="0" name=""/>
        <dsp:cNvSpPr/>
      </dsp:nvSpPr>
      <dsp:spPr>
        <a:xfrm rot="5400000">
          <a:off x="5402089" y="1800229"/>
          <a:ext cx="1467050" cy="1466979"/>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10D2E-735A-4B1C-AD07-FF798C1CE6C3}" type="datetimeFigureOut">
              <a:rPr lang="fr-FR" smtClean="0"/>
              <a:t>25/02/2022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5B559-3EB7-4CFD-B6E8-3B5C415B1292}" type="slidenum">
              <a:rPr lang="fr-FR" smtClean="0"/>
              <a:t>‹N°›</a:t>
            </a:fld>
            <a:endParaRPr lang="fr-FR"/>
          </a:p>
        </p:txBody>
      </p:sp>
    </p:spTree>
    <p:extLst>
      <p:ext uri="{BB962C8B-B14F-4D97-AF65-F5344CB8AC3E}">
        <p14:creationId xmlns:p14="http://schemas.microsoft.com/office/powerpoint/2010/main" val="19701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D83005-C484-4FCB-868A-A4B39954EF0B}"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EFE4B5-E168-4545-8D41-773EA74043E8}" type="slidenum">
              <a:rPr lang="en-US" smtClean="0"/>
              <a:pPr>
                <a:defRPr/>
              </a:pPr>
              <a:t>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71A1364-F083-4F83-852E-0DCB10169B0B}" type="slidenum">
              <a:rPr lang="en-US" smtClean="0"/>
              <a:pPr>
                <a:defRPr/>
              </a:pPr>
              <a:t>7</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BBAD582-3E13-46E8-98AE-7E1140288303}" type="slidenum">
              <a:rPr lang="en-US" smtClean="0"/>
              <a:pPr>
                <a:defRPr/>
              </a:pPr>
              <a:t>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399E2D9-6028-4398-8676-A47E2DA02286}" type="slidenum">
              <a:rPr lang="en-US" smtClean="0"/>
              <a:pPr>
                <a:defRPr/>
              </a:pPr>
              <a:t>10</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F05AF40-955C-4F4D-B4C3-88FBF647F74E}" type="slidenum">
              <a:rPr lang="en-US" smtClean="0"/>
              <a:pPr>
                <a:defRPr/>
              </a:pPr>
              <a:t>11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3FBE2F9-D937-4887-ACD0-54ABD251BC1B}" type="datetimeFigureOut">
              <a:rPr lang="fr-FR" smtClean="0"/>
              <a:t>25/02/2022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307285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FBE2F9-D937-4887-ACD0-54ABD251BC1B}" type="datetimeFigureOut">
              <a:rPr lang="fr-FR" smtClean="0"/>
              <a:t>25/02/2022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1561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FBE2F9-D937-4887-ACD0-54ABD251BC1B}" type="datetimeFigureOut">
              <a:rPr lang="fr-FR" smtClean="0"/>
              <a:t>25/02/2022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188224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FBE2F9-D937-4887-ACD0-54ABD251BC1B}" type="datetimeFigureOut">
              <a:rPr lang="fr-FR" smtClean="0"/>
              <a:t>25/02/2022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259358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3FBE2F9-D937-4887-ACD0-54ABD251BC1B}" type="datetimeFigureOut">
              <a:rPr lang="fr-FR" smtClean="0"/>
              <a:t>25/02/2022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159769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FBE2F9-D937-4887-ACD0-54ABD251BC1B}" type="datetimeFigureOut">
              <a:rPr lang="fr-FR" smtClean="0"/>
              <a:t>25/02/2022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424659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FBE2F9-D937-4887-ACD0-54ABD251BC1B}" type="datetimeFigureOut">
              <a:rPr lang="fr-FR" smtClean="0"/>
              <a:t>25/02/2022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351543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FBE2F9-D937-4887-ACD0-54ABD251BC1B}" type="datetimeFigureOut">
              <a:rPr lang="fr-FR" smtClean="0"/>
              <a:t>25/02/2022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410285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FBE2F9-D937-4887-ACD0-54ABD251BC1B}" type="datetimeFigureOut">
              <a:rPr lang="fr-FR" smtClean="0"/>
              <a:t>25/02/2022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129812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FBE2F9-D937-4887-ACD0-54ABD251BC1B}" type="datetimeFigureOut">
              <a:rPr lang="fr-FR" smtClean="0"/>
              <a:t>25/02/2022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397255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FBE2F9-D937-4887-ACD0-54ABD251BC1B}" type="datetimeFigureOut">
              <a:rPr lang="fr-FR" smtClean="0"/>
              <a:t>25/02/2022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37932C-2249-4275-9198-F58B15D1303B}" type="slidenum">
              <a:rPr lang="fr-FR" smtClean="0"/>
              <a:t>‹N°›</a:t>
            </a:fld>
            <a:endParaRPr lang="fr-FR"/>
          </a:p>
        </p:txBody>
      </p:sp>
    </p:spTree>
    <p:extLst>
      <p:ext uri="{BB962C8B-B14F-4D97-AF65-F5344CB8AC3E}">
        <p14:creationId xmlns:p14="http://schemas.microsoft.com/office/powerpoint/2010/main" val="198786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BE2F9-D937-4887-ACD0-54ABD251BC1B}" type="datetimeFigureOut">
              <a:rPr lang="fr-FR" smtClean="0"/>
              <a:t>25/02/2022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7932C-2249-4275-9198-F58B15D1303B}" type="slidenum">
              <a:rPr lang="fr-FR" smtClean="0"/>
              <a:t>‹N°›</a:t>
            </a:fld>
            <a:endParaRPr lang="fr-FR"/>
          </a:p>
        </p:txBody>
      </p:sp>
    </p:spTree>
    <p:extLst>
      <p:ext uri="{BB962C8B-B14F-4D97-AF65-F5344CB8AC3E}">
        <p14:creationId xmlns:p14="http://schemas.microsoft.com/office/powerpoint/2010/main" val="4261548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fr.wikipedia.org/wiki/Ann%C3%A9es_1970" TargetMode="External"/><Relationship Id="rId3" Type="http://schemas.openxmlformats.org/officeDocument/2006/relationships/hyperlink" Target="http://fr.wikipedia.org/wiki/Femme" TargetMode="External"/><Relationship Id="rId7" Type="http://schemas.openxmlformats.org/officeDocument/2006/relationships/hyperlink" Target="http://fr.wikipedia.org/wiki/F%C3%A9minisme" TargetMode="External"/><Relationship Id="rId2" Type="http://schemas.openxmlformats.org/officeDocument/2006/relationships/hyperlink" Target="http://fr.wikipedia.org/wiki/Genre_grammatical" TargetMode="External"/><Relationship Id="rId1" Type="http://schemas.openxmlformats.org/officeDocument/2006/relationships/slideLayout" Target="../slideLayouts/slideLayout2.xml"/><Relationship Id="rId6" Type="http://schemas.openxmlformats.org/officeDocument/2006/relationships/hyperlink" Target="http://fr.wikipedia.org/wiki/1955" TargetMode="External"/><Relationship Id="rId5" Type="http://schemas.openxmlformats.org/officeDocument/2006/relationships/hyperlink" Target="http://fr.wikipedia.org/wiki/John_Money" TargetMode="External"/><Relationship Id="rId4" Type="http://schemas.openxmlformats.org/officeDocument/2006/relationships/hyperlink" Target="http://fr.wikipedia.org/wiki/Homm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lum bright="50000" contrast="-14000"/>
          </a:blip>
          <a:srcRect/>
          <a:stretch>
            <a:fillRect/>
          </a:stretch>
        </p:blipFill>
        <p:spPr bwMode="auto">
          <a:xfrm>
            <a:off x="-16310320" y="-5860032"/>
            <a:ext cx="37961610" cy="18434047"/>
          </a:xfrm>
          <a:prstGeom prst="rect">
            <a:avLst/>
          </a:prstGeom>
          <a:solidFill>
            <a:schemeClr val="accent2">
              <a:lumMod val="20000"/>
              <a:lumOff val="80000"/>
            </a:schemeClr>
          </a:solidFill>
          <a:ln w="9525">
            <a:noFill/>
            <a:miter lim="800000"/>
            <a:headEnd/>
            <a:tailEnd/>
          </a:ln>
          <a:effectLst/>
        </p:spPr>
      </p:pic>
      <p:graphicFrame>
        <p:nvGraphicFramePr>
          <p:cNvPr id="6" name="Diagramme 5"/>
          <p:cNvGraphicFramePr/>
          <p:nvPr>
            <p:extLst>
              <p:ext uri="{D42A27DB-BD31-4B8C-83A1-F6EECF244321}">
                <p14:modId xmlns:p14="http://schemas.microsoft.com/office/powerpoint/2010/main" val="2647779633"/>
              </p:ext>
            </p:extLst>
          </p:nvPr>
        </p:nvGraphicFramePr>
        <p:xfrm>
          <a:off x="250000" y="2204864"/>
          <a:ext cx="8643999" cy="3571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re 3"/>
          <p:cNvSpPr>
            <a:spLocks noGrp="1"/>
          </p:cNvSpPr>
          <p:nvPr>
            <p:ph type="title"/>
          </p:nvPr>
        </p:nvSpPr>
        <p:spPr>
          <a:xfrm>
            <a:off x="323850" y="188913"/>
            <a:ext cx="8362950" cy="1368425"/>
          </a:xfrm>
        </p:spPr>
        <p:txBody>
          <a:bodyPr rtlCol="0">
            <a:noAutofit/>
          </a:bodyPr>
          <a:lstStyle/>
          <a:p>
            <a:pPr>
              <a:defRPr/>
            </a:pPr>
            <a:r>
              <a:rPr lang="fr-FR" sz="1400" b="1" dirty="0" smtClean="0"/>
              <a:t>   </a:t>
            </a:r>
            <a:br>
              <a:rPr lang="fr-FR" sz="1400" b="1" dirty="0" smtClean="0"/>
            </a:br>
            <a:r>
              <a:rPr lang="fr-FR" sz="4000" b="1" dirty="0"/>
              <a:t>IFRISSE </a:t>
            </a:r>
            <a:br>
              <a:rPr lang="fr-FR" sz="4000" b="1" dirty="0"/>
            </a:br>
            <a:r>
              <a:rPr lang="fr-FR" sz="4000" b="1" dirty="0" smtClean="0"/>
              <a:t>	</a:t>
            </a:r>
            <a:r>
              <a:rPr lang="fr-FR" sz="1400" b="1" dirty="0" smtClean="0"/>
              <a:t>                                              </a:t>
            </a:r>
            <a:br>
              <a:rPr lang="fr-FR" sz="1400" b="1" dirty="0" smtClean="0"/>
            </a:br>
            <a:r>
              <a:rPr lang="fr-FR" sz="1400" b="1" dirty="0" smtClean="0"/>
              <a:t>		              </a:t>
            </a:r>
            <a:r>
              <a:rPr lang="fr-FR" sz="1400" dirty="0" smtClean="0"/>
              <a:t/>
            </a:r>
            <a:br>
              <a:rPr lang="fr-FR" sz="1400" dirty="0" smtClean="0"/>
            </a:br>
            <a:r>
              <a:rPr lang="fr-FR" sz="1400" b="1" dirty="0" smtClean="0"/>
              <a:t>       				                                </a:t>
            </a:r>
            <a:endParaRPr lang="fr-FR" sz="1400" dirty="0" smtClean="0"/>
          </a:p>
        </p:txBody>
      </p:sp>
      <p:sp>
        <p:nvSpPr>
          <p:cNvPr id="8198"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E66EC2-BAEC-4989-924D-028B01309304}" type="datetime1">
              <a:rPr lang="fr-FR" smtClean="0">
                <a:solidFill>
                  <a:schemeClr val="tx2"/>
                </a:solidFill>
              </a:rPr>
              <a:pPr eaLnBrk="1" hangingPunct="1"/>
              <a:t>25/02/2022</a:t>
            </a:fld>
            <a:endParaRPr lang="fr-FR" smtClean="0">
              <a:solidFill>
                <a:schemeClr val="tx2"/>
              </a:solidFill>
            </a:endParaRPr>
          </a:p>
        </p:txBody>
      </p:sp>
      <p:sp>
        <p:nvSpPr>
          <p:cNvPr id="8199" name="Espace réservé du numéro de diapositive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819F44-882D-4EEC-AF03-759C8BE8DFC9}" type="slidenum">
              <a:rPr lang="fr-FR" smtClean="0">
                <a:solidFill>
                  <a:srgbClr val="FFFFFF"/>
                </a:solidFill>
              </a:rPr>
              <a:pPr eaLnBrk="1" hangingPunct="1"/>
              <a:t>1</a:t>
            </a:fld>
            <a:endParaRPr lang="fr-FR" smtClean="0">
              <a:solidFill>
                <a:srgbClr val="FFFFFF"/>
              </a:solidFill>
            </a:endParaRPr>
          </a:p>
        </p:txBody>
      </p:sp>
    </p:spTree>
    <p:extLst>
      <p:ext uri="{BB962C8B-B14F-4D97-AF65-F5344CB8AC3E}">
        <p14:creationId xmlns:p14="http://schemas.microsoft.com/office/powerpoint/2010/main" val="419473744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mph" presetSubtype="0" fill="hold" nodeType="clickEffect">
                                  <p:stCondLst>
                                    <p:cond delay="0"/>
                                  </p:stCondLst>
                                  <p:childTnLst>
                                    <p:animScale>
                                      <p:cBhvr>
                                        <p:cTn id="1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42988" y="152400"/>
            <a:ext cx="7891462" cy="762000"/>
          </a:xfrm>
        </p:spPr>
        <p:txBody>
          <a:bodyPr/>
          <a:lstStyle/>
          <a:p>
            <a:pPr eaLnBrk="1" fontAlgn="auto" hangingPunct="1">
              <a:spcAft>
                <a:spcPts val="0"/>
              </a:spcAft>
              <a:defRPr/>
            </a:pPr>
            <a:r>
              <a:rPr lang="fr-FR" b="1" dirty="0" smtClean="0">
                <a:solidFill>
                  <a:schemeClr val="tx1"/>
                </a:solidFill>
              </a:rPr>
              <a:t>Le sexe</a:t>
            </a:r>
          </a:p>
        </p:txBody>
      </p:sp>
      <p:sp>
        <p:nvSpPr>
          <p:cNvPr id="50179" name="Rectangle 3"/>
          <p:cNvSpPr>
            <a:spLocks noGrp="1" noChangeArrowheads="1"/>
          </p:cNvSpPr>
          <p:nvPr>
            <p:ph idx="1"/>
          </p:nvPr>
        </p:nvSpPr>
        <p:spPr>
          <a:xfrm>
            <a:off x="684213" y="1143000"/>
            <a:ext cx="7772400" cy="3857625"/>
          </a:xfrm>
        </p:spPr>
        <p:txBody>
          <a:bodyPr/>
          <a:lstStyle/>
          <a:p>
            <a:pPr algn="just" eaLnBrk="1" hangingPunct="1"/>
            <a:r>
              <a:rPr lang="fr-FR" sz="2800" smtClean="0"/>
              <a:t>Le </a:t>
            </a:r>
            <a:r>
              <a:rPr lang="fr-FR" sz="2800" b="1" smtClean="0"/>
              <a:t>sexe </a:t>
            </a:r>
            <a:r>
              <a:rPr lang="fr-FR" sz="2800" smtClean="0"/>
              <a:t>se réfère aux différences  biologiques qui sont </a:t>
            </a:r>
            <a:r>
              <a:rPr lang="fr-FR" sz="2800" b="1" smtClean="0"/>
              <a:t>déterminées par la nature</a:t>
            </a:r>
            <a:r>
              <a:rPr lang="fr-FR" sz="2800" smtClean="0"/>
              <a:t> et qui sont liées aux </a:t>
            </a:r>
            <a:r>
              <a:rPr lang="fr-FR" sz="2800" b="1" smtClean="0"/>
              <a:t>fonctions reproductives, donc innées, universelles et inchangeables</a:t>
            </a:r>
            <a:r>
              <a:rPr lang="fr-FR" sz="2800" smtClean="0"/>
              <a:t> </a:t>
            </a:r>
          </a:p>
        </p:txBody>
      </p:sp>
      <p:sp>
        <p:nvSpPr>
          <p:cNvPr id="24580" name="Espace réservé du numéro de diapositive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1746B0D8-53E2-4E87-BC57-375949E31210}" type="slidenum">
              <a:rPr lang="fr-FR" altLang="en-GB" sz="1200" b="0" smtClean="0">
                <a:solidFill>
                  <a:schemeClr val="tx2"/>
                </a:solidFill>
              </a:rPr>
              <a:pPr algn="l" eaLnBrk="1" hangingPunct="1"/>
              <a:t>10</a:t>
            </a:fld>
            <a:endParaRPr lang="fr-FR" altLang="en-GB" sz="1200" b="0" smtClean="0">
              <a:solidFill>
                <a:schemeClr val="tx2"/>
              </a:solidFill>
            </a:endParaRPr>
          </a:p>
        </p:txBody>
      </p:sp>
      <p:sp>
        <p:nvSpPr>
          <p:cNvPr id="24581"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BC4569-1EFC-4220-94F5-7E682DB09B1A}" type="datetime1">
              <a:rPr lang="fr-FR" smtClean="0">
                <a:solidFill>
                  <a:schemeClr val="tx2"/>
                </a:solidFill>
              </a:rPr>
              <a:pPr eaLnBrk="1" hangingPunct="1"/>
              <a:t>25/02/2022</a:t>
            </a:fld>
            <a:endParaRPr lang="fr-FR" smtClean="0">
              <a:solidFill>
                <a:schemeClr val="tx2"/>
              </a:solidFill>
            </a:endParaRPr>
          </a:p>
        </p:txBody>
      </p:sp>
    </p:spTree>
    <p:extLst>
      <p:ext uri="{BB962C8B-B14F-4D97-AF65-F5344CB8AC3E}">
        <p14:creationId xmlns:p14="http://schemas.microsoft.com/office/powerpoint/2010/main" val="35388004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fade">
                                      <p:cBhvr>
                                        <p:cTn id="13" dur="1000"/>
                                        <p:tgtEl>
                                          <p:spTgt spid="50179">
                                            <p:txEl>
                                              <p:pRg st="0" end="0"/>
                                            </p:txEl>
                                          </p:spTgt>
                                        </p:tgtEl>
                                      </p:cBhvr>
                                    </p:animEffect>
                                    <p:anim calcmode="lin" valueType="num">
                                      <p:cBhvr>
                                        <p:cTn id="14"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017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58850" y="115888"/>
            <a:ext cx="7042150" cy="720725"/>
          </a:xfrm>
        </p:spPr>
        <p:txBody>
          <a:bodyPr>
            <a:normAutofit fontScale="90000"/>
          </a:bodyPr>
          <a:lstStyle/>
          <a:p>
            <a:pPr eaLnBrk="1" fontAlgn="auto" hangingPunct="1">
              <a:spcAft>
                <a:spcPts val="0"/>
              </a:spcAft>
              <a:defRPr/>
            </a:pPr>
            <a:r>
              <a:rPr lang="fr-FR" b="1" dirty="0" smtClean="0">
                <a:solidFill>
                  <a:schemeClr val="tx1"/>
                </a:solidFill>
              </a:rPr>
              <a:t>Genre s’oppose- t- il à Sexe ?</a:t>
            </a:r>
          </a:p>
        </p:txBody>
      </p:sp>
      <p:sp>
        <p:nvSpPr>
          <p:cNvPr id="52227" name="Rectangle 3"/>
          <p:cNvSpPr>
            <a:spLocks noGrp="1" noChangeArrowheads="1"/>
          </p:cNvSpPr>
          <p:nvPr>
            <p:ph idx="1"/>
          </p:nvPr>
        </p:nvSpPr>
        <p:spPr>
          <a:xfrm>
            <a:off x="611188" y="1052513"/>
            <a:ext cx="8305800" cy="5805487"/>
          </a:xfrm>
        </p:spPr>
        <p:txBody>
          <a:bodyPr>
            <a:normAutofit/>
          </a:bodyPr>
          <a:lstStyle/>
          <a:p>
            <a:pPr marL="365760" indent="-283464" eaLnBrk="1" fontAlgn="auto" hangingPunct="1">
              <a:lnSpc>
                <a:spcPct val="90000"/>
              </a:lnSpc>
              <a:spcAft>
                <a:spcPts val="0"/>
              </a:spcAft>
              <a:buFont typeface="Wingdings 2"/>
              <a:buChar char=""/>
              <a:defRPr/>
            </a:pPr>
            <a:r>
              <a:rPr lang="fr-FR" sz="2800" b="1" dirty="0" smtClean="0"/>
              <a:t>On naît de sexe masculin ou féminin ;  on devient une fille ou un garçon, un homme ou une femme  dans une société donnée.</a:t>
            </a:r>
          </a:p>
          <a:p>
            <a:pPr marL="365760" indent="-283464" eaLnBrk="1" fontAlgn="auto" hangingPunct="1">
              <a:lnSpc>
                <a:spcPct val="90000"/>
              </a:lnSpc>
              <a:spcAft>
                <a:spcPts val="0"/>
              </a:spcAft>
              <a:buFont typeface="Wingdings" pitchFamily="2" charset="2"/>
              <a:buNone/>
              <a:defRPr/>
            </a:pPr>
            <a:r>
              <a:rPr lang="fr-FR" sz="2800" b="1" dirty="0" smtClean="0"/>
              <a:t> </a:t>
            </a:r>
          </a:p>
          <a:p>
            <a:pPr marL="365760" indent="-283464" eaLnBrk="1" fontAlgn="auto" hangingPunct="1">
              <a:spcAft>
                <a:spcPts val="0"/>
              </a:spcAft>
              <a:buFont typeface="Wingdings 2"/>
              <a:buChar char=""/>
              <a:defRPr/>
            </a:pPr>
            <a:r>
              <a:rPr lang="fr-FR" sz="2800" b="1" dirty="0" smtClean="0"/>
              <a:t>Dès ce moment, le sens de notre vie a été établi : on nous a appris à devenir femme ou homme selon les normes et les attentes de la société.</a:t>
            </a:r>
          </a:p>
          <a:p>
            <a:pPr marL="82296" indent="0" eaLnBrk="1" fontAlgn="auto" hangingPunct="1">
              <a:spcAft>
                <a:spcPts val="0"/>
              </a:spcAft>
              <a:buFont typeface="Wingdings" pitchFamily="2" charset="2"/>
              <a:buNone/>
              <a:defRPr/>
            </a:pPr>
            <a:endParaRPr lang="fr-FR" sz="2800" b="1" dirty="0" smtClean="0">
              <a:solidFill>
                <a:srgbClr val="0070C0"/>
              </a:solidFill>
            </a:endParaRPr>
          </a:p>
          <a:p>
            <a:pPr marL="82296" indent="0" eaLnBrk="1" fontAlgn="auto" hangingPunct="1">
              <a:spcAft>
                <a:spcPts val="0"/>
              </a:spcAft>
              <a:buFont typeface="Wingdings" pitchFamily="2" charset="2"/>
              <a:buNone/>
              <a:defRPr/>
            </a:pPr>
            <a:r>
              <a:rPr lang="fr-FR" sz="2800" b="1" dirty="0" smtClean="0">
                <a:solidFill>
                  <a:srgbClr val="0070C0"/>
                </a:solidFill>
              </a:rPr>
              <a:t>« On ne naît pas femmes, on le devient » (Simone de Beauvoir en 1949)</a:t>
            </a:r>
          </a:p>
          <a:p>
            <a:pPr marL="365760" indent="-283464" eaLnBrk="1" fontAlgn="auto" hangingPunct="1">
              <a:spcAft>
                <a:spcPts val="0"/>
              </a:spcAft>
              <a:buFont typeface="Wingdings 2"/>
              <a:buNone/>
              <a:defRPr/>
            </a:pPr>
            <a:endParaRPr lang="fr-FR" b="1" dirty="0" smtClean="0">
              <a:cs typeface="Arial" charset="0"/>
            </a:endParaRPr>
          </a:p>
          <a:p>
            <a:pPr marL="365760" indent="-283464" eaLnBrk="1" fontAlgn="auto" hangingPunct="1">
              <a:spcAft>
                <a:spcPts val="0"/>
              </a:spcAft>
              <a:buFont typeface="Wingdings 2"/>
              <a:buChar char=""/>
              <a:defRPr/>
            </a:pPr>
            <a:endParaRPr lang="fr-FR" dirty="0" smtClean="0"/>
          </a:p>
        </p:txBody>
      </p:sp>
      <p:sp>
        <p:nvSpPr>
          <p:cNvPr id="25604"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8750EB-E0A0-4F48-9872-E5E4245307A2}" type="datetime1">
              <a:rPr lang="fr-FR" smtClean="0">
                <a:solidFill>
                  <a:schemeClr val="tx2"/>
                </a:solidFill>
              </a:rPr>
              <a:pPr eaLnBrk="1" hangingPunct="1"/>
              <a:t>25/02/2022</a:t>
            </a:fld>
            <a:endParaRPr lang="fr-FR" smtClean="0">
              <a:solidFill>
                <a:schemeClr val="tx2"/>
              </a:solidFill>
            </a:endParaRPr>
          </a:p>
        </p:txBody>
      </p:sp>
      <p:sp>
        <p:nvSpPr>
          <p:cNvPr id="25605" name="Espace réservé du numéro de diapositive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EC4A0-B636-4B47-9934-6CA855AA957D}" type="slidenum">
              <a:rPr lang="fr-FR" smtClean="0">
                <a:solidFill>
                  <a:srgbClr val="FFFFFF"/>
                </a:solidFill>
              </a:rPr>
              <a:pPr eaLnBrk="1" hangingPunct="1"/>
              <a:t>11</a:t>
            </a:fld>
            <a:endParaRPr lang="fr-FR" smtClean="0">
              <a:solidFill>
                <a:srgbClr val="FFFFFF"/>
              </a:solidFill>
            </a:endParaRPr>
          </a:p>
        </p:txBody>
      </p:sp>
    </p:spTree>
    <p:extLst>
      <p:ext uri="{BB962C8B-B14F-4D97-AF65-F5344CB8AC3E}">
        <p14:creationId xmlns:p14="http://schemas.microsoft.com/office/powerpoint/2010/main" val="4393750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Effect transition="in" filter="fade">
                                      <p:cBhvr>
                                        <p:cTn id="13" dur="1000"/>
                                        <p:tgtEl>
                                          <p:spTgt spid="52227">
                                            <p:txEl>
                                              <p:pRg st="0" end="0"/>
                                            </p:txEl>
                                          </p:spTgt>
                                        </p:tgtEl>
                                      </p:cBhvr>
                                    </p:animEffect>
                                    <p:anim calcmode="lin" valueType="num">
                                      <p:cBhvr>
                                        <p:cTn id="14"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2227">
                                            <p:txEl>
                                              <p:pRg st="1" end="1"/>
                                            </p:txEl>
                                          </p:spTgt>
                                        </p:tgtEl>
                                        <p:attrNameLst>
                                          <p:attrName>style.visibility</p:attrName>
                                        </p:attrNameLst>
                                      </p:cBhvr>
                                      <p:to>
                                        <p:strVal val="visible"/>
                                      </p:to>
                                    </p:set>
                                    <p:animEffect transition="in" filter="fade">
                                      <p:cBhvr>
                                        <p:cTn id="20" dur="1000"/>
                                        <p:tgtEl>
                                          <p:spTgt spid="52227">
                                            <p:txEl>
                                              <p:pRg st="1" end="1"/>
                                            </p:txEl>
                                          </p:spTgt>
                                        </p:tgtEl>
                                      </p:cBhvr>
                                    </p:animEffect>
                                    <p:anim calcmode="lin" valueType="num">
                                      <p:cBhvr>
                                        <p:cTn id="21"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227">
                                            <p:txEl>
                                              <p:pRg st="2" end="2"/>
                                            </p:txEl>
                                          </p:spTgt>
                                        </p:tgtEl>
                                        <p:attrNameLst>
                                          <p:attrName>style.visibility</p:attrName>
                                        </p:attrNameLst>
                                      </p:cBhvr>
                                      <p:to>
                                        <p:strVal val="visible"/>
                                      </p:to>
                                    </p:set>
                                    <p:animEffect transition="in" filter="fade">
                                      <p:cBhvr>
                                        <p:cTn id="27" dur="1000"/>
                                        <p:tgtEl>
                                          <p:spTgt spid="52227">
                                            <p:txEl>
                                              <p:pRg st="2" end="2"/>
                                            </p:txEl>
                                          </p:spTgt>
                                        </p:tgtEl>
                                      </p:cBhvr>
                                    </p:animEffect>
                                    <p:anim calcmode="lin" valueType="num">
                                      <p:cBhvr>
                                        <p:cTn id="28"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2227">
                                            <p:txEl>
                                              <p:pRg st="4" end="4"/>
                                            </p:txEl>
                                          </p:spTgt>
                                        </p:tgtEl>
                                        <p:attrNameLst>
                                          <p:attrName>style.visibility</p:attrName>
                                        </p:attrNameLst>
                                      </p:cBhvr>
                                      <p:to>
                                        <p:strVal val="visible"/>
                                      </p:to>
                                    </p:set>
                                    <p:animEffect transition="in" filter="fade">
                                      <p:cBhvr>
                                        <p:cTn id="34" dur="1000"/>
                                        <p:tgtEl>
                                          <p:spTgt spid="52227">
                                            <p:txEl>
                                              <p:pRg st="4" end="4"/>
                                            </p:txEl>
                                          </p:spTgt>
                                        </p:tgtEl>
                                      </p:cBhvr>
                                    </p:animEffect>
                                    <p:anim calcmode="lin" valueType="num">
                                      <p:cBhvr>
                                        <p:cTn id="35"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22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22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7" name="Rectangle 2"/>
          <p:cNvSpPr>
            <a:spLocks noGrp="1" noChangeArrowheads="1"/>
          </p:cNvSpPr>
          <p:nvPr>
            <p:ph type="title"/>
          </p:nvPr>
        </p:nvSpPr>
        <p:spPr>
          <a:xfrm>
            <a:off x="480060" y="148590"/>
            <a:ext cx="8378190" cy="525780"/>
          </a:xfrm>
          <a:noFill/>
          <a:ln>
            <a:noFill/>
          </a:ln>
        </p:spPr>
        <p:style>
          <a:lnRef idx="1">
            <a:schemeClr val="accent6"/>
          </a:lnRef>
          <a:fillRef idx="2">
            <a:schemeClr val="accent6"/>
          </a:fillRef>
          <a:effectRef idx="1">
            <a:schemeClr val="accent6"/>
          </a:effectRef>
          <a:fontRef idx="minor">
            <a:schemeClr val="dk1"/>
          </a:fontRef>
        </p:style>
        <p:txBody>
          <a:bodyPr/>
          <a:lstStyle/>
          <a:p>
            <a:pPr lvl="0">
              <a:spcBef>
                <a:spcPts val="0"/>
              </a:spcBef>
              <a:spcAft>
                <a:spcPts val="1200"/>
              </a:spcAft>
              <a:defRPr/>
            </a:pPr>
            <a:r>
              <a:rPr lang="fr-FR" sz="2800" b="1" dirty="0" smtClean="0">
                <a:solidFill>
                  <a:srgbClr val="00B0F0"/>
                </a:solidFill>
                <a:latin typeface="Verdana" pitchFamily="34" charset="0"/>
                <a:ea typeface="Verdana" pitchFamily="34" charset="0"/>
                <a:cs typeface="Verdana" pitchFamily="34" charset="0"/>
              </a:rPr>
              <a:t>Activité 1 : Définition du concept Genre</a:t>
            </a:r>
            <a:endParaRPr lang="fr-FR" sz="2800" b="1" dirty="0">
              <a:solidFill>
                <a:srgbClr val="00B0F0"/>
              </a:solidFill>
              <a:latin typeface="Verdana" pitchFamily="34" charset="0"/>
              <a:ea typeface="Verdana" pitchFamily="34" charset="0"/>
              <a:cs typeface="Verdana" pitchFamily="34" charset="0"/>
            </a:endParaRPr>
          </a:p>
        </p:txBody>
      </p:sp>
      <p:pic>
        <p:nvPicPr>
          <p:cNvPr id="28677" name="Picture 5"/>
          <p:cNvPicPr>
            <a:picLocks noChangeAspect="1" noChangeArrowheads="1"/>
          </p:cNvPicPr>
          <p:nvPr/>
        </p:nvPicPr>
        <p:blipFill>
          <a:blip r:embed="rId3" cstate="print"/>
          <a:srcRect/>
          <a:stretch>
            <a:fillRect/>
          </a:stretch>
        </p:blipFill>
        <p:spPr bwMode="auto">
          <a:xfrm>
            <a:off x="899592" y="1185266"/>
            <a:ext cx="8103869" cy="5262563"/>
          </a:xfrm>
          <a:prstGeom prst="rect">
            <a:avLst/>
          </a:prstGeom>
          <a:noFill/>
          <a:ln w="9525">
            <a:noFill/>
            <a:miter lim="800000"/>
            <a:headEnd/>
            <a:tailEnd/>
          </a:ln>
          <a:effectLst/>
        </p:spPr>
      </p:pic>
      <p:sp>
        <p:nvSpPr>
          <p:cNvPr id="10" name="ZoneTexte 9"/>
          <p:cNvSpPr txBox="1"/>
          <p:nvPr/>
        </p:nvSpPr>
        <p:spPr>
          <a:xfrm>
            <a:off x="537210" y="765811"/>
            <a:ext cx="5246370" cy="430887"/>
          </a:xfrm>
          <a:prstGeom prst="rect">
            <a:avLst/>
          </a:prstGeom>
          <a:noFill/>
        </p:spPr>
        <p:txBody>
          <a:bodyPr wrap="square" rtlCol="0">
            <a:spAutoFit/>
          </a:bodyPr>
          <a:lstStyle/>
          <a:p>
            <a:r>
              <a:rPr lang="fr-FR" sz="2200" dirty="0" smtClean="0"/>
              <a:t>Tableau comparatif : sexe / genre</a:t>
            </a:r>
            <a:endParaRPr lang="fr-FR" sz="2200" dirty="0"/>
          </a:p>
        </p:txBody>
      </p:sp>
    </p:spTree>
    <p:extLst>
      <p:ext uri="{BB962C8B-B14F-4D97-AF65-F5344CB8AC3E}">
        <p14:creationId xmlns:p14="http://schemas.microsoft.com/office/powerpoint/2010/main" val="386874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3078" name="Rectangle 3"/>
          <p:cNvSpPr>
            <a:spLocks noGrp="1" noChangeArrowheads="1"/>
          </p:cNvSpPr>
          <p:nvPr>
            <p:ph type="body" idx="1"/>
          </p:nvPr>
        </p:nvSpPr>
        <p:spPr>
          <a:xfrm>
            <a:off x="450166" y="1188720"/>
            <a:ext cx="8556674" cy="3543300"/>
          </a:xfrm>
        </p:spPr>
        <p:txBody>
          <a:bodyPr/>
          <a:lstStyle/>
          <a:p>
            <a:pPr marL="0" indent="0" algn="just">
              <a:spcAft>
                <a:spcPts val="600"/>
              </a:spcAft>
              <a:buNone/>
            </a:pPr>
            <a:r>
              <a:rPr lang="fr-FR" sz="2400" b="1" dirty="0" smtClean="0"/>
              <a:t>Question</a:t>
            </a:r>
          </a:p>
          <a:p>
            <a:pPr marL="0" lvl="0" indent="0">
              <a:spcAft>
                <a:spcPts val="600"/>
              </a:spcAft>
              <a:buNone/>
            </a:pPr>
            <a:r>
              <a:rPr lang="fr-FR" sz="2400" b="1" dirty="0" smtClean="0"/>
              <a:t>Comment définir les relations de genre? </a:t>
            </a:r>
          </a:p>
          <a:p>
            <a:pPr marL="0" indent="0" algn="just">
              <a:spcAft>
                <a:spcPts val="600"/>
              </a:spcAft>
              <a:buNone/>
            </a:pPr>
            <a:endParaRPr lang="fr-FR" sz="2400" dirty="0" smtClean="0"/>
          </a:p>
        </p:txBody>
      </p:sp>
      <p:sp>
        <p:nvSpPr>
          <p:cNvPr id="7" name="Rectangle 2"/>
          <p:cNvSpPr>
            <a:spLocks noGrp="1" noChangeArrowheads="1"/>
          </p:cNvSpPr>
          <p:nvPr>
            <p:ph type="title"/>
          </p:nvPr>
        </p:nvSpPr>
        <p:spPr>
          <a:xfrm>
            <a:off x="480060" y="148590"/>
            <a:ext cx="8378190" cy="525780"/>
          </a:xfrm>
          <a:noFill/>
          <a:ln>
            <a:noFill/>
          </a:ln>
        </p:spPr>
        <p:style>
          <a:lnRef idx="1">
            <a:schemeClr val="accent6"/>
          </a:lnRef>
          <a:fillRef idx="2">
            <a:schemeClr val="accent6"/>
          </a:fillRef>
          <a:effectRef idx="1">
            <a:schemeClr val="accent6"/>
          </a:effectRef>
          <a:fontRef idx="minor">
            <a:schemeClr val="dk1"/>
          </a:fontRef>
        </p:style>
        <p:txBody>
          <a:bodyPr/>
          <a:lstStyle/>
          <a:p>
            <a:pPr lvl="0">
              <a:spcBef>
                <a:spcPts val="0"/>
              </a:spcBef>
              <a:spcAft>
                <a:spcPts val="1200"/>
              </a:spcAft>
              <a:defRPr/>
            </a:pPr>
            <a:r>
              <a:rPr lang="fr-FR" sz="2800" b="1" dirty="0" smtClean="0">
                <a:solidFill>
                  <a:srgbClr val="00B0F0"/>
                </a:solidFill>
                <a:latin typeface="Verdana" pitchFamily="34" charset="0"/>
                <a:ea typeface="Verdana" pitchFamily="34" charset="0"/>
                <a:cs typeface="Verdana" pitchFamily="34" charset="0"/>
              </a:rPr>
              <a:t>Activité 2 : Relations de genre</a:t>
            </a:r>
            <a:endParaRPr lang="fr-FR" sz="2800" b="1" dirty="0">
              <a:solidFill>
                <a:srgbClr val="00B0F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77876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3078" name="Rectangle 3"/>
          <p:cNvSpPr>
            <a:spLocks noGrp="1" noChangeArrowheads="1"/>
          </p:cNvSpPr>
          <p:nvPr>
            <p:ph type="body" idx="1"/>
          </p:nvPr>
        </p:nvSpPr>
        <p:spPr>
          <a:xfrm>
            <a:off x="171450" y="1074420"/>
            <a:ext cx="8835390" cy="4480560"/>
          </a:xfrm>
        </p:spPr>
        <p:txBody>
          <a:bodyPr/>
          <a:lstStyle/>
          <a:p>
            <a:pPr marL="0" indent="0" algn="just">
              <a:spcAft>
                <a:spcPts val="1200"/>
              </a:spcAft>
              <a:buNone/>
            </a:pPr>
            <a:r>
              <a:rPr lang="fr-FR" sz="2400" dirty="0" smtClean="0"/>
              <a:t>“Les relations de genre” font référence aux différentes manières dont une société définit les droits, responsabilités et identités des hommes et des femmes les uns par rapport aux autres (statuts, rôles et normes de comportement qui sont liés au fait d’appartenir soit au sexe féminin, soit au sexe masculin)</a:t>
            </a:r>
          </a:p>
          <a:p>
            <a:pPr marL="0" indent="0" algn="just">
              <a:spcAft>
                <a:spcPts val="1200"/>
              </a:spcAft>
              <a:buNone/>
            </a:pPr>
            <a:r>
              <a:rPr lang="fr-FR" sz="2400" dirty="0" smtClean="0"/>
              <a:t>Les relations de genre sont inévitables, les femmes et les hommes interagissent dans toutes les sphères de la vie </a:t>
            </a:r>
          </a:p>
          <a:p>
            <a:pPr marL="0" indent="0" algn="just">
              <a:spcAft>
                <a:spcPts val="1200"/>
              </a:spcAft>
              <a:buNone/>
            </a:pPr>
            <a:r>
              <a:rPr lang="fr-FR" sz="2400" dirty="0" smtClean="0"/>
              <a:t>Les relations de genre concernent à la fois le domaine privé (la famille, le mariage, etc.) et le domaine public (l’école, le marché du travail, la vie politique, etc.). </a:t>
            </a:r>
          </a:p>
          <a:p>
            <a:pPr marL="0" indent="0" algn="just">
              <a:spcAft>
                <a:spcPts val="1200"/>
              </a:spcAft>
              <a:buNone/>
            </a:pPr>
            <a:endParaRPr lang="fr-FR" sz="2400" dirty="0" smtClean="0"/>
          </a:p>
        </p:txBody>
      </p:sp>
      <p:sp>
        <p:nvSpPr>
          <p:cNvPr id="7" name="Rectangle 2"/>
          <p:cNvSpPr>
            <a:spLocks noGrp="1" noChangeArrowheads="1"/>
          </p:cNvSpPr>
          <p:nvPr>
            <p:ph type="title"/>
          </p:nvPr>
        </p:nvSpPr>
        <p:spPr>
          <a:xfrm>
            <a:off x="480060" y="148590"/>
            <a:ext cx="8378190" cy="525780"/>
          </a:xfrm>
          <a:noFill/>
          <a:ln>
            <a:noFill/>
          </a:ln>
        </p:spPr>
        <p:style>
          <a:lnRef idx="1">
            <a:schemeClr val="accent6"/>
          </a:lnRef>
          <a:fillRef idx="2">
            <a:schemeClr val="accent6"/>
          </a:fillRef>
          <a:effectRef idx="1">
            <a:schemeClr val="accent6"/>
          </a:effectRef>
          <a:fontRef idx="minor">
            <a:schemeClr val="dk1"/>
          </a:fontRef>
        </p:style>
        <p:txBody>
          <a:bodyPr/>
          <a:lstStyle/>
          <a:p>
            <a:pPr lvl="0">
              <a:spcBef>
                <a:spcPts val="0"/>
              </a:spcBef>
              <a:spcAft>
                <a:spcPts val="1200"/>
              </a:spcAft>
              <a:defRPr/>
            </a:pPr>
            <a:r>
              <a:rPr lang="fr-FR" sz="2800" b="1" dirty="0" smtClean="0">
                <a:solidFill>
                  <a:srgbClr val="00B0F0"/>
                </a:solidFill>
                <a:latin typeface="Verdana" pitchFamily="34" charset="0"/>
                <a:ea typeface="Verdana" pitchFamily="34" charset="0"/>
                <a:cs typeface="Verdana" pitchFamily="34" charset="0"/>
              </a:rPr>
              <a:t>Activité 2 : Relations de genre</a:t>
            </a:r>
            <a:endParaRPr lang="fr-FR" sz="2800" b="1" dirty="0">
              <a:solidFill>
                <a:srgbClr val="00B0F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19025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3078" name="Rectangle 3"/>
          <p:cNvSpPr>
            <a:spLocks noGrp="1" noChangeArrowheads="1"/>
          </p:cNvSpPr>
          <p:nvPr>
            <p:ph type="body" idx="1"/>
          </p:nvPr>
        </p:nvSpPr>
        <p:spPr>
          <a:xfrm>
            <a:off x="308610" y="1223010"/>
            <a:ext cx="8606790" cy="4480560"/>
          </a:xfrm>
        </p:spPr>
        <p:txBody>
          <a:bodyPr/>
          <a:lstStyle/>
          <a:p>
            <a:pPr>
              <a:buNone/>
            </a:pPr>
            <a:r>
              <a:rPr lang="fr-FR" sz="2400" b="1" dirty="0" smtClean="0"/>
              <a:t>Exemples de relation de genre</a:t>
            </a:r>
            <a:endParaRPr lang="fr-FR" sz="2400" dirty="0" smtClean="0"/>
          </a:p>
          <a:p>
            <a:pPr lvl="0"/>
            <a:r>
              <a:rPr lang="fr-FR" sz="2400" dirty="0" smtClean="0"/>
              <a:t>Une femme est épouse par rapport à un homme qui est son époux, </a:t>
            </a:r>
          </a:p>
          <a:p>
            <a:pPr lvl="0"/>
            <a:r>
              <a:rPr lang="fr-FR" sz="2400" dirty="0" smtClean="0"/>
              <a:t>Une employée est en relation avec un employeur </a:t>
            </a:r>
          </a:p>
          <a:p>
            <a:pPr lvl="0"/>
            <a:r>
              <a:rPr lang="fr-FR" sz="2400" dirty="0" smtClean="0"/>
              <a:t>Une fille est en relation avec son père </a:t>
            </a:r>
          </a:p>
          <a:p>
            <a:pPr lvl="0"/>
            <a:r>
              <a:rPr lang="fr-FR" sz="2400" dirty="0" smtClean="0"/>
              <a:t>Une élève est en relation avec son enseignant </a:t>
            </a:r>
          </a:p>
          <a:p>
            <a:pPr marL="0" indent="0" algn="just">
              <a:spcAft>
                <a:spcPts val="600"/>
              </a:spcAft>
              <a:buNone/>
            </a:pPr>
            <a:endParaRPr lang="fr-FR" sz="2400" dirty="0" smtClean="0"/>
          </a:p>
        </p:txBody>
      </p:sp>
      <p:sp>
        <p:nvSpPr>
          <p:cNvPr id="7" name="Rectangle 2"/>
          <p:cNvSpPr>
            <a:spLocks noGrp="1" noChangeArrowheads="1"/>
          </p:cNvSpPr>
          <p:nvPr>
            <p:ph type="title"/>
          </p:nvPr>
        </p:nvSpPr>
        <p:spPr>
          <a:xfrm>
            <a:off x="480060" y="148590"/>
            <a:ext cx="8378190" cy="525780"/>
          </a:xfrm>
          <a:noFill/>
          <a:ln>
            <a:noFill/>
          </a:ln>
        </p:spPr>
        <p:style>
          <a:lnRef idx="1">
            <a:schemeClr val="accent6"/>
          </a:lnRef>
          <a:fillRef idx="2">
            <a:schemeClr val="accent6"/>
          </a:fillRef>
          <a:effectRef idx="1">
            <a:schemeClr val="accent6"/>
          </a:effectRef>
          <a:fontRef idx="minor">
            <a:schemeClr val="dk1"/>
          </a:fontRef>
        </p:style>
        <p:txBody>
          <a:bodyPr/>
          <a:lstStyle/>
          <a:p>
            <a:pPr lvl="0">
              <a:spcBef>
                <a:spcPts val="0"/>
              </a:spcBef>
              <a:spcAft>
                <a:spcPts val="1200"/>
              </a:spcAft>
              <a:defRPr/>
            </a:pPr>
            <a:r>
              <a:rPr lang="fr-FR" sz="2800" b="1" dirty="0" smtClean="0">
                <a:solidFill>
                  <a:srgbClr val="00B0F0"/>
                </a:solidFill>
                <a:latin typeface="Verdana" pitchFamily="34" charset="0"/>
                <a:ea typeface="Verdana" pitchFamily="34" charset="0"/>
                <a:cs typeface="Verdana" pitchFamily="34" charset="0"/>
              </a:rPr>
              <a:t>Activité 2 : Relations de genre</a:t>
            </a:r>
            <a:endParaRPr lang="fr-FR" sz="2800" b="1" dirty="0">
              <a:solidFill>
                <a:srgbClr val="00B0F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56059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DE QUELQUES DEFINITIONS CONSENSUELLES DU CONCEPT GENRE</a:t>
            </a:r>
            <a:endParaRPr lang="fr-FR" dirty="0"/>
          </a:p>
        </p:txBody>
      </p:sp>
      <p:sp>
        <p:nvSpPr>
          <p:cNvPr id="3" name="Sous-titre 2"/>
          <p:cNvSpPr>
            <a:spLocks noGrp="1"/>
          </p:cNvSpPr>
          <p:nvPr>
            <p:ph type="subTitle" idx="1"/>
          </p:nvPr>
        </p:nvSpPr>
        <p:spPr/>
        <p:txBody>
          <a:bodyPr/>
          <a:lstStyle/>
          <a:p>
            <a:r>
              <a:rPr lang="fr-FR" dirty="0" smtClean="0"/>
              <a:t>:</a:t>
            </a:r>
            <a:endParaRPr lang="fr-FR" dirty="0"/>
          </a:p>
        </p:txBody>
      </p:sp>
    </p:spTree>
    <p:extLst>
      <p:ext uri="{BB962C8B-B14F-4D97-AF65-F5344CB8AC3E}">
        <p14:creationId xmlns:p14="http://schemas.microsoft.com/office/powerpoint/2010/main" val="359329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BURKINA FASO</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a:t>Document de la politique nationale genre du Burkina Faso, octobre 2009</a:t>
            </a:r>
          </a:p>
          <a:p>
            <a:r>
              <a:rPr lang="fr-FR" dirty="0" smtClean="0">
                <a:solidFill>
                  <a:srgbClr val="0070C0"/>
                </a:solidFill>
              </a:rPr>
              <a:t>"</a:t>
            </a:r>
            <a:r>
              <a:rPr lang="fr-FR" dirty="0">
                <a:solidFill>
                  <a:srgbClr val="0070C0"/>
                </a:solidFill>
              </a:rPr>
              <a:t>Le genre dépasse une simple démarche en termes de modèle de développement : il s’agit d’un phénomène qui pénètre le cœur de notre existence et de notre vécu quotidien. C’est pourquoi le genre veut être une pratique à observer dans la vie sociale, économique et politique."</a:t>
            </a:r>
          </a:p>
          <a:p>
            <a:r>
              <a:rPr lang="fr-FR" dirty="0">
                <a:solidFill>
                  <a:srgbClr val="0070C0"/>
                </a:solidFill>
              </a:rPr>
              <a:t>"Le genre est une question d’adhésion et d’engagement individuel et collectif. La mobilisation sociale de tous les acteurs et la mobilisation conséquente des ressources sont vitales dans le processus d’institutionnalisation du genre."</a:t>
            </a:r>
          </a:p>
          <a:p>
            <a:endParaRPr lang="fr-FR" dirty="0"/>
          </a:p>
        </p:txBody>
      </p:sp>
    </p:spTree>
    <p:extLst>
      <p:ext uri="{BB962C8B-B14F-4D97-AF65-F5344CB8AC3E}">
        <p14:creationId xmlns:p14="http://schemas.microsoft.com/office/powerpoint/2010/main" val="22793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3078" name="Rectangle 3"/>
          <p:cNvSpPr>
            <a:spLocks noGrp="1" noChangeArrowheads="1"/>
          </p:cNvSpPr>
          <p:nvPr>
            <p:ph type="body" idx="1"/>
          </p:nvPr>
        </p:nvSpPr>
        <p:spPr>
          <a:xfrm>
            <a:off x="160020" y="1040130"/>
            <a:ext cx="8835390" cy="4663440"/>
          </a:xfrm>
        </p:spPr>
        <p:txBody>
          <a:bodyPr/>
          <a:lstStyle/>
          <a:p>
            <a:pPr marL="0" indent="0" algn="just">
              <a:spcAft>
                <a:spcPts val="600"/>
              </a:spcAft>
              <a:buNone/>
            </a:pPr>
            <a:r>
              <a:rPr lang="fr-FR" sz="2400" dirty="0" smtClean="0"/>
              <a:t>Existence d’un fort composant de </a:t>
            </a:r>
            <a:r>
              <a:rPr lang="fr-FR" sz="2400" b="1" dirty="0" smtClean="0"/>
              <a:t>pouvoir </a:t>
            </a:r>
            <a:r>
              <a:rPr lang="fr-FR" sz="2400" dirty="0" smtClean="0"/>
              <a:t>structurant chaque relation </a:t>
            </a:r>
          </a:p>
          <a:p>
            <a:pPr marL="0" indent="0" algn="just">
              <a:spcAft>
                <a:spcPts val="600"/>
              </a:spcAft>
              <a:buNone/>
            </a:pPr>
            <a:r>
              <a:rPr lang="fr-FR" sz="2400" dirty="0" smtClean="0"/>
              <a:t>Le pouvoir est distribué tout au long des lignes de genre au sein d’un large éventail de pratiques sociales, la plupart du temps au désavantage des femmes. </a:t>
            </a:r>
          </a:p>
          <a:p>
            <a:pPr marL="0" indent="0" algn="just">
              <a:spcAft>
                <a:spcPts val="600"/>
              </a:spcAft>
              <a:buNone/>
            </a:pPr>
            <a:r>
              <a:rPr lang="fr-FR" sz="2400" dirty="0" smtClean="0"/>
              <a:t>Les hommes sont dominants en matière de pouvoir et de prise de décision au niveau familial, politique et économique </a:t>
            </a:r>
          </a:p>
          <a:p>
            <a:pPr marL="0" indent="0" algn="just">
              <a:spcAft>
                <a:spcPts val="600"/>
              </a:spcAft>
              <a:buNone/>
            </a:pPr>
            <a:r>
              <a:rPr lang="fr-FR" sz="2400" dirty="0" smtClean="0"/>
              <a:t>Les femmes souffrent souvent d’un accès plus limité aux ressources économiques, naturelles et sociales, ce qui diminue leur pouvoir de négociation de leur position au sein de leur ménage, communauté, marché du travail, vie politique, etc.</a:t>
            </a:r>
          </a:p>
          <a:p>
            <a:pPr marL="0" indent="0" algn="just">
              <a:spcAft>
                <a:spcPts val="600"/>
              </a:spcAft>
              <a:buNone/>
            </a:pPr>
            <a:endParaRPr lang="fr-FR" sz="2400" dirty="0" smtClean="0"/>
          </a:p>
        </p:txBody>
      </p:sp>
      <p:sp>
        <p:nvSpPr>
          <p:cNvPr id="7" name="Rectangle 2"/>
          <p:cNvSpPr>
            <a:spLocks noGrp="1" noChangeArrowheads="1"/>
          </p:cNvSpPr>
          <p:nvPr>
            <p:ph type="title"/>
          </p:nvPr>
        </p:nvSpPr>
        <p:spPr>
          <a:xfrm>
            <a:off x="480060" y="148590"/>
            <a:ext cx="8378190" cy="525780"/>
          </a:xfrm>
          <a:noFill/>
          <a:ln>
            <a:noFill/>
          </a:ln>
        </p:spPr>
        <p:style>
          <a:lnRef idx="1">
            <a:schemeClr val="accent6"/>
          </a:lnRef>
          <a:fillRef idx="2">
            <a:schemeClr val="accent6"/>
          </a:fillRef>
          <a:effectRef idx="1">
            <a:schemeClr val="accent6"/>
          </a:effectRef>
          <a:fontRef idx="minor">
            <a:schemeClr val="dk1"/>
          </a:fontRef>
        </p:style>
        <p:txBody>
          <a:bodyPr/>
          <a:lstStyle/>
          <a:p>
            <a:pPr lvl="0">
              <a:spcBef>
                <a:spcPts val="0"/>
              </a:spcBef>
              <a:spcAft>
                <a:spcPts val="1200"/>
              </a:spcAft>
              <a:defRPr/>
            </a:pPr>
            <a:r>
              <a:rPr lang="fr-FR" sz="2800" b="1" dirty="0" smtClean="0">
                <a:solidFill>
                  <a:srgbClr val="00B0F0"/>
                </a:solidFill>
                <a:latin typeface="Verdana" pitchFamily="34" charset="0"/>
                <a:ea typeface="Verdana" pitchFamily="34" charset="0"/>
                <a:cs typeface="Verdana" pitchFamily="34" charset="0"/>
              </a:rPr>
              <a:t>Activité 2 : Relations de genre</a:t>
            </a:r>
            <a:endParaRPr lang="fr-FR" sz="2800" b="1" dirty="0">
              <a:solidFill>
                <a:srgbClr val="00B0F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8708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defRPr/>
            </a:pPr>
            <a:r>
              <a:rPr lang="fr-FR" b="1" dirty="0" smtClean="0"/>
              <a:t>MALI</a:t>
            </a:r>
            <a:endParaRPr lang="fr-FR" b="1" dirty="0"/>
          </a:p>
        </p:txBody>
      </p:sp>
      <p:sp>
        <p:nvSpPr>
          <p:cNvPr id="97283" name="Espace réservé du contenu 2"/>
          <p:cNvSpPr>
            <a:spLocks noGrp="1"/>
          </p:cNvSpPr>
          <p:nvPr>
            <p:ph idx="1"/>
          </p:nvPr>
        </p:nvSpPr>
        <p:spPr>
          <a:xfrm>
            <a:off x="457200" y="1600201"/>
            <a:ext cx="7467600" cy="4873625"/>
          </a:xfrm>
        </p:spPr>
        <p:txBody>
          <a:bodyPr>
            <a:normAutofit fontScale="85000" lnSpcReduction="20000"/>
          </a:bodyPr>
          <a:lstStyle/>
          <a:p>
            <a:endParaRPr lang="fr-FR" dirty="0" smtClean="0"/>
          </a:p>
          <a:p>
            <a:r>
              <a:rPr lang="fr-FR" dirty="0" smtClean="0"/>
              <a:t>« </a:t>
            </a:r>
            <a:r>
              <a:rPr lang="fr-FR" b="1" dirty="0" smtClean="0"/>
              <a:t>Le concept genre se réfère aux différences sociales entre les femmes et les hommes qui sont acquises, susceptibles de changer avec le temps et qui sont largement variables tant à l’intérieur que parmi les différents contextes culturels, politiques et socioéconomiques. »</a:t>
            </a:r>
          </a:p>
          <a:p>
            <a:endParaRPr lang="fr-FR" b="1" dirty="0"/>
          </a:p>
          <a:p>
            <a:r>
              <a:rPr lang="fr-FR" b="1" dirty="0">
                <a:ea typeface="Calibri" panose="020F0502020204030204" pitchFamily="34" charset="0"/>
                <a:cs typeface="Times New Roman" panose="02020603050405020304" pitchFamily="18" charset="0"/>
              </a:rPr>
              <a:t>Le concept permet de cerner les rôles sexuels définis socialement, les attitudes et les valeurs que les communautés ou les sociétés considèrent comme appropriés à un sexe ou à l’autre.</a:t>
            </a:r>
          </a:p>
          <a:p>
            <a:endParaRPr lang="fr-FR" b="1" dirty="0" smtClean="0"/>
          </a:p>
          <a:p>
            <a:endParaRPr lang="fr-FR" b="1" dirty="0" smtClean="0"/>
          </a:p>
        </p:txBody>
      </p:sp>
      <p:sp>
        <p:nvSpPr>
          <p:cNvPr id="97284"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ADABC7-F273-4BEA-B316-342CA77B2949}" type="datetime1">
              <a:rPr lang="fr-FR" smtClean="0">
                <a:solidFill>
                  <a:schemeClr val="tx2"/>
                </a:solidFill>
              </a:rPr>
              <a:pPr eaLnBrk="1" hangingPunct="1"/>
              <a:t>25/02/2022</a:t>
            </a:fld>
            <a:endParaRPr lang="fr-FR" smtClean="0">
              <a:solidFill>
                <a:schemeClr val="tx2"/>
              </a:solidFill>
            </a:endParaRPr>
          </a:p>
        </p:txBody>
      </p:sp>
      <p:sp>
        <p:nvSpPr>
          <p:cNvPr id="9728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80F123-9016-4283-91AA-ED2AFB1D9C73}" type="slidenum">
              <a:rPr lang="fr-FR" smtClean="0">
                <a:solidFill>
                  <a:srgbClr val="FFFFFF"/>
                </a:solidFill>
              </a:rPr>
              <a:pPr eaLnBrk="1" hangingPunct="1"/>
              <a:t>19</a:t>
            </a:fld>
            <a:endParaRPr lang="fr-FR" smtClean="0">
              <a:solidFill>
                <a:srgbClr val="FFFFFF"/>
              </a:solidFill>
            </a:endParaRPr>
          </a:p>
        </p:txBody>
      </p:sp>
    </p:spTree>
    <p:extLst>
      <p:ext uri="{BB962C8B-B14F-4D97-AF65-F5344CB8AC3E}">
        <p14:creationId xmlns:p14="http://schemas.microsoft.com/office/powerpoint/2010/main" val="172489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251521" y="260648"/>
            <a:ext cx="8352928" cy="6525915"/>
          </a:xfrm>
          <a:prstGeom prst="roundRect">
            <a:avLst/>
          </a:prstGeom>
          <a:solidFill>
            <a:srgbClr val="B4DAF2"/>
          </a:solidFill>
          <a:ln>
            <a:solidFill>
              <a:schemeClr val="accent1">
                <a:lumMod val="75000"/>
              </a:schemeClr>
            </a:solidFill>
          </a:ln>
          <a:effectLst>
            <a:glow rad="228600">
              <a:schemeClr val="accent1">
                <a:satMod val="175000"/>
                <a:alpha val="40000"/>
              </a:schemeClr>
            </a:glow>
            <a:outerShdw blurRad="50800" dist="25000" dir="5400000" rotWithShape="0">
              <a:srgbClr val="000000">
                <a:alpha val="40000"/>
              </a:srgbClr>
            </a:outerShdw>
          </a:effectLst>
        </p:spPr>
        <p:style>
          <a:lnRef idx="3">
            <a:schemeClr val="lt1"/>
          </a:lnRef>
          <a:fillRef idx="1">
            <a:schemeClr val="accent3"/>
          </a:fillRef>
          <a:effectRef idx="1">
            <a:schemeClr val="accent3"/>
          </a:effectRef>
          <a:fontRef idx="minor">
            <a:schemeClr val="lt1"/>
          </a:fontRef>
        </p:style>
        <p:txBody>
          <a:bodyPr anchor="ctr"/>
          <a:lstStyle/>
          <a:p>
            <a:pPr algn="ctr" fontAlgn="auto">
              <a:lnSpc>
                <a:spcPct val="150000"/>
              </a:lnSpc>
              <a:spcBef>
                <a:spcPts val="0"/>
              </a:spcBef>
              <a:spcAft>
                <a:spcPts val="1000"/>
              </a:spcAft>
              <a:defRPr/>
            </a:pPr>
            <a:r>
              <a:rPr lang="fr-FR" sz="2000" b="1" dirty="0">
                <a:solidFill>
                  <a:schemeClr val="tx1"/>
                </a:solidFill>
                <a:latin typeface="Garamond" pitchFamily="18" charset="0"/>
                <a:ea typeface="Calibri" pitchFamily="34" charset="0"/>
                <a:cs typeface="Times New Roman" pitchFamily="18" charset="0"/>
              </a:rPr>
              <a:t>PLA N DE PRESENTATION</a:t>
            </a:r>
          </a:p>
          <a:p>
            <a:pPr fontAlgn="auto">
              <a:lnSpc>
                <a:spcPct val="150000"/>
              </a:lnSpc>
              <a:spcBef>
                <a:spcPts val="0"/>
              </a:spcBef>
              <a:spcAft>
                <a:spcPts val="1000"/>
              </a:spcAft>
              <a:defRPr/>
            </a:pPr>
            <a:endParaRPr lang="fr-FR" b="1" dirty="0" smtClean="0">
              <a:solidFill>
                <a:schemeClr val="accent1">
                  <a:lumMod val="50000"/>
                </a:schemeClr>
              </a:solidFill>
              <a:latin typeface="Garamond" pitchFamily="18" charset="0"/>
              <a:ea typeface="Calibri" pitchFamily="34" charset="0"/>
              <a:cs typeface="Times New Roman" pitchFamily="18" charset="0"/>
            </a:endParaRPr>
          </a:p>
          <a:p>
            <a:pPr fontAlgn="auto">
              <a:lnSpc>
                <a:spcPct val="150000"/>
              </a:lnSpc>
              <a:spcBef>
                <a:spcPts val="0"/>
              </a:spcBef>
              <a:spcAft>
                <a:spcPts val="1000"/>
              </a:spcAft>
              <a:defRPr/>
            </a:pPr>
            <a:r>
              <a:rPr lang="fr-FR" b="1" dirty="0" smtClean="0">
                <a:solidFill>
                  <a:schemeClr val="accent1">
                    <a:lumMod val="50000"/>
                  </a:schemeClr>
                </a:solidFill>
                <a:latin typeface="Garamond" pitchFamily="18" charset="0"/>
                <a:ea typeface="Calibri" pitchFamily="34" charset="0"/>
                <a:cs typeface="Times New Roman" pitchFamily="18" charset="0"/>
              </a:rPr>
              <a:t>PRESENTATION </a:t>
            </a:r>
            <a:r>
              <a:rPr lang="fr-FR" b="1" dirty="0">
                <a:solidFill>
                  <a:schemeClr val="accent1">
                    <a:lumMod val="50000"/>
                  </a:schemeClr>
                </a:solidFill>
                <a:latin typeface="Garamond" pitchFamily="18" charset="0"/>
                <a:ea typeface="Calibri" pitchFamily="34" charset="0"/>
                <a:cs typeface="Times New Roman" pitchFamily="18" charset="0"/>
              </a:rPr>
              <a:t>DES OBJECTIFS DE LA SESSION</a:t>
            </a:r>
          </a:p>
          <a:p>
            <a:pPr fontAlgn="auto">
              <a:lnSpc>
                <a:spcPct val="150000"/>
              </a:lnSpc>
              <a:spcBef>
                <a:spcPts val="0"/>
              </a:spcBef>
              <a:spcAft>
                <a:spcPts val="1000"/>
              </a:spcAft>
              <a:defRPr/>
            </a:pPr>
            <a:endParaRPr lang="fr-FR" b="1" dirty="0" smtClean="0">
              <a:solidFill>
                <a:schemeClr val="accent1">
                  <a:lumMod val="50000"/>
                </a:schemeClr>
              </a:solidFill>
              <a:latin typeface="Garamond" pitchFamily="18" charset="0"/>
              <a:ea typeface="Calibri" pitchFamily="34" charset="0"/>
              <a:cs typeface="Times New Roman" pitchFamily="18" charset="0"/>
            </a:endParaRPr>
          </a:p>
          <a:p>
            <a:pPr fontAlgn="auto">
              <a:lnSpc>
                <a:spcPct val="150000"/>
              </a:lnSpc>
              <a:spcBef>
                <a:spcPts val="0"/>
              </a:spcBef>
              <a:spcAft>
                <a:spcPts val="1000"/>
              </a:spcAft>
              <a:defRPr/>
            </a:pPr>
            <a:r>
              <a:rPr lang="fr-FR" b="1" dirty="0" smtClean="0">
                <a:solidFill>
                  <a:schemeClr val="accent1">
                    <a:lumMod val="50000"/>
                  </a:schemeClr>
                </a:solidFill>
                <a:latin typeface="Garamond" pitchFamily="18" charset="0"/>
                <a:ea typeface="Calibri" pitchFamily="34" charset="0"/>
                <a:cs typeface="Times New Roman" pitchFamily="18" charset="0"/>
              </a:rPr>
              <a:t>SEQUENCE  </a:t>
            </a:r>
            <a:r>
              <a:rPr lang="fr-FR" b="1" dirty="0">
                <a:solidFill>
                  <a:schemeClr val="accent1">
                    <a:lumMod val="50000"/>
                  </a:schemeClr>
                </a:solidFill>
                <a:latin typeface="Garamond" pitchFamily="18" charset="0"/>
                <a:ea typeface="Calibri" pitchFamily="34" charset="0"/>
                <a:cs typeface="Times New Roman" pitchFamily="18" charset="0"/>
              </a:rPr>
              <a:t>1 : HARMONISATION DES CONCEPTS LIES AU GENRE</a:t>
            </a:r>
          </a:p>
          <a:p>
            <a:pPr marL="457200" indent="-457200" fontAlgn="auto">
              <a:spcBef>
                <a:spcPts val="0"/>
              </a:spcBef>
              <a:spcAft>
                <a:spcPts val="1000"/>
              </a:spcAft>
              <a:defRPr/>
            </a:pPr>
            <a:endParaRPr lang="fr-FR" b="1" dirty="0">
              <a:latin typeface="Garamond" pitchFamily="18" charset="0"/>
              <a:ea typeface="Calibri" pitchFamily="34" charset="0"/>
              <a:cs typeface="Times New Roman" pitchFamily="18" charset="0"/>
            </a:endParaRPr>
          </a:p>
        </p:txBody>
      </p:sp>
      <p:sp>
        <p:nvSpPr>
          <p:cNvPr id="9221"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F138-C741-4E6B-83CF-F8D974FB2901}" type="datetime1">
              <a:rPr lang="fr-FR" smtClean="0">
                <a:solidFill>
                  <a:schemeClr val="tx2"/>
                </a:solidFill>
              </a:rPr>
              <a:pPr eaLnBrk="1" hangingPunct="1"/>
              <a:t>25/02/2022</a:t>
            </a:fld>
            <a:endParaRPr lang="fr-FR" smtClean="0">
              <a:solidFill>
                <a:schemeClr val="tx2"/>
              </a:solidFill>
            </a:endParaRPr>
          </a:p>
        </p:txBody>
      </p:sp>
      <p:sp>
        <p:nvSpPr>
          <p:cNvPr id="9222"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76462C-B70A-42EF-9EA0-1EA5880E9FE2}" type="slidenum">
              <a:rPr lang="fr-FR" smtClean="0">
                <a:solidFill>
                  <a:srgbClr val="FFFFFF"/>
                </a:solidFill>
              </a:rPr>
              <a:pPr eaLnBrk="1" hangingPunct="1"/>
              <a:t>2</a:t>
            </a:fld>
            <a:endParaRPr lang="fr-FR" smtClean="0">
              <a:solidFill>
                <a:srgbClr val="FFFFFF"/>
              </a:solidFill>
            </a:endParaRPr>
          </a:p>
        </p:txBody>
      </p:sp>
    </p:spTree>
    <p:extLst>
      <p:ext uri="{BB962C8B-B14F-4D97-AF65-F5344CB8AC3E}">
        <p14:creationId xmlns:p14="http://schemas.microsoft.com/office/powerpoint/2010/main" val="2289529139"/>
      </p:ext>
    </p:extLst>
  </p:cSld>
  <p:clrMapOvr>
    <a:masterClrMapping/>
  </p:clrMapOvr>
  <p:transition>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TCHAD</a:t>
            </a:r>
            <a:endParaRPr lang="fr-FR" dirty="0"/>
          </a:p>
        </p:txBody>
      </p:sp>
      <p:sp>
        <p:nvSpPr>
          <p:cNvPr id="3" name="Espace réservé du contenu 2"/>
          <p:cNvSpPr>
            <a:spLocks noGrp="1"/>
          </p:cNvSpPr>
          <p:nvPr>
            <p:ph idx="1"/>
          </p:nvPr>
        </p:nvSpPr>
        <p:spPr>
          <a:xfrm>
            <a:off x="457200" y="1268760"/>
            <a:ext cx="8579296" cy="5589240"/>
          </a:xfrm>
        </p:spPr>
        <p:txBody>
          <a:bodyPr>
            <a:normAutofit fontScale="77500" lnSpcReduction="20000"/>
          </a:bodyPr>
          <a:lstStyle/>
          <a:p>
            <a:r>
              <a:rPr lang="fr-FR" sz="3000" b="1" dirty="0" smtClean="0"/>
              <a:t>Le </a:t>
            </a:r>
            <a:r>
              <a:rPr lang="fr-FR" sz="3000" b="1" dirty="0"/>
              <a:t>Genre se réfère aux rôles sociaux des hommes et des femmes, fixés avant tout par le contexte social, culturel, économique et politique dans lequel ils vivent. </a:t>
            </a:r>
            <a:endParaRPr lang="fr-FR" sz="3000" b="1" dirty="0" smtClean="0"/>
          </a:p>
          <a:p>
            <a:r>
              <a:rPr lang="fr-FR" sz="3000" b="1" dirty="0" smtClean="0"/>
              <a:t>Il </a:t>
            </a:r>
            <a:r>
              <a:rPr lang="fr-FR" sz="3000" b="1" dirty="0"/>
              <a:t>résulte du processus de socialisation des hommes et des femmes, processus qui leur assigne des rôles et des positions différentes au niveau de la reproduction, de la production et de la distribution des responsabilités. </a:t>
            </a:r>
            <a:endParaRPr lang="fr-FR" sz="3000" b="1" dirty="0" smtClean="0"/>
          </a:p>
          <a:p>
            <a:r>
              <a:rPr lang="fr-FR" sz="3000" b="1" dirty="0" smtClean="0"/>
              <a:t>Il </a:t>
            </a:r>
            <a:r>
              <a:rPr lang="fr-FR" sz="3000" b="1" dirty="0"/>
              <a:t>renvoie aux rapports socialement construits à partir de la différence sexuelle, rapports qui changent selon les sociétés, selon les époques historiques ou selon les circonstances. </a:t>
            </a:r>
            <a:endParaRPr lang="fr-FR" sz="3000" b="1" dirty="0" smtClean="0"/>
          </a:p>
          <a:p>
            <a:r>
              <a:rPr lang="fr-FR" sz="3100" b="1" dirty="0" smtClean="0"/>
              <a:t>Le genre est utilisé pour analyser la différenciation socio </a:t>
            </a:r>
            <a:r>
              <a:rPr lang="fr-FR" sz="3100" dirty="0" smtClean="0"/>
              <a:t>culturelle des rôles des hommes et des femmes, alors que le sexe se réfère uniquement à leurs différences biologiques. </a:t>
            </a:r>
          </a:p>
          <a:p>
            <a:endParaRPr lang="fr-FR" sz="3100" dirty="0"/>
          </a:p>
          <a:p>
            <a:endParaRPr lang="fr-FR" sz="3000" dirty="0" smtClean="0"/>
          </a:p>
          <a:p>
            <a:endParaRPr lang="fr-FR" dirty="0"/>
          </a:p>
          <a:p>
            <a:r>
              <a:rPr lang="fr-FR" dirty="0" smtClean="0"/>
              <a:t>PNG 2011</a:t>
            </a:r>
            <a:endParaRPr lang="fr-FR" dirty="0"/>
          </a:p>
        </p:txBody>
      </p:sp>
    </p:spTree>
    <p:extLst>
      <p:ext uri="{BB962C8B-B14F-4D97-AF65-F5344CB8AC3E}">
        <p14:creationId xmlns:p14="http://schemas.microsoft.com/office/powerpoint/2010/main" val="3311172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smtClean="0"/>
              <a:t>Organisation </a:t>
            </a:r>
            <a:r>
              <a:rPr lang="fr-FR" b="1" dirty="0"/>
              <a:t>internationale </a:t>
            </a:r>
            <a:r>
              <a:rPr lang="fr-FR" b="1" dirty="0" smtClean="0"/>
              <a:t/>
            </a:r>
            <a:br>
              <a:rPr lang="fr-FR" b="1" dirty="0" smtClean="0"/>
            </a:br>
            <a:r>
              <a:rPr lang="fr-FR" b="1" dirty="0" smtClean="0"/>
              <a:t>de </a:t>
            </a:r>
            <a:r>
              <a:rPr lang="fr-FR" b="1" dirty="0"/>
              <a:t>la Francophonie</a:t>
            </a:r>
            <a:br>
              <a:rPr lang="fr-FR" b="1" dirty="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a:t>
            </a:r>
            <a:r>
              <a:rPr lang="fr-FR" b="1" dirty="0"/>
              <a:t>Genre</a:t>
            </a:r>
            <a:r>
              <a:rPr lang="fr-FR" dirty="0"/>
              <a:t> : Construction socio-psychologique des images de la femme et de l’homme. On distingue ici le sexe biologique du genre. « On ne nait pas femme, on le devient », écrivait en 1949 Simone de Beauvoir. C’est cette construction </a:t>
            </a:r>
            <a:r>
              <a:rPr lang="fr-FR" dirty="0" err="1"/>
              <a:t>sociopsychologique</a:t>
            </a:r>
            <a:r>
              <a:rPr lang="fr-FR" dirty="0"/>
              <a:t> qui est rendue par ce concept de genre. Le terme réfère au groupe femmes et au groupe hommes dans une société donnée, à un moment donné. Il implique un savoir sur la différence sexuelle mais aussi sur le pouvoir qui organise et hiérarchise les groupes. Renvoie à l’expression anglo-saxonne </a:t>
            </a:r>
            <a:r>
              <a:rPr lang="fr-FR" dirty="0" err="1"/>
              <a:t>Gender</a:t>
            </a:r>
            <a:r>
              <a:rPr lang="fr-FR" dirty="0" smtClean="0"/>
              <a:t>.</a:t>
            </a:r>
          </a:p>
          <a:p>
            <a:endParaRPr lang="fr-FR" dirty="0"/>
          </a:p>
          <a:p>
            <a:pPr marL="0" indent="0">
              <a:buNone/>
            </a:pPr>
            <a:r>
              <a:rPr lang="fr-FR" sz="2000" i="1" dirty="0"/>
              <a:t>Egalité des sexes et développement ; Concepts et terminologie</a:t>
            </a:r>
            <a:endParaRPr lang="fr-FR" sz="2000" dirty="0"/>
          </a:p>
          <a:p>
            <a:endParaRPr lang="fr-FR" dirty="0"/>
          </a:p>
        </p:txBody>
      </p:sp>
    </p:spTree>
    <p:extLst>
      <p:ext uri="{BB962C8B-B14F-4D97-AF65-F5344CB8AC3E}">
        <p14:creationId xmlns:p14="http://schemas.microsoft.com/office/powerpoint/2010/main" val="1857060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Union </a:t>
            </a:r>
            <a:r>
              <a:rPr lang="fr-FR" b="1" dirty="0" smtClean="0"/>
              <a:t>européenne</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endParaRPr lang="fr-FR" b="1" dirty="0"/>
          </a:p>
          <a:p>
            <a:pPr marL="0" indent="0">
              <a:buNone/>
            </a:pPr>
            <a:r>
              <a:rPr lang="fr-FR" b="1" dirty="0"/>
              <a:t>Genre - rapport sociaux de sexe</a:t>
            </a:r>
            <a:r>
              <a:rPr lang="fr-FR" dirty="0"/>
              <a:t> </a:t>
            </a:r>
            <a:br>
              <a:rPr lang="fr-FR" dirty="0"/>
            </a:br>
            <a:endParaRPr lang="fr-FR" dirty="0" smtClean="0"/>
          </a:p>
          <a:p>
            <a:pPr marL="0" indent="0">
              <a:buNone/>
            </a:pPr>
            <a:r>
              <a:rPr lang="fr-FR" dirty="0" smtClean="0"/>
              <a:t>Concept </a:t>
            </a:r>
            <a:r>
              <a:rPr lang="fr-FR" dirty="0"/>
              <a:t>qui se réfère aux différences sociales entre les femmes et les hommes qui sont acquises, susceptibles de change avec le temps et largement variables tant à l’intérieur que parmi les différentes cultures.</a:t>
            </a:r>
          </a:p>
          <a:p>
            <a:pPr marL="0" indent="0">
              <a:buNone/>
            </a:pPr>
            <a:endParaRPr lang="fr-FR" b="1" dirty="0" smtClean="0"/>
          </a:p>
          <a:p>
            <a:pPr marL="0" indent="0">
              <a:buNone/>
            </a:pPr>
            <a:r>
              <a:rPr lang="fr-FR" sz="2000" b="1" i="1" dirty="0" smtClean="0"/>
              <a:t> Extraits </a:t>
            </a:r>
            <a:r>
              <a:rPr lang="fr-FR" sz="2000" b="1" i="1" dirty="0"/>
              <a:t>du Glossaire Genre : 100 Mots pour l’Egalité</a:t>
            </a:r>
            <a:endParaRPr lang="fr-FR" sz="2000" i="1" dirty="0"/>
          </a:p>
        </p:txBody>
      </p:sp>
    </p:spTree>
    <p:extLst>
      <p:ext uri="{BB962C8B-B14F-4D97-AF65-F5344CB8AC3E}">
        <p14:creationId xmlns:p14="http://schemas.microsoft.com/office/powerpoint/2010/main" val="223263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sz="3600" b="1" dirty="0" smtClean="0"/>
              <a:t>Conseil </a:t>
            </a:r>
            <a:r>
              <a:rPr lang="fr-FR" sz="3600" b="1" dirty="0"/>
              <a:t>régional Ile-de-France - La </a:t>
            </a:r>
            <a:r>
              <a:rPr lang="fr-FR" sz="3600" b="1" dirty="0" smtClean="0"/>
              <a:t>Boucle</a:t>
            </a:r>
            <a:r>
              <a:rPr lang="fr-FR" b="1" dirty="0"/>
              <a:t/>
            </a:r>
            <a:br>
              <a:rPr lang="fr-FR" b="1" dirty="0"/>
            </a:br>
            <a:endParaRPr lang="fr-FR" dirty="0"/>
          </a:p>
        </p:txBody>
      </p:sp>
      <p:sp>
        <p:nvSpPr>
          <p:cNvPr id="3" name="Espace réservé du contenu 2"/>
          <p:cNvSpPr>
            <a:spLocks noGrp="1"/>
          </p:cNvSpPr>
          <p:nvPr>
            <p:ph idx="1"/>
          </p:nvPr>
        </p:nvSpPr>
        <p:spPr/>
        <p:txBody>
          <a:bodyPr>
            <a:normAutofit fontScale="62500" lnSpcReduction="20000"/>
          </a:bodyPr>
          <a:lstStyle/>
          <a:p>
            <a:r>
              <a:rPr lang="fr-FR" sz="4000" b="1" dirty="0"/>
              <a:t>"Expression issue du vocabulaire anglo-saxon, utilisée dans le cadre des recherches féministes "</a:t>
            </a:r>
            <a:r>
              <a:rPr lang="fr-FR" sz="4000" b="1" dirty="0" err="1"/>
              <a:t>gender</a:t>
            </a:r>
            <a:r>
              <a:rPr lang="fr-FR" sz="4000" b="1" dirty="0"/>
              <a:t> </a:t>
            </a:r>
            <a:r>
              <a:rPr lang="fr-FR" sz="4000" b="1" dirty="0" err="1"/>
              <a:t>studies</a:t>
            </a:r>
            <a:r>
              <a:rPr lang="fr-FR" sz="4000" b="1" dirty="0"/>
              <a:t>", le terme "sexe" se réfère à la biologie et le terme "genre" au "sexe social". Ce terme permet de mettre l’accent sur les dimensions sociales, politiques et culturelles de l’appartenance à une identité sexuée. Ann </a:t>
            </a:r>
            <a:r>
              <a:rPr lang="fr-FR" sz="4000" b="1" dirty="0" err="1"/>
              <a:t>Oakley</a:t>
            </a:r>
            <a:r>
              <a:rPr lang="fr-FR" sz="4000" b="1" dirty="0"/>
              <a:t> dans "</a:t>
            </a:r>
            <a:r>
              <a:rPr lang="fr-FR" sz="4000" b="1" dirty="0" err="1"/>
              <a:t>Sex</a:t>
            </a:r>
            <a:r>
              <a:rPr lang="fr-FR" sz="4000" b="1" dirty="0"/>
              <a:t>, </a:t>
            </a:r>
            <a:r>
              <a:rPr lang="fr-FR" sz="4000" b="1" dirty="0" err="1"/>
              <a:t>Gender</a:t>
            </a:r>
            <a:r>
              <a:rPr lang="fr-FR" sz="4000" b="1" dirty="0"/>
              <a:t> and Society" précise que "sexe est un mot qui fait </a:t>
            </a:r>
            <a:r>
              <a:rPr lang="fr-FR" sz="4000" b="1" dirty="0" err="1"/>
              <a:t>référénce</a:t>
            </a:r>
            <a:r>
              <a:rPr lang="fr-FR" sz="4000" b="1" dirty="0"/>
              <a:t> aux différences biologiques entre mâles et femelles (...) "genre" par contre est un terme qui renvoie à la culture : il concerne la classification sociale en "masculin" et </a:t>
            </a:r>
            <a:r>
              <a:rPr lang="fr-FR" sz="4000" b="1" dirty="0" smtClean="0"/>
              <a:t>"</a:t>
            </a:r>
            <a:r>
              <a:rPr lang="fr-FR" sz="4000" b="1" dirty="0"/>
              <a:t>féminin" </a:t>
            </a:r>
            <a:r>
              <a:rPr lang="fr-FR" sz="4000" b="1" dirty="0" smtClean="0"/>
              <a:t>(...).</a:t>
            </a:r>
          </a:p>
          <a:p>
            <a:pPr marL="0" indent="0">
              <a:buNone/>
            </a:pPr>
            <a:r>
              <a:rPr lang="fr-FR" sz="4000" b="1" i="1" dirty="0" smtClean="0"/>
              <a:t> </a:t>
            </a:r>
          </a:p>
          <a:p>
            <a:pPr marL="0" indent="0">
              <a:buNone/>
            </a:pPr>
            <a:r>
              <a:rPr lang="fr-FR" sz="2000" b="1" i="1" dirty="0" smtClean="0"/>
              <a:t>Le </a:t>
            </a:r>
            <a:r>
              <a:rPr lang="fr-FR" sz="2000" b="1" i="1" dirty="0"/>
              <a:t>"P’tit" abécédaire de l’égalité des femmes et des hommes</a:t>
            </a:r>
          </a:p>
          <a:p>
            <a:endParaRPr lang="fr-FR" dirty="0"/>
          </a:p>
        </p:txBody>
      </p:sp>
    </p:spTree>
    <p:extLst>
      <p:ext uri="{BB962C8B-B14F-4D97-AF65-F5344CB8AC3E}">
        <p14:creationId xmlns:p14="http://schemas.microsoft.com/office/powerpoint/2010/main" val="1069196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smtClean="0"/>
              <a:t>Organisation </a:t>
            </a:r>
            <a:r>
              <a:rPr lang="fr-FR" b="1" dirty="0"/>
              <a:t>des Nations unies pour l’agriculture et l’alimentation (FAO)</a:t>
            </a:r>
            <a:br>
              <a:rPr lang="fr-FR" b="1" dirty="0"/>
            </a:b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sz="2800" b="1" dirty="0" smtClean="0">
                <a:solidFill>
                  <a:srgbClr val="0070C0"/>
                </a:solidFill>
              </a:rPr>
              <a:t>Le </a:t>
            </a:r>
            <a:r>
              <a:rPr lang="fr-FR" sz="2800" b="1" dirty="0">
                <a:solidFill>
                  <a:srgbClr val="0070C0"/>
                </a:solidFill>
              </a:rPr>
              <a:t>« genre » ne renvoie pas aux garçons et aux filles, mais à masculin et féminin – c’est-à-dire aux qualités ou caractéristiques que la société attribue à chaque sexe. Les êtres humains naissent de sexe féminin ou masculin, mais apprennent à devenir des femmes et des hommes. Les perceptions de « genre » sont profondément ancrées, varient considérablement au sein et entre les cultures, et évoluent au fil du temps. Mais dans toutes les cultures, le « genre » détermine les pouvoirs et les ressources dont disposent les femmes et les hommes."</a:t>
            </a:r>
            <a:r>
              <a:rPr lang="fr-FR" sz="2600" b="1" dirty="0">
                <a:solidFill>
                  <a:srgbClr val="0070C0"/>
                </a:solidFill>
              </a:rPr>
              <a:t> </a:t>
            </a:r>
          </a:p>
        </p:txBody>
      </p:sp>
    </p:spTree>
    <p:extLst>
      <p:ext uri="{BB962C8B-B14F-4D97-AF65-F5344CB8AC3E}">
        <p14:creationId xmlns:p14="http://schemas.microsoft.com/office/powerpoint/2010/main" val="210020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Organisation mondiale de la santé OMS</a:t>
            </a:r>
            <a:endParaRPr lang="fr-FR" b="1" u="sng" dirty="0"/>
          </a:p>
        </p:txBody>
      </p:sp>
      <p:sp>
        <p:nvSpPr>
          <p:cNvPr id="3" name="Espace réservé du contenu 2"/>
          <p:cNvSpPr>
            <a:spLocks noGrp="1"/>
          </p:cNvSpPr>
          <p:nvPr>
            <p:ph idx="1"/>
          </p:nvPr>
        </p:nvSpPr>
        <p:spPr/>
        <p:txBody>
          <a:bodyPr/>
          <a:lstStyle/>
          <a:p>
            <a:pPr marL="0" indent="0">
              <a:buNone/>
            </a:pPr>
            <a:r>
              <a:rPr lang="fr-FR" sz="3600" dirty="0" smtClean="0"/>
              <a:t>«</a:t>
            </a:r>
            <a:r>
              <a:rPr lang="fr-FR" sz="3600" b="1" dirty="0" smtClean="0"/>
              <a:t>le </a:t>
            </a:r>
            <a:r>
              <a:rPr lang="fr-FR" sz="3600" b="1" dirty="0"/>
              <a:t>mot “genre” sert à évoquer les rôles qui sont déterminés socialement, les comportements, les activités et les attributs qu'une société considère comme appropriés pour les hommes et les femmes».</a:t>
            </a:r>
          </a:p>
          <a:p>
            <a:endParaRPr lang="fr-FR" b="1" dirty="0"/>
          </a:p>
        </p:txBody>
      </p:sp>
    </p:spTree>
    <p:extLst>
      <p:ext uri="{BB962C8B-B14F-4D97-AF65-F5344CB8AC3E}">
        <p14:creationId xmlns:p14="http://schemas.microsoft.com/office/powerpoint/2010/main" val="317205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5125" name="Rectangle 2"/>
          <p:cNvSpPr>
            <a:spLocks noGrp="1" noChangeArrowheads="1"/>
          </p:cNvSpPr>
          <p:nvPr>
            <p:ph type="title"/>
          </p:nvPr>
        </p:nvSpPr>
        <p:spPr>
          <a:xfrm>
            <a:off x="902971" y="182880"/>
            <a:ext cx="7189988" cy="573722"/>
          </a:xfrm>
          <a:noFill/>
          <a:ln>
            <a:noFill/>
          </a:ln>
        </p:spPr>
        <p:style>
          <a:lnRef idx="1">
            <a:schemeClr val="accent6"/>
          </a:lnRef>
          <a:fillRef idx="2">
            <a:schemeClr val="accent6"/>
          </a:fillRef>
          <a:effectRef idx="1">
            <a:schemeClr val="accent6"/>
          </a:effectRef>
          <a:fontRef idx="minor">
            <a:schemeClr val="dk1"/>
          </a:fontRef>
        </p:style>
        <p:txBody>
          <a:bodyPr/>
          <a:lstStyle/>
          <a:p>
            <a:pPr marL="0" indent="0" eaLnBrk="1" hangingPunct="1">
              <a:spcAft>
                <a:spcPts val="1800"/>
              </a:spcAft>
              <a:defRPr/>
            </a:pPr>
            <a:r>
              <a:rPr lang="fr-FR" sz="2800" b="1" dirty="0" smtClean="0">
                <a:solidFill>
                  <a:srgbClr val="00B0F0"/>
                </a:solidFill>
                <a:latin typeface="Verdana" pitchFamily="34" charset="0"/>
                <a:ea typeface="Verdana" pitchFamily="34" charset="0"/>
                <a:cs typeface="Verdana" pitchFamily="34" charset="0"/>
              </a:rPr>
              <a:t>Objectif</a:t>
            </a:r>
            <a:endParaRPr lang="fr-FR" sz="2800" dirty="0" smtClean="0"/>
          </a:p>
        </p:txBody>
      </p:sp>
      <p:sp>
        <p:nvSpPr>
          <p:cNvPr id="3078" name="Rectangle 3"/>
          <p:cNvSpPr>
            <a:spLocks noGrp="1" noChangeArrowheads="1"/>
          </p:cNvSpPr>
          <p:nvPr>
            <p:ph type="body" idx="1"/>
          </p:nvPr>
        </p:nvSpPr>
        <p:spPr>
          <a:xfrm>
            <a:off x="320041" y="1200150"/>
            <a:ext cx="8629650" cy="4343400"/>
          </a:xfrm>
        </p:spPr>
        <p:txBody>
          <a:bodyPr>
            <a:normAutofit/>
          </a:bodyPr>
          <a:lstStyle/>
          <a:p>
            <a:pPr marL="0" indent="0" algn="just" eaLnBrk="1" hangingPunct="1">
              <a:spcAft>
                <a:spcPts val="1800"/>
              </a:spcAft>
              <a:buNone/>
              <a:defRPr/>
            </a:pPr>
            <a:r>
              <a:rPr lang="fr-FR" sz="2800" b="1" dirty="0" smtClean="0"/>
              <a:t>Cette séquence porte sur la définition du concept « genre », la différence entre genre et sexe et les relations de genre</a:t>
            </a:r>
          </a:p>
          <a:p>
            <a:pPr marL="0" indent="0" algn="just" eaLnBrk="1" hangingPunct="1">
              <a:spcAft>
                <a:spcPts val="1800"/>
              </a:spcAft>
              <a:buNone/>
              <a:defRPr/>
            </a:pPr>
            <a:r>
              <a:rPr lang="fr-FR" sz="2800" b="1" dirty="0" smtClean="0"/>
              <a:t>Amener les </a:t>
            </a:r>
            <a:r>
              <a:rPr lang="fr-FR" sz="2800" b="1" dirty="0" err="1" smtClean="0"/>
              <a:t>participant-es</a:t>
            </a:r>
            <a:r>
              <a:rPr lang="fr-FR" sz="2800" b="1" dirty="0" smtClean="0"/>
              <a:t> à acquérir une compréhension commune de la définition du concept  genre</a:t>
            </a:r>
          </a:p>
          <a:p>
            <a:pPr marL="0" indent="0" algn="just" eaLnBrk="1" hangingPunct="1">
              <a:spcAft>
                <a:spcPts val="1800"/>
              </a:spcAft>
              <a:buNone/>
              <a:defRPr/>
            </a:pPr>
            <a:endParaRPr lang="fr-CA" altLang="fr-FR" sz="2800" b="1"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24917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B050"/>
                </a:solidFill>
              </a:rPr>
              <a:t>Objectifs spécifiques</a:t>
            </a:r>
            <a:endParaRPr lang="fr-FR" dirty="0"/>
          </a:p>
        </p:txBody>
      </p:sp>
      <p:sp>
        <p:nvSpPr>
          <p:cNvPr id="3" name="Espace réservé du contenu 2"/>
          <p:cNvSpPr>
            <a:spLocks noGrp="1"/>
          </p:cNvSpPr>
          <p:nvPr>
            <p:ph idx="1"/>
          </p:nvPr>
        </p:nvSpPr>
        <p:spPr>
          <a:xfrm>
            <a:off x="457200" y="1268760"/>
            <a:ext cx="8229600" cy="5589240"/>
          </a:xfrm>
        </p:spPr>
        <p:txBody>
          <a:bodyPr>
            <a:normAutofit fontScale="40000" lnSpcReduction="20000"/>
          </a:bodyPr>
          <a:lstStyle/>
          <a:p>
            <a:pPr marL="0" indent="0">
              <a:buNone/>
            </a:pPr>
            <a:endParaRPr lang="fr-FR" sz="8000" b="1" dirty="0" smtClean="0">
              <a:solidFill>
                <a:srgbClr val="00B050"/>
              </a:solidFill>
            </a:endParaRPr>
          </a:p>
          <a:p>
            <a:pPr marL="0" indent="0">
              <a:buNone/>
            </a:pPr>
            <a:r>
              <a:rPr lang="fr-FR" sz="8000" b="1" dirty="0" smtClean="0"/>
              <a:t>à la fin de la formation les </a:t>
            </a:r>
            <a:r>
              <a:rPr lang="fr-FR" sz="8000" b="1" dirty="0" err="1" smtClean="0"/>
              <a:t>participant-es</a:t>
            </a:r>
            <a:r>
              <a:rPr lang="fr-FR" sz="8000" b="1" dirty="0" smtClean="0"/>
              <a:t> seront capables de :</a:t>
            </a:r>
            <a:endParaRPr lang="fr-FR" sz="8000" dirty="0" smtClean="0"/>
          </a:p>
          <a:p>
            <a:pPr marL="0" lvl="0" indent="0">
              <a:buNone/>
            </a:pPr>
            <a:endParaRPr lang="fr-FR" sz="8000" b="1" dirty="0" smtClean="0"/>
          </a:p>
          <a:p>
            <a:pPr lvl="0"/>
            <a:r>
              <a:rPr lang="fr-FR" sz="8000" b="1" dirty="0" smtClean="0">
                <a:solidFill>
                  <a:srgbClr val="FF0000"/>
                </a:solidFill>
              </a:rPr>
              <a:t>définir le concept genre ;</a:t>
            </a:r>
          </a:p>
          <a:p>
            <a:pPr marL="0" lvl="0" indent="0">
              <a:buNone/>
            </a:pPr>
            <a:endParaRPr lang="fr-FR" sz="8000" dirty="0" smtClean="0">
              <a:solidFill>
                <a:srgbClr val="FF0000"/>
              </a:solidFill>
            </a:endParaRPr>
          </a:p>
          <a:p>
            <a:pPr lvl="0"/>
            <a:r>
              <a:rPr lang="fr-FR" sz="8000" b="1" dirty="0" smtClean="0">
                <a:solidFill>
                  <a:srgbClr val="00B050"/>
                </a:solidFill>
              </a:rPr>
              <a:t>comprendre le rôle de la socialisation dans la construction des rapports de genre ;</a:t>
            </a:r>
          </a:p>
          <a:p>
            <a:pPr lvl="0"/>
            <a:endParaRPr lang="fr-FR" sz="8000" b="1" dirty="0" smtClean="0">
              <a:solidFill>
                <a:srgbClr val="00B050"/>
              </a:solidFill>
              <a:latin typeface="Arial" pitchFamily="34" charset="0"/>
              <a:cs typeface="Arial" pitchFamily="34" charset="0"/>
            </a:endParaRPr>
          </a:p>
          <a:p>
            <a:pPr lvl="0"/>
            <a:r>
              <a:rPr lang="fr-FR" sz="8000" b="1" dirty="0" smtClean="0">
                <a:solidFill>
                  <a:srgbClr val="00B050"/>
                </a:solidFill>
                <a:latin typeface="Arial" pitchFamily="34" charset="0"/>
                <a:cs typeface="Arial" pitchFamily="34" charset="0"/>
              </a:rPr>
              <a:t>Comprendre les rôles de genre et les rôles de sexe</a:t>
            </a:r>
          </a:p>
        </p:txBody>
      </p:sp>
    </p:spTree>
    <p:extLst>
      <p:ext uri="{BB962C8B-B14F-4D97-AF65-F5344CB8AC3E}">
        <p14:creationId xmlns:p14="http://schemas.microsoft.com/office/powerpoint/2010/main" val="1205279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288" y="914400"/>
            <a:ext cx="7497762" cy="858838"/>
          </a:xfrm>
        </p:spPr>
        <p:txBody>
          <a:bodyPr>
            <a:normAutofit fontScale="90000"/>
          </a:bodyPr>
          <a:lstStyle/>
          <a:p>
            <a:pPr algn="ctr" eaLnBrk="1" fontAlgn="auto" hangingPunct="1">
              <a:spcAft>
                <a:spcPts val="0"/>
              </a:spcAft>
              <a:defRPr/>
            </a:pPr>
            <a:r>
              <a:rPr lang="fr-FR" altLang="fr-CA" b="1" u="sng" dirty="0" smtClean="0">
                <a:solidFill>
                  <a:schemeClr val="tx1"/>
                </a:solidFill>
              </a:rPr>
              <a:t>Le Genre</a:t>
            </a:r>
            <a:br>
              <a:rPr lang="fr-FR" altLang="fr-CA" b="1" u="sng" dirty="0" smtClean="0">
                <a:solidFill>
                  <a:schemeClr val="tx1"/>
                </a:solidFill>
              </a:rPr>
            </a:br>
            <a:endParaRPr lang="fr-CA" altLang="fr-CA" b="1" u="sng" dirty="0" smtClean="0">
              <a:solidFill>
                <a:schemeClr val="tx1"/>
              </a:solidFill>
            </a:endParaRPr>
          </a:p>
        </p:txBody>
      </p:sp>
      <p:sp>
        <p:nvSpPr>
          <p:cNvPr id="18435" name="Espace réservé du numéro de diapositive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6E151198-E391-467D-9DBC-6E76197F354A}" type="slidenum">
              <a:rPr lang="fr-FR" altLang="en-GB" sz="1200" b="0" smtClean="0">
                <a:solidFill>
                  <a:schemeClr val="tx2"/>
                </a:solidFill>
              </a:rPr>
              <a:pPr algn="l" eaLnBrk="1" hangingPunct="1"/>
              <a:t>5</a:t>
            </a:fld>
            <a:endParaRPr lang="fr-FR" altLang="en-GB" sz="1200" b="0" smtClean="0">
              <a:solidFill>
                <a:schemeClr val="tx2"/>
              </a:solidFill>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3" y="2100263"/>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A570CF-8E49-417E-86F7-E87D68A5A0AE}" type="datetime1">
              <a:rPr lang="fr-FR" smtClean="0">
                <a:solidFill>
                  <a:schemeClr val="tx2"/>
                </a:solidFill>
              </a:rPr>
              <a:pPr eaLnBrk="1" hangingPunct="1"/>
              <a:t>25/02/2022</a:t>
            </a:fld>
            <a:endParaRPr lang="fr-FR" smtClean="0">
              <a:solidFill>
                <a:schemeClr val="tx2"/>
              </a:solidFill>
            </a:endParaRPr>
          </a:p>
        </p:txBody>
      </p:sp>
    </p:spTree>
    <p:extLst>
      <p:ext uri="{BB962C8B-B14F-4D97-AF65-F5344CB8AC3E}">
        <p14:creationId xmlns:p14="http://schemas.microsoft.com/office/powerpoint/2010/main" val="26843403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
          <p:cNvPicPr>
            <a:picLocks noChangeAspect="1" noChangeArrowheads="1"/>
          </p:cNvPicPr>
          <p:nvPr/>
        </p:nvPicPr>
        <p:blipFill>
          <a:blip r:embed="rId2" cstate="print"/>
          <a:srcRect/>
          <a:stretch>
            <a:fillRect/>
          </a:stretch>
        </p:blipFill>
        <p:spPr bwMode="auto">
          <a:xfrm>
            <a:off x="3390900" y="6477000"/>
            <a:ext cx="5753100" cy="381000"/>
          </a:xfrm>
          <a:prstGeom prst="rect">
            <a:avLst/>
          </a:prstGeom>
          <a:noFill/>
          <a:ln w="9525">
            <a:noFill/>
            <a:miter lim="800000"/>
            <a:headEnd/>
            <a:tailEnd/>
          </a:ln>
        </p:spPr>
      </p:pic>
      <p:pic>
        <p:nvPicPr>
          <p:cNvPr id="5123" name="Picture 19"/>
          <p:cNvPicPr>
            <a:picLocks noChangeAspect="1" noChangeArrowheads="1"/>
          </p:cNvPicPr>
          <p:nvPr/>
        </p:nvPicPr>
        <p:blipFill>
          <a:blip r:embed="rId2" cstate="print"/>
          <a:srcRect/>
          <a:stretch>
            <a:fillRect/>
          </a:stretch>
        </p:blipFill>
        <p:spPr bwMode="auto">
          <a:xfrm>
            <a:off x="0" y="6477000"/>
            <a:ext cx="5753100" cy="381000"/>
          </a:xfrm>
          <a:prstGeom prst="rect">
            <a:avLst/>
          </a:prstGeom>
          <a:noFill/>
          <a:ln w="9525">
            <a:noFill/>
            <a:miter lim="800000"/>
            <a:headEnd/>
            <a:tailEnd/>
          </a:ln>
        </p:spPr>
      </p:pic>
      <p:sp>
        <p:nvSpPr>
          <p:cNvPr id="5125" name="Rectangle 2"/>
          <p:cNvSpPr>
            <a:spLocks noGrp="1" noChangeArrowheads="1"/>
          </p:cNvSpPr>
          <p:nvPr>
            <p:ph type="title"/>
          </p:nvPr>
        </p:nvSpPr>
        <p:spPr>
          <a:xfrm>
            <a:off x="902971" y="182880"/>
            <a:ext cx="7189988" cy="573722"/>
          </a:xfrm>
          <a:noFill/>
          <a:ln>
            <a:noFill/>
          </a:ln>
        </p:spPr>
        <p:style>
          <a:lnRef idx="1">
            <a:schemeClr val="accent6"/>
          </a:lnRef>
          <a:fillRef idx="2">
            <a:schemeClr val="accent6"/>
          </a:fillRef>
          <a:effectRef idx="1">
            <a:schemeClr val="accent6"/>
          </a:effectRef>
          <a:fontRef idx="minor">
            <a:schemeClr val="dk1"/>
          </a:fontRef>
        </p:style>
        <p:txBody>
          <a:bodyPr/>
          <a:lstStyle/>
          <a:p>
            <a:pPr lvl="0">
              <a:spcBef>
                <a:spcPts val="0"/>
              </a:spcBef>
              <a:spcAft>
                <a:spcPts val="1200"/>
              </a:spcAft>
              <a:defRPr/>
            </a:pPr>
            <a:r>
              <a:rPr lang="fr-FR" sz="2800" b="1" dirty="0" smtClean="0">
                <a:solidFill>
                  <a:srgbClr val="00B0F0"/>
                </a:solidFill>
              </a:rPr>
              <a:t>Pourquoi parler de genre ?  </a:t>
            </a:r>
            <a:endParaRPr lang="fr-FR" sz="2800" b="1" dirty="0">
              <a:solidFill>
                <a:srgbClr val="00B0F0"/>
              </a:solidFill>
              <a:latin typeface="Verdana" pitchFamily="34" charset="0"/>
              <a:ea typeface="Verdana" pitchFamily="34" charset="0"/>
              <a:cs typeface="Verdana" pitchFamily="34" charset="0"/>
            </a:endParaRPr>
          </a:p>
        </p:txBody>
      </p:sp>
      <p:sp>
        <p:nvSpPr>
          <p:cNvPr id="3078" name="Rectangle 3"/>
          <p:cNvSpPr>
            <a:spLocks noGrp="1" noChangeArrowheads="1"/>
          </p:cNvSpPr>
          <p:nvPr>
            <p:ph type="body" idx="1"/>
          </p:nvPr>
        </p:nvSpPr>
        <p:spPr>
          <a:xfrm>
            <a:off x="251461" y="1165860"/>
            <a:ext cx="8629650" cy="3886200"/>
          </a:xfrm>
        </p:spPr>
        <p:txBody>
          <a:bodyPr/>
          <a:lstStyle/>
          <a:p>
            <a:pPr marL="0" lvl="0" indent="0" algn="just" eaLnBrk="1" hangingPunct="1">
              <a:spcAft>
                <a:spcPts val="1800"/>
              </a:spcAft>
              <a:buNone/>
              <a:defRPr/>
            </a:pPr>
            <a:r>
              <a:rPr lang="fr-FR" sz="2400" b="1" dirty="0" smtClean="0"/>
              <a:t>Bien qu’au centre des programmes de développement et ayant fait l’objet de nombreuses recherches,  le concept genre n’est toujours pas bien compris par les acteurs du développement</a:t>
            </a:r>
          </a:p>
          <a:p>
            <a:pPr marL="0" indent="0" algn="just" eaLnBrk="1" hangingPunct="1">
              <a:spcAft>
                <a:spcPts val="1800"/>
              </a:spcAft>
              <a:buNone/>
              <a:defRPr/>
            </a:pPr>
            <a:r>
              <a:rPr lang="fr-FR" sz="2400" b="1" dirty="0" smtClean="0"/>
              <a:t>Il existe parfois une confusion entre « genre » et « femme » </a:t>
            </a:r>
          </a:p>
          <a:p>
            <a:pPr marL="0" indent="0" algn="just" eaLnBrk="1" hangingPunct="1">
              <a:spcAft>
                <a:spcPts val="1800"/>
              </a:spcAft>
              <a:buNone/>
              <a:defRPr/>
            </a:pPr>
            <a:r>
              <a:rPr lang="fr-FR" sz="2400" b="1" dirty="0" smtClean="0"/>
              <a:t>Pour certains, l’obstacle consiste dans le concept même de « genre », relativement récent en sciences sociales et surtout en Afrique</a:t>
            </a:r>
          </a:p>
          <a:p>
            <a:pPr marL="0" lvl="0" indent="0" algn="just" eaLnBrk="1" hangingPunct="1">
              <a:spcAft>
                <a:spcPts val="1800"/>
              </a:spcAft>
              <a:buNone/>
              <a:defRPr/>
            </a:pPr>
            <a:endParaRPr lang="fr-FR" sz="2400" dirty="0" smtClean="0"/>
          </a:p>
          <a:p>
            <a:pPr marL="0" indent="0" algn="just" eaLnBrk="1" hangingPunct="1">
              <a:spcAft>
                <a:spcPts val="1800"/>
              </a:spcAft>
              <a:buNone/>
              <a:defRPr/>
            </a:pPr>
            <a:endParaRPr lang="fr-CA" altLang="fr-FR" sz="24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03038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0"/>
            <a:ext cx="8539162" cy="1143000"/>
          </a:xfrm>
        </p:spPr>
        <p:txBody>
          <a:bodyPr/>
          <a:lstStyle/>
          <a:p>
            <a:pPr eaLnBrk="1" fontAlgn="auto" hangingPunct="1">
              <a:spcAft>
                <a:spcPts val="0"/>
              </a:spcAft>
              <a:defRPr/>
            </a:pPr>
            <a:r>
              <a:rPr lang="fr-FR" sz="3200" b="1" dirty="0" smtClean="0">
                <a:solidFill>
                  <a:schemeClr val="tx1"/>
                </a:solidFill>
              </a:rPr>
              <a:t>Le mot «genre» en français, répond à  trois significations principales :</a:t>
            </a:r>
          </a:p>
        </p:txBody>
      </p:sp>
      <p:sp>
        <p:nvSpPr>
          <p:cNvPr id="40963" name="Rectangle 3"/>
          <p:cNvSpPr>
            <a:spLocks noGrp="1" noChangeArrowheads="1"/>
          </p:cNvSpPr>
          <p:nvPr>
            <p:ph idx="1"/>
          </p:nvPr>
        </p:nvSpPr>
        <p:spPr>
          <a:xfrm>
            <a:off x="323850" y="1357313"/>
            <a:ext cx="8440738" cy="5195887"/>
          </a:xfrm>
        </p:spPr>
        <p:txBody>
          <a:bodyPr/>
          <a:lstStyle/>
          <a:p>
            <a:pPr marL="365125" indent="-282575" algn="just" eaLnBrk="1" hangingPunct="1">
              <a:buFont typeface="Symbol" pitchFamily="18" charset="2"/>
              <a:buChar char=""/>
            </a:pPr>
            <a:r>
              <a:rPr lang="fr-FR" sz="2800" b="1" smtClean="0"/>
              <a:t>L’espèce </a:t>
            </a:r>
            <a:r>
              <a:rPr lang="fr-FR" sz="2800" smtClean="0"/>
              <a:t>(exemple : le genre humain désigne l’ensemble des hommes et des femmes, le genre aquatique désigne les êtres vivant dans l’eau, etc.)</a:t>
            </a:r>
          </a:p>
          <a:p>
            <a:pPr marL="365125" indent="-282575" algn="just" eaLnBrk="1" hangingPunct="1">
              <a:buFont typeface="Symbol" pitchFamily="18" charset="2"/>
              <a:buChar char=""/>
            </a:pPr>
            <a:r>
              <a:rPr lang="fr-FR" sz="2800" b="1" smtClean="0"/>
              <a:t>La manière de vivre</a:t>
            </a:r>
            <a:r>
              <a:rPr lang="fr-FR" sz="2800" smtClean="0"/>
              <a:t> ou </a:t>
            </a:r>
            <a:r>
              <a:rPr lang="fr-FR" sz="2800" b="1" smtClean="0"/>
              <a:t>de se comporter dans</a:t>
            </a:r>
            <a:r>
              <a:rPr lang="fr-FR" sz="2800" smtClean="0"/>
              <a:t> la société (exemple : avoir bon; mauvais genre ; genre de vie, etc.)</a:t>
            </a:r>
          </a:p>
          <a:p>
            <a:pPr marL="365125" indent="-282575" eaLnBrk="1" hangingPunct="1">
              <a:buFont typeface="Wingdings 2" pitchFamily="18" charset="2"/>
              <a:buChar char=""/>
            </a:pPr>
            <a:r>
              <a:rPr lang="fr-FR" sz="2800" smtClean="0"/>
              <a:t>Le</a:t>
            </a:r>
            <a:r>
              <a:rPr lang="fr-FR" sz="2800" b="1" smtClean="0"/>
              <a:t> genre est d’ordre grammatical</a:t>
            </a:r>
            <a:r>
              <a:rPr lang="fr-FR" sz="2800" smtClean="0"/>
              <a:t>. Ceci est fondé sur une distinction naturelle des sexes (exemple : les </a:t>
            </a:r>
            <a:r>
              <a:rPr lang="fr-FR" sz="2800" b="1" smtClean="0"/>
              <a:t>genres masculin</a:t>
            </a:r>
            <a:r>
              <a:rPr lang="fr-FR" sz="2800" smtClean="0"/>
              <a:t> et </a:t>
            </a:r>
            <a:r>
              <a:rPr lang="fr-FR" sz="2800" b="1" smtClean="0"/>
              <a:t>féminin</a:t>
            </a:r>
            <a:r>
              <a:rPr lang="fr-FR" sz="2800" smtClean="0"/>
              <a:t>)</a:t>
            </a:r>
          </a:p>
          <a:p>
            <a:pPr marL="365125" indent="-282575" eaLnBrk="1" hangingPunct="1">
              <a:buFont typeface="Wingdings" pitchFamily="2" charset="2"/>
              <a:buNone/>
            </a:pPr>
            <a:r>
              <a:rPr lang="fr-FR" sz="2800" smtClean="0"/>
              <a:t> </a:t>
            </a:r>
          </a:p>
          <a:p>
            <a:pPr marL="365125" indent="-282575" algn="just" eaLnBrk="1" hangingPunct="1">
              <a:buFont typeface="Symbol" pitchFamily="18" charset="2"/>
              <a:buChar char=""/>
            </a:pPr>
            <a:endParaRPr lang="fr-FR" sz="2800" smtClean="0"/>
          </a:p>
          <a:p>
            <a:pPr marL="365125" indent="-282575" algn="just" eaLnBrk="1" hangingPunct="1">
              <a:buFont typeface="Symbol" pitchFamily="18" charset="2"/>
              <a:buChar char=""/>
            </a:pPr>
            <a:endParaRPr lang="fr-FR" sz="2800" smtClean="0"/>
          </a:p>
          <a:p>
            <a:pPr marL="365125" indent="-282575" eaLnBrk="1" hangingPunct="1">
              <a:buFont typeface="Wingdings 2" pitchFamily="18" charset="2"/>
              <a:buChar char=""/>
            </a:pPr>
            <a:endParaRPr lang="fr-FR" sz="2800" smtClean="0"/>
          </a:p>
        </p:txBody>
      </p:sp>
      <p:sp>
        <p:nvSpPr>
          <p:cNvPr id="19460" name="Espace réservé du numéro de diapositive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443B7505-2EFF-4E45-97D8-8B485DBBBD93}" type="slidenum">
              <a:rPr lang="fr-FR" altLang="en-GB" sz="1200" b="0" smtClean="0">
                <a:solidFill>
                  <a:schemeClr val="tx2"/>
                </a:solidFill>
              </a:rPr>
              <a:pPr algn="l" eaLnBrk="1" hangingPunct="1"/>
              <a:t>7</a:t>
            </a:fld>
            <a:endParaRPr lang="fr-FR" altLang="en-GB" sz="1200" b="0" smtClean="0">
              <a:solidFill>
                <a:schemeClr val="tx2"/>
              </a:solidFill>
            </a:endParaRPr>
          </a:p>
        </p:txBody>
      </p:sp>
      <p:sp>
        <p:nvSpPr>
          <p:cNvPr id="19461"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44E871-2AC3-461E-99FE-E0B6974B15F5}" type="datetime1">
              <a:rPr lang="fr-FR" smtClean="0">
                <a:solidFill>
                  <a:schemeClr val="tx2"/>
                </a:solidFill>
              </a:rPr>
              <a:pPr eaLnBrk="1" hangingPunct="1"/>
              <a:t>25/02/2022</a:t>
            </a:fld>
            <a:endParaRPr lang="fr-FR" smtClean="0">
              <a:solidFill>
                <a:schemeClr val="tx2"/>
              </a:solidFill>
            </a:endParaRPr>
          </a:p>
        </p:txBody>
      </p:sp>
    </p:spTree>
    <p:extLst>
      <p:ext uri="{BB962C8B-B14F-4D97-AF65-F5344CB8AC3E}">
        <p14:creationId xmlns:p14="http://schemas.microsoft.com/office/powerpoint/2010/main" val="19997749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Effect transition="in" filter="barn(inVertical)">
                                      <p:cBhvr>
                                        <p:cTn id="13" dur="500"/>
                                        <p:tgtEl>
                                          <p:spTgt spid="4096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963">
                                            <p:txEl>
                                              <p:pRg st="1" end="1"/>
                                            </p:txEl>
                                          </p:spTgt>
                                        </p:tgtEl>
                                        <p:attrNameLst>
                                          <p:attrName>style.visibility</p:attrName>
                                        </p:attrNameLst>
                                      </p:cBhvr>
                                      <p:to>
                                        <p:strVal val="visible"/>
                                      </p:to>
                                    </p:set>
                                    <p:animEffect transition="in" filter="barn(inVertical)">
                                      <p:cBhvr>
                                        <p:cTn id="18" dur="500"/>
                                        <p:tgtEl>
                                          <p:spTgt spid="4096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Effect transition="in" filter="barn(inVertical)">
                                      <p:cBhvr>
                                        <p:cTn id="23" dur="500"/>
                                        <p:tgtEl>
                                          <p:spTgt spid="409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0963">
                                            <p:txEl>
                                              <p:pRg st="3" end="3"/>
                                            </p:txEl>
                                          </p:spTgt>
                                        </p:tgtEl>
                                        <p:attrNameLst>
                                          <p:attrName>style.visibility</p:attrName>
                                        </p:attrNameLst>
                                      </p:cBhvr>
                                      <p:to>
                                        <p:strVal val="visible"/>
                                      </p:to>
                                    </p:set>
                                    <p:animEffect transition="in" filter="barn(inVertical)">
                                      <p:cBhvr>
                                        <p:cTn id="28"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409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justification</a:t>
            </a:r>
            <a:endParaRPr lang="fr-FR" dirty="0"/>
          </a:p>
        </p:txBody>
      </p:sp>
      <p:sp>
        <p:nvSpPr>
          <p:cNvPr id="20483" name="Espace réservé du contenu 2"/>
          <p:cNvSpPr>
            <a:spLocks noGrp="1"/>
          </p:cNvSpPr>
          <p:nvPr>
            <p:ph sz="quarter" idx="1"/>
          </p:nvPr>
        </p:nvSpPr>
        <p:spPr>
          <a:xfrm>
            <a:off x="457200" y="1600200"/>
            <a:ext cx="7467600" cy="4873625"/>
          </a:xfrm>
        </p:spPr>
        <p:txBody>
          <a:bodyPr/>
          <a:lstStyle/>
          <a:p>
            <a:r>
              <a:rPr lang="fr-FR" sz="2800" b="1" smtClean="0"/>
              <a:t>Le mot a longtemps été majoritairement associé au </a:t>
            </a:r>
            <a:r>
              <a:rPr lang="fr-FR" sz="2800" b="1" u="sng" smtClean="0">
                <a:hlinkClick r:id="rId2" tooltip="Genre grammatical"/>
              </a:rPr>
              <a:t>genre grammatical</a:t>
            </a:r>
            <a:r>
              <a:rPr lang="fr-FR" sz="2800" b="1" smtClean="0"/>
              <a:t>. L'utilisation scientifique du mot, dans le contexte des rôles sociaux des </a:t>
            </a:r>
            <a:r>
              <a:rPr lang="fr-FR" sz="2800" b="1" u="sng" smtClean="0">
                <a:hlinkClick r:id="rId3" tooltip="Femme"/>
              </a:rPr>
              <a:t>femmes</a:t>
            </a:r>
            <a:r>
              <a:rPr lang="fr-FR" sz="2800" b="1" smtClean="0"/>
              <a:t> et des </a:t>
            </a:r>
            <a:r>
              <a:rPr lang="fr-FR" sz="2800" b="1" u="sng" smtClean="0">
                <a:hlinkClick r:id="rId4" tooltip="Homme"/>
              </a:rPr>
              <a:t>hommes</a:t>
            </a:r>
            <a:r>
              <a:rPr lang="fr-FR" sz="2800" b="1" smtClean="0"/>
              <a:t>, date de son emploi par </a:t>
            </a:r>
            <a:r>
              <a:rPr lang="fr-FR" sz="2800" b="1" u="sng" smtClean="0">
                <a:hlinkClick r:id="rId5" tooltip="John Money"/>
              </a:rPr>
              <a:t>John Money</a:t>
            </a:r>
            <a:r>
              <a:rPr lang="fr-FR" sz="2800" b="1" smtClean="0"/>
              <a:t> en </a:t>
            </a:r>
            <a:r>
              <a:rPr lang="fr-FR" sz="2800" b="1" u="sng" smtClean="0">
                <a:hlinkClick r:id="rId6" tooltip="1955"/>
              </a:rPr>
              <a:t>1955</a:t>
            </a:r>
            <a:r>
              <a:rPr lang="fr-FR" sz="2800" b="1" smtClean="0"/>
              <a:t> et a été popularisé par le </a:t>
            </a:r>
            <a:r>
              <a:rPr lang="fr-FR" sz="2800" b="1" u="sng" smtClean="0">
                <a:hlinkClick r:id="rId7" tooltip="Féminisme"/>
              </a:rPr>
              <a:t>mouvement féministe</a:t>
            </a:r>
            <a:r>
              <a:rPr lang="fr-FR" sz="2800" b="1" smtClean="0"/>
              <a:t> dans les </a:t>
            </a:r>
            <a:r>
              <a:rPr lang="fr-FR" sz="2800" b="1" u="sng" smtClean="0">
                <a:hlinkClick r:id="rId8" tooltip="Années 1970"/>
              </a:rPr>
              <a:t>années 1970</a:t>
            </a:r>
            <a:r>
              <a:rPr lang="fr-FR" sz="2800" b="1" smtClean="0"/>
              <a:t> et a progressivement remplacé l'usage du mot « sexe » dans les sciences sociales.</a:t>
            </a:r>
          </a:p>
        </p:txBody>
      </p:sp>
      <p:sp>
        <p:nvSpPr>
          <p:cNvPr id="20484"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1BDF49-8333-4363-ABC5-0EC3EE1EADFA}" type="datetime1">
              <a:rPr lang="fr-FR" smtClean="0">
                <a:solidFill>
                  <a:schemeClr val="tx2"/>
                </a:solidFill>
              </a:rPr>
              <a:pPr eaLnBrk="1" hangingPunct="1"/>
              <a:t>25/02/2022</a:t>
            </a:fld>
            <a:endParaRPr lang="fr-FR" smtClean="0">
              <a:solidFill>
                <a:schemeClr val="tx2"/>
              </a:solidFill>
            </a:endParaRPr>
          </a:p>
        </p:txBody>
      </p:sp>
      <p:sp>
        <p:nvSpPr>
          <p:cNvPr id="20485" name="Espace réservé du numéro de diapositive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F2DDC5-4CD3-4050-9E2E-00201E088323}" type="slidenum">
              <a:rPr lang="fr-FR" smtClean="0">
                <a:solidFill>
                  <a:srgbClr val="FFFFFF"/>
                </a:solidFill>
              </a:rPr>
              <a:pPr eaLnBrk="1" hangingPunct="1"/>
              <a:t>8</a:t>
            </a:fld>
            <a:endParaRPr lang="fr-FR" smtClean="0">
              <a:solidFill>
                <a:srgbClr val="FFFFFF"/>
              </a:solidFill>
            </a:endParaRPr>
          </a:p>
        </p:txBody>
      </p:sp>
    </p:spTree>
    <p:extLst>
      <p:ext uri="{BB962C8B-B14F-4D97-AF65-F5344CB8AC3E}">
        <p14:creationId xmlns:p14="http://schemas.microsoft.com/office/powerpoint/2010/main" val="2262367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7088" y="0"/>
            <a:ext cx="7859712" cy="914400"/>
          </a:xfrm>
        </p:spPr>
        <p:txBody>
          <a:bodyPr>
            <a:normAutofit/>
          </a:bodyPr>
          <a:lstStyle/>
          <a:p>
            <a:pPr eaLnBrk="1" fontAlgn="auto" hangingPunct="1">
              <a:spcAft>
                <a:spcPts val="0"/>
              </a:spcAft>
              <a:defRPr/>
            </a:pPr>
            <a:r>
              <a:rPr lang="fr-FR" sz="3200" b="1" dirty="0" smtClean="0">
                <a:solidFill>
                  <a:schemeClr val="tx1"/>
                </a:solidFill>
              </a:rPr>
              <a:t>Qu’est ce que le concept « genre » ?</a:t>
            </a:r>
          </a:p>
        </p:txBody>
      </p:sp>
      <p:sp>
        <p:nvSpPr>
          <p:cNvPr id="44035" name="Rectangle 3"/>
          <p:cNvSpPr>
            <a:spLocks noGrp="1" noChangeArrowheads="1"/>
          </p:cNvSpPr>
          <p:nvPr>
            <p:ph idx="1"/>
          </p:nvPr>
        </p:nvSpPr>
        <p:spPr>
          <a:xfrm>
            <a:off x="684213" y="1125538"/>
            <a:ext cx="8077200" cy="5375275"/>
          </a:xfrm>
        </p:spPr>
        <p:txBody>
          <a:bodyPr>
            <a:normAutofit/>
          </a:bodyPr>
          <a:lstStyle/>
          <a:p>
            <a:pPr marL="365760" indent="-283464" eaLnBrk="1" fontAlgn="auto" hangingPunct="1">
              <a:spcAft>
                <a:spcPts val="0"/>
              </a:spcAft>
              <a:buFont typeface="Wingdings 2"/>
              <a:buChar char=""/>
              <a:defRPr/>
            </a:pPr>
            <a:r>
              <a:rPr lang="en-US" sz="2800" b="1" dirty="0" smtClean="0"/>
              <a:t>C’est un concept d’analyse des rapports s</a:t>
            </a:r>
            <a:r>
              <a:rPr lang="fr-FR" sz="2800" b="1" dirty="0" smtClean="0"/>
              <a:t>ociau</a:t>
            </a:r>
            <a:r>
              <a:rPr lang="en-US" sz="2800" b="1" dirty="0" smtClean="0"/>
              <a:t>x entre les femmes et les </a:t>
            </a:r>
            <a:r>
              <a:rPr lang="en-US" sz="2800" b="1" dirty="0" err="1" smtClean="0"/>
              <a:t>hommes</a:t>
            </a:r>
            <a:r>
              <a:rPr lang="en-US" sz="2800" b="1" dirty="0" smtClean="0"/>
              <a:t> (Scott, 56).</a:t>
            </a:r>
          </a:p>
          <a:p>
            <a:pPr marL="365760" indent="-283464" eaLnBrk="1" fontAlgn="auto" hangingPunct="1">
              <a:spcAft>
                <a:spcPts val="0"/>
              </a:spcAft>
              <a:buFont typeface="Wingdings 2"/>
              <a:buChar char=""/>
              <a:defRPr/>
            </a:pPr>
            <a:r>
              <a:rPr lang="en-US" sz="2800" b="1" dirty="0" smtClean="0"/>
              <a:t>Le genre questionne les rapports de pouvoir qui existent entre les femmes et les hommes au sein de la famille, sur les lieux de travail, dans la </a:t>
            </a:r>
            <a:r>
              <a:rPr lang="en-US" sz="2800" b="1" dirty="0" err="1" smtClean="0"/>
              <a:t>sphère</a:t>
            </a:r>
            <a:r>
              <a:rPr lang="en-US" sz="2800" b="1" dirty="0" smtClean="0"/>
              <a:t> </a:t>
            </a:r>
            <a:r>
              <a:rPr lang="en-US" sz="2800" b="1" dirty="0" err="1" smtClean="0"/>
              <a:t>politique</a:t>
            </a:r>
            <a:r>
              <a:rPr lang="en-US" sz="2800" dirty="0" smtClean="0"/>
              <a:t>, etc.</a:t>
            </a:r>
          </a:p>
          <a:p>
            <a:pPr marL="365760" indent="-283464" eaLnBrk="1" fontAlgn="auto" hangingPunct="1">
              <a:lnSpc>
                <a:spcPct val="90000"/>
              </a:lnSpc>
              <a:spcAft>
                <a:spcPts val="0"/>
              </a:spcAft>
              <a:buFont typeface="Wingdings 2"/>
              <a:buChar char=""/>
              <a:defRPr/>
            </a:pPr>
            <a:r>
              <a:rPr lang="fr-FR" sz="2800" dirty="0" smtClean="0"/>
              <a:t>Donc, </a:t>
            </a:r>
            <a:r>
              <a:rPr lang="fr-FR" sz="2800" b="1" dirty="0" smtClean="0">
                <a:solidFill>
                  <a:schemeClr val="accent2">
                    <a:lumMod val="75000"/>
                  </a:schemeClr>
                </a:solidFill>
                <a:effectLst>
                  <a:outerShdw blurRad="38100" dist="38100" dir="2700000" algn="tl">
                    <a:srgbClr val="000000">
                      <a:alpha val="43137"/>
                    </a:srgbClr>
                  </a:outerShdw>
                </a:effectLst>
                <a:latin typeface="Century Gothic" pitchFamily="34" charset="0"/>
              </a:rPr>
              <a:t>« le genre est la construction sociale de la masculinité et de la féminité. Il décrit les relations et les rôles des hommes et des femmes qui sont déterminés et attribués par la société »</a:t>
            </a:r>
          </a:p>
          <a:p>
            <a:pPr marL="365760" indent="-283464" eaLnBrk="1" fontAlgn="auto" hangingPunct="1">
              <a:lnSpc>
                <a:spcPct val="90000"/>
              </a:lnSpc>
              <a:spcAft>
                <a:spcPts val="0"/>
              </a:spcAft>
              <a:buFont typeface="Wingdings 2"/>
              <a:buChar char=""/>
              <a:defRPr/>
            </a:pPr>
            <a:endParaRPr lang="en-US" sz="2800" dirty="0" smtClean="0">
              <a:latin typeface="Times New Roman" pitchFamily="18" charset="0"/>
            </a:endParaRPr>
          </a:p>
          <a:p>
            <a:pPr marL="365760" indent="-283464" algn="just" eaLnBrk="1" fontAlgn="auto" hangingPunct="1">
              <a:lnSpc>
                <a:spcPct val="90000"/>
              </a:lnSpc>
              <a:spcAft>
                <a:spcPts val="0"/>
              </a:spcAft>
              <a:buFont typeface="Wingdings 2"/>
              <a:buNone/>
              <a:defRPr/>
            </a:pPr>
            <a:endParaRPr lang="fr-FR" sz="2800" b="1" dirty="0" smtClean="0">
              <a:solidFill>
                <a:schemeClr val="accent2">
                  <a:lumMod val="75000"/>
                </a:schemeClr>
              </a:solidFill>
              <a:effectLst>
                <a:outerShdw blurRad="38100" dist="38100" dir="2700000" algn="tl">
                  <a:srgbClr val="000000">
                    <a:alpha val="43137"/>
                  </a:srgbClr>
                </a:outerShdw>
              </a:effectLst>
              <a:latin typeface="Century Gothic" pitchFamily="34" charset="0"/>
            </a:endParaRPr>
          </a:p>
        </p:txBody>
      </p:sp>
      <p:sp>
        <p:nvSpPr>
          <p:cNvPr id="23556" name="Espace réservé du numéro de diapositive 5"/>
          <p:cNvSpPr>
            <a:spLocks noGrp="1"/>
          </p:cNvSpPr>
          <p:nvPr>
            <p:ph type="sldNum" sz="quarter" idx="11"/>
          </p:nvPr>
        </p:nvSpPr>
        <p:spPr bwMode="auto">
          <a:xfrm rot="5400000">
            <a:off x="6989763" y="3736975"/>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fld id="{0F79BBFC-B7F5-4DF7-8C88-798D8C271DAF}" type="slidenum">
              <a:rPr lang="fr-FR" altLang="en-GB" sz="1200" b="0" smtClean="0">
                <a:solidFill>
                  <a:schemeClr val="tx2"/>
                </a:solidFill>
              </a:rPr>
              <a:pPr algn="l" eaLnBrk="1" hangingPunct="1"/>
              <a:t>9</a:t>
            </a:fld>
            <a:endParaRPr lang="fr-FR" altLang="en-GB" sz="1200" b="0" smtClean="0">
              <a:solidFill>
                <a:schemeClr val="tx2"/>
              </a:solidFill>
            </a:endParaRPr>
          </a:p>
        </p:txBody>
      </p:sp>
      <p:sp>
        <p:nvSpPr>
          <p:cNvPr id="23557"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BA3897-8D51-4C87-B144-2A283773D050}" type="datetime1">
              <a:rPr lang="fr-FR" smtClean="0">
                <a:solidFill>
                  <a:schemeClr val="tx2"/>
                </a:solidFill>
              </a:rPr>
              <a:pPr eaLnBrk="1" hangingPunct="1"/>
              <a:t>25/02/2022</a:t>
            </a:fld>
            <a:endParaRPr lang="fr-FR" smtClean="0">
              <a:solidFill>
                <a:schemeClr val="tx2"/>
              </a:solidFill>
            </a:endParaRPr>
          </a:p>
        </p:txBody>
      </p:sp>
    </p:spTree>
    <p:extLst>
      <p:ext uri="{BB962C8B-B14F-4D97-AF65-F5344CB8AC3E}">
        <p14:creationId xmlns:p14="http://schemas.microsoft.com/office/powerpoint/2010/main" val="27157256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Effect transition="in" filter="wipe(down)">
                                      <p:cBhvr>
                                        <p:cTn id="13" dur="500"/>
                                        <p:tgtEl>
                                          <p:spTgt spid="4403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4035">
                                            <p:txEl>
                                              <p:pRg st="1" end="1"/>
                                            </p:txEl>
                                          </p:spTgt>
                                        </p:tgtEl>
                                        <p:attrNameLst>
                                          <p:attrName>style.visibility</p:attrName>
                                        </p:attrNameLst>
                                      </p:cBhvr>
                                      <p:to>
                                        <p:strVal val="visible"/>
                                      </p:to>
                                    </p:set>
                                    <p:animEffect transition="in" filter="wipe(down)">
                                      <p:cBhvr>
                                        <p:cTn id="18" dur="500"/>
                                        <p:tgtEl>
                                          <p:spTgt spid="4403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4035">
                                            <p:txEl>
                                              <p:pRg st="2" end="2"/>
                                            </p:txEl>
                                          </p:spTgt>
                                        </p:tgtEl>
                                        <p:attrNameLst>
                                          <p:attrName>style.visibility</p:attrName>
                                        </p:attrNameLst>
                                      </p:cBhvr>
                                      <p:to>
                                        <p:strVal val="visible"/>
                                      </p:to>
                                    </p:set>
                                    <p:animEffect transition="in" filter="wipe(down)">
                                      <p:cBhvr>
                                        <p:cTn id="2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3136</TotalTime>
  <Words>996</Words>
  <Application>Microsoft Office PowerPoint</Application>
  <PresentationFormat>Affichage à l'écran (4:3)</PresentationFormat>
  <Paragraphs>128</Paragraphs>
  <Slides>25</Slides>
  <Notes>6</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    IFRISSE                                                                                                              </vt:lpstr>
      <vt:lpstr>Présentation PowerPoint</vt:lpstr>
      <vt:lpstr>Objectif</vt:lpstr>
      <vt:lpstr>Objectifs spécifiques</vt:lpstr>
      <vt:lpstr>Le Genre </vt:lpstr>
      <vt:lpstr>Pourquoi parler de genre ?  </vt:lpstr>
      <vt:lpstr>Le mot «genre» en français, répond à  trois significations principales :</vt:lpstr>
      <vt:lpstr>justification</vt:lpstr>
      <vt:lpstr>Qu’est ce que le concept « genre » ?</vt:lpstr>
      <vt:lpstr>Le sexe</vt:lpstr>
      <vt:lpstr>Genre s’oppose- t- il à Sexe ?</vt:lpstr>
      <vt:lpstr>Activité 1 : Définition du concept Genre</vt:lpstr>
      <vt:lpstr>Activité 2 : Relations de genre</vt:lpstr>
      <vt:lpstr>Activité 2 : Relations de genre</vt:lpstr>
      <vt:lpstr>Activité 2 : Relations de genre</vt:lpstr>
      <vt:lpstr>DE QUELQUES DEFINITIONS CONSENSUELLES DU CONCEPT GENRE</vt:lpstr>
      <vt:lpstr>BURKINA FASO</vt:lpstr>
      <vt:lpstr>Activité 2 : Relations de genre</vt:lpstr>
      <vt:lpstr>MALI</vt:lpstr>
      <vt:lpstr>TCHAD</vt:lpstr>
      <vt:lpstr> Organisation internationale  de la Francophonie </vt:lpstr>
      <vt:lpstr>Union européenne</vt:lpstr>
      <vt:lpstr> Conseil régional Ile-de-France - La Boucle </vt:lpstr>
      <vt:lpstr> Organisation des Nations unies pour l’agriculture et l’alimentation (FAO) </vt:lpstr>
      <vt:lpstr>Organisation mondiale de la santé OMS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31</cp:revision>
  <dcterms:created xsi:type="dcterms:W3CDTF">2020-12-29T09:35:53Z</dcterms:created>
  <dcterms:modified xsi:type="dcterms:W3CDTF">2022-02-25T13:45:13Z</dcterms:modified>
</cp:coreProperties>
</file>