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9"/>
  </p:notesMasterIdLst>
  <p:sldIdLst>
    <p:sldId id="256" r:id="rId5"/>
    <p:sldId id="257" r:id="rId6"/>
    <p:sldId id="258" r:id="rId7"/>
    <p:sldId id="259" r:id="rId8"/>
    <p:sldId id="278" r:id="rId9"/>
    <p:sldId id="282" r:id="rId10"/>
    <p:sldId id="279" r:id="rId11"/>
    <p:sldId id="283" r:id="rId12"/>
    <p:sldId id="280" r:id="rId13"/>
    <p:sldId id="285" r:id="rId14"/>
    <p:sldId id="262" r:id="rId15"/>
    <p:sldId id="263" r:id="rId16"/>
    <p:sldId id="266" r:id="rId17"/>
    <p:sldId id="286" r:id="rId18"/>
    <p:sldId id="264" r:id="rId19"/>
    <p:sldId id="268" r:id="rId20"/>
    <p:sldId id="269" r:id="rId21"/>
    <p:sldId id="271" r:id="rId22"/>
    <p:sldId id="270" r:id="rId23"/>
    <p:sldId id="272" r:id="rId24"/>
    <p:sldId id="273" r:id="rId25"/>
    <p:sldId id="276" r:id="rId26"/>
    <p:sldId id="281" r:id="rId27"/>
    <p:sldId id="27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4434" autoAdjust="0"/>
  </p:normalViewPr>
  <p:slideViewPr>
    <p:cSldViewPr snapToGrid="0">
      <p:cViewPr varScale="1">
        <p:scale>
          <a:sx n="68" d="100"/>
          <a:sy n="68" d="100"/>
        </p:scale>
        <p:origin x="9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E6697A-BE10-4B14-A4E9-8072DB69C952}" type="datetimeFigureOut">
              <a:rPr lang="fr-FR" smtClean="0"/>
              <a:t>03/03/2022</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E1B2CF-9583-4011-A7C7-CE3342B60070}" type="slidenum">
              <a:rPr lang="fr-FR" smtClean="0"/>
              <a:t>‹#›</a:t>
            </a:fld>
            <a:endParaRPr lang="fr-FR"/>
          </a:p>
        </p:txBody>
      </p:sp>
    </p:spTree>
    <p:extLst>
      <p:ext uri="{BB962C8B-B14F-4D97-AF65-F5344CB8AC3E}">
        <p14:creationId xmlns:p14="http://schemas.microsoft.com/office/powerpoint/2010/main" val="2965672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marR="0" lvl="0" indent="-571500" algn="l" defTabSz="914400" rtl="0" eaLnBrk="1" fontAlgn="auto" latinLnBrk="0" hangingPunct="1">
              <a:lnSpc>
                <a:spcPct val="90000"/>
              </a:lnSpc>
              <a:spcBef>
                <a:spcPts val="1000"/>
              </a:spcBef>
              <a:spcAft>
                <a:spcPts val="0"/>
              </a:spcAft>
              <a:buClrTx/>
              <a:buSzTx/>
              <a:buFont typeface="+mj-lt"/>
              <a:buAutoNum type="romanLcPeriod"/>
              <a:tabLst/>
              <a:defRPr/>
            </a:pPr>
            <a:r>
              <a:rPr kumimoji="0" lang="fr-FR" sz="1600" b="0" i="0" u="none" strike="noStrike" kern="1200" cap="none" spc="0" normalizeH="0" baseline="0" noProof="0" dirty="0" smtClean="0">
                <a:ln>
                  <a:noFill/>
                </a:ln>
                <a:solidFill>
                  <a:prstClr val="black"/>
                </a:solidFill>
                <a:effectLst/>
                <a:uLnTx/>
                <a:uFillTx/>
                <a:latin typeface="+mn-lt"/>
                <a:ea typeface="+mn-ea"/>
                <a:cs typeface="+mn-cs"/>
              </a:rPr>
              <a:t>peuvent jouer le rôle de premiers intervenants dans le cadre d’urgences humanitaires (comme volontaires ou distributeurs communautaires).</a:t>
            </a:r>
          </a:p>
          <a:p>
            <a:pPr marL="571500" marR="0" lvl="0" indent="-571500" algn="l" defTabSz="914400" rtl="0" eaLnBrk="1" fontAlgn="auto" latinLnBrk="0" hangingPunct="1">
              <a:lnSpc>
                <a:spcPct val="90000"/>
              </a:lnSpc>
              <a:spcBef>
                <a:spcPts val="1000"/>
              </a:spcBef>
              <a:spcAft>
                <a:spcPts val="0"/>
              </a:spcAft>
              <a:buClrTx/>
              <a:buSzTx/>
              <a:buFont typeface="+mj-lt"/>
              <a:buAutoNum type="romanLcPeriod"/>
              <a:tabLst/>
              <a:defRPr/>
            </a:pPr>
            <a:r>
              <a:rPr kumimoji="0" lang="fr-FR" sz="1600" b="0" i="0" u="none" strike="noStrike" kern="1200" cap="none" spc="0" normalizeH="0" baseline="0" noProof="0" dirty="0" smtClean="0">
                <a:ln>
                  <a:noFill/>
                </a:ln>
                <a:solidFill>
                  <a:prstClr val="black"/>
                </a:solidFill>
                <a:effectLst/>
                <a:uLnTx/>
                <a:uFillTx/>
                <a:latin typeface="+mn-lt"/>
                <a:ea typeface="+mn-ea"/>
                <a:cs typeface="+mn-cs"/>
              </a:rPr>
              <a:t>peuvent jouer un rôle essentiel dans les mécanismes de coordination pour s’assurer que les besoins des adolescents soient pris en compte dès le début des urgences.</a:t>
            </a:r>
          </a:p>
          <a:p>
            <a:endParaRPr lang="fr-FR" dirty="0"/>
          </a:p>
        </p:txBody>
      </p:sp>
      <p:sp>
        <p:nvSpPr>
          <p:cNvPr id="4" name="Slide Number Placeholder 3"/>
          <p:cNvSpPr>
            <a:spLocks noGrp="1"/>
          </p:cNvSpPr>
          <p:nvPr>
            <p:ph type="sldNum" sz="quarter" idx="10"/>
          </p:nvPr>
        </p:nvSpPr>
        <p:spPr/>
        <p:txBody>
          <a:bodyPr/>
          <a:lstStyle/>
          <a:p>
            <a:fld id="{74E1B2CF-9583-4011-A7C7-CE3342B60070}" type="slidenum">
              <a:rPr lang="fr-FR" smtClean="0">
                <a:solidFill>
                  <a:prstClr val="black"/>
                </a:solidFill>
              </a:rPr>
              <a:pPr/>
              <a:t>5</a:t>
            </a:fld>
            <a:endParaRPr lang="fr-FR">
              <a:solidFill>
                <a:prstClr val="black"/>
              </a:solidFill>
            </a:endParaRPr>
          </a:p>
        </p:txBody>
      </p:sp>
    </p:spTree>
    <p:extLst>
      <p:ext uri="{BB962C8B-B14F-4D97-AF65-F5344CB8AC3E}">
        <p14:creationId xmlns:p14="http://schemas.microsoft.com/office/powerpoint/2010/main" val="568591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012263FE-7D7D-4B7B-AD1D-C2FA7C1008AF}" type="datetimeFigureOut">
              <a:rPr lang="fr-FR" smtClean="0"/>
              <a:t>03/03/2022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D3526FD-7EDE-4731-92C2-3D5F395213E0}" type="slidenum">
              <a:rPr lang="fr-FR" smtClean="0"/>
              <a:t>‹#›</a:t>
            </a:fld>
            <a:endParaRPr lang="fr-FR"/>
          </a:p>
        </p:txBody>
      </p:sp>
    </p:spTree>
    <p:extLst>
      <p:ext uri="{BB962C8B-B14F-4D97-AF65-F5344CB8AC3E}">
        <p14:creationId xmlns:p14="http://schemas.microsoft.com/office/powerpoint/2010/main" val="1164118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012263FE-7D7D-4B7B-AD1D-C2FA7C1008AF}" type="datetimeFigureOut">
              <a:rPr lang="fr-FR" smtClean="0"/>
              <a:t>03/03/2022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D3526FD-7EDE-4731-92C2-3D5F395213E0}" type="slidenum">
              <a:rPr lang="fr-FR" smtClean="0"/>
              <a:t>‹#›</a:t>
            </a:fld>
            <a:endParaRPr lang="fr-FR"/>
          </a:p>
        </p:txBody>
      </p:sp>
    </p:spTree>
    <p:extLst>
      <p:ext uri="{BB962C8B-B14F-4D97-AF65-F5344CB8AC3E}">
        <p14:creationId xmlns:p14="http://schemas.microsoft.com/office/powerpoint/2010/main" val="1445668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012263FE-7D7D-4B7B-AD1D-C2FA7C1008AF}" type="datetimeFigureOut">
              <a:rPr lang="fr-FR" smtClean="0"/>
              <a:t>03/03/2022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D3526FD-7EDE-4731-92C2-3D5F395213E0}" type="slidenum">
              <a:rPr lang="fr-FR" smtClean="0"/>
              <a:t>‹#›</a:t>
            </a:fld>
            <a:endParaRPr lang="fr-FR"/>
          </a:p>
        </p:txBody>
      </p:sp>
    </p:spTree>
    <p:extLst>
      <p:ext uri="{BB962C8B-B14F-4D97-AF65-F5344CB8AC3E}">
        <p14:creationId xmlns:p14="http://schemas.microsoft.com/office/powerpoint/2010/main" val="380572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012263FE-7D7D-4B7B-AD1D-C2FA7C1008AF}" type="datetimeFigureOut">
              <a:rPr lang="fr-FR" smtClean="0">
                <a:solidFill>
                  <a:prstClr val="black">
                    <a:tint val="75000"/>
                  </a:prstClr>
                </a:solidFill>
              </a:rPr>
              <a:pPr/>
              <a:t>03/03/2022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29324"/>
            <a:ext cx="126841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7730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012263FE-7D7D-4B7B-AD1D-C2FA7C1008AF}" type="datetimeFigureOut">
              <a:rPr lang="fr-FR" smtClean="0">
                <a:solidFill>
                  <a:prstClr val="black">
                    <a:tint val="75000"/>
                  </a:prstClr>
                </a:solidFill>
              </a:rPr>
              <a:pPr/>
              <a:t>03/03/2022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29324"/>
            <a:ext cx="126841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5396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2263FE-7D7D-4B7B-AD1D-C2FA7C1008AF}" type="datetimeFigureOut">
              <a:rPr lang="fr-FR" smtClean="0">
                <a:solidFill>
                  <a:prstClr val="black">
                    <a:tint val="75000"/>
                  </a:prstClr>
                </a:solidFill>
              </a:rPr>
              <a:pPr/>
              <a:t>03/03/2022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29324"/>
            <a:ext cx="126841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4578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012263FE-7D7D-4B7B-AD1D-C2FA7C1008AF}" type="datetimeFigureOut">
              <a:rPr lang="fr-FR" smtClean="0">
                <a:solidFill>
                  <a:prstClr val="black">
                    <a:tint val="75000"/>
                  </a:prstClr>
                </a:solidFill>
              </a:rPr>
              <a:pPr/>
              <a:t>03/03/2022</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29324"/>
            <a:ext cx="126841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9980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012263FE-7D7D-4B7B-AD1D-C2FA7C1008AF}" type="datetimeFigureOut">
              <a:rPr lang="fr-FR" smtClean="0">
                <a:solidFill>
                  <a:prstClr val="black">
                    <a:tint val="75000"/>
                  </a:prstClr>
                </a:solidFill>
              </a:rPr>
              <a:pPr/>
              <a:t>03/03/2022</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29324"/>
            <a:ext cx="126841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060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012263FE-7D7D-4B7B-AD1D-C2FA7C1008AF}" type="datetimeFigureOut">
              <a:rPr lang="fr-FR" smtClean="0">
                <a:solidFill>
                  <a:prstClr val="black">
                    <a:tint val="75000"/>
                  </a:prstClr>
                </a:solidFill>
              </a:rPr>
              <a:pPr/>
              <a:t>03/03/2022</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782494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2263FE-7D7D-4B7B-AD1D-C2FA7C1008AF}" type="datetimeFigureOut">
              <a:rPr lang="fr-FR" smtClean="0">
                <a:solidFill>
                  <a:prstClr val="black">
                    <a:tint val="75000"/>
                  </a:prstClr>
                </a:solidFill>
              </a:rPr>
              <a:pPr/>
              <a:t>03/03/2022</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445628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2263FE-7D7D-4B7B-AD1D-C2FA7C1008AF}" type="datetimeFigureOut">
              <a:rPr lang="fr-FR" smtClean="0">
                <a:solidFill>
                  <a:prstClr val="black">
                    <a:tint val="75000"/>
                  </a:prstClr>
                </a:solidFill>
              </a:rPr>
              <a:pPr/>
              <a:t>03/03/2022</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283800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012263FE-7D7D-4B7B-AD1D-C2FA7C1008AF}" type="datetimeFigureOut">
              <a:rPr lang="fr-FR" smtClean="0"/>
              <a:t>03/03/2022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D3526FD-7EDE-4731-92C2-3D5F395213E0}" type="slidenum">
              <a:rPr lang="fr-FR" smtClean="0"/>
              <a:t>‹#›</a:t>
            </a:fld>
            <a:endParaRPr lang="fr-FR"/>
          </a:p>
        </p:txBody>
      </p:sp>
    </p:spTree>
    <p:extLst>
      <p:ext uri="{BB962C8B-B14F-4D97-AF65-F5344CB8AC3E}">
        <p14:creationId xmlns:p14="http://schemas.microsoft.com/office/powerpoint/2010/main" val="3279536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2263FE-7D7D-4B7B-AD1D-C2FA7C1008AF}" type="datetimeFigureOut">
              <a:rPr lang="fr-FR" smtClean="0">
                <a:solidFill>
                  <a:prstClr val="black">
                    <a:tint val="75000"/>
                  </a:prstClr>
                </a:solidFill>
              </a:rPr>
              <a:pPr/>
              <a:t>03/03/2022</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4401769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012263FE-7D7D-4B7B-AD1D-C2FA7C1008AF}" type="datetimeFigureOut">
              <a:rPr lang="fr-FR" smtClean="0">
                <a:solidFill>
                  <a:prstClr val="black">
                    <a:tint val="75000"/>
                  </a:prstClr>
                </a:solidFill>
              </a:rPr>
              <a:pPr/>
              <a:t>03/03/2022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430947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012263FE-7D7D-4B7B-AD1D-C2FA7C1008AF}" type="datetimeFigureOut">
              <a:rPr lang="fr-FR" smtClean="0">
                <a:solidFill>
                  <a:prstClr val="black">
                    <a:tint val="75000"/>
                  </a:prstClr>
                </a:solidFill>
              </a:rPr>
              <a:pPr/>
              <a:t>03/03/2022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110889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012263FE-7D7D-4B7B-AD1D-C2FA7C1008AF}" type="datetimeFigureOut">
              <a:rPr lang="fr-FR" smtClean="0">
                <a:solidFill>
                  <a:prstClr val="black">
                    <a:tint val="75000"/>
                  </a:prstClr>
                </a:solidFill>
              </a:rPr>
              <a:pPr/>
              <a:t>03/03/2022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29324"/>
            <a:ext cx="126841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20010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012263FE-7D7D-4B7B-AD1D-C2FA7C1008AF}" type="datetimeFigureOut">
              <a:rPr lang="fr-FR" smtClean="0">
                <a:solidFill>
                  <a:prstClr val="black">
                    <a:tint val="75000"/>
                  </a:prstClr>
                </a:solidFill>
              </a:rPr>
              <a:pPr/>
              <a:t>03/03/2022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29324"/>
            <a:ext cx="126841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5802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2263FE-7D7D-4B7B-AD1D-C2FA7C1008AF}" type="datetimeFigureOut">
              <a:rPr lang="fr-FR" smtClean="0">
                <a:solidFill>
                  <a:prstClr val="black">
                    <a:tint val="75000"/>
                  </a:prstClr>
                </a:solidFill>
              </a:rPr>
              <a:pPr/>
              <a:t>03/03/2022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29324"/>
            <a:ext cx="126841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7207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012263FE-7D7D-4B7B-AD1D-C2FA7C1008AF}" type="datetimeFigureOut">
              <a:rPr lang="fr-FR" smtClean="0">
                <a:solidFill>
                  <a:prstClr val="black">
                    <a:tint val="75000"/>
                  </a:prstClr>
                </a:solidFill>
              </a:rPr>
              <a:pPr/>
              <a:t>03/03/2022</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29324"/>
            <a:ext cx="126841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50771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012263FE-7D7D-4B7B-AD1D-C2FA7C1008AF}" type="datetimeFigureOut">
              <a:rPr lang="fr-FR" smtClean="0">
                <a:solidFill>
                  <a:prstClr val="black">
                    <a:tint val="75000"/>
                  </a:prstClr>
                </a:solidFill>
              </a:rPr>
              <a:pPr/>
              <a:t>03/03/2022</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29324"/>
            <a:ext cx="126841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4419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012263FE-7D7D-4B7B-AD1D-C2FA7C1008AF}" type="datetimeFigureOut">
              <a:rPr lang="fr-FR" smtClean="0">
                <a:solidFill>
                  <a:prstClr val="black">
                    <a:tint val="75000"/>
                  </a:prstClr>
                </a:solidFill>
              </a:rPr>
              <a:pPr/>
              <a:t>03/03/2022</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959162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2263FE-7D7D-4B7B-AD1D-C2FA7C1008AF}" type="datetimeFigureOut">
              <a:rPr lang="fr-FR" smtClean="0">
                <a:solidFill>
                  <a:prstClr val="black">
                    <a:tint val="75000"/>
                  </a:prstClr>
                </a:solidFill>
              </a:rPr>
              <a:pPr/>
              <a:t>03/03/2022</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42178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2263FE-7D7D-4B7B-AD1D-C2FA7C1008AF}" type="datetimeFigureOut">
              <a:rPr lang="fr-FR" smtClean="0"/>
              <a:t>03/03/2022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D3526FD-7EDE-4731-92C2-3D5F395213E0}" type="slidenum">
              <a:rPr lang="fr-FR" smtClean="0"/>
              <a:t>‹#›</a:t>
            </a:fld>
            <a:endParaRPr lang="fr-FR"/>
          </a:p>
        </p:txBody>
      </p:sp>
    </p:spTree>
    <p:extLst>
      <p:ext uri="{BB962C8B-B14F-4D97-AF65-F5344CB8AC3E}">
        <p14:creationId xmlns:p14="http://schemas.microsoft.com/office/powerpoint/2010/main" val="11388835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2263FE-7D7D-4B7B-AD1D-C2FA7C1008AF}" type="datetimeFigureOut">
              <a:rPr lang="fr-FR" smtClean="0">
                <a:solidFill>
                  <a:prstClr val="black">
                    <a:tint val="75000"/>
                  </a:prstClr>
                </a:solidFill>
              </a:rPr>
              <a:pPr/>
              <a:t>03/03/2022</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9931314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2263FE-7D7D-4B7B-AD1D-C2FA7C1008AF}" type="datetimeFigureOut">
              <a:rPr lang="fr-FR" smtClean="0">
                <a:solidFill>
                  <a:prstClr val="black">
                    <a:tint val="75000"/>
                  </a:prstClr>
                </a:solidFill>
              </a:rPr>
              <a:pPr/>
              <a:t>03/03/2022</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5307793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012263FE-7D7D-4B7B-AD1D-C2FA7C1008AF}" type="datetimeFigureOut">
              <a:rPr lang="fr-FR" smtClean="0">
                <a:solidFill>
                  <a:prstClr val="black">
                    <a:tint val="75000"/>
                  </a:prstClr>
                </a:solidFill>
              </a:rPr>
              <a:pPr/>
              <a:t>03/03/2022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805165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012263FE-7D7D-4B7B-AD1D-C2FA7C1008AF}" type="datetimeFigureOut">
              <a:rPr lang="fr-FR" smtClean="0">
                <a:solidFill>
                  <a:prstClr val="black">
                    <a:tint val="75000"/>
                  </a:prstClr>
                </a:solidFill>
              </a:rPr>
              <a:pPr/>
              <a:t>03/03/2022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1437372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012263FE-7D7D-4B7B-AD1D-C2FA7C1008AF}" type="datetimeFigureOut">
              <a:rPr lang="fr-FR" smtClean="0">
                <a:solidFill>
                  <a:prstClr val="black">
                    <a:tint val="75000"/>
                  </a:prstClr>
                </a:solidFill>
              </a:rPr>
              <a:pPr/>
              <a:t>03/03/2022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29324"/>
            <a:ext cx="126841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44227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012263FE-7D7D-4B7B-AD1D-C2FA7C1008AF}" type="datetimeFigureOut">
              <a:rPr lang="fr-FR" smtClean="0">
                <a:solidFill>
                  <a:prstClr val="black">
                    <a:tint val="75000"/>
                  </a:prstClr>
                </a:solidFill>
              </a:rPr>
              <a:pPr/>
              <a:t>03/03/2022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29324"/>
            <a:ext cx="126841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77991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2263FE-7D7D-4B7B-AD1D-C2FA7C1008AF}" type="datetimeFigureOut">
              <a:rPr lang="fr-FR" smtClean="0">
                <a:solidFill>
                  <a:prstClr val="black">
                    <a:tint val="75000"/>
                  </a:prstClr>
                </a:solidFill>
              </a:rPr>
              <a:pPr/>
              <a:t>03/03/2022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29324"/>
            <a:ext cx="126841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27784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012263FE-7D7D-4B7B-AD1D-C2FA7C1008AF}" type="datetimeFigureOut">
              <a:rPr lang="fr-FR" smtClean="0">
                <a:solidFill>
                  <a:prstClr val="black">
                    <a:tint val="75000"/>
                  </a:prstClr>
                </a:solidFill>
              </a:rPr>
              <a:pPr/>
              <a:t>03/03/2022</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29324"/>
            <a:ext cx="126841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53330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012263FE-7D7D-4B7B-AD1D-C2FA7C1008AF}" type="datetimeFigureOut">
              <a:rPr lang="fr-FR" smtClean="0">
                <a:solidFill>
                  <a:prstClr val="black">
                    <a:tint val="75000"/>
                  </a:prstClr>
                </a:solidFill>
              </a:rPr>
              <a:pPr/>
              <a:t>03/03/2022</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29324"/>
            <a:ext cx="126841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48976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012263FE-7D7D-4B7B-AD1D-C2FA7C1008AF}" type="datetimeFigureOut">
              <a:rPr lang="fr-FR" smtClean="0">
                <a:solidFill>
                  <a:prstClr val="black">
                    <a:tint val="75000"/>
                  </a:prstClr>
                </a:solidFill>
              </a:rPr>
              <a:pPr/>
              <a:t>03/03/2022</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703124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012263FE-7D7D-4B7B-AD1D-C2FA7C1008AF}" type="datetimeFigureOut">
              <a:rPr lang="fr-FR" smtClean="0"/>
              <a:t>03/03/2022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D3526FD-7EDE-4731-92C2-3D5F395213E0}" type="slidenum">
              <a:rPr lang="fr-FR" smtClean="0"/>
              <a:t>‹#›</a:t>
            </a:fld>
            <a:endParaRPr lang="fr-FR"/>
          </a:p>
        </p:txBody>
      </p:sp>
    </p:spTree>
    <p:extLst>
      <p:ext uri="{BB962C8B-B14F-4D97-AF65-F5344CB8AC3E}">
        <p14:creationId xmlns:p14="http://schemas.microsoft.com/office/powerpoint/2010/main" val="30020348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2263FE-7D7D-4B7B-AD1D-C2FA7C1008AF}" type="datetimeFigureOut">
              <a:rPr lang="fr-FR" smtClean="0">
                <a:solidFill>
                  <a:prstClr val="black">
                    <a:tint val="75000"/>
                  </a:prstClr>
                </a:solidFill>
              </a:rPr>
              <a:pPr/>
              <a:t>03/03/2022</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8500301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2263FE-7D7D-4B7B-AD1D-C2FA7C1008AF}" type="datetimeFigureOut">
              <a:rPr lang="fr-FR" smtClean="0">
                <a:solidFill>
                  <a:prstClr val="black">
                    <a:tint val="75000"/>
                  </a:prstClr>
                </a:solidFill>
              </a:rPr>
              <a:pPr/>
              <a:t>03/03/2022</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0984951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2263FE-7D7D-4B7B-AD1D-C2FA7C1008AF}" type="datetimeFigureOut">
              <a:rPr lang="fr-FR" smtClean="0">
                <a:solidFill>
                  <a:prstClr val="black">
                    <a:tint val="75000"/>
                  </a:prstClr>
                </a:solidFill>
              </a:rPr>
              <a:pPr/>
              <a:t>03/03/2022</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823114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012263FE-7D7D-4B7B-AD1D-C2FA7C1008AF}" type="datetimeFigureOut">
              <a:rPr lang="fr-FR" smtClean="0">
                <a:solidFill>
                  <a:prstClr val="black">
                    <a:tint val="75000"/>
                  </a:prstClr>
                </a:solidFill>
              </a:rPr>
              <a:pPr/>
              <a:t>03/03/2022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9063938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012263FE-7D7D-4B7B-AD1D-C2FA7C1008AF}" type="datetimeFigureOut">
              <a:rPr lang="fr-FR" smtClean="0">
                <a:solidFill>
                  <a:prstClr val="black">
                    <a:tint val="75000"/>
                  </a:prstClr>
                </a:solidFill>
              </a:rPr>
              <a:pPr/>
              <a:t>03/03/2022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55479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012263FE-7D7D-4B7B-AD1D-C2FA7C1008AF}" type="datetimeFigureOut">
              <a:rPr lang="fr-FR" smtClean="0"/>
              <a:t>03/03/2022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D3526FD-7EDE-4731-92C2-3D5F395213E0}" type="slidenum">
              <a:rPr lang="fr-FR" smtClean="0"/>
              <a:t>‹#›</a:t>
            </a:fld>
            <a:endParaRPr lang="fr-FR"/>
          </a:p>
        </p:txBody>
      </p:sp>
    </p:spTree>
    <p:extLst>
      <p:ext uri="{BB962C8B-B14F-4D97-AF65-F5344CB8AC3E}">
        <p14:creationId xmlns:p14="http://schemas.microsoft.com/office/powerpoint/2010/main" val="3761948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012263FE-7D7D-4B7B-AD1D-C2FA7C1008AF}" type="datetimeFigureOut">
              <a:rPr lang="fr-FR" smtClean="0"/>
              <a:t>03/03/2022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D3526FD-7EDE-4731-92C2-3D5F395213E0}" type="slidenum">
              <a:rPr lang="fr-FR" smtClean="0"/>
              <a:t>‹#›</a:t>
            </a:fld>
            <a:endParaRPr lang="fr-FR"/>
          </a:p>
        </p:txBody>
      </p:sp>
    </p:spTree>
    <p:extLst>
      <p:ext uri="{BB962C8B-B14F-4D97-AF65-F5344CB8AC3E}">
        <p14:creationId xmlns:p14="http://schemas.microsoft.com/office/powerpoint/2010/main" val="1404305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2263FE-7D7D-4B7B-AD1D-C2FA7C1008AF}" type="datetimeFigureOut">
              <a:rPr lang="fr-FR" smtClean="0"/>
              <a:t>03/03/2022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D3526FD-7EDE-4731-92C2-3D5F395213E0}" type="slidenum">
              <a:rPr lang="fr-FR" smtClean="0"/>
              <a:t>‹#›</a:t>
            </a:fld>
            <a:endParaRPr lang="fr-FR"/>
          </a:p>
        </p:txBody>
      </p:sp>
    </p:spTree>
    <p:extLst>
      <p:ext uri="{BB962C8B-B14F-4D97-AF65-F5344CB8AC3E}">
        <p14:creationId xmlns:p14="http://schemas.microsoft.com/office/powerpoint/2010/main" val="2883725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2263FE-7D7D-4B7B-AD1D-C2FA7C1008AF}" type="datetimeFigureOut">
              <a:rPr lang="fr-FR" smtClean="0"/>
              <a:t>03/03/2022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D3526FD-7EDE-4731-92C2-3D5F395213E0}" type="slidenum">
              <a:rPr lang="fr-FR" smtClean="0"/>
              <a:t>‹#›</a:t>
            </a:fld>
            <a:endParaRPr lang="fr-FR"/>
          </a:p>
        </p:txBody>
      </p:sp>
    </p:spTree>
    <p:extLst>
      <p:ext uri="{BB962C8B-B14F-4D97-AF65-F5344CB8AC3E}">
        <p14:creationId xmlns:p14="http://schemas.microsoft.com/office/powerpoint/2010/main" val="605431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2263FE-7D7D-4B7B-AD1D-C2FA7C1008AF}" type="datetimeFigureOut">
              <a:rPr lang="fr-FR" smtClean="0"/>
              <a:t>03/03/2022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D3526FD-7EDE-4731-92C2-3D5F395213E0}" type="slidenum">
              <a:rPr lang="fr-FR" smtClean="0"/>
              <a:t>‹#›</a:t>
            </a:fld>
            <a:endParaRPr lang="fr-FR"/>
          </a:p>
        </p:txBody>
      </p:sp>
    </p:spTree>
    <p:extLst>
      <p:ext uri="{BB962C8B-B14F-4D97-AF65-F5344CB8AC3E}">
        <p14:creationId xmlns:p14="http://schemas.microsoft.com/office/powerpoint/2010/main" val="3838144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2263FE-7D7D-4B7B-AD1D-C2FA7C1008AF}" type="datetimeFigureOut">
              <a:rPr lang="fr-FR" smtClean="0"/>
              <a:t>03/03/2022</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3526FD-7EDE-4731-92C2-3D5F395213E0}" type="slidenum">
              <a:rPr lang="fr-FR" smtClean="0"/>
              <a:t>‹#›</a:t>
            </a:fld>
            <a:endParaRPr lang="fr-FR"/>
          </a:p>
        </p:txBody>
      </p:sp>
    </p:spTree>
    <p:extLst>
      <p:ext uri="{BB962C8B-B14F-4D97-AF65-F5344CB8AC3E}">
        <p14:creationId xmlns:p14="http://schemas.microsoft.com/office/powerpoint/2010/main" val="123617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2263FE-7D7D-4B7B-AD1D-C2FA7C1008AF}" type="datetimeFigureOut">
              <a:rPr lang="fr-FR" smtClean="0">
                <a:solidFill>
                  <a:prstClr val="black">
                    <a:tint val="75000"/>
                  </a:prstClr>
                </a:solidFill>
              </a:rPr>
              <a:pPr/>
              <a:t>03/03/2022</a:t>
            </a:fld>
            <a:endParaRPr lang="fr-F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3786282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2263FE-7D7D-4B7B-AD1D-C2FA7C1008AF}" type="datetimeFigureOut">
              <a:rPr lang="fr-FR" smtClean="0">
                <a:solidFill>
                  <a:prstClr val="black">
                    <a:tint val="75000"/>
                  </a:prstClr>
                </a:solidFill>
              </a:rPr>
              <a:pPr/>
              <a:t>03/03/2022</a:t>
            </a:fld>
            <a:endParaRPr lang="fr-F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7635916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2263FE-7D7D-4B7B-AD1D-C2FA7C1008AF}" type="datetimeFigureOut">
              <a:rPr lang="fr-FR" smtClean="0">
                <a:solidFill>
                  <a:prstClr val="black">
                    <a:tint val="75000"/>
                  </a:prstClr>
                </a:solidFill>
              </a:rPr>
              <a:pPr/>
              <a:t>03/03/2022</a:t>
            </a:fld>
            <a:endParaRPr lang="fr-F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7822748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35.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287473"/>
            <a:ext cx="9144000" cy="978910"/>
          </a:xfrm>
          <a:solidFill>
            <a:srgbClr val="FFC000"/>
          </a:solidFill>
          <a:ln>
            <a:solidFill>
              <a:srgbClr val="FFC000"/>
            </a:solidFill>
          </a:ln>
        </p:spPr>
        <p:txBody>
          <a:bodyPr>
            <a:normAutofit fontScale="92500"/>
          </a:bodyPr>
          <a:lstStyle/>
          <a:p>
            <a:r>
              <a:rPr lang="fr-FR" sz="2800" b="1" dirty="0" smtClean="0">
                <a:solidFill>
                  <a:srgbClr val="FF0000"/>
                </a:solidFill>
              </a:rPr>
              <a:t>Module 10: La santé sexuelle et reproductive des adolescents</a:t>
            </a:r>
          </a:p>
          <a:p>
            <a:r>
              <a:rPr lang="fr-FR" dirty="0" smtClean="0"/>
              <a:t>Mars 2022</a:t>
            </a:r>
          </a:p>
          <a:p>
            <a:endParaRPr lang="fr-FR" sz="2800" dirty="0"/>
          </a:p>
          <a:p>
            <a:endParaRPr lang="fr-FR" sz="2800" dirty="0"/>
          </a:p>
        </p:txBody>
      </p:sp>
      <p:sp>
        <p:nvSpPr>
          <p:cNvPr id="4" name="Title 1"/>
          <p:cNvSpPr>
            <a:spLocks noGrp="1"/>
          </p:cNvSpPr>
          <p:nvPr>
            <p:ph type="ctrTitle"/>
          </p:nvPr>
        </p:nvSpPr>
        <p:spPr>
          <a:xfrm>
            <a:off x="1524000" y="1863584"/>
            <a:ext cx="9144000" cy="1423889"/>
          </a:xfrm>
          <a:solidFill>
            <a:srgbClr val="92D050"/>
          </a:solidFill>
        </p:spPr>
        <p:txBody>
          <a:bodyPr anchor="t">
            <a:normAutofit fontScale="90000"/>
          </a:bodyPr>
          <a:lstStyle/>
          <a:p>
            <a:r>
              <a:rPr lang="fr-FR" sz="4400" b="1" dirty="0" smtClean="0">
                <a:latin typeface="+mn-lt"/>
              </a:rPr>
              <a:t>Dispositif Minimum d’Urgence en </a:t>
            </a:r>
            <a:r>
              <a:rPr lang="fr-FR" sz="4400" b="1" dirty="0" smtClean="0">
                <a:solidFill>
                  <a:prstClr val="black"/>
                </a:solidFill>
                <a:latin typeface="Calibri" panose="020F0502020204030204"/>
              </a:rPr>
              <a:t>Sant</a:t>
            </a:r>
            <a:r>
              <a:rPr lang="fr-FR" sz="4400" b="1" dirty="0">
                <a:solidFill>
                  <a:prstClr val="black"/>
                </a:solidFill>
                <a:latin typeface="Calibri" panose="020F0502020204030204"/>
              </a:rPr>
              <a:t>é</a:t>
            </a:r>
            <a:r>
              <a:rPr lang="fr-FR" sz="4400" b="1" dirty="0" smtClean="0">
                <a:solidFill>
                  <a:prstClr val="black"/>
                </a:solidFill>
                <a:latin typeface="Calibri" panose="020F0502020204030204"/>
              </a:rPr>
              <a:t> </a:t>
            </a:r>
            <a:r>
              <a:rPr lang="fr-FR" sz="4400" b="1" dirty="0">
                <a:solidFill>
                  <a:prstClr val="black"/>
                </a:solidFill>
                <a:latin typeface="Calibri" panose="020F0502020204030204"/>
              </a:rPr>
              <a:t>Sexuelle et </a:t>
            </a:r>
            <a:r>
              <a:rPr lang="fr-FR" sz="4400" b="1" dirty="0" smtClean="0">
                <a:solidFill>
                  <a:prstClr val="black"/>
                </a:solidFill>
                <a:latin typeface="Calibri" panose="020F0502020204030204"/>
              </a:rPr>
              <a:t>Reproductive (DMU-SSR)</a:t>
            </a:r>
            <a:endParaRPr lang="fr-FR" sz="4400" b="1" dirty="0">
              <a:latin typeface="+mn-lt"/>
            </a:endParaRPr>
          </a:p>
        </p:txBody>
      </p:sp>
      <p:sp>
        <p:nvSpPr>
          <p:cNvPr id="5" name="Rectangle 4"/>
          <p:cNvSpPr/>
          <p:nvPr/>
        </p:nvSpPr>
        <p:spPr>
          <a:xfrm>
            <a:off x="6454588" y="4933852"/>
            <a:ext cx="4213412" cy="693523"/>
          </a:xfrm>
          <a:prstGeom prst="rect">
            <a:avLst/>
          </a:prstGeom>
          <a:ln>
            <a:solidFill>
              <a:srgbClr val="FF0000"/>
            </a:solidFill>
          </a:ln>
        </p:spPr>
        <p:txBody>
          <a:bodyPr wrap="square">
            <a:spAutoFit/>
          </a:bodyPr>
          <a:lstStyle/>
          <a:p>
            <a:pPr defTabSz="685800">
              <a:lnSpc>
                <a:spcPct val="90000"/>
              </a:lnSpc>
              <a:spcBef>
                <a:spcPts val="750"/>
              </a:spcBef>
            </a:pPr>
            <a:r>
              <a:rPr lang="fr-FR" b="1" dirty="0">
                <a:solidFill>
                  <a:prstClr val="black"/>
                </a:solidFill>
              </a:rPr>
              <a:t>Présentateur: Dr. Jonathan B </a:t>
            </a:r>
            <a:r>
              <a:rPr lang="fr-FR" b="1" dirty="0" err="1">
                <a:solidFill>
                  <a:prstClr val="black"/>
                </a:solidFill>
              </a:rPr>
              <a:t>Ndzi</a:t>
            </a:r>
            <a:r>
              <a:rPr lang="fr-FR" b="1" dirty="0">
                <a:solidFill>
                  <a:prstClr val="black"/>
                </a:solidFill>
              </a:rPr>
              <a:t> (</a:t>
            </a:r>
            <a:r>
              <a:rPr lang="fr-FR" b="1" dirty="0" smtClean="0">
                <a:solidFill>
                  <a:prstClr val="black"/>
                </a:solidFill>
              </a:rPr>
              <a:t>M.D.)</a:t>
            </a:r>
            <a:endParaRPr lang="fr-FR" b="1" dirty="0">
              <a:solidFill>
                <a:prstClr val="black"/>
              </a:solidFill>
            </a:endParaRPr>
          </a:p>
          <a:p>
            <a:pPr defTabSz="685800">
              <a:lnSpc>
                <a:spcPct val="90000"/>
              </a:lnSpc>
              <a:spcBef>
                <a:spcPts val="750"/>
              </a:spcBef>
            </a:pPr>
            <a:r>
              <a:rPr lang="fr-FR" b="1" dirty="0">
                <a:solidFill>
                  <a:prstClr val="black"/>
                </a:solidFill>
              </a:rPr>
              <a:t>Spécialiste </a:t>
            </a:r>
            <a:r>
              <a:rPr lang="fr-FR" b="1" dirty="0" smtClean="0">
                <a:solidFill>
                  <a:prstClr val="black"/>
                </a:solidFill>
              </a:rPr>
              <a:t>Humanitaire</a:t>
            </a:r>
            <a:endParaRPr lang="fr-FR" b="1" dirty="0">
              <a:solidFill>
                <a:prstClr val="black"/>
              </a:solidFill>
            </a:endParaRPr>
          </a:p>
        </p:txBody>
      </p:sp>
    </p:spTree>
    <p:extLst>
      <p:ext uri="{BB962C8B-B14F-4D97-AF65-F5344CB8AC3E}">
        <p14:creationId xmlns:p14="http://schemas.microsoft.com/office/powerpoint/2010/main" val="428635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fr-FR" u="sng" dirty="0" smtClean="0"/>
              <a:t>Bon a savoir – sur les jeunes en situation humanitaire</a:t>
            </a:r>
            <a:endParaRPr lang="fr-FR" u="sng" dirty="0" smtClean="0"/>
          </a:p>
          <a:p>
            <a:pPr marL="971550" lvl="1" indent="-514350">
              <a:buFont typeface="+mj-lt"/>
              <a:buAutoNum type="alphaLcPeriod"/>
            </a:pPr>
            <a:r>
              <a:rPr lang="fr-FR" dirty="0" smtClean="0"/>
              <a:t>Rôle d’adulte au sein de la famille.</a:t>
            </a:r>
          </a:p>
          <a:p>
            <a:pPr marL="914400" lvl="1" indent="-457200">
              <a:buFont typeface="+mj-lt"/>
              <a:buAutoNum type="alphaLcPeriod"/>
            </a:pPr>
            <a:r>
              <a:rPr lang="fr-FR" dirty="0" smtClean="0"/>
              <a:t>Manque d’accès </a:t>
            </a:r>
            <a:r>
              <a:rPr lang="fr-FR" dirty="0">
                <a:solidFill>
                  <a:prstClr val="black"/>
                </a:solidFill>
              </a:rPr>
              <a:t>à</a:t>
            </a:r>
            <a:r>
              <a:rPr lang="fr-FR" dirty="0" smtClean="0"/>
              <a:t> </a:t>
            </a:r>
            <a:r>
              <a:rPr lang="fr-FR" dirty="0" smtClean="0"/>
              <a:t>et d’information sur les services SSR disponibles suite une interruption d’offre des services.</a:t>
            </a:r>
          </a:p>
          <a:p>
            <a:pPr marL="914400" lvl="1" indent="-457200">
              <a:buFont typeface="+mj-lt"/>
              <a:buAutoNum type="alphaLcPeriod"/>
            </a:pPr>
            <a:r>
              <a:rPr lang="fr-FR" dirty="0" smtClean="0"/>
              <a:t>L’accès aux services SSR de qualité pour les personnes en situation humanitaire est un droit humain fondamental. </a:t>
            </a:r>
          </a:p>
          <a:p>
            <a:pPr marL="914400" lvl="1" indent="-457200">
              <a:buFont typeface="+mj-lt"/>
              <a:buAutoNum type="alphaLcPeriod"/>
            </a:pPr>
            <a:r>
              <a:rPr lang="fr-FR" dirty="0" smtClean="0"/>
              <a:t>Les jeunes constitue un groupe-clé en situation humanitaire mais peu est connu des interventions </a:t>
            </a:r>
            <a:r>
              <a:rPr lang="fr-FR" dirty="0">
                <a:solidFill>
                  <a:prstClr val="black"/>
                </a:solidFill>
              </a:rPr>
              <a:t>à</a:t>
            </a:r>
            <a:r>
              <a:rPr lang="fr-FR" dirty="0" smtClean="0"/>
              <a:t> </a:t>
            </a:r>
            <a:r>
              <a:rPr lang="fr-FR" dirty="0" smtClean="0"/>
              <a:t>leurs égard. </a:t>
            </a:r>
            <a:endParaRPr lang="fr-FR" dirty="0"/>
          </a:p>
        </p:txBody>
      </p:sp>
      <p:sp>
        <p:nvSpPr>
          <p:cNvPr id="4" name="Title 1"/>
          <p:cNvSpPr>
            <a:spLocks noGrp="1"/>
          </p:cNvSpPr>
          <p:nvPr>
            <p:ph type="title"/>
          </p:nvPr>
        </p:nvSpPr>
        <p:spPr>
          <a:xfrm>
            <a:off x="838200" y="365126"/>
            <a:ext cx="9192065" cy="858764"/>
          </a:xfrm>
          <a:ln>
            <a:solidFill>
              <a:schemeClr val="accent2"/>
            </a:solidFill>
          </a:ln>
        </p:spPr>
        <p:txBody>
          <a:bodyPr/>
          <a:lstStyle/>
          <a:p>
            <a:r>
              <a:rPr lang="fr-FR" b="1" dirty="0" smtClean="0">
                <a:ln>
                  <a:solidFill>
                    <a:schemeClr val="accent2"/>
                  </a:solidFill>
                </a:ln>
                <a:latin typeface="+mn-lt"/>
              </a:rPr>
              <a:t>Les adolescents et crise humanitaire </a:t>
            </a:r>
            <a:endParaRPr lang="fr-FR" b="1" dirty="0">
              <a:ln>
                <a:solidFill>
                  <a:schemeClr val="accent2"/>
                </a:solidFill>
              </a:ln>
              <a:latin typeface="+mn-lt"/>
            </a:endParaRPr>
          </a:p>
        </p:txBody>
      </p:sp>
    </p:spTree>
    <p:extLst>
      <p:ext uri="{BB962C8B-B14F-4D97-AF65-F5344CB8AC3E}">
        <p14:creationId xmlns:p14="http://schemas.microsoft.com/office/powerpoint/2010/main" val="3445471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81686"/>
            <a:ext cx="10515600" cy="5387926"/>
          </a:xfrm>
        </p:spPr>
        <p:txBody>
          <a:bodyPr>
            <a:normAutofit fontScale="70000" lnSpcReduction="20000"/>
          </a:bodyPr>
          <a:lstStyle/>
          <a:p>
            <a:r>
              <a:rPr lang="fr-FR" sz="3300" dirty="0" smtClean="0"/>
              <a:t>Les très jeunes adolescents (moins de 15 ans);</a:t>
            </a:r>
          </a:p>
          <a:p>
            <a:r>
              <a:rPr lang="fr-FR" sz="3300" dirty="0" smtClean="0"/>
              <a:t>Enfants chefs des ménages</a:t>
            </a:r>
          </a:p>
          <a:p>
            <a:r>
              <a:rPr lang="fr-FR" sz="3300" dirty="0"/>
              <a:t>Les adolescents victimes de violences sexuelles, de trafic  d’êtres humains ou de toute	 autre forme de violences basées sur le genre. Filles </a:t>
            </a:r>
            <a:r>
              <a:rPr lang="fr-FR" sz="3300" dirty="0" smtClean="0"/>
              <a:t>mères</a:t>
            </a:r>
          </a:p>
          <a:p>
            <a:r>
              <a:rPr lang="fr-FR" sz="3300" dirty="0" smtClean="0"/>
              <a:t>Les orphelins;</a:t>
            </a:r>
          </a:p>
          <a:p>
            <a:r>
              <a:rPr lang="fr-FR" sz="3300" dirty="0"/>
              <a:t>Les adolescents mariés;</a:t>
            </a:r>
          </a:p>
          <a:p>
            <a:r>
              <a:rPr lang="fr-FR" sz="3300" dirty="0"/>
              <a:t>Les filles-mères veuves;	</a:t>
            </a:r>
          </a:p>
          <a:p>
            <a:r>
              <a:rPr lang="fr-FR" sz="3300" dirty="0"/>
              <a:t>Les adolescents handicapés;</a:t>
            </a:r>
          </a:p>
          <a:p>
            <a:r>
              <a:rPr lang="fr-FR" sz="3300" dirty="0"/>
              <a:t>Vivants avec le VIH;</a:t>
            </a:r>
          </a:p>
          <a:p>
            <a:r>
              <a:rPr lang="fr-FR" sz="3300" dirty="0" smtClean="0"/>
              <a:t>Ayant </a:t>
            </a:r>
            <a:r>
              <a:rPr lang="fr-FR" sz="3300" dirty="0"/>
              <a:t>des rapports sexuels avec des personnes du même sexe;</a:t>
            </a:r>
          </a:p>
          <a:p>
            <a:r>
              <a:rPr lang="fr-FR" sz="3300" dirty="0" smtClean="0"/>
              <a:t>Ayant des relations sexuelles de nature transactionnelle;</a:t>
            </a:r>
          </a:p>
          <a:p>
            <a:r>
              <a:rPr lang="fr-FR" sz="3300" dirty="0" smtClean="0"/>
              <a:t>Les adolescents s’occupant de personnes handicapées;</a:t>
            </a:r>
          </a:p>
          <a:p>
            <a:r>
              <a:rPr lang="fr-FR" sz="3300" dirty="0" smtClean="0"/>
              <a:t>Les enfants-soldats (y compris  les filles) et d’autres enfants associés aux forces armées (dans des rôles non-combattants).</a:t>
            </a:r>
          </a:p>
          <a:p>
            <a:r>
              <a:rPr lang="fr-FR" sz="3300" dirty="0" smtClean="0"/>
              <a:t>Les adolescents vivant en milieux urbains</a:t>
            </a:r>
          </a:p>
          <a:p>
            <a:endParaRPr lang="fr-FR" dirty="0"/>
          </a:p>
        </p:txBody>
      </p:sp>
      <p:sp>
        <p:nvSpPr>
          <p:cNvPr id="4" name="Title 1"/>
          <p:cNvSpPr>
            <a:spLocks noGrp="1"/>
          </p:cNvSpPr>
          <p:nvPr>
            <p:ph type="title"/>
          </p:nvPr>
        </p:nvSpPr>
        <p:spPr>
          <a:xfrm>
            <a:off x="838200" y="365126"/>
            <a:ext cx="10515600" cy="605546"/>
          </a:xfrm>
          <a:ln>
            <a:solidFill>
              <a:srgbClr val="FF0000"/>
            </a:solidFill>
          </a:ln>
        </p:spPr>
        <p:txBody>
          <a:bodyPr anchor="t">
            <a:normAutofit fontScale="90000"/>
          </a:bodyPr>
          <a:lstStyle/>
          <a:p>
            <a:r>
              <a:rPr lang="fr-FR" b="1" dirty="0" smtClean="0">
                <a:latin typeface="+mn-lt"/>
              </a:rPr>
              <a:t>Introduction- les adolescents </a:t>
            </a:r>
            <a:r>
              <a:rPr lang="fr-FR" b="1" dirty="0">
                <a:solidFill>
                  <a:prstClr val="black"/>
                </a:solidFill>
                <a:latin typeface="Calibri" panose="020F0502020204030204"/>
                <a:ea typeface="+mn-ea"/>
                <a:cs typeface="+mn-cs"/>
              </a:rPr>
              <a:t>à</a:t>
            </a:r>
            <a:r>
              <a:rPr lang="fr-FR" b="1" dirty="0" smtClean="0">
                <a:latin typeface="+mn-lt"/>
              </a:rPr>
              <a:t> haut risque</a:t>
            </a:r>
            <a:endParaRPr lang="fr-FR" b="1" dirty="0">
              <a:latin typeface="+mn-lt"/>
            </a:endParaRPr>
          </a:p>
        </p:txBody>
      </p:sp>
    </p:spTree>
    <p:extLst>
      <p:ext uri="{BB962C8B-B14F-4D97-AF65-F5344CB8AC3E}">
        <p14:creationId xmlns:p14="http://schemas.microsoft.com/office/powerpoint/2010/main" val="19615356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8458200" cy="867930"/>
          </a:xfrm>
        </p:spPr>
        <p:txBody>
          <a:bodyPr anchor="t">
            <a:noAutofit/>
          </a:bodyPr>
          <a:lstStyle/>
          <a:p>
            <a:r>
              <a:rPr lang="fr-FR" sz="4000" b="1" dirty="0" smtClean="0">
                <a:ln>
                  <a:solidFill>
                    <a:schemeClr val="accent2"/>
                  </a:solidFill>
                </a:ln>
                <a:latin typeface="+mn-lt"/>
              </a:rPr>
              <a:t>Le programme de SSR des adolescents</a:t>
            </a:r>
            <a:endParaRPr lang="fr-FR" sz="4000" b="1" dirty="0">
              <a:ln>
                <a:solidFill>
                  <a:schemeClr val="accent2"/>
                </a:solidFill>
              </a:ln>
              <a:latin typeface="+mn-lt"/>
            </a:endParaRPr>
          </a:p>
        </p:txBody>
      </p:sp>
      <p:sp>
        <p:nvSpPr>
          <p:cNvPr id="3" name="Content Placeholder 2"/>
          <p:cNvSpPr>
            <a:spLocks noGrp="1"/>
          </p:cNvSpPr>
          <p:nvPr>
            <p:ph sz="half" idx="1"/>
          </p:nvPr>
        </p:nvSpPr>
        <p:spPr>
          <a:xfrm>
            <a:off x="838199" y="1336431"/>
            <a:ext cx="6069037" cy="4840532"/>
          </a:xfrm>
        </p:spPr>
        <p:txBody>
          <a:bodyPr>
            <a:noAutofit/>
          </a:bodyPr>
          <a:lstStyle/>
          <a:p>
            <a:pPr marL="514350" indent="-514350">
              <a:buFont typeface="+mj-lt"/>
              <a:buAutoNum type="alphaLcPeriod"/>
            </a:pPr>
            <a:r>
              <a:rPr lang="fr-FR" sz="2200" b="1" dirty="0" smtClean="0"/>
              <a:t>La mise en place du DMU </a:t>
            </a:r>
          </a:p>
          <a:p>
            <a:pPr marL="514350" indent="-514350">
              <a:buFont typeface="+mj-lt"/>
              <a:buAutoNum type="alphaLcPeriod"/>
            </a:pPr>
            <a:r>
              <a:rPr lang="fr-FR" sz="2200" b="1" dirty="0" smtClean="0"/>
              <a:t>Gestion des risques et catastrophes: </a:t>
            </a:r>
          </a:p>
          <a:p>
            <a:pPr lvl="1">
              <a:buFont typeface="Wingdings" panose="05000000000000000000" pitchFamily="2" charset="2"/>
              <a:buChar char="ü"/>
            </a:pPr>
            <a:r>
              <a:rPr lang="fr-FR" sz="2200" dirty="0" smtClean="0"/>
              <a:t>Soutenir la mobilisation et les partenariats systématiques avec les adolescents, surtout dans la prise de décision et l’allocution du budget. </a:t>
            </a:r>
          </a:p>
          <a:p>
            <a:pPr lvl="1">
              <a:buFont typeface="Wingdings" panose="05000000000000000000" pitchFamily="2" charset="2"/>
              <a:buChar char="ü"/>
            </a:pPr>
            <a:r>
              <a:rPr lang="fr-FR" sz="2200" dirty="0" smtClean="0"/>
              <a:t>Renforcer les capacités des  adolescents à être des intervenants humanitaires efficaces  et  soutenir les initiatives et les  organisations menées par les adolescents dans l’action humanitaire.</a:t>
            </a:r>
          </a:p>
          <a:p>
            <a:pPr marL="514350" indent="-514350">
              <a:buFont typeface="+mj-lt"/>
              <a:buAutoNum type="alphaLcPeriod"/>
            </a:pPr>
            <a:r>
              <a:rPr lang="fr-FR" sz="2200" b="1" dirty="0" smtClean="0"/>
              <a:t>Recenser/ évaluer les besoins des jeunes – les vulnérabilités et les capacités.</a:t>
            </a:r>
            <a:endParaRPr lang="fr-FR" sz="2200" b="1" dirty="0"/>
          </a:p>
        </p:txBody>
      </p:sp>
      <p:pic>
        <p:nvPicPr>
          <p:cNvPr id="4" name="Picture 3"/>
          <p:cNvPicPr>
            <a:picLocks noChangeAspect="1"/>
          </p:cNvPicPr>
          <p:nvPr/>
        </p:nvPicPr>
        <p:blipFill>
          <a:blip r:embed="rId2"/>
          <a:stretch>
            <a:fillRect/>
          </a:stretch>
        </p:blipFill>
        <p:spPr>
          <a:xfrm>
            <a:off x="7575971" y="1336431"/>
            <a:ext cx="3678183" cy="4715431"/>
          </a:xfrm>
          <a:prstGeom prst="rect">
            <a:avLst/>
          </a:prstGeom>
        </p:spPr>
      </p:pic>
      <p:cxnSp>
        <p:nvCxnSpPr>
          <p:cNvPr id="7" name="Straight Arrow Connector 6"/>
          <p:cNvCxnSpPr/>
          <p:nvPr/>
        </p:nvCxnSpPr>
        <p:spPr>
          <a:xfrm>
            <a:off x="4487594" y="1505243"/>
            <a:ext cx="2988731" cy="4642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057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66336" y="646479"/>
            <a:ext cx="10515600" cy="746223"/>
          </a:xfrm>
          <a:ln>
            <a:solidFill>
              <a:srgbClr val="FF0000"/>
            </a:solidFill>
          </a:ln>
        </p:spPr>
        <p:txBody>
          <a:bodyPr anchor="t">
            <a:noAutofit/>
          </a:bodyPr>
          <a:lstStyle/>
          <a:p>
            <a:pPr lvl="0">
              <a:spcBef>
                <a:spcPts val="1000"/>
              </a:spcBef>
            </a:pPr>
            <a:r>
              <a:rPr lang="fr-FR" b="1" dirty="0" smtClean="0">
                <a:ln>
                  <a:solidFill>
                    <a:schemeClr val="accent2"/>
                  </a:solidFill>
                </a:ln>
                <a:solidFill>
                  <a:prstClr val="black"/>
                </a:solidFill>
                <a:latin typeface="+mn-lt"/>
                <a:ea typeface="+mn-ea"/>
                <a:cs typeface="+mn-cs"/>
              </a:rPr>
              <a:t>Principes </a:t>
            </a:r>
            <a:r>
              <a:rPr lang="fr-FR" b="1" dirty="0">
                <a:ln>
                  <a:solidFill>
                    <a:schemeClr val="accent2"/>
                  </a:solidFill>
                </a:ln>
                <a:solidFill>
                  <a:prstClr val="black"/>
                </a:solidFill>
                <a:latin typeface="+mn-lt"/>
                <a:ea typeface="+mn-ea"/>
                <a:cs typeface="+mn-cs"/>
              </a:rPr>
              <a:t>du travail avec les adolescents</a:t>
            </a:r>
            <a:br>
              <a:rPr lang="fr-FR" b="1" dirty="0">
                <a:ln>
                  <a:solidFill>
                    <a:schemeClr val="accent2"/>
                  </a:solidFill>
                </a:ln>
                <a:solidFill>
                  <a:prstClr val="black"/>
                </a:solidFill>
                <a:latin typeface="+mn-lt"/>
                <a:ea typeface="+mn-ea"/>
                <a:cs typeface="+mn-cs"/>
              </a:rPr>
            </a:br>
            <a:r>
              <a:rPr lang="fr-FR" dirty="0" smtClean="0">
                <a:ln>
                  <a:solidFill>
                    <a:schemeClr val="accent2"/>
                  </a:solidFill>
                </a:ln>
                <a:latin typeface="+mn-lt"/>
              </a:rPr>
              <a:t/>
            </a:r>
            <a:br>
              <a:rPr lang="fr-FR" dirty="0" smtClean="0">
                <a:ln>
                  <a:solidFill>
                    <a:schemeClr val="accent2"/>
                  </a:solidFill>
                </a:ln>
                <a:latin typeface="+mn-lt"/>
              </a:rPr>
            </a:br>
            <a:endParaRPr lang="fr-FR" dirty="0">
              <a:ln>
                <a:solidFill>
                  <a:schemeClr val="accent2"/>
                </a:solidFill>
              </a:ln>
              <a:latin typeface="+mn-lt"/>
            </a:endParaRPr>
          </a:p>
        </p:txBody>
      </p:sp>
      <p:sp>
        <p:nvSpPr>
          <p:cNvPr id="6" name="Content Placeholder 5"/>
          <p:cNvSpPr>
            <a:spLocks noGrp="1"/>
          </p:cNvSpPr>
          <p:nvPr>
            <p:ph idx="1"/>
          </p:nvPr>
        </p:nvSpPr>
        <p:spPr>
          <a:xfrm>
            <a:off x="2244969" y="1853760"/>
            <a:ext cx="6167511" cy="1747569"/>
          </a:xfrm>
        </p:spPr>
        <p:txBody>
          <a:bodyPr/>
          <a:lstStyle/>
          <a:p>
            <a:pPr lvl="1"/>
            <a:r>
              <a:rPr lang="fr-FR" sz="3600" b="1" dirty="0" smtClean="0">
                <a:solidFill>
                  <a:prstClr val="black"/>
                </a:solidFill>
                <a:ea typeface="+mj-ea"/>
                <a:cs typeface="+mj-cs"/>
              </a:rPr>
              <a:t>principes </a:t>
            </a:r>
            <a:r>
              <a:rPr lang="fr-FR" sz="3600" b="1" dirty="0">
                <a:solidFill>
                  <a:prstClr val="black"/>
                </a:solidFill>
                <a:ea typeface="+mj-ea"/>
                <a:cs typeface="+mj-cs"/>
              </a:rPr>
              <a:t>de gestion </a:t>
            </a:r>
            <a:endParaRPr lang="fr-FR" sz="3600" b="1" dirty="0" smtClean="0">
              <a:solidFill>
                <a:prstClr val="black"/>
              </a:solidFill>
              <a:ea typeface="+mj-ea"/>
              <a:cs typeface="+mj-cs"/>
            </a:endParaRPr>
          </a:p>
          <a:p>
            <a:pPr lvl="1"/>
            <a:r>
              <a:rPr lang="fr-FR" sz="3600" b="1" dirty="0" smtClean="0">
                <a:solidFill>
                  <a:prstClr val="black"/>
                </a:solidFill>
                <a:ea typeface="+mj-ea"/>
                <a:cs typeface="+mj-cs"/>
              </a:rPr>
              <a:t>principes </a:t>
            </a:r>
            <a:r>
              <a:rPr lang="fr-FR" sz="3600" b="1" dirty="0">
                <a:solidFill>
                  <a:prstClr val="black"/>
                </a:solidFill>
                <a:ea typeface="+mj-ea"/>
                <a:cs typeface="+mj-cs"/>
              </a:rPr>
              <a:t>directeurs</a:t>
            </a:r>
            <a:br>
              <a:rPr lang="fr-FR" sz="3600" b="1" dirty="0">
                <a:solidFill>
                  <a:prstClr val="black"/>
                </a:solidFill>
                <a:ea typeface="+mj-ea"/>
                <a:cs typeface="+mj-cs"/>
              </a:rPr>
            </a:br>
            <a:endParaRPr lang="fr-FR" dirty="0"/>
          </a:p>
        </p:txBody>
      </p:sp>
    </p:spTree>
    <p:extLst>
      <p:ext uri="{BB962C8B-B14F-4D97-AF65-F5344CB8AC3E}">
        <p14:creationId xmlns:p14="http://schemas.microsoft.com/office/powerpoint/2010/main" val="12085570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89952"/>
          </a:xfrm>
          <a:ln>
            <a:solidFill>
              <a:srgbClr val="FF0000"/>
            </a:solidFill>
          </a:ln>
        </p:spPr>
        <p:txBody>
          <a:bodyPr anchor="t">
            <a:normAutofit/>
          </a:bodyPr>
          <a:lstStyle/>
          <a:p>
            <a:r>
              <a:rPr lang="fr-FR" sz="3600" b="1" dirty="0" smtClean="0">
                <a:latin typeface="+mn-lt"/>
              </a:rPr>
              <a:t>Principes  directeurs de prestation des services SSR</a:t>
            </a:r>
            <a:endParaRPr lang="fr-FR" sz="3600" b="1" dirty="0">
              <a:latin typeface="+mn-lt"/>
            </a:endParaRPr>
          </a:p>
        </p:txBody>
      </p:sp>
      <p:sp>
        <p:nvSpPr>
          <p:cNvPr id="3" name="Content Placeholder 2"/>
          <p:cNvSpPr>
            <a:spLocks noGrp="1"/>
          </p:cNvSpPr>
          <p:nvPr>
            <p:ph idx="1"/>
          </p:nvPr>
        </p:nvSpPr>
        <p:spPr>
          <a:xfrm>
            <a:off x="838200" y="1842868"/>
            <a:ext cx="10515600" cy="3024554"/>
          </a:xfrm>
        </p:spPr>
        <p:txBody>
          <a:bodyPr>
            <a:normAutofit/>
          </a:bodyPr>
          <a:lstStyle/>
          <a:p>
            <a:r>
              <a:rPr lang="fr-FR" dirty="0" smtClean="0"/>
              <a:t>L’intimité, la confidentialité, l’équité, la non-discrimination, le non-jugement.</a:t>
            </a:r>
          </a:p>
          <a:p>
            <a:r>
              <a:rPr lang="fr-FR" dirty="0" smtClean="0">
                <a:solidFill>
                  <a:prstClr val="black"/>
                </a:solidFill>
              </a:rPr>
              <a:t>Établir </a:t>
            </a:r>
            <a:r>
              <a:rPr lang="fr-FR" dirty="0">
                <a:solidFill>
                  <a:prstClr val="black"/>
                </a:solidFill>
              </a:rPr>
              <a:t>le lien entre la prévention, le traitement et les soins du VIH et la santé reproductive. </a:t>
            </a:r>
            <a:endParaRPr lang="fr-FR" dirty="0" smtClean="0">
              <a:solidFill>
                <a:prstClr val="black"/>
              </a:solidFill>
            </a:endParaRPr>
          </a:p>
          <a:p>
            <a:r>
              <a:rPr lang="fr-FR" dirty="0" smtClean="0">
                <a:solidFill>
                  <a:prstClr val="black"/>
                </a:solidFill>
              </a:rPr>
              <a:t>Sexe du prestataire de santé: Si possible, orienter l’adolescent vers le prestataire de son choix. </a:t>
            </a:r>
            <a:endParaRPr lang="fr-FR" dirty="0">
              <a:solidFill>
                <a:prstClr val="black"/>
              </a:solidFill>
            </a:endParaRPr>
          </a:p>
          <a:p>
            <a:endParaRPr lang="fr-FR" sz="3200" dirty="0"/>
          </a:p>
        </p:txBody>
      </p:sp>
    </p:spTree>
    <p:extLst>
      <p:ext uri="{BB962C8B-B14F-4D97-AF65-F5344CB8AC3E}">
        <p14:creationId xmlns:p14="http://schemas.microsoft.com/office/powerpoint/2010/main" val="27283575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6"/>
            <a:ext cx="10515600" cy="689952"/>
          </a:xfrm>
          <a:ln>
            <a:solidFill>
              <a:srgbClr val="FF0000"/>
            </a:solidFill>
          </a:ln>
        </p:spPr>
        <p:txBody>
          <a:bodyPr anchor="t">
            <a:normAutofit/>
          </a:bodyPr>
          <a:lstStyle/>
          <a:p>
            <a:r>
              <a:rPr lang="fr-FR" sz="3200" b="1" dirty="0" smtClean="0">
                <a:latin typeface="+mn-lt"/>
              </a:rPr>
              <a:t>Les principes de gestion des programmes des adolescents</a:t>
            </a:r>
            <a:endParaRPr lang="fr-FR" sz="3200" b="1" dirty="0">
              <a:latin typeface="+mn-lt"/>
            </a:endParaRPr>
          </a:p>
        </p:txBody>
      </p:sp>
      <p:sp>
        <p:nvSpPr>
          <p:cNvPr id="6" name="Content Placeholder 5"/>
          <p:cNvSpPr>
            <a:spLocks noGrp="1"/>
          </p:cNvSpPr>
          <p:nvPr>
            <p:ph idx="1"/>
          </p:nvPr>
        </p:nvSpPr>
        <p:spPr>
          <a:xfrm>
            <a:off x="838200" y="2053883"/>
            <a:ext cx="10515600" cy="4123080"/>
          </a:xfrm>
        </p:spPr>
        <p:txBody>
          <a:bodyPr>
            <a:normAutofit/>
          </a:bodyPr>
          <a:lstStyle/>
          <a:p>
            <a:pPr marL="571500" indent="-571500">
              <a:buFont typeface="+mj-lt"/>
              <a:buAutoNum type="romanLcPeriod"/>
            </a:pPr>
            <a:r>
              <a:rPr lang="fr-FR" dirty="0" smtClean="0"/>
              <a:t>Reconnaître que les adolescents ne sont pas un groupe homogène;</a:t>
            </a:r>
          </a:p>
          <a:p>
            <a:pPr marL="571500" indent="-571500">
              <a:buFont typeface="+mj-lt"/>
              <a:buAutoNum type="romanLcPeriod"/>
            </a:pPr>
            <a:r>
              <a:rPr lang="fr-FR" dirty="0"/>
              <a:t>I</a:t>
            </a:r>
            <a:r>
              <a:rPr lang="fr-FR" dirty="0" smtClean="0"/>
              <a:t>nvestir dans une participation significative des adolescents (programme par les jeunes pour les jeunes)  - de promouvoir leur participation, leur partenariat et leur leadership. Impliquer les jeunes dans tous les aspects des programmes notamment la conception, la mise en œuvre ainsi que le suivi et l’évaluation. </a:t>
            </a:r>
          </a:p>
          <a:p>
            <a:pPr marL="571500" indent="-571500">
              <a:buFont typeface="+mj-lt"/>
              <a:buAutoNum type="romanLcPeriod"/>
            </a:pPr>
            <a:r>
              <a:rPr lang="fr-FR" dirty="0" smtClean="0"/>
              <a:t>Favoriser l’implication communautaire pour les impacts/ résultats durables -  comprendre le contexte culturel et créer un environnement favorable pour les jeunes. </a:t>
            </a:r>
          </a:p>
          <a:p>
            <a:pPr marL="571500" indent="-571500">
              <a:buFont typeface="+mj-lt"/>
              <a:buAutoNum type="romanLcPeriod"/>
            </a:pPr>
            <a:endParaRPr lang="fr-FR" dirty="0" smtClean="0"/>
          </a:p>
          <a:p>
            <a:pPr marL="571500" indent="-571500">
              <a:buFont typeface="+mj-lt"/>
              <a:buAutoNum type="romanLcPeriod"/>
            </a:pPr>
            <a:endParaRPr lang="fr-FR" dirty="0"/>
          </a:p>
        </p:txBody>
      </p:sp>
    </p:spTree>
    <p:extLst>
      <p:ext uri="{BB962C8B-B14F-4D97-AF65-F5344CB8AC3E}">
        <p14:creationId xmlns:p14="http://schemas.microsoft.com/office/powerpoint/2010/main" val="24487104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1306"/>
          </a:xfrm>
        </p:spPr>
        <p:txBody>
          <a:bodyPr anchor="t">
            <a:normAutofit fontScale="90000"/>
          </a:bodyPr>
          <a:lstStyle/>
          <a:p>
            <a:pPr algn="ctr"/>
            <a:r>
              <a:rPr lang="fr-FR" sz="3600" b="1" dirty="0" smtClean="0">
                <a:latin typeface="+mn-lt"/>
              </a:rPr>
              <a:t>Normes internationales pour améliorer la qualité des services de santé pour les adolescents</a:t>
            </a:r>
            <a:endParaRPr lang="fr-FR" sz="3600" b="1" dirty="0">
              <a:latin typeface="+mn-lt"/>
            </a:endParaRPr>
          </a:p>
        </p:txBody>
      </p:sp>
      <p:pic>
        <p:nvPicPr>
          <p:cNvPr id="4" name="Content Placeholder 3"/>
          <p:cNvPicPr>
            <a:picLocks noGrp="1"/>
          </p:cNvPicPr>
          <p:nvPr>
            <p:ph idx="1"/>
          </p:nvPr>
        </p:nvPicPr>
        <p:blipFill rotWithShape="1">
          <a:blip r:embed="rId2"/>
          <a:srcRect l="23175" t="11487" r="23077" b="21945"/>
          <a:stretch/>
        </p:blipFill>
        <p:spPr bwMode="auto">
          <a:xfrm>
            <a:off x="2971510" y="1336432"/>
            <a:ext cx="7874681" cy="52472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195983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669172" cy="746223"/>
          </a:xfrm>
          <a:ln>
            <a:solidFill>
              <a:srgbClr val="FF0000"/>
            </a:solidFill>
          </a:ln>
        </p:spPr>
        <p:txBody>
          <a:bodyPr anchor="t">
            <a:normAutofit fontScale="90000"/>
          </a:bodyPr>
          <a:lstStyle/>
          <a:p>
            <a:r>
              <a:rPr lang="fr-FR" b="1" dirty="0" smtClean="0">
                <a:latin typeface="+mn-lt"/>
              </a:rPr>
              <a:t>Mettre en œuvre les programme Services SRA (1) </a:t>
            </a:r>
            <a:endParaRPr lang="fr-FR" b="1" dirty="0">
              <a:latin typeface="+mn-lt"/>
            </a:endParaRPr>
          </a:p>
        </p:txBody>
      </p:sp>
      <p:sp>
        <p:nvSpPr>
          <p:cNvPr id="3" name="Content Placeholder 2"/>
          <p:cNvSpPr>
            <a:spLocks noGrp="1"/>
          </p:cNvSpPr>
          <p:nvPr>
            <p:ph idx="1"/>
          </p:nvPr>
        </p:nvSpPr>
        <p:spPr>
          <a:xfrm>
            <a:off x="838200" y="1364566"/>
            <a:ext cx="10515600" cy="4812397"/>
          </a:xfrm>
        </p:spPr>
        <p:txBody>
          <a:bodyPr>
            <a:normAutofit fontScale="85000" lnSpcReduction="20000"/>
          </a:bodyPr>
          <a:lstStyle/>
          <a:p>
            <a:r>
              <a:rPr lang="fr-FR" sz="2600" dirty="0" smtClean="0">
                <a:solidFill>
                  <a:srgbClr val="FF0000"/>
                </a:solidFill>
              </a:rPr>
              <a:t>La prestation de services SRA dans la formation/ établissement de sant</a:t>
            </a:r>
            <a:r>
              <a:rPr lang="fr-FR" sz="2600" dirty="0">
                <a:solidFill>
                  <a:srgbClr val="FF0000"/>
                </a:solidFill>
              </a:rPr>
              <a:t>é</a:t>
            </a:r>
            <a:r>
              <a:rPr lang="fr-FR" sz="2600" dirty="0" smtClean="0">
                <a:solidFill>
                  <a:srgbClr val="FF0000"/>
                </a:solidFill>
              </a:rPr>
              <a:t>. Rendre des services conviviaux aux jeunes et adolescents. </a:t>
            </a:r>
          </a:p>
          <a:p>
            <a:r>
              <a:rPr lang="fr-FR" sz="2600" dirty="0" smtClean="0">
                <a:solidFill>
                  <a:srgbClr val="FF0000"/>
                </a:solidFill>
              </a:rPr>
              <a:t>Les services avec spécialités </a:t>
            </a:r>
            <a:r>
              <a:rPr lang="fr-FR" sz="2600" dirty="0" smtClean="0"/>
              <a:t>pour gérer les besoins tels que:</a:t>
            </a:r>
          </a:p>
          <a:p>
            <a:pPr lvl="1">
              <a:buFont typeface="Wingdings" panose="05000000000000000000" pitchFamily="2" charset="2"/>
              <a:buChar char="ü"/>
            </a:pPr>
            <a:r>
              <a:rPr lang="fr-FR" sz="2200" dirty="0" smtClean="0"/>
              <a:t> la prestation d’un éventail complet de méthodes contraceptives, </a:t>
            </a:r>
          </a:p>
          <a:p>
            <a:pPr lvl="1">
              <a:buFont typeface="Wingdings" panose="05000000000000000000" pitchFamily="2" charset="2"/>
              <a:buChar char="ü"/>
            </a:pPr>
            <a:r>
              <a:rPr lang="fr-FR" sz="2200" dirty="0" smtClean="0"/>
              <a:t>les soins liés à l’avortement, </a:t>
            </a:r>
          </a:p>
          <a:p>
            <a:pPr lvl="1">
              <a:buFont typeface="Wingdings" panose="05000000000000000000" pitchFamily="2" charset="2"/>
              <a:buChar char="ü"/>
            </a:pPr>
            <a:r>
              <a:rPr lang="fr-FR" sz="2200" dirty="0" smtClean="0"/>
              <a:t>le diagnostic et le traitement des IST,</a:t>
            </a:r>
          </a:p>
          <a:p>
            <a:pPr lvl="1">
              <a:buFont typeface="Wingdings" panose="05000000000000000000" pitchFamily="2" charset="2"/>
              <a:buChar char="ü"/>
            </a:pPr>
            <a:r>
              <a:rPr lang="fr-FR" sz="2200" dirty="0" smtClean="0"/>
              <a:t>les conseils, les tests de dépistage et soins liés au VIH,</a:t>
            </a:r>
          </a:p>
          <a:p>
            <a:pPr lvl="1">
              <a:buFont typeface="Wingdings" panose="05000000000000000000" pitchFamily="2" charset="2"/>
              <a:buChar char="ü"/>
            </a:pPr>
            <a:r>
              <a:rPr lang="fr-FR" sz="2200" dirty="0" smtClean="0"/>
              <a:t>les soins prénatals et postnatals, et les services obstétriques notamment les soins obstétriques  et néonataux d’urgence. </a:t>
            </a:r>
          </a:p>
          <a:p>
            <a:r>
              <a:rPr lang="fr-FR" sz="2600" dirty="0" smtClean="0">
                <a:solidFill>
                  <a:srgbClr val="FF0000"/>
                </a:solidFill>
              </a:rPr>
              <a:t>Avoir une fiche (questionnaire) pour les adolescents, les questions ne doivent pas nuire;</a:t>
            </a:r>
          </a:p>
          <a:p>
            <a:r>
              <a:rPr lang="fr-FR" sz="2600" dirty="0" smtClean="0">
                <a:solidFill>
                  <a:srgbClr val="FF0000"/>
                </a:solidFill>
              </a:rPr>
              <a:t>La prestation des services SRA dans la communauté </a:t>
            </a:r>
            <a:r>
              <a:rPr lang="fr-FR" sz="2200" dirty="0" smtClean="0"/>
              <a:t>– offre une opportunité aux adolescents de faire preuve de leadership et d’acquérir de nouvelles compétences par le biais du volontarisme tout en renforçant les partenariats adolescents-adultes.</a:t>
            </a:r>
          </a:p>
          <a:p>
            <a:r>
              <a:rPr lang="fr-FR" sz="2600" dirty="0" smtClean="0">
                <a:solidFill>
                  <a:srgbClr val="FF0000"/>
                </a:solidFill>
              </a:rPr>
              <a:t>Tirer parti du pouvoir des adolescents </a:t>
            </a:r>
            <a:r>
              <a:rPr lang="fr-FR" sz="2600" dirty="0" smtClean="0"/>
              <a:t>– les impliquer dans la gestion de la crise (coordination et mise en œuvre des interventions). </a:t>
            </a:r>
          </a:p>
          <a:p>
            <a:r>
              <a:rPr lang="fr-FR" sz="2600" dirty="0" smtClean="0">
                <a:solidFill>
                  <a:srgbClr val="FF0000"/>
                </a:solidFill>
              </a:rPr>
              <a:t>Education des pairs</a:t>
            </a:r>
            <a:r>
              <a:rPr lang="fr-FR" sz="2600" dirty="0" smtClean="0"/>
              <a:t>;</a:t>
            </a:r>
          </a:p>
          <a:p>
            <a:endParaRPr lang="fr-FR" sz="2600" dirty="0" smtClean="0"/>
          </a:p>
          <a:p>
            <a:endParaRPr lang="fr-FR" sz="2600" dirty="0" smtClean="0"/>
          </a:p>
          <a:p>
            <a:endParaRPr lang="fr-FR" dirty="0" smtClean="0"/>
          </a:p>
          <a:p>
            <a:pPr marL="0" indent="0">
              <a:buNone/>
            </a:pPr>
            <a:endParaRPr lang="fr-FR" dirty="0"/>
          </a:p>
        </p:txBody>
      </p:sp>
    </p:spTree>
    <p:extLst>
      <p:ext uri="{BB962C8B-B14F-4D97-AF65-F5344CB8AC3E}">
        <p14:creationId xmlns:p14="http://schemas.microsoft.com/office/powerpoint/2010/main" val="1611351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77108"/>
            <a:ext cx="10515600" cy="4699855"/>
          </a:xfrm>
        </p:spPr>
        <p:txBody>
          <a:bodyPr/>
          <a:lstStyle/>
          <a:p>
            <a:r>
              <a:rPr lang="fr-FR" dirty="0" smtClean="0"/>
              <a:t>Centre des jeunes.</a:t>
            </a:r>
          </a:p>
          <a:p>
            <a:r>
              <a:rPr lang="fr-FR" dirty="0" smtClean="0"/>
              <a:t>Sensibilisation des jeunes. </a:t>
            </a:r>
          </a:p>
          <a:p>
            <a:r>
              <a:rPr lang="fr-FR" dirty="0" smtClean="0"/>
              <a:t>Sensibilisation communautaire.</a:t>
            </a:r>
          </a:p>
          <a:p>
            <a:r>
              <a:rPr lang="fr-FR" dirty="0" smtClean="0"/>
              <a:t>Relier les services SRA aux milieux éducatifs.</a:t>
            </a:r>
          </a:p>
          <a:p>
            <a:r>
              <a:rPr lang="fr-FR" dirty="0" smtClean="0"/>
              <a:t>Installation sanitaires en fonction du sexe. </a:t>
            </a:r>
          </a:p>
          <a:p>
            <a:r>
              <a:rPr lang="fr-FR" dirty="0" smtClean="0"/>
              <a:t>Intégrer la gestion de l’hygiène menstruel dans le secteur de l’eau, l’assainissement et l’hygiène. </a:t>
            </a:r>
          </a:p>
          <a:p>
            <a:r>
              <a:rPr lang="fr-FR" dirty="0" smtClean="0"/>
              <a:t>Éducation pratique pour la vie quotidienne fondée sur des programmes.</a:t>
            </a:r>
          </a:p>
          <a:p>
            <a:endParaRPr lang="fr-FR" dirty="0"/>
          </a:p>
        </p:txBody>
      </p:sp>
      <p:sp>
        <p:nvSpPr>
          <p:cNvPr id="4" name="Title 1"/>
          <p:cNvSpPr>
            <a:spLocks noGrp="1"/>
          </p:cNvSpPr>
          <p:nvPr>
            <p:ph type="title"/>
          </p:nvPr>
        </p:nvSpPr>
        <p:spPr>
          <a:xfrm>
            <a:off x="838200" y="365126"/>
            <a:ext cx="10515600" cy="957238"/>
          </a:xfrm>
          <a:ln>
            <a:solidFill>
              <a:srgbClr val="FF0000"/>
            </a:solidFill>
          </a:ln>
        </p:spPr>
        <p:txBody>
          <a:bodyPr anchor="t">
            <a:normAutofit fontScale="90000"/>
          </a:bodyPr>
          <a:lstStyle/>
          <a:p>
            <a:pPr algn="ctr"/>
            <a:r>
              <a:rPr lang="fr-FR" sz="3200" b="1" dirty="0" smtClean="0">
                <a:latin typeface="+mn-lt"/>
              </a:rPr>
              <a:t> CARACTÉRISTIQUES DES SERVICES CONVIVIAUX DE SANTÉ ADAPTÉS AUX ADOLESCENTS (2)</a:t>
            </a:r>
            <a:endParaRPr lang="fr-FR" sz="3200" b="1" dirty="0">
              <a:latin typeface="+mn-lt"/>
            </a:endParaRPr>
          </a:p>
        </p:txBody>
      </p:sp>
    </p:spTree>
    <p:extLst>
      <p:ext uri="{BB962C8B-B14F-4D97-AF65-F5344CB8AC3E}">
        <p14:creationId xmlns:p14="http://schemas.microsoft.com/office/powerpoint/2010/main" val="37038480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13509"/>
          </a:xfrm>
          <a:ln>
            <a:solidFill>
              <a:srgbClr val="FF0000"/>
            </a:solidFill>
          </a:ln>
        </p:spPr>
        <p:txBody>
          <a:bodyPr anchor="t">
            <a:normAutofit/>
          </a:bodyPr>
          <a:lstStyle/>
          <a:p>
            <a:pPr algn="ctr"/>
            <a:r>
              <a:rPr lang="fr-FR" sz="3200" b="1" dirty="0" smtClean="0">
                <a:latin typeface="+mn-lt"/>
              </a:rPr>
              <a:t> CARACTÉRISTIQUES DES SERVICES CONVIVIAUX DE SANTÉ ADAPTÉS AUX ADOLESCENTS</a:t>
            </a:r>
            <a:endParaRPr lang="fr-FR" sz="3200" b="1" dirty="0">
              <a:latin typeface="+mn-lt"/>
            </a:endParaRPr>
          </a:p>
        </p:txBody>
      </p:sp>
      <p:pic>
        <p:nvPicPr>
          <p:cNvPr id="4" name="Content Placeholder 3"/>
          <p:cNvPicPr>
            <a:picLocks noGrp="1"/>
          </p:cNvPicPr>
          <p:nvPr>
            <p:ph idx="1"/>
          </p:nvPr>
        </p:nvPicPr>
        <p:blipFill rotWithShape="1">
          <a:blip r:embed="rId2"/>
          <a:srcRect l="23897" t="43905" r="23532" b="20003"/>
          <a:stretch/>
        </p:blipFill>
        <p:spPr bwMode="auto">
          <a:xfrm>
            <a:off x="1336431" y="1589649"/>
            <a:ext cx="9706707" cy="46845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99806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661074" cy="816561"/>
          </a:xfrm>
          <a:ln>
            <a:solidFill>
              <a:srgbClr val="FF0000"/>
            </a:solidFill>
          </a:ln>
        </p:spPr>
        <p:txBody>
          <a:bodyPr anchor="t">
            <a:normAutofit/>
          </a:bodyPr>
          <a:lstStyle/>
          <a:p>
            <a:r>
              <a:rPr lang="fr-FR" sz="4800" b="1" dirty="0" smtClean="0">
                <a:latin typeface="+mn-lt"/>
              </a:rPr>
              <a:t>Plan de présentation</a:t>
            </a:r>
            <a:endParaRPr lang="fr-FR" sz="4800" b="1" dirty="0">
              <a:latin typeface="+mn-lt"/>
            </a:endParaRPr>
          </a:p>
        </p:txBody>
      </p:sp>
      <p:sp>
        <p:nvSpPr>
          <p:cNvPr id="3" name="Content Placeholder 2"/>
          <p:cNvSpPr>
            <a:spLocks noGrp="1"/>
          </p:cNvSpPr>
          <p:nvPr>
            <p:ph idx="1"/>
          </p:nvPr>
        </p:nvSpPr>
        <p:spPr>
          <a:xfrm>
            <a:off x="838200" y="1575582"/>
            <a:ext cx="10515600" cy="4601381"/>
          </a:xfrm>
        </p:spPr>
        <p:txBody>
          <a:bodyPr>
            <a:normAutofit lnSpcReduction="10000"/>
          </a:bodyPr>
          <a:lstStyle/>
          <a:p>
            <a:r>
              <a:rPr lang="fr-FR" dirty="0" smtClean="0"/>
              <a:t>Les objectifs d’apprentissage</a:t>
            </a:r>
          </a:p>
          <a:p>
            <a:r>
              <a:rPr lang="fr-FR" dirty="0" smtClean="0"/>
              <a:t>Les objectifs du module</a:t>
            </a:r>
          </a:p>
          <a:p>
            <a:r>
              <a:rPr lang="fr-FR" dirty="0" smtClean="0"/>
              <a:t>Introduction</a:t>
            </a:r>
          </a:p>
          <a:p>
            <a:r>
              <a:rPr lang="fr-FR" dirty="0" smtClean="0"/>
              <a:t>Les principes de gestion des programmes adolescents</a:t>
            </a:r>
          </a:p>
          <a:p>
            <a:r>
              <a:rPr lang="fr-FR" dirty="0" smtClean="0"/>
              <a:t>Les normes pour travailler avec les adolescents/ jeunes</a:t>
            </a:r>
          </a:p>
          <a:p>
            <a:r>
              <a:rPr lang="fr-FR" dirty="0" smtClean="0"/>
              <a:t>Caractéristiques  des formations sanitaires, conviviales pour les jeunes</a:t>
            </a:r>
          </a:p>
          <a:p>
            <a:r>
              <a:rPr lang="fr-FR" dirty="0" smtClean="0"/>
              <a:t>Coordination des programmes  adolescents/ jeunes</a:t>
            </a:r>
          </a:p>
          <a:p>
            <a:r>
              <a:rPr lang="fr-FR" dirty="0" smtClean="0"/>
              <a:t>Plaidoyer pour les programmes jeunes </a:t>
            </a:r>
          </a:p>
          <a:p>
            <a:r>
              <a:rPr lang="fr-FR" dirty="0" smtClean="0"/>
              <a:t>Messages clés </a:t>
            </a:r>
          </a:p>
          <a:p>
            <a:endParaRPr lang="fr-FR" dirty="0" smtClean="0"/>
          </a:p>
          <a:p>
            <a:endParaRPr lang="fr-FR" dirty="0" smtClean="0"/>
          </a:p>
          <a:p>
            <a:endParaRPr lang="fr-FR" dirty="0"/>
          </a:p>
        </p:txBody>
      </p:sp>
    </p:spTree>
    <p:extLst>
      <p:ext uri="{BB962C8B-B14F-4D97-AF65-F5344CB8AC3E}">
        <p14:creationId xmlns:p14="http://schemas.microsoft.com/office/powerpoint/2010/main" val="34061729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179191" cy="746223"/>
          </a:xfrm>
          <a:ln>
            <a:solidFill>
              <a:srgbClr val="FF0000"/>
            </a:solidFill>
          </a:ln>
        </p:spPr>
        <p:txBody>
          <a:bodyPr anchor="t"/>
          <a:lstStyle/>
          <a:p>
            <a:r>
              <a:rPr lang="fr-FR" b="1" dirty="0" smtClean="0">
                <a:latin typeface="+mn-lt"/>
              </a:rPr>
              <a:t>Coordonner et établir des liens </a:t>
            </a:r>
            <a:endParaRPr lang="fr-FR" b="1" dirty="0">
              <a:latin typeface="+mn-lt"/>
            </a:endParaRPr>
          </a:p>
        </p:txBody>
      </p:sp>
      <p:sp>
        <p:nvSpPr>
          <p:cNvPr id="3" name="Content Placeholder 2"/>
          <p:cNvSpPr>
            <a:spLocks noGrp="1"/>
          </p:cNvSpPr>
          <p:nvPr>
            <p:ph idx="1"/>
          </p:nvPr>
        </p:nvSpPr>
        <p:spPr>
          <a:xfrm>
            <a:off x="838200" y="1392702"/>
            <a:ext cx="10515600" cy="4784261"/>
          </a:xfrm>
        </p:spPr>
        <p:txBody>
          <a:bodyPr/>
          <a:lstStyle/>
          <a:p>
            <a:r>
              <a:rPr lang="fr-FR" sz="2600" dirty="0" smtClean="0"/>
              <a:t>Relier les services SSR aux espaces et les services communautaires. </a:t>
            </a:r>
          </a:p>
          <a:p>
            <a:r>
              <a:rPr lang="fr-FR" sz="2600" dirty="0" smtClean="0"/>
              <a:t>Garantir des programmes multisectoriels;</a:t>
            </a:r>
          </a:p>
          <a:p>
            <a:r>
              <a:rPr lang="fr-FR" sz="2600" dirty="0" smtClean="0"/>
              <a:t>Impliquer les hommes et garçons (champions) en tant que agents de changements. </a:t>
            </a:r>
          </a:p>
          <a:p>
            <a:r>
              <a:rPr lang="fr-FR" sz="2600" dirty="0" smtClean="0"/>
              <a:t>Autonomisation et socialisation des filles </a:t>
            </a:r>
            <a:r>
              <a:rPr lang="fr-FR" sz="2000" dirty="0" smtClean="0"/>
              <a:t>- </a:t>
            </a:r>
            <a:r>
              <a:rPr lang="fr-FR" sz="2400" dirty="0" smtClean="0"/>
              <a:t>Les situations de crise humanitaire peuvent souvent mettre en évidence les relations inégalitaires entre les sexes et les rapports de force.</a:t>
            </a:r>
          </a:p>
          <a:p>
            <a:endParaRPr lang="fr-FR" dirty="0"/>
          </a:p>
        </p:txBody>
      </p:sp>
    </p:spTree>
    <p:extLst>
      <p:ext uri="{BB962C8B-B14F-4D97-AF65-F5344CB8AC3E}">
        <p14:creationId xmlns:p14="http://schemas.microsoft.com/office/powerpoint/2010/main" val="20813950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0381"/>
            <a:ext cx="4577862" cy="760290"/>
          </a:xfrm>
          <a:ln>
            <a:solidFill>
              <a:srgbClr val="FF0000"/>
            </a:solidFill>
          </a:ln>
        </p:spPr>
        <p:txBody>
          <a:bodyPr anchor="t"/>
          <a:lstStyle/>
          <a:p>
            <a:r>
              <a:rPr lang="fr-FR" b="1" dirty="0" smtClean="0">
                <a:latin typeface="+mn-lt"/>
              </a:rPr>
              <a:t>Le plaidoyer</a:t>
            </a:r>
            <a:endParaRPr lang="fr-FR" b="1" dirty="0">
              <a:latin typeface="+mn-lt"/>
            </a:endParaRPr>
          </a:p>
        </p:txBody>
      </p:sp>
      <p:sp>
        <p:nvSpPr>
          <p:cNvPr id="3" name="Content Placeholder 2"/>
          <p:cNvSpPr>
            <a:spLocks noGrp="1"/>
          </p:cNvSpPr>
          <p:nvPr>
            <p:ph idx="1"/>
          </p:nvPr>
        </p:nvSpPr>
        <p:spPr>
          <a:xfrm>
            <a:off x="838200" y="1097280"/>
            <a:ext cx="10515600" cy="5275385"/>
          </a:xfrm>
        </p:spPr>
        <p:txBody>
          <a:bodyPr>
            <a:normAutofit fontScale="92500" lnSpcReduction="10000"/>
          </a:bodyPr>
          <a:lstStyle/>
          <a:p>
            <a:pPr marL="571500" indent="-571500">
              <a:buFont typeface="+mj-lt"/>
              <a:buAutoNum type="romanUcPeriod"/>
            </a:pPr>
            <a:r>
              <a:rPr lang="fr-FR" dirty="0" smtClean="0">
                <a:solidFill>
                  <a:srgbClr val="FF0000"/>
                </a:solidFill>
              </a:rPr>
              <a:t>Auprès des bailleurs de fonds et décideurs:</a:t>
            </a:r>
          </a:p>
          <a:p>
            <a:pPr lvl="1">
              <a:buFont typeface="Wingdings" panose="05000000000000000000" pitchFamily="2" charset="2"/>
              <a:buChar char="ü"/>
            </a:pPr>
            <a:r>
              <a:rPr lang="fr-FR" sz="2200" dirty="0" smtClean="0"/>
              <a:t>Les bailleurs de fonds </a:t>
            </a:r>
            <a:r>
              <a:rPr lang="fr-FR" sz="2200" dirty="0">
                <a:solidFill>
                  <a:prstClr val="black"/>
                </a:solidFill>
              </a:rPr>
              <a:t>à</a:t>
            </a:r>
            <a:r>
              <a:rPr lang="fr-FR" sz="2200" dirty="0" smtClean="0"/>
              <a:t> soutenir un programme pluriannuel et multisectoriel pour les jeunes.</a:t>
            </a:r>
          </a:p>
          <a:p>
            <a:pPr lvl="1">
              <a:buFont typeface="Wingdings" panose="05000000000000000000" pitchFamily="2" charset="2"/>
              <a:buChar char="ü"/>
            </a:pPr>
            <a:r>
              <a:rPr lang="fr-FR" sz="2200" dirty="0" smtClean="0"/>
              <a:t>Les défenseurs </a:t>
            </a:r>
            <a:r>
              <a:rPr lang="fr-FR" sz="2200" dirty="0">
                <a:solidFill>
                  <a:prstClr val="black"/>
                </a:solidFill>
              </a:rPr>
              <a:t>à</a:t>
            </a:r>
            <a:r>
              <a:rPr lang="fr-FR" sz="2200" dirty="0" smtClean="0"/>
              <a:t> encourager les bailleurs des fonds et les gestionnaires de programmes </a:t>
            </a:r>
            <a:r>
              <a:rPr lang="fr-FR" sz="2200" dirty="0">
                <a:solidFill>
                  <a:prstClr val="black"/>
                </a:solidFill>
              </a:rPr>
              <a:t>à</a:t>
            </a:r>
            <a:r>
              <a:rPr lang="fr-FR" sz="2200" dirty="0" smtClean="0"/>
              <a:t> introduire la tranche d'âge de 10-19 pour la collecte et l’analyse des données.</a:t>
            </a:r>
          </a:p>
          <a:p>
            <a:pPr marL="571500" indent="-571500">
              <a:buFont typeface="+mj-lt"/>
              <a:buAutoNum type="romanUcPeriod"/>
            </a:pPr>
            <a:r>
              <a:rPr lang="fr-FR" dirty="0" smtClean="0">
                <a:solidFill>
                  <a:srgbClr val="FF0000"/>
                </a:solidFill>
              </a:rPr>
              <a:t>Apres du pôles de santé:</a:t>
            </a:r>
          </a:p>
          <a:p>
            <a:pPr lvl="1">
              <a:buFont typeface="Wingdings" panose="05000000000000000000" pitchFamily="2" charset="2"/>
              <a:buChar char="ü"/>
            </a:pPr>
            <a:r>
              <a:rPr lang="fr-FR" sz="2200" dirty="0" smtClean="0"/>
              <a:t>Prioriser les programmes a l’égard des jeunes.</a:t>
            </a:r>
          </a:p>
          <a:p>
            <a:pPr lvl="1">
              <a:buFont typeface="Wingdings" panose="05000000000000000000" pitchFamily="2" charset="2"/>
              <a:buChar char="ü"/>
            </a:pPr>
            <a:r>
              <a:rPr lang="fr-FR" sz="2200" dirty="0" smtClean="0"/>
              <a:t>Allouer les fonds aux programmes des jeunes.</a:t>
            </a:r>
          </a:p>
          <a:p>
            <a:pPr marL="571500" indent="-571500">
              <a:buFont typeface="+mj-lt"/>
              <a:buAutoNum type="romanUcPeriod"/>
            </a:pPr>
            <a:r>
              <a:rPr lang="fr-FR" dirty="0" smtClean="0">
                <a:solidFill>
                  <a:srgbClr val="FF0000"/>
                </a:solidFill>
              </a:rPr>
              <a:t>Les acteurs humanitaires opérationnels:</a:t>
            </a:r>
          </a:p>
          <a:p>
            <a:pPr lvl="1">
              <a:buFont typeface="Wingdings" panose="05000000000000000000" pitchFamily="2" charset="2"/>
              <a:buChar char="ü"/>
            </a:pPr>
            <a:r>
              <a:rPr lang="fr-FR" sz="2200" dirty="0" smtClean="0"/>
              <a:t>Assurer l’implication des jeunes dans la programmation pour jeunes.</a:t>
            </a:r>
          </a:p>
          <a:p>
            <a:pPr lvl="1">
              <a:buFont typeface="Wingdings" panose="05000000000000000000" pitchFamily="2" charset="2"/>
              <a:buChar char="ü"/>
            </a:pPr>
            <a:r>
              <a:rPr lang="fr-FR" sz="2200" dirty="0" smtClean="0"/>
              <a:t>Participer </a:t>
            </a:r>
            <a:r>
              <a:rPr lang="fr-FR" sz="2200" dirty="0">
                <a:solidFill>
                  <a:prstClr val="black"/>
                </a:solidFill>
              </a:rPr>
              <a:t>à</a:t>
            </a:r>
            <a:r>
              <a:rPr lang="fr-FR" sz="2200" dirty="0" smtClean="0"/>
              <a:t> la sensibilisation dans la communauté, comme les « journées portes ouvertes » et les dialogues ouverts.</a:t>
            </a:r>
          </a:p>
          <a:p>
            <a:pPr lvl="1">
              <a:buFont typeface="Wingdings" panose="05000000000000000000" pitchFamily="2" charset="2"/>
              <a:buChar char="ü"/>
            </a:pPr>
            <a:r>
              <a:rPr lang="fr-FR" sz="2200" dirty="0" smtClean="0"/>
              <a:t>Assurer les espaces conviviales pour les interventions des jeunes envers les jeunes. </a:t>
            </a:r>
          </a:p>
          <a:p>
            <a:pPr marL="571500" indent="-571500">
              <a:buFont typeface="+mj-lt"/>
              <a:buAutoNum type="romanUcPeriod"/>
            </a:pPr>
            <a:r>
              <a:rPr lang="fr-FR" dirty="0" smtClean="0">
                <a:solidFill>
                  <a:srgbClr val="FF0000"/>
                </a:solidFill>
              </a:rPr>
              <a:t>Les leaders communautaires.</a:t>
            </a:r>
          </a:p>
          <a:p>
            <a:pPr lvl="1">
              <a:buFont typeface="Wingdings" panose="05000000000000000000" pitchFamily="2" charset="2"/>
              <a:buChar char="ü"/>
            </a:pPr>
            <a:r>
              <a:rPr lang="fr-FR" sz="2200" dirty="0" smtClean="0"/>
              <a:t>Plaider auprès d’eaux rapport aux besoins spécifiques des adolescents en matière de SSR.</a:t>
            </a:r>
          </a:p>
          <a:p>
            <a:pPr lvl="1">
              <a:buFont typeface="Wingdings" panose="05000000000000000000" pitchFamily="2" charset="2"/>
              <a:buChar char="ü"/>
            </a:pPr>
            <a:r>
              <a:rPr lang="fr-FR" sz="2200" dirty="0" smtClean="0"/>
              <a:t>Les leaders communautaires doivent veiller à un environnement favorable pour faciliter la santé, la protection et le développement des adolescents.</a:t>
            </a:r>
          </a:p>
          <a:p>
            <a:pPr lvl="1">
              <a:buFont typeface="Wingdings" panose="05000000000000000000" pitchFamily="2" charset="2"/>
              <a:buChar char="ü"/>
            </a:pPr>
            <a:endParaRPr lang="fr-FR" sz="2200" dirty="0"/>
          </a:p>
        </p:txBody>
      </p:sp>
    </p:spTree>
    <p:extLst>
      <p:ext uri="{BB962C8B-B14F-4D97-AF65-F5344CB8AC3E}">
        <p14:creationId xmlns:p14="http://schemas.microsoft.com/office/powerpoint/2010/main" val="8554298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3125"/>
          </a:xfrm>
          <a:ln>
            <a:solidFill>
              <a:srgbClr val="FF0000"/>
            </a:solidFill>
          </a:ln>
        </p:spPr>
        <p:txBody>
          <a:bodyPr anchor="t"/>
          <a:lstStyle/>
          <a:p>
            <a:r>
              <a:rPr lang="fr-FR" b="1" dirty="0" smtClean="0">
                <a:latin typeface="+mn-lt"/>
              </a:rPr>
              <a:t>Messages clés</a:t>
            </a:r>
            <a:endParaRPr lang="fr-FR" b="1" dirty="0">
              <a:latin typeface="+mn-lt"/>
            </a:endParaRPr>
          </a:p>
        </p:txBody>
      </p:sp>
      <p:sp>
        <p:nvSpPr>
          <p:cNvPr id="3" name="Content Placeholder 2"/>
          <p:cNvSpPr>
            <a:spLocks noGrp="1"/>
          </p:cNvSpPr>
          <p:nvPr>
            <p:ph idx="1"/>
          </p:nvPr>
        </p:nvSpPr>
        <p:spPr>
          <a:xfrm>
            <a:off x="838200" y="1466850"/>
            <a:ext cx="10515600" cy="4710113"/>
          </a:xfrm>
        </p:spPr>
        <p:txBody>
          <a:bodyPr>
            <a:normAutofit lnSpcReduction="10000"/>
          </a:bodyPr>
          <a:lstStyle/>
          <a:p>
            <a:pPr marL="571500" lvl="0" indent="-571500">
              <a:buFont typeface="+mj-lt"/>
              <a:buAutoNum type="romanLcPeriod"/>
            </a:pPr>
            <a:r>
              <a:rPr lang="fr-FR" dirty="0" smtClean="0"/>
              <a:t>L’adolescence représente une</a:t>
            </a:r>
            <a:r>
              <a:rPr lang="fr-FR" dirty="0" smtClean="0">
                <a:solidFill>
                  <a:prstClr val="black"/>
                </a:solidFill>
              </a:rPr>
              <a:t> </a:t>
            </a:r>
            <a:r>
              <a:rPr lang="fr-FR" dirty="0">
                <a:solidFill>
                  <a:prstClr val="black"/>
                </a:solidFill>
              </a:rPr>
              <a:t>période de changements biologiques, physiques et </a:t>
            </a:r>
            <a:r>
              <a:rPr lang="fr-FR" dirty="0" smtClean="0">
                <a:solidFill>
                  <a:prstClr val="black"/>
                </a:solidFill>
              </a:rPr>
              <a:t>cognitifs.</a:t>
            </a:r>
            <a:endParaRPr lang="fr-FR" dirty="0"/>
          </a:p>
          <a:p>
            <a:pPr marL="571500" lvl="0" indent="-571500">
              <a:buFont typeface="+mj-lt"/>
              <a:buAutoNum type="romanLcPeriod"/>
            </a:pPr>
            <a:r>
              <a:rPr lang="fr-FR" dirty="0" smtClean="0">
                <a:solidFill>
                  <a:prstClr val="black"/>
                </a:solidFill>
              </a:rPr>
              <a:t>Les besoins en SSR des jeunes sont spécifiques et les risques associés </a:t>
            </a:r>
            <a:r>
              <a:rPr lang="fr-FR" dirty="0">
                <a:solidFill>
                  <a:prstClr val="black"/>
                </a:solidFill>
              </a:rPr>
              <a:t>à</a:t>
            </a:r>
            <a:r>
              <a:rPr lang="fr-FR" dirty="0" smtClean="0">
                <a:solidFill>
                  <a:prstClr val="black"/>
                </a:solidFill>
              </a:rPr>
              <a:t> cette période varient en fonction du statut matrimonial,</a:t>
            </a:r>
            <a:r>
              <a:rPr lang="fr-FR" dirty="0">
                <a:solidFill>
                  <a:prstClr val="black"/>
                </a:solidFill>
              </a:rPr>
              <a:t> </a:t>
            </a:r>
            <a:r>
              <a:rPr lang="fr-FR" dirty="0" smtClean="0">
                <a:solidFill>
                  <a:prstClr val="black"/>
                </a:solidFill>
              </a:rPr>
              <a:t>le contexte local, le niveau éducationnel, le handicap, le statut socioéconomique etc. </a:t>
            </a:r>
          </a:p>
          <a:p>
            <a:pPr marL="571500" lvl="0" indent="-571500">
              <a:buFont typeface="+mj-lt"/>
              <a:buAutoNum type="romanLcPeriod"/>
            </a:pPr>
            <a:r>
              <a:rPr lang="fr-FR" dirty="0" smtClean="0">
                <a:solidFill>
                  <a:prstClr val="black"/>
                </a:solidFill>
              </a:rPr>
              <a:t>Importance d’impliquer la communauté toute entier dans la programmation jeunes/ adolescents. </a:t>
            </a:r>
          </a:p>
          <a:p>
            <a:pPr marL="571500" lvl="0" indent="-571500">
              <a:buFont typeface="+mj-lt"/>
              <a:buAutoNum type="romanLcPeriod"/>
            </a:pPr>
            <a:r>
              <a:rPr lang="fr-FR" dirty="0">
                <a:solidFill>
                  <a:prstClr val="black"/>
                </a:solidFill>
                <a:ea typeface="Calibri" panose="020F0502020204030204" pitchFamily="34" charset="0"/>
                <a:cs typeface="Times New Roman" panose="02020603050405020304" pitchFamily="18" charset="0"/>
              </a:rPr>
              <a:t>Envisager les besoins, les vulnérabilités et les possibilités de travail avec des groupes hétérogènes d’adolescent.</a:t>
            </a:r>
          </a:p>
          <a:p>
            <a:pPr marL="571500" lvl="0" indent="-571500">
              <a:buFont typeface="+mj-lt"/>
              <a:buAutoNum type="romanLcPeriod"/>
            </a:pPr>
            <a:r>
              <a:rPr lang="fr-FR" dirty="0" smtClean="0">
                <a:solidFill>
                  <a:prstClr val="black"/>
                </a:solidFill>
              </a:rPr>
              <a:t>Les adolescents ont besoin de leur espace et l’intimité en situation d’urgence. </a:t>
            </a:r>
          </a:p>
          <a:p>
            <a:pPr marL="571500" lvl="0" indent="-571500">
              <a:buFont typeface="+mj-lt"/>
              <a:buAutoNum type="romanLcPeriod"/>
            </a:pPr>
            <a:endParaRPr lang="fr-FR" sz="2200" dirty="0" smtClean="0">
              <a:solidFill>
                <a:prstClr val="black"/>
              </a:solidFill>
            </a:endParaRPr>
          </a:p>
          <a:p>
            <a:pPr marL="571500" lvl="0" indent="-571500">
              <a:buFont typeface="+mj-lt"/>
              <a:buAutoNum type="romanLcPeriod"/>
            </a:pPr>
            <a:endParaRPr lang="fr-FR" sz="2200" dirty="0">
              <a:solidFill>
                <a:prstClr val="black"/>
              </a:solidFill>
            </a:endParaRPr>
          </a:p>
        </p:txBody>
      </p:sp>
    </p:spTree>
    <p:extLst>
      <p:ext uri="{BB962C8B-B14F-4D97-AF65-F5344CB8AC3E}">
        <p14:creationId xmlns:p14="http://schemas.microsoft.com/office/powerpoint/2010/main" val="19441883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9613"/>
          </a:xfrm>
          <a:ln>
            <a:solidFill>
              <a:srgbClr val="FF0000"/>
            </a:solidFill>
          </a:ln>
        </p:spPr>
        <p:txBody>
          <a:bodyPr anchor="t">
            <a:normAutofit fontScale="90000"/>
          </a:bodyPr>
          <a:lstStyle/>
          <a:p>
            <a:r>
              <a:rPr lang="fr-FR" b="1" dirty="0" smtClean="0">
                <a:latin typeface="+mn-lt"/>
              </a:rPr>
              <a:t>Ressources</a:t>
            </a:r>
            <a:r>
              <a:rPr lang="fr-FR" dirty="0" smtClean="0"/>
              <a:t> </a:t>
            </a:r>
            <a:endParaRPr lang="fr-FR" dirty="0"/>
          </a:p>
        </p:txBody>
      </p:sp>
      <p:pic>
        <p:nvPicPr>
          <p:cNvPr id="4" name="Picture 3"/>
          <p:cNvPicPr>
            <a:picLocks noChangeAspect="1"/>
          </p:cNvPicPr>
          <p:nvPr/>
        </p:nvPicPr>
        <p:blipFill>
          <a:blip r:embed="rId2"/>
          <a:stretch>
            <a:fillRect/>
          </a:stretch>
        </p:blipFill>
        <p:spPr>
          <a:xfrm>
            <a:off x="7575970" y="1336431"/>
            <a:ext cx="3632865" cy="4657334"/>
          </a:xfrm>
          <a:prstGeom prst="rect">
            <a:avLst/>
          </a:prstGeom>
        </p:spPr>
      </p:pic>
      <p:pic>
        <p:nvPicPr>
          <p:cNvPr id="5" name="Picture 4"/>
          <p:cNvPicPr/>
          <p:nvPr/>
        </p:nvPicPr>
        <p:blipFill rotWithShape="1">
          <a:blip r:embed="rId3"/>
          <a:srcRect l="3229" t="16227" r="82906" b="51349"/>
          <a:stretch/>
        </p:blipFill>
        <p:spPr bwMode="auto">
          <a:xfrm>
            <a:off x="838200" y="1511935"/>
            <a:ext cx="3408680" cy="4481830"/>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4"/>
          <a:srcRect l="41780" t="24951" r="38914" b="25951"/>
          <a:stretch/>
        </p:blipFill>
        <p:spPr bwMode="auto">
          <a:xfrm>
            <a:off x="4378036" y="1336431"/>
            <a:ext cx="3034146" cy="46573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490786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49338" y="2587626"/>
            <a:ext cx="10515600" cy="943366"/>
          </a:xfrm>
          <a:ln>
            <a:solidFill>
              <a:srgbClr val="FF0000"/>
            </a:solidFill>
          </a:ln>
        </p:spPr>
        <p:txBody>
          <a:bodyPr anchor="t">
            <a:normAutofit/>
          </a:bodyPr>
          <a:lstStyle/>
          <a:p>
            <a:r>
              <a:rPr lang="fr-FR" sz="5400" b="1" dirty="0" smtClean="0">
                <a:latin typeface="+mn-lt"/>
              </a:rPr>
              <a:t>Fin de la présentation et questions </a:t>
            </a:r>
            <a:endParaRPr lang="fr-FR" sz="5400" b="1" dirty="0">
              <a:latin typeface="+mn-lt"/>
            </a:endParaRPr>
          </a:p>
        </p:txBody>
      </p:sp>
    </p:spTree>
    <p:extLst>
      <p:ext uri="{BB962C8B-B14F-4D97-AF65-F5344CB8AC3E}">
        <p14:creationId xmlns:p14="http://schemas.microsoft.com/office/powerpoint/2010/main" val="626954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661074" cy="732155"/>
          </a:xfrm>
          <a:ln>
            <a:solidFill>
              <a:srgbClr val="FF0000"/>
            </a:solidFill>
          </a:ln>
        </p:spPr>
        <p:txBody>
          <a:bodyPr anchor="t"/>
          <a:lstStyle/>
          <a:p>
            <a:r>
              <a:rPr lang="fr-FR" b="1" dirty="0" smtClean="0">
                <a:latin typeface="+mn-lt"/>
              </a:rPr>
              <a:t>Plan d’apprentissage </a:t>
            </a:r>
            <a:endParaRPr lang="fr-FR" b="1" dirty="0">
              <a:latin typeface="+mn-lt"/>
            </a:endParaRPr>
          </a:p>
        </p:txBody>
      </p:sp>
      <p:sp>
        <p:nvSpPr>
          <p:cNvPr id="3" name="Content Placeholder 2"/>
          <p:cNvSpPr>
            <a:spLocks noGrp="1"/>
          </p:cNvSpPr>
          <p:nvPr>
            <p:ph idx="1"/>
          </p:nvPr>
        </p:nvSpPr>
        <p:spPr>
          <a:xfrm>
            <a:off x="838200" y="1533378"/>
            <a:ext cx="10515600" cy="4643585"/>
          </a:xfrm>
        </p:spPr>
        <p:txBody>
          <a:bodyPr/>
          <a:lstStyle/>
          <a:p>
            <a:pPr marL="0" indent="0">
              <a:buNone/>
            </a:pPr>
            <a:r>
              <a:rPr lang="fr-FR" sz="3200" dirty="0" smtClean="0"/>
              <a:t>A la fin du module, le participants doit être en mesure de:</a:t>
            </a:r>
          </a:p>
          <a:p>
            <a:pPr marL="514350" indent="-514350">
              <a:buFont typeface="+mj-lt"/>
              <a:buAutoNum type="alphaLcPeriod"/>
            </a:pPr>
            <a:r>
              <a:rPr lang="fr-FR" dirty="0" smtClean="0"/>
              <a:t>Définir les spécificités de la période d’adolescence.</a:t>
            </a:r>
          </a:p>
          <a:p>
            <a:pPr marL="514350" lvl="0" indent="-514350">
              <a:spcBef>
                <a:spcPts val="0"/>
              </a:spcBef>
              <a:buFont typeface="+mj-lt"/>
              <a:buAutoNum type="alphaLcPeriod"/>
              <a:tabLst>
                <a:tab pos="457200" algn="l"/>
              </a:tabLst>
            </a:pPr>
            <a:r>
              <a:rPr lang="fr-FR" dirty="0">
                <a:solidFill>
                  <a:srgbClr val="000000"/>
                </a:solidFill>
              </a:rPr>
              <a:t>Enoncer les sous-groupes des adolescents à haut risque. </a:t>
            </a:r>
            <a:endParaRPr lang="en-US" dirty="0">
              <a:ea typeface="Times New Roman" panose="02020603050405020304" pitchFamily="18" charset="0"/>
            </a:endParaRPr>
          </a:p>
          <a:p>
            <a:pPr marL="514350" indent="-514350">
              <a:buFont typeface="+mj-lt"/>
              <a:buAutoNum type="alphaLcPeriod"/>
            </a:pPr>
            <a:r>
              <a:rPr lang="fr-FR" dirty="0" smtClean="0"/>
              <a:t>Identifier les défis </a:t>
            </a:r>
            <a:r>
              <a:rPr lang="fr-FR" dirty="0" smtClean="0"/>
              <a:t>des jeunes/ adolescents en matière de </a:t>
            </a:r>
            <a:r>
              <a:rPr lang="fr-FR" dirty="0"/>
              <a:t>la </a:t>
            </a:r>
            <a:r>
              <a:rPr lang="fr-FR" dirty="0" smtClean="0"/>
              <a:t>santé</a:t>
            </a:r>
          </a:p>
          <a:p>
            <a:pPr marL="514350" indent="-514350">
              <a:buFont typeface="+mj-lt"/>
              <a:buAutoNum type="alphaLcPeriod"/>
            </a:pPr>
            <a:r>
              <a:rPr lang="fr-FR" dirty="0" smtClean="0"/>
              <a:t>Reconnaitre les principes de gestion de programmes des adolescents.</a:t>
            </a:r>
          </a:p>
          <a:p>
            <a:pPr marL="514350" indent="-514350">
              <a:buFont typeface="+mj-lt"/>
              <a:buAutoNum type="alphaLcPeriod"/>
            </a:pPr>
            <a:r>
              <a:rPr lang="fr-FR" dirty="0" smtClean="0"/>
              <a:t>Reconnaitre les ressources pour la gestion des programmes jeunes.</a:t>
            </a:r>
          </a:p>
          <a:p>
            <a:pPr marL="514350" indent="-514350">
              <a:buFont typeface="+mj-lt"/>
              <a:buAutoNum type="alphaLcPeriod"/>
            </a:pPr>
            <a:r>
              <a:rPr lang="fr-FR" dirty="0" smtClean="0"/>
              <a:t>Définir les caractéristiques  de services conviviaux aux adolescents. </a:t>
            </a:r>
          </a:p>
          <a:p>
            <a:pPr marL="571500" indent="-571500">
              <a:buFont typeface="+mj-lt"/>
              <a:buAutoNum type="romanLcPeriod"/>
            </a:pPr>
            <a:endParaRPr lang="fr-FR" dirty="0" smtClean="0"/>
          </a:p>
          <a:p>
            <a:pPr marL="571500" indent="-571500">
              <a:buFont typeface="+mj-lt"/>
              <a:buAutoNum type="romanLcPeriod"/>
            </a:pPr>
            <a:endParaRPr lang="fr-FR" dirty="0" smtClean="0"/>
          </a:p>
          <a:p>
            <a:pPr marL="571500" indent="-571500">
              <a:buFont typeface="+mj-lt"/>
              <a:buAutoNum type="romanLcPeriod"/>
            </a:pPr>
            <a:endParaRPr lang="fr-FR" dirty="0"/>
          </a:p>
        </p:txBody>
      </p:sp>
    </p:spTree>
    <p:extLst>
      <p:ext uri="{BB962C8B-B14F-4D97-AF65-F5344CB8AC3E}">
        <p14:creationId xmlns:p14="http://schemas.microsoft.com/office/powerpoint/2010/main" val="4081609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450058" cy="732155"/>
          </a:xfrm>
          <a:ln>
            <a:solidFill>
              <a:srgbClr val="FF0000"/>
            </a:solidFill>
          </a:ln>
        </p:spPr>
        <p:txBody>
          <a:bodyPr anchor="t"/>
          <a:lstStyle/>
          <a:p>
            <a:r>
              <a:rPr lang="fr-FR" b="1" dirty="0" smtClean="0">
                <a:latin typeface="+mn-lt"/>
              </a:rPr>
              <a:t>Objectifs du module</a:t>
            </a:r>
            <a:endParaRPr lang="fr-FR" b="1" dirty="0">
              <a:latin typeface="+mn-lt"/>
            </a:endParaRPr>
          </a:p>
        </p:txBody>
      </p:sp>
      <p:sp>
        <p:nvSpPr>
          <p:cNvPr id="3" name="Content Placeholder 2"/>
          <p:cNvSpPr>
            <a:spLocks noGrp="1"/>
          </p:cNvSpPr>
          <p:nvPr>
            <p:ph idx="1"/>
          </p:nvPr>
        </p:nvSpPr>
        <p:spPr>
          <a:xfrm>
            <a:off x="838200" y="1463040"/>
            <a:ext cx="10515600" cy="4713923"/>
          </a:xfrm>
        </p:spPr>
        <p:txBody>
          <a:bodyPr/>
          <a:lstStyle/>
          <a:p>
            <a:r>
              <a:rPr lang="fr-FR" dirty="0" smtClean="0"/>
              <a:t>Donner les directives sur les approches efficaces, innovantes et culturellement adaptées dans les situations de crise humanitaire, en matière de services des SSR aux adolescent(e)s. </a:t>
            </a:r>
          </a:p>
          <a:p>
            <a:r>
              <a:rPr lang="fr-FR" dirty="0" smtClean="0"/>
              <a:t>Recenser les principes et les ressources sur la manière d’impliquer les adolescents dans les programmes de SSR.</a:t>
            </a:r>
          </a:p>
          <a:p>
            <a:r>
              <a:rPr lang="fr-FR" dirty="0" smtClean="0"/>
              <a:t>Garantir la	prestation de services de SSR et les informations adaptés aux adolescents et créer un environnement sûr et favorable dans lequel les adolescents peuvent s’épanouir, en dépit des nombreuses difficultés inhérentes à une crise humanitaire. </a:t>
            </a:r>
          </a:p>
          <a:p>
            <a:endParaRPr lang="fr-FR" dirty="0"/>
          </a:p>
        </p:txBody>
      </p:sp>
    </p:spTree>
    <p:extLst>
      <p:ext uri="{BB962C8B-B14F-4D97-AF65-F5344CB8AC3E}">
        <p14:creationId xmlns:p14="http://schemas.microsoft.com/office/powerpoint/2010/main" val="3734163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2528" y="365125"/>
            <a:ext cx="8510955" cy="971305"/>
          </a:xfrm>
          <a:ln>
            <a:solidFill>
              <a:srgbClr val="FF0000"/>
            </a:solidFill>
          </a:ln>
        </p:spPr>
        <p:txBody>
          <a:bodyPr anchor="t">
            <a:normAutofit fontScale="90000"/>
          </a:bodyPr>
          <a:lstStyle/>
          <a:p>
            <a:pPr algn="ctr"/>
            <a:r>
              <a:rPr lang="fr-FR" b="1" dirty="0" smtClean="0">
                <a:latin typeface="+mn-lt"/>
              </a:rPr>
              <a:t>Introduction – l’adolescence  (1)</a:t>
            </a:r>
            <a:br>
              <a:rPr lang="fr-FR" b="1" dirty="0" smtClean="0">
                <a:latin typeface="+mn-lt"/>
              </a:rPr>
            </a:br>
            <a:r>
              <a:rPr lang="fr-FR" sz="2700" i="1" dirty="0" smtClean="0">
                <a:solidFill>
                  <a:srgbClr val="FF0000"/>
                </a:solidFill>
                <a:latin typeface="+mn-lt"/>
                <a:ea typeface="+mn-ea"/>
                <a:cs typeface="+mn-cs"/>
              </a:rPr>
              <a:t>résilients</a:t>
            </a:r>
            <a:r>
              <a:rPr lang="fr-FR" sz="2700" i="1" dirty="0">
                <a:solidFill>
                  <a:srgbClr val="FF0000"/>
                </a:solidFill>
                <a:latin typeface="+mn-lt"/>
                <a:ea typeface="+mn-ea"/>
                <a:cs typeface="+mn-cs"/>
              </a:rPr>
              <a:t>, innovants, ingénieux et dynamiques (plein d’énergie</a:t>
            </a:r>
            <a:r>
              <a:rPr lang="fr-FR" sz="2700" i="1" dirty="0" smtClean="0">
                <a:solidFill>
                  <a:srgbClr val="FF0000"/>
                </a:solidFill>
                <a:latin typeface="+mn-lt"/>
                <a:ea typeface="+mn-ea"/>
                <a:cs typeface="+mn-cs"/>
              </a:rPr>
              <a:t>)</a:t>
            </a:r>
            <a:r>
              <a:rPr lang="fr-FR" sz="2700" b="1" dirty="0" smtClean="0">
                <a:latin typeface="+mn-lt"/>
              </a:rPr>
              <a:t> </a:t>
            </a:r>
            <a:endParaRPr lang="fr-FR" sz="2700" b="1" dirty="0">
              <a:latin typeface="+mn-lt"/>
            </a:endParaRPr>
          </a:p>
        </p:txBody>
      </p:sp>
      <p:sp>
        <p:nvSpPr>
          <p:cNvPr id="3" name="Content Placeholder 2"/>
          <p:cNvSpPr>
            <a:spLocks noGrp="1"/>
          </p:cNvSpPr>
          <p:nvPr>
            <p:ph idx="1"/>
          </p:nvPr>
        </p:nvSpPr>
        <p:spPr>
          <a:xfrm>
            <a:off x="770205" y="1690255"/>
            <a:ext cx="10515600" cy="4571999"/>
          </a:xfrm>
        </p:spPr>
        <p:txBody>
          <a:bodyPr>
            <a:noAutofit/>
          </a:bodyPr>
          <a:lstStyle/>
          <a:p>
            <a:pPr marL="1028700" lvl="0" indent="-1028700">
              <a:buFont typeface="+mj-lt"/>
              <a:buAutoNum type="romanLcPeriod"/>
            </a:pPr>
            <a:r>
              <a:rPr lang="fr-FR" dirty="0">
                <a:solidFill>
                  <a:srgbClr val="202124"/>
                </a:solidFill>
              </a:rPr>
              <a:t>L'adolescence est la période de croissance et de développement humain qui se situe entre l'enfance et l'âge adulte, entre les âges de 10 et 19 ans (OMS</a:t>
            </a:r>
            <a:r>
              <a:rPr lang="fr-FR" dirty="0" smtClean="0">
                <a:solidFill>
                  <a:srgbClr val="202124"/>
                </a:solidFill>
              </a:rPr>
              <a:t>).</a:t>
            </a:r>
            <a:endParaRPr lang="fr-FR" dirty="0">
              <a:solidFill>
                <a:srgbClr val="202124"/>
              </a:solidFill>
            </a:endParaRPr>
          </a:p>
          <a:p>
            <a:pPr marL="1028700" indent="-1028700">
              <a:buFont typeface="+mj-lt"/>
              <a:buAutoNum type="romanLcPeriod"/>
            </a:pPr>
            <a:r>
              <a:rPr lang="fr-FR" dirty="0" smtClean="0"/>
              <a:t>une période de changements biologiques et physiques.</a:t>
            </a:r>
          </a:p>
          <a:p>
            <a:pPr marL="1028700" indent="-1028700">
              <a:buFont typeface="+mj-lt"/>
              <a:buAutoNum type="romanLcPeriod"/>
            </a:pPr>
            <a:r>
              <a:rPr lang="fr-FR" dirty="0" smtClean="0"/>
              <a:t>Une période de développement cognitif, émotionnel et social. </a:t>
            </a:r>
            <a:endParaRPr lang="fr-FR" dirty="0"/>
          </a:p>
          <a:p>
            <a:pPr marL="1028700" indent="-1028700">
              <a:buFont typeface="+mj-lt"/>
              <a:buAutoNum type="romanLcPeriod"/>
            </a:pPr>
            <a:r>
              <a:rPr lang="fr-FR" dirty="0"/>
              <a:t>cette évolution </a:t>
            </a:r>
            <a:r>
              <a:rPr lang="fr-FR" dirty="0" smtClean="0"/>
              <a:t>rapide entraîne</a:t>
            </a:r>
            <a:r>
              <a:rPr lang="fr-FR" dirty="0"/>
              <a:t> de nouveaux </a:t>
            </a:r>
            <a:r>
              <a:rPr lang="fr-FR" dirty="0" smtClean="0"/>
              <a:t>comportements avec des conséquences </a:t>
            </a:r>
            <a:r>
              <a:rPr lang="fr-FR" dirty="0">
                <a:solidFill>
                  <a:prstClr val="black"/>
                </a:solidFill>
              </a:rPr>
              <a:t>à</a:t>
            </a:r>
            <a:r>
              <a:rPr lang="fr-FR" dirty="0" smtClean="0"/>
              <a:t> courte et longue terme. </a:t>
            </a:r>
          </a:p>
          <a:p>
            <a:pPr marL="0" indent="0">
              <a:buNone/>
            </a:pPr>
            <a:endParaRPr lang="fr-FR" dirty="0" smtClean="0"/>
          </a:p>
          <a:p>
            <a:pPr marL="0" indent="0">
              <a:buNone/>
            </a:pPr>
            <a:r>
              <a:rPr lang="fr-FR" dirty="0" smtClean="0">
                <a:solidFill>
                  <a:srgbClr val="FF0000"/>
                </a:solidFill>
              </a:rPr>
              <a:t>Besoin </a:t>
            </a:r>
            <a:r>
              <a:rPr lang="fr-FR" dirty="0" smtClean="0">
                <a:solidFill>
                  <a:srgbClr val="FF0000"/>
                </a:solidFill>
              </a:rPr>
              <a:t>d’une approche sur mesure envers </a:t>
            </a:r>
            <a:r>
              <a:rPr lang="fr-FR" dirty="0">
                <a:solidFill>
                  <a:srgbClr val="FF0000"/>
                </a:solidFill>
              </a:rPr>
              <a:t>la santé </a:t>
            </a:r>
            <a:r>
              <a:rPr lang="fr-FR" dirty="0" smtClean="0">
                <a:solidFill>
                  <a:srgbClr val="FF0000"/>
                </a:solidFill>
              </a:rPr>
              <a:t>des jeunes et </a:t>
            </a:r>
            <a:r>
              <a:rPr lang="fr-FR" dirty="0" smtClean="0">
                <a:solidFill>
                  <a:srgbClr val="FF0000"/>
                </a:solidFill>
              </a:rPr>
              <a:t>SSR</a:t>
            </a:r>
          </a:p>
          <a:p>
            <a:pPr marL="571500" indent="-571500">
              <a:buFont typeface="+mj-lt"/>
              <a:buAutoNum type="romanLcPeriod"/>
            </a:pPr>
            <a:endParaRPr lang="fr-FR" dirty="0"/>
          </a:p>
        </p:txBody>
      </p:sp>
    </p:spTree>
    <p:extLst>
      <p:ext uri="{BB962C8B-B14F-4D97-AF65-F5344CB8AC3E}">
        <p14:creationId xmlns:p14="http://schemas.microsoft.com/office/powerpoint/2010/main" val="2435999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3757757"/>
          </a:xfrm>
        </p:spPr>
        <p:txBody>
          <a:bodyPr>
            <a:normAutofit/>
          </a:bodyPr>
          <a:lstStyle/>
          <a:p>
            <a:pPr marL="571500" indent="-571500">
              <a:buFont typeface="+mj-lt"/>
              <a:buAutoNum type="romanLcPeriod" startAt="5"/>
            </a:pPr>
            <a:r>
              <a:rPr lang="fr-FR" dirty="0"/>
              <a:t>Un groupe hétérogène et très vulnérable. </a:t>
            </a:r>
          </a:p>
          <a:p>
            <a:pPr marL="571500" indent="-571500">
              <a:buFont typeface="+mj-lt"/>
              <a:buAutoNum type="romanLcPeriod" startAt="5"/>
            </a:pPr>
            <a:r>
              <a:rPr lang="fr-FR" dirty="0"/>
              <a:t>La vulnérabilité </a:t>
            </a:r>
            <a:r>
              <a:rPr lang="fr-FR" dirty="0" smtClean="0"/>
              <a:t>varie en </a:t>
            </a:r>
            <a:r>
              <a:rPr lang="fr-FR" dirty="0"/>
              <a:t>fonction de l’environnement , le contexte local, le statut matrimonial, le niveau d’instruction, le handicap, le genre et </a:t>
            </a:r>
            <a:r>
              <a:rPr lang="fr-FR" dirty="0" smtClean="0"/>
              <a:t>l’identité </a:t>
            </a:r>
            <a:r>
              <a:rPr lang="fr-FR" dirty="0"/>
              <a:t>de genre, </a:t>
            </a:r>
            <a:r>
              <a:rPr lang="fr-FR" dirty="0" smtClean="0"/>
              <a:t>l’identité </a:t>
            </a:r>
            <a:r>
              <a:rPr lang="fr-FR" dirty="0"/>
              <a:t>corporelle, </a:t>
            </a:r>
            <a:r>
              <a:rPr lang="fr-FR" dirty="0" smtClean="0"/>
              <a:t>l’orientation </a:t>
            </a:r>
            <a:r>
              <a:rPr lang="fr-FR" dirty="0"/>
              <a:t>sexuelle, </a:t>
            </a:r>
            <a:r>
              <a:rPr lang="fr-FR" dirty="0" smtClean="0"/>
              <a:t>le statut </a:t>
            </a:r>
            <a:r>
              <a:rPr lang="fr-FR" dirty="0"/>
              <a:t>social et économique.</a:t>
            </a:r>
          </a:p>
          <a:p>
            <a:pPr marL="571500" lvl="0" indent="-571500">
              <a:buFont typeface="+mj-lt"/>
              <a:buAutoNum type="romanLcPeriod" startAt="6"/>
            </a:pPr>
            <a:r>
              <a:rPr lang="fr-FR" dirty="0" smtClean="0"/>
              <a:t>Par exemple: La pauvreté </a:t>
            </a:r>
            <a:r>
              <a:rPr lang="fr-FR" dirty="0"/>
              <a:t>et </a:t>
            </a:r>
            <a:r>
              <a:rPr lang="fr-FR" dirty="0" smtClean="0"/>
              <a:t>l’analphabétisme agrandissant conduisent </a:t>
            </a:r>
            <a:r>
              <a:rPr lang="fr-FR" dirty="0"/>
              <a:t>à</a:t>
            </a:r>
            <a:r>
              <a:rPr lang="fr-FR" dirty="0" smtClean="0"/>
              <a:t> la précarité </a:t>
            </a:r>
            <a:r>
              <a:rPr lang="fr-FR" dirty="0"/>
              <a:t>et </a:t>
            </a:r>
            <a:r>
              <a:rPr lang="fr-FR" dirty="0" smtClean="0"/>
              <a:t>insécurité. </a:t>
            </a:r>
          </a:p>
          <a:p>
            <a:pPr marL="0" indent="0">
              <a:buNone/>
            </a:pPr>
            <a:endParaRPr lang="fr-FR" dirty="0"/>
          </a:p>
        </p:txBody>
      </p:sp>
      <p:sp>
        <p:nvSpPr>
          <p:cNvPr id="4" name="Title 1"/>
          <p:cNvSpPr>
            <a:spLocks noGrp="1"/>
          </p:cNvSpPr>
          <p:nvPr>
            <p:ph type="title"/>
          </p:nvPr>
        </p:nvSpPr>
        <p:spPr>
          <a:xfrm>
            <a:off x="1772528" y="365125"/>
            <a:ext cx="8510955" cy="971305"/>
          </a:xfrm>
          <a:ln>
            <a:solidFill>
              <a:srgbClr val="FF0000"/>
            </a:solidFill>
          </a:ln>
        </p:spPr>
        <p:txBody>
          <a:bodyPr anchor="t">
            <a:normAutofit fontScale="90000"/>
          </a:bodyPr>
          <a:lstStyle/>
          <a:p>
            <a:pPr algn="ctr"/>
            <a:r>
              <a:rPr lang="fr-FR" b="1" dirty="0" smtClean="0">
                <a:latin typeface="+mn-lt"/>
              </a:rPr>
              <a:t>Introduction – l’adolescence (2)   </a:t>
            </a:r>
            <a:br>
              <a:rPr lang="fr-FR" b="1" dirty="0" smtClean="0">
                <a:latin typeface="+mn-lt"/>
              </a:rPr>
            </a:br>
            <a:r>
              <a:rPr lang="fr-FR" sz="2700" i="1" dirty="0" smtClean="0">
                <a:solidFill>
                  <a:srgbClr val="FF0000"/>
                </a:solidFill>
                <a:latin typeface="+mn-lt"/>
                <a:ea typeface="+mn-ea"/>
                <a:cs typeface="+mn-cs"/>
              </a:rPr>
              <a:t>résilients</a:t>
            </a:r>
            <a:r>
              <a:rPr lang="fr-FR" sz="2700" i="1" dirty="0">
                <a:solidFill>
                  <a:srgbClr val="FF0000"/>
                </a:solidFill>
                <a:latin typeface="+mn-lt"/>
                <a:ea typeface="+mn-ea"/>
                <a:cs typeface="+mn-cs"/>
              </a:rPr>
              <a:t>, innovants, ingénieux et dynamiques (plein d’énergie</a:t>
            </a:r>
            <a:r>
              <a:rPr lang="fr-FR" sz="2700" i="1" dirty="0" smtClean="0">
                <a:solidFill>
                  <a:srgbClr val="FF0000"/>
                </a:solidFill>
                <a:latin typeface="+mn-lt"/>
                <a:ea typeface="+mn-ea"/>
                <a:cs typeface="+mn-cs"/>
              </a:rPr>
              <a:t>)</a:t>
            </a:r>
            <a:r>
              <a:rPr lang="fr-FR" sz="2700" b="1" dirty="0" smtClean="0">
                <a:latin typeface="+mn-lt"/>
              </a:rPr>
              <a:t> </a:t>
            </a:r>
            <a:endParaRPr lang="fr-FR" sz="2700" b="1" dirty="0">
              <a:latin typeface="+mn-lt"/>
            </a:endParaRPr>
          </a:p>
        </p:txBody>
      </p:sp>
    </p:spTree>
    <p:extLst>
      <p:ext uri="{BB962C8B-B14F-4D97-AF65-F5344CB8AC3E}">
        <p14:creationId xmlns:p14="http://schemas.microsoft.com/office/powerpoint/2010/main" val="1284441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Ø"/>
            </a:pPr>
            <a:r>
              <a:rPr lang="fr-FR" sz="3200" dirty="0">
                <a:solidFill>
                  <a:prstClr val="black"/>
                </a:solidFill>
              </a:rPr>
              <a:t>Besoins en </a:t>
            </a:r>
            <a:r>
              <a:rPr lang="fr-FR" sz="3200" dirty="0" smtClean="0">
                <a:solidFill>
                  <a:prstClr val="black"/>
                </a:solidFill>
              </a:rPr>
              <a:t>sant</a:t>
            </a:r>
            <a:r>
              <a:rPr lang="fr-FR" sz="3200" dirty="0">
                <a:solidFill>
                  <a:prstClr val="black"/>
                </a:solidFill>
              </a:rPr>
              <a:t>é</a:t>
            </a:r>
            <a:r>
              <a:rPr lang="fr-FR" sz="3200" dirty="0" smtClean="0">
                <a:solidFill>
                  <a:prstClr val="black"/>
                </a:solidFill>
              </a:rPr>
              <a:t> </a:t>
            </a:r>
            <a:r>
              <a:rPr lang="fr-FR" sz="3200" dirty="0">
                <a:solidFill>
                  <a:prstClr val="black"/>
                </a:solidFill>
              </a:rPr>
              <a:t>sexuelles et reproductive spécifiques.</a:t>
            </a:r>
          </a:p>
          <a:p>
            <a:pPr>
              <a:buFont typeface="Wingdings" panose="05000000000000000000" pitchFamily="2" charset="2"/>
              <a:buChar char="Ø"/>
            </a:pPr>
            <a:r>
              <a:rPr lang="fr-FR" sz="3200" dirty="0">
                <a:solidFill>
                  <a:prstClr val="black"/>
                </a:solidFill>
              </a:rPr>
              <a:t>Les adolescents s’adaptent plus facilement à de nouvelles situations</a:t>
            </a:r>
          </a:p>
          <a:p>
            <a:pPr>
              <a:buFont typeface="Wingdings" panose="05000000000000000000" pitchFamily="2" charset="2"/>
              <a:buChar char="Ø"/>
            </a:pPr>
            <a:r>
              <a:rPr lang="fr-FR" sz="3200" dirty="0">
                <a:solidFill>
                  <a:prstClr val="black"/>
                </a:solidFill>
              </a:rPr>
              <a:t> les adolescents  </a:t>
            </a:r>
            <a:r>
              <a:rPr lang="fr-FR" sz="3200" dirty="0" smtClean="0">
                <a:solidFill>
                  <a:prstClr val="black"/>
                </a:solidFill>
              </a:rPr>
              <a:t>ont la capacité d’apprendre rapidement: s’adapte </a:t>
            </a:r>
            <a:r>
              <a:rPr lang="fr-FR" sz="3200" dirty="0">
                <a:solidFill>
                  <a:prstClr val="black"/>
                </a:solidFill>
              </a:rPr>
              <a:t>à</a:t>
            </a:r>
            <a:r>
              <a:rPr lang="fr-FR" sz="3200" dirty="0" smtClean="0">
                <a:solidFill>
                  <a:prstClr val="black"/>
                </a:solidFill>
              </a:rPr>
              <a:t> un </a:t>
            </a:r>
            <a:r>
              <a:rPr lang="fr-FR" sz="3200" dirty="0">
                <a:solidFill>
                  <a:prstClr val="black"/>
                </a:solidFill>
              </a:rPr>
              <a:t>nouvel environnement, y compris en situation humanitaire.</a:t>
            </a:r>
          </a:p>
          <a:p>
            <a:endParaRPr lang="fr-FR" dirty="0"/>
          </a:p>
        </p:txBody>
      </p:sp>
      <p:sp>
        <p:nvSpPr>
          <p:cNvPr id="4" name="Title 1"/>
          <p:cNvSpPr>
            <a:spLocks noGrp="1"/>
          </p:cNvSpPr>
          <p:nvPr>
            <p:ph type="title"/>
          </p:nvPr>
        </p:nvSpPr>
        <p:spPr>
          <a:ln>
            <a:solidFill>
              <a:srgbClr val="FF0000"/>
            </a:solidFill>
          </a:ln>
        </p:spPr>
        <p:txBody>
          <a:bodyPr anchor="t">
            <a:normAutofit/>
          </a:bodyPr>
          <a:lstStyle/>
          <a:p>
            <a:pPr algn="ctr"/>
            <a:r>
              <a:rPr lang="fr-FR" b="1" dirty="0" smtClean="0">
                <a:latin typeface="+mn-lt"/>
              </a:rPr>
              <a:t>Introduction – l’adolescence   </a:t>
            </a:r>
            <a:br>
              <a:rPr lang="fr-FR" b="1" dirty="0" smtClean="0">
                <a:latin typeface="+mn-lt"/>
              </a:rPr>
            </a:br>
            <a:r>
              <a:rPr lang="fr-FR" sz="2700" i="1" dirty="0" smtClean="0">
                <a:solidFill>
                  <a:srgbClr val="FF0000"/>
                </a:solidFill>
                <a:latin typeface="+mn-lt"/>
                <a:ea typeface="+mn-ea"/>
                <a:cs typeface="+mn-cs"/>
              </a:rPr>
              <a:t>résilients</a:t>
            </a:r>
            <a:r>
              <a:rPr lang="fr-FR" sz="2700" i="1" dirty="0">
                <a:solidFill>
                  <a:srgbClr val="FF0000"/>
                </a:solidFill>
                <a:latin typeface="+mn-lt"/>
                <a:ea typeface="+mn-ea"/>
                <a:cs typeface="+mn-cs"/>
              </a:rPr>
              <a:t>, innovants, ingénieux et dynamiques (plein d’énergie</a:t>
            </a:r>
            <a:r>
              <a:rPr lang="fr-FR" sz="2700" i="1" dirty="0" smtClean="0">
                <a:solidFill>
                  <a:srgbClr val="FF0000"/>
                </a:solidFill>
                <a:latin typeface="+mn-lt"/>
                <a:ea typeface="+mn-ea"/>
                <a:cs typeface="+mn-cs"/>
              </a:rPr>
              <a:t>)</a:t>
            </a:r>
            <a:r>
              <a:rPr lang="fr-FR" sz="2700" b="1" dirty="0" smtClean="0">
                <a:latin typeface="+mn-lt"/>
              </a:rPr>
              <a:t> </a:t>
            </a:r>
            <a:endParaRPr lang="fr-FR" sz="2700" b="1" dirty="0">
              <a:latin typeface="+mn-lt"/>
            </a:endParaRPr>
          </a:p>
        </p:txBody>
      </p:sp>
    </p:spTree>
    <p:extLst>
      <p:ext uri="{BB962C8B-B14F-4D97-AF65-F5344CB8AC3E}">
        <p14:creationId xmlns:p14="http://schemas.microsoft.com/office/powerpoint/2010/main" val="1835370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134600" cy="964911"/>
          </a:xfrm>
          <a:ln>
            <a:solidFill>
              <a:schemeClr val="accent2"/>
            </a:solidFill>
          </a:ln>
        </p:spPr>
        <p:txBody>
          <a:bodyPr>
            <a:normAutofit fontScale="90000"/>
          </a:bodyPr>
          <a:lstStyle/>
          <a:p>
            <a:r>
              <a:rPr lang="fr-FR" b="1" dirty="0" smtClean="0">
                <a:ln>
                  <a:solidFill>
                    <a:schemeClr val="accent2"/>
                  </a:solidFill>
                </a:ln>
                <a:latin typeface="+mn-lt"/>
              </a:rPr>
              <a:t>Les barrières d’accès aux services sanitaires</a:t>
            </a:r>
            <a:endParaRPr lang="fr-FR" b="1" dirty="0">
              <a:ln>
                <a:solidFill>
                  <a:schemeClr val="accent2"/>
                </a:solidFill>
              </a:ln>
              <a:latin typeface="+mn-lt"/>
            </a:endParaRPr>
          </a:p>
        </p:txBody>
      </p:sp>
      <p:sp>
        <p:nvSpPr>
          <p:cNvPr id="3" name="Content Placeholder 2"/>
          <p:cNvSpPr>
            <a:spLocks noGrp="1"/>
          </p:cNvSpPr>
          <p:nvPr>
            <p:ph idx="1"/>
          </p:nvPr>
        </p:nvSpPr>
        <p:spPr/>
        <p:txBody>
          <a:bodyPr>
            <a:normAutofit lnSpcReduction="10000"/>
          </a:bodyPr>
          <a:lstStyle/>
          <a:p>
            <a:r>
              <a:rPr lang="fr-FR" sz="2400" dirty="0" smtClean="0"/>
              <a:t>La négligence </a:t>
            </a:r>
            <a:r>
              <a:rPr lang="fr-FR" sz="2400" dirty="0" smtClean="0">
                <a:solidFill>
                  <a:prstClr val="black"/>
                </a:solidFill>
              </a:rPr>
              <a:t>de</a:t>
            </a:r>
            <a:r>
              <a:rPr lang="fr-FR" sz="2400" dirty="0" smtClean="0"/>
              <a:t> la tranche d'âge, en situation humanitaire. </a:t>
            </a:r>
          </a:p>
          <a:p>
            <a:r>
              <a:rPr lang="fr-FR" sz="2400" dirty="0" smtClean="0"/>
              <a:t>Le morcellement des services offerts aux jeunes en situation humanitaire. </a:t>
            </a:r>
          </a:p>
          <a:p>
            <a:pPr>
              <a:lnSpc>
                <a:spcPct val="107000"/>
              </a:lnSpc>
              <a:spcBef>
                <a:spcPts val="0"/>
              </a:spcBef>
              <a:spcAft>
                <a:spcPts val="800"/>
              </a:spcAft>
            </a:pPr>
            <a:r>
              <a:rPr lang="fr-FR" sz="2400" dirty="0" smtClean="0">
                <a:latin typeface="Calibri" panose="020F0502020204030204" pitchFamily="34" charset="0"/>
                <a:ea typeface="Calibri" panose="020F0502020204030204" pitchFamily="34" charset="0"/>
                <a:cs typeface="Times New Roman" panose="02020603050405020304" pitchFamily="18" charset="0"/>
              </a:rPr>
              <a:t>La peur d’être embarrasser ou préjugé par les autres;</a:t>
            </a:r>
          </a:p>
          <a:p>
            <a:pPr>
              <a:lnSpc>
                <a:spcPct val="107000"/>
              </a:lnSpc>
              <a:spcBef>
                <a:spcPts val="0"/>
              </a:spcBef>
              <a:spcAft>
                <a:spcPts val="800"/>
              </a:spcAft>
            </a:pPr>
            <a:r>
              <a:rPr lang="fr-FR" sz="2400" dirty="0" smtClean="0">
                <a:latin typeface="Calibri" panose="020F0502020204030204" pitchFamily="34" charset="0"/>
                <a:ea typeface="Calibri" panose="020F0502020204030204" pitchFamily="34" charset="0"/>
                <a:cs typeface="Times New Roman" panose="02020603050405020304" pitchFamily="18" charset="0"/>
              </a:rPr>
              <a:t>Les établissements </a:t>
            </a:r>
            <a:r>
              <a:rPr lang="fr-FR" sz="2400" dirty="0" smtClean="0">
                <a:latin typeface="Calibri" panose="020F0502020204030204" pitchFamily="34" charset="0"/>
                <a:ea typeface="Calibri" panose="020F0502020204030204" pitchFamily="34" charset="0"/>
                <a:cs typeface="Times New Roman" panose="02020603050405020304" pitchFamily="18" charset="0"/>
              </a:rPr>
              <a:t>mal </a:t>
            </a:r>
            <a:r>
              <a:rPr lang="fr-FR" sz="2400" dirty="0" smtClean="0">
                <a:latin typeface="Calibri" panose="020F0502020204030204" pitchFamily="34" charset="0"/>
                <a:ea typeface="Calibri" panose="020F0502020204030204" pitchFamily="34" charset="0"/>
                <a:cs typeface="Times New Roman" panose="02020603050405020304" pitchFamily="18" charset="0"/>
              </a:rPr>
              <a:t>organisés pour </a:t>
            </a:r>
            <a:r>
              <a:rPr lang="fr-FR" sz="2400" dirty="0" smtClean="0">
                <a:latin typeface="Calibri" panose="020F0502020204030204" pitchFamily="34" charset="0"/>
                <a:ea typeface="Calibri" panose="020F0502020204030204" pitchFamily="34" charset="0"/>
                <a:cs typeface="Times New Roman" panose="02020603050405020304" pitchFamily="18" charset="0"/>
              </a:rPr>
              <a:t>accueillir les </a:t>
            </a:r>
            <a:r>
              <a:rPr lang="fr-FR" sz="2400" dirty="0" smtClean="0">
                <a:latin typeface="Calibri" panose="020F0502020204030204" pitchFamily="34" charset="0"/>
                <a:ea typeface="Calibri" panose="020F0502020204030204" pitchFamily="34" charset="0"/>
                <a:cs typeface="Times New Roman" panose="02020603050405020304" pitchFamily="18" charset="0"/>
              </a:rPr>
              <a:t>jeunes:</a:t>
            </a:r>
          </a:p>
          <a:p>
            <a:pPr lvl="1">
              <a:lnSpc>
                <a:spcPct val="107000"/>
              </a:lnSpc>
              <a:spcBef>
                <a:spcPts val="0"/>
              </a:spcBef>
              <a:spcAft>
                <a:spcPts val="800"/>
              </a:spcAft>
            </a:pPr>
            <a:r>
              <a:rPr lang="fr-FR" sz="2000" dirty="0" smtClean="0">
                <a:latin typeface="Calibri" panose="020F0502020204030204" pitchFamily="34" charset="0"/>
                <a:ea typeface="Calibri" panose="020F0502020204030204" pitchFamily="34" charset="0"/>
                <a:cs typeface="Times New Roman" panose="02020603050405020304" pitchFamily="18" charset="0"/>
              </a:rPr>
              <a:t>Manque d’accès- peu ou pas d’information sur les et la disponibilité d’accéder aux les services;</a:t>
            </a:r>
          </a:p>
          <a:p>
            <a:pPr lvl="1">
              <a:lnSpc>
                <a:spcPct val="107000"/>
              </a:lnSpc>
              <a:spcBef>
                <a:spcPts val="0"/>
              </a:spcBef>
              <a:spcAft>
                <a:spcPts val="800"/>
              </a:spcAft>
            </a:pPr>
            <a:r>
              <a:rPr lang="fr-FR" sz="2000" dirty="0" smtClean="0">
                <a:latin typeface="Calibri" panose="020F0502020204030204" pitchFamily="34" charset="0"/>
                <a:ea typeface="Calibri" panose="020F0502020204030204" pitchFamily="34" charset="0"/>
                <a:cs typeface="Times New Roman" panose="02020603050405020304" pitchFamily="18" charset="0"/>
              </a:rPr>
              <a:t>Les lois restrictifs</a:t>
            </a:r>
          </a:p>
          <a:p>
            <a:pPr lvl="1">
              <a:lnSpc>
                <a:spcPct val="107000"/>
              </a:lnSpc>
              <a:spcBef>
                <a:spcPts val="0"/>
              </a:spcBef>
              <a:spcAft>
                <a:spcPts val="800"/>
              </a:spcAft>
            </a:pPr>
            <a:r>
              <a:rPr lang="fr-FR" sz="2000" dirty="0" smtClean="0">
                <a:latin typeface="Calibri" panose="020F0502020204030204" pitchFamily="34" charset="0"/>
                <a:ea typeface="Calibri" panose="020F0502020204030204" pitchFamily="34" charset="0"/>
                <a:cs typeface="Times New Roman" panose="02020603050405020304" pitchFamily="18" charset="0"/>
              </a:rPr>
              <a:t>L’attitude sans jugement ou pré-jugement. </a:t>
            </a:r>
          </a:p>
          <a:p>
            <a:pPr lvl="1">
              <a:lnSpc>
                <a:spcPct val="107000"/>
              </a:lnSpc>
              <a:spcBef>
                <a:spcPts val="0"/>
              </a:spcBef>
              <a:spcAft>
                <a:spcPts val="800"/>
              </a:spcAft>
            </a:pPr>
            <a:r>
              <a:rPr lang="fr-FR" sz="2000" dirty="0" smtClean="0">
                <a:latin typeface="Calibri" panose="020F0502020204030204" pitchFamily="34" charset="0"/>
                <a:ea typeface="Calibri" panose="020F0502020204030204" pitchFamily="34" charset="0"/>
                <a:cs typeface="Times New Roman" panose="02020603050405020304" pitchFamily="18" charset="0"/>
              </a:rPr>
              <a:t>Plus de besoins a la vie prive et traité en confidentialité</a:t>
            </a:r>
          </a:p>
          <a:p>
            <a:pPr marL="0" indent="0">
              <a:lnSpc>
                <a:spcPct val="107000"/>
              </a:lnSpc>
              <a:spcBef>
                <a:spcPts val="0"/>
              </a:spcBef>
              <a:spcAft>
                <a:spcPts val="800"/>
              </a:spcAft>
              <a:buNone/>
            </a:pPr>
            <a:r>
              <a:rPr lang="fr-FR" sz="2000" dirty="0" smtClean="0">
                <a:latin typeface="Calibri" panose="020F0502020204030204" pitchFamily="34" charset="0"/>
                <a:ea typeface="Calibri" panose="020F0502020204030204" pitchFamily="34" charset="0"/>
                <a:cs typeface="Times New Roman" panose="02020603050405020304" pitchFamily="18" charset="0"/>
              </a:rPr>
              <a:t>	</a:t>
            </a:r>
            <a:r>
              <a:rPr lang="fr-FR" sz="24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Les services doivent être plus respectueux et accueillant envers les jeunes   </a:t>
            </a:r>
          </a:p>
          <a:p>
            <a:pPr lvl="1">
              <a:lnSpc>
                <a:spcPct val="107000"/>
              </a:lnSpc>
              <a:spcBef>
                <a:spcPts val="0"/>
              </a:spcBef>
              <a:spcAft>
                <a:spcPts val="800"/>
              </a:spcAft>
            </a:pPr>
            <a:endParaRPr lang="fr-FR" sz="2000" dirty="0" smtClean="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endParaRPr lang="fr-FR" dirty="0" smtClean="0"/>
          </a:p>
          <a:p>
            <a:endParaRPr lang="fr-FR" dirty="0"/>
          </a:p>
        </p:txBody>
      </p:sp>
    </p:spTree>
    <p:extLst>
      <p:ext uri="{BB962C8B-B14F-4D97-AF65-F5344CB8AC3E}">
        <p14:creationId xmlns:p14="http://schemas.microsoft.com/office/powerpoint/2010/main" val="1880947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4"/>
            <a:ext cx="10515600" cy="4616739"/>
          </a:xfrm>
        </p:spPr>
        <p:txBody>
          <a:bodyPr>
            <a:normAutofit lnSpcReduction="10000"/>
          </a:bodyPr>
          <a:lstStyle/>
          <a:p>
            <a:pPr lvl="0"/>
            <a:r>
              <a:rPr lang="fr-FR" u="sng" dirty="0">
                <a:solidFill>
                  <a:prstClr val="black"/>
                </a:solidFill>
              </a:rPr>
              <a:t>Le stress affectif répété et l’accès minimal à l’éducation,  exposent les adolescents  aux risques:</a:t>
            </a:r>
          </a:p>
          <a:p>
            <a:pPr lvl="1">
              <a:buFont typeface="Wingdings" panose="05000000000000000000" pitchFamily="2" charset="2"/>
              <a:buChar char="ü"/>
            </a:pPr>
            <a:r>
              <a:rPr lang="fr-FR" dirty="0">
                <a:solidFill>
                  <a:prstClr val="black"/>
                </a:solidFill>
              </a:rPr>
              <a:t>Des violences basées sur le </a:t>
            </a:r>
            <a:r>
              <a:rPr lang="fr-FR" dirty="0" smtClean="0">
                <a:solidFill>
                  <a:prstClr val="black"/>
                </a:solidFill>
              </a:rPr>
              <a:t>genre.</a:t>
            </a:r>
            <a:endParaRPr lang="fr-FR" dirty="0">
              <a:solidFill>
                <a:prstClr val="black"/>
              </a:solidFill>
            </a:endParaRPr>
          </a:p>
          <a:p>
            <a:pPr lvl="1">
              <a:buFont typeface="Wingdings" panose="05000000000000000000" pitchFamily="2" charset="2"/>
              <a:buChar char="ü"/>
            </a:pPr>
            <a:r>
              <a:rPr lang="fr-FR" dirty="0" smtClean="0"/>
              <a:t>De conséquences </a:t>
            </a:r>
            <a:r>
              <a:rPr lang="fr-FR" dirty="0"/>
              <a:t>sociales </a:t>
            </a:r>
            <a:r>
              <a:rPr lang="fr-FR" dirty="0" smtClean="0"/>
              <a:t>en cas de grossesse chez l’adolescente célibataire- la </a:t>
            </a:r>
            <a:r>
              <a:rPr lang="fr-FR" dirty="0"/>
              <a:t>stigmatisation, le rejet ou la violence de la part des conjoints, des parents et des pairs.  </a:t>
            </a:r>
            <a:r>
              <a:rPr lang="fr-FR" dirty="0" smtClean="0">
                <a:solidFill>
                  <a:prstClr val="black"/>
                </a:solidFill>
              </a:rPr>
              <a:t>D’abandon de la scolarité;</a:t>
            </a:r>
          </a:p>
          <a:p>
            <a:pPr lvl="1">
              <a:buFont typeface="Wingdings" panose="05000000000000000000" pitchFamily="2" charset="2"/>
              <a:buChar char="ü"/>
            </a:pPr>
            <a:r>
              <a:rPr lang="fr-FR" dirty="0" smtClean="0">
                <a:solidFill>
                  <a:prstClr val="black"/>
                </a:solidFill>
              </a:rPr>
              <a:t> de manque  d’information sur et les services de SSR;</a:t>
            </a:r>
          </a:p>
          <a:p>
            <a:pPr lvl="1">
              <a:buFont typeface="Wingdings" panose="05000000000000000000" pitchFamily="2" charset="2"/>
              <a:buChar char="ü"/>
            </a:pPr>
            <a:r>
              <a:rPr lang="fr-FR" dirty="0" smtClean="0">
                <a:solidFill>
                  <a:prstClr val="black"/>
                </a:solidFill>
              </a:rPr>
              <a:t>de </a:t>
            </a:r>
            <a:r>
              <a:rPr lang="fr-FR" dirty="0">
                <a:solidFill>
                  <a:prstClr val="black"/>
                </a:solidFill>
              </a:rPr>
              <a:t>la séparation d’avec leurs familles, </a:t>
            </a:r>
          </a:p>
          <a:p>
            <a:pPr lvl="1">
              <a:buFont typeface="Wingdings" panose="05000000000000000000" pitchFamily="2" charset="2"/>
              <a:buChar char="ü"/>
            </a:pPr>
            <a:r>
              <a:rPr lang="fr-FR" dirty="0">
                <a:solidFill>
                  <a:prstClr val="black"/>
                </a:solidFill>
              </a:rPr>
              <a:t>de la détresse psychosociale, </a:t>
            </a:r>
          </a:p>
          <a:p>
            <a:pPr lvl="1">
              <a:buFont typeface="Wingdings" panose="05000000000000000000" pitchFamily="2" charset="2"/>
              <a:buChar char="ü"/>
            </a:pPr>
            <a:r>
              <a:rPr lang="fr-FR" dirty="0">
                <a:solidFill>
                  <a:prstClr val="black"/>
                </a:solidFill>
              </a:rPr>
              <a:t>de l’exploitation économique, </a:t>
            </a:r>
            <a:endParaRPr lang="fr-FR" dirty="0" smtClean="0">
              <a:solidFill>
                <a:prstClr val="black"/>
              </a:solidFill>
            </a:endParaRPr>
          </a:p>
          <a:p>
            <a:pPr lvl="1">
              <a:buFont typeface="Wingdings" panose="05000000000000000000" pitchFamily="2" charset="2"/>
              <a:buChar char="ü"/>
            </a:pPr>
            <a:r>
              <a:rPr lang="fr-FR" dirty="0" smtClean="0">
                <a:solidFill>
                  <a:prstClr val="black"/>
                </a:solidFill>
              </a:rPr>
              <a:t>Plus de discrimination y compris les handicapées. </a:t>
            </a:r>
            <a:endParaRPr lang="fr-FR" dirty="0">
              <a:solidFill>
                <a:prstClr val="black"/>
              </a:solidFill>
            </a:endParaRPr>
          </a:p>
          <a:p>
            <a:pPr lvl="1">
              <a:buFont typeface="Wingdings" panose="05000000000000000000" pitchFamily="2" charset="2"/>
              <a:buChar char="ü"/>
            </a:pPr>
            <a:r>
              <a:rPr lang="fr-FR" dirty="0">
                <a:solidFill>
                  <a:prstClr val="black"/>
                </a:solidFill>
              </a:rPr>
              <a:t>de recrutement dans les groupes armés et à d’autres formes de préjudices.</a:t>
            </a:r>
          </a:p>
          <a:p>
            <a:endParaRPr lang="fr-FR" dirty="0"/>
          </a:p>
        </p:txBody>
      </p:sp>
      <p:sp>
        <p:nvSpPr>
          <p:cNvPr id="4" name="Title 1"/>
          <p:cNvSpPr>
            <a:spLocks noGrp="1"/>
          </p:cNvSpPr>
          <p:nvPr>
            <p:ph type="title"/>
          </p:nvPr>
        </p:nvSpPr>
        <p:spPr>
          <a:ln>
            <a:solidFill>
              <a:srgbClr val="FF0000"/>
            </a:solidFill>
          </a:ln>
        </p:spPr>
        <p:txBody>
          <a:bodyPr/>
          <a:lstStyle/>
          <a:p>
            <a:r>
              <a:rPr lang="fr-FR" b="1" dirty="0" smtClean="0">
                <a:latin typeface="+mn-lt"/>
              </a:rPr>
              <a:t>Les adolescents et crise humanitaire </a:t>
            </a:r>
            <a:endParaRPr lang="fr-FR" b="1" dirty="0">
              <a:latin typeface="+mn-lt"/>
            </a:endParaRPr>
          </a:p>
        </p:txBody>
      </p:sp>
      <p:sp>
        <p:nvSpPr>
          <p:cNvPr id="5" name="Rounded Rectangle 4"/>
          <p:cNvSpPr/>
          <p:nvPr/>
        </p:nvSpPr>
        <p:spPr>
          <a:xfrm>
            <a:off x="2022765" y="6082145"/>
            <a:ext cx="9088580" cy="568037"/>
          </a:xfrm>
          <a:prstGeom prst="roundRect">
            <a:avLst/>
          </a:prstGeom>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fr-FR" sz="2000" b="1" dirty="0" smtClean="0">
                <a:solidFill>
                  <a:srgbClr val="FF0000"/>
                </a:solidFill>
              </a:rPr>
              <a:t>Souvent, le jeune est mis a l’écart en matière de programmation humanitaire.</a:t>
            </a:r>
            <a:endParaRPr lang="fr-FR" sz="2000" b="1" dirty="0">
              <a:solidFill>
                <a:srgbClr val="FF0000"/>
              </a:solidFill>
            </a:endParaRPr>
          </a:p>
        </p:txBody>
      </p:sp>
    </p:spTree>
    <p:extLst>
      <p:ext uri="{BB962C8B-B14F-4D97-AF65-F5344CB8AC3E}">
        <p14:creationId xmlns:p14="http://schemas.microsoft.com/office/powerpoint/2010/main" val="27000820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467</TotalTime>
  <Words>1478</Words>
  <Application>Microsoft Office PowerPoint</Application>
  <PresentationFormat>Widescreen</PresentationFormat>
  <Paragraphs>158</Paragraphs>
  <Slides>24</Slides>
  <Notes>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24</vt:i4>
      </vt:variant>
    </vt:vector>
  </HeadingPairs>
  <TitlesOfParts>
    <vt:vector size="33" baseType="lpstr">
      <vt:lpstr>Arial</vt:lpstr>
      <vt:lpstr>Calibri</vt:lpstr>
      <vt:lpstr>Calibri Light</vt:lpstr>
      <vt:lpstr>Times New Roman</vt:lpstr>
      <vt:lpstr>Wingdings</vt:lpstr>
      <vt:lpstr>Office Theme</vt:lpstr>
      <vt:lpstr>1_Office Theme</vt:lpstr>
      <vt:lpstr>2_Office Theme</vt:lpstr>
      <vt:lpstr>3_Office Theme</vt:lpstr>
      <vt:lpstr>Dispositif Minimum d’Urgence en Santé Sexuelle et Reproductive (DMU-SSR)</vt:lpstr>
      <vt:lpstr>Plan de présentation</vt:lpstr>
      <vt:lpstr>Plan d’apprentissage </vt:lpstr>
      <vt:lpstr>Objectifs du module</vt:lpstr>
      <vt:lpstr>Introduction – l’adolescence  (1) résilients, innovants, ingénieux et dynamiques (plein d’énergie) </vt:lpstr>
      <vt:lpstr>Introduction – l’adolescence (2)    résilients, innovants, ingénieux et dynamiques (plein d’énergie) </vt:lpstr>
      <vt:lpstr>Introduction – l’adolescence    résilients, innovants, ingénieux et dynamiques (plein d’énergie) </vt:lpstr>
      <vt:lpstr>Les barrières d’accès aux services sanitaires</vt:lpstr>
      <vt:lpstr>Les adolescents et crise humanitaire </vt:lpstr>
      <vt:lpstr>Les adolescents et crise humanitaire </vt:lpstr>
      <vt:lpstr>Introduction- les adolescents à haut risque</vt:lpstr>
      <vt:lpstr>Le programme de SSR des adolescents</vt:lpstr>
      <vt:lpstr>Principes du travail avec les adolescents  </vt:lpstr>
      <vt:lpstr>Principes  directeurs de prestation des services SSR</vt:lpstr>
      <vt:lpstr>Les principes de gestion des programmes des adolescents</vt:lpstr>
      <vt:lpstr>Normes internationales pour améliorer la qualité des services de santé pour les adolescents</vt:lpstr>
      <vt:lpstr>Mettre en œuvre les programme Services SRA (1) </vt:lpstr>
      <vt:lpstr> CARACTÉRISTIQUES DES SERVICES CONVIVIAUX DE SANTÉ ADAPTÉS AUX ADOLESCENTS (2)</vt:lpstr>
      <vt:lpstr> CARACTÉRISTIQUES DES SERVICES CONVIVIAUX DE SANTÉ ADAPTÉS AUX ADOLESCENTS</vt:lpstr>
      <vt:lpstr>Coordonner et établir des liens </vt:lpstr>
      <vt:lpstr>Le plaidoyer</vt:lpstr>
      <vt:lpstr>Messages clés</vt:lpstr>
      <vt:lpstr>Ressources </vt:lpstr>
      <vt:lpstr>Fin de la présentation et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Dispositif Minimum d’Urgence en Santé Sexuelle et Reproductive</dc:title>
  <dc:creator>JBN</dc:creator>
  <cp:lastModifiedBy>user</cp:lastModifiedBy>
  <cp:revision>49</cp:revision>
  <dcterms:created xsi:type="dcterms:W3CDTF">2020-09-16T06:19:05Z</dcterms:created>
  <dcterms:modified xsi:type="dcterms:W3CDTF">2022-03-03T04:56:34Z</dcterms:modified>
</cp:coreProperties>
</file>