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283" r:id="rId3"/>
    <p:sldId id="284" r:id="rId4"/>
    <p:sldId id="285" r:id="rId5"/>
    <p:sldId id="286" r:id="rId6"/>
    <p:sldId id="287" r:id="rId7"/>
    <p:sldId id="288" r:id="rId8"/>
    <p:sldId id="289" r:id="rId9"/>
    <p:sldId id="290" r:id="rId10"/>
    <p:sldId id="291" r:id="rId11"/>
    <p:sldId id="293" r:id="rId12"/>
    <p:sldId id="294" r:id="rId13"/>
    <p:sldId id="292"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259"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62" d="100"/>
          <a:sy n="62" d="100"/>
        </p:scale>
        <p:origin x="130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982BEA5-CC46-4646-9D25-6FA3A0125056}" type="datetimeFigureOut">
              <a:rPr lang="fr-FR" smtClean="0"/>
              <a:t>13/10/2020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BF22B10-9B7E-4DAC-8EA0-97FDF0790AE8}" type="slidenum">
              <a:rPr lang="fr-FR" smtClean="0"/>
              <a:t>‹N°›</a:t>
            </a:fld>
            <a:endParaRPr lang="fr-FR"/>
          </a:p>
        </p:txBody>
      </p:sp>
      <p:pic>
        <p:nvPicPr>
          <p:cNvPr id="7" name="Image 6">
            <a:extLst>
              <a:ext uri="{FF2B5EF4-FFF2-40B4-BE49-F238E27FC236}">
                <a16:creationId xmlns:a16="http://schemas.microsoft.com/office/drawing/2014/main" id="{BC25CB29-34CF-474F-B377-B9F38C439B13}"/>
              </a:ext>
            </a:extLst>
          </p:cNvPr>
          <p:cNvPicPr>
            <a:picLocks noChangeAspect="1"/>
          </p:cNvPicPr>
          <p:nvPr userDrawn="1"/>
        </p:nvPicPr>
        <p:blipFill>
          <a:blip r:embed="rId2"/>
          <a:stretch>
            <a:fillRect/>
          </a:stretch>
        </p:blipFill>
        <p:spPr>
          <a:xfrm>
            <a:off x="193902" y="136524"/>
            <a:ext cx="2158171" cy="780356"/>
          </a:xfrm>
          <a:prstGeom prst="rect">
            <a:avLst/>
          </a:prstGeom>
        </p:spPr>
      </p:pic>
      <p:sp>
        <p:nvSpPr>
          <p:cNvPr id="8" name="Rectangle 7">
            <a:extLst>
              <a:ext uri="{FF2B5EF4-FFF2-40B4-BE49-F238E27FC236}">
                <a16:creationId xmlns:a16="http://schemas.microsoft.com/office/drawing/2014/main" id="{A395CE5B-75FB-461C-A05D-EC16BCDC02F0}"/>
              </a:ext>
            </a:extLst>
          </p:cNvPr>
          <p:cNvSpPr/>
          <p:nvPr userDrawn="1"/>
        </p:nvSpPr>
        <p:spPr>
          <a:xfrm>
            <a:off x="3487940" y="70908"/>
            <a:ext cx="3810980" cy="461665"/>
          </a:xfrm>
          <a:prstGeom prst="rect">
            <a:avLst/>
          </a:prstGeom>
        </p:spPr>
        <p:txBody>
          <a:bodyPr wrap="none">
            <a:spAutoFit/>
          </a:bodyPr>
          <a:lstStyle/>
          <a:p>
            <a:r>
              <a:rPr lang="fr-FR" sz="2400" b="1" dirty="0">
                <a:effectLst/>
                <a:latin typeface="Calibri" panose="020F0502020204030204" pitchFamily="34" charset="0"/>
                <a:ea typeface="Calibri" panose="020F0502020204030204" pitchFamily="34" charset="0"/>
                <a:cs typeface="Times New Roman" panose="02020603050405020304" pitchFamily="18" charset="0"/>
              </a:rPr>
              <a:t>DU Epidémiologie de Terrain</a:t>
            </a:r>
            <a:endParaRPr lang="fr-FR" sz="2400" dirty="0"/>
          </a:p>
        </p:txBody>
      </p:sp>
    </p:spTree>
    <p:extLst>
      <p:ext uri="{BB962C8B-B14F-4D97-AF65-F5344CB8AC3E}">
        <p14:creationId xmlns:p14="http://schemas.microsoft.com/office/powerpoint/2010/main" val="2743950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982BEA5-CC46-4646-9D25-6FA3A0125056}" type="datetimeFigureOut">
              <a:rPr lang="fr-FR" smtClean="0"/>
              <a:t>13/10/2020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BF22B10-9B7E-4DAC-8EA0-97FDF0790AE8}" type="slidenum">
              <a:rPr lang="fr-FR" smtClean="0"/>
              <a:t>‹N°›</a:t>
            </a:fld>
            <a:endParaRPr lang="fr-FR"/>
          </a:p>
        </p:txBody>
      </p:sp>
    </p:spTree>
    <p:extLst>
      <p:ext uri="{BB962C8B-B14F-4D97-AF65-F5344CB8AC3E}">
        <p14:creationId xmlns:p14="http://schemas.microsoft.com/office/powerpoint/2010/main" val="2443511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982BEA5-CC46-4646-9D25-6FA3A0125056}" type="datetimeFigureOut">
              <a:rPr lang="fr-FR" smtClean="0"/>
              <a:t>13/10/2020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BF22B10-9B7E-4DAC-8EA0-97FDF0790AE8}" type="slidenum">
              <a:rPr lang="fr-FR" smtClean="0"/>
              <a:t>‹N°›</a:t>
            </a:fld>
            <a:endParaRPr lang="fr-FR"/>
          </a:p>
        </p:txBody>
      </p:sp>
    </p:spTree>
    <p:extLst>
      <p:ext uri="{BB962C8B-B14F-4D97-AF65-F5344CB8AC3E}">
        <p14:creationId xmlns:p14="http://schemas.microsoft.com/office/powerpoint/2010/main" val="1137934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628650" y="1037064"/>
            <a:ext cx="7886700" cy="653625"/>
          </a:xfrm>
        </p:spPr>
        <p:txBody>
          <a:bodyPr/>
          <a:lstStyle/>
          <a:p>
            <a:r>
              <a:rPr lang="fr-FR" dirty="0"/>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982BEA5-CC46-4646-9D25-6FA3A0125056}" type="datetimeFigureOut">
              <a:rPr lang="fr-FR" smtClean="0"/>
              <a:t>13/10/2020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BF22B10-9B7E-4DAC-8EA0-97FDF0790AE8}" type="slidenum">
              <a:rPr lang="fr-FR" smtClean="0"/>
              <a:t>‹N°›</a:t>
            </a:fld>
            <a:endParaRPr lang="fr-FR"/>
          </a:p>
        </p:txBody>
      </p:sp>
      <p:pic>
        <p:nvPicPr>
          <p:cNvPr id="7" name="Image 6">
            <a:extLst>
              <a:ext uri="{FF2B5EF4-FFF2-40B4-BE49-F238E27FC236}">
                <a16:creationId xmlns:a16="http://schemas.microsoft.com/office/drawing/2014/main" id="{766EE0D1-8318-4581-9441-03CB54DEBAA5}"/>
              </a:ext>
            </a:extLst>
          </p:cNvPr>
          <p:cNvPicPr>
            <a:picLocks noChangeAspect="1"/>
          </p:cNvPicPr>
          <p:nvPr userDrawn="1"/>
        </p:nvPicPr>
        <p:blipFill>
          <a:blip r:embed="rId2"/>
          <a:stretch>
            <a:fillRect/>
          </a:stretch>
        </p:blipFill>
        <p:spPr>
          <a:xfrm>
            <a:off x="128161" y="77320"/>
            <a:ext cx="2158171" cy="780356"/>
          </a:xfrm>
          <a:prstGeom prst="rect">
            <a:avLst/>
          </a:prstGeom>
        </p:spPr>
      </p:pic>
      <p:sp>
        <p:nvSpPr>
          <p:cNvPr id="8" name="Rectangle 7">
            <a:extLst>
              <a:ext uri="{FF2B5EF4-FFF2-40B4-BE49-F238E27FC236}">
                <a16:creationId xmlns:a16="http://schemas.microsoft.com/office/drawing/2014/main" id="{9E304873-5078-4040-B199-822459DA39B9}"/>
              </a:ext>
            </a:extLst>
          </p:cNvPr>
          <p:cNvSpPr/>
          <p:nvPr userDrawn="1"/>
        </p:nvSpPr>
        <p:spPr>
          <a:xfrm>
            <a:off x="3302669" y="236665"/>
            <a:ext cx="3810980" cy="461665"/>
          </a:xfrm>
          <a:prstGeom prst="rect">
            <a:avLst/>
          </a:prstGeom>
        </p:spPr>
        <p:txBody>
          <a:bodyPr wrap="none">
            <a:spAutoFit/>
          </a:bodyPr>
          <a:lstStyle/>
          <a:p>
            <a:r>
              <a:rPr lang="fr-FR" sz="2400" b="1" dirty="0">
                <a:effectLst/>
                <a:latin typeface="Calibri" panose="020F0502020204030204" pitchFamily="34" charset="0"/>
                <a:ea typeface="Calibri" panose="020F0502020204030204" pitchFamily="34" charset="0"/>
                <a:cs typeface="Times New Roman" panose="02020603050405020304" pitchFamily="18" charset="0"/>
              </a:rPr>
              <a:t>DU Epidémiologie de Terrain</a:t>
            </a:r>
            <a:endParaRPr lang="fr-FR" sz="2400" dirty="0"/>
          </a:p>
        </p:txBody>
      </p:sp>
    </p:spTree>
    <p:extLst>
      <p:ext uri="{BB962C8B-B14F-4D97-AF65-F5344CB8AC3E}">
        <p14:creationId xmlns:p14="http://schemas.microsoft.com/office/powerpoint/2010/main" val="403350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A982BEA5-CC46-4646-9D25-6FA3A0125056}" type="datetimeFigureOut">
              <a:rPr lang="fr-FR" smtClean="0"/>
              <a:t>13/10/2020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BF22B10-9B7E-4DAC-8EA0-97FDF0790AE8}" type="slidenum">
              <a:rPr lang="fr-FR" smtClean="0"/>
              <a:t>‹N°›</a:t>
            </a:fld>
            <a:endParaRPr lang="fr-FR"/>
          </a:p>
        </p:txBody>
      </p:sp>
    </p:spTree>
    <p:extLst>
      <p:ext uri="{BB962C8B-B14F-4D97-AF65-F5344CB8AC3E}">
        <p14:creationId xmlns:p14="http://schemas.microsoft.com/office/powerpoint/2010/main" val="108774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982BEA5-CC46-4646-9D25-6FA3A0125056}" type="datetimeFigureOut">
              <a:rPr lang="fr-FR" smtClean="0"/>
              <a:t>13/10/2020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BF22B10-9B7E-4DAC-8EA0-97FDF0790AE8}" type="slidenum">
              <a:rPr lang="fr-FR" smtClean="0"/>
              <a:t>‹N°›</a:t>
            </a:fld>
            <a:endParaRPr lang="fr-FR"/>
          </a:p>
        </p:txBody>
      </p:sp>
    </p:spTree>
    <p:extLst>
      <p:ext uri="{BB962C8B-B14F-4D97-AF65-F5344CB8AC3E}">
        <p14:creationId xmlns:p14="http://schemas.microsoft.com/office/powerpoint/2010/main" val="6091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982BEA5-CC46-4646-9D25-6FA3A0125056}" type="datetimeFigureOut">
              <a:rPr lang="fr-FR" smtClean="0"/>
              <a:t>13/10/2020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BF22B10-9B7E-4DAC-8EA0-97FDF0790AE8}" type="slidenum">
              <a:rPr lang="fr-FR" smtClean="0"/>
              <a:t>‹N°›</a:t>
            </a:fld>
            <a:endParaRPr lang="fr-FR"/>
          </a:p>
        </p:txBody>
      </p:sp>
    </p:spTree>
    <p:extLst>
      <p:ext uri="{BB962C8B-B14F-4D97-AF65-F5344CB8AC3E}">
        <p14:creationId xmlns:p14="http://schemas.microsoft.com/office/powerpoint/2010/main" val="2151143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982BEA5-CC46-4646-9D25-6FA3A0125056}" type="datetimeFigureOut">
              <a:rPr lang="fr-FR" smtClean="0"/>
              <a:t>13/10/2020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BF22B10-9B7E-4DAC-8EA0-97FDF0790AE8}" type="slidenum">
              <a:rPr lang="fr-FR" smtClean="0"/>
              <a:t>‹N°›</a:t>
            </a:fld>
            <a:endParaRPr lang="fr-FR"/>
          </a:p>
        </p:txBody>
      </p:sp>
    </p:spTree>
    <p:extLst>
      <p:ext uri="{BB962C8B-B14F-4D97-AF65-F5344CB8AC3E}">
        <p14:creationId xmlns:p14="http://schemas.microsoft.com/office/powerpoint/2010/main" val="2848253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82BEA5-CC46-4646-9D25-6FA3A0125056}" type="datetimeFigureOut">
              <a:rPr lang="fr-FR" smtClean="0"/>
              <a:t>13/10/2020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BF22B10-9B7E-4DAC-8EA0-97FDF0790AE8}" type="slidenum">
              <a:rPr lang="fr-FR" smtClean="0"/>
              <a:t>‹N°›</a:t>
            </a:fld>
            <a:endParaRPr lang="fr-FR"/>
          </a:p>
        </p:txBody>
      </p:sp>
    </p:spTree>
    <p:extLst>
      <p:ext uri="{BB962C8B-B14F-4D97-AF65-F5344CB8AC3E}">
        <p14:creationId xmlns:p14="http://schemas.microsoft.com/office/powerpoint/2010/main" val="3950580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A982BEA5-CC46-4646-9D25-6FA3A0125056}" type="datetimeFigureOut">
              <a:rPr lang="fr-FR" smtClean="0"/>
              <a:t>13/10/2020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BF22B10-9B7E-4DAC-8EA0-97FDF0790AE8}" type="slidenum">
              <a:rPr lang="fr-FR" smtClean="0"/>
              <a:t>‹N°›</a:t>
            </a:fld>
            <a:endParaRPr lang="fr-FR"/>
          </a:p>
        </p:txBody>
      </p:sp>
    </p:spTree>
    <p:extLst>
      <p:ext uri="{BB962C8B-B14F-4D97-AF65-F5344CB8AC3E}">
        <p14:creationId xmlns:p14="http://schemas.microsoft.com/office/powerpoint/2010/main" val="4268452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A982BEA5-CC46-4646-9D25-6FA3A0125056}" type="datetimeFigureOut">
              <a:rPr lang="fr-FR" smtClean="0"/>
              <a:t>13/10/2020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BF22B10-9B7E-4DAC-8EA0-97FDF0790AE8}" type="slidenum">
              <a:rPr lang="fr-FR" smtClean="0"/>
              <a:t>‹N°›</a:t>
            </a:fld>
            <a:endParaRPr lang="fr-FR"/>
          </a:p>
        </p:txBody>
      </p:sp>
    </p:spTree>
    <p:extLst>
      <p:ext uri="{BB962C8B-B14F-4D97-AF65-F5344CB8AC3E}">
        <p14:creationId xmlns:p14="http://schemas.microsoft.com/office/powerpoint/2010/main" val="1210359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82BEA5-CC46-4646-9D25-6FA3A0125056}" type="datetimeFigureOut">
              <a:rPr lang="fr-FR" smtClean="0"/>
              <a:t>13/10/2020</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22B10-9B7E-4DAC-8EA0-97FDF0790AE8}" type="slidenum">
              <a:rPr lang="fr-FR" smtClean="0"/>
              <a:t>‹N°›</a:t>
            </a:fld>
            <a:endParaRPr lang="fr-FR"/>
          </a:p>
        </p:txBody>
      </p:sp>
    </p:spTree>
    <p:extLst>
      <p:ext uri="{BB962C8B-B14F-4D97-AF65-F5344CB8AC3E}">
        <p14:creationId xmlns:p14="http://schemas.microsoft.com/office/powerpoint/2010/main" val="27563570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106A40-0AD6-4C1D-879E-89CD7EB9707F}"/>
              </a:ext>
            </a:extLst>
          </p:cNvPr>
          <p:cNvSpPr>
            <a:spLocks noGrp="1"/>
          </p:cNvSpPr>
          <p:nvPr>
            <p:ph type="ctrTitle"/>
          </p:nvPr>
        </p:nvSpPr>
        <p:spPr>
          <a:xfrm>
            <a:off x="185980" y="2407744"/>
            <a:ext cx="8462074" cy="1790700"/>
          </a:xfrm>
        </p:spPr>
        <p:txBody>
          <a:bodyPr>
            <a:normAutofit fontScale="90000"/>
          </a:bodyPr>
          <a:lstStyle/>
          <a:p>
            <a:br>
              <a:rPr lang="fr-FR" dirty="0"/>
            </a:br>
            <a:r>
              <a:rPr lang="fr-FR" b="1" dirty="0"/>
              <a:t>Etude de cas :  Epidémie de rougeole dans le District sanitaire de Diapaga</a:t>
            </a:r>
            <a:br>
              <a:rPr lang="fr-FR" dirty="0"/>
            </a:br>
            <a:endParaRPr lang="fr-FR" dirty="0"/>
          </a:p>
        </p:txBody>
      </p:sp>
      <p:sp>
        <p:nvSpPr>
          <p:cNvPr id="3" name="Sous-titre 2">
            <a:extLst>
              <a:ext uri="{FF2B5EF4-FFF2-40B4-BE49-F238E27FC236}">
                <a16:creationId xmlns:a16="http://schemas.microsoft.com/office/drawing/2014/main" id="{F028EDC2-110A-499B-934F-2BF81567151A}"/>
              </a:ext>
            </a:extLst>
          </p:cNvPr>
          <p:cNvSpPr>
            <a:spLocks noGrp="1"/>
          </p:cNvSpPr>
          <p:nvPr>
            <p:ph type="subTitle" idx="1"/>
          </p:nvPr>
        </p:nvSpPr>
        <p:spPr>
          <a:xfrm>
            <a:off x="2000250" y="4198444"/>
            <a:ext cx="5143500" cy="1790700"/>
          </a:xfrm>
        </p:spPr>
        <p:txBody>
          <a:bodyPr>
            <a:normAutofit fontScale="92500" lnSpcReduction="10000"/>
          </a:bodyPr>
          <a:lstStyle/>
          <a:p>
            <a:r>
              <a:rPr lang="fr-FR" b="1" dirty="0"/>
              <a:t>Enseignants :</a:t>
            </a:r>
          </a:p>
          <a:p>
            <a:br>
              <a:rPr lang="fr-FR" dirty="0"/>
            </a:br>
            <a:r>
              <a:rPr lang="fr-FR" b="1" dirty="0"/>
              <a:t>Dr YAMEOGO </a:t>
            </a:r>
            <a:r>
              <a:rPr lang="fr-FR" b="1" dirty="0" err="1"/>
              <a:t>Issaka</a:t>
            </a:r>
            <a:endParaRPr lang="fr-FR" b="1" dirty="0"/>
          </a:p>
          <a:p>
            <a:r>
              <a:rPr lang="fr-FR" b="1" dirty="0"/>
              <a:t>M. ZONGO Nabonswendé Théodore</a:t>
            </a:r>
            <a:br>
              <a:rPr lang="fr-FR" dirty="0"/>
            </a:br>
            <a:endParaRPr lang="fr-FR" dirty="0"/>
          </a:p>
        </p:txBody>
      </p:sp>
    </p:spTree>
    <p:extLst>
      <p:ext uri="{BB962C8B-B14F-4D97-AF65-F5344CB8AC3E}">
        <p14:creationId xmlns:p14="http://schemas.microsoft.com/office/powerpoint/2010/main" val="3854932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444140" y="1751308"/>
            <a:ext cx="6917556" cy="3037668"/>
          </a:xfrm>
        </p:spPr>
        <p:txBody>
          <a:bodyPr>
            <a:noAutofit/>
          </a:bodyPr>
          <a:lstStyle/>
          <a:p>
            <a:r>
              <a:rPr lang="fr-FR" b="1" dirty="0"/>
              <a:t>Présentation des résultats : Temps-Lieu-Personne</a:t>
            </a:r>
            <a:endParaRPr lang="fr-FR" dirty="0"/>
          </a:p>
        </p:txBody>
      </p:sp>
    </p:spTree>
    <p:extLst>
      <p:ext uri="{BB962C8B-B14F-4D97-AF65-F5344CB8AC3E}">
        <p14:creationId xmlns:p14="http://schemas.microsoft.com/office/powerpoint/2010/main" val="3690105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857251"/>
            <a:ext cx="8954588" cy="940526"/>
          </a:xfrm>
        </p:spPr>
        <p:txBody>
          <a:bodyPr>
            <a:noAutofit/>
          </a:bodyPr>
          <a:lstStyle/>
          <a:p>
            <a:r>
              <a:rPr lang="fr-FR" sz="2400" b="1" i="1" dirty="0"/>
              <a:t>Fig1 : évolution hebdomadaire de la flambée des cas de rougeole dans le district sanitaire de Diapaga de 2013 à S9 de 2014</a:t>
            </a:r>
            <a:endParaRPr lang="fr-FR" sz="2400" b="1" dirty="0"/>
          </a:p>
        </p:txBody>
      </p:sp>
      <p:pic>
        <p:nvPicPr>
          <p:cNvPr id="4" name="Espace réservé du contenu 3">
            <a:extLst>
              <a:ext uri="{FF2B5EF4-FFF2-40B4-BE49-F238E27FC236}">
                <a16:creationId xmlns:a16="http://schemas.microsoft.com/office/drawing/2014/main" id="{08C35209-E61B-4BB5-B98D-A658F970B3FB}"/>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9412" y="1797777"/>
            <a:ext cx="8765177" cy="3997234"/>
          </a:xfrm>
          <a:prstGeom prst="rect">
            <a:avLst/>
          </a:prstGeom>
          <a:noFill/>
          <a:ln>
            <a:noFill/>
          </a:ln>
        </p:spPr>
      </p:pic>
    </p:spTree>
    <p:extLst>
      <p:ext uri="{BB962C8B-B14F-4D97-AF65-F5344CB8AC3E}">
        <p14:creationId xmlns:p14="http://schemas.microsoft.com/office/powerpoint/2010/main" val="2237823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857251"/>
            <a:ext cx="8954588" cy="677081"/>
          </a:xfrm>
        </p:spPr>
        <p:txBody>
          <a:bodyPr>
            <a:noAutofit/>
          </a:bodyPr>
          <a:lstStyle/>
          <a:p>
            <a:r>
              <a:rPr lang="fr-FR" sz="2400" b="1" dirty="0"/>
              <a:t>Tableau I : Répartition du nombre de foyers détectés par mois en 2013 et 2014 dans le district sanitaire de Diapaga</a:t>
            </a:r>
            <a:endParaRPr lang="fr-FR" sz="2400" dirty="0"/>
          </a:p>
        </p:txBody>
      </p:sp>
      <p:graphicFrame>
        <p:nvGraphicFramePr>
          <p:cNvPr id="7" name="Espace réservé du contenu 6">
            <a:extLst>
              <a:ext uri="{FF2B5EF4-FFF2-40B4-BE49-F238E27FC236}">
                <a16:creationId xmlns:a16="http://schemas.microsoft.com/office/drawing/2014/main" id="{8AD5E417-6AE0-444A-AF78-A78B03CA46B2}"/>
              </a:ext>
            </a:extLst>
          </p:cNvPr>
          <p:cNvGraphicFramePr>
            <a:graphicFrameLocks noGrp="1"/>
          </p:cNvGraphicFramePr>
          <p:nvPr>
            <p:ph idx="1"/>
            <p:extLst/>
          </p:nvPr>
        </p:nvGraphicFramePr>
        <p:xfrm>
          <a:off x="290648" y="1797777"/>
          <a:ext cx="8752114" cy="4230107"/>
        </p:xfrm>
        <a:graphic>
          <a:graphicData uri="http://schemas.openxmlformats.org/drawingml/2006/table">
            <a:tbl>
              <a:tblPr firstRow="1" firstCol="1" bandRow="1"/>
              <a:tblGrid>
                <a:gridCol w="1923506">
                  <a:extLst>
                    <a:ext uri="{9D8B030D-6E8A-4147-A177-3AD203B41FA5}">
                      <a16:colId xmlns:a16="http://schemas.microsoft.com/office/drawing/2014/main" val="3752245934"/>
                    </a:ext>
                  </a:extLst>
                </a:gridCol>
                <a:gridCol w="3783930">
                  <a:extLst>
                    <a:ext uri="{9D8B030D-6E8A-4147-A177-3AD203B41FA5}">
                      <a16:colId xmlns:a16="http://schemas.microsoft.com/office/drawing/2014/main" val="3931915781"/>
                    </a:ext>
                  </a:extLst>
                </a:gridCol>
                <a:gridCol w="3044678">
                  <a:extLst>
                    <a:ext uri="{9D8B030D-6E8A-4147-A177-3AD203B41FA5}">
                      <a16:colId xmlns:a16="http://schemas.microsoft.com/office/drawing/2014/main" val="3849920686"/>
                    </a:ext>
                  </a:extLst>
                </a:gridCol>
              </a:tblGrid>
              <a:tr h="327905">
                <a:tc>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Année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Mois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Nombre de foyers détectés</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5020718"/>
                  </a:ext>
                </a:extLst>
              </a:tr>
              <a:tr h="209027">
                <a:tc rowSpan="13">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2013</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Janvier</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extLst>
                  <a:ext uri="{0D108BD9-81ED-4DB2-BD59-A6C34878D82A}">
                    <a16:rowId xmlns:a16="http://schemas.microsoft.com/office/drawing/2014/main" val="1833150287"/>
                  </a:ext>
                </a:extLst>
              </a:tr>
              <a:tr h="209027">
                <a:tc vMerge="1">
                  <a:txBody>
                    <a:bodyPr/>
                    <a:lstStyle/>
                    <a:p>
                      <a:endParaRPr lang="fr-FR"/>
                    </a:p>
                  </a:txBody>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Février</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extLst>
                  <a:ext uri="{0D108BD9-81ED-4DB2-BD59-A6C34878D82A}">
                    <a16:rowId xmlns:a16="http://schemas.microsoft.com/office/drawing/2014/main" val="4110483542"/>
                  </a:ext>
                </a:extLst>
              </a:tr>
              <a:tr h="209027">
                <a:tc vMerge="1">
                  <a:txBody>
                    <a:bodyPr/>
                    <a:lstStyle/>
                    <a:p>
                      <a:endParaRPr lang="fr-FR"/>
                    </a:p>
                  </a:txBody>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Mars</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extLst>
                  <a:ext uri="{0D108BD9-81ED-4DB2-BD59-A6C34878D82A}">
                    <a16:rowId xmlns:a16="http://schemas.microsoft.com/office/drawing/2014/main" val="86573407"/>
                  </a:ext>
                </a:extLst>
              </a:tr>
              <a:tr h="209027">
                <a:tc vMerge="1">
                  <a:txBody>
                    <a:bodyPr/>
                    <a:lstStyle/>
                    <a:p>
                      <a:endParaRPr lang="fr-FR"/>
                    </a:p>
                  </a:txBody>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Avril</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14139951"/>
                  </a:ext>
                </a:extLst>
              </a:tr>
              <a:tr h="209027">
                <a:tc vMerge="1">
                  <a:txBody>
                    <a:bodyPr/>
                    <a:lstStyle/>
                    <a:p>
                      <a:endParaRPr lang="fr-FR"/>
                    </a:p>
                  </a:txBody>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Mai</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943467440"/>
                  </a:ext>
                </a:extLst>
              </a:tr>
              <a:tr h="209027">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Juin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1746937"/>
                  </a:ext>
                </a:extLst>
              </a:tr>
              <a:tr h="209027">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Juillet</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2824673"/>
                  </a:ext>
                </a:extLst>
              </a:tr>
              <a:tr h="209027">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Aout</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8433849"/>
                  </a:ext>
                </a:extLst>
              </a:tr>
              <a:tr h="209027">
                <a:tc vMerge="1">
                  <a:txBody>
                    <a:bodyPr/>
                    <a:lstStyle/>
                    <a:p>
                      <a:endParaRPr lang="fr-FR"/>
                    </a:p>
                  </a:txBody>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Sept</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96368414"/>
                  </a:ext>
                </a:extLst>
              </a:tr>
              <a:tr h="209027">
                <a:tc vMerge="1">
                  <a:txBody>
                    <a:bodyPr/>
                    <a:lstStyle/>
                    <a:p>
                      <a:endParaRPr lang="fr-FR"/>
                    </a:p>
                  </a:txBody>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Octobre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621086883"/>
                  </a:ext>
                </a:extLst>
              </a:tr>
              <a:tr h="209027">
                <a:tc vMerge="1">
                  <a:txBody>
                    <a:bodyPr/>
                    <a:lstStyle/>
                    <a:p>
                      <a:endParaRPr lang="fr-FR"/>
                    </a:p>
                  </a:txBody>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Novembre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82420019"/>
                  </a:ext>
                </a:extLst>
              </a:tr>
              <a:tr h="209027">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Décembre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6088313"/>
                  </a:ext>
                </a:extLst>
              </a:tr>
              <a:tr h="209027">
                <a:tc vMerge="1">
                  <a:txBody>
                    <a:bodyPr/>
                    <a:lstStyle/>
                    <a:p>
                      <a:endParaRPr lang="fr-FR"/>
                    </a:p>
                  </a:txBody>
                  <a:tcPr/>
                </a:tc>
                <a:tc>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Total 2013</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19</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7586134"/>
                  </a:ext>
                </a:extLst>
              </a:tr>
              <a:tr h="209027">
                <a:tc rowSpan="4">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2014</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Janvier</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extLst>
                  <a:ext uri="{0D108BD9-81ED-4DB2-BD59-A6C34878D82A}">
                    <a16:rowId xmlns:a16="http://schemas.microsoft.com/office/drawing/2014/main" val="701688892"/>
                  </a:ext>
                </a:extLst>
              </a:tr>
              <a:tr h="209027">
                <a:tc vMerge="1">
                  <a:txBody>
                    <a:bodyPr/>
                    <a:lstStyle/>
                    <a:p>
                      <a:endParaRPr lang="fr-FR"/>
                    </a:p>
                  </a:txBody>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Février</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extLst>
                  <a:ext uri="{0D108BD9-81ED-4DB2-BD59-A6C34878D82A}">
                    <a16:rowId xmlns:a16="http://schemas.microsoft.com/office/drawing/2014/main" val="3132957907"/>
                  </a:ext>
                </a:extLst>
              </a:tr>
              <a:tr h="209027">
                <a:tc vMerge="1">
                  <a:txBody>
                    <a:bodyPr/>
                    <a:lstStyle/>
                    <a:p>
                      <a:endParaRPr lang="fr-FR"/>
                    </a:p>
                  </a:txBody>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Mars (1 semaine)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fr-FR" sz="1400" i="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849081657"/>
                  </a:ext>
                </a:extLst>
              </a:tr>
              <a:tr h="209027">
                <a:tc vMerge="1">
                  <a:txBody>
                    <a:bodyPr/>
                    <a:lstStyle/>
                    <a:p>
                      <a:endParaRPr lang="fr-FR"/>
                    </a:p>
                  </a:txBody>
                  <a:tcPr/>
                </a:tc>
                <a:tc>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Total 2014</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18</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0676474"/>
                  </a:ext>
                </a:extLst>
              </a:tr>
              <a:tr h="209027">
                <a:tc gridSpan="2">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Total général</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a:lnSpc>
                          <a:spcPct val="107000"/>
                        </a:lnSpc>
                        <a:spcAft>
                          <a:spcPts val="0"/>
                        </a:spcAft>
                      </a:pPr>
                      <a:r>
                        <a:rPr lang="fr-FR" sz="1400" b="1" dirty="0">
                          <a:effectLst/>
                          <a:latin typeface="Arial" panose="020B0604020202020204" pitchFamily="34" charset="0"/>
                          <a:ea typeface="Calibri" panose="020F0502020204030204" pitchFamily="34" charset="0"/>
                          <a:cs typeface="Times New Roman" panose="02020603050405020304" pitchFamily="18" charset="0"/>
                        </a:rPr>
                        <a:t>37</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9320159"/>
                  </a:ext>
                </a:extLst>
              </a:tr>
            </a:tbl>
          </a:graphicData>
        </a:graphic>
      </p:graphicFrame>
    </p:spTree>
    <p:extLst>
      <p:ext uri="{BB962C8B-B14F-4D97-AF65-F5344CB8AC3E}">
        <p14:creationId xmlns:p14="http://schemas.microsoft.com/office/powerpoint/2010/main" val="840666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857251"/>
            <a:ext cx="8954588" cy="940526"/>
          </a:xfrm>
        </p:spPr>
        <p:txBody>
          <a:bodyPr>
            <a:noAutofit/>
          </a:bodyPr>
          <a:lstStyle/>
          <a:p>
            <a:r>
              <a:rPr lang="fr-FR" sz="2700" b="1" dirty="0"/>
              <a:t>Question 5 : Décrivez et interprétez la courbe épidémique de la figure 1 et les données du tableau</a:t>
            </a:r>
            <a:r>
              <a:rPr lang="fr-FR" sz="2700" b="1" strike="sngStrike" dirty="0">
                <a:solidFill>
                  <a:srgbClr val="FF0000"/>
                </a:solidFill>
              </a:rPr>
              <a:t>x</a:t>
            </a:r>
            <a:r>
              <a:rPr lang="fr-FR" sz="2700" b="1" dirty="0"/>
              <a:t> I ci- </a:t>
            </a:r>
            <a:r>
              <a:rPr lang="fr-FR" sz="2700" b="1" dirty="0" err="1"/>
              <a:t>dessus</a:t>
            </a:r>
            <a:r>
              <a:rPr lang="fr-FR" sz="2700" b="1" strike="sngStrike" dirty="0" err="1"/>
              <a:t>après</a:t>
            </a:r>
            <a:r>
              <a:rPr lang="fr-FR" sz="2700" b="1" dirty="0"/>
              <a:t>.</a:t>
            </a:r>
            <a:endParaRPr lang="fr-FR" sz="2700" dirty="0"/>
          </a:p>
        </p:txBody>
      </p:sp>
      <p:sp>
        <p:nvSpPr>
          <p:cNvPr id="5" name="Espace réservé du contenu 4">
            <a:extLst>
              <a:ext uri="{FF2B5EF4-FFF2-40B4-BE49-F238E27FC236}">
                <a16:creationId xmlns:a16="http://schemas.microsoft.com/office/drawing/2014/main" id="{14E88AB3-9570-48C6-B316-6C3B97F177B9}"/>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4096701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857250"/>
            <a:ext cx="8954588" cy="755543"/>
          </a:xfrm>
        </p:spPr>
        <p:txBody>
          <a:bodyPr>
            <a:noAutofit/>
          </a:bodyPr>
          <a:lstStyle/>
          <a:p>
            <a:r>
              <a:rPr lang="fr-FR" sz="2400" b="1" dirty="0"/>
              <a:t>Tableau II : Répartition des nouveaux de foyers détectés par mois et par commune de 2013 à 2014 dans le district sanitaire de Diapaga</a:t>
            </a:r>
            <a:endParaRPr lang="fr-FR" sz="2400" dirty="0"/>
          </a:p>
        </p:txBody>
      </p:sp>
      <p:graphicFrame>
        <p:nvGraphicFramePr>
          <p:cNvPr id="3" name="Espace réservé du contenu 2">
            <a:extLst>
              <a:ext uri="{FF2B5EF4-FFF2-40B4-BE49-F238E27FC236}">
                <a16:creationId xmlns:a16="http://schemas.microsoft.com/office/drawing/2014/main" id="{F5D34F93-0A5D-4864-9E9A-85ECF96B5E27}"/>
              </a:ext>
            </a:extLst>
          </p:cNvPr>
          <p:cNvGraphicFramePr>
            <a:graphicFrameLocks noGrp="1"/>
          </p:cNvGraphicFramePr>
          <p:nvPr>
            <p:ph idx="1"/>
            <p:extLst/>
          </p:nvPr>
        </p:nvGraphicFramePr>
        <p:xfrm>
          <a:off x="189412" y="1705782"/>
          <a:ext cx="8749237" cy="4270229"/>
        </p:xfrm>
        <a:graphic>
          <a:graphicData uri="http://schemas.openxmlformats.org/drawingml/2006/table">
            <a:tbl>
              <a:tblPr firstRow="1" firstCol="1" bandRow="1"/>
              <a:tblGrid>
                <a:gridCol w="788866">
                  <a:extLst>
                    <a:ext uri="{9D8B030D-6E8A-4147-A177-3AD203B41FA5}">
                      <a16:colId xmlns:a16="http://schemas.microsoft.com/office/drawing/2014/main" val="2603447689"/>
                    </a:ext>
                  </a:extLst>
                </a:gridCol>
                <a:gridCol w="997491">
                  <a:extLst>
                    <a:ext uri="{9D8B030D-6E8A-4147-A177-3AD203B41FA5}">
                      <a16:colId xmlns:a16="http://schemas.microsoft.com/office/drawing/2014/main" val="375510343"/>
                    </a:ext>
                  </a:extLst>
                </a:gridCol>
                <a:gridCol w="2410355">
                  <a:extLst>
                    <a:ext uri="{9D8B030D-6E8A-4147-A177-3AD203B41FA5}">
                      <a16:colId xmlns:a16="http://schemas.microsoft.com/office/drawing/2014/main" val="3460020516"/>
                    </a:ext>
                  </a:extLst>
                </a:gridCol>
                <a:gridCol w="4552525">
                  <a:extLst>
                    <a:ext uri="{9D8B030D-6E8A-4147-A177-3AD203B41FA5}">
                      <a16:colId xmlns:a16="http://schemas.microsoft.com/office/drawing/2014/main" val="4130860073"/>
                    </a:ext>
                  </a:extLst>
                </a:gridCol>
              </a:tblGrid>
              <a:tr h="423314">
                <a:tc>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Année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Mois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Nombre de nouveaux foyers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nSpc>
                          <a:spcPct val="107000"/>
                        </a:lnSpc>
                        <a:spcAft>
                          <a:spcPts val="0"/>
                        </a:spcAft>
                      </a:pPr>
                      <a:r>
                        <a:rPr lang="fr-FR" sz="1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Communes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286198248"/>
                  </a:ext>
                </a:extLst>
              </a:tr>
              <a:tr h="223763">
                <a:tc rowSpan="12">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2013</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Janvier</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3</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1400" b="0" i="1" dirty="0">
                          <a:effectLst/>
                          <a:latin typeface="Arial" panose="020B0604020202020204" pitchFamily="34" charset="0"/>
                          <a:ea typeface="Calibri" panose="020F0502020204030204" pitchFamily="34" charset="0"/>
                          <a:cs typeface="Times New Roman" panose="02020603050405020304" pitchFamily="18" charset="0"/>
                        </a:rPr>
                        <a:t>BOTOU, DIAPAGA, TAMBAGA</a:t>
                      </a:r>
                      <a:endParaRPr lang="fr-F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6304907"/>
                  </a:ext>
                </a:extLst>
              </a:tr>
              <a:tr h="259952">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Février</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5</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1400" b="0" i="1">
                          <a:effectLst/>
                          <a:latin typeface="Arial" panose="020B0604020202020204" pitchFamily="34" charset="0"/>
                          <a:ea typeface="Calibri" panose="020F0502020204030204" pitchFamily="34" charset="0"/>
                          <a:cs typeface="Times New Roman" panose="02020603050405020304" pitchFamily="18" charset="0"/>
                        </a:rPr>
                        <a:t>DIAPAGA, KANTCHARI, TANSARGA</a:t>
                      </a:r>
                      <a:endParaRPr lang="fr-FR" sz="1200" b="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6092912"/>
                  </a:ext>
                </a:extLst>
              </a:tr>
              <a:tr h="259952">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Mars</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4</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1400" b="0" i="1" dirty="0">
                          <a:effectLst/>
                          <a:latin typeface="Arial" panose="020B0604020202020204" pitchFamily="34" charset="0"/>
                          <a:ea typeface="Calibri" panose="020F0502020204030204" pitchFamily="34" charset="0"/>
                          <a:cs typeface="Times New Roman" panose="02020603050405020304" pitchFamily="18" charset="0"/>
                        </a:rPr>
                        <a:t>LOGOBOU, PARTIAGA, TAMBAGA, TANSARGA</a:t>
                      </a:r>
                      <a:endParaRPr lang="fr-F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6995146"/>
                  </a:ext>
                </a:extLst>
              </a:tr>
              <a:tr h="223763">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Avril</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1400" b="0" i="1">
                          <a:effectLst/>
                          <a:latin typeface="Arial" panose="020B0604020202020204" pitchFamily="34" charset="0"/>
                          <a:ea typeface="Calibri" panose="020F0502020204030204" pitchFamily="34" charset="0"/>
                          <a:cs typeface="Times New Roman" panose="02020603050405020304" pitchFamily="18" charset="0"/>
                        </a:rPr>
                        <a:t>LOGOBOU</a:t>
                      </a:r>
                      <a:endParaRPr lang="fr-FR" sz="1200" b="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575558"/>
                  </a:ext>
                </a:extLst>
              </a:tr>
              <a:tr h="223763">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Mai</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1400" b="0" i="1" dirty="0">
                          <a:effectLst/>
                          <a:latin typeface="Arial" panose="020B0604020202020204" pitchFamily="34" charset="0"/>
                          <a:ea typeface="Calibri" panose="020F0502020204030204" pitchFamily="34" charset="0"/>
                          <a:cs typeface="Times New Roman" panose="02020603050405020304" pitchFamily="18" charset="0"/>
                        </a:rPr>
                        <a:t>KANTCHARI</a:t>
                      </a:r>
                      <a:endParaRPr lang="fr-F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8403278"/>
                  </a:ext>
                </a:extLst>
              </a:tr>
              <a:tr h="223763">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Juin</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pPr>
                      <a:endParaRPr lang="fr-FR" sz="1200" b="0">
                        <a:effectLst/>
                        <a:latin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3986212957"/>
                  </a:ext>
                </a:extLst>
              </a:tr>
              <a:tr h="223763">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Juillet</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pPr>
                      <a:endParaRPr lang="fr-FR" sz="1200" b="0">
                        <a:effectLst/>
                        <a:latin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4244096508"/>
                  </a:ext>
                </a:extLst>
              </a:tr>
              <a:tr h="223763">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Aout</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pPr>
                      <a:endParaRPr lang="fr-FR" sz="1200" b="0">
                        <a:effectLst/>
                        <a:latin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2417323423"/>
                  </a:ext>
                </a:extLst>
              </a:tr>
              <a:tr h="223763">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Sept</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1400" b="0" i="1">
                          <a:effectLst/>
                          <a:latin typeface="Arial" panose="020B0604020202020204" pitchFamily="34" charset="0"/>
                          <a:ea typeface="Calibri" panose="020F0502020204030204" pitchFamily="34" charset="0"/>
                          <a:cs typeface="Times New Roman" panose="02020603050405020304" pitchFamily="18" charset="0"/>
                        </a:rPr>
                        <a:t>KANTCHARI</a:t>
                      </a:r>
                      <a:endParaRPr lang="fr-FR" sz="1200" b="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070093"/>
                  </a:ext>
                </a:extLst>
              </a:tr>
              <a:tr h="223763">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Octobre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1400" b="0" i="1" dirty="0">
                          <a:effectLst/>
                          <a:latin typeface="Arial" panose="020B0604020202020204" pitchFamily="34" charset="0"/>
                          <a:ea typeface="Calibri" panose="020F0502020204030204" pitchFamily="34" charset="0"/>
                          <a:cs typeface="Times New Roman" panose="02020603050405020304" pitchFamily="18" charset="0"/>
                        </a:rPr>
                        <a:t>DIAPAGA, KANTCHARI</a:t>
                      </a:r>
                      <a:endParaRPr lang="fr-F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5257304"/>
                  </a:ext>
                </a:extLst>
              </a:tr>
              <a:tr h="259952">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Novembre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1400" b="0" i="1" dirty="0">
                          <a:effectLst/>
                          <a:latin typeface="Arial" panose="020B0604020202020204" pitchFamily="34" charset="0"/>
                          <a:ea typeface="Calibri" panose="020F0502020204030204" pitchFamily="34" charset="0"/>
                          <a:cs typeface="Times New Roman" panose="02020603050405020304" pitchFamily="18" charset="0"/>
                        </a:rPr>
                        <a:t>PARTIAGA</a:t>
                      </a:r>
                      <a:endParaRPr lang="fr-F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8487782"/>
                  </a:ext>
                </a:extLst>
              </a:tr>
              <a:tr h="259952">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Décembre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pPr>
                      <a:endParaRPr lang="fr-FR" sz="1200" b="0" dirty="0">
                        <a:effectLst/>
                        <a:latin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376164167"/>
                  </a:ext>
                </a:extLst>
              </a:tr>
              <a:tr h="511530">
                <a:tc rowSpan="3">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2014</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Janvier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9</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1400" b="0" i="1" dirty="0">
                          <a:effectLst/>
                          <a:latin typeface="Arial" panose="020B0604020202020204" pitchFamily="34" charset="0"/>
                          <a:ea typeface="Calibri" panose="020F0502020204030204" pitchFamily="34" charset="0"/>
                          <a:cs typeface="Times New Roman" panose="02020603050405020304" pitchFamily="18" charset="0"/>
                        </a:rPr>
                        <a:t>BOTOU, DIAPAGA, KANTCHARI, PARTAGA, TAMBAGA, TANSARGA</a:t>
                      </a:r>
                      <a:endParaRPr lang="fr-F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0150269"/>
                  </a:ext>
                </a:extLst>
              </a:tr>
              <a:tr h="259952">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Février</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7</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1400" b="0" i="1" dirty="0">
                          <a:effectLst/>
                          <a:latin typeface="Arial" panose="020B0604020202020204" pitchFamily="34" charset="0"/>
                          <a:ea typeface="Calibri" panose="020F0502020204030204" pitchFamily="34" charset="0"/>
                          <a:cs typeface="Times New Roman" panose="02020603050405020304" pitchFamily="18" charset="0"/>
                        </a:rPr>
                        <a:t>BOTOU, DIAPAGA, LOGOBOU, TANSARGA</a:t>
                      </a:r>
                      <a:endParaRPr lang="fr-F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6341884"/>
                  </a:ext>
                </a:extLst>
              </a:tr>
              <a:tr h="223763">
                <a:tc vMerge="1">
                  <a:txBody>
                    <a:bodyPr/>
                    <a:lstStyle/>
                    <a:p>
                      <a:endParaRPr lang="fr-FR"/>
                    </a:p>
                  </a:txBody>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Mars</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i="1">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fr-FR" sz="1400" b="0" i="1" dirty="0">
                          <a:effectLst/>
                          <a:latin typeface="Arial" panose="020B0604020202020204" pitchFamily="34" charset="0"/>
                          <a:ea typeface="Calibri" panose="020F0502020204030204" pitchFamily="34" charset="0"/>
                          <a:cs typeface="Times New Roman" panose="02020603050405020304" pitchFamily="18" charset="0"/>
                        </a:rPr>
                        <a:t>NAMOUNOU, TAMBAGA</a:t>
                      </a:r>
                      <a:endParaRPr lang="fr-F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22646" marR="22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4850836"/>
                  </a:ext>
                </a:extLst>
              </a:tr>
            </a:tbl>
          </a:graphicData>
        </a:graphic>
      </p:graphicFrame>
    </p:spTree>
    <p:extLst>
      <p:ext uri="{BB962C8B-B14F-4D97-AF65-F5344CB8AC3E}">
        <p14:creationId xmlns:p14="http://schemas.microsoft.com/office/powerpoint/2010/main" val="587195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857250"/>
            <a:ext cx="8954588" cy="940526"/>
          </a:xfrm>
        </p:spPr>
        <p:txBody>
          <a:bodyPr>
            <a:noAutofit/>
          </a:bodyPr>
          <a:lstStyle/>
          <a:p>
            <a:r>
              <a:rPr lang="fr-FR" sz="2700" b="1" dirty="0"/>
              <a:t>Tableau III : Distribution des taux d’attaque enregistrés dans les différents foyers en 2013 et 2014 selon les communes affectées</a:t>
            </a:r>
            <a:endParaRPr lang="fr-FR" sz="2700" dirty="0"/>
          </a:p>
        </p:txBody>
      </p:sp>
      <p:graphicFrame>
        <p:nvGraphicFramePr>
          <p:cNvPr id="6" name="Espace réservé du contenu 5">
            <a:extLst>
              <a:ext uri="{FF2B5EF4-FFF2-40B4-BE49-F238E27FC236}">
                <a16:creationId xmlns:a16="http://schemas.microsoft.com/office/drawing/2014/main" id="{52C3D695-8E1A-43A4-8885-1D3A7FC018F3}"/>
              </a:ext>
            </a:extLst>
          </p:cNvPr>
          <p:cNvGraphicFramePr>
            <a:graphicFrameLocks noGrp="1"/>
          </p:cNvGraphicFramePr>
          <p:nvPr>
            <p:ph idx="1"/>
            <p:extLst/>
          </p:nvPr>
        </p:nvGraphicFramePr>
        <p:xfrm>
          <a:off x="189412" y="1797776"/>
          <a:ext cx="8765177" cy="4120519"/>
        </p:xfrm>
        <a:graphic>
          <a:graphicData uri="http://schemas.openxmlformats.org/drawingml/2006/table">
            <a:tbl>
              <a:tblPr firstRow="1" firstCol="1" bandRow="1"/>
              <a:tblGrid>
                <a:gridCol w="1280990">
                  <a:extLst>
                    <a:ext uri="{9D8B030D-6E8A-4147-A177-3AD203B41FA5}">
                      <a16:colId xmlns:a16="http://schemas.microsoft.com/office/drawing/2014/main" val="1088751582"/>
                    </a:ext>
                  </a:extLst>
                </a:gridCol>
                <a:gridCol w="1467926">
                  <a:extLst>
                    <a:ext uri="{9D8B030D-6E8A-4147-A177-3AD203B41FA5}">
                      <a16:colId xmlns:a16="http://schemas.microsoft.com/office/drawing/2014/main" val="2716839912"/>
                    </a:ext>
                  </a:extLst>
                </a:gridCol>
                <a:gridCol w="1011026">
                  <a:extLst>
                    <a:ext uri="{9D8B030D-6E8A-4147-A177-3AD203B41FA5}">
                      <a16:colId xmlns:a16="http://schemas.microsoft.com/office/drawing/2014/main" val="2220746306"/>
                    </a:ext>
                  </a:extLst>
                </a:gridCol>
                <a:gridCol w="979193">
                  <a:extLst>
                    <a:ext uri="{9D8B030D-6E8A-4147-A177-3AD203B41FA5}">
                      <a16:colId xmlns:a16="http://schemas.microsoft.com/office/drawing/2014/main" val="2217118524"/>
                    </a:ext>
                  </a:extLst>
                </a:gridCol>
                <a:gridCol w="979193">
                  <a:extLst>
                    <a:ext uri="{9D8B030D-6E8A-4147-A177-3AD203B41FA5}">
                      <a16:colId xmlns:a16="http://schemas.microsoft.com/office/drawing/2014/main" val="21596689"/>
                    </a:ext>
                  </a:extLst>
                </a:gridCol>
                <a:gridCol w="854427">
                  <a:extLst>
                    <a:ext uri="{9D8B030D-6E8A-4147-A177-3AD203B41FA5}">
                      <a16:colId xmlns:a16="http://schemas.microsoft.com/office/drawing/2014/main" val="2753355856"/>
                    </a:ext>
                  </a:extLst>
                </a:gridCol>
                <a:gridCol w="1096211">
                  <a:extLst>
                    <a:ext uri="{9D8B030D-6E8A-4147-A177-3AD203B41FA5}">
                      <a16:colId xmlns:a16="http://schemas.microsoft.com/office/drawing/2014/main" val="1906178293"/>
                    </a:ext>
                  </a:extLst>
                </a:gridCol>
                <a:gridCol w="1096211">
                  <a:extLst>
                    <a:ext uri="{9D8B030D-6E8A-4147-A177-3AD203B41FA5}">
                      <a16:colId xmlns:a16="http://schemas.microsoft.com/office/drawing/2014/main" val="3434426521"/>
                    </a:ext>
                  </a:extLst>
                </a:gridCol>
              </a:tblGrid>
              <a:tr h="264617">
                <a:tc rowSpan="2">
                  <a:txBody>
                    <a:bodyPr/>
                    <a:lstStyle/>
                    <a:p>
                      <a:pPr algn="ctr">
                        <a:lnSpc>
                          <a:spcPct val="107000"/>
                        </a:lnSpc>
                        <a:spcAft>
                          <a:spcPts val="0"/>
                        </a:spcAft>
                      </a:pPr>
                      <a:r>
                        <a:rPr lang="fr-FR" sz="11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COMMUNE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rowSpan="2">
                  <a:txBody>
                    <a:bodyPr/>
                    <a:lstStyle/>
                    <a:p>
                      <a:pPr algn="ctr">
                        <a:lnSpc>
                          <a:spcPct val="107000"/>
                        </a:lnSpc>
                        <a:spcAft>
                          <a:spcPts val="0"/>
                        </a:spcAft>
                      </a:pPr>
                      <a:r>
                        <a:rPr lang="fr-FR"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AIRES SANITAIRES</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gridSpan="3">
                  <a:txBody>
                    <a:bodyPr/>
                    <a:lstStyle/>
                    <a:p>
                      <a:pPr algn="ctr">
                        <a:lnSpc>
                          <a:spcPct val="107000"/>
                        </a:lnSpc>
                        <a:spcAft>
                          <a:spcPts val="0"/>
                        </a:spcAft>
                      </a:pPr>
                      <a:r>
                        <a:rPr lang="fr-FR" sz="1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2013</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hMerge="1">
                  <a:txBody>
                    <a:bodyPr/>
                    <a:lstStyle/>
                    <a:p>
                      <a:endParaRPr lang="fr-FR"/>
                    </a:p>
                  </a:txBody>
                  <a:tcPr/>
                </a:tc>
                <a:tc hMerge="1">
                  <a:txBody>
                    <a:bodyPr/>
                    <a:lstStyle/>
                    <a:p>
                      <a:endParaRPr lang="fr-FR"/>
                    </a:p>
                  </a:txBody>
                  <a:tcPr/>
                </a:tc>
                <a:tc gridSpan="3">
                  <a:txBody>
                    <a:bodyPr/>
                    <a:lstStyle/>
                    <a:p>
                      <a:pPr algn="ctr">
                        <a:lnSpc>
                          <a:spcPct val="107000"/>
                        </a:lnSpc>
                        <a:spcAft>
                          <a:spcPts val="0"/>
                        </a:spcAft>
                      </a:pPr>
                      <a:r>
                        <a:rPr lang="fr-FR" sz="1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971769988"/>
                  </a:ext>
                </a:extLst>
              </a:tr>
              <a:tr h="599147">
                <a:tc vMerge="1">
                  <a:txBody>
                    <a:bodyPr/>
                    <a:lstStyle/>
                    <a:p>
                      <a:endParaRPr lang="fr-FR"/>
                    </a:p>
                  </a:txBody>
                  <a:tcPr/>
                </a:tc>
                <a:tc vMerge="1">
                  <a:txBody>
                    <a:bodyPr/>
                    <a:lstStyle/>
                    <a:p>
                      <a:endParaRPr lang="fr-FR"/>
                    </a:p>
                  </a:txBody>
                  <a:tcPr/>
                </a:tc>
                <a:tc>
                  <a:txBody>
                    <a:bodyPr/>
                    <a:lstStyle/>
                    <a:p>
                      <a:pPr algn="ctr">
                        <a:lnSpc>
                          <a:spcPct val="107000"/>
                        </a:lnSpc>
                        <a:spcAft>
                          <a:spcPts val="0"/>
                        </a:spcAft>
                      </a:pPr>
                      <a:r>
                        <a:rPr lang="fr-FR" sz="1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Pop totale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7000"/>
                        </a:lnSpc>
                        <a:spcAft>
                          <a:spcPts val="0"/>
                        </a:spcAft>
                      </a:pPr>
                      <a:r>
                        <a:rPr lang="fr-FR" sz="1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Nbre de cas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7000"/>
                        </a:lnSpc>
                        <a:spcAft>
                          <a:spcPts val="0"/>
                        </a:spcAft>
                      </a:pPr>
                      <a:r>
                        <a:rPr lang="fr-FR" sz="1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Taux d'attaque pour 100000</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7000"/>
                        </a:lnSpc>
                        <a:spcAft>
                          <a:spcPts val="0"/>
                        </a:spcAft>
                      </a:pPr>
                      <a:r>
                        <a:rPr lang="fr-FR" sz="1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Pop totale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7000"/>
                        </a:lnSpc>
                        <a:spcAft>
                          <a:spcPts val="0"/>
                        </a:spcAft>
                      </a:pPr>
                      <a:r>
                        <a:rPr lang="fr-FR" sz="1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Nbre de cas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7000"/>
                        </a:lnSpc>
                        <a:spcAft>
                          <a:spcPts val="0"/>
                        </a:spcAft>
                      </a:pPr>
                      <a:r>
                        <a:rPr lang="fr-FR" sz="1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Taux d'attaque pour 100000</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3604218483"/>
                  </a:ext>
                </a:extLst>
              </a:tr>
              <a:tr h="192899">
                <a:tc rowSpan="4">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BOTOU</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BOTOU</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23003</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23788</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3</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67811266"/>
                  </a:ext>
                </a:extLst>
              </a:tr>
              <a:tr h="192899">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DIAGOARGOU</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10721</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dirty="0">
                          <a:effectLst/>
                          <a:latin typeface="Arial" panose="020B0604020202020204" pitchFamily="34" charset="0"/>
                          <a:ea typeface="Calibri" panose="020F0502020204030204" pitchFamily="34" charset="0"/>
                          <a:cs typeface="Times New Roman" panose="02020603050405020304" pitchFamily="18" charset="0"/>
                        </a:rPr>
                        <a:t>111</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11087</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41</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3764633"/>
                  </a:ext>
                </a:extLst>
              </a:tr>
              <a:tr h="192899">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KOGOLI/ botou</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12658</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13090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42323572"/>
                  </a:ext>
                </a:extLst>
              </a:tr>
              <a:tr h="192899">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PORI</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6023</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6229</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9969244"/>
                  </a:ext>
                </a:extLst>
              </a:tr>
              <a:tr h="192899">
                <a:tc rowSpan="3">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DIAPAGA</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DIAPAGA</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19838</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6</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dirty="0">
                          <a:effectLst/>
                          <a:latin typeface="Arial" panose="020B0604020202020204" pitchFamily="34" charset="0"/>
                          <a:ea typeface="Calibri" panose="020F0502020204030204" pitchFamily="34" charset="0"/>
                          <a:cs typeface="Times New Roman" panose="02020603050405020304" pitchFamily="18" charset="0"/>
                        </a:rPr>
                        <a:t>20515</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dirty="0">
                          <a:effectLst/>
                          <a:latin typeface="Arial" panose="020B0604020202020204" pitchFamily="34" charset="0"/>
                          <a:ea typeface="Calibri" panose="020F0502020204030204" pitchFamily="34" charset="0"/>
                          <a:cs typeface="Times New Roman" panose="02020603050405020304" pitchFamily="18" charset="0"/>
                        </a:rPr>
                        <a:t>4</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260966"/>
                  </a:ext>
                </a:extLst>
              </a:tr>
              <a:tr h="192899">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TAPOA Barrage</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6961</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8</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7199</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24</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3423923"/>
                  </a:ext>
                </a:extLst>
              </a:tr>
              <a:tr h="192899">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TAPOA DJ</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8430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117</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8718</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16</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75323705"/>
                  </a:ext>
                </a:extLst>
              </a:tr>
              <a:tr h="192899">
                <a:tc rowSpan="5">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KANTCHARI</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BOUDIERI</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13269</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90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13722</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793622"/>
                  </a:ext>
                </a:extLst>
              </a:tr>
              <a:tr h="192899">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KANTCHARI</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dirty="0">
                          <a:effectLst/>
                          <a:latin typeface="Arial" panose="020B0604020202020204" pitchFamily="34" charset="0"/>
                          <a:ea typeface="Calibri" panose="020F0502020204030204" pitchFamily="34" charset="0"/>
                          <a:cs typeface="Times New Roman" panose="02020603050405020304" pitchFamily="18" charset="0"/>
                        </a:rPr>
                        <a:t>27732</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416</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28679</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327</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49660264"/>
                  </a:ext>
                </a:extLst>
              </a:tr>
              <a:tr h="192899">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SAKOANI</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12065</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17</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12477</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27</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944009"/>
                  </a:ext>
                </a:extLst>
              </a:tr>
              <a:tr h="192899">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SAMBALGOU</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15346</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42</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15870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3</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66532356"/>
                  </a:ext>
                </a:extLst>
              </a:tr>
              <a:tr h="192899">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SAMPIERI</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10368</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10722</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11973955"/>
                  </a:ext>
                </a:extLst>
              </a:tr>
              <a:tr h="192899">
                <a:tc rowSpan="5">
                  <a:txBody>
                    <a:bodyPr/>
                    <a:lstStyle/>
                    <a:p>
                      <a:pPr algn="ctr">
                        <a:lnSpc>
                          <a:spcPct val="107000"/>
                        </a:lnSpc>
                        <a:spcAft>
                          <a:spcPts val="0"/>
                        </a:spcAft>
                      </a:pPr>
                      <a:r>
                        <a:rPr lang="fr-FR" sz="1100" dirty="0">
                          <a:effectLst/>
                          <a:latin typeface="Arial" panose="020B0604020202020204" pitchFamily="34" charset="0"/>
                          <a:ea typeface="Calibri" panose="020F0502020204030204" pitchFamily="34" charset="0"/>
                          <a:cs typeface="Times New Roman" panose="02020603050405020304" pitchFamily="18" charset="0"/>
                        </a:rPr>
                        <a:t>PARTIAGA</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DAHANGOU</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6758</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6989</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39536354"/>
                  </a:ext>
                </a:extLst>
              </a:tr>
              <a:tr h="192899">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KALBOULI</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11645</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3</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12042</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56214246"/>
                  </a:ext>
                </a:extLst>
              </a:tr>
              <a:tr h="192899">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NADIABONLI</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8477</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2</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8766</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2</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8516851"/>
                  </a:ext>
                </a:extLst>
              </a:tr>
              <a:tr h="192899">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PARTIAGA</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20416</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21113</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7632678"/>
                  </a:ext>
                </a:extLst>
              </a:tr>
              <a:tr h="162592">
                <a:tc vMerge="1">
                  <a:txBody>
                    <a:bodyPr/>
                    <a:lstStyle/>
                    <a:p>
                      <a:endParaRPr lang="fr-FR"/>
                    </a:p>
                  </a:txBody>
                  <a:tcPr/>
                </a:tc>
                <a:tc>
                  <a:txBody>
                    <a:bodyPr/>
                    <a:lstStyle/>
                    <a:p>
                      <a:pP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TATIANGOU</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11915</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12322</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effectLst/>
                          <a:latin typeface="Arial" panose="020B0604020202020204" pitchFamily="34" charset="0"/>
                          <a:ea typeface="Calibri" panose="020F0502020204030204" pitchFamily="34" charset="0"/>
                          <a:cs typeface="Times New Roman" panose="02020603050405020304" pitchFamily="18" charset="0"/>
                        </a:rPr>
                        <a:t>0</a:t>
                      </a:r>
                      <a:endParaRPr lang="fr-FR" sz="9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9565525"/>
                  </a:ext>
                </a:extLst>
              </a:tr>
            </a:tbl>
          </a:graphicData>
        </a:graphic>
      </p:graphicFrame>
    </p:spTree>
    <p:extLst>
      <p:ext uri="{BB962C8B-B14F-4D97-AF65-F5344CB8AC3E}">
        <p14:creationId xmlns:p14="http://schemas.microsoft.com/office/powerpoint/2010/main" val="2351917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857250"/>
            <a:ext cx="8954588" cy="940526"/>
          </a:xfrm>
        </p:spPr>
        <p:txBody>
          <a:bodyPr>
            <a:noAutofit/>
          </a:bodyPr>
          <a:lstStyle/>
          <a:p>
            <a:r>
              <a:rPr lang="fr-FR" sz="2700" b="1" dirty="0"/>
              <a:t>Tableau III : Distribution des taux d’attaque enregistrés dans les différents foyers en 2013 et 2014 selon les communes affectées</a:t>
            </a:r>
            <a:endParaRPr lang="fr-FR" sz="2700" dirty="0"/>
          </a:p>
        </p:txBody>
      </p:sp>
      <p:graphicFrame>
        <p:nvGraphicFramePr>
          <p:cNvPr id="6" name="Espace réservé du contenu 5">
            <a:extLst>
              <a:ext uri="{FF2B5EF4-FFF2-40B4-BE49-F238E27FC236}">
                <a16:creationId xmlns:a16="http://schemas.microsoft.com/office/drawing/2014/main" id="{52C3D695-8E1A-43A4-8885-1D3A7FC018F3}"/>
              </a:ext>
            </a:extLst>
          </p:cNvPr>
          <p:cNvGraphicFramePr>
            <a:graphicFrameLocks noGrp="1"/>
          </p:cNvGraphicFramePr>
          <p:nvPr>
            <p:ph idx="1"/>
            <p:extLst/>
          </p:nvPr>
        </p:nvGraphicFramePr>
        <p:xfrm>
          <a:off x="333103" y="1797775"/>
          <a:ext cx="8621485" cy="4022769"/>
        </p:xfrm>
        <a:graphic>
          <a:graphicData uri="http://schemas.openxmlformats.org/drawingml/2006/table">
            <a:tbl>
              <a:tblPr firstRow="1" firstCol="1" bandRow="1"/>
              <a:tblGrid>
                <a:gridCol w="1413710">
                  <a:extLst>
                    <a:ext uri="{9D8B030D-6E8A-4147-A177-3AD203B41FA5}">
                      <a16:colId xmlns:a16="http://schemas.microsoft.com/office/drawing/2014/main" val="1088751582"/>
                    </a:ext>
                  </a:extLst>
                </a:gridCol>
                <a:gridCol w="1413710">
                  <a:extLst>
                    <a:ext uri="{9D8B030D-6E8A-4147-A177-3AD203B41FA5}">
                      <a16:colId xmlns:a16="http://schemas.microsoft.com/office/drawing/2014/main" val="2716839912"/>
                    </a:ext>
                  </a:extLst>
                </a:gridCol>
                <a:gridCol w="973686">
                  <a:extLst>
                    <a:ext uri="{9D8B030D-6E8A-4147-A177-3AD203B41FA5}">
                      <a16:colId xmlns:a16="http://schemas.microsoft.com/office/drawing/2014/main" val="2220746306"/>
                    </a:ext>
                  </a:extLst>
                </a:gridCol>
                <a:gridCol w="943028">
                  <a:extLst>
                    <a:ext uri="{9D8B030D-6E8A-4147-A177-3AD203B41FA5}">
                      <a16:colId xmlns:a16="http://schemas.microsoft.com/office/drawing/2014/main" val="2217118524"/>
                    </a:ext>
                  </a:extLst>
                </a:gridCol>
                <a:gridCol w="943028">
                  <a:extLst>
                    <a:ext uri="{9D8B030D-6E8A-4147-A177-3AD203B41FA5}">
                      <a16:colId xmlns:a16="http://schemas.microsoft.com/office/drawing/2014/main" val="21596689"/>
                    </a:ext>
                  </a:extLst>
                </a:gridCol>
                <a:gridCol w="822871">
                  <a:extLst>
                    <a:ext uri="{9D8B030D-6E8A-4147-A177-3AD203B41FA5}">
                      <a16:colId xmlns:a16="http://schemas.microsoft.com/office/drawing/2014/main" val="2753355856"/>
                    </a:ext>
                  </a:extLst>
                </a:gridCol>
                <a:gridCol w="1055726">
                  <a:extLst>
                    <a:ext uri="{9D8B030D-6E8A-4147-A177-3AD203B41FA5}">
                      <a16:colId xmlns:a16="http://schemas.microsoft.com/office/drawing/2014/main" val="1906178293"/>
                    </a:ext>
                  </a:extLst>
                </a:gridCol>
                <a:gridCol w="1055726">
                  <a:extLst>
                    <a:ext uri="{9D8B030D-6E8A-4147-A177-3AD203B41FA5}">
                      <a16:colId xmlns:a16="http://schemas.microsoft.com/office/drawing/2014/main" val="3434426521"/>
                    </a:ext>
                  </a:extLst>
                </a:gridCol>
              </a:tblGrid>
              <a:tr h="222938">
                <a:tc rowSpan="2">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COMMUNE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rowSpan="2">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AIRES SANITAIRES</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gridSpan="3">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2013</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hMerge="1">
                  <a:txBody>
                    <a:bodyPr/>
                    <a:lstStyle/>
                    <a:p>
                      <a:endParaRPr lang="fr-FR"/>
                    </a:p>
                  </a:txBody>
                  <a:tcPr/>
                </a:tc>
                <a:tc hMerge="1">
                  <a:txBody>
                    <a:bodyPr/>
                    <a:lstStyle/>
                    <a:p>
                      <a:endParaRPr lang="fr-FR"/>
                    </a:p>
                  </a:txBody>
                  <a:tcPr/>
                </a:tc>
                <a:tc gridSpan="3">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2014</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971769988"/>
                  </a:ext>
                </a:extLst>
              </a:tr>
              <a:tr h="869395">
                <a:tc vMerge="1">
                  <a:txBody>
                    <a:bodyPr/>
                    <a:lstStyle/>
                    <a:p>
                      <a:endParaRPr lang="fr-FR"/>
                    </a:p>
                  </a:txBody>
                  <a:tcPr/>
                </a:tc>
                <a:tc vMerge="1">
                  <a:txBody>
                    <a:bodyPr/>
                    <a:lstStyle/>
                    <a:p>
                      <a:endParaRPr lang="fr-FR"/>
                    </a:p>
                  </a:txBody>
                  <a:tcPr/>
                </a:tc>
                <a:tc>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Pop totale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Nbre de cas</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Taux d'attaque pour 100000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Pop totale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Nbre de cas</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7000"/>
                        </a:lnSpc>
                        <a:spcAft>
                          <a:spcPts val="0"/>
                        </a:spcAft>
                      </a:pPr>
                      <a:r>
                        <a:rPr lang="fr-FR" sz="1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Taux d'attaque pour 100000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3604218483"/>
                  </a:ext>
                </a:extLst>
              </a:tr>
              <a:tr h="222938">
                <a:tc rowSpan="5">
                  <a:txBody>
                    <a:bodyPr/>
                    <a:lstStyle/>
                    <a:p>
                      <a:pPr algn="ctr">
                        <a:lnSpc>
                          <a:spcPct val="107000"/>
                        </a:lnSpc>
                        <a:spcAft>
                          <a:spcPts val="0"/>
                        </a:spcAft>
                      </a:pPr>
                      <a:r>
                        <a:rPr lang="fr-FR" sz="1400" dirty="0">
                          <a:effectLst/>
                          <a:latin typeface="Arial" panose="020B0604020202020204" pitchFamily="34" charset="0"/>
                          <a:ea typeface="Calibri" panose="020F0502020204030204" pitchFamily="34" charset="0"/>
                          <a:cs typeface="Times New Roman" panose="02020603050405020304" pitchFamily="18" charset="0"/>
                        </a:rPr>
                        <a:t>LOGOBOU</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LOGOBOU</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18697</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19335</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dirty="0">
                          <a:effectLst/>
                          <a:latin typeface="Arial" panose="020B0604020202020204" pitchFamily="34" charset="0"/>
                          <a:ea typeface="Calibri" panose="020F0502020204030204" pitchFamily="34" charset="0"/>
                          <a:cs typeface="Times New Roman" panose="02020603050405020304" pitchFamily="18" charset="0"/>
                        </a:rPr>
                        <a:t>0</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4516140"/>
                  </a:ext>
                </a:extLst>
              </a:tr>
              <a:tr h="222938">
                <a:tc vMerge="1">
                  <a:txBody>
                    <a:bodyPr/>
                    <a:lstStyle/>
                    <a:p>
                      <a:endParaRPr lang="fr-FR"/>
                    </a:p>
                  </a:txBody>
                  <a:tcPr/>
                </a:tc>
                <a:tc>
                  <a:txBody>
                    <a:bodyPr/>
                    <a:lstStyle/>
                    <a:p>
                      <a:pP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MAHADAGA</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28550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29524</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23467157"/>
                  </a:ext>
                </a:extLst>
              </a:tr>
              <a:tr h="222938">
                <a:tc vMerge="1">
                  <a:txBody>
                    <a:bodyPr/>
                    <a:lstStyle/>
                    <a:p>
                      <a:endParaRPr lang="fr-FR"/>
                    </a:p>
                  </a:txBody>
                  <a:tcPr/>
                </a:tc>
                <a:tc>
                  <a:txBody>
                    <a:bodyPr/>
                    <a:lstStyle/>
                    <a:p>
                      <a:pP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MOABOU</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10917</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11290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2843306"/>
                  </a:ext>
                </a:extLst>
              </a:tr>
              <a:tr h="222938">
                <a:tc vMerge="1">
                  <a:txBody>
                    <a:bodyPr/>
                    <a:lstStyle/>
                    <a:p>
                      <a:endParaRPr lang="fr-FR"/>
                    </a:p>
                  </a:txBody>
                  <a:tcPr/>
                </a:tc>
                <a:tc>
                  <a:txBody>
                    <a:bodyPr/>
                    <a:lstStyle/>
                    <a:p>
                      <a:pP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MORIDENI</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7509</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dirty="0">
                          <a:effectLst/>
                          <a:latin typeface="Arial" panose="020B0604020202020204" pitchFamily="34" charset="0"/>
                          <a:ea typeface="Calibri" panose="020F0502020204030204" pitchFamily="34" charset="0"/>
                          <a:cs typeface="Times New Roman" panose="02020603050405020304" pitchFamily="18" charset="0"/>
                        </a:rPr>
                        <a:t>0</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7765</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53033765"/>
                  </a:ext>
                </a:extLst>
              </a:tr>
              <a:tr h="222938">
                <a:tc vMerge="1">
                  <a:txBody>
                    <a:bodyPr/>
                    <a:lstStyle/>
                    <a:p>
                      <a:endParaRPr lang="fr-FR"/>
                    </a:p>
                  </a:txBody>
                  <a:tcPr/>
                </a:tc>
                <a:tc>
                  <a:txBody>
                    <a:bodyPr/>
                    <a:lstStyle/>
                    <a:p>
                      <a:pP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NAGARE</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13471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13931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7124400"/>
                  </a:ext>
                </a:extLst>
              </a:tr>
              <a:tr h="222938">
                <a:tc rowSpan="3">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TAMBAGA</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TAMBAGA</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23456</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24257</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6450068"/>
                  </a:ext>
                </a:extLst>
              </a:tr>
              <a:tr h="222938">
                <a:tc vMerge="1">
                  <a:txBody>
                    <a:bodyPr/>
                    <a:lstStyle/>
                    <a:p>
                      <a:endParaRPr lang="fr-FR"/>
                    </a:p>
                  </a:txBody>
                  <a:tcPr/>
                </a:tc>
                <a:tc>
                  <a:txBody>
                    <a:bodyPr/>
                    <a:lstStyle/>
                    <a:p>
                      <a:pP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KOGOLI</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14717</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15219</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59086764"/>
                  </a:ext>
                </a:extLst>
              </a:tr>
              <a:tr h="222938">
                <a:tc vMerge="1">
                  <a:txBody>
                    <a:bodyPr/>
                    <a:lstStyle/>
                    <a:p>
                      <a:endParaRPr lang="fr-FR"/>
                    </a:p>
                  </a:txBody>
                  <a:tcPr/>
                </a:tc>
                <a:tc>
                  <a:txBody>
                    <a:bodyPr/>
                    <a:lstStyle/>
                    <a:p>
                      <a:pP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YIRINI</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10397</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10752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8</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669137"/>
                  </a:ext>
                </a:extLst>
              </a:tr>
              <a:tr h="222938">
                <a:tc rowSpan="3">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TANSARGA</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KAABOUGOU</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16016</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4</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16563</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37</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77358398"/>
                  </a:ext>
                </a:extLst>
              </a:tr>
              <a:tr h="222938">
                <a:tc vMerge="1">
                  <a:txBody>
                    <a:bodyPr/>
                    <a:lstStyle/>
                    <a:p>
                      <a:endParaRPr lang="fr-FR"/>
                    </a:p>
                  </a:txBody>
                  <a:tcPr/>
                </a:tc>
                <a:tc>
                  <a:txBody>
                    <a:bodyPr/>
                    <a:lstStyle/>
                    <a:p>
                      <a:pP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TANSARGA</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14320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8</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14809</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86996910"/>
                  </a:ext>
                </a:extLst>
              </a:tr>
              <a:tr h="222938">
                <a:tc vMerge="1">
                  <a:txBody>
                    <a:bodyPr/>
                    <a:lstStyle/>
                    <a:p>
                      <a:endParaRPr lang="fr-FR"/>
                    </a:p>
                  </a:txBody>
                  <a:tcPr/>
                </a:tc>
                <a:tc>
                  <a:txBody>
                    <a:bodyPr/>
                    <a:lstStyle/>
                    <a:p>
                      <a:pP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KOTCHARI</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21723</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7</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22464</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25831473"/>
                  </a:ext>
                </a:extLst>
              </a:tr>
              <a:tr h="222938">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NAMOUNOU</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NAMOUNOU</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24771</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25617</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effectLst/>
                          <a:latin typeface="Arial" panose="020B0604020202020204" pitchFamily="34" charset="0"/>
                          <a:ea typeface="Calibri" panose="020F0502020204030204" pitchFamily="34" charset="0"/>
                          <a:cs typeface="Times New Roman" panose="02020603050405020304" pitchFamily="18" charset="0"/>
                        </a:rPr>
                        <a:t>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75097003"/>
                  </a:ext>
                </a:extLst>
              </a:tr>
              <a:tr h="222938">
                <a:tc gridSpan="2">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Total District </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430169</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840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444852</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effectLst/>
                          <a:latin typeface="Arial" panose="020B0604020202020204" pitchFamily="34" charset="0"/>
                          <a:ea typeface="Calibri" panose="020F0502020204030204" pitchFamily="34" charset="0"/>
                          <a:cs typeface="Times New Roman" panose="02020603050405020304" pitchFamily="18" charset="0"/>
                        </a:rPr>
                        <a:t>500</a:t>
                      </a:r>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51" marR="183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04814896"/>
                  </a:ext>
                </a:extLst>
              </a:tr>
            </a:tbl>
          </a:graphicData>
        </a:graphic>
      </p:graphicFrame>
    </p:spTree>
    <p:extLst>
      <p:ext uri="{BB962C8B-B14F-4D97-AF65-F5344CB8AC3E}">
        <p14:creationId xmlns:p14="http://schemas.microsoft.com/office/powerpoint/2010/main" val="3354262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1101348"/>
            <a:ext cx="8954588" cy="499821"/>
          </a:xfrm>
        </p:spPr>
        <p:txBody>
          <a:bodyPr>
            <a:noAutofit/>
          </a:bodyPr>
          <a:lstStyle/>
          <a:p>
            <a:r>
              <a:rPr lang="fr-FR" sz="2800" b="1" dirty="0"/>
              <a:t>Question 6 : Calculer les taux d’attaque en 2013 et 2014</a:t>
            </a:r>
          </a:p>
        </p:txBody>
      </p:sp>
      <p:sp>
        <p:nvSpPr>
          <p:cNvPr id="4" name="Espace réservé du contenu 3">
            <a:extLst>
              <a:ext uri="{FF2B5EF4-FFF2-40B4-BE49-F238E27FC236}">
                <a16:creationId xmlns:a16="http://schemas.microsoft.com/office/drawing/2014/main" id="{0F043925-6058-40B4-94A0-62F5B83905ED}"/>
              </a:ext>
            </a:extLst>
          </p:cNvPr>
          <p:cNvSpPr>
            <a:spLocks noGrp="1"/>
          </p:cNvSpPr>
          <p:nvPr>
            <p:ph idx="1"/>
          </p:nvPr>
        </p:nvSpPr>
        <p:spPr>
          <a:xfrm>
            <a:off x="189412" y="1797248"/>
            <a:ext cx="8679494" cy="3959404"/>
          </a:xfrm>
        </p:spPr>
        <p:txBody>
          <a:bodyPr/>
          <a:lstStyle/>
          <a:p>
            <a:endParaRPr lang="fr-FR" dirty="0"/>
          </a:p>
        </p:txBody>
      </p:sp>
    </p:spTree>
    <p:extLst>
      <p:ext uri="{BB962C8B-B14F-4D97-AF65-F5344CB8AC3E}">
        <p14:creationId xmlns:p14="http://schemas.microsoft.com/office/powerpoint/2010/main" val="2226859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1101348"/>
            <a:ext cx="8954588" cy="499821"/>
          </a:xfrm>
        </p:spPr>
        <p:txBody>
          <a:bodyPr>
            <a:noAutofit/>
          </a:bodyPr>
          <a:lstStyle/>
          <a:p>
            <a:r>
              <a:rPr lang="fr-FR" sz="2100" b="1" i="1" dirty="0" err="1"/>
              <a:t>Fig</a:t>
            </a:r>
            <a:r>
              <a:rPr lang="fr-FR" sz="2100" b="1" i="1" dirty="0"/>
              <a:t> 2 : distribution des cas dans les départements du district sanitaire de Diapaga en 2013 et 2014.</a:t>
            </a:r>
            <a:endParaRPr lang="fr-FR" sz="2100" b="1" dirty="0"/>
          </a:p>
        </p:txBody>
      </p:sp>
      <p:grpSp>
        <p:nvGrpSpPr>
          <p:cNvPr id="5" name="Groupe 4">
            <a:extLst>
              <a:ext uri="{FF2B5EF4-FFF2-40B4-BE49-F238E27FC236}">
                <a16:creationId xmlns:a16="http://schemas.microsoft.com/office/drawing/2014/main" id="{FC9794F3-3B91-497C-8085-01AF80377244}"/>
              </a:ext>
            </a:extLst>
          </p:cNvPr>
          <p:cNvGrpSpPr>
            <a:grpSpLocks/>
          </p:cNvGrpSpPr>
          <p:nvPr/>
        </p:nvGrpSpPr>
        <p:grpSpPr bwMode="auto">
          <a:xfrm>
            <a:off x="720671" y="1810396"/>
            <a:ext cx="7311326" cy="3946256"/>
            <a:chOff x="915" y="1766"/>
            <a:chExt cx="9185" cy="4046"/>
          </a:xfrm>
        </p:grpSpPr>
        <p:pic>
          <p:nvPicPr>
            <p:cNvPr id="6" name="Image 5" descr="D:\Users\G\Desktop\DISTRICT SANITAIRE DE DIAPAGA\Rougeole2013point.bmp">
              <a:extLst>
                <a:ext uri="{FF2B5EF4-FFF2-40B4-BE49-F238E27FC236}">
                  <a16:creationId xmlns:a16="http://schemas.microsoft.com/office/drawing/2014/main" id="{89BB5AA0-C912-4E8B-987E-07A5752D1D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5402" t="2319" r="26563" b="2061"/>
            <a:stretch>
              <a:fillRect/>
            </a:stretch>
          </p:blipFill>
          <p:spPr bwMode="auto">
            <a:xfrm>
              <a:off x="1465" y="1766"/>
              <a:ext cx="3472" cy="4046"/>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6" descr="D:\Users\G\Desktop\DISTRICT SANITAIRE DE DIAPAGA\Rougeole2014point.bmp">
              <a:extLst>
                <a:ext uri="{FF2B5EF4-FFF2-40B4-BE49-F238E27FC236}">
                  <a16:creationId xmlns:a16="http://schemas.microsoft.com/office/drawing/2014/main" id="{450F4E47-EA40-4DC7-A26F-842742E90B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4924" t="3349" r="26198" b="2577"/>
            <a:stretch>
              <a:fillRect/>
            </a:stretch>
          </p:blipFill>
          <p:spPr bwMode="auto">
            <a:xfrm>
              <a:off x="6615" y="1766"/>
              <a:ext cx="3485" cy="3807"/>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5">
              <a:extLst>
                <a:ext uri="{FF2B5EF4-FFF2-40B4-BE49-F238E27FC236}">
                  <a16:creationId xmlns:a16="http://schemas.microsoft.com/office/drawing/2014/main" id="{191DA6F4-FA5A-4151-AD00-CA9939BE1C51}"/>
                </a:ext>
              </a:extLst>
            </p:cNvPr>
            <p:cNvSpPr txBox="1">
              <a:spLocks noChangeArrowheads="1"/>
            </p:cNvSpPr>
            <p:nvPr/>
          </p:nvSpPr>
          <p:spPr bwMode="auto">
            <a:xfrm>
              <a:off x="915" y="2199"/>
              <a:ext cx="751" cy="388"/>
            </a:xfrm>
            <a:prstGeom prst="rect">
              <a:avLst/>
            </a:prstGeom>
            <a:solidFill>
              <a:srgbClr val="FFFFFF"/>
            </a:solidFill>
            <a:ln w="9525">
              <a:solidFill>
                <a:srgbClr val="000000"/>
              </a:solidFill>
              <a:miter lim="800000"/>
              <a:headEnd/>
              <a:tailEnd/>
            </a:ln>
            <a:effectLst>
              <a:outerShdw dist="35921" dir="2700000" algn="ctr" rotWithShape="0">
                <a:srgbClr val="808080">
                  <a:alpha val="50000"/>
                </a:srgbClr>
              </a:outerShdw>
            </a:effectLst>
          </p:spPr>
          <p:txBody>
            <a:bodyPr rot="0" vert="horz" wrap="square" lIns="68580" tIns="34290" rIns="68580" bIns="34290" anchor="t" anchorCtr="0" upright="1">
              <a:noAutofit/>
            </a:bodyPr>
            <a:lstStyle/>
            <a:p>
              <a:pPr>
                <a:lnSpc>
                  <a:spcPct val="107000"/>
                </a:lnSpc>
                <a:spcAft>
                  <a:spcPts val="600"/>
                </a:spcAft>
              </a:pPr>
              <a:r>
                <a:rPr lang="fr-FR" sz="825">
                  <a:latin typeface="Calibri" panose="020F0502020204030204" pitchFamily="34" charset="0"/>
                  <a:ea typeface="Calibri" panose="020F0502020204030204" pitchFamily="34" charset="0"/>
                  <a:cs typeface="Times New Roman" panose="02020603050405020304" pitchFamily="18" charset="0"/>
                </a:rPr>
                <a:t>2013</a:t>
              </a:r>
            </a:p>
          </p:txBody>
        </p:sp>
        <p:sp>
          <p:nvSpPr>
            <p:cNvPr id="9" name="Text Box 6">
              <a:extLst>
                <a:ext uri="{FF2B5EF4-FFF2-40B4-BE49-F238E27FC236}">
                  <a16:creationId xmlns:a16="http://schemas.microsoft.com/office/drawing/2014/main" id="{029A4E99-7EAD-466D-AE45-833C215AB8B3}"/>
                </a:ext>
              </a:extLst>
            </p:cNvPr>
            <p:cNvSpPr txBox="1">
              <a:spLocks noChangeArrowheads="1"/>
            </p:cNvSpPr>
            <p:nvPr/>
          </p:nvSpPr>
          <p:spPr bwMode="auto">
            <a:xfrm>
              <a:off x="6065" y="2275"/>
              <a:ext cx="751" cy="388"/>
            </a:xfrm>
            <a:prstGeom prst="rect">
              <a:avLst/>
            </a:prstGeom>
            <a:solidFill>
              <a:srgbClr val="FFFFFF"/>
            </a:solidFill>
            <a:ln w="9525">
              <a:solidFill>
                <a:srgbClr val="000000"/>
              </a:solidFill>
              <a:miter lim="800000"/>
              <a:headEnd/>
              <a:tailEnd/>
            </a:ln>
            <a:effectLst>
              <a:outerShdw dist="35921" dir="2700000" algn="ctr" rotWithShape="0">
                <a:srgbClr val="808080">
                  <a:alpha val="50000"/>
                </a:srgbClr>
              </a:outerShdw>
            </a:effectLst>
          </p:spPr>
          <p:txBody>
            <a:bodyPr rot="0" vert="horz" wrap="square" lIns="68580" tIns="34290" rIns="68580" bIns="34290" anchor="t" anchorCtr="0" upright="1">
              <a:noAutofit/>
            </a:bodyPr>
            <a:lstStyle/>
            <a:p>
              <a:pPr>
                <a:lnSpc>
                  <a:spcPct val="107000"/>
                </a:lnSpc>
                <a:spcAft>
                  <a:spcPts val="600"/>
                </a:spcAft>
              </a:pPr>
              <a:r>
                <a:rPr lang="fr-FR" sz="825">
                  <a:latin typeface="Calibri" panose="020F0502020204030204" pitchFamily="34" charset="0"/>
                  <a:ea typeface="Calibri" panose="020F0502020204030204" pitchFamily="34" charset="0"/>
                  <a:cs typeface="Times New Roman" panose="02020603050405020304" pitchFamily="18" charset="0"/>
                </a:rPr>
                <a:t>2014</a:t>
              </a:r>
            </a:p>
          </p:txBody>
        </p:sp>
        <p:sp>
          <p:nvSpPr>
            <p:cNvPr id="10" name="Text Box 7">
              <a:extLst>
                <a:ext uri="{FF2B5EF4-FFF2-40B4-BE49-F238E27FC236}">
                  <a16:creationId xmlns:a16="http://schemas.microsoft.com/office/drawing/2014/main" id="{52EB76D0-81D0-4052-A023-1628EC5801F0}"/>
                </a:ext>
              </a:extLst>
            </p:cNvPr>
            <p:cNvSpPr txBox="1">
              <a:spLocks noChangeArrowheads="1"/>
            </p:cNvSpPr>
            <p:nvPr/>
          </p:nvSpPr>
          <p:spPr bwMode="auto">
            <a:xfrm>
              <a:off x="4687" y="3469"/>
              <a:ext cx="1879" cy="388"/>
            </a:xfrm>
            <a:prstGeom prst="rect">
              <a:avLst/>
            </a:prstGeom>
            <a:solidFill>
              <a:srgbClr val="FFFFFF"/>
            </a:solidFill>
            <a:ln w="9525">
              <a:solidFill>
                <a:srgbClr val="000000"/>
              </a:solidFill>
              <a:miter lim="800000"/>
              <a:headEnd/>
              <a:tailEnd/>
            </a:ln>
            <a:effectLst>
              <a:outerShdw dist="35921" dir="2700000" algn="ctr" rotWithShape="0">
                <a:srgbClr val="808080">
                  <a:alpha val="50000"/>
                </a:srgbClr>
              </a:outerShdw>
            </a:effectLst>
          </p:spPr>
          <p:txBody>
            <a:bodyPr rot="0" vert="horz" wrap="square" lIns="68580" tIns="34290" rIns="68580" bIns="34290" anchor="t" anchorCtr="0" upright="1">
              <a:noAutofit/>
            </a:bodyPr>
            <a:lstStyle/>
            <a:p>
              <a:pPr algn="ctr">
                <a:lnSpc>
                  <a:spcPct val="107000"/>
                </a:lnSpc>
                <a:spcAft>
                  <a:spcPts val="600"/>
                </a:spcAft>
                <a:tabLst>
                  <a:tab pos="6212205" algn="l"/>
                </a:tabLst>
              </a:pPr>
              <a:r>
                <a:rPr lang="fr-FR" sz="825">
                  <a:latin typeface="Calibri" panose="020F0502020204030204" pitchFamily="34" charset="0"/>
                  <a:ea typeface="Calibri" panose="020F0502020204030204" pitchFamily="34" charset="0"/>
                  <a:cs typeface="Times New Roman" panose="02020603050405020304" pitchFamily="18" charset="0"/>
                </a:rPr>
                <a:t>1 Point = 1 cas</a:t>
              </a:r>
            </a:p>
            <a:p>
              <a:pPr>
                <a:lnSpc>
                  <a:spcPct val="107000"/>
                </a:lnSpc>
                <a:spcAft>
                  <a:spcPts val="600"/>
                </a:spcAft>
              </a:pPr>
              <a:r>
                <a:rPr lang="fr-FR" sz="825">
                  <a:latin typeface="Calibri" panose="020F0502020204030204" pitchFamily="34" charset="0"/>
                  <a:ea typeface="Calibri" panose="020F0502020204030204" pitchFamily="34" charset="0"/>
                  <a:cs typeface="Times New Roman" panose="02020603050405020304" pitchFamily="18" charset="0"/>
                </a:rPr>
                <a:t> </a:t>
              </a:r>
            </a:p>
          </p:txBody>
        </p:sp>
      </p:grpSp>
    </p:spTree>
    <p:extLst>
      <p:ext uri="{BB962C8B-B14F-4D97-AF65-F5344CB8AC3E}">
        <p14:creationId xmlns:p14="http://schemas.microsoft.com/office/powerpoint/2010/main" val="2797118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96735"/>
            <a:ext cx="8954588" cy="604434"/>
          </a:xfrm>
        </p:spPr>
        <p:txBody>
          <a:bodyPr>
            <a:noAutofit/>
          </a:bodyPr>
          <a:lstStyle/>
          <a:p>
            <a:r>
              <a:rPr lang="fr-FR" sz="2400" b="1" dirty="0"/>
              <a:t>Question 7 : Décrire et interpréter les données des tableaux II, III et de la figure 2.</a:t>
            </a:r>
            <a:endParaRPr lang="fr-FR" sz="2400" dirty="0"/>
          </a:p>
        </p:txBody>
      </p:sp>
      <p:sp>
        <p:nvSpPr>
          <p:cNvPr id="4" name="Espace réservé du contenu 3">
            <a:extLst>
              <a:ext uri="{FF2B5EF4-FFF2-40B4-BE49-F238E27FC236}">
                <a16:creationId xmlns:a16="http://schemas.microsoft.com/office/drawing/2014/main" id="{0F043925-6058-40B4-94A0-62F5B83905ED}"/>
              </a:ext>
            </a:extLst>
          </p:cNvPr>
          <p:cNvSpPr>
            <a:spLocks noGrp="1"/>
          </p:cNvSpPr>
          <p:nvPr>
            <p:ph idx="1"/>
          </p:nvPr>
        </p:nvSpPr>
        <p:spPr>
          <a:xfrm>
            <a:off x="189412" y="1797248"/>
            <a:ext cx="8679494" cy="3959404"/>
          </a:xfrm>
        </p:spPr>
        <p:txBody>
          <a:bodyPr/>
          <a:lstStyle/>
          <a:p>
            <a:endParaRPr lang="fr-FR" dirty="0"/>
          </a:p>
        </p:txBody>
      </p:sp>
    </p:spTree>
    <p:extLst>
      <p:ext uri="{BB962C8B-B14F-4D97-AF65-F5344CB8AC3E}">
        <p14:creationId xmlns:p14="http://schemas.microsoft.com/office/powerpoint/2010/main" val="173684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58702E-15B3-4ED3-A04E-7C970478D24A}"/>
              </a:ext>
            </a:extLst>
          </p:cNvPr>
          <p:cNvSpPr>
            <a:spLocks noGrp="1"/>
          </p:cNvSpPr>
          <p:nvPr>
            <p:ph type="title"/>
          </p:nvPr>
        </p:nvSpPr>
        <p:spPr>
          <a:xfrm>
            <a:off x="628650" y="1037064"/>
            <a:ext cx="7886700" cy="653625"/>
          </a:xfrm>
        </p:spPr>
        <p:txBody>
          <a:bodyPr>
            <a:normAutofit fontScale="90000"/>
          </a:bodyPr>
          <a:lstStyle/>
          <a:p>
            <a:r>
              <a:rPr lang="fr-FR" b="1" dirty="0"/>
              <a:t>Objectifs </a:t>
            </a:r>
          </a:p>
        </p:txBody>
      </p:sp>
      <p:sp>
        <p:nvSpPr>
          <p:cNvPr id="3" name="Espace réservé du contenu 2">
            <a:extLst>
              <a:ext uri="{FF2B5EF4-FFF2-40B4-BE49-F238E27FC236}">
                <a16:creationId xmlns:a16="http://schemas.microsoft.com/office/drawing/2014/main" id="{539BB698-053E-4B5D-827D-6BC2D5DFB77C}"/>
              </a:ext>
            </a:extLst>
          </p:cNvPr>
          <p:cNvSpPr>
            <a:spLocks noGrp="1"/>
          </p:cNvSpPr>
          <p:nvPr>
            <p:ph idx="1"/>
          </p:nvPr>
        </p:nvSpPr>
        <p:spPr>
          <a:xfrm>
            <a:off x="232475" y="1825625"/>
            <a:ext cx="8694549" cy="4351338"/>
          </a:xfrm>
        </p:spPr>
        <p:txBody>
          <a:bodyPr>
            <a:normAutofit lnSpcReduction="10000"/>
          </a:bodyPr>
          <a:lstStyle/>
          <a:p>
            <a:pPr marL="0" indent="0">
              <a:buNone/>
            </a:pPr>
            <a:r>
              <a:rPr lang="fr-FR" b="1" dirty="0"/>
              <a:t>A l’issue de cette étude de cas, l’apprenant doit être capable de :</a:t>
            </a:r>
          </a:p>
          <a:p>
            <a:pPr lvl="0"/>
            <a:r>
              <a:rPr lang="fr-FR" dirty="0"/>
              <a:t>Mener l'enquête d'une épidémie de rougeole</a:t>
            </a:r>
          </a:p>
          <a:p>
            <a:pPr lvl="0"/>
            <a:r>
              <a:rPr lang="fr-FR" dirty="0"/>
              <a:t>Faire l'étude descriptive de l'épidémie : Temps, Lieu, Personne</a:t>
            </a:r>
          </a:p>
          <a:p>
            <a:pPr lvl="0"/>
            <a:r>
              <a:rPr lang="fr-FR" dirty="0"/>
              <a:t>Calculer des taux d’attaque et interpréter</a:t>
            </a:r>
          </a:p>
          <a:p>
            <a:pPr lvl="0"/>
            <a:r>
              <a:rPr lang="fr-FR" dirty="0"/>
              <a:t>Organiser la confirmation et l’identification de l’agent causal</a:t>
            </a:r>
          </a:p>
          <a:p>
            <a:pPr lvl="0"/>
            <a:r>
              <a:rPr lang="fr-FR" dirty="0"/>
              <a:t>Discuter sur la survenue de l’épidémie</a:t>
            </a:r>
          </a:p>
          <a:p>
            <a:pPr lvl="0"/>
            <a:r>
              <a:rPr lang="fr-FR" dirty="0"/>
              <a:t>Proposer des actions à entreprendre à tous les niveaux</a:t>
            </a:r>
          </a:p>
          <a:p>
            <a:pPr lvl="0"/>
            <a:endParaRPr lang="fr-FR" dirty="0"/>
          </a:p>
          <a:p>
            <a:pPr lvl="0"/>
            <a:endParaRPr lang="fr-FR" dirty="0"/>
          </a:p>
          <a:p>
            <a:endParaRPr lang="fr-FR" dirty="0"/>
          </a:p>
          <a:p>
            <a:endParaRPr lang="fr-FR" dirty="0"/>
          </a:p>
        </p:txBody>
      </p:sp>
    </p:spTree>
    <p:extLst>
      <p:ext uri="{BB962C8B-B14F-4D97-AF65-F5344CB8AC3E}">
        <p14:creationId xmlns:p14="http://schemas.microsoft.com/office/powerpoint/2010/main" val="997377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96735"/>
            <a:ext cx="8954588" cy="604434"/>
          </a:xfrm>
        </p:spPr>
        <p:txBody>
          <a:bodyPr>
            <a:noAutofit/>
          </a:bodyPr>
          <a:lstStyle/>
          <a:p>
            <a:pPr algn="r"/>
            <a:r>
              <a:rPr lang="fr-FR" sz="2100" b="1" dirty="0"/>
              <a:t>Tableau IV : Répartition des cas par tranche d’âge et par commune en 2013</a:t>
            </a:r>
            <a:br>
              <a:rPr lang="fr-FR" sz="2100" b="1" dirty="0"/>
            </a:br>
            <a:r>
              <a:rPr lang="fr-FR" sz="2100" b="1" dirty="0"/>
              <a:t>N=678</a:t>
            </a:r>
            <a:endParaRPr lang="fr-FR" sz="2100" dirty="0"/>
          </a:p>
        </p:txBody>
      </p:sp>
      <p:graphicFrame>
        <p:nvGraphicFramePr>
          <p:cNvPr id="3" name="Espace réservé du contenu 2">
            <a:extLst>
              <a:ext uri="{FF2B5EF4-FFF2-40B4-BE49-F238E27FC236}">
                <a16:creationId xmlns:a16="http://schemas.microsoft.com/office/drawing/2014/main" id="{57B7879C-EBDA-4A27-A2EC-C5EA634EEDB3}"/>
              </a:ext>
            </a:extLst>
          </p:cNvPr>
          <p:cNvGraphicFramePr>
            <a:graphicFrameLocks noGrp="1"/>
          </p:cNvGraphicFramePr>
          <p:nvPr>
            <p:ph idx="1"/>
            <p:extLst/>
          </p:nvPr>
        </p:nvGraphicFramePr>
        <p:xfrm>
          <a:off x="511443" y="1601169"/>
          <a:ext cx="8113362" cy="4266844"/>
        </p:xfrm>
        <a:graphic>
          <a:graphicData uri="http://schemas.openxmlformats.org/drawingml/2006/table">
            <a:tbl>
              <a:tblPr firstRow="1" firstCol="1" bandRow="1"/>
              <a:tblGrid>
                <a:gridCol w="1638519">
                  <a:extLst>
                    <a:ext uri="{9D8B030D-6E8A-4147-A177-3AD203B41FA5}">
                      <a16:colId xmlns:a16="http://schemas.microsoft.com/office/drawing/2014/main" val="1538397338"/>
                    </a:ext>
                  </a:extLst>
                </a:gridCol>
                <a:gridCol w="871535">
                  <a:extLst>
                    <a:ext uri="{9D8B030D-6E8A-4147-A177-3AD203B41FA5}">
                      <a16:colId xmlns:a16="http://schemas.microsoft.com/office/drawing/2014/main" val="3675455196"/>
                    </a:ext>
                  </a:extLst>
                </a:gridCol>
                <a:gridCol w="808641">
                  <a:extLst>
                    <a:ext uri="{9D8B030D-6E8A-4147-A177-3AD203B41FA5}">
                      <a16:colId xmlns:a16="http://schemas.microsoft.com/office/drawing/2014/main" val="123483896"/>
                    </a:ext>
                  </a:extLst>
                </a:gridCol>
                <a:gridCol w="808641">
                  <a:extLst>
                    <a:ext uri="{9D8B030D-6E8A-4147-A177-3AD203B41FA5}">
                      <a16:colId xmlns:a16="http://schemas.microsoft.com/office/drawing/2014/main" val="162604386"/>
                    </a:ext>
                  </a:extLst>
                </a:gridCol>
                <a:gridCol w="882153">
                  <a:extLst>
                    <a:ext uri="{9D8B030D-6E8A-4147-A177-3AD203B41FA5}">
                      <a16:colId xmlns:a16="http://schemas.microsoft.com/office/drawing/2014/main" val="1493129325"/>
                    </a:ext>
                  </a:extLst>
                </a:gridCol>
                <a:gridCol w="882153">
                  <a:extLst>
                    <a:ext uri="{9D8B030D-6E8A-4147-A177-3AD203B41FA5}">
                      <a16:colId xmlns:a16="http://schemas.microsoft.com/office/drawing/2014/main" val="1303101932"/>
                    </a:ext>
                  </a:extLst>
                </a:gridCol>
                <a:gridCol w="850298">
                  <a:extLst>
                    <a:ext uri="{9D8B030D-6E8A-4147-A177-3AD203B41FA5}">
                      <a16:colId xmlns:a16="http://schemas.microsoft.com/office/drawing/2014/main" val="1743313180"/>
                    </a:ext>
                  </a:extLst>
                </a:gridCol>
                <a:gridCol w="717158">
                  <a:extLst>
                    <a:ext uri="{9D8B030D-6E8A-4147-A177-3AD203B41FA5}">
                      <a16:colId xmlns:a16="http://schemas.microsoft.com/office/drawing/2014/main" val="1019565387"/>
                    </a:ext>
                  </a:extLst>
                </a:gridCol>
                <a:gridCol w="654264">
                  <a:extLst>
                    <a:ext uri="{9D8B030D-6E8A-4147-A177-3AD203B41FA5}">
                      <a16:colId xmlns:a16="http://schemas.microsoft.com/office/drawing/2014/main" val="3271629235"/>
                    </a:ext>
                  </a:extLst>
                </a:gridCol>
              </a:tblGrid>
              <a:tr h="345284">
                <a:tc rowSpan="2">
                  <a:txBody>
                    <a:bodyPr/>
                    <a:lstStyle/>
                    <a:p>
                      <a:pPr algn="l">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Commune</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Tranche d'âge</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rowSpan="2">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TOTAL</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8509381"/>
                  </a:ext>
                </a:extLst>
              </a:tr>
              <a:tr h="1159288">
                <a:tc vMerge="1">
                  <a:txBody>
                    <a:bodyPr/>
                    <a:lstStyle/>
                    <a:p>
                      <a:endParaRPr lang="fr-FR"/>
                    </a:p>
                  </a:txBody>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Moins de 9 mois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9-11 mois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1-4 ans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5-14 ans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15-29 ans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30-40 ans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41 ans et plus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extLst>
                  <a:ext uri="{0D108BD9-81ED-4DB2-BD59-A6C34878D82A}">
                    <a16:rowId xmlns:a16="http://schemas.microsoft.com/office/drawing/2014/main" val="2276303865"/>
                  </a:ext>
                </a:extLst>
              </a:tr>
              <a:tr h="345284">
                <a:tc>
                  <a:txBody>
                    <a:bodyPr/>
                    <a:lstStyle/>
                    <a:p>
                      <a:pPr algn="l">
                        <a:lnSpc>
                          <a:spcPct val="107000"/>
                        </a:lnSpc>
                      </a:pPr>
                      <a:r>
                        <a:rPr lang="fr-FR" sz="1800">
                          <a:effectLst/>
                          <a:latin typeface="Arial" panose="020B0604020202020204" pitchFamily="34" charset="0"/>
                          <a:cs typeface="Times New Roman" panose="02020603050405020304" pitchFamily="18" charset="0"/>
                        </a:rPr>
                        <a:t>BOTOU</a:t>
                      </a:r>
                      <a:endParaRPr lang="fr-FR" sz="1500">
                        <a:effectLst/>
                        <a:latin typeface="Calibri" panose="020F0502020204030204" pitchFamily="34" charset="0"/>
                        <a:cs typeface="Times New Roman" panose="02020603050405020304" pitchFamily="18" charset="0"/>
                      </a:endParaRPr>
                    </a:p>
                  </a:txBody>
                  <a:tcPr marL="33338" marR="33338"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4</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16</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27</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12</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7</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2</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b="1" i="1">
                          <a:effectLst/>
                          <a:latin typeface="Arial" panose="020B0604020202020204" pitchFamily="34" charset="0"/>
                          <a:cs typeface="Times New Roman" panose="02020603050405020304" pitchFamily="18" charset="0"/>
                        </a:rPr>
                        <a:t>78</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173972"/>
                  </a:ext>
                </a:extLst>
              </a:tr>
              <a:tr h="345284">
                <a:tc>
                  <a:txBody>
                    <a:bodyPr/>
                    <a:lstStyle/>
                    <a:p>
                      <a:pPr algn="l">
                        <a:lnSpc>
                          <a:spcPct val="107000"/>
                        </a:lnSpc>
                      </a:pPr>
                      <a:r>
                        <a:rPr lang="fr-FR" sz="1800" dirty="0">
                          <a:effectLst/>
                          <a:latin typeface="Arial" panose="020B0604020202020204" pitchFamily="34" charset="0"/>
                          <a:cs typeface="Times New Roman" panose="02020603050405020304" pitchFamily="18" charset="0"/>
                        </a:rPr>
                        <a:t>DIAPAGA</a:t>
                      </a:r>
                      <a:endParaRPr lang="fr-FR" sz="1500" dirty="0">
                        <a:effectLst/>
                        <a:latin typeface="Calibri" panose="020F0502020204030204" pitchFamily="34" charset="0"/>
                        <a:cs typeface="Times New Roman" panose="02020603050405020304" pitchFamily="18" charset="0"/>
                      </a:endParaRPr>
                    </a:p>
                  </a:txBody>
                  <a:tcPr marL="33338" marR="33338"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11</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6</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44</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24</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16</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11</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2</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b="1" i="1">
                          <a:effectLst/>
                          <a:latin typeface="Arial" panose="020B0604020202020204" pitchFamily="34" charset="0"/>
                          <a:cs typeface="Times New Roman" panose="02020603050405020304" pitchFamily="18" charset="0"/>
                        </a:rPr>
                        <a:t>114</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27387"/>
                  </a:ext>
                </a:extLst>
              </a:tr>
              <a:tr h="345284">
                <a:tc>
                  <a:txBody>
                    <a:bodyPr/>
                    <a:lstStyle/>
                    <a:p>
                      <a:pPr algn="l">
                        <a:lnSpc>
                          <a:spcPct val="107000"/>
                        </a:lnSpc>
                      </a:pPr>
                      <a:r>
                        <a:rPr lang="fr-FR" sz="1800">
                          <a:effectLst/>
                          <a:latin typeface="Arial" panose="020B0604020202020204" pitchFamily="34" charset="0"/>
                          <a:cs typeface="Times New Roman" panose="02020603050405020304" pitchFamily="18" charset="0"/>
                        </a:rPr>
                        <a:t>KANTCHARI</a:t>
                      </a:r>
                      <a:endParaRPr lang="fr-FR" sz="1500">
                        <a:effectLst/>
                        <a:latin typeface="Calibri" panose="020F0502020204030204" pitchFamily="34" charset="0"/>
                        <a:cs typeface="Times New Roman" panose="02020603050405020304" pitchFamily="18" charset="0"/>
                      </a:endParaRPr>
                    </a:p>
                  </a:txBody>
                  <a:tcPr marL="33338" marR="33338"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34</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19</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139</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140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82</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41</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5</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b="1" i="1">
                          <a:effectLst/>
                          <a:latin typeface="Arial" panose="020B0604020202020204" pitchFamily="34" charset="0"/>
                          <a:cs typeface="Times New Roman" panose="02020603050405020304" pitchFamily="18" charset="0"/>
                        </a:rPr>
                        <a:t>460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9024439"/>
                  </a:ext>
                </a:extLst>
              </a:tr>
              <a:tr h="345284">
                <a:tc>
                  <a:txBody>
                    <a:bodyPr/>
                    <a:lstStyle/>
                    <a:p>
                      <a:pPr algn="l">
                        <a:lnSpc>
                          <a:spcPct val="107000"/>
                        </a:lnSpc>
                      </a:pPr>
                      <a:r>
                        <a:rPr lang="fr-FR" sz="1800">
                          <a:effectLst/>
                          <a:latin typeface="Arial" panose="020B0604020202020204" pitchFamily="34" charset="0"/>
                          <a:cs typeface="Times New Roman" panose="02020603050405020304" pitchFamily="18" charset="0"/>
                        </a:rPr>
                        <a:t>PARTIAGA</a:t>
                      </a:r>
                      <a:endParaRPr lang="fr-FR" sz="1500">
                        <a:effectLst/>
                        <a:latin typeface="Calibri" panose="020F0502020204030204" pitchFamily="34" charset="0"/>
                        <a:cs typeface="Times New Roman" panose="02020603050405020304" pitchFamily="18" charset="0"/>
                      </a:endParaRPr>
                    </a:p>
                  </a:txBody>
                  <a:tcPr marL="33338" marR="33338"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dirty="0">
                          <a:effectLst/>
                          <a:latin typeface="Arial" panose="020B0604020202020204" pitchFamily="34" charset="0"/>
                          <a:cs typeface="Times New Roman" panose="02020603050405020304" pitchFamily="18" charset="0"/>
                        </a:rPr>
                        <a:t>0</a:t>
                      </a:r>
                      <a:endParaRPr lang="fr-FR" sz="1500" dirty="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b="1" i="1">
                          <a:effectLst/>
                          <a:latin typeface="Arial" panose="020B0604020202020204" pitchFamily="34" charset="0"/>
                          <a:cs typeface="Times New Roman" panose="02020603050405020304" pitchFamily="18" charset="0"/>
                        </a:rPr>
                        <a:t>3</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087671"/>
                  </a:ext>
                </a:extLst>
              </a:tr>
              <a:tr h="345284">
                <a:tc>
                  <a:txBody>
                    <a:bodyPr/>
                    <a:lstStyle/>
                    <a:p>
                      <a:pPr algn="l">
                        <a:lnSpc>
                          <a:spcPct val="107000"/>
                        </a:lnSpc>
                      </a:pPr>
                      <a:r>
                        <a:rPr lang="fr-FR" sz="1800">
                          <a:effectLst/>
                          <a:latin typeface="Arial" panose="020B0604020202020204" pitchFamily="34" charset="0"/>
                          <a:cs typeface="Times New Roman" panose="02020603050405020304" pitchFamily="18" charset="0"/>
                        </a:rPr>
                        <a:t>TANSARGA</a:t>
                      </a:r>
                      <a:endParaRPr lang="fr-FR" sz="1500">
                        <a:effectLst/>
                        <a:latin typeface="Calibri" panose="020F0502020204030204" pitchFamily="34" charset="0"/>
                        <a:cs typeface="Times New Roman" panose="02020603050405020304" pitchFamily="18" charset="0"/>
                      </a:endParaRPr>
                    </a:p>
                  </a:txBody>
                  <a:tcPr marL="33338" marR="33338"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3</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2</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9</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dirty="0">
                          <a:effectLst/>
                          <a:latin typeface="Arial" panose="020B0604020202020204" pitchFamily="34" charset="0"/>
                          <a:cs typeface="Times New Roman" panose="02020603050405020304" pitchFamily="18" charset="0"/>
                        </a:rPr>
                        <a:t>2</a:t>
                      </a:r>
                      <a:endParaRPr lang="fr-FR" sz="1500" dirty="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dirty="0">
                          <a:effectLst/>
                          <a:latin typeface="Arial" panose="020B0604020202020204" pitchFamily="34" charset="0"/>
                          <a:cs typeface="Times New Roman" panose="02020603050405020304" pitchFamily="18" charset="0"/>
                        </a:rPr>
                        <a:t>0</a:t>
                      </a:r>
                      <a:endParaRPr lang="fr-FR" sz="1500" dirty="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b="1" i="1">
                          <a:effectLst/>
                          <a:latin typeface="Arial" panose="020B0604020202020204" pitchFamily="34" charset="0"/>
                          <a:cs typeface="Times New Roman" panose="02020603050405020304" pitchFamily="18" charset="0"/>
                        </a:rPr>
                        <a:t>17</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5241515"/>
                  </a:ext>
                </a:extLst>
              </a:tr>
              <a:tr h="345284">
                <a:tc>
                  <a:txBody>
                    <a:bodyPr/>
                    <a:lstStyle/>
                    <a:p>
                      <a:pPr algn="l">
                        <a:lnSpc>
                          <a:spcPct val="107000"/>
                        </a:lnSpc>
                      </a:pPr>
                      <a:r>
                        <a:rPr lang="fr-FR" sz="1800">
                          <a:effectLst/>
                          <a:latin typeface="Arial" panose="020B0604020202020204" pitchFamily="34" charset="0"/>
                          <a:cs typeface="Times New Roman" panose="02020603050405020304" pitchFamily="18" charset="0"/>
                        </a:rPr>
                        <a:t>TAMBAGA</a:t>
                      </a:r>
                      <a:endParaRPr lang="fr-FR" sz="1500">
                        <a:effectLst/>
                        <a:latin typeface="Calibri" panose="020F0502020204030204" pitchFamily="34" charset="0"/>
                        <a:cs typeface="Times New Roman" panose="02020603050405020304" pitchFamily="18" charset="0"/>
                      </a:endParaRPr>
                    </a:p>
                  </a:txBody>
                  <a:tcPr marL="33338" marR="33338"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2</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b="1" i="1">
                          <a:effectLst/>
                          <a:latin typeface="Arial" panose="020B0604020202020204" pitchFamily="34" charset="0"/>
                          <a:cs typeface="Times New Roman" panose="02020603050405020304" pitchFamily="18" charset="0"/>
                        </a:rPr>
                        <a:t>3</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879261"/>
                  </a:ext>
                </a:extLst>
              </a:tr>
              <a:tr h="345284">
                <a:tc>
                  <a:txBody>
                    <a:bodyPr/>
                    <a:lstStyle/>
                    <a:p>
                      <a:pPr algn="l">
                        <a:lnSpc>
                          <a:spcPct val="107000"/>
                        </a:lnSpc>
                      </a:pPr>
                      <a:r>
                        <a:rPr lang="fr-FR" sz="1800">
                          <a:effectLst/>
                          <a:latin typeface="Arial" panose="020B0604020202020204" pitchFamily="34" charset="0"/>
                          <a:cs typeface="Times New Roman" panose="02020603050405020304" pitchFamily="18" charset="0"/>
                        </a:rPr>
                        <a:t>LOGOBOU</a:t>
                      </a:r>
                      <a:endParaRPr lang="fr-FR" sz="1500">
                        <a:effectLst/>
                        <a:latin typeface="Calibri" panose="020F0502020204030204" pitchFamily="34" charset="0"/>
                        <a:cs typeface="Times New Roman" panose="02020603050405020304" pitchFamily="18" charset="0"/>
                      </a:endParaRPr>
                    </a:p>
                  </a:txBody>
                  <a:tcPr marL="33338" marR="33338"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1</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2</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i="1">
                          <a:effectLst/>
                          <a:latin typeface="Arial" panose="020B0604020202020204" pitchFamily="34" charset="0"/>
                          <a:cs typeface="Times New Roman" panose="02020603050405020304" pitchFamily="18" charset="0"/>
                        </a:rPr>
                        <a:t>0</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fr-FR" sz="1800" b="1" i="1">
                          <a:effectLst/>
                          <a:latin typeface="Arial" panose="020B0604020202020204" pitchFamily="34" charset="0"/>
                          <a:cs typeface="Times New Roman" panose="02020603050405020304" pitchFamily="18" charset="0"/>
                        </a:rPr>
                        <a:t>3</a:t>
                      </a:r>
                      <a:endParaRPr lang="fr-FR" sz="1500">
                        <a:effectLst/>
                        <a:latin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7155237"/>
                  </a:ext>
                </a:extLst>
              </a:tr>
              <a:tr h="345284">
                <a:tc>
                  <a:txBody>
                    <a:bodyPr/>
                    <a:lstStyle/>
                    <a:p>
                      <a:pPr algn="l">
                        <a:lnSpc>
                          <a:spcPct val="107000"/>
                        </a:lnSpc>
                        <a:spcAft>
                          <a:spcPts val="800"/>
                        </a:spcAft>
                      </a:pPr>
                      <a:r>
                        <a:rPr lang="fr-FR" sz="1800" b="1" i="1" dirty="0">
                          <a:effectLst/>
                          <a:latin typeface="Arial" panose="020B0604020202020204" pitchFamily="34" charset="0"/>
                          <a:ea typeface="Calibri" panose="020F0502020204030204" pitchFamily="34" charset="0"/>
                          <a:cs typeface="Times New Roman" panose="02020603050405020304" pitchFamily="18" charset="0"/>
                        </a:rPr>
                        <a:t>TOTAL</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i="1" dirty="0">
                          <a:effectLst/>
                          <a:latin typeface="Arial" panose="020B0604020202020204" pitchFamily="34" charset="0"/>
                          <a:ea typeface="Calibri" panose="020F0502020204030204" pitchFamily="34" charset="0"/>
                          <a:cs typeface="Times New Roman" panose="02020603050405020304" pitchFamily="18" charset="0"/>
                        </a:rPr>
                        <a:t>60</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i="1">
                          <a:effectLst/>
                          <a:latin typeface="Arial" panose="020B0604020202020204" pitchFamily="34" charset="0"/>
                          <a:ea typeface="Calibri" panose="020F0502020204030204" pitchFamily="34" charset="0"/>
                          <a:cs typeface="Times New Roman" panose="02020603050405020304" pitchFamily="18" charset="0"/>
                        </a:rPr>
                        <a:t>29</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i="1">
                          <a:effectLst/>
                          <a:latin typeface="Arial" panose="020B0604020202020204" pitchFamily="34" charset="0"/>
                          <a:ea typeface="Calibri" panose="020F0502020204030204" pitchFamily="34" charset="0"/>
                          <a:cs typeface="Times New Roman" panose="02020603050405020304" pitchFamily="18" charset="0"/>
                        </a:rPr>
                        <a:t>203</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i="1">
                          <a:effectLst/>
                          <a:latin typeface="Arial" panose="020B0604020202020204" pitchFamily="34" charset="0"/>
                          <a:ea typeface="Calibri" panose="020F0502020204030204" pitchFamily="34" charset="0"/>
                          <a:cs typeface="Times New Roman" panose="02020603050405020304" pitchFamily="18" charset="0"/>
                        </a:rPr>
                        <a:t>195</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i="1">
                          <a:effectLst/>
                          <a:latin typeface="Arial" panose="020B0604020202020204" pitchFamily="34" charset="0"/>
                          <a:ea typeface="Calibri" panose="020F0502020204030204" pitchFamily="34" charset="0"/>
                          <a:cs typeface="Times New Roman" panose="02020603050405020304" pitchFamily="18" charset="0"/>
                        </a:rPr>
                        <a:t>121</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i="1">
                          <a:effectLst/>
                          <a:latin typeface="Arial" panose="020B0604020202020204" pitchFamily="34" charset="0"/>
                          <a:ea typeface="Calibri" panose="020F0502020204030204" pitchFamily="34" charset="0"/>
                          <a:cs typeface="Times New Roman" panose="02020603050405020304" pitchFamily="18" charset="0"/>
                        </a:rPr>
                        <a:t>61</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i="1">
                          <a:effectLst/>
                          <a:latin typeface="Arial" panose="020B0604020202020204" pitchFamily="34" charset="0"/>
                          <a:ea typeface="Calibri" panose="020F0502020204030204" pitchFamily="34" charset="0"/>
                          <a:cs typeface="Times New Roman" panose="02020603050405020304" pitchFamily="18" charset="0"/>
                        </a:rPr>
                        <a:t>9</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i="1" dirty="0">
                          <a:effectLst/>
                          <a:latin typeface="Arial" panose="020B0604020202020204" pitchFamily="34" charset="0"/>
                          <a:ea typeface="Calibri" panose="020F0502020204030204" pitchFamily="34" charset="0"/>
                          <a:cs typeface="Times New Roman" panose="02020603050405020304" pitchFamily="18" charset="0"/>
                        </a:rPr>
                        <a:t>678</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3687477"/>
                  </a:ext>
                </a:extLst>
              </a:tr>
            </a:tbl>
          </a:graphicData>
        </a:graphic>
      </p:graphicFrame>
    </p:spTree>
    <p:extLst>
      <p:ext uri="{BB962C8B-B14F-4D97-AF65-F5344CB8AC3E}">
        <p14:creationId xmlns:p14="http://schemas.microsoft.com/office/powerpoint/2010/main" val="20664153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96735"/>
            <a:ext cx="8954588" cy="604434"/>
          </a:xfrm>
        </p:spPr>
        <p:txBody>
          <a:bodyPr>
            <a:noAutofit/>
          </a:bodyPr>
          <a:lstStyle/>
          <a:p>
            <a:pPr algn="r"/>
            <a:r>
              <a:rPr lang="fr-FR" sz="2100" b="1" dirty="0"/>
              <a:t>Tableau V : Répartition des cas par tranche d’âge et par commune en 2014 </a:t>
            </a:r>
            <a:br>
              <a:rPr lang="fr-FR" sz="2100" b="1" dirty="0"/>
            </a:br>
            <a:r>
              <a:rPr lang="fr-FR" sz="2100" b="1" dirty="0"/>
              <a:t>N=257</a:t>
            </a:r>
            <a:endParaRPr lang="fr-FR" sz="2100" dirty="0"/>
          </a:p>
        </p:txBody>
      </p:sp>
      <p:graphicFrame>
        <p:nvGraphicFramePr>
          <p:cNvPr id="7" name="Espace réservé du contenu 6">
            <a:extLst>
              <a:ext uri="{FF2B5EF4-FFF2-40B4-BE49-F238E27FC236}">
                <a16:creationId xmlns:a16="http://schemas.microsoft.com/office/drawing/2014/main" id="{5D127828-3644-4843-A627-7B411B0C49D9}"/>
              </a:ext>
            </a:extLst>
          </p:cNvPr>
          <p:cNvGraphicFramePr>
            <a:graphicFrameLocks noGrp="1"/>
          </p:cNvGraphicFramePr>
          <p:nvPr>
            <p:ph idx="1"/>
            <p:extLst/>
          </p:nvPr>
        </p:nvGraphicFramePr>
        <p:xfrm>
          <a:off x="297613" y="1601169"/>
          <a:ext cx="8656977" cy="4260098"/>
        </p:xfrm>
        <a:graphic>
          <a:graphicData uri="http://schemas.openxmlformats.org/drawingml/2006/table">
            <a:tbl>
              <a:tblPr firstRow="1" firstCol="1" bandRow="1"/>
              <a:tblGrid>
                <a:gridCol w="1846869">
                  <a:extLst>
                    <a:ext uri="{9D8B030D-6E8A-4147-A177-3AD203B41FA5}">
                      <a16:colId xmlns:a16="http://schemas.microsoft.com/office/drawing/2014/main" val="3664113782"/>
                    </a:ext>
                  </a:extLst>
                </a:gridCol>
                <a:gridCol w="988882">
                  <a:extLst>
                    <a:ext uri="{9D8B030D-6E8A-4147-A177-3AD203B41FA5}">
                      <a16:colId xmlns:a16="http://schemas.microsoft.com/office/drawing/2014/main" val="3970085036"/>
                    </a:ext>
                  </a:extLst>
                </a:gridCol>
                <a:gridCol w="726197">
                  <a:extLst>
                    <a:ext uri="{9D8B030D-6E8A-4147-A177-3AD203B41FA5}">
                      <a16:colId xmlns:a16="http://schemas.microsoft.com/office/drawing/2014/main" val="141806053"/>
                    </a:ext>
                  </a:extLst>
                </a:gridCol>
                <a:gridCol w="806885">
                  <a:extLst>
                    <a:ext uri="{9D8B030D-6E8A-4147-A177-3AD203B41FA5}">
                      <a16:colId xmlns:a16="http://schemas.microsoft.com/office/drawing/2014/main" val="4258499153"/>
                    </a:ext>
                  </a:extLst>
                </a:gridCol>
                <a:gridCol w="887573">
                  <a:extLst>
                    <a:ext uri="{9D8B030D-6E8A-4147-A177-3AD203B41FA5}">
                      <a16:colId xmlns:a16="http://schemas.microsoft.com/office/drawing/2014/main" val="3000225424"/>
                    </a:ext>
                  </a:extLst>
                </a:gridCol>
                <a:gridCol w="887573">
                  <a:extLst>
                    <a:ext uri="{9D8B030D-6E8A-4147-A177-3AD203B41FA5}">
                      <a16:colId xmlns:a16="http://schemas.microsoft.com/office/drawing/2014/main" val="3423662805"/>
                    </a:ext>
                  </a:extLst>
                </a:gridCol>
                <a:gridCol w="887573">
                  <a:extLst>
                    <a:ext uri="{9D8B030D-6E8A-4147-A177-3AD203B41FA5}">
                      <a16:colId xmlns:a16="http://schemas.microsoft.com/office/drawing/2014/main" val="226810498"/>
                    </a:ext>
                  </a:extLst>
                </a:gridCol>
                <a:gridCol w="887573">
                  <a:extLst>
                    <a:ext uri="{9D8B030D-6E8A-4147-A177-3AD203B41FA5}">
                      <a16:colId xmlns:a16="http://schemas.microsoft.com/office/drawing/2014/main" val="1249644727"/>
                    </a:ext>
                  </a:extLst>
                </a:gridCol>
                <a:gridCol w="737852">
                  <a:extLst>
                    <a:ext uri="{9D8B030D-6E8A-4147-A177-3AD203B41FA5}">
                      <a16:colId xmlns:a16="http://schemas.microsoft.com/office/drawing/2014/main" val="1749758269"/>
                    </a:ext>
                  </a:extLst>
                </a:gridCol>
              </a:tblGrid>
              <a:tr h="354113">
                <a:tc rowSpan="2">
                  <a:txBody>
                    <a:bodyPr/>
                    <a:lstStyle/>
                    <a:p>
                      <a:pPr algn="r">
                        <a:lnSpc>
                          <a:spcPct val="107000"/>
                        </a:lnSpc>
                        <a:spcAft>
                          <a:spcPts val="800"/>
                        </a:spcAft>
                      </a:pPr>
                      <a:r>
                        <a:rPr lang="fr-FR" sz="1500" b="1">
                          <a:effectLst/>
                          <a:latin typeface="Arial" panose="020B0604020202020204" pitchFamily="34" charset="0"/>
                          <a:ea typeface="Calibri" panose="020F0502020204030204" pitchFamily="34" charset="0"/>
                          <a:cs typeface="Times New Roman" panose="02020603050405020304" pitchFamily="18" charset="0"/>
                        </a:rPr>
                        <a:t>Commune</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ctr">
                        <a:lnSpc>
                          <a:spcPct val="107000"/>
                        </a:lnSpc>
                        <a:spcAft>
                          <a:spcPts val="800"/>
                        </a:spcAft>
                      </a:pPr>
                      <a:r>
                        <a:rPr lang="fr-FR" sz="1500" b="1">
                          <a:effectLst/>
                          <a:latin typeface="Arial" panose="020B0604020202020204" pitchFamily="34" charset="0"/>
                          <a:ea typeface="Calibri" panose="020F0502020204030204" pitchFamily="34" charset="0"/>
                          <a:cs typeface="Times New Roman" panose="02020603050405020304" pitchFamily="18" charset="0"/>
                        </a:rPr>
                        <a:t>Tranche d'âge</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rowSpan="2">
                  <a:txBody>
                    <a:bodyPr/>
                    <a:lstStyle/>
                    <a:p>
                      <a:pPr algn="ctr">
                        <a:lnSpc>
                          <a:spcPct val="107000"/>
                        </a:lnSpc>
                        <a:spcAft>
                          <a:spcPts val="800"/>
                        </a:spcAft>
                      </a:pPr>
                      <a:r>
                        <a:rPr lang="fr-FR" sz="1500" b="1">
                          <a:effectLst/>
                          <a:latin typeface="Arial" panose="020B0604020202020204" pitchFamily="34" charset="0"/>
                          <a:ea typeface="Calibri" panose="020F0502020204030204" pitchFamily="34" charset="0"/>
                          <a:cs typeface="Times New Roman" panose="02020603050405020304" pitchFamily="18" charset="0"/>
                        </a:rPr>
                        <a:t>TOTAL</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5053139"/>
                  </a:ext>
                </a:extLst>
              </a:tr>
              <a:tr h="1073081">
                <a:tc vMerge="1">
                  <a:txBody>
                    <a:bodyPr/>
                    <a:lstStyle/>
                    <a:p>
                      <a:endParaRPr lang="fr-FR"/>
                    </a:p>
                  </a:txBody>
                  <a:tcPr/>
                </a:tc>
                <a:tc>
                  <a:txBody>
                    <a:bodyPr/>
                    <a:lstStyle/>
                    <a:p>
                      <a:pPr algn="ctr">
                        <a:lnSpc>
                          <a:spcPct val="107000"/>
                        </a:lnSpc>
                        <a:spcAft>
                          <a:spcPts val="800"/>
                        </a:spcAft>
                      </a:pPr>
                      <a:r>
                        <a:rPr lang="fr-FR" sz="1500" b="1">
                          <a:effectLst/>
                          <a:latin typeface="Arial" panose="020B0604020202020204" pitchFamily="34" charset="0"/>
                          <a:ea typeface="Calibri" panose="020F0502020204030204" pitchFamily="34" charset="0"/>
                          <a:cs typeface="Times New Roman" panose="02020603050405020304" pitchFamily="18" charset="0"/>
                        </a:rPr>
                        <a:t>Moins de 9 mois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a:effectLst/>
                          <a:latin typeface="Arial" panose="020B0604020202020204" pitchFamily="34" charset="0"/>
                          <a:ea typeface="Calibri" panose="020F0502020204030204" pitchFamily="34" charset="0"/>
                          <a:cs typeface="Times New Roman" panose="02020603050405020304" pitchFamily="18" charset="0"/>
                        </a:rPr>
                        <a:t>9-11 mois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a:effectLst/>
                          <a:latin typeface="Arial" panose="020B0604020202020204" pitchFamily="34" charset="0"/>
                          <a:ea typeface="Calibri" panose="020F0502020204030204" pitchFamily="34" charset="0"/>
                          <a:cs typeface="Times New Roman" panose="02020603050405020304" pitchFamily="18" charset="0"/>
                        </a:rPr>
                        <a:t>1-4 ans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a:effectLst/>
                          <a:latin typeface="Arial" panose="020B0604020202020204" pitchFamily="34" charset="0"/>
                          <a:ea typeface="Calibri" panose="020F0502020204030204" pitchFamily="34" charset="0"/>
                          <a:cs typeface="Times New Roman" panose="02020603050405020304" pitchFamily="18" charset="0"/>
                        </a:rPr>
                        <a:t>5-14 ans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a:effectLst/>
                          <a:latin typeface="Arial" panose="020B0604020202020204" pitchFamily="34" charset="0"/>
                          <a:ea typeface="Calibri" panose="020F0502020204030204" pitchFamily="34" charset="0"/>
                          <a:cs typeface="Times New Roman" panose="02020603050405020304" pitchFamily="18" charset="0"/>
                        </a:rPr>
                        <a:t>15-29 ans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a:effectLst/>
                          <a:latin typeface="Arial" panose="020B0604020202020204" pitchFamily="34" charset="0"/>
                          <a:ea typeface="Calibri" panose="020F0502020204030204" pitchFamily="34" charset="0"/>
                          <a:cs typeface="Times New Roman" panose="02020603050405020304" pitchFamily="18" charset="0"/>
                        </a:rPr>
                        <a:t>30-40 ans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a:effectLst/>
                          <a:latin typeface="Arial" panose="020B0604020202020204" pitchFamily="34" charset="0"/>
                          <a:ea typeface="Calibri" panose="020F0502020204030204" pitchFamily="34" charset="0"/>
                          <a:cs typeface="Times New Roman" panose="02020603050405020304" pitchFamily="18" charset="0"/>
                        </a:rPr>
                        <a:t>41 ans et plus</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extLst>
                  <a:ext uri="{0D108BD9-81ED-4DB2-BD59-A6C34878D82A}">
                    <a16:rowId xmlns:a16="http://schemas.microsoft.com/office/drawing/2014/main" val="2339537599"/>
                  </a:ext>
                </a:extLst>
              </a:tr>
              <a:tr h="354113">
                <a:tc>
                  <a:txBody>
                    <a:bodyPr/>
                    <a:lstStyle/>
                    <a:p>
                      <a:pPr algn="l">
                        <a:lnSpc>
                          <a:spcPct val="107000"/>
                        </a:lnSpc>
                        <a:spcAft>
                          <a:spcPts val="800"/>
                        </a:spcAft>
                      </a:pPr>
                      <a:r>
                        <a:rPr lang="fr-FR" sz="1500" i="1" dirty="0">
                          <a:effectLst/>
                          <a:latin typeface="Arial" panose="020B0604020202020204" pitchFamily="34" charset="0"/>
                          <a:ea typeface="Calibri" panose="020F0502020204030204" pitchFamily="34" charset="0"/>
                          <a:cs typeface="Times New Roman" panose="02020603050405020304" pitchFamily="18" charset="0"/>
                        </a:rPr>
                        <a:t>BOTOU</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3</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2</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5</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4794130"/>
                  </a:ext>
                </a:extLst>
              </a:tr>
              <a:tr h="354113">
                <a:tc>
                  <a:txBody>
                    <a:bodyPr/>
                    <a:lstStyle/>
                    <a:p>
                      <a:pPr algn="l">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DIAPAGA</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7</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10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7</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2</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27</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0170147"/>
                  </a:ext>
                </a:extLst>
              </a:tr>
              <a:tr h="354113">
                <a:tc>
                  <a:txBody>
                    <a:bodyPr/>
                    <a:lstStyle/>
                    <a:p>
                      <a:pPr algn="l">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KANTCHARI</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21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17</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65</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67</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dirty="0">
                          <a:effectLst/>
                          <a:latin typeface="Arial" panose="020B0604020202020204" pitchFamily="34" charset="0"/>
                          <a:ea typeface="Calibri" panose="020F0502020204030204" pitchFamily="34" charset="0"/>
                          <a:cs typeface="Times New Roman" panose="02020603050405020304" pitchFamily="18" charset="0"/>
                        </a:rPr>
                        <a:t>34</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13</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2</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219</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3079858"/>
                  </a:ext>
                </a:extLst>
              </a:tr>
              <a:tr h="354113">
                <a:tc>
                  <a:txBody>
                    <a:bodyPr/>
                    <a:lstStyle/>
                    <a:p>
                      <a:pPr algn="l">
                        <a:lnSpc>
                          <a:spcPct val="107000"/>
                        </a:lnSpc>
                        <a:spcAft>
                          <a:spcPts val="800"/>
                        </a:spcAft>
                      </a:pPr>
                      <a:r>
                        <a:rPr lang="fr-FR" sz="1500" i="1" dirty="0">
                          <a:effectLst/>
                          <a:latin typeface="Arial" panose="020B0604020202020204" pitchFamily="34" charset="0"/>
                          <a:ea typeface="Calibri" panose="020F0502020204030204" pitchFamily="34" charset="0"/>
                          <a:cs typeface="Times New Roman" panose="02020603050405020304" pitchFamily="18" charset="0"/>
                        </a:rPr>
                        <a:t>TANSARGA</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2</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9858087"/>
                  </a:ext>
                </a:extLst>
              </a:tr>
              <a:tr h="354113">
                <a:tc>
                  <a:txBody>
                    <a:bodyPr/>
                    <a:lstStyle/>
                    <a:p>
                      <a:pPr algn="l">
                        <a:lnSpc>
                          <a:spcPct val="107000"/>
                        </a:lnSpc>
                        <a:spcAft>
                          <a:spcPts val="800"/>
                        </a:spcAft>
                      </a:pPr>
                      <a:r>
                        <a:rPr lang="fr-FR" sz="1500" i="1" dirty="0">
                          <a:effectLst/>
                          <a:latin typeface="Arial" panose="020B0604020202020204" pitchFamily="34" charset="0"/>
                          <a:ea typeface="Calibri" panose="020F0502020204030204" pitchFamily="34" charset="0"/>
                          <a:cs typeface="Times New Roman" panose="02020603050405020304" pitchFamily="18" charset="0"/>
                        </a:rPr>
                        <a:t>TAMBAGA</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fr-FR" sz="1400">
                        <a:effectLst/>
                        <a:latin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6550654"/>
                  </a:ext>
                </a:extLst>
              </a:tr>
              <a:tr h="354113">
                <a:tc>
                  <a:txBody>
                    <a:bodyPr/>
                    <a:lstStyle/>
                    <a:p>
                      <a:pPr algn="l">
                        <a:lnSpc>
                          <a:spcPct val="107000"/>
                        </a:lnSpc>
                        <a:spcAft>
                          <a:spcPts val="800"/>
                        </a:spcAft>
                      </a:pPr>
                      <a:r>
                        <a:rPr lang="fr-FR" sz="1500" i="1" dirty="0">
                          <a:effectLst/>
                          <a:latin typeface="Arial" panose="020B0604020202020204" pitchFamily="34" charset="0"/>
                          <a:ea typeface="Calibri" panose="020F0502020204030204" pitchFamily="34" charset="0"/>
                          <a:cs typeface="Times New Roman" panose="02020603050405020304" pitchFamily="18" charset="0"/>
                        </a:rPr>
                        <a:t>PARTIAGA</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2</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1437761"/>
                  </a:ext>
                </a:extLst>
              </a:tr>
              <a:tr h="354113">
                <a:tc>
                  <a:txBody>
                    <a:bodyPr/>
                    <a:lstStyle/>
                    <a:p>
                      <a:pPr algn="l">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NANOUNOU</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i="1">
                          <a:effectLst/>
                          <a:latin typeface="Arial" panose="020B0604020202020204" pitchFamily="34" charset="0"/>
                          <a:ea typeface="Calibri" panose="020F0502020204030204" pitchFamily="34" charset="0"/>
                          <a:cs typeface="Times New Roman" panose="02020603050405020304" pitchFamily="18" charset="0"/>
                        </a:rPr>
                        <a:t>0</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4755572"/>
                  </a:ext>
                </a:extLst>
              </a:tr>
              <a:tr h="354113">
                <a:tc>
                  <a:txBody>
                    <a:bodyPr/>
                    <a:lstStyle/>
                    <a:p>
                      <a:pPr algn="l">
                        <a:lnSpc>
                          <a:spcPct val="107000"/>
                        </a:lnSpc>
                        <a:spcAft>
                          <a:spcPts val="800"/>
                        </a:spcAft>
                      </a:pPr>
                      <a:r>
                        <a:rPr lang="fr-FR" sz="1500" b="1" i="1" dirty="0">
                          <a:effectLst/>
                          <a:latin typeface="Arial" panose="020B0604020202020204" pitchFamily="34" charset="0"/>
                          <a:ea typeface="Calibri" panose="020F0502020204030204" pitchFamily="34" charset="0"/>
                          <a:cs typeface="Times New Roman" panose="02020603050405020304" pitchFamily="18" charset="0"/>
                        </a:rPr>
                        <a:t>TOTAL</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21</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19</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72</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82</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45</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a:effectLst/>
                          <a:latin typeface="Arial" panose="020B0604020202020204" pitchFamily="34" charset="0"/>
                          <a:ea typeface="Calibri" panose="020F0502020204030204" pitchFamily="34" charset="0"/>
                          <a:cs typeface="Times New Roman" panose="02020603050405020304" pitchFamily="18" charset="0"/>
                        </a:rPr>
                        <a:t>16</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dirty="0">
                          <a:effectLst/>
                          <a:latin typeface="Arial" panose="020B0604020202020204" pitchFamily="34" charset="0"/>
                          <a:ea typeface="Calibri" panose="020F0502020204030204" pitchFamily="34" charset="0"/>
                          <a:cs typeface="Times New Roman" panose="02020603050405020304" pitchFamily="18" charset="0"/>
                        </a:rPr>
                        <a:t>2</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500" b="1" i="1" dirty="0">
                          <a:effectLst/>
                          <a:latin typeface="Arial" panose="020B0604020202020204" pitchFamily="34" charset="0"/>
                          <a:ea typeface="Calibri" panose="020F0502020204030204" pitchFamily="34" charset="0"/>
                          <a:cs typeface="Times New Roman" panose="02020603050405020304" pitchFamily="18" charset="0"/>
                        </a:rPr>
                        <a:t>257</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048749"/>
                  </a:ext>
                </a:extLst>
              </a:tr>
            </a:tbl>
          </a:graphicData>
        </a:graphic>
      </p:graphicFrame>
    </p:spTree>
    <p:extLst>
      <p:ext uri="{BB962C8B-B14F-4D97-AF65-F5344CB8AC3E}">
        <p14:creationId xmlns:p14="http://schemas.microsoft.com/office/powerpoint/2010/main" val="1710499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96735"/>
            <a:ext cx="8954588" cy="727470"/>
          </a:xfrm>
        </p:spPr>
        <p:txBody>
          <a:bodyPr>
            <a:noAutofit/>
          </a:bodyPr>
          <a:lstStyle/>
          <a:p>
            <a:pPr algn="r"/>
            <a:r>
              <a:rPr lang="fr-FR" sz="2400" b="1" dirty="0"/>
              <a:t>Tableau VII : Statut vaccinal des cas notifiés en 2013 par tranche d’âge</a:t>
            </a:r>
            <a:br>
              <a:rPr lang="fr-FR" sz="1350" b="1" dirty="0"/>
            </a:br>
            <a:r>
              <a:rPr lang="fr-FR" sz="1350" b="1" dirty="0"/>
              <a:t>N=678</a:t>
            </a:r>
            <a:endParaRPr lang="fr-FR" sz="1350" dirty="0"/>
          </a:p>
        </p:txBody>
      </p:sp>
      <p:graphicFrame>
        <p:nvGraphicFramePr>
          <p:cNvPr id="5" name="Espace réservé du contenu 4">
            <a:extLst>
              <a:ext uri="{FF2B5EF4-FFF2-40B4-BE49-F238E27FC236}">
                <a16:creationId xmlns:a16="http://schemas.microsoft.com/office/drawing/2014/main" id="{40A12A2D-7C10-4333-BAD1-4D039DDAA912}"/>
              </a:ext>
            </a:extLst>
          </p:cNvPr>
          <p:cNvGraphicFramePr>
            <a:graphicFrameLocks noGrp="1"/>
          </p:cNvGraphicFramePr>
          <p:nvPr>
            <p:ph idx="1"/>
            <p:extLst/>
          </p:nvPr>
        </p:nvGraphicFramePr>
        <p:xfrm>
          <a:off x="401129" y="1724205"/>
          <a:ext cx="8488394" cy="4137062"/>
        </p:xfrm>
        <a:graphic>
          <a:graphicData uri="http://schemas.openxmlformats.org/drawingml/2006/table">
            <a:tbl>
              <a:tblPr firstRow="1" firstCol="1" bandRow="1"/>
              <a:tblGrid>
                <a:gridCol w="1846823">
                  <a:extLst>
                    <a:ext uri="{9D8B030D-6E8A-4147-A177-3AD203B41FA5}">
                      <a16:colId xmlns:a16="http://schemas.microsoft.com/office/drawing/2014/main" val="3400316742"/>
                    </a:ext>
                  </a:extLst>
                </a:gridCol>
                <a:gridCol w="939565">
                  <a:extLst>
                    <a:ext uri="{9D8B030D-6E8A-4147-A177-3AD203B41FA5}">
                      <a16:colId xmlns:a16="http://schemas.microsoft.com/office/drawing/2014/main" val="2393002986"/>
                    </a:ext>
                  </a:extLst>
                </a:gridCol>
                <a:gridCol w="813824">
                  <a:extLst>
                    <a:ext uri="{9D8B030D-6E8A-4147-A177-3AD203B41FA5}">
                      <a16:colId xmlns:a16="http://schemas.microsoft.com/office/drawing/2014/main" val="2315576233"/>
                    </a:ext>
                  </a:extLst>
                </a:gridCol>
                <a:gridCol w="813824">
                  <a:extLst>
                    <a:ext uri="{9D8B030D-6E8A-4147-A177-3AD203B41FA5}">
                      <a16:colId xmlns:a16="http://schemas.microsoft.com/office/drawing/2014/main" val="1025551732"/>
                    </a:ext>
                  </a:extLst>
                </a:gridCol>
                <a:gridCol w="813824">
                  <a:extLst>
                    <a:ext uri="{9D8B030D-6E8A-4147-A177-3AD203B41FA5}">
                      <a16:colId xmlns:a16="http://schemas.microsoft.com/office/drawing/2014/main" val="346180039"/>
                    </a:ext>
                  </a:extLst>
                </a:gridCol>
                <a:gridCol w="813824">
                  <a:extLst>
                    <a:ext uri="{9D8B030D-6E8A-4147-A177-3AD203B41FA5}">
                      <a16:colId xmlns:a16="http://schemas.microsoft.com/office/drawing/2014/main" val="4152098043"/>
                    </a:ext>
                  </a:extLst>
                </a:gridCol>
                <a:gridCol w="813824">
                  <a:extLst>
                    <a:ext uri="{9D8B030D-6E8A-4147-A177-3AD203B41FA5}">
                      <a16:colId xmlns:a16="http://schemas.microsoft.com/office/drawing/2014/main" val="3601436366"/>
                    </a:ext>
                  </a:extLst>
                </a:gridCol>
                <a:gridCol w="816443">
                  <a:extLst>
                    <a:ext uri="{9D8B030D-6E8A-4147-A177-3AD203B41FA5}">
                      <a16:colId xmlns:a16="http://schemas.microsoft.com/office/drawing/2014/main" val="1021780259"/>
                    </a:ext>
                  </a:extLst>
                </a:gridCol>
                <a:gridCol w="816443">
                  <a:extLst>
                    <a:ext uri="{9D8B030D-6E8A-4147-A177-3AD203B41FA5}">
                      <a16:colId xmlns:a16="http://schemas.microsoft.com/office/drawing/2014/main" val="3392852519"/>
                    </a:ext>
                  </a:extLst>
                </a:gridCol>
              </a:tblGrid>
              <a:tr h="360224">
                <a:tc rowSpan="2">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STATUT  VACCINAL</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tranche d'âge</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331357417"/>
                  </a:ext>
                </a:extLst>
              </a:tr>
              <a:tr h="1046262">
                <a:tc vMerge="1">
                  <a:txBody>
                    <a:bodyPr/>
                    <a:lstStyle/>
                    <a:p>
                      <a:endParaRPr lang="fr-FR"/>
                    </a:p>
                  </a:txBody>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Moins de 9 mois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9 - 11 mois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1-4 ans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5-14 ans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15-29 ans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30-40 ans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41 ans et plus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Total</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8695515"/>
                  </a:ext>
                </a:extLst>
              </a:tr>
              <a:tr h="691562">
                <a:tc>
                  <a:txBody>
                    <a:bodyPr/>
                    <a:lstStyle/>
                    <a:p>
                      <a:pPr>
                        <a:lnSpc>
                          <a:spcPct val="107000"/>
                        </a:lnSpc>
                        <a:spcAft>
                          <a:spcPts val="800"/>
                        </a:spcAft>
                      </a:pPr>
                      <a:r>
                        <a:rPr lang="fr-FR" sz="1800" i="1" dirty="0">
                          <a:effectLst/>
                          <a:latin typeface="Arial" panose="020B0604020202020204" pitchFamily="34" charset="0"/>
                          <a:ea typeface="Calibri" panose="020F0502020204030204" pitchFamily="34" charset="0"/>
                          <a:cs typeface="Times New Roman" panose="02020603050405020304" pitchFamily="18" charset="0"/>
                        </a:rPr>
                        <a:t>Vacciné avec carte</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i="1" dirty="0">
                          <a:effectLst/>
                          <a:latin typeface="Arial" panose="020B0604020202020204" pitchFamily="34" charset="0"/>
                          <a:ea typeface="Calibri" panose="020F0502020204030204" pitchFamily="34" charset="0"/>
                          <a:cs typeface="Times New Roman" panose="02020603050405020304" pitchFamily="18" charset="0"/>
                        </a:rPr>
                        <a:t>0</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3</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3</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1</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1</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8</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09424082"/>
                  </a:ext>
                </a:extLst>
              </a:tr>
              <a:tr h="336863">
                <a:tc>
                  <a:txBody>
                    <a:bodyPr/>
                    <a:lstStyle/>
                    <a:p>
                      <a:pPr>
                        <a:lnSpc>
                          <a:spcPct val="107000"/>
                        </a:lnSpc>
                        <a:spcAft>
                          <a:spcPts val="800"/>
                        </a:spcAft>
                      </a:pPr>
                      <a:r>
                        <a:rPr lang="fr-FR" sz="1800" i="1" dirty="0">
                          <a:effectLst/>
                          <a:latin typeface="Arial" panose="020B0604020202020204" pitchFamily="34" charset="0"/>
                          <a:ea typeface="Calibri" panose="020F0502020204030204" pitchFamily="34" charset="0"/>
                          <a:cs typeface="Times New Roman" panose="02020603050405020304" pitchFamily="18" charset="0"/>
                        </a:rPr>
                        <a:t>Historique</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dirty="0">
                          <a:effectLst/>
                          <a:latin typeface="Arial" panose="020B0604020202020204" pitchFamily="34" charset="0"/>
                          <a:ea typeface="Calibri" panose="020F0502020204030204" pitchFamily="34" charset="0"/>
                          <a:cs typeface="Times New Roman" panose="02020603050405020304" pitchFamily="18" charset="0"/>
                        </a:rPr>
                        <a:t>1</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25</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dirty="0">
                          <a:effectLst/>
                          <a:latin typeface="Arial" panose="020B0604020202020204" pitchFamily="34" charset="0"/>
                          <a:ea typeface="Calibri" panose="020F0502020204030204" pitchFamily="34" charset="0"/>
                          <a:cs typeface="Times New Roman" panose="02020603050405020304" pitchFamily="18" charset="0"/>
                        </a:rPr>
                        <a:t>7</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3</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2</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38</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extLst>
                  <a:ext uri="{0D108BD9-81ED-4DB2-BD59-A6C34878D82A}">
                    <a16:rowId xmlns:a16="http://schemas.microsoft.com/office/drawing/2014/main" val="3813073512"/>
                  </a:ext>
                </a:extLst>
              </a:tr>
              <a:tr h="336863">
                <a:tc>
                  <a:txBody>
                    <a:bodyPr/>
                    <a:lstStyle/>
                    <a:p>
                      <a:pP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Inconnu</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1</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dirty="0">
                          <a:effectLst/>
                          <a:latin typeface="Arial" panose="020B0604020202020204" pitchFamily="34" charset="0"/>
                          <a:ea typeface="Calibri" panose="020F0502020204030204" pitchFamily="34" charset="0"/>
                          <a:cs typeface="Times New Roman" panose="02020603050405020304" pitchFamily="18" charset="0"/>
                        </a:rPr>
                        <a:t>77</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129</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95</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45</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6</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353</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extLst>
                  <a:ext uri="{0D108BD9-81ED-4DB2-BD59-A6C34878D82A}">
                    <a16:rowId xmlns:a16="http://schemas.microsoft.com/office/drawing/2014/main" val="843395203"/>
                  </a:ext>
                </a:extLst>
              </a:tr>
              <a:tr h="336863">
                <a:tc>
                  <a:txBody>
                    <a:bodyPr/>
                    <a:lstStyle/>
                    <a:p>
                      <a:pPr>
                        <a:lnSpc>
                          <a:spcPct val="107000"/>
                        </a:lnSpc>
                        <a:spcAft>
                          <a:spcPts val="800"/>
                        </a:spcAft>
                      </a:pPr>
                      <a:r>
                        <a:rPr lang="fr-FR" sz="1800" i="1" dirty="0">
                          <a:effectLst/>
                          <a:latin typeface="Arial" panose="020B0604020202020204" pitchFamily="34" charset="0"/>
                          <a:ea typeface="Calibri" panose="020F0502020204030204" pitchFamily="34" charset="0"/>
                          <a:cs typeface="Times New Roman" panose="02020603050405020304" pitchFamily="18" charset="0"/>
                        </a:rPr>
                        <a:t>Non vacciné</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60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27</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dirty="0">
                          <a:effectLst/>
                          <a:latin typeface="Arial" panose="020B0604020202020204" pitchFamily="34" charset="0"/>
                          <a:ea typeface="Calibri" panose="020F0502020204030204" pitchFamily="34" charset="0"/>
                          <a:cs typeface="Times New Roman" panose="02020603050405020304" pitchFamily="18" charset="0"/>
                        </a:rPr>
                        <a:t>98</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54</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21</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14</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3</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277</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extLst>
                  <a:ext uri="{0D108BD9-81ED-4DB2-BD59-A6C34878D82A}">
                    <a16:rowId xmlns:a16="http://schemas.microsoft.com/office/drawing/2014/main" val="2776097208"/>
                  </a:ext>
                </a:extLst>
              </a:tr>
              <a:tr h="691562">
                <a:tc>
                  <a:txBody>
                    <a:bodyPr/>
                    <a:lstStyle/>
                    <a:p>
                      <a:pPr>
                        <a:lnSpc>
                          <a:spcPct val="107000"/>
                        </a:lnSpc>
                        <a:spcAft>
                          <a:spcPts val="800"/>
                        </a:spcAft>
                      </a:pPr>
                      <a:r>
                        <a:rPr lang="fr-FR" sz="1800" i="1" dirty="0">
                          <a:effectLst/>
                          <a:latin typeface="Arial" panose="020B0604020202020204" pitchFamily="34" charset="0"/>
                          <a:ea typeface="Calibri" panose="020F0502020204030204" pitchFamily="34" charset="0"/>
                          <a:cs typeface="Times New Roman" panose="02020603050405020304" pitchFamily="18" charset="0"/>
                        </a:rPr>
                        <a:t>Données manquante</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2</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i="1">
                          <a:effectLst/>
                          <a:latin typeface="Arial" panose="020B0604020202020204" pitchFamily="34" charset="0"/>
                          <a:ea typeface="Calibri" panose="020F0502020204030204" pitchFamily="34" charset="0"/>
                          <a:cs typeface="Times New Roman" panose="02020603050405020304" pitchFamily="18" charset="0"/>
                        </a:rPr>
                        <a:t>2</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321303"/>
                  </a:ext>
                </a:extLst>
              </a:tr>
              <a:tr h="336863">
                <a:tc>
                  <a:txBody>
                    <a:bodyPr/>
                    <a:lstStyle/>
                    <a:p>
                      <a:pP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TOTAL</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b">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60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29</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203</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195</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dirty="0">
                          <a:effectLst/>
                          <a:latin typeface="Arial" panose="020B0604020202020204" pitchFamily="34" charset="0"/>
                          <a:ea typeface="Calibri" panose="020F0502020204030204" pitchFamily="34" charset="0"/>
                          <a:cs typeface="Times New Roman" panose="02020603050405020304" pitchFamily="18" charset="0"/>
                        </a:rPr>
                        <a:t>120</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dirty="0">
                          <a:effectLst/>
                          <a:latin typeface="Arial" panose="020B0604020202020204" pitchFamily="34" charset="0"/>
                          <a:ea typeface="Calibri" panose="020F0502020204030204" pitchFamily="34" charset="0"/>
                          <a:cs typeface="Times New Roman" panose="02020603050405020304" pitchFamily="18" charset="0"/>
                        </a:rPr>
                        <a:t>62</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dirty="0">
                          <a:effectLst/>
                          <a:latin typeface="Arial" panose="020B0604020202020204" pitchFamily="34" charset="0"/>
                          <a:ea typeface="Calibri" panose="020F0502020204030204" pitchFamily="34" charset="0"/>
                          <a:cs typeface="Times New Roman" panose="02020603050405020304" pitchFamily="18" charset="0"/>
                        </a:rPr>
                        <a:t>9</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dirty="0">
                          <a:effectLst/>
                          <a:latin typeface="Arial" panose="020B0604020202020204" pitchFamily="34" charset="0"/>
                          <a:ea typeface="Calibri" panose="020F0502020204030204" pitchFamily="34" charset="0"/>
                          <a:cs typeface="Times New Roman" panose="02020603050405020304" pitchFamily="18" charset="0"/>
                        </a:rPr>
                        <a:t>678</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474051960"/>
                  </a:ext>
                </a:extLst>
              </a:tr>
            </a:tbl>
          </a:graphicData>
        </a:graphic>
      </p:graphicFrame>
    </p:spTree>
    <p:extLst>
      <p:ext uri="{BB962C8B-B14F-4D97-AF65-F5344CB8AC3E}">
        <p14:creationId xmlns:p14="http://schemas.microsoft.com/office/powerpoint/2010/main" val="2415897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96735"/>
            <a:ext cx="8954588" cy="727470"/>
          </a:xfrm>
        </p:spPr>
        <p:txBody>
          <a:bodyPr>
            <a:noAutofit/>
          </a:bodyPr>
          <a:lstStyle/>
          <a:p>
            <a:pPr algn="r"/>
            <a:r>
              <a:rPr lang="fr-FR" sz="2400" b="1" dirty="0"/>
              <a:t>Tableau VIII : Statut vaccinal des cas notifiés en 2014 par tranche d’âge</a:t>
            </a:r>
            <a:br>
              <a:rPr lang="fr-FR" sz="1350" b="1" dirty="0"/>
            </a:br>
            <a:r>
              <a:rPr lang="fr-FR" sz="1350" b="1" dirty="0"/>
              <a:t>N=678</a:t>
            </a:r>
            <a:endParaRPr lang="fr-FR" sz="1350" dirty="0"/>
          </a:p>
        </p:txBody>
      </p:sp>
      <p:graphicFrame>
        <p:nvGraphicFramePr>
          <p:cNvPr id="6" name="Espace réservé du contenu 5">
            <a:extLst>
              <a:ext uri="{FF2B5EF4-FFF2-40B4-BE49-F238E27FC236}">
                <a16:creationId xmlns:a16="http://schemas.microsoft.com/office/drawing/2014/main" id="{63F417E0-92A3-4EC4-A32C-3FC827133BCE}"/>
              </a:ext>
            </a:extLst>
          </p:cNvPr>
          <p:cNvGraphicFramePr>
            <a:graphicFrameLocks noGrp="1"/>
          </p:cNvGraphicFramePr>
          <p:nvPr>
            <p:ph idx="1"/>
            <p:extLst/>
          </p:nvPr>
        </p:nvGraphicFramePr>
        <p:xfrm>
          <a:off x="323491" y="1594809"/>
          <a:ext cx="8631100" cy="4266458"/>
        </p:xfrm>
        <a:graphic>
          <a:graphicData uri="http://schemas.openxmlformats.org/drawingml/2006/table">
            <a:tbl>
              <a:tblPr firstRow="1" firstCol="1" bandRow="1"/>
              <a:tblGrid>
                <a:gridCol w="2483751">
                  <a:extLst>
                    <a:ext uri="{9D8B030D-6E8A-4147-A177-3AD203B41FA5}">
                      <a16:colId xmlns:a16="http://schemas.microsoft.com/office/drawing/2014/main" val="1165082012"/>
                    </a:ext>
                  </a:extLst>
                </a:gridCol>
                <a:gridCol w="899247">
                  <a:extLst>
                    <a:ext uri="{9D8B030D-6E8A-4147-A177-3AD203B41FA5}">
                      <a16:colId xmlns:a16="http://schemas.microsoft.com/office/drawing/2014/main" val="697699569"/>
                    </a:ext>
                  </a:extLst>
                </a:gridCol>
                <a:gridCol w="674435">
                  <a:extLst>
                    <a:ext uri="{9D8B030D-6E8A-4147-A177-3AD203B41FA5}">
                      <a16:colId xmlns:a16="http://schemas.microsoft.com/office/drawing/2014/main" val="2866356540"/>
                    </a:ext>
                  </a:extLst>
                </a:gridCol>
                <a:gridCol w="596999">
                  <a:extLst>
                    <a:ext uri="{9D8B030D-6E8A-4147-A177-3AD203B41FA5}">
                      <a16:colId xmlns:a16="http://schemas.microsoft.com/office/drawing/2014/main" val="1903390953"/>
                    </a:ext>
                  </a:extLst>
                </a:gridCol>
                <a:gridCol w="751869">
                  <a:extLst>
                    <a:ext uri="{9D8B030D-6E8A-4147-A177-3AD203B41FA5}">
                      <a16:colId xmlns:a16="http://schemas.microsoft.com/office/drawing/2014/main" val="3074977663"/>
                    </a:ext>
                  </a:extLst>
                </a:gridCol>
                <a:gridCol w="751869">
                  <a:extLst>
                    <a:ext uri="{9D8B030D-6E8A-4147-A177-3AD203B41FA5}">
                      <a16:colId xmlns:a16="http://schemas.microsoft.com/office/drawing/2014/main" val="765661595"/>
                    </a:ext>
                  </a:extLst>
                </a:gridCol>
                <a:gridCol w="824310">
                  <a:extLst>
                    <a:ext uri="{9D8B030D-6E8A-4147-A177-3AD203B41FA5}">
                      <a16:colId xmlns:a16="http://schemas.microsoft.com/office/drawing/2014/main" val="2223446758"/>
                    </a:ext>
                  </a:extLst>
                </a:gridCol>
                <a:gridCol w="824310">
                  <a:extLst>
                    <a:ext uri="{9D8B030D-6E8A-4147-A177-3AD203B41FA5}">
                      <a16:colId xmlns:a16="http://schemas.microsoft.com/office/drawing/2014/main" val="1478340272"/>
                    </a:ext>
                  </a:extLst>
                </a:gridCol>
                <a:gridCol w="824310">
                  <a:extLst>
                    <a:ext uri="{9D8B030D-6E8A-4147-A177-3AD203B41FA5}">
                      <a16:colId xmlns:a16="http://schemas.microsoft.com/office/drawing/2014/main" val="14312677"/>
                    </a:ext>
                  </a:extLst>
                </a:gridCol>
              </a:tblGrid>
              <a:tr h="469702">
                <a:tc rowSpan="2">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STATUTVACCINAL</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Tranche d'âge</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433915208"/>
                  </a:ext>
                </a:extLst>
              </a:tr>
              <a:tr h="1423353">
                <a:tc vMerge="1">
                  <a:txBody>
                    <a:bodyPr/>
                    <a:lstStyle/>
                    <a:p>
                      <a:endParaRPr lang="fr-FR"/>
                    </a:p>
                  </a:txBody>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Moins de 9 mois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9 - 11 mois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1-4 ans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5-14 ans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15-29 ans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30-40 ans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41 ans et plus</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b="1">
                          <a:effectLst/>
                          <a:latin typeface="Arial" panose="020B0604020202020204" pitchFamily="34" charset="0"/>
                          <a:ea typeface="Calibri" panose="020F0502020204030204" pitchFamily="34" charset="0"/>
                          <a:cs typeface="Times New Roman" panose="02020603050405020304" pitchFamily="18" charset="0"/>
                        </a:rPr>
                        <a:t>Total</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8071048"/>
                  </a:ext>
                </a:extLst>
              </a:tr>
              <a:tr h="940813">
                <a:tc>
                  <a:txBody>
                    <a:bodyPr/>
                    <a:lstStyle/>
                    <a:p>
                      <a:pP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Vacciné avec carte et historique</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127000" indent="-127000"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31665162"/>
                  </a:ext>
                </a:extLst>
              </a:tr>
              <a:tr h="469702">
                <a:tc>
                  <a:txBody>
                    <a:bodyPr/>
                    <a:lstStyle/>
                    <a:p>
                      <a:pP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Inconnu</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4</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19</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11</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3</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0</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37</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a:noFill/>
                    </a:lnB>
                  </a:tcPr>
                </a:tc>
                <a:extLst>
                  <a:ext uri="{0D108BD9-81ED-4DB2-BD59-A6C34878D82A}">
                    <a16:rowId xmlns:a16="http://schemas.microsoft.com/office/drawing/2014/main" val="458691484"/>
                  </a:ext>
                </a:extLst>
              </a:tr>
              <a:tr h="469702">
                <a:tc>
                  <a:txBody>
                    <a:bodyPr/>
                    <a:lstStyle/>
                    <a:p>
                      <a:pP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Non</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24</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19</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68</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63</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35</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15</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2</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226</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2618596"/>
                  </a:ext>
                </a:extLst>
              </a:tr>
              <a:tr h="493186">
                <a:tc>
                  <a:txBody>
                    <a:bodyPr/>
                    <a:lstStyle/>
                    <a:p>
                      <a:pP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TOTAL</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24</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19</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72</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82</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46</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18</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a:effectLst/>
                          <a:latin typeface="Arial" panose="020B0604020202020204" pitchFamily="34" charset="0"/>
                          <a:ea typeface="Calibri" panose="020F0502020204030204" pitchFamily="34" charset="0"/>
                          <a:cs typeface="Times New Roman" panose="02020603050405020304" pitchFamily="18" charset="0"/>
                        </a:rPr>
                        <a:t>2</a:t>
                      </a:r>
                      <a:endParaRPr lang="fr-FR" sz="150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ct val="107000"/>
                        </a:lnSpc>
                        <a:spcAft>
                          <a:spcPts val="800"/>
                        </a:spcAft>
                      </a:pPr>
                      <a:r>
                        <a:rPr lang="fr-FR" sz="1800" dirty="0">
                          <a:effectLst/>
                          <a:latin typeface="Arial" panose="020B0604020202020204" pitchFamily="34" charset="0"/>
                          <a:ea typeface="Calibri" panose="020F0502020204030204" pitchFamily="34" charset="0"/>
                          <a:cs typeface="Times New Roman" panose="02020603050405020304" pitchFamily="18" charset="0"/>
                        </a:rPr>
                        <a:t>263</a:t>
                      </a:r>
                      <a:endParaRPr lang="fr-FR"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3338" marR="33338" marT="0" marB="0" anchor="ctr">
                    <a:lnL>
                      <a:noFill/>
                    </a:lnL>
                    <a:lnR>
                      <a:noFill/>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166483141"/>
                  </a:ext>
                </a:extLst>
              </a:tr>
            </a:tbl>
          </a:graphicData>
        </a:graphic>
      </p:graphicFrame>
    </p:spTree>
    <p:extLst>
      <p:ext uri="{BB962C8B-B14F-4D97-AF65-F5344CB8AC3E}">
        <p14:creationId xmlns:p14="http://schemas.microsoft.com/office/powerpoint/2010/main" val="3099176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96735"/>
            <a:ext cx="8954588" cy="604434"/>
          </a:xfrm>
        </p:spPr>
        <p:txBody>
          <a:bodyPr>
            <a:noAutofit/>
          </a:bodyPr>
          <a:lstStyle/>
          <a:p>
            <a:r>
              <a:rPr lang="fr-FR" sz="2400" b="1" dirty="0"/>
              <a:t>Question 8 : Décrivez et interprétez les données selon l’âge et le statut vaccinal en 2013 et 2014</a:t>
            </a:r>
            <a:endParaRPr lang="fr-FR" sz="2400" dirty="0"/>
          </a:p>
        </p:txBody>
      </p:sp>
      <p:sp>
        <p:nvSpPr>
          <p:cNvPr id="4" name="Espace réservé du contenu 3">
            <a:extLst>
              <a:ext uri="{FF2B5EF4-FFF2-40B4-BE49-F238E27FC236}">
                <a16:creationId xmlns:a16="http://schemas.microsoft.com/office/drawing/2014/main" id="{0F043925-6058-40B4-94A0-62F5B83905ED}"/>
              </a:ext>
            </a:extLst>
          </p:cNvPr>
          <p:cNvSpPr>
            <a:spLocks noGrp="1"/>
          </p:cNvSpPr>
          <p:nvPr>
            <p:ph idx="1"/>
          </p:nvPr>
        </p:nvSpPr>
        <p:spPr>
          <a:xfrm>
            <a:off x="189412" y="1797248"/>
            <a:ext cx="8679494" cy="3959404"/>
          </a:xfrm>
        </p:spPr>
        <p:txBody>
          <a:bodyPr/>
          <a:lstStyle/>
          <a:p>
            <a:endParaRPr lang="fr-FR" dirty="0"/>
          </a:p>
        </p:txBody>
      </p:sp>
    </p:spTree>
    <p:extLst>
      <p:ext uri="{BB962C8B-B14F-4D97-AF65-F5344CB8AC3E}">
        <p14:creationId xmlns:p14="http://schemas.microsoft.com/office/powerpoint/2010/main" val="42366690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96735"/>
            <a:ext cx="8954588" cy="604434"/>
          </a:xfrm>
        </p:spPr>
        <p:txBody>
          <a:bodyPr>
            <a:noAutofit/>
          </a:bodyPr>
          <a:lstStyle/>
          <a:p>
            <a:r>
              <a:rPr lang="fr-FR" sz="2400" b="1" dirty="0"/>
              <a:t>Question 9 : Que proposerez pour la confirmation/identification de l’agent causal</a:t>
            </a:r>
            <a:endParaRPr lang="fr-FR" sz="2400" dirty="0"/>
          </a:p>
        </p:txBody>
      </p:sp>
      <p:sp>
        <p:nvSpPr>
          <p:cNvPr id="4" name="Espace réservé du contenu 3">
            <a:extLst>
              <a:ext uri="{FF2B5EF4-FFF2-40B4-BE49-F238E27FC236}">
                <a16:creationId xmlns:a16="http://schemas.microsoft.com/office/drawing/2014/main" id="{0F043925-6058-40B4-94A0-62F5B83905ED}"/>
              </a:ext>
            </a:extLst>
          </p:cNvPr>
          <p:cNvSpPr>
            <a:spLocks noGrp="1"/>
          </p:cNvSpPr>
          <p:nvPr>
            <p:ph idx="1"/>
          </p:nvPr>
        </p:nvSpPr>
        <p:spPr>
          <a:xfrm>
            <a:off x="189412" y="1797248"/>
            <a:ext cx="8679494" cy="3959404"/>
          </a:xfrm>
        </p:spPr>
        <p:txBody>
          <a:bodyPr/>
          <a:lstStyle/>
          <a:p>
            <a:endParaRPr lang="fr-FR" dirty="0"/>
          </a:p>
        </p:txBody>
      </p:sp>
    </p:spTree>
    <p:extLst>
      <p:ext uri="{BB962C8B-B14F-4D97-AF65-F5344CB8AC3E}">
        <p14:creationId xmlns:p14="http://schemas.microsoft.com/office/powerpoint/2010/main" val="3684362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96735"/>
            <a:ext cx="8954588" cy="604434"/>
          </a:xfrm>
        </p:spPr>
        <p:txBody>
          <a:bodyPr>
            <a:noAutofit/>
          </a:bodyPr>
          <a:lstStyle/>
          <a:p>
            <a:r>
              <a:rPr lang="fr-FR" sz="2400" b="1" dirty="0"/>
              <a:t>Question 10 : Comment sera organisée la prise en charge des cas</a:t>
            </a:r>
            <a:endParaRPr lang="fr-FR" sz="2400" dirty="0"/>
          </a:p>
        </p:txBody>
      </p:sp>
      <p:sp>
        <p:nvSpPr>
          <p:cNvPr id="4" name="Espace réservé du contenu 3">
            <a:extLst>
              <a:ext uri="{FF2B5EF4-FFF2-40B4-BE49-F238E27FC236}">
                <a16:creationId xmlns:a16="http://schemas.microsoft.com/office/drawing/2014/main" id="{0F043925-6058-40B4-94A0-62F5B83905ED}"/>
              </a:ext>
            </a:extLst>
          </p:cNvPr>
          <p:cNvSpPr>
            <a:spLocks noGrp="1"/>
          </p:cNvSpPr>
          <p:nvPr>
            <p:ph idx="1"/>
          </p:nvPr>
        </p:nvSpPr>
        <p:spPr>
          <a:xfrm>
            <a:off x="189412" y="1797248"/>
            <a:ext cx="8679494" cy="3959404"/>
          </a:xfrm>
        </p:spPr>
        <p:txBody>
          <a:bodyPr/>
          <a:lstStyle/>
          <a:p>
            <a:endParaRPr lang="fr-FR" dirty="0"/>
          </a:p>
        </p:txBody>
      </p:sp>
    </p:spTree>
    <p:extLst>
      <p:ext uri="{BB962C8B-B14F-4D97-AF65-F5344CB8AC3E}">
        <p14:creationId xmlns:p14="http://schemas.microsoft.com/office/powerpoint/2010/main" val="2410228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96735"/>
            <a:ext cx="8954588" cy="800513"/>
          </a:xfrm>
        </p:spPr>
        <p:txBody>
          <a:bodyPr>
            <a:noAutofit/>
          </a:bodyPr>
          <a:lstStyle/>
          <a:p>
            <a:r>
              <a:rPr lang="fr-FR" sz="2400" b="1" dirty="0"/>
              <a:t>Question 11 : Proposer des éléments de discussion sur l’épidémie de rougeole dans le district sanitaire de Diapaga</a:t>
            </a:r>
            <a:br>
              <a:rPr lang="fr-FR" sz="2400" b="1" dirty="0"/>
            </a:br>
            <a:endParaRPr lang="fr-FR" sz="2400" dirty="0"/>
          </a:p>
        </p:txBody>
      </p:sp>
      <p:sp>
        <p:nvSpPr>
          <p:cNvPr id="4" name="Espace réservé du contenu 3">
            <a:extLst>
              <a:ext uri="{FF2B5EF4-FFF2-40B4-BE49-F238E27FC236}">
                <a16:creationId xmlns:a16="http://schemas.microsoft.com/office/drawing/2014/main" id="{0F043925-6058-40B4-94A0-62F5B83905ED}"/>
              </a:ext>
            </a:extLst>
          </p:cNvPr>
          <p:cNvSpPr>
            <a:spLocks noGrp="1"/>
          </p:cNvSpPr>
          <p:nvPr>
            <p:ph idx="1"/>
          </p:nvPr>
        </p:nvSpPr>
        <p:spPr>
          <a:xfrm>
            <a:off x="189412" y="1797248"/>
            <a:ext cx="8679494" cy="3959404"/>
          </a:xfrm>
        </p:spPr>
        <p:txBody>
          <a:bodyPr/>
          <a:lstStyle/>
          <a:p>
            <a:endParaRPr lang="fr-FR" dirty="0"/>
          </a:p>
        </p:txBody>
      </p:sp>
    </p:spTree>
    <p:extLst>
      <p:ext uri="{BB962C8B-B14F-4D97-AF65-F5344CB8AC3E}">
        <p14:creationId xmlns:p14="http://schemas.microsoft.com/office/powerpoint/2010/main" val="2029525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96735"/>
            <a:ext cx="8954588" cy="522099"/>
          </a:xfrm>
        </p:spPr>
        <p:txBody>
          <a:bodyPr>
            <a:noAutofit/>
          </a:bodyPr>
          <a:lstStyle/>
          <a:p>
            <a:r>
              <a:rPr lang="fr-FR" sz="2400" b="1" dirty="0"/>
              <a:t>Question 12 : Proposer des actions à entreprendre à tous les niveaux</a:t>
            </a:r>
            <a:endParaRPr lang="fr-FR" sz="2400" dirty="0"/>
          </a:p>
        </p:txBody>
      </p:sp>
      <p:sp>
        <p:nvSpPr>
          <p:cNvPr id="4" name="Espace réservé du contenu 3">
            <a:extLst>
              <a:ext uri="{FF2B5EF4-FFF2-40B4-BE49-F238E27FC236}">
                <a16:creationId xmlns:a16="http://schemas.microsoft.com/office/drawing/2014/main" id="{0F043925-6058-40B4-94A0-62F5B83905ED}"/>
              </a:ext>
            </a:extLst>
          </p:cNvPr>
          <p:cNvSpPr>
            <a:spLocks noGrp="1"/>
          </p:cNvSpPr>
          <p:nvPr>
            <p:ph idx="1"/>
          </p:nvPr>
        </p:nvSpPr>
        <p:spPr>
          <a:xfrm>
            <a:off x="189412" y="1797248"/>
            <a:ext cx="8679494" cy="3959404"/>
          </a:xfrm>
        </p:spPr>
        <p:txBody>
          <a:bodyPr/>
          <a:lstStyle/>
          <a:p>
            <a:endParaRPr lang="fr-FR" dirty="0"/>
          </a:p>
        </p:txBody>
      </p:sp>
    </p:spTree>
    <p:extLst>
      <p:ext uri="{BB962C8B-B14F-4D97-AF65-F5344CB8AC3E}">
        <p14:creationId xmlns:p14="http://schemas.microsoft.com/office/powerpoint/2010/main" val="16247188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1C69166-0C63-40E0-A9A3-B810D0E22D42}"/>
              </a:ext>
            </a:extLst>
          </p:cNvPr>
          <p:cNvSpPr txBox="1"/>
          <p:nvPr/>
        </p:nvSpPr>
        <p:spPr>
          <a:xfrm>
            <a:off x="133224" y="1955968"/>
            <a:ext cx="8804885" cy="769441"/>
          </a:xfrm>
          <a:prstGeom prst="rect">
            <a:avLst/>
          </a:prstGeom>
          <a:noFill/>
        </p:spPr>
        <p:txBody>
          <a:bodyPr wrap="square" rtlCol="0">
            <a:spAutoFit/>
          </a:bodyPr>
          <a:lstStyle/>
          <a:p>
            <a:pPr algn="ctr"/>
            <a:r>
              <a:rPr lang="fr-FR" sz="4400" b="1" dirty="0"/>
              <a:t>Questions ???</a:t>
            </a:r>
          </a:p>
        </p:txBody>
      </p:sp>
    </p:spTree>
    <p:extLst>
      <p:ext uri="{BB962C8B-B14F-4D97-AF65-F5344CB8AC3E}">
        <p14:creationId xmlns:p14="http://schemas.microsoft.com/office/powerpoint/2010/main" val="52648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B0EF6B5-8490-4364-972E-8A9DB0679E60}"/>
              </a:ext>
            </a:extLst>
          </p:cNvPr>
          <p:cNvSpPr>
            <a:spLocks noGrp="1"/>
          </p:cNvSpPr>
          <p:nvPr>
            <p:ph idx="1"/>
          </p:nvPr>
        </p:nvSpPr>
        <p:spPr>
          <a:xfrm>
            <a:off x="294468" y="2030278"/>
            <a:ext cx="8741044" cy="4827721"/>
          </a:xfrm>
        </p:spPr>
        <p:txBody>
          <a:bodyPr>
            <a:normAutofit/>
          </a:bodyPr>
          <a:lstStyle/>
          <a:p>
            <a:pPr marL="0" indent="0" algn="just">
              <a:buNone/>
            </a:pPr>
            <a:r>
              <a:rPr lang="fr-FR" sz="2400" b="1" dirty="0"/>
              <a:t>1.1.  De l’affirmation de l’épisode épidémique</a:t>
            </a:r>
            <a:endParaRPr lang="fr-FR" sz="2400" dirty="0"/>
          </a:p>
          <a:p>
            <a:pPr marL="0" indent="0" algn="just">
              <a:buNone/>
            </a:pPr>
            <a:r>
              <a:rPr lang="fr-FR" sz="2400" dirty="0"/>
              <a:t>La situation épidémiologique de la rougeole au Burkina Faso a été caractérisée en 2013 par la survenue de foyers suspects. Ces foyers ont été au début localisé</a:t>
            </a:r>
            <a:r>
              <a:rPr lang="fr-FR" sz="2400" dirty="0">
                <a:solidFill>
                  <a:srgbClr val="FF0000"/>
                </a:solidFill>
              </a:rPr>
              <a:t>s</a:t>
            </a:r>
            <a:r>
              <a:rPr lang="fr-FR" sz="2400" dirty="0"/>
              <a:t> dans les régions du Sahel abritant les réfugiés maliens, du Centre Sud, du Centre-Nord, du Centre Est puis dans la région de l’Est. </a:t>
            </a:r>
          </a:p>
          <a:p>
            <a:pPr marL="0" indent="0" algn="just">
              <a:buNone/>
            </a:pPr>
            <a:r>
              <a:rPr lang="fr-FR" sz="2400" dirty="0"/>
              <a:t>Dans cette dernière région, la situation était plus marquée notamment en terme d’incidence de la maladie. En marge des investigations conduites par les équipes du district sanitaire et de la direction régionale, une mission d’appui à l’investigation du niveau central a séjourné dans ledit district du 26 au 29 novembre 2013. </a:t>
            </a:r>
          </a:p>
          <a:p>
            <a:pPr algn="just"/>
            <a:endParaRPr lang="fr-FR" sz="2400" dirty="0"/>
          </a:p>
        </p:txBody>
      </p:sp>
      <p:sp>
        <p:nvSpPr>
          <p:cNvPr id="8" name="Titre 1">
            <a:extLst>
              <a:ext uri="{FF2B5EF4-FFF2-40B4-BE49-F238E27FC236}">
                <a16:creationId xmlns:a16="http://schemas.microsoft.com/office/drawing/2014/main" id="{C9E1E461-D59A-4B27-BC78-99EFA340BB80}"/>
              </a:ext>
            </a:extLst>
          </p:cNvPr>
          <p:cNvSpPr>
            <a:spLocks noGrp="1"/>
          </p:cNvSpPr>
          <p:nvPr>
            <p:ph type="title"/>
          </p:nvPr>
        </p:nvSpPr>
        <p:spPr>
          <a:xfrm>
            <a:off x="628650" y="1131094"/>
            <a:ext cx="8365127" cy="529522"/>
          </a:xfrm>
        </p:spPr>
        <p:txBody>
          <a:bodyPr>
            <a:normAutofit fontScale="90000"/>
          </a:bodyPr>
          <a:lstStyle/>
          <a:p>
            <a:r>
              <a:rPr lang="fr-FR" b="1" dirty="0"/>
              <a:t>I. Résumé contextuel</a:t>
            </a:r>
            <a:endParaRPr lang="fr-FR" dirty="0"/>
          </a:p>
        </p:txBody>
      </p:sp>
    </p:spTree>
    <p:extLst>
      <p:ext uri="{BB962C8B-B14F-4D97-AF65-F5344CB8AC3E}">
        <p14:creationId xmlns:p14="http://schemas.microsoft.com/office/powerpoint/2010/main" val="4073357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CBD260-BDCA-4859-9F32-CDB51C7AC461}"/>
              </a:ext>
            </a:extLst>
          </p:cNvPr>
          <p:cNvSpPr>
            <a:spLocks noGrp="1"/>
          </p:cNvSpPr>
          <p:nvPr>
            <p:ph type="title"/>
          </p:nvPr>
        </p:nvSpPr>
        <p:spPr>
          <a:xfrm>
            <a:off x="108487" y="1020191"/>
            <a:ext cx="8834034" cy="1010087"/>
          </a:xfrm>
        </p:spPr>
        <p:txBody>
          <a:bodyPr>
            <a:noAutofit/>
          </a:bodyPr>
          <a:lstStyle/>
          <a:p>
            <a:r>
              <a:rPr lang="fr-FR" sz="2400" b="1" dirty="0"/>
              <a:t>Question 1 : Quelles sont les informations clés attendues de cette investigation</a:t>
            </a:r>
            <a:endParaRPr lang="fr-FR" sz="2400" dirty="0"/>
          </a:p>
        </p:txBody>
      </p:sp>
      <p:sp>
        <p:nvSpPr>
          <p:cNvPr id="3" name="Espace réservé du contenu 2">
            <a:extLst>
              <a:ext uri="{FF2B5EF4-FFF2-40B4-BE49-F238E27FC236}">
                <a16:creationId xmlns:a16="http://schemas.microsoft.com/office/drawing/2014/main" id="{08E90599-3A52-4CB6-8F8B-FA62B6B65EE3}"/>
              </a:ext>
            </a:extLst>
          </p:cNvPr>
          <p:cNvSpPr>
            <a:spLocks noGrp="1"/>
          </p:cNvSpPr>
          <p:nvPr>
            <p:ph idx="1"/>
          </p:nvPr>
        </p:nvSpPr>
        <p:spPr>
          <a:xfrm>
            <a:off x="365178" y="2712203"/>
            <a:ext cx="8577343" cy="4069679"/>
          </a:xfrm>
        </p:spPr>
        <p:txBody>
          <a:bodyPr/>
          <a:lstStyle/>
          <a:p>
            <a:endParaRPr lang="fr-FR" dirty="0"/>
          </a:p>
        </p:txBody>
      </p:sp>
    </p:spTree>
    <p:extLst>
      <p:ext uri="{BB962C8B-B14F-4D97-AF65-F5344CB8AC3E}">
        <p14:creationId xmlns:p14="http://schemas.microsoft.com/office/powerpoint/2010/main" val="2813078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612EFD-9541-4C9E-BFDB-521B68A9FC16}"/>
              </a:ext>
            </a:extLst>
          </p:cNvPr>
          <p:cNvSpPr>
            <a:spLocks noGrp="1"/>
          </p:cNvSpPr>
          <p:nvPr>
            <p:ph type="title"/>
          </p:nvPr>
        </p:nvSpPr>
        <p:spPr>
          <a:xfrm>
            <a:off x="555987" y="857250"/>
            <a:ext cx="8365127" cy="529522"/>
          </a:xfrm>
        </p:spPr>
        <p:txBody>
          <a:bodyPr>
            <a:normAutofit fontScale="90000"/>
          </a:bodyPr>
          <a:lstStyle/>
          <a:p>
            <a:r>
              <a:rPr lang="fr-FR" b="1" dirty="0"/>
              <a:t>I. Résumé contextuel</a:t>
            </a:r>
            <a:endParaRPr lang="fr-FR" dirty="0"/>
          </a:p>
        </p:txBody>
      </p:sp>
      <p:sp>
        <p:nvSpPr>
          <p:cNvPr id="3" name="Espace réservé du contenu 2">
            <a:extLst>
              <a:ext uri="{FF2B5EF4-FFF2-40B4-BE49-F238E27FC236}">
                <a16:creationId xmlns:a16="http://schemas.microsoft.com/office/drawing/2014/main" id="{BB2D82BC-409C-49E0-BCFE-5220B429A831}"/>
              </a:ext>
            </a:extLst>
          </p:cNvPr>
          <p:cNvSpPr>
            <a:spLocks noGrp="1"/>
          </p:cNvSpPr>
          <p:nvPr>
            <p:ph idx="1"/>
          </p:nvPr>
        </p:nvSpPr>
        <p:spPr>
          <a:xfrm>
            <a:off x="166551" y="1536628"/>
            <a:ext cx="8810897" cy="4879670"/>
          </a:xfrm>
        </p:spPr>
        <p:txBody>
          <a:bodyPr>
            <a:normAutofit fontScale="85000" lnSpcReduction="20000"/>
          </a:bodyPr>
          <a:lstStyle/>
          <a:p>
            <a:pPr marL="0" indent="0" algn="just">
              <a:buNone/>
            </a:pPr>
            <a:r>
              <a:rPr lang="fr-FR" b="1" dirty="0"/>
              <a:t>1.2. De la mission d’investigation</a:t>
            </a:r>
            <a:endParaRPr lang="fr-FR" dirty="0"/>
          </a:p>
          <a:p>
            <a:pPr marL="0" indent="0" algn="just">
              <a:buNone/>
            </a:pPr>
            <a:r>
              <a:rPr lang="fr-FR" dirty="0"/>
              <a:t>La situation épidémiologique de la rougeole dans le district de Diapaga est restée préoccupante en 2014. A la troisième rencontre de l’année 2014 du Comité national de gestion des épidémies le 19 février 2014, présidée par Monsieur le Secrétaire général du Ministère de la santé, les données de la rougeole ont été l’objet d’une analyse minutieuse. Ainsi, il ressort de la situation épidémiologique de la semaine 1 à la semaine 7 de l’année 2014, une incidence de 402 cas de rougeole dont 1 décès. Au cours de la semaine 7, il a été notifié 92 cas suspects de rougeole dont 71 cas suspects (soit 77% des cas) notifiés par le district de Diapaga. Autre fait marquant, cette situation dure depuis le troisième trimestre de l’année 2013 malgré les actions entreprises à tous les niveaux du système. Pour apporter des réponses à des questions imposées par la situation dans le district de Diapaga et mettre en œuvre des actions de riposte conséquente, le </a:t>
            </a:r>
          </a:p>
          <a:p>
            <a:pPr marL="0" indent="0" algn="just">
              <a:buNone/>
            </a:pPr>
            <a:r>
              <a:rPr lang="fr-FR" dirty="0"/>
              <a:t>Comité a recommandé une investigation pluridisciplinaire.</a:t>
            </a:r>
          </a:p>
          <a:p>
            <a:pPr algn="just"/>
            <a:endParaRPr lang="fr-FR" dirty="0"/>
          </a:p>
        </p:txBody>
      </p:sp>
    </p:spTree>
    <p:extLst>
      <p:ext uri="{BB962C8B-B14F-4D97-AF65-F5344CB8AC3E}">
        <p14:creationId xmlns:p14="http://schemas.microsoft.com/office/powerpoint/2010/main" val="3824525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12358"/>
            <a:ext cx="8325938" cy="485776"/>
          </a:xfrm>
        </p:spPr>
        <p:txBody>
          <a:bodyPr>
            <a:noAutofit/>
          </a:bodyPr>
          <a:lstStyle/>
          <a:p>
            <a:r>
              <a:rPr lang="fr-FR" sz="2700" b="1" dirty="0"/>
              <a:t>Question 2</a:t>
            </a:r>
            <a:r>
              <a:rPr lang="fr-FR" sz="2700" dirty="0"/>
              <a:t> </a:t>
            </a:r>
            <a:r>
              <a:rPr lang="fr-FR" sz="2700" b="1" dirty="0"/>
              <a:t>: Quels sont les objectifs de cette investigation</a:t>
            </a:r>
            <a:endParaRPr lang="fr-FR" sz="2700" dirty="0"/>
          </a:p>
        </p:txBody>
      </p:sp>
      <p:sp>
        <p:nvSpPr>
          <p:cNvPr id="3" name="Espace réservé du contenu 2">
            <a:extLst>
              <a:ext uri="{FF2B5EF4-FFF2-40B4-BE49-F238E27FC236}">
                <a16:creationId xmlns:a16="http://schemas.microsoft.com/office/drawing/2014/main" id="{F3356A50-026A-4F82-8D15-1D170D9633A9}"/>
              </a:ext>
            </a:extLst>
          </p:cNvPr>
          <p:cNvSpPr>
            <a:spLocks noGrp="1"/>
          </p:cNvSpPr>
          <p:nvPr>
            <p:ph idx="1"/>
          </p:nvPr>
        </p:nvSpPr>
        <p:spPr>
          <a:xfrm>
            <a:off x="189412" y="1565329"/>
            <a:ext cx="8706394" cy="4137425"/>
          </a:xfrm>
        </p:spPr>
        <p:txBody>
          <a:bodyPr/>
          <a:lstStyle/>
          <a:p>
            <a:endParaRPr lang="fr-FR" dirty="0"/>
          </a:p>
        </p:txBody>
      </p:sp>
    </p:spTree>
    <p:extLst>
      <p:ext uri="{BB962C8B-B14F-4D97-AF65-F5344CB8AC3E}">
        <p14:creationId xmlns:p14="http://schemas.microsoft.com/office/powerpoint/2010/main" val="2271351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69267"/>
            <a:ext cx="8954588" cy="1269547"/>
          </a:xfrm>
        </p:spPr>
        <p:txBody>
          <a:bodyPr>
            <a:noAutofit/>
          </a:bodyPr>
          <a:lstStyle/>
          <a:p>
            <a:r>
              <a:rPr lang="fr-FR" sz="2700" b="1" dirty="0"/>
              <a:t>Question 3 : Vous êtes chargé de constituer une équipe pour la mission d’investigation, quels seront les membres de votre équipe</a:t>
            </a:r>
            <a:r>
              <a:rPr lang="fr-FR" sz="2700" dirty="0"/>
              <a:t> :</a:t>
            </a:r>
          </a:p>
        </p:txBody>
      </p:sp>
      <p:sp>
        <p:nvSpPr>
          <p:cNvPr id="3" name="Espace réservé du contenu 2">
            <a:extLst>
              <a:ext uri="{FF2B5EF4-FFF2-40B4-BE49-F238E27FC236}">
                <a16:creationId xmlns:a16="http://schemas.microsoft.com/office/drawing/2014/main" id="{F3356A50-026A-4F82-8D15-1D170D9633A9}"/>
              </a:ext>
            </a:extLst>
          </p:cNvPr>
          <p:cNvSpPr>
            <a:spLocks noGrp="1"/>
          </p:cNvSpPr>
          <p:nvPr>
            <p:ph idx="1"/>
          </p:nvPr>
        </p:nvSpPr>
        <p:spPr>
          <a:xfrm>
            <a:off x="189412" y="2581547"/>
            <a:ext cx="8706394" cy="3865748"/>
          </a:xfrm>
        </p:spPr>
        <p:txBody>
          <a:bodyPr/>
          <a:lstStyle/>
          <a:p>
            <a:endParaRPr lang="fr-FR" dirty="0"/>
          </a:p>
        </p:txBody>
      </p:sp>
    </p:spTree>
    <p:extLst>
      <p:ext uri="{BB962C8B-B14F-4D97-AF65-F5344CB8AC3E}">
        <p14:creationId xmlns:p14="http://schemas.microsoft.com/office/powerpoint/2010/main" val="1631267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914400"/>
            <a:ext cx="8954588" cy="728421"/>
          </a:xfrm>
        </p:spPr>
        <p:txBody>
          <a:bodyPr>
            <a:noAutofit/>
          </a:bodyPr>
          <a:lstStyle/>
          <a:p>
            <a:r>
              <a:rPr lang="fr-FR" sz="2700" b="1" dirty="0"/>
              <a:t>Question 4 : Décrivez votre méthodologie pour l’investigation</a:t>
            </a:r>
            <a:endParaRPr lang="fr-FR" sz="2700" dirty="0"/>
          </a:p>
        </p:txBody>
      </p:sp>
      <p:sp>
        <p:nvSpPr>
          <p:cNvPr id="3" name="Espace réservé du contenu 2">
            <a:extLst>
              <a:ext uri="{FF2B5EF4-FFF2-40B4-BE49-F238E27FC236}">
                <a16:creationId xmlns:a16="http://schemas.microsoft.com/office/drawing/2014/main" id="{F3356A50-026A-4F82-8D15-1D170D9633A9}"/>
              </a:ext>
            </a:extLst>
          </p:cNvPr>
          <p:cNvSpPr>
            <a:spLocks noGrp="1"/>
          </p:cNvSpPr>
          <p:nvPr>
            <p:ph idx="1"/>
          </p:nvPr>
        </p:nvSpPr>
        <p:spPr>
          <a:xfrm>
            <a:off x="189412" y="2581547"/>
            <a:ext cx="8706394" cy="3121206"/>
          </a:xfrm>
        </p:spPr>
        <p:txBody>
          <a:bodyPr/>
          <a:lstStyle/>
          <a:p>
            <a:endParaRPr lang="fr-FR" dirty="0"/>
          </a:p>
        </p:txBody>
      </p:sp>
    </p:spTree>
    <p:extLst>
      <p:ext uri="{BB962C8B-B14F-4D97-AF65-F5344CB8AC3E}">
        <p14:creationId xmlns:p14="http://schemas.microsoft.com/office/powerpoint/2010/main" val="2107935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A6891-B2F7-43D3-AF1C-6319EC123DB9}"/>
              </a:ext>
            </a:extLst>
          </p:cNvPr>
          <p:cNvSpPr>
            <a:spLocks noGrp="1"/>
          </p:cNvSpPr>
          <p:nvPr>
            <p:ph type="title"/>
          </p:nvPr>
        </p:nvSpPr>
        <p:spPr>
          <a:xfrm>
            <a:off x="189412" y="1155246"/>
            <a:ext cx="8954588" cy="368210"/>
          </a:xfrm>
        </p:spPr>
        <p:txBody>
          <a:bodyPr>
            <a:noAutofit/>
          </a:bodyPr>
          <a:lstStyle/>
          <a:p>
            <a:r>
              <a:rPr lang="fr-FR" sz="2700" b="1" dirty="0"/>
              <a:t>Définitions opérationnelles utilisées lors de l’enquête</a:t>
            </a:r>
          </a:p>
        </p:txBody>
      </p:sp>
      <p:sp>
        <p:nvSpPr>
          <p:cNvPr id="3" name="Espace réservé du contenu 2">
            <a:extLst>
              <a:ext uri="{FF2B5EF4-FFF2-40B4-BE49-F238E27FC236}">
                <a16:creationId xmlns:a16="http://schemas.microsoft.com/office/drawing/2014/main" id="{F3356A50-026A-4F82-8D15-1D170D9633A9}"/>
              </a:ext>
            </a:extLst>
          </p:cNvPr>
          <p:cNvSpPr>
            <a:spLocks noGrp="1"/>
          </p:cNvSpPr>
          <p:nvPr>
            <p:ph idx="1"/>
          </p:nvPr>
        </p:nvSpPr>
        <p:spPr>
          <a:xfrm>
            <a:off x="437607" y="1738993"/>
            <a:ext cx="8706394" cy="4261757"/>
          </a:xfrm>
        </p:spPr>
        <p:txBody>
          <a:bodyPr>
            <a:normAutofit fontScale="92500" lnSpcReduction="20000"/>
          </a:bodyPr>
          <a:lstStyle/>
          <a:p>
            <a:r>
              <a:rPr lang="fr-FR" b="1" dirty="0"/>
              <a:t>Cas suspect de rougeole: </a:t>
            </a:r>
            <a:r>
              <a:rPr lang="fr-FR" dirty="0"/>
              <a:t>Toute personne qui présente une Fièvre et une Eruption </a:t>
            </a:r>
            <a:r>
              <a:rPr lang="fr-FR" dirty="0" err="1"/>
              <a:t>maculo</a:t>
            </a:r>
            <a:r>
              <a:rPr lang="fr-FR" dirty="0"/>
              <a:t>-papuleuse généralisée Ou </a:t>
            </a:r>
          </a:p>
          <a:p>
            <a:r>
              <a:rPr lang="fr-FR" dirty="0"/>
              <a:t>Toute personne chez laquelle le praticien suspecte la rougeole ou la rubéole</a:t>
            </a:r>
            <a:r>
              <a:rPr lang="fr-FR" b="1" dirty="0"/>
              <a:t>.</a:t>
            </a:r>
          </a:p>
          <a:p>
            <a:endParaRPr lang="fr-FR" dirty="0"/>
          </a:p>
          <a:p>
            <a:r>
              <a:rPr lang="fr-FR" b="1" dirty="0"/>
              <a:t>Epidémie suspecte de rougeole : </a:t>
            </a:r>
            <a:r>
              <a:rPr lang="fr-FR" dirty="0"/>
              <a:t>La survenue d’une grappe de 5 cas suspects de rougeole dans le même mois dans l’aire d’une formation sanitaire.</a:t>
            </a:r>
          </a:p>
          <a:p>
            <a:endParaRPr lang="fr-FR" dirty="0"/>
          </a:p>
          <a:p>
            <a:r>
              <a:rPr lang="fr-FR" b="1" dirty="0"/>
              <a:t>Epidémie confirmée de rougeole :</a:t>
            </a:r>
            <a:r>
              <a:rPr lang="fr-FR" dirty="0"/>
              <a:t> La survenue d’une grappe de 3 cas confirmés aux IgM rougeole par le laboratoire dans l’aire d’une formation sanitaire dans le même mois</a:t>
            </a:r>
            <a:r>
              <a:rPr lang="fr-FR" b="1" dirty="0"/>
              <a:t>.</a:t>
            </a:r>
            <a:endParaRPr lang="fr-FR" dirty="0"/>
          </a:p>
          <a:p>
            <a:endParaRPr lang="fr-FR" dirty="0"/>
          </a:p>
        </p:txBody>
      </p:sp>
    </p:spTree>
    <p:extLst>
      <p:ext uri="{BB962C8B-B14F-4D97-AF65-F5344CB8AC3E}">
        <p14:creationId xmlns:p14="http://schemas.microsoft.com/office/powerpoint/2010/main" val="121253349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TotalTime>
  <Words>1163</Words>
  <Application>Microsoft Office PowerPoint</Application>
  <PresentationFormat>Affichage à l'écran (4:3)</PresentationFormat>
  <Paragraphs>596</Paragraphs>
  <Slides>29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29</vt:i4>
      </vt:variant>
    </vt:vector>
  </HeadingPairs>
  <TitlesOfParts>
    <vt:vector size="33" baseType="lpstr">
      <vt:lpstr>Arial</vt:lpstr>
      <vt:lpstr>Calibri</vt:lpstr>
      <vt:lpstr>Calibri Light</vt:lpstr>
      <vt:lpstr>Thème Office</vt:lpstr>
      <vt:lpstr> Etude de cas :  Epidémie de rougeole dans le District sanitaire de Diapaga </vt:lpstr>
      <vt:lpstr>Objectifs </vt:lpstr>
      <vt:lpstr>I. Résumé contextuel</vt:lpstr>
      <vt:lpstr>Question 1 : Quelles sont les informations clés attendues de cette investigation</vt:lpstr>
      <vt:lpstr>I. Résumé contextuel</vt:lpstr>
      <vt:lpstr>Question 2 : Quels sont les objectifs de cette investigation</vt:lpstr>
      <vt:lpstr>Question 3 : Vous êtes chargé de constituer une équipe pour la mission d’investigation, quels seront les membres de votre équipe :</vt:lpstr>
      <vt:lpstr>Question 4 : Décrivez votre méthodologie pour l’investigation</vt:lpstr>
      <vt:lpstr>Définitions opérationnelles utilisées lors de l’enquête</vt:lpstr>
      <vt:lpstr>Présentation des résultats : Temps-Lieu-Personne</vt:lpstr>
      <vt:lpstr>Fig1 : évolution hebdomadaire de la flambée des cas de rougeole dans le district sanitaire de Diapaga de 2013 à S9 de 2014</vt:lpstr>
      <vt:lpstr>Tableau I : Répartition du nombre de foyers détectés par mois en 2013 et 2014 dans le district sanitaire de Diapaga</vt:lpstr>
      <vt:lpstr>Question 5 : Décrivez et interprétez la courbe épidémique de la figure 1 et les données du tableaux I ci- dessusaprès.</vt:lpstr>
      <vt:lpstr>Tableau II : Répartition des nouveaux de foyers détectés par mois et par commune de 2013 à 2014 dans le district sanitaire de Diapaga</vt:lpstr>
      <vt:lpstr>Tableau III : Distribution des taux d’attaque enregistrés dans les différents foyers en 2013 et 2014 selon les communes affectées</vt:lpstr>
      <vt:lpstr>Tableau III : Distribution des taux d’attaque enregistrés dans les différents foyers en 2013 et 2014 selon les communes affectées</vt:lpstr>
      <vt:lpstr>Question 6 : Calculer les taux d’attaque en 2013 et 2014</vt:lpstr>
      <vt:lpstr>Fig 2 : distribution des cas dans les départements du district sanitaire de Diapaga en 2013 et 2014.</vt:lpstr>
      <vt:lpstr>Question 7 : Décrire et interpréter les données des tableaux II, III et de la figure 2.</vt:lpstr>
      <vt:lpstr>Tableau IV : Répartition des cas par tranche d’âge et par commune en 2013 N=678</vt:lpstr>
      <vt:lpstr>Tableau V : Répartition des cas par tranche d’âge et par commune en 2014  N=257</vt:lpstr>
      <vt:lpstr>Tableau VII : Statut vaccinal des cas notifiés en 2013 par tranche d’âge N=678</vt:lpstr>
      <vt:lpstr>Tableau VIII : Statut vaccinal des cas notifiés en 2014 par tranche d’âge N=678</vt:lpstr>
      <vt:lpstr>Question 8 : Décrivez et interprétez les données selon l’âge et le statut vaccinal en 2013 et 2014</vt:lpstr>
      <vt:lpstr>Question 9 : Que proposerez pour la confirmation/identification de l’agent causal</vt:lpstr>
      <vt:lpstr>Question 10 : Comment sera organisée la prise en charge des cas</vt:lpstr>
      <vt:lpstr>Question 11 : Proposer des éléments de discussion sur l’épidémie de rougeole dans le district sanitaire de Diapaga </vt:lpstr>
      <vt:lpstr>Question 12 : Proposer des actions à entreprendre à tous les niveaux</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Etude de cas :  Epidémie de Méningite en Guinée</dc:title>
  <dc:creator>Nabonswendé Théodore ZONGO</dc:creator>
  <cp:lastModifiedBy>Nabonswendé Théodore ZONGO</cp:lastModifiedBy>
  <cp:revision>21</cp:revision>
  <dcterms:created xsi:type="dcterms:W3CDTF">2020-10-09T16:46:17Z</dcterms:created>
  <dcterms:modified xsi:type="dcterms:W3CDTF">2020-10-13T07:27:32Z</dcterms:modified>
</cp:coreProperties>
</file>