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9" d="100"/>
          <a:sy n="79" d="100"/>
        </p:scale>
        <p:origin x="4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7" name="Rectangle 6"/>
          <p:cNvSpPr/>
          <p:nvPr/>
        </p:nvSpPr>
        <p:spPr>
          <a:xfrm>
            <a:off x="0" y="5971032"/>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fr-FR" sz="1800"/>
          </a:p>
        </p:txBody>
      </p:sp>
      <p:sp>
        <p:nvSpPr>
          <p:cNvPr id="10" name="Rectangle 9"/>
          <p:cNvSpPr/>
          <p:nvPr/>
        </p:nvSpPr>
        <p:spPr>
          <a:xfrm>
            <a:off x="-12192" y="6053328"/>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fr-FR" sz="1800"/>
          </a:p>
        </p:txBody>
      </p:sp>
      <p:sp>
        <p:nvSpPr>
          <p:cNvPr id="11" name="Rectangle 10"/>
          <p:cNvSpPr/>
          <p:nvPr/>
        </p:nvSpPr>
        <p:spPr>
          <a:xfrm>
            <a:off x="3145536" y="6044184"/>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fr-FR" sz="1800"/>
          </a:p>
        </p:txBody>
      </p:sp>
      <p:sp>
        <p:nvSpPr>
          <p:cNvPr id="8" name="Title 7"/>
          <p:cNvSpPr>
            <a:spLocks noGrp="1"/>
          </p:cNvSpPr>
          <p:nvPr>
            <p:ph type="ctrTitle"/>
          </p:nvPr>
        </p:nvSpPr>
        <p:spPr>
          <a:xfrm>
            <a:off x="3149600" y="4038600"/>
            <a:ext cx="8636000" cy="1828800"/>
          </a:xfrm>
        </p:spPr>
        <p:txBody>
          <a:bodyPr anchor="b"/>
          <a:lstStyle>
            <a:lvl1pPr latinLnBrk="0">
              <a:defRPr lang="fr-FR" cap="all" baseline="0"/>
            </a:lvl1pPr>
          </a:lstStyle>
          <a:p>
            <a:r>
              <a:rPr lang="fr-FR"/>
              <a:t>Modifiez le style du titre</a:t>
            </a:r>
          </a:p>
        </p:txBody>
      </p:sp>
      <p:sp>
        <p:nvSpPr>
          <p:cNvPr id="9" name="Subtitle 8"/>
          <p:cNvSpPr>
            <a:spLocks noGrp="1"/>
          </p:cNvSpPr>
          <p:nvPr>
            <p:ph type="subTitle" idx="1"/>
          </p:nvPr>
        </p:nvSpPr>
        <p:spPr>
          <a:xfrm>
            <a:off x="3149600" y="6050037"/>
            <a:ext cx="8686800" cy="685800"/>
          </a:xfrm>
        </p:spPr>
        <p:txBody>
          <a:bodyPr anchor="ctr"/>
          <a:lstStyle>
            <a:lvl1pPr marL="0" indent="0" algn="l" latinLnBrk="0">
              <a:buNone/>
              <a:defRPr lang="fr-FR" sz="28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a:t>Modifier le style des sous-titres du masque</a:t>
            </a:r>
          </a:p>
        </p:txBody>
      </p:sp>
      <p:sp>
        <p:nvSpPr>
          <p:cNvPr id="28" name="Date Placeholder 27"/>
          <p:cNvSpPr>
            <a:spLocks noGrp="1"/>
          </p:cNvSpPr>
          <p:nvPr>
            <p:ph type="dt" sz="half" idx="10"/>
          </p:nvPr>
        </p:nvSpPr>
        <p:spPr>
          <a:xfrm>
            <a:off x="101600" y="6068699"/>
            <a:ext cx="2743200" cy="685800"/>
          </a:xfrm>
        </p:spPr>
        <p:txBody>
          <a:bodyPr>
            <a:noAutofit/>
          </a:bodyPr>
          <a:lstStyle>
            <a:lvl1pPr algn="ctr" latinLnBrk="0">
              <a:defRPr lang="fr-FR" sz="2000">
                <a:solidFill>
                  <a:srgbClr val="FFFFFF"/>
                </a:solidFill>
              </a:defRPr>
            </a:lvl1pPr>
          </a:lstStyle>
          <a:p>
            <a:fld id="{F75CE05A-ECEC-43C1-90A3-92607C596414}" type="datetimeFigureOut">
              <a:rPr lang="fr-FR" smtClean="0"/>
              <a:t>01/12/2021</a:t>
            </a:fld>
            <a:endParaRPr lang="fr-FR"/>
          </a:p>
        </p:txBody>
      </p:sp>
      <p:sp>
        <p:nvSpPr>
          <p:cNvPr id="17" name="Footer Placeholder 16"/>
          <p:cNvSpPr>
            <a:spLocks noGrp="1"/>
          </p:cNvSpPr>
          <p:nvPr>
            <p:ph type="ftr" sz="quarter" idx="11"/>
          </p:nvPr>
        </p:nvSpPr>
        <p:spPr>
          <a:xfrm>
            <a:off x="2780524" y="236539"/>
            <a:ext cx="7823200" cy="365125"/>
          </a:xfrm>
        </p:spPr>
        <p:txBody>
          <a:bodyPr/>
          <a:lstStyle>
            <a:lvl1pPr algn="r" latinLnBrk="0">
              <a:defRPr lang="fr-FR">
                <a:solidFill>
                  <a:schemeClr val="tx2"/>
                </a:solidFill>
              </a:defRPr>
            </a:lvl1pPr>
          </a:lstStyle>
          <a:p>
            <a:endParaRPr lang="fr-FR"/>
          </a:p>
        </p:txBody>
      </p:sp>
      <p:sp>
        <p:nvSpPr>
          <p:cNvPr id="29" name="Slide Number Placeholder 28"/>
          <p:cNvSpPr>
            <a:spLocks noGrp="1"/>
          </p:cNvSpPr>
          <p:nvPr>
            <p:ph type="sldNum" sz="quarter" idx="12"/>
          </p:nvPr>
        </p:nvSpPr>
        <p:spPr>
          <a:xfrm>
            <a:off x="10668000" y="228600"/>
            <a:ext cx="1117600" cy="381000"/>
          </a:xfrm>
        </p:spPr>
        <p:txBody>
          <a:bodyPr/>
          <a:lstStyle>
            <a:lvl1pPr latinLnBrk="0">
              <a:defRPr lang="fr-FR">
                <a:solidFill>
                  <a:schemeClr val="tx2"/>
                </a:solidFill>
              </a:defRPr>
            </a:lvl1pPr>
          </a:lstStyle>
          <a:p>
            <a:fld id="{E42F80B6-0519-4A52-B344-138DB34BB4E4}" type="slidenum">
              <a:rPr lang="fr-FR" smtClean="0"/>
              <a:t>‹N°›</a:t>
            </a:fld>
            <a:endParaRPr lang="fr-FR"/>
          </a:p>
        </p:txBody>
      </p:sp>
    </p:spTree>
    <p:extLst>
      <p:ext uri="{BB962C8B-B14F-4D97-AF65-F5344CB8AC3E}">
        <p14:creationId xmlns:p14="http://schemas.microsoft.com/office/powerpoint/2010/main" val="2947361548"/>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re et texte">
    <p:spTree>
      <p:nvGrpSpPr>
        <p:cNvPr id="1" name=""/>
        <p:cNvGrpSpPr/>
        <p:nvPr/>
      </p:nvGrpSpPr>
      <p:grpSpPr>
        <a:xfrm>
          <a:off x="0" y="0"/>
          <a:ext cx="0" cy="0"/>
          <a:chOff x="0" y="0"/>
          <a:chExt cx="0" cy="0"/>
        </a:xfrm>
      </p:grpSpPr>
      <p:sp>
        <p:nvSpPr>
          <p:cNvPr id="24" name="Rectangle 2"/>
          <p:cNvSpPr>
            <a:spLocks noGrp="1"/>
          </p:cNvSpPr>
          <p:nvPr>
            <p:ph type="title" hasCustomPrompt="1"/>
          </p:nvPr>
        </p:nvSpPr>
        <p:spPr/>
        <p:txBody>
          <a:bodyPr/>
          <a:lstStyle/>
          <a:p>
            <a:r>
              <a:rPr lang="fr-FR"/>
              <a:t>Cliquer ici pour modifier le style du titre du masque</a:t>
            </a:r>
          </a:p>
        </p:txBody>
      </p:sp>
      <p:sp>
        <p:nvSpPr>
          <p:cNvPr id="12" name="Rectangle 3"/>
          <p:cNvSpPr>
            <a:spLocks noGrp="1"/>
          </p:cNvSpPr>
          <p:nvPr>
            <p:ph type="body"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p:cNvSpPr>
          <p:nvPr>
            <p:ph type="dt" sz="half" idx="10"/>
          </p:nvPr>
        </p:nvSpPr>
        <p:spPr/>
        <p:txBody>
          <a:bodyPr/>
          <a:lstStyle/>
          <a:p>
            <a:fld id="{7E41B819-6633-4615-BB07-C55D005E14AD}" type="datetimeFigureOut">
              <a:rPr lang="fr-FR" smtClean="0"/>
              <a:pPr/>
              <a:t>01/12/2021</a:t>
            </a:fld>
            <a:endParaRPr lang="fr-FR"/>
          </a:p>
        </p:txBody>
      </p:sp>
      <p:sp>
        <p:nvSpPr>
          <p:cNvPr id="28" name="Rectangle 5"/>
          <p:cNvSpPr>
            <a:spLocks noGrp="1"/>
          </p:cNvSpPr>
          <p:nvPr>
            <p:ph type="ftr" sz="quarter" idx="11"/>
          </p:nvPr>
        </p:nvSpPr>
        <p:spPr/>
        <p:txBody>
          <a:bodyPr/>
          <a:lstStyle/>
          <a:p>
            <a:endParaRPr lang="fr-FR"/>
          </a:p>
        </p:txBody>
      </p:sp>
      <p:sp>
        <p:nvSpPr>
          <p:cNvPr id="19" name="Rectangle 6"/>
          <p:cNvSpPr>
            <a:spLocks noGrp="1"/>
          </p:cNvSpPr>
          <p:nvPr>
            <p:ph type="sldNum" sz="quarter" idx="12"/>
          </p:nvPr>
        </p:nvSpPr>
        <p:spPr/>
        <p:txBody>
          <a:bodyPr/>
          <a:lstStyle/>
          <a:p>
            <a:fld id="{50935222-B196-4F9B-9AEC-1292459A754A}" type="slidenum">
              <a:rPr lang="fr-FR" smtClean="0"/>
              <a:pPr/>
              <a:t>‹N°›</a:t>
            </a:fld>
            <a:endParaRPr lang="fr-FR"/>
          </a:p>
        </p:txBody>
      </p:sp>
    </p:spTree>
    <p:extLst>
      <p:ext uri="{BB962C8B-B14F-4D97-AF65-F5344CB8AC3E}">
        <p14:creationId xmlns:p14="http://schemas.microsoft.com/office/powerpoint/2010/main" val="1113206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p>
            <a:r>
              <a:rPr lang="fr-FR"/>
              <a:t>Modifiez le style du titre</a:t>
            </a:r>
          </a:p>
        </p:txBody>
      </p:sp>
      <p:sp>
        <p:nvSpPr>
          <p:cNvPr id="4" name="Date Placeholder 3"/>
          <p:cNvSpPr>
            <a:spLocks noGrp="1"/>
          </p:cNvSpPr>
          <p:nvPr>
            <p:ph type="dt" sz="half" idx="10"/>
          </p:nvPr>
        </p:nvSpPr>
        <p:spPr/>
        <p:txBody>
          <a:bodyPr/>
          <a:lstStyle/>
          <a:p>
            <a:fld id="{F75CE05A-ECEC-43C1-90A3-92607C596414}" type="datetimeFigureOut">
              <a:rPr lang="fr-FR" smtClean="0"/>
              <a:t>01/12/2021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lvl1pPr latinLnBrk="0">
              <a:defRPr lang="fr-FR">
                <a:solidFill>
                  <a:srgbClr val="FFFFFF"/>
                </a:solidFill>
              </a:defRPr>
            </a:lvl1pPr>
          </a:lstStyle>
          <a:p>
            <a:fld id="{E42F80B6-0519-4A52-B344-138DB34BB4E4}" type="slidenum">
              <a:rPr lang="fr-FR" smtClean="0"/>
              <a:t>‹N°›</a:t>
            </a:fld>
            <a:endParaRPr lang="fr-FR"/>
          </a:p>
        </p:txBody>
      </p:sp>
      <p:sp>
        <p:nvSpPr>
          <p:cNvPr id="8" name="Content Placeholder 7"/>
          <p:cNvSpPr>
            <a:spLocks noGrp="1"/>
          </p:cNvSpPr>
          <p:nvPr>
            <p:ph sz="quarter" idx="13"/>
          </p:nvPr>
        </p:nvSpPr>
        <p:spPr>
          <a:xfrm>
            <a:off x="816864" y="1600200"/>
            <a:ext cx="10871200" cy="44958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335502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p>
        </p:txBody>
      </p:sp>
      <p:sp>
        <p:nvSpPr>
          <p:cNvPr id="3" name="Date Placeholder 2"/>
          <p:cNvSpPr>
            <a:spLocks noGrp="1"/>
          </p:cNvSpPr>
          <p:nvPr>
            <p:ph type="dt" sz="half" idx="10"/>
          </p:nvPr>
        </p:nvSpPr>
        <p:spPr/>
        <p:txBody>
          <a:bodyPr/>
          <a:lstStyle/>
          <a:p>
            <a:fld id="{F75CE05A-ECEC-43C1-90A3-92607C596414}" type="datetimeFigureOut">
              <a:rPr lang="fr-FR" smtClean="0"/>
              <a:t>01/12/2021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lvl1pPr latinLnBrk="0">
              <a:defRPr lang="fr-FR">
                <a:solidFill>
                  <a:srgbClr val="FFFFFF"/>
                </a:solidFill>
              </a:defRPr>
            </a:lvl1pPr>
          </a:lstStyle>
          <a:p>
            <a:fld id="{E42F80B6-0519-4A52-B344-138DB34BB4E4}" type="slidenum">
              <a:rPr lang="fr-FR" smtClean="0"/>
              <a:t>‹N°›</a:t>
            </a:fld>
            <a:endParaRPr lang="fr-FR"/>
          </a:p>
        </p:txBody>
      </p:sp>
    </p:spTree>
    <p:extLst>
      <p:ext uri="{BB962C8B-B14F-4D97-AF65-F5344CB8AC3E}">
        <p14:creationId xmlns:p14="http://schemas.microsoft.com/office/powerpoint/2010/main" val="2654471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5CE05A-ECEC-43C1-90A3-92607C596414}" type="datetimeFigureOut">
              <a:rPr lang="fr-FR" smtClean="0"/>
              <a:t>01/12/2021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a:xfrm>
            <a:off x="0" y="6248400"/>
            <a:ext cx="711200" cy="381000"/>
          </a:xfrm>
        </p:spPr>
        <p:txBody>
          <a:bodyPr/>
          <a:lstStyle>
            <a:lvl1pPr latinLnBrk="0">
              <a:defRPr lang="fr-FR">
                <a:solidFill>
                  <a:schemeClr val="tx2"/>
                </a:solidFill>
              </a:defRPr>
            </a:lvl1pPr>
          </a:lstStyle>
          <a:p>
            <a:fld id="{E42F80B6-0519-4A52-B344-138DB34BB4E4}" type="slidenum">
              <a:rPr lang="fr-FR" smtClean="0"/>
              <a:t>‹N°›</a:t>
            </a:fld>
            <a:endParaRPr lang="fr-FR"/>
          </a:p>
        </p:txBody>
      </p:sp>
    </p:spTree>
    <p:extLst>
      <p:ext uri="{BB962C8B-B14F-4D97-AF65-F5344CB8AC3E}">
        <p14:creationId xmlns:p14="http://schemas.microsoft.com/office/powerpoint/2010/main" val="4130441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itle and 2 Content">
    <p:spTree>
      <p:nvGrpSpPr>
        <p:cNvPr id="1" name=""/>
        <p:cNvGrpSpPr/>
        <p:nvPr/>
      </p:nvGrpSpPr>
      <p:grpSpPr>
        <a:xfrm>
          <a:off x="0" y="0"/>
          <a:ext cx="0" cy="0"/>
          <a:chOff x="0" y="0"/>
          <a:chExt cx="0" cy="0"/>
        </a:xfrm>
      </p:grpSpPr>
      <p:sp>
        <p:nvSpPr>
          <p:cNvPr id="2" name="Rectangle 2"/>
          <p:cNvSpPr>
            <a:spLocks noGrp="1"/>
          </p:cNvSpPr>
          <p:nvPr>
            <p:ph type="title" hasCustomPrompt="1"/>
          </p:nvPr>
        </p:nvSpPr>
        <p:spPr/>
        <p:txBody>
          <a:bodyPr/>
          <a:lstStyle/>
          <a:p>
            <a:r>
              <a:rPr lang="fr-FR"/>
              <a:t>Cliquer ici pour modifier le style du titre du masque</a:t>
            </a:r>
          </a:p>
        </p:txBody>
      </p:sp>
      <p:sp>
        <p:nvSpPr>
          <p:cNvPr id="3" name="Rectangle 3"/>
          <p:cNvSpPr>
            <a:spLocks noGrp="1"/>
          </p:cNvSpPr>
          <p:nvPr>
            <p:ph sz="half" idx="1"/>
          </p:nvPr>
        </p:nvSpPr>
        <p:spPr>
          <a:xfrm>
            <a:off x="609600" y="1600201"/>
            <a:ext cx="5384800" cy="452596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p:cNvSpPr>
          <p:nvPr>
            <p:ph sz="half" idx="2"/>
          </p:nvPr>
        </p:nvSpPr>
        <p:spPr>
          <a:xfrm>
            <a:off x="6197600" y="1600201"/>
            <a:ext cx="5384800" cy="452596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5"/>
          <p:cNvSpPr>
            <a:spLocks noGrp="1"/>
          </p:cNvSpPr>
          <p:nvPr>
            <p:ph type="dt" sz="half" idx="10"/>
          </p:nvPr>
        </p:nvSpPr>
        <p:spPr/>
        <p:txBody>
          <a:bodyPr/>
          <a:lstStyle/>
          <a:p>
            <a:fld id="{F75CE05A-ECEC-43C1-90A3-92607C596414}" type="datetimeFigureOut">
              <a:rPr lang="fr-FR" smtClean="0"/>
              <a:t>01/12/2021</a:t>
            </a:fld>
            <a:endParaRPr lang="fr-FR"/>
          </a:p>
        </p:txBody>
      </p:sp>
      <p:sp>
        <p:nvSpPr>
          <p:cNvPr id="6" name="Rectangle 6"/>
          <p:cNvSpPr>
            <a:spLocks noGrp="1"/>
          </p:cNvSpPr>
          <p:nvPr>
            <p:ph type="ftr" sz="quarter" idx="11"/>
          </p:nvPr>
        </p:nvSpPr>
        <p:spPr/>
        <p:txBody>
          <a:bodyPr/>
          <a:lstStyle/>
          <a:p>
            <a:endParaRPr lang="fr-FR"/>
          </a:p>
        </p:txBody>
      </p:sp>
      <p:sp>
        <p:nvSpPr>
          <p:cNvPr id="7" name="Rectangle 7"/>
          <p:cNvSpPr>
            <a:spLocks noGrp="1"/>
          </p:cNvSpPr>
          <p:nvPr>
            <p:ph type="sldNum" sz="quarter" idx="12"/>
          </p:nvPr>
        </p:nvSpPr>
        <p:spPr/>
        <p:txBody>
          <a:bodyPr/>
          <a:lstStyle/>
          <a:p>
            <a:fld id="{E42F80B6-0519-4A52-B344-138DB34BB4E4}" type="slidenum">
              <a:rPr lang="fr-FR" smtClean="0"/>
              <a:t>‹N°›</a:t>
            </a:fld>
            <a:endParaRPr lang="fr-FR"/>
          </a:p>
        </p:txBody>
      </p:sp>
    </p:spTree>
    <p:extLst>
      <p:ext uri="{BB962C8B-B14F-4D97-AF65-F5344CB8AC3E}">
        <p14:creationId xmlns:p14="http://schemas.microsoft.com/office/powerpoint/2010/main" val="797880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ColTx" preserve="1">
  <p:cSld name="Titre et texte sur 2 colonnes">
    <p:spTree>
      <p:nvGrpSpPr>
        <p:cNvPr id="1" name=""/>
        <p:cNvGrpSpPr/>
        <p:nvPr/>
      </p:nvGrpSpPr>
      <p:grpSpPr>
        <a:xfrm>
          <a:off x="0" y="0"/>
          <a:ext cx="0" cy="0"/>
          <a:chOff x="0" y="0"/>
          <a:chExt cx="0" cy="0"/>
        </a:xfrm>
      </p:grpSpPr>
      <p:sp>
        <p:nvSpPr>
          <p:cNvPr id="2" name="Rectangle 2"/>
          <p:cNvSpPr>
            <a:spLocks noGrp="1"/>
          </p:cNvSpPr>
          <p:nvPr>
            <p:ph type="title" hasCustomPrompt="1"/>
          </p:nvPr>
        </p:nvSpPr>
        <p:spPr/>
        <p:txBody>
          <a:bodyPr/>
          <a:lstStyle/>
          <a:p>
            <a:r>
              <a:rPr lang="fr-FR"/>
              <a:t>Cliquer ici pour modifier le style du titre du masque</a:t>
            </a:r>
          </a:p>
        </p:txBody>
      </p:sp>
      <p:sp>
        <p:nvSpPr>
          <p:cNvPr id="3" name="Rectangle 3"/>
          <p:cNvSpPr>
            <a:spLocks noGrp="1"/>
          </p:cNvSpPr>
          <p:nvPr>
            <p:ph type="body" sz="half" idx="1"/>
          </p:nvPr>
        </p:nvSpPr>
        <p:spPr>
          <a:xfrm>
            <a:off x="609600" y="1600201"/>
            <a:ext cx="5384800" cy="452596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p:cNvSpPr>
          <p:nvPr>
            <p:ph type="body" sz="half" idx="2"/>
          </p:nvPr>
        </p:nvSpPr>
        <p:spPr>
          <a:xfrm>
            <a:off x="6197600" y="1600201"/>
            <a:ext cx="5384800" cy="452596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5"/>
          <p:cNvSpPr>
            <a:spLocks noGrp="1"/>
          </p:cNvSpPr>
          <p:nvPr>
            <p:ph type="dt" sz="half" idx="10"/>
          </p:nvPr>
        </p:nvSpPr>
        <p:spPr/>
        <p:txBody>
          <a:bodyPr/>
          <a:lstStyle/>
          <a:p>
            <a:fld id="{F75CE05A-ECEC-43C1-90A3-92607C596414}" type="datetimeFigureOut">
              <a:rPr lang="fr-FR" smtClean="0"/>
              <a:t>01/12/2021</a:t>
            </a:fld>
            <a:endParaRPr lang="fr-FR"/>
          </a:p>
        </p:txBody>
      </p:sp>
      <p:sp>
        <p:nvSpPr>
          <p:cNvPr id="6" name="Rectangle 6"/>
          <p:cNvSpPr>
            <a:spLocks noGrp="1"/>
          </p:cNvSpPr>
          <p:nvPr>
            <p:ph type="ftr" sz="quarter" idx="11"/>
          </p:nvPr>
        </p:nvSpPr>
        <p:spPr/>
        <p:txBody>
          <a:bodyPr/>
          <a:lstStyle/>
          <a:p>
            <a:endParaRPr lang="fr-FR"/>
          </a:p>
        </p:txBody>
      </p:sp>
      <p:sp>
        <p:nvSpPr>
          <p:cNvPr id="7" name="Rectangle 7"/>
          <p:cNvSpPr>
            <a:spLocks noGrp="1"/>
          </p:cNvSpPr>
          <p:nvPr>
            <p:ph type="sldNum" sz="quarter" idx="12"/>
          </p:nvPr>
        </p:nvSpPr>
        <p:spPr/>
        <p:txBody>
          <a:bodyPr/>
          <a:lstStyle/>
          <a:p>
            <a:fld id="{E42F80B6-0519-4A52-B344-138DB34BB4E4}" type="slidenum">
              <a:rPr lang="fr-FR" smtClean="0"/>
              <a:t>‹N°›</a:t>
            </a:fld>
            <a:endParaRPr lang="fr-FR"/>
          </a:p>
        </p:txBody>
      </p:sp>
    </p:spTree>
    <p:extLst>
      <p:ext uri="{BB962C8B-B14F-4D97-AF65-F5344CB8AC3E}">
        <p14:creationId xmlns:p14="http://schemas.microsoft.com/office/powerpoint/2010/main" val="142972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1909483" y="167639"/>
            <a:ext cx="9505576" cy="990600"/>
          </a:xfrm>
          <a:prstGeom prst="rect">
            <a:avLst/>
          </a:prstGeom>
        </p:spPr>
        <p:txBody>
          <a:bodyPr vert="horz" anchor="ctr">
            <a:normAutofit/>
          </a:bodyPr>
          <a:lstStyle/>
          <a:p>
            <a:r>
              <a:rPr lang="fr-FR" dirty="0"/>
              <a:t>Cliquer ici pour modifier le style du titre du masque</a:t>
            </a:r>
          </a:p>
        </p:txBody>
      </p:sp>
      <p:sp>
        <p:nvSpPr>
          <p:cNvPr id="13" name="Text Placeholder 12"/>
          <p:cNvSpPr>
            <a:spLocks noGrp="1"/>
          </p:cNvSpPr>
          <p:nvPr>
            <p:ph type="body" idx="1"/>
          </p:nvPr>
        </p:nvSpPr>
        <p:spPr>
          <a:xfrm>
            <a:off x="816864" y="1600200"/>
            <a:ext cx="10871200" cy="4526280"/>
          </a:xfrm>
          <a:prstGeom prst="rect">
            <a:avLst/>
          </a:prstGeom>
        </p:spPr>
        <p:txBody>
          <a:bodyPr vert="horz">
            <a:normAutofit/>
          </a:bodyPr>
          <a:lstStyle/>
          <a:p>
            <a:pPr lvl="0"/>
            <a:r>
              <a:rPr lang="fr-FR"/>
              <a:t>Cliquer ici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a:p>
            <a:pPr lvl="5"/>
            <a:r>
              <a:rPr lang="fr-FR"/>
              <a:t>Sixième niveau</a:t>
            </a:r>
          </a:p>
          <a:p>
            <a:pPr lvl="6"/>
            <a:r>
              <a:rPr lang="fr-FR"/>
              <a:t>Septième niveau</a:t>
            </a:r>
          </a:p>
          <a:p>
            <a:pPr lvl="7"/>
            <a:r>
              <a:rPr lang="fr-FR"/>
              <a:t>Huitième niveau</a:t>
            </a:r>
          </a:p>
          <a:p>
            <a:pPr lvl="8"/>
            <a:r>
              <a:rPr lang="fr-FR"/>
              <a:t>Neuvième niveau</a:t>
            </a:r>
          </a:p>
        </p:txBody>
      </p:sp>
      <p:sp>
        <p:nvSpPr>
          <p:cNvPr id="14" name="Date Placeholder 13"/>
          <p:cNvSpPr>
            <a:spLocks noGrp="1"/>
          </p:cNvSpPr>
          <p:nvPr>
            <p:ph type="dt" sz="half" idx="2"/>
          </p:nvPr>
        </p:nvSpPr>
        <p:spPr>
          <a:xfrm>
            <a:off x="8128000" y="6248401"/>
            <a:ext cx="3556000" cy="365125"/>
          </a:xfrm>
          <a:prstGeom prst="rect">
            <a:avLst/>
          </a:prstGeom>
        </p:spPr>
        <p:txBody>
          <a:bodyPr vert="horz" anchor="ctr" anchorCtr="0"/>
          <a:lstStyle>
            <a:lvl1pPr algn="l" latinLnBrk="0">
              <a:defRPr lang="fr-FR" sz="1400">
                <a:solidFill>
                  <a:schemeClr val="tx2"/>
                </a:solidFill>
              </a:defRPr>
            </a:lvl1pPr>
          </a:lstStyle>
          <a:p>
            <a:fld id="{F75CE05A-ECEC-43C1-90A3-92607C596414}" type="datetimeFigureOut">
              <a:rPr lang="fr-FR" smtClean="0"/>
              <a:t>01/12/2021</a:t>
            </a:fld>
            <a:endParaRPr lang="fr-FR"/>
          </a:p>
        </p:txBody>
      </p:sp>
      <p:sp>
        <p:nvSpPr>
          <p:cNvPr id="3" name="Footer Placeholder 2"/>
          <p:cNvSpPr>
            <a:spLocks noGrp="1"/>
          </p:cNvSpPr>
          <p:nvPr>
            <p:ph type="ftr" sz="quarter" idx="3"/>
          </p:nvPr>
        </p:nvSpPr>
        <p:spPr>
          <a:xfrm>
            <a:off x="812801" y="6248207"/>
            <a:ext cx="7228111" cy="365125"/>
          </a:xfrm>
          <a:prstGeom prst="rect">
            <a:avLst/>
          </a:prstGeom>
        </p:spPr>
        <p:txBody>
          <a:bodyPr vert="horz" anchor="ctr"/>
          <a:lstStyle>
            <a:lvl1pPr algn="r" latinLnBrk="0">
              <a:defRPr lang="fr-FR" sz="1400">
                <a:solidFill>
                  <a:schemeClr val="tx2"/>
                </a:solidFill>
              </a:defRPr>
            </a:lvl1pPr>
          </a:lstStyle>
          <a:p>
            <a:endParaRPr lang="fr-FR"/>
          </a:p>
        </p:txBody>
      </p:sp>
      <p:sp>
        <p:nvSpPr>
          <p:cNvPr id="7" name="Rectangle 6"/>
          <p:cNvSpPr/>
          <p:nvPr/>
        </p:nvSpPr>
        <p:spPr>
          <a:xfrm>
            <a:off x="0"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fr-FR" sz="1800"/>
          </a:p>
        </p:txBody>
      </p:sp>
      <p:sp>
        <p:nvSpPr>
          <p:cNvPr id="8" name="Rectangle 7"/>
          <p:cNvSpPr/>
          <p:nvPr/>
        </p:nvSpPr>
        <p:spPr>
          <a:xfrm>
            <a:off x="0"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fr-FR" sz="1800"/>
          </a:p>
        </p:txBody>
      </p:sp>
      <p:sp>
        <p:nvSpPr>
          <p:cNvPr id="9"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fr-FR" sz="1800"/>
          </a:p>
        </p:txBody>
      </p:sp>
      <p:sp>
        <p:nvSpPr>
          <p:cNvPr id="23" name="Slide Number Placeholder 22"/>
          <p:cNvSpPr>
            <a:spLocks noGrp="1"/>
          </p:cNvSpPr>
          <p:nvPr>
            <p:ph type="sldNum" sz="quarter" idx="4"/>
          </p:nvPr>
        </p:nvSpPr>
        <p:spPr>
          <a:xfrm>
            <a:off x="0" y="1272222"/>
            <a:ext cx="711200" cy="244476"/>
          </a:xfrm>
          <a:prstGeom prst="rect">
            <a:avLst/>
          </a:prstGeom>
        </p:spPr>
        <p:txBody>
          <a:bodyPr vert="horz" anchor="ctr" anchorCtr="0">
            <a:normAutofit/>
          </a:bodyPr>
          <a:lstStyle>
            <a:lvl1pPr algn="ctr" latinLnBrk="0">
              <a:defRPr lang="fr-FR" sz="1400" b="1">
                <a:solidFill>
                  <a:srgbClr val="FFFFFF"/>
                </a:solidFill>
              </a:defRPr>
            </a:lvl1pPr>
          </a:lstStyle>
          <a:p>
            <a:fld id="{E42F80B6-0519-4A52-B344-138DB34BB4E4}" type="slidenum">
              <a:rPr lang="fr-FR" smtClean="0"/>
              <a:t>‹N°›</a:t>
            </a:fld>
            <a:endParaRPr lang="fr-FR"/>
          </a:p>
        </p:txBody>
      </p:sp>
      <p:pic>
        <p:nvPicPr>
          <p:cNvPr id="10" name="Image 9"/>
          <p:cNvPicPr>
            <a:picLocks noChangeAspect="1"/>
          </p:cNvPicPr>
          <p:nvPr userDrawn="1"/>
        </p:nvPicPr>
        <p:blipFill>
          <a:blip r:embed="rId9"/>
          <a:stretch>
            <a:fillRect/>
          </a:stretch>
        </p:blipFill>
        <p:spPr>
          <a:xfrm>
            <a:off x="21231" y="15240"/>
            <a:ext cx="1583140" cy="1219200"/>
          </a:xfrm>
          <a:prstGeom prst="rect">
            <a:avLst/>
          </a:prstGeom>
        </p:spPr>
      </p:pic>
    </p:spTree>
    <p:extLst>
      <p:ext uri="{BB962C8B-B14F-4D97-AF65-F5344CB8AC3E}">
        <p14:creationId xmlns:p14="http://schemas.microsoft.com/office/powerpoint/2010/main" val="14789379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Lst>
  <p:txStyles>
    <p:titleStyle>
      <a:lvl1pPr algn="l" rtl="0" eaLnBrk="1" latinLnBrk="0" hangingPunct="1">
        <a:spcBef>
          <a:spcPct val="0"/>
        </a:spcBef>
        <a:buNone/>
        <a:defRPr lang="fr-FR" sz="4400" kern="1200">
          <a:solidFill>
            <a:schemeClr val="tx2"/>
          </a:solidFill>
          <a:effectLst>
            <a:outerShdw blurRad="50800" dist="38100" dir="2700000" algn="tl" rotWithShape="0">
              <a:prstClr val="black">
                <a:alpha val="40000"/>
              </a:prstClr>
            </a:outerShdw>
          </a:effectLst>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lang="fr-F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lang="fr-F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lang="fr-F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lang="fr-F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lang="fr-F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lang="fr-F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lang="fr-F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lang="fr-F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lang="fr-FR" sz="1800" kern="1200" baseline="0">
          <a:solidFill>
            <a:schemeClr val="tx1"/>
          </a:solidFill>
          <a:latin typeface="+mn-lt"/>
          <a:ea typeface="+mn-ea"/>
          <a:cs typeface="+mn-cs"/>
        </a:defRPr>
      </a:lvl9pPr>
    </p:bodyStyle>
    <p:otherStyle>
      <a:lvl1pPr marL="0" algn="l" rtl="0" eaLnBrk="1" latinLnBrk="0" hangingPunct="1">
        <a:defRPr lang="fr-FR" kern="1200">
          <a:solidFill>
            <a:schemeClr val="tx1"/>
          </a:solidFill>
          <a:latin typeface="+mn-lt"/>
          <a:ea typeface="+mn-ea"/>
          <a:cs typeface="+mn-cs"/>
        </a:defRPr>
      </a:lvl1pPr>
      <a:lvl2pPr marL="457200" algn="l" rtl="0" eaLnBrk="1" hangingPunct="1">
        <a:defRPr lang="fr-FR" kern="1200">
          <a:solidFill>
            <a:schemeClr val="tx1"/>
          </a:solidFill>
          <a:latin typeface="+mn-lt"/>
          <a:ea typeface="+mn-ea"/>
          <a:cs typeface="+mn-cs"/>
        </a:defRPr>
      </a:lvl2pPr>
      <a:lvl3pPr marL="914400" algn="l" rtl="0" eaLnBrk="1" hangingPunct="1">
        <a:defRPr lang="fr-FR" kern="1200">
          <a:solidFill>
            <a:schemeClr val="tx1"/>
          </a:solidFill>
          <a:latin typeface="+mn-lt"/>
          <a:ea typeface="+mn-ea"/>
          <a:cs typeface="+mn-cs"/>
        </a:defRPr>
      </a:lvl3pPr>
      <a:lvl4pPr marL="1371600" algn="l" rtl="0" eaLnBrk="1" hangingPunct="1">
        <a:defRPr lang="fr-FR" kern="1200">
          <a:solidFill>
            <a:schemeClr val="tx1"/>
          </a:solidFill>
          <a:latin typeface="+mn-lt"/>
          <a:ea typeface="+mn-ea"/>
          <a:cs typeface="+mn-cs"/>
        </a:defRPr>
      </a:lvl4pPr>
      <a:lvl5pPr marL="1828800" algn="l" rtl="0" eaLnBrk="1" hangingPunct="1">
        <a:defRPr lang="fr-FR" kern="1200">
          <a:solidFill>
            <a:schemeClr val="tx1"/>
          </a:solidFill>
          <a:latin typeface="+mn-lt"/>
          <a:ea typeface="+mn-ea"/>
          <a:cs typeface="+mn-cs"/>
        </a:defRPr>
      </a:lvl5pPr>
      <a:lvl6pPr marL="2286000" algn="l" rtl="0" eaLnBrk="1" hangingPunct="1">
        <a:defRPr lang="fr-FR" kern="1200">
          <a:solidFill>
            <a:schemeClr val="tx1"/>
          </a:solidFill>
          <a:latin typeface="+mn-lt"/>
          <a:ea typeface="+mn-ea"/>
          <a:cs typeface="+mn-cs"/>
        </a:defRPr>
      </a:lvl6pPr>
      <a:lvl7pPr marL="2743200" algn="l" rtl="0" eaLnBrk="1" hangingPunct="1">
        <a:defRPr lang="fr-FR" kern="1200">
          <a:solidFill>
            <a:schemeClr val="tx1"/>
          </a:solidFill>
          <a:latin typeface="+mn-lt"/>
          <a:ea typeface="+mn-ea"/>
          <a:cs typeface="+mn-cs"/>
        </a:defRPr>
      </a:lvl7pPr>
      <a:lvl8pPr marL="3200400" algn="l" rtl="0" eaLnBrk="1" hangingPunct="1">
        <a:defRPr lang="fr-FR" kern="1200">
          <a:solidFill>
            <a:schemeClr val="tx1"/>
          </a:solidFill>
          <a:latin typeface="+mn-lt"/>
          <a:ea typeface="+mn-ea"/>
          <a:cs typeface="+mn-cs"/>
        </a:defRPr>
      </a:lvl8pPr>
      <a:lvl9pPr marL="3657600" algn="l" rtl="0" eaLnBrk="1" hangingPunct="1">
        <a:defRPr lang="fr-F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27796" y="1119117"/>
            <a:ext cx="11208604" cy="2784143"/>
          </a:xfrm>
        </p:spPr>
        <p:txBody>
          <a:bodyPr anchor="ctr">
            <a:normAutofit/>
          </a:bodyPr>
          <a:lstStyle/>
          <a:p>
            <a:pPr algn="ctr"/>
            <a:br>
              <a:rPr lang="fr-FR" b="1" cap="none" dirty="0">
                <a:solidFill>
                  <a:srgbClr val="FFFF00"/>
                </a:solidFill>
                <a:effectLst/>
              </a:rPr>
            </a:br>
            <a:r>
              <a:rPr lang="fr-FR" b="1" cap="none" dirty="0">
                <a:solidFill>
                  <a:schemeClr val="accent6">
                    <a:lumMod val="20000"/>
                    <a:lumOff val="80000"/>
                  </a:schemeClr>
                </a:solidFill>
                <a:effectLst/>
              </a:rPr>
              <a:t>ECUE 2: Programmes et projets de santé : concepts, cadres et outils, suivi- évaluation</a:t>
            </a:r>
            <a:br>
              <a:rPr lang="fr-FR" cap="none" dirty="0">
                <a:solidFill>
                  <a:srgbClr val="FFFF00"/>
                </a:solidFill>
                <a:effectLst/>
              </a:rPr>
            </a:br>
            <a:endParaRPr lang="fr-FR" dirty="0"/>
          </a:p>
        </p:txBody>
      </p:sp>
      <p:sp>
        <p:nvSpPr>
          <p:cNvPr id="3" name="Sous-titre 2"/>
          <p:cNvSpPr>
            <a:spLocks noGrp="1"/>
          </p:cNvSpPr>
          <p:nvPr>
            <p:ph type="subTitle" idx="1"/>
          </p:nvPr>
        </p:nvSpPr>
        <p:spPr/>
        <p:txBody>
          <a:bodyPr/>
          <a:lstStyle/>
          <a:p>
            <a:r>
              <a:rPr lang="fr-FR" b="1" i="1" dirty="0"/>
              <a:t>Professeur Laurent T. OUEDRAOGO</a:t>
            </a:r>
          </a:p>
        </p:txBody>
      </p:sp>
      <p:pic>
        <p:nvPicPr>
          <p:cNvPr id="4" name="Image 3"/>
          <p:cNvPicPr>
            <a:picLocks noChangeAspect="1"/>
          </p:cNvPicPr>
          <p:nvPr/>
        </p:nvPicPr>
        <p:blipFill>
          <a:blip r:embed="rId2"/>
          <a:stretch>
            <a:fillRect/>
          </a:stretch>
        </p:blipFill>
        <p:spPr>
          <a:xfrm>
            <a:off x="4899546" y="-13648"/>
            <a:ext cx="1583140" cy="1219200"/>
          </a:xfrm>
          <a:prstGeom prst="rect">
            <a:avLst/>
          </a:prstGeom>
        </p:spPr>
      </p:pic>
    </p:spTree>
    <p:extLst>
      <p:ext uri="{BB962C8B-B14F-4D97-AF65-F5344CB8AC3E}">
        <p14:creationId xmlns:p14="http://schemas.microsoft.com/office/powerpoint/2010/main" val="271307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i="1" dirty="0">
                <a:effectLst/>
              </a:rPr>
              <a:t>Différence entre programme et projet</a:t>
            </a:r>
            <a:br>
              <a:rPr lang="fr-FR" i="1" dirty="0">
                <a:effectLst/>
              </a:rPr>
            </a:br>
            <a:endParaRPr lang="fr-FR" i="1" dirty="0"/>
          </a:p>
        </p:txBody>
      </p:sp>
      <p:graphicFrame>
        <p:nvGraphicFramePr>
          <p:cNvPr id="3" name="Tableau 2"/>
          <p:cNvGraphicFramePr>
            <a:graphicFrameLocks noGrp="1"/>
          </p:cNvGraphicFramePr>
          <p:nvPr/>
        </p:nvGraphicFramePr>
        <p:xfrm>
          <a:off x="477671" y="1542197"/>
          <a:ext cx="11327642" cy="5159343"/>
        </p:xfrm>
        <a:graphic>
          <a:graphicData uri="http://schemas.openxmlformats.org/drawingml/2006/table">
            <a:tbl>
              <a:tblPr firstRow="1" firstCol="1" bandRow="1">
                <a:tableStyleId>{5940675A-B579-460E-94D1-54222C63F5DA}</a:tableStyleId>
              </a:tblPr>
              <a:tblGrid>
                <a:gridCol w="6073806">
                  <a:extLst>
                    <a:ext uri="{9D8B030D-6E8A-4147-A177-3AD203B41FA5}">
                      <a16:colId xmlns:a16="http://schemas.microsoft.com/office/drawing/2014/main" val="408393770"/>
                    </a:ext>
                  </a:extLst>
                </a:gridCol>
                <a:gridCol w="5253836">
                  <a:extLst>
                    <a:ext uri="{9D8B030D-6E8A-4147-A177-3AD203B41FA5}">
                      <a16:colId xmlns:a16="http://schemas.microsoft.com/office/drawing/2014/main" val="1003669358"/>
                    </a:ext>
                  </a:extLst>
                </a:gridCol>
              </a:tblGrid>
              <a:tr h="281640">
                <a:tc>
                  <a:txBody>
                    <a:bodyPr/>
                    <a:lstStyle/>
                    <a:p>
                      <a:pPr algn="ctr">
                        <a:lnSpc>
                          <a:spcPct val="107000"/>
                        </a:lnSpc>
                        <a:spcAft>
                          <a:spcPts val="800"/>
                        </a:spcAft>
                      </a:pPr>
                      <a:r>
                        <a:rPr lang="fr-FR" sz="2800">
                          <a:effectLst/>
                        </a:rPr>
                        <a:t>Programme </a:t>
                      </a:r>
                      <a:endParaRPr lang="fr-FR"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tc>
                <a:tc>
                  <a:txBody>
                    <a:bodyPr/>
                    <a:lstStyle/>
                    <a:p>
                      <a:pPr algn="ctr">
                        <a:lnSpc>
                          <a:spcPct val="107000"/>
                        </a:lnSpc>
                        <a:spcAft>
                          <a:spcPts val="800"/>
                        </a:spcAft>
                      </a:pPr>
                      <a:r>
                        <a:rPr lang="fr-FR" sz="2800" dirty="0">
                          <a:effectLst/>
                        </a:rPr>
                        <a:t>Projet </a:t>
                      </a:r>
                      <a:endParaRPr lang="fr-FR"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tc>
                <a:extLst>
                  <a:ext uri="{0D108BD9-81ED-4DB2-BD59-A6C34878D82A}">
                    <a16:rowId xmlns:a16="http://schemas.microsoft.com/office/drawing/2014/main" val="2079124034"/>
                  </a:ext>
                </a:extLst>
              </a:tr>
              <a:tr h="1179121">
                <a:tc>
                  <a:txBody>
                    <a:bodyPr/>
                    <a:lstStyle/>
                    <a:p>
                      <a:pPr>
                        <a:lnSpc>
                          <a:spcPct val="107000"/>
                        </a:lnSpc>
                        <a:spcAft>
                          <a:spcPts val="800"/>
                        </a:spcAft>
                      </a:pPr>
                      <a:r>
                        <a:rPr lang="fr-FR" sz="2000">
                          <a:effectLst/>
                        </a:rPr>
                        <a:t>Les résultats à réaliser sont souvent nombreux. </a:t>
                      </a:r>
                    </a:p>
                    <a:p>
                      <a:pPr>
                        <a:lnSpc>
                          <a:spcPct val="107000"/>
                        </a:lnSpc>
                        <a:spcAft>
                          <a:spcPts val="800"/>
                        </a:spcAft>
                      </a:pPr>
                      <a:r>
                        <a:rPr lang="fr-FR" sz="2000">
                          <a:effectLst/>
                        </a:rPr>
                        <a:t>Un programme peut avoir plusieurs objectifs (résultats) dont les délais de réalisation sont différents</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tc>
                <a:tc>
                  <a:txBody>
                    <a:bodyPr/>
                    <a:lstStyle/>
                    <a:p>
                      <a:pPr>
                        <a:lnSpc>
                          <a:spcPct val="107000"/>
                        </a:lnSpc>
                        <a:spcAft>
                          <a:spcPts val="800"/>
                        </a:spcAft>
                      </a:pPr>
                      <a:r>
                        <a:rPr lang="fr-FR" sz="2000">
                          <a:effectLst/>
                        </a:rPr>
                        <a:t>Un résultat (objectif) à atteindre dans un délai précis, fixé à l’avance</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tc>
                <a:extLst>
                  <a:ext uri="{0D108BD9-81ED-4DB2-BD59-A6C34878D82A}">
                    <a16:rowId xmlns:a16="http://schemas.microsoft.com/office/drawing/2014/main" val="2303313089"/>
                  </a:ext>
                </a:extLst>
              </a:tr>
              <a:tr h="880223">
                <a:tc>
                  <a:txBody>
                    <a:bodyPr/>
                    <a:lstStyle/>
                    <a:p>
                      <a:pPr>
                        <a:lnSpc>
                          <a:spcPct val="107000"/>
                        </a:lnSpc>
                        <a:spcAft>
                          <a:spcPts val="800"/>
                        </a:spcAft>
                      </a:pPr>
                      <a:r>
                        <a:rPr lang="fr-FR" sz="2000">
                          <a:effectLst/>
                        </a:rPr>
                        <a:t>Les nombreuses activités n’ont pas toujours de liens entre elles</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tc>
                <a:tc>
                  <a:txBody>
                    <a:bodyPr/>
                    <a:lstStyle/>
                    <a:p>
                      <a:pPr>
                        <a:lnSpc>
                          <a:spcPct val="107000"/>
                        </a:lnSpc>
                        <a:spcAft>
                          <a:spcPts val="800"/>
                        </a:spcAft>
                      </a:pPr>
                      <a:r>
                        <a:rPr lang="fr-FR" sz="2000">
                          <a:effectLst/>
                        </a:rPr>
                        <a:t>Il existe une logique entre les activités et les extrants d’une part et une logique entre les activités et les ressources</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tc>
                <a:extLst>
                  <a:ext uri="{0D108BD9-81ED-4DB2-BD59-A6C34878D82A}">
                    <a16:rowId xmlns:a16="http://schemas.microsoft.com/office/drawing/2014/main" val="1280002889"/>
                  </a:ext>
                </a:extLst>
              </a:tr>
              <a:tr h="1179121">
                <a:tc>
                  <a:txBody>
                    <a:bodyPr/>
                    <a:lstStyle/>
                    <a:p>
                      <a:pPr>
                        <a:lnSpc>
                          <a:spcPct val="107000"/>
                        </a:lnSpc>
                        <a:spcAft>
                          <a:spcPts val="800"/>
                        </a:spcAft>
                      </a:pPr>
                      <a:r>
                        <a:rPr lang="fr-FR" sz="2000">
                          <a:effectLst/>
                        </a:rPr>
                        <a:t>Les ressources, souvent nombreuses, ne sont pas toutes acquises à l’avance </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tc>
                <a:tc>
                  <a:txBody>
                    <a:bodyPr/>
                    <a:lstStyle/>
                    <a:p>
                      <a:pPr>
                        <a:lnSpc>
                          <a:spcPct val="107000"/>
                        </a:lnSpc>
                        <a:spcAft>
                          <a:spcPts val="800"/>
                        </a:spcAft>
                      </a:pPr>
                      <a:r>
                        <a:rPr lang="fr-FR" sz="2000">
                          <a:effectLst/>
                        </a:rPr>
                        <a:t>Les ressources sont définies et mobilisées dès le début du projet. </a:t>
                      </a:r>
                    </a:p>
                    <a:p>
                      <a:pPr>
                        <a:lnSpc>
                          <a:spcPct val="107000"/>
                        </a:lnSpc>
                        <a:spcAft>
                          <a:spcPts val="800"/>
                        </a:spcAft>
                      </a:pPr>
                      <a:r>
                        <a:rPr lang="fr-FR" sz="2000">
                          <a:effectLst/>
                        </a:rPr>
                        <a:t>Les résultats doivent être obtenus avec une enveloppe budgétaire définie</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tc>
                <a:extLst>
                  <a:ext uri="{0D108BD9-81ED-4DB2-BD59-A6C34878D82A}">
                    <a16:rowId xmlns:a16="http://schemas.microsoft.com/office/drawing/2014/main" val="2986688636"/>
                  </a:ext>
                </a:extLst>
              </a:tr>
              <a:tr h="580538">
                <a:tc>
                  <a:txBody>
                    <a:bodyPr/>
                    <a:lstStyle/>
                    <a:p>
                      <a:pPr>
                        <a:lnSpc>
                          <a:spcPct val="107000"/>
                        </a:lnSpc>
                        <a:spcAft>
                          <a:spcPts val="800"/>
                        </a:spcAft>
                      </a:pPr>
                      <a:r>
                        <a:rPr lang="fr-FR" sz="2000">
                          <a:effectLst/>
                        </a:rPr>
                        <a:t>L’horizon de réalisation n’est pas toujours défini</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tc>
                <a:tc>
                  <a:txBody>
                    <a:bodyPr/>
                    <a:lstStyle/>
                    <a:p>
                      <a:pPr>
                        <a:lnSpc>
                          <a:spcPct val="107000"/>
                        </a:lnSpc>
                        <a:spcAft>
                          <a:spcPts val="800"/>
                        </a:spcAft>
                      </a:pPr>
                      <a:r>
                        <a:rPr lang="fr-FR" sz="2000">
                          <a:effectLst/>
                        </a:rPr>
                        <a:t>Le temps imparti est précisé et l’horizon est défini</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tc>
                <a:extLst>
                  <a:ext uri="{0D108BD9-81ED-4DB2-BD59-A6C34878D82A}">
                    <a16:rowId xmlns:a16="http://schemas.microsoft.com/office/drawing/2014/main" val="1625296553"/>
                  </a:ext>
                </a:extLst>
              </a:tr>
              <a:tr h="580538">
                <a:tc>
                  <a:txBody>
                    <a:bodyPr/>
                    <a:lstStyle/>
                    <a:p>
                      <a:pPr>
                        <a:lnSpc>
                          <a:spcPct val="107000"/>
                        </a:lnSpc>
                        <a:spcAft>
                          <a:spcPts val="800"/>
                        </a:spcAft>
                      </a:pPr>
                      <a:r>
                        <a:rPr lang="fr-FR" sz="2000">
                          <a:effectLst/>
                        </a:rPr>
                        <a:t>Un programme peut être un ensemble de projets</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tc>
                <a:tc>
                  <a:txBody>
                    <a:bodyPr/>
                    <a:lstStyle/>
                    <a:p>
                      <a:pPr>
                        <a:lnSpc>
                          <a:spcPct val="107000"/>
                        </a:lnSpc>
                        <a:spcAft>
                          <a:spcPts val="800"/>
                        </a:spcAft>
                      </a:pPr>
                      <a:r>
                        <a:rPr lang="fr-FR" sz="2000" dirty="0">
                          <a:effectLst/>
                        </a:rPr>
                        <a:t>Un projet peut être une partie d’un programme</a:t>
                      </a: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tc>
                <a:extLst>
                  <a:ext uri="{0D108BD9-81ED-4DB2-BD59-A6C34878D82A}">
                    <a16:rowId xmlns:a16="http://schemas.microsoft.com/office/drawing/2014/main" val="1022876731"/>
                  </a:ext>
                </a:extLst>
              </a:tr>
            </a:tbl>
          </a:graphicData>
        </a:graphic>
      </p:graphicFrame>
    </p:spTree>
    <p:extLst>
      <p:ext uri="{BB962C8B-B14F-4D97-AF65-F5344CB8AC3E}">
        <p14:creationId xmlns:p14="http://schemas.microsoft.com/office/powerpoint/2010/main" val="3661680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58460" y="3067335"/>
            <a:ext cx="10871200" cy="990600"/>
          </a:xfrm>
        </p:spPr>
        <p:txBody>
          <a:bodyPr>
            <a:normAutofit fontScale="90000"/>
          </a:bodyPr>
          <a:lstStyle/>
          <a:p>
            <a:pPr lvl="0" algn="ctr"/>
            <a:r>
              <a:rPr lang="fr-FR" b="1" dirty="0">
                <a:effectLst/>
              </a:rPr>
              <a:t>Approche projet - Approche programme</a:t>
            </a:r>
            <a:br>
              <a:rPr lang="fr-FR" dirty="0">
                <a:effectLst/>
              </a:rPr>
            </a:br>
            <a:endParaRPr lang="fr-FR" dirty="0"/>
          </a:p>
        </p:txBody>
      </p:sp>
    </p:spTree>
    <p:extLst>
      <p:ext uri="{BB962C8B-B14F-4D97-AF65-F5344CB8AC3E}">
        <p14:creationId xmlns:p14="http://schemas.microsoft.com/office/powerpoint/2010/main" val="1547887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Approche projet - Approche programme</a:t>
            </a:r>
            <a:endParaRPr lang="fr-FR" dirty="0"/>
          </a:p>
        </p:txBody>
      </p:sp>
      <p:sp>
        <p:nvSpPr>
          <p:cNvPr id="3" name="Espace réservé du texte 2"/>
          <p:cNvSpPr>
            <a:spLocks noGrp="1"/>
          </p:cNvSpPr>
          <p:nvPr>
            <p:ph type="body" idx="1"/>
          </p:nvPr>
        </p:nvSpPr>
        <p:spPr/>
        <p:txBody>
          <a:bodyPr/>
          <a:lstStyle/>
          <a:p>
            <a:r>
              <a:rPr lang="fr-FR" dirty="0"/>
              <a:t>En matière de santé, ce qu’attendent les populations, c’est la réponse adéquate à leurs besoins</a:t>
            </a:r>
          </a:p>
          <a:p>
            <a:pPr marL="0" indent="0">
              <a:buNone/>
            </a:pPr>
            <a:r>
              <a:rPr lang="fr-FR" dirty="0"/>
              <a:t> </a:t>
            </a:r>
          </a:p>
          <a:p>
            <a:r>
              <a:rPr lang="fr-FR" dirty="0"/>
              <a:t>Comme nous l’avons vu, les déterminants de la santé sont nombreux de même que leurs interactions</a:t>
            </a:r>
          </a:p>
          <a:p>
            <a:pPr marL="0" indent="0">
              <a:buNone/>
            </a:pPr>
            <a:r>
              <a:rPr lang="fr-FR" dirty="0"/>
              <a:t> </a:t>
            </a:r>
          </a:p>
          <a:p>
            <a:r>
              <a:rPr lang="fr-FR" dirty="0"/>
              <a:t>Pour organiser la réponse aux besoins de santé des populations il faut dans un premier temps procéder à une planification</a:t>
            </a:r>
          </a:p>
        </p:txBody>
      </p:sp>
    </p:spTree>
    <p:extLst>
      <p:ext uri="{BB962C8B-B14F-4D97-AF65-F5344CB8AC3E}">
        <p14:creationId xmlns:p14="http://schemas.microsoft.com/office/powerpoint/2010/main" val="1638045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1" algn="ctr" rtl="0">
              <a:spcBef>
                <a:spcPct val="0"/>
              </a:spcBef>
            </a:pPr>
            <a:r>
              <a:rPr lang="fr-FR" sz="4400" b="1" i="1" dirty="0">
                <a:solidFill>
                  <a:schemeClr val="tx2"/>
                </a:solidFill>
              </a:rPr>
              <a:t>Approche programme</a:t>
            </a:r>
            <a:endParaRPr lang="fr-FR" sz="4400" i="1" dirty="0">
              <a:solidFill>
                <a:schemeClr val="tx2"/>
              </a:solidFill>
            </a:endParaRPr>
          </a:p>
        </p:txBody>
      </p:sp>
      <p:sp>
        <p:nvSpPr>
          <p:cNvPr id="3" name="Espace réservé du texte 2"/>
          <p:cNvSpPr>
            <a:spLocks noGrp="1"/>
          </p:cNvSpPr>
          <p:nvPr>
            <p:ph type="body" idx="1"/>
          </p:nvPr>
        </p:nvSpPr>
        <p:spPr>
          <a:xfrm>
            <a:off x="816864" y="1600200"/>
            <a:ext cx="10871200" cy="5032612"/>
          </a:xfrm>
        </p:spPr>
        <p:txBody>
          <a:bodyPr>
            <a:normAutofit fontScale="92500"/>
          </a:bodyPr>
          <a:lstStyle/>
          <a:p>
            <a:r>
              <a:rPr lang="fr-FR" dirty="0"/>
              <a:t>Cette approche de planification et de gestion vise à produire plusieurs résultats prenant en compte plusieurs déterminants de la santé</a:t>
            </a:r>
          </a:p>
          <a:p>
            <a:endParaRPr lang="fr-FR" dirty="0"/>
          </a:p>
          <a:p>
            <a:r>
              <a:rPr lang="fr-FR" dirty="0"/>
              <a:t>Tout naturellement, une telle démarche ne peut se faire dans un bref délai</a:t>
            </a:r>
          </a:p>
          <a:p>
            <a:endParaRPr lang="fr-FR" dirty="0"/>
          </a:p>
          <a:p>
            <a:r>
              <a:rPr lang="fr-FR" dirty="0"/>
              <a:t>Il faudra une longue période et de nombreuses ressources pour produire le changement de l’état de santé souhaité</a:t>
            </a:r>
          </a:p>
          <a:p>
            <a:endParaRPr lang="fr-FR" dirty="0"/>
          </a:p>
          <a:p>
            <a:r>
              <a:rPr lang="fr-FR" dirty="0"/>
              <a:t>Opter pour l’approche programme dans la résolution des problèmes de santé, c’est opter d’avoir une vision globale de la santé des populations. </a:t>
            </a:r>
          </a:p>
          <a:p>
            <a:endParaRPr lang="fr-FR" dirty="0"/>
          </a:p>
        </p:txBody>
      </p:sp>
    </p:spTree>
    <p:extLst>
      <p:ext uri="{BB962C8B-B14F-4D97-AF65-F5344CB8AC3E}">
        <p14:creationId xmlns:p14="http://schemas.microsoft.com/office/powerpoint/2010/main" val="1679410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i="1" dirty="0">
                <a:effectLst/>
              </a:rPr>
              <a:t>Approche projet</a:t>
            </a:r>
            <a:br>
              <a:rPr lang="fr-FR" b="1" i="1" dirty="0">
                <a:effectLst/>
              </a:rPr>
            </a:br>
            <a:endParaRPr lang="fr-FR" b="1" i="1" dirty="0"/>
          </a:p>
        </p:txBody>
      </p:sp>
      <p:sp>
        <p:nvSpPr>
          <p:cNvPr id="3" name="Espace réservé du texte 2"/>
          <p:cNvSpPr>
            <a:spLocks noGrp="1"/>
          </p:cNvSpPr>
          <p:nvPr>
            <p:ph type="body" idx="1"/>
          </p:nvPr>
        </p:nvSpPr>
        <p:spPr>
          <a:xfrm>
            <a:off x="816864" y="1600199"/>
            <a:ext cx="10871200" cy="5059907"/>
          </a:xfrm>
        </p:spPr>
        <p:txBody>
          <a:bodyPr>
            <a:normAutofit/>
          </a:bodyPr>
          <a:lstStyle/>
          <a:p>
            <a:r>
              <a:rPr lang="fr-FR" dirty="0"/>
              <a:t>Contrairement à l’approche programme, l’approche projet dans la réponse aux besoins de santé peut être considérée de fragmentaire</a:t>
            </a:r>
          </a:p>
          <a:p>
            <a:endParaRPr lang="fr-FR" dirty="0"/>
          </a:p>
          <a:p>
            <a:r>
              <a:rPr lang="fr-FR" dirty="0"/>
              <a:t> Ici, l’intervention vise un résultat spécifique, insuffisant pour produire un changement global </a:t>
            </a:r>
          </a:p>
          <a:p>
            <a:endParaRPr lang="fr-FR" dirty="0"/>
          </a:p>
          <a:p>
            <a:r>
              <a:rPr lang="fr-FR" dirty="0"/>
              <a:t>L’approche par projet est une nouvelle organisation du travail dans un contexte donné où les opérations sont surtout des projets : </a:t>
            </a:r>
          </a:p>
          <a:p>
            <a:pPr lvl="1"/>
            <a:r>
              <a:rPr lang="fr-FR" dirty="0"/>
              <a:t>le programme de SMI peut être constitué de projet de nutrition, de vaccination, de lutte contre les maladies diarrhéiques, etc.</a:t>
            </a:r>
          </a:p>
          <a:p>
            <a:endParaRPr lang="fr-FR" dirty="0"/>
          </a:p>
        </p:txBody>
      </p:sp>
    </p:spTree>
    <p:extLst>
      <p:ext uri="{BB962C8B-B14F-4D97-AF65-F5344CB8AC3E}">
        <p14:creationId xmlns:p14="http://schemas.microsoft.com/office/powerpoint/2010/main" val="4183653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6864" y="0"/>
            <a:ext cx="10871200" cy="1371600"/>
          </a:xfrm>
        </p:spPr>
        <p:txBody>
          <a:bodyPr/>
          <a:lstStyle/>
          <a:p>
            <a:pPr algn="ctr"/>
            <a:r>
              <a:rPr lang="fr-FR" b="1" dirty="0">
                <a:effectLst/>
              </a:rPr>
              <a:t>Outils de gestion de programmes </a:t>
            </a:r>
            <a:endParaRPr lang="fr-FR" dirty="0"/>
          </a:p>
        </p:txBody>
      </p:sp>
      <p:sp>
        <p:nvSpPr>
          <p:cNvPr id="3" name="Espace réservé du texte 2"/>
          <p:cNvSpPr>
            <a:spLocks noGrp="1"/>
          </p:cNvSpPr>
          <p:nvPr>
            <p:ph type="body" idx="1"/>
          </p:nvPr>
        </p:nvSpPr>
        <p:spPr/>
        <p:txBody>
          <a:bodyPr/>
          <a:lstStyle/>
          <a:p>
            <a:r>
              <a:rPr lang="fr-FR" dirty="0"/>
              <a:t>Les programmes se composent de plusieurs projets interconnectés qui, lorsqu'ils sont combinés, permettent d'atteindre un objectif plus vaste et à long terme</a:t>
            </a:r>
          </a:p>
          <a:p>
            <a:endParaRPr lang="fr-FR" dirty="0"/>
          </a:p>
          <a:p>
            <a:r>
              <a:rPr lang="fr-FR" dirty="0"/>
              <a:t>Par conséquent, les outils de gestion de programme doivent comporter des fonctionnalités avancées pour effectuer le suivi des projets à un plus haut niveau afin de voir comment chaque projet interagit avec les autres. </a:t>
            </a:r>
          </a:p>
        </p:txBody>
      </p:sp>
    </p:spTree>
    <p:extLst>
      <p:ext uri="{BB962C8B-B14F-4D97-AF65-F5344CB8AC3E}">
        <p14:creationId xmlns:p14="http://schemas.microsoft.com/office/powerpoint/2010/main" val="451001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Outils de gestion de programmes </a:t>
            </a:r>
            <a:endParaRPr lang="fr-FR" dirty="0"/>
          </a:p>
        </p:txBody>
      </p:sp>
      <p:sp>
        <p:nvSpPr>
          <p:cNvPr id="3" name="Espace réservé du texte 2"/>
          <p:cNvSpPr>
            <a:spLocks noGrp="1"/>
          </p:cNvSpPr>
          <p:nvPr>
            <p:ph type="body" idx="1"/>
          </p:nvPr>
        </p:nvSpPr>
        <p:spPr>
          <a:xfrm>
            <a:off x="816864" y="1992573"/>
            <a:ext cx="10871200" cy="4667534"/>
          </a:xfrm>
        </p:spPr>
        <p:txBody>
          <a:bodyPr>
            <a:normAutofit/>
          </a:bodyPr>
          <a:lstStyle/>
          <a:p>
            <a:r>
              <a:rPr lang="fr-FR" dirty="0"/>
              <a:t>Ces outils peuvent inclure : </a:t>
            </a:r>
          </a:p>
          <a:p>
            <a:pPr lvl="1"/>
            <a:r>
              <a:rPr lang="fr-FR" dirty="0"/>
              <a:t>Tableaux de bord</a:t>
            </a:r>
          </a:p>
          <a:p>
            <a:pPr lvl="1"/>
            <a:r>
              <a:rPr lang="fr-FR" dirty="0"/>
              <a:t>Rapports</a:t>
            </a:r>
          </a:p>
          <a:p>
            <a:pPr lvl="1"/>
            <a:r>
              <a:rPr lang="fr-FR" dirty="0"/>
              <a:t>Diagrammes de Gantt</a:t>
            </a:r>
          </a:p>
          <a:p>
            <a:pPr lvl="1"/>
            <a:r>
              <a:rPr lang="fr-FR" dirty="0"/>
              <a:t>Fiches de temps</a:t>
            </a:r>
          </a:p>
          <a:p>
            <a:pPr lvl="1"/>
            <a:r>
              <a:rPr lang="fr-FR" dirty="0"/>
              <a:t>Algorithme décisionnel,</a:t>
            </a:r>
          </a:p>
          <a:p>
            <a:pPr lvl="1"/>
            <a:r>
              <a:rPr lang="fr-FR" dirty="0"/>
              <a:t>Ordinogramme,</a:t>
            </a:r>
          </a:p>
          <a:p>
            <a:pPr lvl="1"/>
            <a:r>
              <a:rPr lang="fr-FR" dirty="0"/>
              <a:t>PERT (Program Évaluation and </a:t>
            </a:r>
            <a:r>
              <a:rPr lang="fr-FR" dirty="0" err="1"/>
              <a:t>Review</a:t>
            </a:r>
            <a:r>
              <a:rPr lang="fr-FR" dirty="0"/>
              <a:t> Technique)</a:t>
            </a:r>
          </a:p>
          <a:p>
            <a:pPr lvl="1"/>
            <a:r>
              <a:rPr lang="fr-FR" dirty="0"/>
              <a:t>Diagramme de Mile stone</a:t>
            </a:r>
          </a:p>
          <a:p>
            <a:endParaRPr lang="fr-FR" dirty="0"/>
          </a:p>
        </p:txBody>
      </p:sp>
    </p:spTree>
    <p:extLst>
      <p:ext uri="{BB962C8B-B14F-4D97-AF65-F5344CB8AC3E}">
        <p14:creationId xmlns:p14="http://schemas.microsoft.com/office/powerpoint/2010/main" val="900168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Outils de gestion de projets</a:t>
            </a:r>
            <a:endParaRPr lang="fr-FR" dirty="0"/>
          </a:p>
        </p:txBody>
      </p:sp>
      <p:sp>
        <p:nvSpPr>
          <p:cNvPr id="3" name="Espace réservé du texte 2"/>
          <p:cNvSpPr>
            <a:spLocks noGrp="1"/>
          </p:cNvSpPr>
          <p:nvPr>
            <p:ph type="body" idx="1"/>
          </p:nvPr>
        </p:nvSpPr>
        <p:spPr/>
        <p:txBody>
          <a:bodyPr/>
          <a:lstStyle/>
          <a:p>
            <a:r>
              <a:rPr lang="fr-FR" dirty="0"/>
              <a:t>Les outils utilisés pour la gestion de programmes peuvent être utilisés pour la gestion de projet </a:t>
            </a:r>
          </a:p>
          <a:p>
            <a:endParaRPr lang="fr-FR" dirty="0"/>
          </a:p>
          <a:p>
            <a:r>
              <a:rPr lang="fr-FR" dirty="0"/>
              <a:t>Dans le cas des projets, le chef de projet devra en outre utiliser le cadre logique qui présente une vue d’ensemble du projet </a:t>
            </a:r>
          </a:p>
          <a:p>
            <a:endParaRPr lang="fr-FR" dirty="0"/>
          </a:p>
        </p:txBody>
      </p:sp>
    </p:spTree>
    <p:extLst>
      <p:ext uri="{BB962C8B-B14F-4D97-AF65-F5344CB8AC3E}">
        <p14:creationId xmlns:p14="http://schemas.microsoft.com/office/powerpoint/2010/main" val="2576397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Architecture du cadre logique de projet</a:t>
            </a:r>
            <a:endParaRPr lang="fr-FR" b="1" dirty="0"/>
          </a:p>
        </p:txBody>
      </p:sp>
      <p:graphicFrame>
        <p:nvGraphicFramePr>
          <p:cNvPr id="3" name="Tableau 2"/>
          <p:cNvGraphicFramePr>
            <a:graphicFrameLocks noGrp="1"/>
          </p:cNvGraphicFramePr>
          <p:nvPr/>
        </p:nvGraphicFramePr>
        <p:xfrm>
          <a:off x="395783" y="1543967"/>
          <a:ext cx="11505064" cy="5224817"/>
        </p:xfrm>
        <a:graphic>
          <a:graphicData uri="http://schemas.openxmlformats.org/drawingml/2006/table">
            <a:tbl>
              <a:tblPr firstRow="1" bandRow="1">
                <a:tableStyleId>{5940675A-B579-460E-94D1-54222C63F5DA}</a:tableStyleId>
              </a:tblPr>
              <a:tblGrid>
                <a:gridCol w="2334048">
                  <a:extLst>
                    <a:ext uri="{9D8B030D-6E8A-4147-A177-3AD203B41FA5}">
                      <a16:colId xmlns:a16="http://schemas.microsoft.com/office/drawing/2014/main" val="721470005"/>
                    </a:ext>
                  </a:extLst>
                </a:gridCol>
                <a:gridCol w="2695270">
                  <a:extLst>
                    <a:ext uri="{9D8B030D-6E8A-4147-A177-3AD203B41FA5}">
                      <a16:colId xmlns:a16="http://schemas.microsoft.com/office/drawing/2014/main" val="1149164213"/>
                    </a:ext>
                  </a:extLst>
                </a:gridCol>
                <a:gridCol w="3063807">
                  <a:extLst>
                    <a:ext uri="{9D8B030D-6E8A-4147-A177-3AD203B41FA5}">
                      <a16:colId xmlns:a16="http://schemas.microsoft.com/office/drawing/2014/main" val="4130094635"/>
                    </a:ext>
                  </a:extLst>
                </a:gridCol>
                <a:gridCol w="1746913">
                  <a:extLst>
                    <a:ext uri="{9D8B030D-6E8A-4147-A177-3AD203B41FA5}">
                      <a16:colId xmlns:a16="http://schemas.microsoft.com/office/drawing/2014/main" val="682062106"/>
                    </a:ext>
                  </a:extLst>
                </a:gridCol>
                <a:gridCol w="1665026">
                  <a:extLst>
                    <a:ext uri="{9D8B030D-6E8A-4147-A177-3AD203B41FA5}">
                      <a16:colId xmlns:a16="http://schemas.microsoft.com/office/drawing/2014/main" val="3603805256"/>
                    </a:ext>
                  </a:extLst>
                </a:gridCol>
              </a:tblGrid>
              <a:tr h="1239220">
                <a:tc>
                  <a:txBody>
                    <a:bodyPr/>
                    <a:lstStyle/>
                    <a:p>
                      <a:pPr>
                        <a:lnSpc>
                          <a:spcPct val="115000"/>
                        </a:lnSpc>
                      </a:pPr>
                      <a:endParaRPr lang="fr-FR" sz="2400" dirty="0">
                        <a:effectLst/>
                        <a:latin typeface="Calibri" panose="020F0502020204030204" pitchFamily="34" charset="0"/>
                        <a:cs typeface="Times New Roman" panose="02020603050405020304" pitchFamily="18" charset="0"/>
                      </a:endParaRPr>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pPr>
                        <a:lnSpc>
                          <a:spcPct val="107000"/>
                        </a:lnSpc>
                        <a:spcAft>
                          <a:spcPts val="800"/>
                        </a:spcAft>
                      </a:pPr>
                      <a:r>
                        <a:rPr lang="fr-FR" sz="2400">
                          <a:effectLst/>
                        </a:rPr>
                        <a:t>Description (logique d’intervention)</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nSpc>
                          <a:spcPct val="107000"/>
                        </a:lnSpc>
                        <a:spcAft>
                          <a:spcPts val="800"/>
                        </a:spcAft>
                      </a:pPr>
                      <a:r>
                        <a:rPr lang="fr-FR" sz="2400">
                          <a:effectLst/>
                        </a:rPr>
                        <a:t>Indicateurs Objectivement Vérifiables (IOV)</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nSpc>
                          <a:spcPct val="107000"/>
                        </a:lnSpc>
                        <a:spcAft>
                          <a:spcPts val="800"/>
                        </a:spcAft>
                      </a:pPr>
                      <a:r>
                        <a:rPr lang="fr-FR" sz="2400">
                          <a:effectLst/>
                        </a:rPr>
                        <a:t>Sources de vérification</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nSpc>
                          <a:spcPct val="107000"/>
                        </a:lnSpc>
                        <a:spcAft>
                          <a:spcPts val="800"/>
                        </a:spcAft>
                      </a:pPr>
                      <a:r>
                        <a:rPr lang="fr-FR" sz="2400">
                          <a:effectLst/>
                        </a:rPr>
                        <a:t>Hypothèses</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536669039"/>
                  </a:ext>
                </a:extLst>
              </a:tr>
              <a:tr h="814220">
                <a:tc>
                  <a:txBody>
                    <a:bodyPr/>
                    <a:lstStyle/>
                    <a:p>
                      <a:pPr>
                        <a:lnSpc>
                          <a:spcPct val="107000"/>
                        </a:lnSpc>
                        <a:spcAft>
                          <a:spcPts val="800"/>
                        </a:spcAft>
                      </a:pPr>
                      <a:r>
                        <a:rPr lang="fr-FR" sz="2400">
                          <a:effectLst/>
                        </a:rPr>
                        <a:t>Objectif global (Finalité)</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nSpc>
                          <a:spcPct val="115000"/>
                        </a:lnSpc>
                      </a:pPr>
                      <a:endParaRPr lang="fr-FR" sz="2400" dirty="0">
                        <a:effectLst/>
                        <a:latin typeface="Calibri" panose="020F0502020204030204" pitchFamily="34" charset="0"/>
                        <a:cs typeface="Times New Roman" panose="02020603050405020304" pitchFamily="18" charset="0"/>
                      </a:endParaRPr>
                    </a:p>
                  </a:txBody>
                  <a:tcPr/>
                </a:tc>
                <a:tc>
                  <a:txBody>
                    <a:bodyPr/>
                    <a:lstStyle/>
                    <a:p>
                      <a:pPr>
                        <a:lnSpc>
                          <a:spcPct val="115000"/>
                        </a:lnSpc>
                      </a:pPr>
                      <a:endParaRPr lang="fr-FR" sz="2400">
                        <a:effectLst/>
                        <a:latin typeface="Calibri" panose="020F0502020204030204" pitchFamily="34" charset="0"/>
                        <a:cs typeface="Times New Roman" panose="02020603050405020304" pitchFamily="18" charset="0"/>
                      </a:endParaRPr>
                    </a:p>
                  </a:txBody>
                  <a:tcPr/>
                </a:tc>
                <a:tc>
                  <a:txBody>
                    <a:bodyPr/>
                    <a:lstStyle/>
                    <a:p>
                      <a:pPr>
                        <a:lnSpc>
                          <a:spcPct val="115000"/>
                        </a:lnSpc>
                      </a:pPr>
                      <a:endParaRPr lang="fr-FR" sz="2400">
                        <a:effectLst/>
                        <a:latin typeface="Calibri" panose="020F0502020204030204" pitchFamily="34" charset="0"/>
                        <a:cs typeface="Times New Roman" panose="02020603050405020304" pitchFamily="18" charset="0"/>
                      </a:endParaRPr>
                    </a:p>
                  </a:txBody>
                  <a:tcPr/>
                </a:tc>
                <a:tc>
                  <a:txBody>
                    <a:bodyPr/>
                    <a:lstStyle/>
                    <a:p>
                      <a:pPr>
                        <a:lnSpc>
                          <a:spcPct val="115000"/>
                        </a:lnSpc>
                      </a:pPr>
                      <a:endParaRPr lang="fr-FR" sz="2400">
                        <a:effectLst/>
                        <a:latin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203224413"/>
                  </a:ext>
                </a:extLst>
              </a:tr>
              <a:tr h="488269">
                <a:tc>
                  <a:txBody>
                    <a:bodyPr/>
                    <a:lstStyle/>
                    <a:p>
                      <a:pPr>
                        <a:lnSpc>
                          <a:spcPct val="107000"/>
                        </a:lnSpc>
                        <a:spcAft>
                          <a:spcPts val="800"/>
                        </a:spcAft>
                      </a:pPr>
                      <a:r>
                        <a:rPr lang="fr-FR" sz="2400">
                          <a:effectLst/>
                        </a:rPr>
                        <a:t>But (objectif spécifique)</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nSpc>
                          <a:spcPct val="115000"/>
                        </a:lnSpc>
                      </a:pPr>
                      <a:endParaRPr lang="fr-FR" sz="2400">
                        <a:effectLst/>
                        <a:latin typeface="Calibri" panose="020F0502020204030204" pitchFamily="34" charset="0"/>
                        <a:cs typeface="Times New Roman" panose="02020603050405020304" pitchFamily="18" charset="0"/>
                      </a:endParaRPr>
                    </a:p>
                  </a:txBody>
                  <a:tcPr/>
                </a:tc>
                <a:tc>
                  <a:txBody>
                    <a:bodyPr/>
                    <a:lstStyle/>
                    <a:p>
                      <a:pPr>
                        <a:lnSpc>
                          <a:spcPct val="115000"/>
                        </a:lnSpc>
                      </a:pPr>
                      <a:endParaRPr lang="fr-FR" sz="2400">
                        <a:effectLst/>
                        <a:latin typeface="Calibri" panose="020F0502020204030204" pitchFamily="34" charset="0"/>
                        <a:cs typeface="Times New Roman" panose="02020603050405020304" pitchFamily="18" charset="0"/>
                      </a:endParaRPr>
                    </a:p>
                  </a:txBody>
                  <a:tcPr/>
                </a:tc>
                <a:tc>
                  <a:txBody>
                    <a:bodyPr/>
                    <a:lstStyle/>
                    <a:p>
                      <a:pPr>
                        <a:lnSpc>
                          <a:spcPct val="115000"/>
                        </a:lnSpc>
                      </a:pPr>
                      <a:endParaRPr lang="fr-FR" sz="2400">
                        <a:effectLst/>
                        <a:latin typeface="Calibri" panose="020F0502020204030204" pitchFamily="34" charset="0"/>
                        <a:cs typeface="Times New Roman" panose="02020603050405020304" pitchFamily="18" charset="0"/>
                      </a:endParaRPr>
                    </a:p>
                  </a:txBody>
                  <a:tcPr/>
                </a:tc>
                <a:tc>
                  <a:txBody>
                    <a:bodyPr/>
                    <a:lstStyle/>
                    <a:p>
                      <a:pPr>
                        <a:lnSpc>
                          <a:spcPct val="115000"/>
                        </a:lnSpc>
                      </a:pPr>
                      <a:endParaRPr lang="fr-FR" sz="2400" dirty="0">
                        <a:effectLst/>
                        <a:latin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531337188"/>
                  </a:ext>
                </a:extLst>
              </a:tr>
              <a:tr h="814220">
                <a:tc>
                  <a:txBody>
                    <a:bodyPr/>
                    <a:lstStyle/>
                    <a:p>
                      <a:pPr>
                        <a:lnSpc>
                          <a:spcPct val="107000"/>
                        </a:lnSpc>
                        <a:spcAft>
                          <a:spcPts val="800"/>
                        </a:spcAft>
                      </a:pPr>
                      <a:r>
                        <a:rPr lang="fr-FR" sz="2400">
                          <a:effectLst/>
                        </a:rPr>
                        <a:t>Produit (Résultat attendu)</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nSpc>
                          <a:spcPct val="115000"/>
                        </a:lnSpc>
                      </a:pPr>
                      <a:endParaRPr lang="fr-FR" sz="2400">
                        <a:effectLst/>
                        <a:latin typeface="Calibri" panose="020F0502020204030204" pitchFamily="34" charset="0"/>
                        <a:cs typeface="Times New Roman" panose="02020603050405020304" pitchFamily="18" charset="0"/>
                      </a:endParaRPr>
                    </a:p>
                  </a:txBody>
                  <a:tcPr/>
                </a:tc>
                <a:tc>
                  <a:txBody>
                    <a:bodyPr/>
                    <a:lstStyle/>
                    <a:p>
                      <a:pPr>
                        <a:lnSpc>
                          <a:spcPct val="115000"/>
                        </a:lnSpc>
                      </a:pPr>
                      <a:endParaRPr lang="fr-FR" sz="2400">
                        <a:effectLst/>
                        <a:latin typeface="Calibri" panose="020F0502020204030204" pitchFamily="34" charset="0"/>
                        <a:cs typeface="Times New Roman" panose="02020603050405020304" pitchFamily="18" charset="0"/>
                      </a:endParaRPr>
                    </a:p>
                  </a:txBody>
                  <a:tcPr/>
                </a:tc>
                <a:tc>
                  <a:txBody>
                    <a:bodyPr/>
                    <a:lstStyle/>
                    <a:p>
                      <a:pPr>
                        <a:lnSpc>
                          <a:spcPct val="115000"/>
                        </a:lnSpc>
                      </a:pPr>
                      <a:endParaRPr lang="fr-FR" sz="2400">
                        <a:effectLst/>
                        <a:latin typeface="Calibri" panose="020F0502020204030204" pitchFamily="34" charset="0"/>
                        <a:cs typeface="Times New Roman" panose="02020603050405020304" pitchFamily="18" charset="0"/>
                      </a:endParaRPr>
                    </a:p>
                  </a:txBody>
                  <a:tcPr/>
                </a:tc>
                <a:tc>
                  <a:txBody>
                    <a:bodyPr/>
                    <a:lstStyle/>
                    <a:p>
                      <a:pPr>
                        <a:lnSpc>
                          <a:spcPct val="115000"/>
                        </a:lnSpc>
                      </a:pPr>
                      <a:endParaRPr lang="fr-FR" sz="2400" dirty="0">
                        <a:effectLst/>
                        <a:latin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239549255"/>
                  </a:ext>
                </a:extLst>
              </a:tr>
              <a:tr h="551977">
                <a:tc>
                  <a:txBody>
                    <a:bodyPr/>
                    <a:lstStyle/>
                    <a:p>
                      <a:pPr>
                        <a:lnSpc>
                          <a:spcPct val="107000"/>
                        </a:lnSpc>
                        <a:spcAft>
                          <a:spcPts val="800"/>
                        </a:spcAft>
                      </a:pPr>
                      <a:r>
                        <a:rPr lang="fr-FR" sz="2400">
                          <a:effectLst/>
                        </a:rPr>
                        <a:t>Activités</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nSpc>
                          <a:spcPct val="115000"/>
                        </a:lnSpc>
                      </a:pPr>
                      <a:endParaRPr lang="fr-FR" sz="2400">
                        <a:effectLst/>
                        <a:latin typeface="Calibri" panose="020F0502020204030204" pitchFamily="34" charset="0"/>
                        <a:cs typeface="Times New Roman" panose="02020603050405020304" pitchFamily="18" charset="0"/>
                      </a:endParaRPr>
                    </a:p>
                  </a:txBody>
                  <a:tcPr/>
                </a:tc>
                <a:tc>
                  <a:txBody>
                    <a:bodyPr/>
                    <a:lstStyle/>
                    <a:p>
                      <a:pPr>
                        <a:lnSpc>
                          <a:spcPct val="115000"/>
                        </a:lnSpc>
                      </a:pPr>
                      <a:endParaRPr lang="fr-FR" sz="2400">
                        <a:effectLst/>
                        <a:latin typeface="Calibri" panose="020F0502020204030204" pitchFamily="34" charset="0"/>
                        <a:cs typeface="Times New Roman" panose="02020603050405020304" pitchFamily="18" charset="0"/>
                      </a:endParaRPr>
                    </a:p>
                  </a:txBody>
                  <a:tcPr/>
                </a:tc>
                <a:tc>
                  <a:txBody>
                    <a:bodyPr/>
                    <a:lstStyle/>
                    <a:p>
                      <a:pPr>
                        <a:lnSpc>
                          <a:spcPct val="115000"/>
                        </a:lnSpc>
                      </a:pPr>
                      <a:endParaRPr lang="fr-FR" sz="2400">
                        <a:effectLst/>
                        <a:latin typeface="Calibri" panose="020F0502020204030204" pitchFamily="34" charset="0"/>
                        <a:cs typeface="Times New Roman" panose="02020603050405020304" pitchFamily="18" charset="0"/>
                      </a:endParaRPr>
                    </a:p>
                  </a:txBody>
                  <a:tcPr/>
                </a:tc>
                <a:tc>
                  <a:txBody>
                    <a:bodyPr/>
                    <a:lstStyle/>
                    <a:p>
                      <a:pPr>
                        <a:lnSpc>
                          <a:spcPct val="115000"/>
                        </a:lnSpc>
                      </a:pPr>
                      <a:endParaRPr lang="fr-FR" sz="2400">
                        <a:effectLst/>
                        <a:latin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693242853"/>
                  </a:ext>
                </a:extLst>
              </a:tr>
              <a:tr h="814220">
                <a:tc>
                  <a:txBody>
                    <a:bodyPr/>
                    <a:lstStyle/>
                    <a:p>
                      <a:pPr>
                        <a:lnSpc>
                          <a:spcPct val="115000"/>
                        </a:lnSpc>
                      </a:pPr>
                      <a:endParaRPr lang="fr-FR" sz="2400">
                        <a:effectLst/>
                        <a:latin typeface="Calibri" panose="020F0502020204030204" pitchFamily="34" charset="0"/>
                        <a:cs typeface="Times New Roman" panose="02020603050405020304" pitchFamily="18" charset="0"/>
                      </a:endParaRPr>
                    </a:p>
                  </a:txBody>
                  <a:tcPr/>
                </a:tc>
                <a:tc>
                  <a:txBody>
                    <a:bodyPr/>
                    <a:lstStyle/>
                    <a:p>
                      <a:pPr>
                        <a:lnSpc>
                          <a:spcPct val="115000"/>
                        </a:lnSpc>
                      </a:pPr>
                      <a:endParaRPr lang="fr-FR" sz="2400">
                        <a:effectLst/>
                        <a:latin typeface="Calibri" panose="020F0502020204030204" pitchFamily="34" charset="0"/>
                        <a:cs typeface="Times New Roman" panose="02020603050405020304" pitchFamily="18" charset="0"/>
                      </a:endParaRPr>
                    </a:p>
                  </a:txBody>
                  <a:tcPr/>
                </a:tc>
                <a:tc>
                  <a:txBody>
                    <a:bodyPr/>
                    <a:lstStyle/>
                    <a:p>
                      <a:pPr>
                        <a:lnSpc>
                          <a:spcPct val="115000"/>
                        </a:lnSpc>
                      </a:pPr>
                      <a:endParaRPr lang="fr-FR" sz="2400">
                        <a:effectLst/>
                        <a:latin typeface="Calibri" panose="020F0502020204030204" pitchFamily="34" charset="0"/>
                        <a:cs typeface="Times New Roman" panose="02020603050405020304" pitchFamily="18" charset="0"/>
                      </a:endParaRPr>
                    </a:p>
                  </a:txBody>
                  <a:tcPr/>
                </a:tc>
                <a:tc>
                  <a:txBody>
                    <a:bodyPr/>
                    <a:lstStyle/>
                    <a:p>
                      <a:pPr>
                        <a:lnSpc>
                          <a:spcPct val="115000"/>
                        </a:lnSpc>
                      </a:pPr>
                      <a:endParaRPr lang="fr-FR" sz="2400">
                        <a:effectLst/>
                        <a:latin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fr-FR" sz="2400" dirty="0">
                          <a:effectLst/>
                        </a:rPr>
                        <a:t>Conditions préalables</a:t>
                      </a:r>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14442310"/>
                  </a:ext>
                </a:extLst>
              </a:tr>
            </a:tbl>
          </a:graphicData>
        </a:graphic>
      </p:graphicFrame>
    </p:spTree>
    <p:extLst>
      <p:ext uri="{BB962C8B-B14F-4D97-AF65-F5344CB8AC3E}">
        <p14:creationId xmlns:p14="http://schemas.microsoft.com/office/powerpoint/2010/main" val="50337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136478" y="481084"/>
          <a:ext cx="11832609" cy="6064374"/>
        </p:xfrm>
        <a:graphic>
          <a:graphicData uri="http://schemas.openxmlformats.org/drawingml/2006/table">
            <a:tbl>
              <a:tblPr firstRow="1" firstCol="1" bandRow="1">
                <a:tableStyleId>{5940675A-B579-460E-94D1-54222C63F5DA}</a:tableStyleId>
              </a:tblPr>
              <a:tblGrid>
                <a:gridCol w="1235213">
                  <a:extLst>
                    <a:ext uri="{9D8B030D-6E8A-4147-A177-3AD203B41FA5}">
                      <a16:colId xmlns:a16="http://schemas.microsoft.com/office/drawing/2014/main" val="2993329981"/>
                    </a:ext>
                  </a:extLst>
                </a:gridCol>
                <a:gridCol w="2489498">
                  <a:extLst>
                    <a:ext uri="{9D8B030D-6E8A-4147-A177-3AD203B41FA5}">
                      <a16:colId xmlns:a16="http://schemas.microsoft.com/office/drawing/2014/main" val="4282642757"/>
                    </a:ext>
                  </a:extLst>
                </a:gridCol>
                <a:gridCol w="2057175">
                  <a:extLst>
                    <a:ext uri="{9D8B030D-6E8A-4147-A177-3AD203B41FA5}">
                      <a16:colId xmlns:a16="http://schemas.microsoft.com/office/drawing/2014/main" val="3523869331"/>
                    </a:ext>
                  </a:extLst>
                </a:gridCol>
                <a:gridCol w="2703842">
                  <a:extLst>
                    <a:ext uri="{9D8B030D-6E8A-4147-A177-3AD203B41FA5}">
                      <a16:colId xmlns:a16="http://schemas.microsoft.com/office/drawing/2014/main" val="2716291785"/>
                    </a:ext>
                  </a:extLst>
                </a:gridCol>
                <a:gridCol w="3346881">
                  <a:extLst>
                    <a:ext uri="{9D8B030D-6E8A-4147-A177-3AD203B41FA5}">
                      <a16:colId xmlns:a16="http://schemas.microsoft.com/office/drawing/2014/main" val="3449703312"/>
                    </a:ext>
                  </a:extLst>
                </a:gridCol>
              </a:tblGrid>
              <a:tr h="379787">
                <a:tc>
                  <a:txBody>
                    <a:bodyPr/>
                    <a:lstStyle/>
                    <a:p>
                      <a:pPr>
                        <a:lnSpc>
                          <a:spcPct val="115000"/>
                        </a:lnSpc>
                        <a:spcAft>
                          <a:spcPts val="0"/>
                        </a:spcAft>
                      </a:pPr>
                      <a:r>
                        <a:rPr lang="fr-FR" sz="1400" b="1" dirty="0">
                          <a:effectLst/>
                          <a:latin typeface="Times New Roman" panose="02020603050405020304" pitchFamily="18" charset="0"/>
                          <a:cs typeface="Times New Roman" panose="02020603050405020304" pitchFamily="18" charset="0"/>
                        </a:rPr>
                        <a:t> </a:t>
                      </a:r>
                      <a:endParaRPr lang="fr-FR" sz="1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nchor="ctr"/>
                </a:tc>
                <a:tc>
                  <a:txBody>
                    <a:bodyPr/>
                    <a:lstStyle/>
                    <a:p>
                      <a:pPr>
                        <a:lnSpc>
                          <a:spcPct val="115000"/>
                        </a:lnSpc>
                        <a:spcAft>
                          <a:spcPts val="0"/>
                        </a:spcAft>
                      </a:pPr>
                      <a:r>
                        <a:rPr lang="fr-FR" sz="1400" b="1">
                          <a:effectLst/>
                          <a:latin typeface="Times New Roman" panose="02020603050405020304" pitchFamily="18" charset="0"/>
                          <a:cs typeface="Times New Roman" panose="02020603050405020304" pitchFamily="18" charset="0"/>
                        </a:rPr>
                        <a:t>Description </a:t>
                      </a:r>
                      <a:endParaRPr lang="fr-FR" sz="14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tc>
                <a:tc>
                  <a:txBody>
                    <a:bodyPr/>
                    <a:lstStyle/>
                    <a:p>
                      <a:pPr>
                        <a:lnSpc>
                          <a:spcPct val="115000"/>
                        </a:lnSpc>
                        <a:spcAft>
                          <a:spcPts val="0"/>
                        </a:spcAft>
                      </a:pPr>
                      <a:r>
                        <a:rPr lang="fr-FR" sz="1400" b="1">
                          <a:effectLst/>
                          <a:latin typeface="Times New Roman" panose="02020603050405020304" pitchFamily="18" charset="0"/>
                          <a:cs typeface="Times New Roman" panose="02020603050405020304" pitchFamily="18" charset="0"/>
                        </a:rPr>
                        <a:t>Description et apports extérieurs</a:t>
                      </a:r>
                      <a:endParaRPr lang="fr-FR" sz="14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tc>
                <a:tc>
                  <a:txBody>
                    <a:bodyPr/>
                    <a:lstStyle/>
                    <a:p>
                      <a:pPr>
                        <a:lnSpc>
                          <a:spcPct val="115000"/>
                        </a:lnSpc>
                        <a:spcAft>
                          <a:spcPts val="0"/>
                        </a:spcAft>
                      </a:pPr>
                      <a:r>
                        <a:rPr lang="fr-FR" sz="1400" b="1">
                          <a:effectLst/>
                          <a:latin typeface="Times New Roman" panose="02020603050405020304" pitchFamily="18" charset="0"/>
                          <a:cs typeface="Times New Roman" panose="02020603050405020304" pitchFamily="18" charset="0"/>
                        </a:rPr>
                        <a:t>Moyens/sources de vérification</a:t>
                      </a:r>
                      <a:endParaRPr lang="fr-FR" sz="14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tc>
                <a:tc>
                  <a:txBody>
                    <a:bodyPr/>
                    <a:lstStyle/>
                    <a:p>
                      <a:pPr>
                        <a:lnSpc>
                          <a:spcPct val="115000"/>
                        </a:lnSpc>
                        <a:spcAft>
                          <a:spcPts val="0"/>
                        </a:spcAft>
                      </a:pPr>
                      <a:r>
                        <a:rPr lang="fr-FR" sz="1400" b="1" dirty="0">
                          <a:effectLst/>
                          <a:latin typeface="Times New Roman" panose="02020603050405020304" pitchFamily="18" charset="0"/>
                          <a:cs typeface="Times New Roman" panose="02020603050405020304" pitchFamily="18" charset="0"/>
                        </a:rPr>
                        <a:t>Hypothèses de travail et conditions préalables</a:t>
                      </a:r>
                      <a:endParaRPr lang="fr-FR" sz="1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tc>
                <a:extLst>
                  <a:ext uri="{0D108BD9-81ED-4DB2-BD59-A6C34878D82A}">
                    <a16:rowId xmlns:a16="http://schemas.microsoft.com/office/drawing/2014/main" val="4130095762"/>
                  </a:ext>
                </a:extLst>
              </a:tr>
              <a:tr h="775702">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Objectif d’ensemble</a:t>
                      </a:r>
                      <a:endParaRPr lang="fr-FR"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nchor="ctr"/>
                </a:tc>
                <a:tc>
                  <a:txBody>
                    <a:bodyPr/>
                    <a:lstStyle/>
                    <a:p>
                      <a:pPr>
                        <a:lnSpc>
                          <a:spcPct val="115000"/>
                        </a:lnSpc>
                        <a:spcAft>
                          <a:spcPts val="0"/>
                        </a:spcAft>
                      </a:pPr>
                      <a:r>
                        <a:rPr lang="fr-FR" sz="1400" dirty="0">
                          <a:effectLst/>
                          <a:latin typeface="Times New Roman" panose="02020603050405020304" pitchFamily="18" charset="0"/>
                          <a:cs typeface="Times New Roman" panose="02020603050405020304" pitchFamily="18" charset="0"/>
                        </a:rPr>
                        <a:t>L’objectif auquel le projet contribuera. L’objectif peut être fixé par le pays, un bailleur de fonds, une ONG, etc.</a:t>
                      </a:r>
                      <a:endParaRPr lang="fr-F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tc>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 </a:t>
                      </a:r>
                      <a:endParaRPr lang="fr-FR"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tc>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 </a:t>
                      </a:r>
                      <a:endParaRPr lang="fr-FR"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tc>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 </a:t>
                      </a:r>
                      <a:endParaRPr lang="fr-FR"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tc>
                <a:extLst>
                  <a:ext uri="{0D108BD9-81ED-4DB2-BD59-A6C34878D82A}">
                    <a16:rowId xmlns:a16="http://schemas.microsoft.com/office/drawing/2014/main" val="1540967964"/>
                  </a:ext>
                </a:extLst>
              </a:tr>
              <a:tr h="1082646">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Objectif du projet</a:t>
                      </a:r>
                      <a:endParaRPr lang="fr-FR"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nchor="ctr"/>
                </a:tc>
                <a:tc>
                  <a:txBody>
                    <a:bodyPr/>
                    <a:lstStyle/>
                    <a:p>
                      <a:pPr>
                        <a:lnSpc>
                          <a:spcPct val="115000"/>
                        </a:lnSpc>
                        <a:spcAft>
                          <a:spcPts val="0"/>
                        </a:spcAft>
                      </a:pPr>
                      <a:r>
                        <a:rPr lang="fr-FR" sz="1400" dirty="0">
                          <a:effectLst/>
                          <a:latin typeface="Times New Roman" panose="02020603050405020304" pitchFamily="18" charset="0"/>
                          <a:cs typeface="Times New Roman" panose="02020603050405020304" pitchFamily="18" charset="0"/>
                        </a:rPr>
                        <a:t>L’objectif qui sera</a:t>
                      </a:r>
                    </a:p>
                    <a:p>
                      <a:pPr>
                        <a:lnSpc>
                          <a:spcPct val="115000"/>
                        </a:lnSpc>
                        <a:spcAft>
                          <a:spcPts val="0"/>
                        </a:spcAft>
                      </a:pPr>
                      <a:r>
                        <a:rPr lang="fr-FR" sz="1400" dirty="0">
                          <a:effectLst/>
                          <a:latin typeface="Times New Roman" panose="02020603050405020304" pitchFamily="18" charset="0"/>
                          <a:cs typeface="Times New Roman" panose="02020603050405020304" pitchFamily="18" charset="0"/>
                        </a:rPr>
                        <a:t>atteint à la fin du projet</a:t>
                      </a:r>
                      <a:endParaRPr lang="fr-F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nchor="ctr"/>
                </a:tc>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Description de l’objectif du projet en termes de qualité, quantité, durée, et localisation possible</a:t>
                      </a:r>
                      <a:endParaRPr lang="fr-FR"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tc>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La source dans laquelle les données seront trouvées pour vérifier si les indicateurs ont été réalisés. Ceci s’obtient généralement de rapports et autres documents.</a:t>
                      </a:r>
                      <a:endParaRPr lang="fr-FR"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tc>
                <a:tc>
                  <a:txBody>
                    <a:bodyPr/>
                    <a:lstStyle/>
                    <a:p>
                      <a:pPr>
                        <a:lnSpc>
                          <a:spcPct val="115000"/>
                        </a:lnSpc>
                        <a:spcAft>
                          <a:spcPts val="0"/>
                        </a:spcAft>
                      </a:pPr>
                      <a:r>
                        <a:rPr lang="fr-FR" sz="1400" dirty="0">
                          <a:effectLst/>
                          <a:latin typeface="Times New Roman" panose="02020603050405020304" pitchFamily="18" charset="0"/>
                          <a:cs typeface="Times New Roman" panose="02020603050405020304" pitchFamily="18" charset="0"/>
                        </a:rPr>
                        <a:t>Toutes les conditions qui doivent être remplies pour que l’objectif de projet contribue à l’objectif d’ensemble, mais qui doivent être réalisées par d’autres parties que les partenaires du projet.</a:t>
                      </a:r>
                    </a:p>
                    <a:p>
                      <a:pPr>
                        <a:lnSpc>
                          <a:spcPct val="115000"/>
                        </a:lnSpc>
                        <a:spcAft>
                          <a:spcPts val="0"/>
                        </a:spcAft>
                      </a:pPr>
                      <a:r>
                        <a:rPr lang="fr-FR" sz="1400" dirty="0">
                          <a:effectLst/>
                          <a:latin typeface="Times New Roman" panose="02020603050405020304" pitchFamily="18" charset="0"/>
                          <a:cs typeface="Times New Roman" panose="02020603050405020304" pitchFamily="18" charset="0"/>
                        </a:rPr>
                        <a:t>Celles-ci sont hors de l’influence du projet.</a:t>
                      </a:r>
                      <a:endParaRPr lang="fr-F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tc>
                <a:extLst>
                  <a:ext uri="{0D108BD9-81ED-4DB2-BD59-A6C34878D82A}">
                    <a16:rowId xmlns:a16="http://schemas.microsoft.com/office/drawing/2014/main" val="3359325483"/>
                  </a:ext>
                </a:extLst>
              </a:tr>
              <a:tr h="929174">
                <a:tc>
                  <a:txBody>
                    <a:bodyPr/>
                    <a:lstStyle/>
                    <a:p>
                      <a:pPr>
                        <a:lnSpc>
                          <a:spcPct val="115000"/>
                        </a:lnSpc>
                        <a:spcAft>
                          <a:spcPts val="0"/>
                        </a:spcAft>
                      </a:pPr>
                      <a:r>
                        <a:rPr lang="fr-FR" sz="1400" dirty="0">
                          <a:effectLst/>
                          <a:latin typeface="Times New Roman" panose="02020603050405020304" pitchFamily="18" charset="0"/>
                          <a:cs typeface="Times New Roman" panose="02020603050405020304" pitchFamily="18" charset="0"/>
                        </a:rPr>
                        <a:t>Résultats </a:t>
                      </a:r>
                      <a:endParaRPr lang="fr-F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nchor="ctr"/>
                </a:tc>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Les objectifs qui seront</a:t>
                      </a:r>
                    </a:p>
                    <a:p>
                      <a:pPr>
                        <a:lnSpc>
                          <a:spcPct val="115000"/>
                        </a:lnSpc>
                        <a:spcAft>
                          <a:spcPts val="0"/>
                        </a:spcAft>
                      </a:pPr>
                      <a:r>
                        <a:rPr lang="fr-FR" sz="1400">
                          <a:effectLst/>
                          <a:latin typeface="Times New Roman" panose="02020603050405020304" pitchFamily="18" charset="0"/>
                          <a:cs typeface="Times New Roman" panose="02020603050405020304" pitchFamily="18" charset="0"/>
                        </a:rPr>
                        <a:t>atteints pendant la</a:t>
                      </a:r>
                    </a:p>
                    <a:p>
                      <a:pPr>
                        <a:lnSpc>
                          <a:spcPct val="115000"/>
                        </a:lnSpc>
                        <a:spcAft>
                          <a:spcPts val="0"/>
                        </a:spcAft>
                      </a:pPr>
                      <a:r>
                        <a:rPr lang="fr-FR" sz="1400">
                          <a:effectLst/>
                          <a:latin typeface="Times New Roman" panose="02020603050405020304" pitchFamily="18" charset="0"/>
                          <a:cs typeface="Times New Roman" panose="02020603050405020304" pitchFamily="18" charset="0"/>
                        </a:rPr>
                        <a:t>durée du projet.</a:t>
                      </a:r>
                    </a:p>
                    <a:p>
                      <a:pPr>
                        <a:lnSpc>
                          <a:spcPct val="115000"/>
                        </a:lnSpc>
                        <a:spcAft>
                          <a:spcPts val="0"/>
                        </a:spcAft>
                      </a:pPr>
                      <a:r>
                        <a:rPr lang="fr-FR" sz="1400">
                          <a:effectLst/>
                          <a:latin typeface="Times New Roman" panose="02020603050405020304" pitchFamily="18" charset="0"/>
                          <a:cs typeface="Times New Roman" panose="02020603050405020304" pitchFamily="18" charset="0"/>
                        </a:rPr>
                        <a:t>Il y en aura presque</a:t>
                      </a:r>
                    </a:p>
                    <a:p>
                      <a:pPr>
                        <a:lnSpc>
                          <a:spcPct val="115000"/>
                        </a:lnSpc>
                        <a:spcAft>
                          <a:spcPts val="0"/>
                        </a:spcAft>
                      </a:pPr>
                      <a:r>
                        <a:rPr lang="fr-FR" sz="1400">
                          <a:effectLst/>
                          <a:latin typeface="Times New Roman" panose="02020603050405020304" pitchFamily="18" charset="0"/>
                          <a:cs typeface="Times New Roman" panose="02020603050405020304" pitchFamily="18" charset="0"/>
                        </a:rPr>
                        <a:t>toujours plus d’un.</a:t>
                      </a:r>
                      <a:endParaRPr lang="fr-FR"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tc>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Description des résultats du projet en termes de</a:t>
                      </a:r>
                    </a:p>
                    <a:p>
                      <a:pPr>
                        <a:lnSpc>
                          <a:spcPct val="115000"/>
                        </a:lnSpc>
                        <a:spcAft>
                          <a:spcPts val="0"/>
                        </a:spcAft>
                      </a:pPr>
                      <a:r>
                        <a:rPr lang="fr-FR" sz="1400">
                          <a:effectLst/>
                          <a:latin typeface="Times New Roman" panose="02020603050405020304" pitchFamily="18" charset="0"/>
                          <a:cs typeface="Times New Roman" panose="02020603050405020304" pitchFamily="18" charset="0"/>
                        </a:rPr>
                        <a:t>qualité, quantité, durée, et localisation possible.</a:t>
                      </a:r>
                      <a:endParaRPr lang="fr-FR"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tc>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La source dans laquelle les données seront trouvées pour vérifier si les indicateurs ont été réalisés. Ceci s’obtient généralement de rapports et autres documents.</a:t>
                      </a:r>
                      <a:endParaRPr lang="fr-FR"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tc>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Toutes les conditions qui doivent être remplies pour que l’objectif de projet soit réalisé, mais qui doivent être réalisées par d’autres parties que les partenaires du projet. Celles-ci sont hors de l’influence du projet.</a:t>
                      </a:r>
                      <a:endParaRPr lang="fr-FR"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tc>
                <a:extLst>
                  <a:ext uri="{0D108BD9-81ED-4DB2-BD59-A6C34878D82A}">
                    <a16:rowId xmlns:a16="http://schemas.microsoft.com/office/drawing/2014/main" val="3654594141"/>
                  </a:ext>
                </a:extLst>
              </a:tr>
              <a:tr h="1082646">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Activités </a:t>
                      </a:r>
                      <a:endParaRPr lang="fr-FR"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nchor="ctr"/>
                </a:tc>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Ce qui sera fait pour atteindre les résultats – à détailler pour chacun d’eux.</a:t>
                      </a:r>
                      <a:endParaRPr lang="fr-FR"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nchor="ctr"/>
                </a:tc>
                <a:tc>
                  <a:txBody>
                    <a:bodyPr/>
                    <a:lstStyle/>
                    <a:p>
                      <a:pPr>
                        <a:lnSpc>
                          <a:spcPct val="115000"/>
                        </a:lnSpc>
                        <a:spcAft>
                          <a:spcPts val="0"/>
                        </a:spcAft>
                      </a:pPr>
                      <a:r>
                        <a:rPr lang="fr-FR" sz="1400" dirty="0">
                          <a:effectLst/>
                          <a:latin typeface="Times New Roman" panose="02020603050405020304" pitchFamily="18" charset="0"/>
                          <a:cs typeface="Times New Roman" panose="02020603050405020304" pitchFamily="18" charset="0"/>
                        </a:rPr>
                        <a:t>Moyens ou ressources nécessaires pour entreprendre les</a:t>
                      </a:r>
                    </a:p>
                    <a:p>
                      <a:pPr>
                        <a:lnSpc>
                          <a:spcPct val="115000"/>
                        </a:lnSpc>
                        <a:spcAft>
                          <a:spcPts val="0"/>
                        </a:spcAft>
                      </a:pPr>
                      <a:r>
                        <a:rPr lang="fr-FR" sz="1400" dirty="0">
                          <a:effectLst/>
                          <a:latin typeface="Times New Roman" panose="02020603050405020304" pitchFamily="18" charset="0"/>
                          <a:cs typeface="Times New Roman" panose="02020603050405020304" pitchFamily="18" charset="0"/>
                        </a:rPr>
                        <a:t>activités</a:t>
                      </a:r>
                      <a:endParaRPr lang="fr-F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tc>
                <a:tc>
                  <a:txBody>
                    <a:bodyPr/>
                    <a:lstStyle/>
                    <a:p>
                      <a:pPr>
                        <a:lnSpc>
                          <a:spcPct val="115000"/>
                        </a:lnSpc>
                        <a:spcAft>
                          <a:spcPts val="0"/>
                        </a:spcAft>
                      </a:pPr>
                      <a:r>
                        <a:rPr lang="fr-FR" sz="1400" dirty="0">
                          <a:effectLst/>
                          <a:latin typeface="Times New Roman" panose="02020603050405020304" pitchFamily="18" charset="0"/>
                          <a:cs typeface="Times New Roman" panose="02020603050405020304" pitchFamily="18" charset="0"/>
                        </a:rPr>
                        <a:t> </a:t>
                      </a:r>
                      <a:endParaRPr lang="fr-F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tc>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Toutes les conditions qui doivent être remplies pour que les activités du projet réalisent les résultats du projet, mais qui doivent être réalisées par d’autres parties que les partenaires du projet. Celles-ci sont hors de l’influence du projet.</a:t>
                      </a:r>
                      <a:endParaRPr lang="fr-FR"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tc>
                <a:extLst>
                  <a:ext uri="{0D108BD9-81ED-4DB2-BD59-A6C34878D82A}">
                    <a16:rowId xmlns:a16="http://schemas.microsoft.com/office/drawing/2014/main" val="3523252121"/>
                  </a:ext>
                </a:extLst>
              </a:tr>
              <a:tr h="468758">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 </a:t>
                      </a:r>
                      <a:endParaRPr lang="fr-FR"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nchor="ctr"/>
                </a:tc>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 </a:t>
                      </a:r>
                      <a:endParaRPr lang="fr-FR"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tc>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 </a:t>
                      </a:r>
                      <a:endParaRPr lang="fr-FR"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tc>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 </a:t>
                      </a:r>
                      <a:endParaRPr lang="fr-FR"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tc>
                <a:tc>
                  <a:txBody>
                    <a:bodyPr/>
                    <a:lstStyle/>
                    <a:p>
                      <a:pPr>
                        <a:lnSpc>
                          <a:spcPct val="115000"/>
                        </a:lnSpc>
                        <a:spcAft>
                          <a:spcPts val="0"/>
                        </a:spcAft>
                      </a:pPr>
                      <a:r>
                        <a:rPr lang="fr-FR" sz="1400" dirty="0">
                          <a:effectLst/>
                          <a:latin typeface="Times New Roman" panose="02020603050405020304" pitchFamily="18" charset="0"/>
                          <a:cs typeface="Times New Roman" panose="02020603050405020304" pitchFamily="18" charset="0"/>
                        </a:rPr>
                        <a:t>Les conditions qui doivent être remplies pour que les activités soient mises en œuvre</a:t>
                      </a:r>
                      <a:endParaRPr lang="fr-F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68" marR="50668" marT="8000" marB="0"/>
                </a:tc>
                <a:extLst>
                  <a:ext uri="{0D108BD9-81ED-4DB2-BD59-A6C34878D82A}">
                    <a16:rowId xmlns:a16="http://schemas.microsoft.com/office/drawing/2014/main" val="191227611"/>
                  </a:ext>
                </a:extLst>
              </a:tr>
            </a:tbl>
          </a:graphicData>
        </a:graphic>
      </p:graphicFrame>
    </p:spTree>
    <p:extLst>
      <p:ext uri="{BB962C8B-B14F-4D97-AF65-F5344CB8AC3E}">
        <p14:creationId xmlns:p14="http://schemas.microsoft.com/office/powerpoint/2010/main" val="837938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Contenu</a:t>
            </a:r>
          </a:p>
        </p:txBody>
      </p:sp>
      <p:sp>
        <p:nvSpPr>
          <p:cNvPr id="3" name="Espace réservé du texte 2"/>
          <p:cNvSpPr>
            <a:spLocks noGrp="1"/>
          </p:cNvSpPr>
          <p:nvPr>
            <p:ph type="body" idx="1"/>
          </p:nvPr>
        </p:nvSpPr>
        <p:spPr>
          <a:xfrm>
            <a:off x="816864" y="2088106"/>
            <a:ext cx="10871200" cy="4038373"/>
          </a:xfrm>
        </p:spPr>
        <p:txBody>
          <a:bodyPr/>
          <a:lstStyle/>
          <a:p>
            <a:pPr lvl="0">
              <a:lnSpc>
                <a:spcPct val="150000"/>
              </a:lnSpc>
            </a:pPr>
            <a:r>
              <a:rPr lang="fr-FR" dirty="0"/>
              <a:t>Approche projet et programme</a:t>
            </a:r>
          </a:p>
          <a:p>
            <a:pPr lvl="0">
              <a:lnSpc>
                <a:spcPct val="150000"/>
              </a:lnSpc>
            </a:pPr>
            <a:r>
              <a:rPr lang="fr-FR" dirty="0"/>
              <a:t>Suivi-évaluation des programmes et projets de santé</a:t>
            </a:r>
          </a:p>
          <a:p>
            <a:pPr>
              <a:lnSpc>
                <a:spcPct val="150000"/>
              </a:lnSpc>
            </a:pPr>
            <a:r>
              <a:rPr lang="fr-FR" dirty="0"/>
              <a:t>Outils de gestion des programmes et projets de santé</a:t>
            </a:r>
          </a:p>
        </p:txBody>
      </p:sp>
    </p:spTree>
    <p:extLst>
      <p:ext uri="{BB962C8B-B14F-4D97-AF65-F5344CB8AC3E}">
        <p14:creationId xmlns:p14="http://schemas.microsoft.com/office/powerpoint/2010/main" val="4196094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3206" y="3394881"/>
            <a:ext cx="11315511" cy="990600"/>
          </a:xfrm>
        </p:spPr>
        <p:txBody>
          <a:bodyPr/>
          <a:lstStyle/>
          <a:p>
            <a:pPr lvl="0"/>
            <a:r>
              <a:rPr lang="fr-FR" sz="4000" b="1" dirty="0">
                <a:effectLst/>
              </a:rPr>
              <a:t>Suivi-évaluation des programmes et projets de santé</a:t>
            </a:r>
            <a:endParaRPr lang="fr-FR" sz="4000" dirty="0">
              <a:effectLst/>
            </a:endParaRPr>
          </a:p>
        </p:txBody>
      </p:sp>
    </p:spTree>
    <p:extLst>
      <p:ext uri="{BB962C8B-B14F-4D97-AF65-F5344CB8AC3E}">
        <p14:creationId xmlns:p14="http://schemas.microsoft.com/office/powerpoint/2010/main" val="1783425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Le suivi</a:t>
            </a:r>
            <a:endParaRPr lang="fr-FR" dirty="0"/>
          </a:p>
        </p:txBody>
      </p:sp>
      <p:sp>
        <p:nvSpPr>
          <p:cNvPr id="3" name="Espace réservé du texte 2"/>
          <p:cNvSpPr>
            <a:spLocks noGrp="1"/>
          </p:cNvSpPr>
          <p:nvPr>
            <p:ph type="body" idx="1"/>
          </p:nvPr>
        </p:nvSpPr>
        <p:spPr>
          <a:xfrm>
            <a:off x="816864" y="1600199"/>
            <a:ext cx="10871200" cy="5059907"/>
          </a:xfrm>
        </p:spPr>
        <p:txBody>
          <a:bodyPr>
            <a:normAutofit lnSpcReduction="10000"/>
          </a:bodyPr>
          <a:lstStyle/>
          <a:p>
            <a:r>
              <a:rPr lang="fr-FR" dirty="0"/>
              <a:t>Le suivi est un </a:t>
            </a:r>
            <a:r>
              <a:rPr lang="fr-FR" b="1" dirty="0"/>
              <a:t>processus</a:t>
            </a:r>
            <a:r>
              <a:rPr lang="fr-FR" dirty="0"/>
              <a:t> </a:t>
            </a:r>
            <a:r>
              <a:rPr lang="fr-FR" b="1" dirty="0"/>
              <a:t>qui consiste à observer, surveiller et analyser périodiquement,</a:t>
            </a:r>
            <a:r>
              <a:rPr lang="fr-FR" dirty="0"/>
              <a:t> régulièrement ou continuellement le déroulement des activités dans le but de s’assurer qu’elle permet d’obtenir les résultats escomptés, dans les conditions prescrites et d’apporter les correctifs nécessaires en cours d’opération</a:t>
            </a:r>
          </a:p>
          <a:p>
            <a:endParaRPr lang="fr-FR" dirty="0"/>
          </a:p>
          <a:p>
            <a:r>
              <a:rPr lang="fr-FR" dirty="0"/>
              <a:t>Le suivi est également </a:t>
            </a:r>
            <a:r>
              <a:rPr lang="fr-FR" b="1" dirty="0"/>
              <a:t>la collecte, l’analyse et l’utilisation systématique et continue d’informations en vue de la prise de décision</a:t>
            </a:r>
            <a:r>
              <a:rPr lang="fr-FR" dirty="0"/>
              <a:t> dans la gestion d’un projet ou d’un programme </a:t>
            </a:r>
          </a:p>
          <a:p>
            <a:endParaRPr lang="fr-FR" dirty="0"/>
          </a:p>
          <a:p>
            <a:r>
              <a:rPr lang="fr-FR" dirty="0"/>
              <a:t>Le suivi fait partie intégrante de la gestion au jour le jour. </a:t>
            </a:r>
          </a:p>
          <a:p>
            <a:endParaRPr lang="fr-FR" dirty="0"/>
          </a:p>
        </p:txBody>
      </p:sp>
    </p:spTree>
    <p:extLst>
      <p:ext uri="{BB962C8B-B14F-4D97-AF65-F5344CB8AC3E}">
        <p14:creationId xmlns:p14="http://schemas.microsoft.com/office/powerpoint/2010/main" val="30437112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suivi</a:t>
            </a:r>
          </a:p>
        </p:txBody>
      </p:sp>
      <p:sp>
        <p:nvSpPr>
          <p:cNvPr id="3" name="Espace réservé du texte 2"/>
          <p:cNvSpPr>
            <a:spLocks noGrp="1"/>
          </p:cNvSpPr>
          <p:nvPr>
            <p:ph type="body" idx="1"/>
          </p:nvPr>
        </p:nvSpPr>
        <p:spPr>
          <a:xfrm>
            <a:off x="816864" y="1600199"/>
            <a:ext cx="10871200" cy="4950725"/>
          </a:xfrm>
        </p:spPr>
        <p:txBody>
          <a:bodyPr>
            <a:normAutofit lnSpcReduction="10000"/>
          </a:bodyPr>
          <a:lstStyle/>
          <a:p>
            <a:r>
              <a:rPr lang="fr-FR" dirty="0"/>
              <a:t>Il permet d’avoir des informations pour identifier et résoudre les problèmes de mise en œuvre et d’évaluer l’avancement du projet par rapport à la programmation. </a:t>
            </a:r>
          </a:p>
          <a:p>
            <a:r>
              <a:rPr lang="fr-FR" dirty="0"/>
              <a:t>Le suivi</a:t>
            </a:r>
          </a:p>
          <a:p>
            <a:pPr lvl="1"/>
            <a:r>
              <a:rPr lang="fr-FR" dirty="0"/>
              <a:t>Porte sur les activités de gestion systématique</a:t>
            </a:r>
          </a:p>
          <a:p>
            <a:pPr lvl="1"/>
            <a:r>
              <a:rPr lang="fr-FR" dirty="0"/>
              <a:t>Compare l’évolution du projet avec la planification pour déceler des mesures correctrices</a:t>
            </a:r>
          </a:p>
          <a:p>
            <a:pPr lvl="1"/>
            <a:r>
              <a:rPr lang="fr-FR" dirty="0"/>
              <a:t>Intervient à tous les niveaux de la gestion</a:t>
            </a:r>
          </a:p>
          <a:p>
            <a:pPr lvl="1"/>
            <a:r>
              <a:rPr lang="fr-FR" dirty="0"/>
              <a:t>Utilise des rapports formels et la communication informelle</a:t>
            </a:r>
          </a:p>
          <a:p>
            <a:pPr lvl="1"/>
            <a:r>
              <a:rPr lang="fr-FR" dirty="0"/>
              <a:t>Met l’accent sur les ressources, les activités et les résultats du cadre logique du projet</a:t>
            </a:r>
          </a:p>
          <a:p>
            <a:endParaRPr lang="fr-FR" dirty="0"/>
          </a:p>
        </p:txBody>
      </p:sp>
    </p:spTree>
    <p:extLst>
      <p:ext uri="{BB962C8B-B14F-4D97-AF65-F5344CB8AC3E}">
        <p14:creationId xmlns:p14="http://schemas.microsoft.com/office/powerpoint/2010/main" val="41395725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Objectifs du suivi de la mise en œuvre</a:t>
            </a:r>
            <a:endParaRPr lang="fr-FR" dirty="0"/>
          </a:p>
        </p:txBody>
      </p:sp>
      <p:sp>
        <p:nvSpPr>
          <p:cNvPr id="3" name="Espace réservé du texte 2"/>
          <p:cNvSpPr>
            <a:spLocks noGrp="1"/>
          </p:cNvSpPr>
          <p:nvPr>
            <p:ph type="body" idx="1"/>
          </p:nvPr>
        </p:nvSpPr>
        <p:spPr>
          <a:xfrm>
            <a:off x="816864" y="2265528"/>
            <a:ext cx="10871200" cy="3860952"/>
          </a:xfrm>
        </p:spPr>
        <p:txBody>
          <a:bodyPr>
            <a:normAutofit/>
          </a:bodyPr>
          <a:lstStyle/>
          <a:p>
            <a:r>
              <a:rPr lang="fr-FR" dirty="0"/>
              <a:t>De façon générale, c’est comparer les réalisations aux prévisions en rendant possible une mise en évidence des écarts, en tenant compte des objectifs et des résultats du projet</a:t>
            </a:r>
          </a:p>
        </p:txBody>
      </p:sp>
    </p:spTree>
    <p:extLst>
      <p:ext uri="{BB962C8B-B14F-4D97-AF65-F5344CB8AC3E}">
        <p14:creationId xmlns:p14="http://schemas.microsoft.com/office/powerpoint/2010/main" val="13818933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Objectifs du suivi de la mise en œuvre</a:t>
            </a:r>
            <a:endParaRPr lang="fr-FR" dirty="0"/>
          </a:p>
        </p:txBody>
      </p:sp>
      <p:sp>
        <p:nvSpPr>
          <p:cNvPr id="3" name="Espace réservé du texte 2"/>
          <p:cNvSpPr>
            <a:spLocks noGrp="1"/>
          </p:cNvSpPr>
          <p:nvPr>
            <p:ph type="body" idx="1"/>
          </p:nvPr>
        </p:nvSpPr>
        <p:spPr>
          <a:xfrm>
            <a:off x="816864" y="1600200"/>
            <a:ext cx="10871200" cy="5141794"/>
          </a:xfrm>
        </p:spPr>
        <p:txBody>
          <a:bodyPr>
            <a:normAutofit lnSpcReduction="10000"/>
          </a:bodyPr>
          <a:lstStyle/>
          <a:p>
            <a:r>
              <a:rPr lang="fr-FR" dirty="0"/>
              <a:t>Les objectifs spécifiques du suivi sont de :</a:t>
            </a:r>
          </a:p>
          <a:p>
            <a:pPr lvl="1"/>
            <a:r>
              <a:rPr lang="fr-FR" dirty="0"/>
              <a:t>renforcer la capacité des parties prenantes locales du projet de réfléchir, d’analyser, de proposer des solutions et d’agir ;</a:t>
            </a:r>
          </a:p>
          <a:p>
            <a:pPr lvl="1"/>
            <a:endParaRPr lang="fr-FR" dirty="0"/>
          </a:p>
          <a:p>
            <a:pPr lvl="1"/>
            <a:r>
              <a:rPr lang="fr-FR" dirty="0"/>
              <a:t>apprendre, r</a:t>
            </a:r>
            <a:r>
              <a:rPr lang="en-US" dirty="0"/>
              <a:t>é</a:t>
            </a:r>
            <a:r>
              <a:rPr lang="fr-FR" dirty="0"/>
              <a:t>ajuster et agir en prenant les mesures correctives qui s’imposent pour obtenir des résultats comme ajouter et supprimer des activités ou changer sa stratégie ;</a:t>
            </a:r>
          </a:p>
          <a:p>
            <a:pPr lvl="1"/>
            <a:endParaRPr lang="fr-FR" dirty="0"/>
          </a:p>
          <a:p>
            <a:pPr lvl="1"/>
            <a:r>
              <a:rPr lang="fr-FR" dirty="0"/>
              <a:t>rendre des comptes à tous les niveaux : collectivité, organisation et personnes chargées de la mise en œuvre et du financement du projet ;</a:t>
            </a:r>
          </a:p>
          <a:p>
            <a:pPr lvl="1"/>
            <a:endParaRPr lang="fr-FR" dirty="0"/>
          </a:p>
          <a:p>
            <a:pPr lvl="1"/>
            <a:r>
              <a:rPr lang="fr-FR" dirty="0"/>
              <a:t>célébrer les réussites et les mettre à profit.</a:t>
            </a:r>
          </a:p>
        </p:txBody>
      </p:sp>
    </p:spTree>
    <p:extLst>
      <p:ext uri="{BB962C8B-B14F-4D97-AF65-F5344CB8AC3E}">
        <p14:creationId xmlns:p14="http://schemas.microsoft.com/office/powerpoint/2010/main" val="12358306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Objectifs du suivi de la mise en œuvre</a:t>
            </a:r>
            <a:endParaRPr lang="fr-FR" dirty="0"/>
          </a:p>
        </p:txBody>
      </p:sp>
      <p:sp>
        <p:nvSpPr>
          <p:cNvPr id="3" name="Espace réservé du texte 2"/>
          <p:cNvSpPr>
            <a:spLocks noGrp="1"/>
          </p:cNvSpPr>
          <p:nvPr>
            <p:ph type="body" idx="1"/>
          </p:nvPr>
        </p:nvSpPr>
        <p:spPr>
          <a:xfrm>
            <a:off x="816864" y="1600199"/>
            <a:ext cx="10871200" cy="5073555"/>
          </a:xfrm>
        </p:spPr>
        <p:txBody>
          <a:bodyPr>
            <a:normAutofit lnSpcReduction="10000"/>
          </a:bodyPr>
          <a:lstStyle/>
          <a:p>
            <a:r>
              <a:rPr lang="fr-FR" dirty="0"/>
              <a:t> En général, le suivi comporte deux modalités :</a:t>
            </a:r>
          </a:p>
          <a:p>
            <a:endParaRPr lang="fr-FR" dirty="0"/>
          </a:p>
          <a:p>
            <a:pPr lvl="1"/>
            <a:r>
              <a:rPr lang="fr-FR" dirty="0"/>
              <a:t>le suivi du processus qui permet par le rapprochement des moyens des objectifs atteints, de générer l’information sur le progrès et les modalités d’accomplissement des activités</a:t>
            </a:r>
          </a:p>
          <a:p>
            <a:pPr lvl="1"/>
            <a:endParaRPr lang="fr-FR" dirty="0"/>
          </a:p>
          <a:p>
            <a:pPr lvl="1"/>
            <a:r>
              <a:rPr lang="fr-FR" dirty="0"/>
              <a:t>le suivi de l’impact destiné à examiner l’impact des activités du projet sur les objectifs</a:t>
            </a:r>
          </a:p>
          <a:p>
            <a:pPr lvl="1"/>
            <a:endParaRPr lang="fr-FR" dirty="0"/>
          </a:p>
          <a:p>
            <a:r>
              <a:rPr lang="fr-FR" dirty="0"/>
              <a:t>le suivi peut porter également sur le contexte du projet, à partir des hypothèses de base formulées dans le cadre logique du projet</a:t>
            </a:r>
          </a:p>
        </p:txBody>
      </p:sp>
    </p:spTree>
    <p:extLst>
      <p:ext uri="{BB962C8B-B14F-4D97-AF65-F5344CB8AC3E}">
        <p14:creationId xmlns:p14="http://schemas.microsoft.com/office/powerpoint/2010/main" val="36128731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311" y="2616958"/>
            <a:ext cx="10871200" cy="990600"/>
          </a:xfrm>
        </p:spPr>
        <p:txBody>
          <a:bodyPr/>
          <a:lstStyle/>
          <a:p>
            <a:pPr algn="ctr"/>
            <a:r>
              <a:rPr lang="fr-FR" b="1" dirty="0">
                <a:effectLst/>
              </a:rPr>
              <a:t>Principes du suivi de la mise en œuvre</a:t>
            </a:r>
            <a:endParaRPr lang="fr-FR" dirty="0"/>
          </a:p>
        </p:txBody>
      </p:sp>
    </p:spTree>
    <p:extLst>
      <p:ext uri="{BB962C8B-B14F-4D97-AF65-F5344CB8AC3E}">
        <p14:creationId xmlns:p14="http://schemas.microsoft.com/office/powerpoint/2010/main" val="14640315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fr-FR" b="1" i="1" dirty="0">
                <a:effectLst/>
              </a:rPr>
              <a:t>Le suivi du processus</a:t>
            </a:r>
            <a:br>
              <a:rPr lang="fr-FR" dirty="0">
                <a:effectLst/>
              </a:rPr>
            </a:br>
            <a:endParaRPr lang="fr-FR" dirty="0"/>
          </a:p>
        </p:txBody>
      </p:sp>
      <p:sp>
        <p:nvSpPr>
          <p:cNvPr id="3" name="Espace réservé du texte 2"/>
          <p:cNvSpPr>
            <a:spLocks noGrp="1"/>
          </p:cNvSpPr>
          <p:nvPr>
            <p:ph type="body" idx="1"/>
          </p:nvPr>
        </p:nvSpPr>
        <p:spPr>
          <a:xfrm>
            <a:off x="816863" y="1600200"/>
            <a:ext cx="11138575" cy="5018964"/>
          </a:xfrm>
        </p:spPr>
        <p:txBody>
          <a:bodyPr>
            <a:normAutofit lnSpcReduction="10000"/>
          </a:bodyPr>
          <a:lstStyle/>
          <a:p>
            <a:r>
              <a:rPr lang="fr-FR" dirty="0"/>
              <a:t>Il consiste à s’assurer que les fonctions, les activités et les tâches sont accomplies conformément aux normes fixées ou tout simplement aux prévisions </a:t>
            </a:r>
          </a:p>
          <a:p>
            <a:endParaRPr lang="fr-FR" dirty="0"/>
          </a:p>
          <a:p>
            <a:r>
              <a:rPr lang="fr-FR" dirty="0"/>
              <a:t>Il met en relation les intrants et les extrants, autrement dit l’utilisation des ressources et la production des services et biens </a:t>
            </a:r>
          </a:p>
          <a:p>
            <a:endParaRPr lang="fr-FR" dirty="0"/>
          </a:p>
          <a:p>
            <a:r>
              <a:rPr lang="fr-FR" dirty="0"/>
              <a:t>On utilise ici des indicateurs propres à la gestion du projet (niveau intrants et extrants) qui permettent le suivi au jour le jour</a:t>
            </a:r>
          </a:p>
          <a:p>
            <a:pPr marL="0" indent="0">
              <a:buNone/>
            </a:pPr>
            <a:r>
              <a:rPr lang="fr-FR" dirty="0"/>
              <a:t> </a:t>
            </a:r>
          </a:p>
          <a:p>
            <a:r>
              <a:rPr lang="fr-FR" dirty="0"/>
              <a:t>On appelle ces indicateurs également des indicateurs de processus</a:t>
            </a:r>
          </a:p>
          <a:p>
            <a:endParaRPr lang="fr-FR" dirty="0"/>
          </a:p>
        </p:txBody>
      </p:sp>
    </p:spTree>
    <p:extLst>
      <p:ext uri="{BB962C8B-B14F-4D97-AF65-F5344CB8AC3E}">
        <p14:creationId xmlns:p14="http://schemas.microsoft.com/office/powerpoint/2010/main" val="33171058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fr-FR" b="1" i="1" dirty="0">
                <a:effectLst/>
              </a:rPr>
              <a:t>Le suivi de l’impact</a:t>
            </a:r>
            <a:br>
              <a:rPr lang="fr-FR" dirty="0">
                <a:effectLst/>
              </a:rPr>
            </a:br>
            <a:endParaRPr lang="fr-FR" dirty="0"/>
          </a:p>
        </p:txBody>
      </p:sp>
      <p:sp>
        <p:nvSpPr>
          <p:cNvPr id="3" name="Espace réservé du texte 2"/>
          <p:cNvSpPr>
            <a:spLocks noGrp="1"/>
          </p:cNvSpPr>
          <p:nvPr>
            <p:ph type="body" idx="1"/>
          </p:nvPr>
        </p:nvSpPr>
        <p:spPr/>
        <p:txBody>
          <a:bodyPr/>
          <a:lstStyle/>
          <a:p>
            <a:r>
              <a:rPr lang="fr-FR" dirty="0"/>
              <a:t>Il s’agit ici de suivre les effets du projet sur les bénéficiaires</a:t>
            </a:r>
          </a:p>
          <a:p>
            <a:pPr marL="0" indent="0">
              <a:buNone/>
            </a:pPr>
            <a:r>
              <a:rPr lang="fr-FR" dirty="0"/>
              <a:t> </a:t>
            </a:r>
          </a:p>
          <a:p>
            <a:r>
              <a:rPr lang="fr-FR" dirty="0"/>
              <a:t>On suit la réalisation des objectifs et du but du projet</a:t>
            </a:r>
          </a:p>
          <a:p>
            <a:pPr marL="0" indent="0">
              <a:buNone/>
            </a:pPr>
            <a:r>
              <a:rPr lang="fr-FR" dirty="0"/>
              <a:t> </a:t>
            </a:r>
          </a:p>
          <a:p>
            <a:r>
              <a:rPr lang="fr-FR" dirty="0"/>
              <a:t>Pour cela, on utilise des indicateurs d’impact qui mesurent la quantité et la qualité des résultats obtenus par le projet</a:t>
            </a:r>
          </a:p>
          <a:p>
            <a:endParaRPr lang="fr-FR" dirty="0"/>
          </a:p>
        </p:txBody>
      </p:sp>
    </p:spTree>
    <p:extLst>
      <p:ext uri="{BB962C8B-B14F-4D97-AF65-F5344CB8AC3E}">
        <p14:creationId xmlns:p14="http://schemas.microsoft.com/office/powerpoint/2010/main" val="14135247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6322" y="2848970"/>
            <a:ext cx="10871200" cy="990600"/>
          </a:xfrm>
        </p:spPr>
        <p:txBody>
          <a:bodyPr/>
          <a:lstStyle/>
          <a:p>
            <a:pPr algn="ctr"/>
            <a:r>
              <a:rPr lang="fr-FR" b="1" dirty="0">
                <a:effectLst/>
              </a:rPr>
              <a:t>Mécanisme des différents types de suivi</a:t>
            </a:r>
            <a:endParaRPr lang="fr-FR" dirty="0"/>
          </a:p>
        </p:txBody>
      </p:sp>
    </p:spTree>
    <p:extLst>
      <p:ext uri="{BB962C8B-B14F-4D97-AF65-F5344CB8AC3E}">
        <p14:creationId xmlns:p14="http://schemas.microsoft.com/office/powerpoint/2010/main" val="3573810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8335" y="3012743"/>
            <a:ext cx="10871200" cy="990600"/>
          </a:xfrm>
        </p:spPr>
        <p:txBody>
          <a:bodyPr/>
          <a:lstStyle/>
          <a:p>
            <a:pPr algn="ctr"/>
            <a:r>
              <a:rPr lang="fr-FR" dirty="0"/>
              <a:t>Définitions de concepts</a:t>
            </a:r>
          </a:p>
        </p:txBody>
      </p:sp>
    </p:spTree>
    <p:extLst>
      <p:ext uri="{BB962C8B-B14F-4D97-AF65-F5344CB8AC3E}">
        <p14:creationId xmlns:p14="http://schemas.microsoft.com/office/powerpoint/2010/main" val="24608572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fr-FR" b="1" i="1" dirty="0">
                <a:effectLst/>
              </a:rPr>
              <a:t>Suivi de l’état d’avancement des activités</a:t>
            </a:r>
            <a:br>
              <a:rPr lang="fr-FR" dirty="0">
                <a:effectLst/>
              </a:rPr>
            </a:br>
            <a:endParaRPr lang="fr-FR" dirty="0"/>
          </a:p>
        </p:txBody>
      </p:sp>
      <p:sp>
        <p:nvSpPr>
          <p:cNvPr id="3" name="Espace réservé du texte 2"/>
          <p:cNvSpPr>
            <a:spLocks noGrp="1"/>
          </p:cNvSpPr>
          <p:nvPr>
            <p:ph type="body" idx="1"/>
          </p:nvPr>
        </p:nvSpPr>
        <p:spPr>
          <a:xfrm>
            <a:off x="816864" y="1600199"/>
            <a:ext cx="10871200" cy="5114499"/>
          </a:xfrm>
        </p:spPr>
        <p:txBody>
          <a:bodyPr>
            <a:normAutofit fontScale="92500" lnSpcReduction="20000"/>
          </a:bodyPr>
          <a:lstStyle/>
          <a:p>
            <a:r>
              <a:rPr lang="fr-FR" dirty="0"/>
              <a:t>Le suivi de l’état d’avancement des activités sera effectué périodiquement et consistera à :</a:t>
            </a:r>
          </a:p>
          <a:p>
            <a:endParaRPr lang="fr-FR" dirty="0"/>
          </a:p>
          <a:p>
            <a:pPr lvl="0"/>
            <a:r>
              <a:rPr lang="fr-FR" dirty="0"/>
              <a:t>Vérifier que les tâches devant être terminées le sont, et cela selon les spécifications </a:t>
            </a:r>
          </a:p>
          <a:p>
            <a:pPr lvl="0"/>
            <a:endParaRPr lang="fr-FR" dirty="0"/>
          </a:p>
          <a:p>
            <a:pPr lvl="0"/>
            <a:r>
              <a:rPr lang="fr-FR" dirty="0"/>
              <a:t>Évaluer l’état d’avancement des tâches non terminées et prévoir le temps requis, au moment du rapport, pour les achever </a:t>
            </a:r>
          </a:p>
          <a:p>
            <a:pPr lvl="0"/>
            <a:endParaRPr lang="fr-FR" dirty="0"/>
          </a:p>
          <a:p>
            <a:pPr lvl="0"/>
            <a:r>
              <a:rPr lang="fr-FR" dirty="0"/>
              <a:t>Effectuer un suivi et une mise à jour de l’échéancier du projet </a:t>
            </a:r>
          </a:p>
          <a:p>
            <a:pPr lvl="0"/>
            <a:endParaRPr lang="fr-FR" dirty="0"/>
          </a:p>
          <a:p>
            <a:pPr lvl="0"/>
            <a:r>
              <a:rPr lang="fr-FR" dirty="0"/>
              <a:t>Prendre les actions correctrices</a:t>
            </a:r>
          </a:p>
          <a:p>
            <a:endParaRPr lang="fr-FR" dirty="0"/>
          </a:p>
        </p:txBody>
      </p:sp>
    </p:spTree>
    <p:extLst>
      <p:ext uri="{BB962C8B-B14F-4D97-AF65-F5344CB8AC3E}">
        <p14:creationId xmlns:p14="http://schemas.microsoft.com/office/powerpoint/2010/main" val="34916323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2800" y="228599"/>
            <a:ext cx="10871200" cy="1095233"/>
          </a:xfrm>
        </p:spPr>
        <p:txBody>
          <a:bodyPr>
            <a:normAutofit fontScale="90000"/>
          </a:bodyPr>
          <a:lstStyle/>
          <a:p>
            <a:pPr algn="ctr"/>
            <a:r>
              <a:rPr lang="fr-FR" sz="3600" b="1" dirty="0">
                <a:effectLst/>
              </a:rPr>
              <a:t>Exemple de rapport sur l’état </a:t>
            </a:r>
            <a:br>
              <a:rPr lang="fr-FR" sz="3600" b="1" dirty="0">
                <a:effectLst/>
              </a:rPr>
            </a:br>
            <a:r>
              <a:rPr lang="fr-FR" sz="3600" b="1" dirty="0">
                <a:effectLst/>
              </a:rPr>
              <a:t>d’avancement des activités </a:t>
            </a:r>
            <a:endParaRPr lang="fr-FR" sz="3600" b="1" dirty="0"/>
          </a:p>
        </p:txBody>
      </p:sp>
      <p:graphicFrame>
        <p:nvGraphicFramePr>
          <p:cNvPr id="3" name="Tableau 2"/>
          <p:cNvGraphicFramePr>
            <a:graphicFrameLocks noGrp="1"/>
          </p:cNvGraphicFramePr>
          <p:nvPr/>
        </p:nvGraphicFramePr>
        <p:xfrm>
          <a:off x="682388" y="1719617"/>
          <a:ext cx="10740788" cy="4780864"/>
        </p:xfrm>
        <a:graphic>
          <a:graphicData uri="http://schemas.openxmlformats.org/drawingml/2006/table">
            <a:tbl>
              <a:tblPr>
                <a:tableStyleId>{5C22544A-7EE6-4342-B048-85BDC9FD1C3A}</a:tableStyleId>
              </a:tblPr>
              <a:tblGrid>
                <a:gridCol w="1448220">
                  <a:extLst>
                    <a:ext uri="{9D8B030D-6E8A-4147-A177-3AD203B41FA5}">
                      <a16:colId xmlns:a16="http://schemas.microsoft.com/office/drawing/2014/main" val="3249212003"/>
                    </a:ext>
                  </a:extLst>
                </a:gridCol>
                <a:gridCol w="1579780">
                  <a:extLst>
                    <a:ext uri="{9D8B030D-6E8A-4147-A177-3AD203B41FA5}">
                      <a16:colId xmlns:a16="http://schemas.microsoft.com/office/drawing/2014/main" val="3297355601"/>
                    </a:ext>
                  </a:extLst>
                </a:gridCol>
                <a:gridCol w="2102807">
                  <a:extLst>
                    <a:ext uri="{9D8B030D-6E8A-4147-A177-3AD203B41FA5}">
                      <a16:colId xmlns:a16="http://schemas.microsoft.com/office/drawing/2014/main" val="3969525741"/>
                    </a:ext>
                  </a:extLst>
                </a:gridCol>
                <a:gridCol w="2106015">
                  <a:extLst>
                    <a:ext uri="{9D8B030D-6E8A-4147-A177-3AD203B41FA5}">
                      <a16:colId xmlns:a16="http://schemas.microsoft.com/office/drawing/2014/main" val="2806788170"/>
                    </a:ext>
                  </a:extLst>
                </a:gridCol>
                <a:gridCol w="1848246">
                  <a:extLst>
                    <a:ext uri="{9D8B030D-6E8A-4147-A177-3AD203B41FA5}">
                      <a16:colId xmlns:a16="http://schemas.microsoft.com/office/drawing/2014/main" val="761694209"/>
                    </a:ext>
                  </a:extLst>
                </a:gridCol>
                <a:gridCol w="1655720">
                  <a:extLst>
                    <a:ext uri="{9D8B030D-6E8A-4147-A177-3AD203B41FA5}">
                      <a16:colId xmlns:a16="http://schemas.microsoft.com/office/drawing/2014/main" val="1292282094"/>
                    </a:ext>
                  </a:extLst>
                </a:gridCol>
              </a:tblGrid>
              <a:tr h="815785">
                <a:tc gridSpan="3">
                  <a:txBody>
                    <a:bodyPr/>
                    <a:lstStyle/>
                    <a:p>
                      <a:pPr>
                        <a:lnSpc>
                          <a:spcPct val="150000"/>
                        </a:lnSpc>
                        <a:spcAft>
                          <a:spcPts val="0"/>
                        </a:spcAft>
                      </a:pPr>
                      <a:r>
                        <a:rPr lang="fr-FR" sz="2400" b="1">
                          <a:effectLst/>
                        </a:rPr>
                        <a:t>Auteur du Rapport :</a:t>
                      </a:r>
                      <a:endParaRPr lang="fr-FR"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gridSpan="3">
                  <a:txBody>
                    <a:bodyPr/>
                    <a:lstStyle/>
                    <a:p>
                      <a:pPr>
                        <a:lnSpc>
                          <a:spcPct val="150000"/>
                        </a:lnSpc>
                        <a:spcAft>
                          <a:spcPts val="0"/>
                        </a:spcAft>
                      </a:pPr>
                      <a:r>
                        <a:rPr lang="fr-FR" sz="2400" b="1" dirty="0">
                          <a:effectLst/>
                        </a:rPr>
                        <a:t>Date du rapport:  </a:t>
                      </a:r>
                      <a:endParaRPr lang="fr-FR"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nSpc>
                          <a:spcPct val="115000"/>
                        </a:lnSpc>
                      </a:pPr>
                      <a:endParaRPr lang="fr-FR" sz="2000" dirty="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nSpc>
                          <a:spcPct val="115000"/>
                        </a:lnSpc>
                      </a:pPr>
                      <a:endParaRPr lang="fr-FR" sz="2000" dirty="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0801281"/>
                  </a:ext>
                </a:extLst>
              </a:tr>
              <a:tr h="1607537">
                <a:tc>
                  <a:txBody>
                    <a:bodyPr/>
                    <a:lstStyle/>
                    <a:p>
                      <a:pPr>
                        <a:lnSpc>
                          <a:spcPct val="150000"/>
                        </a:lnSpc>
                        <a:spcAft>
                          <a:spcPts val="0"/>
                        </a:spcAft>
                      </a:pPr>
                      <a:r>
                        <a:rPr lang="fr-FR" sz="2000">
                          <a:effectLst/>
                        </a:rPr>
                        <a:t>Activités</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Aft>
                          <a:spcPts val="0"/>
                        </a:spcAft>
                      </a:pPr>
                      <a:r>
                        <a:rPr lang="fr-FR" sz="2000" dirty="0">
                          <a:effectLst/>
                        </a:rPr>
                        <a:t>% complété</a:t>
                      </a: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Aft>
                          <a:spcPts val="0"/>
                        </a:spcAft>
                      </a:pPr>
                      <a:r>
                        <a:rPr lang="fr-FR" sz="2000" dirty="0">
                          <a:effectLst/>
                        </a:rPr>
                        <a:t>Date de fin selon la planification </a:t>
                      </a: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Aft>
                          <a:spcPts val="0"/>
                        </a:spcAft>
                      </a:pPr>
                      <a:r>
                        <a:rPr lang="fr-FR" sz="2000">
                          <a:effectLst/>
                        </a:rPr>
                        <a:t>Date effective de fin ou prévue </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Aft>
                          <a:spcPts val="0"/>
                        </a:spcAft>
                      </a:pPr>
                      <a:r>
                        <a:rPr lang="fr-FR" sz="2000" dirty="0">
                          <a:effectLst/>
                        </a:rPr>
                        <a:t>Effet sur l’échéancier</a:t>
                      </a:r>
                    </a:p>
                    <a:p>
                      <a:pPr algn="ctr">
                        <a:lnSpc>
                          <a:spcPct val="150000"/>
                        </a:lnSpc>
                        <a:spcAft>
                          <a:spcPts val="0"/>
                        </a:spcAft>
                      </a:pPr>
                      <a:r>
                        <a:rPr lang="fr-FR" sz="2000" dirty="0">
                          <a:effectLst/>
                        </a:rPr>
                        <a:t>(écart) </a:t>
                      </a: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Aft>
                          <a:spcPts val="0"/>
                        </a:spcAft>
                      </a:pPr>
                      <a:r>
                        <a:rPr lang="fr-FR" sz="2000" dirty="0">
                          <a:effectLst/>
                        </a:rPr>
                        <a:t>Action à entreprendre </a:t>
                      </a: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9306686"/>
                  </a:ext>
                </a:extLst>
              </a:tr>
              <a:tr h="893156">
                <a:tc>
                  <a:txBody>
                    <a:bodyPr/>
                    <a:lstStyle/>
                    <a:p>
                      <a:pPr>
                        <a:lnSpc>
                          <a:spcPct val="115000"/>
                        </a:lnSpc>
                      </a:pPr>
                      <a:r>
                        <a:rPr lang="fr-FR" sz="2000" dirty="0">
                          <a:effectLst/>
                          <a:latin typeface="Calibri" panose="020F0502020204030204" pitchFamily="34" charset="0"/>
                          <a:cs typeface="Times New Roman" panose="02020603050405020304" pitchFamily="18" charset="0"/>
                        </a:rPr>
                        <a:t>A1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8913611"/>
                  </a:ext>
                </a:extLst>
              </a:tr>
              <a:tr h="732193">
                <a:tc>
                  <a:txBody>
                    <a:bodyPr/>
                    <a:lstStyle/>
                    <a:p>
                      <a:pPr>
                        <a:lnSpc>
                          <a:spcPct val="115000"/>
                        </a:lnSpc>
                      </a:pPr>
                      <a:r>
                        <a:rPr lang="fr-FR" sz="2000" dirty="0">
                          <a:effectLst/>
                          <a:latin typeface="Calibri" panose="020F0502020204030204" pitchFamily="34" charset="0"/>
                          <a:cs typeface="Times New Roman" panose="02020603050405020304" pitchFamily="18" charset="0"/>
                        </a:rPr>
                        <a:t>A2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dirty="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89619707"/>
                  </a:ext>
                </a:extLst>
              </a:tr>
              <a:tr h="732193">
                <a:tc>
                  <a:txBody>
                    <a:bodyPr/>
                    <a:lstStyle/>
                    <a:p>
                      <a:pPr>
                        <a:lnSpc>
                          <a:spcPct val="115000"/>
                        </a:lnSpc>
                      </a:pPr>
                      <a:r>
                        <a:rPr lang="fr-FR" sz="2000" dirty="0">
                          <a:effectLst/>
                          <a:latin typeface="Calibri" panose="020F0502020204030204" pitchFamily="34" charset="0"/>
                          <a:cs typeface="Times New Roman" panose="02020603050405020304" pitchFamily="18" charset="0"/>
                        </a:rPr>
                        <a:t>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dirty="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dirty="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dirty="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dirty="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dirty="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98654739"/>
                  </a:ext>
                </a:extLst>
              </a:tr>
            </a:tbl>
          </a:graphicData>
        </a:graphic>
      </p:graphicFrame>
    </p:spTree>
    <p:extLst>
      <p:ext uri="{BB962C8B-B14F-4D97-AF65-F5344CB8AC3E}">
        <p14:creationId xmlns:p14="http://schemas.microsoft.com/office/powerpoint/2010/main" val="30693056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i="1" dirty="0">
                <a:effectLst/>
              </a:rPr>
              <a:t>Suivi des coûts</a:t>
            </a:r>
            <a:endParaRPr lang="fr-FR" dirty="0"/>
          </a:p>
        </p:txBody>
      </p:sp>
      <p:sp>
        <p:nvSpPr>
          <p:cNvPr id="3" name="Espace réservé du texte 2"/>
          <p:cNvSpPr>
            <a:spLocks noGrp="1"/>
          </p:cNvSpPr>
          <p:nvPr>
            <p:ph type="body" idx="1"/>
          </p:nvPr>
        </p:nvSpPr>
        <p:spPr>
          <a:xfrm>
            <a:off x="816864" y="1600199"/>
            <a:ext cx="10871200" cy="5073555"/>
          </a:xfrm>
        </p:spPr>
        <p:txBody>
          <a:bodyPr>
            <a:normAutofit/>
          </a:bodyPr>
          <a:lstStyle/>
          <a:p>
            <a:r>
              <a:rPr lang="fr-FR" dirty="0"/>
              <a:t>Le processus de suivi des coûts sera réalisé selon une périodicité qui est fonction de la durée du projet. Il consistera à :</a:t>
            </a:r>
          </a:p>
          <a:p>
            <a:pPr lvl="1">
              <a:lnSpc>
                <a:spcPct val="150000"/>
              </a:lnSpc>
            </a:pPr>
            <a:r>
              <a:rPr lang="fr-FR" dirty="0"/>
              <a:t>Vérifier le coût réel des tâches ;</a:t>
            </a:r>
          </a:p>
          <a:p>
            <a:pPr lvl="1">
              <a:lnSpc>
                <a:spcPct val="150000"/>
              </a:lnSpc>
            </a:pPr>
            <a:r>
              <a:rPr lang="fr-FR" dirty="0"/>
              <a:t>Évaluer le coût des tâches en cours de réalisation et prévoir le coût additionnel pour leur achèvement au moment du rapport</a:t>
            </a:r>
          </a:p>
          <a:p>
            <a:pPr lvl="1">
              <a:lnSpc>
                <a:spcPct val="150000"/>
              </a:lnSpc>
            </a:pPr>
            <a:r>
              <a:rPr lang="fr-FR" dirty="0"/>
              <a:t>Effectuer un suivi et une mise à jour du calendrier des déboursés du projet ;</a:t>
            </a:r>
          </a:p>
          <a:p>
            <a:pPr lvl="1">
              <a:lnSpc>
                <a:spcPct val="150000"/>
              </a:lnSpc>
            </a:pPr>
            <a:r>
              <a:rPr lang="fr-FR" dirty="0"/>
              <a:t>Effectuer l’analyse de la valeur réalisée</a:t>
            </a:r>
          </a:p>
          <a:p>
            <a:pPr lvl="1">
              <a:lnSpc>
                <a:spcPct val="150000"/>
              </a:lnSpc>
            </a:pPr>
            <a:r>
              <a:rPr lang="fr-FR" dirty="0"/>
              <a:t>Prendre les actions correctrices</a:t>
            </a:r>
          </a:p>
          <a:p>
            <a:pPr lvl="1"/>
            <a:endParaRPr lang="fr-FR" dirty="0"/>
          </a:p>
        </p:txBody>
      </p:sp>
    </p:spTree>
    <p:extLst>
      <p:ext uri="{BB962C8B-B14F-4D97-AF65-F5344CB8AC3E}">
        <p14:creationId xmlns:p14="http://schemas.microsoft.com/office/powerpoint/2010/main" val="30550862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Exemple de rapport de suivi des coûts</a:t>
            </a:r>
          </a:p>
        </p:txBody>
      </p:sp>
      <p:graphicFrame>
        <p:nvGraphicFramePr>
          <p:cNvPr id="3" name="Tableau 2"/>
          <p:cNvGraphicFramePr>
            <a:graphicFrameLocks noGrp="1"/>
          </p:cNvGraphicFramePr>
          <p:nvPr/>
        </p:nvGraphicFramePr>
        <p:xfrm>
          <a:off x="812800" y="2101757"/>
          <a:ext cx="10871201" cy="2997421"/>
        </p:xfrm>
        <a:graphic>
          <a:graphicData uri="http://schemas.openxmlformats.org/drawingml/2006/table">
            <a:tbl>
              <a:tblPr>
                <a:tableStyleId>{5C22544A-7EE6-4342-B048-85BDC9FD1C3A}</a:tableStyleId>
              </a:tblPr>
              <a:tblGrid>
                <a:gridCol w="1579683">
                  <a:extLst>
                    <a:ext uri="{9D8B030D-6E8A-4147-A177-3AD203B41FA5}">
                      <a16:colId xmlns:a16="http://schemas.microsoft.com/office/drawing/2014/main" val="1799076802"/>
                    </a:ext>
                  </a:extLst>
                </a:gridCol>
                <a:gridCol w="1169583">
                  <a:extLst>
                    <a:ext uri="{9D8B030D-6E8A-4147-A177-3AD203B41FA5}">
                      <a16:colId xmlns:a16="http://schemas.microsoft.com/office/drawing/2014/main" val="4013426627"/>
                    </a:ext>
                  </a:extLst>
                </a:gridCol>
                <a:gridCol w="1514901">
                  <a:extLst>
                    <a:ext uri="{9D8B030D-6E8A-4147-A177-3AD203B41FA5}">
                      <a16:colId xmlns:a16="http://schemas.microsoft.com/office/drawing/2014/main" val="1155047822"/>
                    </a:ext>
                  </a:extLst>
                </a:gridCol>
                <a:gridCol w="1596788">
                  <a:extLst>
                    <a:ext uri="{9D8B030D-6E8A-4147-A177-3AD203B41FA5}">
                      <a16:colId xmlns:a16="http://schemas.microsoft.com/office/drawing/2014/main" val="336071014"/>
                    </a:ext>
                  </a:extLst>
                </a:gridCol>
                <a:gridCol w="1078173">
                  <a:extLst>
                    <a:ext uri="{9D8B030D-6E8A-4147-A177-3AD203B41FA5}">
                      <a16:colId xmlns:a16="http://schemas.microsoft.com/office/drawing/2014/main" val="1577827972"/>
                    </a:ext>
                  </a:extLst>
                </a:gridCol>
                <a:gridCol w="2238233">
                  <a:extLst>
                    <a:ext uri="{9D8B030D-6E8A-4147-A177-3AD203B41FA5}">
                      <a16:colId xmlns:a16="http://schemas.microsoft.com/office/drawing/2014/main" val="2962484059"/>
                    </a:ext>
                  </a:extLst>
                </a:gridCol>
                <a:gridCol w="1693840">
                  <a:extLst>
                    <a:ext uri="{9D8B030D-6E8A-4147-A177-3AD203B41FA5}">
                      <a16:colId xmlns:a16="http://schemas.microsoft.com/office/drawing/2014/main" val="3397715277"/>
                    </a:ext>
                  </a:extLst>
                </a:gridCol>
              </a:tblGrid>
              <a:tr h="411500">
                <a:tc gridSpan="5">
                  <a:txBody>
                    <a:bodyPr/>
                    <a:lstStyle/>
                    <a:p>
                      <a:pPr algn="just">
                        <a:lnSpc>
                          <a:spcPct val="115000"/>
                        </a:lnSpc>
                        <a:spcAft>
                          <a:spcPts val="1000"/>
                        </a:spcAft>
                      </a:pPr>
                      <a:r>
                        <a:rPr lang="fr-FR" sz="2400" b="1">
                          <a:effectLst/>
                        </a:rPr>
                        <a:t>Auteur du rapport :</a:t>
                      </a:r>
                      <a:endParaRPr lang="fr-FR"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gridSpan="2">
                  <a:txBody>
                    <a:bodyPr/>
                    <a:lstStyle/>
                    <a:p>
                      <a:pPr algn="just">
                        <a:lnSpc>
                          <a:spcPct val="115000"/>
                        </a:lnSpc>
                        <a:spcAft>
                          <a:spcPts val="1000"/>
                        </a:spcAft>
                      </a:pPr>
                      <a:r>
                        <a:rPr lang="fr-FR" sz="2400" b="1" dirty="0">
                          <a:effectLst/>
                        </a:rPr>
                        <a:t>Date du rapport :</a:t>
                      </a:r>
                      <a:endParaRPr lang="fr-FR"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nSpc>
                          <a:spcPct val="115000"/>
                        </a:lnSpc>
                        <a:spcAft>
                          <a:spcPts val="1000"/>
                        </a:spcAft>
                      </a:pP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57208844"/>
                  </a:ext>
                </a:extLst>
              </a:tr>
              <a:tr h="1246408">
                <a:tc>
                  <a:txBody>
                    <a:bodyPr/>
                    <a:lstStyle/>
                    <a:p>
                      <a:pPr algn="just">
                        <a:lnSpc>
                          <a:spcPct val="115000"/>
                        </a:lnSpc>
                        <a:spcAft>
                          <a:spcPts val="1000"/>
                        </a:spcAft>
                      </a:pPr>
                      <a:r>
                        <a:rPr lang="fr-FR" sz="2000">
                          <a:effectLst/>
                        </a:rPr>
                        <a:t>Activités</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fr-FR" sz="2000" dirty="0">
                          <a:effectLst/>
                        </a:rPr>
                        <a:t>% complété</a:t>
                      </a: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r>
                        <a:rPr lang="fr-FR" sz="2000" dirty="0">
                          <a:effectLst/>
                        </a:rPr>
                        <a:t>Coût selon planification</a:t>
                      </a: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r>
                        <a:rPr lang="fr-FR" sz="2000" dirty="0">
                          <a:effectLst/>
                        </a:rPr>
                        <a:t>Coût réel du travail réalisé</a:t>
                      </a: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r>
                        <a:rPr lang="fr-FR" sz="2000">
                          <a:effectLst/>
                        </a:rPr>
                        <a:t>Écart</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fr-FR" sz="2000" dirty="0">
                          <a:effectLst/>
                        </a:rPr>
                        <a:t>Coût de terminaison du travail</a:t>
                      </a: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r>
                        <a:rPr lang="fr-FR" sz="2000" dirty="0">
                          <a:effectLst/>
                        </a:rPr>
                        <a:t>Coût révisé</a:t>
                      </a: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1852413"/>
                  </a:ext>
                </a:extLst>
              </a:tr>
              <a:tr h="404452">
                <a:tc>
                  <a:txBody>
                    <a:bodyPr/>
                    <a:lstStyle/>
                    <a:p>
                      <a:pPr>
                        <a:lnSpc>
                          <a:spcPct val="115000"/>
                        </a:lnSpc>
                      </a:pPr>
                      <a:r>
                        <a:rPr lang="fr-FR" sz="2000" dirty="0">
                          <a:effectLst/>
                          <a:latin typeface="Calibri" panose="020F0502020204030204" pitchFamily="34" charset="0"/>
                          <a:cs typeface="Times New Roman" panose="02020603050405020304" pitchFamily="18" charset="0"/>
                        </a:rPr>
                        <a:t>A1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2013302"/>
                  </a:ext>
                </a:extLst>
              </a:tr>
              <a:tr h="404452">
                <a:tc>
                  <a:txBody>
                    <a:bodyPr/>
                    <a:lstStyle/>
                    <a:p>
                      <a:pPr>
                        <a:lnSpc>
                          <a:spcPct val="115000"/>
                        </a:lnSpc>
                      </a:pPr>
                      <a:r>
                        <a:rPr lang="fr-FR" sz="2000" dirty="0">
                          <a:effectLst/>
                          <a:latin typeface="Calibri" panose="020F0502020204030204" pitchFamily="34" charset="0"/>
                          <a:cs typeface="Times New Roman" panose="02020603050405020304" pitchFamily="18" charset="0"/>
                        </a:rPr>
                        <a:t>A2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dirty="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3142648"/>
                  </a:ext>
                </a:extLst>
              </a:tr>
              <a:tr h="404452">
                <a:tc>
                  <a:txBody>
                    <a:bodyPr/>
                    <a:lstStyle/>
                    <a:p>
                      <a:pPr>
                        <a:lnSpc>
                          <a:spcPct val="115000"/>
                        </a:lnSpc>
                      </a:pPr>
                      <a:r>
                        <a:rPr lang="fr-FR" sz="2000" dirty="0">
                          <a:effectLst/>
                          <a:latin typeface="Calibri" panose="020F0502020204030204" pitchFamily="34" charset="0"/>
                          <a:cs typeface="Times New Roman" panose="02020603050405020304" pitchFamily="18" charset="0"/>
                        </a:rPr>
                        <a:t>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fr-FR" sz="2000" dirty="0">
                        <a:effectLst/>
                        <a:latin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9449240"/>
                  </a:ext>
                </a:extLst>
              </a:tr>
            </a:tbl>
          </a:graphicData>
        </a:graphic>
      </p:graphicFrame>
    </p:spTree>
    <p:extLst>
      <p:ext uri="{BB962C8B-B14F-4D97-AF65-F5344CB8AC3E}">
        <p14:creationId xmlns:p14="http://schemas.microsoft.com/office/powerpoint/2010/main" val="30123976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2800" y="1"/>
            <a:ext cx="10871200" cy="1433014"/>
          </a:xfrm>
        </p:spPr>
        <p:txBody>
          <a:bodyPr/>
          <a:lstStyle/>
          <a:p>
            <a:pPr algn="ctr"/>
            <a:r>
              <a:rPr lang="fr-FR" sz="4000" b="1" dirty="0">
                <a:effectLst/>
              </a:rPr>
              <a:t>Planification de la mise à disposition de l’information</a:t>
            </a:r>
            <a:endParaRPr lang="fr-FR" sz="4000" dirty="0"/>
          </a:p>
        </p:txBody>
      </p:sp>
      <p:sp>
        <p:nvSpPr>
          <p:cNvPr id="3" name="Espace réservé du texte 2"/>
          <p:cNvSpPr>
            <a:spLocks noGrp="1"/>
          </p:cNvSpPr>
          <p:nvPr>
            <p:ph type="body" idx="1"/>
          </p:nvPr>
        </p:nvSpPr>
        <p:spPr/>
        <p:txBody>
          <a:bodyPr/>
          <a:lstStyle/>
          <a:p>
            <a:r>
              <a:rPr lang="fr-FR" dirty="0"/>
              <a:t>Les informations issues du suivi de la mise en œuvre doivent être partagées aux acteurs du projet/programme</a:t>
            </a:r>
          </a:p>
          <a:p>
            <a:endParaRPr lang="fr-FR" dirty="0"/>
          </a:p>
          <a:p>
            <a:r>
              <a:rPr lang="fr-FR" dirty="0"/>
              <a:t>La planification de la mise à disposition de l’information consiste à prévoir les formes et les périodes de mise à disposition des informations collectées dans le cadre du suivi.</a:t>
            </a:r>
          </a:p>
          <a:p>
            <a:endParaRPr lang="fr-FR" dirty="0"/>
          </a:p>
        </p:txBody>
      </p:sp>
    </p:spTree>
    <p:extLst>
      <p:ext uri="{BB962C8B-B14F-4D97-AF65-F5344CB8AC3E}">
        <p14:creationId xmlns:p14="http://schemas.microsoft.com/office/powerpoint/2010/main" val="16695252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b="1" i="1" dirty="0">
                <a:effectLst/>
              </a:rPr>
              <a:t>Présentation de l’information écrite</a:t>
            </a:r>
            <a:endParaRPr lang="fr-FR" sz="4000" b="1" i="1" dirty="0"/>
          </a:p>
        </p:txBody>
      </p:sp>
      <p:graphicFrame>
        <p:nvGraphicFramePr>
          <p:cNvPr id="3" name="Tableau 2"/>
          <p:cNvGraphicFramePr>
            <a:graphicFrameLocks noGrp="1"/>
          </p:cNvGraphicFramePr>
          <p:nvPr/>
        </p:nvGraphicFramePr>
        <p:xfrm>
          <a:off x="379861" y="1533098"/>
          <a:ext cx="11737077" cy="4936271"/>
        </p:xfrm>
        <a:graphic>
          <a:graphicData uri="http://schemas.openxmlformats.org/drawingml/2006/table">
            <a:tbl>
              <a:tblPr>
                <a:tableStyleId>{5C22544A-7EE6-4342-B048-85BDC9FD1C3A}</a:tableStyleId>
              </a:tblPr>
              <a:tblGrid>
                <a:gridCol w="2627471">
                  <a:extLst>
                    <a:ext uri="{9D8B030D-6E8A-4147-A177-3AD203B41FA5}">
                      <a16:colId xmlns:a16="http://schemas.microsoft.com/office/drawing/2014/main" val="3165757146"/>
                    </a:ext>
                  </a:extLst>
                </a:gridCol>
                <a:gridCol w="2504873">
                  <a:extLst>
                    <a:ext uri="{9D8B030D-6E8A-4147-A177-3AD203B41FA5}">
                      <a16:colId xmlns:a16="http://schemas.microsoft.com/office/drawing/2014/main" val="3969466017"/>
                    </a:ext>
                  </a:extLst>
                </a:gridCol>
                <a:gridCol w="2464004">
                  <a:extLst>
                    <a:ext uri="{9D8B030D-6E8A-4147-A177-3AD203B41FA5}">
                      <a16:colId xmlns:a16="http://schemas.microsoft.com/office/drawing/2014/main" val="1682518093"/>
                    </a:ext>
                  </a:extLst>
                </a:gridCol>
                <a:gridCol w="2030099">
                  <a:extLst>
                    <a:ext uri="{9D8B030D-6E8A-4147-A177-3AD203B41FA5}">
                      <a16:colId xmlns:a16="http://schemas.microsoft.com/office/drawing/2014/main" val="3083648257"/>
                    </a:ext>
                  </a:extLst>
                </a:gridCol>
                <a:gridCol w="2110630">
                  <a:extLst>
                    <a:ext uri="{9D8B030D-6E8A-4147-A177-3AD203B41FA5}">
                      <a16:colId xmlns:a16="http://schemas.microsoft.com/office/drawing/2014/main" val="3509274307"/>
                    </a:ext>
                  </a:extLst>
                </a:gridCol>
              </a:tblGrid>
              <a:tr h="369509">
                <a:tc>
                  <a:txBody>
                    <a:bodyPr/>
                    <a:lstStyle/>
                    <a:p>
                      <a:pPr>
                        <a:lnSpc>
                          <a:spcPct val="115000"/>
                        </a:lnSpc>
                        <a:spcAft>
                          <a:spcPts val="0"/>
                        </a:spcAft>
                      </a:pPr>
                      <a:r>
                        <a:rPr lang="fr-FR" sz="2000" b="1">
                          <a:effectLst/>
                        </a:rPr>
                        <a:t>Rapports</a:t>
                      </a:r>
                      <a:endParaRPr lang="fr-FR" sz="2000" b="1">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b="1">
                          <a:effectLst/>
                        </a:rPr>
                        <a:t>Objets</a:t>
                      </a:r>
                      <a:endParaRPr lang="fr-FR" sz="2000" b="1">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b="1">
                          <a:effectLst/>
                        </a:rPr>
                        <a:t>Périodicité</a:t>
                      </a:r>
                      <a:endParaRPr lang="fr-FR" sz="2000" b="1">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b="1">
                          <a:effectLst/>
                        </a:rPr>
                        <a:t>Auteurs</a:t>
                      </a:r>
                      <a:endParaRPr lang="fr-FR" sz="2000" b="1">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b="1" dirty="0">
                          <a:effectLst/>
                        </a:rPr>
                        <a:t>bénéficiaires</a:t>
                      </a:r>
                      <a:endParaRPr lang="fr-FR"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7144395"/>
                  </a:ext>
                </a:extLst>
              </a:tr>
              <a:tr h="871388">
                <a:tc>
                  <a:txBody>
                    <a:bodyPr/>
                    <a:lstStyle/>
                    <a:p>
                      <a:pPr>
                        <a:lnSpc>
                          <a:spcPct val="115000"/>
                        </a:lnSpc>
                        <a:spcAft>
                          <a:spcPts val="0"/>
                        </a:spcAft>
                      </a:pPr>
                      <a:r>
                        <a:rPr lang="fr-FR" sz="2000">
                          <a:effectLst/>
                        </a:rPr>
                        <a:t>Rapport sur l’état d’avancement</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a:effectLst/>
                        </a:rPr>
                        <a:t>Expliquer l’état d’avancement</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a:effectLst/>
                        </a:rPr>
                        <a:t>Selon la durée du projet ou sur demande</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a:effectLst/>
                        </a:rPr>
                        <a:t>Gestionnaire du projet</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a:effectLst/>
                        </a:rPr>
                        <a:t>Client, gestionnaire du projet </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2923995"/>
                  </a:ext>
                </a:extLst>
              </a:tr>
              <a:tr h="871388">
                <a:tc>
                  <a:txBody>
                    <a:bodyPr/>
                    <a:lstStyle/>
                    <a:p>
                      <a:pPr>
                        <a:lnSpc>
                          <a:spcPct val="115000"/>
                        </a:lnSpc>
                        <a:spcAft>
                          <a:spcPts val="0"/>
                        </a:spcAft>
                      </a:pPr>
                      <a:r>
                        <a:rPr lang="fr-FR" sz="2000">
                          <a:effectLst/>
                        </a:rPr>
                        <a:t>Rapport sur le suivi des coûts</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a:effectLst/>
                        </a:rPr>
                        <a:t>Vérifier le % de dépassement des coûts</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a:effectLst/>
                        </a:rPr>
                        <a:t>Selon la durée du projet ou sur demande</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a:effectLst/>
                        </a:rPr>
                        <a:t>Responsable financier</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dirty="0">
                          <a:effectLst/>
                        </a:rPr>
                        <a:t>Gestionnaire du projet</a:t>
                      </a: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8491868"/>
                  </a:ext>
                </a:extLst>
              </a:tr>
              <a:tr h="1129577">
                <a:tc>
                  <a:txBody>
                    <a:bodyPr/>
                    <a:lstStyle/>
                    <a:p>
                      <a:pPr>
                        <a:lnSpc>
                          <a:spcPct val="115000"/>
                        </a:lnSpc>
                        <a:spcAft>
                          <a:spcPts val="0"/>
                        </a:spcAft>
                      </a:pPr>
                      <a:r>
                        <a:rPr lang="fr-FR" sz="2000">
                          <a:effectLst/>
                        </a:rPr>
                        <a:t>Rapport de contrôle de qualité</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a:effectLst/>
                        </a:rPr>
                        <a:t>Vérifier l’objectif d’atteinte de qualité, assurer la qualité</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a:effectLst/>
                        </a:rPr>
                        <a:t>Selon le plan établi</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a:effectLst/>
                        </a:rPr>
                        <a:t>Responsable de l’activité</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dirty="0">
                          <a:effectLst/>
                        </a:rPr>
                        <a:t>Gestionnaire du projet</a:t>
                      </a: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0564269"/>
                  </a:ext>
                </a:extLst>
              </a:tr>
              <a:tr h="613199">
                <a:tc>
                  <a:txBody>
                    <a:bodyPr/>
                    <a:lstStyle/>
                    <a:p>
                      <a:pPr>
                        <a:lnSpc>
                          <a:spcPct val="115000"/>
                        </a:lnSpc>
                        <a:spcAft>
                          <a:spcPts val="0"/>
                        </a:spcAft>
                      </a:pPr>
                      <a:r>
                        <a:rPr lang="fr-FR" sz="2000">
                          <a:effectLst/>
                        </a:rPr>
                        <a:t>Rapport d’activités</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a:effectLst/>
                        </a:rPr>
                        <a:t>Selon les besoins</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a:effectLst/>
                        </a:rPr>
                        <a:t>Selon les besoins</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a:effectLst/>
                        </a:rPr>
                        <a:t>Responsable de l’activité</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a:effectLst/>
                        </a:rPr>
                        <a:t>Gestionnaire du projet</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6111371"/>
                  </a:ext>
                </a:extLst>
              </a:tr>
              <a:tr h="871388">
                <a:tc>
                  <a:txBody>
                    <a:bodyPr/>
                    <a:lstStyle/>
                    <a:p>
                      <a:pPr>
                        <a:lnSpc>
                          <a:spcPct val="115000"/>
                        </a:lnSpc>
                        <a:spcAft>
                          <a:spcPts val="0"/>
                        </a:spcAft>
                      </a:pPr>
                      <a:r>
                        <a:rPr lang="fr-FR" sz="2000">
                          <a:effectLst/>
                        </a:rPr>
                        <a:t>Rapport de fermeture du projet</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a:effectLst/>
                        </a:rPr>
                        <a:t>Faire l’état du déroulement du projet</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a:effectLst/>
                        </a:rPr>
                        <a:t>A la fin du projet</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a:effectLst/>
                        </a:rPr>
                        <a:t>Gestionnaire du projet</a:t>
                      </a: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fr-FR" sz="2000" dirty="0">
                          <a:effectLst/>
                        </a:rPr>
                        <a:t>Client, gestionnaire du projet</a:t>
                      </a: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0494109"/>
                  </a:ext>
                </a:extLst>
              </a:tr>
            </a:tbl>
          </a:graphicData>
        </a:graphic>
      </p:graphicFrame>
    </p:spTree>
    <p:extLst>
      <p:ext uri="{BB962C8B-B14F-4D97-AF65-F5344CB8AC3E}">
        <p14:creationId xmlns:p14="http://schemas.microsoft.com/office/powerpoint/2010/main" val="31150973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fr-FR" b="1" i="1" dirty="0">
                <a:effectLst/>
              </a:rPr>
              <a:t>Information orale</a:t>
            </a:r>
            <a:br>
              <a:rPr lang="fr-FR" dirty="0">
                <a:effectLst/>
              </a:rPr>
            </a:br>
            <a:endParaRPr lang="fr-FR" dirty="0"/>
          </a:p>
        </p:txBody>
      </p:sp>
      <p:sp>
        <p:nvSpPr>
          <p:cNvPr id="3" name="Espace réservé du texte 2"/>
          <p:cNvSpPr>
            <a:spLocks noGrp="1"/>
          </p:cNvSpPr>
          <p:nvPr>
            <p:ph type="body" idx="1"/>
          </p:nvPr>
        </p:nvSpPr>
        <p:spPr>
          <a:xfrm>
            <a:off x="816864" y="2074460"/>
            <a:ext cx="10871200" cy="4052020"/>
          </a:xfrm>
        </p:spPr>
        <p:txBody>
          <a:bodyPr/>
          <a:lstStyle/>
          <a:p>
            <a:r>
              <a:rPr lang="fr-FR" dirty="0"/>
              <a:t>Dans le cadre du suivi, des réunions peuvent être planifiées selon une périodicité qui sera fonction de la durée du projet </a:t>
            </a:r>
          </a:p>
          <a:p>
            <a:endParaRPr lang="fr-FR" dirty="0"/>
          </a:p>
          <a:p>
            <a:r>
              <a:rPr lang="fr-FR" dirty="0"/>
              <a:t>Ces réunions sont des cadres d’échange d’informations et de discussions sur les résultats et les perspectives pour le projet</a:t>
            </a:r>
          </a:p>
          <a:p>
            <a:endParaRPr lang="fr-FR" dirty="0"/>
          </a:p>
        </p:txBody>
      </p:sp>
    </p:spTree>
    <p:extLst>
      <p:ext uri="{BB962C8B-B14F-4D97-AF65-F5344CB8AC3E}">
        <p14:creationId xmlns:p14="http://schemas.microsoft.com/office/powerpoint/2010/main" val="16178357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7265" y="3121925"/>
            <a:ext cx="10871200" cy="990600"/>
          </a:xfrm>
        </p:spPr>
        <p:txBody>
          <a:bodyPr/>
          <a:lstStyle/>
          <a:p>
            <a:pPr algn="ctr"/>
            <a:r>
              <a:rPr lang="fr-FR" b="1" dirty="0">
                <a:effectLst/>
              </a:rPr>
              <a:t>Utilisation des résultats du suivi</a:t>
            </a:r>
            <a:endParaRPr lang="fr-FR" dirty="0"/>
          </a:p>
        </p:txBody>
      </p:sp>
    </p:spTree>
    <p:extLst>
      <p:ext uri="{BB962C8B-B14F-4D97-AF65-F5344CB8AC3E}">
        <p14:creationId xmlns:p14="http://schemas.microsoft.com/office/powerpoint/2010/main" val="36118947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effectLst/>
              </a:rPr>
              <a:t>Utilisation des résultats du suivi</a:t>
            </a:r>
            <a:endParaRPr lang="fr-FR" dirty="0"/>
          </a:p>
        </p:txBody>
      </p:sp>
      <p:sp>
        <p:nvSpPr>
          <p:cNvPr id="3" name="Espace réservé du texte 2"/>
          <p:cNvSpPr>
            <a:spLocks noGrp="1"/>
          </p:cNvSpPr>
          <p:nvPr>
            <p:ph type="body" idx="1"/>
          </p:nvPr>
        </p:nvSpPr>
        <p:spPr>
          <a:xfrm>
            <a:off x="816864" y="1600200"/>
            <a:ext cx="10871200" cy="5005316"/>
          </a:xfrm>
        </p:spPr>
        <p:txBody>
          <a:bodyPr>
            <a:normAutofit/>
          </a:bodyPr>
          <a:lstStyle/>
          <a:p>
            <a:r>
              <a:rPr lang="fr-FR" dirty="0"/>
              <a:t>Le système de suivi permet de générer des données qui seront traitées</a:t>
            </a:r>
          </a:p>
          <a:p>
            <a:endParaRPr lang="fr-FR" dirty="0"/>
          </a:p>
          <a:p>
            <a:r>
              <a:rPr lang="fr-FR" dirty="0"/>
              <a:t>Ces données traitées permettront de mesurer les indicateurs</a:t>
            </a:r>
          </a:p>
          <a:p>
            <a:endParaRPr lang="fr-FR" dirty="0"/>
          </a:p>
          <a:p>
            <a:r>
              <a:rPr lang="fr-FR" dirty="0"/>
              <a:t>Cette mesure d’indicateur pourra faire ressortir sur le tableau de bord des écarts par rapport à la situation désirée </a:t>
            </a:r>
          </a:p>
          <a:p>
            <a:endParaRPr lang="fr-FR" dirty="0"/>
          </a:p>
          <a:p>
            <a:r>
              <a:rPr lang="fr-FR" dirty="0"/>
              <a:t>Cet écart va permettre selon la phase du cycle de projet d’utiliser les indicateurs pour des prises de décisions</a:t>
            </a:r>
          </a:p>
          <a:p>
            <a:endParaRPr lang="fr-FR" dirty="0"/>
          </a:p>
        </p:txBody>
      </p:sp>
    </p:spTree>
    <p:extLst>
      <p:ext uri="{BB962C8B-B14F-4D97-AF65-F5344CB8AC3E}">
        <p14:creationId xmlns:p14="http://schemas.microsoft.com/office/powerpoint/2010/main" val="4327660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fr-FR" b="1" i="1" dirty="0">
                <a:effectLst/>
              </a:rPr>
              <a:t>Pendant la phase de réalisation</a:t>
            </a:r>
            <a:br>
              <a:rPr lang="fr-FR" i="1" dirty="0">
                <a:effectLst/>
              </a:rPr>
            </a:br>
            <a:endParaRPr lang="fr-FR" i="1" dirty="0"/>
          </a:p>
        </p:txBody>
      </p:sp>
      <p:sp>
        <p:nvSpPr>
          <p:cNvPr id="3" name="Espace réservé du texte 2"/>
          <p:cNvSpPr>
            <a:spLocks noGrp="1"/>
          </p:cNvSpPr>
          <p:nvPr>
            <p:ph type="body" idx="1"/>
          </p:nvPr>
        </p:nvSpPr>
        <p:spPr/>
        <p:txBody>
          <a:bodyPr>
            <a:normAutofit lnSpcReduction="10000"/>
          </a:bodyPr>
          <a:lstStyle/>
          <a:p>
            <a:r>
              <a:rPr lang="fr-FR" sz="3100" b="1" i="1" dirty="0"/>
              <a:t>Recherche des causes </a:t>
            </a:r>
            <a:endParaRPr lang="fr-FR" sz="2700" dirty="0"/>
          </a:p>
          <a:p>
            <a:pPr lvl="1"/>
            <a:r>
              <a:rPr lang="fr-FR" sz="2900" dirty="0"/>
              <a:t>Une fois le problème identifié, il faut en rechercher les causes</a:t>
            </a:r>
          </a:p>
          <a:p>
            <a:pPr lvl="1"/>
            <a:r>
              <a:rPr lang="fr-FR" sz="2900" dirty="0"/>
              <a:t> Les résultats de cette recherche dépendent beaucoup de l’esprit de créativité et de la lucidité du gestionnaire du projet ou de l’équipe de coordination</a:t>
            </a:r>
          </a:p>
          <a:p>
            <a:r>
              <a:rPr lang="fr-FR" sz="3100" b="1" i="1" dirty="0"/>
              <a:t>Choix de la cause principale du problème</a:t>
            </a:r>
            <a:endParaRPr lang="fr-FR" sz="2700" dirty="0"/>
          </a:p>
          <a:p>
            <a:pPr lvl="1"/>
            <a:r>
              <a:rPr lang="fr-FR" sz="2900" dirty="0"/>
              <a:t>Il s’agit, à partir de critères de choix objectifs, de déterminer la cause apparemment la plus importante du problème </a:t>
            </a:r>
          </a:p>
          <a:p>
            <a:pPr lvl="1"/>
            <a:r>
              <a:rPr lang="fr-FR" sz="2900" dirty="0"/>
              <a:t>Il peut être utile de valider cette cause sur le terrain en allant confronter les écarts observés à la réalité sur le terrain</a:t>
            </a:r>
            <a:endParaRPr lang="fr-FR" dirty="0"/>
          </a:p>
        </p:txBody>
      </p:sp>
    </p:spTree>
    <p:extLst>
      <p:ext uri="{BB962C8B-B14F-4D97-AF65-F5344CB8AC3E}">
        <p14:creationId xmlns:p14="http://schemas.microsoft.com/office/powerpoint/2010/main" val="2792917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i="1" dirty="0"/>
              <a:t>Programme</a:t>
            </a:r>
          </a:p>
        </p:txBody>
      </p:sp>
      <p:sp>
        <p:nvSpPr>
          <p:cNvPr id="3" name="Espace réservé du texte 2"/>
          <p:cNvSpPr>
            <a:spLocks noGrp="1"/>
          </p:cNvSpPr>
          <p:nvPr>
            <p:ph type="body" idx="1"/>
          </p:nvPr>
        </p:nvSpPr>
        <p:spPr/>
        <p:txBody>
          <a:bodyPr/>
          <a:lstStyle/>
          <a:p>
            <a:pPr>
              <a:lnSpc>
                <a:spcPct val="150000"/>
              </a:lnSpc>
            </a:pPr>
            <a:r>
              <a:rPr lang="fr-FR" dirty="0"/>
              <a:t>Selon </a:t>
            </a:r>
            <a:r>
              <a:rPr lang="fr-FR" dirty="0" err="1"/>
              <a:t>Pineault</a:t>
            </a:r>
            <a:r>
              <a:rPr lang="fr-FR" dirty="0"/>
              <a:t> et </a:t>
            </a:r>
            <a:r>
              <a:rPr lang="fr-FR" dirty="0" err="1"/>
              <a:t>Davely</a:t>
            </a:r>
            <a:r>
              <a:rPr lang="fr-FR" dirty="0"/>
              <a:t>, un programme est un ensemble organisé, cohérent et intégré d’activités et de services réalisés simultanément ou successivement, avec les ressources nécessaires dans le but d’atteindre des objectifs déterminés, en rapport avec des problèmes de santé précis et ce, pour une population définie</a:t>
            </a:r>
          </a:p>
          <a:p>
            <a:endParaRPr lang="fr-FR" dirty="0"/>
          </a:p>
        </p:txBody>
      </p:sp>
    </p:spTree>
    <p:extLst>
      <p:ext uri="{BB962C8B-B14F-4D97-AF65-F5344CB8AC3E}">
        <p14:creationId xmlns:p14="http://schemas.microsoft.com/office/powerpoint/2010/main" val="34296310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i="1" dirty="0">
                <a:effectLst/>
              </a:rPr>
              <a:t>Pendant la phase de réalisation</a:t>
            </a:r>
            <a:endParaRPr lang="fr-FR" dirty="0"/>
          </a:p>
        </p:txBody>
      </p:sp>
      <p:sp>
        <p:nvSpPr>
          <p:cNvPr id="3" name="Espace réservé du texte 2"/>
          <p:cNvSpPr>
            <a:spLocks noGrp="1"/>
          </p:cNvSpPr>
          <p:nvPr>
            <p:ph type="body" idx="1"/>
          </p:nvPr>
        </p:nvSpPr>
        <p:spPr>
          <a:xfrm>
            <a:off x="816864" y="1600199"/>
            <a:ext cx="10871200" cy="5087203"/>
          </a:xfrm>
        </p:spPr>
        <p:txBody>
          <a:bodyPr>
            <a:normAutofit fontScale="92500" lnSpcReduction="20000"/>
          </a:bodyPr>
          <a:lstStyle/>
          <a:p>
            <a:r>
              <a:rPr lang="fr-FR" sz="3100" b="1" i="1" dirty="0"/>
              <a:t>Recherche de solutions</a:t>
            </a:r>
            <a:endParaRPr lang="fr-FR" sz="3100" dirty="0"/>
          </a:p>
          <a:p>
            <a:pPr lvl="1"/>
            <a:r>
              <a:rPr lang="fr-FR" sz="2900" dirty="0"/>
              <a:t>Une fois la cause principale identifiée, il faut rechercher les solutions </a:t>
            </a:r>
          </a:p>
          <a:p>
            <a:pPr lvl="1"/>
            <a:r>
              <a:rPr lang="fr-FR" sz="2900" dirty="0"/>
              <a:t>Il faut ici également de la lucidité et de la créativité.</a:t>
            </a:r>
          </a:p>
          <a:p>
            <a:r>
              <a:rPr lang="fr-FR" sz="3100" b="1" i="1" dirty="0"/>
              <a:t>Choix de la solution</a:t>
            </a:r>
            <a:endParaRPr lang="fr-FR" sz="3100" dirty="0"/>
          </a:p>
          <a:p>
            <a:pPr lvl="1"/>
            <a:r>
              <a:rPr lang="fr-FR" sz="2900" dirty="0"/>
              <a:t>Le plus souvent, pour un même problème, il peut exister plusieurs solutions </a:t>
            </a:r>
          </a:p>
          <a:p>
            <a:pPr lvl="1"/>
            <a:r>
              <a:rPr lang="fr-FR" sz="2900" dirty="0"/>
              <a:t>Il faut alors s’appuyer sur des critères préalablement établis pour choisir la solution pertinente et réalisable.</a:t>
            </a:r>
            <a:endParaRPr lang="fr-FR" sz="2500" dirty="0"/>
          </a:p>
          <a:p>
            <a:r>
              <a:rPr lang="fr-FR" sz="3100" b="1" i="1" dirty="0"/>
              <a:t>Réalisation de la solution</a:t>
            </a:r>
            <a:endParaRPr lang="fr-FR" sz="2700" dirty="0"/>
          </a:p>
          <a:p>
            <a:pPr lvl="1"/>
            <a:r>
              <a:rPr lang="fr-FR" sz="2900" dirty="0"/>
              <a:t>La réalisation de la solution devra à son tour être planifiée, suivie et contrôlée </a:t>
            </a:r>
          </a:p>
          <a:p>
            <a:pPr lvl="1"/>
            <a:r>
              <a:rPr lang="fr-FR" sz="2900" dirty="0"/>
              <a:t>Il faudra s’assurer que l’indicateur est modifié et qu’il s’agit d’une modification attendue, synonyme d’amélioration de la situation</a:t>
            </a:r>
            <a:endParaRPr lang="fr-FR" dirty="0"/>
          </a:p>
        </p:txBody>
      </p:sp>
    </p:spTree>
    <p:extLst>
      <p:ext uri="{BB962C8B-B14F-4D97-AF65-F5344CB8AC3E}">
        <p14:creationId xmlns:p14="http://schemas.microsoft.com/office/powerpoint/2010/main" val="32595100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812800" y="228600"/>
            <a:ext cx="10871200" cy="990600"/>
          </a:xfrm>
        </p:spPr>
        <p:txBody>
          <a:bodyPr>
            <a:normAutofit fontScale="90000"/>
          </a:bodyPr>
          <a:lstStyle/>
          <a:p>
            <a:pPr lvl="0" algn="ctr"/>
            <a:r>
              <a:rPr lang="fr-FR" b="1" i="1" dirty="0">
                <a:effectLst/>
              </a:rPr>
              <a:t>Pendant la phase de terminaison</a:t>
            </a:r>
            <a:br>
              <a:rPr lang="fr-FR" dirty="0">
                <a:effectLst/>
              </a:rPr>
            </a:br>
            <a:endParaRPr lang="fr-FR" dirty="0"/>
          </a:p>
        </p:txBody>
      </p:sp>
      <p:sp>
        <p:nvSpPr>
          <p:cNvPr id="4" name="Espace réservé du texte 2"/>
          <p:cNvSpPr txBox="1">
            <a:spLocks/>
          </p:cNvSpPr>
          <p:nvPr/>
        </p:nvSpPr>
        <p:spPr>
          <a:xfrm>
            <a:off x="816864" y="1600200"/>
            <a:ext cx="10871200" cy="4526280"/>
          </a:xfrm>
          <a:prstGeom prst="rect">
            <a:avLst/>
          </a:prstGeom>
        </p:spPr>
        <p:txBody>
          <a:bodyPr/>
          <a:lstStyle>
            <a:lvl1pPr marL="320040" indent="-320040" algn="l" rtl="0" eaLnBrk="1" latinLnBrk="0" hangingPunct="1">
              <a:spcBef>
                <a:spcPts val="700"/>
              </a:spcBef>
              <a:buClr>
                <a:schemeClr val="accent2"/>
              </a:buClr>
              <a:buSzPct val="60000"/>
              <a:buFont typeface="Wingdings"/>
              <a:buChar char=""/>
              <a:defRPr lang="fr-F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lang="fr-F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lang="fr-F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lang="fr-F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lang="fr-F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lang="fr-F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lang="fr-F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lang="fr-F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lang="fr-FR" sz="1800" kern="1200" baseline="0">
                <a:solidFill>
                  <a:schemeClr val="tx1"/>
                </a:solidFill>
                <a:latin typeface="+mn-lt"/>
                <a:ea typeface="+mn-ea"/>
                <a:cs typeface="+mn-cs"/>
              </a:defRPr>
            </a:lvl9pPr>
          </a:lstStyle>
          <a:p>
            <a:r>
              <a:rPr lang="fr-FR"/>
              <a:t>Les écarts constatés vont servir à évaluer le succès ou non du projet</a:t>
            </a:r>
          </a:p>
          <a:p>
            <a:endParaRPr lang="fr-FR"/>
          </a:p>
          <a:p>
            <a:r>
              <a:rPr lang="fr-FR"/>
              <a:t> Cette évaluation devra être nuancée par l’examen des indicateurs de risques associés au projet et les impacts ou conséquences de ceux-ci </a:t>
            </a:r>
          </a:p>
          <a:p>
            <a:endParaRPr lang="fr-FR"/>
          </a:p>
          <a:p>
            <a:r>
              <a:rPr lang="fr-FR"/>
              <a:t>Il faut également examiner les indicateurs de fonctionnement et de rendement afin de se faire une idée respectivement :</a:t>
            </a:r>
          </a:p>
          <a:p>
            <a:pPr lvl="1"/>
            <a:r>
              <a:rPr lang="fr-FR"/>
              <a:t>de l’efficacité (degré d’atteinte des objectifs) </a:t>
            </a:r>
          </a:p>
          <a:p>
            <a:pPr lvl="1"/>
            <a:r>
              <a:rPr lang="fr-FR"/>
              <a:t>et de l’efficience (performance dans l’utilisation des ressources).</a:t>
            </a:r>
          </a:p>
          <a:p>
            <a:endParaRPr lang="fr-FR" dirty="0"/>
          </a:p>
        </p:txBody>
      </p:sp>
    </p:spTree>
    <p:extLst>
      <p:ext uri="{BB962C8B-B14F-4D97-AF65-F5344CB8AC3E}">
        <p14:creationId xmlns:p14="http://schemas.microsoft.com/office/powerpoint/2010/main" val="18970952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80788" y="2821674"/>
            <a:ext cx="10871200" cy="990600"/>
          </a:xfrm>
        </p:spPr>
        <p:txBody>
          <a:bodyPr/>
          <a:lstStyle/>
          <a:p>
            <a:pPr algn="ctr"/>
            <a:r>
              <a:rPr lang="fr-FR" b="1" dirty="0">
                <a:effectLst/>
              </a:rPr>
              <a:t>Le système de suivi</a:t>
            </a:r>
            <a:endParaRPr lang="fr-FR" dirty="0">
              <a:effectLst/>
            </a:endParaRPr>
          </a:p>
        </p:txBody>
      </p:sp>
    </p:spTree>
    <p:extLst>
      <p:ext uri="{BB962C8B-B14F-4D97-AF65-F5344CB8AC3E}">
        <p14:creationId xmlns:p14="http://schemas.microsoft.com/office/powerpoint/2010/main" val="952917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i="1" dirty="0"/>
              <a:t>Éléments de mise en place</a:t>
            </a:r>
          </a:p>
        </p:txBody>
      </p:sp>
      <p:sp>
        <p:nvSpPr>
          <p:cNvPr id="3" name="Espace réservé du texte 2"/>
          <p:cNvSpPr>
            <a:spLocks noGrp="1"/>
          </p:cNvSpPr>
          <p:nvPr>
            <p:ph type="body" idx="1"/>
          </p:nvPr>
        </p:nvSpPr>
        <p:spPr>
          <a:xfrm>
            <a:off x="816864" y="1600199"/>
            <a:ext cx="10871200" cy="5100851"/>
          </a:xfrm>
        </p:spPr>
        <p:txBody>
          <a:bodyPr>
            <a:normAutofit fontScale="92500" lnSpcReduction="20000"/>
          </a:bodyPr>
          <a:lstStyle/>
          <a:p>
            <a:r>
              <a:rPr lang="fr-FR" dirty="0"/>
              <a:t>La mise en place d’un système de suivi comporte onze étapes :</a:t>
            </a:r>
          </a:p>
          <a:p>
            <a:pPr marL="880110" lvl="1" indent="-514350">
              <a:buClr>
                <a:schemeClr val="accent2"/>
              </a:buClr>
              <a:buSzPct val="90000"/>
              <a:buFont typeface="+mj-lt"/>
              <a:buAutoNum type="arabicPeriod"/>
            </a:pPr>
            <a:r>
              <a:rPr lang="fr-FR" sz="2800" dirty="0"/>
              <a:t>Définition des objectifs du système de suivi </a:t>
            </a:r>
          </a:p>
          <a:p>
            <a:pPr marL="880110" lvl="1" indent="-514350">
              <a:buClr>
                <a:schemeClr val="accent2"/>
              </a:buClr>
              <a:buSzPct val="90000"/>
              <a:buFont typeface="+mj-lt"/>
              <a:buAutoNum type="arabicPeriod"/>
            </a:pPr>
            <a:r>
              <a:rPr lang="fr-FR" sz="2800" dirty="0"/>
              <a:t>Identification des questions liées au suivi</a:t>
            </a:r>
          </a:p>
          <a:p>
            <a:pPr marL="880110" lvl="1" indent="-514350">
              <a:buClr>
                <a:schemeClr val="accent2"/>
              </a:buClr>
              <a:buSzPct val="90000"/>
              <a:buFont typeface="+mj-lt"/>
              <a:buAutoNum type="arabicPeriod"/>
            </a:pPr>
            <a:r>
              <a:rPr lang="fr-FR" sz="2800" dirty="0"/>
              <a:t>Sélection des indicateurs </a:t>
            </a:r>
          </a:p>
          <a:p>
            <a:pPr marL="880110" lvl="1" indent="-514350">
              <a:buClr>
                <a:schemeClr val="accent2"/>
              </a:buClr>
              <a:buSzPct val="90000"/>
              <a:buFont typeface="+mj-lt"/>
              <a:buAutoNum type="arabicPeriod"/>
            </a:pPr>
            <a:r>
              <a:rPr lang="fr-FR" sz="2800" dirty="0"/>
              <a:t>Collecte des données pour le suivi</a:t>
            </a:r>
          </a:p>
          <a:p>
            <a:pPr marL="880110" lvl="1" indent="-514350">
              <a:buClr>
                <a:schemeClr val="accent2"/>
              </a:buClr>
              <a:buSzPct val="90000"/>
              <a:buFont typeface="+mj-lt"/>
              <a:buAutoNum type="arabicPeriod"/>
            </a:pPr>
            <a:r>
              <a:rPr lang="fr-FR" sz="2800" dirty="0"/>
              <a:t>Définition des critères d’évaluation</a:t>
            </a:r>
          </a:p>
          <a:p>
            <a:pPr marL="880110" lvl="1" indent="-514350">
              <a:buClr>
                <a:schemeClr val="accent2"/>
              </a:buClr>
              <a:buSzPct val="90000"/>
              <a:buFont typeface="+mj-lt"/>
              <a:buAutoNum type="arabicPeriod"/>
            </a:pPr>
            <a:r>
              <a:rPr lang="fr-FR" sz="2800" dirty="0"/>
              <a:t>Analyse des données </a:t>
            </a:r>
          </a:p>
          <a:p>
            <a:pPr marL="880110" lvl="1" indent="-514350">
              <a:buClr>
                <a:schemeClr val="accent2"/>
              </a:buClr>
              <a:buSzPct val="90000"/>
              <a:buFont typeface="+mj-lt"/>
              <a:buAutoNum type="arabicPeriod"/>
            </a:pPr>
            <a:r>
              <a:rPr lang="fr-FR" sz="2800" dirty="0"/>
              <a:t>Mise en place des systèmes d’information et de présentation </a:t>
            </a:r>
          </a:p>
          <a:p>
            <a:pPr marL="880110" lvl="1" indent="-514350">
              <a:buClr>
                <a:schemeClr val="accent2"/>
              </a:buClr>
              <a:buSzPct val="90000"/>
              <a:buFont typeface="+mj-lt"/>
              <a:buAutoNum type="arabicPeriod"/>
            </a:pPr>
            <a:r>
              <a:rPr lang="fr-FR" sz="2800" dirty="0"/>
              <a:t>Définition des responsabilités </a:t>
            </a:r>
          </a:p>
          <a:p>
            <a:pPr marL="880110" lvl="1" indent="-514350">
              <a:buClr>
                <a:schemeClr val="accent2"/>
              </a:buClr>
              <a:buSzPct val="90000"/>
              <a:buFont typeface="+mj-lt"/>
              <a:buAutoNum type="arabicPeriod"/>
            </a:pPr>
            <a:r>
              <a:rPr lang="fr-FR" sz="2800" dirty="0"/>
              <a:t>Établissement un système de prise de décision réactif</a:t>
            </a:r>
          </a:p>
          <a:p>
            <a:pPr marL="880110" lvl="1" indent="-514350">
              <a:buClr>
                <a:schemeClr val="accent2"/>
              </a:buClr>
              <a:buSzPct val="90000"/>
              <a:buFont typeface="+mj-lt"/>
              <a:buAutoNum type="arabicPeriod"/>
            </a:pPr>
            <a:r>
              <a:rPr lang="fr-FR" sz="2800" dirty="0"/>
              <a:t>Production des rapports </a:t>
            </a:r>
          </a:p>
          <a:p>
            <a:pPr marL="880110" lvl="1" indent="-514350">
              <a:buClr>
                <a:schemeClr val="accent2"/>
              </a:buClr>
              <a:buSzPct val="90000"/>
              <a:buFont typeface="+mj-lt"/>
              <a:buAutoNum type="arabicPeriod"/>
            </a:pPr>
            <a:r>
              <a:rPr lang="fr-FR" sz="2800" dirty="0"/>
              <a:t>Maintien du système de suivi</a:t>
            </a:r>
          </a:p>
          <a:p>
            <a:endParaRPr lang="fr-FR" dirty="0"/>
          </a:p>
        </p:txBody>
      </p:sp>
    </p:spTree>
    <p:extLst>
      <p:ext uri="{BB962C8B-B14F-4D97-AF65-F5344CB8AC3E}">
        <p14:creationId xmlns:p14="http://schemas.microsoft.com/office/powerpoint/2010/main" val="36049243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2800" y="0"/>
            <a:ext cx="10871200" cy="1218063"/>
          </a:xfrm>
        </p:spPr>
        <p:txBody>
          <a:bodyPr>
            <a:normAutofit fontScale="90000"/>
          </a:bodyPr>
          <a:lstStyle/>
          <a:p>
            <a:pPr lvl="0" algn="ctr"/>
            <a:r>
              <a:rPr lang="fr-FR" sz="4000" b="1" i="1" dirty="0">
                <a:effectLst/>
              </a:rPr>
              <a:t>Définition des objectifs </a:t>
            </a:r>
            <a:br>
              <a:rPr lang="fr-FR" sz="4000" b="1" i="1" dirty="0">
                <a:effectLst/>
              </a:rPr>
            </a:br>
            <a:r>
              <a:rPr lang="fr-FR" sz="4000" b="1" i="1" dirty="0">
                <a:effectLst/>
              </a:rPr>
              <a:t>du système de suivi</a:t>
            </a:r>
            <a:endParaRPr lang="fr-FR" sz="4000" i="1" dirty="0">
              <a:effectLst/>
            </a:endParaRPr>
          </a:p>
        </p:txBody>
      </p:sp>
      <p:sp>
        <p:nvSpPr>
          <p:cNvPr id="3" name="Espace réservé du texte 2"/>
          <p:cNvSpPr>
            <a:spLocks noGrp="1"/>
          </p:cNvSpPr>
          <p:nvPr>
            <p:ph type="body" idx="1"/>
          </p:nvPr>
        </p:nvSpPr>
        <p:spPr>
          <a:xfrm>
            <a:off x="812800" y="1682085"/>
            <a:ext cx="10871200" cy="4978021"/>
          </a:xfrm>
        </p:spPr>
        <p:txBody>
          <a:bodyPr>
            <a:normAutofit fontScale="92500" lnSpcReduction="10000"/>
          </a:bodyPr>
          <a:lstStyle/>
          <a:p>
            <a:r>
              <a:rPr lang="fr-FR" dirty="0"/>
              <a:t>Les objectifs du système de suivi dépendent de la capacité du projet à répondre aux questions suivantes :</a:t>
            </a:r>
          </a:p>
          <a:p>
            <a:pPr lvl="1">
              <a:lnSpc>
                <a:spcPct val="150000"/>
              </a:lnSpc>
            </a:pPr>
            <a:r>
              <a:rPr lang="fr-FR" dirty="0"/>
              <a:t>Qui a besoin de l’information ?</a:t>
            </a:r>
          </a:p>
          <a:p>
            <a:pPr lvl="1">
              <a:lnSpc>
                <a:spcPct val="150000"/>
              </a:lnSpc>
            </a:pPr>
            <a:r>
              <a:rPr lang="fr-FR" dirty="0"/>
              <a:t>De quelle information a-t-on besoin ?</a:t>
            </a:r>
          </a:p>
          <a:p>
            <a:pPr lvl="1">
              <a:lnSpc>
                <a:spcPct val="150000"/>
              </a:lnSpc>
            </a:pPr>
            <a:r>
              <a:rPr lang="fr-FR" dirty="0"/>
              <a:t>Qui devrait participer à la conception ?</a:t>
            </a:r>
          </a:p>
          <a:p>
            <a:pPr lvl="1">
              <a:lnSpc>
                <a:spcPct val="150000"/>
              </a:lnSpc>
            </a:pPr>
            <a:r>
              <a:rPr lang="fr-FR" dirty="0"/>
              <a:t>Comment l’information sera-t-elle collectée, analysée et présentée ?</a:t>
            </a:r>
          </a:p>
          <a:p>
            <a:pPr lvl="1">
              <a:lnSpc>
                <a:spcPct val="150000"/>
              </a:lnSpc>
            </a:pPr>
            <a:r>
              <a:rPr lang="fr-FR" dirty="0"/>
              <a:t>Quel est le degré de précision nécessaire ? </a:t>
            </a:r>
          </a:p>
          <a:p>
            <a:pPr lvl="1">
              <a:lnSpc>
                <a:spcPct val="150000"/>
              </a:lnSpc>
            </a:pPr>
            <a:r>
              <a:rPr lang="fr-FR" dirty="0"/>
              <a:t>Quelles seront la répartition dans le temps et la fréquence de collecte et d’analyse de l’information ?</a:t>
            </a:r>
          </a:p>
          <a:p>
            <a:endParaRPr lang="fr-FR" dirty="0"/>
          </a:p>
        </p:txBody>
      </p:sp>
    </p:spTree>
    <p:extLst>
      <p:ext uri="{BB962C8B-B14F-4D97-AF65-F5344CB8AC3E}">
        <p14:creationId xmlns:p14="http://schemas.microsoft.com/office/powerpoint/2010/main" val="34979285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fr-FR" sz="4000" b="1" i="1" dirty="0">
                <a:effectLst/>
              </a:rPr>
              <a:t>Identification des questions liées au suivi</a:t>
            </a:r>
            <a:br>
              <a:rPr lang="fr-FR" sz="4000" dirty="0">
                <a:effectLst/>
              </a:rPr>
            </a:br>
            <a:endParaRPr lang="fr-FR" sz="4000" dirty="0"/>
          </a:p>
        </p:txBody>
      </p:sp>
      <p:sp>
        <p:nvSpPr>
          <p:cNvPr id="3" name="Espace réservé du texte 2"/>
          <p:cNvSpPr>
            <a:spLocks noGrp="1"/>
          </p:cNvSpPr>
          <p:nvPr>
            <p:ph type="body" idx="1"/>
          </p:nvPr>
        </p:nvSpPr>
        <p:spPr>
          <a:xfrm>
            <a:off x="816864" y="1600199"/>
            <a:ext cx="10871200" cy="5059907"/>
          </a:xfrm>
        </p:spPr>
        <p:txBody>
          <a:bodyPr/>
          <a:lstStyle/>
          <a:p>
            <a:r>
              <a:rPr lang="fr-FR" dirty="0"/>
              <a:t>Une fois les objectifs de mesure de chaque activité clarifiés, il faut se demander qui a besoin de connaître quelle information ? </a:t>
            </a:r>
          </a:p>
          <a:p>
            <a:endParaRPr lang="fr-FR" dirty="0"/>
          </a:p>
          <a:p>
            <a:r>
              <a:rPr lang="fr-FR" dirty="0"/>
              <a:t>On devra s’interroger sur les progrès à réaliser pour atteindre les objectifs, en associant les cibles, notamment :</a:t>
            </a:r>
          </a:p>
          <a:p>
            <a:pPr lvl="1"/>
            <a:r>
              <a:rPr lang="fr-FR" dirty="0"/>
              <a:t> la direction du projet et son personnel</a:t>
            </a:r>
          </a:p>
          <a:p>
            <a:pPr lvl="1"/>
            <a:r>
              <a:rPr lang="fr-FR" dirty="0"/>
              <a:t>les opérateurs sous-traitants</a:t>
            </a:r>
          </a:p>
          <a:p>
            <a:pPr lvl="1"/>
            <a:r>
              <a:rPr lang="fr-FR" dirty="0"/>
              <a:t>les communautés impliquées</a:t>
            </a:r>
          </a:p>
          <a:p>
            <a:pPr lvl="1"/>
            <a:r>
              <a:rPr lang="fr-FR" dirty="0"/>
              <a:t>les partenaires impliqués</a:t>
            </a:r>
          </a:p>
        </p:txBody>
      </p:sp>
    </p:spTree>
    <p:extLst>
      <p:ext uri="{BB962C8B-B14F-4D97-AF65-F5344CB8AC3E}">
        <p14:creationId xmlns:p14="http://schemas.microsoft.com/office/powerpoint/2010/main" val="29284481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fr-FR" b="1" i="1" dirty="0">
                <a:effectLst/>
              </a:rPr>
              <a:t>Sélection des indicateurs</a:t>
            </a:r>
            <a:br>
              <a:rPr lang="fr-FR" i="1" dirty="0">
                <a:effectLst/>
              </a:rPr>
            </a:br>
            <a:endParaRPr lang="fr-FR" i="1" dirty="0"/>
          </a:p>
        </p:txBody>
      </p:sp>
      <p:sp>
        <p:nvSpPr>
          <p:cNvPr id="3" name="Espace réservé du texte 2"/>
          <p:cNvSpPr>
            <a:spLocks noGrp="1"/>
          </p:cNvSpPr>
          <p:nvPr>
            <p:ph type="body" idx="1"/>
          </p:nvPr>
        </p:nvSpPr>
        <p:spPr>
          <a:xfrm>
            <a:off x="816864" y="1600199"/>
            <a:ext cx="10871200" cy="5073555"/>
          </a:xfrm>
        </p:spPr>
        <p:txBody>
          <a:bodyPr>
            <a:normAutofit fontScale="92500" lnSpcReduction="20000"/>
          </a:bodyPr>
          <a:lstStyle/>
          <a:p>
            <a:r>
              <a:rPr lang="fr-FR" dirty="0"/>
              <a:t>Une tâche importante pour répondre aux questions du suivi est de définir les indicateurs de mesure</a:t>
            </a:r>
          </a:p>
          <a:p>
            <a:endParaRPr lang="fr-FR" dirty="0"/>
          </a:p>
          <a:p>
            <a:r>
              <a:rPr lang="fr-FR" dirty="0"/>
              <a:t>L’indicateur est une donnée informationnelle, une unité de mesure de l’évolution des processus, des impacts et des performances</a:t>
            </a:r>
          </a:p>
          <a:p>
            <a:endParaRPr lang="fr-FR" dirty="0"/>
          </a:p>
          <a:p>
            <a:r>
              <a:rPr lang="fr-FR" dirty="0"/>
              <a:t>Les indicateurs mesurent la performance du projet</a:t>
            </a:r>
          </a:p>
          <a:p>
            <a:endParaRPr lang="fr-FR" dirty="0"/>
          </a:p>
          <a:p>
            <a:r>
              <a:rPr lang="fr-FR" dirty="0"/>
              <a:t>Ce sont des outils pour un travail de suivi</a:t>
            </a:r>
          </a:p>
          <a:p>
            <a:endParaRPr lang="fr-FR" dirty="0"/>
          </a:p>
          <a:p>
            <a:r>
              <a:rPr lang="fr-FR" dirty="0"/>
              <a:t>Ils favorisent la transparence, les échanges et la valorisation de l’action réalisée</a:t>
            </a:r>
          </a:p>
          <a:p>
            <a:endParaRPr lang="fr-FR" dirty="0"/>
          </a:p>
        </p:txBody>
      </p:sp>
    </p:spTree>
    <p:extLst>
      <p:ext uri="{BB962C8B-B14F-4D97-AF65-F5344CB8AC3E}">
        <p14:creationId xmlns:p14="http://schemas.microsoft.com/office/powerpoint/2010/main" val="22395617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fr-FR" b="1" i="1" dirty="0">
                <a:effectLst/>
              </a:rPr>
              <a:t>Collecte des données pour le suivi</a:t>
            </a:r>
            <a:br>
              <a:rPr lang="fr-FR" i="1" dirty="0">
                <a:effectLst/>
              </a:rPr>
            </a:br>
            <a:endParaRPr lang="fr-FR" i="1" dirty="0"/>
          </a:p>
        </p:txBody>
      </p:sp>
      <p:sp>
        <p:nvSpPr>
          <p:cNvPr id="3" name="Espace réservé du texte 2"/>
          <p:cNvSpPr>
            <a:spLocks noGrp="1"/>
          </p:cNvSpPr>
          <p:nvPr>
            <p:ph type="body" idx="1"/>
          </p:nvPr>
        </p:nvSpPr>
        <p:spPr>
          <a:xfrm>
            <a:off x="816864" y="1600199"/>
            <a:ext cx="10871200" cy="4991669"/>
          </a:xfrm>
        </p:spPr>
        <p:txBody>
          <a:bodyPr>
            <a:normAutofit/>
          </a:bodyPr>
          <a:lstStyle/>
          <a:p>
            <a:r>
              <a:rPr lang="fr-FR" dirty="0"/>
              <a:t>Plusieurs méthodes de collecte existent</a:t>
            </a:r>
          </a:p>
          <a:p>
            <a:pPr lvl="1">
              <a:lnSpc>
                <a:spcPct val="150000"/>
              </a:lnSpc>
            </a:pPr>
            <a:r>
              <a:rPr lang="fr-FR" dirty="0"/>
              <a:t>Enquêtes de terrains ou auprès de cibles</a:t>
            </a:r>
          </a:p>
          <a:p>
            <a:pPr lvl="1">
              <a:lnSpc>
                <a:spcPct val="150000"/>
              </a:lnSpc>
            </a:pPr>
            <a:r>
              <a:rPr lang="fr-FR" dirty="0"/>
              <a:t>Dossiers de projets et tableaux de bord périodiques</a:t>
            </a:r>
          </a:p>
          <a:p>
            <a:pPr lvl="1">
              <a:lnSpc>
                <a:spcPct val="150000"/>
              </a:lnSpc>
            </a:pPr>
            <a:r>
              <a:rPr lang="fr-FR" dirty="0"/>
              <a:t>Méthodes participatives, notamment l’évaluation participative</a:t>
            </a:r>
          </a:p>
          <a:p>
            <a:pPr lvl="1">
              <a:lnSpc>
                <a:spcPct val="150000"/>
              </a:lnSpc>
            </a:pPr>
            <a:r>
              <a:rPr lang="fr-FR" dirty="0"/>
              <a:t>Entretiens semi structurés, réunions, discussions, ateliers</a:t>
            </a:r>
          </a:p>
          <a:p>
            <a:pPr lvl="1">
              <a:lnSpc>
                <a:spcPct val="150000"/>
              </a:lnSpc>
            </a:pPr>
            <a:r>
              <a:rPr lang="fr-FR" dirty="0"/>
              <a:t>Tests d’efficacité d’un programme ou d’une composante</a:t>
            </a:r>
          </a:p>
          <a:p>
            <a:pPr lvl="1">
              <a:lnSpc>
                <a:spcPct val="150000"/>
              </a:lnSpc>
            </a:pPr>
            <a:r>
              <a:rPr lang="fr-FR" dirty="0"/>
              <a:t>Vérifications ponctuelles ou études périodique</a:t>
            </a:r>
          </a:p>
          <a:p>
            <a:endParaRPr lang="fr-FR" dirty="0"/>
          </a:p>
        </p:txBody>
      </p:sp>
    </p:spTree>
    <p:extLst>
      <p:ext uri="{BB962C8B-B14F-4D97-AF65-F5344CB8AC3E}">
        <p14:creationId xmlns:p14="http://schemas.microsoft.com/office/powerpoint/2010/main" val="19170436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fr-FR" b="1" i="1" dirty="0">
                <a:effectLst/>
              </a:rPr>
              <a:t>Analyse des données</a:t>
            </a:r>
            <a:br>
              <a:rPr lang="fr-FR" i="1" dirty="0">
                <a:effectLst/>
              </a:rPr>
            </a:br>
            <a:endParaRPr lang="fr-FR" i="1" dirty="0"/>
          </a:p>
        </p:txBody>
      </p:sp>
      <p:sp>
        <p:nvSpPr>
          <p:cNvPr id="3" name="Espace réservé du texte 2"/>
          <p:cNvSpPr>
            <a:spLocks noGrp="1"/>
          </p:cNvSpPr>
          <p:nvPr>
            <p:ph type="body" idx="1"/>
          </p:nvPr>
        </p:nvSpPr>
        <p:spPr/>
        <p:txBody>
          <a:bodyPr/>
          <a:lstStyle/>
          <a:p>
            <a:r>
              <a:rPr lang="fr-FR" dirty="0"/>
              <a:t>Il s’agit de détecter, de manière fiable, si un changement s’est opéré, par le recours à des méthodes statistiques, simples mais assez puissantes pour être utilisées</a:t>
            </a:r>
          </a:p>
          <a:p>
            <a:pPr marL="0" indent="0">
              <a:buNone/>
            </a:pPr>
            <a:r>
              <a:rPr lang="fr-FR" dirty="0"/>
              <a:t> </a:t>
            </a:r>
          </a:p>
          <a:p>
            <a:r>
              <a:rPr lang="fr-FR" dirty="0"/>
              <a:t>Autant que possible, faire l’analyse aux différents niveaux de gestion du programme en faisant participer les utilisateurs</a:t>
            </a:r>
          </a:p>
          <a:p>
            <a:pPr marL="0" indent="0">
              <a:buNone/>
            </a:pPr>
            <a:r>
              <a:rPr lang="fr-FR" dirty="0"/>
              <a:t> </a:t>
            </a:r>
          </a:p>
          <a:p>
            <a:r>
              <a:rPr lang="fr-FR" dirty="0"/>
              <a:t>Dans la mesure du possible, faire l’analyse en temps réel</a:t>
            </a:r>
          </a:p>
          <a:p>
            <a:endParaRPr lang="fr-FR" dirty="0"/>
          </a:p>
        </p:txBody>
      </p:sp>
    </p:spTree>
    <p:extLst>
      <p:ext uri="{BB962C8B-B14F-4D97-AF65-F5344CB8AC3E}">
        <p14:creationId xmlns:p14="http://schemas.microsoft.com/office/powerpoint/2010/main" val="8256205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04371" y="354842"/>
            <a:ext cx="10871200" cy="1190767"/>
          </a:xfrm>
        </p:spPr>
        <p:txBody>
          <a:bodyPr>
            <a:normAutofit fontScale="90000"/>
          </a:bodyPr>
          <a:lstStyle/>
          <a:p>
            <a:pPr lvl="0"/>
            <a:r>
              <a:rPr lang="fr-FR" sz="4000" b="1" i="1" dirty="0">
                <a:effectLst/>
              </a:rPr>
              <a:t>Mise en place de système d’information et de présentation</a:t>
            </a:r>
            <a:br>
              <a:rPr lang="fr-FR" sz="4000" i="1" dirty="0">
                <a:effectLst/>
              </a:rPr>
            </a:br>
            <a:endParaRPr lang="fr-FR" sz="4000" i="1" dirty="0"/>
          </a:p>
        </p:txBody>
      </p:sp>
      <p:sp>
        <p:nvSpPr>
          <p:cNvPr id="3" name="Espace réservé du texte 2"/>
          <p:cNvSpPr>
            <a:spLocks noGrp="1"/>
          </p:cNvSpPr>
          <p:nvPr>
            <p:ph type="body" idx="1"/>
          </p:nvPr>
        </p:nvSpPr>
        <p:spPr>
          <a:xfrm>
            <a:off x="816864" y="1924334"/>
            <a:ext cx="10871200" cy="4202146"/>
          </a:xfrm>
        </p:spPr>
        <p:txBody>
          <a:bodyPr/>
          <a:lstStyle/>
          <a:p>
            <a:r>
              <a:rPr lang="fr-FR" dirty="0"/>
              <a:t>Le système d’information est un système de collecte de l’information et d’organisation des flux d’informations pour répondre aux impératifs de la prise de décision et d’ajustement.</a:t>
            </a:r>
          </a:p>
          <a:p>
            <a:endParaRPr lang="fr-FR" dirty="0"/>
          </a:p>
        </p:txBody>
      </p:sp>
    </p:spTree>
    <p:extLst>
      <p:ext uri="{BB962C8B-B14F-4D97-AF65-F5344CB8AC3E}">
        <p14:creationId xmlns:p14="http://schemas.microsoft.com/office/powerpoint/2010/main" val="3649975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i="1" dirty="0"/>
              <a:t>Programme</a:t>
            </a:r>
          </a:p>
        </p:txBody>
      </p:sp>
      <p:sp>
        <p:nvSpPr>
          <p:cNvPr id="3" name="Espace réservé du texte 2"/>
          <p:cNvSpPr>
            <a:spLocks noGrp="1"/>
          </p:cNvSpPr>
          <p:nvPr>
            <p:ph type="body" idx="1"/>
          </p:nvPr>
        </p:nvSpPr>
        <p:spPr/>
        <p:txBody>
          <a:bodyPr>
            <a:normAutofit lnSpcReduction="10000"/>
          </a:bodyPr>
          <a:lstStyle/>
          <a:p>
            <a:r>
              <a:rPr lang="fr-FR" dirty="0"/>
              <a:t>Un programme de santé comprend trois parties</a:t>
            </a:r>
          </a:p>
          <a:p>
            <a:pPr lvl="1">
              <a:lnSpc>
                <a:spcPct val="150000"/>
              </a:lnSpc>
            </a:pPr>
            <a:r>
              <a:rPr lang="fr-FR" b="1" dirty="0"/>
              <a:t>Les résultats</a:t>
            </a:r>
            <a:r>
              <a:rPr lang="fr-FR" dirty="0"/>
              <a:t> en matière de santé à atteindre : ce sont les objectifs de santé</a:t>
            </a:r>
          </a:p>
          <a:p>
            <a:pPr lvl="1">
              <a:lnSpc>
                <a:spcPct val="150000"/>
              </a:lnSpc>
            </a:pPr>
            <a:r>
              <a:rPr lang="fr-FR" b="1" dirty="0"/>
              <a:t>Les activités</a:t>
            </a:r>
            <a:r>
              <a:rPr lang="fr-FR" dirty="0"/>
              <a:t> requises pour atteindre ces objectifs (amélioration, promotion de la santé)</a:t>
            </a:r>
          </a:p>
          <a:p>
            <a:pPr lvl="1">
              <a:lnSpc>
                <a:spcPct val="150000"/>
              </a:lnSpc>
            </a:pPr>
            <a:r>
              <a:rPr lang="fr-FR" b="1" dirty="0"/>
              <a:t>Les ressources</a:t>
            </a:r>
            <a:r>
              <a:rPr lang="fr-FR" dirty="0"/>
              <a:t> nécessaires pour mener ces activités</a:t>
            </a:r>
          </a:p>
          <a:p>
            <a:pPr lvl="1"/>
            <a:endParaRPr lang="fr-FR" dirty="0"/>
          </a:p>
          <a:p>
            <a:r>
              <a:rPr lang="fr-FR" dirty="0"/>
              <a:t>À partir d’un programme de santé, on peut tirer plusieurs projets de santé.</a:t>
            </a:r>
          </a:p>
          <a:p>
            <a:endParaRPr lang="fr-FR" dirty="0"/>
          </a:p>
        </p:txBody>
      </p:sp>
    </p:spTree>
    <p:extLst>
      <p:ext uri="{BB962C8B-B14F-4D97-AF65-F5344CB8AC3E}">
        <p14:creationId xmlns:p14="http://schemas.microsoft.com/office/powerpoint/2010/main" val="41950736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fr-FR" b="1" i="1" dirty="0">
                <a:effectLst/>
              </a:rPr>
              <a:t>Définir les responsabilités</a:t>
            </a:r>
            <a:br>
              <a:rPr lang="fr-FR" i="1" dirty="0">
                <a:effectLst/>
              </a:rPr>
            </a:br>
            <a:endParaRPr lang="fr-FR" i="1" dirty="0"/>
          </a:p>
        </p:txBody>
      </p:sp>
      <p:sp>
        <p:nvSpPr>
          <p:cNvPr id="3" name="Espace réservé du texte 2"/>
          <p:cNvSpPr>
            <a:spLocks noGrp="1"/>
          </p:cNvSpPr>
          <p:nvPr>
            <p:ph type="body" idx="1"/>
          </p:nvPr>
        </p:nvSpPr>
        <p:spPr/>
        <p:txBody>
          <a:bodyPr/>
          <a:lstStyle/>
          <a:p>
            <a:r>
              <a:rPr lang="fr-FR" dirty="0"/>
              <a:t>L’efficacité du système de suivi dépend de l’utilisation et de l’exploitation optimale du système mis en place, ce qui requiert une définition et une description des tâches et responsabilité :</a:t>
            </a:r>
          </a:p>
          <a:p>
            <a:pPr lvl="1">
              <a:lnSpc>
                <a:spcPct val="150000"/>
              </a:lnSpc>
            </a:pPr>
            <a:r>
              <a:rPr lang="fr-FR" dirty="0"/>
              <a:t>qui collectera les données ?</a:t>
            </a:r>
          </a:p>
          <a:p>
            <a:pPr lvl="1">
              <a:lnSpc>
                <a:spcPct val="150000"/>
              </a:lnSpc>
            </a:pPr>
            <a:r>
              <a:rPr lang="fr-FR" dirty="0"/>
              <a:t>qui traitera les données ?</a:t>
            </a:r>
          </a:p>
          <a:p>
            <a:pPr lvl="1">
              <a:lnSpc>
                <a:spcPct val="150000"/>
              </a:lnSpc>
            </a:pPr>
            <a:r>
              <a:rPr lang="fr-FR" dirty="0"/>
              <a:t>qui présentera les résultats ?</a:t>
            </a:r>
          </a:p>
          <a:p>
            <a:pPr lvl="1">
              <a:lnSpc>
                <a:spcPct val="150000"/>
              </a:lnSpc>
            </a:pPr>
            <a:r>
              <a:rPr lang="fr-FR" dirty="0"/>
              <a:t>comment le système d’information sera-t-il coordonné ?</a:t>
            </a:r>
          </a:p>
          <a:p>
            <a:endParaRPr lang="fr-FR" dirty="0"/>
          </a:p>
        </p:txBody>
      </p:sp>
    </p:spTree>
    <p:extLst>
      <p:ext uri="{BB962C8B-B14F-4D97-AF65-F5344CB8AC3E}">
        <p14:creationId xmlns:p14="http://schemas.microsoft.com/office/powerpoint/2010/main" val="38041083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92071" y="163773"/>
            <a:ext cx="10582595" cy="1177119"/>
          </a:xfrm>
        </p:spPr>
        <p:txBody>
          <a:bodyPr>
            <a:normAutofit fontScale="90000"/>
          </a:bodyPr>
          <a:lstStyle/>
          <a:p>
            <a:pPr lvl="0" algn="ctr"/>
            <a:r>
              <a:rPr lang="fr-FR" sz="4000" b="1" i="1" dirty="0">
                <a:effectLst/>
              </a:rPr>
              <a:t>Établissement d’un système de prise de décision réactif</a:t>
            </a:r>
            <a:endParaRPr lang="fr-FR" sz="4000" i="1" dirty="0"/>
          </a:p>
        </p:txBody>
      </p:sp>
      <p:sp>
        <p:nvSpPr>
          <p:cNvPr id="3" name="Espace réservé du texte 2"/>
          <p:cNvSpPr>
            <a:spLocks noGrp="1"/>
          </p:cNvSpPr>
          <p:nvPr>
            <p:ph type="body" idx="1"/>
          </p:nvPr>
        </p:nvSpPr>
        <p:spPr/>
        <p:txBody>
          <a:bodyPr/>
          <a:lstStyle/>
          <a:p>
            <a:r>
              <a:rPr lang="fr-FR" dirty="0"/>
              <a:t>L’information provenant du système de suivi doit servir à:</a:t>
            </a:r>
          </a:p>
          <a:p>
            <a:pPr lvl="1">
              <a:lnSpc>
                <a:spcPct val="150000"/>
              </a:lnSpc>
            </a:pPr>
            <a:r>
              <a:rPr lang="fr-FR" dirty="0"/>
              <a:t>prendre des décisions appropriées, ou agir lorsque la performance tombe en deçà d’un niveau acceptable ;</a:t>
            </a:r>
          </a:p>
          <a:p>
            <a:pPr lvl="1">
              <a:lnSpc>
                <a:spcPct val="150000"/>
              </a:lnSpc>
            </a:pPr>
            <a:r>
              <a:rPr lang="fr-FR" dirty="0"/>
              <a:t>examiner ce qui s’est mal passé et pourquoi ?</a:t>
            </a:r>
          </a:p>
          <a:p>
            <a:pPr lvl="1">
              <a:lnSpc>
                <a:spcPct val="150000"/>
              </a:lnSpc>
            </a:pPr>
            <a:r>
              <a:rPr lang="fr-FR" dirty="0"/>
              <a:t>ajuster les objectifs, en hausse ou en baisse</a:t>
            </a:r>
          </a:p>
          <a:p>
            <a:pPr lvl="1">
              <a:lnSpc>
                <a:spcPct val="150000"/>
              </a:lnSpc>
            </a:pPr>
            <a:r>
              <a:rPr lang="fr-FR" dirty="0"/>
              <a:t>améliorer les activités d’un projet en cours ou apporter des changements</a:t>
            </a:r>
          </a:p>
          <a:p>
            <a:endParaRPr lang="fr-FR" dirty="0"/>
          </a:p>
        </p:txBody>
      </p:sp>
    </p:spTree>
    <p:extLst>
      <p:ext uri="{BB962C8B-B14F-4D97-AF65-F5344CB8AC3E}">
        <p14:creationId xmlns:p14="http://schemas.microsoft.com/office/powerpoint/2010/main" val="106880361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6864" y="-13649"/>
            <a:ext cx="10871200" cy="1422778"/>
          </a:xfrm>
        </p:spPr>
        <p:txBody>
          <a:bodyPr>
            <a:normAutofit fontScale="90000"/>
          </a:bodyPr>
          <a:lstStyle/>
          <a:p>
            <a:pPr algn="ctr"/>
            <a:r>
              <a:rPr lang="fr-FR" b="1" i="1" dirty="0">
                <a:effectLst/>
              </a:rPr>
              <a:t>Établissement d’un système de prise de décision réactif</a:t>
            </a:r>
            <a:endParaRPr lang="fr-FR" dirty="0"/>
          </a:p>
        </p:txBody>
      </p:sp>
      <p:sp>
        <p:nvSpPr>
          <p:cNvPr id="3" name="Espace réservé du texte 2"/>
          <p:cNvSpPr>
            <a:spLocks noGrp="1"/>
          </p:cNvSpPr>
          <p:nvPr>
            <p:ph type="body" idx="1"/>
          </p:nvPr>
        </p:nvSpPr>
        <p:spPr>
          <a:xfrm>
            <a:off x="816864" y="1651378"/>
            <a:ext cx="10871200" cy="4475101"/>
          </a:xfrm>
        </p:spPr>
        <p:txBody>
          <a:bodyPr/>
          <a:lstStyle/>
          <a:p>
            <a:r>
              <a:rPr lang="fr-FR" dirty="0"/>
              <a:t>Il s’agit aussi de :</a:t>
            </a:r>
          </a:p>
          <a:p>
            <a:pPr lvl="1"/>
            <a:r>
              <a:rPr lang="fr-FR" dirty="0"/>
              <a:t>concevoir de nouvelles activités et réviser ou abandonner celles qui existent, sur la base de l’évaluation, du suivi</a:t>
            </a:r>
          </a:p>
          <a:p>
            <a:pPr lvl="1"/>
            <a:endParaRPr lang="fr-FR" dirty="0"/>
          </a:p>
          <a:p>
            <a:pPr lvl="1"/>
            <a:r>
              <a:rPr lang="fr-FR" dirty="0"/>
              <a:t>organiser des discussions rétroactives avec les participants intéressés par les résultats du suivi</a:t>
            </a:r>
          </a:p>
          <a:p>
            <a:pPr lvl="1"/>
            <a:endParaRPr lang="fr-FR" dirty="0"/>
          </a:p>
          <a:p>
            <a:pPr lvl="1"/>
            <a:r>
              <a:rPr lang="fr-FR" dirty="0"/>
              <a:t>stocker les données comme base de référence pour les examens et évaluation ultérieurs</a:t>
            </a:r>
          </a:p>
          <a:p>
            <a:endParaRPr lang="fr-FR" dirty="0"/>
          </a:p>
        </p:txBody>
      </p:sp>
    </p:spTree>
    <p:extLst>
      <p:ext uri="{BB962C8B-B14F-4D97-AF65-F5344CB8AC3E}">
        <p14:creationId xmlns:p14="http://schemas.microsoft.com/office/powerpoint/2010/main" val="26812478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fr-FR" b="1" i="1" dirty="0">
                <a:effectLst/>
              </a:rPr>
              <a:t>Production de rapports</a:t>
            </a:r>
            <a:br>
              <a:rPr lang="fr-FR" i="1" dirty="0">
                <a:effectLst/>
              </a:rPr>
            </a:br>
            <a:endParaRPr lang="fr-FR" i="1" dirty="0"/>
          </a:p>
        </p:txBody>
      </p:sp>
      <p:sp>
        <p:nvSpPr>
          <p:cNvPr id="3" name="Espace réservé du texte 2"/>
          <p:cNvSpPr>
            <a:spLocks noGrp="1"/>
          </p:cNvSpPr>
          <p:nvPr>
            <p:ph type="body" idx="1"/>
          </p:nvPr>
        </p:nvSpPr>
        <p:spPr/>
        <p:txBody>
          <a:bodyPr/>
          <a:lstStyle/>
          <a:p>
            <a:pPr lvl="0"/>
            <a:r>
              <a:rPr lang="fr-FR" b="1" dirty="0"/>
              <a:t>Rapport de l’avancement</a:t>
            </a:r>
            <a:r>
              <a:rPr lang="fr-FR" dirty="0"/>
              <a:t> :</a:t>
            </a:r>
          </a:p>
          <a:p>
            <a:pPr lvl="1"/>
            <a:r>
              <a:rPr lang="fr-FR" dirty="0"/>
              <a:t>Il s’agit de se réunir régulièrement pour vérifier l’avancement du projet par rapport à la programmation. </a:t>
            </a:r>
          </a:p>
          <a:p>
            <a:pPr lvl="1"/>
            <a:r>
              <a:rPr lang="fr-FR" dirty="0"/>
              <a:t>Cela peut être une occasion de présenter et discuter des rapports écrits ou simplement de procéder oralement à une évaluation rapide des questions et des problèmes qui se posent</a:t>
            </a:r>
          </a:p>
          <a:p>
            <a:endParaRPr lang="fr-FR" dirty="0"/>
          </a:p>
          <a:p>
            <a:endParaRPr lang="fr-FR" dirty="0"/>
          </a:p>
        </p:txBody>
      </p:sp>
    </p:spTree>
    <p:extLst>
      <p:ext uri="{BB962C8B-B14F-4D97-AF65-F5344CB8AC3E}">
        <p14:creationId xmlns:p14="http://schemas.microsoft.com/office/powerpoint/2010/main" val="27637752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i="1" dirty="0">
                <a:effectLst/>
              </a:rPr>
              <a:t>Production de rapports</a:t>
            </a:r>
            <a:endParaRPr lang="fr-FR" dirty="0"/>
          </a:p>
        </p:txBody>
      </p:sp>
      <p:sp>
        <p:nvSpPr>
          <p:cNvPr id="3" name="Espace réservé du texte 2"/>
          <p:cNvSpPr>
            <a:spLocks noGrp="1"/>
          </p:cNvSpPr>
          <p:nvPr>
            <p:ph type="body" idx="1"/>
          </p:nvPr>
        </p:nvSpPr>
        <p:spPr>
          <a:xfrm>
            <a:off x="816864" y="1600199"/>
            <a:ext cx="10871200" cy="5257801"/>
          </a:xfrm>
        </p:spPr>
        <p:txBody>
          <a:bodyPr>
            <a:normAutofit fontScale="92500" lnSpcReduction="10000"/>
          </a:bodyPr>
          <a:lstStyle/>
          <a:p>
            <a:r>
              <a:rPr lang="fr-FR" b="1" dirty="0"/>
              <a:t>Les rapports d’avancement du projet</a:t>
            </a:r>
          </a:p>
          <a:p>
            <a:pPr lvl="1"/>
            <a:r>
              <a:rPr lang="fr-FR" dirty="0"/>
              <a:t>Ce sont des résumés périodiques de l’avancement du projet intégrant des informations clés basées sur les indicateurs physiques et financiers inclus dans le cadre logique</a:t>
            </a:r>
          </a:p>
          <a:p>
            <a:pPr lvl="1"/>
            <a:r>
              <a:rPr lang="fr-FR" dirty="0"/>
              <a:t>Le contenu du rapport peut être le suivant :</a:t>
            </a:r>
          </a:p>
          <a:p>
            <a:pPr lvl="2"/>
            <a:r>
              <a:rPr lang="fr-FR" dirty="0"/>
              <a:t>Identification de la période couverte par le rapport</a:t>
            </a:r>
          </a:p>
          <a:p>
            <a:pPr lvl="2"/>
            <a:r>
              <a:rPr lang="fr-FR" dirty="0"/>
              <a:t>État du projet dans chacune des trois dimensions suivantes : technique, temps et coût ; les outils qui permettent de décrire ces dimensions sont le tableau de suivi du projet, le diagramme de Gantt, le tableau de suivi budgétaire ;</a:t>
            </a:r>
          </a:p>
          <a:p>
            <a:pPr lvl="2"/>
            <a:r>
              <a:rPr lang="fr-FR" dirty="0"/>
              <a:t>Explication des écarts, des problèmes rencontrés et des mesures prises</a:t>
            </a:r>
          </a:p>
          <a:p>
            <a:pPr lvl="2"/>
            <a:r>
              <a:rPr lang="fr-FR" dirty="0"/>
              <a:t>Problèmes nécessitant l’intervention des supérieurs et recommandations</a:t>
            </a:r>
          </a:p>
          <a:p>
            <a:pPr lvl="2"/>
            <a:r>
              <a:rPr lang="fr-FR" dirty="0"/>
              <a:t>Problèmes susceptibles de survenir durant la prochaine période et identification des mesures préventives ou de secours</a:t>
            </a:r>
          </a:p>
          <a:p>
            <a:pPr lvl="2"/>
            <a:r>
              <a:rPr lang="fr-FR" dirty="0"/>
              <a:t>Décisions prises et recommandations à la haute direction</a:t>
            </a:r>
          </a:p>
          <a:p>
            <a:pPr lvl="2"/>
            <a:r>
              <a:rPr lang="fr-FR" dirty="0"/>
              <a:t>Plan d’exécution détaillé de la prochaine étape.</a:t>
            </a:r>
          </a:p>
          <a:p>
            <a:endParaRPr lang="fr-FR" dirty="0"/>
          </a:p>
        </p:txBody>
      </p:sp>
    </p:spTree>
    <p:extLst>
      <p:ext uri="{BB962C8B-B14F-4D97-AF65-F5344CB8AC3E}">
        <p14:creationId xmlns:p14="http://schemas.microsoft.com/office/powerpoint/2010/main" val="1235948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fr-FR" b="1" i="1" dirty="0">
                <a:effectLst/>
              </a:rPr>
              <a:t>Maintien du système de suivi</a:t>
            </a:r>
            <a:br>
              <a:rPr lang="fr-FR" i="1" dirty="0">
                <a:effectLst/>
              </a:rPr>
            </a:br>
            <a:endParaRPr lang="fr-FR" i="1" dirty="0"/>
          </a:p>
        </p:txBody>
      </p:sp>
      <p:sp>
        <p:nvSpPr>
          <p:cNvPr id="3" name="Espace réservé du texte 2"/>
          <p:cNvSpPr>
            <a:spLocks noGrp="1"/>
          </p:cNvSpPr>
          <p:nvPr>
            <p:ph type="body" idx="1"/>
          </p:nvPr>
        </p:nvSpPr>
        <p:spPr>
          <a:xfrm>
            <a:off x="816864" y="1992572"/>
            <a:ext cx="10871200" cy="4133907"/>
          </a:xfrm>
        </p:spPr>
        <p:txBody>
          <a:bodyPr/>
          <a:lstStyle/>
          <a:p>
            <a:r>
              <a:rPr lang="fr-FR" dirty="0"/>
              <a:t>La mise en place et l’exécution du plan de suivi doivent être prévues dans le projet</a:t>
            </a:r>
          </a:p>
          <a:p>
            <a:r>
              <a:rPr lang="fr-FR" dirty="0"/>
              <a:t> </a:t>
            </a:r>
          </a:p>
          <a:p>
            <a:r>
              <a:rPr lang="fr-FR" dirty="0"/>
              <a:t>Les ressources nécessaires doivent en conséquence être dégagées pour cela</a:t>
            </a:r>
          </a:p>
          <a:p>
            <a:endParaRPr lang="fr-FR" dirty="0"/>
          </a:p>
        </p:txBody>
      </p:sp>
    </p:spTree>
    <p:extLst>
      <p:ext uri="{BB962C8B-B14F-4D97-AF65-F5344CB8AC3E}">
        <p14:creationId xmlns:p14="http://schemas.microsoft.com/office/powerpoint/2010/main" val="30843931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9027" y="2784143"/>
            <a:ext cx="10871200" cy="1815153"/>
          </a:xfrm>
        </p:spPr>
        <p:txBody>
          <a:bodyPr/>
          <a:lstStyle/>
          <a:p>
            <a:pPr algn="ctr"/>
            <a:r>
              <a:rPr lang="fr-FR" b="1" dirty="0">
                <a:effectLst/>
              </a:rPr>
              <a:t>Composantes et critères de qualité d’un système de suivi</a:t>
            </a:r>
            <a:endParaRPr lang="fr-FR" dirty="0"/>
          </a:p>
        </p:txBody>
      </p:sp>
    </p:spTree>
    <p:extLst>
      <p:ext uri="{BB962C8B-B14F-4D97-AF65-F5344CB8AC3E}">
        <p14:creationId xmlns:p14="http://schemas.microsoft.com/office/powerpoint/2010/main" val="19321718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fr-FR" b="1" dirty="0">
                <a:effectLst/>
              </a:rPr>
              <a:t>Composante d’un système de suivi</a:t>
            </a:r>
            <a:br>
              <a:rPr lang="fr-FR" dirty="0">
                <a:effectLst/>
              </a:rPr>
            </a:br>
            <a:endParaRPr lang="fr-FR" dirty="0"/>
          </a:p>
        </p:txBody>
      </p:sp>
      <p:sp>
        <p:nvSpPr>
          <p:cNvPr id="3" name="Espace réservé du texte 2"/>
          <p:cNvSpPr>
            <a:spLocks noGrp="1"/>
          </p:cNvSpPr>
          <p:nvPr>
            <p:ph type="body" idx="1"/>
          </p:nvPr>
        </p:nvSpPr>
        <p:spPr/>
        <p:txBody>
          <a:bodyPr/>
          <a:lstStyle/>
          <a:p>
            <a:r>
              <a:rPr lang="fr-FR" dirty="0"/>
              <a:t>Un système de suivi efficient suppose :</a:t>
            </a:r>
          </a:p>
          <a:p>
            <a:pPr lvl="1">
              <a:lnSpc>
                <a:spcPct val="150000"/>
              </a:lnSpc>
            </a:pPr>
            <a:r>
              <a:rPr lang="fr-FR" dirty="0"/>
              <a:t>L’existence de plans de travail définis et prêt à l’emploi</a:t>
            </a:r>
          </a:p>
          <a:p>
            <a:pPr lvl="1">
              <a:lnSpc>
                <a:spcPct val="150000"/>
              </a:lnSpc>
            </a:pPr>
            <a:r>
              <a:rPr lang="fr-FR" dirty="0"/>
              <a:t>La description des fonctions et des postes de chaque acteur de suivi et de la mise en œuvre</a:t>
            </a:r>
          </a:p>
          <a:p>
            <a:pPr lvl="1">
              <a:lnSpc>
                <a:spcPct val="150000"/>
              </a:lnSpc>
            </a:pPr>
            <a:r>
              <a:rPr lang="fr-FR" dirty="0"/>
              <a:t>La définition précise des indicateurs de suivi</a:t>
            </a:r>
          </a:p>
          <a:p>
            <a:pPr lvl="1">
              <a:lnSpc>
                <a:spcPct val="150000"/>
              </a:lnSpc>
            </a:pPr>
            <a:r>
              <a:rPr lang="fr-FR" dirty="0"/>
              <a:t>L’élaboration de tableaux de bord</a:t>
            </a:r>
          </a:p>
          <a:p>
            <a:pPr lvl="1">
              <a:lnSpc>
                <a:spcPct val="150000"/>
              </a:lnSpc>
            </a:pPr>
            <a:r>
              <a:rPr lang="fr-FR" dirty="0"/>
              <a:t>L’élaboration de manuels de gestion et de procédures</a:t>
            </a:r>
          </a:p>
          <a:p>
            <a:pPr lvl="1">
              <a:lnSpc>
                <a:spcPct val="150000"/>
              </a:lnSpc>
            </a:pPr>
            <a:endParaRPr lang="fr-FR" dirty="0"/>
          </a:p>
        </p:txBody>
      </p:sp>
    </p:spTree>
    <p:extLst>
      <p:ext uri="{BB962C8B-B14F-4D97-AF65-F5344CB8AC3E}">
        <p14:creationId xmlns:p14="http://schemas.microsoft.com/office/powerpoint/2010/main" val="36065465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ctr"/>
            <a:r>
              <a:rPr lang="fr-FR" b="1" i="1" dirty="0">
                <a:effectLst/>
              </a:rPr>
              <a:t>Le plan de travail</a:t>
            </a:r>
            <a:endParaRPr lang="fr-FR" dirty="0">
              <a:effectLst/>
            </a:endParaRPr>
          </a:p>
        </p:txBody>
      </p:sp>
      <p:sp>
        <p:nvSpPr>
          <p:cNvPr id="3" name="Espace réservé du texte 2"/>
          <p:cNvSpPr>
            <a:spLocks noGrp="1"/>
          </p:cNvSpPr>
          <p:nvPr>
            <p:ph type="body" idx="1"/>
          </p:nvPr>
        </p:nvSpPr>
        <p:spPr>
          <a:xfrm>
            <a:off x="816864" y="1600200"/>
            <a:ext cx="10871200" cy="5005316"/>
          </a:xfrm>
        </p:spPr>
        <p:txBody>
          <a:bodyPr>
            <a:normAutofit/>
          </a:bodyPr>
          <a:lstStyle/>
          <a:p>
            <a:r>
              <a:rPr lang="fr-FR" sz="2800" dirty="0"/>
              <a:t>C’est un outil de gestion opérationnel qui peut se présenter sous forme de plans d’action périodiques (mensuel, trimestriel ou annuel), de diagramme de Gantt ou de réseaux d’activités (réseau PERT). </a:t>
            </a:r>
          </a:p>
          <a:p>
            <a:r>
              <a:rPr lang="fr-FR" sz="2800" dirty="0"/>
              <a:t> Le plan de travail doit préciser :</a:t>
            </a:r>
          </a:p>
          <a:p>
            <a:pPr lvl="1">
              <a:lnSpc>
                <a:spcPct val="150000"/>
              </a:lnSpc>
            </a:pPr>
            <a:r>
              <a:rPr lang="fr-FR" dirty="0"/>
              <a:t>Les activités et tâches assignées au personnel ;</a:t>
            </a:r>
          </a:p>
          <a:p>
            <a:pPr lvl="1">
              <a:lnSpc>
                <a:spcPct val="150000"/>
              </a:lnSpc>
            </a:pPr>
            <a:r>
              <a:rPr lang="fr-FR" dirty="0"/>
              <a:t>Le détail et l’étendue des services à fournir ;</a:t>
            </a:r>
          </a:p>
          <a:p>
            <a:pPr lvl="1">
              <a:lnSpc>
                <a:spcPct val="150000"/>
              </a:lnSpc>
            </a:pPr>
            <a:r>
              <a:rPr lang="fr-FR" dirty="0"/>
              <a:t>Les bénéficiaires des services et le lieu de fourniture des dits services ;</a:t>
            </a:r>
          </a:p>
          <a:p>
            <a:pPr lvl="1">
              <a:lnSpc>
                <a:spcPct val="150000"/>
              </a:lnSpc>
            </a:pPr>
            <a:r>
              <a:rPr lang="fr-FR" dirty="0"/>
              <a:t>Le moment où les services doivent être fournis.</a:t>
            </a:r>
          </a:p>
          <a:p>
            <a:endParaRPr lang="fr-FR" dirty="0"/>
          </a:p>
        </p:txBody>
      </p:sp>
    </p:spTree>
    <p:extLst>
      <p:ext uri="{BB962C8B-B14F-4D97-AF65-F5344CB8AC3E}">
        <p14:creationId xmlns:p14="http://schemas.microsoft.com/office/powerpoint/2010/main" val="20909866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i="1" dirty="0">
                <a:effectLst/>
              </a:rPr>
              <a:t>Le plan de travail</a:t>
            </a:r>
            <a:endParaRPr lang="fr-FR" dirty="0"/>
          </a:p>
        </p:txBody>
      </p:sp>
      <p:sp>
        <p:nvSpPr>
          <p:cNvPr id="3" name="Espace réservé du texte 2"/>
          <p:cNvSpPr>
            <a:spLocks noGrp="1"/>
          </p:cNvSpPr>
          <p:nvPr>
            <p:ph type="body" idx="1"/>
          </p:nvPr>
        </p:nvSpPr>
        <p:spPr/>
        <p:txBody>
          <a:bodyPr/>
          <a:lstStyle/>
          <a:p>
            <a:r>
              <a:rPr lang="fr-FR" dirty="0"/>
              <a:t>Le plan de travail comprend :</a:t>
            </a:r>
          </a:p>
          <a:p>
            <a:pPr lvl="1">
              <a:lnSpc>
                <a:spcPct val="150000"/>
              </a:lnSpc>
            </a:pPr>
            <a:r>
              <a:rPr lang="fr-FR" dirty="0"/>
              <a:t>Des emplois périodiques indiquant à quel moment certains évènements auront lieu ;</a:t>
            </a:r>
          </a:p>
          <a:p>
            <a:pPr lvl="1">
              <a:lnSpc>
                <a:spcPct val="150000"/>
              </a:lnSpc>
            </a:pPr>
            <a:r>
              <a:rPr lang="fr-FR" dirty="0"/>
              <a:t>Des calendriers indiquant les dates précises d’activités et l’endroit où elles auront lieu ;</a:t>
            </a:r>
          </a:p>
          <a:p>
            <a:pPr lvl="1">
              <a:lnSpc>
                <a:spcPct val="150000"/>
              </a:lnSpc>
            </a:pPr>
            <a:r>
              <a:rPr lang="fr-FR" dirty="0"/>
              <a:t>Des listes de services à réaliser, par différentes unités administratives ;</a:t>
            </a:r>
          </a:p>
          <a:p>
            <a:pPr lvl="1">
              <a:lnSpc>
                <a:spcPct val="150000"/>
              </a:lnSpc>
            </a:pPr>
            <a:r>
              <a:rPr lang="fr-FR" dirty="0"/>
              <a:t>L’aperçu annuel des activités</a:t>
            </a:r>
          </a:p>
          <a:p>
            <a:endParaRPr lang="fr-FR" dirty="0"/>
          </a:p>
        </p:txBody>
      </p:sp>
    </p:spTree>
    <p:extLst>
      <p:ext uri="{BB962C8B-B14F-4D97-AF65-F5344CB8AC3E}">
        <p14:creationId xmlns:p14="http://schemas.microsoft.com/office/powerpoint/2010/main" val="1850059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i="1" dirty="0"/>
              <a:t>Projet</a:t>
            </a:r>
          </a:p>
        </p:txBody>
      </p:sp>
      <p:sp>
        <p:nvSpPr>
          <p:cNvPr id="3" name="Espace réservé du texte 2"/>
          <p:cNvSpPr>
            <a:spLocks noGrp="1"/>
          </p:cNvSpPr>
          <p:nvPr>
            <p:ph type="body" idx="1"/>
          </p:nvPr>
        </p:nvSpPr>
        <p:spPr>
          <a:xfrm>
            <a:off x="816864" y="1600200"/>
            <a:ext cx="10871200" cy="5032612"/>
          </a:xfrm>
        </p:spPr>
        <p:txBody>
          <a:bodyPr>
            <a:normAutofit fontScale="92500" lnSpcReduction="10000"/>
          </a:bodyPr>
          <a:lstStyle/>
          <a:p>
            <a:pPr>
              <a:lnSpc>
                <a:spcPct val="150000"/>
              </a:lnSpc>
            </a:pPr>
            <a:r>
              <a:rPr lang="fr-FR" dirty="0"/>
              <a:t>Un projet est un ensemble de ressources et d’activités fournies par un organisme ou un groupe, afin de produire, </a:t>
            </a:r>
            <a:r>
              <a:rPr lang="fr-FR" b="1" dirty="0"/>
              <a:t>dans des délais et selon un budget </a:t>
            </a:r>
            <a:r>
              <a:rPr lang="fr-FR" dirty="0"/>
              <a:t>bien défini un certain nombre de </a:t>
            </a:r>
            <a:r>
              <a:rPr lang="fr-FR" b="1" dirty="0"/>
              <a:t>résultats concrets </a:t>
            </a:r>
            <a:r>
              <a:rPr lang="fr-FR" dirty="0"/>
              <a:t>permettant d’atteindre </a:t>
            </a:r>
            <a:r>
              <a:rPr lang="fr-FR" b="1" dirty="0"/>
              <a:t>un but particulier</a:t>
            </a:r>
          </a:p>
          <a:p>
            <a:pPr>
              <a:lnSpc>
                <a:spcPct val="150000"/>
              </a:lnSpc>
            </a:pPr>
            <a:endParaRPr lang="fr-FR" b="1" dirty="0"/>
          </a:p>
          <a:p>
            <a:pPr>
              <a:lnSpc>
                <a:spcPct val="150000"/>
              </a:lnSpc>
            </a:pPr>
            <a:r>
              <a:rPr lang="fr-FR" dirty="0"/>
              <a:t>Tout comme le programme, un projet est un ensemble de composantes interdépendantes constituées en partie de personnes et des organisations dont l’objet est d’atteindre des résultats</a:t>
            </a:r>
          </a:p>
          <a:p>
            <a:pPr>
              <a:lnSpc>
                <a:spcPct val="150000"/>
              </a:lnSpc>
            </a:pPr>
            <a:endParaRPr lang="fr-FR" dirty="0"/>
          </a:p>
        </p:txBody>
      </p:sp>
    </p:spTree>
    <p:extLst>
      <p:ext uri="{BB962C8B-B14F-4D97-AF65-F5344CB8AC3E}">
        <p14:creationId xmlns:p14="http://schemas.microsoft.com/office/powerpoint/2010/main" val="153204625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ctr"/>
            <a:r>
              <a:rPr lang="fr-FR" b="1" i="1" dirty="0">
                <a:effectLst/>
              </a:rPr>
              <a:t>La description des fonctions</a:t>
            </a:r>
            <a:endParaRPr lang="fr-FR" dirty="0">
              <a:effectLst/>
            </a:endParaRPr>
          </a:p>
        </p:txBody>
      </p:sp>
      <p:sp>
        <p:nvSpPr>
          <p:cNvPr id="3" name="Espace réservé du texte 2"/>
          <p:cNvSpPr>
            <a:spLocks noGrp="1"/>
          </p:cNvSpPr>
          <p:nvPr>
            <p:ph type="body" idx="1"/>
          </p:nvPr>
        </p:nvSpPr>
        <p:spPr/>
        <p:txBody>
          <a:bodyPr/>
          <a:lstStyle/>
          <a:p>
            <a:r>
              <a:rPr lang="fr-FR" sz="3200" dirty="0"/>
              <a:t>Le projet doit avoir défini et décrit les emplois, sous les aspects suivants :</a:t>
            </a:r>
            <a:endParaRPr lang="fr-FR" sz="2800" dirty="0"/>
          </a:p>
          <a:p>
            <a:pPr lvl="1"/>
            <a:r>
              <a:rPr lang="fr-FR" sz="2800" dirty="0"/>
              <a:t>Les fonctions dont il convient de s’acquitter ;</a:t>
            </a:r>
            <a:endParaRPr lang="fr-FR" sz="2400" dirty="0"/>
          </a:p>
          <a:p>
            <a:pPr lvl="1"/>
            <a:r>
              <a:rPr lang="fr-FR" sz="2800" dirty="0"/>
              <a:t>Les relations hiérarchiques et fonctionnelles, en ce qui concerne l’accomplissement des fonctions</a:t>
            </a:r>
            <a:endParaRPr lang="fr-FR" sz="2400" dirty="0"/>
          </a:p>
          <a:p>
            <a:r>
              <a:rPr lang="fr-FR" sz="3200" dirty="0"/>
              <a:t>Chaque acteur du projet doit savoir ce qu’il aura à faire. </a:t>
            </a:r>
            <a:endParaRPr lang="fr-FR" sz="2800" dirty="0"/>
          </a:p>
          <a:p>
            <a:endParaRPr lang="fr-FR" dirty="0"/>
          </a:p>
        </p:txBody>
      </p:sp>
    </p:spTree>
    <p:extLst>
      <p:ext uri="{BB962C8B-B14F-4D97-AF65-F5344CB8AC3E}">
        <p14:creationId xmlns:p14="http://schemas.microsoft.com/office/powerpoint/2010/main" val="33810151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fr-FR" b="1" i="1" dirty="0">
                <a:effectLst/>
              </a:rPr>
              <a:t>La définition des indicateurs</a:t>
            </a:r>
            <a:br>
              <a:rPr lang="fr-FR" dirty="0">
                <a:effectLst/>
              </a:rPr>
            </a:br>
            <a:endParaRPr lang="fr-FR" dirty="0"/>
          </a:p>
        </p:txBody>
      </p:sp>
      <p:sp>
        <p:nvSpPr>
          <p:cNvPr id="3" name="Espace réservé du texte 2"/>
          <p:cNvSpPr>
            <a:spLocks noGrp="1"/>
          </p:cNvSpPr>
          <p:nvPr>
            <p:ph type="body" idx="1"/>
          </p:nvPr>
        </p:nvSpPr>
        <p:spPr>
          <a:xfrm>
            <a:off x="816864" y="1600199"/>
            <a:ext cx="10871200" cy="5087203"/>
          </a:xfrm>
        </p:spPr>
        <p:txBody>
          <a:bodyPr>
            <a:normAutofit fontScale="92500" lnSpcReduction="20000"/>
          </a:bodyPr>
          <a:lstStyle/>
          <a:p>
            <a:r>
              <a:rPr lang="fr-FR" dirty="0"/>
              <a:t>Le projet doit avoir défini les indicateurs qui pourront par la suite être améliorés </a:t>
            </a:r>
          </a:p>
          <a:p>
            <a:endParaRPr lang="fr-FR" dirty="0"/>
          </a:p>
          <a:p>
            <a:r>
              <a:rPr lang="fr-FR" dirty="0"/>
              <a:t>Un indicateur ne peut être utile que si on connaît sa valeur avant le début du projet  </a:t>
            </a:r>
          </a:p>
          <a:p>
            <a:endParaRPr lang="fr-FR" dirty="0"/>
          </a:p>
          <a:p>
            <a:r>
              <a:rPr lang="fr-FR" dirty="0"/>
              <a:t>Un indicateur doit être simple et facile à mesurer </a:t>
            </a:r>
          </a:p>
          <a:p>
            <a:endParaRPr lang="fr-FR" dirty="0"/>
          </a:p>
          <a:p>
            <a:r>
              <a:rPr lang="fr-FR" dirty="0"/>
              <a:t>Classiquement, on décrit les groupes d’indicateurs suivants :</a:t>
            </a:r>
          </a:p>
          <a:p>
            <a:pPr lvl="1"/>
            <a:r>
              <a:rPr lang="fr-FR" dirty="0"/>
              <a:t>Les indicateurs de processus</a:t>
            </a:r>
          </a:p>
          <a:p>
            <a:pPr lvl="1"/>
            <a:r>
              <a:rPr lang="fr-FR" dirty="0"/>
              <a:t>Les indicateurs de résultats</a:t>
            </a:r>
          </a:p>
          <a:p>
            <a:pPr lvl="1"/>
            <a:r>
              <a:rPr lang="fr-FR" dirty="0"/>
              <a:t>Les indicateurs d’impact</a:t>
            </a:r>
          </a:p>
        </p:txBody>
      </p:sp>
    </p:spTree>
    <p:extLst>
      <p:ext uri="{BB962C8B-B14F-4D97-AF65-F5344CB8AC3E}">
        <p14:creationId xmlns:p14="http://schemas.microsoft.com/office/powerpoint/2010/main" val="282768290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fr-FR" b="1" i="1" dirty="0">
                <a:effectLst/>
              </a:rPr>
              <a:t>Le tableau de bord</a:t>
            </a:r>
            <a:br>
              <a:rPr lang="fr-FR" dirty="0">
                <a:effectLst/>
              </a:rPr>
            </a:br>
            <a:endParaRPr lang="fr-FR" dirty="0"/>
          </a:p>
        </p:txBody>
      </p:sp>
      <p:sp>
        <p:nvSpPr>
          <p:cNvPr id="3" name="Espace réservé du texte 2"/>
          <p:cNvSpPr>
            <a:spLocks noGrp="1"/>
          </p:cNvSpPr>
          <p:nvPr>
            <p:ph type="body" idx="1"/>
          </p:nvPr>
        </p:nvSpPr>
        <p:spPr>
          <a:xfrm>
            <a:off x="816864" y="1600200"/>
            <a:ext cx="10871200" cy="5128146"/>
          </a:xfrm>
        </p:spPr>
        <p:txBody>
          <a:bodyPr>
            <a:normAutofit fontScale="92500"/>
          </a:bodyPr>
          <a:lstStyle/>
          <a:p>
            <a:r>
              <a:rPr lang="fr-FR" sz="3200" dirty="0"/>
              <a:t>C’est un outil personnalisé qui attire l’attention des responsables sur les points clés du projet </a:t>
            </a:r>
          </a:p>
          <a:p>
            <a:endParaRPr lang="fr-FR" sz="3200" dirty="0"/>
          </a:p>
          <a:p>
            <a:r>
              <a:rPr lang="fr-FR" sz="3200" dirty="0"/>
              <a:t>Le tableau de bord a un caractère soit évaluatif, soit prospectif </a:t>
            </a:r>
          </a:p>
          <a:p>
            <a:endParaRPr lang="fr-FR" sz="3200" dirty="0"/>
          </a:p>
          <a:p>
            <a:r>
              <a:rPr lang="fr-FR" sz="3200" dirty="0"/>
              <a:t>Il comporte des clignotants sous forme d’indicateurs qui concernent :</a:t>
            </a:r>
            <a:endParaRPr lang="fr-FR" sz="2800" dirty="0"/>
          </a:p>
          <a:p>
            <a:pPr lvl="1"/>
            <a:r>
              <a:rPr lang="fr-FR" sz="2800" dirty="0"/>
              <a:t>L’effectivité des objectifs (indicateurs d’efficacité)</a:t>
            </a:r>
            <a:endParaRPr lang="fr-FR" sz="2400" dirty="0"/>
          </a:p>
          <a:p>
            <a:pPr lvl="1"/>
            <a:r>
              <a:rPr lang="fr-FR" sz="2800" dirty="0"/>
              <a:t>La corrélation objectifs, activités et niveau de ressources ou des extrants (indicateurs d’efficience, de productivité) ;</a:t>
            </a:r>
            <a:endParaRPr lang="fr-FR" sz="2400" dirty="0"/>
          </a:p>
          <a:p>
            <a:pPr lvl="1"/>
            <a:r>
              <a:rPr lang="fr-FR" sz="2800" dirty="0"/>
              <a:t>Les coûts raisonnables ou pas (indicateurs d’économie)</a:t>
            </a:r>
            <a:endParaRPr lang="fr-FR" sz="2400" dirty="0"/>
          </a:p>
          <a:p>
            <a:endParaRPr lang="fr-FR" dirty="0"/>
          </a:p>
        </p:txBody>
      </p:sp>
    </p:spTree>
    <p:extLst>
      <p:ext uri="{BB962C8B-B14F-4D97-AF65-F5344CB8AC3E}">
        <p14:creationId xmlns:p14="http://schemas.microsoft.com/office/powerpoint/2010/main" val="39495925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i="1" dirty="0">
                <a:effectLst/>
              </a:rPr>
              <a:t>Le tableau de bord: exemple</a:t>
            </a:r>
            <a:endParaRPr lang="fr-FR" dirty="0"/>
          </a:p>
        </p:txBody>
      </p:sp>
      <p:graphicFrame>
        <p:nvGraphicFramePr>
          <p:cNvPr id="4" name="Tableau 3"/>
          <p:cNvGraphicFramePr>
            <a:graphicFrameLocks noGrp="1"/>
          </p:cNvGraphicFramePr>
          <p:nvPr/>
        </p:nvGraphicFramePr>
        <p:xfrm>
          <a:off x="533779" y="1883392"/>
          <a:ext cx="11150221" cy="3273029"/>
        </p:xfrm>
        <a:graphic>
          <a:graphicData uri="http://schemas.openxmlformats.org/drawingml/2006/table">
            <a:tbl>
              <a:tblPr>
                <a:tableStyleId>{5C22544A-7EE6-4342-B048-85BDC9FD1C3A}</a:tableStyleId>
              </a:tblPr>
              <a:tblGrid>
                <a:gridCol w="764274">
                  <a:extLst>
                    <a:ext uri="{9D8B030D-6E8A-4147-A177-3AD203B41FA5}">
                      <a16:colId xmlns:a16="http://schemas.microsoft.com/office/drawing/2014/main" val="1656372985"/>
                    </a:ext>
                  </a:extLst>
                </a:gridCol>
                <a:gridCol w="1869743">
                  <a:extLst>
                    <a:ext uri="{9D8B030D-6E8A-4147-A177-3AD203B41FA5}">
                      <a16:colId xmlns:a16="http://schemas.microsoft.com/office/drawing/2014/main" val="2738227624"/>
                    </a:ext>
                  </a:extLst>
                </a:gridCol>
                <a:gridCol w="1733266">
                  <a:extLst>
                    <a:ext uri="{9D8B030D-6E8A-4147-A177-3AD203B41FA5}">
                      <a16:colId xmlns:a16="http://schemas.microsoft.com/office/drawing/2014/main" val="491837755"/>
                    </a:ext>
                  </a:extLst>
                </a:gridCol>
                <a:gridCol w="1487606">
                  <a:extLst>
                    <a:ext uri="{9D8B030D-6E8A-4147-A177-3AD203B41FA5}">
                      <a16:colId xmlns:a16="http://schemas.microsoft.com/office/drawing/2014/main" val="1893884060"/>
                    </a:ext>
                  </a:extLst>
                </a:gridCol>
                <a:gridCol w="1132764">
                  <a:extLst>
                    <a:ext uri="{9D8B030D-6E8A-4147-A177-3AD203B41FA5}">
                      <a16:colId xmlns:a16="http://schemas.microsoft.com/office/drawing/2014/main" val="2692681380"/>
                    </a:ext>
                  </a:extLst>
                </a:gridCol>
                <a:gridCol w="1405719">
                  <a:extLst>
                    <a:ext uri="{9D8B030D-6E8A-4147-A177-3AD203B41FA5}">
                      <a16:colId xmlns:a16="http://schemas.microsoft.com/office/drawing/2014/main" val="1395252206"/>
                    </a:ext>
                  </a:extLst>
                </a:gridCol>
                <a:gridCol w="1514902">
                  <a:extLst>
                    <a:ext uri="{9D8B030D-6E8A-4147-A177-3AD203B41FA5}">
                      <a16:colId xmlns:a16="http://schemas.microsoft.com/office/drawing/2014/main" val="2963980522"/>
                    </a:ext>
                  </a:extLst>
                </a:gridCol>
                <a:gridCol w="1241947">
                  <a:extLst>
                    <a:ext uri="{9D8B030D-6E8A-4147-A177-3AD203B41FA5}">
                      <a16:colId xmlns:a16="http://schemas.microsoft.com/office/drawing/2014/main" val="1317280489"/>
                    </a:ext>
                  </a:extLst>
                </a:gridCol>
              </a:tblGrid>
              <a:tr h="791569">
                <a:tc rowSpan="2">
                  <a:txBody>
                    <a:bodyPr/>
                    <a:lstStyle/>
                    <a:p>
                      <a:pPr>
                        <a:lnSpc>
                          <a:spcPct val="115000"/>
                        </a:lnSpc>
                        <a:spcAft>
                          <a:spcPts val="0"/>
                        </a:spcAft>
                      </a:pPr>
                      <a:r>
                        <a:rPr lang="fr-FR" sz="2400">
                          <a:effectLst/>
                        </a:rPr>
                        <a:t>N°</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nSpc>
                          <a:spcPct val="115000"/>
                        </a:lnSpc>
                        <a:spcAft>
                          <a:spcPts val="0"/>
                        </a:spcAft>
                      </a:pPr>
                      <a:r>
                        <a:rPr lang="fr-FR" sz="2400">
                          <a:effectLst/>
                        </a:rPr>
                        <a:t>Étapes/activités   clés</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nSpc>
                          <a:spcPct val="115000"/>
                        </a:lnSpc>
                        <a:spcAft>
                          <a:spcPts val="0"/>
                        </a:spcAft>
                      </a:pPr>
                      <a:r>
                        <a:rPr lang="fr-FR" sz="2400">
                          <a:effectLst/>
                        </a:rPr>
                        <a:t>Responsable</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nSpc>
                          <a:spcPct val="115000"/>
                        </a:lnSpc>
                        <a:spcAft>
                          <a:spcPts val="0"/>
                        </a:spcAft>
                      </a:pPr>
                      <a:r>
                        <a:rPr lang="fr-FR" sz="2400">
                          <a:effectLst/>
                        </a:rPr>
                        <a:t>Date  début</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rowSpan="2">
                  <a:txBody>
                    <a:bodyPr/>
                    <a:lstStyle/>
                    <a:p>
                      <a:pPr>
                        <a:lnSpc>
                          <a:spcPct val="115000"/>
                        </a:lnSpc>
                        <a:spcAft>
                          <a:spcPts val="0"/>
                        </a:spcAft>
                      </a:pPr>
                      <a:r>
                        <a:rPr lang="fr-FR" sz="2400">
                          <a:effectLst/>
                        </a:rPr>
                        <a:t>Statut</a:t>
                      </a:r>
                    </a:p>
                    <a:p>
                      <a:pPr>
                        <a:lnSpc>
                          <a:spcPct val="115000"/>
                        </a:lnSpc>
                        <a:spcAft>
                          <a:spcPts val="0"/>
                        </a:spcAft>
                      </a:pPr>
                      <a:r>
                        <a:rPr lang="fr-FR" sz="2400">
                          <a:effectLst/>
                        </a:rPr>
                        <a:t>Au temps indiqué</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nSpc>
                          <a:spcPct val="115000"/>
                        </a:lnSpc>
                        <a:spcAft>
                          <a:spcPts val="0"/>
                        </a:spcAft>
                      </a:pPr>
                      <a:r>
                        <a:rPr lang="fr-FR" sz="2400">
                          <a:effectLst/>
                        </a:rPr>
                        <a:t>Date  fin</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extLst>
                  <a:ext uri="{0D108BD9-81ED-4DB2-BD59-A6C34878D82A}">
                    <a16:rowId xmlns:a16="http://schemas.microsoft.com/office/drawing/2014/main" val="2698426973"/>
                  </a:ext>
                </a:extLst>
              </a:tr>
              <a:tr h="723332">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nSpc>
                          <a:spcPct val="115000"/>
                        </a:lnSpc>
                        <a:spcAft>
                          <a:spcPts val="0"/>
                        </a:spcAft>
                      </a:pPr>
                      <a:r>
                        <a:rPr lang="fr-FR" sz="2400">
                          <a:effectLst/>
                        </a:rPr>
                        <a:t>Planifiée</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fr-FR" sz="2400">
                          <a:effectLst/>
                        </a:rPr>
                        <a:t>Réelle</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fr-FR"/>
                    </a:p>
                  </a:txBody>
                  <a:tcPr/>
                </a:tc>
                <a:tc>
                  <a:txBody>
                    <a:bodyPr/>
                    <a:lstStyle/>
                    <a:p>
                      <a:pPr>
                        <a:lnSpc>
                          <a:spcPct val="115000"/>
                        </a:lnSpc>
                        <a:spcAft>
                          <a:spcPts val="0"/>
                        </a:spcAft>
                      </a:pPr>
                      <a:r>
                        <a:rPr lang="fr-FR" sz="2400">
                          <a:effectLst/>
                        </a:rPr>
                        <a:t>Planifiée</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fr-FR" sz="2400">
                          <a:effectLst/>
                        </a:rPr>
                        <a:t>Réelle</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7838607"/>
                  </a:ext>
                </a:extLst>
              </a:tr>
              <a:tr h="1758128">
                <a:tc>
                  <a:txBody>
                    <a:bodyPr/>
                    <a:lstStyle/>
                    <a:p>
                      <a:pPr>
                        <a:lnSpc>
                          <a:spcPct val="115000"/>
                        </a:lnSpc>
                        <a:spcAft>
                          <a:spcPts val="0"/>
                        </a:spcAft>
                      </a:pPr>
                      <a:r>
                        <a:rPr lang="fr-FR" sz="2400">
                          <a:effectLst/>
                        </a:rPr>
                        <a:t>1.1</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fr-FR" sz="2400">
                          <a:effectLst/>
                        </a:rPr>
                        <a:t>Développer l’ECUE 1</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fr-FR" sz="2400">
                          <a:effectLst/>
                        </a:rPr>
                        <a:t>Pr. X</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fr-FR" sz="2400">
                          <a:effectLst/>
                        </a:rPr>
                        <a:t>23 mai 2021</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fr-FR" sz="2400" dirty="0">
                          <a:effectLst/>
                        </a:rPr>
                        <a:t>26 mai 2021</a:t>
                      </a:r>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fr-FR" sz="2400">
                          <a:effectLst/>
                        </a:rPr>
                        <a:t> En cours</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fr-FR" sz="2400">
                          <a:effectLst/>
                        </a:rPr>
                        <a:t>26 mai 2021</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fr-FR" sz="2400" dirty="0">
                          <a:effectLst/>
                        </a:rPr>
                        <a:t>26 mai 2021</a:t>
                      </a:r>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0700868"/>
                  </a:ext>
                </a:extLst>
              </a:tr>
            </a:tbl>
          </a:graphicData>
        </a:graphic>
      </p:graphicFrame>
    </p:spTree>
    <p:extLst>
      <p:ext uri="{BB962C8B-B14F-4D97-AF65-F5344CB8AC3E}">
        <p14:creationId xmlns:p14="http://schemas.microsoft.com/office/powerpoint/2010/main" val="41188542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ctr"/>
            <a:r>
              <a:rPr lang="fr-FR" b="1" i="1" dirty="0">
                <a:effectLst/>
              </a:rPr>
              <a:t>Le manuel de procédures</a:t>
            </a:r>
            <a:endParaRPr lang="fr-FR" dirty="0">
              <a:effectLst/>
            </a:endParaRPr>
          </a:p>
        </p:txBody>
      </p:sp>
      <p:sp>
        <p:nvSpPr>
          <p:cNvPr id="3" name="Espace réservé du texte 2"/>
          <p:cNvSpPr>
            <a:spLocks noGrp="1"/>
          </p:cNvSpPr>
          <p:nvPr>
            <p:ph type="body" idx="1"/>
          </p:nvPr>
        </p:nvSpPr>
        <p:spPr>
          <a:xfrm>
            <a:off x="816864" y="2088106"/>
            <a:ext cx="10871200" cy="4038373"/>
          </a:xfrm>
        </p:spPr>
        <p:txBody>
          <a:bodyPr/>
          <a:lstStyle/>
          <a:p>
            <a:r>
              <a:rPr lang="fr-FR" dirty="0"/>
              <a:t>Il décrit de façon détaillée, comment les tâches doivent être accomplies, dans le cadre du processus composé de flux d’opérations, de documents, d’évènements, d’acteurs.</a:t>
            </a:r>
          </a:p>
          <a:p>
            <a:endParaRPr lang="fr-FR" dirty="0"/>
          </a:p>
        </p:txBody>
      </p:sp>
    </p:spTree>
    <p:extLst>
      <p:ext uri="{BB962C8B-B14F-4D97-AF65-F5344CB8AC3E}">
        <p14:creationId xmlns:p14="http://schemas.microsoft.com/office/powerpoint/2010/main" val="187133486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ctr"/>
            <a:r>
              <a:rPr lang="fr-FR" sz="4000" b="1" dirty="0">
                <a:effectLst/>
              </a:rPr>
              <a:t>Critères de qualités d’un système de suivi</a:t>
            </a:r>
            <a:endParaRPr lang="fr-FR" sz="4000" b="1" i="1" dirty="0"/>
          </a:p>
        </p:txBody>
      </p:sp>
      <p:sp>
        <p:nvSpPr>
          <p:cNvPr id="3" name="Espace réservé du texte 2"/>
          <p:cNvSpPr>
            <a:spLocks noGrp="1"/>
          </p:cNvSpPr>
          <p:nvPr>
            <p:ph type="body" idx="1"/>
          </p:nvPr>
        </p:nvSpPr>
        <p:spPr/>
        <p:txBody>
          <a:bodyPr/>
          <a:lstStyle/>
          <a:p>
            <a:r>
              <a:rPr lang="fr-FR" b="1" i="1" dirty="0"/>
              <a:t>Éviter les lourdeurs (dispositif léger)</a:t>
            </a:r>
          </a:p>
          <a:p>
            <a:pPr lvl="1"/>
            <a:r>
              <a:rPr lang="fr-FR" b="1" i="1" dirty="0"/>
              <a:t> </a:t>
            </a:r>
            <a:r>
              <a:rPr lang="fr-FR" dirty="0"/>
              <a:t>Moins le dispositif de suivi est lourd plus les acteurs à la base peuvent y participer et utiliser les résultats pour leur contribution à l’action </a:t>
            </a:r>
          </a:p>
          <a:p>
            <a:pPr lvl="1"/>
            <a:endParaRPr lang="fr-FR" dirty="0"/>
          </a:p>
          <a:p>
            <a:pPr lvl="1"/>
            <a:r>
              <a:rPr lang="fr-FR" dirty="0"/>
              <a:t>La lourdeur du dispositif entraîne la création d’une cellule autonome une augmentation du coût en temps et en argent</a:t>
            </a:r>
          </a:p>
          <a:p>
            <a:r>
              <a:rPr lang="fr-FR" b="1" i="1" dirty="0"/>
              <a:t>Éviter la dispersion (dispositif ciblé)</a:t>
            </a:r>
          </a:p>
          <a:p>
            <a:pPr lvl="1"/>
            <a:r>
              <a:rPr lang="fr-FR" dirty="0"/>
              <a:t>Limiter le nombre d’indicateurs, se contenter des informations nécessaires, disponibles, simples et objectivement véritables.</a:t>
            </a:r>
          </a:p>
        </p:txBody>
      </p:sp>
    </p:spTree>
    <p:extLst>
      <p:ext uri="{BB962C8B-B14F-4D97-AF65-F5344CB8AC3E}">
        <p14:creationId xmlns:p14="http://schemas.microsoft.com/office/powerpoint/2010/main" val="383827396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b="1" dirty="0">
                <a:effectLst/>
              </a:rPr>
              <a:t>Critères de qualités d’un système de suivi</a:t>
            </a:r>
            <a:endParaRPr lang="fr-FR" sz="4000" dirty="0"/>
          </a:p>
        </p:txBody>
      </p:sp>
      <p:sp>
        <p:nvSpPr>
          <p:cNvPr id="3" name="Espace réservé du texte 2"/>
          <p:cNvSpPr>
            <a:spLocks noGrp="1"/>
          </p:cNvSpPr>
          <p:nvPr>
            <p:ph type="body" idx="1"/>
          </p:nvPr>
        </p:nvSpPr>
        <p:spPr/>
        <p:txBody>
          <a:bodyPr/>
          <a:lstStyle/>
          <a:p>
            <a:pPr lvl="0"/>
            <a:r>
              <a:rPr lang="fr-FR" b="1" dirty="0"/>
              <a:t>Éviter le « parachutage » </a:t>
            </a:r>
            <a:r>
              <a:rPr lang="fr-FR" dirty="0"/>
              <a:t>(la mise en place du dispositif doit être concertée)</a:t>
            </a:r>
          </a:p>
          <a:p>
            <a:pPr lvl="1"/>
            <a:r>
              <a:rPr lang="fr-FR" dirty="0"/>
              <a:t>Choix des indicateurs avec la participation de tous et éviter le « copier – coller »</a:t>
            </a:r>
          </a:p>
          <a:p>
            <a:pPr lvl="1"/>
            <a:endParaRPr lang="fr-FR" dirty="0"/>
          </a:p>
          <a:p>
            <a:pPr lvl="0"/>
            <a:r>
              <a:rPr lang="fr-FR" b="1" dirty="0"/>
              <a:t>Assurer l’effectivité de remplissage </a:t>
            </a:r>
            <a:r>
              <a:rPr lang="fr-FR" dirty="0"/>
              <a:t>des registres et autres fiches de collecte</a:t>
            </a:r>
          </a:p>
          <a:p>
            <a:pPr lvl="0"/>
            <a:endParaRPr lang="fr-FR" dirty="0"/>
          </a:p>
          <a:p>
            <a:pPr lvl="0"/>
            <a:r>
              <a:rPr lang="fr-FR" b="1" dirty="0"/>
              <a:t>Mettre en place un système de contrôle </a:t>
            </a:r>
            <a:r>
              <a:rPr lang="fr-FR" dirty="0"/>
              <a:t>de la qualité des données</a:t>
            </a:r>
          </a:p>
          <a:p>
            <a:endParaRPr lang="fr-FR" dirty="0"/>
          </a:p>
        </p:txBody>
      </p:sp>
    </p:spTree>
    <p:extLst>
      <p:ext uri="{BB962C8B-B14F-4D97-AF65-F5344CB8AC3E}">
        <p14:creationId xmlns:p14="http://schemas.microsoft.com/office/powerpoint/2010/main" val="247370057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En résumé</a:t>
            </a:r>
          </a:p>
        </p:txBody>
      </p:sp>
      <p:pic>
        <p:nvPicPr>
          <p:cNvPr id="3" name="Image 2"/>
          <p:cNvPicPr>
            <a:picLocks noChangeAspect="1"/>
          </p:cNvPicPr>
          <p:nvPr/>
        </p:nvPicPr>
        <p:blipFill>
          <a:blip r:embed="rId2"/>
          <a:stretch>
            <a:fillRect/>
          </a:stretch>
        </p:blipFill>
        <p:spPr>
          <a:xfrm>
            <a:off x="-122830" y="1219199"/>
            <a:ext cx="12314830" cy="5638801"/>
          </a:xfrm>
          <a:prstGeom prst="rect">
            <a:avLst/>
          </a:prstGeom>
        </p:spPr>
      </p:pic>
    </p:spTree>
    <p:extLst>
      <p:ext uri="{BB962C8B-B14F-4D97-AF65-F5344CB8AC3E}">
        <p14:creationId xmlns:p14="http://schemas.microsoft.com/office/powerpoint/2010/main" val="354064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6864" y="228600"/>
            <a:ext cx="10871200" cy="990600"/>
          </a:xfrm>
        </p:spPr>
        <p:txBody>
          <a:bodyPr/>
          <a:lstStyle/>
          <a:p>
            <a:pPr algn="ctr"/>
            <a:r>
              <a:rPr lang="fr-FR" i="1" dirty="0"/>
              <a:t>Projet</a:t>
            </a:r>
          </a:p>
        </p:txBody>
      </p:sp>
      <p:sp>
        <p:nvSpPr>
          <p:cNvPr id="3" name="Espace réservé du texte 2"/>
          <p:cNvSpPr>
            <a:spLocks noGrp="1"/>
          </p:cNvSpPr>
          <p:nvPr>
            <p:ph type="body" idx="1"/>
          </p:nvPr>
        </p:nvSpPr>
        <p:spPr/>
        <p:txBody>
          <a:bodyPr/>
          <a:lstStyle/>
          <a:p>
            <a:r>
              <a:rPr lang="fr-FR" dirty="0"/>
              <a:t>Un projet présente trois contraintes de base :</a:t>
            </a:r>
          </a:p>
          <a:p>
            <a:pPr lvl="1">
              <a:lnSpc>
                <a:spcPct val="150000"/>
              </a:lnSpc>
            </a:pPr>
            <a:r>
              <a:rPr lang="fr-FR" b="1" dirty="0"/>
              <a:t>Contraintes de résultats</a:t>
            </a:r>
            <a:r>
              <a:rPr lang="fr-FR" dirty="0"/>
              <a:t> : il faut des résultats concrets</a:t>
            </a:r>
          </a:p>
          <a:p>
            <a:pPr lvl="1">
              <a:lnSpc>
                <a:spcPct val="150000"/>
              </a:lnSpc>
            </a:pPr>
            <a:r>
              <a:rPr lang="fr-FR" b="1" dirty="0"/>
              <a:t>Contraintes de délais</a:t>
            </a:r>
            <a:r>
              <a:rPr lang="fr-FR" dirty="0"/>
              <a:t> : les résultats doivent être produits dans un délai déterminé</a:t>
            </a:r>
          </a:p>
          <a:p>
            <a:pPr lvl="1">
              <a:lnSpc>
                <a:spcPct val="150000"/>
              </a:lnSpc>
            </a:pPr>
            <a:r>
              <a:rPr lang="fr-FR" b="1" dirty="0"/>
              <a:t>Contraintes de budget</a:t>
            </a:r>
            <a:r>
              <a:rPr lang="fr-FR" dirty="0"/>
              <a:t> : les résultats doivent être produits avec une enveloppe budgétaire définie</a:t>
            </a:r>
          </a:p>
          <a:p>
            <a:endParaRPr lang="fr-FR" dirty="0"/>
          </a:p>
        </p:txBody>
      </p:sp>
    </p:spTree>
    <p:extLst>
      <p:ext uri="{BB962C8B-B14F-4D97-AF65-F5344CB8AC3E}">
        <p14:creationId xmlns:p14="http://schemas.microsoft.com/office/powerpoint/2010/main" val="372246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i="1" dirty="0"/>
              <a:t>Projet</a:t>
            </a:r>
          </a:p>
        </p:txBody>
      </p:sp>
      <p:sp>
        <p:nvSpPr>
          <p:cNvPr id="3" name="Espace réservé du texte 2"/>
          <p:cNvSpPr>
            <a:spLocks noGrp="1"/>
          </p:cNvSpPr>
          <p:nvPr>
            <p:ph type="body" idx="1"/>
          </p:nvPr>
        </p:nvSpPr>
        <p:spPr/>
        <p:txBody>
          <a:bodyPr/>
          <a:lstStyle/>
          <a:p>
            <a:r>
              <a:rPr lang="fr-FR" dirty="0"/>
              <a:t>L’architecture d’un projet se présente comme suit :</a:t>
            </a:r>
          </a:p>
          <a:p>
            <a:pPr lvl="1">
              <a:lnSpc>
                <a:spcPct val="150000"/>
              </a:lnSpc>
            </a:pPr>
            <a:r>
              <a:rPr lang="fr-FR" b="1" dirty="0"/>
              <a:t>La finalité</a:t>
            </a:r>
            <a:r>
              <a:rPr lang="fr-FR" dirty="0"/>
              <a:t> = objectifs du projet</a:t>
            </a:r>
          </a:p>
          <a:p>
            <a:pPr lvl="1">
              <a:lnSpc>
                <a:spcPct val="150000"/>
              </a:lnSpc>
            </a:pPr>
            <a:r>
              <a:rPr lang="fr-FR" b="1" dirty="0"/>
              <a:t>Les buts</a:t>
            </a:r>
            <a:r>
              <a:rPr lang="fr-FR" dirty="0"/>
              <a:t> = résultats attendus à la fin du projet</a:t>
            </a:r>
          </a:p>
          <a:p>
            <a:pPr lvl="1">
              <a:lnSpc>
                <a:spcPct val="150000"/>
              </a:lnSpc>
            </a:pPr>
            <a:r>
              <a:rPr lang="fr-FR" b="1" dirty="0"/>
              <a:t>Les extrants</a:t>
            </a:r>
            <a:r>
              <a:rPr lang="fr-FR" dirty="0"/>
              <a:t> = biens livrables </a:t>
            </a:r>
          </a:p>
          <a:p>
            <a:pPr lvl="1">
              <a:lnSpc>
                <a:spcPct val="150000"/>
              </a:lnSpc>
            </a:pPr>
            <a:r>
              <a:rPr lang="fr-FR" b="1" dirty="0"/>
              <a:t>Le processus</a:t>
            </a:r>
            <a:r>
              <a:rPr lang="fr-FR" dirty="0"/>
              <a:t> = structures des actions </a:t>
            </a:r>
          </a:p>
          <a:p>
            <a:pPr lvl="1">
              <a:lnSpc>
                <a:spcPct val="150000"/>
              </a:lnSpc>
            </a:pPr>
            <a:r>
              <a:rPr lang="fr-FR" b="1" dirty="0"/>
              <a:t>Les intrants</a:t>
            </a:r>
            <a:r>
              <a:rPr lang="fr-FR" dirty="0"/>
              <a:t> = ensemble des ressources</a:t>
            </a:r>
          </a:p>
        </p:txBody>
      </p:sp>
    </p:spTree>
    <p:extLst>
      <p:ext uri="{BB962C8B-B14F-4D97-AF65-F5344CB8AC3E}">
        <p14:creationId xmlns:p14="http://schemas.microsoft.com/office/powerpoint/2010/main" val="750662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i="1" dirty="0"/>
              <a:t>Projet</a:t>
            </a:r>
          </a:p>
        </p:txBody>
      </p:sp>
      <p:sp>
        <p:nvSpPr>
          <p:cNvPr id="3" name="Espace réservé du texte 2"/>
          <p:cNvSpPr>
            <a:spLocks noGrp="1"/>
          </p:cNvSpPr>
          <p:nvPr>
            <p:ph type="body" idx="1"/>
          </p:nvPr>
        </p:nvSpPr>
        <p:spPr/>
        <p:txBody>
          <a:bodyPr>
            <a:normAutofit/>
          </a:bodyPr>
          <a:lstStyle/>
          <a:p>
            <a:r>
              <a:rPr lang="fr-FR" sz="3200" dirty="0"/>
              <a:t>Le projet se distingue dans le travail de routine par trois caractéristiques essentielles :</a:t>
            </a:r>
            <a:endParaRPr lang="fr-FR" sz="2800" dirty="0"/>
          </a:p>
          <a:p>
            <a:pPr lvl="1">
              <a:lnSpc>
                <a:spcPct val="150000"/>
              </a:lnSpc>
            </a:pPr>
            <a:r>
              <a:rPr lang="fr-FR" sz="2800" b="1" dirty="0"/>
              <a:t>Le travail est unique</a:t>
            </a:r>
            <a:r>
              <a:rPr lang="fr-FR" sz="2800" dirty="0"/>
              <a:t> : un domaine spécifique</a:t>
            </a:r>
            <a:endParaRPr lang="fr-FR" sz="2400" dirty="0"/>
          </a:p>
          <a:p>
            <a:pPr lvl="1">
              <a:lnSpc>
                <a:spcPct val="150000"/>
              </a:lnSpc>
            </a:pPr>
            <a:r>
              <a:rPr lang="fr-FR" sz="2800" b="1" dirty="0"/>
              <a:t>L’organisation est nouvelle</a:t>
            </a:r>
            <a:r>
              <a:rPr lang="fr-FR" sz="2800" dirty="0"/>
              <a:t> : les ressources sont organisées d’une façon nouvelle</a:t>
            </a:r>
            <a:endParaRPr lang="fr-FR" sz="2400" dirty="0"/>
          </a:p>
          <a:p>
            <a:pPr lvl="1">
              <a:lnSpc>
                <a:spcPct val="150000"/>
              </a:lnSpc>
            </a:pPr>
            <a:r>
              <a:rPr lang="fr-FR" sz="2800" b="1" dirty="0"/>
              <a:t>Le changement est unitaire</a:t>
            </a:r>
            <a:r>
              <a:rPr lang="fr-FR" sz="2800" dirty="0"/>
              <a:t> et doit être observé dans les délais fixés</a:t>
            </a:r>
            <a:endParaRPr lang="fr-FR" sz="2400" dirty="0"/>
          </a:p>
          <a:p>
            <a:endParaRPr lang="fr-FR" dirty="0"/>
          </a:p>
        </p:txBody>
      </p:sp>
    </p:spTree>
    <p:extLst>
      <p:ext uri="{BB962C8B-B14F-4D97-AF65-F5344CB8AC3E}">
        <p14:creationId xmlns:p14="http://schemas.microsoft.com/office/powerpoint/2010/main" val="115549746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ème1">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F7915"/>
      </a:hlink>
      <a:folHlink>
        <a:srgbClr val="996600"/>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Thème1" id="{D9D182D7-52C5-4F77-9A2B-8B1C0A7B52D8}" vid="{44BC4A23-BE72-4C8D-9212-CF91E5F49032}"/>
    </a:ext>
  </a:extLst>
</a:theme>
</file>

<file path=docProps/app.xml><?xml version="1.0" encoding="utf-8"?>
<Properties xmlns="http://schemas.openxmlformats.org/officeDocument/2006/extended-properties" xmlns:vt="http://schemas.openxmlformats.org/officeDocument/2006/docPropsVTypes">
  <Template>Thème1</Template>
  <TotalTime>23</TotalTime>
  <Words>4091</Words>
  <Application>Microsoft Office PowerPoint</Application>
  <PresentationFormat>Grand écran</PresentationFormat>
  <Paragraphs>483</Paragraphs>
  <Slides>67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67</vt:i4>
      </vt:variant>
    </vt:vector>
  </HeadingPairs>
  <TitlesOfParts>
    <vt:vector size="73" baseType="lpstr">
      <vt:lpstr>Calibri</vt:lpstr>
      <vt:lpstr>Times New Roman</vt:lpstr>
      <vt:lpstr>Tw Cen MT</vt:lpstr>
      <vt:lpstr>Wingdings</vt:lpstr>
      <vt:lpstr>Wingdings 2</vt:lpstr>
      <vt:lpstr>Thème1</vt:lpstr>
      <vt:lpstr> ECUE 2: Programmes et projets de santé : concepts, cadres et outils, suivi- évaluation </vt:lpstr>
      <vt:lpstr>Contenu</vt:lpstr>
      <vt:lpstr>Définitions de concepts</vt:lpstr>
      <vt:lpstr>Programme</vt:lpstr>
      <vt:lpstr>Programme</vt:lpstr>
      <vt:lpstr>Projet</vt:lpstr>
      <vt:lpstr>Projet</vt:lpstr>
      <vt:lpstr>Projet</vt:lpstr>
      <vt:lpstr>Projet</vt:lpstr>
      <vt:lpstr>Différence entre programme et projet </vt:lpstr>
      <vt:lpstr>Approche projet - Approche programme </vt:lpstr>
      <vt:lpstr>Approche projet - Approche programme</vt:lpstr>
      <vt:lpstr>Approche programme</vt:lpstr>
      <vt:lpstr>Approche projet </vt:lpstr>
      <vt:lpstr>Outils de gestion de programmes </vt:lpstr>
      <vt:lpstr>Outils de gestion de programmes </vt:lpstr>
      <vt:lpstr>Outils de gestion de projets</vt:lpstr>
      <vt:lpstr>Architecture du cadre logique de projet</vt:lpstr>
      <vt:lpstr>Présentation PowerPoint</vt:lpstr>
      <vt:lpstr>Suivi-évaluation des programmes et projets de santé</vt:lpstr>
      <vt:lpstr>Le suivi</vt:lpstr>
      <vt:lpstr>Le suivi</vt:lpstr>
      <vt:lpstr>Objectifs du suivi de la mise en œuvre</vt:lpstr>
      <vt:lpstr>Objectifs du suivi de la mise en œuvre</vt:lpstr>
      <vt:lpstr>Objectifs du suivi de la mise en œuvre</vt:lpstr>
      <vt:lpstr>Principes du suivi de la mise en œuvre</vt:lpstr>
      <vt:lpstr>Le suivi du processus </vt:lpstr>
      <vt:lpstr>Le suivi de l’impact </vt:lpstr>
      <vt:lpstr>Mécanisme des différents types de suivi</vt:lpstr>
      <vt:lpstr>Suivi de l’état d’avancement des activités </vt:lpstr>
      <vt:lpstr>Exemple de rapport sur l’état  d’avancement des activités </vt:lpstr>
      <vt:lpstr>Suivi des coûts</vt:lpstr>
      <vt:lpstr>Exemple de rapport de suivi des coûts</vt:lpstr>
      <vt:lpstr>Planification de la mise à disposition de l’information</vt:lpstr>
      <vt:lpstr>Présentation de l’information écrite</vt:lpstr>
      <vt:lpstr>Information orale </vt:lpstr>
      <vt:lpstr>Utilisation des résultats du suivi</vt:lpstr>
      <vt:lpstr>Utilisation des résultats du suivi</vt:lpstr>
      <vt:lpstr>Pendant la phase de réalisation </vt:lpstr>
      <vt:lpstr>Pendant la phase de réalisation</vt:lpstr>
      <vt:lpstr>Pendant la phase de terminaison </vt:lpstr>
      <vt:lpstr>Le système de suivi</vt:lpstr>
      <vt:lpstr>Éléments de mise en place</vt:lpstr>
      <vt:lpstr>Définition des objectifs  du système de suivi</vt:lpstr>
      <vt:lpstr>Identification des questions liées au suivi </vt:lpstr>
      <vt:lpstr>Sélection des indicateurs </vt:lpstr>
      <vt:lpstr>Collecte des données pour le suivi </vt:lpstr>
      <vt:lpstr>Analyse des données </vt:lpstr>
      <vt:lpstr>Mise en place de système d’information et de présentation </vt:lpstr>
      <vt:lpstr>Définir les responsabilités </vt:lpstr>
      <vt:lpstr>Établissement d’un système de prise de décision réactif</vt:lpstr>
      <vt:lpstr>Établissement d’un système de prise de décision réactif</vt:lpstr>
      <vt:lpstr>Production de rapports </vt:lpstr>
      <vt:lpstr>Production de rapports</vt:lpstr>
      <vt:lpstr>Maintien du système de suivi </vt:lpstr>
      <vt:lpstr>Composantes et critères de qualité d’un système de suivi</vt:lpstr>
      <vt:lpstr>Composante d’un système de suivi </vt:lpstr>
      <vt:lpstr>Le plan de travail</vt:lpstr>
      <vt:lpstr>Le plan de travail</vt:lpstr>
      <vt:lpstr>La description des fonctions</vt:lpstr>
      <vt:lpstr>La définition des indicateurs </vt:lpstr>
      <vt:lpstr>Le tableau de bord </vt:lpstr>
      <vt:lpstr>Le tableau de bord: exemple</vt:lpstr>
      <vt:lpstr>Le manuel de procédures</vt:lpstr>
      <vt:lpstr>Critères de qualités d’un système de suivi</vt:lpstr>
      <vt:lpstr>Critères de qualités d’un système de suivi</vt:lpstr>
      <vt:lpstr>En résumé</vt:lpstr>
    </vt:vector>
  </TitlesOfParts>
  <Company>Nyrhu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ECUE 2: Programmes et projets de santé : concepts, cadres et outils, suivi- évaluation</dc:title>
  <dc:creator>pc</dc:creator>
  <cp:lastModifiedBy>User</cp:lastModifiedBy>
  <cp:revision>3</cp:revision>
  <dcterms:created xsi:type="dcterms:W3CDTF">2021-12-01T09:00:33Z</dcterms:created>
  <dcterms:modified xsi:type="dcterms:W3CDTF">2021-12-01T09:50:49Z</dcterms:modified>
</cp:coreProperties>
</file>