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4" r:id="rId5"/>
    <p:sldId id="261" r:id="rId6"/>
    <p:sldId id="262" r:id="rId7"/>
    <p:sldId id="263" r:id="rId8"/>
    <p:sldId id="260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72" r:id="rId25"/>
    <p:sldId id="281" r:id="rId26"/>
    <p:sldId id="259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79" d="100"/>
          <a:sy n="79" d="100"/>
        </p:scale>
        <p:origin x="903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2BEA5-CC46-4646-9D25-6FA3A0125056}" type="datetimeFigureOut">
              <a:rPr lang="fr-FR" smtClean="0"/>
              <a:t>09/10/2020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22B10-9B7E-4DAC-8EA0-97FDF0790AE8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C25CB29-34CF-474F-B377-B9F38C439B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3902" y="136524"/>
            <a:ext cx="2158171" cy="78035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395CE5B-75FB-461C-A05D-EC16BCDC02F0}"/>
              </a:ext>
            </a:extLst>
          </p:cNvPr>
          <p:cNvSpPr/>
          <p:nvPr userDrawn="1"/>
        </p:nvSpPr>
        <p:spPr>
          <a:xfrm>
            <a:off x="3487940" y="70908"/>
            <a:ext cx="3810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 Epidémiologie de Terrain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743950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2BEA5-CC46-4646-9D25-6FA3A0125056}" type="datetimeFigureOut">
              <a:rPr lang="fr-FR" smtClean="0"/>
              <a:t>09/10/2020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22B10-9B7E-4DAC-8EA0-97FDF0790A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3511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2BEA5-CC46-4646-9D25-6FA3A0125056}" type="datetimeFigureOut">
              <a:rPr lang="fr-FR" smtClean="0"/>
              <a:t>09/10/2020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22B10-9B7E-4DAC-8EA0-97FDF0790A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7934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37064"/>
            <a:ext cx="7886700" cy="653625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2BEA5-CC46-4646-9D25-6FA3A0125056}" type="datetimeFigureOut">
              <a:rPr lang="fr-FR" smtClean="0"/>
              <a:t>09/10/2020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22B10-9B7E-4DAC-8EA0-97FDF0790AE8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66EE0D1-8318-4581-9441-03CB54DEBA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8161" y="77320"/>
            <a:ext cx="2158171" cy="78035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E304873-5078-4040-B199-822459DA39B9}"/>
              </a:ext>
            </a:extLst>
          </p:cNvPr>
          <p:cNvSpPr/>
          <p:nvPr userDrawn="1"/>
        </p:nvSpPr>
        <p:spPr>
          <a:xfrm>
            <a:off x="3302669" y="236665"/>
            <a:ext cx="3810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 Epidémiologie de Terrain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4033500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2BEA5-CC46-4646-9D25-6FA3A0125056}" type="datetimeFigureOut">
              <a:rPr lang="fr-FR" smtClean="0"/>
              <a:t>09/10/2020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22B10-9B7E-4DAC-8EA0-97FDF0790A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774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2BEA5-CC46-4646-9D25-6FA3A0125056}" type="datetimeFigureOut">
              <a:rPr lang="fr-FR" smtClean="0"/>
              <a:t>09/10/2020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22B10-9B7E-4DAC-8EA0-97FDF0790A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91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2BEA5-CC46-4646-9D25-6FA3A0125056}" type="datetimeFigureOut">
              <a:rPr lang="fr-FR" smtClean="0"/>
              <a:t>09/10/2020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22B10-9B7E-4DAC-8EA0-97FDF0790A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1143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2BEA5-CC46-4646-9D25-6FA3A0125056}" type="datetimeFigureOut">
              <a:rPr lang="fr-FR" smtClean="0"/>
              <a:t>09/10/2020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22B10-9B7E-4DAC-8EA0-97FDF0790A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8253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2BEA5-CC46-4646-9D25-6FA3A0125056}" type="datetimeFigureOut">
              <a:rPr lang="fr-FR" smtClean="0"/>
              <a:t>09/10/2020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22B10-9B7E-4DAC-8EA0-97FDF0790A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0580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2BEA5-CC46-4646-9D25-6FA3A0125056}" type="datetimeFigureOut">
              <a:rPr lang="fr-FR" smtClean="0"/>
              <a:t>09/10/2020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22B10-9B7E-4DAC-8EA0-97FDF0790A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8452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2BEA5-CC46-4646-9D25-6FA3A0125056}" type="datetimeFigureOut">
              <a:rPr lang="fr-FR" smtClean="0"/>
              <a:t>09/10/2020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22B10-9B7E-4DAC-8EA0-97FDF0790A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0359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82BEA5-CC46-4646-9D25-6FA3A0125056}" type="datetimeFigureOut">
              <a:rPr lang="fr-FR" smtClean="0"/>
              <a:t>09/10/2020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22B10-9B7E-4DAC-8EA0-97FDF0790A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6357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106A40-0AD6-4C1D-879E-89CD7EB970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509923"/>
            <a:ext cx="7772400" cy="2387600"/>
          </a:xfrm>
        </p:spPr>
        <p:txBody>
          <a:bodyPr>
            <a:normAutofit fontScale="90000"/>
          </a:bodyPr>
          <a:lstStyle/>
          <a:p>
            <a:br>
              <a:rPr lang="fr-FR" dirty="0"/>
            </a:br>
            <a:r>
              <a:rPr lang="fr-FR" b="1" dirty="0"/>
              <a:t>Etude de cas :  Epidémie de Méningite en Guinée</a:t>
            </a:r>
            <a:br>
              <a:rPr lang="fr-FR" dirty="0"/>
            </a:b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028EDC2-110A-499B-934F-2BF8156715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3557" y="4328713"/>
            <a:ext cx="6858000" cy="1655762"/>
          </a:xfrm>
        </p:spPr>
        <p:txBody>
          <a:bodyPr/>
          <a:lstStyle/>
          <a:p>
            <a:r>
              <a:rPr lang="fr-FR" b="1" dirty="0"/>
              <a:t>Enseignants :</a:t>
            </a:r>
            <a:br>
              <a:rPr lang="fr-FR" dirty="0"/>
            </a:br>
            <a:r>
              <a:rPr lang="fr-FR" b="1" dirty="0"/>
              <a:t>KOUSSOUBE Daouda</a:t>
            </a: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241705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4D3A7F-EA06-403D-91CE-23F27ED26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763" y="704005"/>
            <a:ext cx="7886700" cy="579788"/>
          </a:xfrm>
        </p:spPr>
        <p:txBody>
          <a:bodyPr>
            <a:noAutofit/>
          </a:bodyPr>
          <a:lstStyle/>
          <a:p>
            <a:pPr algn="ctr"/>
            <a:r>
              <a:rPr lang="fr-FR" sz="3600" b="1" dirty="0"/>
              <a:t>Première partie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9681BC0-4AED-4832-8E02-4B3979167C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234" y="1192292"/>
            <a:ext cx="7678538" cy="5580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0984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4D3A7F-EA06-403D-91CE-23F27ED26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763" y="704005"/>
            <a:ext cx="7886700" cy="579788"/>
          </a:xfrm>
        </p:spPr>
        <p:txBody>
          <a:bodyPr>
            <a:noAutofit/>
          </a:bodyPr>
          <a:lstStyle/>
          <a:p>
            <a:pPr algn="ctr"/>
            <a:r>
              <a:rPr lang="fr-FR" sz="3600" b="1" dirty="0"/>
              <a:t>Première partie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B35556C-01C9-4C2E-8C41-69EDA5CC9B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0344"/>
            <a:ext cx="9144000" cy="4713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295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4D3A7F-EA06-403D-91CE-23F27ED26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763" y="704005"/>
            <a:ext cx="7886700" cy="579788"/>
          </a:xfrm>
        </p:spPr>
        <p:txBody>
          <a:bodyPr>
            <a:noAutofit/>
          </a:bodyPr>
          <a:lstStyle/>
          <a:p>
            <a:pPr algn="ctr"/>
            <a:r>
              <a:rPr lang="fr-FR" sz="3600" b="1" dirty="0"/>
              <a:t>Première partie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2414281-9926-4DCA-A785-4C1784B0BE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61265"/>
            <a:ext cx="9144000" cy="1135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4099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4D3A7F-EA06-403D-91CE-23F27ED26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763" y="704005"/>
            <a:ext cx="7886700" cy="579788"/>
          </a:xfrm>
        </p:spPr>
        <p:txBody>
          <a:bodyPr>
            <a:noAutofit/>
          </a:bodyPr>
          <a:lstStyle/>
          <a:p>
            <a:pPr algn="ctr"/>
            <a:r>
              <a:rPr lang="fr-FR" sz="3600" b="1" dirty="0"/>
              <a:t>Première partie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7F68377-885A-42F3-8AF2-4F338980EB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98029"/>
            <a:ext cx="9144000" cy="1798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4298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4D3A7F-EA06-403D-91CE-23F27ED26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763" y="704005"/>
            <a:ext cx="7886700" cy="579788"/>
          </a:xfrm>
        </p:spPr>
        <p:txBody>
          <a:bodyPr>
            <a:noAutofit/>
          </a:bodyPr>
          <a:lstStyle/>
          <a:p>
            <a:pPr algn="ctr"/>
            <a:r>
              <a:rPr lang="fr-FR" sz="3600" b="1" dirty="0"/>
              <a:t>Première partie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2B76601-2FDD-4B39-AF76-3698D7CEED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31911"/>
            <a:ext cx="9144000" cy="3004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3599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4D3A7F-EA06-403D-91CE-23F27ED26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763" y="704005"/>
            <a:ext cx="7886700" cy="579788"/>
          </a:xfrm>
        </p:spPr>
        <p:txBody>
          <a:bodyPr>
            <a:noAutofit/>
          </a:bodyPr>
          <a:lstStyle/>
          <a:p>
            <a:pPr algn="ctr"/>
            <a:r>
              <a:rPr lang="fr-FR" sz="3600" b="1" dirty="0"/>
              <a:t>Deuxième partie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1952F10-CF82-49AD-8E70-E3A55D4175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0847"/>
            <a:ext cx="9144000" cy="5597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4834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4D3A7F-EA06-403D-91CE-23F27ED26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763" y="704005"/>
            <a:ext cx="7886700" cy="579788"/>
          </a:xfrm>
        </p:spPr>
        <p:txBody>
          <a:bodyPr>
            <a:noAutofit/>
          </a:bodyPr>
          <a:lstStyle/>
          <a:p>
            <a:pPr algn="ctr"/>
            <a:r>
              <a:rPr lang="fr-FR" sz="3600" b="1" dirty="0"/>
              <a:t>Deuxième partie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F25EC1B-7FAD-49DA-A8F1-CA31278284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25403"/>
            <a:ext cx="9144000" cy="313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7566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4D3A7F-EA06-403D-91CE-23F27ED26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763" y="704005"/>
            <a:ext cx="7886700" cy="579788"/>
          </a:xfrm>
        </p:spPr>
        <p:txBody>
          <a:bodyPr>
            <a:noAutofit/>
          </a:bodyPr>
          <a:lstStyle/>
          <a:p>
            <a:pPr algn="ctr"/>
            <a:r>
              <a:rPr lang="fr-FR" sz="3600" b="1" dirty="0"/>
              <a:t>Deuxième partie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6BAC94B-ED50-4738-A5AB-5C0D0F63A7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1043"/>
            <a:ext cx="9144000" cy="408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5475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4D3A7F-EA06-403D-91CE-23F27ED26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763" y="704005"/>
            <a:ext cx="7886700" cy="579788"/>
          </a:xfrm>
        </p:spPr>
        <p:txBody>
          <a:bodyPr>
            <a:noAutofit/>
          </a:bodyPr>
          <a:lstStyle/>
          <a:p>
            <a:pPr algn="ctr"/>
            <a:r>
              <a:rPr lang="fr-FR" sz="3600" b="1" dirty="0"/>
              <a:t>Deuxième partie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493E425-AE50-45AD-BC96-18AE46CB3C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71283"/>
            <a:ext cx="9144000" cy="2936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6106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4D3A7F-EA06-403D-91CE-23F27ED26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763" y="704005"/>
            <a:ext cx="7886700" cy="579788"/>
          </a:xfrm>
        </p:spPr>
        <p:txBody>
          <a:bodyPr>
            <a:noAutofit/>
          </a:bodyPr>
          <a:lstStyle/>
          <a:p>
            <a:pPr algn="ctr"/>
            <a:r>
              <a:rPr lang="fr-FR" sz="3600" b="1" dirty="0"/>
              <a:t>Troisième partie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497A43C-9BB1-458D-94B5-BB3B40379D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320" y="1223236"/>
            <a:ext cx="8665359" cy="563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650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73820D61-0AA6-458C-9E06-EA326FB835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01" y="1461283"/>
            <a:ext cx="9144000" cy="4504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3479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4D3A7F-EA06-403D-91CE-23F27ED26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763" y="704005"/>
            <a:ext cx="7886700" cy="579788"/>
          </a:xfrm>
        </p:spPr>
        <p:txBody>
          <a:bodyPr>
            <a:noAutofit/>
          </a:bodyPr>
          <a:lstStyle/>
          <a:p>
            <a:pPr algn="ctr"/>
            <a:r>
              <a:rPr lang="fr-FR" sz="3600" b="1" dirty="0"/>
              <a:t>Troisième partie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D0C5B25-C080-4342-9073-B4FD572D8E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6625"/>
            <a:ext cx="9144000" cy="5543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0874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4D3A7F-EA06-403D-91CE-23F27ED26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763" y="704005"/>
            <a:ext cx="7886700" cy="579788"/>
          </a:xfrm>
        </p:spPr>
        <p:txBody>
          <a:bodyPr>
            <a:noAutofit/>
          </a:bodyPr>
          <a:lstStyle/>
          <a:p>
            <a:pPr algn="ctr"/>
            <a:r>
              <a:rPr lang="fr-FR" sz="3600" b="1" dirty="0"/>
              <a:t>Quatrième partie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6F37F62-C43D-449F-B749-817E53E5D2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391" y="1435184"/>
            <a:ext cx="7881218" cy="542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3048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4D3A7F-EA06-403D-91CE-23F27ED26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763" y="704005"/>
            <a:ext cx="7886700" cy="579788"/>
          </a:xfrm>
        </p:spPr>
        <p:txBody>
          <a:bodyPr>
            <a:noAutofit/>
          </a:bodyPr>
          <a:lstStyle/>
          <a:p>
            <a:pPr algn="ctr"/>
            <a:r>
              <a:rPr lang="fr-FR" sz="3600" b="1" dirty="0"/>
              <a:t>Annexe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2E41DEB-2656-4DFA-BDE9-4B92ECD65D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314"/>
          <a:stretch/>
        </p:blipFill>
        <p:spPr>
          <a:xfrm>
            <a:off x="0" y="1635020"/>
            <a:ext cx="9144000" cy="521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2298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4D3A7F-EA06-403D-91CE-23F27ED26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763" y="704005"/>
            <a:ext cx="7886700" cy="579788"/>
          </a:xfrm>
        </p:spPr>
        <p:txBody>
          <a:bodyPr>
            <a:noAutofit/>
          </a:bodyPr>
          <a:lstStyle/>
          <a:p>
            <a:pPr algn="ctr"/>
            <a:r>
              <a:rPr lang="fr-FR" sz="3600" b="1" dirty="0"/>
              <a:t>Annexe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2E41DEB-2656-4DFA-BDE9-4B92ECD65D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314"/>
          <a:stretch/>
        </p:blipFill>
        <p:spPr>
          <a:xfrm>
            <a:off x="0" y="1635020"/>
            <a:ext cx="9144000" cy="521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9433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4D3A7F-EA06-403D-91CE-23F27ED26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763" y="704005"/>
            <a:ext cx="7886700" cy="579788"/>
          </a:xfrm>
        </p:spPr>
        <p:txBody>
          <a:bodyPr>
            <a:noAutofit/>
          </a:bodyPr>
          <a:lstStyle/>
          <a:p>
            <a:pPr algn="ctr"/>
            <a:r>
              <a:rPr lang="fr-FR" sz="3600" b="1" dirty="0"/>
              <a:t>Cinquième partie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FC1F864-D167-4193-B8DB-952BDAE858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21239"/>
            <a:ext cx="9144000" cy="332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3279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4D3A7F-EA06-403D-91CE-23F27ED26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763" y="704005"/>
            <a:ext cx="7886700" cy="579788"/>
          </a:xfrm>
        </p:spPr>
        <p:txBody>
          <a:bodyPr>
            <a:noAutofit/>
          </a:bodyPr>
          <a:lstStyle/>
          <a:p>
            <a:pPr algn="ctr"/>
            <a:r>
              <a:rPr lang="fr-FR" sz="3600" b="1" dirty="0"/>
              <a:t>Cinquième partie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687FE30-B0CC-4280-9946-322C7E9AD1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43327"/>
            <a:ext cx="9144000" cy="3706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1777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51C69166-0C63-40E0-A9A3-B810D0E22D42}"/>
              </a:ext>
            </a:extLst>
          </p:cNvPr>
          <p:cNvSpPr txBox="1"/>
          <p:nvPr/>
        </p:nvSpPr>
        <p:spPr>
          <a:xfrm>
            <a:off x="133224" y="1955968"/>
            <a:ext cx="88048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/>
              <a:t>Questions ???</a:t>
            </a:r>
          </a:p>
        </p:txBody>
      </p:sp>
    </p:spTree>
    <p:extLst>
      <p:ext uri="{BB962C8B-B14F-4D97-AF65-F5344CB8AC3E}">
        <p14:creationId xmlns:p14="http://schemas.microsoft.com/office/powerpoint/2010/main" val="52648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029363AB-2C39-416E-98D4-E78597B2FA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2971" y="994322"/>
            <a:ext cx="5008006" cy="574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834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2CFC15-C3E5-4C4D-BA6F-B39C68FF7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Contexte</a:t>
            </a:r>
          </a:p>
        </p:txBody>
      </p:sp>
    </p:spTree>
    <p:extLst>
      <p:ext uri="{BB962C8B-B14F-4D97-AF65-F5344CB8AC3E}">
        <p14:creationId xmlns:p14="http://schemas.microsoft.com/office/powerpoint/2010/main" val="2288920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1809C0-AF88-45AA-9FF0-D9B8E543A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52286"/>
            <a:ext cx="7886700" cy="591900"/>
          </a:xfrm>
        </p:spPr>
        <p:txBody>
          <a:bodyPr>
            <a:normAutofit/>
          </a:bodyPr>
          <a:lstStyle/>
          <a:p>
            <a:r>
              <a:rPr lang="fr-FR" sz="3600" b="1" dirty="0"/>
              <a:t>Définition de la méningite bactérienne</a:t>
            </a:r>
            <a:endParaRPr lang="fr-FR" sz="36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19B2765-7F04-4CD4-8D3E-97D781703B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448" y="1689522"/>
            <a:ext cx="8641382" cy="4717334"/>
          </a:xfrm>
        </p:spPr>
        <p:txBody>
          <a:bodyPr>
            <a:normAutofit/>
          </a:bodyPr>
          <a:lstStyle/>
          <a:p>
            <a:r>
              <a:rPr lang="fr-FR" dirty="0"/>
              <a:t>La méningite bactérienne est une inflammation des méninges (fines membranes protectrices entourant le cerveau et la moelle épinière) causée par des bactéries. </a:t>
            </a:r>
          </a:p>
          <a:p>
            <a:r>
              <a:rPr lang="fr-FR" dirty="0"/>
              <a:t>Le début est brutal et les symptômes fréquents sont : la fièvre élevée, les céphalées, la raideur de la nuque et la photophobie. </a:t>
            </a:r>
          </a:p>
          <a:p>
            <a:r>
              <a:rPr lang="fr-FR" dirty="0"/>
              <a:t>Il est difficile de différencier la symptomatologie clinique selon la nature des germes, bien que les infections à Hib soient l’apanage des enfants de moins de 5 ans et que celles dues aux pneumocoques entraînent une létalité plus élevée et de lourdes séquelles </a:t>
            </a:r>
          </a:p>
        </p:txBody>
      </p:sp>
    </p:spTree>
    <p:extLst>
      <p:ext uri="{BB962C8B-B14F-4D97-AF65-F5344CB8AC3E}">
        <p14:creationId xmlns:p14="http://schemas.microsoft.com/office/powerpoint/2010/main" val="2566781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1809C0-AF88-45AA-9FF0-D9B8E543A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52286"/>
            <a:ext cx="7886700" cy="591900"/>
          </a:xfrm>
        </p:spPr>
        <p:txBody>
          <a:bodyPr>
            <a:normAutofit/>
          </a:bodyPr>
          <a:lstStyle/>
          <a:p>
            <a:pPr algn="ctr"/>
            <a:r>
              <a:rPr lang="fr-FR" sz="3600" b="1" dirty="0"/>
              <a:t>Agent causal</a:t>
            </a:r>
            <a:endParaRPr lang="fr-FR" sz="36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19B2765-7F04-4CD4-8D3E-97D781703B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448" y="1689522"/>
            <a:ext cx="8641382" cy="47173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Trois principaux germes sont la cause des méningites bactériennes, notamment :</a:t>
            </a:r>
            <a:br>
              <a:rPr lang="fr-FR" dirty="0"/>
            </a:br>
            <a:endParaRPr lang="fr-FR" dirty="0"/>
          </a:p>
          <a:p>
            <a:r>
              <a:rPr lang="fr-FR" i="1" dirty="0"/>
              <a:t>Neisseria meningitidis (Nm), ou </a:t>
            </a:r>
            <a:r>
              <a:rPr lang="fr-FR" dirty="0"/>
              <a:t>Méningocoque,</a:t>
            </a:r>
          </a:p>
          <a:p>
            <a:r>
              <a:rPr lang="fr-FR" dirty="0"/>
              <a:t> </a:t>
            </a:r>
            <a:r>
              <a:rPr lang="fr-FR" i="1" dirty="0"/>
              <a:t>Haemophilus influenzae </a:t>
            </a:r>
            <a:r>
              <a:rPr lang="fr-FR" dirty="0"/>
              <a:t>type b (Hib) </a:t>
            </a:r>
          </a:p>
          <a:p>
            <a:r>
              <a:rPr lang="fr-FR" i="1" dirty="0"/>
              <a:t>Streptococcus </a:t>
            </a:r>
            <a:r>
              <a:rPr lang="fr-FR" i="1" dirty="0" err="1"/>
              <a:t>pneumoniae</a:t>
            </a:r>
            <a:r>
              <a:rPr lang="fr-FR" i="1" dirty="0"/>
              <a:t> (</a:t>
            </a:r>
            <a:r>
              <a:rPr lang="fr-FR" i="1" dirty="0" err="1"/>
              <a:t>Sp</a:t>
            </a:r>
            <a:r>
              <a:rPr lang="fr-FR" i="1" dirty="0"/>
              <a:t>) </a:t>
            </a:r>
            <a:r>
              <a:rPr lang="fr-FR" dirty="0"/>
              <a:t>ou pneumocoque</a:t>
            </a:r>
            <a:r>
              <a:rPr lang="fr-FR" i="1" dirty="0"/>
              <a:t>.</a:t>
            </a:r>
            <a:r>
              <a:rPr lang="fr-FR" dirty="0"/>
              <a:t> </a:t>
            </a: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31692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1809C0-AF88-45AA-9FF0-D9B8E543A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52286"/>
            <a:ext cx="7886700" cy="591900"/>
          </a:xfrm>
        </p:spPr>
        <p:txBody>
          <a:bodyPr>
            <a:normAutofit/>
          </a:bodyPr>
          <a:lstStyle/>
          <a:p>
            <a:pPr algn="ctr"/>
            <a:r>
              <a:rPr lang="fr-FR" sz="3600" b="1" dirty="0"/>
              <a:t>Epidémiologie</a:t>
            </a:r>
            <a:endParaRPr lang="fr-FR" sz="36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19B2765-7F04-4CD4-8D3E-97D781703B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448" y="1689522"/>
            <a:ext cx="8641382" cy="471733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dirty="0"/>
              <a:t>Les épidémies de méningite frappent plus lourdement et fréquemment l’Afrique subsaharienne en particulier la zone connue pour être la « ceinture de la méningite ».</a:t>
            </a:r>
            <a:br>
              <a:rPr lang="fr-FR" dirty="0"/>
            </a:br>
            <a:r>
              <a:rPr lang="fr-FR" dirty="0"/>
              <a:t>Cette large zone s’étend du Sénégal jusqu’à l’Ethiopie </a:t>
            </a:r>
          </a:p>
          <a:p>
            <a:pPr marL="0" indent="0">
              <a:buNone/>
            </a:pPr>
            <a:r>
              <a:rPr lang="fr-FR" dirty="0"/>
              <a:t>La population totale exposée au risque est estimée en 2009 à plus de 500 millions d’habitants. </a:t>
            </a:r>
          </a:p>
          <a:p>
            <a:pPr marL="0" indent="0">
              <a:buNone/>
            </a:pPr>
            <a:r>
              <a:rPr lang="fr-FR" dirty="0"/>
              <a:t>Cette zone d’hyper-endémicité est caractérisée par un climat particulier au cours de la saison sèche, entre décembre et juin quand souffle l’harmattan, un vent chaud et sec avec beaucoup de poussière. </a:t>
            </a:r>
          </a:p>
          <a:p>
            <a:pPr marL="0" indent="0">
              <a:buNone/>
            </a:pPr>
            <a:r>
              <a:rPr lang="fr-FR" dirty="0"/>
              <a:t>Les écarts de température sont très grands et le degré d’humidité très bas </a:t>
            </a:r>
          </a:p>
        </p:txBody>
      </p:sp>
    </p:spTree>
    <p:extLst>
      <p:ext uri="{BB962C8B-B14F-4D97-AF65-F5344CB8AC3E}">
        <p14:creationId xmlns:p14="http://schemas.microsoft.com/office/powerpoint/2010/main" val="1953976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4D3A7F-EA06-403D-91CE-23F27ED26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96" y="788784"/>
            <a:ext cx="7886700" cy="579788"/>
          </a:xfrm>
        </p:spPr>
        <p:txBody>
          <a:bodyPr>
            <a:noAutofit/>
          </a:bodyPr>
          <a:lstStyle/>
          <a:p>
            <a:pPr algn="ctr"/>
            <a:r>
              <a:rPr lang="fr-FR" sz="3600" b="1" dirty="0"/>
              <a:t>Première partie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0C8FCD9-F286-43E4-AA6B-7BE18CBB81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68571"/>
            <a:ext cx="9144000" cy="544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7725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4D3A7F-EA06-403D-91CE-23F27ED26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96" y="788784"/>
            <a:ext cx="7886700" cy="579788"/>
          </a:xfrm>
        </p:spPr>
        <p:txBody>
          <a:bodyPr>
            <a:noAutofit/>
          </a:bodyPr>
          <a:lstStyle/>
          <a:p>
            <a:pPr algn="ctr"/>
            <a:r>
              <a:rPr lang="fr-FR" sz="3600" b="1" dirty="0"/>
              <a:t>Première partie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53729EB-1099-42FA-9A62-A942E33BAC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86952"/>
            <a:ext cx="9144000" cy="288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61408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</TotalTime>
  <Words>295</Words>
  <Application>Microsoft Office PowerPoint</Application>
  <PresentationFormat>Affichage à l'écran (4:3)</PresentationFormat>
  <Paragraphs>36</Paragraphs>
  <Slides>26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Thème Office</vt:lpstr>
      <vt:lpstr> Etude de cas :  Epidémie de Méningite en Guinée </vt:lpstr>
      <vt:lpstr>Présentation PowerPoint</vt:lpstr>
      <vt:lpstr>Présentation PowerPoint</vt:lpstr>
      <vt:lpstr>Contexte</vt:lpstr>
      <vt:lpstr>Définition de la méningite bactérienne</vt:lpstr>
      <vt:lpstr>Agent causal</vt:lpstr>
      <vt:lpstr>Epidémiologie</vt:lpstr>
      <vt:lpstr>Première partie</vt:lpstr>
      <vt:lpstr>Première partie</vt:lpstr>
      <vt:lpstr>Première partie</vt:lpstr>
      <vt:lpstr>Première partie</vt:lpstr>
      <vt:lpstr>Première partie</vt:lpstr>
      <vt:lpstr>Première partie</vt:lpstr>
      <vt:lpstr>Première partie</vt:lpstr>
      <vt:lpstr>Deuxième partie</vt:lpstr>
      <vt:lpstr>Deuxième partie</vt:lpstr>
      <vt:lpstr>Deuxième partie</vt:lpstr>
      <vt:lpstr>Deuxième partie</vt:lpstr>
      <vt:lpstr>Troisième partie</vt:lpstr>
      <vt:lpstr>Troisième partie</vt:lpstr>
      <vt:lpstr>Quatrième partie</vt:lpstr>
      <vt:lpstr>Annexe</vt:lpstr>
      <vt:lpstr>Annexe</vt:lpstr>
      <vt:lpstr>Cinquième partie</vt:lpstr>
      <vt:lpstr>Cinquième partie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Etude de cas :  Epidémie de Méningite en Guinée</dc:title>
  <dc:creator>KOUSSOUBE</dc:creator>
  <cp:lastModifiedBy>KOUSSOUBE</cp:lastModifiedBy>
  <cp:revision>6</cp:revision>
  <dcterms:created xsi:type="dcterms:W3CDTF">2020-10-09T16:46:17Z</dcterms:created>
  <dcterms:modified xsi:type="dcterms:W3CDTF">2020-10-09T17:55:51Z</dcterms:modified>
</cp:coreProperties>
</file>