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notesSlides/notesSlide3.xml" ContentType="application/vnd.openxmlformats-officedocument.presentationml.notesSlide+xml"/>
  <Override PartName="/ppt/theme/themeOverride35.xml" ContentType="application/vnd.openxmlformats-officedocument.themeOverride+xml"/>
  <Override PartName="/ppt/tags/tag7.xml" ContentType="application/vnd.openxmlformats-officedocument.presentationml.tags+xml"/>
  <Override PartName="/ppt/notesSlides/notesSlide4.xml" ContentType="application/vnd.openxmlformats-officedocument.presentationml.notesSl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2"/>
  </p:notesMasterIdLst>
  <p:sldIdLst>
    <p:sldId id="257" r:id="rId2"/>
    <p:sldId id="299" r:id="rId3"/>
    <p:sldId id="258" r:id="rId4"/>
    <p:sldId id="667" r:id="rId5"/>
    <p:sldId id="664" r:id="rId6"/>
    <p:sldId id="665" r:id="rId7"/>
    <p:sldId id="666" r:id="rId8"/>
    <p:sldId id="259" r:id="rId9"/>
    <p:sldId id="261" r:id="rId10"/>
    <p:sldId id="591" r:id="rId11"/>
    <p:sldId id="592" r:id="rId12"/>
    <p:sldId id="613" r:id="rId13"/>
    <p:sldId id="262" r:id="rId14"/>
    <p:sldId id="594" r:id="rId15"/>
    <p:sldId id="595" r:id="rId16"/>
    <p:sldId id="596" r:id="rId17"/>
    <p:sldId id="365" r:id="rId18"/>
    <p:sldId id="264" r:id="rId19"/>
    <p:sldId id="265" r:id="rId20"/>
    <p:sldId id="266" r:id="rId21"/>
    <p:sldId id="269" r:id="rId22"/>
    <p:sldId id="270" r:id="rId23"/>
    <p:sldId id="271" r:id="rId24"/>
    <p:sldId id="272" r:id="rId25"/>
    <p:sldId id="274" r:id="rId26"/>
    <p:sldId id="275" r:id="rId27"/>
    <p:sldId id="277" r:id="rId28"/>
    <p:sldId id="668" r:id="rId29"/>
    <p:sldId id="598" r:id="rId30"/>
    <p:sldId id="599" r:id="rId31"/>
    <p:sldId id="610" r:id="rId32"/>
    <p:sldId id="611" r:id="rId33"/>
    <p:sldId id="600" r:id="rId34"/>
    <p:sldId id="601" r:id="rId35"/>
    <p:sldId id="602" r:id="rId36"/>
    <p:sldId id="603" r:id="rId37"/>
    <p:sldId id="604" r:id="rId38"/>
    <p:sldId id="278" r:id="rId39"/>
    <p:sldId id="279" r:id="rId40"/>
    <p:sldId id="280" r:id="rId41"/>
    <p:sldId id="612"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6" r:id="rId55"/>
    <p:sldId id="631" r:id="rId56"/>
    <p:sldId id="614" r:id="rId57"/>
    <p:sldId id="293" r:id="rId58"/>
    <p:sldId id="294" r:id="rId59"/>
    <p:sldId id="295" r:id="rId60"/>
    <p:sldId id="615" r:id="rId61"/>
    <p:sldId id="298" r:id="rId62"/>
    <p:sldId id="297" r:id="rId63"/>
    <p:sldId id="632" r:id="rId64"/>
    <p:sldId id="670" r:id="rId65"/>
    <p:sldId id="674" r:id="rId66"/>
    <p:sldId id="675" r:id="rId67"/>
    <p:sldId id="676" r:id="rId68"/>
    <p:sldId id="677" r:id="rId69"/>
    <p:sldId id="706" r:id="rId70"/>
    <p:sldId id="709" r:id="rId71"/>
    <p:sldId id="708" r:id="rId72"/>
    <p:sldId id="710" r:id="rId73"/>
    <p:sldId id="711" r:id="rId74"/>
    <p:sldId id="712" r:id="rId75"/>
    <p:sldId id="678" r:id="rId76"/>
    <p:sldId id="679" r:id="rId77"/>
    <p:sldId id="680" r:id="rId78"/>
    <p:sldId id="682" r:id="rId79"/>
    <p:sldId id="681" r:id="rId80"/>
    <p:sldId id="683" r:id="rId81"/>
    <p:sldId id="684" r:id="rId82"/>
    <p:sldId id="685" r:id="rId83"/>
    <p:sldId id="686" r:id="rId84"/>
    <p:sldId id="689" r:id="rId85"/>
    <p:sldId id="690" r:id="rId86"/>
    <p:sldId id="691" r:id="rId87"/>
    <p:sldId id="692" r:id="rId88"/>
    <p:sldId id="688" r:id="rId89"/>
    <p:sldId id="694" r:id="rId90"/>
    <p:sldId id="695" r:id="rId91"/>
    <p:sldId id="696" r:id="rId92"/>
    <p:sldId id="698" r:id="rId93"/>
    <p:sldId id="699" r:id="rId94"/>
    <p:sldId id="700" r:id="rId95"/>
    <p:sldId id="701" r:id="rId96"/>
    <p:sldId id="702" r:id="rId97"/>
    <p:sldId id="703" r:id="rId98"/>
    <p:sldId id="704" r:id="rId99"/>
    <p:sldId id="705" r:id="rId100"/>
    <p:sldId id="669" r:id="rId101"/>
    <p:sldId id="300" r:id="rId102"/>
    <p:sldId id="301" r:id="rId103"/>
    <p:sldId id="302" r:id="rId104"/>
    <p:sldId id="306" r:id="rId105"/>
    <p:sldId id="307" r:id="rId106"/>
    <p:sldId id="308" r:id="rId107"/>
    <p:sldId id="309" r:id="rId108"/>
    <p:sldId id="616" r:id="rId109"/>
    <p:sldId id="617" r:id="rId110"/>
    <p:sldId id="322" r:id="rId111"/>
    <p:sldId id="618" r:id="rId112"/>
    <p:sldId id="619" r:id="rId113"/>
    <p:sldId id="621" r:id="rId114"/>
    <p:sldId id="622" r:id="rId115"/>
    <p:sldId id="628" r:id="rId116"/>
    <p:sldId id="339" r:id="rId117"/>
    <p:sldId id="340" r:id="rId118"/>
    <p:sldId id="341" r:id="rId119"/>
    <p:sldId id="342" r:id="rId120"/>
    <p:sldId id="343" r:id="rId121"/>
    <p:sldId id="344" r:id="rId122"/>
    <p:sldId id="346" r:id="rId123"/>
    <p:sldId id="347" r:id="rId124"/>
    <p:sldId id="323" r:id="rId125"/>
    <p:sldId id="324" r:id="rId126"/>
    <p:sldId id="325" r:id="rId127"/>
    <p:sldId id="326" r:id="rId128"/>
    <p:sldId id="623" r:id="rId129"/>
    <p:sldId id="629" r:id="rId130"/>
    <p:sldId id="624" r:id="rId131"/>
    <p:sldId id="633" r:id="rId132"/>
    <p:sldId id="625" r:id="rId133"/>
    <p:sldId id="332" r:id="rId134"/>
    <p:sldId id="333" r:id="rId135"/>
    <p:sldId id="334" r:id="rId136"/>
    <p:sldId id="336" r:id="rId137"/>
    <p:sldId id="630" r:id="rId138"/>
    <p:sldId id="335" r:id="rId139"/>
    <p:sldId id="627" r:id="rId140"/>
    <p:sldId id="626" r:id="rId141"/>
    <p:sldId id="337" r:id="rId142"/>
    <p:sldId id="338" r:id="rId143"/>
    <p:sldId id="372" r:id="rId144"/>
    <p:sldId id="634" r:id="rId145"/>
    <p:sldId id="635" r:id="rId146"/>
    <p:sldId id="636" r:id="rId147"/>
    <p:sldId id="637" r:id="rId148"/>
    <p:sldId id="638" r:id="rId149"/>
    <p:sldId id="263" r:id="rId150"/>
    <p:sldId id="267" r:id="rId151"/>
    <p:sldId id="640" r:id="rId152"/>
    <p:sldId id="641" r:id="rId153"/>
    <p:sldId id="642" r:id="rId154"/>
    <p:sldId id="643" r:id="rId155"/>
    <p:sldId id="644" r:id="rId156"/>
    <p:sldId id="645" r:id="rId157"/>
    <p:sldId id="314" r:id="rId158"/>
    <p:sldId id="646" r:id="rId159"/>
    <p:sldId id="647" r:id="rId160"/>
    <p:sldId id="648" r:id="rId161"/>
    <p:sldId id="304" r:id="rId162"/>
    <p:sldId id="649" r:id="rId163"/>
    <p:sldId id="650" r:id="rId164"/>
    <p:sldId id="651" r:id="rId165"/>
    <p:sldId id="652" r:id="rId166"/>
    <p:sldId id="653" r:id="rId167"/>
    <p:sldId id="375" r:id="rId168"/>
    <p:sldId id="377" r:id="rId169"/>
    <p:sldId id="654" r:id="rId170"/>
    <p:sldId id="378" r:id="rId17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412" autoAdjust="0"/>
    <p:restoredTop sz="94660"/>
  </p:normalViewPr>
  <p:slideViewPr>
    <p:cSldViewPr snapToGrid="0">
      <p:cViewPr>
        <p:scale>
          <a:sx n="80" d="100"/>
          <a:sy n="80" d="100"/>
        </p:scale>
        <p:origin x="-1254" y="-8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A9DA6-D713-44F6-A1AE-24BE6E653547}" type="doc">
      <dgm:prSet loTypeId="urn:microsoft.com/office/officeart/2005/8/layout/cycle4#1" loCatId="cycle" qsTypeId="urn:microsoft.com/office/officeart/2005/8/quickstyle/simple1" qsCatId="simple" csTypeId="urn:microsoft.com/office/officeart/2005/8/colors/accent1_4" csCatId="accent1" phldr="1"/>
      <dgm:spPr/>
      <dgm:t>
        <a:bodyPr/>
        <a:lstStyle/>
        <a:p>
          <a:endParaRPr lang="fr-CA"/>
        </a:p>
      </dgm:t>
    </dgm:pt>
    <dgm:pt modelId="{D0D58BA5-8AB6-4591-9A04-F813487D0AB5}">
      <dgm:prSet phldrT="[Texte]" custT="1"/>
      <dgm:spPr>
        <a:xfrm>
          <a:off x="2269926" y="305397"/>
          <a:ext cx="2319949" cy="2319949"/>
        </a:xfrm>
      </dgm:spPr>
      <dgm:t>
        <a:bodyPr/>
        <a:lstStyle/>
        <a:p>
          <a:r>
            <a:rPr lang="fr-CA" sz="2000" b="1" dirty="0">
              <a:solidFill>
                <a:srgbClr val="FF0000"/>
              </a:solidFill>
              <a:latin typeface="Sylfaen" pitchFamily="18" charset="0"/>
              <a:ea typeface="+mn-ea"/>
              <a:cs typeface="+mn-cs"/>
            </a:rPr>
            <a:t>D. </a:t>
          </a:r>
          <a:r>
            <a:rPr lang="fr-CA" sz="2000" b="1" dirty="0">
              <a:latin typeface="Sylfaen" pitchFamily="18" charset="0"/>
              <a:ea typeface="+mn-ea"/>
              <a:cs typeface="+mn-cs"/>
            </a:rPr>
            <a:t>Comment mesurer l’atteinte des résultats ?</a:t>
          </a:r>
        </a:p>
      </dgm:t>
    </dgm:pt>
    <dgm:pt modelId="{BCE7A420-320A-4E84-A438-BBF038938382}" type="parTrans" cxnId="{DE49C774-0B47-4B6C-BC27-6EC02A002F1B}">
      <dgm:prSet/>
      <dgm:spPr/>
      <dgm:t>
        <a:bodyPr/>
        <a:lstStyle/>
        <a:p>
          <a:endParaRPr lang="fr-CA"/>
        </a:p>
      </dgm:t>
    </dgm:pt>
    <dgm:pt modelId="{FF1DB600-ADCA-4078-87A8-C3BF7BCDD586}" type="sibTrans" cxnId="{DE49C774-0B47-4B6C-BC27-6EC02A002F1B}">
      <dgm:prSet/>
      <dgm:spPr/>
      <dgm:t>
        <a:bodyPr/>
        <a:lstStyle/>
        <a:p>
          <a:endParaRPr lang="fr-CA"/>
        </a:p>
      </dgm:t>
    </dgm:pt>
    <dgm:pt modelId="{D237B657-EA26-4ADA-BEE8-C44D4EC8DF18}">
      <dgm:prSet phldrT="[Texte]"/>
      <dgm:spPr>
        <a:xfrm rot="5400000">
          <a:off x="4697032" y="305397"/>
          <a:ext cx="2319949" cy="2319949"/>
        </a:xfrm>
      </dgm:spPr>
      <dgm:t>
        <a:bodyPr/>
        <a:lstStyle/>
        <a:p>
          <a:r>
            <a:rPr lang="fr-CA" b="1" dirty="0">
              <a:solidFill>
                <a:srgbClr val="FF0000"/>
              </a:solidFill>
              <a:latin typeface="Sylfaen" pitchFamily="18" charset="0"/>
              <a:ea typeface="+mn-ea"/>
              <a:cs typeface="+mn-cs"/>
            </a:rPr>
            <a:t>A. </a:t>
          </a:r>
        </a:p>
        <a:p>
          <a:r>
            <a:rPr lang="fr-CA" b="1" dirty="0">
              <a:latin typeface="Sylfaen" pitchFamily="18" charset="0"/>
              <a:ea typeface="+mn-ea"/>
              <a:cs typeface="+mn-cs"/>
            </a:rPr>
            <a:t>Quel est l’état des lieux ?</a:t>
          </a:r>
        </a:p>
      </dgm:t>
    </dgm:pt>
    <dgm:pt modelId="{50DE0E10-D6DB-4FE1-96D0-B8722EC4AF34}" type="parTrans" cxnId="{F8089932-9122-4502-8226-D70919802246}">
      <dgm:prSet/>
      <dgm:spPr/>
      <dgm:t>
        <a:bodyPr/>
        <a:lstStyle/>
        <a:p>
          <a:endParaRPr lang="fr-CA"/>
        </a:p>
      </dgm:t>
    </dgm:pt>
    <dgm:pt modelId="{7F877EEF-D731-427E-A902-A8B1F8E76025}" type="sibTrans" cxnId="{F8089932-9122-4502-8226-D70919802246}">
      <dgm:prSet/>
      <dgm:spPr/>
      <dgm:t>
        <a:bodyPr/>
        <a:lstStyle/>
        <a:p>
          <a:endParaRPr lang="fr-CA"/>
        </a:p>
      </dgm:t>
    </dgm:pt>
    <dgm:pt modelId="{B246AC3F-C575-4237-B1A0-3E4CFB375C85}">
      <dgm:prSet phldrT="[Texte]"/>
      <dgm:spPr>
        <a:xfrm rot="10800000">
          <a:off x="4697032" y="2732503"/>
          <a:ext cx="2319949" cy="2319949"/>
        </a:xfrm>
      </dgm:spPr>
      <dgm:t>
        <a:bodyPr/>
        <a:lstStyle/>
        <a:p>
          <a:r>
            <a:rPr lang="fr-CA" b="1" dirty="0">
              <a:solidFill>
                <a:srgbClr val="FF0000"/>
              </a:solidFill>
              <a:latin typeface="Sylfaen" pitchFamily="18" charset="0"/>
              <a:ea typeface="+mn-ea"/>
              <a:cs typeface="+mn-cs"/>
            </a:rPr>
            <a:t>B. </a:t>
          </a:r>
        </a:p>
        <a:p>
          <a:r>
            <a:rPr lang="fr-CA" b="1" dirty="0">
              <a:latin typeface="Sylfaen" pitchFamily="18" charset="0"/>
              <a:ea typeface="+mn-ea"/>
              <a:cs typeface="+mn-cs"/>
            </a:rPr>
            <a:t>Où voulons-nous aller ?</a:t>
          </a:r>
        </a:p>
      </dgm:t>
    </dgm:pt>
    <dgm:pt modelId="{74C29C83-FA3D-4F4F-A6C8-E96AA3AD690B}" type="parTrans" cxnId="{6B00FACA-FDB0-4BBE-8F9F-95BE7F2B912D}">
      <dgm:prSet/>
      <dgm:spPr/>
      <dgm:t>
        <a:bodyPr/>
        <a:lstStyle/>
        <a:p>
          <a:endParaRPr lang="fr-CA"/>
        </a:p>
      </dgm:t>
    </dgm:pt>
    <dgm:pt modelId="{DC95C752-85AB-40AD-9D61-FF2078A1C3BA}" type="sibTrans" cxnId="{6B00FACA-FDB0-4BBE-8F9F-95BE7F2B912D}">
      <dgm:prSet/>
      <dgm:spPr/>
      <dgm:t>
        <a:bodyPr/>
        <a:lstStyle/>
        <a:p>
          <a:endParaRPr lang="fr-CA"/>
        </a:p>
      </dgm:t>
    </dgm:pt>
    <dgm:pt modelId="{8FBA69CB-2A1F-4269-B168-D2B147111C1A}">
      <dgm:prSet phldrT="[Texte]"/>
      <dgm:spPr>
        <a:xfrm rot="16200000">
          <a:off x="2269926" y="2732503"/>
          <a:ext cx="2319949" cy="2319949"/>
        </a:xfrm>
      </dgm:spPr>
      <dgm:t>
        <a:bodyPr/>
        <a:lstStyle/>
        <a:p>
          <a:r>
            <a:rPr lang="fr-CA" b="1" dirty="0">
              <a:solidFill>
                <a:srgbClr val="FF0000"/>
              </a:solidFill>
              <a:latin typeface="Sylfaen" pitchFamily="18" charset="0"/>
              <a:ea typeface="+mn-ea"/>
              <a:cs typeface="+mn-cs"/>
            </a:rPr>
            <a:t>C.</a:t>
          </a:r>
        </a:p>
        <a:p>
          <a:r>
            <a:rPr lang="fr-CA" b="1" dirty="0">
              <a:latin typeface="Sylfaen" pitchFamily="18" charset="0"/>
              <a:ea typeface="+mn-ea"/>
              <a:cs typeface="+mn-cs"/>
            </a:rPr>
            <a:t>Comment y arriver ?</a:t>
          </a:r>
        </a:p>
      </dgm:t>
    </dgm:pt>
    <dgm:pt modelId="{FF8D3312-4ABE-4C36-821C-D39E85AD48B0}" type="parTrans" cxnId="{B1138684-6950-4D7D-BE3D-90542E5F2D0D}">
      <dgm:prSet/>
      <dgm:spPr/>
      <dgm:t>
        <a:bodyPr/>
        <a:lstStyle/>
        <a:p>
          <a:endParaRPr lang="fr-CA"/>
        </a:p>
      </dgm:t>
    </dgm:pt>
    <dgm:pt modelId="{A830CA61-92C7-4FCE-8E86-C1AAF8810AD7}" type="sibTrans" cxnId="{B1138684-6950-4D7D-BE3D-90542E5F2D0D}">
      <dgm:prSet/>
      <dgm:spPr/>
      <dgm:t>
        <a:bodyPr/>
        <a:lstStyle/>
        <a:p>
          <a:endParaRPr lang="fr-CA"/>
        </a:p>
      </dgm:t>
    </dgm:pt>
    <dgm:pt modelId="{7F0A67E8-0F82-4AF3-921D-099171703777}" type="pres">
      <dgm:prSet presAssocID="{D12A9DA6-D713-44F6-A1AE-24BE6E653547}" presName="cycleMatrixDiagram" presStyleCnt="0">
        <dgm:presLayoutVars>
          <dgm:chMax val="1"/>
          <dgm:dir/>
          <dgm:animLvl val="lvl"/>
          <dgm:resizeHandles val="exact"/>
        </dgm:presLayoutVars>
      </dgm:prSet>
      <dgm:spPr/>
      <dgm:t>
        <a:bodyPr/>
        <a:lstStyle/>
        <a:p>
          <a:endParaRPr lang="fr-FR"/>
        </a:p>
      </dgm:t>
    </dgm:pt>
    <dgm:pt modelId="{78947E5A-3019-4361-A122-2E93A3236692}" type="pres">
      <dgm:prSet presAssocID="{D12A9DA6-D713-44F6-A1AE-24BE6E653547}" presName="children" presStyleCnt="0"/>
      <dgm:spPr/>
    </dgm:pt>
    <dgm:pt modelId="{34EBE294-BAFD-43E1-8EB1-894D81611CD7}" type="pres">
      <dgm:prSet presAssocID="{D12A9DA6-D713-44F6-A1AE-24BE6E653547}" presName="childPlaceholder" presStyleCnt="0"/>
      <dgm:spPr/>
    </dgm:pt>
    <dgm:pt modelId="{FB7D0CD0-33E5-4625-A557-9B2A90F1D7E2}" type="pres">
      <dgm:prSet presAssocID="{D12A9DA6-D713-44F6-A1AE-24BE6E653547}" presName="circle" presStyleCnt="0"/>
      <dgm:spPr/>
    </dgm:pt>
    <dgm:pt modelId="{C87463E9-8691-4CDF-8A2A-8714AA62FDDC}" type="pres">
      <dgm:prSet presAssocID="{D12A9DA6-D713-44F6-A1AE-24BE6E653547}" presName="quadrant1" presStyleLbl="node1" presStyleIdx="0" presStyleCnt="4">
        <dgm:presLayoutVars>
          <dgm:chMax val="1"/>
          <dgm:bulletEnabled val="1"/>
        </dgm:presLayoutVars>
      </dgm:prSet>
      <dgm:spPr>
        <a:prstGeom prst="pieWedge">
          <a:avLst/>
        </a:prstGeom>
      </dgm:spPr>
      <dgm:t>
        <a:bodyPr/>
        <a:lstStyle/>
        <a:p>
          <a:endParaRPr lang="fr-FR"/>
        </a:p>
      </dgm:t>
    </dgm:pt>
    <dgm:pt modelId="{DAD99A60-E1DD-49A4-AAE5-63F18614F32C}" type="pres">
      <dgm:prSet presAssocID="{D12A9DA6-D713-44F6-A1AE-24BE6E653547}" presName="quadrant2" presStyleLbl="node1" presStyleIdx="1" presStyleCnt="4">
        <dgm:presLayoutVars>
          <dgm:chMax val="1"/>
          <dgm:bulletEnabled val="1"/>
        </dgm:presLayoutVars>
      </dgm:prSet>
      <dgm:spPr>
        <a:prstGeom prst="pieWedge">
          <a:avLst/>
        </a:prstGeom>
      </dgm:spPr>
      <dgm:t>
        <a:bodyPr/>
        <a:lstStyle/>
        <a:p>
          <a:endParaRPr lang="fr-FR"/>
        </a:p>
      </dgm:t>
    </dgm:pt>
    <dgm:pt modelId="{8CBC8D1D-C87F-4352-A22B-FAFEF7DE2D71}" type="pres">
      <dgm:prSet presAssocID="{D12A9DA6-D713-44F6-A1AE-24BE6E653547}" presName="quadrant3" presStyleLbl="node1" presStyleIdx="2" presStyleCnt="4">
        <dgm:presLayoutVars>
          <dgm:chMax val="1"/>
          <dgm:bulletEnabled val="1"/>
        </dgm:presLayoutVars>
      </dgm:prSet>
      <dgm:spPr>
        <a:prstGeom prst="pieWedge">
          <a:avLst/>
        </a:prstGeom>
      </dgm:spPr>
      <dgm:t>
        <a:bodyPr/>
        <a:lstStyle/>
        <a:p>
          <a:endParaRPr lang="fr-FR"/>
        </a:p>
      </dgm:t>
    </dgm:pt>
    <dgm:pt modelId="{80FABF97-1A99-469E-AF82-2DA9C58F8609}" type="pres">
      <dgm:prSet presAssocID="{D12A9DA6-D713-44F6-A1AE-24BE6E653547}" presName="quadrant4" presStyleLbl="node1" presStyleIdx="3" presStyleCnt="4">
        <dgm:presLayoutVars>
          <dgm:chMax val="1"/>
          <dgm:bulletEnabled val="1"/>
        </dgm:presLayoutVars>
      </dgm:prSet>
      <dgm:spPr>
        <a:prstGeom prst="pieWedge">
          <a:avLst/>
        </a:prstGeom>
      </dgm:spPr>
      <dgm:t>
        <a:bodyPr/>
        <a:lstStyle/>
        <a:p>
          <a:endParaRPr lang="fr-FR"/>
        </a:p>
      </dgm:t>
    </dgm:pt>
    <dgm:pt modelId="{6179AE03-E654-4F56-BD54-1C3190B83D34}" type="pres">
      <dgm:prSet presAssocID="{D12A9DA6-D713-44F6-A1AE-24BE6E653547}" presName="quadrantPlaceholder" presStyleCnt="0"/>
      <dgm:spPr/>
    </dgm:pt>
    <dgm:pt modelId="{392FD5AF-FA23-4DD1-A05E-2450A6E5EBC4}" type="pres">
      <dgm:prSet presAssocID="{D12A9DA6-D713-44F6-A1AE-24BE6E653547}" presName="center1" presStyleLbl="fgShp" presStyleIdx="0" presStyleCnt="2"/>
      <dgm:spPr>
        <a:xfrm>
          <a:off x="4242954" y="2196718"/>
          <a:ext cx="800998" cy="696520"/>
        </a:xfrm>
        <a:prstGeom prst="circularArrow">
          <a:avLst/>
        </a:prstGeom>
      </dgm:spPr>
    </dgm:pt>
    <dgm:pt modelId="{607D9481-102A-4D77-9CBD-A447382D1B05}" type="pres">
      <dgm:prSet presAssocID="{D12A9DA6-D713-44F6-A1AE-24BE6E653547}" presName="center2" presStyleLbl="fgShp" presStyleIdx="1" presStyleCnt="2" custLinFactNeighborX="3567" custLinFactNeighborY="-2564"/>
      <dgm:spPr>
        <a:xfrm rot="10800000">
          <a:off x="4271526" y="2446752"/>
          <a:ext cx="800998" cy="696520"/>
        </a:xfrm>
        <a:prstGeom prst="circularArrow">
          <a:avLst/>
        </a:prstGeom>
      </dgm:spPr>
    </dgm:pt>
  </dgm:ptLst>
  <dgm:cxnLst>
    <dgm:cxn modelId="{B3B532EC-7FC8-4CBC-B557-20D3DCFAE48E}" type="presOf" srcId="{D237B657-EA26-4ADA-BEE8-C44D4EC8DF18}" destId="{DAD99A60-E1DD-49A4-AAE5-63F18614F32C}" srcOrd="0" destOrd="0" presId="urn:microsoft.com/office/officeart/2005/8/layout/cycle4#1"/>
    <dgm:cxn modelId="{B036D488-14E2-4300-9670-A58E96D0BA02}" type="presOf" srcId="{B246AC3F-C575-4237-B1A0-3E4CFB375C85}" destId="{8CBC8D1D-C87F-4352-A22B-FAFEF7DE2D71}" srcOrd="0" destOrd="0" presId="urn:microsoft.com/office/officeart/2005/8/layout/cycle4#1"/>
    <dgm:cxn modelId="{F8089932-9122-4502-8226-D70919802246}" srcId="{D12A9DA6-D713-44F6-A1AE-24BE6E653547}" destId="{D237B657-EA26-4ADA-BEE8-C44D4EC8DF18}" srcOrd="1" destOrd="0" parTransId="{50DE0E10-D6DB-4FE1-96D0-B8722EC4AF34}" sibTransId="{7F877EEF-D731-427E-A902-A8B1F8E76025}"/>
    <dgm:cxn modelId="{1843F62A-B736-41A3-AF3E-0DCD8FB59829}" type="presOf" srcId="{D0D58BA5-8AB6-4591-9A04-F813487D0AB5}" destId="{C87463E9-8691-4CDF-8A2A-8714AA62FDDC}" srcOrd="0" destOrd="0" presId="urn:microsoft.com/office/officeart/2005/8/layout/cycle4#1"/>
    <dgm:cxn modelId="{D73F209A-92F0-46BB-AEEF-718F5681CFAC}" type="presOf" srcId="{8FBA69CB-2A1F-4269-B168-D2B147111C1A}" destId="{80FABF97-1A99-469E-AF82-2DA9C58F8609}" srcOrd="0" destOrd="0" presId="urn:microsoft.com/office/officeart/2005/8/layout/cycle4#1"/>
    <dgm:cxn modelId="{6B00FACA-FDB0-4BBE-8F9F-95BE7F2B912D}" srcId="{D12A9DA6-D713-44F6-A1AE-24BE6E653547}" destId="{B246AC3F-C575-4237-B1A0-3E4CFB375C85}" srcOrd="2" destOrd="0" parTransId="{74C29C83-FA3D-4F4F-A6C8-E96AA3AD690B}" sibTransId="{DC95C752-85AB-40AD-9D61-FF2078A1C3BA}"/>
    <dgm:cxn modelId="{DE49C774-0B47-4B6C-BC27-6EC02A002F1B}" srcId="{D12A9DA6-D713-44F6-A1AE-24BE6E653547}" destId="{D0D58BA5-8AB6-4591-9A04-F813487D0AB5}" srcOrd="0" destOrd="0" parTransId="{BCE7A420-320A-4E84-A438-BBF038938382}" sibTransId="{FF1DB600-ADCA-4078-87A8-C3BF7BCDD586}"/>
    <dgm:cxn modelId="{B1138684-6950-4D7D-BE3D-90542E5F2D0D}" srcId="{D12A9DA6-D713-44F6-A1AE-24BE6E653547}" destId="{8FBA69CB-2A1F-4269-B168-D2B147111C1A}" srcOrd="3" destOrd="0" parTransId="{FF8D3312-4ABE-4C36-821C-D39E85AD48B0}" sibTransId="{A830CA61-92C7-4FCE-8E86-C1AAF8810AD7}"/>
    <dgm:cxn modelId="{BA1E16DC-2C0D-4B01-8037-3E7D3C3CB8E8}" type="presOf" srcId="{D12A9DA6-D713-44F6-A1AE-24BE6E653547}" destId="{7F0A67E8-0F82-4AF3-921D-099171703777}" srcOrd="0" destOrd="0" presId="urn:microsoft.com/office/officeart/2005/8/layout/cycle4#1"/>
    <dgm:cxn modelId="{1031D7E1-268C-4F7D-9308-B039228D5EFB}" type="presParOf" srcId="{7F0A67E8-0F82-4AF3-921D-099171703777}" destId="{78947E5A-3019-4361-A122-2E93A3236692}" srcOrd="0" destOrd="0" presId="urn:microsoft.com/office/officeart/2005/8/layout/cycle4#1"/>
    <dgm:cxn modelId="{F121102C-B789-4AE1-A134-9E4EDEA85574}" type="presParOf" srcId="{78947E5A-3019-4361-A122-2E93A3236692}" destId="{34EBE294-BAFD-43E1-8EB1-894D81611CD7}" srcOrd="0" destOrd="0" presId="urn:microsoft.com/office/officeart/2005/8/layout/cycle4#1"/>
    <dgm:cxn modelId="{8D0BF350-5316-418E-9984-EB50DD849B95}" type="presParOf" srcId="{7F0A67E8-0F82-4AF3-921D-099171703777}" destId="{FB7D0CD0-33E5-4625-A557-9B2A90F1D7E2}" srcOrd="1" destOrd="0" presId="urn:microsoft.com/office/officeart/2005/8/layout/cycle4#1"/>
    <dgm:cxn modelId="{AAD52A8B-71D0-4820-BCA1-6F33A82C650F}" type="presParOf" srcId="{FB7D0CD0-33E5-4625-A557-9B2A90F1D7E2}" destId="{C87463E9-8691-4CDF-8A2A-8714AA62FDDC}" srcOrd="0" destOrd="0" presId="urn:microsoft.com/office/officeart/2005/8/layout/cycle4#1"/>
    <dgm:cxn modelId="{2FD4DF4B-E401-41C0-8D91-B51E49597364}" type="presParOf" srcId="{FB7D0CD0-33E5-4625-A557-9B2A90F1D7E2}" destId="{DAD99A60-E1DD-49A4-AAE5-63F18614F32C}" srcOrd="1" destOrd="0" presId="urn:microsoft.com/office/officeart/2005/8/layout/cycle4#1"/>
    <dgm:cxn modelId="{8FEAE209-B001-4069-9E8A-A359E2C39570}" type="presParOf" srcId="{FB7D0CD0-33E5-4625-A557-9B2A90F1D7E2}" destId="{8CBC8D1D-C87F-4352-A22B-FAFEF7DE2D71}" srcOrd="2" destOrd="0" presId="urn:microsoft.com/office/officeart/2005/8/layout/cycle4#1"/>
    <dgm:cxn modelId="{D228621A-1BB8-48B8-8268-137AE492A19B}" type="presParOf" srcId="{FB7D0CD0-33E5-4625-A557-9B2A90F1D7E2}" destId="{80FABF97-1A99-469E-AF82-2DA9C58F8609}" srcOrd="3" destOrd="0" presId="urn:microsoft.com/office/officeart/2005/8/layout/cycle4#1"/>
    <dgm:cxn modelId="{F4BA0A41-D86E-4C89-B433-22F1A9D4CB2F}" type="presParOf" srcId="{FB7D0CD0-33E5-4625-A557-9B2A90F1D7E2}" destId="{6179AE03-E654-4F56-BD54-1C3190B83D34}" srcOrd="4" destOrd="0" presId="urn:microsoft.com/office/officeart/2005/8/layout/cycle4#1"/>
    <dgm:cxn modelId="{F3213B97-0C1F-4386-AE55-DA129053760B}" type="presParOf" srcId="{7F0A67E8-0F82-4AF3-921D-099171703777}" destId="{392FD5AF-FA23-4DD1-A05E-2450A6E5EBC4}" srcOrd="2" destOrd="0" presId="urn:microsoft.com/office/officeart/2005/8/layout/cycle4#1"/>
    <dgm:cxn modelId="{EEAD1911-F454-4FA9-A8E0-6BE0824DA730}" type="presParOf" srcId="{7F0A67E8-0F82-4AF3-921D-099171703777}" destId="{607D9481-102A-4D77-9CBD-A447382D1B05}"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D3C17-D728-4450-9A0F-552054F5AF49}" type="doc">
      <dgm:prSet loTypeId="urn:microsoft.com/office/officeart/2005/8/layout/cycle8" loCatId="cycle" qsTypeId="urn:microsoft.com/office/officeart/2005/8/quickstyle/simple3" qsCatId="simple" csTypeId="urn:microsoft.com/office/officeart/2005/8/colors/accent1_2#6" csCatId="accent1" phldr="1"/>
      <dgm:spPr/>
      <dgm:t>
        <a:bodyPr/>
        <a:lstStyle/>
        <a:p>
          <a:endParaRPr lang="fr-FR"/>
        </a:p>
      </dgm:t>
    </dgm:pt>
    <dgm:pt modelId="{4E1BA896-4D75-418E-B96E-D2DF3FE327B6}">
      <dgm:prSet custT="1"/>
      <dgm:spPr/>
      <dgm:t>
        <a:bodyPr/>
        <a:lstStyle/>
        <a:p>
          <a:pPr rtl="0"/>
          <a:r>
            <a:rPr lang="fr-CA" sz="2000" b="1">
              <a:latin typeface="Sylfaen" pitchFamily="18" charset="0"/>
            </a:rPr>
            <a:t>Quel est l’état des lieux ?</a:t>
          </a:r>
          <a:endParaRPr lang="fr-FR" sz="2000" b="1" dirty="0">
            <a:latin typeface="Arial Narrow" pitchFamily="34" charset="0"/>
          </a:endParaRPr>
        </a:p>
      </dgm:t>
    </dgm:pt>
    <dgm:pt modelId="{539A1EE3-459C-4ECE-82AC-57AC39EA651F}" type="parTrans" cxnId="{034B1743-9D91-4437-B184-07439FE08286}">
      <dgm:prSet/>
      <dgm:spPr/>
      <dgm:t>
        <a:bodyPr/>
        <a:lstStyle/>
        <a:p>
          <a:endParaRPr lang="fr-FR"/>
        </a:p>
      </dgm:t>
    </dgm:pt>
    <dgm:pt modelId="{9A3B92E6-0990-4DDF-801A-9A5035CCB3C7}" type="sibTrans" cxnId="{034B1743-9D91-4437-B184-07439FE08286}">
      <dgm:prSet/>
      <dgm:spPr/>
      <dgm:t>
        <a:bodyPr/>
        <a:lstStyle/>
        <a:p>
          <a:endParaRPr lang="fr-FR"/>
        </a:p>
      </dgm:t>
    </dgm:pt>
    <dgm:pt modelId="{7BB9F748-12D0-406A-AEA2-7A8D4DD1184C}">
      <dgm:prSet custT="1"/>
      <dgm:spPr/>
      <dgm:t>
        <a:bodyPr/>
        <a:lstStyle/>
        <a:p>
          <a:pPr rtl="0"/>
          <a:r>
            <a:rPr lang="fr-CA" sz="1400" b="1">
              <a:latin typeface="Sylfaen" pitchFamily="18" charset="0"/>
            </a:rPr>
            <a:t>Où voulons-nous aller ?</a:t>
          </a:r>
          <a:endParaRPr lang="fr-FR" sz="1400" b="1" dirty="0">
            <a:latin typeface="Arial Narrow" pitchFamily="34" charset="0"/>
          </a:endParaRPr>
        </a:p>
      </dgm:t>
    </dgm:pt>
    <dgm:pt modelId="{97C9B604-FBB2-4756-A74F-DE3F1CB0BF4F}" type="parTrans" cxnId="{0C957F14-DFCB-4949-9E23-37BAE9B1AAF9}">
      <dgm:prSet/>
      <dgm:spPr/>
      <dgm:t>
        <a:bodyPr/>
        <a:lstStyle/>
        <a:p>
          <a:endParaRPr lang="fr-FR"/>
        </a:p>
      </dgm:t>
    </dgm:pt>
    <dgm:pt modelId="{B866884A-0F73-4128-BCE3-51F2731597BF}" type="sibTrans" cxnId="{0C957F14-DFCB-4949-9E23-37BAE9B1AAF9}">
      <dgm:prSet/>
      <dgm:spPr/>
      <dgm:t>
        <a:bodyPr/>
        <a:lstStyle/>
        <a:p>
          <a:endParaRPr lang="fr-FR"/>
        </a:p>
      </dgm:t>
    </dgm:pt>
    <dgm:pt modelId="{4BC20AF3-937F-457E-ADA4-52833B2C17E8}">
      <dgm:prSet custT="1"/>
      <dgm:spPr/>
      <dgm:t>
        <a:bodyPr/>
        <a:lstStyle/>
        <a:p>
          <a:pPr rtl="0"/>
          <a:r>
            <a:rPr lang="fr-CA" sz="1400" b="1">
              <a:latin typeface="Sylfaen" pitchFamily="18" charset="0"/>
            </a:rPr>
            <a:t>Comment y arriver ?</a:t>
          </a:r>
          <a:endParaRPr lang="fr-FR" sz="1400" b="1" dirty="0">
            <a:latin typeface="Arial Narrow" pitchFamily="34" charset="0"/>
          </a:endParaRPr>
        </a:p>
      </dgm:t>
    </dgm:pt>
    <dgm:pt modelId="{11D934D2-ED6A-40B1-B90D-DBF5D263DDA5}" type="parTrans" cxnId="{9184E631-FEB1-478A-83D6-5871E0E983BF}">
      <dgm:prSet/>
      <dgm:spPr/>
      <dgm:t>
        <a:bodyPr/>
        <a:lstStyle/>
        <a:p>
          <a:endParaRPr lang="fr-FR"/>
        </a:p>
      </dgm:t>
    </dgm:pt>
    <dgm:pt modelId="{0D500CD4-F55C-4385-812C-727D57AFF35D}" type="sibTrans" cxnId="{9184E631-FEB1-478A-83D6-5871E0E983BF}">
      <dgm:prSet/>
      <dgm:spPr/>
      <dgm:t>
        <a:bodyPr/>
        <a:lstStyle/>
        <a:p>
          <a:endParaRPr lang="fr-FR"/>
        </a:p>
      </dgm:t>
    </dgm:pt>
    <dgm:pt modelId="{33897D8F-F7CF-40A3-A799-00F6A5B6617C}">
      <dgm:prSet custT="1"/>
      <dgm:spPr/>
      <dgm:t>
        <a:bodyPr/>
        <a:lstStyle/>
        <a:p>
          <a:pPr rtl="0"/>
          <a:r>
            <a:rPr lang="fr-CA" sz="1400" b="1" dirty="0">
              <a:latin typeface="Sylfaen" pitchFamily="18" charset="0"/>
            </a:rPr>
            <a:t>Comment mesurer l’atteinte des résultats ?</a:t>
          </a:r>
          <a:endParaRPr lang="fr-FR" sz="1400" b="1" dirty="0">
            <a:latin typeface="Arial Narrow" pitchFamily="34" charset="0"/>
          </a:endParaRPr>
        </a:p>
      </dgm:t>
    </dgm:pt>
    <dgm:pt modelId="{92F74A7E-0257-4581-9CDB-E7109DFB2DBA}" type="parTrans" cxnId="{A741CAD6-71D8-4C5F-B690-6A5180359540}">
      <dgm:prSet/>
      <dgm:spPr/>
      <dgm:t>
        <a:bodyPr/>
        <a:lstStyle/>
        <a:p>
          <a:endParaRPr lang="fr-FR"/>
        </a:p>
      </dgm:t>
    </dgm:pt>
    <dgm:pt modelId="{BF6D2E5C-3EA2-438E-9415-786383AE281C}" type="sibTrans" cxnId="{A741CAD6-71D8-4C5F-B690-6A5180359540}">
      <dgm:prSet/>
      <dgm:spPr/>
      <dgm:t>
        <a:bodyPr/>
        <a:lstStyle/>
        <a:p>
          <a:endParaRPr lang="fr-FR"/>
        </a:p>
      </dgm:t>
    </dgm:pt>
    <dgm:pt modelId="{39817C5A-361F-4C21-9FEF-12A035496821}" type="pres">
      <dgm:prSet presAssocID="{DCAD3C17-D728-4450-9A0F-552054F5AF49}" presName="compositeShape" presStyleCnt="0">
        <dgm:presLayoutVars>
          <dgm:chMax val="7"/>
          <dgm:dir/>
          <dgm:resizeHandles val="exact"/>
        </dgm:presLayoutVars>
      </dgm:prSet>
      <dgm:spPr/>
      <dgm:t>
        <a:bodyPr/>
        <a:lstStyle/>
        <a:p>
          <a:endParaRPr lang="fr-FR"/>
        </a:p>
      </dgm:t>
    </dgm:pt>
    <dgm:pt modelId="{A95EF46C-B6C2-4672-8EA3-5B8A58CFD120}" type="pres">
      <dgm:prSet presAssocID="{DCAD3C17-D728-4450-9A0F-552054F5AF49}" presName="wedge1" presStyleLbl="node1" presStyleIdx="0" presStyleCnt="4"/>
      <dgm:spPr/>
      <dgm:t>
        <a:bodyPr/>
        <a:lstStyle/>
        <a:p>
          <a:endParaRPr lang="fr-FR"/>
        </a:p>
      </dgm:t>
    </dgm:pt>
    <dgm:pt modelId="{CFE69DBE-8987-4767-9692-2812FBFCD917}" type="pres">
      <dgm:prSet presAssocID="{DCAD3C17-D728-4450-9A0F-552054F5AF49}" presName="dummy1a" presStyleCnt="0"/>
      <dgm:spPr/>
    </dgm:pt>
    <dgm:pt modelId="{1BDE4A1B-C390-4BCD-B5CA-71E280486782}" type="pres">
      <dgm:prSet presAssocID="{DCAD3C17-D728-4450-9A0F-552054F5AF49}" presName="dummy1b" presStyleCnt="0"/>
      <dgm:spPr/>
    </dgm:pt>
    <dgm:pt modelId="{0870DDE7-F7D1-4FE3-9995-96BAF6B28066}" type="pres">
      <dgm:prSet presAssocID="{DCAD3C17-D728-4450-9A0F-552054F5AF49}" presName="wedge1Tx" presStyleLbl="node1" presStyleIdx="0" presStyleCnt="4">
        <dgm:presLayoutVars>
          <dgm:chMax val="0"/>
          <dgm:chPref val="0"/>
          <dgm:bulletEnabled val="1"/>
        </dgm:presLayoutVars>
      </dgm:prSet>
      <dgm:spPr/>
      <dgm:t>
        <a:bodyPr/>
        <a:lstStyle/>
        <a:p>
          <a:endParaRPr lang="fr-FR"/>
        </a:p>
      </dgm:t>
    </dgm:pt>
    <dgm:pt modelId="{D73216E1-97D0-4DFF-84EE-61262E396EB3}" type="pres">
      <dgm:prSet presAssocID="{DCAD3C17-D728-4450-9A0F-552054F5AF49}" presName="wedge2" presStyleLbl="node1" presStyleIdx="1" presStyleCnt="4"/>
      <dgm:spPr/>
      <dgm:t>
        <a:bodyPr/>
        <a:lstStyle/>
        <a:p>
          <a:endParaRPr lang="fr-FR"/>
        </a:p>
      </dgm:t>
    </dgm:pt>
    <dgm:pt modelId="{B5521465-D609-4EF6-8EB9-37613F938248}" type="pres">
      <dgm:prSet presAssocID="{DCAD3C17-D728-4450-9A0F-552054F5AF49}" presName="dummy2a" presStyleCnt="0"/>
      <dgm:spPr/>
    </dgm:pt>
    <dgm:pt modelId="{380D96A4-99A4-415A-8F92-00701A02B310}" type="pres">
      <dgm:prSet presAssocID="{DCAD3C17-D728-4450-9A0F-552054F5AF49}" presName="dummy2b" presStyleCnt="0"/>
      <dgm:spPr/>
    </dgm:pt>
    <dgm:pt modelId="{4F29A775-61C5-4DBD-8737-9537A2588E86}" type="pres">
      <dgm:prSet presAssocID="{DCAD3C17-D728-4450-9A0F-552054F5AF49}" presName="wedge2Tx" presStyleLbl="node1" presStyleIdx="1" presStyleCnt="4">
        <dgm:presLayoutVars>
          <dgm:chMax val="0"/>
          <dgm:chPref val="0"/>
          <dgm:bulletEnabled val="1"/>
        </dgm:presLayoutVars>
      </dgm:prSet>
      <dgm:spPr/>
      <dgm:t>
        <a:bodyPr/>
        <a:lstStyle/>
        <a:p>
          <a:endParaRPr lang="fr-FR"/>
        </a:p>
      </dgm:t>
    </dgm:pt>
    <dgm:pt modelId="{D98A3990-FD11-4AFC-B79D-732C1636DEF7}" type="pres">
      <dgm:prSet presAssocID="{DCAD3C17-D728-4450-9A0F-552054F5AF49}" presName="wedge3" presStyleLbl="node1" presStyleIdx="2" presStyleCnt="4"/>
      <dgm:spPr/>
      <dgm:t>
        <a:bodyPr/>
        <a:lstStyle/>
        <a:p>
          <a:endParaRPr lang="fr-FR"/>
        </a:p>
      </dgm:t>
    </dgm:pt>
    <dgm:pt modelId="{A361AC9B-3059-47A5-90C9-9EDE24478861}" type="pres">
      <dgm:prSet presAssocID="{DCAD3C17-D728-4450-9A0F-552054F5AF49}" presName="dummy3a" presStyleCnt="0"/>
      <dgm:spPr/>
    </dgm:pt>
    <dgm:pt modelId="{59CF205E-D4D4-4DAC-A1C0-5E4A2CA9DB4C}" type="pres">
      <dgm:prSet presAssocID="{DCAD3C17-D728-4450-9A0F-552054F5AF49}" presName="dummy3b" presStyleCnt="0"/>
      <dgm:spPr/>
    </dgm:pt>
    <dgm:pt modelId="{CD2DEC8B-D604-4B6B-B011-055C36E80CE7}" type="pres">
      <dgm:prSet presAssocID="{DCAD3C17-D728-4450-9A0F-552054F5AF49}" presName="wedge3Tx" presStyleLbl="node1" presStyleIdx="2" presStyleCnt="4">
        <dgm:presLayoutVars>
          <dgm:chMax val="0"/>
          <dgm:chPref val="0"/>
          <dgm:bulletEnabled val="1"/>
        </dgm:presLayoutVars>
      </dgm:prSet>
      <dgm:spPr/>
      <dgm:t>
        <a:bodyPr/>
        <a:lstStyle/>
        <a:p>
          <a:endParaRPr lang="fr-FR"/>
        </a:p>
      </dgm:t>
    </dgm:pt>
    <dgm:pt modelId="{C1F01705-7D87-44CA-8B6E-CE0A170DCA8A}" type="pres">
      <dgm:prSet presAssocID="{DCAD3C17-D728-4450-9A0F-552054F5AF49}" presName="wedge4" presStyleLbl="node1" presStyleIdx="3" presStyleCnt="4"/>
      <dgm:spPr/>
      <dgm:t>
        <a:bodyPr/>
        <a:lstStyle/>
        <a:p>
          <a:endParaRPr lang="fr-FR"/>
        </a:p>
      </dgm:t>
    </dgm:pt>
    <dgm:pt modelId="{4018D18B-9639-4930-80C9-B55766691DD2}" type="pres">
      <dgm:prSet presAssocID="{DCAD3C17-D728-4450-9A0F-552054F5AF49}" presName="dummy4a" presStyleCnt="0"/>
      <dgm:spPr/>
    </dgm:pt>
    <dgm:pt modelId="{F3729042-FC1B-435D-BF8B-41C55E6B4377}" type="pres">
      <dgm:prSet presAssocID="{DCAD3C17-D728-4450-9A0F-552054F5AF49}" presName="dummy4b" presStyleCnt="0"/>
      <dgm:spPr/>
    </dgm:pt>
    <dgm:pt modelId="{B4DB2405-FC42-45B9-92D2-DE980205EFA7}" type="pres">
      <dgm:prSet presAssocID="{DCAD3C17-D728-4450-9A0F-552054F5AF49}" presName="wedge4Tx" presStyleLbl="node1" presStyleIdx="3" presStyleCnt="4">
        <dgm:presLayoutVars>
          <dgm:chMax val="0"/>
          <dgm:chPref val="0"/>
          <dgm:bulletEnabled val="1"/>
        </dgm:presLayoutVars>
      </dgm:prSet>
      <dgm:spPr/>
      <dgm:t>
        <a:bodyPr/>
        <a:lstStyle/>
        <a:p>
          <a:endParaRPr lang="fr-FR"/>
        </a:p>
      </dgm:t>
    </dgm:pt>
    <dgm:pt modelId="{9F8E8E0E-5170-48B4-B260-648991214700}" type="pres">
      <dgm:prSet presAssocID="{9A3B92E6-0990-4DDF-801A-9A5035CCB3C7}" presName="arrowWedge1" presStyleLbl="fgSibTrans2D1" presStyleIdx="0" presStyleCnt="4"/>
      <dgm:spPr/>
    </dgm:pt>
    <dgm:pt modelId="{05C8B17D-571E-4144-8766-DE62842460FF}" type="pres">
      <dgm:prSet presAssocID="{B866884A-0F73-4128-BCE3-51F2731597BF}" presName="arrowWedge2" presStyleLbl="fgSibTrans2D1" presStyleIdx="1" presStyleCnt="4"/>
      <dgm:spPr/>
    </dgm:pt>
    <dgm:pt modelId="{48EA9713-3503-4505-82E0-A7AB777761F3}" type="pres">
      <dgm:prSet presAssocID="{0D500CD4-F55C-4385-812C-727D57AFF35D}" presName="arrowWedge3" presStyleLbl="fgSibTrans2D1" presStyleIdx="2" presStyleCnt="4"/>
      <dgm:spPr/>
    </dgm:pt>
    <dgm:pt modelId="{1B75E0C4-45B9-4ED9-AD52-E7F29E24F556}" type="pres">
      <dgm:prSet presAssocID="{BF6D2E5C-3EA2-438E-9415-786383AE281C}" presName="arrowWedge4" presStyleLbl="fgSibTrans2D1" presStyleIdx="3" presStyleCnt="4"/>
      <dgm:spPr/>
    </dgm:pt>
  </dgm:ptLst>
  <dgm:cxnLst>
    <dgm:cxn modelId="{31F4AD18-B6FA-42FF-93AA-B75738E4AD00}" type="presOf" srcId="{7BB9F748-12D0-406A-AEA2-7A8D4DD1184C}" destId="{D73216E1-97D0-4DFF-84EE-61262E396EB3}" srcOrd="0" destOrd="0" presId="urn:microsoft.com/office/officeart/2005/8/layout/cycle8"/>
    <dgm:cxn modelId="{5C93BADF-B7C3-460F-AF8F-06344FB26768}" type="presOf" srcId="{4E1BA896-4D75-418E-B96E-D2DF3FE327B6}" destId="{0870DDE7-F7D1-4FE3-9995-96BAF6B28066}" srcOrd="1" destOrd="0" presId="urn:microsoft.com/office/officeart/2005/8/layout/cycle8"/>
    <dgm:cxn modelId="{EAD03F09-3D79-4186-9645-E92D679CFC7A}" type="presOf" srcId="{4BC20AF3-937F-457E-ADA4-52833B2C17E8}" destId="{D98A3990-FD11-4AFC-B79D-732C1636DEF7}" srcOrd="0" destOrd="0" presId="urn:microsoft.com/office/officeart/2005/8/layout/cycle8"/>
    <dgm:cxn modelId="{80926834-C341-47AE-A023-B3442D13E593}" type="presOf" srcId="{33897D8F-F7CF-40A3-A799-00F6A5B6617C}" destId="{B4DB2405-FC42-45B9-92D2-DE980205EFA7}" srcOrd="1" destOrd="0" presId="urn:microsoft.com/office/officeart/2005/8/layout/cycle8"/>
    <dgm:cxn modelId="{91DEA4B1-FBA8-4CFD-83FC-5831F617A949}" type="presOf" srcId="{DCAD3C17-D728-4450-9A0F-552054F5AF49}" destId="{39817C5A-361F-4C21-9FEF-12A035496821}" srcOrd="0" destOrd="0" presId="urn:microsoft.com/office/officeart/2005/8/layout/cycle8"/>
    <dgm:cxn modelId="{58560C04-1833-47DE-9A6D-7152458FCB33}" type="presOf" srcId="{33897D8F-F7CF-40A3-A799-00F6A5B6617C}" destId="{C1F01705-7D87-44CA-8B6E-CE0A170DCA8A}" srcOrd="0" destOrd="0" presId="urn:microsoft.com/office/officeart/2005/8/layout/cycle8"/>
    <dgm:cxn modelId="{0C957F14-DFCB-4949-9E23-37BAE9B1AAF9}" srcId="{DCAD3C17-D728-4450-9A0F-552054F5AF49}" destId="{7BB9F748-12D0-406A-AEA2-7A8D4DD1184C}" srcOrd="1" destOrd="0" parTransId="{97C9B604-FBB2-4756-A74F-DE3F1CB0BF4F}" sibTransId="{B866884A-0F73-4128-BCE3-51F2731597BF}"/>
    <dgm:cxn modelId="{0E8D5C2A-C2B9-4E7E-879D-B703AFFCA2E2}" type="presOf" srcId="{4BC20AF3-937F-457E-ADA4-52833B2C17E8}" destId="{CD2DEC8B-D604-4B6B-B011-055C36E80CE7}" srcOrd="1" destOrd="0" presId="urn:microsoft.com/office/officeart/2005/8/layout/cycle8"/>
    <dgm:cxn modelId="{A741CAD6-71D8-4C5F-B690-6A5180359540}" srcId="{DCAD3C17-D728-4450-9A0F-552054F5AF49}" destId="{33897D8F-F7CF-40A3-A799-00F6A5B6617C}" srcOrd="3" destOrd="0" parTransId="{92F74A7E-0257-4581-9CDB-E7109DFB2DBA}" sibTransId="{BF6D2E5C-3EA2-438E-9415-786383AE281C}"/>
    <dgm:cxn modelId="{9184E631-FEB1-478A-83D6-5871E0E983BF}" srcId="{DCAD3C17-D728-4450-9A0F-552054F5AF49}" destId="{4BC20AF3-937F-457E-ADA4-52833B2C17E8}" srcOrd="2" destOrd="0" parTransId="{11D934D2-ED6A-40B1-B90D-DBF5D263DDA5}" sibTransId="{0D500CD4-F55C-4385-812C-727D57AFF35D}"/>
    <dgm:cxn modelId="{034B1743-9D91-4437-B184-07439FE08286}" srcId="{DCAD3C17-D728-4450-9A0F-552054F5AF49}" destId="{4E1BA896-4D75-418E-B96E-D2DF3FE327B6}" srcOrd="0" destOrd="0" parTransId="{539A1EE3-459C-4ECE-82AC-57AC39EA651F}" sibTransId="{9A3B92E6-0990-4DDF-801A-9A5035CCB3C7}"/>
    <dgm:cxn modelId="{1E011919-2306-4F9A-A239-A2731480F8A1}" type="presOf" srcId="{4E1BA896-4D75-418E-B96E-D2DF3FE327B6}" destId="{A95EF46C-B6C2-4672-8EA3-5B8A58CFD120}" srcOrd="0" destOrd="0" presId="urn:microsoft.com/office/officeart/2005/8/layout/cycle8"/>
    <dgm:cxn modelId="{9599B4A4-BF99-4AB8-AEB1-5802E53574DD}" type="presOf" srcId="{7BB9F748-12D0-406A-AEA2-7A8D4DD1184C}" destId="{4F29A775-61C5-4DBD-8737-9537A2588E86}" srcOrd="1" destOrd="0" presId="urn:microsoft.com/office/officeart/2005/8/layout/cycle8"/>
    <dgm:cxn modelId="{F945A39A-E6EB-4CED-849D-2D9B526419C7}" type="presParOf" srcId="{39817C5A-361F-4C21-9FEF-12A035496821}" destId="{A95EF46C-B6C2-4672-8EA3-5B8A58CFD120}" srcOrd="0" destOrd="0" presId="urn:microsoft.com/office/officeart/2005/8/layout/cycle8"/>
    <dgm:cxn modelId="{1CC2FFE3-40ED-4BD4-A791-CF34244E957F}" type="presParOf" srcId="{39817C5A-361F-4C21-9FEF-12A035496821}" destId="{CFE69DBE-8987-4767-9692-2812FBFCD917}" srcOrd="1" destOrd="0" presId="urn:microsoft.com/office/officeart/2005/8/layout/cycle8"/>
    <dgm:cxn modelId="{27970BAA-E3AE-4C3E-969E-56AFE61DB1AF}" type="presParOf" srcId="{39817C5A-361F-4C21-9FEF-12A035496821}" destId="{1BDE4A1B-C390-4BCD-B5CA-71E280486782}" srcOrd="2" destOrd="0" presId="urn:microsoft.com/office/officeart/2005/8/layout/cycle8"/>
    <dgm:cxn modelId="{012FA250-6C71-4C87-9A33-9CDBD59590E6}" type="presParOf" srcId="{39817C5A-361F-4C21-9FEF-12A035496821}" destId="{0870DDE7-F7D1-4FE3-9995-96BAF6B28066}" srcOrd="3" destOrd="0" presId="urn:microsoft.com/office/officeart/2005/8/layout/cycle8"/>
    <dgm:cxn modelId="{C2CE7D95-6110-47D4-A116-2ACABD7E6990}" type="presParOf" srcId="{39817C5A-361F-4C21-9FEF-12A035496821}" destId="{D73216E1-97D0-4DFF-84EE-61262E396EB3}" srcOrd="4" destOrd="0" presId="urn:microsoft.com/office/officeart/2005/8/layout/cycle8"/>
    <dgm:cxn modelId="{E3C4E4C8-F49F-434D-9E5B-491F1DF3D945}" type="presParOf" srcId="{39817C5A-361F-4C21-9FEF-12A035496821}" destId="{B5521465-D609-4EF6-8EB9-37613F938248}" srcOrd="5" destOrd="0" presId="urn:microsoft.com/office/officeart/2005/8/layout/cycle8"/>
    <dgm:cxn modelId="{5E32E5BE-E561-4830-881D-1AB1EF05B87B}" type="presParOf" srcId="{39817C5A-361F-4C21-9FEF-12A035496821}" destId="{380D96A4-99A4-415A-8F92-00701A02B310}" srcOrd="6" destOrd="0" presId="urn:microsoft.com/office/officeart/2005/8/layout/cycle8"/>
    <dgm:cxn modelId="{D2F9DB63-408B-48CD-8F68-CD35A9A62A8E}" type="presParOf" srcId="{39817C5A-361F-4C21-9FEF-12A035496821}" destId="{4F29A775-61C5-4DBD-8737-9537A2588E86}" srcOrd="7" destOrd="0" presId="urn:microsoft.com/office/officeart/2005/8/layout/cycle8"/>
    <dgm:cxn modelId="{51F72BA2-2796-40BB-B9A6-EFE7CBAD1AF6}" type="presParOf" srcId="{39817C5A-361F-4C21-9FEF-12A035496821}" destId="{D98A3990-FD11-4AFC-B79D-732C1636DEF7}" srcOrd="8" destOrd="0" presId="urn:microsoft.com/office/officeart/2005/8/layout/cycle8"/>
    <dgm:cxn modelId="{BDD9BB63-8BCF-4CB1-8121-9DB82F7A3349}" type="presParOf" srcId="{39817C5A-361F-4C21-9FEF-12A035496821}" destId="{A361AC9B-3059-47A5-90C9-9EDE24478861}" srcOrd="9" destOrd="0" presId="urn:microsoft.com/office/officeart/2005/8/layout/cycle8"/>
    <dgm:cxn modelId="{605E8D32-6A33-448A-ABD0-2E6E962E9EBC}" type="presParOf" srcId="{39817C5A-361F-4C21-9FEF-12A035496821}" destId="{59CF205E-D4D4-4DAC-A1C0-5E4A2CA9DB4C}" srcOrd="10" destOrd="0" presId="urn:microsoft.com/office/officeart/2005/8/layout/cycle8"/>
    <dgm:cxn modelId="{E1F703FD-810D-4A1C-981C-2DF10A0E4832}" type="presParOf" srcId="{39817C5A-361F-4C21-9FEF-12A035496821}" destId="{CD2DEC8B-D604-4B6B-B011-055C36E80CE7}" srcOrd="11" destOrd="0" presId="urn:microsoft.com/office/officeart/2005/8/layout/cycle8"/>
    <dgm:cxn modelId="{8D8CCBFD-288A-4171-AB3F-026DA56FA204}" type="presParOf" srcId="{39817C5A-361F-4C21-9FEF-12A035496821}" destId="{C1F01705-7D87-44CA-8B6E-CE0A170DCA8A}" srcOrd="12" destOrd="0" presId="urn:microsoft.com/office/officeart/2005/8/layout/cycle8"/>
    <dgm:cxn modelId="{F08ADEA7-DE5E-4D33-A656-B105581EF20B}" type="presParOf" srcId="{39817C5A-361F-4C21-9FEF-12A035496821}" destId="{4018D18B-9639-4930-80C9-B55766691DD2}" srcOrd="13" destOrd="0" presId="urn:microsoft.com/office/officeart/2005/8/layout/cycle8"/>
    <dgm:cxn modelId="{DA46ECF2-99F6-48BF-B81D-2ECA4D243778}" type="presParOf" srcId="{39817C5A-361F-4C21-9FEF-12A035496821}" destId="{F3729042-FC1B-435D-BF8B-41C55E6B4377}" srcOrd="14" destOrd="0" presId="urn:microsoft.com/office/officeart/2005/8/layout/cycle8"/>
    <dgm:cxn modelId="{D351F900-70BA-4808-8258-6BDF35B260ED}" type="presParOf" srcId="{39817C5A-361F-4C21-9FEF-12A035496821}" destId="{B4DB2405-FC42-45B9-92D2-DE980205EFA7}" srcOrd="15" destOrd="0" presId="urn:microsoft.com/office/officeart/2005/8/layout/cycle8"/>
    <dgm:cxn modelId="{22328666-E8E4-4FE9-9D01-CAD2606D47AC}" type="presParOf" srcId="{39817C5A-361F-4C21-9FEF-12A035496821}" destId="{9F8E8E0E-5170-48B4-B260-648991214700}" srcOrd="16" destOrd="0" presId="urn:microsoft.com/office/officeart/2005/8/layout/cycle8"/>
    <dgm:cxn modelId="{279E925F-D913-43FA-AB42-878E84936B22}" type="presParOf" srcId="{39817C5A-361F-4C21-9FEF-12A035496821}" destId="{05C8B17D-571E-4144-8766-DE62842460FF}" srcOrd="17" destOrd="0" presId="urn:microsoft.com/office/officeart/2005/8/layout/cycle8"/>
    <dgm:cxn modelId="{28A6E811-4163-4919-8737-BDF7B6086EF9}" type="presParOf" srcId="{39817C5A-361F-4C21-9FEF-12A035496821}" destId="{48EA9713-3503-4505-82E0-A7AB777761F3}" srcOrd="18" destOrd="0" presId="urn:microsoft.com/office/officeart/2005/8/layout/cycle8"/>
    <dgm:cxn modelId="{0CAF63FD-7970-4F46-8722-ADC01BE4EF31}" type="presParOf" srcId="{39817C5A-361F-4C21-9FEF-12A035496821}" destId="{1B75E0C4-45B9-4ED9-AD52-E7F29E24F556}"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AD3C17-D728-4450-9A0F-552054F5AF49}" type="doc">
      <dgm:prSet loTypeId="urn:microsoft.com/office/officeart/2005/8/layout/cycle8" loCatId="cycle" qsTypeId="urn:microsoft.com/office/officeart/2005/8/quickstyle/simple3" qsCatId="simple" csTypeId="urn:microsoft.com/office/officeart/2005/8/colors/accent1_2#6" csCatId="accent1" phldr="1"/>
      <dgm:spPr/>
      <dgm:t>
        <a:bodyPr/>
        <a:lstStyle/>
        <a:p>
          <a:endParaRPr lang="fr-FR"/>
        </a:p>
      </dgm:t>
    </dgm:pt>
    <dgm:pt modelId="{4E1BA896-4D75-418E-B96E-D2DF3FE327B6}">
      <dgm:prSet custT="1"/>
      <dgm:spPr/>
      <dgm:t>
        <a:bodyPr/>
        <a:lstStyle/>
        <a:p>
          <a:pPr rtl="0"/>
          <a:r>
            <a:rPr lang="fr-CA" sz="1400" b="1">
              <a:latin typeface="Sylfaen" pitchFamily="18" charset="0"/>
            </a:rPr>
            <a:t>Quel est l’état des lieux ?</a:t>
          </a:r>
          <a:endParaRPr lang="fr-FR" sz="1400" b="1" dirty="0">
            <a:latin typeface="Arial Narrow" pitchFamily="34" charset="0"/>
          </a:endParaRPr>
        </a:p>
      </dgm:t>
    </dgm:pt>
    <dgm:pt modelId="{539A1EE3-459C-4ECE-82AC-57AC39EA651F}" type="parTrans" cxnId="{034B1743-9D91-4437-B184-07439FE08286}">
      <dgm:prSet/>
      <dgm:spPr/>
      <dgm:t>
        <a:bodyPr/>
        <a:lstStyle/>
        <a:p>
          <a:endParaRPr lang="fr-FR"/>
        </a:p>
      </dgm:t>
    </dgm:pt>
    <dgm:pt modelId="{9A3B92E6-0990-4DDF-801A-9A5035CCB3C7}" type="sibTrans" cxnId="{034B1743-9D91-4437-B184-07439FE08286}">
      <dgm:prSet/>
      <dgm:spPr/>
      <dgm:t>
        <a:bodyPr/>
        <a:lstStyle/>
        <a:p>
          <a:endParaRPr lang="fr-FR"/>
        </a:p>
      </dgm:t>
    </dgm:pt>
    <dgm:pt modelId="{7BB9F748-12D0-406A-AEA2-7A8D4DD1184C}">
      <dgm:prSet custT="1"/>
      <dgm:spPr/>
      <dgm:t>
        <a:bodyPr/>
        <a:lstStyle/>
        <a:p>
          <a:pPr rtl="0"/>
          <a:r>
            <a:rPr lang="fr-CA" sz="1800" b="1">
              <a:latin typeface="Sylfaen" pitchFamily="18" charset="0"/>
            </a:rPr>
            <a:t>Où voulons-nous aller ?</a:t>
          </a:r>
          <a:endParaRPr lang="fr-FR" sz="1800" b="1" dirty="0">
            <a:latin typeface="Arial Narrow" pitchFamily="34" charset="0"/>
          </a:endParaRPr>
        </a:p>
      </dgm:t>
    </dgm:pt>
    <dgm:pt modelId="{97C9B604-FBB2-4756-A74F-DE3F1CB0BF4F}" type="parTrans" cxnId="{0C957F14-DFCB-4949-9E23-37BAE9B1AAF9}">
      <dgm:prSet/>
      <dgm:spPr/>
      <dgm:t>
        <a:bodyPr/>
        <a:lstStyle/>
        <a:p>
          <a:endParaRPr lang="fr-FR"/>
        </a:p>
      </dgm:t>
    </dgm:pt>
    <dgm:pt modelId="{B866884A-0F73-4128-BCE3-51F2731597BF}" type="sibTrans" cxnId="{0C957F14-DFCB-4949-9E23-37BAE9B1AAF9}">
      <dgm:prSet/>
      <dgm:spPr/>
      <dgm:t>
        <a:bodyPr/>
        <a:lstStyle/>
        <a:p>
          <a:endParaRPr lang="fr-FR"/>
        </a:p>
      </dgm:t>
    </dgm:pt>
    <dgm:pt modelId="{4BC20AF3-937F-457E-ADA4-52833B2C17E8}">
      <dgm:prSet custT="1"/>
      <dgm:spPr/>
      <dgm:t>
        <a:bodyPr/>
        <a:lstStyle/>
        <a:p>
          <a:pPr rtl="0"/>
          <a:r>
            <a:rPr lang="fr-CA" sz="1400" b="1">
              <a:latin typeface="Sylfaen" pitchFamily="18" charset="0"/>
            </a:rPr>
            <a:t>Comment y arriver ?</a:t>
          </a:r>
          <a:endParaRPr lang="fr-FR" sz="1400" b="1" dirty="0">
            <a:latin typeface="Arial Narrow" pitchFamily="34" charset="0"/>
          </a:endParaRPr>
        </a:p>
      </dgm:t>
    </dgm:pt>
    <dgm:pt modelId="{11D934D2-ED6A-40B1-B90D-DBF5D263DDA5}" type="parTrans" cxnId="{9184E631-FEB1-478A-83D6-5871E0E983BF}">
      <dgm:prSet/>
      <dgm:spPr/>
      <dgm:t>
        <a:bodyPr/>
        <a:lstStyle/>
        <a:p>
          <a:endParaRPr lang="fr-FR"/>
        </a:p>
      </dgm:t>
    </dgm:pt>
    <dgm:pt modelId="{0D500CD4-F55C-4385-812C-727D57AFF35D}" type="sibTrans" cxnId="{9184E631-FEB1-478A-83D6-5871E0E983BF}">
      <dgm:prSet/>
      <dgm:spPr/>
      <dgm:t>
        <a:bodyPr/>
        <a:lstStyle/>
        <a:p>
          <a:endParaRPr lang="fr-FR"/>
        </a:p>
      </dgm:t>
    </dgm:pt>
    <dgm:pt modelId="{33897D8F-F7CF-40A3-A799-00F6A5B6617C}">
      <dgm:prSet custT="1"/>
      <dgm:spPr/>
      <dgm:t>
        <a:bodyPr/>
        <a:lstStyle/>
        <a:p>
          <a:pPr rtl="0"/>
          <a:r>
            <a:rPr lang="fr-CA" sz="1400" b="1" dirty="0">
              <a:latin typeface="Sylfaen" pitchFamily="18" charset="0"/>
            </a:rPr>
            <a:t>Comment mesurer l’atteinte des résultats ?</a:t>
          </a:r>
          <a:endParaRPr lang="fr-FR" sz="1400" b="1" dirty="0">
            <a:latin typeface="Arial Narrow" pitchFamily="34" charset="0"/>
          </a:endParaRPr>
        </a:p>
      </dgm:t>
    </dgm:pt>
    <dgm:pt modelId="{92F74A7E-0257-4581-9CDB-E7109DFB2DBA}" type="parTrans" cxnId="{A741CAD6-71D8-4C5F-B690-6A5180359540}">
      <dgm:prSet/>
      <dgm:spPr/>
      <dgm:t>
        <a:bodyPr/>
        <a:lstStyle/>
        <a:p>
          <a:endParaRPr lang="fr-FR"/>
        </a:p>
      </dgm:t>
    </dgm:pt>
    <dgm:pt modelId="{BF6D2E5C-3EA2-438E-9415-786383AE281C}" type="sibTrans" cxnId="{A741CAD6-71D8-4C5F-B690-6A5180359540}">
      <dgm:prSet/>
      <dgm:spPr/>
      <dgm:t>
        <a:bodyPr/>
        <a:lstStyle/>
        <a:p>
          <a:endParaRPr lang="fr-FR"/>
        </a:p>
      </dgm:t>
    </dgm:pt>
    <dgm:pt modelId="{39817C5A-361F-4C21-9FEF-12A035496821}" type="pres">
      <dgm:prSet presAssocID="{DCAD3C17-D728-4450-9A0F-552054F5AF49}" presName="compositeShape" presStyleCnt="0">
        <dgm:presLayoutVars>
          <dgm:chMax val="7"/>
          <dgm:dir/>
          <dgm:resizeHandles val="exact"/>
        </dgm:presLayoutVars>
      </dgm:prSet>
      <dgm:spPr/>
      <dgm:t>
        <a:bodyPr/>
        <a:lstStyle/>
        <a:p>
          <a:endParaRPr lang="fr-FR"/>
        </a:p>
      </dgm:t>
    </dgm:pt>
    <dgm:pt modelId="{A95EF46C-B6C2-4672-8EA3-5B8A58CFD120}" type="pres">
      <dgm:prSet presAssocID="{DCAD3C17-D728-4450-9A0F-552054F5AF49}" presName="wedge1" presStyleLbl="node1" presStyleIdx="0" presStyleCnt="4"/>
      <dgm:spPr/>
      <dgm:t>
        <a:bodyPr/>
        <a:lstStyle/>
        <a:p>
          <a:endParaRPr lang="fr-FR"/>
        </a:p>
      </dgm:t>
    </dgm:pt>
    <dgm:pt modelId="{CFE69DBE-8987-4767-9692-2812FBFCD917}" type="pres">
      <dgm:prSet presAssocID="{DCAD3C17-D728-4450-9A0F-552054F5AF49}" presName="dummy1a" presStyleCnt="0"/>
      <dgm:spPr/>
    </dgm:pt>
    <dgm:pt modelId="{1BDE4A1B-C390-4BCD-B5CA-71E280486782}" type="pres">
      <dgm:prSet presAssocID="{DCAD3C17-D728-4450-9A0F-552054F5AF49}" presName="dummy1b" presStyleCnt="0"/>
      <dgm:spPr/>
    </dgm:pt>
    <dgm:pt modelId="{0870DDE7-F7D1-4FE3-9995-96BAF6B28066}" type="pres">
      <dgm:prSet presAssocID="{DCAD3C17-D728-4450-9A0F-552054F5AF49}" presName="wedge1Tx" presStyleLbl="node1" presStyleIdx="0" presStyleCnt="4">
        <dgm:presLayoutVars>
          <dgm:chMax val="0"/>
          <dgm:chPref val="0"/>
          <dgm:bulletEnabled val="1"/>
        </dgm:presLayoutVars>
      </dgm:prSet>
      <dgm:spPr/>
      <dgm:t>
        <a:bodyPr/>
        <a:lstStyle/>
        <a:p>
          <a:endParaRPr lang="fr-FR"/>
        </a:p>
      </dgm:t>
    </dgm:pt>
    <dgm:pt modelId="{D73216E1-97D0-4DFF-84EE-61262E396EB3}" type="pres">
      <dgm:prSet presAssocID="{DCAD3C17-D728-4450-9A0F-552054F5AF49}" presName="wedge2" presStyleLbl="node1" presStyleIdx="1" presStyleCnt="4"/>
      <dgm:spPr/>
      <dgm:t>
        <a:bodyPr/>
        <a:lstStyle/>
        <a:p>
          <a:endParaRPr lang="fr-FR"/>
        </a:p>
      </dgm:t>
    </dgm:pt>
    <dgm:pt modelId="{B5521465-D609-4EF6-8EB9-37613F938248}" type="pres">
      <dgm:prSet presAssocID="{DCAD3C17-D728-4450-9A0F-552054F5AF49}" presName="dummy2a" presStyleCnt="0"/>
      <dgm:spPr/>
    </dgm:pt>
    <dgm:pt modelId="{380D96A4-99A4-415A-8F92-00701A02B310}" type="pres">
      <dgm:prSet presAssocID="{DCAD3C17-D728-4450-9A0F-552054F5AF49}" presName="dummy2b" presStyleCnt="0"/>
      <dgm:spPr/>
    </dgm:pt>
    <dgm:pt modelId="{4F29A775-61C5-4DBD-8737-9537A2588E86}" type="pres">
      <dgm:prSet presAssocID="{DCAD3C17-D728-4450-9A0F-552054F5AF49}" presName="wedge2Tx" presStyleLbl="node1" presStyleIdx="1" presStyleCnt="4">
        <dgm:presLayoutVars>
          <dgm:chMax val="0"/>
          <dgm:chPref val="0"/>
          <dgm:bulletEnabled val="1"/>
        </dgm:presLayoutVars>
      </dgm:prSet>
      <dgm:spPr/>
      <dgm:t>
        <a:bodyPr/>
        <a:lstStyle/>
        <a:p>
          <a:endParaRPr lang="fr-FR"/>
        </a:p>
      </dgm:t>
    </dgm:pt>
    <dgm:pt modelId="{D98A3990-FD11-4AFC-B79D-732C1636DEF7}" type="pres">
      <dgm:prSet presAssocID="{DCAD3C17-D728-4450-9A0F-552054F5AF49}" presName="wedge3" presStyleLbl="node1" presStyleIdx="2" presStyleCnt="4"/>
      <dgm:spPr/>
      <dgm:t>
        <a:bodyPr/>
        <a:lstStyle/>
        <a:p>
          <a:endParaRPr lang="fr-FR"/>
        </a:p>
      </dgm:t>
    </dgm:pt>
    <dgm:pt modelId="{A361AC9B-3059-47A5-90C9-9EDE24478861}" type="pres">
      <dgm:prSet presAssocID="{DCAD3C17-D728-4450-9A0F-552054F5AF49}" presName="dummy3a" presStyleCnt="0"/>
      <dgm:spPr/>
    </dgm:pt>
    <dgm:pt modelId="{59CF205E-D4D4-4DAC-A1C0-5E4A2CA9DB4C}" type="pres">
      <dgm:prSet presAssocID="{DCAD3C17-D728-4450-9A0F-552054F5AF49}" presName="dummy3b" presStyleCnt="0"/>
      <dgm:spPr/>
    </dgm:pt>
    <dgm:pt modelId="{CD2DEC8B-D604-4B6B-B011-055C36E80CE7}" type="pres">
      <dgm:prSet presAssocID="{DCAD3C17-D728-4450-9A0F-552054F5AF49}" presName="wedge3Tx" presStyleLbl="node1" presStyleIdx="2" presStyleCnt="4">
        <dgm:presLayoutVars>
          <dgm:chMax val="0"/>
          <dgm:chPref val="0"/>
          <dgm:bulletEnabled val="1"/>
        </dgm:presLayoutVars>
      </dgm:prSet>
      <dgm:spPr/>
      <dgm:t>
        <a:bodyPr/>
        <a:lstStyle/>
        <a:p>
          <a:endParaRPr lang="fr-FR"/>
        </a:p>
      </dgm:t>
    </dgm:pt>
    <dgm:pt modelId="{C1F01705-7D87-44CA-8B6E-CE0A170DCA8A}" type="pres">
      <dgm:prSet presAssocID="{DCAD3C17-D728-4450-9A0F-552054F5AF49}" presName="wedge4" presStyleLbl="node1" presStyleIdx="3" presStyleCnt="4"/>
      <dgm:spPr/>
      <dgm:t>
        <a:bodyPr/>
        <a:lstStyle/>
        <a:p>
          <a:endParaRPr lang="fr-FR"/>
        </a:p>
      </dgm:t>
    </dgm:pt>
    <dgm:pt modelId="{4018D18B-9639-4930-80C9-B55766691DD2}" type="pres">
      <dgm:prSet presAssocID="{DCAD3C17-D728-4450-9A0F-552054F5AF49}" presName="dummy4a" presStyleCnt="0"/>
      <dgm:spPr/>
    </dgm:pt>
    <dgm:pt modelId="{F3729042-FC1B-435D-BF8B-41C55E6B4377}" type="pres">
      <dgm:prSet presAssocID="{DCAD3C17-D728-4450-9A0F-552054F5AF49}" presName="dummy4b" presStyleCnt="0"/>
      <dgm:spPr/>
    </dgm:pt>
    <dgm:pt modelId="{B4DB2405-FC42-45B9-92D2-DE980205EFA7}" type="pres">
      <dgm:prSet presAssocID="{DCAD3C17-D728-4450-9A0F-552054F5AF49}" presName="wedge4Tx" presStyleLbl="node1" presStyleIdx="3" presStyleCnt="4">
        <dgm:presLayoutVars>
          <dgm:chMax val="0"/>
          <dgm:chPref val="0"/>
          <dgm:bulletEnabled val="1"/>
        </dgm:presLayoutVars>
      </dgm:prSet>
      <dgm:spPr/>
      <dgm:t>
        <a:bodyPr/>
        <a:lstStyle/>
        <a:p>
          <a:endParaRPr lang="fr-FR"/>
        </a:p>
      </dgm:t>
    </dgm:pt>
    <dgm:pt modelId="{9F8E8E0E-5170-48B4-B260-648991214700}" type="pres">
      <dgm:prSet presAssocID="{9A3B92E6-0990-4DDF-801A-9A5035CCB3C7}" presName="arrowWedge1" presStyleLbl="fgSibTrans2D1" presStyleIdx="0" presStyleCnt="4"/>
      <dgm:spPr/>
    </dgm:pt>
    <dgm:pt modelId="{05C8B17D-571E-4144-8766-DE62842460FF}" type="pres">
      <dgm:prSet presAssocID="{B866884A-0F73-4128-BCE3-51F2731597BF}" presName="arrowWedge2" presStyleLbl="fgSibTrans2D1" presStyleIdx="1" presStyleCnt="4"/>
      <dgm:spPr/>
    </dgm:pt>
    <dgm:pt modelId="{48EA9713-3503-4505-82E0-A7AB777761F3}" type="pres">
      <dgm:prSet presAssocID="{0D500CD4-F55C-4385-812C-727D57AFF35D}" presName="arrowWedge3" presStyleLbl="fgSibTrans2D1" presStyleIdx="2" presStyleCnt="4"/>
      <dgm:spPr/>
    </dgm:pt>
    <dgm:pt modelId="{1B75E0C4-45B9-4ED9-AD52-E7F29E24F556}" type="pres">
      <dgm:prSet presAssocID="{BF6D2E5C-3EA2-438E-9415-786383AE281C}" presName="arrowWedge4" presStyleLbl="fgSibTrans2D1" presStyleIdx="3" presStyleCnt="4"/>
      <dgm:spPr/>
    </dgm:pt>
  </dgm:ptLst>
  <dgm:cxnLst>
    <dgm:cxn modelId="{0C957F14-DFCB-4949-9E23-37BAE9B1AAF9}" srcId="{DCAD3C17-D728-4450-9A0F-552054F5AF49}" destId="{7BB9F748-12D0-406A-AEA2-7A8D4DD1184C}" srcOrd="1" destOrd="0" parTransId="{97C9B604-FBB2-4756-A74F-DE3F1CB0BF4F}" sibTransId="{B866884A-0F73-4128-BCE3-51F2731597BF}"/>
    <dgm:cxn modelId="{34261A6D-281C-422B-B913-0BD9381CF1E8}" type="presOf" srcId="{7BB9F748-12D0-406A-AEA2-7A8D4DD1184C}" destId="{D73216E1-97D0-4DFF-84EE-61262E396EB3}" srcOrd="0" destOrd="0" presId="urn:microsoft.com/office/officeart/2005/8/layout/cycle8"/>
    <dgm:cxn modelId="{DC5F4498-13AD-4C76-911C-67B785BDE267}" type="presOf" srcId="{33897D8F-F7CF-40A3-A799-00F6A5B6617C}" destId="{B4DB2405-FC42-45B9-92D2-DE980205EFA7}" srcOrd="1" destOrd="0" presId="urn:microsoft.com/office/officeart/2005/8/layout/cycle8"/>
    <dgm:cxn modelId="{59B88EEB-CF6C-4F09-8B2E-9B57E6B1EB81}" type="presOf" srcId="{7BB9F748-12D0-406A-AEA2-7A8D4DD1184C}" destId="{4F29A775-61C5-4DBD-8737-9537A2588E86}" srcOrd="1" destOrd="0" presId="urn:microsoft.com/office/officeart/2005/8/layout/cycle8"/>
    <dgm:cxn modelId="{47F57E78-452C-439C-9292-C3F91B62FFF9}" type="presOf" srcId="{DCAD3C17-D728-4450-9A0F-552054F5AF49}" destId="{39817C5A-361F-4C21-9FEF-12A035496821}" srcOrd="0" destOrd="0" presId="urn:microsoft.com/office/officeart/2005/8/layout/cycle8"/>
    <dgm:cxn modelId="{A741CAD6-71D8-4C5F-B690-6A5180359540}" srcId="{DCAD3C17-D728-4450-9A0F-552054F5AF49}" destId="{33897D8F-F7CF-40A3-A799-00F6A5B6617C}" srcOrd="3" destOrd="0" parTransId="{92F74A7E-0257-4581-9CDB-E7109DFB2DBA}" sibTransId="{BF6D2E5C-3EA2-438E-9415-786383AE281C}"/>
    <dgm:cxn modelId="{A679E2CD-58E9-428E-AC81-F10B9DD9E578}" type="presOf" srcId="{33897D8F-F7CF-40A3-A799-00F6A5B6617C}" destId="{C1F01705-7D87-44CA-8B6E-CE0A170DCA8A}" srcOrd="0" destOrd="0" presId="urn:microsoft.com/office/officeart/2005/8/layout/cycle8"/>
    <dgm:cxn modelId="{2610FC58-EDDC-4882-BDCF-D156D2DE1ECC}" type="presOf" srcId="{4BC20AF3-937F-457E-ADA4-52833B2C17E8}" destId="{D98A3990-FD11-4AFC-B79D-732C1636DEF7}" srcOrd="0" destOrd="0" presId="urn:microsoft.com/office/officeart/2005/8/layout/cycle8"/>
    <dgm:cxn modelId="{9184E631-FEB1-478A-83D6-5871E0E983BF}" srcId="{DCAD3C17-D728-4450-9A0F-552054F5AF49}" destId="{4BC20AF3-937F-457E-ADA4-52833B2C17E8}" srcOrd="2" destOrd="0" parTransId="{11D934D2-ED6A-40B1-B90D-DBF5D263DDA5}" sibTransId="{0D500CD4-F55C-4385-812C-727D57AFF35D}"/>
    <dgm:cxn modelId="{8E7A07B3-08E8-4570-B17A-6CACC88DFFDF}" type="presOf" srcId="{4E1BA896-4D75-418E-B96E-D2DF3FE327B6}" destId="{0870DDE7-F7D1-4FE3-9995-96BAF6B28066}" srcOrd="1" destOrd="0" presId="urn:microsoft.com/office/officeart/2005/8/layout/cycle8"/>
    <dgm:cxn modelId="{26E4C073-E832-4BE8-9EA7-E5F71D11887E}" type="presOf" srcId="{4E1BA896-4D75-418E-B96E-D2DF3FE327B6}" destId="{A95EF46C-B6C2-4672-8EA3-5B8A58CFD120}" srcOrd="0" destOrd="0" presId="urn:microsoft.com/office/officeart/2005/8/layout/cycle8"/>
    <dgm:cxn modelId="{034B1743-9D91-4437-B184-07439FE08286}" srcId="{DCAD3C17-D728-4450-9A0F-552054F5AF49}" destId="{4E1BA896-4D75-418E-B96E-D2DF3FE327B6}" srcOrd="0" destOrd="0" parTransId="{539A1EE3-459C-4ECE-82AC-57AC39EA651F}" sibTransId="{9A3B92E6-0990-4DDF-801A-9A5035CCB3C7}"/>
    <dgm:cxn modelId="{5E2A07D0-BE9A-4048-8A94-3212DF3CDD63}" type="presOf" srcId="{4BC20AF3-937F-457E-ADA4-52833B2C17E8}" destId="{CD2DEC8B-D604-4B6B-B011-055C36E80CE7}" srcOrd="1" destOrd="0" presId="urn:microsoft.com/office/officeart/2005/8/layout/cycle8"/>
    <dgm:cxn modelId="{3DC8BF5B-B7F9-4279-ACB3-5EE80B860BAE}" type="presParOf" srcId="{39817C5A-361F-4C21-9FEF-12A035496821}" destId="{A95EF46C-B6C2-4672-8EA3-5B8A58CFD120}" srcOrd="0" destOrd="0" presId="urn:microsoft.com/office/officeart/2005/8/layout/cycle8"/>
    <dgm:cxn modelId="{511CD47E-D1B5-44EA-9E56-0E962C463A74}" type="presParOf" srcId="{39817C5A-361F-4C21-9FEF-12A035496821}" destId="{CFE69DBE-8987-4767-9692-2812FBFCD917}" srcOrd="1" destOrd="0" presId="urn:microsoft.com/office/officeart/2005/8/layout/cycle8"/>
    <dgm:cxn modelId="{105896F6-A105-4093-B0D1-584516D28AC6}" type="presParOf" srcId="{39817C5A-361F-4C21-9FEF-12A035496821}" destId="{1BDE4A1B-C390-4BCD-B5CA-71E280486782}" srcOrd="2" destOrd="0" presId="urn:microsoft.com/office/officeart/2005/8/layout/cycle8"/>
    <dgm:cxn modelId="{91EFA67E-EEF8-41AC-A0B9-1B3F773C7D17}" type="presParOf" srcId="{39817C5A-361F-4C21-9FEF-12A035496821}" destId="{0870DDE7-F7D1-4FE3-9995-96BAF6B28066}" srcOrd="3" destOrd="0" presId="urn:microsoft.com/office/officeart/2005/8/layout/cycle8"/>
    <dgm:cxn modelId="{32395238-68BE-4E86-A677-031B9B1024BF}" type="presParOf" srcId="{39817C5A-361F-4C21-9FEF-12A035496821}" destId="{D73216E1-97D0-4DFF-84EE-61262E396EB3}" srcOrd="4" destOrd="0" presId="urn:microsoft.com/office/officeart/2005/8/layout/cycle8"/>
    <dgm:cxn modelId="{ECE85141-E5EC-4DD9-A06E-F3A211BDE2AF}" type="presParOf" srcId="{39817C5A-361F-4C21-9FEF-12A035496821}" destId="{B5521465-D609-4EF6-8EB9-37613F938248}" srcOrd="5" destOrd="0" presId="urn:microsoft.com/office/officeart/2005/8/layout/cycle8"/>
    <dgm:cxn modelId="{5F3F0A1A-7FE8-42AF-ABF0-13F1032DC539}" type="presParOf" srcId="{39817C5A-361F-4C21-9FEF-12A035496821}" destId="{380D96A4-99A4-415A-8F92-00701A02B310}" srcOrd="6" destOrd="0" presId="urn:microsoft.com/office/officeart/2005/8/layout/cycle8"/>
    <dgm:cxn modelId="{5C9F2C0E-0F90-4005-888F-D272B7FA2A85}" type="presParOf" srcId="{39817C5A-361F-4C21-9FEF-12A035496821}" destId="{4F29A775-61C5-4DBD-8737-9537A2588E86}" srcOrd="7" destOrd="0" presId="urn:microsoft.com/office/officeart/2005/8/layout/cycle8"/>
    <dgm:cxn modelId="{BD54B42B-9DC0-49E0-B621-61B7256629F0}" type="presParOf" srcId="{39817C5A-361F-4C21-9FEF-12A035496821}" destId="{D98A3990-FD11-4AFC-B79D-732C1636DEF7}" srcOrd="8" destOrd="0" presId="urn:microsoft.com/office/officeart/2005/8/layout/cycle8"/>
    <dgm:cxn modelId="{C9ADD1D5-973C-4C1B-8DDB-C73FA635897C}" type="presParOf" srcId="{39817C5A-361F-4C21-9FEF-12A035496821}" destId="{A361AC9B-3059-47A5-90C9-9EDE24478861}" srcOrd="9" destOrd="0" presId="urn:microsoft.com/office/officeart/2005/8/layout/cycle8"/>
    <dgm:cxn modelId="{D97DA6F4-C374-4169-85DA-2C1DEB7FF913}" type="presParOf" srcId="{39817C5A-361F-4C21-9FEF-12A035496821}" destId="{59CF205E-D4D4-4DAC-A1C0-5E4A2CA9DB4C}" srcOrd="10" destOrd="0" presId="urn:microsoft.com/office/officeart/2005/8/layout/cycle8"/>
    <dgm:cxn modelId="{36D4B9A5-51E4-4DDA-80B9-56E7CC97BF0B}" type="presParOf" srcId="{39817C5A-361F-4C21-9FEF-12A035496821}" destId="{CD2DEC8B-D604-4B6B-B011-055C36E80CE7}" srcOrd="11" destOrd="0" presId="urn:microsoft.com/office/officeart/2005/8/layout/cycle8"/>
    <dgm:cxn modelId="{EEAD4AEC-3CBD-4B9E-A2AB-1CCB71E44A09}" type="presParOf" srcId="{39817C5A-361F-4C21-9FEF-12A035496821}" destId="{C1F01705-7D87-44CA-8B6E-CE0A170DCA8A}" srcOrd="12" destOrd="0" presId="urn:microsoft.com/office/officeart/2005/8/layout/cycle8"/>
    <dgm:cxn modelId="{0D927E26-3337-4DB9-A598-64FB7F3BE644}" type="presParOf" srcId="{39817C5A-361F-4C21-9FEF-12A035496821}" destId="{4018D18B-9639-4930-80C9-B55766691DD2}" srcOrd="13" destOrd="0" presId="urn:microsoft.com/office/officeart/2005/8/layout/cycle8"/>
    <dgm:cxn modelId="{AF9A26EB-6C6B-4B78-A6CA-8B04F3729EFD}" type="presParOf" srcId="{39817C5A-361F-4C21-9FEF-12A035496821}" destId="{F3729042-FC1B-435D-BF8B-41C55E6B4377}" srcOrd="14" destOrd="0" presId="urn:microsoft.com/office/officeart/2005/8/layout/cycle8"/>
    <dgm:cxn modelId="{DEA3AE0B-5033-4CB4-BE55-403EEEF25639}" type="presParOf" srcId="{39817C5A-361F-4C21-9FEF-12A035496821}" destId="{B4DB2405-FC42-45B9-92D2-DE980205EFA7}" srcOrd="15" destOrd="0" presId="urn:microsoft.com/office/officeart/2005/8/layout/cycle8"/>
    <dgm:cxn modelId="{AEEACD64-DFC1-4367-AF2F-6C0682888662}" type="presParOf" srcId="{39817C5A-361F-4C21-9FEF-12A035496821}" destId="{9F8E8E0E-5170-48B4-B260-648991214700}" srcOrd="16" destOrd="0" presId="urn:microsoft.com/office/officeart/2005/8/layout/cycle8"/>
    <dgm:cxn modelId="{6A1BBD17-C614-46DE-BBED-D3301ABB13CF}" type="presParOf" srcId="{39817C5A-361F-4C21-9FEF-12A035496821}" destId="{05C8B17D-571E-4144-8766-DE62842460FF}" srcOrd="17" destOrd="0" presId="urn:microsoft.com/office/officeart/2005/8/layout/cycle8"/>
    <dgm:cxn modelId="{12BEFC9E-A3EE-47BF-9D80-3F1876CEA3D3}" type="presParOf" srcId="{39817C5A-361F-4C21-9FEF-12A035496821}" destId="{48EA9713-3503-4505-82E0-A7AB777761F3}" srcOrd="18" destOrd="0" presId="urn:microsoft.com/office/officeart/2005/8/layout/cycle8"/>
    <dgm:cxn modelId="{6F645D6A-806E-4314-B2AA-58627B8A8608}" type="presParOf" srcId="{39817C5A-361F-4C21-9FEF-12A035496821}" destId="{1B75E0C4-45B9-4ED9-AD52-E7F29E24F556}"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AD3C17-D728-4450-9A0F-552054F5AF49}" type="doc">
      <dgm:prSet loTypeId="urn:microsoft.com/office/officeart/2005/8/layout/cycle8" loCatId="cycle" qsTypeId="urn:microsoft.com/office/officeart/2005/8/quickstyle/simple3" qsCatId="simple" csTypeId="urn:microsoft.com/office/officeart/2005/8/colors/accent1_2#6" csCatId="accent1" phldr="1"/>
      <dgm:spPr/>
      <dgm:t>
        <a:bodyPr/>
        <a:lstStyle/>
        <a:p>
          <a:endParaRPr lang="fr-FR"/>
        </a:p>
      </dgm:t>
    </dgm:pt>
    <dgm:pt modelId="{4E1BA896-4D75-418E-B96E-D2DF3FE327B6}">
      <dgm:prSet custT="1"/>
      <dgm:spPr/>
      <dgm:t>
        <a:bodyPr/>
        <a:lstStyle/>
        <a:p>
          <a:pPr rtl="0"/>
          <a:r>
            <a:rPr lang="fr-CA" sz="1400" b="1">
              <a:latin typeface="Sylfaen" pitchFamily="18" charset="0"/>
            </a:rPr>
            <a:t>Quel est l’état des lieux ?</a:t>
          </a:r>
          <a:endParaRPr lang="fr-FR" sz="1400" b="1" dirty="0">
            <a:latin typeface="Arial Narrow" pitchFamily="34" charset="0"/>
          </a:endParaRPr>
        </a:p>
      </dgm:t>
    </dgm:pt>
    <dgm:pt modelId="{539A1EE3-459C-4ECE-82AC-57AC39EA651F}" type="parTrans" cxnId="{034B1743-9D91-4437-B184-07439FE08286}">
      <dgm:prSet/>
      <dgm:spPr/>
      <dgm:t>
        <a:bodyPr/>
        <a:lstStyle/>
        <a:p>
          <a:endParaRPr lang="fr-FR"/>
        </a:p>
      </dgm:t>
    </dgm:pt>
    <dgm:pt modelId="{9A3B92E6-0990-4DDF-801A-9A5035CCB3C7}" type="sibTrans" cxnId="{034B1743-9D91-4437-B184-07439FE08286}">
      <dgm:prSet/>
      <dgm:spPr/>
      <dgm:t>
        <a:bodyPr/>
        <a:lstStyle/>
        <a:p>
          <a:endParaRPr lang="fr-FR"/>
        </a:p>
      </dgm:t>
    </dgm:pt>
    <dgm:pt modelId="{7BB9F748-12D0-406A-AEA2-7A8D4DD1184C}">
      <dgm:prSet custT="1"/>
      <dgm:spPr/>
      <dgm:t>
        <a:bodyPr/>
        <a:lstStyle/>
        <a:p>
          <a:pPr rtl="0"/>
          <a:r>
            <a:rPr lang="fr-CA" sz="1400" b="1">
              <a:latin typeface="Sylfaen" pitchFamily="18" charset="0"/>
            </a:rPr>
            <a:t>Où voulons-nous aller ?</a:t>
          </a:r>
          <a:endParaRPr lang="fr-FR" sz="1400" b="1" dirty="0">
            <a:latin typeface="Arial Narrow" pitchFamily="34" charset="0"/>
          </a:endParaRPr>
        </a:p>
      </dgm:t>
    </dgm:pt>
    <dgm:pt modelId="{97C9B604-FBB2-4756-A74F-DE3F1CB0BF4F}" type="parTrans" cxnId="{0C957F14-DFCB-4949-9E23-37BAE9B1AAF9}">
      <dgm:prSet/>
      <dgm:spPr/>
      <dgm:t>
        <a:bodyPr/>
        <a:lstStyle/>
        <a:p>
          <a:endParaRPr lang="fr-FR"/>
        </a:p>
      </dgm:t>
    </dgm:pt>
    <dgm:pt modelId="{B866884A-0F73-4128-BCE3-51F2731597BF}" type="sibTrans" cxnId="{0C957F14-DFCB-4949-9E23-37BAE9B1AAF9}">
      <dgm:prSet/>
      <dgm:spPr/>
      <dgm:t>
        <a:bodyPr/>
        <a:lstStyle/>
        <a:p>
          <a:endParaRPr lang="fr-FR"/>
        </a:p>
      </dgm:t>
    </dgm:pt>
    <dgm:pt modelId="{4BC20AF3-937F-457E-ADA4-52833B2C17E8}">
      <dgm:prSet custT="1"/>
      <dgm:spPr/>
      <dgm:t>
        <a:bodyPr/>
        <a:lstStyle/>
        <a:p>
          <a:pPr rtl="0"/>
          <a:r>
            <a:rPr lang="fr-CA" sz="2000" b="1">
              <a:latin typeface="Sylfaen" pitchFamily="18" charset="0"/>
            </a:rPr>
            <a:t>Comment y arriver ?</a:t>
          </a:r>
          <a:endParaRPr lang="fr-FR" sz="2000" b="1" dirty="0">
            <a:latin typeface="Arial Narrow" pitchFamily="34" charset="0"/>
          </a:endParaRPr>
        </a:p>
      </dgm:t>
    </dgm:pt>
    <dgm:pt modelId="{11D934D2-ED6A-40B1-B90D-DBF5D263DDA5}" type="parTrans" cxnId="{9184E631-FEB1-478A-83D6-5871E0E983BF}">
      <dgm:prSet/>
      <dgm:spPr/>
      <dgm:t>
        <a:bodyPr/>
        <a:lstStyle/>
        <a:p>
          <a:endParaRPr lang="fr-FR"/>
        </a:p>
      </dgm:t>
    </dgm:pt>
    <dgm:pt modelId="{0D500CD4-F55C-4385-812C-727D57AFF35D}" type="sibTrans" cxnId="{9184E631-FEB1-478A-83D6-5871E0E983BF}">
      <dgm:prSet/>
      <dgm:spPr/>
      <dgm:t>
        <a:bodyPr/>
        <a:lstStyle/>
        <a:p>
          <a:endParaRPr lang="fr-FR"/>
        </a:p>
      </dgm:t>
    </dgm:pt>
    <dgm:pt modelId="{33897D8F-F7CF-40A3-A799-00F6A5B6617C}">
      <dgm:prSet custT="1"/>
      <dgm:spPr/>
      <dgm:t>
        <a:bodyPr/>
        <a:lstStyle/>
        <a:p>
          <a:pPr rtl="0"/>
          <a:r>
            <a:rPr lang="fr-CA" sz="1400" b="1">
              <a:latin typeface="Sylfaen" pitchFamily="18" charset="0"/>
            </a:rPr>
            <a:t>Comment mesurer l’atteinte des résultats ?</a:t>
          </a:r>
          <a:endParaRPr lang="fr-FR" sz="1400" b="1" dirty="0">
            <a:latin typeface="Arial Narrow" pitchFamily="34" charset="0"/>
          </a:endParaRPr>
        </a:p>
      </dgm:t>
    </dgm:pt>
    <dgm:pt modelId="{92F74A7E-0257-4581-9CDB-E7109DFB2DBA}" type="parTrans" cxnId="{A741CAD6-71D8-4C5F-B690-6A5180359540}">
      <dgm:prSet/>
      <dgm:spPr/>
      <dgm:t>
        <a:bodyPr/>
        <a:lstStyle/>
        <a:p>
          <a:endParaRPr lang="fr-FR"/>
        </a:p>
      </dgm:t>
    </dgm:pt>
    <dgm:pt modelId="{BF6D2E5C-3EA2-438E-9415-786383AE281C}" type="sibTrans" cxnId="{A741CAD6-71D8-4C5F-B690-6A5180359540}">
      <dgm:prSet/>
      <dgm:spPr/>
      <dgm:t>
        <a:bodyPr/>
        <a:lstStyle/>
        <a:p>
          <a:endParaRPr lang="fr-FR"/>
        </a:p>
      </dgm:t>
    </dgm:pt>
    <dgm:pt modelId="{39817C5A-361F-4C21-9FEF-12A035496821}" type="pres">
      <dgm:prSet presAssocID="{DCAD3C17-D728-4450-9A0F-552054F5AF49}" presName="compositeShape" presStyleCnt="0">
        <dgm:presLayoutVars>
          <dgm:chMax val="7"/>
          <dgm:dir/>
          <dgm:resizeHandles val="exact"/>
        </dgm:presLayoutVars>
      </dgm:prSet>
      <dgm:spPr/>
      <dgm:t>
        <a:bodyPr/>
        <a:lstStyle/>
        <a:p>
          <a:endParaRPr lang="fr-FR"/>
        </a:p>
      </dgm:t>
    </dgm:pt>
    <dgm:pt modelId="{A95EF46C-B6C2-4672-8EA3-5B8A58CFD120}" type="pres">
      <dgm:prSet presAssocID="{DCAD3C17-D728-4450-9A0F-552054F5AF49}" presName="wedge1" presStyleLbl="node1" presStyleIdx="0" presStyleCnt="4"/>
      <dgm:spPr/>
      <dgm:t>
        <a:bodyPr/>
        <a:lstStyle/>
        <a:p>
          <a:endParaRPr lang="fr-FR"/>
        </a:p>
      </dgm:t>
    </dgm:pt>
    <dgm:pt modelId="{CFE69DBE-8987-4767-9692-2812FBFCD917}" type="pres">
      <dgm:prSet presAssocID="{DCAD3C17-D728-4450-9A0F-552054F5AF49}" presName="dummy1a" presStyleCnt="0"/>
      <dgm:spPr/>
    </dgm:pt>
    <dgm:pt modelId="{1BDE4A1B-C390-4BCD-B5CA-71E280486782}" type="pres">
      <dgm:prSet presAssocID="{DCAD3C17-D728-4450-9A0F-552054F5AF49}" presName="dummy1b" presStyleCnt="0"/>
      <dgm:spPr/>
    </dgm:pt>
    <dgm:pt modelId="{0870DDE7-F7D1-4FE3-9995-96BAF6B28066}" type="pres">
      <dgm:prSet presAssocID="{DCAD3C17-D728-4450-9A0F-552054F5AF49}" presName="wedge1Tx" presStyleLbl="node1" presStyleIdx="0" presStyleCnt="4">
        <dgm:presLayoutVars>
          <dgm:chMax val="0"/>
          <dgm:chPref val="0"/>
          <dgm:bulletEnabled val="1"/>
        </dgm:presLayoutVars>
      </dgm:prSet>
      <dgm:spPr/>
      <dgm:t>
        <a:bodyPr/>
        <a:lstStyle/>
        <a:p>
          <a:endParaRPr lang="fr-FR"/>
        </a:p>
      </dgm:t>
    </dgm:pt>
    <dgm:pt modelId="{D73216E1-97D0-4DFF-84EE-61262E396EB3}" type="pres">
      <dgm:prSet presAssocID="{DCAD3C17-D728-4450-9A0F-552054F5AF49}" presName="wedge2" presStyleLbl="node1" presStyleIdx="1" presStyleCnt="4"/>
      <dgm:spPr/>
      <dgm:t>
        <a:bodyPr/>
        <a:lstStyle/>
        <a:p>
          <a:endParaRPr lang="fr-FR"/>
        </a:p>
      </dgm:t>
    </dgm:pt>
    <dgm:pt modelId="{B5521465-D609-4EF6-8EB9-37613F938248}" type="pres">
      <dgm:prSet presAssocID="{DCAD3C17-D728-4450-9A0F-552054F5AF49}" presName="dummy2a" presStyleCnt="0"/>
      <dgm:spPr/>
    </dgm:pt>
    <dgm:pt modelId="{380D96A4-99A4-415A-8F92-00701A02B310}" type="pres">
      <dgm:prSet presAssocID="{DCAD3C17-D728-4450-9A0F-552054F5AF49}" presName="dummy2b" presStyleCnt="0"/>
      <dgm:spPr/>
    </dgm:pt>
    <dgm:pt modelId="{4F29A775-61C5-4DBD-8737-9537A2588E86}" type="pres">
      <dgm:prSet presAssocID="{DCAD3C17-D728-4450-9A0F-552054F5AF49}" presName="wedge2Tx" presStyleLbl="node1" presStyleIdx="1" presStyleCnt="4">
        <dgm:presLayoutVars>
          <dgm:chMax val="0"/>
          <dgm:chPref val="0"/>
          <dgm:bulletEnabled val="1"/>
        </dgm:presLayoutVars>
      </dgm:prSet>
      <dgm:spPr/>
      <dgm:t>
        <a:bodyPr/>
        <a:lstStyle/>
        <a:p>
          <a:endParaRPr lang="fr-FR"/>
        </a:p>
      </dgm:t>
    </dgm:pt>
    <dgm:pt modelId="{D98A3990-FD11-4AFC-B79D-732C1636DEF7}" type="pres">
      <dgm:prSet presAssocID="{DCAD3C17-D728-4450-9A0F-552054F5AF49}" presName="wedge3" presStyleLbl="node1" presStyleIdx="2" presStyleCnt="4"/>
      <dgm:spPr/>
      <dgm:t>
        <a:bodyPr/>
        <a:lstStyle/>
        <a:p>
          <a:endParaRPr lang="fr-FR"/>
        </a:p>
      </dgm:t>
    </dgm:pt>
    <dgm:pt modelId="{A361AC9B-3059-47A5-90C9-9EDE24478861}" type="pres">
      <dgm:prSet presAssocID="{DCAD3C17-D728-4450-9A0F-552054F5AF49}" presName="dummy3a" presStyleCnt="0"/>
      <dgm:spPr/>
    </dgm:pt>
    <dgm:pt modelId="{59CF205E-D4D4-4DAC-A1C0-5E4A2CA9DB4C}" type="pres">
      <dgm:prSet presAssocID="{DCAD3C17-D728-4450-9A0F-552054F5AF49}" presName="dummy3b" presStyleCnt="0"/>
      <dgm:spPr/>
    </dgm:pt>
    <dgm:pt modelId="{CD2DEC8B-D604-4B6B-B011-055C36E80CE7}" type="pres">
      <dgm:prSet presAssocID="{DCAD3C17-D728-4450-9A0F-552054F5AF49}" presName="wedge3Tx" presStyleLbl="node1" presStyleIdx="2" presStyleCnt="4">
        <dgm:presLayoutVars>
          <dgm:chMax val="0"/>
          <dgm:chPref val="0"/>
          <dgm:bulletEnabled val="1"/>
        </dgm:presLayoutVars>
      </dgm:prSet>
      <dgm:spPr/>
      <dgm:t>
        <a:bodyPr/>
        <a:lstStyle/>
        <a:p>
          <a:endParaRPr lang="fr-FR"/>
        </a:p>
      </dgm:t>
    </dgm:pt>
    <dgm:pt modelId="{C1F01705-7D87-44CA-8B6E-CE0A170DCA8A}" type="pres">
      <dgm:prSet presAssocID="{DCAD3C17-D728-4450-9A0F-552054F5AF49}" presName="wedge4" presStyleLbl="node1" presStyleIdx="3" presStyleCnt="4"/>
      <dgm:spPr/>
      <dgm:t>
        <a:bodyPr/>
        <a:lstStyle/>
        <a:p>
          <a:endParaRPr lang="fr-FR"/>
        </a:p>
      </dgm:t>
    </dgm:pt>
    <dgm:pt modelId="{4018D18B-9639-4930-80C9-B55766691DD2}" type="pres">
      <dgm:prSet presAssocID="{DCAD3C17-D728-4450-9A0F-552054F5AF49}" presName="dummy4a" presStyleCnt="0"/>
      <dgm:spPr/>
    </dgm:pt>
    <dgm:pt modelId="{F3729042-FC1B-435D-BF8B-41C55E6B4377}" type="pres">
      <dgm:prSet presAssocID="{DCAD3C17-D728-4450-9A0F-552054F5AF49}" presName="dummy4b" presStyleCnt="0"/>
      <dgm:spPr/>
    </dgm:pt>
    <dgm:pt modelId="{B4DB2405-FC42-45B9-92D2-DE980205EFA7}" type="pres">
      <dgm:prSet presAssocID="{DCAD3C17-D728-4450-9A0F-552054F5AF49}" presName="wedge4Tx" presStyleLbl="node1" presStyleIdx="3" presStyleCnt="4">
        <dgm:presLayoutVars>
          <dgm:chMax val="0"/>
          <dgm:chPref val="0"/>
          <dgm:bulletEnabled val="1"/>
        </dgm:presLayoutVars>
      </dgm:prSet>
      <dgm:spPr/>
      <dgm:t>
        <a:bodyPr/>
        <a:lstStyle/>
        <a:p>
          <a:endParaRPr lang="fr-FR"/>
        </a:p>
      </dgm:t>
    </dgm:pt>
    <dgm:pt modelId="{9F8E8E0E-5170-48B4-B260-648991214700}" type="pres">
      <dgm:prSet presAssocID="{9A3B92E6-0990-4DDF-801A-9A5035CCB3C7}" presName="arrowWedge1" presStyleLbl="fgSibTrans2D1" presStyleIdx="0" presStyleCnt="4"/>
      <dgm:spPr/>
    </dgm:pt>
    <dgm:pt modelId="{05C8B17D-571E-4144-8766-DE62842460FF}" type="pres">
      <dgm:prSet presAssocID="{B866884A-0F73-4128-BCE3-51F2731597BF}" presName="arrowWedge2" presStyleLbl="fgSibTrans2D1" presStyleIdx="1" presStyleCnt="4"/>
      <dgm:spPr/>
    </dgm:pt>
    <dgm:pt modelId="{48EA9713-3503-4505-82E0-A7AB777761F3}" type="pres">
      <dgm:prSet presAssocID="{0D500CD4-F55C-4385-812C-727D57AFF35D}" presName="arrowWedge3" presStyleLbl="fgSibTrans2D1" presStyleIdx="2" presStyleCnt="4"/>
      <dgm:spPr/>
    </dgm:pt>
    <dgm:pt modelId="{1B75E0C4-45B9-4ED9-AD52-E7F29E24F556}" type="pres">
      <dgm:prSet presAssocID="{BF6D2E5C-3EA2-438E-9415-786383AE281C}" presName="arrowWedge4" presStyleLbl="fgSibTrans2D1" presStyleIdx="3" presStyleCnt="4"/>
      <dgm:spPr/>
    </dgm:pt>
  </dgm:ptLst>
  <dgm:cxnLst>
    <dgm:cxn modelId="{8B355021-C2CA-4A61-9633-53F2672A4B02}" type="presOf" srcId="{7BB9F748-12D0-406A-AEA2-7A8D4DD1184C}" destId="{D73216E1-97D0-4DFF-84EE-61262E396EB3}" srcOrd="0" destOrd="0" presId="urn:microsoft.com/office/officeart/2005/8/layout/cycle8"/>
    <dgm:cxn modelId="{0C957F14-DFCB-4949-9E23-37BAE9B1AAF9}" srcId="{DCAD3C17-D728-4450-9A0F-552054F5AF49}" destId="{7BB9F748-12D0-406A-AEA2-7A8D4DD1184C}" srcOrd="1" destOrd="0" parTransId="{97C9B604-FBB2-4756-A74F-DE3F1CB0BF4F}" sibTransId="{B866884A-0F73-4128-BCE3-51F2731597BF}"/>
    <dgm:cxn modelId="{D46BDA28-7887-4909-B5E9-8F99C17BB402}" type="presOf" srcId="{33897D8F-F7CF-40A3-A799-00F6A5B6617C}" destId="{C1F01705-7D87-44CA-8B6E-CE0A170DCA8A}" srcOrd="0" destOrd="0" presId="urn:microsoft.com/office/officeart/2005/8/layout/cycle8"/>
    <dgm:cxn modelId="{5AA9B67B-297D-46E5-85E6-00C33C121D53}" type="presOf" srcId="{4E1BA896-4D75-418E-B96E-D2DF3FE327B6}" destId="{0870DDE7-F7D1-4FE3-9995-96BAF6B28066}" srcOrd="1" destOrd="0" presId="urn:microsoft.com/office/officeart/2005/8/layout/cycle8"/>
    <dgm:cxn modelId="{EB8DCC70-FF5D-4A91-B3DB-7CB8E7E2E462}" type="presOf" srcId="{4BC20AF3-937F-457E-ADA4-52833B2C17E8}" destId="{CD2DEC8B-D604-4B6B-B011-055C36E80CE7}" srcOrd="1" destOrd="0" presId="urn:microsoft.com/office/officeart/2005/8/layout/cycle8"/>
    <dgm:cxn modelId="{A741CAD6-71D8-4C5F-B690-6A5180359540}" srcId="{DCAD3C17-D728-4450-9A0F-552054F5AF49}" destId="{33897D8F-F7CF-40A3-A799-00F6A5B6617C}" srcOrd="3" destOrd="0" parTransId="{92F74A7E-0257-4581-9CDB-E7109DFB2DBA}" sibTransId="{BF6D2E5C-3EA2-438E-9415-786383AE281C}"/>
    <dgm:cxn modelId="{40B11730-E1FF-4242-947C-C61F4BFE86EF}" type="presOf" srcId="{DCAD3C17-D728-4450-9A0F-552054F5AF49}" destId="{39817C5A-361F-4C21-9FEF-12A035496821}" srcOrd="0" destOrd="0" presId="urn:microsoft.com/office/officeart/2005/8/layout/cycle8"/>
    <dgm:cxn modelId="{9184E631-FEB1-478A-83D6-5871E0E983BF}" srcId="{DCAD3C17-D728-4450-9A0F-552054F5AF49}" destId="{4BC20AF3-937F-457E-ADA4-52833B2C17E8}" srcOrd="2" destOrd="0" parTransId="{11D934D2-ED6A-40B1-B90D-DBF5D263DDA5}" sibTransId="{0D500CD4-F55C-4385-812C-727D57AFF35D}"/>
    <dgm:cxn modelId="{46B41EEA-8EC8-4D28-B2FF-999E2BB57EF9}" type="presOf" srcId="{4E1BA896-4D75-418E-B96E-D2DF3FE327B6}" destId="{A95EF46C-B6C2-4672-8EA3-5B8A58CFD120}" srcOrd="0" destOrd="0" presId="urn:microsoft.com/office/officeart/2005/8/layout/cycle8"/>
    <dgm:cxn modelId="{A61825B6-B205-4086-AB0D-99F4FE51F8B6}" type="presOf" srcId="{33897D8F-F7CF-40A3-A799-00F6A5B6617C}" destId="{B4DB2405-FC42-45B9-92D2-DE980205EFA7}" srcOrd="1" destOrd="0" presId="urn:microsoft.com/office/officeart/2005/8/layout/cycle8"/>
    <dgm:cxn modelId="{AABADA64-4A5C-470F-83BF-1085BE24415C}" type="presOf" srcId="{4BC20AF3-937F-457E-ADA4-52833B2C17E8}" destId="{D98A3990-FD11-4AFC-B79D-732C1636DEF7}" srcOrd="0" destOrd="0" presId="urn:microsoft.com/office/officeart/2005/8/layout/cycle8"/>
    <dgm:cxn modelId="{50D0B829-18CF-46A2-A6E8-4B12D4A0379E}" type="presOf" srcId="{7BB9F748-12D0-406A-AEA2-7A8D4DD1184C}" destId="{4F29A775-61C5-4DBD-8737-9537A2588E86}" srcOrd="1" destOrd="0" presId="urn:microsoft.com/office/officeart/2005/8/layout/cycle8"/>
    <dgm:cxn modelId="{034B1743-9D91-4437-B184-07439FE08286}" srcId="{DCAD3C17-D728-4450-9A0F-552054F5AF49}" destId="{4E1BA896-4D75-418E-B96E-D2DF3FE327B6}" srcOrd="0" destOrd="0" parTransId="{539A1EE3-459C-4ECE-82AC-57AC39EA651F}" sibTransId="{9A3B92E6-0990-4DDF-801A-9A5035CCB3C7}"/>
    <dgm:cxn modelId="{A0FE4EF3-642A-4176-B5B5-A45DC2CCB6EC}" type="presParOf" srcId="{39817C5A-361F-4C21-9FEF-12A035496821}" destId="{A95EF46C-B6C2-4672-8EA3-5B8A58CFD120}" srcOrd="0" destOrd="0" presId="urn:microsoft.com/office/officeart/2005/8/layout/cycle8"/>
    <dgm:cxn modelId="{10E76613-8C7A-4CA2-B09E-FB90B206950A}" type="presParOf" srcId="{39817C5A-361F-4C21-9FEF-12A035496821}" destId="{CFE69DBE-8987-4767-9692-2812FBFCD917}" srcOrd="1" destOrd="0" presId="urn:microsoft.com/office/officeart/2005/8/layout/cycle8"/>
    <dgm:cxn modelId="{63315D7F-CE14-405F-B851-C14ECDDCCEA3}" type="presParOf" srcId="{39817C5A-361F-4C21-9FEF-12A035496821}" destId="{1BDE4A1B-C390-4BCD-B5CA-71E280486782}" srcOrd="2" destOrd="0" presId="urn:microsoft.com/office/officeart/2005/8/layout/cycle8"/>
    <dgm:cxn modelId="{75198836-27A6-4951-9F62-FEB1FE356509}" type="presParOf" srcId="{39817C5A-361F-4C21-9FEF-12A035496821}" destId="{0870DDE7-F7D1-4FE3-9995-96BAF6B28066}" srcOrd="3" destOrd="0" presId="urn:microsoft.com/office/officeart/2005/8/layout/cycle8"/>
    <dgm:cxn modelId="{93D67322-733A-413C-9378-403F62B18BC7}" type="presParOf" srcId="{39817C5A-361F-4C21-9FEF-12A035496821}" destId="{D73216E1-97D0-4DFF-84EE-61262E396EB3}" srcOrd="4" destOrd="0" presId="urn:microsoft.com/office/officeart/2005/8/layout/cycle8"/>
    <dgm:cxn modelId="{E63923F6-5B42-456E-B6E2-CA353FF71F5F}" type="presParOf" srcId="{39817C5A-361F-4C21-9FEF-12A035496821}" destId="{B5521465-D609-4EF6-8EB9-37613F938248}" srcOrd="5" destOrd="0" presId="urn:microsoft.com/office/officeart/2005/8/layout/cycle8"/>
    <dgm:cxn modelId="{1A1E8FE1-F6A1-4055-A288-9E1BDB09F23A}" type="presParOf" srcId="{39817C5A-361F-4C21-9FEF-12A035496821}" destId="{380D96A4-99A4-415A-8F92-00701A02B310}" srcOrd="6" destOrd="0" presId="urn:microsoft.com/office/officeart/2005/8/layout/cycle8"/>
    <dgm:cxn modelId="{F55FE026-7634-4233-AE0D-C7AE5837FC71}" type="presParOf" srcId="{39817C5A-361F-4C21-9FEF-12A035496821}" destId="{4F29A775-61C5-4DBD-8737-9537A2588E86}" srcOrd="7" destOrd="0" presId="urn:microsoft.com/office/officeart/2005/8/layout/cycle8"/>
    <dgm:cxn modelId="{96E8ABE4-6156-4CC3-ACAF-E6DCC1FB8A5D}" type="presParOf" srcId="{39817C5A-361F-4C21-9FEF-12A035496821}" destId="{D98A3990-FD11-4AFC-B79D-732C1636DEF7}" srcOrd="8" destOrd="0" presId="urn:microsoft.com/office/officeart/2005/8/layout/cycle8"/>
    <dgm:cxn modelId="{6DB08D09-6FA3-4895-9CE2-A5DFFAE070EC}" type="presParOf" srcId="{39817C5A-361F-4C21-9FEF-12A035496821}" destId="{A361AC9B-3059-47A5-90C9-9EDE24478861}" srcOrd="9" destOrd="0" presId="urn:microsoft.com/office/officeart/2005/8/layout/cycle8"/>
    <dgm:cxn modelId="{85254AEE-9A28-447D-8971-DDC4F2260BC6}" type="presParOf" srcId="{39817C5A-361F-4C21-9FEF-12A035496821}" destId="{59CF205E-D4D4-4DAC-A1C0-5E4A2CA9DB4C}" srcOrd="10" destOrd="0" presId="urn:microsoft.com/office/officeart/2005/8/layout/cycle8"/>
    <dgm:cxn modelId="{19BB5F74-D892-43AD-AD0B-8F82C30B6870}" type="presParOf" srcId="{39817C5A-361F-4C21-9FEF-12A035496821}" destId="{CD2DEC8B-D604-4B6B-B011-055C36E80CE7}" srcOrd="11" destOrd="0" presId="urn:microsoft.com/office/officeart/2005/8/layout/cycle8"/>
    <dgm:cxn modelId="{414596F1-5314-4C09-ADF5-DE74C3F6C731}" type="presParOf" srcId="{39817C5A-361F-4C21-9FEF-12A035496821}" destId="{C1F01705-7D87-44CA-8B6E-CE0A170DCA8A}" srcOrd="12" destOrd="0" presId="urn:microsoft.com/office/officeart/2005/8/layout/cycle8"/>
    <dgm:cxn modelId="{4F531369-AE2D-4DF6-8B1C-9E7A6E6499A9}" type="presParOf" srcId="{39817C5A-361F-4C21-9FEF-12A035496821}" destId="{4018D18B-9639-4930-80C9-B55766691DD2}" srcOrd="13" destOrd="0" presId="urn:microsoft.com/office/officeart/2005/8/layout/cycle8"/>
    <dgm:cxn modelId="{0FE1E1A8-5571-4CDF-BB87-D746E4F816E7}" type="presParOf" srcId="{39817C5A-361F-4C21-9FEF-12A035496821}" destId="{F3729042-FC1B-435D-BF8B-41C55E6B4377}" srcOrd="14" destOrd="0" presId="urn:microsoft.com/office/officeart/2005/8/layout/cycle8"/>
    <dgm:cxn modelId="{15542642-2F54-4169-A8C8-EB29D0A2A730}" type="presParOf" srcId="{39817C5A-361F-4C21-9FEF-12A035496821}" destId="{B4DB2405-FC42-45B9-92D2-DE980205EFA7}" srcOrd="15" destOrd="0" presId="urn:microsoft.com/office/officeart/2005/8/layout/cycle8"/>
    <dgm:cxn modelId="{DB1BAAAC-6BDF-4D61-9474-E4FFB21D6635}" type="presParOf" srcId="{39817C5A-361F-4C21-9FEF-12A035496821}" destId="{9F8E8E0E-5170-48B4-B260-648991214700}" srcOrd="16" destOrd="0" presId="urn:microsoft.com/office/officeart/2005/8/layout/cycle8"/>
    <dgm:cxn modelId="{22257FD8-C156-4E9A-9E2D-085865C8D0E1}" type="presParOf" srcId="{39817C5A-361F-4C21-9FEF-12A035496821}" destId="{05C8B17D-571E-4144-8766-DE62842460FF}" srcOrd="17" destOrd="0" presId="urn:microsoft.com/office/officeart/2005/8/layout/cycle8"/>
    <dgm:cxn modelId="{00D1AAC8-B077-4E9B-8020-47DF6C616B18}" type="presParOf" srcId="{39817C5A-361F-4C21-9FEF-12A035496821}" destId="{48EA9713-3503-4505-82E0-A7AB777761F3}" srcOrd="18" destOrd="0" presId="urn:microsoft.com/office/officeart/2005/8/layout/cycle8"/>
    <dgm:cxn modelId="{6E8EF54F-C81B-4A7D-B2D4-5DA9A1B0BB32}" type="presParOf" srcId="{39817C5A-361F-4C21-9FEF-12A035496821}" destId="{1B75E0C4-45B9-4ED9-AD52-E7F29E24F556}"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AD3C17-D728-4450-9A0F-552054F5AF49}" type="doc">
      <dgm:prSet loTypeId="urn:microsoft.com/office/officeart/2005/8/layout/cycle8" loCatId="cycle" qsTypeId="urn:microsoft.com/office/officeart/2005/8/quickstyle/simple3" qsCatId="simple" csTypeId="urn:microsoft.com/office/officeart/2005/8/colors/accent1_2#6" csCatId="accent1" phldr="1"/>
      <dgm:spPr/>
      <dgm:t>
        <a:bodyPr/>
        <a:lstStyle/>
        <a:p>
          <a:endParaRPr lang="fr-FR"/>
        </a:p>
      </dgm:t>
    </dgm:pt>
    <dgm:pt modelId="{4E1BA896-4D75-418E-B96E-D2DF3FE327B6}">
      <dgm:prSet custT="1"/>
      <dgm:spPr/>
      <dgm:t>
        <a:bodyPr/>
        <a:lstStyle/>
        <a:p>
          <a:pPr rtl="0"/>
          <a:r>
            <a:rPr lang="fr-CA" sz="1400" b="1">
              <a:latin typeface="Sylfaen" pitchFamily="18" charset="0"/>
            </a:rPr>
            <a:t>Quel est l’état des lieux ?</a:t>
          </a:r>
          <a:endParaRPr lang="fr-FR" sz="1400" b="1" dirty="0">
            <a:latin typeface="Arial Narrow" pitchFamily="34" charset="0"/>
          </a:endParaRPr>
        </a:p>
      </dgm:t>
    </dgm:pt>
    <dgm:pt modelId="{539A1EE3-459C-4ECE-82AC-57AC39EA651F}" type="parTrans" cxnId="{034B1743-9D91-4437-B184-07439FE08286}">
      <dgm:prSet/>
      <dgm:spPr/>
      <dgm:t>
        <a:bodyPr/>
        <a:lstStyle/>
        <a:p>
          <a:endParaRPr lang="fr-FR"/>
        </a:p>
      </dgm:t>
    </dgm:pt>
    <dgm:pt modelId="{9A3B92E6-0990-4DDF-801A-9A5035CCB3C7}" type="sibTrans" cxnId="{034B1743-9D91-4437-B184-07439FE08286}">
      <dgm:prSet/>
      <dgm:spPr/>
      <dgm:t>
        <a:bodyPr/>
        <a:lstStyle/>
        <a:p>
          <a:endParaRPr lang="fr-FR"/>
        </a:p>
      </dgm:t>
    </dgm:pt>
    <dgm:pt modelId="{7BB9F748-12D0-406A-AEA2-7A8D4DD1184C}">
      <dgm:prSet custT="1"/>
      <dgm:spPr/>
      <dgm:t>
        <a:bodyPr/>
        <a:lstStyle/>
        <a:p>
          <a:pPr rtl="0"/>
          <a:r>
            <a:rPr lang="fr-CA" sz="1400" b="1">
              <a:latin typeface="Sylfaen" pitchFamily="18" charset="0"/>
            </a:rPr>
            <a:t>Où voulons-nous aller ?</a:t>
          </a:r>
          <a:endParaRPr lang="fr-FR" sz="1400" b="1" dirty="0">
            <a:latin typeface="Arial Narrow" pitchFamily="34" charset="0"/>
          </a:endParaRPr>
        </a:p>
      </dgm:t>
    </dgm:pt>
    <dgm:pt modelId="{97C9B604-FBB2-4756-A74F-DE3F1CB0BF4F}" type="parTrans" cxnId="{0C957F14-DFCB-4949-9E23-37BAE9B1AAF9}">
      <dgm:prSet/>
      <dgm:spPr/>
      <dgm:t>
        <a:bodyPr/>
        <a:lstStyle/>
        <a:p>
          <a:endParaRPr lang="fr-FR"/>
        </a:p>
      </dgm:t>
    </dgm:pt>
    <dgm:pt modelId="{B866884A-0F73-4128-BCE3-51F2731597BF}" type="sibTrans" cxnId="{0C957F14-DFCB-4949-9E23-37BAE9B1AAF9}">
      <dgm:prSet/>
      <dgm:spPr/>
      <dgm:t>
        <a:bodyPr/>
        <a:lstStyle/>
        <a:p>
          <a:endParaRPr lang="fr-FR"/>
        </a:p>
      </dgm:t>
    </dgm:pt>
    <dgm:pt modelId="{4BC20AF3-937F-457E-ADA4-52833B2C17E8}">
      <dgm:prSet custT="1"/>
      <dgm:spPr/>
      <dgm:t>
        <a:bodyPr/>
        <a:lstStyle/>
        <a:p>
          <a:pPr rtl="0"/>
          <a:r>
            <a:rPr lang="fr-CA" sz="1400" b="1">
              <a:latin typeface="Sylfaen" pitchFamily="18" charset="0"/>
            </a:rPr>
            <a:t>Comment y arriver ?</a:t>
          </a:r>
          <a:endParaRPr lang="fr-FR" sz="1400" b="1" dirty="0">
            <a:latin typeface="Arial Narrow" pitchFamily="34" charset="0"/>
          </a:endParaRPr>
        </a:p>
      </dgm:t>
    </dgm:pt>
    <dgm:pt modelId="{11D934D2-ED6A-40B1-B90D-DBF5D263DDA5}" type="parTrans" cxnId="{9184E631-FEB1-478A-83D6-5871E0E983BF}">
      <dgm:prSet/>
      <dgm:spPr/>
      <dgm:t>
        <a:bodyPr/>
        <a:lstStyle/>
        <a:p>
          <a:endParaRPr lang="fr-FR"/>
        </a:p>
      </dgm:t>
    </dgm:pt>
    <dgm:pt modelId="{0D500CD4-F55C-4385-812C-727D57AFF35D}" type="sibTrans" cxnId="{9184E631-FEB1-478A-83D6-5871E0E983BF}">
      <dgm:prSet/>
      <dgm:spPr/>
      <dgm:t>
        <a:bodyPr/>
        <a:lstStyle/>
        <a:p>
          <a:endParaRPr lang="fr-FR"/>
        </a:p>
      </dgm:t>
    </dgm:pt>
    <dgm:pt modelId="{33897D8F-F7CF-40A3-A799-00F6A5B6617C}">
      <dgm:prSet custT="1"/>
      <dgm:spPr/>
      <dgm:t>
        <a:bodyPr/>
        <a:lstStyle/>
        <a:p>
          <a:pPr rtl="0"/>
          <a:r>
            <a:rPr lang="fr-CA" sz="1800" b="1">
              <a:latin typeface="Sylfaen" pitchFamily="18" charset="0"/>
            </a:rPr>
            <a:t>Comment mesurer l’atteinte des résultats ?</a:t>
          </a:r>
          <a:endParaRPr lang="fr-FR" sz="1800" b="1" dirty="0">
            <a:latin typeface="Arial Narrow" pitchFamily="34" charset="0"/>
          </a:endParaRPr>
        </a:p>
      </dgm:t>
    </dgm:pt>
    <dgm:pt modelId="{92F74A7E-0257-4581-9CDB-E7109DFB2DBA}" type="parTrans" cxnId="{A741CAD6-71D8-4C5F-B690-6A5180359540}">
      <dgm:prSet/>
      <dgm:spPr/>
      <dgm:t>
        <a:bodyPr/>
        <a:lstStyle/>
        <a:p>
          <a:endParaRPr lang="fr-FR"/>
        </a:p>
      </dgm:t>
    </dgm:pt>
    <dgm:pt modelId="{BF6D2E5C-3EA2-438E-9415-786383AE281C}" type="sibTrans" cxnId="{A741CAD6-71D8-4C5F-B690-6A5180359540}">
      <dgm:prSet/>
      <dgm:spPr/>
      <dgm:t>
        <a:bodyPr/>
        <a:lstStyle/>
        <a:p>
          <a:endParaRPr lang="fr-FR"/>
        </a:p>
      </dgm:t>
    </dgm:pt>
    <dgm:pt modelId="{39817C5A-361F-4C21-9FEF-12A035496821}" type="pres">
      <dgm:prSet presAssocID="{DCAD3C17-D728-4450-9A0F-552054F5AF49}" presName="compositeShape" presStyleCnt="0">
        <dgm:presLayoutVars>
          <dgm:chMax val="7"/>
          <dgm:dir/>
          <dgm:resizeHandles val="exact"/>
        </dgm:presLayoutVars>
      </dgm:prSet>
      <dgm:spPr/>
      <dgm:t>
        <a:bodyPr/>
        <a:lstStyle/>
        <a:p>
          <a:endParaRPr lang="fr-FR"/>
        </a:p>
      </dgm:t>
    </dgm:pt>
    <dgm:pt modelId="{A95EF46C-B6C2-4672-8EA3-5B8A58CFD120}" type="pres">
      <dgm:prSet presAssocID="{DCAD3C17-D728-4450-9A0F-552054F5AF49}" presName="wedge1" presStyleLbl="node1" presStyleIdx="0" presStyleCnt="4"/>
      <dgm:spPr/>
      <dgm:t>
        <a:bodyPr/>
        <a:lstStyle/>
        <a:p>
          <a:endParaRPr lang="fr-FR"/>
        </a:p>
      </dgm:t>
    </dgm:pt>
    <dgm:pt modelId="{CFE69DBE-8987-4767-9692-2812FBFCD917}" type="pres">
      <dgm:prSet presAssocID="{DCAD3C17-D728-4450-9A0F-552054F5AF49}" presName="dummy1a" presStyleCnt="0"/>
      <dgm:spPr/>
    </dgm:pt>
    <dgm:pt modelId="{1BDE4A1B-C390-4BCD-B5CA-71E280486782}" type="pres">
      <dgm:prSet presAssocID="{DCAD3C17-D728-4450-9A0F-552054F5AF49}" presName="dummy1b" presStyleCnt="0"/>
      <dgm:spPr/>
    </dgm:pt>
    <dgm:pt modelId="{0870DDE7-F7D1-4FE3-9995-96BAF6B28066}" type="pres">
      <dgm:prSet presAssocID="{DCAD3C17-D728-4450-9A0F-552054F5AF49}" presName="wedge1Tx" presStyleLbl="node1" presStyleIdx="0" presStyleCnt="4">
        <dgm:presLayoutVars>
          <dgm:chMax val="0"/>
          <dgm:chPref val="0"/>
          <dgm:bulletEnabled val="1"/>
        </dgm:presLayoutVars>
      </dgm:prSet>
      <dgm:spPr/>
      <dgm:t>
        <a:bodyPr/>
        <a:lstStyle/>
        <a:p>
          <a:endParaRPr lang="fr-FR"/>
        </a:p>
      </dgm:t>
    </dgm:pt>
    <dgm:pt modelId="{D73216E1-97D0-4DFF-84EE-61262E396EB3}" type="pres">
      <dgm:prSet presAssocID="{DCAD3C17-D728-4450-9A0F-552054F5AF49}" presName="wedge2" presStyleLbl="node1" presStyleIdx="1" presStyleCnt="4"/>
      <dgm:spPr/>
      <dgm:t>
        <a:bodyPr/>
        <a:lstStyle/>
        <a:p>
          <a:endParaRPr lang="fr-FR"/>
        </a:p>
      </dgm:t>
    </dgm:pt>
    <dgm:pt modelId="{B5521465-D609-4EF6-8EB9-37613F938248}" type="pres">
      <dgm:prSet presAssocID="{DCAD3C17-D728-4450-9A0F-552054F5AF49}" presName="dummy2a" presStyleCnt="0"/>
      <dgm:spPr/>
    </dgm:pt>
    <dgm:pt modelId="{380D96A4-99A4-415A-8F92-00701A02B310}" type="pres">
      <dgm:prSet presAssocID="{DCAD3C17-D728-4450-9A0F-552054F5AF49}" presName="dummy2b" presStyleCnt="0"/>
      <dgm:spPr/>
    </dgm:pt>
    <dgm:pt modelId="{4F29A775-61C5-4DBD-8737-9537A2588E86}" type="pres">
      <dgm:prSet presAssocID="{DCAD3C17-D728-4450-9A0F-552054F5AF49}" presName="wedge2Tx" presStyleLbl="node1" presStyleIdx="1" presStyleCnt="4">
        <dgm:presLayoutVars>
          <dgm:chMax val="0"/>
          <dgm:chPref val="0"/>
          <dgm:bulletEnabled val="1"/>
        </dgm:presLayoutVars>
      </dgm:prSet>
      <dgm:spPr/>
      <dgm:t>
        <a:bodyPr/>
        <a:lstStyle/>
        <a:p>
          <a:endParaRPr lang="fr-FR"/>
        </a:p>
      </dgm:t>
    </dgm:pt>
    <dgm:pt modelId="{D98A3990-FD11-4AFC-B79D-732C1636DEF7}" type="pres">
      <dgm:prSet presAssocID="{DCAD3C17-D728-4450-9A0F-552054F5AF49}" presName="wedge3" presStyleLbl="node1" presStyleIdx="2" presStyleCnt="4"/>
      <dgm:spPr/>
      <dgm:t>
        <a:bodyPr/>
        <a:lstStyle/>
        <a:p>
          <a:endParaRPr lang="fr-FR"/>
        </a:p>
      </dgm:t>
    </dgm:pt>
    <dgm:pt modelId="{A361AC9B-3059-47A5-90C9-9EDE24478861}" type="pres">
      <dgm:prSet presAssocID="{DCAD3C17-D728-4450-9A0F-552054F5AF49}" presName="dummy3a" presStyleCnt="0"/>
      <dgm:spPr/>
    </dgm:pt>
    <dgm:pt modelId="{59CF205E-D4D4-4DAC-A1C0-5E4A2CA9DB4C}" type="pres">
      <dgm:prSet presAssocID="{DCAD3C17-D728-4450-9A0F-552054F5AF49}" presName="dummy3b" presStyleCnt="0"/>
      <dgm:spPr/>
    </dgm:pt>
    <dgm:pt modelId="{CD2DEC8B-D604-4B6B-B011-055C36E80CE7}" type="pres">
      <dgm:prSet presAssocID="{DCAD3C17-D728-4450-9A0F-552054F5AF49}" presName="wedge3Tx" presStyleLbl="node1" presStyleIdx="2" presStyleCnt="4">
        <dgm:presLayoutVars>
          <dgm:chMax val="0"/>
          <dgm:chPref val="0"/>
          <dgm:bulletEnabled val="1"/>
        </dgm:presLayoutVars>
      </dgm:prSet>
      <dgm:spPr/>
      <dgm:t>
        <a:bodyPr/>
        <a:lstStyle/>
        <a:p>
          <a:endParaRPr lang="fr-FR"/>
        </a:p>
      </dgm:t>
    </dgm:pt>
    <dgm:pt modelId="{C1F01705-7D87-44CA-8B6E-CE0A170DCA8A}" type="pres">
      <dgm:prSet presAssocID="{DCAD3C17-D728-4450-9A0F-552054F5AF49}" presName="wedge4" presStyleLbl="node1" presStyleIdx="3" presStyleCnt="4"/>
      <dgm:spPr/>
      <dgm:t>
        <a:bodyPr/>
        <a:lstStyle/>
        <a:p>
          <a:endParaRPr lang="fr-FR"/>
        </a:p>
      </dgm:t>
    </dgm:pt>
    <dgm:pt modelId="{4018D18B-9639-4930-80C9-B55766691DD2}" type="pres">
      <dgm:prSet presAssocID="{DCAD3C17-D728-4450-9A0F-552054F5AF49}" presName="dummy4a" presStyleCnt="0"/>
      <dgm:spPr/>
    </dgm:pt>
    <dgm:pt modelId="{F3729042-FC1B-435D-BF8B-41C55E6B4377}" type="pres">
      <dgm:prSet presAssocID="{DCAD3C17-D728-4450-9A0F-552054F5AF49}" presName="dummy4b" presStyleCnt="0"/>
      <dgm:spPr/>
    </dgm:pt>
    <dgm:pt modelId="{B4DB2405-FC42-45B9-92D2-DE980205EFA7}" type="pres">
      <dgm:prSet presAssocID="{DCAD3C17-D728-4450-9A0F-552054F5AF49}" presName="wedge4Tx" presStyleLbl="node1" presStyleIdx="3" presStyleCnt="4">
        <dgm:presLayoutVars>
          <dgm:chMax val="0"/>
          <dgm:chPref val="0"/>
          <dgm:bulletEnabled val="1"/>
        </dgm:presLayoutVars>
      </dgm:prSet>
      <dgm:spPr/>
      <dgm:t>
        <a:bodyPr/>
        <a:lstStyle/>
        <a:p>
          <a:endParaRPr lang="fr-FR"/>
        </a:p>
      </dgm:t>
    </dgm:pt>
    <dgm:pt modelId="{9F8E8E0E-5170-48B4-B260-648991214700}" type="pres">
      <dgm:prSet presAssocID="{9A3B92E6-0990-4DDF-801A-9A5035CCB3C7}" presName="arrowWedge1" presStyleLbl="fgSibTrans2D1" presStyleIdx="0" presStyleCnt="4"/>
      <dgm:spPr/>
    </dgm:pt>
    <dgm:pt modelId="{05C8B17D-571E-4144-8766-DE62842460FF}" type="pres">
      <dgm:prSet presAssocID="{B866884A-0F73-4128-BCE3-51F2731597BF}" presName="arrowWedge2" presStyleLbl="fgSibTrans2D1" presStyleIdx="1" presStyleCnt="4"/>
      <dgm:spPr/>
    </dgm:pt>
    <dgm:pt modelId="{48EA9713-3503-4505-82E0-A7AB777761F3}" type="pres">
      <dgm:prSet presAssocID="{0D500CD4-F55C-4385-812C-727D57AFF35D}" presName="arrowWedge3" presStyleLbl="fgSibTrans2D1" presStyleIdx="2" presStyleCnt="4"/>
      <dgm:spPr/>
    </dgm:pt>
    <dgm:pt modelId="{1B75E0C4-45B9-4ED9-AD52-E7F29E24F556}" type="pres">
      <dgm:prSet presAssocID="{BF6D2E5C-3EA2-438E-9415-786383AE281C}" presName="arrowWedge4" presStyleLbl="fgSibTrans2D1" presStyleIdx="3" presStyleCnt="4"/>
      <dgm:spPr/>
    </dgm:pt>
  </dgm:ptLst>
  <dgm:cxnLst>
    <dgm:cxn modelId="{ADDA5D8D-6121-4005-918D-442580C58A62}" type="presOf" srcId="{DCAD3C17-D728-4450-9A0F-552054F5AF49}" destId="{39817C5A-361F-4C21-9FEF-12A035496821}" srcOrd="0" destOrd="0" presId="urn:microsoft.com/office/officeart/2005/8/layout/cycle8"/>
    <dgm:cxn modelId="{0C957F14-DFCB-4949-9E23-37BAE9B1AAF9}" srcId="{DCAD3C17-D728-4450-9A0F-552054F5AF49}" destId="{7BB9F748-12D0-406A-AEA2-7A8D4DD1184C}" srcOrd="1" destOrd="0" parTransId="{97C9B604-FBB2-4756-A74F-DE3F1CB0BF4F}" sibTransId="{B866884A-0F73-4128-BCE3-51F2731597BF}"/>
    <dgm:cxn modelId="{B04C0536-E8FC-4D6F-ACA7-58504690021B}" type="presOf" srcId="{7BB9F748-12D0-406A-AEA2-7A8D4DD1184C}" destId="{D73216E1-97D0-4DFF-84EE-61262E396EB3}" srcOrd="0" destOrd="0" presId="urn:microsoft.com/office/officeart/2005/8/layout/cycle8"/>
    <dgm:cxn modelId="{FCE402DF-64BD-4120-B27B-412DE44368E2}" type="presOf" srcId="{4E1BA896-4D75-418E-B96E-D2DF3FE327B6}" destId="{A95EF46C-B6C2-4672-8EA3-5B8A58CFD120}" srcOrd="0" destOrd="0" presId="urn:microsoft.com/office/officeart/2005/8/layout/cycle8"/>
    <dgm:cxn modelId="{EF9F7E81-4775-4749-9430-84C71EBC8864}" type="presOf" srcId="{4BC20AF3-937F-457E-ADA4-52833B2C17E8}" destId="{CD2DEC8B-D604-4B6B-B011-055C36E80CE7}" srcOrd="1" destOrd="0" presId="urn:microsoft.com/office/officeart/2005/8/layout/cycle8"/>
    <dgm:cxn modelId="{A741CAD6-71D8-4C5F-B690-6A5180359540}" srcId="{DCAD3C17-D728-4450-9A0F-552054F5AF49}" destId="{33897D8F-F7CF-40A3-A799-00F6A5B6617C}" srcOrd="3" destOrd="0" parTransId="{92F74A7E-0257-4581-9CDB-E7109DFB2DBA}" sibTransId="{BF6D2E5C-3EA2-438E-9415-786383AE281C}"/>
    <dgm:cxn modelId="{8B57255E-EB62-4986-B972-C94FD0CDB557}" type="presOf" srcId="{4BC20AF3-937F-457E-ADA4-52833B2C17E8}" destId="{D98A3990-FD11-4AFC-B79D-732C1636DEF7}" srcOrd="0" destOrd="0" presId="urn:microsoft.com/office/officeart/2005/8/layout/cycle8"/>
    <dgm:cxn modelId="{9184E631-FEB1-478A-83D6-5871E0E983BF}" srcId="{DCAD3C17-D728-4450-9A0F-552054F5AF49}" destId="{4BC20AF3-937F-457E-ADA4-52833B2C17E8}" srcOrd="2" destOrd="0" parTransId="{11D934D2-ED6A-40B1-B90D-DBF5D263DDA5}" sibTransId="{0D500CD4-F55C-4385-812C-727D57AFF35D}"/>
    <dgm:cxn modelId="{8BAEE45B-D71E-4E4B-AFEC-9D8834170FA0}" type="presOf" srcId="{7BB9F748-12D0-406A-AEA2-7A8D4DD1184C}" destId="{4F29A775-61C5-4DBD-8737-9537A2588E86}" srcOrd="1" destOrd="0" presId="urn:microsoft.com/office/officeart/2005/8/layout/cycle8"/>
    <dgm:cxn modelId="{23884906-0E8E-47C2-BE46-D4CBE2D803C7}" type="presOf" srcId="{33897D8F-F7CF-40A3-A799-00F6A5B6617C}" destId="{B4DB2405-FC42-45B9-92D2-DE980205EFA7}" srcOrd="1" destOrd="0" presId="urn:microsoft.com/office/officeart/2005/8/layout/cycle8"/>
    <dgm:cxn modelId="{034B1743-9D91-4437-B184-07439FE08286}" srcId="{DCAD3C17-D728-4450-9A0F-552054F5AF49}" destId="{4E1BA896-4D75-418E-B96E-D2DF3FE327B6}" srcOrd="0" destOrd="0" parTransId="{539A1EE3-459C-4ECE-82AC-57AC39EA651F}" sibTransId="{9A3B92E6-0990-4DDF-801A-9A5035CCB3C7}"/>
    <dgm:cxn modelId="{F70ABD4A-87B5-44AF-946D-228ED48B1712}" type="presOf" srcId="{4E1BA896-4D75-418E-B96E-D2DF3FE327B6}" destId="{0870DDE7-F7D1-4FE3-9995-96BAF6B28066}" srcOrd="1" destOrd="0" presId="urn:microsoft.com/office/officeart/2005/8/layout/cycle8"/>
    <dgm:cxn modelId="{E8FEE32B-4FDD-45C0-B8AE-BA436227829D}" type="presOf" srcId="{33897D8F-F7CF-40A3-A799-00F6A5B6617C}" destId="{C1F01705-7D87-44CA-8B6E-CE0A170DCA8A}" srcOrd="0" destOrd="0" presId="urn:microsoft.com/office/officeart/2005/8/layout/cycle8"/>
    <dgm:cxn modelId="{1E4DE65D-2F25-4C67-BF48-A874008AC5F7}" type="presParOf" srcId="{39817C5A-361F-4C21-9FEF-12A035496821}" destId="{A95EF46C-B6C2-4672-8EA3-5B8A58CFD120}" srcOrd="0" destOrd="0" presId="urn:microsoft.com/office/officeart/2005/8/layout/cycle8"/>
    <dgm:cxn modelId="{516B7891-B405-4544-BD0E-10BAB27012C9}" type="presParOf" srcId="{39817C5A-361F-4C21-9FEF-12A035496821}" destId="{CFE69DBE-8987-4767-9692-2812FBFCD917}" srcOrd="1" destOrd="0" presId="urn:microsoft.com/office/officeart/2005/8/layout/cycle8"/>
    <dgm:cxn modelId="{B3919048-4D8E-49FB-BEA3-6D742BBCA29B}" type="presParOf" srcId="{39817C5A-361F-4C21-9FEF-12A035496821}" destId="{1BDE4A1B-C390-4BCD-B5CA-71E280486782}" srcOrd="2" destOrd="0" presId="urn:microsoft.com/office/officeart/2005/8/layout/cycle8"/>
    <dgm:cxn modelId="{3F9FAA52-0C53-4817-978E-474449B4DD24}" type="presParOf" srcId="{39817C5A-361F-4C21-9FEF-12A035496821}" destId="{0870DDE7-F7D1-4FE3-9995-96BAF6B28066}" srcOrd="3" destOrd="0" presId="urn:microsoft.com/office/officeart/2005/8/layout/cycle8"/>
    <dgm:cxn modelId="{009E5FB4-B653-4BBD-B10E-18B24C399EAF}" type="presParOf" srcId="{39817C5A-361F-4C21-9FEF-12A035496821}" destId="{D73216E1-97D0-4DFF-84EE-61262E396EB3}" srcOrd="4" destOrd="0" presId="urn:microsoft.com/office/officeart/2005/8/layout/cycle8"/>
    <dgm:cxn modelId="{0FC6F89A-1085-431B-962C-36BA777E989C}" type="presParOf" srcId="{39817C5A-361F-4C21-9FEF-12A035496821}" destId="{B5521465-D609-4EF6-8EB9-37613F938248}" srcOrd="5" destOrd="0" presId="urn:microsoft.com/office/officeart/2005/8/layout/cycle8"/>
    <dgm:cxn modelId="{3B273088-7654-4670-89E7-25E108A2455E}" type="presParOf" srcId="{39817C5A-361F-4C21-9FEF-12A035496821}" destId="{380D96A4-99A4-415A-8F92-00701A02B310}" srcOrd="6" destOrd="0" presId="urn:microsoft.com/office/officeart/2005/8/layout/cycle8"/>
    <dgm:cxn modelId="{7542C0F4-E25D-4B47-91FD-5B7527F70999}" type="presParOf" srcId="{39817C5A-361F-4C21-9FEF-12A035496821}" destId="{4F29A775-61C5-4DBD-8737-9537A2588E86}" srcOrd="7" destOrd="0" presId="urn:microsoft.com/office/officeart/2005/8/layout/cycle8"/>
    <dgm:cxn modelId="{B61AD507-64CD-4EB2-B202-C25B55720E87}" type="presParOf" srcId="{39817C5A-361F-4C21-9FEF-12A035496821}" destId="{D98A3990-FD11-4AFC-B79D-732C1636DEF7}" srcOrd="8" destOrd="0" presId="urn:microsoft.com/office/officeart/2005/8/layout/cycle8"/>
    <dgm:cxn modelId="{4EE19A69-3BE5-4836-9F72-5B41076C87CB}" type="presParOf" srcId="{39817C5A-361F-4C21-9FEF-12A035496821}" destId="{A361AC9B-3059-47A5-90C9-9EDE24478861}" srcOrd="9" destOrd="0" presId="urn:microsoft.com/office/officeart/2005/8/layout/cycle8"/>
    <dgm:cxn modelId="{5E2EC1F7-0286-483B-ADDE-A80DBA334CDA}" type="presParOf" srcId="{39817C5A-361F-4C21-9FEF-12A035496821}" destId="{59CF205E-D4D4-4DAC-A1C0-5E4A2CA9DB4C}" srcOrd="10" destOrd="0" presId="urn:microsoft.com/office/officeart/2005/8/layout/cycle8"/>
    <dgm:cxn modelId="{C06395A2-0B2E-47A2-A2AB-AF47280DF01F}" type="presParOf" srcId="{39817C5A-361F-4C21-9FEF-12A035496821}" destId="{CD2DEC8B-D604-4B6B-B011-055C36E80CE7}" srcOrd="11" destOrd="0" presId="urn:microsoft.com/office/officeart/2005/8/layout/cycle8"/>
    <dgm:cxn modelId="{EBF4EFB6-7A88-4AF0-914D-2C848E67D5CA}" type="presParOf" srcId="{39817C5A-361F-4C21-9FEF-12A035496821}" destId="{C1F01705-7D87-44CA-8B6E-CE0A170DCA8A}" srcOrd="12" destOrd="0" presId="urn:microsoft.com/office/officeart/2005/8/layout/cycle8"/>
    <dgm:cxn modelId="{73A71F0B-EAFC-4284-A8A8-1A4C95524896}" type="presParOf" srcId="{39817C5A-361F-4C21-9FEF-12A035496821}" destId="{4018D18B-9639-4930-80C9-B55766691DD2}" srcOrd="13" destOrd="0" presId="urn:microsoft.com/office/officeart/2005/8/layout/cycle8"/>
    <dgm:cxn modelId="{8DCD1F37-43B5-473C-9848-132D52805499}" type="presParOf" srcId="{39817C5A-361F-4C21-9FEF-12A035496821}" destId="{F3729042-FC1B-435D-BF8B-41C55E6B4377}" srcOrd="14" destOrd="0" presId="urn:microsoft.com/office/officeart/2005/8/layout/cycle8"/>
    <dgm:cxn modelId="{BE8FCF24-7E00-4B1F-A3CD-4F607FD83913}" type="presParOf" srcId="{39817C5A-361F-4C21-9FEF-12A035496821}" destId="{B4DB2405-FC42-45B9-92D2-DE980205EFA7}" srcOrd="15" destOrd="0" presId="urn:microsoft.com/office/officeart/2005/8/layout/cycle8"/>
    <dgm:cxn modelId="{9CD2682F-E0F7-4C4C-8EBF-6E390415FCC1}" type="presParOf" srcId="{39817C5A-361F-4C21-9FEF-12A035496821}" destId="{9F8E8E0E-5170-48B4-B260-648991214700}" srcOrd="16" destOrd="0" presId="urn:microsoft.com/office/officeart/2005/8/layout/cycle8"/>
    <dgm:cxn modelId="{984B6362-AB40-44D3-9E79-06AF6D056237}" type="presParOf" srcId="{39817C5A-361F-4C21-9FEF-12A035496821}" destId="{05C8B17D-571E-4144-8766-DE62842460FF}" srcOrd="17" destOrd="0" presId="urn:microsoft.com/office/officeart/2005/8/layout/cycle8"/>
    <dgm:cxn modelId="{94D54D9B-A48C-4155-88D5-294863B7A719}" type="presParOf" srcId="{39817C5A-361F-4C21-9FEF-12A035496821}" destId="{48EA9713-3503-4505-82E0-A7AB777761F3}" srcOrd="18" destOrd="0" presId="urn:microsoft.com/office/officeart/2005/8/layout/cycle8"/>
    <dgm:cxn modelId="{B82BA893-8E0A-4104-81CF-6C485D75E965}" type="presParOf" srcId="{39817C5A-361F-4C21-9FEF-12A035496821}" destId="{1B75E0C4-45B9-4ED9-AD52-E7F29E24F556}"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463E9-8691-4CDF-8A2A-8714AA62FDDC}">
      <dsp:nvSpPr>
        <dsp:cNvPr id="0" name=""/>
        <dsp:cNvSpPr/>
      </dsp:nvSpPr>
      <dsp:spPr>
        <a:xfrm>
          <a:off x="1427880" y="298064"/>
          <a:ext cx="2264243" cy="2264243"/>
        </a:xfrm>
        <a:prstGeom prst="pieWedg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CA" sz="2000" b="1" kern="1200" dirty="0">
              <a:solidFill>
                <a:srgbClr val="FF0000"/>
              </a:solidFill>
              <a:latin typeface="Sylfaen" pitchFamily="18" charset="0"/>
              <a:ea typeface="+mn-ea"/>
              <a:cs typeface="+mn-cs"/>
            </a:rPr>
            <a:t>D. </a:t>
          </a:r>
          <a:r>
            <a:rPr lang="fr-CA" sz="2000" b="1" kern="1200" dirty="0">
              <a:latin typeface="Sylfaen" pitchFamily="18" charset="0"/>
              <a:ea typeface="+mn-ea"/>
              <a:cs typeface="+mn-cs"/>
            </a:rPr>
            <a:t>Comment mesurer l’atteinte des résultats ?</a:t>
          </a:r>
        </a:p>
      </dsp:txBody>
      <dsp:txXfrm>
        <a:off x="2091061" y="961245"/>
        <a:ext cx="1601062" cy="1601062"/>
      </dsp:txXfrm>
    </dsp:sp>
    <dsp:sp modelId="{DAD99A60-E1DD-49A4-AAE5-63F18614F32C}">
      <dsp:nvSpPr>
        <dsp:cNvPr id="0" name=""/>
        <dsp:cNvSpPr/>
      </dsp:nvSpPr>
      <dsp:spPr>
        <a:xfrm rot="5400000">
          <a:off x="3796708" y="298064"/>
          <a:ext cx="2264243" cy="2264243"/>
        </a:xfrm>
        <a:prstGeom prst="pieWedge">
          <a:avLst/>
        </a:prstGeom>
        <a:solidFill>
          <a:schemeClr val="accent1">
            <a:shade val="50000"/>
            <a:hueOff val="180718"/>
            <a:satOff val="-3780"/>
            <a:lumOff val="210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fr-CA" sz="1900" b="1" kern="1200" dirty="0">
              <a:solidFill>
                <a:srgbClr val="FF0000"/>
              </a:solidFill>
              <a:latin typeface="Sylfaen" pitchFamily="18" charset="0"/>
              <a:ea typeface="+mn-ea"/>
              <a:cs typeface="+mn-cs"/>
            </a:rPr>
            <a:t>A. </a:t>
          </a:r>
        </a:p>
        <a:p>
          <a:pPr lvl="0" algn="ctr" defTabSz="844550">
            <a:lnSpc>
              <a:spcPct val="90000"/>
            </a:lnSpc>
            <a:spcBef>
              <a:spcPct val="0"/>
            </a:spcBef>
            <a:spcAft>
              <a:spcPct val="35000"/>
            </a:spcAft>
          </a:pPr>
          <a:r>
            <a:rPr lang="fr-CA" sz="1900" b="1" kern="1200" dirty="0">
              <a:latin typeface="Sylfaen" pitchFamily="18" charset="0"/>
              <a:ea typeface="+mn-ea"/>
              <a:cs typeface="+mn-cs"/>
            </a:rPr>
            <a:t>Quel est l’état des lieux ?</a:t>
          </a:r>
        </a:p>
      </dsp:txBody>
      <dsp:txXfrm rot="-5400000">
        <a:off x="3796708" y="961245"/>
        <a:ext cx="1601062" cy="1601062"/>
      </dsp:txXfrm>
    </dsp:sp>
    <dsp:sp modelId="{8CBC8D1D-C87F-4352-A22B-FAFEF7DE2D71}">
      <dsp:nvSpPr>
        <dsp:cNvPr id="0" name=""/>
        <dsp:cNvSpPr/>
      </dsp:nvSpPr>
      <dsp:spPr>
        <a:xfrm rot="10800000">
          <a:off x="3796708" y="2666892"/>
          <a:ext cx="2264243" cy="2264243"/>
        </a:xfrm>
        <a:prstGeom prst="pieWedge">
          <a:avLst/>
        </a:prstGeom>
        <a:solidFill>
          <a:schemeClr val="accent1">
            <a:shade val="50000"/>
            <a:hueOff val="361436"/>
            <a:satOff val="-7560"/>
            <a:lumOff val="420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fr-CA" sz="1900" b="1" kern="1200" dirty="0">
              <a:solidFill>
                <a:srgbClr val="FF0000"/>
              </a:solidFill>
              <a:latin typeface="Sylfaen" pitchFamily="18" charset="0"/>
              <a:ea typeface="+mn-ea"/>
              <a:cs typeface="+mn-cs"/>
            </a:rPr>
            <a:t>B. </a:t>
          </a:r>
        </a:p>
        <a:p>
          <a:pPr lvl="0" algn="ctr" defTabSz="844550">
            <a:lnSpc>
              <a:spcPct val="90000"/>
            </a:lnSpc>
            <a:spcBef>
              <a:spcPct val="0"/>
            </a:spcBef>
            <a:spcAft>
              <a:spcPct val="35000"/>
            </a:spcAft>
          </a:pPr>
          <a:r>
            <a:rPr lang="fr-CA" sz="1900" b="1" kern="1200" dirty="0">
              <a:latin typeface="Sylfaen" pitchFamily="18" charset="0"/>
              <a:ea typeface="+mn-ea"/>
              <a:cs typeface="+mn-cs"/>
            </a:rPr>
            <a:t>Où voulons-nous aller ?</a:t>
          </a:r>
        </a:p>
      </dsp:txBody>
      <dsp:txXfrm rot="10800000">
        <a:off x="3796708" y="2666892"/>
        <a:ext cx="1601062" cy="1601062"/>
      </dsp:txXfrm>
    </dsp:sp>
    <dsp:sp modelId="{80FABF97-1A99-469E-AF82-2DA9C58F8609}">
      <dsp:nvSpPr>
        <dsp:cNvPr id="0" name=""/>
        <dsp:cNvSpPr/>
      </dsp:nvSpPr>
      <dsp:spPr>
        <a:xfrm rot="16200000">
          <a:off x="1427880" y="2666892"/>
          <a:ext cx="2264243" cy="2264243"/>
        </a:xfrm>
        <a:prstGeom prst="pieWedge">
          <a:avLst/>
        </a:prstGeom>
        <a:solidFill>
          <a:schemeClr val="accent1">
            <a:shade val="50000"/>
            <a:hueOff val="180718"/>
            <a:satOff val="-3780"/>
            <a:lumOff val="210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fr-CA" sz="1900" b="1" kern="1200" dirty="0">
              <a:solidFill>
                <a:srgbClr val="FF0000"/>
              </a:solidFill>
              <a:latin typeface="Sylfaen" pitchFamily="18" charset="0"/>
              <a:ea typeface="+mn-ea"/>
              <a:cs typeface="+mn-cs"/>
            </a:rPr>
            <a:t>C.</a:t>
          </a:r>
        </a:p>
        <a:p>
          <a:pPr lvl="0" algn="ctr" defTabSz="844550">
            <a:lnSpc>
              <a:spcPct val="90000"/>
            </a:lnSpc>
            <a:spcBef>
              <a:spcPct val="0"/>
            </a:spcBef>
            <a:spcAft>
              <a:spcPct val="35000"/>
            </a:spcAft>
          </a:pPr>
          <a:r>
            <a:rPr lang="fr-CA" sz="1900" b="1" kern="1200" dirty="0">
              <a:latin typeface="Sylfaen" pitchFamily="18" charset="0"/>
              <a:ea typeface="+mn-ea"/>
              <a:cs typeface="+mn-cs"/>
            </a:rPr>
            <a:t>Comment y arriver ?</a:t>
          </a:r>
        </a:p>
      </dsp:txBody>
      <dsp:txXfrm rot="5400000">
        <a:off x="2091061" y="2666892"/>
        <a:ext cx="1601062" cy="1601062"/>
      </dsp:txXfrm>
    </dsp:sp>
    <dsp:sp modelId="{392FD5AF-FA23-4DD1-A05E-2450A6E5EBC4}">
      <dsp:nvSpPr>
        <dsp:cNvPr id="0" name=""/>
        <dsp:cNvSpPr/>
      </dsp:nvSpPr>
      <dsp:spPr>
        <a:xfrm>
          <a:off x="3353533" y="2143972"/>
          <a:ext cx="781765" cy="679796"/>
        </a:xfrm>
        <a:prstGeom prst="circularArrow">
          <a:avLst/>
        </a:prstGeom>
        <a:solidFill>
          <a:schemeClr val="accent1">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7D9481-102A-4D77-9CBD-A447382D1B05}">
      <dsp:nvSpPr>
        <dsp:cNvPr id="0" name=""/>
        <dsp:cNvSpPr/>
      </dsp:nvSpPr>
      <dsp:spPr>
        <a:xfrm rot="10800000">
          <a:off x="3381418" y="2388002"/>
          <a:ext cx="781765" cy="679796"/>
        </a:xfrm>
        <a:prstGeom prst="circularArrow">
          <a:avLst/>
        </a:prstGeom>
        <a:solidFill>
          <a:schemeClr val="accent1">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EF46C-B6C2-4672-8EA3-5B8A58CFD120}">
      <dsp:nvSpPr>
        <dsp:cNvPr id="0" name=""/>
        <dsp:cNvSpPr/>
      </dsp:nvSpPr>
      <dsp:spPr>
        <a:xfrm>
          <a:off x="1184680" y="262266"/>
          <a:ext cx="3572446" cy="3572446"/>
        </a:xfrm>
        <a:prstGeom prst="pie">
          <a:avLst>
            <a:gd name="adj1" fmla="val 16200000"/>
            <a:gd name="adj2" fmla="val 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fr-CA" sz="2000" b="1" kern="1200">
              <a:latin typeface="Sylfaen" pitchFamily="18" charset="0"/>
            </a:rPr>
            <a:t>Quel est l’état des lieux ?</a:t>
          </a:r>
          <a:endParaRPr lang="fr-FR" sz="2000" b="1" kern="1200" dirty="0">
            <a:latin typeface="Arial Narrow" pitchFamily="34" charset="0"/>
          </a:endParaRPr>
        </a:p>
      </dsp:txBody>
      <dsp:txXfrm>
        <a:off x="3081053" y="1002698"/>
        <a:ext cx="1318402" cy="978169"/>
      </dsp:txXfrm>
    </dsp:sp>
    <dsp:sp modelId="{D73216E1-97D0-4DFF-84EE-61262E396EB3}">
      <dsp:nvSpPr>
        <dsp:cNvPr id="0" name=""/>
        <dsp:cNvSpPr/>
      </dsp:nvSpPr>
      <dsp:spPr>
        <a:xfrm>
          <a:off x="1184680" y="382199"/>
          <a:ext cx="3572446" cy="3572446"/>
        </a:xfrm>
        <a:prstGeom prst="pie">
          <a:avLst>
            <a:gd name="adj1" fmla="val 0"/>
            <a:gd name="adj2" fmla="val 54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CA" sz="1400" b="1" kern="1200">
              <a:latin typeface="Sylfaen" pitchFamily="18" charset="0"/>
            </a:rPr>
            <a:t>Où voulons-nous aller ?</a:t>
          </a:r>
          <a:endParaRPr lang="fr-FR" sz="1400" b="1" kern="1200" dirty="0">
            <a:latin typeface="Arial Narrow" pitchFamily="34" charset="0"/>
          </a:endParaRPr>
        </a:p>
      </dsp:txBody>
      <dsp:txXfrm>
        <a:off x="3081053" y="2236043"/>
        <a:ext cx="1318402" cy="978169"/>
      </dsp:txXfrm>
    </dsp:sp>
    <dsp:sp modelId="{D98A3990-FD11-4AFC-B79D-732C1636DEF7}">
      <dsp:nvSpPr>
        <dsp:cNvPr id="0" name=""/>
        <dsp:cNvSpPr/>
      </dsp:nvSpPr>
      <dsp:spPr>
        <a:xfrm>
          <a:off x="1064748" y="382199"/>
          <a:ext cx="3572446" cy="3572446"/>
        </a:xfrm>
        <a:prstGeom prst="pie">
          <a:avLst>
            <a:gd name="adj1" fmla="val 5400000"/>
            <a:gd name="adj2" fmla="val 108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CA" sz="1400" b="1" kern="1200">
              <a:latin typeface="Sylfaen" pitchFamily="18" charset="0"/>
            </a:rPr>
            <a:t>Comment y arriver ?</a:t>
          </a:r>
          <a:endParaRPr lang="fr-FR" sz="1400" b="1" kern="1200" dirty="0">
            <a:latin typeface="Arial Narrow" pitchFamily="34" charset="0"/>
          </a:endParaRPr>
        </a:p>
      </dsp:txBody>
      <dsp:txXfrm>
        <a:off x="1422418" y="2236043"/>
        <a:ext cx="1318402" cy="978169"/>
      </dsp:txXfrm>
    </dsp:sp>
    <dsp:sp modelId="{C1F01705-7D87-44CA-8B6E-CE0A170DCA8A}">
      <dsp:nvSpPr>
        <dsp:cNvPr id="0" name=""/>
        <dsp:cNvSpPr/>
      </dsp:nvSpPr>
      <dsp:spPr>
        <a:xfrm>
          <a:off x="1064748" y="262266"/>
          <a:ext cx="3572446" cy="3572446"/>
        </a:xfrm>
        <a:prstGeom prst="pie">
          <a:avLst>
            <a:gd name="adj1" fmla="val 108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CA" sz="1400" b="1" kern="1200" dirty="0">
              <a:latin typeface="Sylfaen" pitchFamily="18" charset="0"/>
            </a:rPr>
            <a:t>Comment mesurer l’atteinte des résultats ?</a:t>
          </a:r>
          <a:endParaRPr lang="fr-FR" sz="1400" b="1" kern="1200" dirty="0">
            <a:latin typeface="Arial Narrow" pitchFamily="34" charset="0"/>
          </a:endParaRPr>
        </a:p>
      </dsp:txBody>
      <dsp:txXfrm>
        <a:off x="1422418" y="1002698"/>
        <a:ext cx="1318402" cy="978169"/>
      </dsp:txXfrm>
    </dsp:sp>
    <dsp:sp modelId="{9F8E8E0E-5170-48B4-B260-648991214700}">
      <dsp:nvSpPr>
        <dsp:cNvPr id="0" name=""/>
        <dsp:cNvSpPr/>
      </dsp:nvSpPr>
      <dsp:spPr>
        <a:xfrm>
          <a:off x="963529" y="41115"/>
          <a:ext cx="4014748" cy="4014748"/>
        </a:xfrm>
        <a:prstGeom prst="circularArrow">
          <a:avLst>
            <a:gd name="adj1" fmla="val 5085"/>
            <a:gd name="adj2" fmla="val 327528"/>
            <a:gd name="adj3" fmla="val 21272472"/>
            <a:gd name="adj4" fmla="val 1620000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5C8B17D-571E-4144-8766-DE62842460FF}">
      <dsp:nvSpPr>
        <dsp:cNvPr id="0" name=""/>
        <dsp:cNvSpPr/>
      </dsp:nvSpPr>
      <dsp:spPr>
        <a:xfrm>
          <a:off x="963529" y="161047"/>
          <a:ext cx="4014748" cy="4014748"/>
        </a:xfrm>
        <a:prstGeom prst="circularArrow">
          <a:avLst>
            <a:gd name="adj1" fmla="val 5085"/>
            <a:gd name="adj2" fmla="val 327528"/>
            <a:gd name="adj3" fmla="val 5072472"/>
            <a:gd name="adj4" fmla="val 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8EA9713-3503-4505-82E0-A7AB777761F3}">
      <dsp:nvSpPr>
        <dsp:cNvPr id="0" name=""/>
        <dsp:cNvSpPr/>
      </dsp:nvSpPr>
      <dsp:spPr>
        <a:xfrm>
          <a:off x="843596" y="161047"/>
          <a:ext cx="4014748" cy="4014748"/>
        </a:xfrm>
        <a:prstGeom prst="circularArrow">
          <a:avLst>
            <a:gd name="adj1" fmla="val 5085"/>
            <a:gd name="adj2" fmla="val 327528"/>
            <a:gd name="adj3" fmla="val 10472472"/>
            <a:gd name="adj4" fmla="val 540000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B75E0C4-45B9-4ED9-AD52-E7F29E24F556}">
      <dsp:nvSpPr>
        <dsp:cNvPr id="0" name=""/>
        <dsp:cNvSpPr/>
      </dsp:nvSpPr>
      <dsp:spPr>
        <a:xfrm>
          <a:off x="843596" y="41115"/>
          <a:ext cx="4014748" cy="4014748"/>
        </a:xfrm>
        <a:prstGeom prst="circularArrow">
          <a:avLst>
            <a:gd name="adj1" fmla="val 5085"/>
            <a:gd name="adj2" fmla="val 327528"/>
            <a:gd name="adj3" fmla="val 15872472"/>
            <a:gd name="adj4" fmla="val 1080000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EF46C-B6C2-4672-8EA3-5B8A58CFD120}">
      <dsp:nvSpPr>
        <dsp:cNvPr id="0" name=""/>
        <dsp:cNvSpPr/>
      </dsp:nvSpPr>
      <dsp:spPr>
        <a:xfrm>
          <a:off x="1184680" y="262266"/>
          <a:ext cx="3572446" cy="3572446"/>
        </a:xfrm>
        <a:prstGeom prst="pie">
          <a:avLst>
            <a:gd name="adj1" fmla="val 16200000"/>
            <a:gd name="adj2" fmla="val 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CA" sz="1400" b="1" kern="1200">
              <a:latin typeface="Sylfaen" pitchFamily="18" charset="0"/>
            </a:rPr>
            <a:t>Quel est l’état des lieux ?</a:t>
          </a:r>
          <a:endParaRPr lang="fr-FR" sz="1400" b="1" kern="1200" dirty="0">
            <a:latin typeface="Arial Narrow" pitchFamily="34" charset="0"/>
          </a:endParaRPr>
        </a:p>
      </dsp:txBody>
      <dsp:txXfrm>
        <a:off x="3081053" y="1002698"/>
        <a:ext cx="1318402" cy="978169"/>
      </dsp:txXfrm>
    </dsp:sp>
    <dsp:sp modelId="{D73216E1-97D0-4DFF-84EE-61262E396EB3}">
      <dsp:nvSpPr>
        <dsp:cNvPr id="0" name=""/>
        <dsp:cNvSpPr/>
      </dsp:nvSpPr>
      <dsp:spPr>
        <a:xfrm>
          <a:off x="1184680" y="382199"/>
          <a:ext cx="3572446" cy="3572446"/>
        </a:xfrm>
        <a:prstGeom prst="pie">
          <a:avLst>
            <a:gd name="adj1" fmla="val 0"/>
            <a:gd name="adj2" fmla="val 54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CA" sz="1800" b="1" kern="1200">
              <a:latin typeface="Sylfaen" pitchFamily="18" charset="0"/>
            </a:rPr>
            <a:t>Où voulons-nous aller ?</a:t>
          </a:r>
          <a:endParaRPr lang="fr-FR" sz="1800" b="1" kern="1200" dirty="0">
            <a:latin typeface="Arial Narrow" pitchFamily="34" charset="0"/>
          </a:endParaRPr>
        </a:p>
      </dsp:txBody>
      <dsp:txXfrm>
        <a:off x="3081053" y="2236043"/>
        <a:ext cx="1318402" cy="978169"/>
      </dsp:txXfrm>
    </dsp:sp>
    <dsp:sp modelId="{D98A3990-FD11-4AFC-B79D-732C1636DEF7}">
      <dsp:nvSpPr>
        <dsp:cNvPr id="0" name=""/>
        <dsp:cNvSpPr/>
      </dsp:nvSpPr>
      <dsp:spPr>
        <a:xfrm>
          <a:off x="1064748" y="382199"/>
          <a:ext cx="3572446" cy="3572446"/>
        </a:xfrm>
        <a:prstGeom prst="pie">
          <a:avLst>
            <a:gd name="adj1" fmla="val 5400000"/>
            <a:gd name="adj2" fmla="val 108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CA" sz="1400" b="1" kern="1200">
              <a:latin typeface="Sylfaen" pitchFamily="18" charset="0"/>
            </a:rPr>
            <a:t>Comment y arriver ?</a:t>
          </a:r>
          <a:endParaRPr lang="fr-FR" sz="1400" b="1" kern="1200" dirty="0">
            <a:latin typeface="Arial Narrow" pitchFamily="34" charset="0"/>
          </a:endParaRPr>
        </a:p>
      </dsp:txBody>
      <dsp:txXfrm>
        <a:off x="1422418" y="2236043"/>
        <a:ext cx="1318402" cy="978169"/>
      </dsp:txXfrm>
    </dsp:sp>
    <dsp:sp modelId="{C1F01705-7D87-44CA-8B6E-CE0A170DCA8A}">
      <dsp:nvSpPr>
        <dsp:cNvPr id="0" name=""/>
        <dsp:cNvSpPr/>
      </dsp:nvSpPr>
      <dsp:spPr>
        <a:xfrm>
          <a:off x="1064748" y="262266"/>
          <a:ext cx="3572446" cy="3572446"/>
        </a:xfrm>
        <a:prstGeom prst="pie">
          <a:avLst>
            <a:gd name="adj1" fmla="val 108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CA" sz="1400" b="1" kern="1200" dirty="0">
              <a:latin typeface="Sylfaen" pitchFamily="18" charset="0"/>
            </a:rPr>
            <a:t>Comment mesurer l’atteinte des résultats ?</a:t>
          </a:r>
          <a:endParaRPr lang="fr-FR" sz="1400" b="1" kern="1200" dirty="0">
            <a:latin typeface="Arial Narrow" pitchFamily="34" charset="0"/>
          </a:endParaRPr>
        </a:p>
      </dsp:txBody>
      <dsp:txXfrm>
        <a:off x="1422418" y="1002698"/>
        <a:ext cx="1318402" cy="978169"/>
      </dsp:txXfrm>
    </dsp:sp>
    <dsp:sp modelId="{9F8E8E0E-5170-48B4-B260-648991214700}">
      <dsp:nvSpPr>
        <dsp:cNvPr id="0" name=""/>
        <dsp:cNvSpPr/>
      </dsp:nvSpPr>
      <dsp:spPr>
        <a:xfrm>
          <a:off x="963529" y="41115"/>
          <a:ext cx="4014748" cy="4014748"/>
        </a:xfrm>
        <a:prstGeom prst="circularArrow">
          <a:avLst>
            <a:gd name="adj1" fmla="val 5085"/>
            <a:gd name="adj2" fmla="val 327528"/>
            <a:gd name="adj3" fmla="val 21272472"/>
            <a:gd name="adj4" fmla="val 1620000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5C8B17D-571E-4144-8766-DE62842460FF}">
      <dsp:nvSpPr>
        <dsp:cNvPr id="0" name=""/>
        <dsp:cNvSpPr/>
      </dsp:nvSpPr>
      <dsp:spPr>
        <a:xfrm>
          <a:off x="963529" y="161047"/>
          <a:ext cx="4014748" cy="4014748"/>
        </a:xfrm>
        <a:prstGeom prst="circularArrow">
          <a:avLst>
            <a:gd name="adj1" fmla="val 5085"/>
            <a:gd name="adj2" fmla="val 327528"/>
            <a:gd name="adj3" fmla="val 5072472"/>
            <a:gd name="adj4" fmla="val 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8EA9713-3503-4505-82E0-A7AB777761F3}">
      <dsp:nvSpPr>
        <dsp:cNvPr id="0" name=""/>
        <dsp:cNvSpPr/>
      </dsp:nvSpPr>
      <dsp:spPr>
        <a:xfrm>
          <a:off x="843596" y="161047"/>
          <a:ext cx="4014748" cy="4014748"/>
        </a:xfrm>
        <a:prstGeom prst="circularArrow">
          <a:avLst>
            <a:gd name="adj1" fmla="val 5085"/>
            <a:gd name="adj2" fmla="val 327528"/>
            <a:gd name="adj3" fmla="val 10472472"/>
            <a:gd name="adj4" fmla="val 540000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B75E0C4-45B9-4ED9-AD52-E7F29E24F556}">
      <dsp:nvSpPr>
        <dsp:cNvPr id="0" name=""/>
        <dsp:cNvSpPr/>
      </dsp:nvSpPr>
      <dsp:spPr>
        <a:xfrm>
          <a:off x="843596" y="41115"/>
          <a:ext cx="4014748" cy="4014748"/>
        </a:xfrm>
        <a:prstGeom prst="circularArrow">
          <a:avLst>
            <a:gd name="adj1" fmla="val 5085"/>
            <a:gd name="adj2" fmla="val 327528"/>
            <a:gd name="adj3" fmla="val 15872472"/>
            <a:gd name="adj4" fmla="val 1080000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EF46C-B6C2-4672-8EA3-5B8A58CFD120}">
      <dsp:nvSpPr>
        <dsp:cNvPr id="0" name=""/>
        <dsp:cNvSpPr/>
      </dsp:nvSpPr>
      <dsp:spPr>
        <a:xfrm>
          <a:off x="684617" y="262266"/>
          <a:ext cx="3572446" cy="3572446"/>
        </a:xfrm>
        <a:prstGeom prst="pie">
          <a:avLst>
            <a:gd name="adj1" fmla="val 16200000"/>
            <a:gd name="adj2" fmla="val 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CA" sz="1400" b="1" kern="1200">
              <a:latin typeface="Sylfaen" pitchFamily="18" charset="0"/>
            </a:rPr>
            <a:t>Quel est l’état des lieux ?</a:t>
          </a:r>
          <a:endParaRPr lang="fr-FR" sz="1400" b="1" kern="1200" dirty="0">
            <a:latin typeface="Arial Narrow" pitchFamily="34" charset="0"/>
          </a:endParaRPr>
        </a:p>
      </dsp:txBody>
      <dsp:txXfrm>
        <a:off x="2580991" y="1002699"/>
        <a:ext cx="1318403" cy="978169"/>
      </dsp:txXfrm>
    </dsp:sp>
    <dsp:sp modelId="{D73216E1-97D0-4DFF-84EE-61262E396EB3}">
      <dsp:nvSpPr>
        <dsp:cNvPr id="0" name=""/>
        <dsp:cNvSpPr/>
      </dsp:nvSpPr>
      <dsp:spPr>
        <a:xfrm>
          <a:off x="684617" y="382199"/>
          <a:ext cx="3572446" cy="3572446"/>
        </a:xfrm>
        <a:prstGeom prst="pie">
          <a:avLst>
            <a:gd name="adj1" fmla="val 0"/>
            <a:gd name="adj2" fmla="val 54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CA" sz="1400" b="1" kern="1200">
              <a:latin typeface="Sylfaen" pitchFamily="18" charset="0"/>
            </a:rPr>
            <a:t>Où voulons-nous aller ?</a:t>
          </a:r>
          <a:endParaRPr lang="fr-FR" sz="1400" b="1" kern="1200" dirty="0">
            <a:latin typeface="Arial Narrow" pitchFamily="34" charset="0"/>
          </a:endParaRPr>
        </a:p>
      </dsp:txBody>
      <dsp:txXfrm>
        <a:off x="2580991" y="2236043"/>
        <a:ext cx="1318403" cy="978169"/>
      </dsp:txXfrm>
    </dsp:sp>
    <dsp:sp modelId="{D98A3990-FD11-4AFC-B79D-732C1636DEF7}">
      <dsp:nvSpPr>
        <dsp:cNvPr id="0" name=""/>
        <dsp:cNvSpPr/>
      </dsp:nvSpPr>
      <dsp:spPr>
        <a:xfrm>
          <a:off x="564685" y="382199"/>
          <a:ext cx="3572446" cy="3572446"/>
        </a:xfrm>
        <a:prstGeom prst="pie">
          <a:avLst>
            <a:gd name="adj1" fmla="val 5400000"/>
            <a:gd name="adj2" fmla="val 108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fr-CA" sz="2000" b="1" kern="1200">
              <a:latin typeface="Sylfaen" pitchFamily="18" charset="0"/>
            </a:rPr>
            <a:t>Comment y arriver ?</a:t>
          </a:r>
          <a:endParaRPr lang="fr-FR" sz="2000" b="1" kern="1200" dirty="0">
            <a:latin typeface="Arial Narrow" pitchFamily="34" charset="0"/>
          </a:endParaRPr>
        </a:p>
      </dsp:txBody>
      <dsp:txXfrm>
        <a:off x="922355" y="2236043"/>
        <a:ext cx="1318403" cy="978169"/>
      </dsp:txXfrm>
    </dsp:sp>
    <dsp:sp modelId="{C1F01705-7D87-44CA-8B6E-CE0A170DCA8A}">
      <dsp:nvSpPr>
        <dsp:cNvPr id="0" name=""/>
        <dsp:cNvSpPr/>
      </dsp:nvSpPr>
      <dsp:spPr>
        <a:xfrm>
          <a:off x="564685" y="262266"/>
          <a:ext cx="3572446" cy="3572446"/>
        </a:xfrm>
        <a:prstGeom prst="pie">
          <a:avLst>
            <a:gd name="adj1" fmla="val 108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CA" sz="1400" b="1" kern="1200">
              <a:latin typeface="Sylfaen" pitchFamily="18" charset="0"/>
            </a:rPr>
            <a:t>Comment mesurer l’atteinte des résultats ?</a:t>
          </a:r>
          <a:endParaRPr lang="fr-FR" sz="1400" b="1" kern="1200" dirty="0">
            <a:latin typeface="Arial Narrow" pitchFamily="34" charset="0"/>
          </a:endParaRPr>
        </a:p>
      </dsp:txBody>
      <dsp:txXfrm>
        <a:off x="922355" y="1002699"/>
        <a:ext cx="1318403" cy="978169"/>
      </dsp:txXfrm>
    </dsp:sp>
    <dsp:sp modelId="{9F8E8E0E-5170-48B4-B260-648991214700}">
      <dsp:nvSpPr>
        <dsp:cNvPr id="0" name=""/>
        <dsp:cNvSpPr/>
      </dsp:nvSpPr>
      <dsp:spPr>
        <a:xfrm>
          <a:off x="463466" y="41115"/>
          <a:ext cx="4014749" cy="4014749"/>
        </a:xfrm>
        <a:prstGeom prst="circularArrow">
          <a:avLst>
            <a:gd name="adj1" fmla="val 5085"/>
            <a:gd name="adj2" fmla="val 327528"/>
            <a:gd name="adj3" fmla="val 21272472"/>
            <a:gd name="adj4" fmla="val 1620000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5C8B17D-571E-4144-8766-DE62842460FF}">
      <dsp:nvSpPr>
        <dsp:cNvPr id="0" name=""/>
        <dsp:cNvSpPr/>
      </dsp:nvSpPr>
      <dsp:spPr>
        <a:xfrm>
          <a:off x="463466" y="161047"/>
          <a:ext cx="4014749" cy="4014749"/>
        </a:xfrm>
        <a:prstGeom prst="circularArrow">
          <a:avLst>
            <a:gd name="adj1" fmla="val 5085"/>
            <a:gd name="adj2" fmla="val 327528"/>
            <a:gd name="adj3" fmla="val 5072472"/>
            <a:gd name="adj4" fmla="val 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8EA9713-3503-4505-82E0-A7AB777761F3}">
      <dsp:nvSpPr>
        <dsp:cNvPr id="0" name=""/>
        <dsp:cNvSpPr/>
      </dsp:nvSpPr>
      <dsp:spPr>
        <a:xfrm>
          <a:off x="343533" y="161047"/>
          <a:ext cx="4014749" cy="4014749"/>
        </a:xfrm>
        <a:prstGeom prst="circularArrow">
          <a:avLst>
            <a:gd name="adj1" fmla="val 5085"/>
            <a:gd name="adj2" fmla="val 327528"/>
            <a:gd name="adj3" fmla="val 10472472"/>
            <a:gd name="adj4" fmla="val 540000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B75E0C4-45B9-4ED9-AD52-E7F29E24F556}">
      <dsp:nvSpPr>
        <dsp:cNvPr id="0" name=""/>
        <dsp:cNvSpPr/>
      </dsp:nvSpPr>
      <dsp:spPr>
        <a:xfrm>
          <a:off x="343533" y="41115"/>
          <a:ext cx="4014749" cy="4014749"/>
        </a:xfrm>
        <a:prstGeom prst="circularArrow">
          <a:avLst>
            <a:gd name="adj1" fmla="val 5085"/>
            <a:gd name="adj2" fmla="val 327528"/>
            <a:gd name="adj3" fmla="val 15872472"/>
            <a:gd name="adj4" fmla="val 1080000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EF46C-B6C2-4672-8EA3-5B8A58CFD120}">
      <dsp:nvSpPr>
        <dsp:cNvPr id="0" name=""/>
        <dsp:cNvSpPr/>
      </dsp:nvSpPr>
      <dsp:spPr>
        <a:xfrm>
          <a:off x="684617" y="262266"/>
          <a:ext cx="3572446" cy="3572446"/>
        </a:xfrm>
        <a:prstGeom prst="pie">
          <a:avLst>
            <a:gd name="adj1" fmla="val 16200000"/>
            <a:gd name="adj2" fmla="val 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CA" sz="1400" b="1" kern="1200">
              <a:latin typeface="Sylfaen" pitchFamily="18" charset="0"/>
            </a:rPr>
            <a:t>Quel est l’état des lieux ?</a:t>
          </a:r>
          <a:endParaRPr lang="fr-FR" sz="1400" b="1" kern="1200" dirty="0">
            <a:latin typeface="Arial Narrow" pitchFamily="34" charset="0"/>
          </a:endParaRPr>
        </a:p>
      </dsp:txBody>
      <dsp:txXfrm>
        <a:off x="2580991" y="1002699"/>
        <a:ext cx="1318403" cy="978169"/>
      </dsp:txXfrm>
    </dsp:sp>
    <dsp:sp modelId="{D73216E1-97D0-4DFF-84EE-61262E396EB3}">
      <dsp:nvSpPr>
        <dsp:cNvPr id="0" name=""/>
        <dsp:cNvSpPr/>
      </dsp:nvSpPr>
      <dsp:spPr>
        <a:xfrm>
          <a:off x="684617" y="382199"/>
          <a:ext cx="3572446" cy="3572446"/>
        </a:xfrm>
        <a:prstGeom prst="pie">
          <a:avLst>
            <a:gd name="adj1" fmla="val 0"/>
            <a:gd name="adj2" fmla="val 54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CA" sz="1400" b="1" kern="1200">
              <a:latin typeface="Sylfaen" pitchFamily="18" charset="0"/>
            </a:rPr>
            <a:t>Où voulons-nous aller ?</a:t>
          </a:r>
          <a:endParaRPr lang="fr-FR" sz="1400" b="1" kern="1200" dirty="0">
            <a:latin typeface="Arial Narrow" pitchFamily="34" charset="0"/>
          </a:endParaRPr>
        </a:p>
      </dsp:txBody>
      <dsp:txXfrm>
        <a:off x="2580991" y="2236043"/>
        <a:ext cx="1318403" cy="978169"/>
      </dsp:txXfrm>
    </dsp:sp>
    <dsp:sp modelId="{D98A3990-FD11-4AFC-B79D-732C1636DEF7}">
      <dsp:nvSpPr>
        <dsp:cNvPr id="0" name=""/>
        <dsp:cNvSpPr/>
      </dsp:nvSpPr>
      <dsp:spPr>
        <a:xfrm>
          <a:off x="564685" y="382199"/>
          <a:ext cx="3572446" cy="3572446"/>
        </a:xfrm>
        <a:prstGeom prst="pie">
          <a:avLst>
            <a:gd name="adj1" fmla="val 5400000"/>
            <a:gd name="adj2" fmla="val 108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fr-CA" sz="1400" b="1" kern="1200">
              <a:latin typeface="Sylfaen" pitchFamily="18" charset="0"/>
            </a:rPr>
            <a:t>Comment y arriver ?</a:t>
          </a:r>
          <a:endParaRPr lang="fr-FR" sz="1400" b="1" kern="1200" dirty="0">
            <a:latin typeface="Arial Narrow" pitchFamily="34" charset="0"/>
          </a:endParaRPr>
        </a:p>
      </dsp:txBody>
      <dsp:txXfrm>
        <a:off x="922355" y="2236043"/>
        <a:ext cx="1318403" cy="978169"/>
      </dsp:txXfrm>
    </dsp:sp>
    <dsp:sp modelId="{C1F01705-7D87-44CA-8B6E-CE0A170DCA8A}">
      <dsp:nvSpPr>
        <dsp:cNvPr id="0" name=""/>
        <dsp:cNvSpPr/>
      </dsp:nvSpPr>
      <dsp:spPr>
        <a:xfrm>
          <a:off x="564685" y="262266"/>
          <a:ext cx="3572446" cy="3572446"/>
        </a:xfrm>
        <a:prstGeom prst="pie">
          <a:avLst>
            <a:gd name="adj1" fmla="val 108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CA" sz="1800" b="1" kern="1200">
              <a:latin typeface="Sylfaen" pitchFamily="18" charset="0"/>
            </a:rPr>
            <a:t>Comment mesurer l’atteinte des résultats ?</a:t>
          </a:r>
          <a:endParaRPr lang="fr-FR" sz="1800" b="1" kern="1200" dirty="0">
            <a:latin typeface="Arial Narrow" pitchFamily="34" charset="0"/>
          </a:endParaRPr>
        </a:p>
      </dsp:txBody>
      <dsp:txXfrm>
        <a:off x="922355" y="1002699"/>
        <a:ext cx="1318403" cy="978169"/>
      </dsp:txXfrm>
    </dsp:sp>
    <dsp:sp modelId="{9F8E8E0E-5170-48B4-B260-648991214700}">
      <dsp:nvSpPr>
        <dsp:cNvPr id="0" name=""/>
        <dsp:cNvSpPr/>
      </dsp:nvSpPr>
      <dsp:spPr>
        <a:xfrm>
          <a:off x="463466" y="41115"/>
          <a:ext cx="4014749" cy="4014749"/>
        </a:xfrm>
        <a:prstGeom prst="circularArrow">
          <a:avLst>
            <a:gd name="adj1" fmla="val 5085"/>
            <a:gd name="adj2" fmla="val 327528"/>
            <a:gd name="adj3" fmla="val 21272472"/>
            <a:gd name="adj4" fmla="val 1620000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5C8B17D-571E-4144-8766-DE62842460FF}">
      <dsp:nvSpPr>
        <dsp:cNvPr id="0" name=""/>
        <dsp:cNvSpPr/>
      </dsp:nvSpPr>
      <dsp:spPr>
        <a:xfrm>
          <a:off x="463466" y="161047"/>
          <a:ext cx="4014749" cy="4014749"/>
        </a:xfrm>
        <a:prstGeom prst="circularArrow">
          <a:avLst>
            <a:gd name="adj1" fmla="val 5085"/>
            <a:gd name="adj2" fmla="val 327528"/>
            <a:gd name="adj3" fmla="val 5072472"/>
            <a:gd name="adj4" fmla="val 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8EA9713-3503-4505-82E0-A7AB777761F3}">
      <dsp:nvSpPr>
        <dsp:cNvPr id="0" name=""/>
        <dsp:cNvSpPr/>
      </dsp:nvSpPr>
      <dsp:spPr>
        <a:xfrm>
          <a:off x="343533" y="161047"/>
          <a:ext cx="4014749" cy="4014749"/>
        </a:xfrm>
        <a:prstGeom prst="circularArrow">
          <a:avLst>
            <a:gd name="adj1" fmla="val 5085"/>
            <a:gd name="adj2" fmla="val 327528"/>
            <a:gd name="adj3" fmla="val 10472472"/>
            <a:gd name="adj4" fmla="val 540000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B75E0C4-45B9-4ED9-AD52-E7F29E24F556}">
      <dsp:nvSpPr>
        <dsp:cNvPr id="0" name=""/>
        <dsp:cNvSpPr/>
      </dsp:nvSpPr>
      <dsp:spPr>
        <a:xfrm>
          <a:off x="343533" y="41115"/>
          <a:ext cx="4014749" cy="4014749"/>
        </a:xfrm>
        <a:prstGeom prst="circularArrow">
          <a:avLst>
            <a:gd name="adj1" fmla="val 5085"/>
            <a:gd name="adj2" fmla="val 327528"/>
            <a:gd name="adj3" fmla="val 15872472"/>
            <a:gd name="adj4" fmla="val 10800000"/>
            <a:gd name="adj5" fmla="val 5932"/>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4A2A4-6030-4DBB-B308-C0DF3057B016}" type="datetimeFigureOut">
              <a:rPr lang="fr-FR" smtClean="0"/>
              <a:t>19/04/2022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9C3CB-CAE4-4952-98A5-080CAFA7563F}" type="slidenum">
              <a:rPr lang="fr-FR" smtClean="0"/>
              <a:t>‹N°›</a:t>
            </a:fld>
            <a:endParaRPr lang="fr-FR"/>
          </a:p>
        </p:txBody>
      </p:sp>
    </p:spTree>
    <p:extLst>
      <p:ext uri="{BB962C8B-B14F-4D97-AF65-F5344CB8AC3E}">
        <p14:creationId xmlns:p14="http://schemas.microsoft.com/office/powerpoint/2010/main" val="29893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0805F-08D8-4937-86A2-DD6FD0F5E685}"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16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6A838-C26B-42E7-BD00-8FC0CDE65D23}"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944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800" dirty="0"/>
          </a:p>
        </p:txBody>
      </p:sp>
      <p:sp>
        <p:nvSpPr>
          <p:cNvPr id="4" name="Espace réservé du numéro de diapositive 3"/>
          <p:cNvSpPr>
            <a:spLocks noGrp="1"/>
          </p:cNvSpPr>
          <p:nvPr>
            <p:ph type="sldNum" sz="quarter" idx="10"/>
          </p:nvPr>
        </p:nvSpPr>
        <p:spPr/>
        <p:txBody>
          <a:bodyPr/>
          <a:lstStyle/>
          <a:p>
            <a:fld id="{803828AA-86E7-4C5D-AD30-FA13BFB3EF68}" type="slidenum">
              <a:rPr lang="fr-FR" smtClean="0"/>
              <a:pPr/>
              <a:t>143</a:t>
            </a:fld>
            <a:endParaRPr lang="fr-FR"/>
          </a:p>
        </p:txBody>
      </p:sp>
    </p:spTree>
    <p:extLst>
      <p:ext uri="{BB962C8B-B14F-4D97-AF65-F5344CB8AC3E}">
        <p14:creationId xmlns:p14="http://schemas.microsoft.com/office/powerpoint/2010/main" val="1541783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a:extLst>
              <a:ext uri="{FF2B5EF4-FFF2-40B4-BE49-F238E27FC236}">
                <a16:creationId xmlns:a16="http://schemas.microsoft.com/office/drawing/2014/main" id="{E4944158-DAC8-4677-A8D7-7B55FE8560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a:extLst>
              <a:ext uri="{FF2B5EF4-FFF2-40B4-BE49-F238E27FC236}">
                <a16:creationId xmlns:a16="http://schemas.microsoft.com/office/drawing/2014/main" id="{AFAC7AC6-4F9F-48A3-A4ED-BA2579E0FF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spcAft>
                <a:spcPts val="1200"/>
              </a:spcAft>
            </a:pPr>
            <a:r>
              <a:rPr lang="fr-FR" altLang="fr-FR" sz="1900">
                <a:solidFill>
                  <a:srgbClr val="000000"/>
                </a:solidFill>
                <a:latin typeface="Arial" panose="020B0604020202020204" pitchFamily="34" charset="0"/>
                <a:ea typeface="ＭＳ Ｐゴシック" panose="020B0600070205080204" pitchFamily="34" charset="-128"/>
                <a:cs typeface="Arial" panose="020B0604020202020204" pitchFamily="34" charset="0"/>
              </a:rPr>
              <a:t>Les principales étapes demeurent les mêmes quelque soit le type de planification</a:t>
            </a:r>
          </a:p>
          <a:p>
            <a:endParaRPr lang="fr-FR" altLang="fr-FR">
              <a:ea typeface="ＭＳ Ｐゴシック" panose="020B0600070205080204" pitchFamily="34" charset="-128"/>
            </a:endParaRPr>
          </a:p>
        </p:txBody>
      </p:sp>
      <p:sp>
        <p:nvSpPr>
          <p:cNvPr id="62468" name="Espace réservé du numéro de diapositive 3">
            <a:extLst>
              <a:ext uri="{FF2B5EF4-FFF2-40B4-BE49-F238E27FC236}">
                <a16:creationId xmlns:a16="http://schemas.microsoft.com/office/drawing/2014/main" id="{0C40A578-BCB1-4D3A-948F-0DB6883F0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B8E1619-A563-4F14-B1AF-FFB551630C7C}" type="slidenum">
              <a:rPr kumimoji="0" lang="fr-FR" altLang="fr-FR"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altLang="fr-FR" sz="13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gn="just">
              <a:lnSpc>
                <a:spcPct val="150000"/>
              </a:lnSpc>
              <a:spcAft>
                <a:spcPts val="1800"/>
              </a:spcAft>
              <a:buFont typeface="+mj-lt"/>
              <a:buAutoNum type="arabicParenR"/>
              <a:defRPr/>
            </a:pPr>
            <a:r>
              <a:rPr lang="fr-FR" sz="1200" b="1" dirty="0">
                <a:solidFill>
                  <a:prstClr val="black"/>
                </a:solidFill>
                <a:cs typeface="Arial" panose="020B0604020202020204" pitchFamily="34" charset="0"/>
              </a:rPr>
              <a:t>Le Plan d’actions : </a:t>
            </a:r>
            <a:r>
              <a:rPr lang="fr-FR" sz="1200" dirty="0">
                <a:solidFill>
                  <a:prstClr val="black"/>
                </a:solidFill>
                <a:cs typeface="Arial" panose="020B0604020202020204" pitchFamily="34" charset="0"/>
              </a:rPr>
              <a:t>un</a:t>
            </a:r>
            <a:r>
              <a:rPr lang="fr-FR" sz="1200" b="1" dirty="0">
                <a:solidFill>
                  <a:prstClr val="black"/>
                </a:solidFill>
                <a:cs typeface="Arial" panose="020B0604020202020204" pitchFamily="34" charset="0"/>
              </a:rPr>
              <a:t> </a:t>
            </a:r>
            <a:r>
              <a:rPr lang="fr-FR" sz="1200" dirty="0">
                <a:solidFill>
                  <a:prstClr val="black"/>
                </a:solidFill>
                <a:cs typeface="Arial" panose="020B0604020202020204" pitchFamily="34" charset="0"/>
              </a:rPr>
              <a:t>pluriannuel (généralement </a:t>
            </a:r>
            <a:r>
              <a:rPr lang="fr-FR" sz="1200" b="1" dirty="0">
                <a:solidFill>
                  <a:prstClr val="black"/>
                </a:solidFill>
                <a:cs typeface="Arial" panose="020B0604020202020204" pitchFamily="34" charset="0"/>
              </a:rPr>
              <a:t>triennal glissant</a:t>
            </a:r>
            <a:r>
              <a:rPr lang="fr-FR" sz="1200" dirty="0">
                <a:solidFill>
                  <a:prstClr val="black"/>
                </a:solidFill>
                <a:cs typeface="Arial" panose="020B0604020202020204" pitchFamily="34" charset="0"/>
              </a:rPr>
              <a:t>)</a:t>
            </a:r>
            <a:r>
              <a:rPr lang="fr-FR" sz="1200" b="1" dirty="0">
                <a:solidFill>
                  <a:prstClr val="black"/>
                </a:solidFill>
                <a:cs typeface="Arial" panose="020B0604020202020204" pitchFamily="34" charset="0"/>
              </a:rPr>
              <a:t> </a:t>
            </a:r>
            <a:r>
              <a:rPr lang="fr-FR" sz="1200" dirty="0">
                <a:solidFill>
                  <a:prstClr val="black"/>
                </a:solidFill>
                <a:cs typeface="Arial" panose="020B0604020202020204" pitchFamily="34" charset="0"/>
              </a:rPr>
              <a:t>cadre d’identification et d’organisation des actions à mener en vu d’atteindre les objectifs déterminés dans le plan stratégique;</a:t>
            </a:r>
          </a:p>
          <a:p>
            <a:pPr marL="342900" indent="-342900" algn="just">
              <a:lnSpc>
                <a:spcPct val="150000"/>
              </a:lnSpc>
              <a:spcAft>
                <a:spcPts val="1800"/>
              </a:spcAft>
              <a:buFont typeface="+mj-lt"/>
              <a:buAutoNum type="arabicParenR"/>
              <a:defRPr/>
            </a:pPr>
            <a:r>
              <a:rPr lang="fr-FR" sz="1200" b="1" dirty="0">
                <a:solidFill>
                  <a:prstClr val="black"/>
                </a:solidFill>
                <a:cs typeface="Arial" panose="020B0604020202020204" pitchFamily="34" charset="0"/>
              </a:rPr>
              <a:t>Programme d’activités : </a:t>
            </a:r>
            <a:r>
              <a:rPr lang="fr-FR" sz="1200" dirty="0">
                <a:solidFill>
                  <a:prstClr val="black"/>
                </a:solidFill>
                <a:cs typeface="Arial" panose="020B0604020202020204" pitchFamily="34" charset="0"/>
              </a:rPr>
              <a:t>tranche annuelle du plan d’actions qui détermine les activités à mener au cours de l’année, leur coût et leur responsable. Le programme d’activités affine les actions identifiés en les déclinant en activités;</a:t>
            </a:r>
          </a:p>
          <a:p>
            <a:pPr marL="342900" indent="-342900" algn="just">
              <a:spcAft>
                <a:spcPts val="1800"/>
              </a:spcAft>
              <a:buFont typeface="+mj-lt"/>
              <a:buAutoNum type="arabicParenR"/>
              <a:defRPr/>
            </a:pPr>
            <a:r>
              <a:rPr lang="fr-FR" sz="1200" b="1" dirty="0">
                <a:solidFill>
                  <a:prstClr val="black"/>
                </a:solidFill>
                <a:cs typeface="Arial" panose="020B0604020202020204" pitchFamily="34" charset="0"/>
              </a:rPr>
              <a:t>Budgétisation: </a:t>
            </a:r>
            <a:r>
              <a:rPr lang="fr-FR" sz="1200" dirty="0">
                <a:solidFill>
                  <a:prstClr val="black"/>
                </a:solidFill>
                <a:cs typeface="Arial" panose="020B0604020202020204" pitchFamily="34" charset="0"/>
              </a:rPr>
              <a:t>Allocation des ressources pour réaliser les activités programmées. Répartition en tenant compte de la priorisation des activités et des ressources disponibles et partant des activités les plus prioritaires. </a:t>
            </a:r>
            <a:r>
              <a:rPr lang="fr-FR" sz="1200" b="1" dirty="0">
                <a:solidFill>
                  <a:srgbClr val="FF0000"/>
                </a:solidFill>
                <a:cs typeface="Arial" panose="020B0604020202020204" pitchFamily="34" charset="0"/>
              </a:rPr>
              <a:t>Donc budget programme</a:t>
            </a:r>
          </a:p>
          <a:p>
            <a:pPr marL="342900" indent="-342900" algn="just">
              <a:spcAft>
                <a:spcPts val="1800"/>
              </a:spcAft>
              <a:buFont typeface="Arial" pitchFamily="34" charset="0"/>
              <a:buChar char="•"/>
              <a:defRPr/>
            </a:pPr>
            <a:r>
              <a:rPr lang="fr-FR" sz="1200" dirty="0">
                <a:solidFill>
                  <a:prstClr val="black"/>
                </a:solidFill>
                <a:cs typeface="Arial" panose="020B0604020202020204" pitchFamily="34" charset="0"/>
              </a:rPr>
              <a:t>Budgétisation pluriannuelle</a:t>
            </a:r>
          </a:p>
          <a:p>
            <a:pPr marL="342900" indent="-342900" algn="just">
              <a:spcAft>
                <a:spcPts val="1800"/>
              </a:spcAft>
              <a:buFont typeface="Arial" pitchFamily="34" charset="0"/>
              <a:buChar char="•"/>
              <a:defRPr/>
            </a:pPr>
            <a:r>
              <a:rPr lang="fr-FR" sz="1200" dirty="0">
                <a:solidFill>
                  <a:prstClr val="black"/>
                </a:solidFill>
                <a:cs typeface="Arial" panose="020B0604020202020204" pitchFamily="34" charset="0"/>
              </a:rPr>
              <a:t>Déclinaison annuelle.</a:t>
            </a:r>
            <a:endParaRPr lang="fr-FR" sz="1200" i="1" dirty="0">
              <a:solidFill>
                <a:prstClr val="black"/>
              </a:solidFill>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0805F-08D8-4937-86A2-DD6FD0F5E685}"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13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200" kern="1200" dirty="0">
                <a:solidFill>
                  <a:schemeClr val="tx1"/>
                </a:solidFill>
                <a:effectLst/>
                <a:latin typeface="+mn-lt"/>
                <a:ea typeface="+mn-ea"/>
                <a:cs typeface="+mn-cs"/>
              </a:rPr>
              <a:t>Il y a cinq étapes dans le cycle de la planification. Il est important pour chaque étape de prendre en compte les risques de conflits et de catastrophes, ainsi que les besoins éducatifs des populations déplacées.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première étape du processus de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planification est le diagnostic sectoriel. Il s’agit d’une analyse critique de l’état, du fonctionnement, des résultats et des performances du système éducatif, en vue d’en identifier les forces et les faiblesses, ainsi que les poches d’inefficacité. Il permet d’identifier les buts et objectifs politiques pertinents et de choisir les programmes prioritaires appropriés.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L’étape</a:t>
            </a:r>
            <a:r>
              <a:rPr lang="fr-FR" sz="1200" kern="1200" baseline="0" dirty="0">
                <a:solidFill>
                  <a:schemeClr val="tx1"/>
                </a:solidFill>
                <a:effectLst/>
                <a:latin typeface="+mn-lt"/>
                <a:ea typeface="+mn-ea"/>
                <a:cs typeface="+mn-cs"/>
              </a:rPr>
              <a:t> suivante de </a:t>
            </a:r>
            <a:r>
              <a:rPr lang="fr-FR" sz="1200" kern="1200" dirty="0">
                <a:solidFill>
                  <a:schemeClr val="tx1"/>
                </a:solidFill>
                <a:effectLst/>
                <a:latin typeface="+mn-lt"/>
                <a:ea typeface="+mn-ea"/>
                <a:cs typeface="+mn-cs"/>
              </a:rPr>
              <a:t>la planification sectorielle est celle de la formulation des politiques. A cette étape, les responsables travaillent ensemble pour définir des orientations et des objectifs généraux à long terme (qui peuvent s’étendre bien au-delà de la portée d’un plan à moyen terme) et pour choisir les meilleures stratégies pour atteindre ces objectifs. </a:t>
            </a:r>
          </a:p>
          <a:p>
            <a:r>
              <a:rPr lang="fr-FR" sz="1200" kern="1200" dirty="0">
                <a:solidFill>
                  <a:schemeClr val="tx1"/>
                </a:solidFill>
                <a:effectLst/>
                <a:latin typeface="+mn-lt"/>
                <a:ea typeface="+mn-ea"/>
                <a:cs typeface="+mn-cs"/>
              </a:rPr>
              <a:t>Une fois que les objectifs de planification à moyen terme ont étés mis en place et que les programmes prioritaires ont été définis, les planificateurs et les responsables peuvent procéder à la quatrième étape . Cette étape cherche à s’assurer que les programmes et les activités proposées sont faisables et pragmatiques d’un point de vue financier. Les prévisions budgétaires doivent couvrir toutes les dépenses nécessaires pour atteindre les résultats escomptés du plan. Il faut alors estimer les ressources financières disponibles, et calculer le déficit de financement qu’il faudra combler en mobilisant des ressources supplémentaires.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Finalement, à la cinquième étape, les planificateurs indiquent précisément les cibles visées ainsi que les résultats attendus, les activités clés à mener, les calendriers correspondants, les indicateurs</a:t>
            </a:r>
            <a:r>
              <a:rPr lang="fr-FR" sz="1200" kern="1200" baseline="0" dirty="0">
                <a:solidFill>
                  <a:schemeClr val="tx1"/>
                </a:solidFill>
                <a:effectLst/>
                <a:latin typeface="+mn-lt"/>
                <a:ea typeface="+mn-ea"/>
                <a:cs typeface="+mn-cs"/>
              </a:rPr>
              <a:t> et</a:t>
            </a:r>
            <a:r>
              <a:rPr lang="fr-FR" sz="1200" kern="1200" dirty="0">
                <a:solidFill>
                  <a:schemeClr val="tx1"/>
                </a:solidFill>
                <a:effectLst/>
                <a:latin typeface="+mn-lt"/>
                <a:ea typeface="+mn-ea"/>
                <a:cs typeface="+mn-cs"/>
              </a:rPr>
              <a:t> les unités responsables pour chaque activité. </a:t>
            </a:r>
          </a:p>
          <a:p>
            <a:r>
              <a:rPr lang="fr-FR" sz="1200" kern="1200" dirty="0">
                <a:solidFill>
                  <a:schemeClr val="tx1"/>
                </a:solidFill>
                <a:effectLst/>
                <a:latin typeface="+mn-lt"/>
                <a:ea typeface="+mn-ea"/>
                <a:cs typeface="+mn-cs"/>
              </a:rPr>
              <a:t>Pour que le processus de planification soit efficace, il est important de s’assurer qu’il est mis en place dans le cadre d’un processus participatif qui cherche à rassembler des dirigeants politiques et des experts techniques. Ceci</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afin de discuter et de trouver un équilibre entre ambitions politiques et contraintes techniques ainsi</a:t>
            </a:r>
            <a:r>
              <a:rPr lang="fr-FR" sz="1200" kern="1200" baseline="0" dirty="0">
                <a:solidFill>
                  <a:schemeClr val="tx1"/>
                </a:solidFill>
                <a:effectLst/>
                <a:latin typeface="+mn-lt"/>
                <a:ea typeface="+mn-ea"/>
                <a:cs typeface="+mn-cs"/>
              </a:rPr>
              <a:t> que de </a:t>
            </a:r>
            <a:r>
              <a:rPr lang="fr-FR" sz="1200" kern="1200" dirty="0">
                <a:solidFill>
                  <a:schemeClr val="tx1"/>
                </a:solidFill>
                <a:effectLst/>
                <a:latin typeface="+mn-lt"/>
                <a:ea typeface="+mn-ea"/>
                <a:cs typeface="+mn-cs"/>
              </a:rPr>
              <a:t>sensibiliser le large éventail des acteurs impliqués dans l’éducation dans un pays et obtenir leur engagement.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Il faut également que le processus de planification soit bien organisé, en étant clair sur les rôles et les responsabilités des différents acteurs. Souvent, cela implique des structures comme le Comité directeur qui gère et guide le processus, le Comité de planification qui coordonne le travail technique et rassemble toutes les directions ministérielles et les départements, ainsi que les Comités de travail qui se focalisent sur des thèmes spécifiques, tels que l’éducation dans les contextes de crise et la formation des enseignants.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Pour finir, la préparation d’un plan est un</a:t>
            </a:r>
            <a:r>
              <a:rPr lang="fr-FR" sz="1200" kern="1200" baseline="0" dirty="0">
                <a:solidFill>
                  <a:schemeClr val="tx1"/>
                </a:solidFill>
                <a:effectLst/>
                <a:latin typeface="+mn-lt"/>
                <a:ea typeface="+mn-ea"/>
                <a:cs typeface="+mn-cs"/>
              </a:rPr>
              <a:t> moyen </a:t>
            </a:r>
            <a:r>
              <a:rPr lang="fr-FR" sz="1200" kern="1200" dirty="0">
                <a:solidFill>
                  <a:schemeClr val="tx1"/>
                </a:solidFill>
                <a:effectLst/>
                <a:latin typeface="+mn-lt"/>
                <a:ea typeface="+mn-ea"/>
                <a:cs typeface="+mn-cs"/>
              </a:rPr>
              <a:t>de renforcer les capacités. Sa mise en œuvre dépend d’un large éventail d’acteurs au sein de l’administration, du niveau central à celui de l’école et il est important de tenir compte des capacités à tous ces niveaux. Le vrai travail d’élaboration d’un plan et la participation aux consultations sont d’une grande valeur pour le développement des capacités et le renforcement de la motivation.</a:t>
            </a:r>
          </a:p>
          <a:p>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B3573A-5F4D-4A85-A1D0-FC8BCDCE03D7}"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798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buNone/>
            </a:pPr>
            <a:r>
              <a:rPr lang="fr-FR" b="1" dirty="0"/>
              <a:t>Pluralité: Risque de redondance, de contradiction ou d’incohérence</a:t>
            </a:r>
          </a:p>
          <a:p>
            <a:pPr>
              <a:buNone/>
            </a:pPr>
            <a:r>
              <a:rPr lang="fr-FR" b="1" dirty="0"/>
              <a:t>Mais chaque document a sa place qu’il faut lui reconnaître</a:t>
            </a:r>
          </a:p>
          <a:p>
            <a:pPr>
              <a:buNone/>
            </a:pPr>
            <a:r>
              <a:rPr lang="fr-FR" b="1" dirty="0"/>
              <a:t>Mais une rationalisation s’est imposée à partir de 2018 au niveau du MENAPLN</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892CA6-7EF1-4A3F-8862-DE1BC320DBFF}"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71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6A838-C26B-42E7-BD00-8FC0CDE65D23}"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01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6A838-C26B-42E7-BD00-8FC0CDE65D23}"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480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B6A838-C26B-42E7-BD00-8FC0CDE65D23}"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77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361038" y="3602038"/>
            <a:ext cx="7306962"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2" name="Titre 1"/>
          <p:cNvSpPr>
            <a:spLocks noGrp="1"/>
          </p:cNvSpPr>
          <p:nvPr>
            <p:ph type="ctrTitle"/>
          </p:nvPr>
        </p:nvSpPr>
        <p:spPr>
          <a:xfrm>
            <a:off x="3361038" y="1122363"/>
            <a:ext cx="7306962" cy="2387600"/>
          </a:xfrm>
        </p:spPr>
        <p:txBody>
          <a:bodyPr anchor="b"/>
          <a:lstStyle>
            <a:lvl1pPr algn="ctr">
              <a:defRPr sz="6000" b="1">
                <a:solidFill>
                  <a:schemeClr val="bg1"/>
                </a:solidFill>
              </a:defRPr>
            </a:lvl1pPr>
          </a:lstStyle>
          <a:p>
            <a:r>
              <a:rPr lang="fr-FR" dirty="0"/>
              <a:t>Modifiez le style du titre</a:t>
            </a:r>
            <a:endParaRPr lang="en-US" dirty="0"/>
          </a:p>
        </p:txBody>
      </p:sp>
      <p:sp>
        <p:nvSpPr>
          <p:cNvPr id="5" name="Espace réservé du pied de page 4"/>
          <p:cNvSpPr>
            <a:spLocks noGrp="1"/>
          </p:cNvSpPr>
          <p:nvPr>
            <p:ph type="ftr" sz="quarter" idx="11"/>
          </p:nvPr>
        </p:nvSpPr>
        <p:spPr>
          <a:xfrm>
            <a:off x="4957119" y="5466523"/>
            <a:ext cx="4114800" cy="739202"/>
          </a:xfrm>
        </p:spPr>
        <p:txBody>
          <a:bodyPr/>
          <a:lstStyle>
            <a:lvl1pPr>
              <a:defRPr sz="1800"/>
            </a:lvl1pPr>
          </a:lstStyle>
          <a:p>
            <a:endParaRPr lang="fr-FR"/>
          </a:p>
        </p:txBody>
      </p:sp>
      <p:sp>
        <p:nvSpPr>
          <p:cNvPr id="4" name="Rectangle 3"/>
          <p:cNvSpPr/>
          <p:nvPr/>
        </p:nvSpPr>
        <p:spPr>
          <a:xfrm>
            <a:off x="-110836" y="-375228"/>
            <a:ext cx="12372109" cy="7423727"/>
          </a:xfrm>
          <a:prstGeom prst="rect">
            <a:avLst/>
          </a:prstGeom>
          <a:gradFill flip="none" rotWithShape="1">
            <a:gsLst>
              <a:gs pos="3226">
                <a:srgbClr val="5A84C3"/>
              </a:gs>
              <a:gs pos="100000">
                <a:srgbClr val="0080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15292" y="296112"/>
            <a:ext cx="2154928" cy="4289503"/>
          </a:xfrm>
          <a:prstGeom prst="rect">
            <a:avLst/>
          </a:prstGeom>
        </p:spPr>
      </p:pic>
      <p:sp>
        <p:nvSpPr>
          <p:cNvPr id="7" name="Titre 1"/>
          <p:cNvSpPr txBox="1">
            <a:spLocks/>
          </p:cNvSpPr>
          <p:nvPr/>
        </p:nvSpPr>
        <p:spPr>
          <a:xfrm>
            <a:off x="2257425" y="866775"/>
            <a:ext cx="9023350" cy="21812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Cambria" panose="02040503050406030204" pitchFamily="18" charset="0"/>
                <a:ea typeface="+mj-ea"/>
                <a:cs typeface="+mj-cs"/>
              </a:defRPr>
            </a:lvl1pPr>
          </a:lstStyle>
          <a:p>
            <a:endParaRPr lang="en-US" dirty="0">
              <a:solidFill>
                <a:schemeClr val="bg1"/>
              </a:solidFill>
              <a:latin typeface="+mn-lt"/>
            </a:endParaRPr>
          </a:p>
        </p:txBody>
      </p:sp>
      <p:sp>
        <p:nvSpPr>
          <p:cNvPr id="8" name="Espace réservé du texte 2"/>
          <p:cNvSpPr>
            <a:spLocks noGrp="1"/>
          </p:cNvSpPr>
          <p:nvPr>
            <p:ph type="body" idx="12"/>
          </p:nvPr>
        </p:nvSpPr>
        <p:spPr>
          <a:xfrm>
            <a:off x="2257425" y="3536951"/>
            <a:ext cx="90233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les styles du texte du masque</a:t>
            </a:r>
          </a:p>
        </p:txBody>
      </p:sp>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5406" y="5102225"/>
            <a:ext cx="3384037" cy="1614487"/>
          </a:xfrm>
          <a:prstGeom prst="rect">
            <a:avLst/>
          </a:prstGeom>
        </p:spPr>
      </p:pic>
    </p:spTree>
    <p:custDataLst>
      <p:tags r:id="rId1"/>
    </p:custDataLst>
    <p:extLst>
      <p:ext uri="{BB962C8B-B14F-4D97-AF65-F5344CB8AC3E}">
        <p14:creationId xmlns:p14="http://schemas.microsoft.com/office/powerpoint/2010/main" val="52198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780005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7503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4B28201E-61FD-49D4-8E5D-B3AAB475FEE3}" type="slidenum">
              <a:rPr lang="fr-FR" smtClean="0"/>
              <a:t>‹N°›</a:t>
            </a:fld>
            <a:endParaRPr lang="fr-FR"/>
          </a:p>
        </p:txBody>
      </p:sp>
    </p:spTree>
    <p:extLst>
      <p:ext uri="{BB962C8B-B14F-4D97-AF65-F5344CB8AC3E}">
        <p14:creationId xmlns:p14="http://schemas.microsoft.com/office/powerpoint/2010/main" val="286288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2_Diapositive de titre">
    <p:spTree>
      <p:nvGrpSpPr>
        <p:cNvPr id="1" name=""/>
        <p:cNvGrpSpPr/>
        <p:nvPr/>
      </p:nvGrpSpPr>
      <p:grpSpPr>
        <a:xfrm>
          <a:off x="0" y="0"/>
          <a:ext cx="0" cy="0"/>
          <a:chOff x="0" y="0"/>
          <a:chExt cx="0" cy="0"/>
        </a:xfrm>
      </p:grpSpPr>
      <p:pic>
        <p:nvPicPr>
          <p:cNvPr id="2" name="Picture 2053" descr="background pour présentations 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2058"/>
          <p:cNvSpPr>
            <a:spLocks noChangeShapeType="1"/>
          </p:cNvSpPr>
          <p:nvPr userDrawn="1"/>
        </p:nvSpPr>
        <p:spPr bwMode="auto">
          <a:xfrm flipV="1">
            <a:off x="1346200" y="6134100"/>
            <a:ext cx="108712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4" name="Picture 7" descr="C:\Documents and Settings\HP_Propriétaire\Mes documents\Mes images\bmZ.bmp"/>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4800" y="6172200"/>
            <a:ext cx="2336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Documents and Settings\HP_Propriétaire\Mes documents\Mes images\armoirie du Niger.gif"/>
          <p:cNvPicPr>
            <a:picLocks noChangeAspect="1" noChangeArrowheads="1"/>
          </p:cNvPicPr>
          <p:nvPr userDrawn="1"/>
        </p:nvPicPr>
        <p:blipFill>
          <a:blip r:embed="rId4" cstate="hqprint">
            <a:clrChange>
              <a:clrFrom>
                <a:srgbClr val="99CC99"/>
              </a:clrFrom>
              <a:clrTo>
                <a:srgbClr val="99CC99">
                  <a:alpha val="0"/>
                </a:srgbClr>
              </a:clrTo>
            </a:clrChange>
            <a:extLst>
              <a:ext uri="{28A0092B-C50C-407E-A947-70E740481C1C}">
                <a14:useLocalDpi xmlns:a14="http://schemas.microsoft.com/office/drawing/2010/main" val="0"/>
              </a:ext>
            </a:extLst>
          </a:blip>
          <a:srcRect/>
          <a:stretch>
            <a:fillRect/>
          </a:stretch>
        </p:blipFill>
        <p:spPr bwMode="auto">
          <a:xfrm>
            <a:off x="5609167" y="61722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userDrawn="1"/>
        </p:nvSpPr>
        <p:spPr bwMode="auto">
          <a:xfrm>
            <a:off x="5410924" y="6489700"/>
            <a:ext cx="1075936"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eaLnBrk="1" hangingPunct="1">
              <a:defRPr/>
            </a:pPr>
            <a:r>
              <a:rPr lang="fr-FR" sz="700"/>
              <a:t>Ministère de l’Economie</a:t>
            </a:r>
            <a:br>
              <a:rPr lang="fr-FR" sz="700"/>
            </a:br>
            <a:r>
              <a:rPr lang="fr-FR" sz="700"/>
              <a:t>et des finances</a:t>
            </a:r>
          </a:p>
        </p:txBody>
      </p:sp>
      <p:pic>
        <p:nvPicPr>
          <p:cNvPr id="7" name="Image 9"/>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67751" y="6161088"/>
            <a:ext cx="35136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0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mn-lt"/>
              </a:defRPr>
            </a:lvl1pPr>
          </a:lstStyle>
          <a:p>
            <a:r>
              <a:rPr lang="fr-FR" dirty="0"/>
              <a:t>Modifiez le style du titre</a:t>
            </a:r>
            <a:endParaRPr lang="en-US" dirty="0"/>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Espace réservé du pied de page 4"/>
          <p:cNvSpPr>
            <a:spLocks noGrp="1"/>
          </p:cNvSpPr>
          <p:nvPr>
            <p:ph type="ftr" sz="quarter" idx="11"/>
          </p:nvPr>
        </p:nvSpPr>
        <p:spPr/>
        <p:txBody>
          <a:bodyPr/>
          <a:lstStyle/>
          <a:p>
            <a:endParaRPr lang="fr-FR"/>
          </a:p>
        </p:txBody>
      </p:sp>
    </p:spTree>
    <p:custDataLst>
      <p:tags r:id="rId1"/>
    </p:custDataLst>
    <p:extLst>
      <p:ext uri="{BB962C8B-B14F-4D97-AF65-F5344CB8AC3E}">
        <p14:creationId xmlns:p14="http://schemas.microsoft.com/office/powerpoint/2010/main" val="420225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309816" y="1709738"/>
            <a:ext cx="10037634"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1309816" y="4589463"/>
            <a:ext cx="1003763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5" name="Espace réservé du pied de page 4"/>
          <p:cNvSpPr>
            <a:spLocks noGrp="1"/>
          </p:cNvSpPr>
          <p:nvPr>
            <p:ph type="ftr" sz="quarter" idx="11"/>
          </p:nvPr>
        </p:nvSpPr>
        <p:spPr/>
        <p:txBody>
          <a:bodyPr/>
          <a:lstStyle/>
          <a:p>
            <a:endParaRPr lang="fr-FR"/>
          </a:p>
        </p:txBody>
      </p:sp>
    </p:spTree>
    <p:custDataLst>
      <p:tags r:id="rId1"/>
    </p:custDataLst>
    <p:extLst>
      <p:ext uri="{BB962C8B-B14F-4D97-AF65-F5344CB8AC3E}">
        <p14:creationId xmlns:p14="http://schemas.microsoft.com/office/powerpoint/2010/main" val="2187527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1408670" y="1825625"/>
            <a:ext cx="4611129"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77231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97458" y="365125"/>
            <a:ext cx="10057929" cy="1325563"/>
          </a:xfrm>
        </p:spPr>
        <p:txBody>
          <a:bodyPr/>
          <a:lstStyle/>
          <a:p>
            <a:r>
              <a:rPr lang="fr-FR" dirty="0"/>
              <a:t>Modifiez le style du titre</a:t>
            </a:r>
            <a:endParaRPr lang="en-US" dirty="0"/>
          </a:p>
        </p:txBody>
      </p:sp>
      <p:sp>
        <p:nvSpPr>
          <p:cNvPr id="3" name="Espace réservé du texte 2"/>
          <p:cNvSpPr>
            <a:spLocks noGrp="1"/>
          </p:cNvSpPr>
          <p:nvPr>
            <p:ph type="body" idx="1"/>
          </p:nvPr>
        </p:nvSpPr>
        <p:spPr>
          <a:xfrm>
            <a:off x="1297457" y="1681163"/>
            <a:ext cx="470011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1297457" y="2505075"/>
            <a:ext cx="4700118" cy="3684588"/>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Espace réservé du pied de page 7"/>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29567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4" name="Espace réservé du pied de page 3"/>
          <p:cNvSpPr>
            <a:spLocks noGrp="1"/>
          </p:cNvSpPr>
          <p:nvPr>
            <p:ph type="ftr" sz="quarter" idx="11"/>
          </p:nvPr>
        </p:nvSpPr>
        <p:spPr/>
        <p:txBody>
          <a:bodyPr/>
          <a:lstStyle/>
          <a:p>
            <a:endParaRPr lang="fr-FR"/>
          </a:p>
        </p:txBody>
      </p:sp>
    </p:spTree>
    <p:custDataLst>
      <p:tags r:id="rId1"/>
    </p:custDataLst>
    <p:extLst>
      <p:ext uri="{BB962C8B-B14F-4D97-AF65-F5344CB8AC3E}">
        <p14:creationId xmlns:p14="http://schemas.microsoft.com/office/powerpoint/2010/main" val="3078696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a:p>
        </p:txBody>
      </p:sp>
    </p:spTree>
    <p:custDataLst>
      <p:tags r:id="rId1"/>
    </p:custDataLst>
    <p:extLst>
      <p:ext uri="{BB962C8B-B14F-4D97-AF65-F5344CB8AC3E}">
        <p14:creationId xmlns:p14="http://schemas.microsoft.com/office/powerpoint/2010/main" val="277430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85103" y="457200"/>
            <a:ext cx="3486922"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1285103" y="2057400"/>
            <a:ext cx="348692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09982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97459" y="457200"/>
            <a:ext cx="3474566" cy="1600200"/>
          </a:xfrm>
        </p:spPr>
        <p:txBody>
          <a:bodyPr anchor="b"/>
          <a:lstStyle>
            <a:lvl1pPr>
              <a:defRPr sz="3200"/>
            </a:lvl1pPr>
          </a:lstStyle>
          <a:p>
            <a:r>
              <a:rPr lang="fr-FR" dirty="0"/>
              <a:t>Modifiez le style du titre</a:t>
            </a:r>
            <a:endParaRPr lang="en-US" dirty="0"/>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297459" y="2057400"/>
            <a:ext cx="347456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6" name="Espace réservé du pied de page 5"/>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09893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0" name="Rectangle 9"/>
          <p:cNvSpPr/>
          <p:nvPr/>
        </p:nvSpPr>
        <p:spPr>
          <a:xfrm>
            <a:off x="-98854" y="-135924"/>
            <a:ext cx="1161535" cy="7179275"/>
          </a:xfrm>
          <a:prstGeom prst="rect">
            <a:avLst/>
          </a:prstGeom>
          <a:solidFill>
            <a:srgbClr val="5A84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08676" y="-249324"/>
            <a:ext cx="36000" cy="6180567"/>
          </a:xfrm>
          <a:prstGeom prst="rect">
            <a:avLst/>
          </a:prstGeom>
          <a:gradFill>
            <a:gsLst>
              <a:gs pos="100000">
                <a:srgbClr val="5A84C3"/>
              </a:gs>
              <a:gs pos="0">
                <a:srgbClr val="00808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titre 1"/>
          <p:cNvSpPr>
            <a:spLocks noGrp="1"/>
          </p:cNvSpPr>
          <p:nvPr>
            <p:ph type="title"/>
          </p:nvPr>
        </p:nvSpPr>
        <p:spPr>
          <a:xfrm>
            <a:off x="1408671" y="410368"/>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p:cNvSpPr>
            <a:spLocks noGrp="1"/>
          </p:cNvSpPr>
          <p:nvPr>
            <p:ph type="body" idx="1"/>
          </p:nvPr>
        </p:nvSpPr>
        <p:spPr>
          <a:xfrm>
            <a:off x="1408671" y="1899271"/>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4" name="Pictur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35092" y="366242"/>
            <a:ext cx="201168" cy="2412497"/>
          </a:xfrm>
          <a:prstGeom prst="rect">
            <a:avLst/>
          </a:prstGeom>
        </p:spPr>
      </p:pic>
    </p:spTree>
    <p:custDataLst>
      <p:tags r:id="rId15"/>
    </p:custDataLst>
    <p:extLst>
      <p:ext uri="{BB962C8B-B14F-4D97-AF65-F5344CB8AC3E}">
        <p14:creationId xmlns:p14="http://schemas.microsoft.com/office/powerpoint/2010/main" val="3301292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file:///C:\Users\HP\Desktop\IFRISSE\Calcul%20contributions.xlsx#RANGE!A33"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3" Type="http://schemas.openxmlformats.org/officeDocument/2006/relationships/hyperlink" Target="#_Toc62566827"/><Relationship Id="rId18" Type="http://schemas.openxmlformats.org/officeDocument/2006/relationships/hyperlink" Target="#_Toc62566832"/><Relationship Id="rId26" Type="http://schemas.openxmlformats.org/officeDocument/2006/relationships/hyperlink" Target="#_Toc62566840"/><Relationship Id="rId39" Type="http://schemas.openxmlformats.org/officeDocument/2006/relationships/hyperlink" Target="#_Toc62566853"/><Relationship Id="rId21" Type="http://schemas.openxmlformats.org/officeDocument/2006/relationships/hyperlink" Target="#_Toc62566835"/><Relationship Id="rId34" Type="http://schemas.openxmlformats.org/officeDocument/2006/relationships/hyperlink" Target="#_Toc62566848"/><Relationship Id="rId42" Type="http://schemas.openxmlformats.org/officeDocument/2006/relationships/hyperlink" Target="#_Toc62566856"/><Relationship Id="rId47" Type="http://schemas.openxmlformats.org/officeDocument/2006/relationships/hyperlink" Target="#_Toc62566861"/><Relationship Id="rId50" Type="http://schemas.openxmlformats.org/officeDocument/2006/relationships/hyperlink" Target="#_Toc62566879"/><Relationship Id="rId7" Type="http://schemas.openxmlformats.org/officeDocument/2006/relationships/hyperlink" Target="#_Toc62566821"/><Relationship Id="rId2" Type="http://schemas.openxmlformats.org/officeDocument/2006/relationships/hyperlink" Target="#_Toc62566816"/><Relationship Id="rId16" Type="http://schemas.openxmlformats.org/officeDocument/2006/relationships/hyperlink" Target="#_Toc62566830"/><Relationship Id="rId29" Type="http://schemas.openxmlformats.org/officeDocument/2006/relationships/hyperlink" Target="#_Toc62566843"/><Relationship Id="rId11" Type="http://schemas.openxmlformats.org/officeDocument/2006/relationships/hyperlink" Target="#_Toc62566825"/><Relationship Id="rId24" Type="http://schemas.openxmlformats.org/officeDocument/2006/relationships/hyperlink" Target="#_Toc62566838"/><Relationship Id="rId32" Type="http://schemas.openxmlformats.org/officeDocument/2006/relationships/hyperlink" Target="#_Toc62566846"/><Relationship Id="rId37" Type="http://schemas.openxmlformats.org/officeDocument/2006/relationships/hyperlink" Target="#_Toc62566851"/><Relationship Id="rId40" Type="http://schemas.openxmlformats.org/officeDocument/2006/relationships/hyperlink" Target="#_Toc62566854"/><Relationship Id="rId45" Type="http://schemas.openxmlformats.org/officeDocument/2006/relationships/hyperlink" Target="#_Toc62566859"/><Relationship Id="rId5" Type="http://schemas.openxmlformats.org/officeDocument/2006/relationships/hyperlink" Target="#_Toc62566819"/><Relationship Id="rId15" Type="http://schemas.openxmlformats.org/officeDocument/2006/relationships/hyperlink" Target="#_Toc62566829"/><Relationship Id="rId23" Type="http://schemas.openxmlformats.org/officeDocument/2006/relationships/hyperlink" Target="#_Toc62566837"/><Relationship Id="rId28" Type="http://schemas.openxmlformats.org/officeDocument/2006/relationships/hyperlink" Target="#_Toc62566842"/><Relationship Id="rId36" Type="http://schemas.openxmlformats.org/officeDocument/2006/relationships/hyperlink" Target="#_Toc62566850"/><Relationship Id="rId49" Type="http://schemas.openxmlformats.org/officeDocument/2006/relationships/hyperlink" Target="#_Toc62566878"/><Relationship Id="rId10" Type="http://schemas.openxmlformats.org/officeDocument/2006/relationships/hyperlink" Target="#_Toc62566824"/><Relationship Id="rId19" Type="http://schemas.openxmlformats.org/officeDocument/2006/relationships/hyperlink" Target="#_Toc62566833"/><Relationship Id="rId31" Type="http://schemas.openxmlformats.org/officeDocument/2006/relationships/hyperlink" Target="#_Toc62566845"/><Relationship Id="rId44" Type="http://schemas.openxmlformats.org/officeDocument/2006/relationships/hyperlink" Target="#_Toc62566858"/><Relationship Id="rId52" Type="http://schemas.openxmlformats.org/officeDocument/2006/relationships/hyperlink" Target="#_Toc62566881"/><Relationship Id="rId4" Type="http://schemas.openxmlformats.org/officeDocument/2006/relationships/hyperlink" Target="#_Toc62566818"/><Relationship Id="rId9" Type="http://schemas.openxmlformats.org/officeDocument/2006/relationships/hyperlink" Target="#_Toc62566823"/><Relationship Id="rId14" Type="http://schemas.openxmlformats.org/officeDocument/2006/relationships/hyperlink" Target="#_Toc62566828"/><Relationship Id="rId22" Type="http://schemas.openxmlformats.org/officeDocument/2006/relationships/hyperlink" Target="#_Toc62566836"/><Relationship Id="rId27" Type="http://schemas.openxmlformats.org/officeDocument/2006/relationships/hyperlink" Target="#_Toc62566841"/><Relationship Id="rId30" Type="http://schemas.openxmlformats.org/officeDocument/2006/relationships/hyperlink" Target="#_Toc62566844"/><Relationship Id="rId35" Type="http://schemas.openxmlformats.org/officeDocument/2006/relationships/hyperlink" Target="#_Toc62566849"/><Relationship Id="rId43" Type="http://schemas.openxmlformats.org/officeDocument/2006/relationships/hyperlink" Target="#_Toc62566857"/><Relationship Id="rId48" Type="http://schemas.openxmlformats.org/officeDocument/2006/relationships/hyperlink" Target="#_Toc62566862"/><Relationship Id="rId8" Type="http://schemas.openxmlformats.org/officeDocument/2006/relationships/hyperlink" Target="#_Toc62566822"/><Relationship Id="rId51" Type="http://schemas.openxmlformats.org/officeDocument/2006/relationships/hyperlink" Target="#_Toc62566880"/><Relationship Id="rId3" Type="http://schemas.openxmlformats.org/officeDocument/2006/relationships/hyperlink" Target="#_Toc62566817"/><Relationship Id="rId12" Type="http://schemas.openxmlformats.org/officeDocument/2006/relationships/hyperlink" Target="#_Toc62566826"/><Relationship Id="rId17" Type="http://schemas.openxmlformats.org/officeDocument/2006/relationships/hyperlink" Target="#_Toc62566831"/><Relationship Id="rId25" Type="http://schemas.openxmlformats.org/officeDocument/2006/relationships/hyperlink" Target="#_Toc62566839"/><Relationship Id="rId33" Type="http://schemas.openxmlformats.org/officeDocument/2006/relationships/hyperlink" Target="#_Toc62566847"/><Relationship Id="rId38" Type="http://schemas.openxmlformats.org/officeDocument/2006/relationships/hyperlink" Target="#_Toc62566852"/><Relationship Id="rId46" Type="http://schemas.openxmlformats.org/officeDocument/2006/relationships/hyperlink" Target="#_Toc62566860"/><Relationship Id="rId20" Type="http://schemas.openxmlformats.org/officeDocument/2006/relationships/hyperlink" Target="#_Toc62566834"/><Relationship Id="rId41" Type="http://schemas.openxmlformats.org/officeDocument/2006/relationships/hyperlink" Target="#_Toc62566855"/><Relationship Id="rId1" Type="http://schemas.openxmlformats.org/officeDocument/2006/relationships/slideLayout" Target="../slideLayouts/slideLayout2.xml"/><Relationship Id="rId6" Type="http://schemas.openxmlformats.org/officeDocument/2006/relationships/hyperlink" Target="#_Toc62566820"/></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hyperlink" Target="http://www.google.fr/imgres?imgurl=http://www.adacs.u-psud.fr/Livre.gif&amp;imgrefurl=http://www.adacs.u-psud.fr/&amp;usg=__ZEUsSJtQLyhZnZzsZ6tbm9aHlg8=&amp;h=273&amp;w=313&amp;sz=7&amp;hl=fr&amp;start=1&amp;itbs=1&amp;tbnid=LOqKYaapMO0xzM:&amp;tbnh=102&amp;tbnw=117&amp;prev=/images?q=livre&amp;hl=fr&amp;gbv=2&amp;tbs=isch:1"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gb.gov.bf/" TargetMode="External"/><Relationship Id="rId2" Type="http://schemas.openxmlformats.org/officeDocument/2006/relationships/hyperlink" Target="http://www.iiep.unesco.org/fr"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23997" y="3315767"/>
            <a:ext cx="10482841" cy="1290415"/>
          </a:xfrm>
        </p:spPr>
        <p:txBody>
          <a:bodyPr>
            <a:noAutofit/>
          </a:bodyPr>
          <a:lstStyle/>
          <a:p>
            <a:pPr>
              <a:lnSpc>
                <a:spcPct val="100000"/>
              </a:lnSpc>
            </a:pPr>
            <a:r>
              <a:rPr lang="fr-FR" sz="4400" b="1" dirty="0"/>
              <a:t>Cours de planification et gestion budgétaire en éducation</a:t>
            </a:r>
          </a:p>
        </p:txBody>
      </p:sp>
      <p:pic>
        <p:nvPicPr>
          <p:cNvPr id="4" name="Image 3" descr="C:\Users\hp\Desktop\IFRIS 2016-2017\Entête courrier\ENTETE IFRISSE FIX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3153" y="275340"/>
            <a:ext cx="4204531" cy="2126027"/>
          </a:xfrm>
          <a:prstGeom prst="rect">
            <a:avLst/>
          </a:prstGeom>
          <a:noFill/>
          <a:ln>
            <a:noFill/>
          </a:ln>
        </p:spPr>
      </p:pic>
      <p:sp>
        <p:nvSpPr>
          <p:cNvPr id="5" name="Rectangle 4"/>
          <p:cNvSpPr/>
          <p:nvPr/>
        </p:nvSpPr>
        <p:spPr>
          <a:xfrm>
            <a:off x="3302664" y="2683591"/>
            <a:ext cx="6441252" cy="469809"/>
          </a:xfrm>
          <a:prstGeom prst="rect">
            <a:avLst/>
          </a:prstGeom>
        </p:spPr>
        <p:txBody>
          <a:bodyPr wrap="non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CA" sz="2400" b="1"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Times New Roman" panose="02020603050405020304" pitchFamily="18" charset="0"/>
              </a:rPr>
              <a:t>MASTER SCIENCES DE L’EDUCATION</a:t>
            </a:r>
            <a:endParaRPr kumimoji="0" lang="fr-FR"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Times New Roman" panose="02020603050405020304" pitchFamily="18" charset="0"/>
            </a:endParaRPr>
          </a:p>
        </p:txBody>
      </p:sp>
      <p:sp>
        <p:nvSpPr>
          <p:cNvPr id="8" name="Sous-titre 2">
            <a:extLst>
              <a:ext uri="{FF2B5EF4-FFF2-40B4-BE49-F238E27FC236}">
                <a16:creationId xmlns:a16="http://schemas.microsoft.com/office/drawing/2014/main" id="{BCEC33DC-3924-4881-96D3-CB422BDF6F56}"/>
              </a:ext>
            </a:extLst>
          </p:cNvPr>
          <p:cNvSpPr>
            <a:spLocks noGrp="1"/>
          </p:cNvSpPr>
          <p:nvPr>
            <p:ph type="subTitle" idx="1"/>
          </p:nvPr>
        </p:nvSpPr>
        <p:spPr>
          <a:xfrm>
            <a:off x="1951289" y="4704446"/>
            <a:ext cx="4326681" cy="1655762"/>
          </a:xfrm>
        </p:spPr>
        <p:txBody>
          <a:bodyPr>
            <a:normAutofit fontScale="55000" lnSpcReduction="20000"/>
          </a:bodyPr>
          <a:lstStyle/>
          <a:p>
            <a:r>
              <a:rPr lang="fr-FR" sz="2900" b="1" u="sng" dirty="0"/>
              <a:t>Chargé principal de cours</a:t>
            </a:r>
            <a:r>
              <a:rPr lang="fr-FR" sz="2500" dirty="0"/>
              <a:t>:</a:t>
            </a:r>
            <a:endParaRPr lang="fr-FR" dirty="0"/>
          </a:p>
          <a:p>
            <a:r>
              <a:rPr lang="fr-FR" sz="3600" b="1" u="sng" dirty="0"/>
              <a:t>BAGRE W. Olivier</a:t>
            </a:r>
          </a:p>
          <a:p>
            <a:r>
              <a:rPr lang="fr-FR" sz="2700" dirty="0"/>
              <a:t>Economiste planificateur</a:t>
            </a:r>
          </a:p>
          <a:p>
            <a:r>
              <a:rPr lang="fr-FR" sz="2700" dirty="0"/>
              <a:t>Conseiller d’administration scolaire et Universitaire</a:t>
            </a:r>
          </a:p>
          <a:p>
            <a:r>
              <a:rPr lang="fr-FR" sz="2700" dirty="0"/>
              <a:t>Directeur général des Etudes et des Statistiques sectorielles/DGESS-MENAPLN</a:t>
            </a:r>
          </a:p>
        </p:txBody>
      </p:sp>
      <p:sp>
        <p:nvSpPr>
          <p:cNvPr id="9" name="Sous-titre 2">
            <a:extLst>
              <a:ext uri="{FF2B5EF4-FFF2-40B4-BE49-F238E27FC236}">
                <a16:creationId xmlns:a16="http://schemas.microsoft.com/office/drawing/2014/main" id="{2C4456F6-8FE3-49A6-B4E9-9F9D86EAA62F}"/>
              </a:ext>
            </a:extLst>
          </p:cNvPr>
          <p:cNvSpPr txBox="1">
            <a:spLocks/>
          </p:cNvSpPr>
          <p:nvPr/>
        </p:nvSpPr>
        <p:spPr>
          <a:xfrm>
            <a:off x="7028597" y="4704446"/>
            <a:ext cx="4326681"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fr-FR" sz="1600" b="1" u="sng" dirty="0"/>
              <a:t>Collaborateur</a:t>
            </a:r>
            <a:r>
              <a:rPr lang="en-US" sz="1500" dirty="0"/>
              <a:t> :</a:t>
            </a:r>
            <a:endParaRPr lang="fr-BF" sz="1500" dirty="0"/>
          </a:p>
          <a:p>
            <a:pPr>
              <a:lnSpc>
                <a:spcPct val="100000"/>
              </a:lnSpc>
              <a:spcBef>
                <a:spcPts val="0"/>
              </a:spcBef>
            </a:pPr>
            <a:r>
              <a:rPr lang="en-US" sz="2000" b="1" u="sng" dirty="0"/>
              <a:t>SOMDA Kpèonbar</a:t>
            </a:r>
            <a:endParaRPr lang="fr-BF" sz="2000" b="1" u="sng" dirty="0"/>
          </a:p>
          <a:p>
            <a:pPr>
              <a:lnSpc>
                <a:spcPct val="100000"/>
              </a:lnSpc>
              <a:spcBef>
                <a:spcPts val="0"/>
              </a:spcBef>
            </a:pPr>
            <a:r>
              <a:rPr lang="fr-FR" sz="1500" dirty="0"/>
              <a:t>Conseiller d’administration scolaire et Universitaire</a:t>
            </a:r>
            <a:endParaRPr lang="fr-BF" sz="1500" dirty="0"/>
          </a:p>
          <a:p>
            <a:pPr>
              <a:lnSpc>
                <a:spcPct val="100000"/>
              </a:lnSpc>
              <a:spcBef>
                <a:spcPts val="0"/>
              </a:spcBef>
            </a:pPr>
            <a:r>
              <a:rPr lang="fr-FR" sz="1500" dirty="0"/>
              <a:t>Planificateur et Analyste</a:t>
            </a:r>
            <a:r>
              <a:rPr lang="en-US" sz="1500" dirty="0"/>
              <a:t> des politiques éducatives</a:t>
            </a:r>
            <a:endParaRPr lang="fr-BF" sz="1500" dirty="0"/>
          </a:p>
        </p:txBody>
      </p:sp>
    </p:spTree>
    <p:extLst>
      <p:ext uri="{BB962C8B-B14F-4D97-AF65-F5344CB8AC3E}">
        <p14:creationId xmlns:p14="http://schemas.microsoft.com/office/powerpoint/2010/main" val="204144601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D8FE16-F764-4FFD-BB3D-CA6C041BB57D}"/>
              </a:ext>
            </a:extLst>
          </p:cNvPr>
          <p:cNvSpPr/>
          <p:nvPr/>
        </p:nvSpPr>
        <p:spPr>
          <a:xfrm>
            <a:off x="4007768" y="116633"/>
            <a:ext cx="4283968" cy="646331"/>
          </a:xfrm>
          <a:prstGeom prst="rect">
            <a:avLst/>
          </a:prstGeom>
          <a:ln>
            <a:noFill/>
          </a:ln>
          <a:effectLst/>
          <a:scene3d>
            <a:camera prst="orthographicFront">
              <a:rot lat="0" lon="0" rev="0"/>
            </a:camera>
            <a:lightRig rig="chilly" dir="t">
              <a:rot lat="0" lon="0" rev="18480000"/>
            </a:lightRig>
          </a:scene3d>
          <a:sp3d prstMaterial="clear">
            <a:bevelT h="63500"/>
          </a:sp3d>
        </p:spPr>
        <p:txBody>
          <a:bodyPr>
            <a:spAutoFit/>
          </a:bodyPr>
          <a:lstStyle/>
          <a:p>
            <a:pPr marL="1028700" marR="0" lvl="1" indent="-57150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7030A0"/>
                </a:solidFill>
                <a:effectLst/>
                <a:uLnTx/>
                <a:uFillTx/>
                <a:latin typeface="Calibri"/>
                <a:ea typeface="+mn-ea"/>
                <a:cs typeface="Arial" panose="020B0604020202020204" pitchFamily="34" charset="0"/>
              </a:rPr>
              <a:t>INTRODUCTION</a:t>
            </a:r>
            <a:r>
              <a:rPr kumimoji="0" lang="fr-FR" sz="3200" b="1"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3" name="Rectangle 2">
            <a:extLst>
              <a:ext uri="{FF2B5EF4-FFF2-40B4-BE49-F238E27FC236}">
                <a16:creationId xmlns:a16="http://schemas.microsoft.com/office/drawing/2014/main" id="{8EA2C89D-04C7-4265-9779-3AE0D77F2DF7}"/>
              </a:ext>
            </a:extLst>
          </p:cNvPr>
          <p:cNvSpPr/>
          <p:nvPr/>
        </p:nvSpPr>
        <p:spPr>
          <a:xfrm>
            <a:off x="1563757" y="689789"/>
            <a:ext cx="10416208" cy="553997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fr-FR" sz="2400" b="1" i="1"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Qu’est-ce que le  développement et Comment parvenir?</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endParaRPr kumimoji="0" 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Deux approches pour poursuivre une mission : </a:t>
            </a:r>
            <a:r>
              <a:rPr kumimoji="0" lang="fr-FR" sz="2000" b="1" i="1"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pilotage à vu </a:t>
            </a:r>
            <a:r>
              <a:rPr kumimoji="0" 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et </a:t>
            </a:r>
            <a:r>
              <a:rPr kumimoji="0" lang="fr-FR" sz="2000" b="1" i="1" u="none" strike="noStrike" kern="1200" cap="none" spc="0" normalizeH="0" baseline="0" noProof="0" dirty="0">
                <a:ln>
                  <a:noFill/>
                </a:ln>
                <a:solidFill>
                  <a:srgbClr val="00B050"/>
                </a:solidFill>
                <a:effectLst/>
                <a:uLnTx/>
                <a:uFillTx/>
                <a:latin typeface="Arial" panose="020B0604020202020204" pitchFamily="34" charset="0"/>
                <a:ea typeface="ＭＳ Ｐゴシック" charset="0"/>
                <a:cs typeface="Arial" panose="020B0604020202020204" pitchFamily="34" charset="0"/>
              </a:rPr>
              <a:t>pilotage stratégique</a:t>
            </a:r>
            <a:r>
              <a:rPr kumimoji="0" 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Pour réussir une mission il est indispensable:</a:t>
            </a:r>
          </a:p>
          <a:p>
            <a:pPr marL="742950" marR="0" lvl="1" indent="-285750" algn="just"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de connaître l’</a:t>
            </a:r>
            <a:r>
              <a:rPr kumimoji="0" lang="fr-FR" sz="2000" b="0" i="1" u="none" strike="noStrike" kern="1200" cap="none" spc="0" normalizeH="0" baseline="0" noProof="0" dirty="0">
                <a:ln>
                  <a:noFill/>
                </a:ln>
                <a:solidFill>
                  <a:srgbClr val="00B050"/>
                </a:solidFill>
                <a:effectLst/>
                <a:uLnTx/>
                <a:uFillTx/>
                <a:latin typeface="Arial" panose="020B0604020202020204" pitchFamily="34" charset="0"/>
                <a:ea typeface="ＭＳ Ｐゴシック" charset="0"/>
                <a:cs typeface="Arial" panose="020B0604020202020204" pitchFamily="34" charset="0"/>
              </a:rPr>
              <a:t>environnement</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dans lequel on évolue;</a:t>
            </a:r>
          </a:p>
          <a:p>
            <a:pPr marL="742950" marR="0" lvl="1" indent="-285750" algn="just"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de maîtriser ses </a:t>
            </a:r>
            <a:r>
              <a:rPr kumimoji="0" lang="fr-FR" sz="2000" b="0" i="1" u="none" strike="noStrike" kern="1200" cap="none" spc="0" normalizeH="0" baseline="0" noProof="0" dirty="0">
                <a:ln>
                  <a:noFill/>
                </a:ln>
                <a:solidFill>
                  <a:srgbClr val="00B050"/>
                </a:solidFill>
                <a:effectLst/>
                <a:uLnTx/>
                <a:uFillTx/>
                <a:latin typeface="Arial" panose="020B0604020202020204" pitchFamily="34" charset="0"/>
                <a:ea typeface="ＭＳ Ｐゴシック" charset="0"/>
                <a:cs typeface="Arial" panose="020B0604020202020204" pitchFamily="34" charset="0"/>
              </a:rPr>
              <a:t>forces et ses faiblesses</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a:t>
            </a:r>
          </a:p>
          <a:p>
            <a:pPr marL="742950" marR="0" lvl="1" indent="-285750" algn="just"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de connaître les </a:t>
            </a:r>
            <a:r>
              <a:rPr kumimoji="0" lang="fr-FR" sz="2000" b="0" i="1" u="none" strike="noStrike" kern="1200" cap="none" spc="0" normalizeH="0" baseline="0" noProof="0" dirty="0">
                <a:ln>
                  <a:noFill/>
                </a:ln>
                <a:solidFill>
                  <a:srgbClr val="00B050"/>
                </a:solidFill>
                <a:effectLst/>
                <a:uLnTx/>
                <a:uFillTx/>
                <a:latin typeface="Arial" panose="020B0604020202020204" pitchFamily="34" charset="0"/>
                <a:ea typeface="ＭＳ Ｐゴシック" charset="0"/>
                <a:cs typeface="Arial" panose="020B0604020202020204" pitchFamily="34" charset="0"/>
              </a:rPr>
              <a:t>opportunités et les menaces</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a:t>
            </a:r>
          </a:p>
          <a:p>
            <a:pPr marL="742950" marR="0" lvl="1" indent="-285750" algn="just"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de savoir où on veut aller (</a:t>
            </a:r>
            <a:r>
              <a:rPr kumimoji="0" lang="fr-FR" sz="2000" b="0" i="1" u="none" strike="noStrike" kern="1200" cap="none" spc="0" normalizeH="0" baseline="0" noProof="0" dirty="0">
                <a:ln>
                  <a:noFill/>
                </a:ln>
                <a:solidFill>
                  <a:srgbClr val="00B050"/>
                </a:solidFill>
                <a:effectLst/>
                <a:uLnTx/>
                <a:uFillTx/>
                <a:latin typeface="Arial" panose="020B0604020202020204" pitchFamily="34" charset="0"/>
                <a:ea typeface="ＭＳ Ｐゴシック" charset="0"/>
                <a:cs typeface="Arial" panose="020B0604020202020204" pitchFamily="34" charset="0"/>
              </a:rPr>
              <a:t>vision, objectif</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a:t>
            </a:r>
          </a:p>
          <a:p>
            <a:pPr marL="742950" marR="0" lvl="1" indent="-285750" algn="just"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de savoir quels sont les </a:t>
            </a:r>
            <a:r>
              <a:rPr kumimoji="0" lang="fr-FR" sz="2000" b="0" i="1" u="none" strike="noStrike" kern="1200" cap="none" spc="0" normalizeH="0" baseline="0" noProof="0" dirty="0">
                <a:ln>
                  <a:noFill/>
                </a:ln>
                <a:solidFill>
                  <a:srgbClr val="00B050"/>
                </a:solidFill>
                <a:effectLst/>
                <a:uLnTx/>
                <a:uFillTx/>
                <a:latin typeface="Arial" panose="020B0604020202020204" pitchFamily="34" charset="0"/>
                <a:ea typeface="ＭＳ Ｐゴシック" charset="0"/>
                <a:cs typeface="Arial" panose="020B0604020202020204" pitchFamily="34" charset="0"/>
              </a:rPr>
              <a:t>leviers</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sur lesquels il faut actionner pour obtenir les résultats escomptés (</a:t>
            </a:r>
            <a:r>
              <a:rPr kumimoji="0" lang="fr-FR" sz="2000" b="0" i="1" u="none" strike="noStrike" kern="1200" cap="none" spc="0" normalizeH="0" baseline="0" noProof="0" dirty="0">
                <a:ln>
                  <a:noFill/>
                </a:ln>
                <a:solidFill>
                  <a:srgbClr val="00B050"/>
                </a:solidFill>
                <a:effectLst/>
                <a:uLnTx/>
                <a:uFillTx/>
                <a:latin typeface="Arial" panose="020B0604020202020204" pitchFamily="34" charset="0"/>
                <a:ea typeface="ＭＳ Ｐゴシック" charset="0"/>
                <a:cs typeface="Arial" panose="020B0604020202020204" pitchFamily="34" charset="0"/>
              </a:rPr>
              <a:t>efficacité</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en utilisant de manière optimale les ressources (</a:t>
            </a:r>
            <a:r>
              <a:rPr kumimoji="0" lang="fr-FR" sz="2000" b="0" i="1" u="none" strike="noStrike" kern="1200" cap="none" spc="0" normalizeH="0" baseline="0" noProof="0" dirty="0">
                <a:ln>
                  <a:noFill/>
                </a:ln>
                <a:solidFill>
                  <a:srgbClr val="00B050"/>
                </a:solidFill>
                <a:effectLst/>
                <a:uLnTx/>
                <a:uFillTx/>
                <a:latin typeface="Arial" panose="020B0604020202020204" pitchFamily="34" charset="0"/>
                <a:ea typeface="ＭＳ Ｐゴシック" charset="0"/>
                <a:cs typeface="Arial" panose="020B0604020202020204" pitchFamily="34" charset="0"/>
              </a:rPr>
              <a:t>efficience</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a:t>
            </a:r>
          </a:p>
          <a:p>
            <a:pPr marL="742950" marR="0" lvl="1" indent="-285750" algn="just"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de disposer </a:t>
            </a:r>
            <a:r>
              <a:rPr kumimoji="0" lang="fr-FR" sz="2000" b="0" i="1" u="none" strike="noStrike" kern="1200" cap="none" spc="0" normalizeH="0" baseline="0" noProof="0" dirty="0">
                <a:ln>
                  <a:noFill/>
                </a:ln>
                <a:solidFill>
                  <a:srgbClr val="00B050"/>
                </a:solidFill>
                <a:effectLst/>
                <a:uLnTx/>
                <a:uFillTx/>
                <a:latin typeface="Arial" panose="020B0604020202020204" pitchFamily="34" charset="0"/>
                <a:ea typeface="ＭＳ Ｐゴシック" charset="0"/>
                <a:cs typeface="Arial" panose="020B0604020202020204" pitchFamily="34" charset="0"/>
              </a:rPr>
              <a:t>d’indicateurs</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pour mesurer les progrès.</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2186880" y="3526597"/>
            <a:ext cx="8229600" cy="2638707"/>
          </a:xfrm>
        </p:spPr>
        <p:txBody>
          <a:bodyPr>
            <a:normAutofit lnSpcReduction="10000"/>
          </a:bodyPr>
          <a:lstStyle/>
          <a:p>
            <a:pPr algn="ctr" eaLnBrk="1" hangingPunct="1">
              <a:buFont typeface="Arial" charset="0"/>
              <a:buNone/>
            </a:pPr>
            <a:endParaRPr lang="fr-FR" sz="4000" dirty="0">
              <a:solidFill>
                <a:srgbClr val="FFFF00"/>
              </a:solidFill>
              <a:latin typeface="Arial Black" pitchFamily="34" charset="0"/>
            </a:endParaRPr>
          </a:p>
          <a:p>
            <a:pPr marL="0" indent="0" algn="ctr">
              <a:lnSpc>
                <a:spcPct val="80000"/>
              </a:lnSpc>
              <a:buNone/>
            </a:pPr>
            <a:r>
              <a:rPr lang="fr-FR" sz="4000" dirty="0">
                <a:solidFill>
                  <a:srgbClr val="FF0000"/>
                </a:solidFill>
                <a:latin typeface="Arial Black" pitchFamily="34" charset="0"/>
              </a:rPr>
              <a:t>III. Planification opérationnelle</a:t>
            </a:r>
          </a:p>
          <a:p>
            <a:pPr marL="0" indent="0" algn="ctr">
              <a:spcBef>
                <a:spcPts val="0"/>
              </a:spcBef>
              <a:buNone/>
            </a:pPr>
            <a:endParaRPr lang="fr-FR" sz="4400" dirty="0">
              <a:solidFill>
                <a:srgbClr val="00B050"/>
              </a:solidFill>
              <a:latin typeface="Arial Black" pitchFamily="34" charset="0"/>
            </a:endParaRPr>
          </a:p>
          <a:p>
            <a:pPr marL="0" indent="0" algn="ctr">
              <a:spcBef>
                <a:spcPts val="0"/>
              </a:spcBef>
              <a:buNone/>
            </a:pPr>
            <a:r>
              <a:rPr lang="fr-FR" sz="4400" dirty="0">
                <a:solidFill>
                  <a:srgbClr val="00B050"/>
                </a:solidFill>
                <a:latin typeface="Arial Black" pitchFamily="34" charset="0"/>
              </a:rPr>
              <a:t> </a:t>
            </a: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b="6851"/>
          <a:stretch/>
        </p:blipFill>
        <p:spPr>
          <a:xfrm>
            <a:off x="3503713" y="260649"/>
            <a:ext cx="4145745" cy="3426324"/>
          </a:xfrm>
          <a:prstGeom prst="rect">
            <a:avLst/>
          </a:prstGeom>
        </p:spPr>
      </p:pic>
    </p:spTree>
    <p:extLst>
      <p:ext uri="{BB962C8B-B14F-4D97-AF65-F5344CB8AC3E}">
        <p14:creationId xmlns:p14="http://schemas.microsoft.com/office/powerpoint/2010/main" val="25214277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4488" y="111265"/>
            <a:ext cx="10515600" cy="461303"/>
          </a:xfrm>
        </p:spPr>
        <p:txBody>
          <a:bodyPr>
            <a:normAutofit fontScale="90000"/>
          </a:bodyPr>
          <a:lstStyle/>
          <a:p>
            <a:r>
              <a:rPr lang="fr-FR" b="1" dirty="0">
                <a:solidFill>
                  <a:srgbClr val="FF0000"/>
                </a:solidFill>
              </a:rPr>
              <a:t>Contenu</a:t>
            </a:r>
          </a:p>
        </p:txBody>
      </p:sp>
      <p:sp>
        <p:nvSpPr>
          <p:cNvPr id="3" name="Espace réservé du contenu 2"/>
          <p:cNvSpPr>
            <a:spLocks noGrp="1"/>
          </p:cNvSpPr>
          <p:nvPr>
            <p:ph idx="1"/>
          </p:nvPr>
        </p:nvSpPr>
        <p:spPr>
          <a:xfrm>
            <a:off x="4524703" y="418745"/>
            <a:ext cx="7593233" cy="5762980"/>
          </a:xfrm>
        </p:spPr>
        <p:txBody>
          <a:bodyPr>
            <a:normAutofit/>
          </a:bodyPr>
          <a:lstStyle/>
          <a:p>
            <a:pPr marL="0" indent="0">
              <a:lnSpc>
                <a:spcPct val="150000"/>
              </a:lnSpc>
              <a:buNone/>
            </a:pPr>
            <a:endParaRPr lang="fr-FR" b="1" dirty="0">
              <a:latin typeface="Arial" panose="020B0604020202020204" pitchFamily="34" charset="0"/>
              <a:cs typeface="Arial" panose="020B0604020202020204" pitchFamily="34" charset="0"/>
            </a:endParaRPr>
          </a:p>
          <a:p>
            <a:pPr marL="0" indent="0">
              <a:lnSpc>
                <a:spcPct val="150000"/>
              </a:lnSpc>
              <a:buNone/>
            </a:pPr>
            <a:r>
              <a:rPr lang="fr-FR" b="1" dirty="0">
                <a:latin typeface="Arial" panose="020B0604020202020204" pitchFamily="34" charset="0"/>
                <a:cs typeface="Arial" panose="020B0604020202020204" pitchFamily="34" charset="0"/>
              </a:rPr>
              <a:t>3.1. Définition</a:t>
            </a:r>
          </a:p>
          <a:p>
            <a:pPr marL="0" indent="0">
              <a:lnSpc>
                <a:spcPct val="150000"/>
              </a:lnSpc>
              <a:buNone/>
            </a:pPr>
            <a:r>
              <a:rPr lang="fr-FR" b="1" dirty="0">
                <a:latin typeface="Arial" panose="020B0604020202020204" pitchFamily="34" charset="0"/>
                <a:cs typeface="Arial" panose="020B0604020202020204" pitchFamily="34" charset="0"/>
              </a:rPr>
              <a:t>3.2. Etapes de la planification opérationnelle</a:t>
            </a:r>
          </a:p>
          <a:p>
            <a:pPr marL="0" indent="0">
              <a:lnSpc>
                <a:spcPct val="150000"/>
              </a:lnSpc>
              <a:buNone/>
            </a:pPr>
            <a:r>
              <a:rPr lang="fr-FR" b="1" dirty="0">
                <a:latin typeface="Arial" panose="020B0604020202020204" pitchFamily="34" charset="0"/>
                <a:cs typeface="Arial" panose="020B0604020202020204" pitchFamily="34" charset="0"/>
              </a:rPr>
              <a:t>3.3. outils de la planification opérationnelle</a:t>
            </a:r>
          </a:p>
          <a:p>
            <a:pPr marL="0" indent="0">
              <a:lnSpc>
                <a:spcPct val="150000"/>
              </a:lnSpc>
              <a:buNone/>
            </a:pPr>
            <a:r>
              <a:rPr lang="fr-FR" b="1" dirty="0">
                <a:latin typeface="Arial" panose="020B0604020202020204" pitchFamily="34" charset="0"/>
                <a:cs typeface="Arial" panose="020B0604020202020204" pitchFamily="34" charset="0"/>
              </a:rPr>
              <a:t>3.4. </a:t>
            </a:r>
            <a:r>
              <a:rPr lang="fr-FR" sz="2533" b="1" dirty="0">
                <a:latin typeface="Arial" panose="020B0604020202020204" pitchFamily="34" charset="0"/>
                <a:cs typeface="Arial" panose="020B0604020202020204" pitchFamily="34" charset="0"/>
              </a:rPr>
              <a:t>Documents de planification opérationnelle avec focus sur l</a:t>
            </a:r>
            <a:r>
              <a:rPr lang="fr-FR" b="1" dirty="0">
                <a:latin typeface="Arial" panose="020B0604020202020204" pitchFamily="34" charset="0"/>
                <a:cs typeface="Arial" panose="020B0604020202020204" pitchFamily="34" charset="0"/>
              </a:rPr>
              <a:t>e plan d’action du MENAPLN</a:t>
            </a:r>
          </a:p>
          <a:p>
            <a:endParaRPr lang="fr-FR" dirty="0"/>
          </a:p>
        </p:txBody>
      </p:sp>
      <p:pic>
        <p:nvPicPr>
          <p:cNvPr id="4" name="Image 3" descr="3d homme introduire quelque chose à un fond blanc de projecteur isolé Banque d'images - 2502429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071545"/>
            <a:ext cx="2577981" cy="5184576"/>
          </a:xfrm>
          <a:prstGeom prst="rect">
            <a:avLst/>
          </a:prstGeom>
          <a:noFill/>
          <a:ln>
            <a:noFill/>
          </a:ln>
        </p:spPr>
      </p:pic>
    </p:spTree>
    <p:extLst>
      <p:ext uri="{BB962C8B-B14F-4D97-AF65-F5344CB8AC3E}">
        <p14:creationId xmlns:p14="http://schemas.microsoft.com/office/powerpoint/2010/main" val="332431389"/>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9144000" cy="644691"/>
          </a:xfrm>
        </p:spPr>
        <p:txBody>
          <a:bodyPr>
            <a:noAutofit/>
          </a:bodyPr>
          <a:lstStyle/>
          <a:p>
            <a:r>
              <a:rPr lang="fr-FR" sz="3733" dirty="0">
                <a:solidFill>
                  <a:srgbClr val="FF0000"/>
                </a:solidFill>
                <a:latin typeface="Arial Black" pitchFamily="34" charset="0"/>
              </a:rPr>
              <a:t>3.1. Définition</a:t>
            </a:r>
            <a:endParaRPr lang="fr-FR" sz="3733" dirty="0"/>
          </a:p>
        </p:txBody>
      </p:sp>
      <p:sp>
        <p:nvSpPr>
          <p:cNvPr id="3" name="Espace réservé du contenu 2"/>
          <p:cNvSpPr>
            <a:spLocks noGrp="1"/>
          </p:cNvSpPr>
          <p:nvPr>
            <p:ph idx="1"/>
          </p:nvPr>
        </p:nvSpPr>
        <p:spPr>
          <a:xfrm>
            <a:off x="1641208" y="644691"/>
            <a:ext cx="10425453" cy="6000768"/>
          </a:xfrm>
        </p:spPr>
        <p:txBody>
          <a:bodyPr>
            <a:normAutofit/>
          </a:bodyPr>
          <a:lstStyle/>
          <a:p>
            <a:pPr marL="0" indent="0">
              <a:buNone/>
            </a:pPr>
            <a:r>
              <a:rPr lang="fr-FR" sz="3867" dirty="0">
                <a:solidFill>
                  <a:srgbClr val="FF0000"/>
                </a:solidFill>
              </a:rPr>
              <a:t>Planiﬁcation opérationnelle</a:t>
            </a:r>
          </a:p>
          <a:p>
            <a:r>
              <a:rPr lang="fr-FR" dirty="0"/>
              <a:t>Processus consistant à déterminer comment les objectifs décrits dans le plan stratégique seront atteints « sur le terrain ». </a:t>
            </a:r>
          </a:p>
          <a:p>
            <a:r>
              <a:rPr lang="fr-FR" dirty="0"/>
              <a:t>Il s’agit de la préparation de l’action. </a:t>
            </a:r>
          </a:p>
          <a:p>
            <a:r>
              <a:rPr lang="fr-FR" dirty="0"/>
              <a:t>La planification opérationnelle se rapporte à la réalisation des objectifs spécifiques et concerne surtout la base opérationnelle</a:t>
            </a:r>
          </a:p>
          <a:p>
            <a:r>
              <a:rPr lang="fr-FR" dirty="0"/>
              <a:t>La planiﬁcation opérationnelle couvre généralement le court et le moyen termes (entre plusieurs mois et trois ans). </a:t>
            </a:r>
          </a:p>
          <a:p>
            <a:r>
              <a:rPr lang="fr-FR" dirty="0"/>
              <a:t>Tout document de planification stratégique doit être accompagné d’un document de planification opérationnel.</a:t>
            </a:r>
          </a:p>
          <a:p>
            <a:r>
              <a:rPr lang="fr-FR" dirty="0">
                <a:solidFill>
                  <a:schemeClr val="tx1">
                    <a:lumMod val="95000"/>
                    <a:lumOff val="5000"/>
                  </a:schemeClr>
                </a:solidFill>
              </a:rPr>
              <a:t>Il s’agit de rendre opérationnel une stratégie. </a:t>
            </a:r>
          </a:p>
          <a:p>
            <a:endParaRPr lang="fr-FR" dirty="0">
              <a:solidFill>
                <a:schemeClr val="tx1">
                  <a:lumMod val="95000"/>
                  <a:lumOff val="5000"/>
                </a:schemeClr>
              </a:solidFill>
            </a:endParaRPr>
          </a:p>
          <a:p>
            <a:pPr marL="457189" lvl="1" indent="0">
              <a:buNone/>
            </a:pPr>
            <a:endParaRPr lang="fr-FR" b="1" dirty="0"/>
          </a:p>
          <a:p>
            <a:pPr marL="0" indent="0">
              <a:buNone/>
            </a:pPr>
            <a:endParaRPr lang="fr-FR" dirty="0"/>
          </a:p>
          <a:p>
            <a:endParaRPr lang="fr-FR" dirty="0"/>
          </a:p>
        </p:txBody>
      </p:sp>
    </p:spTree>
    <p:extLst>
      <p:ext uri="{BB962C8B-B14F-4D97-AF65-F5344CB8AC3E}">
        <p14:creationId xmlns:p14="http://schemas.microsoft.com/office/powerpoint/2010/main" val="2787201059"/>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3213" y="77083"/>
            <a:ext cx="10515600" cy="521124"/>
          </a:xfrm>
        </p:spPr>
        <p:txBody>
          <a:bodyPr>
            <a:normAutofit fontScale="90000"/>
          </a:bodyPr>
          <a:lstStyle/>
          <a:p>
            <a:r>
              <a:rPr lang="fr-FR" sz="3200" dirty="0">
                <a:solidFill>
                  <a:srgbClr val="FF0000"/>
                </a:solidFill>
                <a:latin typeface="Arial Black" pitchFamily="34" charset="0"/>
              </a:rPr>
              <a:t>3.1. Définition</a:t>
            </a:r>
            <a:endParaRPr lang="fr-FR" dirty="0">
              <a:solidFill>
                <a:srgbClr val="FF0000"/>
              </a:solidFill>
            </a:endParaRPr>
          </a:p>
        </p:txBody>
      </p:sp>
      <p:sp>
        <p:nvSpPr>
          <p:cNvPr id="3" name="Espace réservé du contenu 2"/>
          <p:cNvSpPr>
            <a:spLocks noGrp="1"/>
          </p:cNvSpPr>
          <p:nvPr>
            <p:ph idx="1"/>
          </p:nvPr>
        </p:nvSpPr>
        <p:spPr>
          <a:xfrm>
            <a:off x="1427148" y="495657"/>
            <a:ext cx="10690788" cy="6197706"/>
          </a:xfrm>
        </p:spPr>
        <p:txBody>
          <a:bodyPr>
            <a:normAutofit/>
          </a:bodyPr>
          <a:lstStyle/>
          <a:p>
            <a:r>
              <a:rPr lang="fr-FR" sz="3200" dirty="0"/>
              <a:t>Elaborer un plan opérationnel revient, au fond, à entreprendre les activités suivantes :</a:t>
            </a:r>
          </a:p>
          <a:p>
            <a:pPr lvl="1"/>
            <a:r>
              <a:rPr lang="fr-FR" sz="2800" dirty="0"/>
              <a:t>traduire les objectifs politiques à long terme en objectifs et cibles spécifiques, mesurables et qui devront être atteints dans un laps de temps donné ;</a:t>
            </a:r>
          </a:p>
          <a:p>
            <a:pPr lvl="1"/>
            <a:r>
              <a:rPr lang="fr-FR" sz="2800" dirty="0"/>
              <a:t>concevoir des programmes d’action prioritaires systématiques pour atteindre les objectifs, en indiquant les principales activités à mener, les échéances correspondantes et les unités responsables de chaque activité ;</a:t>
            </a:r>
          </a:p>
          <a:p>
            <a:pPr lvl="1"/>
            <a:r>
              <a:rPr lang="fr-FR" sz="2800" dirty="0"/>
              <a:t>estimer les ressources (humaines, matérielles et financières) qui seront nécessaires pour mener à bien le plan, calculer les coûts correspondants et les équilibrer avec les ressources disponibles.</a:t>
            </a:r>
          </a:p>
          <a:p>
            <a:pPr lvl="1"/>
            <a:endParaRPr lang="fr-FR" dirty="0"/>
          </a:p>
        </p:txBody>
      </p:sp>
    </p:spTree>
    <p:extLst>
      <p:ext uri="{BB962C8B-B14F-4D97-AF65-F5344CB8AC3E}">
        <p14:creationId xmlns:p14="http://schemas.microsoft.com/office/powerpoint/2010/main" val="21011796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10149555" cy="644691"/>
          </a:xfrm>
        </p:spPr>
        <p:txBody>
          <a:bodyPr>
            <a:noAutofit/>
          </a:bodyPr>
          <a:lstStyle/>
          <a:p>
            <a:r>
              <a:rPr lang="fr-FR" sz="3200" b="1" dirty="0">
                <a:solidFill>
                  <a:srgbClr val="FF0000"/>
                </a:solidFill>
              </a:rPr>
              <a:t>3.2. Principales étapes de la planification opérationnelle</a:t>
            </a:r>
          </a:p>
        </p:txBody>
      </p:sp>
      <p:sp>
        <p:nvSpPr>
          <p:cNvPr id="3" name="Espace réservé du contenu 2"/>
          <p:cNvSpPr>
            <a:spLocks noGrp="1"/>
          </p:cNvSpPr>
          <p:nvPr>
            <p:ph idx="1"/>
          </p:nvPr>
        </p:nvSpPr>
        <p:spPr>
          <a:xfrm>
            <a:off x="1392964" y="644692"/>
            <a:ext cx="10656606" cy="6048672"/>
          </a:xfrm>
        </p:spPr>
        <p:txBody>
          <a:bodyPr>
            <a:normAutofit fontScale="55000" lnSpcReduction="20000"/>
          </a:bodyPr>
          <a:lstStyle/>
          <a:p>
            <a:r>
              <a:rPr lang="fr-FR" sz="4400" b="1" dirty="0"/>
              <a:t>Principes de base de la planification: Préparer – Elaborer - Mettre en œuvre - Suivre-Réagir</a:t>
            </a:r>
          </a:p>
          <a:p>
            <a:r>
              <a:rPr lang="fr-FR" sz="4400" b="1" dirty="0"/>
              <a:t>4 étapes principales dans la planification opérationnelle</a:t>
            </a:r>
            <a:endParaRPr lang="fr-FR" sz="4400" dirty="0"/>
          </a:p>
          <a:p>
            <a:r>
              <a:rPr lang="fr-FR" sz="4400" b="1" dirty="0">
                <a:solidFill>
                  <a:srgbClr val="00B050"/>
                </a:solidFill>
              </a:rPr>
              <a:t>Première étape : la préparation des données de base</a:t>
            </a:r>
            <a:endParaRPr lang="fr-FR" sz="4400" dirty="0">
              <a:solidFill>
                <a:srgbClr val="00B050"/>
              </a:solidFill>
            </a:endParaRPr>
          </a:p>
          <a:p>
            <a:pPr lvl="1"/>
            <a:r>
              <a:rPr lang="fr-FR" sz="4400" dirty="0"/>
              <a:t>Mise en place d’une équipe</a:t>
            </a:r>
          </a:p>
          <a:p>
            <a:pPr lvl="1"/>
            <a:r>
              <a:rPr lang="fr-FR" sz="4400" dirty="0"/>
              <a:t>Définition d’OS ou éclatement des objectifs généraux en objectifs opérationnels, </a:t>
            </a:r>
          </a:p>
          <a:p>
            <a:pPr lvl="1"/>
            <a:r>
              <a:rPr lang="fr-FR" sz="4400" dirty="0"/>
              <a:t>collecte de donnés diverses, </a:t>
            </a:r>
          </a:p>
          <a:p>
            <a:pPr lvl="1"/>
            <a:r>
              <a:rPr lang="fr-FR" sz="4400" dirty="0"/>
              <a:t>évaluation de la performance du plan antérieur, etc.</a:t>
            </a:r>
          </a:p>
          <a:p>
            <a:r>
              <a:rPr lang="fr-FR" sz="4400" b="1" dirty="0">
                <a:solidFill>
                  <a:srgbClr val="00B050"/>
                </a:solidFill>
              </a:rPr>
              <a:t>Deuxième étape : Planification des activités</a:t>
            </a:r>
            <a:endParaRPr lang="fr-FR" sz="4400" dirty="0">
              <a:solidFill>
                <a:srgbClr val="00B050"/>
              </a:solidFill>
            </a:endParaRPr>
          </a:p>
          <a:p>
            <a:pPr lvl="1"/>
            <a:r>
              <a:rPr lang="fr-FR" sz="4400" dirty="0"/>
              <a:t>Définition et répartition des tâches, </a:t>
            </a:r>
          </a:p>
          <a:p>
            <a:pPr lvl="1"/>
            <a:r>
              <a:rPr lang="fr-FR" sz="4400" dirty="0"/>
              <a:t>détermination des délais de réalisation, </a:t>
            </a:r>
          </a:p>
          <a:p>
            <a:pPr lvl="1"/>
            <a:r>
              <a:rPr lang="fr-FR" sz="4400" dirty="0"/>
              <a:t>détermination des moyens, etc.</a:t>
            </a:r>
          </a:p>
          <a:p>
            <a:r>
              <a:rPr lang="fr-FR" sz="4400" b="1" dirty="0">
                <a:solidFill>
                  <a:srgbClr val="00B050"/>
                </a:solidFill>
              </a:rPr>
              <a:t>Troisième étape : Conception des mesures d’évaluation et de contrôle</a:t>
            </a:r>
            <a:endParaRPr lang="fr-FR" sz="4400" dirty="0">
              <a:solidFill>
                <a:srgbClr val="00B050"/>
              </a:solidFill>
            </a:endParaRPr>
          </a:p>
          <a:p>
            <a:pPr lvl="1"/>
            <a:r>
              <a:rPr lang="fr-FR" sz="4400" dirty="0"/>
              <a:t>Choix du mécanisme et des instances de suivi, contrôle, évaluation</a:t>
            </a:r>
          </a:p>
          <a:p>
            <a:pPr lvl="1"/>
            <a:r>
              <a:rPr lang="fr-FR" sz="4400" dirty="0"/>
              <a:t>Choix des indicateurs et des cibles, détermination de la périodicité, etc.</a:t>
            </a:r>
          </a:p>
          <a:p>
            <a:r>
              <a:rPr lang="fr-FR" sz="4400" b="1" dirty="0">
                <a:solidFill>
                  <a:srgbClr val="FFC000"/>
                </a:solidFill>
              </a:rPr>
              <a:t>Quatrième  étape  Validation ou approbation du plan</a:t>
            </a:r>
            <a:endParaRPr lang="fr-FR" sz="4400" dirty="0">
              <a:solidFill>
                <a:srgbClr val="FFC000"/>
              </a:solidFill>
            </a:endParaRPr>
          </a:p>
          <a:p>
            <a:r>
              <a:rPr lang="fr-FR" sz="4400" b="1" dirty="0">
                <a:solidFill>
                  <a:srgbClr val="FF0000"/>
                </a:solidFill>
              </a:rPr>
              <a:t>Suivi de la mise en œuvre </a:t>
            </a:r>
            <a:endParaRPr lang="fr-FR" sz="4400" dirty="0">
              <a:solidFill>
                <a:srgbClr val="FF0000"/>
              </a:solidFill>
            </a:endParaRPr>
          </a:p>
          <a:p>
            <a:endParaRPr lang="fr-FR" dirty="0"/>
          </a:p>
        </p:txBody>
      </p:sp>
    </p:spTree>
    <p:extLst>
      <p:ext uri="{BB962C8B-B14F-4D97-AF65-F5344CB8AC3E}">
        <p14:creationId xmlns:p14="http://schemas.microsoft.com/office/powerpoint/2010/main" val="4270363031"/>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1691" y="68627"/>
            <a:ext cx="10724972" cy="666311"/>
          </a:xfrm>
        </p:spPr>
        <p:txBody>
          <a:bodyPr>
            <a:normAutofit fontScale="90000"/>
          </a:bodyPr>
          <a:lstStyle/>
          <a:p>
            <a:r>
              <a:rPr lang="fr-FR" sz="3600" dirty="0"/>
              <a:t/>
            </a:r>
            <a:br>
              <a:rPr lang="fr-FR" sz="3600" dirty="0"/>
            </a:br>
            <a:r>
              <a:rPr lang="fr-FR" sz="3200" dirty="0">
                <a:solidFill>
                  <a:srgbClr val="FF0000"/>
                </a:solidFill>
              </a:rPr>
              <a:t>3.3.</a:t>
            </a:r>
            <a:r>
              <a:rPr lang="fr-FR" sz="3200" b="1" dirty="0">
                <a:solidFill>
                  <a:srgbClr val="FF0000"/>
                </a:solidFill>
              </a:rPr>
              <a:t> </a:t>
            </a:r>
            <a:r>
              <a:rPr lang="fr-FR" sz="3100" b="1" dirty="0">
                <a:solidFill>
                  <a:srgbClr val="FF0000"/>
                </a:solidFill>
              </a:rPr>
              <a:t>Quelques outils  et moyens de la planification opérationnelle</a:t>
            </a:r>
            <a:r>
              <a:rPr lang="fr-FR" sz="3600" dirty="0"/>
              <a:t/>
            </a:r>
            <a:br>
              <a:rPr lang="fr-FR" sz="3600" dirty="0"/>
            </a:br>
            <a:endParaRPr lang="fr-FR" sz="2667" dirty="0"/>
          </a:p>
        </p:txBody>
      </p:sp>
      <p:sp>
        <p:nvSpPr>
          <p:cNvPr id="3" name="Espace réservé du contenu 2"/>
          <p:cNvSpPr>
            <a:spLocks noGrp="1"/>
          </p:cNvSpPr>
          <p:nvPr>
            <p:ph idx="1"/>
          </p:nvPr>
        </p:nvSpPr>
        <p:spPr>
          <a:xfrm>
            <a:off x="1341691" y="760577"/>
            <a:ext cx="10562601" cy="5862414"/>
          </a:xfrm>
        </p:spPr>
        <p:txBody>
          <a:bodyPr>
            <a:normAutofit/>
          </a:bodyPr>
          <a:lstStyle/>
          <a:p>
            <a:r>
              <a:rPr lang="fr-FR" b="1" dirty="0"/>
              <a:t>Diagramme de GANTT</a:t>
            </a:r>
            <a:r>
              <a:rPr lang="fr-FR" dirty="0"/>
              <a:t>: technique d’élaboration et de suivi d’un plan d’action </a:t>
            </a:r>
          </a:p>
          <a:p>
            <a:pPr lvl="1"/>
            <a:r>
              <a:rPr lang="fr-FR" dirty="0"/>
              <a:t>Le GANTT se construit en mettant les activités à la verticale et le temps du calendrier à l’horizontale. </a:t>
            </a:r>
          </a:p>
          <a:p>
            <a:pPr lvl="1"/>
            <a:r>
              <a:rPr lang="fr-FR" dirty="0"/>
              <a:t>Chaque activité est représentée par une barre horizontale correspondant à sa durée. </a:t>
            </a:r>
          </a:p>
          <a:p>
            <a:pPr lvl="1"/>
            <a:r>
              <a:rPr lang="fr-FR" dirty="0"/>
              <a:t>La position de la barre indique les dates de début et de fin de l’activité</a:t>
            </a:r>
          </a:p>
          <a:p>
            <a:endParaRPr lang="fr-FR" dirty="0"/>
          </a:p>
          <a:p>
            <a:endParaRPr lang="fr-FR" dirty="0"/>
          </a:p>
        </p:txBody>
      </p:sp>
    </p:spTree>
    <p:extLst>
      <p:ext uri="{BB962C8B-B14F-4D97-AF65-F5344CB8AC3E}">
        <p14:creationId xmlns:p14="http://schemas.microsoft.com/office/powerpoint/2010/main" val="606566048"/>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1690" y="0"/>
            <a:ext cx="10289136" cy="623843"/>
          </a:xfrm>
        </p:spPr>
        <p:txBody>
          <a:bodyPr>
            <a:noAutofit/>
          </a:bodyPr>
          <a:lstStyle/>
          <a:p>
            <a:r>
              <a:rPr lang="fr-FR" sz="2800" dirty="0">
                <a:solidFill>
                  <a:srgbClr val="FF0000"/>
                </a:solidFill>
              </a:rPr>
              <a:t>3.3. Quelques outils  et moyens de la planification opérationnelle</a:t>
            </a:r>
            <a:endParaRPr lang="fr-FR" sz="3200" dirty="0">
              <a:solidFill>
                <a:srgbClr val="FF0000"/>
              </a:solidFill>
            </a:endParaRPr>
          </a:p>
        </p:txBody>
      </p:sp>
      <p:graphicFrame>
        <p:nvGraphicFramePr>
          <p:cNvPr id="11" name="Espace réservé du contenu 10"/>
          <p:cNvGraphicFramePr>
            <a:graphicFrameLocks noGrp="1"/>
          </p:cNvGraphicFramePr>
          <p:nvPr>
            <p:ph idx="1"/>
            <p:extLst>
              <p:ext uri="{D42A27DB-BD31-4B8C-83A1-F6EECF244321}">
                <p14:modId xmlns:p14="http://schemas.microsoft.com/office/powerpoint/2010/main" val="3273834051"/>
              </p:ext>
            </p:extLst>
          </p:nvPr>
        </p:nvGraphicFramePr>
        <p:xfrm>
          <a:off x="1341691" y="623843"/>
          <a:ext cx="10164509" cy="4892187"/>
        </p:xfrm>
        <a:graphic>
          <a:graphicData uri="http://schemas.openxmlformats.org/drawingml/2006/table">
            <a:tbl>
              <a:tblPr firstRow="1" firstCol="1" bandRow="1"/>
              <a:tblGrid>
                <a:gridCol w="1052593">
                  <a:extLst>
                    <a:ext uri="{9D8B030D-6E8A-4147-A177-3AD203B41FA5}">
                      <a16:colId xmlns:a16="http://schemas.microsoft.com/office/drawing/2014/main" val="20000"/>
                    </a:ext>
                  </a:extLst>
                </a:gridCol>
                <a:gridCol w="2863516">
                  <a:extLst>
                    <a:ext uri="{9D8B030D-6E8A-4147-A177-3AD203B41FA5}">
                      <a16:colId xmlns:a16="http://schemas.microsoft.com/office/drawing/2014/main" val="20001"/>
                    </a:ext>
                  </a:extLst>
                </a:gridCol>
                <a:gridCol w="158908">
                  <a:extLst>
                    <a:ext uri="{9D8B030D-6E8A-4147-A177-3AD203B41FA5}">
                      <a16:colId xmlns:a16="http://schemas.microsoft.com/office/drawing/2014/main" val="20002"/>
                    </a:ext>
                  </a:extLst>
                </a:gridCol>
                <a:gridCol w="450593">
                  <a:extLst>
                    <a:ext uri="{9D8B030D-6E8A-4147-A177-3AD203B41FA5}">
                      <a16:colId xmlns:a16="http://schemas.microsoft.com/office/drawing/2014/main" val="20003"/>
                    </a:ext>
                  </a:extLst>
                </a:gridCol>
                <a:gridCol w="404614">
                  <a:extLst>
                    <a:ext uri="{9D8B030D-6E8A-4147-A177-3AD203B41FA5}">
                      <a16:colId xmlns:a16="http://schemas.microsoft.com/office/drawing/2014/main" val="20004"/>
                    </a:ext>
                  </a:extLst>
                </a:gridCol>
                <a:gridCol w="367831">
                  <a:extLst>
                    <a:ext uri="{9D8B030D-6E8A-4147-A177-3AD203B41FA5}">
                      <a16:colId xmlns:a16="http://schemas.microsoft.com/office/drawing/2014/main" val="20005"/>
                    </a:ext>
                  </a:extLst>
                </a:gridCol>
                <a:gridCol w="912172">
                  <a:extLst>
                    <a:ext uri="{9D8B030D-6E8A-4147-A177-3AD203B41FA5}">
                      <a16:colId xmlns:a16="http://schemas.microsoft.com/office/drawing/2014/main" val="20006"/>
                    </a:ext>
                  </a:extLst>
                </a:gridCol>
                <a:gridCol w="277894">
                  <a:extLst>
                    <a:ext uri="{9D8B030D-6E8A-4147-A177-3AD203B41FA5}">
                      <a16:colId xmlns:a16="http://schemas.microsoft.com/office/drawing/2014/main" val="20007"/>
                    </a:ext>
                  </a:extLst>
                </a:gridCol>
                <a:gridCol w="277894">
                  <a:extLst>
                    <a:ext uri="{9D8B030D-6E8A-4147-A177-3AD203B41FA5}">
                      <a16:colId xmlns:a16="http://schemas.microsoft.com/office/drawing/2014/main" val="20008"/>
                    </a:ext>
                  </a:extLst>
                </a:gridCol>
                <a:gridCol w="502256">
                  <a:extLst>
                    <a:ext uri="{9D8B030D-6E8A-4147-A177-3AD203B41FA5}">
                      <a16:colId xmlns:a16="http://schemas.microsoft.com/office/drawing/2014/main" val="20009"/>
                    </a:ext>
                  </a:extLst>
                </a:gridCol>
                <a:gridCol w="502256">
                  <a:extLst>
                    <a:ext uri="{9D8B030D-6E8A-4147-A177-3AD203B41FA5}">
                      <a16:colId xmlns:a16="http://schemas.microsoft.com/office/drawing/2014/main" val="20010"/>
                    </a:ext>
                  </a:extLst>
                </a:gridCol>
                <a:gridCol w="277894">
                  <a:extLst>
                    <a:ext uri="{9D8B030D-6E8A-4147-A177-3AD203B41FA5}">
                      <a16:colId xmlns:a16="http://schemas.microsoft.com/office/drawing/2014/main" val="20011"/>
                    </a:ext>
                  </a:extLst>
                </a:gridCol>
                <a:gridCol w="277894">
                  <a:extLst>
                    <a:ext uri="{9D8B030D-6E8A-4147-A177-3AD203B41FA5}">
                      <a16:colId xmlns:a16="http://schemas.microsoft.com/office/drawing/2014/main" val="20012"/>
                    </a:ext>
                  </a:extLst>
                </a:gridCol>
                <a:gridCol w="502256">
                  <a:extLst>
                    <a:ext uri="{9D8B030D-6E8A-4147-A177-3AD203B41FA5}">
                      <a16:colId xmlns:a16="http://schemas.microsoft.com/office/drawing/2014/main" val="20013"/>
                    </a:ext>
                  </a:extLst>
                </a:gridCol>
                <a:gridCol w="502256">
                  <a:extLst>
                    <a:ext uri="{9D8B030D-6E8A-4147-A177-3AD203B41FA5}">
                      <a16:colId xmlns:a16="http://schemas.microsoft.com/office/drawing/2014/main" val="20014"/>
                    </a:ext>
                  </a:extLst>
                </a:gridCol>
                <a:gridCol w="277894">
                  <a:extLst>
                    <a:ext uri="{9D8B030D-6E8A-4147-A177-3AD203B41FA5}">
                      <a16:colId xmlns:a16="http://schemas.microsoft.com/office/drawing/2014/main" val="20015"/>
                    </a:ext>
                  </a:extLst>
                </a:gridCol>
                <a:gridCol w="277894">
                  <a:extLst>
                    <a:ext uri="{9D8B030D-6E8A-4147-A177-3AD203B41FA5}">
                      <a16:colId xmlns:a16="http://schemas.microsoft.com/office/drawing/2014/main" val="20016"/>
                    </a:ext>
                  </a:extLst>
                </a:gridCol>
                <a:gridCol w="277894">
                  <a:extLst>
                    <a:ext uri="{9D8B030D-6E8A-4147-A177-3AD203B41FA5}">
                      <a16:colId xmlns:a16="http://schemas.microsoft.com/office/drawing/2014/main" val="20017"/>
                    </a:ext>
                  </a:extLst>
                </a:gridCol>
              </a:tblGrid>
              <a:tr h="141969">
                <a:tc>
                  <a:txBody>
                    <a:bodyPr/>
                    <a:lstStyle/>
                    <a:p>
                      <a:r>
                        <a:rPr lang="fr-FR" sz="800" b="1" dirty="0">
                          <a:solidFill>
                            <a:srgbClr val="000000"/>
                          </a:solidFill>
                          <a:effectLst/>
                          <a:latin typeface="Garamond" panose="02020404030301010803" pitchFamily="18" charset="0"/>
                          <a:cs typeface="Calibri" panose="020F0502020204030204" pitchFamily="34" charset="0"/>
                        </a:rPr>
                        <a:t> </a:t>
                      </a:r>
                      <a:endParaRPr lang="fr-FR" sz="9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r>
                        <a:rPr lang="fr-FR" sz="1100" b="1" dirty="0">
                          <a:solidFill>
                            <a:srgbClr val="000000"/>
                          </a:solidFill>
                          <a:effectLst/>
                          <a:latin typeface="Garamond" panose="02020404030301010803" pitchFamily="18" charset="0"/>
                          <a:cs typeface="Calibri" panose="020F0502020204030204" pitchFamily="34" charset="0"/>
                        </a:rPr>
                        <a:t>Juin</a:t>
                      </a:r>
                      <a:endParaRPr lang="fr-FR" sz="12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r>
                        <a:rPr lang="fr-FR" sz="1100" b="1">
                          <a:solidFill>
                            <a:srgbClr val="000000"/>
                          </a:solidFill>
                          <a:effectLst/>
                          <a:latin typeface="Garamond" panose="02020404030301010803" pitchFamily="18" charset="0"/>
                          <a:cs typeface="Calibri" panose="020F0502020204030204" pitchFamily="34" charset="0"/>
                        </a:rPr>
                        <a:t>Juillet</a:t>
                      </a:r>
                      <a:endParaRPr lang="fr-FR" sz="12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r>
                        <a:rPr lang="fr-FR" sz="1100" b="1">
                          <a:solidFill>
                            <a:srgbClr val="000000"/>
                          </a:solidFill>
                          <a:effectLst/>
                          <a:latin typeface="Garamond" panose="02020404030301010803" pitchFamily="18" charset="0"/>
                          <a:cs typeface="Calibri" panose="020F0502020204030204" pitchFamily="34" charset="0"/>
                        </a:rPr>
                        <a:t>Août</a:t>
                      </a:r>
                      <a:endParaRPr lang="fr-FR" sz="12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r>
                        <a:rPr lang="fr-FR" sz="1100" b="1">
                          <a:solidFill>
                            <a:srgbClr val="000000"/>
                          </a:solidFill>
                          <a:effectLst/>
                          <a:latin typeface="Garamond" panose="02020404030301010803" pitchFamily="18" charset="0"/>
                          <a:cs typeface="Calibri" panose="020F0502020204030204" pitchFamily="34" charset="0"/>
                        </a:rPr>
                        <a:t>Septembre</a:t>
                      </a:r>
                      <a:endParaRPr lang="fr-FR" sz="12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41969">
                <a:tc>
                  <a:txBody>
                    <a:bodyPr/>
                    <a:lstStyle/>
                    <a:p>
                      <a:r>
                        <a:rPr lang="fr-FR" sz="1200" b="1">
                          <a:solidFill>
                            <a:srgbClr val="000000"/>
                          </a:solidFill>
                          <a:effectLst/>
                          <a:latin typeface="Garamond" panose="02020404030301010803" pitchFamily="18" charset="0"/>
                          <a:cs typeface="Calibri" panose="020F0502020204030204" pitchFamily="34" charset="0"/>
                        </a:rPr>
                        <a:t>Activités</a:t>
                      </a:r>
                      <a:endParaRPr lang="fr-FR" sz="140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r>
                        <a:rPr lang="fr-FR" sz="800" b="1">
                          <a:solidFill>
                            <a:srgbClr val="000000"/>
                          </a:solidFill>
                          <a:effectLst/>
                          <a:latin typeface="Garamond" panose="02020404030301010803" pitchFamily="18" charset="0"/>
                          <a:cs typeface="Calibri" panose="020F0502020204030204" pitchFamily="34" charset="0"/>
                        </a:rPr>
                        <a:t>Tâche à faire</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050" b="1">
                          <a:solidFill>
                            <a:srgbClr val="000000"/>
                          </a:solidFill>
                          <a:effectLst/>
                          <a:latin typeface="Garamond" panose="02020404030301010803" pitchFamily="18" charset="0"/>
                          <a:cs typeface="Calibri" panose="020F0502020204030204" pitchFamily="34" charset="0"/>
                        </a:rPr>
                        <a:t>1</a:t>
                      </a:r>
                      <a:endParaRPr lang="fr-FR" sz="11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100" b="1">
                          <a:solidFill>
                            <a:srgbClr val="000000"/>
                          </a:solidFill>
                          <a:effectLst/>
                          <a:latin typeface="Garamond" panose="02020404030301010803" pitchFamily="18" charset="0"/>
                          <a:cs typeface="Calibri" panose="020F0502020204030204" pitchFamily="34" charset="0"/>
                        </a:rPr>
                        <a:t>2</a:t>
                      </a:r>
                      <a:endParaRPr lang="fr-FR" sz="12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100" b="1">
                          <a:solidFill>
                            <a:srgbClr val="000000"/>
                          </a:solidFill>
                          <a:effectLst/>
                          <a:latin typeface="Garamond" panose="02020404030301010803" pitchFamily="18" charset="0"/>
                          <a:cs typeface="Calibri" panose="020F0502020204030204" pitchFamily="34" charset="0"/>
                        </a:rPr>
                        <a:t>3</a:t>
                      </a:r>
                      <a:endParaRPr lang="fr-FR" sz="12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100" b="1" dirty="0">
                          <a:solidFill>
                            <a:srgbClr val="000000"/>
                          </a:solidFill>
                          <a:effectLst/>
                          <a:latin typeface="Garamond" panose="02020404030301010803" pitchFamily="18" charset="0"/>
                          <a:cs typeface="Calibri" panose="020F0502020204030204" pitchFamily="34" charset="0"/>
                        </a:rPr>
                        <a:t>4</a:t>
                      </a:r>
                      <a:endParaRPr lang="fr-FR" sz="12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100" b="1">
                          <a:solidFill>
                            <a:srgbClr val="000000"/>
                          </a:solidFill>
                          <a:effectLst/>
                          <a:latin typeface="Garamond" panose="02020404030301010803" pitchFamily="18" charset="0"/>
                          <a:cs typeface="Calibri" panose="020F0502020204030204" pitchFamily="34" charset="0"/>
                        </a:rPr>
                        <a:t>1</a:t>
                      </a:r>
                      <a:endParaRPr lang="fr-FR" sz="12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100" b="1">
                          <a:solidFill>
                            <a:srgbClr val="000000"/>
                          </a:solidFill>
                          <a:effectLst/>
                          <a:latin typeface="Garamond" panose="02020404030301010803" pitchFamily="18" charset="0"/>
                          <a:cs typeface="Calibri" panose="020F0502020204030204" pitchFamily="34" charset="0"/>
                        </a:rPr>
                        <a:t>2</a:t>
                      </a:r>
                      <a:endParaRPr lang="fr-FR" sz="12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100" b="1">
                          <a:solidFill>
                            <a:srgbClr val="000000"/>
                          </a:solidFill>
                          <a:effectLst/>
                          <a:latin typeface="Garamond" panose="02020404030301010803" pitchFamily="18" charset="0"/>
                          <a:cs typeface="Calibri" panose="020F0502020204030204" pitchFamily="34" charset="0"/>
                        </a:rPr>
                        <a:t>3</a:t>
                      </a:r>
                      <a:endParaRPr lang="fr-FR" sz="12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100" b="1" dirty="0">
                          <a:solidFill>
                            <a:srgbClr val="000000"/>
                          </a:solidFill>
                          <a:effectLst/>
                          <a:latin typeface="Garamond" panose="02020404030301010803" pitchFamily="18" charset="0"/>
                          <a:cs typeface="Calibri" panose="020F0502020204030204" pitchFamily="34" charset="0"/>
                        </a:rPr>
                        <a:t>4</a:t>
                      </a:r>
                      <a:endParaRPr lang="fr-FR" sz="12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100" b="1" dirty="0">
                          <a:solidFill>
                            <a:srgbClr val="000000"/>
                          </a:solidFill>
                          <a:effectLst/>
                          <a:latin typeface="Garamond" panose="02020404030301010803" pitchFamily="18" charset="0"/>
                          <a:cs typeface="Calibri" panose="020F0502020204030204" pitchFamily="34" charset="0"/>
                        </a:rPr>
                        <a:t>1</a:t>
                      </a:r>
                      <a:endParaRPr lang="fr-FR" sz="12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100" b="1">
                          <a:solidFill>
                            <a:srgbClr val="000000"/>
                          </a:solidFill>
                          <a:effectLst/>
                          <a:latin typeface="Garamond" panose="02020404030301010803" pitchFamily="18" charset="0"/>
                          <a:cs typeface="Calibri" panose="020F0502020204030204" pitchFamily="34" charset="0"/>
                        </a:rPr>
                        <a:t>2</a:t>
                      </a:r>
                      <a:endParaRPr lang="fr-FR" sz="12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100" b="1">
                          <a:solidFill>
                            <a:srgbClr val="000000"/>
                          </a:solidFill>
                          <a:effectLst/>
                          <a:latin typeface="Garamond" panose="02020404030301010803" pitchFamily="18" charset="0"/>
                          <a:cs typeface="Calibri" panose="020F0502020204030204" pitchFamily="34" charset="0"/>
                        </a:rPr>
                        <a:t>3</a:t>
                      </a:r>
                      <a:endParaRPr lang="fr-FR" sz="12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100" b="1">
                          <a:solidFill>
                            <a:srgbClr val="000000"/>
                          </a:solidFill>
                          <a:effectLst/>
                          <a:latin typeface="Garamond" panose="02020404030301010803" pitchFamily="18" charset="0"/>
                          <a:cs typeface="Calibri" panose="020F0502020204030204" pitchFamily="34" charset="0"/>
                        </a:rPr>
                        <a:t>4</a:t>
                      </a:r>
                      <a:endParaRPr lang="fr-FR" sz="12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100" b="1" dirty="0">
                          <a:solidFill>
                            <a:srgbClr val="000000"/>
                          </a:solidFill>
                          <a:effectLst/>
                          <a:latin typeface="Garamond" panose="02020404030301010803" pitchFamily="18" charset="0"/>
                          <a:cs typeface="Calibri" panose="020F0502020204030204" pitchFamily="34" charset="0"/>
                        </a:rPr>
                        <a:t>1</a:t>
                      </a:r>
                      <a:endParaRPr lang="fr-FR" sz="12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100" b="1" dirty="0">
                          <a:solidFill>
                            <a:srgbClr val="000000"/>
                          </a:solidFill>
                          <a:effectLst/>
                          <a:latin typeface="Garamond" panose="02020404030301010803" pitchFamily="18" charset="0"/>
                          <a:cs typeface="Calibri" panose="020F0502020204030204" pitchFamily="34" charset="0"/>
                        </a:rPr>
                        <a:t>2</a:t>
                      </a:r>
                      <a:endParaRPr lang="fr-FR" sz="12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100" b="1" dirty="0">
                          <a:solidFill>
                            <a:srgbClr val="000000"/>
                          </a:solidFill>
                          <a:effectLst/>
                          <a:latin typeface="Garamond" panose="02020404030301010803" pitchFamily="18" charset="0"/>
                          <a:cs typeface="Calibri" panose="020F0502020204030204" pitchFamily="34" charset="0"/>
                        </a:rPr>
                        <a:t>3</a:t>
                      </a:r>
                      <a:endParaRPr lang="fr-FR" sz="12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fr-FR" sz="1100" b="1" dirty="0">
                          <a:solidFill>
                            <a:srgbClr val="000000"/>
                          </a:solidFill>
                          <a:effectLst/>
                          <a:latin typeface="Garamond" panose="02020404030301010803" pitchFamily="18" charset="0"/>
                          <a:cs typeface="Calibri" panose="020F0502020204030204" pitchFamily="34" charset="0"/>
                        </a:rPr>
                        <a:t>4</a:t>
                      </a:r>
                      <a:endParaRPr lang="fr-FR" sz="12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3331">
                <a:tc>
                  <a:txBody>
                    <a:bodyPr/>
                    <a:lstStyle/>
                    <a:p>
                      <a:r>
                        <a:rPr lang="fr-FR" sz="1200" b="1">
                          <a:solidFill>
                            <a:srgbClr val="000000"/>
                          </a:solidFill>
                          <a:effectLst/>
                          <a:latin typeface="Garamond" panose="02020404030301010803" pitchFamily="18" charset="0"/>
                          <a:cs typeface="Calibri" panose="020F0502020204030204" pitchFamily="34" charset="0"/>
                        </a:rPr>
                        <a:t> </a:t>
                      </a:r>
                      <a:endParaRPr lang="fr-FR" sz="140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r>
                        <a:rPr lang="fr-FR" sz="1200" dirty="0">
                          <a:effectLst/>
                          <a:latin typeface="Garamond" panose="02020404030301010803" pitchFamily="18" charset="0"/>
                          <a:cs typeface="Calibri" panose="020F0502020204030204" pitchFamily="34" charset="0"/>
                        </a:rPr>
                        <a:t>Elaborer la note de cadrage du plan d'action 2022</a:t>
                      </a:r>
                      <a:endParaRPr lang="fr-FR" sz="1400" dirty="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fr-FR" sz="800" b="1">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dirty="0">
                          <a:solidFill>
                            <a:srgbClr val="000000"/>
                          </a:solidFill>
                          <a:effectLst/>
                          <a:latin typeface="Garamond" panose="02020404030301010803" pitchFamily="18" charset="0"/>
                          <a:cs typeface="Calibri" panose="020F0502020204030204" pitchFamily="34" charset="0"/>
                        </a:rPr>
                        <a:t> </a:t>
                      </a:r>
                      <a:endParaRPr lang="fr-FR" sz="9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dirty="0">
                          <a:solidFill>
                            <a:srgbClr val="000000"/>
                          </a:solidFill>
                          <a:effectLst/>
                          <a:latin typeface="Garamond" panose="02020404030301010803" pitchFamily="18" charset="0"/>
                          <a:cs typeface="Calibri" panose="020F0502020204030204" pitchFamily="34" charset="0"/>
                        </a:rPr>
                        <a:t> </a:t>
                      </a:r>
                      <a:endParaRPr lang="fr-FR" sz="9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dirty="0">
                          <a:solidFill>
                            <a:srgbClr val="000000"/>
                          </a:solidFill>
                          <a:effectLst/>
                          <a:latin typeface="Garamond" panose="02020404030301010803" pitchFamily="18" charset="0"/>
                          <a:cs typeface="Calibri" panose="020F0502020204030204" pitchFamily="34" charset="0"/>
                        </a:rPr>
                        <a:t> </a:t>
                      </a:r>
                      <a:endParaRPr lang="fr-FR" sz="9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dirty="0">
                          <a:solidFill>
                            <a:srgbClr val="000000"/>
                          </a:solidFill>
                          <a:effectLst/>
                          <a:latin typeface="Garamond" panose="02020404030301010803" pitchFamily="18" charset="0"/>
                          <a:cs typeface="Calibri" panose="020F0502020204030204" pitchFamily="34" charset="0"/>
                        </a:rPr>
                        <a:t> </a:t>
                      </a:r>
                      <a:endParaRPr lang="fr-FR" sz="9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dirty="0">
                          <a:solidFill>
                            <a:srgbClr val="000000"/>
                          </a:solidFill>
                          <a:effectLst/>
                          <a:latin typeface="Garamond" panose="02020404030301010803" pitchFamily="18" charset="0"/>
                          <a:cs typeface="Calibri" panose="020F0502020204030204" pitchFamily="34" charset="0"/>
                        </a:rPr>
                        <a:t> </a:t>
                      </a:r>
                      <a:endParaRPr lang="fr-FR" sz="9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dirty="0">
                          <a:solidFill>
                            <a:srgbClr val="000000"/>
                          </a:solidFill>
                          <a:effectLst/>
                          <a:latin typeface="Garamond" panose="02020404030301010803" pitchFamily="18" charset="0"/>
                          <a:cs typeface="Calibri" panose="020F0502020204030204" pitchFamily="34" charset="0"/>
                        </a:rPr>
                        <a:t> </a:t>
                      </a:r>
                      <a:endParaRPr lang="fr-FR" sz="9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dirty="0">
                          <a:solidFill>
                            <a:srgbClr val="000000"/>
                          </a:solidFill>
                          <a:effectLst/>
                          <a:latin typeface="Garamond" panose="02020404030301010803" pitchFamily="18" charset="0"/>
                          <a:cs typeface="Calibri" panose="020F0502020204030204" pitchFamily="34" charset="0"/>
                        </a:rPr>
                        <a:t> </a:t>
                      </a:r>
                      <a:endParaRPr lang="fr-FR" sz="9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dirty="0">
                          <a:solidFill>
                            <a:srgbClr val="000000"/>
                          </a:solidFill>
                          <a:effectLst/>
                          <a:latin typeface="Garamond" panose="02020404030301010803" pitchFamily="18" charset="0"/>
                          <a:cs typeface="Calibri" panose="020F0502020204030204" pitchFamily="34" charset="0"/>
                        </a:rPr>
                        <a:t> </a:t>
                      </a:r>
                      <a:endParaRPr lang="fr-FR" sz="9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dirty="0">
                          <a:solidFill>
                            <a:srgbClr val="000000"/>
                          </a:solidFill>
                          <a:effectLst/>
                          <a:latin typeface="Garamond" panose="02020404030301010803" pitchFamily="18" charset="0"/>
                          <a:cs typeface="Calibri" panose="020F0502020204030204" pitchFamily="34" charset="0"/>
                        </a:rPr>
                        <a:t> </a:t>
                      </a:r>
                      <a:endParaRPr lang="fr-FR" sz="9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b="1">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6659">
                <a:tc rowSpan="12">
                  <a:txBody>
                    <a:bodyPr/>
                    <a:lstStyle/>
                    <a:p>
                      <a:pPr algn="ctr"/>
                      <a:r>
                        <a:rPr lang="fr-FR" sz="1200" b="1" dirty="0">
                          <a:solidFill>
                            <a:srgbClr val="000000"/>
                          </a:solidFill>
                          <a:effectLst/>
                          <a:latin typeface="Garamond" panose="02020404030301010803" pitchFamily="18" charset="0"/>
                          <a:cs typeface="Calibri" panose="020F0502020204030204" pitchFamily="34" charset="0"/>
                        </a:rPr>
                        <a:t>Elaborer le plan d'action 2022</a:t>
                      </a:r>
                      <a:endParaRPr lang="fr-FR" sz="1400" dirty="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200" dirty="0">
                          <a:effectLst/>
                          <a:latin typeface="Garamond" panose="02020404030301010803" pitchFamily="18" charset="0"/>
                          <a:cs typeface="Calibri" panose="020F0502020204030204" pitchFamily="34" charset="0"/>
                        </a:rPr>
                        <a:t>Transmettre la circulaire d'élaboration ainsi que le canevas aux structures centrales et déconcentrées</a:t>
                      </a:r>
                      <a:endParaRPr lang="fr-FR" sz="1400" dirty="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fr-FR" sz="800" dirty="0">
                          <a:solidFill>
                            <a:srgbClr val="000000"/>
                          </a:solidFill>
                          <a:effectLst/>
                          <a:latin typeface="Garamond" panose="02020404030301010803" pitchFamily="18" charset="0"/>
                          <a:cs typeface="Calibri" panose="020F0502020204030204" pitchFamily="34" charset="0"/>
                        </a:rPr>
                        <a:t> </a:t>
                      </a:r>
                      <a:endParaRPr lang="fr-FR" sz="9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3940">
                <a:tc vMerge="1">
                  <a:txBody>
                    <a:bodyPr/>
                    <a:lstStyle/>
                    <a:p>
                      <a:endParaRPr lang="fr-FR"/>
                    </a:p>
                  </a:txBody>
                  <a:tcPr/>
                </a:tc>
                <a:tc>
                  <a:txBody>
                    <a:bodyPr/>
                    <a:lstStyle/>
                    <a:p>
                      <a:r>
                        <a:rPr lang="fr-FR" sz="1200" dirty="0">
                          <a:effectLst/>
                          <a:latin typeface="Garamond" panose="02020404030301010803" pitchFamily="18" charset="0"/>
                          <a:cs typeface="Calibri" panose="020F0502020204030204" pitchFamily="34" charset="0"/>
                        </a:rPr>
                        <a:t>Récupérer les plans d'action des structures</a:t>
                      </a:r>
                      <a:endParaRPr lang="fr-FR" sz="1400" dirty="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3940">
                <a:tc vMerge="1">
                  <a:txBody>
                    <a:bodyPr/>
                    <a:lstStyle/>
                    <a:p>
                      <a:endParaRPr lang="fr-FR"/>
                    </a:p>
                  </a:txBody>
                  <a:tcPr/>
                </a:tc>
                <a:tc>
                  <a:txBody>
                    <a:bodyPr/>
                    <a:lstStyle/>
                    <a:p>
                      <a:r>
                        <a:rPr lang="fr-FR" sz="1200" dirty="0">
                          <a:effectLst/>
                          <a:latin typeface="Garamond" panose="02020404030301010803" pitchFamily="18" charset="0"/>
                          <a:cs typeface="Calibri" panose="020F0502020204030204" pitchFamily="34" charset="0"/>
                        </a:rPr>
                        <a:t>Transmettre la lettre d'invitation aux structures </a:t>
                      </a:r>
                      <a:endParaRPr lang="fr-FR" sz="1400" dirty="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3331">
                <a:tc vMerge="1">
                  <a:txBody>
                    <a:bodyPr/>
                    <a:lstStyle/>
                    <a:p>
                      <a:endParaRPr lang="fr-FR"/>
                    </a:p>
                  </a:txBody>
                  <a:tcPr/>
                </a:tc>
                <a:tc>
                  <a:txBody>
                    <a:bodyPr/>
                    <a:lstStyle/>
                    <a:p>
                      <a:r>
                        <a:rPr lang="fr-FR" sz="1200" dirty="0">
                          <a:effectLst/>
                          <a:latin typeface="Garamond" panose="02020404030301010803" pitchFamily="18" charset="0"/>
                          <a:cs typeface="Calibri" panose="020F0502020204030204" pitchFamily="34" charset="0"/>
                        </a:rPr>
                        <a:t>Examiner les plans d'action des structures </a:t>
                      </a:r>
                      <a:endParaRPr lang="fr-FR" sz="1400" dirty="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3452">
                <a:tc vMerge="1">
                  <a:txBody>
                    <a:bodyPr/>
                    <a:lstStyle/>
                    <a:p>
                      <a:endParaRPr lang="fr-FR"/>
                    </a:p>
                  </a:txBody>
                  <a:tcPr/>
                </a:tc>
                <a:tc>
                  <a:txBody>
                    <a:bodyPr/>
                    <a:lstStyle/>
                    <a:p>
                      <a:r>
                        <a:rPr lang="fr-FR" sz="1200" dirty="0">
                          <a:effectLst/>
                          <a:latin typeface="Garamond" panose="02020404030301010803" pitchFamily="18" charset="0"/>
                          <a:cs typeface="Calibri" panose="020F0502020204030204" pitchFamily="34" charset="0"/>
                        </a:rPr>
                        <a:t>Collecter les nouvelles informations</a:t>
                      </a:r>
                      <a:endParaRPr lang="fr-FR" sz="1400" dirty="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41969">
                <a:tc vMerge="1">
                  <a:txBody>
                    <a:bodyPr/>
                    <a:lstStyle/>
                    <a:p>
                      <a:endParaRPr lang="fr-FR"/>
                    </a:p>
                  </a:txBody>
                  <a:tcPr/>
                </a:tc>
                <a:tc>
                  <a:txBody>
                    <a:bodyPr/>
                    <a:lstStyle/>
                    <a:p>
                      <a:r>
                        <a:rPr lang="fr-FR" sz="1200" dirty="0">
                          <a:effectLst/>
                          <a:latin typeface="Garamond" panose="02020404030301010803" pitchFamily="18" charset="0"/>
                          <a:cs typeface="Calibri" panose="020F0502020204030204" pitchFamily="34" charset="0"/>
                        </a:rPr>
                        <a:t>Actualisation de la maquette du PA</a:t>
                      </a:r>
                      <a:endParaRPr lang="fr-FR" sz="1400" dirty="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24993">
                <a:tc vMerge="1">
                  <a:txBody>
                    <a:bodyPr/>
                    <a:lstStyle/>
                    <a:p>
                      <a:endParaRPr lang="fr-FR"/>
                    </a:p>
                  </a:txBody>
                  <a:tcPr/>
                </a:tc>
                <a:tc>
                  <a:txBody>
                    <a:bodyPr/>
                    <a:lstStyle/>
                    <a:p>
                      <a:r>
                        <a:rPr lang="fr-FR" sz="1200" dirty="0">
                          <a:effectLst/>
                          <a:latin typeface="Garamond" panose="02020404030301010803" pitchFamily="18" charset="0"/>
                          <a:cs typeface="Calibri" panose="020F0502020204030204" pitchFamily="34" charset="0"/>
                        </a:rPr>
                        <a:t>Collecte de données pour le bilan des infrastructures (mécanisme, MOD, …)</a:t>
                      </a:r>
                      <a:endParaRPr lang="fr-FR" sz="1400" dirty="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7477">
                <a:tc vMerge="1">
                  <a:txBody>
                    <a:bodyPr/>
                    <a:lstStyle/>
                    <a:p>
                      <a:endParaRPr lang="fr-FR"/>
                    </a:p>
                  </a:txBody>
                  <a:tcPr/>
                </a:tc>
                <a:tc>
                  <a:txBody>
                    <a:bodyPr/>
                    <a:lstStyle/>
                    <a:p>
                      <a:r>
                        <a:rPr lang="fr-FR" sz="1200" dirty="0">
                          <a:effectLst/>
                          <a:latin typeface="Garamond" panose="02020404030301010803" pitchFamily="18" charset="0"/>
                          <a:cs typeface="Calibri" panose="020F0502020204030204" pitchFamily="34" charset="0"/>
                        </a:rPr>
                        <a:t>Réaliser les travaux préparatoires (</a:t>
                      </a:r>
                      <a:endParaRPr lang="fr-FR" sz="1400" dirty="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3940">
                <a:tc vMerge="1">
                  <a:txBody>
                    <a:bodyPr/>
                    <a:lstStyle/>
                    <a:p>
                      <a:endParaRPr lang="fr-FR"/>
                    </a:p>
                  </a:txBody>
                  <a:tcPr/>
                </a:tc>
                <a:tc>
                  <a:txBody>
                    <a:bodyPr/>
                    <a:lstStyle/>
                    <a:p>
                      <a:r>
                        <a:rPr lang="fr-FR" sz="1200" dirty="0">
                          <a:effectLst/>
                          <a:latin typeface="Garamond" panose="02020404030301010803" pitchFamily="18" charset="0"/>
                          <a:cs typeface="Calibri" panose="020F0502020204030204" pitchFamily="34" charset="0"/>
                        </a:rPr>
                        <a:t>Tenir l’atelier d’élaboration du plan d'action 2021 du MENAPLN</a:t>
                      </a:r>
                      <a:endParaRPr lang="fr-FR" sz="1400" dirty="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24993">
                <a:tc vMerge="1">
                  <a:txBody>
                    <a:bodyPr/>
                    <a:lstStyle/>
                    <a:p>
                      <a:endParaRPr lang="fr-FR"/>
                    </a:p>
                  </a:txBody>
                  <a:tcPr/>
                </a:tc>
                <a:tc>
                  <a:txBody>
                    <a:bodyPr/>
                    <a:lstStyle/>
                    <a:p>
                      <a:r>
                        <a:rPr lang="fr-FR" sz="1200" dirty="0">
                          <a:effectLst/>
                          <a:latin typeface="Garamond" panose="02020404030301010803" pitchFamily="18" charset="0"/>
                          <a:cs typeface="Calibri" panose="020F0502020204030204" pitchFamily="34" charset="0"/>
                        </a:rPr>
                        <a:t>Transmettre le projet de plan d'action aux PTF et aux structures</a:t>
                      </a:r>
                      <a:endParaRPr lang="fr-FR" sz="1400" dirty="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3331">
                <a:tc vMerge="1">
                  <a:txBody>
                    <a:bodyPr/>
                    <a:lstStyle/>
                    <a:p>
                      <a:endParaRPr lang="fr-FR"/>
                    </a:p>
                  </a:txBody>
                  <a:tcPr/>
                </a:tc>
                <a:tc>
                  <a:txBody>
                    <a:bodyPr/>
                    <a:lstStyle/>
                    <a:p>
                      <a:r>
                        <a:rPr lang="fr-FR" sz="1200" dirty="0">
                          <a:effectLst/>
                          <a:latin typeface="Garamond" panose="02020404030301010803" pitchFamily="18" charset="0"/>
                          <a:cs typeface="Calibri" panose="020F0502020204030204" pitchFamily="34" charset="0"/>
                        </a:rPr>
                        <a:t>Prendre  en compte des amendements</a:t>
                      </a:r>
                      <a:endParaRPr lang="fr-FR" sz="1400" dirty="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3331">
                <a:tc vMerge="1">
                  <a:txBody>
                    <a:bodyPr/>
                    <a:lstStyle/>
                    <a:p>
                      <a:endParaRPr lang="fr-FR"/>
                    </a:p>
                  </a:txBody>
                  <a:tcPr/>
                </a:tc>
                <a:tc>
                  <a:txBody>
                    <a:bodyPr/>
                    <a:lstStyle/>
                    <a:p>
                      <a:r>
                        <a:rPr lang="fr-FR" sz="1200" dirty="0">
                          <a:effectLst/>
                          <a:latin typeface="Garamond" panose="02020404030301010803" pitchFamily="18" charset="0"/>
                          <a:cs typeface="Calibri" panose="020F0502020204030204" pitchFamily="34" charset="0"/>
                        </a:rPr>
                        <a:t>Finaliser le projet de plan d'action</a:t>
                      </a:r>
                      <a:endParaRPr lang="fr-FR" sz="1400" dirty="0">
                        <a:effectLst/>
                        <a:latin typeface="Times New Roman" panose="02020603050405020304" pitchFamily="18" charset="0"/>
                      </a:endParaRPr>
                    </a:p>
                  </a:txBody>
                  <a:tcPr marL="60829" marR="60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a:solidFill>
                            <a:srgbClr val="000000"/>
                          </a:solidFill>
                          <a:effectLst/>
                          <a:latin typeface="Garamond" panose="02020404030301010803" pitchFamily="18" charset="0"/>
                          <a:cs typeface="Calibri" panose="020F0502020204030204" pitchFamily="34" charset="0"/>
                        </a:rPr>
                        <a:t> </a:t>
                      </a:r>
                      <a:endParaRPr lang="fr-FR" sz="90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800" dirty="0">
                          <a:solidFill>
                            <a:srgbClr val="000000"/>
                          </a:solidFill>
                          <a:effectLst/>
                          <a:latin typeface="Garamond" panose="02020404030301010803" pitchFamily="18" charset="0"/>
                          <a:cs typeface="Calibri" panose="020F0502020204030204" pitchFamily="34" charset="0"/>
                        </a:rPr>
                        <a:t> </a:t>
                      </a:r>
                      <a:endParaRPr lang="fr-FR" sz="900" dirty="0">
                        <a:effectLst/>
                        <a:latin typeface="Times New Roman" panose="02020603050405020304" pitchFamily="18" charset="0"/>
                      </a:endParaRPr>
                    </a:p>
                  </a:txBody>
                  <a:tcPr marL="60829" marR="60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9740578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1371" y="2"/>
            <a:ext cx="10373836" cy="452926"/>
          </a:xfrm>
        </p:spPr>
        <p:txBody>
          <a:bodyPr>
            <a:normAutofit fontScale="90000"/>
          </a:bodyPr>
          <a:lstStyle/>
          <a:p>
            <a:r>
              <a:rPr lang="fr-FR" sz="3600" b="1" dirty="0">
                <a:solidFill>
                  <a:srgbClr val="FF0000"/>
                </a:solidFill>
              </a:rPr>
              <a:t>3.3. </a:t>
            </a:r>
            <a:r>
              <a:rPr lang="fr-FR" sz="2933" b="1" dirty="0">
                <a:solidFill>
                  <a:srgbClr val="FF0000"/>
                </a:solidFill>
              </a:rPr>
              <a:t>Quelques outils  et moyens de la planification opérationnelle</a:t>
            </a:r>
            <a:endParaRPr lang="fr-FR" sz="2933" dirty="0"/>
          </a:p>
        </p:txBody>
      </p:sp>
      <p:sp>
        <p:nvSpPr>
          <p:cNvPr id="3" name="Espace réservé du contenu 2"/>
          <p:cNvSpPr>
            <a:spLocks noGrp="1"/>
          </p:cNvSpPr>
          <p:nvPr>
            <p:ph idx="1"/>
          </p:nvPr>
        </p:nvSpPr>
        <p:spPr>
          <a:xfrm>
            <a:off x="1679509" y="393108"/>
            <a:ext cx="10258966" cy="6204246"/>
          </a:xfrm>
        </p:spPr>
        <p:txBody>
          <a:bodyPr>
            <a:normAutofit/>
          </a:bodyPr>
          <a:lstStyle/>
          <a:p>
            <a:r>
              <a:rPr lang="fr-FR" dirty="0"/>
              <a:t>Cadre logique: </a:t>
            </a:r>
          </a:p>
          <a:p>
            <a:pPr lvl="1"/>
            <a:r>
              <a:rPr lang="fr-FR" dirty="0"/>
              <a:t>méthode de planification des projets ciblée sur les objectifs,</a:t>
            </a:r>
          </a:p>
          <a:p>
            <a:pPr lvl="1"/>
            <a:r>
              <a:rPr lang="fr-FR" dirty="0"/>
              <a:t>implique la mise en forme des résultats d’une analyse de manière à présenter de façon systématique et logique les objectifs d’une politique ou d’un projet / programme.  </a:t>
            </a:r>
          </a:p>
          <a:p>
            <a:pPr lvl="1"/>
            <a:r>
              <a:rPr lang="fr-FR" dirty="0"/>
              <a:t>la mise en forme doit refléter les liens de causalité entre les différents niveaux d’objectifs, indiquer comment on peut vérifier si les objectifs ont été réalisés et définir quelles sont les hypothèses, échappant au contrôle de la politique, du projet / programme, susceptibles d’influencer sa réussite. </a:t>
            </a:r>
          </a:p>
          <a:p>
            <a:pPr marL="363403" lvl="1" indent="0">
              <a:buNone/>
            </a:pPr>
            <a:endParaRPr lang="fr-FR" dirty="0"/>
          </a:p>
          <a:p>
            <a:pPr lvl="1"/>
            <a:endParaRPr lang="fr-FR" dirty="0"/>
          </a:p>
          <a:p>
            <a:r>
              <a:rPr lang="fr-FR" dirty="0"/>
              <a:t>Arbre à objectif</a:t>
            </a:r>
          </a:p>
          <a:p>
            <a:r>
              <a:rPr lang="fr-FR" dirty="0"/>
              <a:t>Liste des activités </a:t>
            </a:r>
          </a:p>
          <a:p>
            <a:r>
              <a:rPr lang="fr-FR" dirty="0"/>
              <a:t>Budget, etc.</a:t>
            </a:r>
          </a:p>
          <a:p>
            <a:endParaRPr lang="fr-FR" dirty="0"/>
          </a:p>
          <a:p>
            <a:endParaRPr lang="fr-FR" dirty="0"/>
          </a:p>
        </p:txBody>
      </p:sp>
      <p:graphicFrame>
        <p:nvGraphicFramePr>
          <p:cNvPr id="7" name="Tableau 6"/>
          <p:cNvGraphicFramePr>
            <a:graphicFrameLocks noGrp="1"/>
          </p:cNvGraphicFramePr>
          <p:nvPr/>
        </p:nvGraphicFramePr>
        <p:xfrm>
          <a:off x="2425581" y="3614872"/>
          <a:ext cx="9293177" cy="733806"/>
        </p:xfrm>
        <a:graphic>
          <a:graphicData uri="http://schemas.openxmlformats.org/drawingml/2006/table">
            <a:tbl>
              <a:tblPr firstRow="1" firstCol="1" bandRow="1"/>
              <a:tblGrid>
                <a:gridCol w="802930">
                  <a:extLst>
                    <a:ext uri="{9D8B030D-6E8A-4147-A177-3AD203B41FA5}">
                      <a16:colId xmlns:a16="http://schemas.microsoft.com/office/drawing/2014/main" val="20000"/>
                    </a:ext>
                  </a:extLst>
                </a:gridCol>
                <a:gridCol w="802930">
                  <a:extLst>
                    <a:ext uri="{9D8B030D-6E8A-4147-A177-3AD203B41FA5}">
                      <a16:colId xmlns:a16="http://schemas.microsoft.com/office/drawing/2014/main" val="20001"/>
                    </a:ext>
                  </a:extLst>
                </a:gridCol>
                <a:gridCol w="1338218">
                  <a:extLst>
                    <a:ext uri="{9D8B030D-6E8A-4147-A177-3AD203B41FA5}">
                      <a16:colId xmlns:a16="http://schemas.microsoft.com/office/drawing/2014/main" val="20002"/>
                    </a:ext>
                  </a:extLst>
                </a:gridCol>
                <a:gridCol w="1204395">
                  <a:extLst>
                    <a:ext uri="{9D8B030D-6E8A-4147-A177-3AD203B41FA5}">
                      <a16:colId xmlns:a16="http://schemas.microsoft.com/office/drawing/2014/main" val="20003"/>
                    </a:ext>
                  </a:extLst>
                </a:gridCol>
                <a:gridCol w="1340077">
                  <a:extLst>
                    <a:ext uri="{9D8B030D-6E8A-4147-A177-3AD203B41FA5}">
                      <a16:colId xmlns:a16="http://schemas.microsoft.com/office/drawing/2014/main" val="20004"/>
                    </a:ext>
                  </a:extLst>
                </a:gridCol>
                <a:gridCol w="1473898">
                  <a:extLst>
                    <a:ext uri="{9D8B030D-6E8A-4147-A177-3AD203B41FA5}">
                      <a16:colId xmlns:a16="http://schemas.microsoft.com/office/drawing/2014/main" val="20005"/>
                    </a:ext>
                  </a:extLst>
                </a:gridCol>
                <a:gridCol w="1650468">
                  <a:extLst>
                    <a:ext uri="{9D8B030D-6E8A-4147-A177-3AD203B41FA5}">
                      <a16:colId xmlns:a16="http://schemas.microsoft.com/office/drawing/2014/main" val="20006"/>
                    </a:ext>
                  </a:extLst>
                </a:gridCol>
                <a:gridCol w="680261">
                  <a:extLst>
                    <a:ext uri="{9D8B030D-6E8A-4147-A177-3AD203B41FA5}">
                      <a16:colId xmlns:a16="http://schemas.microsoft.com/office/drawing/2014/main" val="20007"/>
                    </a:ext>
                  </a:extLst>
                </a:gridCol>
              </a:tblGrid>
              <a:tr h="704465">
                <a:tc>
                  <a:txBody>
                    <a:bodyPr/>
                    <a:lstStyle/>
                    <a:p>
                      <a:pPr algn="ctr">
                        <a:lnSpc>
                          <a:spcPct val="107000"/>
                        </a:lnSpc>
                        <a:spcAft>
                          <a:spcPts val="0"/>
                        </a:spcAft>
                      </a:pPr>
                      <a:r>
                        <a:rPr lang="fr-FR" sz="1500" b="1" dirty="0" err="1">
                          <a:solidFill>
                            <a:srgbClr val="000000"/>
                          </a:solidFill>
                          <a:effectLst/>
                          <a:latin typeface="Garamond" panose="02020404030301010803" pitchFamily="18" charset="0"/>
                          <a:cs typeface="Calibri" panose="020F0502020204030204" pitchFamily="34" charset="0"/>
                        </a:rPr>
                        <a:t>Progr</a:t>
                      </a:r>
                      <a:r>
                        <a:rPr lang="fr-FR" sz="1500" b="1" dirty="0">
                          <a:solidFill>
                            <a:srgbClr val="000000"/>
                          </a:solidFill>
                          <a:effectLst/>
                          <a:latin typeface="Garamond" panose="02020404030301010803" pitchFamily="18" charset="0"/>
                          <a:cs typeface="Calibri" panose="020F0502020204030204" pitchFamily="34" charset="0"/>
                        </a:rPr>
                        <a:t>/Actions</a:t>
                      </a:r>
                      <a:endParaRPr lang="fr-FR" sz="1900" dirty="0">
                        <a:effectLst/>
                        <a:latin typeface="Calibri" panose="020F0502020204030204" pitchFamily="34" charset="0"/>
                        <a:cs typeface="Times New Roman" panose="02020603050405020304" pitchFamily="18" charset="0"/>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500" b="1" dirty="0">
                          <a:solidFill>
                            <a:srgbClr val="000000"/>
                          </a:solidFill>
                          <a:effectLst/>
                          <a:latin typeface="Garamond" panose="02020404030301010803" pitchFamily="18" charset="0"/>
                          <a:cs typeface="Calibri" panose="020F0502020204030204" pitchFamily="34" charset="0"/>
                        </a:rPr>
                        <a:t>Activités</a:t>
                      </a:r>
                      <a:endParaRPr lang="fr-FR" sz="1900" dirty="0">
                        <a:effectLst/>
                        <a:latin typeface="Calibri" panose="020F0502020204030204" pitchFamily="34" charset="0"/>
                        <a:cs typeface="Times New Roman" panose="02020603050405020304" pitchFamily="18" charset="0"/>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500" b="1" dirty="0">
                          <a:solidFill>
                            <a:srgbClr val="000000"/>
                          </a:solidFill>
                          <a:effectLst/>
                          <a:latin typeface="Garamond" panose="02020404030301010803" pitchFamily="18" charset="0"/>
                          <a:cs typeface="Calibri" panose="020F0502020204030204" pitchFamily="34" charset="0"/>
                        </a:rPr>
                        <a:t>Résultats attendus</a:t>
                      </a:r>
                      <a:endParaRPr lang="fr-FR" sz="1900" dirty="0">
                        <a:effectLst/>
                        <a:latin typeface="Calibri" panose="020F0502020204030204" pitchFamily="34" charset="0"/>
                        <a:cs typeface="Times New Roman" panose="02020603050405020304" pitchFamily="18" charset="0"/>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500" b="1" dirty="0">
                          <a:solidFill>
                            <a:srgbClr val="000000"/>
                          </a:solidFill>
                          <a:effectLst/>
                          <a:latin typeface="Garamond" panose="02020404030301010803" pitchFamily="18" charset="0"/>
                          <a:cs typeface="Calibri" panose="020F0502020204030204" pitchFamily="34" charset="0"/>
                        </a:rPr>
                        <a:t>Indicateurs de vérification</a:t>
                      </a:r>
                      <a:endParaRPr lang="fr-FR" sz="1900" dirty="0">
                        <a:effectLst/>
                        <a:latin typeface="Calibri" panose="020F0502020204030204" pitchFamily="34" charset="0"/>
                        <a:cs typeface="Times New Roman" panose="02020603050405020304" pitchFamily="18" charset="0"/>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500" b="1" dirty="0">
                          <a:solidFill>
                            <a:srgbClr val="000000"/>
                          </a:solidFill>
                          <a:effectLst/>
                          <a:latin typeface="Garamond" panose="02020404030301010803" pitchFamily="18" charset="0"/>
                          <a:cs typeface="Calibri" panose="020F0502020204030204" pitchFamily="34" charset="0"/>
                        </a:rPr>
                        <a:t>Source de vérification</a:t>
                      </a:r>
                      <a:endParaRPr lang="fr-FR" sz="1900" dirty="0">
                        <a:effectLst/>
                        <a:latin typeface="Calibri" panose="020F0502020204030204" pitchFamily="34" charset="0"/>
                        <a:cs typeface="Times New Roman" panose="02020603050405020304" pitchFamily="18" charset="0"/>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500" b="1" dirty="0">
                          <a:solidFill>
                            <a:srgbClr val="000000"/>
                          </a:solidFill>
                          <a:effectLst/>
                          <a:latin typeface="Garamond" panose="02020404030301010803" pitchFamily="18" charset="0"/>
                          <a:cs typeface="Calibri" panose="020F0502020204030204" pitchFamily="34" charset="0"/>
                        </a:rPr>
                        <a:t>Hypothèse et Risques</a:t>
                      </a:r>
                      <a:endParaRPr lang="fr-FR" sz="1900" dirty="0">
                        <a:effectLst/>
                        <a:latin typeface="Calibri" panose="020F0502020204030204" pitchFamily="34" charset="0"/>
                        <a:cs typeface="Times New Roman" panose="02020603050405020304" pitchFamily="18" charset="0"/>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500" b="1" dirty="0">
                          <a:solidFill>
                            <a:srgbClr val="000000"/>
                          </a:solidFill>
                          <a:effectLst/>
                          <a:latin typeface="Garamond" panose="02020404030301010803" pitchFamily="18" charset="0"/>
                          <a:cs typeface="Calibri" panose="020F0502020204030204" pitchFamily="34" charset="0"/>
                        </a:rPr>
                        <a:t>Structures responsable</a:t>
                      </a:r>
                      <a:endParaRPr lang="fr-FR" sz="1900" dirty="0">
                        <a:effectLst/>
                        <a:latin typeface="Calibri" panose="020F0502020204030204" pitchFamily="34" charset="0"/>
                        <a:cs typeface="Times New Roman" panose="02020603050405020304" pitchFamily="18" charset="0"/>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500" b="1" dirty="0">
                          <a:solidFill>
                            <a:srgbClr val="000000"/>
                          </a:solidFill>
                          <a:effectLst/>
                          <a:latin typeface="Garamond" panose="02020404030301010803" pitchFamily="18" charset="0"/>
                          <a:cs typeface="Calibri" panose="020F0502020204030204" pitchFamily="34" charset="0"/>
                        </a:rPr>
                        <a:t>Cout total</a:t>
                      </a:r>
                      <a:endParaRPr lang="fr-FR" sz="1900" dirty="0">
                        <a:effectLst/>
                        <a:latin typeface="Calibri" panose="020F0502020204030204" pitchFamily="34" charset="0"/>
                        <a:cs typeface="Times New Roman" panose="02020603050405020304" pitchFamily="18" charset="0"/>
                      </a:endParaRPr>
                    </a:p>
                  </a:txBody>
                  <a:tcPr marL="54876" marR="548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11525302"/>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99" y="1268761"/>
            <a:ext cx="10457793" cy="381764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3400" b="0" i="0" u="none" strike="noStrike" kern="1200" cap="none" spc="0" normalizeH="0" baseline="0" noProof="0" dirty="0">
                <a:ln>
                  <a:noFill/>
                </a:ln>
                <a:solidFill>
                  <a:prstClr val="black">
                    <a:lumMod val="95000"/>
                    <a:lumOff val="5000"/>
                  </a:prstClr>
                </a:solidFill>
                <a:effectLst/>
                <a:uLnTx/>
                <a:uFillTx/>
                <a:latin typeface="Calibri"/>
                <a:ea typeface="+mn-ea"/>
                <a:cs typeface="+mn-cs"/>
              </a:rPr>
              <a:t>Tout document de planification stratégique doit être accompagné d’un document de planification opérationnelle. Selon le </a:t>
            </a:r>
            <a:r>
              <a:rPr kumimoji="0" lang="fr-FR" sz="3400" b="1" i="0" u="none" strike="noStrike" kern="1200" cap="none" spc="0" normalizeH="0" baseline="0" noProof="0" dirty="0">
                <a:ln>
                  <a:noFill/>
                </a:ln>
                <a:solidFill>
                  <a:prstClr val="black"/>
                </a:solidFill>
                <a:effectLst/>
                <a:uLnTx/>
                <a:uFillTx/>
                <a:latin typeface="Calibri"/>
                <a:ea typeface="+mn-ea"/>
                <a:cs typeface="+mn-cs"/>
              </a:rPr>
              <a:t>Décret N° 2018- </a:t>
            </a:r>
            <a:r>
              <a:rPr kumimoji="0" lang="fr-FR" sz="3400" b="0" i="0" u="none" strike="noStrike" kern="1200" cap="none" spc="0" normalizeH="0" baseline="0" noProof="0" dirty="0">
                <a:ln>
                  <a:noFill/>
                </a:ln>
                <a:solidFill>
                  <a:prstClr val="black"/>
                </a:solidFill>
                <a:effectLst/>
                <a:uLnTx/>
                <a:uFillTx/>
                <a:latin typeface="Calibri"/>
                <a:ea typeface="+mn-ea"/>
                <a:cs typeface="+mn-cs"/>
              </a:rPr>
              <a:t>0775 </a:t>
            </a:r>
            <a:r>
              <a:rPr kumimoji="0" lang="fr-FR" sz="3400" b="1" i="0" u="none" strike="noStrike" kern="1200" cap="none" spc="0" normalizeH="0" baseline="0" noProof="0" dirty="0">
                <a:ln>
                  <a:noFill/>
                </a:ln>
                <a:solidFill>
                  <a:prstClr val="black"/>
                </a:solidFill>
                <a:effectLst/>
                <a:uLnTx/>
                <a:uFillTx/>
                <a:latin typeface="Calibri"/>
                <a:ea typeface="+mn-ea"/>
                <a:cs typeface="+mn-cs"/>
              </a:rPr>
              <a:t>/PRES promulguant la loi n° 034-2018/AN du 27 juillet 2018 portant pilotage et gestion du développement, un certain nombre d’outils sont nécessaires pour la PO.</a:t>
            </a:r>
            <a:endParaRPr kumimoji="0" lang="fr-FR" sz="3400" b="0"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sp>
        <p:nvSpPr>
          <p:cNvPr id="4" name="Titre 1">
            <a:extLst>
              <a:ext uri="{FF2B5EF4-FFF2-40B4-BE49-F238E27FC236}">
                <a16:creationId xmlns:a16="http://schemas.microsoft.com/office/drawing/2014/main" id="{332CA790-6934-45B6-8242-4BA9DD29E212}"/>
              </a:ext>
            </a:extLst>
          </p:cNvPr>
          <p:cNvSpPr txBox="1">
            <a:spLocks/>
          </p:cNvSpPr>
          <p:nvPr/>
        </p:nvSpPr>
        <p:spPr>
          <a:xfrm>
            <a:off x="1524000" y="0"/>
            <a:ext cx="10773398"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374088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3641" y="451487"/>
            <a:ext cx="10442028" cy="595383"/>
          </a:xfrm>
        </p:spPr>
        <p:txBody>
          <a:bodyPr>
            <a:normAutofit/>
          </a:bodyPr>
          <a:lstStyle/>
          <a:p>
            <a:r>
              <a:rPr lang="fr-FR" sz="3600" b="1" dirty="0"/>
              <a:t>Différents documents de planification opérationnelle</a:t>
            </a:r>
          </a:p>
        </p:txBody>
      </p:sp>
      <p:sp>
        <p:nvSpPr>
          <p:cNvPr id="3" name="Rectangle 2"/>
          <p:cNvSpPr/>
          <p:nvPr/>
        </p:nvSpPr>
        <p:spPr>
          <a:xfrm>
            <a:off x="1413641" y="1046870"/>
            <a:ext cx="10662745" cy="56938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Le </a:t>
            </a:r>
            <a:r>
              <a:rPr kumimoji="0" lang="fr-FR" sz="2000" b="1" i="0" u="none" strike="noStrike" kern="1200" cap="none" spc="0" normalizeH="0" baseline="0" noProof="0" dirty="0">
                <a:ln>
                  <a:noFill/>
                </a:ln>
                <a:solidFill>
                  <a:prstClr val="black"/>
                </a:solidFill>
                <a:effectLst/>
                <a:uLnTx/>
                <a:uFillTx/>
                <a:latin typeface="Calibri"/>
                <a:ea typeface="+mn-ea"/>
                <a:cs typeface="+mn-cs"/>
              </a:rPr>
              <a:t> </a:t>
            </a:r>
            <a:r>
              <a:rPr kumimoji="0" lang="fr-FR" sz="2800" b="1" i="0" u="none" strike="noStrike" kern="1200" cap="none" spc="0" normalizeH="0" baseline="0" noProof="0" dirty="0">
                <a:ln>
                  <a:noFill/>
                </a:ln>
                <a:solidFill>
                  <a:prstClr val="black"/>
                </a:solidFill>
                <a:effectLst/>
                <a:uLnTx/>
                <a:uFillTx/>
                <a:latin typeface="Calibri"/>
                <a:ea typeface="+mn-ea"/>
                <a:cs typeface="+mn-cs"/>
              </a:rPr>
              <a:t>Document de Programmation Budgétaire et Economique Pluriannuelle (DPBEP)</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Le Document de Programmation Pluriannuelle des Dépenses (DPPD)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le Plan d’Action Triennal Glissant (PATG)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PIP (ministériel) et ( PIPTG au niveau national)</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le Budget-Programme (BP)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le Plan d’Action Annuel (PAA)*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le Budget annuel (BA) ou Budget-objet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le Plan de déblocage des fonds (PDF)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800" b="0" i="0" u="none" strike="noStrike" kern="1200" cap="none" spc="0" normalizeH="0" baseline="0" noProof="0" dirty="0">
                <a:ln>
                  <a:noFill/>
                </a:ln>
                <a:solidFill>
                  <a:srgbClr val="FF0000"/>
                </a:solidFill>
                <a:effectLst/>
                <a:uLnTx/>
                <a:uFillTx/>
                <a:latin typeface="Calibri"/>
                <a:ea typeface="+mn-ea"/>
                <a:cs typeface="+mn-cs"/>
              </a:rPr>
              <a:t>le Plan de trésorerie (PT)* </a:t>
            </a:r>
            <a:r>
              <a:rPr kumimoji="0" lang="fr-FR" sz="2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le Plan de passation des marchés (PPM)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le Plan de formation du personnel (PFP);</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le programme d’activités/PTBA ou PTAB </a:t>
            </a:r>
          </a:p>
        </p:txBody>
      </p:sp>
      <p:sp>
        <p:nvSpPr>
          <p:cNvPr id="4" name="Titre 1">
            <a:extLst>
              <a:ext uri="{FF2B5EF4-FFF2-40B4-BE49-F238E27FC236}">
                <a16:creationId xmlns:a16="http://schemas.microsoft.com/office/drawing/2014/main" id="{704C402A-E362-4B1A-96D1-AAA3729BA820}"/>
              </a:ext>
            </a:extLst>
          </p:cNvPr>
          <p:cNvSpPr txBox="1">
            <a:spLocks/>
          </p:cNvSpPr>
          <p:nvPr/>
        </p:nvSpPr>
        <p:spPr>
          <a:xfrm>
            <a:off x="1524000" y="1"/>
            <a:ext cx="10773398" cy="5953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217569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F5E830-6E14-4239-9BB3-1BC89B943ECB}"/>
              </a:ext>
            </a:extLst>
          </p:cNvPr>
          <p:cNvSpPr/>
          <p:nvPr/>
        </p:nvSpPr>
        <p:spPr>
          <a:xfrm>
            <a:off x="4007768" y="116633"/>
            <a:ext cx="4283968" cy="646331"/>
          </a:xfrm>
          <a:prstGeom prst="rect">
            <a:avLst/>
          </a:prstGeom>
          <a:ln>
            <a:noFill/>
          </a:ln>
          <a:effectLst/>
          <a:scene3d>
            <a:camera prst="orthographicFront">
              <a:rot lat="0" lon="0" rev="0"/>
            </a:camera>
            <a:lightRig rig="chilly" dir="t">
              <a:rot lat="0" lon="0" rev="18480000"/>
            </a:lightRig>
          </a:scene3d>
          <a:sp3d prstMaterial="clear">
            <a:bevelT h="63500"/>
          </a:sp3d>
        </p:spPr>
        <p:txBody>
          <a:bodyPr>
            <a:spAutoFit/>
          </a:bodyPr>
          <a:lstStyle/>
          <a:p>
            <a:pPr marL="1028700" marR="0" lvl="1" indent="-57150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7030A0"/>
                </a:solidFill>
                <a:effectLst/>
                <a:uLnTx/>
                <a:uFillTx/>
                <a:latin typeface="Calibri"/>
                <a:ea typeface="+mn-ea"/>
                <a:cs typeface="Arial" panose="020B0604020202020204" pitchFamily="34" charset="0"/>
              </a:rPr>
              <a:t>INTRODUCTION</a:t>
            </a:r>
            <a:r>
              <a:rPr kumimoji="0" lang="fr-FR" sz="3200" b="1" i="0" u="none" strike="noStrike" kern="1200" cap="none" spc="0" normalizeH="0" baseline="0" noProof="0" dirty="0">
                <a:ln>
                  <a:noFill/>
                </a:ln>
                <a:solidFill>
                  <a:prstClr val="black"/>
                </a:solidFill>
                <a:effectLst/>
                <a:uLnTx/>
                <a:uFillTx/>
                <a:latin typeface="Calibri Light"/>
                <a:ea typeface="+mn-ea"/>
                <a:cs typeface="+mn-cs"/>
              </a:rPr>
              <a:t> </a:t>
            </a:r>
          </a:p>
        </p:txBody>
      </p:sp>
      <p:sp>
        <p:nvSpPr>
          <p:cNvPr id="3" name="Rectangle 2">
            <a:extLst>
              <a:ext uri="{FF2B5EF4-FFF2-40B4-BE49-F238E27FC236}">
                <a16:creationId xmlns:a16="http://schemas.microsoft.com/office/drawing/2014/main" id="{0A335FF6-2DB5-429F-9560-57522C871259}"/>
              </a:ext>
            </a:extLst>
          </p:cNvPr>
          <p:cNvSpPr/>
          <p:nvPr/>
        </p:nvSpPr>
        <p:spPr>
          <a:xfrm>
            <a:off x="1298714" y="843676"/>
            <a:ext cx="10734260" cy="58015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Bref, il faut une </a:t>
            </a:r>
            <a:r>
              <a:rPr kumimoji="0" lang="fr-FR"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stratégie: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Le mot « Stratégie » vient du grec </a:t>
            </a:r>
            <a:r>
              <a:rPr kumimoji="0" lang="fr-FR" sz="2000" b="0" i="1" u="none" strike="noStrike" kern="1200" cap="none" spc="0" normalizeH="0" baseline="0" noProof="0" dirty="0" err="1">
                <a:ln>
                  <a:noFill/>
                </a:ln>
                <a:solidFill>
                  <a:prstClr val="black"/>
                </a:solidFill>
                <a:effectLst/>
                <a:uLnTx/>
                <a:uFillTx/>
                <a:latin typeface="Arial" panose="020B0604020202020204" pitchFamily="34" charset="0"/>
                <a:ea typeface="ＭＳ Ｐゴシック" charset="0"/>
                <a:cs typeface="Arial" panose="020B0604020202020204" pitchFamily="34" charset="0"/>
              </a:rPr>
              <a:t>strategos</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de </a:t>
            </a:r>
            <a:r>
              <a:rPr kumimoji="0" lang="fr-FR" sz="2000" b="0" i="1" u="none" strike="noStrike" kern="1200" cap="none" spc="0" normalizeH="0" baseline="0" noProof="0" dirty="0" err="1">
                <a:ln>
                  <a:noFill/>
                </a:ln>
                <a:solidFill>
                  <a:prstClr val="black"/>
                </a:solidFill>
                <a:effectLst/>
                <a:uLnTx/>
                <a:uFillTx/>
                <a:latin typeface="Arial" panose="020B0604020202020204" pitchFamily="34" charset="0"/>
                <a:ea typeface="ＭＳ Ｐゴシック" charset="0"/>
                <a:cs typeface="Arial" panose="020B0604020202020204" pitchFamily="34" charset="0"/>
              </a:rPr>
              <a:t>stratos</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a:t>
            </a:r>
            <a:r>
              <a:rPr kumimoji="0" lang="fr-FR" sz="2000" b="0" i="1" u="none" strike="noStrike" kern="1200" cap="none" spc="0" normalizeH="0" baseline="0" noProof="0" dirty="0" err="1">
                <a:ln>
                  <a:noFill/>
                </a:ln>
                <a:solidFill>
                  <a:prstClr val="black"/>
                </a:solidFill>
                <a:effectLst/>
                <a:uLnTx/>
                <a:uFillTx/>
                <a:latin typeface="Arial" panose="020B0604020202020204" pitchFamily="34" charset="0"/>
                <a:ea typeface="ＭＳ Ｐゴシック" charset="0"/>
                <a:cs typeface="Arial" panose="020B0604020202020204" pitchFamily="34" charset="0"/>
              </a:rPr>
              <a:t>signiﬁant</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armée) et </a:t>
            </a:r>
            <a:r>
              <a:rPr kumimoji="0" lang="fr-FR" sz="2000" b="0" i="1" u="none" strike="noStrike" kern="1200" cap="none" spc="0" normalizeH="0" baseline="0" noProof="0" dirty="0" err="1">
                <a:ln>
                  <a:noFill/>
                </a:ln>
                <a:solidFill>
                  <a:prstClr val="black"/>
                </a:solidFill>
                <a:effectLst/>
                <a:uLnTx/>
                <a:uFillTx/>
                <a:latin typeface="Arial" panose="020B0604020202020204" pitchFamily="34" charset="0"/>
                <a:ea typeface="ＭＳ Ｐゴシック" charset="0"/>
                <a:cs typeface="Arial" panose="020B0604020202020204" pitchFamily="34" charset="0"/>
              </a:rPr>
              <a:t>agein</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a:t>
            </a:r>
            <a:r>
              <a:rPr kumimoji="0" lang="fr-FR" sz="2000" b="0" i="1" u="none" strike="noStrike" kern="1200" cap="none" spc="0" normalizeH="0" baseline="0" noProof="0" dirty="0" err="1">
                <a:ln>
                  <a:noFill/>
                </a:ln>
                <a:solidFill>
                  <a:prstClr val="black"/>
                </a:solidFill>
                <a:effectLst/>
                <a:uLnTx/>
                <a:uFillTx/>
                <a:latin typeface="Arial" panose="020B0604020202020204" pitchFamily="34" charset="0"/>
                <a:ea typeface="ＭＳ Ｐゴシック" charset="0"/>
                <a:cs typeface="Arial" panose="020B0604020202020204" pitchFamily="34" charset="0"/>
              </a:rPr>
              <a:t>signiﬁant</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conduire)</a:t>
            </a: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C’est</a:t>
            </a:r>
            <a:r>
              <a:rPr kumimoji="0" 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une approche générale, basée sur la compréhension du contexte général dans lequel on œuvre, sur ses propres forces et faiblesses, et sur le problème que vous essayez de résoudre.</a:t>
            </a:r>
          </a:p>
          <a:p>
            <a:pPr marL="785813" marR="0" lvl="0" indent="-342900" algn="just"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Origine militaire </a:t>
            </a:r>
            <a:r>
              <a:rPr kumimoji="0" lang="fr-FR" sz="2000" b="1"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Organiser et positionner ses troupes en tenant compte de l’environnement, de son positionnement de ses forces, faiblesses ainsi que ceux de l’ennemi pour gagner la guerre ( le Gal GIAP au Vietnam).</a:t>
            </a:r>
          </a:p>
          <a:p>
            <a:pPr marL="442913" marR="0" lvl="0" indent="0" algn="just" defTabSz="914400" rtl="0" eaLnBrk="1" fontAlgn="auto" latinLnBrk="0" hangingPunct="1">
              <a:lnSpc>
                <a:spcPct val="100000"/>
              </a:lnSpc>
              <a:spcBef>
                <a:spcPts val="0"/>
              </a:spcBef>
              <a:spcAft>
                <a:spcPts val="1800"/>
              </a:spcAft>
              <a:buClrTx/>
              <a:buSzTx/>
              <a:buFontTx/>
              <a:buNone/>
              <a:tabLst/>
              <a:defRPr/>
            </a:pP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La Planification stratégique est un outil conçu pour aider à l’élaboration d’une stratégie.</a:t>
            </a:r>
          </a:p>
          <a:p>
            <a:pPr marL="442913" marR="0" lvl="0" indent="0" algn="just" defTabSz="914400" rtl="0" eaLnBrk="1" fontAlgn="auto" latinLnBrk="0" hangingPunct="1">
              <a:lnSpc>
                <a:spcPct val="100000"/>
              </a:lnSpc>
              <a:spcBef>
                <a:spcPts val="0"/>
              </a:spcBef>
              <a:spcAft>
                <a:spcPts val="1800"/>
              </a:spcAft>
              <a:buClrTx/>
              <a:buSzTx/>
              <a:buFontTx/>
              <a:buNone/>
              <a:tabLst/>
              <a:defRPr/>
            </a:pP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De ses racines militaires, la </a:t>
            </a:r>
            <a:r>
              <a:rPr kumimoji="0" lang="fr-FR" sz="2000" b="0" i="1" u="none" strike="noStrike" kern="1200" cap="none" spc="0" normalizeH="0" baseline="0" noProof="0" dirty="0" err="1">
                <a:ln>
                  <a:noFill/>
                </a:ln>
                <a:solidFill>
                  <a:prstClr val="black"/>
                </a:solidFill>
                <a:effectLst/>
                <a:uLnTx/>
                <a:uFillTx/>
                <a:latin typeface="Arial" panose="020B0604020202020204" pitchFamily="34" charset="0"/>
                <a:ea typeface="ＭＳ Ｐゴシック" charset="0"/>
                <a:cs typeface="Arial" panose="020B0604020202020204" pitchFamily="34" charset="0"/>
              </a:rPr>
              <a:t>planiﬁcation</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stratégique a conservé au moins deux caractéristiques essentielles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1.</a:t>
            </a:r>
            <a:r>
              <a:rPr kumimoji="0" lang="fr-FR" sz="2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Voir en grand</a:t>
            </a: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 en prenant en considération toutes les options possibles, sans négliger l’environnement et son évolution ;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2. </a:t>
            </a:r>
            <a:r>
              <a:rPr kumimoji="0" lang="fr-FR" sz="2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Se concentrer sur un objectif à atteindre, à long terme, clair, déterminé et </a:t>
            </a:r>
            <a:r>
              <a:rPr kumimoji="0" lang="fr-FR" sz="20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charset="0"/>
                <a:cs typeface="Arial" panose="020B0604020202020204" pitchFamily="34" charset="0"/>
              </a:rPr>
              <a:t>déﬁnitif</a:t>
            </a:r>
            <a:r>
              <a:rPr kumimoji="0" lang="fr-FR" sz="2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a:t>
            </a:r>
          </a:p>
          <a:p>
            <a:pPr marL="785813" marR="0" lvl="0" indent="-342900" algn="just"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endParaRPr kumimoji="0" lang="fr-FR"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2963" y="857232"/>
            <a:ext cx="10545511" cy="6000768"/>
          </a:xfrm>
        </p:spPr>
        <p:txBody>
          <a:bodyPr>
            <a:normAutofit fontScale="92500" lnSpcReduction="10000"/>
          </a:bodyPr>
          <a:lstStyle/>
          <a:p>
            <a:pPr>
              <a:buFont typeface="Wingdings" pitchFamily="2" charset="2"/>
              <a:buChar char="Ø"/>
            </a:pPr>
            <a:r>
              <a:rPr lang="fr-FR" b="1" dirty="0">
                <a:solidFill>
                  <a:srgbClr val="FF0000"/>
                </a:solidFill>
                <a:latin typeface="Arial Black" panose="020B0A04020102020204" pitchFamily="34" charset="0"/>
              </a:rPr>
              <a:t>Le PATG</a:t>
            </a:r>
          </a:p>
          <a:p>
            <a:pPr marL="0" indent="0">
              <a:buNone/>
            </a:pPr>
            <a:r>
              <a:rPr lang="fr-FR" dirty="0"/>
              <a:t>Il y a le choix de l’un des deux options: Elaborer un plan d’actions pour toute la durée de la politique et en faire des PATG chaque année ou, de la politique, élaborer des PATG. Documents d’ opérationnalisation de la PS et d’allocation de ressources rédigé sur une période  (10 ans ou triennale Glissant ( 3 ans).</a:t>
            </a:r>
            <a:endParaRPr lang="fr-FR" b="1" dirty="0">
              <a:solidFill>
                <a:srgbClr val="FF0000"/>
              </a:solidFill>
              <a:latin typeface="Arial Black" panose="020B0A04020102020204" pitchFamily="34" charset="0"/>
            </a:endParaRPr>
          </a:p>
          <a:p>
            <a:pPr>
              <a:buNone/>
            </a:pPr>
            <a:endParaRPr lang="fr-FR" dirty="0"/>
          </a:p>
          <a:p>
            <a:pPr>
              <a:buNone/>
            </a:pPr>
            <a:r>
              <a:rPr lang="fr-FR" dirty="0"/>
              <a:t>Document d’ opérationnalisation du PSEF ou du PDSEB rédigé sur une période triennale. </a:t>
            </a:r>
          </a:p>
          <a:p>
            <a:r>
              <a:rPr lang="fr-FR" b="1" dirty="0"/>
              <a:t>Le référentiel</a:t>
            </a:r>
            <a:r>
              <a:rPr lang="fr-FR" dirty="0"/>
              <a:t> :  PSEF et son modèle de simulation, IAP, TOFE, PA/MENA</a:t>
            </a:r>
          </a:p>
          <a:p>
            <a:r>
              <a:rPr lang="fr-FR" b="1" dirty="0"/>
              <a:t>Le périmètre :</a:t>
            </a:r>
            <a:r>
              <a:rPr lang="fr-FR" dirty="0"/>
              <a:t> Ministériel</a:t>
            </a:r>
          </a:p>
          <a:p>
            <a:r>
              <a:rPr lang="fr-FR" b="1" dirty="0"/>
              <a:t>Le niveau de détail:</a:t>
            </a:r>
            <a:r>
              <a:rPr lang="fr-FR" dirty="0"/>
              <a:t> plus détaillé que la PS</a:t>
            </a:r>
          </a:p>
          <a:p>
            <a:r>
              <a:rPr lang="fr-FR" b="1" dirty="0"/>
              <a:t>Le calcul des GAP :</a:t>
            </a:r>
            <a:r>
              <a:rPr lang="fr-FR" dirty="0"/>
              <a:t>  GAP moins important que la PS</a:t>
            </a:r>
          </a:p>
          <a:p>
            <a:r>
              <a:rPr lang="fr-FR" b="1" dirty="0"/>
              <a:t>Période d’élaboration :</a:t>
            </a:r>
            <a:r>
              <a:rPr lang="fr-FR" dirty="0"/>
              <a:t> Dès bouclage de la PS ou novembre-décembre de chaque année </a:t>
            </a:r>
          </a:p>
          <a:p>
            <a:r>
              <a:rPr lang="fr-FR" b="1" dirty="0"/>
              <a:t>Participants :</a:t>
            </a:r>
            <a:r>
              <a:rPr lang="fr-FR" dirty="0"/>
              <a:t> structures du ministère/ Institution</a:t>
            </a:r>
          </a:p>
          <a:p>
            <a:endParaRPr lang="fr-FR" dirty="0">
              <a:solidFill>
                <a:srgbClr val="FF0000"/>
              </a:solidFill>
            </a:endParaRPr>
          </a:p>
          <a:p>
            <a:endParaRPr lang="fr-FR" dirty="0"/>
          </a:p>
          <a:p>
            <a:endParaRPr lang="fr-FR" dirty="0"/>
          </a:p>
        </p:txBody>
      </p:sp>
      <p:sp>
        <p:nvSpPr>
          <p:cNvPr id="6" name="Titre 1">
            <a:extLst>
              <a:ext uri="{FF2B5EF4-FFF2-40B4-BE49-F238E27FC236}">
                <a16:creationId xmlns:a16="http://schemas.microsoft.com/office/drawing/2014/main" id="{BCED538F-392E-4CBC-807F-4F4E883C67CF}"/>
              </a:ext>
            </a:extLst>
          </p:cNvPr>
          <p:cNvSpPr txBox="1">
            <a:spLocks/>
          </p:cNvSpPr>
          <p:nvPr/>
        </p:nvSpPr>
        <p:spPr>
          <a:xfrm>
            <a:off x="1524000" y="0"/>
            <a:ext cx="10773398"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433375780"/>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2243" y="1615540"/>
            <a:ext cx="10230507" cy="48320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Tout PATG doit disposer d’un cadre logique et d’un cadre budgétaire et comporter les éléments suivants: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CONTEXTE ET JUSTIFICATION</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RAPPEL DES MISSIONS/OBJECTIFS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DEMARCHE D’ELABORATION DU PLAN D’ACTIONS TRIENNAL GLISSANT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BILAN DES PLANS D’ACTIONS ANTERIEURS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RAPPEL DE LA VISION DE LA POLITIQUE OU STRATEGIE (PLAN STRATEGIQUE)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p:txBody>
      </p:sp>
      <p:sp>
        <p:nvSpPr>
          <p:cNvPr id="8" name="Titre 1">
            <a:extLst>
              <a:ext uri="{FF2B5EF4-FFF2-40B4-BE49-F238E27FC236}">
                <a16:creationId xmlns:a16="http://schemas.microsoft.com/office/drawing/2014/main" id="{62D52AEB-2D97-44BE-9508-5300ADEC78D5}"/>
              </a:ext>
            </a:extLst>
          </p:cNvPr>
          <p:cNvSpPr txBox="1">
            <a:spLocks/>
          </p:cNvSpPr>
          <p:nvPr/>
        </p:nvSpPr>
        <p:spPr>
          <a:xfrm>
            <a:off x="1524000" y="0"/>
            <a:ext cx="10773398"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54515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006952"/>
            <a:ext cx="10515600" cy="53860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Tout PATG doit comporter les éléments suivants: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6. LES DEFIS A RELEVER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a:ea typeface="+mn-ea"/>
                <a:cs typeface="+mn-cs"/>
              </a:rPr>
              <a:t>7. PLAN D’ACTION </a:t>
            </a:r>
            <a:r>
              <a:rPr kumimoji="0" lang="fr-FR" sz="2800" b="0" i="0" u="none" strike="noStrike" kern="1200" cap="none" spc="0" normalizeH="0" baseline="0" noProof="0" dirty="0">
                <a:ln>
                  <a:noFill/>
                </a:ln>
                <a:solidFill>
                  <a:srgbClr val="FF0000"/>
                </a:solidFill>
                <a:effectLst/>
                <a:uLnTx/>
                <a:uFillTx/>
                <a:latin typeface="Calibri"/>
                <a:ea typeface="+mn-ea"/>
                <a:cs typeface="+mn-cs"/>
              </a:rPr>
              <a:t>avec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a. </a:t>
            </a:r>
            <a:r>
              <a:rPr kumimoji="0" lang="fr-FR" sz="2800" b="0" i="0" u="none" strike="noStrike" kern="1200" cap="none" spc="0" normalizeH="0" baseline="0" noProof="0" dirty="0">
                <a:ln>
                  <a:noFill/>
                </a:ln>
                <a:solidFill>
                  <a:prstClr val="black"/>
                </a:solidFill>
                <a:effectLst/>
                <a:uLnTx/>
                <a:uFillTx/>
                <a:latin typeface="Calibri"/>
                <a:ea typeface="+mn-ea"/>
                <a:cs typeface="+mn-cs"/>
              </a:rPr>
              <a:t>Présentation succincte du plan d’actions triennal 		glissant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b. </a:t>
            </a:r>
            <a:r>
              <a:rPr kumimoji="0" lang="fr-FR" sz="2800" b="0" i="0" u="none" strike="noStrike" kern="1200" cap="none" spc="0" normalizeH="0" baseline="0" noProof="0" dirty="0">
                <a:ln>
                  <a:noFill/>
                </a:ln>
                <a:solidFill>
                  <a:prstClr val="black"/>
                </a:solidFill>
                <a:effectLst/>
                <a:uLnTx/>
                <a:uFillTx/>
                <a:latin typeface="Calibri"/>
                <a:ea typeface="+mn-ea"/>
                <a:cs typeface="+mn-cs"/>
              </a:rPr>
              <a:t>Approche de programmation et de suivi des 			réalisations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c.</a:t>
            </a:r>
            <a:r>
              <a:rPr kumimoji="0" lang="fr-FR" sz="2800" b="0" i="0" u="none" strike="noStrike" kern="1200" cap="none" spc="0" normalizeH="0" baseline="0" noProof="0" dirty="0">
                <a:ln>
                  <a:noFill/>
                </a:ln>
                <a:solidFill>
                  <a:prstClr val="black"/>
                </a:solidFill>
                <a:effectLst/>
                <a:uLnTx/>
                <a:uFillTx/>
                <a:latin typeface="Calibri"/>
                <a:ea typeface="+mn-ea"/>
                <a:cs typeface="+mn-cs"/>
              </a:rPr>
              <a:t> Coût et stratégie de financement du plan d’action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	d.</a:t>
            </a:r>
            <a:r>
              <a:rPr kumimoji="0" lang="fr-FR" sz="2800" b="0" i="0" u="none" strike="noStrike" kern="1200" cap="none" spc="0" normalizeH="0" baseline="0" noProof="0" dirty="0">
                <a:ln>
                  <a:noFill/>
                </a:ln>
                <a:solidFill>
                  <a:prstClr val="black"/>
                </a:solidFill>
                <a:effectLst/>
                <a:uLnTx/>
                <a:uFillTx/>
                <a:latin typeface="Calibri"/>
                <a:ea typeface="+mn-ea"/>
                <a:cs typeface="+mn-cs"/>
              </a:rPr>
              <a:t> Stratégie de mise en œuvre, de suivi et 			d’évaluation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Calibri"/>
                <a:ea typeface="+mn-ea"/>
                <a:cs typeface="+mn-cs"/>
              </a:rPr>
              <a:t>	</a:t>
            </a:r>
            <a:r>
              <a:rPr kumimoji="0" lang="fr-FR" sz="3600" b="1" i="0" u="none" strike="noStrike" kern="1200" cap="none" spc="0" normalizeH="0" baseline="0" noProof="0" dirty="0">
                <a:ln>
                  <a:noFill/>
                </a:ln>
                <a:solidFill>
                  <a:srgbClr val="FF0000"/>
                </a:solidFill>
                <a:effectLst/>
                <a:uLnTx/>
                <a:uFillTx/>
                <a:latin typeface="Calibri"/>
                <a:ea typeface="+mn-ea"/>
                <a:cs typeface="+mn-cs"/>
              </a:rPr>
              <a:t>e. </a:t>
            </a:r>
            <a:r>
              <a:rPr kumimoji="0" lang="fr-FR" sz="2800" b="0" i="0" u="none" strike="noStrike" kern="1200" cap="none" spc="0" normalizeH="0" baseline="0" noProof="0" dirty="0">
                <a:ln>
                  <a:noFill/>
                </a:ln>
                <a:solidFill>
                  <a:prstClr val="black"/>
                </a:solidFill>
                <a:effectLst/>
                <a:uLnTx/>
                <a:uFillTx/>
                <a:latin typeface="Calibri"/>
                <a:ea typeface="+mn-ea"/>
                <a:cs typeface="+mn-cs"/>
              </a:rPr>
              <a:t>Risques et stratégies d’atténuation</a:t>
            </a:r>
            <a:endPar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p:txBody>
      </p:sp>
      <p:sp>
        <p:nvSpPr>
          <p:cNvPr id="9" name="Titre 1">
            <a:extLst>
              <a:ext uri="{FF2B5EF4-FFF2-40B4-BE49-F238E27FC236}">
                <a16:creationId xmlns:a16="http://schemas.microsoft.com/office/drawing/2014/main" id="{731B643D-15DC-40B1-9089-0E2FF1DE9A92}"/>
              </a:ext>
            </a:extLst>
          </p:cNvPr>
          <p:cNvSpPr txBox="1">
            <a:spLocks/>
          </p:cNvSpPr>
          <p:nvPr/>
        </p:nvSpPr>
        <p:spPr>
          <a:xfrm>
            <a:off x="1524000" y="0"/>
            <a:ext cx="10773398"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429146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039609"/>
            <a:ext cx="9144000" cy="41857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Le Programme d’Investissements Publics: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400" b="1" i="1" u="none" strike="noStrike" kern="1200" cap="none" spc="0" normalizeH="0" baseline="0" noProof="0" dirty="0">
                <a:ln>
                  <a:noFill/>
                </a:ln>
                <a:solidFill>
                  <a:prstClr val="black"/>
                </a:solidFill>
                <a:effectLst/>
                <a:uLnTx/>
                <a:uFillTx/>
                <a:latin typeface="Calibri"/>
                <a:ea typeface="+mn-ea"/>
                <a:cs typeface="+mn-cs"/>
              </a:rPr>
              <a:t>Dans cette logique, aucune réalisation physique ne peut être faite si elle n’est inscrite dans le PIP. Des canevas type sont fournis chaque année par le ministère en charge des finances pour l’élaboration du PIP, que ce soit un projet national ou du noyau sûr, c’est-à-dire, financé par autre budget avec ou sans contrepartie de l’Etat.</a:t>
            </a:r>
            <a:endParaRPr kumimoji="0" lang="fr-FR" sz="34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p:txBody>
      </p:sp>
      <p:sp>
        <p:nvSpPr>
          <p:cNvPr id="6" name="Titre 1">
            <a:extLst>
              <a:ext uri="{FF2B5EF4-FFF2-40B4-BE49-F238E27FC236}">
                <a16:creationId xmlns:a16="http://schemas.microsoft.com/office/drawing/2014/main" id="{5430E504-63ED-4A0B-8946-93AC3590FEAE}"/>
              </a:ext>
            </a:extLst>
          </p:cNvPr>
          <p:cNvSpPr txBox="1">
            <a:spLocks/>
          </p:cNvSpPr>
          <p:nvPr/>
        </p:nvSpPr>
        <p:spPr>
          <a:xfrm>
            <a:off x="1524000" y="0"/>
            <a:ext cx="10773398"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031950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040971"/>
            <a:ext cx="10477500" cy="44627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Le Budget-programme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Calibri"/>
                <a:ea typeface="+mn-ea"/>
                <a:cs typeface="+mn-cs"/>
              </a:rPr>
              <a:t>Document  de budgétisation en lien avec les objectifs. Il est élaboré pour une période triennale glissant.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Le référentiel</a:t>
            </a:r>
            <a:r>
              <a:rPr kumimoji="0" lang="fr-FR" sz="3200" b="0" i="0" u="none" strike="noStrike" kern="1200" cap="none" spc="0" normalizeH="0" baseline="0" noProof="0" dirty="0">
                <a:ln>
                  <a:noFill/>
                </a:ln>
                <a:solidFill>
                  <a:prstClr val="black"/>
                </a:solidFill>
                <a:effectLst/>
                <a:uLnTx/>
                <a:uFillTx/>
                <a:latin typeface="Calibri"/>
                <a:ea typeface="+mn-ea"/>
                <a:cs typeface="+mn-cs"/>
              </a:rPr>
              <a:t> : le DPPD mais aussi le PATG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Le périmètre :</a:t>
            </a:r>
            <a:r>
              <a:rPr kumimoji="0" lang="fr-FR" sz="3200" b="0" i="0" u="none" strike="noStrike" kern="1200" cap="none" spc="0" normalizeH="0" baseline="0" noProof="0" dirty="0">
                <a:ln>
                  <a:noFill/>
                </a:ln>
                <a:solidFill>
                  <a:prstClr val="black"/>
                </a:solidFill>
                <a:effectLst/>
                <a:uLnTx/>
                <a:uFillTx/>
                <a:latin typeface="Calibri"/>
                <a:ea typeface="+mn-ea"/>
                <a:cs typeface="+mn-cs"/>
              </a:rPr>
              <a:t> </a:t>
            </a:r>
            <a:r>
              <a:rPr kumimoji="0" lang="fr-FR" sz="3200" b="1" i="0" u="none" strike="noStrike" kern="1200" cap="none" spc="0" normalizeH="0" baseline="0" noProof="0" dirty="0">
                <a:ln>
                  <a:noFill/>
                </a:ln>
                <a:solidFill>
                  <a:prstClr val="black"/>
                </a:solidFill>
                <a:effectLst/>
                <a:uLnTx/>
                <a:uFillTx/>
                <a:latin typeface="Calibri"/>
                <a:ea typeface="+mn-ea"/>
                <a:cs typeface="+mn-cs"/>
              </a:rPr>
              <a:t>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Le niveau de détail:</a:t>
            </a:r>
            <a:r>
              <a:rPr kumimoji="0" lang="fr-FR" sz="3200" b="0" i="0" u="none" strike="noStrike" kern="1200" cap="none" spc="0" normalizeH="0" baseline="0" noProof="0" dirty="0">
                <a:ln>
                  <a:noFill/>
                </a:ln>
                <a:solidFill>
                  <a:prstClr val="black"/>
                </a:solidFill>
                <a:effectLst/>
                <a:uLnTx/>
                <a:uFillTx/>
                <a:latin typeface="Calibri"/>
                <a:ea typeface="+mn-ea"/>
                <a:cs typeface="+mn-cs"/>
              </a:rPr>
              <a:t> aussi  détaillé que le PATG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Le calcul des GAP :</a:t>
            </a:r>
            <a:r>
              <a:rPr kumimoji="0" lang="fr-FR" sz="3200" b="0" i="0" u="none" strike="noStrike" kern="1200" cap="none" spc="0" normalizeH="0" baseline="0" noProof="0" dirty="0">
                <a:ln>
                  <a:noFill/>
                </a:ln>
                <a:solidFill>
                  <a:prstClr val="black"/>
                </a:solidFill>
                <a:effectLst/>
                <a:uLnTx/>
                <a:uFillTx/>
                <a:latin typeface="Calibri"/>
                <a:ea typeface="+mn-ea"/>
                <a:cs typeface="+mn-cs"/>
              </a:rPr>
              <a:t>  GAP nul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Période d’élaboration :</a:t>
            </a:r>
            <a:r>
              <a:rPr kumimoji="0" lang="fr-FR" sz="3200" b="0" i="0" u="none" strike="noStrike" kern="1200" cap="none" spc="0" normalizeH="0" baseline="0" noProof="0" dirty="0">
                <a:ln>
                  <a:noFill/>
                </a:ln>
                <a:solidFill>
                  <a:prstClr val="black"/>
                </a:solidFill>
                <a:effectLst/>
                <a:uLnTx/>
                <a:uFillTx/>
                <a:latin typeface="Calibri"/>
                <a:ea typeface="+mn-ea"/>
                <a:cs typeface="+mn-cs"/>
              </a:rPr>
              <a:t> </a:t>
            </a:r>
            <a:r>
              <a:rPr kumimoji="0" lang="fr-FR" sz="3200" b="0" i="0" u="none" strike="noStrike" kern="1200" cap="none" spc="0" normalizeH="0" baseline="0" noProof="0" dirty="0">
                <a:ln>
                  <a:noFill/>
                </a:ln>
                <a:solidFill>
                  <a:srgbClr val="FF0000"/>
                </a:solidFill>
                <a:effectLst/>
                <a:uLnTx/>
                <a:uFillTx/>
                <a:latin typeface="Calibri"/>
                <a:ea typeface="+mn-ea"/>
                <a:cs typeface="+mn-cs"/>
              </a:rPr>
              <a:t>Mai-juin-Juillet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Participants :</a:t>
            </a:r>
            <a:r>
              <a:rPr kumimoji="0" lang="fr-FR" sz="3200" b="0" i="0" u="none" strike="noStrike" kern="1200" cap="none" spc="0" normalizeH="0" baseline="0" noProof="0" dirty="0">
                <a:ln>
                  <a:noFill/>
                </a:ln>
                <a:solidFill>
                  <a:prstClr val="black"/>
                </a:solidFill>
                <a:effectLst/>
                <a:uLnTx/>
                <a:uFillTx/>
                <a:latin typeface="Calibri"/>
                <a:ea typeface="+mn-ea"/>
                <a:cs typeface="+mn-cs"/>
              </a:rPr>
              <a:t> </a:t>
            </a:r>
            <a:r>
              <a:rPr kumimoji="0" lang="fr-FR" sz="3200" b="1" i="0" u="none" strike="noStrike" kern="1200" cap="none" spc="0" normalizeH="0" baseline="0" noProof="0" dirty="0">
                <a:ln>
                  <a:noFill/>
                </a:ln>
                <a:solidFill>
                  <a:prstClr val="black"/>
                </a:solidFill>
                <a:effectLst/>
                <a:uLnTx/>
                <a:uFillTx/>
                <a:latin typeface="Calibri"/>
                <a:ea typeface="+mn-ea"/>
                <a:cs typeface="+mn-cs"/>
              </a:rPr>
              <a:t>PM</a:t>
            </a:r>
          </a:p>
        </p:txBody>
      </p:sp>
      <p:sp>
        <p:nvSpPr>
          <p:cNvPr id="7" name="Titre 1">
            <a:extLst>
              <a:ext uri="{FF2B5EF4-FFF2-40B4-BE49-F238E27FC236}">
                <a16:creationId xmlns:a16="http://schemas.microsoft.com/office/drawing/2014/main" id="{2F7E0464-2BF1-49BC-9E90-0F4AB63ED4EB}"/>
              </a:ext>
            </a:extLst>
          </p:cNvPr>
          <p:cNvSpPr txBox="1">
            <a:spLocks/>
          </p:cNvSpPr>
          <p:nvPr/>
        </p:nvSpPr>
        <p:spPr>
          <a:xfrm>
            <a:off x="1524000" y="0"/>
            <a:ext cx="10773398"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73637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99" y="785795"/>
            <a:ext cx="10395857" cy="72327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Le Plan d’action annuel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000" b="0" i="0" u="none" strike="noStrike" kern="1200" cap="none" spc="0" normalizeH="0" baseline="0" noProof="0" dirty="0">
                <a:ln>
                  <a:noFill/>
                </a:ln>
                <a:solidFill>
                  <a:prstClr val="black"/>
                </a:solidFill>
                <a:effectLst/>
                <a:uLnTx/>
                <a:uFillTx/>
                <a:latin typeface="Calibri"/>
                <a:ea typeface="+mn-ea"/>
                <a:cs typeface="+mn-cs"/>
              </a:rPr>
              <a:t>Document de programmation annuelle en lien avec le PATG </a:t>
            </a:r>
            <a:r>
              <a:rPr kumimoji="0" lang="fr-FR" sz="3000" b="0" i="0" u="none" strike="noStrike" kern="1200" cap="none" spc="0" normalizeH="0" baseline="0" noProof="0" dirty="0">
                <a:ln>
                  <a:noFill/>
                </a:ln>
                <a:solidFill>
                  <a:srgbClr val="FF0000"/>
                </a:solidFill>
                <a:effectLst/>
                <a:uLnTx/>
                <a:uFillTx/>
                <a:latin typeface="Calibri"/>
                <a:ea typeface="+mn-ea"/>
                <a:cs typeface="+mn-cs"/>
              </a:rPr>
              <a:t>et le DPPD et le Budget-programme</a:t>
            </a:r>
            <a:r>
              <a:rPr kumimoji="0" lang="fr-FR" sz="3000" b="0" i="0" u="none" strike="noStrike" kern="1200" cap="none" spc="0" normalizeH="0" baseline="0" noProof="0" dirty="0">
                <a:ln>
                  <a:noFill/>
                </a:ln>
                <a:solidFill>
                  <a:prstClr val="black"/>
                </a:solidFill>
                <a:effectLst/>
                <a:uLnTx/>
                <a:uFillTx/>
                <a:latin typeface="Calibri"/>
                <a:ea typeface="+mn-ea"/>
                <a:cs typeface="+mn-cs"/>
              </a:rPr>
              <a:t>, Il est articulé en 2 parties : une partie bilan de l’année n-1 et une partie programmation de l’année 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000" b="1" i="0" u="none" strike="noStrike" kern="1200" cap="none" spc="0" normalizeH="0" baseline="0" noProof="0" dirty="0">
                <a:ln>
                  <a:noFill/>
                </a:ln>
                <a:solidFill>
                  <a:prstClr val="black"/>
                </a:solidFill>
                <a:effectLst/>
                <a:uLnTx/>
                <a:uFillTx/>
                <a:latin typeface="Calibri"/>
                <a:ea typeface="+mn-ea"/>
                <a:cs typeface="+mn-cs"/>
              </a:rPr>
              <a:t>Le référentiel</a:t>
            </a:r>
            <a:r>
              <a:rPr kumimoji="0" lang="fr-FR" sz="3000" b="0" i="0" u="none" strike="noStrike" kern="1200" cap="none" spc="0" normalizeH="0" baseline="0" noProof="0" dirty="0">
                <a:ln>
                  <a:noFill/>
                </a:ln>
                <a:solidFill>
                  <a:prstClr val="black"/>
                </a:solidFill>
                <a:effectLst/>
                <a:uLnTx/>
                <a:uFillTx/>
                <a:latin typeface="Calibri"/>
                <a:ea typeface="+mn-ea"/>
                <a:cs typeface="+mn-cs"/>
              </a:rPr>
              <a:t> : </a:t>
            </a:r>
            <a:r>
              <a:rPr kumimoji="0" lang="fr-FR" sz="3000" b="0" i="0" u="none" strike="noStrike" kern="1200" cap="none" spc="0" normalizeH="0" baseline="0" noProof="0" dirty="0">
                <a:ln>
                  <a:noFill/>
                </a:ln>
                <a:solidFill>
                  <a:srgbClr val="FF0000"/>
                </a:solidFill>
                <a:effectLst/>
                <a:uLnTx/>
                <a:uFillTx/>
                <a:latin typeface="Calibri"/>
                <a:ea typeface="+mn-ea"/>
                <a:cs typeface="+mn-cs"/>
              </a:rPr>
              <a:t>le DPPD et le Budget-programme </a:t>
            </a:r>
            <a:r>
              <a:rPr kumimoji="0" lang="fr-FR" sz="3000" b="0" i="0" u="none" strike="noStrike" kern="1200" cap="none" spc="0" normalizeH="0" baseline="0" noProof="0" dirty="0">
                <a:ln>
                  <a:noFill/>
                </a:ln>
                <a:solidFill>
                  <a:srgbClr val="FFFF00"/>
                </a:solidFill>
                <a:effectLst/>
                <a:uLnTx/>
                <a:uFillTx/>
                <a:latin typeface="Calibri"/>
                <a:ea typeface="+mn-ea"/>
                <a:cs typeface="+mn-cs"/>
              </a:rPr>
              <a:t> </a:t>
            </a:r>
            <a:r>
              <a:rPr kumimoji="0" lang="fr-FR" sz="3000" b="0" i="0" u="none" strike="noStrike" kern="1200" cap="none" spc="0" normalizeH="0" baseline="0" noProof="0" dirty="0">
                <a:ln>
                  <a:noFill/>
                </a:ln>
                <a:solidFill>
                  <a:srgbClr val="FF0000"/>
                </a:solidFill>
                <a:effectLst/>
                <a:uLnTx/>
                <a:uFillTx/>
                <a:latin typeface="Calibri"/>
                <a:ea typeface="+mn-ea"/>
                <a:cs typeface="+mn-cs"/>
              </a:rPr>
              <a:t>dont le budget de l’Etat et contributions des PTF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000" b="1" i="0" u="none" strike="noStrike" kern="1200" cap="none" spc="0" normalizeH="0" baseline="0" noProof="0" dirty="0">
                <a:ln>
                  <a:noFill/>
                </a:ln>
                <a:solidFill>
                  <a:prstClr val="black"/>
                </a:solidFill>
                <a:effectLst/>
                <a:uLnTx/>
                <a:uFillTx/>
                <a:latin typeface="Calibri"/>
                <a:ea typeface="+mn-ea"/>
                <a:cs typeface="+mn-cs"/>
              </a:rPr>
              <a:t>Le périmètre :</a:t>
            </a:r>
            <a:r>
              <a:rPr kumimoji="0" lang="fr-FR" sz="3000" b="0" i="0" u="none" strike="noStrike" kern="1200" cap="none" spc="0" normalizeH="0" baseline="0" noProof="0" dirty="0">
                <a:ln>
                  <a:noFill/>
                </a:ln>
                <a:solidFill>
                  <a:prstClr val="black"/>
                </a:solidFill>
                <a:effectLst/>
                <a:uLnTx/>
                <a:uFillTx/>
                <a:latin typeface="Calibri"/>
                <a:ea typeface="+mn-ea"/>
                <a:cs typeface="+mn-cs"/>
              </a:rPr>
              <a:t> </a:t>
            </a:r>
            <a:r>
              <a:rPr kumimoji="0" lang="fr-FR" sz="3000" b="1" i="0" u="none" strike="noStrike" kern="1200" cap="none" spc="0" normalizeH="0" baseline="0" noProof="0" dirty="0">
                <a:ln>
                  <a:noFill/>
                </a:ln>
                <a:solidFill>
                  <a:prstClr val="black"/>
                </a:solidFill>
                <a:effectLst/>
                <a:uLnTx/>
                <a:uFillTx/>
                <a:latin typeface="Calibri"/>
                <a:ea typeface="+mn-ea"/>
                <a:cs typeface="+mn-cs"/>
              </a:rPr>
              <a:t>Ministériel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000" b="1" i="0" u="none" strike="noStrike" kern="1200" cap="none" spc="0" normalizeH="0" baseline="0" noProof="0" dirty="0">
                <a:ln>
                  <a:noFill/>
                </a:ln>
                <a:solidFill>
                  <a:prstClr val="black"/>
                </a:solidFill>
                <a:effectLst/>
                <a:uLnTx/>
                <a:uFillTx/>
                <a:latin typeface="Calibri"/>
                <a:ea typeface="+mn-ea"/>
                <a:cs typeface="+mn-cs"/>
              </a:rPr>
              <a:t>Le niveau de détail:</a:t>
            </a:r>
            <a:r>
              <a:rPr kumimoji="0" lang="fr-FR" sz="3000" b="0" i="0" u="none" strike="noStrike" kern="1200" cap="none" spc="0" normalizeH="0" baseline="0" noProof="0" dirty="0">
                <a:ln>
                  <a:noFill/>
                </a:ln>
                <a:solidFill>
                  <a:prstClr val="black"/>
                </a:solidFill>
                <a:effectLst/>
                <a:uLnTx/>
                <a:uFillTx/>
                <a:latin typeface="Calibri"/>
                <a:ea typeface="+mn-ea"/>
                <a:cs typeface="+mn-cs"/>
              </a:rPr>
              <a:t> plus détaillé que le budget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000" b="1" i="0" u="none" strike="noStrike" kern="1200" cap="none" spc="0" normalizeH="0" baseline="0" noProof="0" dirty="0">
                <a:ln>
                  <a:noFill/>
                </a:ln>
                <a:solidFill>
                  <a:prstClr val="black"/>
                </a:solidFill>
                <a:effectLst/>
                <a:uLnTx/>
                <a:uFillTx/>
                <a:latin typeface="Calibri"/>
                <a:ea typeface="+mn-ea"/>
                <a:cs typeface="+mn-cs"/>
              </a:rPr>
              <a:t>Le calcul des GAP :</a:t>
            </a:r>
            <a:r>
              <a:rPr kumimoji="0" lang="fr-FR" sz="3000" b="0" i="0" u="none" strike="noStrike" kern="1200" cap="none" spc="0" normalizeH="0" baseline="0" noProof="0" dirty="0">
                <a:ln>
                  <a:noFill/>
                </a:ln>
                <a:solidFill>
                  <a:prstClr val="black"/>
                </a:solidFill>
                <a:effectLst/>
                <a:uLnTx/>
                <a:uFillTx/>
                <a:latin typeface="Calibri"/>
                <a:ea typeface="+mn-ea"/>
                <a:cs typeface="+mn-cs"/>
              </a:rPr>
              <a:t>  GAP nul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000" b="1" i="0" u="none" strike="noStrike" kern="1200" cap="none" spc="0" normalizeH="0" baseline="0" noProof="0" dirty="0">
                <a:ln>
                  <a:noFill/>
                </a:ln>
                <a:solidFill>
                  <a:prstClr val="black"/>
                </a:solidFill>
                <a:effectLst/>
                <a:uLnTx/>
                <a:uFillTx/>
                <a:latin typeface="Calibri"/>
                <a:ea typeface="+mn-ea"/>
                <a:cs typeface="+mn-cs"/>
              </a:rPr>
              <a:t>Période d’élaboration</a:t>
            </a:r>
            <a:r>
              <a:rPr kumimoji="0" lang="fr-FR" sz="3000" b="0" i="0" u="none" strike="noStrike" kern="1200" cap="none" spc="0" normalizeH="0" baseline="0" noProof="0" dirty="0">
                <a:ln>
                  <a:noFill/>
                </a:ln>
                <a:solidFill>
                  <a:prstClr val="black"/>
                </a:solidFill>
                <a:effectLst/>
                <a:uLnTx/>
                <a:uFillTx/>
                <a:latin typeface="Calibri"/>
                <a:ea typeface="+mn-ea"/>
                <a:cs typeface="+mn-cs"/>
              </a:rPr>
              <a:t> : Si sans PATG, novembre-décembre; si PATG, Décembre,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000" b="1" i="0" u="none" strike="noStrike" kern="1200" cap="none" spc="0" normalizeH="0" baseline="0" noProof="0" dirty="0">
                <a:ln>
                  <a:noFill/>
                </a:ln>
                <a:solidFill>
                  <a:prstClr val="black"/>
                </a:solidFill>
                <a:effectLst/>
                <a:uLnTx/>
                <a:uFillTx/>
                <a:latin typeface="Calibri"/>
                <a:ea typeface="+mn-ea"/>
                <a:cs typeface="+mn-cs"/>
              </a:rPr>
              <a:t>Les acteurs</a:t>
            </a:r>
            <a:r>
              <a:rPr kumimoji="0" lang="fr-FR" sz="3000" b="0" i="0" u="none" strike="noStrike" kern="1200" cap="none" spc="0" normalizeH="0" baseline="0" noProof="0" dirty="0">
                <a:ln>
                  <a:noFill/>
                </a:ln>
                <a:solidFill>
                  <a:prstClr val="black"/>
                </a:solidFill>
                <a:effectLst/>
                <a:uLnTx/>
                <a:uFillTx/>
                <a:latin typeface="Calibri"/>
                <a:ea typeface="+mn-ea"/>
                <a:cs typeface="+mn-cs"/>
              </a:rPr>
              <a:t> : toutes les structures du </a:t>
            </a:r>
            <a:r>
              <a:rPr kumimoji="0" lang="fr-FR" sz="3000" b="1" i="0" u="none" strike="noStrike" kern="1200" cap="none" spc="0" normalizeH="0" baseline="0" noProof="0" dirty="0">
                <a:ln>
                  <a:noFill/>
                </a:ln>
                <a:solidFill>
                  <a:prstClr val="black"/>
                </a:solidFill>
                <a:effectLst/>
                <a:uLnTx/>
                <a:uFillTx/>
                <a:latin typeface="Calibri"/>
                <a:ea typeface="+mn-ea"/>
                <a:cs typeface="+mn-cs"/>
              </a:rPr>
              <a:t>ministère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re 1">
            <a:extLst>
              <a:ext uri="{FF2B5EF4-FFF2-40B4-BE49-F238E27FC236}">
                <a16:creationId xmlns:a16="http://schemas.microsoft.com/office/drawing/2014/main" id="{FF1421AA-D8D0-40D3-86E3-97997E6ED12A}"/>
              </a:ext>
            </a:extLst>
          </p:cNvPr>
          <p:cNvSpPr txBox="1">
            <a:spLocks/>
          </p:cNvSpPr>
          <p:nvPr/>
        </p:nvSpPr>
        <p:spPr>
          <a:xfrm>
            <a:off x="1524000" y="0"/>
            <a:ext cx="10773398"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4006686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6846" y="996043"/>
            <a:ext cx="9144000" cy="785795"/>
          </a:xfrm>
        </p:spPr>
        <p:txBody>
          <a:bodyPr>
            <a:noAutofit/>
          </a:bodyPr>
          <a:lstStyle/>
          <a:p>
            <a:r>
              <a:rPr lang="fr-FR" sz="3200" dirty="0">
                <a:solidFill>
                  <a:srgbClr val="FF0000"/>
                </a:solidFill>
                <a:latin typeface="Arial Black" panose="020B0A04020102020204" pitchFamily="34" charset="0"/>
              </a:rPr>
              <a:t>Le Plan de passation des marchés</a:t>
            </a:r>
            <a:endParaRPr lang="fr-FR" sz="2800" dirty="0">
              <a:solidFill>
                <a:srgbClr val="FF0000"/>
              </a:solidFill>
            </a:endParaRPr>
          </a:p>
        </p:txBody>
      </p:sp>
      <p:sp>
        <p:nvSpPr>
          <p:cNvPr id="3" name="Espace réservé du contenu 2"/>
          <p:cNvSpPr>
            <a:spLocks noGrp="1"/>
          </p:cNvSpPr>
          <p:nvPr>
            <p:ph idx="1"/>
          </p:nvPr>
        </p:nvSpPr>
        <p:spPr>
          <a:xfrm>
            <a:off x="1666846" y="2000232"/>
            <a:ext cx="10285668" cy="6000768"/>
          </a:xfrm>
        </p:spPr>
        <p:txBody>
          <a:bodyPr>
            <a:normAutofit/>
          </a:bodyPr>
          <a:lstStyle/>
          <a:p>
            <a:pPr>
              <a:buNone/>
            </a:pPr>
            <a:r>
              <a:rPr lang="fr-FR" dirty="0"/>
              <a:t>Document de programmation annuelle des marchés publics en lien avec le budget. </a:t>
            </a:r>
          </a:p>
          <a:p>
            <a:pPr>
              <a:buNone/>
            </a:pPr>
            <a:r>
              <a:rPr lang="fr-FR" dirty="0"/>
              <a:t>Se présente comme un tableau de bord pour la mise en œuvre des activités relatives aux marchés de fournitures et services courants, de travaux et de prestations intellectuelles.</a:t>
            </a:r>
          </a:p>
          <a:p>
            <a:pPr>
              <a:buNone/>
            </a:pPr>
            <a:r>
              <a:rPr lang="fr-FR" sz="3200" dirty="0"/>
              <a:t>Les marchés à passer par une autorité contractante au cours d’une année sont consignés dans le PPM qui est une programmation annuelle, de l’ensemble des besoins exprimés en fonction de leur nature et de leur étendue.</a:t>
            </a:r>
          </a:p>
          <a:p>
            <a:pPr>
              <a:buNone/>
            </a:pPr>
            <a:r>
              <a:rPr lang="fr-FR" sz="3200" dirty="0"/>
              <a:t>Tous les DAC sont alors élaborés sur la base du PPM.</a:t>
            </a:r>
            <a:endParaRPr lang="fr-FR" sz="3733" dirty="0"/>
          </a:p>
          <a:p>
            <a:endParaRPr lang="fr-FR" dirty="0"/>
          </a:p>
        </p:txBody>
      </p:sp>
      <p:sp>
        <p:nvSpPr>
          <p:cNvPr id="4" name="Titre 1">
            <a:extLst>
              <a:ext uri="{FF2B5EF4-FFF2-40B4-BE49-F238E27FC236}">
                <a16:creationId xmlns:a16="http://schemas.microsoft.com/office/drawing/2014/main" id="{A21C5603-907C-4A59-BEB1-6908065C737C}"/>
              </a:ext>
            </a:extLst>
          </p:cNvPr>
          <p:cNvSpPr txBox="1">
            <a:spLocks/>
          </p:cNvSpPr>
          <p:nvPr/>
        </p:nvSpPr>
        <p:spPr>
          <a:xfrm>
            <a:off x="1524000" y="0"/>
            <a:ext cx="10773398"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447609022"/>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9608" y="-243408"/>
            <a:ext cx="7498080" cy="72008"/>
          </a:xfrm>
        </p:spPr>
        <p:txBody>
          <a:bodyPr>
            <a:normAutofit fontScale="90000"/>
          </a:bodyPr>
          <a:lstStyle/>
          <a:p>
            <a:r>
              <a:rPr lang="fr-FR" dirty="0"/>
              <a:t>.</a:t>
            </a:r>
          </a:p>
        </p:txBody>
      </p:sp>
      <p:sp>
        <p:nvSpPr>
          <p:cNvPr id="3" name="Espace réservé du contenu 2"/>
          <p:cNvSpPr>
            <a:spLocks noGrp="1"/>
          </p:cNvSpPr>
          <p:nvPr>
            <p:ph idx="1"/>
          </p:nvPr>
        </p:nvSpPr>
        <p:spPr>
          <a:xfrm>
            <a:off x="1523999" y="1357294"/>
            <a:ext cx="10551207" cy="5240057"/>
          </a:xfrm>
        </p:spPr>
        <p:txBody>
          <a:bodyPr>
            <a:normAutofit fontScale="77500" lnSpcReduction="20000"/>
          </a:bodyPr>
          <a:lstStyle/>
          <a:p>
            <a:pPr>
              <a:buNone/>
            </a:pPr>
            <a:r>
              <a:rPr lang="fr-FR" sz="3900" b="1" dirty="0">
                <a:solidFill>
                  <a:schemeClr val="bg2">
                    <a:lumMod val="25000"/>
                  </a:schemeClr>
                </a:solidFill>
              </a:rPr>
              <a:t>CADRE REGLEMENTAIRE ET INSTITUTIONNEL ½</a:t>
            </a:r>
          </a:p>
          <a:p>
            <a:pPr marL="0" indent="0">
              <a:buNone/>
            </a:pPr>
            <a:endParaRPr lang="fr-FR" dirty="0"/>
          </a:p>
          <a:p>
            <a:pPr algn="just">
              <a:buFont typeface="+mj-lt"/>
              <a:buAutoNum type="arabicPeriod"/>
            </a:pPr>
            <a:r>
              <a:rPr lang="fr-FR" sz="3600" dirty="0"/>
              <a:t> La loi n°039-2016/AN du 02 décembre 2016 portant réglementation générale de la commande publique</a:t>
            </a:r>
          </a:p>
          <a:p>
            <a:pPr algn="just">
              <a:buFont typeface="+mj-lt"/>
              <a:buAutoNum type="arabicPeriod"/>
            </a:pPr>
            <a:r>
              <a:rPr lang="fr-FR" sz="3600" dirty="0"/>
              <a:t>Les trois décrets d’applications:</a:t>
            </a:r>
          </a:p>
          <a:p>
            <a:pPr marL="0" indent="0">
              <a:buNone/>
            </a:pPr>
            <a:r>
              <a:rPr lang="fr-FR" sz="3600" dirty="0"/>
              <a:t>- Décret n° 2017-0049 /PRES/PM/MINEFID du 1er février 2017  portant   procédures de passation, d'exécution et de règlement des marchés publics et des délégations de service public;</a:t>
            </a:r>
          </a:p>
          <a:p>
            <a:pPr marL="0" indent="0">
              <a:buNone/>
            </a:pPr>
            <a:r>
              <a:rPr lang="fr-FR" sz="3600" dirty="0"/>
              <a:t>- Décret N°2017-0050/PRES/PM/MINEFID du 1er février 2017 portant attributions, organisation et fonctionnement de l’Autorité de régulation de la commande publique;</a:t>
            </a:r>
          </a:p>
          <a:p>
            <a:pPr marL="0" indent="0">
              <a:buNone/>
            </a:pPr>
            <a:r>
              <a:rPr lang="fr-FR" sz="3600" dirty="0"/>
              <a:t>- Décret N°2017-0051/PRES/PM/MINEFID du 1er février 2017 portant règlementation de la maîtrise d'ouvrage public déléguée.</a:t>
            </a:r>
          </a:p>
          <a:p>
            <a:pPr algn="just">
              <a:buFont typeface="Wingdings" panose="05000000000000000000" pitchFamily="2" charset="2"/>
              <a:buChar char="q"/>
            </a:pPr>
            <a:endParaRPr lang="fr-FR" sz="3200" dirty="0"/>
          </a:p>
          <a:p>
            <a:pPr algn="just">
              <a:buNone/>
            </a:pPr>
            <a:endParaRPr lang="fr-FR" sz="3200" dirty="0"/>
          </a:p>
          <a:p>
            <a:pPr>
              <a:buNone/>
            </a:pPr>
            <a:endParaRPr lang="fr-FR" dirty="0">
              <a:solidFill>
                <a:srgbClr val="002060"/>
              </a:solidFill>
            </a:endParaRPr>
          </a:p>
        </p:txBody>
      </p:sp>
      <p:sp>
        <p:nvSpPr>
          <p:cNvPr id="5" name="Titre 1"/>
          <p:cNvSpPr txBox="1">
            <a:spLocks/>
          </p:cNvSpPr>
          <p:nvPr/>
        </p:nvSpPr>
        <p:spPr>
          <a:xfrm>
            <a:off x="1524000" y="571500"/>
            <a:ext cx="9144000"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0" i="0" u="none" strike="noStrike" kern="1200" cap="none" spc="0" normalizeH="0" baseline="0" noProof="0" dirty="0">
                <a:ln>
                  <a:noFill/>
                </a:ln>
                <a:solidFill>
                  <a:srgbClr val="FF0000"/>
                </a:solidFill>
                <a:effectLst/>
                <a:uLnTx/>
                <a:uFillTx/>
                <a:latin typeface="Arial Black" panose="020B0A04020102020204" pitchFamily="34" charset="0"/>
                <a:ea typeface="+mj-ea"/>
                <a:cs typeface="+mj-cs"/>
              </a:rPr>
              <a:t>Le Plan de passation des marchés</a:t>
            </a:r>
            <a:endParaRPr kumimoji="0" lang="fr-FR" sz="2800" b="0" i="0" u="none" strike="noStrike" kern="1200" cap="none" spc="0" normalizeH="0" baseline="0" noProof="0" dirty="0">
              <a:ln>
                <a:noFill/>
              </a:ln>
              <a:solidFill>
                <a:srgbClr val="FF0000"/>
              </a:solidFill>
              <a:effectLst/>
              <a:uLnTx/>
              <a:uFillTx/>
              <a:latin typeface="Calibri"/>
              <a:ea typeface="+mj-ea"/>
              <a:cs typeface="+mj-cs"/>
            </a:endParaRPr>
          </a:p>
        </p:txBody>
      </p:sp>
      <p:sp>
        <p:nvSpPr>
          <p:cNvPr id="6" name="Titre 1">
            <a:extLst>
              <a:ext uri="{FF2B5EF4-FFF2-40B4-BE49-F238E27FC236}">
                <a16:creationId xmlns:a16="http://schemas.microsoft.com/office/drawing/2014/main" id="{7C014325-2122-44E0-A719-C79B928B5325}"/>
              </a:ext>
            </a:extLst>
          </p:cNvPr>
          <p:cNvSpPr txBox="1">
            <a:spLocks/>
          </p:cNvSpPr>
          <p:nvPr/>
        </p:nvSpPr>
        <p:spPr>
          <a:xfrm>
            <a:off x="1524000" y="0"/>
            <a:ext cx="10773398"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0519523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9608" y="-243408"/>
            <a:ext cx="7498080" cy="72008"/>
          </a:xfrm>
        </p:spPr>
        <p:txBody>
          <a:bodyPr>
            <a:normAutofit fontScale="90000"/>
          </a:bodyPr>
          <a:lstStyle/>
          <a:p>
            <a:r>
              <a:rPr lang="fr-FR" dirty="0"/>
              <a:t>.</a:t>
            </a:r>
          </a:p>
        </p:txBody>
      </p:sp>
      <p:sp>
        <p:nvSpPr>
          <p:cNvPr id="3" name="Espace réservé du contenu 2"/>
          <p:cNvSpPr>
            <a:spLocks noGrp="1"/>
          </p:cNvSpPr>
          <p:nvPr>
            <p:ph idx="1"/>
          </p:nvPr>
        </p:nvSpPr>
        <p:spPr>
          <a:xfrm>
            <a:off x="1435694" y="1333144"/>
            <a:ext cx="10656606" cy="4820638"/>
          </a:xfrm>
        </p:spPr>
        <p:txBody>
          <a:bodyPr>
            <a:normAutofit fontScale="70000" lnSpcReduction="20000"/>
          </a:bodyPr>
          <a:lstStyle/>
          <a:p>
            <a:pPr>
              <a:buNone/>
            </a:pPr>
            <a:r>
              <a:rPr lang="fr-FR" sz="4900" b="1" dirty="0">
                <a:solidFill>
                  <a:schemeClr val="bg2">
                    <a:lumMod val="25000"/>
                  </a:schemeClr>
                </a:solidFill>
              </a:rPr>
              <a:t>CADRE REGLEMENTAIRE ET INSTITUTIONNEL 2/2</a:t>
            </a:r>
          </a:p>
          <a:p>
            <a:pPr marL="0" indent="0">
              <a:buNone/>
            </a:pPr>
            <a:endParaRPr lang="fr-FR" dirty="0"/>
          </a:p>
          <a:p>
            <a:pPr algn="just">
              <a:buNone/>
            </a:pPr>
            <a:r>
              <a:rPr lang="fr-FR" sz="3500" dirty="0">
                <a:solidFill>
                  <a:srgbClr val="002060"/>
                </a:solidFill>
              </a:rPr>
              <a:t>1</a:t>
            </a:r>
            <a:r>
              <a:rPr lang="fr-FR" sz="3300" dirty="0"/>
              <a:t>. </a:t>
            </a:r>
            <a:r>
              <a:rPr lang="fr-FR" sz="4000" dirty="0"/>
              <a:t>Les organes et personnes intervenant dans la chaine de gestion des marchés publics :</a:t>
            </a:r>
          </a:p>
          <a:p>
            <a:pPr algn="just">
              <a:buNone/>
            </a:pPr>
            <a:r>
              <a:rPr lang="fr-FR" sz="4000" dirty="0"/>
              <a:t>-	Personne responsable des marchés publics (article 9)</a:t>
            </a:r>
          </a:p>
          <a:p>
            <a:pPr algn="just">
              <a:buNone/>
            </a:pPr>
            <a:r>
              <a:rPr lang="fr-FR" sz="4000" dirty="0"/>
              <a:t>-	Gestionnaire de crédits (article 11)</a:t>
            </a:r>
          </a:p>
          <a:p>
            <a:pPr algn="just">
              <a:buNone/>
            </a:pPr>
            <a:r>
              <a:rPr lang="fr-FR" sz="4000" dirty="0"/>
              <a:t>-	Commission d’attribution des marchés (article 13)</a:t>
            </a:r>
          </a:p>
          <a:p>
            <a:pPr algn="just">
              <a:buNone/>
            </a:pPr>
            <a:r>
              <a:rPr lang="fr-FR" sz="4000" dirty="0"/>
              <a:t>2. Des organes de contrôle et de régulation </a:t>
            </a:r>
          </a:p>
          <a:p>
            <a:pPr algn="just">
              <a:buNone/>
            </a:pPr>
            <a:r>
              <a:rPr lang="fr-FR" sz="4000" dirty="0"/>
              <a:t>-	Direction du contrôle des marchés publics et des délégations de service public (contrôle à priori)</a:t>
            </a:r>
          </a:p>
          <a:p>
            <a:pPr algn="just">
              <a:buNone/>
            </a:pPr>
            <a:r>
              <a:rPr lang="fr-FR" sz="4000" dirty="0"/>
              <a:t>Autorité de régulation de la Commande publique (régulation et sanction)</a:t>
            </a:r>
          </a:p>
          <a:p>
            <a:pPr algn="just">
              <a:buFont typeface="Wingdings" panose="05000000000000000000" pitchFamily="2" charset="2"/>
              <a:buChar char="q"/>
            </a:pPr>
            <a:endParaRPr lang="fr-FR" sz="3300" dirty="0"/>
          </a:p>
          <a:p>
            <a:pPr algn="just">
              <a:buNone/>
            </a:pPr>
            <a:endParaRPr lang="fr-FR" sz="3200" dirty="0"/>
          </a:p>
          <a:p>
            <a:pPr>
              <a:buNone/>
            </a:pPr>
            <a:endParaRPr lang="fr-FR" sz="5300" dirty="0"/>
          </a:p>
        </p:txBody>
      </p:sp>
      <p:sp>
        <p:nvSpPr>
          <p:cNvPr id="5" name="Titre 1"/>
          <p:cNvSpPr txBox="1">
            <a:spLocks/>
          </p:cNvSpPr>
          <p:nvPr/>
        </p:nvSpPr>
        <p:spPr>
          <a:xfrm>
            <a:off x="1524000" y="547349"/>
            <a:ext cx="9144000"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0" i="0" u="none" strike="noStrike" kern="1200" cap="none" spc="0" normalizeH="0" baseline="0" noProof="0" dirty="0">
                <a:ln>
                  <a:noFill/>
                </a:ln>
                <a:solidFill>
                  <a:srgbClr val="FF0000"/>
                </a:solidFill>
                <a:effectLst/>
                <a:uLnTx/>
                <a:uFillTx/>
                <a:latin typeface="Arial Black" panose="020B0A04020102020204" pitchFamily="34" charset="0"/>
                <a:ea typeface="+mj-ea"/>
                <a:cs typeface="+mj-cs"/>
              </a:rPr>
              <a:t>Le Plan de passation des marchés</a:t>
            </a:r>
            <a:endParaRPr kumimoji="0" lang="fr-FR" sz="2800" b="0" i="0" u="none" strike="noStrike" kern="1200" cap="none" spc="0" normalizeH="0" baseline="0" noProof="0" dirty="0">
              <a:ln>
                <a:noFill/>
              </a:ln>
              <a:solidFill>
                <a:srgbClr val="FF0000"/>
              </a:solidFill>
              <a:effectLst/>
              <a:uLnTx/>
              <a:uFillTx/>
              <a:latin typeface="Calibri"/>
              <a:ea typeface="+mj-ea"/>
              <a:cs typeface="+mj-cs"/>
            </a:endParaRPr>
          </a:p>
        </p:txBody>
      </p:sp>
      <p:sp>
        <p:nvSpPr>
          <p:cNvPr id="6" name="Titre 1">
            <a:extLst>
              <a:ext uri="{FF2B5EF4-FFF2-40B4-BE49-F238E27FC236}">
                <a16:creationId xmlns:a16="http://schemas.microsoft.com/office/drawing/2014/main" id="{27EA3006-A37E-4D99-AA83-1BC4513E044C}"/>
              </a:ext>
            </a:extLst>
          </p:cNvPr>
          <p:cNvSpPr txBox="1">
            <a:spLocks/>
          </p:cNvSpPr>
          <p:nvPr/>
        </p:nvSpPr>
        <p:spPr>
          <a:xfrm>
            <a:off x="1524000" y="0"/>
            <a:ext cx="10773398"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498056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9254" y="1967575"/>
            <a:ext cx="10269340" cy="6000768"/>
          </a:xfrm>
        </p:spPr>
        <p:txBody>
          <a:bodyPr>
            <a:normAutofit/>
          </a:bodyPr>
          <a:lstStyle/>
          <a:p>
            <a:pPr marL="0" indent="0">
              <a:buNone/>
            </a:pPr>
            <a:r>
              <a:rPr lang="fr-FR" sz="3500" b="1" dirty="0"/>
              <a:t>Autres référentiels </a:t>
            </a:r>
            <a:r>
              <a:rPr lang="fr-FR" sz="3500" dirty="0"/>
              <a:t>: budget de l’Etat, CAST/FSDEB, plan d’action, autres sources de financement (dons, projets, programmes)</a:t>
            </a:r>
          </a:p>
          <a:p>
            <a:r>
              <a:rPr lang="fr-FR" sz="3500" b="1" dirty="0"/>
              <a:t>Le périmètre :</a:t>
            </a:r>
            <a:r>
              <a:rPr lang="fr-FR" sz="3500" dirty="0"/>
              <a:t> central et déconcentré</a:t>
            </a:r>
          </a:p>
          <a:p>
            <a:r>
              <a:rPr lang="fr-FR" sz="3500" b="1" dirty="0"/>
              <a:t>Le niveau de détail:</a:t>
            </a:r>
            <a:r>
              <a:rPr lang="fr-FR" sz="3500" dirty="0"/>
              <a:t> toute acquisition/Prestation  faisant l’objet de marché</a:t>
            </a:r>
          </a:p>
          <a:p>
            <a:pPr marL="0" indent="0">
              <a:buNone/>
            </a:pPr>
            <a:endParaRPr lang="fr-FR" dirty="0"/>
          </a:p>
          <a:p>
            <a:pPr marL="0" indent="0">
              <a:buNone/>
            </a:pPr>
            <a:endParaRPr lang="fr-FR" dirty="0"/>
          </a:p>
          <a:p>
            <a:endParaRPr lang="fr-FR" dirty="0"/>
          </a:p>
        </p:txBody>
      </p:sp>
      <p:sp>
        <p:nvSpPr>
          <p:cNvPr id="5" name="Titre 1"/>
          <p:cNvSpPr>
            <a:spLocks noGrp="1"/>
          </p:cNvSpPr>
          <p:nvPr>
            <p:ph type="title"/>
          </p:nvPr>
        </p:nvSpPr>
        <p:spPr>
          <a:xfrm>
            <a:off x="1524000" y="1181780"/>
            <a:ext cx="9144000" cy="785795"/>
          </a:xfrm>
        </p:spPr>
        <p:txBody>
          <a:bodyPr>
            <a:noAutofit/>
          </a:bodyPr>
          <a:lstStyle/>
          <a:p>
            <a:r>
              <a:rPr lang="fr-FR" sz="3200" dirty="0">
                <a:solidFill>
                  <a:srgbClr val="FF0000"/>
                </a:solidFill>
                <a:latin typeface="Arial Black" panose="020B0A04020102020204" pitchFamily="34" charset="0"/>
              </a:rPr>
              <a:t>Le Plan de passation des marchés</a:t>
            </a:r>
            <a:endParaRPr lang="fr-FR" sz="2800" dirty="0">
              <a:solidFill>
                <a:srgbClr val="FF0000"/>
              </a:solidFill>
            </a:endParaRPr>
          </a:p>
        </p:txBody>
      </p:sp>
      <p:sp>
        <p:nvSpPr>
          <p:cNvPr id="4" name="Titre 1">
            <a:extLst>
              <a:ext uri="{FF2B5EF4-FFF2-40B4-BE49-F238E27FC236}">
                <a16:creationId xmlns:a16="http://schemas.microsoft.com/office/drawing/2014/main" id="{AE1FCC12-6651-48CB-80DA-63DFF52628C6}"/>
              </a:ext>
            </a:extLst>
          </p:cNvPr>
          <p:cNvSpPr txBox="1">
            <a:spLocks/>
          </p:cNvSpPr>
          <p:nvPr/>
        </p:nvSpPr>
        <p:spPr>
          <a:xfrm>
            <a:off x="1524000" y="0"/>
            <a:ext cx="10773398"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079239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28A069-3497-4A27-AC1B-DDBB0132EA3D}"/>
              </a:ext>
            </a:extLst>
          </p:cNvPr>
          <p:cNvSpPr>
            <a:spLocks noGrp="1"/>
          </p:cNvSpPr>
          <p:nvPr>
            <p:ph idx="1"/>
          </p:nvPr>
        </p:nvSpPr>
        <p:spPr/>
        <p:txBody>
          <a:bodyPr/>
          <a:lstStyle/>
          <a:p>
            <a:pPr marL="0" indent="0">
              <a:buNone/>
            </a:pPr>
            <a:r>
              <a:rPr lang="fr-FR" sz="6600" b="1" dirty="0"/>
              <a:t>I. DÉFINITION DES CONCEPTS</a:t>
            </a:r>
            <a:endParaRPr lang="fr-FR" b="1" dirty="0"/>
          </a:p>
        </p:txBody>
      </p:sp>
    </p:spTree>
    <p:extLst>
      <p:ext uri="{BB962C8B-B14F-4D97-AF65-F5344CB8AC3E}">
        <p14:creationId xmlns:p14="http://schemas.microsoft.com/office/powerpoint/2010/main" val="14517491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2" y="948583"/>
            <a:ext cx="9144000" cy="644691"/>
          </a:xfrm>
        </p:spPr>
        <p:txBody>
          <a:bodyPr>
            <a:noAutofit/>
          </a:bodyPr>
          <a:lstStyle/>
          <a:p>
            <a:r>
              <a:rPr lang="fr-FR" sz="2800" dirty="0">
                <a:solidFill>
                  <a:srgbClr val="FF0000"/>
                </a:solidFill>
                <a:latin typeface="Arial Black" pitchFamily="34" charset="0"/>
              </a:rPr>
              <a:t/>
            </a:r>
            <a:br>
              <a:rPr lang="fr-FR" sz="2800" dirty="0">
                <a:solidFill>
                  <a:srgbClr val="FF0000"/>
                </a:solidFill>
                <a:latin typeface="Arial Black" pitchFamily="34" charset="0"/>
              </a:rPr>
            </a:br>
            <a:r>
              <a:rPr lang="fr-FR" sz="3200" dirty="0"/>
              <a:t>Nomenclature du PPM  </a:t>
            </a:r>
          </a:p>
        </p:txBody>
      </p:sp>
      <p:sp>
        <p:nvSpPr>
          <p:cNvPr id="3" name="Espace réservé du contenu 2"/>
          <p:cNvSpPr>
            <a:spLocks noGrp="1"/>
          </p:cNvSpPr>
          <p:nvPr>
            <p:ph idx="1"/>
          </p:nvPr>
        </p:nvSpPr>
        <p:spPr>
          <a:xfrm>
            <a:off x="1666846" y="1777525"/>
            <a:ext cx="10241136" cy="5080475"/>
          </a:xfrm>
        </p:spPr>
        <p:txBody>
          <a:bodyPr>
            <a:normAutofit/>
          </a:bodyPr>
          <a:lstStyle/>
          <a:p>
            <a:pPr lvl="0"/>
            <a:r>
              <a:rPr lang="fr-FR" dirty="0"/>
              <a:t>le code de la ligne PPM;</a:t>
            </a:r>
          </a:p>
          <a:p>
            <a:pPr lvl="0"/>
            <a:r>
              <a:rPr lang="fr-FR" dirty="0"/>
              <a:t>la ligne budgétaire (financement) ;</a:t>
            </a:r>
          </a:p>
          <a:p>
            <a:r>
              <a:rPr lang="fr-FR" b="1" dirty="0">
                <a:effectLst/>
              </a:rPr>
              <a:t>AE / CP	</a:t>
            </a:r>
            <a:endParaRPr lang="fr-FR" dirty="0">
              <a:effectLst/>
            </a:endParaRPr>
          </a:p>
          <a:p>
            <a:r>
              <a:rPr lang="fr-FR" b="1" dirty="0">
                <a:effectLst/>
              </a:rPr>
              <a:t>Montant estimé</a:t>
            </a:r>
            <a:endParaRPr lang="fr-FR" dirty="0"/>
          </a:p>
          <a:p>
            <a:r>
              <a:rPr lang="fr-FR" dirty="0"/>
              <a:t>le montant des dépenses engagées non liquidées ; </a:t>
            </a:r>
          </a:p>
          <a:p>
            <a:r>
              <a:rPr lang="fr-FR" dirty="0"/>
              <a:t>les crédits disponibles ;</a:t>
            </a:r>
          </a:p>
          <a:p>
            <a:pPr lvl="0"/>
            <a:r>
              <a:rPr lang="fr-FR" dirty="0"/>
              <a:t>la nature des prestations ;</a:t>
            </a:r>
          </a:p>
          <a:p>
            <a:pPr lvl="0"/>
            <a:r>
              <a:rPr lang="fr-FR" dirty="0"/>
              <a:t>le mode de passation ;</a:t>
            </a:r>
          </a:p>
          <a:p>
            <a:pPr lvl="0"/>
            <a:r>
              <a:rPr lang="fr-FR" dirty="0"/>
              <a:t>la période de lancement de l’appel à concurrence ;</a:t>
            </a:r>
          </a:p>
          <a:p>
            <a:pPr marL="0" indent="0">
              <a:buNone/>
            </a:pPr>
            <a:endParaRPr lang="fr-FR" dirty="0"/>
          </a:p>
          <a:p>
            <a:pPr marL="0" indent="0">
              <a:buNone/>
            </a:pPr>
            <a:endParaRPr lang="fr-FR" dirty="0"/>
          </a:p>
          <a:p>
            <a:endParaRPr lang="fr-FR" dirty="0"/>
          </a:p>
        </p:txBody>
      </p:sp>
      <p:sp>
        <p:nvSpPr>
          <p:cNvPr id="4" name="Titre 1"/>
          <p:cNvSpPr txBox="1">
            <a:spLocks/>
          </p:cNvSpPr>
          <p:nvPr/>
        </p:nvSpPr>
        <p:spPr>
          <a:xfrm>
            <a:off x="1524000" y="555685"/>
            <a:ext cx="9144000"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0" i="0" u="none" strike="noStrike" kern="1200" cap="none" spc="0" normalizeH="0" baseline="0" noProof="0" dirty="0">
                <a:ln>
                  <a:noFill/>
                </a:ln>
                <a:solidFill>
                  <a:srgbClr val="FF0000"/>
                </a:solidFill>
                <a:effectLst/>
                <a:uLnTx/>
                <a:uFillTx/>
                <a:latin typeface="Arial Black" panose="020B0A04020102020204" pitchFamily="34" charset="0"/>
                <a:ea typeface="+mj-ea"/>
                <a:cs typeface="+mj-cs"/>
              </a:rPr>
              <a:t>Le Plan de passation des marchés</a:t>
            </a:r>
            <a:endParaRPr kumimoji="0" lang="fr-FR" sz="2800" b="0" i="0" u="none" strike="noStrike" kern="1200" cap="none" spc="0" normalizeH="0" baseline="0" noProof="0" dirty="0">
              <a:ln>
                <a:noFill/>
              </a:ln>
              <a:solidFill>
                <a:srgbClr val="FF0000"/>
              </a:solidFill>
              <a:effectLst/>
              <a:uLnTx/>
              <a:uFillTx/>
              <a:latin typeface="Calibri"/>
              <a:ea typeface="+mj-ea"/>
              <a:cs typeface="+mj-cs"/>
            </a:endParaRPr>
          </a:p>
        </p:txBody>
      </p:sp>
      <p:sp>
        <p:nvSpPr>
          <p:cNvPr id="5" name="Titre 1">
            <a:extLst>
              <a:ext uri="{FF2B5EF4-FFF2-40B4-BE49-F238E27FC236}">
                <a16:creationId xmlns:a16="http://schemas.microsoft.com/office/drawing/2014/main" id="{5342F102-CFDA-4BE1-B6A7-834081B7C04C}"/>
              </a:ext>
            </a:extLst>
          </p:cNvPr>
          <p:cNvSpPr txBox="1">
            <a:spLocks/>
          </p:cNvSpPr>
          <p:nvPr/>
        </p:nvSpPr>
        <p:spPr>
          <a:xfrm>
            <a:off x="1524000" y="0"/>
            <a:ext cx="10773398"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605208479"/>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8603" y="865811"/>
            <a:ext cx="9144000" cy="621157"/>
          </a:xfrm>
        </p:spPr>
        <p:txBody>
          <a:bodyPr>
            <a:noAutofit/>
          </a:bodyPr>
          <a:lstStyle/>
          <a:p>
            <a:r>
              <a:rPr lang="fr-FR" sz="2800" dirty="0">
                <a:solidFill>
                  <a:srgbClr val="FF0000"/>
                </a:solidFill>
                <a:latin typeface="Arial Black" pitchFamily="34" charset="0"/>
              </a:rPr>
              <a:t/>
            </a:r>
            <a:br>
              <a:rPr lang="fr-FR" sz="2800" dirty="0">
                <a:solidFill>
                  <a:srgbClr val="FF0000"/>
                </a:solidFill>
                <a:latin typeface="Arial Black" pitchFamily="34" charset="0"/>
              </a:rPr>
            </a:br>
            <a:r>
              <a:rPr lang="fr-FR" sz="2800" dirty="0">
                <a:latin typeface="Arial Black" pitchFamily="34" charset="0"/>
              </a:rPr>
              <a:t>Nomenclature</a:t>
            </a:r>
            <a:endParaRPr lang="fr-FR" sz="3733" dirty="0"/>
          </a:p>
        </p:txBody>
      </p:sp>
      <p:sp>
        <p:nvSpPr>
          <p:cNvPr id="3" name="Espace réservé du contenu 2"/>
          <p:cNvSpPr>
            <a:spLocks noGrp="1"/>
          </p:cNvSpPr>
          <p:nvPr>
            <p:ph idx="1"/>
          </p:nvPr>
        </p:nvSpPr>
        <p:spPr>
          <a:xfrm>
            <a:off x="1418603" y="1486968"/>
            <a:ext cx="10613876" cy="5371031"/>
          </a:xfrm>
        </p:spPr>
        <p:txBody>
          <a:bodyPr>
            <a:normAutofit/>
          </a:bodyPr>
          <a:lstStyle/>
          <a:p>
            <a:pPr>
              <a:buFont typeface="Wingdings" pitchFamily="2" charset="2"/>
              <a:buChar char="Ø"/>
            </a:pPr>
            <a:r>
              <a:rPr lang="fr-FR" b="1" dirty="0">
                <a:solidFill>
                  <a:srgbClr val="FF0000"/>
                </a:solidFill>
                <a:latin typeface="Arial Black" panose="020B0A04020102020204" pitchFamily="34" charset="0"/>
              </a:rPr>
              <a:t>Le Plan de passation des marchés</a:t>
            </a:r>
          </a:p>
          <a:p>
            <a:pPr lvl="0"/>
            <a:r>
              <a:rPr lang="fr-FR" sz="2200" dirty="0"/>
              <a:t>la période de remise des offres/propositions ;</a:t>
            </a:r>
          </a:p>
          <a:p>
            <a:pPr lvl="0"/>
            <a:r>
              <a:rPr lang="fr-FR" sz="2200" dirty="0"/>
              <a:t>le temps nécessaire à l’évaluation des offres/propositions ;</a:t>
            </a:r>
          </a:p>
          <a:p>
            <a:pPr lvl="0"/>
            <a:r>
              <a:rPr lang="fr-FR" sz="2200" dirty="0"/>
              <a:t>la date probable de démarrage des prestations ;</a:t>
            </a:r>
          </a:p>
          <a:p>
            <a:pPr lvl="0"/>
            <a:r>
              <a:rPr lang="fr-FR" sz="2200" dirty="0"/>
              <a:t>le délai d’exécution prévu (en jour);</a:t>
            </a:r>
          </a:p>
          <a:p>
            <a:pPr lvl="0"/>
            <a:r>
              <a:rPr lang="fr-FR" sz="2200" dirty="0"/>
              <a:t>la date butoir pour l’exécution ;</a:t>
            </a:r>
          </a:p>
          <a:p>
            <a:r>
              <a:rPr lang="fr-FR" sz="2200" dirty="0"/>
              <a:t>le gestionnaire de crédits.</a:t>
            </a:r>
            <a:r>
              <a:rPr lang="fr-FR" sz="2200" b="1" dirty="0"/>
              <a:t> </a:t>
            </a:r>
          </a:p>
          <a:p>
            <a:pPr marL="0" indent="0">
              <a:buNone/>
            </a:pPr>
            <a:endParaRPr lang="fr-FR" dirty="0"/>
          </a:p>
          <a:p>
            <a:pPr marL="0" indent="0">
              <a:buNone/>
            </a:pPr>
            <a:endParaRPr lang="fr-FR" dirty="0"/>
          </a:p>
          <a:p>
            <a:endParaRPr lang="fr-FR" dirty="0"/>
          </a:p>
        </p:txBody>
      </p:sp>
      <p:graphicFrame>
        <p:nvGraphicFramePr>
          <p:cNvPr id="4" name="Tableau 3"/>
          <p:cNvGraphicFramePr>
            <a:graphicFrameLocks noGrp="1"/>
          </p:cNvGraphicFramePr>
          <p:nvPr/>
        </p:nvGraphicFramePr>
        <p:xfrm>
          <a:off x="1666846" y="4485117"/>
          <a:ext cx="10015254" cy="2016224"/>
        </p:xfrm>
        <a:graphic>
          <a:graphicData uri="http://schemas.openxmlformats.org/drawingml/2006/table">
            <a:tbl>
              <a:tblPr firstRow="1" firstCol="1" bandRow="1"/>
              <a:tblGrid>
                <a:gridCol w="386588">
                  <a:extLst>
                    <a:ext uri="{9D8B030D-6E8A-4147-A177-3AD203B41FA5}">
                      <a16:colId xmlns:a16="http://schemas.microsoft.com/office/drawing/2014/main" val="20000"/>
                    </a:ext>
                  </a:extLst>
                </a:gridCol>
                <a:gridCol w="384585">
                  <a:extLst>
                    <a:ext uri="{9D8B030D-6E8A-4147-A177-3AD203B41FA5}">
                      <a16:colId xmlns:a16="http://schemas.microsoft.com/office/drawing/2014/main" val="20001"/>
                    </a:ext>
                  </a:extLst>
                </a:gridCol>
                <a:gridCol w="386588">
                  <a:extLst>
                    <a:ext uri="{9D8B030D-6E8A-4147-A177-3AD203B41FA5}">
                      <a16:colId xmlns:a16="http://schemas.microsoft.com/office/drawing/2014/main" val="20002"/>
                    </a:ext>
                  </a:extLst>
                </a:gridCol>
                <a:gridCol w="560854">
                  <a:extLst>
                    <a:ext uri="{9D8B030D-6E8A-4147-A177-3AD203B41FA5}">
                      <a16:colId xmlns:a16="http://schemas.microsoft.com/office/drawing/2014/main" val="20003"/>
                    </a:ext>
                  </a:extLst>
                </a:gridCol>
                <a:gridCol w="476727">
                  <a:extLst>
                    <a:ext uri="{9D8B030D-6E8A-4147-A177-3AD203B41FA5}">
                      <a16:colId xmlns:a16="http://schemas.microsoft.com/office/drawing/2014/main" val="20004"/>
                    </a:ext>
                  </a:extLst>
                </a:gridCol>
                <a:gridCol w="538822">
                  <a:extLst>
                    <a:ext uri="{9D8B030D-6E8A-4147-A177-3AD203B41FA5}">
                      <a16:colId xmlns:a16="http://schemas.microsoft.com/office/drawing/2014/main" val="20005"/>
                    </a:ext>
                  </a:extLst>
                </a:gridCol>
                <a:gridCol w="564861">
                  <a:extLst>
                    <a:ext uri="{9D8B030D-6E8A-4147-A177-3AD203B41FA5}">
                      <a16:colId xmlns:a16="http://schemas.microsoft.com/office/drawing/2014/main" val="20006"/>
                    </a:ext>
                  </a:extLst>
                </a:gridCol>
                <a:gridCol w="628959">
                  <a:extLst>
                    <a:ext uri="{9D8B030D-6E8A-4147-A177-3AD203B41FA5}">
                      <a16:colId xmlns:a16="http://schemas.microsoft.com/office/drawing/2014/main" val="20007"/>
                    </a:ext>
                  </a:extLst>
                </a:gridCol>
                <a:gridCol w="544831">
                  <a:extLst>
                    <a:ext uri="{9D8B030D-6E8A-4147-A177-3AD203B41FA5}">
                      <a16:colId xmlns:a16="http://schemas.microsoft.com/office/drawing/2014/main" val="20008"/>
                    </a:ext>
                  </a:extLst>
                </a:gridCol>
                <a:gridCol w="687046">
                  <a:extLst>
                    <a:ext uri="{9D8B030D-6E8A-4147-A177-3AD203B41FA5}">
                      <a16:colId xmlns:a16="http://schemas.microsoft.com/office/drawing/2014/main" val="20009"/>
                    </a:ext>
                  </a:extLst>
                </a:gridCol>
                <a:gridCol w="707075">
                  <a:extLst>
                    <a:ext uri="{9D8B030D-6E8A-4147-A177-3AD203B41FA5}">
                      <a16:colId xmlns:a16="http://schemas.microsoft.com/office/drawing/2014/main" val="20010"/>
                    </a:ext>
                  </a:extLst>
                </a:gridCol>
                <a:gridCol w="1073635">
                  <a:extLst>
                    <a:ext uri="{9D8B030D-6E8A-4147-A177-3AD203B41FA5}">
                      <a16:colId xmlns:a16="http://schemas.microsoft.com/office/drawing/2014/main" val="20011"/>
                    </a:ext>
                  </a:extLst>
                </a:gridCol>
                <a:gridCol w="763161">
                  <a:extLst>
                    <a:ext uri="{9D8B030D-6E8A-4147-A177-3AD203B41FA5}">
                      <a16:colId xmlns:a16="http://schemas.microsoft.com/office/drawing/2014/main" val="20012"/>
                    </a:ext>
                  </a:extLst>
                </a:gridCol>
                <a:gridCol w="789644">
                  <a:extLst>
                    <a:ext uri="{9D8B030D-6E8A-4147-A177-3AD203B41FA5}">
                      <a16:colId xmlns:a16="http://schemas.microsoft.com/office/drawing/2014/main" val="20013"/>
                    </a:ext>
                  </a:extLst>
                </a:gridCol>
                <a:gridCol w="652234">
                  <a:extLst>
                    <a:ext uri="{9D8B030D-6E8A-4147-A177-3AD203B41FA5}">
                      <a16:colId xmlns:a16="http://schemas.microsoft.com/office/drawing/2014/main" val="20014"/>
                    </a:ext>
                  </a:extLst>
                </a:gridCol>
                <a:gridCol w="869644">
                  <a:extLst>
                    <a:ext uri="{9D8B030D-6E8A-4147-A177-3AD203B41FA5}">
                      <a16:colId xmlns:a16="http://schemas.microsoft.com/office/drawing/2014/main" val="20015"/>
                    </a:ext>
                  </a:extLst>
                </a:gridCol>
              </a:tblGrid>
              <a:tr h="2016224">
                <a:tc>
                  <a:txBody>
                    <a:bodyPr/>
                    <a:lstStyle/>
                    <a:p>
                      <a:pPr algn="r">
                        <a:lnSpc>
                          <a:spcPct val="107000"/>
                        </a:lnSpc>
                        <a:spcAft>
                          <a:spcPts val="0"/>
                        </a:spcAft>
                      </a:pPr>
                      <a:r>
                        <a:rPr lang="fr-FR" sz="1200" b="1" dirty="0">
                          <a:effectLst/>
                          <a:latin typeface="Agency FB" panose="020B0503020202020204" pitchFamily="34" charset="0"/>
                          <a:ea typeface="Times New Roman" panose="02020603050405020304" pitchFamily="18" charset="0"/>
                          <a:cs typeface="Calibri" panose="020F0502020204030204" pitchFamily="34" charset="0"/>
                        </a:rPr>
                        <a:t>Code ligne plan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200" b="1">
                          <a:effectLst/>
                          <a:latin typeface="Agency FB" panose="020B0503020202020204" pitchFamily="34" charset="0"/>
                          <a:ea typeface="Times New Roman" panose="02020603050405020304" pitchFamily="18" charset="0"/>
                          <a:cs typeface="Calibri" panose="020F0502020204030204" pitchFamily="34" charset="0"/>
                        </a:rPr>
                        <a:t>Budget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200" b="1" dirty="0">
                          <a:effectLst/>
                          <a:latin typeface="Agency FB" panose="020B0503020202020204" pitchFamily="34" charset="0"/>
                          <a:ea typeface="Times New Roman" panose="02020603050405020304" pitchFamily="18" charset="0"/>
                          <a:cs typeface="Calibri" panose="020F0502020204030204" pitchFamily="34" charset="0"/>
                        </a:rPr>
                        <a:t>Ligne crédit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200" b="1">
                          <a:effectLst/>
                          <a:latin typeface="Agency FB" panose="020B0503020202020204" pitchFamily="34" charset="0"/>
                          <a:ea typeface="Times New Roman" panose="02020603050405020304" pitchFamily="18" charset="0"/>
                          <a:cs typeface="Calibri" panose="020F0502020204030204" pitchFamily="34" charset="0"/>
                        </a:rPr>
                        <a:t>AE / CP</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200" b="1">
                          <a:effectLst/>
                          <a:latin typeface="Agency FB" panose="020B0503020202020204" pitchFamily="34" charset="0"/>
                          <a:ea typeface="Times New Roman" panose="02020603050405020304" pitchFamily="18" charset="0"/>
                          <a:cs typeface="Calibri" panose="020F0502020204030204" pitchFamily="34" charset="0"/>
                        </a:rPr>
                        <a:t>Montant estimé</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200" b="1">
                          <a:effectLst/>
                          <a:latin typeface="Agency FB" panose="020B0503020202020204" pitchFamily="34" charset="0"/>
                          <a:ea typeface="Times New Roman" panose="02020603050405020304" pitchFamily="18" charset="0"/>
                          <a:cs typeface="Calibri" panose="020F0502020204030204" pitchFamily="34" charset="0"/>
                        </a:rPr>
                        <a:t>Montant dépenses engagées non liquidées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200" b="1">
                          <a:effectLst/>
                          <a:latin typeface="Agency FB" panose="020B0503020202020204" pitchFamily="34" charset="0"/>
                          <a:ea typeface="Times New Roman" panose="02020603050405020304" pitchFamily="18" charset="0"/>
                          <a:cs typeface="Calibri" panose="020F0502020204030204" pitchFamily="34" charset="0"/>
                        </a:rPr>
                        <a:t>Crédit disponible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fr-FR" sz="1200" b="1">
                          <a:effectLst/>
                          <a:latin typeface="Agency FB" panose="020B0503020202020204" pitchFamily="34" charset="0"/>
                          <a:ea typeface="Times New Roman" panose="02020603050405020304" pitchFamily="18" charset="0"/>
                          <a:cs typeface="Calibri" panose="020F0502020204030204" pitchFamily="34" charset="0"/>
                        </a:rPr>
                        <a:t>Nature des prestations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fr-FR" sz="1200" b="1">
                          <a:effectLst/>
                          <a:latin typeface="Agency FB" panose="020B0503020202020204" pitchFamily="34" charset="0"/>
                          <a:ea typeface="Times New Roman" panose="02020603050405020304" pitchFamily="18" charset="0"/>
                          <a:cs typeface="Calibri" panose="020F0502020204030204" pitchFamily="34" charset="0"/>
                        </a:rPr>
                        <a:t>Mode de passation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200" b="1">
                          <a:effectLst/>
                          <a:latin typeface="Agency FB" panose="020B0503020202020204" pitchFamily="34" charset="0"/>
                          <a:ea typeface="Times New Roman" panose="02020603050405020304" pitchFamily="18" charset="0"/>
                          <a:cs typeface="Calibri" panose="020F0502020204030204" pitchFamily="34" charset="0"/>
                        </a:rPr>
                        <a:t>Période de lancement de l'appel à concurrence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200" b="1">
                          <a:effectLst/>
                          <a:latin typeface="Agency FB" panose="020B0503020202020204" pitchFamily="34" charset="0"/>
                          <a:ea typeface="Times New Roman" panose="02020603050405020304" pitchFamily="18" charset="0"/>
                          <a:cs typeface="Calibri" panose="020F0502020204030204" pitchFamily="34" charset="0"/>
                        </a:rPr>
                        <a:t>Période de remise des offres/propositions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200" b="1" dirty="0">
                          <a:effectLst/>
                          <a:latin typeface="Agency FB" panose="020B0503020202020204" pitchFamily="34" charset="0"/>
                          <a:ea typeface="Times New Roman" panose="02020603050405020304" pitchFamily="18" charset="0"/>
                          <a:cs typeface="Calibri" panose="020F0502020204030204" pitchFamily="34" charset="0"/>
                        </a:rPr>
                        <a:t>Temps nécessaires à l'évaluation des offres/propositions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200" b="1" dirty="0">
                          <a:effectLst/>
                          <a:latin typeface="Agency FB" panose="020B0503020202020204" pitchFamily="34" charset="0"/>
                          <a:ea typeface="Times New Roman" panose="02020603050405020304" pitchFamily="18" charset="0"/>
                          <a:cs typeface="Calibri" panose="020F0502020204030204" pitchFamily="34" charset="0"/>
                        </a:rPr>
                        <a:t>Date probable de démarrage des prestations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200" b="1">
                          <a:effectLst/>
                          <a:latin typeface="Agency FB" panose="020B0503020202020204" pitchFamily="34" charset="0"/>
                          <a:ea typeface="Times New Roman" panose="02020603050405020304" pitchFamily="18" charset="0"/>
                          <a:cs typeface="Calibri" panose="020F0502020204030204" pitchFamily="34" charset="0"/>
                        </a:rPr>
                        <a:t>Délai d'exécution prévu (jour)</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200" b="1">
                          <a:effectLst/>
                          <a:latin typeface="Agency FB" panose="020B0503020202020204" pitchFamily="34" charset="0"/>
                          <a:ea typeface="Times New Roman" panose="02020603050405020304" pitchFamily="18" charset="0"/>
                          <a:cs typeface="Calibri" panose="020F0502020204030204" pitchFamily="34" charset="0"/>
                        </a:rPr>
                        <a:t>Date buttoir</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200" b="1" dirty="0">
                          <a:effectLst/>
                          <a:latin typeface="Agency FB" panose="020B0503020202020204" pitchFamily="34" charset="0"/>
                          <a:ea typeface="Times New Roman" panose="02020603050405020304" pitchFamily="18" charset="0"/>
                          <a:cs typeface="Calibri" panose="020F0502020204030204" pitchFamily="34" charset="0"/>
                        </a:rPr>
                        <a:t>Gestionnaire de crédit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579" marR="4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5" name="Titre 1"/>
          <p:cNvSpPr txBox="1">
            <a:spLocks/>
          </p:cNvSpPr>
          <p:nvPr/>
        </p:nvSpPr>
        <p:spPr>
          <a:xfrm>
            <a:off x="1666846" y="390594"/>
            <a:ext cx="9144000"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0" i="0" u="none" strike="noStrike" kern="1200" cap="none" spc="0" normalizeH="0" baseline="0" noProof="0" dirty="0">
                <a:ln>
                  <a:noFill/>
                </a:ln>
                <a:solidFill>
                  <a:srgbClr val="FF0000"/>
                </a:solidFill>
                <a:effectLst/>
                <a:uLnTx/>
                <a:uFillTx/>
                <a:latin typeface="Arial Black" panose="020B0A04020102020204" pitchFamily="34" charset="0"/>
                <a:ea typeface="+mj-ea"/>
                <a:cs typeface="+mj-cs"/>
              </a:rPr>
              <a:t>Le Plan de passation des marchés</a:t>
            </a:r>
            <a:endParaRPr kumimoji="0" lang="fr-FR" sz="2800" b="0" i="0" u="none" strike="noStrike" kern="1200" cap="none" spc="0" normalizeH="0" baseline="0" noProof="0" dirty="0">
              <a:ln>
                <a:noFill/>
              </a:ln>
              <a:solidFill>
                <a:srgbClr val="FF0000"/>
              </a:solidFill>
              <a:effectLst/>
              <a:uLnTx/>
              <a:uFillTx/>
              <a:latin typeface="Calibri"/>
              <a:ea typeface="+mj-ea"/>
              <a:cs typeface="+mj-cs"/>
            </a:endParaRPr>
          </a:p>
        </p:txBody>
      </p:sp>
      <p:sp>
        <p:nvSpPr>
          <p:cNvPr id="6" name="Titre 1">
            <a:extLst>
              <a:ext uri="{FF2B5EF4-FFF2-40B4-BE49-F238E27FC236}">
                <a16:creationId xmlns:a16="http://schemas.microsoft.com/office/drawing/2014/main" id="{C81EF314-0149-48EC-A046-9908355F402E}"/>
              </a:ext>
            </a:extLst>
          </p:cNvPr>
          <p:cNvSpPr txBox="1">
            <a:spLocks/>
          </p:cNvSpPr>
          <p:nvPr/>
        </p:nvSpPr>
        <p:spPr>
          <a:xfrm>
            <a:off x="1524000" y="0"/>
            <a:ext cx="10773398"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012385169"/>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9608" y="-243408"/>
            <a:ext cx="7498080" cy="72008"/>
          </a:xfrm>
        </p:spPr>
        <p:txBody>
          <a:bodyPr>
            <a:normAutofit fontScale="90000"/>
          </a:bodyPr>
          <a:lstStyle/>
          <a:p>
            <a:r>
              <a:rPr lang="fr-FR" dirty="0"/>
              <a:t>.</a:t>
            </a:r>
          </a:p>
        </p:txBody>
      </p:sp>
      <p:sp>
        <p:nvSpPr>
          <p:cNvPr id="3" name="Espace réservé du contenu 2"/>
          <p:cNvSpPr>
            <a:spLocks noGrp="1"/>
          </p:cNvSpPr>
          <p:nvPr>
            <p:ph idx="1"/>
          </p:nvPr>
        </p:nvSpPr>
        <p:spPr>
          <a:xfrm>
            <a:off x="1583499" y="1861456"/>
            <a:ext cx="10608501" cy="4726379"/>
          </a:xfrm>
        </p:spPr>
        <p:txBody>
          <a:bodyPr>
            <a:normAutofit fontScale="92500" lnSpcReduction="10000"/>
          </a:bodyPr>
          <a:lstStyle/>
          <a:p>
            <a:pPr algn="just">
              <a:buNone/>
            </a:pPr>
            <a:r>
              <a:rPr lang="fr-FR" sz="3200" dirty="0"/>
              <a:t>Le DAC est élaboré par la DMP sur proposition des services bénéficiaires en collaboration avec les services techniques compétents ou les consultants spécialisés</a:t>
            </a:r>
            <a:endParaRPr lang="fr-FR" b="1" dirty="0"/>
          </a:p>
          <a:p>
            <a:r>
              <a:rPr lang="fr-FR" sz="3200" dirty="0"/>
              <a:t>Les études des consultants sont soumises à l’approbation des services publics techniques compétents</a:t>
            </a:r>
          </a:p>
          <a:p>
            <a:endParaRPr lang="fr-FR" b="1" dirty="0"/>
          </a:p>
          <a:p>
            <a:r>
              <a:rPr lang="fr-FR" sz="3200" b="1" dirty="0"/>
              <a:t>Période d’élaboration</a:t>
            </a:r>
            <a:r>
              <a:rPr lang="fr-FR" sz="3200" dirty="0"/>
              <a:t>: dès disponibilité du projet du budget de l’année à venir. En principe, le projet de PPM doit être annexé à l’avant-projet du budget pour l’arbitrage à l’Assemblée nationale.</a:t>
            </a:r>
          </a:p>
          <a:p>
            <a:r>
              <a:rPr lang="fr-FR" sz="3200" b="1" dirty="0"/>
              <a:t>Participants</a:t>
            </a:r>
            <a:r>
              <a:rPr lang="fr-FR" sz="3200" dirty="0"/>
              <a:t>: acteurs intervenant dans la chaîne de passation des marchés du MENAPLN.</a:t>
            </a:r>
          </a:p>
          <a:p>
            <a:pPr algn="just">
              <a:buNone/>
            </a:pPr>
            <a:endParaRPr lang="fr-FR" dirty="0">
              <a:solidFill>
                <a:srgbClr val="002060"/>
              </a:solidFill>
            </a:endParaRPr>
          </a:p>
        </p:txBody>
      </p:sp>
      <p:sp>
        <p:nvSpPr>
          <p:cNvPr id="5" name="ZoneTexte 4"/>
          <p:cNvSpPr txBox="1"/>
          <p:nvPr/>
        </p:nvSpPr>
        <p:spPr>
          <a:xfrm>
            <a:off x="1583499" y="1399792"/>
            <a:ext cx="60486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Calibri"/>
                <a:ea typeface="+mn-ea"/>
                <a:cs typeface="+mn-cs"/>
              </a:rPr>
              <a:t>PROCESSUS D’ELABORATION DES DAC</a:t>
            </a:r>
          </a:p>
        </p:txBody>
      </p:sp>
      <p:sp>
        <p:nvSpPr>
          <p:cNvPr id="6" name="Titre 1"/>
          <p:cNvSpPr txBox="1">
            <a:spLocks/>
          </p:cNvSpPr>
          <p:nvPr/>
        </p:nvSpPr>
        <p:spPr>
          <a:xfrm>
            <a:off x="1313688" y="728705"/>
            <a:ext cx="9144000"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6. </a:t>
            </a:r>
            <a:r>
              <a:rPr kumimoji="0" lang="fr-FR" sz="3200" b="0" i="0" u="none" strike="noStrike" kern="1200" cap="none" spc="0" normalizeH="0" baseline="0" noProof="0" dirty="0">
                <a:ln>
                  <a:noFill/>
                </a:ln>
                <a:solidFill>
                  <a:srgbClr val="FF0000"/>
                </a:solidFill>
                <a:effectLst/>
                <a:uLnTx/>
                <a:uFillTx/>
                <a:latin typeface="Arial Black" panose="020B0A04020102020204" pitchFamily="34" charset="0"/>
                <a:ea typeface="+mj-ea"/>
                <a:cs typeface="+mj-cs"/>
              </a:rPr>
              <a:t>Le Plan de passation des marchés</a:t>
            </a:r>
            <a:endParaRPr kumimoji="0" lang="fr-FR" sz="2800" b="0" i="0" u="none" strike="noStrike" kern="1200" cap="none" spc="0" normalizeH="0" baseline="0" noProof="0" dirty="0">
              <a:ln>
                <a:noFill/>
              </a:ln>
              <a:solidFill>
                <a:srgbClr val="FF0000"/>
              </a:solidFill>
              <a:effectLst/>
              <a:uLnTx/>
              <a:uFillTx/>
              <a:latin typeface="Calibri"/>
              <a:ea typeface="+mj-ea"/>
              <a:cs typeface="+mj-cs"/>
            </a:endParaRPr>
          </a:p>
        </p:txBody>
      </p:sp>
      <p:sp>
        <p:nvSpPr>
          <p:cNvPr id="7" name="Titre 1">
            <a:extLst>
              <a:ext uri="{FF2B5EF4-FFF2-40B4-BE49-F238E27FC236}">
                <a16:creationId xmlns:a16="http://schemas.microsoft.com/office/drawing/2014/main" id="{B372CB41-91FC-4D19-A463-EB9625AB68D7}"/>
              </a:ext>
            </a:extLst>
          </p:cNvPr>
          <p:cNvSpPr txBox="1">
            <a:spLocks/>
          </p:cNvSpPr>
          <p:nvPr/>
        </p:nvSpPr>
        <p:spPr>
          <a:xfrm>
            <a:off x="1524000" y="0"/>
            <a:ext cx="10773398"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1808744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9608" y="-243408"/>
            <a:ext cx="7498080" cy="72008"/>
          </a:xfrm>
        </p:spPr>
        <p:txBody>
          <a:bodyPr>
            <a:normAutofit fontScale="90000"/>
          </a:bodyPr>
          <a:lstStyle/>
          <a:p>
            <a:r>
              <a:rPr lang="fr-FR" dirty="0"/>
              <a:t>.</a:t>
            </a:r>
          </a:p>
        </p:txBody>
      </p:sp>
      <p:sp>
        <p:nvSpPr>
          <p:cNvPr id="3" name="Espace réservé du contenu 2"/>
          <p:cNvSpPr>
            <a:spLocks noGrp="1"/>
          </p:cNvSpPr>
          <p:nvPr>
            <p:ph idx="1"/>
          </p:nvPr>
        </p:nvSpPr>
        <p:spPr>
          <a:xfrm>
            <a:off x="1524000" y="1991170"/>
            <a:ext cx="10559753" cy="4606183"/>
          </a:xfrm>
        </p:spPr>
        <p:txBody>
          <a:bodyPr>
            <a:noAutofit/>
          </a:bodyPr>
          <a:lstStyle/>
          <a:p>
            <a:pPr algn="just">
              <a:buNone/>
            </a:pPr>
            <a:r>
              <a:rPr lang="fr-FR" sz="3000" dirty="0"/>
              <a:t>L’attribution se fait sur la base des critères technique et financiers et sur « la base de l’offre conforme évaluée la </a:t>
            </a:r>
            <a:r>
              <a:rPr lang="fr-FR" sz="3000" dirty="0" smtClean="0"/>
              <a:t>mieux-disant</a:t>
            </a:r>
            <a:r>
              <a:rPr lang="fr-FR" sz="3000" dirty="0"/>
              <a:t> »</a:t>
            </a:r>
          </a:p>
          <a:p>
            <a:pPr algn="just">
              <a:buNone/>
            </a:pPr>
            <a:endParaRPr lang="fr-FR" sz="3000" dirty="0"/>
          </a:p>
          <a:p>
            <a:pPr algn="just">
              <a:buNone/>
            </a:pPr>
            <a:r>
              <a:rPr lang="fr-FR" sz="3000" dirty="0"/>
              <a:t>Offres anormalement basse et élevée lorsqu’elle est inférieure ou supérieure de plus de 15% à la moyenne du montant prévisionnel de l’autorité contractante et de la moyenne arithmétique des montants TTC corrigés, des offres techniquement conformes affectés de coefficient de pondération précisés dans les dossiers standards d’acquisition</a:t>
            </a:r>
          </a:p>
        </p:txBody>
      </p:sp>
      <p:sp>
        <p:nvSpPr>
          <p:cNvPr id="5" name="ZoneTexte 4"/>
          <p:cNvSpPr txBox="1"/>
          <p:nvPr/>
        </p:nvSpPr>
        <p:spPr>
          <a:xfrm>
            <a:off x="1524000" y="1405383"/>
            <a:ext cx="82569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Calibri"/>
                <a:ea typeface="+mn-ea"/>
                <a:cs typeface="+mn-cs"/>
              </a:rPr>
              <a:t>MODALITÉS DE SÉLECTION DES PRESTATAIRES </a:t>
            </a:r>
          </a:p>
        </p:txBody>
      </p:sp>
      <p:sp>
        <p:nvSpPr>
          <p:cNvPr id="6" name="Titre 1"/>
          <p:cNvSpPr txBox="1">
            <a:spLocks/>
          </p:cNvSpPr>
          <p:nvPr/>
        </p:nvSpPr>
        <p:spPr>
          <a:xfrm>
            <a:off x="1524000" y="619588"/>
            <a:ext cx="9144000"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6. </a:t>
            </a:r>
            <a:r>
              <a:rPr kumimoji="0" lang="fr-FR" sz="3200" b="0" i="0" u="none" strike="noStrike" kern="1200" cap="none" spc="0" normalizeH="0" baseline="0" noProof="0" dirty="0">
                <a:ln>
                  <a:noFill/>
                </a:ln>
                <a:solidFill>
                  <a:srgbClr val="FF0000"/>
                </a:solidFill>
                <a:effectLst/>
                <a:uLnTx/>
                <a:uFillTx/>
                <a:latin typeface="Arial Black" panose="020B0A04020102020204" pitchFamily="34" charset="0"/>
                <a:ea typeface="+mj-ea"/>
                <a:cs typeface="+mj-cs"/>
              </a:rPr>
              <a:t>Le Plan de passation des marchés</a:t>
            </a:r>
            <a:endParaRPr kumimoji="0" lang="fr-FR" sz="2800" b="0" i="0" u="none" strike="noStrike" kern="1200" cap="none" spc="0" normalizeH="0" baseline="0" noProof="0" dirty="0">
              <a:ln>
                <a:noFill/>
              </a:ln>
              <a:solidFill>
                <a:srgbClr val="FF0000"/>
              </a:solidFill>
              <a:effectLst/>
              <a:uLnTx/>
              <a:uFillTx/>
              <a:latin typeface="Calibri"/>
              <a:ea typeface="+mj-ea"/>
              <a:cs typeface="+mj-cs"/>
            </a:endParaRPr>
          </a:p>
        </p:txBody>
      </p:sp>
      <p:sp>
        <p:nvSpPr>
          <p:cNvPr id="7" name="Titre 1">
            <a:extLst>
              <a:ext uri="{FF2B5EF4-FFF2-40B4-BE49-F238E27FC236}">
                <a16:creationId xmlns:a16="http://schemas.microsoft.com/office/drawing/2014/main" id="{7AF475FA-A85E-42E3-8A57-938DCED46739}"/>
              </a:ext>
            </a:extLst>
          </p:cNvPr>
          <p:cNvSpPr txBox="1">
            <a:spLocks/>
          </p:cNvSpPr>
          <p:nvPr/>
        </p:nvSpPr>
        <p:spPr>
          <a:xfrm>
            <a:off x="1524000" y="0"/>
            <a:ext cx="10773398" cy="785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3.4.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Principaux documents de planification opérationnelle</a:t>
            </a:r>
            <a:endParaRPr kumimoji="0" lang="fr-FR" sz="2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8910004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59686" y="931493"/>
            <a:ext cx="10515600" cy="5452978"/>
          </a:xfrm>
        </p:spPr>
        <p:txBody>
          <a:bodyPr>
            <a:normAutofit lnSpcReduction="10000"/>
          </a:bodyPr>
          <a:lstStyle/>
          <a:p>
            <a:pPr algn="just"/>
            <a:r>
              <a:rPr lang="fr-FR" sz="3600" dirty="0">
                <a:effectLst/>
              </a:rPr>
              <a:t>Le plan d’action annuel est un outil opérationnel de mise en œuvre de la politique sectorielle. Il est l’instrument privilégié de programmation à court terme permettant de mettre en cohérence les allocations budgétaires et les priorités définies par le ministère en matière d’éducation et de formation. </a:t>
            </a:r>
          </a:p>
          <a:p>
            <a:pPr algn="just"/>
            <a:r>
              <a:rPr lang="fr-FR" sz="3600" dirty="0">
                <a:effectLst/>
              </a:rPr>
              <a:t>Il fédère toutes les sources de financement existant au MENAPLN notamment le budget propre de l’Etat, les contributions des partenaires à travers le fonds commun du CAST et celles des projets et programmes de développement</a:t>
            </a:r>
            <a:endParaRPr lang="fr-FR" sz="3600" dirty="0"/>
          </a:p>
        </p:txBody>
      </p:sp>
      <p:sp>
        <p:nvSpPr>
          <p:cNvPr id="6" name="Titre 1">
            <a:extLst>
              <a:ext uri="{FF2B5EF4-FFF2-40B4-BE49-F238E27FC236}">
                <a16:creationId xmlns:a16="http://schemas.microsoft.com/office/drawing/2014/main" id="{17AB950B-6C04-4D8D-B033-26F48E3A8245}"/>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(PAA)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768914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
            <a:ext cx="9144000" cy="683664"/>
          </a:xfrm>
        </p:spPr>
        <p:txBody>
          <a:bodyPr>
            <a:noAutofit/>
          </a:bodyPr>
          <a:lstStyle/>
          <a:p>
            <a:r>
              <a:rPr lang="fr-FR" sz="2800" dirty="0">
                <a:solidFill>
                  <a:srgbClr val="FF0000"/>
                </a:solidFill>
                <a:latin typeface="Arial Black" pitchFamily="34" charset="0"/>
              </a:rPr>
              <a:t/>
            </a:r>
            <a:br>
              <a:rPr lang="fr-FR" sz="2800" dirty="0">
                <a:solidFill>
                  <a:srgbClr val="FF0000"/>
                </a:solidFill>
                <a:latin typeface="Arial Black" pitchFamily="34" charset="0"/>
              </a:rPr>
            </a:br>
            <a:r>
              <a:rPr lang="fr-FR" sz="2800" dirty="0">
                <a:solidFill>
                  <a:srgbClr val="FF0000"/>
                </a:solidFill>
                <a:latin typeface="Arial Black" pitchFamily="34" charset="0"/>
              </a:rPr>
              <a:t> </a:t>
            </a:r>
            <a:br>
              <a:rPr lang="fr-FR" sz="2800" dirty="0">
                <a:solidFill>
                  <a:srgbClr val="FF0000"/>
                </a:solidFill>
                <a:latin typeface="Arial Black" pitchFamily="34" charset="0"/>
              </a:rPr>
            </a:br>
            <a:endParaRPr lang="fr-FR" sz="2800" dirty="0"/>
          </a:p>
        </p:txBody>
      </p:sp>
      <p:sp>
        <p:nvSpPr>
          <p:cNvPr id="3" name="Espace réservé du contenu 2"/>
          <p:cNvSpPr>
            <a:spLocks noGrp="1"/>
          </p:cNvSpPr>
          <p:nvPr>
            <p:ph idx="1"/>
          </p:nvPr>
        </p:nvSpPr>
        <p:spPr>
          <a:xfrm>
            <a:off x="1427148" y="683664"/>
            <a:ext cx="10764852" cy="6174335"/>
          </a:xfrm>
        </p:spPr>
        <p:txBody>
          <a:bodyPr>
            <a:normAutofit/>
          </a:bodyPr>
          <a:lstStyle/>
          <a:p>
            <a:pPr>
              <a:buNone/>
            </a:pPr>
            <a:r>
              <a:rPr lang="fr-FR" dirty="0"/>
              <a:t>Document de programmation annuelle en lien avec le PAT ministériel. </a:t>
            </a:r>
          </a:p>
          <a:p>
            <a:pPr>
              <a:buNone/>
            </a:pPr>
            <a:r>
              <a:rPr lang="fr-FR" dirty="0"/>
              <a:t>Articulé en 2 parties : une partie bilan de l’année n-1 et une partie programmation de l’année n.</a:t>
            </a:r>
          </a:p>
          <a:p>
            <a:r>
              <a:rPr lang="fr-FR" b="1" dirty="0"/>
              <a:t>Le référentiel</a:t>
            </a:r>
            <a:r>
              <a:rPr lang="fr-FR" dirty="0"/>
              <a:t> :  PAT de la Politique sectorielle ou sous sectorielle en cours, budget de l’Etat et contributions des PTF dont le CAST</a:t>
            </a:r>
          </a:p>
          <a:p>
            <a:r>
              <a:rPr lang="fr-FR" b="1" dirty="0"/>
              <a:t>Le périmètre :</a:t>
            </a:r>
            <a:r>
              <a:rPr lang="fr-FR" dirty="0"/>
              <a:t> MENAPLN</a:t>
            </a:r>
          </a:p>
          <a:p>
            <a:r>
              <a:rPr lang="fr-FR" b="1" dirty="0"/>
              <a:t>Le niveau de détail:</a:t>
            </a:r>
            <a:r>
              <a:rPr lang="fr-FR" dirty="0"/>
              <a:t> plus détaillé que le budget</a:t>
            </a:r>
          </a:p>
          <a:p>
            <a:r>
              <a:rPr lang="fr-FR" b="1" dirty="0"/>
              <a:t>Le calcul des GAP :</a:t>
            </a:r>
            <a:r>
              <a:rPr lang="fr-FR" dirty="0"/>
              <a:t>  GAP nul</a:t>
            </a:r>
          </a:p>
          <a:p>
            <a:r>
              <a:rPr lang="fr-FR" b="1" dirty="0"/>
              <a:t>Période d’élaboration</a:t>
            </a:r>
            <a:r>
              <a:rPr lang="fr-FR" dirty="0"/>
              <a:t> : dès le mois de septembre de l’année n-1. Toutefois, un planning de l’activité assorti des responsabilités devra figurer dans les TDR élaborés en début juillet. </a:t>
            </a:r>
          </a:p>
          <a:p>
            <a:r>
              <a:rPr lang="fr-FR" b="1" dirty="0"/>
              <a:t>Les acteurs</a:t>
            </a:r>
            <a:r>
              <a:rPr lang="fr-FR" dirty="0"/>
              <a:t> : toutes les structures du MENAPLN</a:t>
            </a:r>
          </a:p>
          <a:p>
            <a:pPr marL="0" indent="0">
              <a:buNone/>
            </a:pPr>
            <a:endParaRPr lang="fr-FR" dirty="0"/>
          </a:p>
        </p:txBody>
      </p:sp>
      <p:sp>
        <p:nvSpPr>
          <p:cNvPr id="7" name="Titre 1">
            <a:extLst>
              <a:ext uri="{FF2B5EF4-FFF2-40B4-BE49-F238E27FC236}">
                <a16:creationId xmlns:a16="http://schemas.microsoft.com/office/drawing/2014/main" id="{153F245E-2FED-4A44-B887-73F1C2EDB300}"/>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1608500635"/>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8671" y="1051133"/>
            <a:ext cx="10515600" cy="684798"/>
          </a:xfrm>
        </p:spPr>
        <p:txBody>
          <a:bodyPr>
            <a:normAutofit fontScale="90000"/>
          </a:bodyPr>
          <a:lstStyle/>
          <a:p>
            <a:r>
              <a:rPr lang="fr-FR" dirty="0"/>
              <a:t>Etape/Méthodologie d’élaboration du PAA</a:t>
            </a:r>
          </a:p>
        </p:txBody>
      </p:sp>
      <p:sp>
        <p:nvSpPr>
          <p:cNvPr id="3" name="Espace réservé du contenu 2"/>
          <p:cNvSpPr>
            <a:spLocks noGrp="1"/>
          </p:cNvSpPr>
          <p:nvPr>
            <p:ph idx="1"/>
          </p:nvPr>
        </p:nvSpPr>
        <p:spPr>
          <a:xfrm>
            <a:off x="1702579" y="2025353"/>
            <a:ext cx="10047888" cy="4668010"/>
          </a:xfrm>
        </p:spPr>
        <p:txBody>
          <a:bodyPr/>
          <a:lstStyle/>
          <a:p>
            <a:r>
              <a:rPr lang="fr-FR" dirty="0"/>
              <a:t>Cadrage du plan d’action (Elaboration de la note, validation interne de la note, Validation avec les PTF)</a:t>
            </a:r>
          </a:p>
          <a:p>
            <a:r>
              <a:rPr lang="fr-FR" dirty="0"/>
              <a:t>Arbitrage des Budgets</a:t>
            </a:r>
          </a:p>
          <a:p>
            <a:r>
              <a:rPr lang="fr-FR" dirty="0">
                <a:solidFill>
                  <a:srgbClr val="FF0000"/>
                </a:solidFill>
              </a:rPr>
              <a:t>Actualisation de la maquette </a:t>
            </a:r>
            <a:r>
              <a:rPr lang="fr-FR" dirty="0"/>
              <a:t>(+ Saisie des données)</a:t>
            </a:r>
          </a:p>
          <a:p>
            <a:r>
              <a:rPr lang="fr-FR" dirty="0"/>
              <a:t>Tenue de l’atelier d’élaboration du projet de plan d’action</a:t>
            </a:r>
          </a:p>
          <a:p>
            <a:r>
              <a:rPr lang="fr-FR" dirty="0"/>
              <a:t>Prise en compte des amendements des Structures du MENAPLN</a:t>
            </a:r>
          </a:p>
          <a:p>
            <a:r>
              <a:rPr lang="fr-FR" dirty="0"/>
              <a:t>Prise en compte des amendements des PTF</a:t>
            </a:r>
          </a:p>
          <a:p>
            <a:r>
              <a:rPr lang="fr-FR" dirty="0"/>
              <a:t>Validation du PAA en CASEM</a:t>
            </a:r>
          </a:p>
          <a:p>
            <a:endParaRPr lang="fr-FR" dirty="0"/>
          </a:p>
          <a:p>
            <a:endParaRPr lang="fr-FR" dirty="0"/>
          </a:p>
        </p:txBody>
      </p:sp>
      <p:sp>
        <p:nvSpPr>
          <p:cNvPr id="7" name="Titre 1">
            <a:extLst>
              <a:ext uri="{FF2B5EF4-FFF2-40B4-BE49-F238E27FC236}">
                <a16:creationId xmlns:a16="http://schemas.microsoft.com/office/drawing/2014/main" id="{7ED10D3F-A2A5-4D14-95AF-CB21002C7DD6}"/>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4312913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027916"/>
            <a:ext cx="8229600" cy="430401"/>
          </a:xfrm>
        </p:spPr>
        <p:txBody>
          <a:bodyPr>
            <a:normAutofit fontScale="90000"/>
          </a:bodyPr>
          <a:lstStyle/>
          <a:p>
            <a:r>
              <a:rPr lang="fr-FR" dirty="0"/>
              <a:t>Source de financement du PAA</a:t>
            </a:r>
          </a:p>
        </p:txBody>
      </p:sp>
      <p:sp>
        <p:nvSpPr>
          <p:cNvPr id="3" name="Espace réservé du contenu 2"/>
          <p:cNvSpPr>
            <a:spLocks noGrp="1"/>
          </p:cNvSpPr>
          <p:nvPr>
            <p:ph idx="1"/>
          </p:nvPr>
        </p:nvSpPr>
        <p:spPr>
          <a:xfrm>
            <a:off x="1401510" y="1458317"/>
            <a:ext cx="10790490" cy="5590440"/>
          </a:xfrm>
        </p:spPr>
        <p:txBody>
          <a:bodyPr/>
          <a:lstStyle/>
          <a:p>
            <a:pPr marL="0" indent="0">
              <a:buNone/>
            </a:pPr>
            <a:r>
              <a:rPr lang="fr-FR" dirty="0"/>
              <a:t>1. Budget général</a:t>
            </a:r>
          </a:p>
          <a:p>
            <a:pPr marL="0" indent="0">
              <a:buNone/>
            </a:pPr>
            <a:r>
              <a:rPr lang="fr-FR" dirty="0"/>
              <a:t>2. Les Comptes d’affectation spéciale du trésor (CAST/FSDEB, CAST Cantine scolaire du secondaire)</a:t>
            </a:r>
          </a:p>
          <a:p>
            <a:pPr marL="0" indent="0">
              <a:buNone/>
            </a:pPr>
            <a:r>
              <a:rPr lang="fr-FR" dirty="0"/>
              <a:t>3. Les projets et programmes</a:t>
            </a:r>
          </a:p>
          <a:p>
            <a:pPr marL="0" indent="0">
              <a:buNone/>
            </a:pPr>
            <a:r>
              <a:rPr lang="fr-FR" dirty="0"/>
              <a:t>4. Les autres financements (Collectivités, ONG/ Associations, secteur privé, particuliers…)</a:t>
            </a:r>
          </a:p>
          <a:p>
            <a:endParaRPr lang="fr-FR" dirty="0"/>
          </a:p>
          <a:p>
            <a:endParaRPr lang="fr-FR" dirty="0"/>
          </a:p>
          <a:p>
            <a:endParaRPr lang="fr-FR" dirty="0"/>
          </a:p>
          <a:p>
            <a:endParaRPr lang="fr-FR" dirty="0"/>
          </a:p>
          <a:p>
            <a:endParaRPr lang="fr-FR" dirty="0"/>
          </a:p>
        </p:txBody>
      </p:sp>
      <p:sp>
        <p:nvSpPr>
          <p:cNvPr id="8" name="Titre 1">
            <a:extLst>
              <a:ext uri="{FF2B5EF4-FFF2-40B4-BE49-F238E27FC236}">
                <a16:creationId xmlns:a16="http://schemas.microsoft.com/office/drawing/2014/main" id="{131E5629-2F87-42B8-A56A-CAC30063DDD8}"/>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184977298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672522"/>
            <a:ext cx="8229600" cy="430401"/>
          </a:xfrm>
        </p:spPr>
        <p:txBody>
          <a:bodyPr>
            <a:normAutofit fontScale="90000"/>
          </a:bodyPr>
          <a:lstStyle/>
          <a:p>
            <a:r>
              <a:rPr lang="fr-FR" dirty="0"/>
              <a:t>Source de financement du PAA</a:t>
            </a:r>
          </a:p>
        </p:txBody>
      </p:sp>
      <p:sp>
        <p:nvSpPr>
          <p:cNvPr id="3" name="Espace réservé du contenu 2"/>
          <p:cNvSpPr>
            <a:spLocks noGrp="1"/>
          </p:cNvSpPr>
          <p:nvPr>
            <p:ph idx="1"/>
          </p:nvPr>
        </p:nvSpPr>
        <p:spPr>
          <a:xfrm>
            <a:off x="1401510" y="1102923"/>
            <a:ext cx="10790490" cy="5590440"/>
          </a:xfrm>
        </p:spPr>
        <p:txBody>
          <a:bodyPr>
            <a:normAutofit fontScale="92500" lnSpcReduction="10000"/>
          </a:bodyPr>
          <a:lstStyle/>
          <a:p>
            <a:r>
              <a:rPr lang="fr-FR" dirty="0"/>
              <a:t>Le budget général: Provient des recettes propres de l’Etat</a:t>
            </a:r>
          </a:p>
          <a:p>
            <a:r>
              <a:rPr lang="fr-FR" dirty="0"/>
              <a:t>Finance tout le plan d’action</a:t>
            </a:r>
          </a:p>
          <a:p>
            <a:r>
              <a:rPr lang="fr-FR" dirty="0"/>
              <a:t>Budget Etat (près de 80 % pour les salaires)</a:t>
            </a:r>
          </a:p>
          <a:p>
            <a:r>
              <a:rPr lang="fr-FR" dirty="0"/>
              <a:t>Représente généralement près de 90% du financement du PAA ces dernières années</a:t>
            </a:r>
          </a:p>
          <a:p>
            <a:r>
              <a:rPr lang="fr-FR" dirty="0"/>
              <a:t>Plus de </a:t>
            </a:r>
            <a:r>
              <a:rPr lang="fr-FR" dirty="0">
                <a:solidFill>
                  <a:srgbClr val="FF0000"/>
                </a:solidFill>
              </a:rPr>
              <a:t>36% </a:t>
            </a:r>
            <a:r>
              <a:rPr lang="fr-FR" dirty="0"/>
              <a:t>du montant hors salaire est transféré aux collectivités territoriales.</a:t>
            </a:r>
          </a:p>
          <a:p>
            <a:r>
              <a:rPr lang="fr-FR" dirty="0"/>
              <a:t>Le budget du MENAPLN représente en moyenne </a:t>
            </a:r>
            <a:r>
              <a:rPr lang="fr-FR" dirty="0">
                <a:solidFill>
                  <a:srgbClr val="FF0000"/>
                </a:solidFill>
              </a:rPr>
              <a:t>18%</a:t>
            </a:r>
            <a:r>
              <a:rPr lang="fr-FR" dirty="0"/>
              <a:t> du budget général ces dernières années</a:t>
            </a:r>
          </a:p>
          <a:p>
            <a:r>
              <a:rPr lang="fr-FR" dirty="0"/>
              <a:t>Le budget de l’éducation dans le budget général représente </a:t>
            </a:r>
            <a:r>
              <a:rPr lang="fr-FR" dirty="0">
                <a:solidFill>
                  <a:srgbClr val="FF0000"/>
                </a:solidFill>
              </a:rPr>
              <a:t>22%</a:t>
            </a:r>
            <a:r>
              <a:rPr lang="fr-FR" dirty="0"/>
              <a:t> en </a:t>
            </a:r>
            <a:r>
              <a:rPr lang="fr-FR" u="sng" dirty="0">
                <a:solidFill>
                  <a:srgbClr val="FFC000"/>
                </a:solidFill>
              </a:rPr>
              <a:t>2020</a:t>
            </a:r>
            <a:r>
              <a:rPr lang="fr-FR" dirty="0"/>
              <a:t> pour une norme minimale de 20% au niveau international </a:t>
            </a:r>
          </a:p>
          <a:p>
            <a:r>
              <a:rPr lang="fr-FR" dirty="0">
                <a:solidFill>
                  <a:srgbClr val="FF0000"/>
                </a:solidFill>
              </a:rPr>
              <a:t>Mais</a:t>
            </a:r>
            <a:r>
              <a:rPr lang="fr-FR" dirty="0"/>
              <a:t> plusieurs méthodes de calcul: Calcul sur la base des budgets des ministères d’éducation, calcul tenant compte des programmes budgétaires, calcul hors charges de la dette et autres charges etc.)</a:t>
            </a:r>
          </a:p>
          <a:p>
            <a:endParaRPr lang="fr-FR" dirty="0"/>
          </a:p>
          <a:p>
            <a:endParaRPr lang="fr-FR" dirty="0"/>
          </a:p>
          <a:p>
            <a:endParaRPr lang="fr-FR" dirty="0"/>
          </a:p>
        </p:txBody>
      </p:sp>
      <p:sp>
        <p:nvSpPr>
          <p:cNvPr id="8" name="Titre 1">
            <a:extLst>
              <a:ext uri="{FF2B5EF4-FFF2-40B4-BE49-F238E27FC236}">
                <a16:creationId xmlns:a16="http://schemas.microsoft.com/office/drawing/2014/main" id="{0009536C-7F26-44F7-826A-519EAB4F6643}"/>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22949085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DE915B-94B9-494F-850E-853E3C18EA83}"/>
              </a:ext>
            </a:extLst>
          </p:cNvPr>
          <p:cNvSpPr>
            <a:spLocks noGrp="1"/>
          </p:cNvSpPr>
          <p:nvPr>
            <p:ph type="title"/>
          </p:nvPr>
        </p:nvSpPr>
        <p:spPr>
          <a:xfrm>
            <a:off x="1408671" y="903952"/>
            <a:ext cx="10515600" cy="422389"/>
          </a:xfrm>
        </p:spPr>
        <p:txBody>
          <a:bodyPr>
            <a:normAutofit fontScale="90000"/>
          </a:bodyPr>
          <a:lstStyle/>
          <a:p>
            <a:r>
              <a:rPr lang="fr-FR" dirty="0"/>
              <a:t>Financement du PAA par le budget général</a:t>
            </a:r>
          </a:p>
        </p:txBody>
      </p:sp>
      <p:graphicFrame>
        <p:nvGraphicFramePr>
          <p:cNvPr id="3" name="Objet 2">
            <a:extLst>
              <a:ext uri="{FF2B5EF4-FFF2-40B4-BE49-F238E27FC236}">
                <a16:creationId xmlns:a16="http://schemas.microsoft.com/office/drawing/2014/main" id="{CDEAE567-234C-4183-9E76-6A4B23924B01}"/>
              </a:ext>
            </a:extLst>
          </p:cNvPr>
          <p:cNvGraphicFramePr>
            <a:graphicFrameLocks noChangeAspect="1"/>
          </p:cNvGraphicFramePr>
          <p:nvPr>
            <p:extLst>
              <p:ext uri="{D42A27DB-BD31-4B8C-83A1-F6EECF244321}">
                <p14:modId xmlns:p14="http://schemas.microsoft.com/office/powerpoint/2010/main" val="303262503"/>
              </p:ext>
            </p:extLst>
          </p:nvPr>
        </p:nvGraphicFramePr>
        <p:xfrm>
          <a:off x="1408113" y="1325563"/>
          <a:ext cx="11591925" cy="5329237"/>
        </p:xfrm>
        <a:graphic>
          <a:graphicData uri="http://schemas.openxmlformats.org/presentationml/2006/ole">
            <mc:AlternateContent xmlns:mc="http://schemas.openxmlformats.org/markup-compatibility/2006">
              <mc:Choice xmlns:v="urn:schemas-microsoft-com:vml" Requires="v">
                <p:oleObj spid="_x0000_s2081" name="Feuille de calcul" r:id="rId3" imgW="8420181" imgH="4010162" progId="Excel.Sheet.12">
                  <p:embed/>
                </p:oleObj>
              </mc:Choice>
              <mc:Fallback>
                <p:oleObj name="Feuille de calcul" r:id="rId3" imgW="8420181" imgH="4010162" progId="Excel.Sheet.12">
                  <p:embed/>
                  <p:pic>
                    <p:nvPicPr>
                      <p:cNvPr id="3" name="Objet 2">
                        <a:extLst>
                          <a:ext uri="{FF2B5EF4-FFF2-40B4-BE49-F238E27FC236}">
                            <a16:creationId xmlns:a16="http://schemas.microsoft.com/office/drawing/2014/main" id="{CDEAE567-234C-4183-9E76-6A4B23924B01}"/>
                          </a:ext>
                        </a:extLst>
                      </p:cNvPr>
                      <p:cNvPicPr/>
                      <p:nvPr/>
                    </p:nvPicPr>
                    <p:blipFill>
                      <a:blip r:embed="rId4"/>
                      <a:stretch>
                        <a:fillRect/>
                      </a:stretch>
                    </p:blipFill>
                    <p:spPr>
                      <a:xfrm>
                        <a:off x="1408113" y="1325563"/>
                        <a:ext cx="11591925" cy="5329237"/>
                      </a:xfrm>
                      <a:prstGeom prst="rect">
                        <a:avLst/>
                      </a:prstGeom>
                    </p:spPr>
                  </p:pic>
                </p:oleObj>
              </mc:Fallback>
            </mc:AlternateContent>
          </a:graphicData>
        </a:graphic>
      </p:graphicFrame>
      <p:sp>
        <p:nvSpPr>
          <p:cNvPr id="4" name="Titre 1">
            <a:extLst>
              <a:ext uri="{FF2B5EF4-FFF2-40B4-BE49-F238E27FC236}">
                <a16:creationId xmlns:a16="http://schemas.microsoft.com/office/drawing/2014/main" id="{D3A6542A-C7AC-4873-8643-DF4BAB2D3DD3}"/>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9602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81200" y="223683"/>
            <a:ext cx="8229600" cy="439719"/>
          </a:xfrm>
        </p:spPr>
        <p:txBody>
          <a:bodyPr>
            <a:noAutofit/>
          </a:bodyPr>
          <a:lstStyle/>
          <a:p>
            <a:r>
              <a:rPr lang="fr-FR" sz="3200" b="1" dirty="0">
                <a:solidFill>
                  <a:srgbClr val="FF0000"/>
                </a:solidFill>
                <a:latin typeface="Arial Black" panose="020B0A04020102020204" pitchFamily="34" charset="0"/>
              </a:rPr>
              <a:t>I. DEFINITION DE CONCEPTS</a:t>
            </a:r>
            <a:endParaRPr lang="fr-FR" dirty="0">
              <a:solidFill>
                <a:srgbClr val="FF0000"/>
              </a:solidFill>
              <a:latin typeface="Arial Black" panose="020B0A04020102020204" pitchFamily="34" charset="0"/>
            </a:endParaRPr>
          </a:p>
        </p:txBody>
      </p:sp>
      <p:sp>
        <p:nvSpPr>
          <p:cNvPr id="3" name="Espace réservé du contenu 2"/>
          <p:cNvSpPr>
            <a:spLocks noGrp="1"/>
          </p:cNvSpPr>
          <p:nvPr>
            <p:ph idx="1"/>
          </p:nvPr>
        </p:nvSpPr>
        <p:spPr>
          <a:xfrm>
            <a:off x="1981200" y="785795"/>
            <a:ext cx="8229600" cy="5786479"/>
          </a:xfrm>
        </p:spPr>
        <p:txBody>
          <a:bodyPr>
            <a:normAutofit/>
          </a:bodyPr>
          <a:lstStyle/>
          <a:p>
            <a:pPr>
              <a:lnSpc>
                <a:spcPct val="170000"/>
              </a:lnSpc>
              <a:buNone/>
            </a:pPr>
            <a:r>
              <a:rPr lang="fr-FR" b="1" dirty="0"/>
              <a:t> </a:t>
            </a:r>
            <a:endParaRPr lang="fr-FR" sz="6200" b="1" dirty="0">
              <a:latin typeface="Arial Black" pitchFamily="34" charset="0"/>
            </a:endParaRPr>
          </a:p>
          <a:p>
            <a:pPr lvl="0"/>
            <a:endParaRPr lang="fr-FR" b="1" dirty="0">
              <a:latin typeface="Arial Black" pitchFamily="34" charset="0"/>
            </a:endParaRPr>
          </a:p>
          <a:p>
            <a:pPr algn="just">
              <a:buNone/>
            </a:pPr>
            <a:r>
              <a:rPr lang="fr-FR" b="1" dirty="0"/>
              <a:t> </a:t>
            </a:r>
          </a:p>
          <a:p>
            <a:endParaRPr lang="fr-FR" dirty="0"/>
          </a:p>
          <a:p>
            <a:endParaRPr lang="fr-FR" dirty="0"/>
          </a:p>
        </p:txBody>
      </p:sp>
      <p:sp>
        <p:nvSpPr>
          <p:cNvPr id="4" name="Espace réservé du contenu 2"/>
          <p:cNvSpPr txBox="1">
            <a:spLocks/>
          </p:cNvSpPr>
          <p:nvPr/>
        </p:nvSpPr>
        <p:spPr>
          <a:xfrm>
            <a:off x="1391478" y="663402"/>
            <a:ext cx="10654748" cy="590887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1800"/>
              </a:spcAft>
              <a:buClrTx/>
              <a:buSzTx/>
              <a:buFont typeface="Arial" pitchFamily="34" charset="0"/>
              <a:buChar char="•"/>
              <a:tabLst/>
              <a:defRPr/>
            </a:pPr>
            <a:r>
              <a:rPr kumimoji="0" lang="fr-FR" altLang="fr-FR" sz="3600" b="1" i="0" u="none" strike="noStrike" kern="1200" cap="none" spc="0" normalizeH="0" baseline="0" noProof="0" dirty="0">
                <a:ln>
                  <a:noFill/>
                </a:ln>
                <a:solidFill>
                  <a:prstClr val="black"/>
                </a:solidFill>
                <a:effectLst/>
                <a:uLnTx/>
                <a:uFillTx/>
                <a:latin typeface="Calibri"/>
                <a:ea typeface="+mn-ea"/>
                <a:cs typeface="+mn-cs"/>
              </a:rPr>
              <a:t>Le projet </a:t>
            </a:r>
            <a:r>
              <a:rPr kumimoji="0" lang="fr-FR" altLang="fr-FR" sz="3600" b="0" i="0" u="none" strike="noStrike" kern="1200" cap="none" spc="0" normalizeH="0" baseline="0" noProof="0" dirty="0">
                <a:ln>
                  <a:noFill/>
                </a:ln>
                <a:solidFill>
                  <a:prstClr val="black"/>
                </a:solidFill>
                <a:effectLst/>
                <a:uLnTx/>
                <a:uFillTx/>
                <a:latin typeface="Calibri"/>
                <a:ea typeface="+mn-ea"/>
                <a:cs typeface="+mn-cs"/>
              </a:rPr>
              <a:t>est un ensemble d’activités et de moyens nécessaires à la réalisation d’objectif (s) spécifique(s) bien déterminé(s) et bien localisé(s) dans le temps et dans l’espace pour apporter un changement.</a:t>
            </a:r>
          </a:p>
          <a:p>
            <a:pPr marL="342900" marR="0" lvl="0" indent="-342900" algn="just" defTabSz="914400" rtl="0" eaLnBrk="1" fontAlgn="auto" latinLnBrk="0" hangingPunct="1">
              <a:lnSpc>
                <a:spcPct val="100000"/>
              </a:lnSpc>
              <a:spcBef>
                <a:spcPct val="20000"/>
              </a:spcBef>
              <a:spcAft>
                <a:spcPts val="1800"/>
              </a:spcAft>
              <a:buClrTx/>
              <a:buSzTx/>
              <a:buFont typeface="Arial" pitchFamily="34" charset="0"/>
              <a:buChar char="•"/>
              <a:tabLst/>
              <a:defRPr/>
            </a:pPr>
            <a:r>
              <a:rPr kumimoji="0" lang="fr-FR" altLang="fr-FR" sz="3600" b="1" i="0" u="none" strike="noStrike" kern="1200" cap="none" spc="0" normalizeH="0" baseline="0" noProof="0" dirty="0">
                <a:ln>
                  <a:noFill/>
                </a:ln>
                <a:solidFill>
                  <a:srgbClr val="FF0000"/>
                </a:solidFill>
                <a:effectLst/>
                <a:uLnTx/>
                <a:uFillTx/>
                <a:latin typeface="Calibri"/>
                <a:ea typeface="+mn-ea"/>
                <a:cs typeface="+mn-cs"/>
              </a:rPr>
              <a:t>Le programme </a:t>
            </a:r>
            <a:r>
              <a:rPr kumimoji="0" lang="fr-FR" altLang="fr-FR" sz="3600" b="0" i="0" u="none" strike="noStrike" kern="1200" cap="none" spc="0" normalizeH="0" baseline="0" noProof="0" dirty="0">
                <a:ln>
                  <a:noFill/>
                </a:ln>
                <a:solidFill>
                  <a:prstClr val="black"/>
                </a:solidFill>
                <a:effectLst/>
                <a:uLnTx/>
                <a:uFillTx/>
                <a:latin typeface="Calibri"/>
                <a:ea typeface="+mn-ea"/>
                <a:cs typeface="+mn-cs"/>
              </a:rPr>
              <a:t>est un ensemble de projets (actions) mis en cohérence pour atteindre des objectifs spécifiques dans un laps de temps.</a:t>
            </a:r>
          </a:p>
          <a:p>
            <a:pPr marL="342900" marR="0" lvl="0" indent="-342900" algn="just" defTabSz="914400" rtl="0" eaLnBrk="1" fontAlgn="auto" latinLnBrk="0" hangingPunct="1">
              <a:lnSpc>
                <a:spcPct val="100000"/>
              </a:lnSpc>
              <a:spcBef>
                <a:spcPct val="20000"/>
              </a:spcBef>
              <a:spcAft>
                <a:spcPts val="1800"/>
              </a:spcAft>
              <a:buClrTx/>
              <a:buSzTx/>
              <a:buFont typeface="Arial" pitchFamily="34" charset="0"/>
              <a:buChar char="•"/>
              <a:tabLst/>
              <a:defRPr/>
            </a:pPr>
            <a:r>
              <a:rPr kumimoji="0" lang="fr-FR" altLang="fr-FR" sz="3600" b="1" i="0" u="none" strike="noStrike" kern="1200" cap="none" spc="0" normalizeH="0" baseline="0" noProof="0" dirty="0">
                <a:ln>
                  <a:noFill/>
                </a:ln>
                <a:solidFill>
                  <a:prstClr val="black"/>
                </a:solidFill>
                <a:effectLst/>
                <a:uLnTx/>
                <a:uFillTx/>
                <a:latin typeface="Calibri"/>
                <a:ea typeface="+mn-ea"/>
                <a:cs typeface="+mn-cs"/>
              </a:rPr>
              <a:t>Le plan </a:t>
            </a:r>
            <a:r>
              <a:rPr kumimoji="0" lang="fr-FR" altLang="fr-FR" sz="3600" b="0" i="0" u="none" strike="noStrike" kern="1200" cap="none" spc="0" normalizeH="0" baseline="0" noProof="0" dirty="0">
                <a:ln>
                  <a:noFill/>
                </a:ln>
                <a:solidFill>
                  <a:prstClr val="black"/>
                </a:solidFill>
                <a:effectLst/>
                <a:uLnTx/>
                <a:uFillTx/>
                <a:latin typeface="Calibri"/>
                <a:ea typeface="+mn-ea"/>
                <a:cs typeface="+mn-cs"/>
              </a:rPr>
              <a:t>est le résultat (le produit) du processus de la planification ; c’est-à-dire un document qui contient les orientations générales, les objectifs, les stratégies, les projets, les mesures d’accompagnement et les moyens de leur mise en œuvre.</a:t>
            </a:r>
          </a:p>
          <a:p>
            <a:pPr marL="342900" marR="0" lvl="0" indent="-342900" algn="just" defTabSz="914400" rtl="0" eaLnBrk="1" fontAlgn="auto" latinLnBrk="0" hangingPunct="1">
              <a:lnSpc>
                <a:spcPct val="100000"/>
              </a:lnSpc>
              <a:spcBef>
                <a:spcPct val="20000"/>
              </a:spcBef>
              <a:spcAft>
                <a:spcPts val="1800"/>
              </a:spcAft>
              <a:buClrTx/>
              <a:buSzTx/>
              <a:buFont typeface="Arial" pitchFamily="34" charset="0"/>
              <a:buChar char="•"/>
              <a:tabLst/>
              <a:defRPr/>
            </a:pPr>
            <a:r>
              <a:rPr kumimoji="0" lang="fr-FR" altLang="fr-FR" sz="3600" b="1" i="0" u="none" strike="noStrike" kern="1200" cap="none" spc="0" normalizeH="0" baseline="0" noProof="0" dirty="0">
                <a:ln>
                  <a:noFill/>
                </a:ln>
                <a:solidFill>
                  <a:prstClr val="black"/>
                </a:solidFill>
                <a:effectLst/>
                <a:uLnTx/>
                <a:uFillTx/>
                <a:latin typeface="Calibri"/>
                <a:ea typeface="+mn-ea"/>
                <a:cs typeface="+mn-cs"/>
              </a:rPr>
              <a:t>Le budget </a:t>
            </a:r>
            <a:r>
              <a:rPr kumimoji="0" lang="fr-FR" altLang="fr-FR" sz="3600" b="0" i="0" u="none" strike="noStrike" kern="1200" cap="none" spc="0" normalizeH="0" baseline="0" noProof="0" dirty="0">
                <a:ln>
                  <a:noFill/>
                </a:ln>
                <a:solidFill>
                  <a:prstClr val="black"/>
                </a:solidFill>
                <a:effectLst/>
                <a:uLnTx/>
                <a:uFillTx/>
                <a:latin typeface="Calibri"/>
                <a:ea typeface="+mn-ea"/>
                <a:cs typeface="+mn-cs"/>
              </a:rPr>
              <a:t>est une prévision des moyens (recettes) et de leur utilisation (dépenses) pour une période donnée (mois, trimestre, semestre, année, plusieurs).</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fr-CH" sz="3400" b="1" i="0" u="none" strike="noStrike" kern="1200" cap="none" spc="0" normalizeH="0" baseline="0" noProof="0" dirty="0">
              <a:ln>
                <a:noFill/>
              </a:ln>
              <a:solidFill>
                <a:prstClr val="black"/>
              </a:solidFill>
              <a:effectLst/>
              <a:uLnTx/>
              <a:uFillTx/>
              <a:latin typeface="Arial Black"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1" i="1"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94082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672522"/>
            <a:ext cx="8229600" cy="430401"/>
          </a:xfrm>
        </p:spPr>
        <p:txBody>
          <a:bodyPr>
            <a:normAutofit fontScale="90000"/>
          </a:bodyPr>
          <a:lstStyle/>
          <a:p>
            <a:r>
              <a:rPr lang="fr-FR" dirty="0"/>
              <a:t>Source de financement du PAA</a:t>
            </a:r>
          </a:p>
        </p:txBody>
      </p:sp>
      <p:sp>
        <p:nvSpPr>
          <p:cNvPr id="3" name="Espace réservé du contenu 2"/>
          <p:cNvSpPr>
            <a:spLocks noGrp="1"/>
          </p:cNvSpPr>
          <p:nvPr>
            <p:ph idx="1"/>
          </p:nvPr>
        </p:nvSpPr>
        <p:spPr>
          <a:xfrm>
            <a:off x="1338470" y="1102923"/>
            <a:ext cx="10728192" cy="5590440"/>
          </a:xfrm>
        </p:spPr>
        <p:txBody>
          <a:bodyPr>
            <a:normAutofit fontScale="92500" lnSpcReduction="10000"/>
          </a:bodyPr>
          <a:lstStyle/>
          <a:p>
            <a:r>
              <a:rPr lang="fr-FR" dirty="0"/>
              <a:t>Les Budget CAST</a:t>
            </a:r>
          </a:p>
          <a:p>
            <a:pPr marL="0" indent="0">
              <a:buNone/>
            </a:pPr>
            <a:r>
              <a:rPr lang="fr-FR" dirty="0"/>
              <a:t>CAST FSDEB: outil d’exécution privilégié des partenaires du fonds commun</a:t>
            </a:r>
          </a:p>
          <a:p>
            <a:pPr algn="just"/>
            <a:r>
              <a:rPr lang="fr-FR" dirty="0"/>
              <a:t>Le compte d’affectation spéciale au Trésor a été créé en 2005. Le Gouvernement et les PTF ont apporté avec cette modalité de financement de l’éducation une réponse concrète aux engagements de la Déclaration de Paris sur l’alignement et l’efficacité de l’aide. Le CAST est un mécanisme autorisé par les lois et règlements de la gestion des finances publiques au Burkina Faso. Il est intégré dans la loi de finances sous la forme d’un budget en recettes et dépenses isolé du budget général. A ce titre, les crédits du CAST sont bien identifiés et traçables. Les ressources du CAST sont sanctuarisées dans un compte distinct des comptes de l’Etat. </a:t>
            </a:r>
          </a:p>
          <a:p>
            <a:pPr algn="just"/>
            <a:r>
              <a:rPr lang="fr-FR" dirty="0"/>
              <a:t>Le CAST a permis dès son lancement de transférer aux acteurs nationaux et notamment au MENAPLN et au MINEFID la responsabilité de l’ensemble des opérations de planification, d’exécution, de gestion et de rapportage des activités du secteur de l’éducation de base financées avec les ressources mutualisées des PTF-FC.</a:t>
            </a:r>
          </a:p>
        </p:txBody>
      </p:sp>
      <p:sp>
        <p:nvSpPr>
          <p:cNvPr id="8" name="Titre 1">
            <a:extLst>
              <a:ext uri="{FF2B5EF4-FFF2-40B4-BE49-F238E27FC236}">
                <a16:creationId xmlns:a16="http://schemas.microsoft.com/office/drawing/2014/main" id="{E4034AC4-0DC7-490D-8ADC-582EA688EC2A}"/>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316382685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672522"/>
            <a:ext cx="8229600" cy="430401"/>
          </a:xfrm>
        </p:spPr>
        <p:txBody>
          <a:bodyPr>
            <a:normAutofit fontScale="90000"/>
          </a:bodyPr>
          <a:lstStyle/>
          <a:p>
            <a:r>
              <a:rPr lang="fr-FR" dirty="0"/>
              <a:t>Source de financement du PAA</a:t>
            </a:r>
          </a:p>
        </p:txBody>
      </p:sp>
      <p:sp>
        <p:nvSpPr>
          <p:cNvPr id="3" name="Espace réservé du contenu 2"/>
          <p:cNvSpPr>
            <a:spLocks noGrp="1"/>
          </p:cNvSpPr>
          <p:nvPr>
            <p:ph idx="1"/>
          </p:nvPr>
        </p:nvSpPr>
        <p:spPr>
          <a:xfrm>
            <a:off x="1401510" y="1102923"/>
            <a:ext cx="10790490" cy="5590440"/>
          </a:xfrm>
        </p:spPr>
        <p:txBody>
          <a:bodyPr/>
          <a:lstStyle/>
          <a:p>
            <a:pPr marL="0" indent="0">
              <a:buNone/>
            </a:pPr>
            <a:r>
              <a:rPr lang="fr-FR" dirty="0"/>
              <a:t>Principaux contributeurs</a:t>
            </a:r>
          </a:p>
          <a:p>
            <a:pPr marL="0" indent="0">
              <a:buNone/>
            </a:pPr>
            <a:endParaRPr lang="fr-FR" dirty="0"/>
          </a:p>
          <a:p>
            <a:endParaRPr lang="fr-FR" dirty="0"/>
          </a:p>
          <a:p>
            <a:endParaRPr lang="fr-FR" dirty="0"/>
          </a:p>
          <a:p>
            <a:endParaRPr lang="fr-FR" dirty="0"/>
          </a:p>
          <a:p>
            <a:endParaRPr lang="fr-FR" dirty="0"/>
          </a:p>
          <a:p>
            <a:endParaRPr lang="fr-FR" dirty="0"/>
          </a:p>
        </p:txBody>
      </p:sp>
      <p:graphicFrame>
        <p:nvGraphicFramePr>
          <p:cNvPr id="5" name="Tableau 4"/>
          <p:cNvGraphicFramePr>
            <a:graphicFrameLocks noGrp="1"/>
          </p:cNvGraphicFramePr>
          <p:nvPr/>
        </p:nvGraphicFramePr>
        <p:xfrm>
          <a:off x="1524000" y="1775444"/>
          <a:ext cx="8839200" cy="4309513"/>
        </p:xfrm>
        <a:graphic>
          <a:graphicData uri="http://schemas.openxmlformats.org/drawingml/2006/table">
            <a:tbl>
              <a:tblPr firstRow="1" firstCol="1" bandRow="1">
                <a:tableStyleId>{5C22544A-7EE6-4342-B048-85BDC9FD1C3A}</a:tableStyleId>
              </a:tblPr>
              <a:tblGrid>
                <a:gridCol w="1039905">
                  <a:extLst>
                    <a:ext uri="{9D8B030D-6E8A-4147-A177-3AD203B41FA5}">
                      <a16:colId xmlns:a16="http://schemas.microsoft.com/office/drawing/2014/main" val="20000"/>
                    </a:ext>
                  </a:extLst>
                </a:gridCol>
                <a:gridCol w="7799295">
                  <a:extLst>
                    <a:ext uri="{9D8B030D-6E8A-4147-A177-3AD203B41FA5}">
                      <a16:colId xmlns:a16="http://schemas.microsoft.com/office/drawing/2014/main" val="20001"/>
                    </a:ext>
                  </a:extLst>
                </a:gridCol>
              </a:tblGrid>
              <a:tr h="454999">
                <a:tc>
                  <a:txBody>
                    <a:bodyPr/>
                    <a:lstStyle/>
                    <a:p>
                      <a:pPr algn="ctr">
                        <a:lnSpc>
                          <a:spcPct val="115000"/>
                        </a:lnSpc>
                        <a:spcAft>
                          <a:spcPts val="0"/>
                        </a:spcAft>
                      </a:pPr>
                      <a:r>
                        <a:rPr lang="fr-FR" sz="1600" dirty="0">
                          <a:effectLst/>
                        </a:rPr>
                        <a:t> </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67" marR="59267" marT="0" marB="0"/>
                </a:tc>
                <a:tc>
                  <a:txBody>
                    <a:bodyPr/>
                    <a:lstStyle/>
                    <a:p>
                      <a:pPr algn="ctr">
                        <a:lnSpc>
                          <a:spcPct val="115000"/>
                        </a:lnSpc>
                        <a:spcAft>
                          <a:spcPts val="0"/>
                        </a:spcAft>
                      </a:pPr>
                      <a:r>
                        <a:rPr lang="fr-FR" sz="1600" dirty="0">
                          <a:effectLst/>
                        </a:rPr>
                        <a:t>PTF</a:t>
                      </a:r>
                      <a:endParaRPr lang="fr-FR"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67" marR="59267" marT="0" marB="0" anchor="ctr"/>
                </a:tc>
                <a:extLst>
                  <a:ext uri="{0D108BD9-81ED-4DB2-BD59-A6C34878D82A}">
                    <a16:rowId xmlns:a16="http://schemas.microsoft.com/office/drawing/2014/main" val="10000"/>
                  </a:ext>
                </a:extLst>
              </a:tr>
              <a:tr h="642419">
                <a:tc>
                  <a:txBody>
                    <a:bodyPr/>
                    <a:lstStyle/>
                    <a:p>
                      <a:pPr>
                        <a:lnSpc>
                          <a:spcPct val="115000"/>
                        </a:lnSpc>
                        <a:spcAft>
                          <a:spcPts val="0"/>
                        </a:spcAft>
                      </a:pPr>
                      <a:r>
                        <a:rPr lang="fr-FR" sz="2400" dirty="0">
                          <a:effectLst/>
                        </a:rPr>
                        <a:t>1</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67" marR="59267" marT="0" marB="0"/>
                </a:tc>
                <a:tc>
                  <a:txBody>
                    <a:bodyPr/>
                    <a:lstStyle/>
                    <a:p>
                      <a:pPr>
                        <a:lnSpc>
                          <a:spcPct val="115000"/>
                        </a:lnSpc>
                        <a:spcAft>
                          <a:spcPts val="0"/>
                        </a:spcAft>
                      </a:pPr>
                      <a:r>
                        <a:rPr lang="fr-FR" sz="2400" dirty="0">
                          <a:effectLst/>
                        </a:rPr>
                        <a:t>Agence Française de Développement</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67" marR="59267" marT="0" marB="0" anchor="b"/>
                </a:tc>
                <a:extLst>
                  <a:ext uri="{0D108BD9-81ED-4DB2-BD59-A6C34878D82A}">
                    <a16:rowId xmlns:a16="http://schemas.microsoft.com/office/drawing/2014/main" val="10001"/>
                  </a:ext>
                </a:extLst>
              </a:tr>
              <a:tr h="642419">
                <a:tc>
                  <a:txBody>
                    <a:bodyPr/>
                    <a:lstStyle/>
                    <a:p>
                      <a:pPr>
                        <a:lnSpc>
                          <a:spcPct val="115000"/>
                        </a:lnSpc>
                        <a:spcAft>
                          <a:spcPts val="0"/>
                        </a:spcAft>
                      </a:pPr>
                      <a:r>
                        <a:rPr lang="fr-FR" sz="2400" dirty="0">
                          <a:effectLst/>
                        </a:rPr>
                        <a:t>2</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67" marR="59267" marT="0" marB="0"/>
                </a:tc>
                <a:tc>
                  <a:txBody>
                    <a:bodyPr/>
                    <a:lstStyle/>
                    <a:p>
                      <a:pPr>
                        <a:lnSpc>
                          <a:spcPct val="115000"/>
                        </a:lnSpc>
                        <a:spcAft>
                          <a:spcPts val="0"/>
                        </a:spcAft>
                      </a:pPr>
                      <a:r>
                        <a:rPr lang="fr-FR" sz="2400" dirty="0">
                          <a:effectLst/>
                        </a:rPr>
                        <a:t>CANADA</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67" marR="59267" marT="0" marB="0" anchor="b"/>
                </a:tc>
                <a:extLst>
                  <a:ext uri="{0D108BD9-81ED-4DB2-BD59-A6C34878D82A}">
                    <a16:rowId xmlns:a16="http://schemas.microsoft.com/office/drawing/2014/main" val="10002"/>
                  </a:ext>
                </a:extLst>
              </a:tr>
              <a:tr h="642419">
                <a:tc>
                  <a:txBody>
                    <a:bodyPr/>
                    <a:lstStyle/>
                    <a:p>
                      <a:pPr>
                        <a:lnSpc>
                          <a:spcPct val="115000"/>
                        </a:lnSpc>
                        <a:spcAft>
                          <a:spcPts val="0"/>
                        </a:spcAft>
                      </a:pPr>
                      <a:r>
                        <a:rPr lang="fr-FR" sz="2400" dirty="0">
                          <a:effectLst/>
                        </a:rPr>
                        <a:t>3</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67" marR="59267" marT="0" marB="0"/>
                </a:tc>
                <a:tc>
                  <a:txBody>
                    <a:bodyPr/>
                    <a:lstStyle/>
                    <a:p>
                      <a:pPr>
                        <a:lnSpc>
                          <a:spcPct val="115000"/>
                        </a:lnSpc>
                        <a:spcAft>
                          <a:spcPts val="0"/>
                        </a:spcAft>
                      </a:pPr>
                      <a:r>
                        <a:rPr lang="fr-FR" sz="2400" dirty="0">
                          <a:effectLst/>
                        </a:rPr>
                        <a:t>SUISSE</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67" marR="59267" marT="0" marB="0" anchor="b"/>
                </a:tc>
                <a:extLst>
                  <a:ext uri="{0D108BD9-81ED-4DB2-BD59-A6C34878D82A}">
                    <a16:rowId xmlns:a16="http://schemas.microsoft.com/office/drawing/2014/main" val="10003"/>
                  </a:ext>
                </a:extLst>
              </a:tr>
              <a:tr h="642419">
                <a:tc>
                  <a:txBody>
                    <a:bodyPr/>
                    <a:lstStyle/>
                    <a:p>
                      <a:pPr>
                        <a:lnSpc>
                          <a:spcPct val="115000"/>
                        </a:lnSpc>
                        <a:spcAft>
                          <a:spcPts val="0"/>
                        </a:spcAft>
                      </a:pPr>
                      <a:r>
                        <a:rPr lang="fr-FR" sz="2400">
                          <a:effectLst/>
                        </a:rPr>
                        <a:t>4</a:t>
                      </a:r>
                      <a:endParaRPr lang="fr-F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67" marR="59267" marT="0" marB="0"/>
                </a:tc>
                <a:tc>
                  <a:txBody>
                    <a:bodyPr/>
                    <a:lstStyle/>
                    <a:p>
                      <a:pPr>
                        <a:lnSpc>
                          <a:spcPct val="115000"/>
                        </a:lnSpc>
                        <a:spcAft>
                          <a:spcPts val="0"/>
                        </a:spcAft>
                      </a:pPr>
                      <a:r>
                        <a:rPr lang="fr-FR" sz="2400" dirty="0">
                          <a:effectLst/>
                        </a:rPr>
                        <a:t>UNICEF</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67" marR="59267" marT="0" marB="0" anchor="b"/>
                </a:tc>
                <a:extLst>
                  <a:ext uri="{0D108BD9-81ED-4DB2-BD59-A6C34878D82A}">
                    <a16:rowId xmlns:a16="http://schemas.microsoft.com/office/drawing/2014/main" val="10004"/>
                  </a:ext>
                </a:extLst>
              </a:tr>
              <a:tr h="642419">
                <a:tc>
                  <a:txBody>
                    <a:bodyPr/>
                    <a:lstStyle/>
                    <a:p>
                      <a:pPr>
                        <a:lnSpc>
                          <a:spcPct val="115000"/>
                        </a:lnSpc>
                        <a:spcAft>
                          <a:spcPts val="0"/>
                        </a:spcAft>
                      </a:pPr>
                      <a:r>
                        <a:rPr lang="fr-FR" sz="2400">
                          <a:effectLst/>
                        </a:rPr>
                        <a:t>5</a:t>
                      </a:r>
                      <a:endParaRPr lang="fr-F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59267" marR="59267" marT="0" marB="0"/>
                </a:tc>
                <a:tc>
                  <a:txBody>
                    <a:bodyPr/>
                    <a:lstStyle/>
                    <a:p>
                      <a:pPr>
                        <a:lnSpc>
                          <a:spcPct val="115000"/>
                        </a:lnSpc>
                        <a:spcAft>
                          <a:spcPts val="0"/>
                        </a:spcAft>
                      </a:pPr>
                      <a:r>
                        <a:rPr lang="fr-FR" sz="2400" dirty="0">
                          <a:effectLst/>
                        </a:rPr>
                        <a:t>Partenariat mondial pour l’éducation</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67" marR="59267" marT="0" marB="0" anchor="b"/>
                </a:tc>
                <a:extLst>
                  <a:ext uri="{0D108BD9-81ED-4DB2-BD59-A6C34878D82A}">
                    <a16:rowId xmlns:a16="http://schemas.microsoft.com/office/drawing/2014/main" val="10005"/>
                  </a:ext>
                </a:extLst>
              </a:tr>
              <a:tr h="642419">
                <a:tc>
                  <a:txBody>
                    <a:bodyPr/>
                    <a:lstStyle/>
                    <a:p>
                      <a:pPr>
                        <a:lnSpc>
                          <a:spcPct val="115000"/>
                        </a:lnSpc>
                        <a:spcAft>
                          <a:spcPts val="0"/>
                        </a:spcAft>
                      </a:pPr>
                      <a:r>
                        <a:rPr lang="fr-FR" sz="2400" dirty="0">
                          <a:effectLst/>
                          <a:latin typeface="Calibri" panose="020F0502020204030204" pitchFamily="34" charset="0"/>
                          <a:ea typeface="Times New Roman" panose="02020603050405020304" pitchFamily="18" charset="0"/>
                          <a:cs typeface="Times New Roman" panose="02020603050405020304" pitchFamily="18" charset="0"/>
                        </a:rPr>
                        <a:t>6</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67" marR="59267" marT="0" marB="0"/>
                </a:tc>
                <a:tc>
                  <a:txBody>
                    <a:bodyPr/>
                    <a:lstStyle/>
                    <a:p>
                      <a:pPr>
                        <a:lnSpc>
                          <a:spcPct val="115000"/>
                        </a:lnSpc>
                        <a:spcAft>
                          <a:spcPts val="0"/>
                        </a:spcAft>
                      </a:pPr>
                      <a:r>
                        <a:rPr lang="fr-FR" sz="2400" dirty="0">
                          <a:effectLst/>
                        </a:rPr>
                        <a:t>Luxembourg</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267" marR="59267" marT="0" marB="0" anchor="b"/>
                </a:tc>
                <a:extLst>
                  <a:ext uri="{0D108BD9-81ED-4DB2-BD59-A6C34878D82A}">
                    <a16:rowId xmlns:a16="http://schemas.microsoft.com/office/drawing/2014/main" val="10007"/>
                  </a:ext>
                </a:extLst>
              </a:tr>
            </a:tbl>
          </a:graphicData>
        </a:graphic>
      </p:graphicFrame>
      <p:sp>
        <p:nvSpPr>
          <p:cNvPr id="8" name="Titre 1">
            <a:extLst>
              <a:ext uri="{FF2B5EF4-FFF2-40B4-BE49-F238E27FC236}">
                <a16:creationId xmlns:a16="http://schemas.microsoft.com/office/drawing/2014/main" id="{E4034AC4-0DC7-490D-8ADC-582EA688EC2A}"/>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42446860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05D50AA-ED44-4A9A-8C1A-3C17EB8DF1D3}"/>
              </a:ext>
            </a:extLst>
          </p:cNvPr>
          <p:cNvSpPr>
            <a:spLocks noGrp="1"/>
          </p:cNvSpPr>
          <p:nvPr>
            <p:ph idx="1"/>
          </p:nvPr>
        </p:nvSpPr>
        <p:spPr>
          <a:xfrm>
            <a:off x="1502569" y="931493"/>
            <a:ext cx="10515600" cy="4351338"/>
          </a:xfrm>
        </p:spPr>
        <p:txBody>
          <a:bodyPr/>
          <a:lstStyle/>
          <a:p>
            <a:r>
              <a:rPr lang="fr-FR" dirty="0"/>
              <a:t>Contribution de chaque PTF et Poids dans le CAST</a:t>
            </a:r>
          </a:p>
        </p:txBody>
      </p:sp>
      <p:sp>
        <p:nvSpPr>
          <p:cNvPr id="7" name="Titre 1">
            <a:extLst>
              <a:ext uri="{FF2B5EF4-FFF2-40B4-BE49-F238E27FC236}">
                <a16:creationId xmlns:a16="http://schemas.microsoft.com/office/drawing/2014/main" id="{E0ABD77F-B3A5-4049-B7B3-FDD1A0272E84}"/>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graphicFrame>
        <p:nvGraphicFramePr>
          <p:cNvPr id="2" name="Tableau 1"/>
          <p:cNvGraphicFramePr>
            <a:graphicFrameLocks noGrp="1"/>
          </p:cNvGraphicFramePr>
          <p:nvPr>
            <p:extLst>
              <p:ext uri="{D42A27DB-BD31-4B8C-83A1-F6EECF244321}">
                <p14:modId xmlns:p14="http://schemas.microsoft.com/office/powerpoint/2010/main" val="201235142"/>
              </p:ext>
            </p:extLst>
          </p:nvPr>
        </p:nvGraphicFramePr>
        <p:xfrm>
          <a:off x="1408111" y="1454727"/>
          <a:ext cx="10658550" cy="5256425"/>
        </p:xfrm>
        <a:graphic>
          <a:graphicData uri="http://schemas.openxmlformats.org/drawingml/2006/table">
            <a:tbl>
              <a:tblPr firstRow="1" firstCol="1" bandRow="1"/>
              <a:tblGrid>
                <a:gridCol w="1315265">
                  <a:extLst>
                    <a:ext uri="{9D8B030D-6E8A-4147-A177-3AD203B41FA5}">
                      <a16:colId xmlns:a16="http://schemas.microsoft.com/office/drawing/2014/main" val="4074139577"/>
                    </a:ext>
                  </a:extLst>
                </a:gridCol>
                <a:gridCol w="1170309">
                  <a:extLst>
                    <a:ext uri="{9D8B030D-6E8A-4147-A177-3AD203B41FA5}">
                      <a16:colId xmlns:a16="http://schemas.microsoft.com/office/drawing/2014/main" val="3806770169"/>
                    </a:ext>
                  </a:extLst>
                </a:gridCol>
                <a:gridCol w="1018957">
                  <a:extLst>
                    <a:ext uri="{9D8B030D-6E8A-4147-A177-3AD203B41FA5}">
                      <a16:colId xmlns:a16="http://schemas.microsoft.com/office/drawing/2014/main" val="2210835590"/>
                    </a:ext>
                  </a:extLst>
                </a:gridCol>
                <a:gridCol w="1449563">
                  <a:extLst>
                    <a:ext uri="{9D8B030D-6E8A-4147-A177-3AD203B41FA5}">
                      <a16:colId xmlns:a16="http://schemas.microsoft.com/office/drawing/2014/main" val="2911678545"/>
                    </a:ext>
                  </a:extLst>
                </a:gridCol>
                <a:gridCol w="1033880">
                  <a:extLst>
                    <a:ext uri="{9D8B030D-6E8A-4147-A177-3AD203B41FA5}">
                      <a16:colId xmlns:a16="http://schemas.microsoft.com/office/drawing/2014/main" val="3918912760"/>
                    </a:ext>
                  </a:extLst>
                </a:gridCol>
                <a:gridCol w="1336582">
                  <a:extLst>
                    <a:ext uri="{9D8B030D-6E8A-4147-A177-3AD203B41FA5}">
                      <a16:colId xmlns:a16="http://schemas.microsoft.com/office/drawing/2014/main" val="36829597"/>
                    </a:ext>
                  </a:extLst>
                </a:gridCol>
                <a:gridCol w="852684">
                  <a:extLst>
                    <a:ext uri="{9D8B030D-6E8A-4147-A177-3AD203B41FA5}">
                      <a16:colId xmlns:a16="http://schemas.microsoft.com/office/drawing/2014/main" val="3490690147"/>
                    </a:ext>
                  </a:extLst>
                </a:gridCol>
                <a:gridCol w="1460221">
                  <a:extLst>
                    <a:ext uri="{9D8B030D-6E8A-4147-A177-3AD203B41FA5}">
                      <a16:colId xmlns:a16="http://schemas.microsoft.com/office/drawing/2014/main" val="381667199"/>
                    </a:ext>
                  </a:extLst>
                </a:gridCol>
                <a:gridCol w="1021089">
                  <a:extLst>
                    <a:ext uri="{9D8B030D-6E8A-4147-A177-3AD203B41FA5}">
                      <a16:colId xmlns:a16="http://schemas.microsoft.com/office/drawing/2014/main" val="3510688352"/>
                    </a:ext>
                  </a:extLst>
                </a:gridCol>
              </a:tblGrid>
              <a:tr h="372805">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62345" marR="6234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62345" marR="6234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62345" marR="6234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gridSpan="2">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gridSpan="2">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extLst>
                  <a:ext uri="{0D108BD9-81ED-4DB2-BD59-A6C34878D82A}">
                    <a16:rowId xmlns:a16="http://schemas.microsoft.com/office/drawing/2014/main" val="3004790490"/>
                  </a:ext>
                </a:extLst>
              </a:tr>
              <a:tr h="763361">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PTF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1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Taux</a:t>
                      </a: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change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fr-F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Montants (en milliers de F CFA)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fr-F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Montants (en milliers de F CFA)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fr-F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Montants (en milliers de F CFA)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98376554"/>
                  </a:ext>
                </a:extLst>
              </a:tr>
              <a:tr h="372805">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AFD PF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Euro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655,957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1 311 914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1 311 914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672605"/>
                  </a:ext>
                </a:extLst>
              </a:tr>
              <a:tr h="372805">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AFD PV</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Euro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655,957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327 979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1 311 914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960161"/>
                  </a:ext>
                </a:extLst>
              </a:tr>
              <a:tr h="372805">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CANADA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Dollars Can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4 300 000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24,91%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4 300 000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1 075 000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528300"/>
                  </a:ext>
                </a:extLst>
              </a:tr>
              <a:tr h="372805">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SUISSE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1 740 000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1 054 000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802548"/>
                  </a:ext>
                </a:extLst>
              </a:tr>
              <a:tr h="372805">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UNICEF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Dollars US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250 000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270 000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270 000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744021"/>
                  </a:ext>
                </a:extLst>
              </a:tr>
              <a:tr h="372805">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PME PF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Dollars US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7 364 709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42,66%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2 581 200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2 581 200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20,92%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890092"/>
                  </a:ext>
                </a:extLst>
              </a:tr>
              <a:tr h="372805">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PME PV1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Dollars US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2 311 181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18,73%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855748"/>
                  </a:ext>
                </a:extLst>
              </a:tr>
              <a:tr h="372805">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PME PV2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Dollars US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998697"/>
                  </a:ext>
                </a:extLst>
              </a:tr>
              <a:tr h="372805">
                <a:tc>
                  <a:txBody>
                    <a:bodyPr/>
                    <a:lstStyle/>
                    <a:p>
                      <a:pPr>
                        <a:lnSpc>
                          <a:spcPct val="107000"/>
                        </a:lnSpc>
                        <a:spcAft>
                          <a:spcPts val="0"/>
                        </a:spcAft>
                      </a:pPr>
                      <a:r>
                        <a:rPr lang="en-US" sz="16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PME COVID[1]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Dollars US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3 645 000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683690"/>
                  </a:ext>
                </a:extLst>
              </a:tr>
              <a:tr h="372805">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Luxembourg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Euro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655,957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3 607 764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3 345 381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3 476 572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41780"/>
                  </a:ext>
                </a:extLst>
              </a:tr>
              <a:tr h="372805">
                <a:tc gridSpan="2">
                  <a:txBody>
                    <a:bodyPr/>
                    <a:lstStyle/>
                    <a:p>
                      <a:pPr algn="ctr">
                        <a:lnSpc>
                          <a:spcPct val="107000"/>
                        </a:lnSpc>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contribution CAST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17 262 472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16 835 473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07000"/>
                        </a:lnSpc>
                        <a:spcAft>
                          <a:spcPts val="0"/>
                        </a:spcAft>
                      </a:pPr>
                      <a:r>
                        <a:rPr lang="en-U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FR"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12 337 781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lnSpc>
                          <a:spcPct val="107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345" marR="6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998780"/>
                  </a:ext>
                </a:extLst>
              </a:tr>
            </a:tbl>
          </a:graphicData>
        </a:graphic>
      </p:graphicFrame>
    </p:spTree>
    <p:extLst>
      <p:ext uri="{BB962C8B-B14F-4D97-AF65-F5344CB8AC3E}">
        <p14:creationId xmlns:p14="http://schemas.microsoft.com/office/powerpoint/2010/main" val="41185855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4210" y="600654"/>
            <a:ext cx="10380292" cy="287241"/>
          </a:xfrm>
        </p:spPr>
        <p:txBody>
          <a:bodyPr>
            <a:normAutofit fontScale="90000"/>
          </a:bodyPr>
          <a:lstStyle/>
          <a:p>
            <a:r>
              <a:rPr lang="fr-FR" sz="3000" dirty="0"/>
              <a:t>Conditionnalités des PTF (CAST) indicateurs requête2</a:t>
            </a:r>
          </a:p>
        </p:txBody>
      </p:sp>
      <p:graphicFrame>
        <p:nvGraphicFramePr>
          <p:cNvPr id="4" name="Espace réservé du contenu 3"/>
          <p:cNvGraphicFramePr>
            <a:graphicFrameLocks noGrp="1"/>
          </p:cNvGraphicFramePr>
          <p:nvPr>
            <p:ph idx="1"/>
          </p:nvPr>
        </p:nvGraphicFramePr>
        <p:xfrm>
          <a:off x="1222050" y="887896"/>
          <a:ext cx="10844612" cy="6237955"/>
        </p:xfrm>
        <a:graphic>
          <a:graphicData uri="http://schemas.openxmlformats.org/drawingml/2006/table">
            <a:tbl>
              <a:tblPr>
                <a:tableStyleId>{5C22544A-7EE6-4342-B048-85BDC9FD1C3A}</a:tableStyleId>
              </a:tblPr>
              <a:tblGrid>
                <a:gridCol w="792280">
                  <a:extLst>
                    <a:ext uri="{9D8B030D-6E8A-4147-A177-3AD203B41FA5}">
                      <a16:colId xmlns:a16="http://schemas.microsoft.com/office/drawing/2014/main" val="20000"/>
                    </a:ext>
                  </a:extLst>
                </a:gridCol>
                <a:gridCol w="666659">
                  <a:extLst>
                    <a:ext uri="{9D8B030D-6E8A-4147-A177-3AD203B41FA5}">
                      <a16:colId xmlns:a16="http://schemas.microsoft.com/office/drawing/2014/main" val="422558183"/>
                    </a:ext>
                  </a:extLst>
                </a:gridCol>
                <a:gridCol w="9385673">
                  <a:extLst>
                    <a:ext uri="{9D8B030D-6E8A-4147-A177-3AD203B41FA5}">
                      <a16:colId xmlns:a16="http://schemas.microsoft.com/office/drawing/2014/main" val="20001"/>
                    </a:ext>
                  </a:extLst>
                </a:gridCol>
              </a:tblGrid>
              <a:tr h="295739">
                <a:tc gridSpan="2">
                  <a:txBody>
                    <a:bodyPr/>
                    <a:lstStyle/>
                    <a:p>
                      <a:pPr marL="6350">
                        <a:lnSpc>
                          <a:spcPct val="107000"/>
                        </a:lnSpc>
                        <a:spcAft>
                          <a:spcPts val="0"/>
                        </a:spcAft>
                      </a:pPr>
                      <a:r>
                        <a:rPr lang="fr-FR" sz="2000" spc="-20" dirty="0">
                          <a:effectLst/>
                        </a:rPr>
                        <a:t>Domaine</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6350">
                        <a:lnSpc>
                          <a:spcPct val="107000"/>
                        </a:lnSpc>
                        <a:spcAft>
                          <a:spcPts val="0"/>
                        </a:spcAft>
                      </a:pP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
                        <a:lnSpc>
                          <a:spcPct val="107000"/>
                        </a:lnSpc>
                        <a:spcAft>
                          <a:spcPts val="0"/>
                        </a:spcAft>
                      </a:pPr>
                      <a:r>
                        <a:rPr lang="fr-FR" sz="2000" spc="-10" dirty="0">
                          <a:effectLst/>
                        </a:rPr>
                        <a:t>Indicateur</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5739">
                <a:tc gridSpan="3">
                  <a:txBody>
                    <a:bodyPr/>
                    <a:lstStyle/>
                    <a:p>
                      <a:pPr marL="18415">
                        <a:lnSpc>
                          <a:spcPct val="107000"/>
                        </a:lnSpc>
                        <a:spcAft>
                          <a:spcPts val="0"/>
                        </a:spcAft>
                      </a:pPr>
                      <a:r>
                        <a:rPr lang="fr-FR" sz="2000" b="1" spc="-25" dirty="0">
                          <a:effectLst/>
                        </a:rPr>
                        <a:t>1. Equité</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606864">
                <a:tc>
                  <a:txBody>
                    <a:bodyPr/>
                    <a:lstStyle/>
                    <a:p>
                      <a:pPr marL="8890">
                        <a:lnSpc>
                          <a:spcPct val="107000"/>
                        </a:lnSpc>
                        <a:spcAft>
                          <a:spcPts val="0"/>
                        </a:spcAft>
                      </a:pPr>
                      <a:r>
                        <a:rPr lang="fr-FR" sz="2400" dirty="0">
                          <a:effectLst/>
                        </a:rPr>
                        <a:t>IFR</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8890">
                        <a:lnSpc>
                          <a:spcPct val="107000"/>
                        </a:lnSpc>
                        <a:spcAft>
                          <a:spcPts val="0"/>
                        </a:spcAft>
                      </a:pPr>
                      <a:r>
                        <a:rPr lang="fr-FR" sz="2000" spc="5">
                          <a:effectLst/>
                        </a:rPr>
                        <a:t>Taux d'accroissement annuel des effectifs scolarisés en primaire dans les 6 régions </a:t>
                      </a:r>
                      <a:r>
                        <a:rPr lang="fr-FR" sz="2000">
                          <a:effectLst/>
                        </a:rPr>
                        <a:t>Boucle du Mouhoun, Cascades, Centre-Nord, Est, Sahel et Sud-Ouest.</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R="8890">
                        <a:lnSpc>
                          <a:spcPct val="100000"/>
                        </a:lnSpc>
                        <a:spcAft>
                          <a:spcPts val="0"/>
                        </a:spcAft>
                      </a:pPr>
                      <a:r>
                        <a:rPr lang="fr-FR" sz="2000" spc="5" dirty="0">
                          <a:effectLst/>
                        </a:rPr>
                        <a:t>Taux d'accroissement annuel des effectifs scolarisés en primaire dans les 6 régions </a:t>
                      </a:r>
                      <a:r>
                        <a:rPr lang="fr-FR" sz="2000" dirty="0">
                          <a:effectLst/>
                        </a:rPr>
                        <a:t>Boucle du Mouhoun, Cascades, Centre-Nord, Est, Sahel et Sud-Ouest.</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6080">
                <a:tc>
                  <a:txBody>
                    <a:bodyPr/>
                    <a:lstStyle/>
                    <a:p>
                      <a:pPr marL="8890">
                        <a:lnSpc>
                          <a:spcPct val="107000"/>
                        </a:lnSpc>
                        <a:spcAft>
                          <a:spcPts val="0"/>
                        </a:spcAft>
                      </a:pPr>
                      <a:r>
                        <a:rPr lang="fr-FR" sz="2400">
                          <a:effectLst/>
                        </a:rPr>
                        <a:t>IIP</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8890">
                        <a:lnSpc>
                          <a:spcPct val="107000"/>
                        </a:lnSpc>
                        <a:spcAft>
                          <a:spcPts val="0"/>
                        </a:spcAft>
                      </a:pPr>
                      <a:r>
                        <a:rPr lang="fr-FR" sz="2000" spc="25" dirty="0">
                          <a:effectLst/>
                        </a:rPr>
                        <a:t>Nombre de salles de classe fonctionnelles dans les 4 régions : Boucle du Mouhoun, </a:t>
                      </a:r>
                      <a:r>
                        <a:rPr lang="fr-FR" sz="2000" spc="20" dirty="0">
                          <a:effectLst/>
                        </a:rPr>
                        <a:t>Cascades Centre-Nord et Sud-Ouest aux rentrées scolaires 2020, 2021 et 2022 (offre </a:t>
                      </a:r>
                      <a:r>
                        <a:rPr lang="fr-FR" sz="2000" spc="5" dirty="0">
                          <a:effectLst/>
                        </a:rPr>
                        <a:t>d'éducation).</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3175" marR="6350">
                        <a:lnSpc>
                          <a:spcPct val="100000"/>
                        </a:lnSpc>
                        <a:spcAft>
                          <a:spcPts val="0"/>
                        </a:spcAft>
                      </a:pPr>
                      <a:r>
                        <a:rPr lang="fr-FR" sz="2000" spc="25" dirty="0">
                          <a:effectLst/>
                        </a:rPr>
                        <a:t>Nombre de salles de classe fonctionnelles dans les 4 régions : Boucle du Mouhoun, </a:t>
                      </a:r>
                      <a:r>
                        <a:rPr lang="fr-FR" sz="2000" spc="20" dirty="0">
                          <a:effectLst/>
                        </a:rPr>
                        <a:t>Cascades Centre-Nord et Sud-Ouest aux rentrées scolaires 2020, 2021 et 2022 (offre </a:t>
                      </a:r>
                      <a:r>
                        <a:rPr lang="fr-FR" sz="2000" spc="5" dirty="0">
                          <a:effectLst/>
                        </a:rPr>
                        <a:t>d'éducation).</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5739">
                <a:tc gridSpan="3">
                  <a:txBody>
                    <a:bodyPr/>
                    <a:lstStyle/>
                    <a:p>
                      <a:pPr marL="12065">
                        <a:lnSpc>
                          <a:spcPct val="107000"/>
                        </a:lnSpc>
                        <a:spcAft>
                          <a:spcPts val="0"/>
                        </a:spcAft>
                      </a:pPr>
                      <a:r>
                        <a:rPr lang="fr-FR" sz="2000" b="1" spc="-15" dirty="0">
                          <a:effectLst/>
                        </a:rPr>
                        <a:t>2. Efficience</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r h="606864">
                <a:tc>
                  <a:txBody>
                    <a:bodyPr/>
                    <a:lstStyle/>
                    <a:p>
                      <a:pPr marL="8890">
                        <a:lnSpc>
                          <a:spcPct val="107000"/>
                        </a:lnSpc>
                        <a:spcAft>
                          <a:spcPts val="0"/>
                        </a:spcAft>
                      </a:pPr>
                      <a:r>
                        <a:rPr lang="fr-FR" sz="2400" dirty="0">
                          <a:effectLst/>
                        </a:rPr>
                        <a:t>IFR</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8890">
                        <a:lnSpc>
                          <a:spcPct val="107000"/>
                        </a:lnSpc>
                        <a:spcAft>
                          <a:spcPts val="0"/>
                        </a:spcAft>
                      </a:pPr>
                      <a:r>
                        <a:rPr lang="fr-FR" sz="2000" spc="45">
                          <a:effectLst/>
                        </a:rPr>
                        <a:t>Part des dépenses de fonctionnement des directions centrales dans le budget </a:t>
                      </a:r>
                      <a:r>
                        <a:rPr lang="fr-FR" sz="2000">
                          <a:effectLst/>
                        </a:rPr>
                        <a:t>général et le CAST hors salaire</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R="8890">
                        <a:lnSpc>
                          <a:spcPct val="100000"/>
                        </a:lnSpc>
                        <a:spcAft>
                          <a:spcPts val="0"/>
                        </a:spcAft>
                      </a:pPr>
                      <a:r>
                        <a:rPr lang="fr-FR" sz="2000" spc="45" dirty="0">
                          <a:effectLst/>
                        </a:rPr>
                        <a:t>Part des dépenses de fonctionnement des directions centrales dans le budget </a:t>
                      </a:r>
                      <a:r>
                        <a:rPr lang="fr-FR" sz="2000" dirty="0">
                          <a:effectLst/>
                        </a:rPr>
                        <a:t>général et le CAST hors salaire</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06864">
                <a:tc>
                  <a:txBody>
                    <a:bodyPr/>
                    <a:lstStyle/>
                    <a:p>
                      <a:pPr marL="8890">
                        <a:lnSpc>
                          <a:spcPct val="107000"/>
                        </a:lnSpc>
                        <a:spcAft>
                          <a:spcPts val="0"/>
                        </a:spcAft>
                      </a:pPr>
                      <a:r>
                        <a:rPr lang="fr-FR" sz="2400">
                          <a:effectLst/>
                        </a:rPr>
                        <a:t>IIP</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8890">
                        <a:lnSpc>
                          <a:spcPct val="107000"/>
                        </a:lnSpc>
                        <a:spcAft>
                          <a:spcPts val="0"/>
                        </a:spcAft>
                      </a:pPr>
                      <a:r>
                        <a:rPr lang="fr-FR" sz="2000" spc="-5" dirty="0">
                          <a:effectLst/>
                        </a:rPr>
                        <a:t>Part des dépenses réalisées au profit de la formation continue dans le budget général et le CAST hors salaire</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3175" marR="12065">
                        <a:lnSpc>
                          <a:spcPct val="100000"/>
                        </a:lnSpc>
                        <a:spcAft>
                          <a:spcPts val="0"/>
                        </a:spcAft>
                      </a:pPr>
                      <a:r>
                        <a:rPr lang="fr-FR" sz="2000" spc="-5" dirty="0">
                          <a:effectLst/>
                        </a:rPr>
                        <a:t>Part des dépenses réalisées au profit de la formation continue dans le budget général et le CAST hors salaire</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95739">
                <a:tc gridSpan="3">
                  <a:txBody>
                    <a:bodyPr/>
                    <a:lstStyle/>
                    <a:p>
                      <a:pPr marL="8890">
                        <a:lnSpc>
                          <a:spcPct val="107000"/>
                        </a:lnSpc>
                        <a:spcAft>
                          <a:spcPts val="0"/>
                        </a:spcAft>
                      </a:pPr>
                      <a:r>
                        <a:rPr lang="fr-FR" sz="2000" b="1" spc="-5" dirty="0">
                          <a:effectLst/>
                        </a:rPr>
                        <a:t>3. Acquis d'apprentissage</a:t>
                      </a:r>
                      <a:endPar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7"/>
                  </a:ext>
                </a:extLst>
              </a:tr>
              <a:tr h="495523">
                <a:tc>
                  <a:txBody>
                    <a:bodyPr/>
                    <a:lstStyle/>
                    <a:p>
                      <a:pPr marL="8890">
                        <a:lnSpc>
                          <a:spcPct val="107000"/>
                        </a:lnSpc>
                        <a:spcAft>
                          <a:spcPts val="0"/>
                        </a:spcAft>
                      </a:pPr>
                      <a:r>
                        <a:rPr lang="fr-FR" sz="2400">
                          <a:effectLst/>
                        </a:rPr>
                        <a:t>IFR</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R="8890">
                        <a:lnSpc>
                          <a:spcPts val="1250"/>
                        </a:lnSpc>
                        <a:spcAft>
                          <a:spcPts val="0"/>
                        </a:spcAft>
                      </a:pPr>
                      <a:endParaRPr lang="fr-FR" sz="2000">
                        <a:effectLst/>
                      </a:endParaRPr>
                    </a:p>
                    <a:p>
                      <a:pPr marR="8890">
                        <a:lnSpc>
                          <a:spcPts val="1250"/>
                        </a:lnSpc>
                        <a:spcAft>
                          <a:spcPts val="0"/>
                        </a:spcAft>
                      </a:pPr>
                      <a:r>
                        <a:rPr lang="fr-FR" sz="2000">
                          <a:effectLst/>
                        </a:rPr>
                        <a:t>% d'enseignants de CP1-CP2 formés appliquant dans leur classe au moins 75% des recommandations liées aux formations continues auxquelles ils ont participé.</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R="8890">
                        <a:lnSpc>
                          <a:spcPts val="1250"/>
                        </a:lnSpc>
                        <a:spcAft>
                          <a:spcPts val="0"/>
                        </a:spcAft>
                      </a:pPr>
                      <a:endParaRPr lang="fr-FR" sz="2000" dirty="0">
                        <a:effectLst/>
                      </a:endParaRPr>
                    </a:p>
                    <a:p>
                      <a:pPr marR="8890">
                        <a:lnSpc>
                          <a:spcPts val="1250"/>
                        </a:lnSpc>
                        <a:spcAft>
                          <a:spcPts val="0"/>
                        </a:spcAft>
                      </a:pPr>
                      <a:r>
                        <a:rPr lang="fr-FR" sz="2000" dirty="0">
                          <a:effectLst/>
                        </a:rPr>
                        <a:t>% d'enseignants de CP1-CP2 formés appliquant dans leur classe au moins 75% des recommandations liées aux formations continues auxquelles ils ont participé.</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744628">
                <a:tc>
                  <a:txBody>
                    <a:bodyPr/>
                    <a:lstStyle/>
                    <a:p>
                      <a:pPr marL="8890">
                        <a:lnSpc>
                          <a:spcPct val="107000"/>
                        </a:lnSpc>
                        <a:spcAft>
                          <a:spcPts val="0"/>
                        </a:spcAft>
                      </a:pPr>
                      <a:r>
                        <a:rPr lang="fr-FR" sz="2400" dirty="0">
                          <a:effectLst/>
                        </a:rPr>
                        <a:t>IIP</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8415" marR="8890">
                        <a:lnSpc>
                          <a:spcPct val="100000"/>
                        </a:lnSpc>
                        <a:spcAft>
                          <a:spcPts val="0"/>
                        </a:spcAft>
                      </a:pPr>
                      <a:r>
                        <a:rPr lang="fr-FR" sz="2000" spc="25" dirty="0">
                          <a:effectLst/>
                        </a:rPr>
                        <a:t>a)  % d'enseignants de CP1-CP2 ayant reçu au moins 8 jours de formation continue </a:t>
                      </a:r>
                      <a:r>
                        <a:rPr lang="fr-FR" sz="2000" dirty="0">
                          <a:effectLst/>
                        </a:rPr>
                        <a:t>présentielle par an, dans le cadre de la nouvelle stratégie de formation continue.</a:t>
                      </a:r>
                      <a:endParaRPr lang="fr-FR" sz="1800" dirty="0">
                        <a:effectLst/>
                      </a:endParaRPr>
                    </a:p>
                    <a:p>
                      <a:pPr marL="18415" marR="8890">
                        <a:lnSpc>
                          <a:spcPct val="100000"/>
                        </a:lnSpc>
                        <a:spcAft>
                          <a:spcPts val="0"/>
                        </a:spcAft>
                      </a:pPr>
                      <a:r>
                        <a:rPr lang="fr-FR" sz="2000" spc="-5" dirty="0">
                          <a:effectLst/>
                        </a:rPr>
                        <a:t>b) % des enseignants de CP1 et CP2 ayant reçu chaque année scolaire au moins 4 visites </a:t>
                      </a:r>
                      <a:r>
                        <a:rPr lang="fr-FR" sz="2000" spc="20" dirty="0">
                          <a:effectLst/>
                        </a:rPr>
                        <a:t>d'appui pédagogique de la part d'un encadreur pédagogique (CPI, IEPD, IP) formé </a:t>
                      </a:r>
                      <a:r>
                        <a:rPr lang="fr-FR" sz="2000" spc="25" dirty="0">
                          <a:effectLst/>
                        </a:rPr>
                        <a:t>aux nouvelles démarches de renforcement des pratiques pédagogiques et 8 visites </a:t>
                      </a:r>
                      <a:r>
                        <a:rPr lang="fr-FR" sz="2000" dirty="0">
                          <a:effectLst/>
                        </a:rPr>
                        <a:t>d'appui pédagogique de la part du directeur d'école.</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8415" marR="8890">
                        <a:lnSpc>
                          <a:spcPct val="100000"/>
                        </a:lnSpc>
                        <a:spcAft>
                          <a:spcPts val="0"/>
                        </a:spcAft>
                      </a:pPr>
                      <a:r>
                        <a:rPr lang="fr-FR" sz="2000" spc="25" dirty="0">
                          <a:effectLst/>
                        </a:rPr>
                        <a:t>a)  % d'enseignants de CP1-CP2 ayant reçu au moins 8 jours de formation continue </a:t>
                      </a:r>
                      <a:r>
                        <a:rPr lang="fr-FR" sz="2000" dirty="0">
                          <a:effectLst/>
                        </a:rPr>
                        <a:t>présentielle par an, dans le cadre de la nouvelle stratégie de formation continue.</a:t>
                      </a:r>
                      <a:endParaRPr lang="fr-FR" sz="1800" dirty="0">
                        <a:effectLst/>
                      </a:endParaRPr>
                    </a:p>
                    <a:p>
                      <a:pPr marL="18415" marR="8890">
                        <a:lnSpc>
                          <a:spcPct val="100000"/>
                        </a:lnSpc>
                        <a:spcAft>
                          <a:spcPts val="0"/>
                        </a:spcAft>
                      </a:pPr>
                      <a:r>
                        <a:rPr lang="fr-FR" sz="2000" spc="-5" dirty="0">
                          <a:effectLst/>
                        </a:rPr>
                        <a:t>b) % des enseignants de CP1 et CP2 ayant reçu chaque année scolaire au moins 4 visites </a:t>
                      </a:r>
                      <a:r>
                        <a:rPr lang="fr-FR" sz="2000" spc="20" dirty="0">
                          <a:effectLst/>
                        </a:rPr>
                        <a:t>d'appui pédagogique de la part d'un encadreur pédagogique (CPI, IEPD, IP) formé </a:t>
                      </a:r>
                      <a:r>
                        <a:rPr lang="fr-FR" sz="2000" spc="25" dirty="0">
                          <a:effectLst/>
                        </a:rPr>
                        <a:t>aux nouvelles démarches de renforcement des pratiques pédagogiques et 8 visites </a:t>
                      </a:r>
                      <a:r>
                        <a:rPr lang="fr-FR" sz="2000" dirty="0">
                          <a:effectLst/>
                        </a:rPr>
                        <a:t>d'appui pédagogique de la part du directeur d'école.</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60" marR="326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Titre 1">
            <a:extLst>
              <a:ext uri="{FF2B5EF4-FFF2-40B4-BE49-F238E27FC236}">
                <a16:creationId xmlns:a16="http://schemas.microsoft.com/office/drawing/2014/main" id="{A94F818A-33E4-43BB-8D10-006122B9DD04}"/>
              </a:ext>
            </a:extLst>
          </p:cNvPr>
          <p:cNvSpPr txBox="1">
            <a:spLocks/>
          </p:cNvSpPr>
          <p:nvPr/>
        </p:nvSpPr>
        <p:spPr>
          <a:xfrm>
            <a:off x="1524000" y="110325"/>
            <a:ext cx="10542662" cy="4903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5201844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3499" y="693541"/>
            <a:ext cx="9409045" cy="642943"/>
          </a:xfrm>
        </p:spPr>
        <p:txBody>
          <a:bodyPr/>
          <a:lstStyle/>
          <a:p>
            <a:r>
              <a:rPr lang="fr-FR" sz="3200" dirty="0"/>
              <a:t>Conditionnalités des PTF (CAST) (Plan de décaissement)</a:t>
            </a:r>
          </a:p>
        </p:txBody>
      </p:sp>
      <p:pic>
        <p:nvPicPr>
          <p:cNvPr id="5" name="Espace réservé du contenu 4"/>
          <p:cNvPicPr>
            <a:picLocks noGrp="1" noChangeAspect="1"/>
          </p:cNvPicPr>
          <p:nvPr>
            <p:ph idx="1"/>
          </p:nvPr>
        </p:nvPicPr>
        <p:blipFill>
          <a:blip r:embed="rId2"/>
          <a:stretch>
            <a:fillRect/>
          </a:stretch>
        </p:blipFill>
        <p:spPr>
          <a:xfrm>
            <a:off x="1583499" y="1444239"/>
            <a:ext cx="10448980" cy="4673060"/>
          </a:xfrm>
          <a:prstGeom prst="rect">
            <a:avLst/>
          </a:prstGeom>
        </p:spPr>
      </p:pic>
      <p:sp>
        <p:nvSpPr>
          <p:cNvPr id="6" name="Titre 1">
            <a:extLst>
              <a:ext uri="{FF2B5EF4-FFF2-40B4-BE49-F238E27FC236}">
                <a16:creationId xmlns:a16="http://schemas.microsoft.com/office/drawing/2014/main" id="{7A42E4C0-0D90-4656-9075-6F070AE8D696}"/>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24505670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6402" y="1178861"/>
            <a:ext cx="8229600" cy="430401"/>
          </a:xfrm>
        </p:spPr>
        <p:txBody>
          <a:bodyPr>
            <a:normAutofit fontScale="90000"/>
          </a:bodyPr>
          <a:lstStyle/>
          <a:p>
            <a:r>
              <a:rPr lang="fr-FR" dirty="0"/>
              <a:t>Conditionnalités des PTF (CAST)</a:t>
            </a:r>
          </a:p>
        </p:txBody>
      </p:sp>
      <p:pic>
        <p:nvPicPr>
          <p:cNvPr id="4" name="Espace réservé du contenu 3"/>
          <p:cNvPicPr>
            <a:picLocks noGrp="1" noChangeAspect="1"/>
          </p:cNvPicPr>
          <p:nvPr>
            <p:ph idx="1"/>
          </p:nvPr>
        </p:nvPicPr>
        <p:blipFill>
          <a:blip r:embed="rId2"/>
          <a:stretch>
            <a:fillRect/>
          </a:stretch>
        </p:blipFill>
        <p:spPr>
          <a:xfrm>
            <a:off x="1404358" y="1635766"/>
            <a:ext cx="10551207" cy="5452088"/>
          </a:xfrm>
          <a:prstGeom prst="rect">
            <a:avLst/>
          </a:prstGeom>
        </p:spPr>
      </p:pic>
      <p:sp>
        <p:nvSpPr>
          <p:cNvPr id="6" name="Titre 1">
            <a:extLst>
              <a:ext uri="{FF2B5EF4-FFF2-40B4-BE49-F238E27FC236}">
                <a16:creationId xmlns:a16="http://schemas.microsoft.com/office/drawing/2014/main" id="{E586EC05-5A47-4844-9CB2-35C4E65EF1BB}"/>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368978415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94090" y="1386687"/>
            <a:ext cx="8229600" cy="642943"/>
          </a:xfrm>
        </p:spPr>
        <p:txBody>
          <a:bodyPr>
            <a:normAutofit fontScale="90000"/>
          </a:bodyPr>
          <a:lstStyle/>
          <a:p>
            <a:r>
              <a:rPr lang="fr-FR" dirty="0"/>
              <a:t>Conditionnalités des PTF (CAST)</a:t>
            </a:r>
          </a:p>
        </p:txBody>
      </p:sp>
      <p:sp>
        <p:nvSpPr>
          <p:cNvPr id="3" name="Espace réservé du contenu 2"/>
          <p:cNvSpPr>
            <a:spLocks noGrp="1"/>
          </p:cNvSpPr>
          <p:nvPr>
            <p:ph idx="1"/>
          </p:nvPr>
        </p:nvSpPr>
        <p:spPr>
          <a:xfrm>
            <a:off x="1775519" y="2127902"/>
            <a:ext cx="9875197" cy="4565459"/>
          </a:xfrm>
        </p:spPr>
        <p:txBody>
          <a:bodyPr/>
          <a:lstStyle/>
          <a:p>
            <a:r>
              <a:rPr lang="fr-FR" dirty="0"/>
              <a:t>Conditionnalités des PTF (CAST)</a:t>
            </a:r>
          </a:p>
          <a:p>
            <a:r>
              <a:rPr lang="fr-FR" sz="3600" dirty="0"/>
              <a:t>Exécution</a:t>
            </a:r>
          </a:p>
          <a:p>
            <a:pPr lvl="2"/>
            <a:r>
              <a:rPr lang="fr-FR" sz="2800" dirty="0"/>
              <a:t>Décaissement en deux tranches pour certains PTF (majoritaire et minoritaire)</a:t>
            </a:r>
          </a:p>
          <a:p>
            <a:pPr lvl="2"/>
            <a:r>
              <a:rPr lang="fr-FR" sz="2800" dirty="0"/>
              <a:t>Nécessité de justifier d’un taux d’absorption d’au moins 70% pour bénéficier du décaissement de la part minoritaire</a:t>
            </a:r>
          </a:p>
          <a:p>
            <a:pPr lvl="2"/>
            <a:r>
              <a:rPr lang="fr-FR" sz="2800" dirty="0"/>
              <a:t>Audits et recommandations</a:t>
            </a:r>
          </a:p>
          <a:p>
            <a:pPr lvl="2"/>
            <a:r>
              <a:rPr lang="fr-FR" sz="2800" dirty="0"/>
              <a:t>Liste d’activités spécifiques inéligibles</a:t>
            </a:r>
          </a:p>
          <a:p>
            <a:r>
              <a:rPr lang="fr-FR" dirty="0"/>
              <a:t> </a:t>
            </a:r>
          </a:p>
          <a:p>
            <a:pPr lvl="2"/>
            <a:endParaRPr lang="fr-FR" dirty="0"/>
          </a:p>
          <a:p>
            <a:endParaRPr lang="fr-FR" dirty="0"/>
          </a:p>
        </p:txBody>
      </p:sp>
      <p:sp>
        <p:nvSpPr>
          <p:cNvPr id="5" name="Titre 1">
            <a:extLst>
              <a:ext uri="{FF2B5EF4-FFF2-40B4-BE49-F238E27FC236}">
                <a16:creationId xmlns:a16="http://schemas.microsoft.com/office/drawing/2014/main" id="{9D6F29DE-E6F0-4850-99EF-DF75D6D5BCC9}"/>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38942697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F325D0C-E4A1-4008-82D6-216A6C45968A}"/>
              </a:ext>
            </a:extLst>
          </p:cNvPr>
          <p:cNvSpPr>
            <a:spLocks noGrp="1"/>
          </p:cNvSpPr>
          <p:nvPr>
            <p:ph idx="1"/>
          </p:nvPr>
        </p:nvSpPr>
        <p:spPr>
          <a:xfrm>
            <a:off x="1408671" y="931493"/>
            <a:ext cx="10515600" cy="5319116"/>
          </a:xfrm>
        </p:spPr>
        <p:txBody>
          <a:bodyPr>
            <a:normAutofit/>
          </a:bodyPr>
          <a:lstStyle/>
          <a:p>
            <a:pPr algn="just"/>
            <a:r>
              <a:rPr lang="fr-FR" sz="3600" dirty="0"/>
              <a:t>Le CAST/CSS</a:t>
            </a:r>
          </a:p>
          <a:p>
            <a:pPr algn="just"/>
            <a:r>
              <a:rPr lang="fr-FR" sz="3600" dirty="0"/>
              <a:t>Les vivres sont payés par l’Etat</a:t>
            </a:r>
          </a:p>
          <a:p>
            <a:pPr algn="just"/>
            <a:r>
              <a:rPr lang="fr-FR" sz="3600" dirty="0"/>
              <a:t>Les plats sont revendus aux élèves à un prix très social par les établissements</a:t>
            </a:r>
          </a:p>
          <a:p>
            <a:pPr algn="just"/>
            <a:r>
              <a:rPr lang="fr-FR" sz="3600" dirty="0"/>
              <a:t>Les ressources de ce compte proviennent des contributions des élèves pour bénéficier de la cantine au secondaire et servent à financer des activités directement liées à la cantine</a:t>
            </a:r>
          </a:p>
          <a:p>
            <a:pPr algn="just"/>
            <a:r>
              <a:rPr lang="fr-FR" sz="3600" dirty="0"/>
              <a:t>Il est doté à autour de 560 millions par an</a:t>
            </a:r>
          </a:p>
        </p:txBody>
      </p:sp>
      <p:sp>
        <p:nvSpPr>
          <p:cNvPr id="5" name="Titre 1">
            <a:extLst>
              <a:ext uri="{FF2B5EF4-FFF2-40B4-BE49-F238E27FC236}">
                <a16:creationId xmlns:a16="http://schemas.microsoft.com/office/drawing/2014/main" id="{16A0C0D3-017E-424F-9C85-B84022715EA1}"/>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33996885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Sources de financement  suite</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189295862"/>
              </p:ext>
            </p:extLst>
          </p:nvPr>
        </p:nvGraphicFramePr>
        <p:xfrm>
          <a:off x="1261240" y="2081355"/>
          <a:ext cx="10805421" cy="4947222"/>
        </p:xfrm>
        <a:graphic>
          <a:graphicData uri="http://schemas.openxmlformats.org/drawingml/2006/table">
            <a:tbl>
              <a:tblPr firstRow="1" firstCol="1" bandRow="1"/>
              <a:tblGrid>
                <a:gridCol w="8324194">
                  <a:extLst>
                    <a:ext uri="{9D8B030D-6E8A-4147-A177-3AD203B41FA5}">
                      <a16:colId xmlns:a16="http://schemas.microsoft.com/office/drawing/2014/main" val="20000"/>
                    </a:ext>
                  </a:extLst>
                </a:gridCol>
                <a:gridCol w="2481227">
                  <a:extLst>
                    <a:ext uri="{9D8B030D-6E8A-4147-A177-3AD203B41FA5}">
                      <a16:colId xmlns:a16="http://schemas.microsoft.com/office/drawing/2014/main" val="20001"/>
                    </a:ext>
                  </a:extLst>
                </a:gridCol>
              </a:tblGrid>
              <a:tr h="211124">
                <a:tc rowSpan="2">
                  <a:txBody>
                    <a:bodyPr/>
                    <a:lstStyle/>
                    <a:p>
                      <a:pPr>
                        <a:lnSpc>
                          <a:spcPct val="115000"/>
                        </a:lnSpc>
                        <a:spcAft>
                          <a:spcPts val="0"/>
                        </a:spcAft>
                      </a:pPr>
                      <a:r>
                        <a:rPr lang="fr-FR" sz="1800" i="1" dirty="0">
                          <a:effectLst/>
                          <a:latin typeface="Garamond" panose="02020404030301010803" pitchFamily="18" charset="0"/>
                          <a:ea typeface="Times New Roman" panose="02020603050405020304" pitchFamily="18" charset="0"/>
                          <a:cs typeface="Arial" panose="020B0604020202020204" pitchFamily="34" charset="0"/>
                        </a:rPr>
                        <a:t>Intitulé du projet</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fr-FR" sz="1600" i="1">
                          <a:effectLst/>
                          <a:latin typeface="Garamond" panose="02020404030301010803" pitchFamily="18" charset="0"/>
                          <a:ea typeface="Times New Roman" panose="02020603050405020304" pitchFamily="18" charset="0"/>
                          <a:cs typeface="Arial" panose="020B0604020202020204" pitchFamily="34" charset="0"/>
                        </a:rPr>
                        <a:t>Bailleurs</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37476">
                <a:tc vMerge="1">
                  <a:txBody>
                    <a:bodyPr/>
                    <a:lstStyle/>
                    <a:p>
                      <a:endParaRPr lang="fr-FR"/>
                    </a:p>
                  </a:txBody>
                  <a:tcPr/>
                </a:tc>
                <a:tc>
                  <a:txBody>
                    <a:bodyPr/>
                    <a:lstStyle/>
                    <a:p>
                      <a:pPr>
                        <a:lnSpc>
                          <a:spcPct val="115000"/>
                        </a:lnSpc>
                        <a:spcAft>
                          <a:spcPts val="0"/>
                        </a:spcAft>
                      </a:pPr>
                      <a:r>
                        <a:rPr lang="fr-FR" sz="1800" i="1">
                          <a:effectLst/>
                          <a:latin typeface="Garamond" panose="02020404030301010803" pitchFamily="18" charset="0"/>
                          <a:ea typeface="Times New Roman" panose="02020603050405020304" pitchFamily="18" charset="0"/>
                          <a:cs typeface="Arial" panose="020B0604020202020204" pitchFamily="34" charset="0"/>
                        </a:rPr>
                        <a:t> </a:t>
                      </a:r>
                      <a:endParaRPr lang="fr-F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7476">
                <a:tc>
                  <a:txBody>
                    <a:bodyPr/>
                    <a:lstStyle/>
                    <a:p>
                      <a:pPr>
                        <a:lnSpc>
                          <a:spcPct val="115000"/>
                        </a:lnSpc>
                        <a:spcAft>
                          <a:spcPts val="0"/>
                        </a:spcAft>
                      </a:pPr>
                      <a:r>
                        <a:rPr lang="fr-FR" sz="1600" b="1" i="1">
                          <a:effectLst/>
                          <a:latin typeface="Garamond" panose="02020404030301010803" pitchFamily="18" charset="0"/>
                          <a:ea typeface="Times New Roman" panose="02020603050405020304" pitchFamily="18" charset="0"/>
                          <a:cs typeface="Arial" panose="020B0604020202020204" pitchFamily="34" charset="0"/>
                        </a:rPr>
                        <a:t>Projet de Construction d'Infrastructures Educative/Japon (PCIE/Japon)</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i="1">
                          <a:effectLst/>
                          <a:latin typeface="Garamond" panose="02020404030301010803" pitchFamily="18" charset="0"/>
                          <a:ea typeface="Times New Roman" panose="02020603050405020304" pitchFamily="18" charset="0"/>
                          <a:cs typeface="Arial" panose="020B0604020202020204" pitchFamily="34" charset="0"/>
                        </a:rPr>
                        <a:t>Japon (JICA)</a:t>
                      </a:r>
                      <a:endParaRPr lang="fr-F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7476">
                <a:tc>
                  <a:txBody>
                    <a:bodyPr/>
                    <a:lstStyle/>
                    <a:p>
                      <a:pPr>
                        <a:lnSpc>
                          <a:spcPct val="115000"/>
                        </a:lnSpc>
                        <a:spcAft>
                          <a:spcPts val="0"/>
                        </a:spcAft>
                      </a:pPr>
                      <a:r>
                        <a:rPr lang="fr-FR" sz="1600" b="1" i="1">
                          <a:effectLst/>
                          <a:latin typeface="Garamond" panose="02020404030301010803" pitchFamily="18" charset="0"/>
                          <a:ea typeface="Times New Roman" panose="02020603050405020304" pitchFamily="18" charset="0"/>
                          <a:cs typeface="Arial" panose="020B0604020202020204" pitchFamily="34" charset="0"/>
                        </a:rPr>
                        <a:t>Projet d'Appui au PDSEB</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i="1">
                          <a:effectLst/>
                          <a:latin typeface="Garamond" panose="02020404030301010803" pitchFamily="18" charset="0"/>
                          <a:ea typeface="Times New Roman" panose="02020603050405020304" pitchFamily="18" charset="0"/>
                          <a:cs typeface="Arial" panose="020B0604020202020204" pitchFamily="34" charset="0"/>
                        </a:rPr>
                        <a:t>AFD</a:t>
                      </a:r>
                      <a:endParaRPr lang="fr-F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7476">
                <a:tc rowSpan="2">
                  <a:txBody>
                    <a:bodyPr/>
                    <a:lstStyle/>
                    <a:p>
                      <a:pPr>
                        <a:lnSpc>
                          <a:spcPct val="115000"/>
                        </a:lnSpc>
                        <a:spcAft>
                          <a:spcPts val="0"/>
                        </a:spcAft>
                      </a:pPr>
                      <a:r>
                        <a:rPr lang="fr-FR" sz="2000" b="1" i="1" dirty="0">
                          <a:effectLst/>
                          <a:latin typeface="Garamond" panose="02020404030301010803" pitchFamily="18" charset="0"/>
                          <a:ea typeface="Times New Roman" panose="02020603050405020304" pitchFamily="18" charset="0"/>
                          <a:cs typeface="Arial" panose="020B0604020202020204" pitchFamily="34" charset="0"/>
                        </a:rPr>
                        <a:t>PREFA</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dirty="0">
                          <a:effectLst/>
                          <a:latin typeface="Cambria" panose="02040503050406030204" pitchFamily="18" charset="0"/>
                          <a:ea typeface="Times New Roman" panose="02020603050405020304" pitchFamily="18" charset="0"/>
                          <a:cs typeface="Calibri" panose="020F0502020204030204" pitchFamily="34" charset="0"/>
                        </a:rPr>
                        <a:t>Projet d’Appui à l’Enseignement Primaire bilingue Franco-Arabe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i="1">
                          <a:effectLst/>
                          <a:latin typeface="Garamond" panose="02020404030301010803" pitchFamily="18" charset="0"/>
                          <a:ea typeface="Times New Roman" panose="02020603050405020304" pitchFamily="18" charset="0"/>
                          <a:cs typeface="Arial" panose="020B0604020202020204" pitchFamily="34" charset="0"/>
                        </a:rPr>
                        <a:t>BID </a:t>
                      </a:r>
                      <a:endParaRPr lang="fr-F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5410">
                <a:tc vMerge="1">
                  <a:txBody>
                    <a:bodyPr/>
                    <a:lstStyle/>
                    <a:p>
                      <a:endParaRPr lang="fr-FR"/>
                    </a:p>
                  </a:txBody>
                  <a:tcPr/>
                </a:tc>
                <a:tc>
                  <a:txBody>
                    <a:bodyPr/>
                    <a:lstStyle/>
                    <a:p>
                      <a:pPr>
                        <a:lnSpc>
                          <a:spcPct val="115000"/>
                        </a:lnSpc>
                        <a:spcAft>
                          <a:spcPts val="0"/>
                        </a:spcAft>
                      </a:pPr>
                      <a:r>
                        <a:rPr lang="fr-FR" sz="1800" i="1">
                          <a:effectLst/>
                          <a:latin typeface="Garamond" panose="02020404030301010803" pitchFamily="18" charset="0"/>
                          <a:ea typeface="Times New Roman" panose="02020603050405020304" pitchFamily="18" charset="0"/>
                          <a:cs typeface="Arial" panose="020B0604020202020204" pitchFamily="34" charset="0"/>
                        </a:rPr>
                        <a:t>FSID</a:t>
                      </a:r>
                      <a:endParaRPr lang="fr-FR"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9604">
                <a:tc>
                  <a:txBody>
                    <a:bodyPr/>
                    <a:lstStyle/>
                    <a:p>
                      <a:pPr>
                        <a:lnSpc>
                          <a:spcPct val="115000"/>
                        </a:lnSpc>
                        <a:spcAft>
                          <a:spcPts val="0"/>
                        </a:spcAft>
                      </a:pPr>
                      <a:r>
                        <a:rPr lang="fr-FR" sz="1600" b="1" i="1">
                          <a:effectLst/>
                          <a:latin typeface="Garamond" panose="02020404030301010803" pitchFamily="18" charset="0"/>
                          <a:ea typeface="Times New Roman" panose="02020603050405020304" pitchFamily="18" charset="0"/>
                          <a:cs typeface="Arial" panose="020B0604020202020204" pitchFamily="34" charset="0"/>
                        </a:rPr>
                        <a:t>PAAQE</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a:effectLst/>
                          <a:latin typeface="Cambria" panose="02040503050406030204" pitchFamily="18" charset="0"/>
                          <a:ea typeface="Times New Roman" panose="02020603050405020304" pitchFamily="18" charset="0"/>
                          <a:cs typeface="Calibri" panose="020F0502020204030204" pitchFamily="34" charset="0"/>
                        </a:rPr>
                        <a:t>Projet d’amélioration de l’accès et de la Qualité de l’Éducation</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i="1" dirty="0">
                          <a:effectLst/>
                          <a:latin typeface="Garamond" panose="02020404030301010803" pitchFamily="18" charset="0"/>
                          <a:ea typeface="Times New Roman" panose="02020603050405020304" pitchFamily="18" charset="0"/>
                          <a:cs typeface="Arial" panose="020B0604020202020204" pitchFamily="34" charset="0"/>
                        </a:rPr>
                        <a:t>IDA</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87324">
                <a:tc rowSpan="2">
                  <a:txBody>
                    <a:bodyPr/>
                    <a:lstStyle/>
                    <a:p>
                      <a:pPr>
                        <a:lnSpc>
                          <a:spcPct val="115000"/>
                        </a:lnSpc>
                        <a:spcAft>
                          <a:spcPts val="0"/>
                        </a:spcAft>
                      </a:pPr>
                      <a:r>
                        <a:rPr lang="fr-FR" sz="1600" b="1" i="1" dirty="0">
                          <a:effectLst/>
                          <a:latin typeface="Garamond" panose="02020404030301010803" pitchFamily="18" charset="0"/>
                          <a:ea typeface="Times New Roman" panose="02020603050405020304" pitchFamily="18" charset="0"/>
                          <a:cs typeface="Arial" panose="020B0604020202020204" pitchFamily="34" charset="0"/>
                        </a:rPr>
                        <a:t>FECOP</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dirty="0">
                          <a:effectLst/>
                          <a:latin typeface="Cambria" panose="02040503050406030204" pitchFamily="18" charset="0"/>
                          <a:ea typeface="Times New Roman" panose="02020603050405020304" pitchFamily="18" charset="0"/>
                          <a:cs typeface="Calibri" panose="020F0502020204030204" pitchFamily="34" charset="0"/>
                        </a:rPr>
                        <a:t>Projet de Formation des Enseignants et Encadreurs Pédagogique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i="1" dirty="0">
                          <a:effectLst/>
                          <a:latin typeface="Garamond" panose="02020404030301010803" pitchFamily="18" charset="0"/>
                          <a:ea typeface="Times New Roman" panose="02020603050405020304" pitchFamily="18" charset="0"/>
                          <a:cs typeface="Arial" panose="020B0604020202020204" pitchFamily="34" charset="0"/>
                        </a:rPr>
                        <a:t> </a:t>
                      </a:r>
                      <a:r>
                        <a:rPr lang="fr-FR" sz="1800" i="1" dirty="0" err="1">
                          <a:effectLst/>
                          <a:latin typeface="Garamond" panose="02020404030301010803" pitchFamily="18" charset="0"/>
                          <a:ea typeface="Times New Roman" panose="02020603050405020304" pitchFamily="18" charset="0"/>
                          <a:cs typeface="Arial" panose="020B0604020202020204" pitchFamily="34" charset="0"/>
                        </a:rPr>
                        <a:t>Austrian</a:t>
                      </a:r>
                      <a:r>
                        <a:rPr lang="fr-FR" sz="1800" i="1" dirty="0">
                          <a:effectLst/>
                          <a:latin typeface="Garamond" panose="02020404030301010803" pitchFamily="18" charset="0"/>
                          <a:ea typeface="Times New Roman" panose="02020603050405020304" pitchFamily="18" charset="0"/>
                          <a:cs typeface="Arial" panose="020B0604020202020204" pitchFamily="34" charset="0"/>
                        </a:rPr>
                        <a:t> </a:t>
                      </a:r>
                      <a:r>
                        <a:rPr lang="fr-FR" sz="1800" i="1" dirty="0" err="1">
                          <a:effectLst/>
                          <a:latin typeface="Garamond" panose="02020404030301010803" pitchFamily="18" charset="0"/>
                          <a:ea typeface="Times New Roman" panose="02020603050405020304" pitchFamily="18" charset="0"/>
                          <a:cs typeface="Arial" panose="020B0604020202020204" pitchFamily="34" charset="0"/>
                        </a:rPr>
                        <a:t>Development</a:t>
                      </a:r>
                      <a:r>
                        <a:rPr lang="fr-FR" sz="1800" i="1" dirty="0">
                          <a:effectLst/>
                          <a:latin typeface="Garamond" panose="02020404030301010803" pitchFamily="18" charset="0"/>
                          <a:ea typeface="Times New Roman" panose="02020603050405020304" pitchFamily="18" charset="0"/>
                          <a:cs typeface="Arial" panose="020B0604020202020204" pitchFamily="34" charset="0"/>
                        </a:rPr>
                        <a:t> Agency (ADA)</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87324">
                <a:tc vMerge="1">
                  <a:txBody>
                    <a:bodyPr/>
                    <a:lstStyle/>
                    <a:p>
                      <a:endParaRPr lang="fr-FR"/>
                    </a:p>
                  </a:txBody>
                  <a:tcPr/>
                </a:tc>
                <a:tc>
                  <a:txBody>
                    <a:bodyPr/>
                    <a:lstStyle/>
                    <a:p>
                      <a:pPr>
                        <a:lnSpc>
                          <a:spcPct val="115000"/>
                        </a:lnSpc>
                        <a:spcAft>
                          <a:spcPts val="0"/>
                        </a:spcAft>
                      </a:pPr>
                      <a:r>
                        <a:rPr lang="fr-FR" sz="1800" i="1" dirty="0">
                          <a:effectLst/>
                          <a:latin typeface="Garamond" panose="02020404030301010803" pitchFamily="18" charset="0"/>
                          <a:ea typeface="Times New Roman" panose="02020603050405020304" pitchFamily="18" charset="0"/>
                          <a:cs typeface="Arial" panose="020B0604020202020204" pitchFamily="34" charset="0"/>
                        </a:rPr>
                        <a:t>Le Grand-Duché du Luxembourg (LDL)</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509604">
                <a:tc>
                  <a:txBody>
                    <a:bodyPr/>
                    <a:lstStyle/>
                    <a:p>
                      <a:pPr>
                        <a:lnSpc>
                          <a:spcPct val="115000"/>
                        </a:lnSpc>
                        <a:spcAft>
                          <a:spcPts val="0"/>
                        </a:spcAft>
                      </a:pPr>
                      <a:r>
                        <a:rPr lang="fr-FR" sz="1600" b="1" i="1">
                          <a:effectLst/>
                          <a:latin typeface="Garamond" panose="02020404030301010803" pitchFamily="18" charset="0"/>
                          <a:ea typeface="Times New Roman" panose="02020603050405020304" pitchFamily="18" charset="0"/>
                          <a:cs typeface="Arial" panose="020B0604020202020204" pitchFamily="34" charset="0"/>
                        </a:rPr>
                        <a:t>PCS/PAM</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a:effectLst/>
                          <a:latin typeface="Cambria" panose="02040503050406030204" pitchFamily="18" charset="0"/>
                          <a:ea typeface="Times New Roman" panose="02020603050405020304" pitchFamily="18" charset="0"/>
                          <a:cs typeface="Calibri" panose="020F0502020204030204" pitchFamily="34" charset="0"/>
                        </a:rPr>
                        <a:t>Programme Cantine Scolaire/Programme Alimentaire Mondial</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b="1" i="1" dirty="0">
                          <a:effectLst/>
                          <a:latin typeface="Garamond" panose="02020404030301010803" pitchFamily="18" charset="0"/>
                          <a:ea typeface="Times New Roman" panose="02020603050405020304" pitchFamily="18" charset="0"/>
                          <a:cs typeface="Arial" panose="020B0604020202020204" pitchFamily="34" charset="0"/>
                        </a:rPr>
                        <a:t> PAM</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09604">
                <a:tc>
                  <a:txBody>
                    <a:bodyPr/>
                    <a:lstStyle/>
                    <a:p>
                      <a:pPr>
                        <a:lnSpc>
                          <a:spcPct val="115000"/>
                        </a:lnSpc>
                        <a:spcAft>
                          <a:spcPts val="0"/>
                        </a:spcAft>
                      </a:pPr>
                      <a:r>
                        <a:rPr lang="fr-FR" sz="1600" b="1" i="1" dirty="0">
                          <a:effectLst/>
                          <a:latin typeface="Garamond" panose="02020404030301010803" pitchFamily="18" charset="0"/>
                          <a:ea typeface="Times New Roman" panose="02020603050405020304" pitchFamily="18" charset="0"/>
                          <a:cs typeface="Arial" panose="020B0604020202020204" pitchFamily="34" charset="0"/>
                        </a:rPr>
                        <a:t>PCS/PCRS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sz="1800" dirty="0">
                          <a:effectLst/>
                          <a:latin typeface="Cambria" panose="02040503050406030204" pitchFamily="18" charset="0"/>
                          <a:ea typeface="Times New Roman" panose="02020603050405020304" pitchFamily="18" charset="0"/>
                          <a:cs typeface="Calibri" panose="020F0502020204030204" pitchFamily="34" charset="0"/>
                        </a:rPr>
                        <a:t>Projet Cantine Scolaire/Programme </a:t>
                      </a:r>
                      <a:r>
                        <a:rPr lang="fr-FR" sz="1800" dirty="0" err="1">
                          <a:effectLst/>
                          <a:latin typeface="Cambria" panose="02040503050406030204" pitchFamily="18" charset="0"/>
                          <a:ea typeface="Times New Roman" panose="02020603050405020304" pitchFamily="18" charset="0"/>
                          <a:cs typeface="Calibri" panose="020F0502020204030204" pitchFamily="34" charset="0"/>
                        </a:rPr>
                        <a:t>Catholic</a:t>
                      </a:r>
                      <a:r>
                        <a:rPr lang="fr-FR" sz="1800" dirty="0">
                          <a:effectLst/>
                          <a:latin typeface="Cambria" panose="02040503050406030204" pitchFamily="18" charset="0"/>
                          <a:ea typeface="Times New Roman" panose="02020603050405020304" pitchFamily="18" charset="0"/>
                          <a:cs typeface="Calibri" panose="020F0502020204030204" pitchFamily="34" charset="0"/>
                        </a:rPr>
                        <a:t> Relief Service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b="1" i="1" dirty="0">
                          <a:effectLst/>
                          <a:latin typeface="Garamond" panose="02020404030301010803" pitchFamily="18" charset="0"/>
                          <a:ea typeface="Times New Roman" panose="02020603050405020304" pitchFamily="18" charset="0"/>
                          <a:cs typeface="Arial" panose="020B0604020202020204" pitchFamily="34" charset="0"/>
                        </a:rPr>
                        <a:t> CRS</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912" marR="55912"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7" name="Rectangle 6"/>
          <p:cNvSpPr/>
          <p:nvPr/>
        </p:nvSpPr>
        <p:spPr>
          <a:xfrm>
            <a:off x="1918412" y="1505098"/>
            <a:ext cx="731175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Projets et Programmes de développement</a:t>
            </a:r>
          </a:p>
        </p:txBody>
      </p:sp>
      <p:sp>
        <p:nvSpPr>
          <p:cNvPr id="8" name="Titre 1">
            <a:extLst>
              <a:ext uri="{FF2B5EF4-FFF2-40B4-BE49-F238E27FC236}">
                <a16:creationId xmlns:a16="http://schemas.microsoft.com/office/drawing/2014/main" id="{58EC74B0-91A7-42B8-9036-B071ADAD5A07}"/>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37464429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F325D0C-E4A1-4008-82D6-216A6C45968A}"/>
              </a:ext>
            </a:extLst>
          </p:cNvPr>
          <p:cNvSpPr>
            <a:spLocks noGrp="1"/>
          </p:cNvSpPr>
          <p:nvPr>
            <p:ph idx="1"/>
          </p:nvPr>
        </p:nvSpPr>
        <p:spPr>
          <a:xfrm>
            <a:off x="1408671" y="931493"/>
            <a:ext cx="10515600" cy="5319116"/>
          </a:xfrm>
        </p:spPr>
        <p:txBody>
          <a:bodyPr>
            <a:normAutofit/>
          </a:bodyPr>
          <a:lstStyle/>
          <a:p>
            <a:pPr algn="just"/>
            <a:r>
              <a:rPr lang="fr-FR" sz="3600" dirty="0"/>
              <a:t>Les autres financements:</a:t>
            </a:r>
          </a:p>
          <a:p>
            <a:pPr algn="just"/>
            <a:r>
              <a:rPr lang="fr-FR" sz="3600" dirty="0"/>
              <a:t>Contributions substantielles  des ONG/Association, du secteur privé, de particuliers y compris les ménages. Mais contributions bien que substantielles sont difficilement capitalisable</a:t>
            </a:r>
          </a:p>
        </p:txBody>
      </p:sp>
      <p:sp>
        <p:nvSpPr>
          <p:cNvPr id="5" name="Titre 1">
            <a:extLst>
              <a:ext uri="{FF2B5EF4-FFF2-40B4-BE49-F238E27FC236}">
                <a16:creationId xmlns:a16="http://schemas.microsoft.com/office/drawing/2014/main" id="{16A0C0D3-017E-424F-9C85-B84022715EA1}"/>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77905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numéro de diapositive 6">
            <a:extLst>
              <a:ext uri="{FF2B5EF4-FFF2-40B4-BE49-F238E27FC236}">
                <a16:creationId xmlns:a16="http://schemas.microsoft.com/office/drawing/2014/main" id="{06CF0CD4-E5D8-441E-B7E5-222A6788A456}"/>
              </a:ext>
            </a:extLst>
          </p:cNvPr>
          <p:cNvSpPr>
            <a:spLocks noGrp="1"/>
          </p:cNvSpPr>
          <p:nvPr>
            <p:ph type="sldNum" sz="quarter" idx="12"/>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fr-FR"/>
            </a:defPPr>
            <a:lvl1pPr algn="r" rtl="0" eaLnBrk="1" fontAlgn="base" hangingPunct="1">
              <a:spcBef>
                <a:spcPct val="0"/>
              </a:spcBef>
              <a:spcAft>
                <a:spcPct val="0"/>
              </a:spcAft>
              <a:defRPr sz="1200" kern="1200">
                <a:solidFill>
                  <a:srgbClr val="045C75"/>
                </a:solidFill>
                <a:latin typeface="Constantia" panose="02030602050306030303" pitchFamily="18"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57B947-85C8-45DE-B065-7BB9B8EC794C}" type="slidenum">
              <a:rPr kumimoji="0" lang="fr-FR" altLang="fr-FR" sz="1200" b="0" i="0" u="none" strike="noStrike" kern="1200" cap="none" spc="0" normalizeH="0" baseline="0" noProof="0" smtClean="0">
                <a:ln>
                  <a:noFill/>
                </a:ln>
                <a:solidFill>
                  <a:srgbClr val="045C75"/>
                </a:solidFill>
                <a:effectLst/>
                <a:uLnTx/>
                <a:uFillTx/>
                <a:latin typeface="Constantia" panose="02030602050306030303"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CA" altLang="fr-FR" sz="1200" b="0" i="0" u="none" strike="noStrike" kern="1200" cap="none" spc="0" normalizeH="0" baseline="0" noProof="0">
              <a:ln>
                <a:noFill/>
              </a:ln>
              <a:solidFill>
                <a:srgbClr val="045C75"/>
              </a:solidFill>
              <a:effectLst/>
              <a:uLnTx/>
              <a:uFillTx/>
              <a:latin typeface="Constantia" panose="02030602050306030303" pitchFamily="18" charset="0"/>
              <a:ea typeface="ＭＳ Ｐゴシック" panose="020B0600070205080204" pitchFamily="34" charset="-128"/>
              <a:cs typeface="+mn-cs"/>
            </a:endParaRPr>
          </a:p>
        </p:txBody>
      </p:sp>
      <p:sp>
        <p:nvSpPr>
          <p:cNvPr id="50180" name="Rectangle 6">
            <a:extLst>
              <a:ext uri="{FF2B5EF4-FFF2-40B4-BE49-F238E27FC236}">
                <a16:creationId xmlns:a16="http://schemas.microsoft.com/office/drawing/2014/main" id="{84C6917C-A9AA-4849-BC5C-EEA71C52DEDF}"/>
              </a:ext>
            </a:extLst>
          </p:cNvPr>
          <p:cNvSpPr>
            <a:spLocks noChangeArrowheads="1"/>
          </p:cNvSpPr>
          <p:nvPr/>
        </p:nvSpPr>
        <p:spPr bwMode="auto">
          <a:xfrm>
            <a:off x="1703389" y="1052513"/>
            <a:ext cx="10303081"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altLang="fr-FR" sz="2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L’élaboration </a:t>
            </a:r>
            <a:r>
              <a:rPr kumimoji="0" lang="fr-FR" altLang="fr-FR" sz="2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est le processus de réflexion visant à la mise en forme d’une action, d’un projet (arbre de problèmes, objectifs, composante, planification, etc.).</a:t>
            </a: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altLang="fr-FR" sz="2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La planification </a:t>
            </a:r>
            <a:r>
              <a:rPr kumimoji="0" lang="fr-FR" altLang="fr-FR" sz="2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est un processus permanent et itératif (répétitif) par lequel on prévoit des moyens pour atteindre des objectifs dans le temps et dans l’espace.</a:t>
            </a: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altLang="fr-FR" sz="2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La programmation </a:t>
            </a:r>
            <a:r>
              <a:rPr kumimoji="0" lang="fr-FR" altLang="fr-FR" sz="2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est une étape du processus de la planification qui consiste à préciser les meilleures conditions pour l’exécution physique et financière d’une action, d’un projet, d’un programme ou de plan.</a:t>
            </a: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altLang="fr-FR" sz="2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La budgétisation </a:t>
            </a:r>
            <a:r>
              <a:rPr kumimoji="0" lang="fr-FR" altLang="fr-FR" sz="2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est le processus par lequel est établi un budget.</a:t>
            </a:r>
          </a:p>
        </p:txBody>
      </p:sp>
      <p:sp>
        <p:nvSpPr>
          <p:cNvPr id="5" name="Titre 1">
            <a:extLst>
              <a:ext uri="{FF2B5EF4-FFF2-40B4-BE49-F238E27FC236}">
                <a16:creationId xmlns:a16="http://schemas.microsoft.com/office/drawing/2014/main" id="{EEE3F74E-1515-471C-BA51-C51A3BAE2CE7}"/>
              </a:ext>
            </a:extLst>
          </p:cNvPr>
          <p:cNvSpPr>
            <a:spLocks noGrp="1"/>
          </p:cNvSpPr>
          <p:nvPr>
            <p:ph type="title"/>
          </p:nvPr>
        </p:nvSpPr>
        <p:spPr>
          <a:xfrm>
            <a:off x="1808922" y="289943"/>
            <a:ext cx="8229600" cy="439719"/>
          </a:xfrm>
        </p:spPr>
        <p:txBody>
          <a:bodyPr>
            <a:noAutofit/>
          </a:bodyPr>
          <a:lstStyle/>
          <a:p>
            <a:r>
              <a:rPr lang="fr-FR" sz="3200" b="1" dirty="0">
                <a:solidFill>
                  <a:srgbClr val="FF0000"/>
                </a:solidFill>
                <a:latin typeface="Arial Black" panose="020B0A04020102020204" pitchFamily="34" charset="0"/>
              </a:rPr>
              <a:t>I. DEFINITION DE CONCEPTS</a:t>
            </a:r>
            <a:endParaRPr lang="fr-FR" dirty="0">
              <a:solidFill>
                <a:srgbClr val="FF0000"/>
              </a:solidFill>
              <a:latin typeface="Arial Black" panose="020B0A040201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Effect transition="in" filter="plus(in)">
                                      <p:cBhvr>
                                        <p:cTn id="7" dur="2000"/>
                                        <p:tgtEl>
                                          <p:spTgt spid="50180">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50180">
                                            <p:txEl>
                                              <p:pRg st="1" end="1"/>
                                            </p:txEl>
                                          </p:spTgt>
                                        </p:tgtEl>
                                        <p:attrNameLst>
                                          <p:attrName>style.visibility</p:attrName>
                                        </p:attrNameLst>
                                      </p:cBhvr>
                                      <p:to>
                                        <p:strVal val="visible"/>
                                      </p:to>
                                    </p:set>
                                    <p:animEffect transition="in" filter="plus(in)">
                                      <p:cBhvr>
                                        <p:cTn id="10" dur="2000"/>
                                        <p:tgtEl>
                                          <p:spTgt spid="50180">
                                            <p:txEl>
                                              <p:pRg st="1" end="1"/>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50180">
                                            <p:txEl>
                                              <p:pRg st="2" end="2"/>
                                            </p:txEl>
                                          </p:spTgt>
                                        </p:tgtEl>
                                        <p:attrNameLst>
                                          <p:attrName>style.visibility</p:attrName>
                                        </p:attrNameLst>
                                      </p:cBhvr>
                                      <p:to>
                                        <p:strVal val="visible"/>
                                      </p:to>
                                    </p:set>
                                    <p:animEffect transition="in" filter="plus(in)">
                                      <p:cBhvr>
                                        <p:cTn id="13" dur="2000"/>
                                        <p:tgtEl>
                                          <p:spTgt spid="50180">
                                            <p:txEl>
                                              <p:pRg st="2" end="2"/>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50180">
                                            <p:txEl>
                                              <p:pRg st="3" end="3"/>
                                            </p:txEl>
                                          </p:spTgt>
                                        </p:tgtEl>
                                        <p:attrNameLst>
                                          <p:attrName>style.visibility</p:attrName>
                                        </p:attrNameLst>
                                      </p:cBhvr>
                                      <p:to>
                                        <p:strVal val="visible"/>
                                      </p:to>
                                    </p:set>
                                    <p:animEffect transition="in" filter="plus(in)">
                                      <p:cBhvr>
                                        <p:cTn id="16" dur="2000"/>
                                        <p:tgtEl>
                                          <p:spTgt spid="501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27BFF1B-C2DE-41A6-9145-D69919D2828A}"/>
              </a:ext>
            </a:extLst>
          </p:cNvPr>
          <p:cNvSpPr>
            <a:spLocks noGrp="1"/>
          </p:cNvSpPr>
          <p:nvPr>
            <p:ph idx="1"/>
          </p:nvPr>
        </p:nvSpPr>
        <p:spPr>
          <a:xfrm>
            <a:off x="1408671" y="931493"/>
            <a:ext cx="10515600" cy="5319116"/>
          </a:xfrm>
        </p:spPr>
        <p:txBody>
          <a:bodyPr/>
          <a:lstStyle/>
          <a:p>
            <a:r>
              <a:rPr lang="fr-FR" dirty="0"/>
              <a:t>Financement du PAA/MENAPLN au cours des 3 dernières années</a:t>
            </a:r>
          </a:p>
        </p:txBody>
      </p:sp>
      <p:sp>
        <p:nvSpPr>
          <p:cNvPr id="6" name="Titre 1">
            <a:extLst>
              <a:ext uri="{FF2B5EF4-FFF2-40B4-BE49-F238E27FC236}">
                <a16:creationId xmlns:a16="http://schemas.microsoft.com/office/drawing/2014/main" id="{1F80F4E8-EB12-4926-91B4-845BE189EA75}"/>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graphicFrame>
        <p:nvGraphicFramePr>
          <p:cNvPr id="9" name="Tableau 8"/>
          <p:cNvGraphicFramePr>
            <a:graphicFrameLocks noGrp="1"/>
          </p:cNvGraphicFramePr>
          <p:nvPr>
            <p:extLst>
              <p:ext uri="{D42A27DB-BD31-4B8C-83A1-F6EECF244321}">
                <p14:modId xmlns:p14="http://schemas.microsoft.com/office/powerpoint/2010/main" val="1889452189"/>
              </p:ext>
            </p:extLst>
          </p:nvPr>
        </p:nvGraphicFramePr>
        <p:xfrm>
          <a:off x="1408113" y="1447797"/>
          <a:ext cx="10783886" cy="5379661"/>
        </p:xfrm>
        <a:graphic>
          <a:graphicData uri="http://schemas.openxmlformats.org/drawingml/2006/table">
            <a:tbl>
              <a:tblPr firstRow="1" firstCol="1" bandRow="1">
                <a:tableStyleId>{5C22544A-7EE6-4342-B048-85BDC9FD1C3A}</a:tableStyleId>
              </a:tblPr>
              <a:tblGrid>
                <a:gridCol w="1408221">
                  <a:extLst>
                    <a:ext uri="{9D8B030D-6E8A-4147-A177-3AD203B41FA5}">
                      <a16:colId xmlns:a16="http://schemas.microsoft.com/office/drawing/2014/main" val="651719325"/>
                    </a:ext>
                  </a:extLst>
                </a:gridCol>
                <a:gridCol w="1870737">
                  <a:extLst>
                    <a:ext uri="{9D8B030D-6E8A-4147-A177-3AD203B41FA5}">
                      <a16:colId xmlns:a16="http://schemas.microsoft.com/office/drawing/2014/main" val="3663852188"/>
                    </a:ext>
                  </a:extLst>
                </a:gridCol>
                <a:gridCol w="1335312">
                  <a:extLst>
                    <a:ext uri="{9D8B030D-6E8A-4147-A177-3AD203B41FA5}">
                      <a16:colId xmlns:a16="http://schemas.microsoft.com/office/drawing/2014/main" val="209587488"/>
                    </a:ext>
                  </a:extLst>
                </a:gridCol>
                <a:gridCol w="1863828">
                  <a:extLst>
                    <a:ext uri="{9D8B030D-6E8A-4147-A177-3AD203B41FA5}">
                      <a16:colId xmlns:a16="http://schemas.microsoft.com/office/drawing/2014/main" val="2308557399"/>
                    </a:ext>
                  </a:extLst>
                </a:gridCol>
                <a:gridCol w="1220980">
                  <a:extLst>
                    <a:ext uri="{9D8B030D-6E8A-4147-A177-3AD203B41FA5}">
                      <a16:colId xmlns:a16="http://schemas.microsoft.com/office/drawing/2014/main" val="4023991075"/>
                    </a:ext>
                  </a:extLst>
                </a:gridCol>
                <a:gridCol w="1863828">
                  <a:extLst>
                    <a:ext uri="{9D8B030D-6E8A-4147-A177-3AD203B41FA5}">
                      <a16:colId xmlns:a16="http://schemas.microsoft.com/office/drawing/2014/main" val="3926539400"/>
                    </a:ext>
                  </a:extLst>
                </a:gridCol>
                <a:gridCol w="1220980">
                  <a:extLst>
                    <a:ext uri="{9D8B030D-6E8A-4147-A177-3AD203B41FA5}">
                      <a16:colId xmlns:a16="http://schemas.microsoft.com/office/drawing/2014/main" val="119893594"/>
                    </a:ext>
                  </a:extLst>
                </a:gridCol>
              </a:tblGrid>
              <a:tr h="579917">
                <a:tc>
                  <a:txBody>
                    <a:bodyPr/>
                    <a:lstStyle/>
                    <a:p>
                      <a:pPr algn="ctr">
                        <a:lnSpc>
                          <a:spcPct val="107000"/>
                        </a:lnSpc>
                      </a:pPr>
                      <a:endParaRPr lang="en-US" sz="2000">
                        <a:effectLst/>
                        <a:latin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fr-FR" sz="2400" b="1" dirty="0">
                          <a:effectLst/>
                        </a:rPr>
                        <a:t>2020</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07000"/>
                        </a:lnSpc>
                        <a:spcAft>
                          <a:spcPts val="0"/>
                        </a:spcAft>
                      </a:pPr>
                      <a:r>
                        <a:rPr lang="fr-FR" sz="2400" b="1" dirty="0">
                          <a:effectLst/>
                        </a:rPr>
                        <a:t>2021</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algn="ctr">
                        <a:lnSpc>
                          <a:spcPct val="107000"/>
                        </a:lnSpc>
                        <a:spcAft>
                          <a:spcPts val="0"/>
                        </a:spcAft>
                      </a:pPr>
                      <a:r>
                        <a:rPr lang="fr-FR" sz="2400" b="1" dirty="0">
                          <a:effectLst/>
                        </a:rPr>
                        <a:t>2022</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4070344336"/>
                  </a:ext>
                </a:extLst>
              </a:tr>
              <a:tr h="1112387">
                <a:tc>
                  <a:txBody>
                    <a:bodyPr/>
                    <a:lstStyle/>
                    <a:p>
                      <a:pPr algn="ctr">
                        <a:lnSpc>
                          <a:spcPct val="107000"/>
                        </a:lnSpc>
                        <a:spcAft>
                          <a:spcPts val="0"/>
                        </a:spcAft>
                      </a:pPr>
                      <a:r>
                        <a:rPr lang="fr-FR" sz="1600" dirty="0">
                          <a:effectLst/>
                        </a:rPr>
                        <a:t>Sources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Budget du PAA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Part relative des financements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Budget du PAA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Part relative des financements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Budget du PAA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Part relative des financements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4054840"/>
                  </a:ext>
                </a:extLst>
              </a:tr>
              <a:tr h="919567">
                <a:tc>
                  <a:txBody>
                    <a:bodyPr/>
                    <a:lstStyle/>
                    <a:p>
                      <a:pPr algn="ctr">
                        <a:lnSpc>
                          <a:spcPct val="107000"/>
                        </a:lnSpc>
                        <a:spcAft>
                          <a:spcPts val="0"/>
                        </a:spcAft>
                      </a:pPr>
                      <a:r>
                        <a:rPr lang="fr-BF" sz="1600" b="1" kern="1200" dirty="0">
                          <a:solidFill>
                            <a:schemeClr val="lt1"/>
                          </a:solidFill>
                          <a:effectLst/>
                          <a:latin typeface="+mn-lt"/>
                          <a:ea typeface="+mn-ea"/>
                          <a:cs typeface="+mn-cs"/>
                        </a:rPr>
                        <a:t>Budget général yc section 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dirty="0">
                          <a:effectLst/>
                        </a:rPr>
                        <a:t>452 305 608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91,21%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502 287 946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89,80%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552 438 803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94,84%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5849311"/>
                  </a:ext>
                </a:extLst>
              </a:tr>
              <a:tr h="553558">
                <a:tc>
                  <a:txBody>
                    <a:bodyPr/>
                    <a:lstStyle/>
                    <a:p>
                      <a:pPr algn="ctr">
                        <a:lnSpc>
                          <a:spcPct val="107000"/>
                        </a:lnSpc>
                        <a:spcAft>
                          <a:spcPts val="0"/>
                        </a:spcAft>
                      </a:pPr>
                      <a:r>
                        <a:rPr lang="fr-FR" sz="1600" dirty="0">
                          <a:effectLst/>
                        </a:rPr>
                        <a:t>CAST FSDEB</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25 734 932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5,19%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31 488 345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5,63%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12 337 781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2,12%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9883791"/>
                  </a:ext>
                </a:extLst>
              </a:tr>
              <a:tr h="553558">
                <a:tc>
                  <a:txBody>
                    <a:bodyPr/>
                    <a:lstStyle/>
                    <a:p>
                      <a:pPr algn="ctr">
                        <a:lnSpc>
                          <a:spcPct val="107000"/>
                        </a:lnSpc>
                        <a:spcAft>
                          <a:spcPts val="0"/>
                        </a:spcAft>
                      </a:pPr>
                      <a:r>
                        <a:rPr lang="fr-FR" sz="1600">
                          <a:effectLst/>
                        </a:rPr>
                        <a:t>CAST CSS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415 512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0,08%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370 574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0,07%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198 450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0,03%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0207627"/>
                  </a:ext>
                </a:extLst>
              </a:tr>
              <a:tr h="553558">
                <a:tc>
                  <a:txBody>
                    <a:bodyPr/>
                    <a:lstStyle/>
                    <a:p>
                      <a:pPr algn="ctr">
                        <a:lnSpc>
                          <a:spcPct val="107000"/>
                        </a:lnSpc>
                        <a:spcAft>
                          <a:spcPts val="0"/>
                        </a:spcAft>
                      </a:pPr>
                      <a:r>
                        <a:rPr lang="fr-FR" sz="1600">
                          <a:effectLst/>
                        </a:rPr>
                        <a:t>Total CAST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gn="ctr">
                        <a:lnSpc>
                          <a:spcPct val="107000"/>
                        </a:lnSpc>
                        <a:spcAft>
                          <a:spcPts val="0"/>
                        </a:spcAft>
                      </a:pPr>
                      <a:r>
                        <a:rPr lang="fr-FR" sz="1600">
                          <a:effectLst/>
                        </a:rPr>
                        <a:t>26 150 444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gn="ctr">
                        <a:lnSpc>
                          <a:spcPct val="107000"/>
                        </a:lnSpc>
                        <a:spcAft>
                          <a:spcPts val="0"/>
                        </a:spcAft>
                      </a:pPr>
                      <a:r>
                        <a:rPr lang="fr-FR" sz="1600">
                          <a:effectLst/>
                        </a:rPr>
                        <a:t>5,27%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gn="ctr">
                        <a:lnSpc>
                          <a:spcPct val="107000"/>
                        </a:lnSpc>
                        <a:spcAft>
                          <a:spcPts val="0"/>
                        </a:spcAft>
                      </a:pPr>
                      <a:r>
                        <a:rPr lang="fr-FR" sz="1600">
                          <a:effectLst/>
                        </a:rPr>
                        <a:t>31 858 919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gn="ctr">
                        <a:lnSpc>
                          <a:spcPct val="107000"/>
                        </a:lnSpc>
                        <a:spcAft>
                          <a:spcPts val="0"/>
                        </a:spcAft>
                      </a:pPr>
                      <a:r>
                        <a:rPr lang="fr-FR" sz="1600">
                          <a:effectLst/>
                        </a:rPr>
                        <a:t>5,70%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gn="ctr">
                        <a:lnSpc>
                          <a:spcPct val="107000"/>
                        </a:lnSpc>
                        <a:spcAft>
                          <a:spcPts val="0"/>
                        </a:spcAft>
                      </a:pPr>
                      <a:r>
                        <a:rPr lang="fr-FR" sz="1600">
                          <a:effectLst/>
                        </a:rPr>
                        <a:t>12 536 231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gn="ctr">
                        <a:lnSpc>
                          <a:spcPct val="107000"/>
                        </a:lnSpc>
                        <a:spcAft>
                          <a:spcPts val="0"/>
                        </a:spcAft>
                      </a:pPr>
                      <a:r>
                        <a:rPr lang="fr-FR" sz="1600" dirty="0">
                          <a:effectLst/>
                        </a:rPr>
                        <a:t>2,15%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extLst>
                  <a:ext uri="{0D108BD9-81ED-4DB2-BD59-A6C34878D82A}">
                    <a16:rowId xmlns:a16="http://schemas.microsoft.com/office/drawing/2014/main" val="3425242233"/>
                  </a:ext>
                </a:extLst>
              </a:tr>
              <a:tr h="553558">
                <a:tc>
                  <a:txBody>
                    <a:bodyPr/>
                    <a:lstStyle/>
                    <a:p>
                      <a:pPr algn="ctr">
                        <a:lnSpc>
                          <a:spcPct val="107000"/>
                        </a:lnSpc>
                        <a:spcAft>
                          <a:spcPts val="0"/>
                        </a:spcAft>
                      </a:pPr>
                      <a:r>
                        <a:rPr lang="fr-FR" sz="1600">
                          <a:effectLst/>
                        </a:rPr>
                        <a:t>Projets / Prog.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17 461 833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3,52%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25 185 936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4,50%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17 540 711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600">
                          <a:effectLst/>
                        </a:rPr>
                        <a:t>3,01%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321519"/>
                  </a:ext>
                </a:extLst>
              </a:tr>
              <a:tr h="553558">
                <a:tc>
                  <a:txBody>
                    <a:bodyPr/>
                    <a:lstStyle/>
                    <a:p>
                      <a:pPr algn="ctr">
                        <a:lnSpc>
                          <a:spcPct val="107000"/>
                        </a:lnSpc>
                        <a:spcAft>
                          <a:spcPts val="0"/>
                        </a:spcAft>
                      </a:pPr>
                      <a:r>
                        <a:rPr lang="fr-FR" sz="1600">
                          <a:effectLst/>
                        </a:rPr>
                        <a:t>Total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tc>
                  <a:txBody>
                    <a:bodyPr/>
                    <a:lstStyle/>
                    <a:p>
                      <a:pPr algn="ctr">
                        <a:lnSpc>
                          <a:spcPct val="107000"/>
                        </a:lnSpc>
                        <a:spcAft>
                          <a:spcPts val="0"/>
                        </a:spcAft>
                      </a:pPr>
                      <a:r>
                        <a:rPr lang="fr-FR" sz="1600">
                          <a:effectLst/>
                        </a:rPr>
                        <a:t>495 917 885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tc>
                  <a:txBody>
                    <a:bodyPr/>
                    <a:lstStyle/>
                    <a:p>
                      <a:pPr algn="ctr">
                        <a:lnSpc>
                          <a:spcPct val="107000"/>
                        </a:lnSpc>
                        <a:spcAft>
                          <a:spcPts val="0"/>
                        </a:spcAft>
                      </a:pPr>
                      <a:r>
                        <a:rPr lang="fr-FR" sz="1600">
                          <a:effectLst/>
                        </a:rPr>
                        <a:t>100,00%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tc>
                  <a:txBody>
                    <a:bodyPr/>
                    <a:lstStyle/>
                    <a:p>
                      <a:pPr algn="ctr">
                        <a:lnSpc>
                          <a:spcPct val="107000"/>
                        </a:lnSpc>
                        <a:spcAft>
                          <a:spcPts val="0"/>
                        </a:spcAft>
                      </a:pPr>
                      <a:r>
                        <a:rPr lang="fr-FR" sz="1600" dirty="0">
                          <a:effectLst/>
                        </a:rPr>
                        <a:t>559 332 801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tc>
                  <a:txBody>
                    <a:bodyPr/>
                    <a:lstStyle/>
                    <a:p>
                      <a:pPr algn="ctr">
                        <a:lnSpc>
                          <a:spcPct val="107000"/>
                        </a:lnSpc>
                        <a:spcAft>
                          <a:spcPts val="0"/>
                        </a:spcAft>
                      </a:pPr>
                      <a:r>
                        <a:rPr lang="fr-FR" sz="1600" dirty="0">
                          <a:effectLst/>
                        </a:rPr>
                        <a:t>100,00%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tc>
                  <a:txBody>
                    <a:bodyPr/>
                    <a:lstStyle/>
                    <a:p>
                      <a:pPr algn="ctr">
                        <a:lnSpc>
                          <a:spcPct val="107000"/>
                        </a:lnSpc>
                        <a:spcAft>
                          <a:spcPts val="0"/>
                        </a:spcAft>
                      </a:pPr>
                      <a:r>
                        <a:rPr lang="fr-FR" sz="1600">
                          <a:effectLst/>
                        </a:rPr>
                        <a:t>582 515 745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tc>
                  <a:txBody>
                    <a:bodyPr/>
                    <a:lstStyle/>
                    <a:p>
                      <a:pPr algn="ctr">
                        <a:lnSpc>
                          <a:spcPct val="107000"/>
                        </a:lnSpc>
                        <a:spcAft>
                          <a:spcPts val="0"/>
                        </a:spcAft>
                      </a:pPr>
                      <a:r>
                        <a:rPr lang="fr-FR" sz="1600" dirty="0">
                          <a:effectLst/>
                        </a:rPr>
                        <a:t>100,00%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F0"/>
                    </a:solidFill>
                  </a:tcPr>
                </a:tc>
                <a:extLst>
                  <a:ext uri="{0D108BD9-81ED-4DB2-BD59-A6C34878D82A}">
                    <a16:rowId xmlns:a16="http://schemas.microsoft.com/office/drawing/2014/main" val="661006430"/>
                  </a:ext>
                </a:extLst>
              </a:tr>
            </a:tbl>
          </a:graphicData>
        </a:graphic>
      </p:graphicFrame>
    </p:spTree>
    <p:extLst>
      <p:ext uri="{BB962C8B-B14F-4D97-AF65-F5344CB8AC3E}">
        <p14:creationId xmlns:p14="http://schemas.microsoft.com/office/powerpoint/2010/main" val="33282106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2598" y="549286"/>
            <a:ext cx="8229600" cy="467664"/>
          </a:xfrm>
        </p:spPr>
        <p:txBody>
          <a:bodyPr>
            <a:normAutofit fontScale="90000"/>
          </a:bodyPr>
          <a:lstStyle/>
          <a:p>
            <a:r>
              <a:rPr lang="fr-FR" dirty="0"/>
              <a:t>Plan indicatif du PAA</a:t>
            </a:r>
          </a:p>
        </p:txBody>
      </p:sp>
      <p:sp>
        <p:nvSpPr>
          <p:cNvPr id="7" name="Titre 1">
            <a:extLst>
              <a:ext uri="{FF2B5EF4-FFF2-40B4-BE49-F238E27FC236}">
                <a16:creationId xmlns:a16="http://schemas.microsoft.com/office/drawing/2014/main" id="{2D074800-2FED-4DA1-99C2-5C82405F59D9}"/>
              </a:ext>
            </a:extLst>
          </p:cNvPr>
          <p:cNvSpPr txBox="1">
            <a:spLocks/>
          </p:cNvSpPr>
          <p:nvPr/>
        </p:nvSpPr>
        <p:spPr>
          <a:xfrm>
            <a:off x="1524000" y="1"/>
            <a:ext cx="10542662" cy="5492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graphicFrame>
        <p:nvGraphicFramePr>
          <p:cNvPr id="9" name="Tableau 8">
            <a:extLst>
              <a:ext uri="{FF2B5EF4-FFF2-40B4-BE49-F238E27FC236}">
                <a16:creationId xmlns:a16="http://schemas.microsoft.com/office/drawing/2014/main" id="{BF44F73D-FC0C-44BD-9CCC-063298986AFB}"/>
              </a:ext>
            </a:extLst>
          </p:cNvPr>
          <p:cNvGraphicFramePr>
            <a:graphicFrameLocks noGrp="1"/>
          </p:cNvGraphicFramePr>
          <p:nvPr>
            <p:extLst>
              <p:ext uri="{D42A27DB-BD31-4B8C-83A1-F6EECF244321}">
                <p14:modId xmlns:p14="http://schemas.microsoft.com/office/powerpoint/2010/main" val="3984256047"/>
              </p:ext>
            </p:extLst>
          </p:nvPr>
        </p:nvGraphicFramePr>
        <p:xfrm>
          <a:off x="1364975" y="1196410"/>
          <a:ext cx="5724938" cy="5464738"/>
        </p:xfrm>
        <a:graphic>
          <a:graphicData uri="http://schemas.openxmlformats.org/drawingml/2006/table">
            <a:tbl>
              <a:tblPr firstRow="1" firstCol="1" bandRow="1">
                <a:tableStyleId>{5C22544A-7EE6-4342-B048-85BDC9FD1C3A}</a:tableStyleId>
              </a:tblPr>
              <a:tblGrid>
                <a:gridCol w="5724938">
                  <a:extLst>
                    <a:ext uri="{9D8B030D-6E8A-4147-A177-3AD203B41FA5}">
                      <a16:colId xmlns:a16="http://schemas.microsoft.com/office/drawing/2014/main" val="1050963245"/>
                    </a:ext>
                  </a:extLst>
                </a:gridCol>
              </a:tblGrid>
              <a:tr h="5464738">
                <a:tc>
                  <a:txBody>
                    <a:bodyPr/>
                    <a:lstStyle/>
                    <a:p>
                      <a:pPr>
                        <a:lnSpc>
                          <a:spcPct val="115000"/>
                        </a:lnSpc>
                        <a:tabLst>
                          <a:tab pos="419100" algn="l"/>
                          <a:tab pos="5753100" algn="r"/>
                        </a:tabLst>
                      </a:pPr>
                      <a:r>
                        <a:rPr lang="fr-FR" sz="1050" b="1" u="sng" kern="1200" dirty="0">
                          <a:solidFill>
                            <a:schemeClr val="lt1"/>
                          </a:solidFill>
                          <a:effectLst/>
                          <a:latin typeface="+mn-lt"/>
                          <a:ea typeface="+mn-ea"/>
                          <a:cs typeface="+mn-cs"/>
                          <a:hlinkClick r:id="rId2" action="ppaction://hlinkfile"/>
                        </a:rPr>
                        <a:t>Introduction	1</a:t>
                      </a:r>
                      <a:endParaRPr lang="fr-BF" sz="1050" b="1" u="sng" kern="1200" dirty="0">
                        <a:solidFill>
                          <a:schemeClr val="lt1"/>
                        </a:solidFill>
                        <a:effectLst/>
                        <a:latin typeface="+mn-lt"/>
                        <a:ea typeface="+mn-ea"/>
                        <a:cs typeface="+mn-cs"/>
                      </a:endParaRPr>
                    </a:p>
                    <a:p>
                      <a:pPr>
                        <a:lnSpc>
                          <a:spcPct val="115000"/>
                        </a:lnSpc>
                        <a:tabLst>
                          <a:tab pos="419100" algn="l"/>
                          <a:tab pos="5753100" algn="r"/>
                        </a:tabLst>
                      </a:pPr>
                      <a:r>
                        <a:rPr lang="fr-FR" sz="1050" b="1" u="sng" kern="1200" dirty="0">
                          <a:solidFill>
                            <a:schemeClr val="lt1"/>
                          </a:solidFill>
                          <a:effectLst/>
                          <a:latin typeface="+mn-lt"/>
                          <a:ea typeface="+mn-ea"/>
                          <a:cs typeface="+mn-cs"/>
                          <a:hlinkClick r:id="rId3" action="ppaction://hlinkfile"/>
                        </a:rPr>
                        <a:t>PREMIERE PARTIE : BILAN DE L’EXECUTION DU PLAN D’ACTION 2020	2</a:t>
                      </a:r>
                      <a:endParaRPr lang="fr-BF" sz="1050" b="1" u="sng" kern="1200" dirty="0">
                        <a:solidFill>
                          <a:schemeClr val="lt1"/>
                        </a:solidFill>
                        <a:effectLst/>
                        <a:latin typeface="+mn-lt"/>
                        <a:ea typeface="+mn-ea"/>
                        <a:cs typeface="+mn-cs"/>
                      </a:endParaRPr>
                    </a:p>
                    <a:p>
                      <a:pPr marL="139700">
                        <a:spcBef>
                          <a:spcPts val="600"/>
                        </a:spcBef>
                        <a:tabLst>
                          <a:tab pos="558800" algn="l"/>
                          <a:tab pos="5753100" algn="r"/>
                        </a:tabLst>
                      </a:pPr>
                      <a:r>
                        <a:rPr lang="fr-FR" sz="1050" b="1" u="sng" kern="1200" dirty="0">
                          <a:solidFill>
                            <a:schemeClr val="lt1"/>
                          </a:solidFill>
                          <a:effectLst/>
                          <a:latin typeface="+mn-lt"/>
                          <a:ea typeface="+mn-ea"/>
                          <a:cs typeface="+mn-cs"/>
                          <a:hlinkClick r:id="rId4" action="ppaction://hlinkfile"/>
                        </a:rPr>
                        <a:t>I.	Bilan financier	3</a:t>
                      </a:r>
                      <a:endParaRPr lang="fr-BF" sz="1050" b="1" u="sng" kern="1200" dirty="0">
                        <a:solidFill>
                          <a:schemeClr val="lt1"/>
                        </a:solidFill>
                        <a:effectLst/>
                        <a:latin typeface="+mn-lt"/>
                        <a:ea typeface="+mn-ea"/>
                        <a:cs typeface="+mn-cs"/>
                      </a:endParaRPr>
                    </a:p>
                    <a:p>
                      <a:pPr marL="279400">
                        <a:lnSpc>
                          <a:spcPct val="115000"/>
                        </a:lnSpc>
                        <a:tabLst>
                          <a:tab pos="698500" algn="l"/>
                          <a:tab pos="5754370" algn="r"/>
                        </a:tabLst>
                      </a:pPr>
                      <a:r>
                        <a:rPr lang="fr-FR" sz="1050" b="1" u="sng" kern="1200" dirty="0">
                          <a:solidFill>
                            <a:schemeClr val="lt1"/>
                          </a:solidFill>
                          <a:effectLst/>
                          <a:latin typeface="+mn-lt"/>
                          <a:ea typeface="+mn-ea"/>
                          <a:cs typeface="+mn-cs"/>
                          <a:hlinkClick r:id="rId5" action="ppaction://hlinkfile"/>
                        </a:rPr>
                        <a:t>1.1.	Situation globale du financement du PA 2020	3</a:t>
                      </a:r>
                      <a:endParaRPr lang="fr-BF" sz="1050" b="1" u="sng" kern="1200" dirty="0">
                        <a:solidFill>
                          <a:schemeClr val="lt1"/>
                        </a:solidFill>
                        <a:effectLst/>
                        <a:latin typeface="+mn-lt"/>
                        <a:ea typeface="+mn-ea"/>
                        <a:cs typeface="+mn-cs"/>
                      </a:endParaRPr>
                    </a:p>
                    <a:p>
                      <a:pPr marL="279400">
                        <a:lnSpc>
                          <a:spcPct val="115000"/>
                        </a:lnSpc>
                        <a:tabLst>
                          <a:tab pos="698500" algn="l"/>
                          <a:tab pos="5754370" algn="r"/>
                        </a:tabLst>
                      </a:pPr>
                      <a:r>
                        <a:rPr lang="fr-FR" sz="1050" b="1" u="sng" kern="1200" dirty="0">
                          <a:solidFill>
                            <a:schemeClr val="lt1"/>
                          </a:solidFill>
                          <a:effectLst/>
                          <a:latin typeface="+mn-lt"/>
                          <a:ea typeface="+mn-ea"/>
                          <a:cs typeface="+mn-cs"/>
                          <a:hlinkClick r:id="rId6" action="ppaction://hlinkfile"/>
                        </a:rPr>
                        <a:t>1.2.	Situation d’exécution financière	3</a:t>
                      </a:r>
                      <a:endParaRPr lang="fr-BF" sz="1050" b="1" u="sng" kern="1200" dirty="0">
                        <a:solidFill>
                          <a:schemeClr val="lt1"/>
                        </a:solidFill>
                        <a:effectLst/>
                        <a:latin typeface="+mn-lt"/>
                        <a:ea typeface="+mn-ea"/>
                        <a:cs typeface="+mn-cs"/>
                      </a:endParaRPr>
                    </a:p>
                    <a:p>
                      <a:pPr marL="279400">
                        <a:lnSpc>
                          <a:spcPct val="115000"/>
                        </a:lnSpc>
                        <a:tabLst>
                          <a:tab pos="838200" algn="l"/>
                          <a:tab pos="5754370" algn="r"/>
                        </a:tabLst>
                      </a:pPr>
                      <a:r>
                        <a:rPr lang="fr-FR" sz="1050" b="1" u="sng" kern="1200" dirty="0">
                          <a:solidFill>
                            <a:schemeClr val="lt1"/>
                          </a:solidFill>
                          <a:effectLst/>
                          <a:latin typeface="+mn-lt"/>
                          <a:ea typeface="+mn-ea"/>
                          <a:cs typeface="+mn-cs"/>
                          <a:hlinkClick r:id="rId7" action="ppaction://hlinkfile"/>
                        </a:rPr>
                        <a:t>1.2.1.	Budget général	3</a:t>
                      </a:r>
                      <a:endParaRPr lang="fr-BF" sz="1050" b="1" u="sng" kern="1200" dirty="0">
                        <a:solidFill>
                          <a:schemeClr val="lt1"/>
                        </a:solidFill>
                        <a:effectLst/>
                        <a:latin typeface="+mn-lt"/>
                        <a:ea typeface="+mn-ea"/>
                        <a:cs typeface="+mn-cs"/>
                      </a:endParaRPr>
                    </a:p>
                    <a:p>
                      <a:pPr marL="279400">
                        <a:lnSpc>
                          <a:spcPct val="115000"/>
                        </a:lnSpc>
                        <a:tabLst>
                          <a:tab pos="838200" algn="l"/>
                          <a:tab pos="5754370" algn="r"/>
                        </a:tabLst>
                      </a:pPr>
                      <a:r>
                        <a:rPr lang="fr-FR" sz="1050" b="1" u="sng" kern="1200" dirty="0">
                          <a:solidFill>
                            <a:schemeClr val="lt1"/>
                          </a:solidFill>
                          <a:effectLst/>
                          <a:latin typeface="+mn-lt"/>
                          <a:ea typeface="+mn-ea"/>
                          <a:cs typeface="+mn-cs"/>
                          <a:hlinkClick r:id="rId8" action="ppaction://hlinkfile"/>
                        </a:rPr>
                        <a:t>1.2.2.	Budget CAST/FSDEB	6</a:t>
                      </a:r>
                      <a:endParaRPr lang="fr-BF" sz="1050" b="1" u="sng" kern="1200" dirty="0">
                        <a:solidFill>
                          <a:schemeClr val="lt1"/>
                        </a:solidFill>
                        <a:effectLst/>
                        <a:latin typeface="+mn-lt"/>
                        <a:ea typeface="+mn-ea"/>
                        <a:cs typeface="+mn-cs"/>
                      </a:endParaRPr>
                    </a:p>
                    <a:p>
                      <a:pPr marL="279400">
                        <a:lnSpc>
                          <a:spcPct val="115000"/>
                        </a:lnSpc>
                        <a:tabLst>
                          <a:tab pos="838200" algn="l"/>
                          <a:tab pos="5754370" algn="r"/>
                        </a:tabLst>
                      </a:pPr>
                      <a:r>
                        <a:rPr lang="fr-FR" sz="1050" b="1" u="sng" kern="1200" dirty="0">
                          <a:solidFill>
                            <a:schemeClr val="lt1"/>
                          </a:solidFill>
                          <a:effectLst/>
                          <a:latin typeface="+mn-lt"/>
                          <a:ea typeface="+mn-ea"/>
                          <a:cs typeface="+mn-cs"/>
                          <a:hlinkClick r:id="rId9" action="ppaction://hlinkfile"/>
                        </a:rPr>
                        <a:t>1.2.3.	Budget du CAST/Cantine scolaire du secondaire	8</a:t>
                      </a:r>
                      <a:endParaRPr lang="fr-BF" sz="1050" b="1" u="sng" kern="1200" dirty="0">
                        <a:solidFill>
                          <a:schemeClr val="lt1"/>
                        </a:solidFill>
                        <a:effectLst/>
                        <a:latin typeface="+mn-lt"/>
                        <a:ea typeface="+mn-ea"/>
                        <a:cs typeface="+mn-cs"/>
                      </a:endParaRPr>
                    </a:p>
                    <a:p>
                      <a:pPr marL="279400">
                        <a:lnSpc>
                          <a:spcPct val="115000"/>
                        </a:lnSpc>
                        <a:tabLst>
                          <a:tab pos="838200" algn="l"/>
                          <a:tab pos="5754370" algn="r"/>
                        </a:tabLst>
                      </a:pPr>
                      <a:r>
                        <a:rPr lang="fr-FR" sz="1050" b="1" u="sng" kern="1200" dirty="0">
                          <a:solidFill>
                            <a:schemeClr val="lt1"/>
                          </a:solidFill>
                          <a:effectLst/>
                          <a:latin typeface="+mn-lt"/>
                          <a:ea typeface="+mn-ea"/>
                          <a:cs typeface="+mn-cs"/>
                          <a:hlinkClick r:id="rId10" action="ppaction://hlinkfile"/>
                        </a:rPr>
                        <a:t>1.2.4.	Bilan financier des projets et programmes	8</a:t>
                      </a:r>
                      <a:endParaRPr lang="fr-BF" sz="1050" b="1" u="sng" kern="1200" dirty="0">
                        <a:solidFill>
                          <a:schemeClr val="lt1"/>
                        </a:solidFill>
                        <a:effectLst/>
                        <a:latin typeface="+mn-lt"/>
                        <a:ea typeface="+mn-ea"/>
                        <a:cs typeface="+mn-cs"/>
                      </a:endParaRPr>
                    </a:p>
                    <a:p>
                      <a:pPr marL="139700">
                        <a:spcBef>
                          <a:spcPts val="600"/>
                        </a:spcBef>
                        <a:tabLst>
                          <a:tab pos="558800" algn="l"/>
                          <a:tab pos="5753100" algn="r"/>
                        </a:tabLst>
                      </a:pPr>
                      <a:r>
                        <a:rPr lang="fr-FR" sz="1050" b="1" u="sng" kern="1200" dirty="0">
                          <a:solidFill>
                            <a:schemeClr val="lt1"/>
                          </a:solidFill>
                          <a:effectLst/>
                          <a:latin typeface="+mn-lt"/>
                          <a:ea typeface="+mn-ea"/>
                          <a:cs typeface="+mn-cs"/>
                          <a:hlinkClick r:id="rId11" action="ppaction://hlinkfile"/>
                        </a:rPr>
                        <a:t>II.	Bilan physique	9</a:t>
                      </a:r>
                      <a:endParaRPr lang="fr-BF" sz="1050" b="1" u="sng" kern="1200" dirty="0">
                        <a:solidFill>
                          <a:schemeClr val="lt1"/>
                        </a:solidFill>
                        <a:effectLst/>
                        <a:latin typeface="+mn-lt"/>
                        <a:ea typeface="+mn-ea"/>
                        <a:cs typeface="+mn-cs"/>
                      </a:endParaRPr>
                    </a:p>
                    <a:p>
                      <a:pPr marL="279400">
                        <a:lnSpc>
                          <a:spcPct val="115000"/>
                        </a:lnSpc>
                        <a:tabLst>
                          <a:tab pos="698500" algn="l"/>
                          <a:tab pos="5754370" algn="r"/>
                        </a:tabLst>
                      </a:pPr>
                      <a:r>
                        <a:rPr lang="fr-FR" sz="1050" b="1" u="sng" kern="1200" dirty="0">
                          <a:solidFill>
                            <a:schemeClr val="lt1"/>
                          </a:solidFill>
                          <a:effectLst/>
                          <a:latin typeface="+mn-lt"/>
                          <a:ea typeface="+mn-ea"/>
                          <a:cs typeface="+mn-cs"/>
                          <a:hlinkClick r:id="rId12" action="ppaction://hlinkfile"/>
                        </a:rPr>
                        <a:t>2.1.	Au titre du programme 058 « Accès à l’éducation formelle »	9</a:t>
                      </a:r>
                      <a:endParaRPr lang="fr-BF" sz="1050" b="1" u="sng" kern="1200" dirty="0">
                        <a:solidFill>
                          <a:schemeClr val="lt1"/>
                        </a:solidFill>
                        <a:effectLst/>
                        <a:latin typeface="+mn-lt"/>
                        <a:ea typeface="+mn-ea"/>
                        <a:cs typeface="+mn-cs"/>
                      </a:endParaRPr>
                    </a:p>
                    <a:p>
                      <a:pPr marL="279400">
                        <a:lnSpc>
                          <a:spcPct val="115000"/>
                        </a:lnSpc>
                        <a:tabLst>
                          <a:tab pos="838200" algn="l"/>
                          <a:tab pos="5754370" algn="r"/>
                        </a:tabLst>
                      </a:pPr>
                      <a:r>
                        <a:rPr lang="fr-FR" sz="1050" b="1" u="sng" kern="1200" dirty="0">
                          <a:solidFill>
                            <a:schemeClr val="lt1"/>
                          </a:solidFill>
                          <a:effectLst/>
                          <a:latin typeface="+mn-lt"/>
                          <a:ea typeface="+mn-ea"/>
                          <a:cs typeface="+mn-cs"/>
                          <a:hlinkClick r:id="rId13" action="ppaction://hlinkfile"/>
                        </a:rPr>
                        <a:t>2.1.1.	Bilan de la réalisation des infrastructures éducatives programmées en 2019 et 2020	9</a:t>
                      </a:r>
                      <a:endParaRPr lang="fr-BF" sz="1050" b="1" u="sng" kern="1200" dirty="0">
                        <a:solidFill>
                          <a:schemeClr val="lt1"/>
                        </a:solidFill>
                        <a:effectLst/>
                        <a:latin typeface="+mn-lt"/>
                        <a:ea typeface="+mn-ea"/>
                        <a:cs typeface="+mn-cs"/>
                      </a:endParaRPr>
                    </a:p>
                    <a:p>
                      <a:pPr marL="279400">
                        <a:lnSpc>
                          <a:spcPct val="115000"/>
                        </a:lnSpc>
                        <a:tabLst>
                          <a:tab pos="977900" algn="l"/>
                          <a:tab pos="5754370" algn="r"/>
                        </a:tabLst>
                      </a:pPr>
                      <a:r>
                        <a:rPr lang="fr-FR" sz="1050" b="1" u="sng" kern="1200" dirty="0">
                          <a:solidFill>
                            <a:schemeClr val="lt1"/>
                          </a:solidFill>
                          <a:effectLst/>
                          <a:latin typeface="+mn-lt"/>
                          <a:ea typeface="+mn-ea"/>
                          <a:cs typeface="+mn-cs"/>
                          <a:hlinkClick r:id="rId14" action="ppaction://hlinkfile"/>
                        </a:rPr>
                        <a:t>2.1.1.1.1.	Bilan de la réalisation des infrastructures éducatives programmées en  2019	10</a:t>
                      </a:r>
                      <a:endParaRPr lang="fr-BF" sz="1050" b="1" u="sng" kern="1200" dirty="0">
                        <a:solidFill>
                          <a:schemeClr val="lt1"/>
                        </a:solidFill>
                        <a:effectLst/>
                        <a:latin typeface="+mn-lt"/>
                        <a:ea typeface="+mn-ea"/>
                        <a:cs typeface="+mn-cs"/>
                      </a:endParaRPr>
                    </a:p>
                    <a:p>
                      <a:pPr marL="279400">
                        <a:lnSpc>
                          <a:spcPct val="115000"/>
                        </a:lnSpc>
                        <a:tabLst>
                          <a:tab pos="838200" algn="l"/>
                          <a:tab pos="5754370" algn="r"/>
                        </a:tabLst>
                      </a:pPr>
                      <a:r>
                        <a:rPr lang="fr-FR" sz="1050" b="1" u="sng" kern="1200" dirty="0">
                          <a:solidFill>
                            <a:schemeClr val="lt1"/>
                          </a:solidFill>
                          <a:effectLst/>
                          <a:latin typeface="+mn-lt"/>
                          <a:ea typeface="+mn-ea"/>
                          <a:cs typeface="+mn-cs"/>
                          <a:hlinkClick r:id="rId15" action="ppaction://hlinkfile"/>
                        </a:rPr>
                        <a:t>2.1.1.2.	Bilan de la réalisation des infrastructures éducatives programmées en 2020	12</a:t>
                      </a:r>
                      <a:endParaRPr lang="fr-BF" sz="1050" b="1" u="sng" kern="1200" dirty="0">
                        <a:solidFill>
                          <a:schemeClr val="lt1"/>
                        </a:solidFill>
                        <a:effectLst/>
                        <a:latin typeface="+mn-lt"/>
                        <a:ea typeface="+mn-ea"/>
                        <a:cs typeface="+mn-cs"/>
                      </a:endParaRPr>
                    </a:p>
                    <a:p>
                      <a:pPr marL="279400">
                        <a:lnSpc>
                          <a:spcPct val="115000"/>
                        </a:lnSpc>
                        <a:tabLst>
                          <a:tab pos="838200" algn="l"/>
                          <a:tab pos="5754370" algn="r"/>
                        </a:tabLst>
                      </a:pPr>
                      <a:r>
                        <a:rPr lang="fr-FR" sz="1050" b="1" u="sng" kern="1200" dirty="0">
                          <a:solidFill>
                            <a:schemeClr val="lt1"/>
                          </a:solidFill>
                          <a:effectLst/>
                          <a:latin typeface="+mn-lt"/>
                          <a:ea typeface="+mn-ea"/>
                          <a:cs typeface="+mn-cs"/>
                          <a:hlinkClick r:id="rId16" action="ppaction://hlinkfile"/>
                        </a:rPr>
                        <a:t>2.1.2.	Bilan des autres actions liées à l’accès	16</a:t>
                      </a:r>
                      <a:endParaRPr lang="fr-BF" sz="1050" b="1" u="sng" kern="1200" dirty="0">
                        <a:solidFill>
                          <a:schemeClr val="lt1"/>
                        </a:solidFill>
                        <a:effectLst/>
                        <a:latin typeface="+mn-lt"/>
                        <a:ea typeface="+mn-ea"/>
                        <a:cs typeface="+mn-cs"/>
                      </a:endParaRPr>
                    </a:p>
                    <a:p>
                      <a:pPr marL="279400">
                        <a:lnSpc>
                          <a:spcPct val="115000"/>
                        </a:lnSpc>
                        <a:tabLst>
                          <a:tab pos="838200" algn="l"/>
                          <a:tab pos="5754370" algn="r"/>
                        </a:tabLst>
                      </a:pPr>
                      <a:r>
                        <a:rPr lang="fr-FR" sz="1050" b="1" u="sng" kern="1200" dirty="0">
                          <a:solidFill>
                            <a:schemeClr val="lt1"/>
                          </a:solidFill>
                          <a:effectLst/>
                          <a:latin typeface="+mn-lt"/>
                          <a:ea typeface="+mn-ea"/>
                          <a:cs typeface="+mn-cs"/>
                          <a:hlinkClick r:id="rId17" action="ppaction://hlinkfile"/>
                        </a:rPr>
                        <a:t>2.1.2.1.	Présentation de la situation globale des actions	16</a:t>
                      </a:r>
                      <a:endParaRPr lang="fr-BF" sz="1050" b="1" u="sng" kern="1200" dirty="0">
                        <a:solidFill>
                          <a:schemeClr val="lt1"/>
                        </a:solidFill>
                        <a:effectLst/>
                        <a:latin typeface="+mn-lt"/>
                        <a:ea typeface="+mn-ea"/>
                        <a:cs typeface="+mn-cs"/>
                      </a:endParaRPr>
                    </a:p>
                    <a:p>
                      <a:pPr marL="279400">
                        <a:lnSpc>
                          <a:spcPct val="115000"/>
                        </a:lnSpc>
                        <a:tabLst>
                          <a:tab pos="838200" algn="l"/>
                          <a:tab pos="5754370" algn="r"/>
                        </a:tabLst>
                      </a:pPr>
                      <a:r>
                        <a:rPr lang="fr-FR" sz="1050" b="1" u="sng" kern="1200" dirty="0">
                          <a:solidFill>
                            <a:schemeClr val="lt1"/>
                          </a:solidFill>
                          <a:effectLst/>
                          <a:latin typeface="+mn-lt"/>
                          <a:ea typeface="+mn-ea"/>
                          <a:cs typeface="+mn-cs"/>
                          <a:hlinkClick r:id="rId18" action="ppaction://hlinkfile"/>
                        </a:rPr>
                        <a:t>2.1.2.2.	Etat de mise en œuvre des activités majeures programmées au titre de 2020	17</a:t>
                      </a:r>
                      <a:endParaRPr lang="fr-BF" sz="1050" b="1" u="sng" kern="1200" dirty="0">
                        <a:solidFill>
                          <a:schemeClr val="lt1"/>
                        </a:solidFill>
                        <a:effectLst/>
                        <a:latin typeface="+mn-lt"/>
                        <a:ea typeface="+mn-ea"/>
                        <a:cs typeface="+mn-cs"/>
                      </a:endParaRPr>
                    </a:p>
                    <a:p>
                      <a:pPr marL="279400">
                        <a:lnSpc>
                          <a:spcPct val="115000"/>
                        </a:lnSpc>
                        <a:tabLst>
                          <a:tab pos="698500" algn="l"/>
                          <a:tab pos="5754370" algn="r"/>
                        </a:tabLst>
                      </a:pPr>
                      <a:r>
                        <a:rPr lang="fr-FR" sz="1050" b="1" u="sng" kern="1200" dirty="0">
                          <a:solidFill>
                            <a:schemeClr val="lt1"/>
                          </a:solidFill>
                          <a:effectLst/>
                          <a:latin typeface="+mn-lt"/>
                          <a:ea typeface="+mn-ea"/>
                          <a:cs typeface="+mn-cs"/>
                          <a:hlinkClick r:id="rId19" action="ppaction://hlinkfile"/>
                        </a:rPr>
                        <a:t>2.2.	Au titre du programme 059 « Qualité de l’éducation formelle »	21</a:t>
                      </a:r>
                      <a:endParaRPr lang="fr-BF" sz="1050" b="1" u="sng" kern="1200" dirty="0">
                        <a:solidFill>
                          <a:schemeClr val="lt1"/>
                        </a:solidFill>
                        <a:effectLst/>
                        <a:latin typeface="+mn-lt"/>
                        <a:ea typeface="+mn-ea"/>
                        <a:cs typeface="+mn-cs"/>
                      </a:endParaRPr>
                    </a:p>
                    <a:p>
                      <a:pPr marL="279400">
                        <a:lnSpc>
                          <a:spcPct val="115000"/>
                        </a:lnSpc>
                        <a:tabLst>
                          <a:tab pos="838200" algn="l"/>
                          <a:tab pos="5754370" algn="r"/>
                        </a:tabLst>
                      </a:pPr>
                      <a:r>
                        <a:rPr lang="fr-FR" sz="1050" b="1" u="sng" kern="1200" dirty="0">
                          <a:solidFill>
                            <a:schemeClr val="lt1"/>
                          </a:solidFill>
                          <a:effectLst/>
                          <a:latin typeface="+mn-lt"/>
                          <a:ea typeface="+mn-ea"/>
                          <a:cs typeface="+mn-cs"/>
                          <a:hlinkClick r:id="rId20" action="ppaction://hlinkfile"/>
                        </a:rPr>
                        <a:t>2.2.1.	Bilan de mise en œuvre des actions liées à la qualité	21</a:t>
                      </a:r>
                      <a:endParaRPr lang="fr-BF" sz="1050" b="1" u="sng" kern="1200" dirty="0">
                        <a:solidFill>
                          <a:schemeClr val="lt1"/>
                        </a:solidFill>
                        <a:effectLst/>
                        <a:latin typeface="+mn-lt"/>
                        <a:ea typeface="+mn-ea"/>
                        <a:cs typeface="+mn-cs"/>
                      </a:endParaRPr>
                    </a:p>
                    <a:p>
                      <a:pPr marL="279400">
                        <a:lnSpc>
                          <a:spcPct val="115000"/>
                        </a:lnSpc>
                        <a:tabLst>
                          <a:tab pos="838200" algn="l"/>
                          <a:tab pos="5754370" algn="r"/>
                        </a:tabLst>
                      </a:pPr>
                      <a:r>
                        <a:rPr lang="fr-FR" sz="1050" b="1" u="sng" kern="1200" dirty="0">
                          <a:solidFill>
                            <a:schemeClr val="lt1"/>
                          </a:solidFill>
                          <a:effectLst/>
                          <a:latin typeface="+mn-lt"/>
                          <a:ea typeface="+mn-ea"/>
                          <a:cs typeface="+mn-cs"/>
                          <a:hlinkClick r:id="rId21" action="ppaction://hlinkfile"/>
                        </a:rPr>
                        <a:t>2.2.2.	Etat de mise en œuvre des activités majeures programmées au titre de 2020	22</a:t>
                      </a:r>
                      <a:endParaRPr lang="fr-BF" sz="1050" b="1" u="sng" kern="1200" dirty="0">
                        <a:solidFill>
                          <a:schemeClr val="lt1"/>
                        </a:solidFill>
                        <a:effectLst/>
                        <a:latin typeface="+mn-lt"/>
                        <a:ea typeface="+mn-ea"/>
                        <a:cs typeface="+mn-cs"/>
                      </a:endParaRPr>
                    </a:p>
                    <a:p>
                      <a:pPr marL="279400">
                        <a:lnSpc>
                          <a:spcPct val="115000"/>
                        </a:lnSpc>
                        <a:tabLst>
                          <a:tab pos="698500" algn="l"/>
                          <a:tab pos="5754370" algn="r"/>
                        </a:tabLst>
                      </a:pPr>
                      <a:r>
                        <a:rPr lang="fr-FR" sz="1050" b="1" u="sng" kern="1200" dirty="0">
                          <a:solidFill>
                            <a:schemeClr val="lt1"/>
                          </a:solidFill>
                          <a:effectLst/>
                          <a:latin typeface="+mn-lt"/>
                          <a:ea typeface="+mn-ea"/>
                          <a:cs typeface="+mn-cs"/>
                          <a:hlinkClick r:id="rId22" action="ppaction://hlinkfile"/>
                        </a:rPr>
                        <a:t>2.3.	Au titre du programme 060 « Accès et qualité de l’éducation non formelle »	27</a:t>
                      </a:r>
                      <a:endParaRPr lang="fr-BF" sz="1050" b="1" u="sng" kern="1200" dirty="0">
                        <a:solidFill>
                          <a:schemeClr val="lt1"/>
                        </a:solidFill>
                        <a:effectLst/>
                        <a:latin typeface="+mn-lt"/>
                        <a:ea typeface="+mn-ea"/>
                        <a:cs typeface="+mn-cs"/>
                      </a:endParaRPr>
                    </a:p>
                    <a:p>
                      <a:pPr marL="279400">
                        <a:lnSpc>
                          <a:spcPct val="115000"/>
                        </a:lnSpc>
                        <a:tabLst>
                          <a:tab pos="838200" algn="l"/>
                          <a:tab pos="5754370" algn="r"/>
                        </a:tabLst>
                      </a:pPr>
                      <a:r>
                        <a:rPr lang="fr-FR" sz="1050" b="1" u="sng" kern="1200" dirty="0">
                          <a:solidFill>
                            <a:schemeClr val="lt1"/>
                          </a:solidFill>
                          <a:effectLst/>
                          <a:latin typeface="+mn-lt"/>
                          <a:ea typeface="+mn-ea"/>
                          <a:cs typeface="+mn-cs"/>
                          <a:hlinkClick r:id="rId23" action="ppaction://hlinkfile"/>
                        </a:rPr>
                        <a:t>2.3.1.	Situation d’exécution globale du programme	28</a:t>
                      </a:r>
                      <a:endParaRPr lang="fr-BF" sz="1050" b="1" u="sng" kern="1200" dirty="0">
                        <a:solidFill>
                          <a:schemeClr val="lt1"/>
                        </a:solidFill>
                        <a:effectLst/>
                        <a:latin typeface="+mn-lt"/>
                        <a:ea typeface="+mn-ea"/>
                        <a:cs typeface="+mn-cs"/>
                      </a:endParaRPr>
                    </a:p>
                    <a:p>
                      <a:pPr marL="279400">
                        <a:lnSpc>
                          <a:spcPct val="115000"/>
                        </a:lnSpc>
                        <a:tabLst>
                          <a:tab pos="838200" algn="l"/>
                          <a:tab pos="5754370" algn="r"/>
                        </a:tabLst>
                      </a:pPr>
                      <a:r>
                        <a:rPr lang="fr-FR" sz="1050" b="1" u="sng" kern="1200" dirty="0">
                          <a:solidFill>
                            <a:schemeClr val="lt1"/>
                          </a:solidFill>
                          <a:effectLst/>
                          <a:latin typeface="+mn-lt"/>
                          <a:ea typeface="+mn-ea"/>
                          <a:cs typeface="+mn-cs"/>
                          <a:hlinkClick r:id="rId24" action="ppaction://hlinkfile"/>
                        </a:rPr>
                        <a:t>2.3.2.	Etat de mise en œuvre des activités majeures prévues en 2020	28</a:t>
                      </a:r>
                      <a:endParaRPr lang="fr-BF" sz="1050" b="1" u="sng" kern="1200" dirty="0">
                        <a:solidFill>
                          <a:schemeClr val="lt1"/>
                        </a:solidFill>
                        <a:effectLst/>
                        <a:latin typeface="+mn-lt"/>
                        <a:ea typeface="+mn-ea"/>
                        <a:cs typeface="+mn-cs"/>
                      </a:endParaRPr>
                    </a:p>
                    <a:p>
                      <a:pPr marL="279400">
                        <a:lnSpc>
                          <a:spcPct val="115000"/>
                        </a:lnSpc>
                        <a:tabLst>
                          <a:tab pos="698500" algn="l"/>
                          <a:tab pos="5754370" algn="r"/>
                        </a:tabLst>
                      </a:pPr>
                      <a:r>
                        <a:rPr lang="fr-FR" sz="1050" b="1" u="sng" kern="1200" dirty="0">
                          <a:solidFill>
                            <a:schemeClr val="lt1"/>
                          </a:solidFill>
                          <a:effectLst/>
                          <a:latin typeface="+mn-lt"/>
                          <a:ea typeface="+mn-ea"/>
                          <a:cs typeface="+mn-cs"/>
                          <a:hlinkClick r:id="rId25" action="ppaction://hlinkfile"/>
                        </a:rPr>
                        <a:t>2.4.	Au titre du programme 061 « pilotage et soutien aux services de l’éducation formelle et non formelle »	30</a:t>
                      </a:r>
                      <a:endParaRPr lang="fr-BF" sz="1050" b="1" u="sng" kern="1200" dirty="0">
                        <a:solidFill>
                          <a:schemeClr val="lt1"/>
                        </a:solidFill>
                        <a:effectLst/>
                        <a:latin typeface="+mn-lt"/>
                        <a:ea typeface="+mn-ea"/>
                        <a:cs typeface="+mn-cs"/>
                      </a:endParaRPr>
                    </a:p>
                    <a:p>
                      <a:pPr marL="279400">
                        <a:lnSpc>
                          <a:spcPct val="115000"/>
                        </a:lnSpc>
                        <a:tabLst>
                          <a:tab pos="838200" algn="l"/>
                          <a:tab pos="5754370" algn="r"/>
                        </a:tabLst>
                      </a:pPr>
                      <a:r>
                        <a:rPr lang="fr-FR" sz="1050" b="1" u="sng" kern="1200" dirty="0">
                          <a:solidFill>
                            <a:schemeClr val="lt1"/>
                          </a:solidFill>
                          <a:effectLst/>
                          <a:latin typeface="+mn-lt"/>
                          <a:ea typeface="+mn-ea"/>
                          <a:cs typeface="+mn-cs"/>
                          <a:hlinkClick r:id="rId26" action="ppaction://hlinkfile"/>
                        </a:rPr>
                        <a:t>2.4.1.	Situation d’exécution globale du programme	30</a:t>
                      </a:r>
                      <a:endParaRPr lang="fr-BF" sz="1050" b="1" u="sng" kern="1200" dirty="0">
                        <a:solidFill>
                          <a:schemeClr val="lt1"/>
                        </a:solidFill>
                        <a:effectLst/>
                        <a:latin typeface="+mn-lt"/>
                        <a:ea typeface="+mn-ea"/>
                        <a:cs typeface="+mn-cs"/>
                      </a:endParaRPr>
                    </a:p>
                    <a:p>
                      <a:pPr marL="279400">
                        <a:lnSpc>
                          <a:spcPct val="115000"/>
                        </a:lnSpc>
                        <a:tabLst>
                          <a:tab pos="838200" algn="l"/>
                          <a:tab pos="5754370" algn="r"/>
                        </a:tabLst>
                      </a:pPr>
                      <a:r>
                        <a:rPr lang="fr-FR" sz="1050" b="1" u="sng" kern="1200" dirty="0">
                          <a:solidFill>
                            <a:schemeClr val="lt1"/>
                          </a:solidFill>
                          <a:effectLst/>
                          <a:latin typeface="+mn-lt"/>
                          <a:ea typeface="+mn-ea"/>
                          <a:cs typeface="+mn-cs"/>
                          <a:hlinkClick r:id="rId27" action="ppaction://hlinkfile"/>
                        </a:rPr>
                        <a:t>2.4.2.	Etat de mise en œuvre des activités majeures prévues au titre de 2020	31</a:t>
                      </a:r>
                      <a:endParaRPr lang="fr-BF" sz="1050" b="1" u="sng" kern="1200" dirty="0">
                        <a:solidFill>
                          <a:schemeClr val="lt1"/>
                        </a:solidFill>
                        <a:effectLst/>
                        <a:latin typeface="+mn-lt"/>
                        <a:ea typeface="+mn-ea"/>
                        <a:cs typeface="+mn-cs"/>
                      </a:endParaRPr>
                    </a:p>
                    <a:p>
                      <a:pPr marL="139700">
                        <a:spcBef>
                          <a:spcPts val="600"/>
                        </a:spcBef>
                        <a:tabLst>
                          <a:tab pos="558800" algn="l"/>
                          <a:tab pos="5753100" algn="r"/>
                        </a:tabLst>
                      </a:pPr>
                      <a:r>
                        <a:rPr lang="fr-FR" sz="800" u="sng" dirty="0">
                          <a:effectLst/>
                        </a:rPr>
                        <a:t>III.</a:t>
                      </a:r>
                      <a:r>
                        <a:rPr lang="fr-FR" sz="800" u="none" strike="noStrike" dirty="0">
                          <a:effectLst/>
                        </a:rPr>
                        <a:t>	</a:t>
                      </a:r>
                      <a:r>
                        <a:rPr lang="en-US" sz="800" dirty="0">
                          <a:effectLst/>
                        </a:rPr>
                        <a:t> </a:t>
                      </a:r>
                      <a:endParaRPr lang="fr-BF"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7162" marR="47162" marT="0" marB="0">
                    <a:solidFill>
                      <a:schemeClr val="bg1"/>
                    </a:solidFill>
                  </a:tcPr>
                </a:tc>
                <a:extLst>
                  <a:ext uri="{0D108BD9-81ED-4DB2-BD59-A6C34878D82A}">
                    <a16:rowId xmlns:a16="http://schemas.microsoft.com/office/drawing/2014/main" val="3754724302"/>
                  </a:ext>
                </a:extLst>
              </a:tr>
            </a:tbl>
          </a:graphicData>
        </a:graphic>
      </p:graphicFrame>
      <p:graphicFrame>
        <p:nvGraphicFramePr>
          <p:cNvPr id="10" name="Tableau 9">
            <a:extLst>
              <a:ext uri="{FF2B5EF4-FFF2-40B4-BE49-F238E27FC236}">
                <a16:creationId xmlns:a16="http://schemas.microsoft.com/office/drawing/2014/main" id="{2248BD05-F318-42D0-8D35-9B26EDFAAB84}"/>
              </a:ext>
            </a:extLst>
          </p:cNvPr>
          <p:cNvGraphicFramePr>
            <a:graphicFrameLocks noGrp="1"/>
          </p:cNvGraphicFramePr>
          <p:nvPr>
            <p:extLst>
              <p:ext uri="{D42A27DB-BD31-4B8C-83A1-F6EECF244321}">
                <p14:modId xmlns:p14="http://schemas.microsoft.com/office/powerpoint/2010/main" val="3094800453"/>
              </p:ext>
            </p:extLst>
          </p:nvPr>
        </p:nvGraphicFramePr>
        <p:xfrm>
          <a:off x="7179132" y="1196409"/>
          <a:ext cx="4887530" cy="5760981"/>
        </p:xfrm>
        <a:graphic>
          <a:graphicData uri="http://schemas.openxmlformats.org/drawingml/2006/table">
            <a:tbl>
              <a:tblPr firstRow="1" firstCol="1" bandRow="1">
                <a:tableStyleId>{5C22544A-7EE6-4342-B048-85BDC9FD1C3A}</a:tableStyleId>
              </a:tblPr>
              <a:tblGrid>
                <a:gridCol w="4887530">
                  <a:extLst>
                    <a:ext uri="{9D8B030D-6E8A-4147-A177-3AD203B41FA5}">
                      <a16:colId xmlns:a16="http://schemas.microsoft.com/office/drawing/2014/main" val="1342716951"/>
                    </a:ext>
                  </a:extLst>
                </a:gridCol>
              </a:tblGrid>
              <a:tr h="5760981">
                <a:tc>
                  <a:txBody>
                    <a:bodyPr/>
                    <a:lstStyle/>
                    <a:p>
                      <a:pPr marL="139700">
                        <a:spcBef>
                          <a:spcPts val="600"/>
                        </a:spcBef>
                        <a:tabLst>
                          <a:tab pos="558800" algn="l"/>
                          <a:tab pos="5753100" algn="r"/>
                        </a:tabLst>
                      </a:pPr>
                      <a:r>
                        <a:rPr lang="fr-FR" sz="1050" u="sng" dirty="0">
                          <a:effectLst/>
                          <a:hlinkClick r:id="rId28" action="ppaction://hlinkfile"/>
                        </a:rPr>
                        <a:t>Principaux résultats obtenus</a:t>
                      </a:r>
                      <a:r>
                        <a:rPr lang="fr-FR" sz="1050" u="none" strike="noStrike" dirty="0">
                          <a:effectLst/>
                          <a:hlinkClick r:id="rId28" action="ppaction://hlinkfile"/>
                        </a:rPr>
                        <a:t>	36</a:t>
                      </a:r>
                      <a:endParaRPr lang="fr-BF" sz="1200" dirty="0">
                        <a:effectLst/>
                      </a:endParaRPr>
                    </a:p>
                    <a:p>
                      <a:pPr marL="279400">
                        <a:lnSpc>
                          <a:spcPct val="115000"/>
                        </a:lnSpc>
                        <a:tabLst>
                          <a:tab pos="698500" algn="l"/>
                          <a:tab pos="5754370" algn="r"/>
                        </a:tabLst>
                      </a:pPr>
                      <a:r>
                        <a:rPr lang="fr-FR" sz="1050" u="sng" dirty="0">
                          <a:effectLst/>
                          <a:hlinkClick r:id="rId29" action="ppaction://hlinkfile"/>
                        </a:rPr>
                        <a:t>3.1.</a:t>
                      </a:r>
                      <a:r>
                        <a:rPr lang="fr-FR" sz="1050" u="none" strike="noStrike" dirty="0">
                          <a:effectLst/>
                          <a:hlinkClick r:id="rId29" action="ppaction://hlinkfile"/>
                        </a:rPr>
                        <a:t>	</a:t>
                      </a:r>
                      <a:r>
                        <a:rPr lang="fr-FR" sz="1050" u="sng" dirty="0">
                          <a:effectLst/>
                          <a:hlinkClick r:id="rId29" action="ppaction://hlinkfile"/>
                        </a:rPr>
                        <a:t>Au niveau du programme 058 « Accès à l’éducation formelle »</a:t>
                      </a:r>
                      <a:r>
                        <a:rPr lang="fr-FR" sz="1050" u="none" strike="noStrike" dirty="0">
                          <a:effectLst/>
                          <a:hlinkClick r:id="rId29" action="ppaction://hlinkfile"/>
                        </a:rPr>
                        <a:t>	36</a:t>
                      </a:r>
                      <a:endParaRPr lang="fr-BF" sz="1100" dirty="0">
                        <a:effectLst/>
                      </a:endParaRPr>
                    </a:p>
                    <a:p>
                      <a:pPr marL="279400">
                        <a:lnSpc>
                          <a:spcPct val="115000"/>
                        </a:lnSpc>
                        <a:tabLst>
                          <a:tab pos="838200" algn="l"/>
                          <a:tab pos="5754370" algn="r"/>
                        </a:tabLst>
                      </a:pPr>
                      <a:r>
                        <a:rPr lang="fr-FR" sz="1050" u="sng" dirty="0">
                          <a:effectLst/>
                          <a:hlinkClick r:id="rId30" action="ppaction://hlinkfile"/>
                        </a:rPr>
                        <a:t>3.1.1.</a:t>
                      </a:r>
                      <a:r>
                        <a:rPr lang="fr-FR" sz="1050" u="none" strike="noStrike" dirty="0">
                          <a:effectLst/>
                          <a:hlinkClick r:id="rId30" action="ppaction://hlinkfile"/>
                        </a:rPr>
                        <a:t>	</a:t>
                      </a:r>
                      <a:r>
                        <a:rPr lang="fr-FR" sz="1050" u="sng" dirty="0">
                          <a:effectLst/>
                          <a:hlinkClick r:id="rId30" action="ppaction://hlinkfile"/>
                        </a:rPr>
                        <a:t>Des établissements</a:t>
                      </a:r>
                      <a:r>
                        <a:rPr lang="fr-FR" sz="1050" u="none" strike="noStrike" dirty="0">
                          <a:effectLst/>
                          <a:hlinkClick r:id="rId30" action="ppaction://hlinkfile"/>
                        </a:rPr>
                        <a:t>	36</a:t>
                      </a:r>
                      <a:endParaRPr lang="fr-BF" sz="1100" dirty="0">
                        <a:effectLst/>
                      </a:endParaRPr>
                    </a:p>
                    <a:p>
                      <a:pPr marL="279400">
                        <a:lnSpc>
                          <a:spcPct val="115000"/>
                        </a:lnSpc>
                        <a:tabLst>
                          <a:tab pos="838200" algn="l"/>
                          <a:tab pos="5754370" algn="r"/>
                        </a:tabLst>
                      </a:pPr>
                      <a:r>
                        <a:rPr lang="fr-FR" sz="1050" u="sng" dirty="0">
                          <a:effectLst/>
                          <a:hlinkClick r:id="rId31" action="ppaction://hlinkfile"/>
                        </a:rPr>
                        <a:t>3.1.2.</a:t>
                      </a:r>
                      <a:r>
                        <a:rPr lang="fr-FR" sz="1050" u="none" strike="noStrike" dirty="0">
                          <a:effectLst/>
                          <a:hlinkClick r:id="rId31" action="ppaction://hlinkfile"/>
                        </a:rPr>
                        <a:t>	</a:t>
                      </a:r>
                      <a:r>
                        <a:rPr lang="fr-FR" sz="1050" u="sng" dirty="0">
                          <a:effectLst/>
                          <a:hlinkClick r:id="rId31" action="ppaction://hlinkfile"/>
                        </a:rPr>
                        <a:t>Des indicateurs</a:t>
                      </a:r>
                      <a:r>
                        <a:rPr lang="fr-FR" sz="1050" u="none" strike="noStrike" dirty="0">
                          <a:effectLst/>
                          <a:hlinkClick r:id="rId31" action="ppaction://hlinkfile"/>
                        </a:rPr>
                        <a:t>	37</a:t>
                      </a:r>
                      <a:endParaRPr lang="fr-BF" sz="1100" dirty="0">
                        <a:effectLst/>
                      </a:endParaRPr>
                    </a:p>
                    <a:p>
                      <a:pPr marL="279400">
                        <a:lnSpc>
                          <a:spcPct val="115000"/>
                        </a:lnSpc>
                        <a:tabLst>
                          <a:tab pos="838200" algn="l"/>
                          <a:tab pos="5754370" algn="r"/>
                        </a:tabLst>
                      </a:pPr>
                      <a:r>
                        <a:rPr lang="fr-FR" sz="1050" u="sng" dirty="0">
                          <a:effectLst/>
                          <a:hlinkClick r:id="rId32" action="ppaction://hlinkfile"/>
                        </a:rPr>
                        <a:t>3.1.2.1.</a:t>
                      </a:r>
                      <a:r>
                        <a:rPr lang="fr-FR" sz="1050" u="none" strike="noStrike" dirty="0">
                          <a:effectLst/>
                          <a:hlinkClick r:id="rId32" action="ppaction://hlinkfile"/>
                        </a:rPr>
                        <a:t>	</a:t>
                      </a:r>
                      <a:r>
                        <a:rPr lang="fr-FR" sz="1050" u="sng" dirty="0">
                          <a:effectLst/>
                          <a:hlinkClick r:id="rId32" action="ppaction://hlinkfile"/>
                        </a:rPr>
                        <a:t>Des effectifs scolaires</a:t>
                      </a:r>
                      <a:r>
                        <a:rPr lang="fr-FR" sz="1050" u="none" strike="noStrike" dirty="0">
                          <a:effectLst/>
                          <a:hlinkClick r:id="rId32" action="ppaction://hlinkfile"/>
                        </a:rPr>
                        <a:t>	37</a:t>
                      </a:r>
                      <a:endParaRPr lang="fr-BF" sz="1100" dirty="0">
                        <a:effectLst/>
                      </a:endParaRPr>
                    </a:p>
                    <a:p>
                      <a:pPr marL="279400">
                        <a:lnSpc>
                          <a:spcPct val="115000"/>
                        </a:lnSpc>
                        <a:tabLst>
                          <a:tab pos="838200" algn="l"/>
                          <a:tab pos="5754370" algn="r"/>
                        </a:tabLst>
                      </a:pPr>
                      <a:r>
                        <a:rPr lang="fr-FR" sz="1050" u="sng" dirty="0">
                          <a:effectLst/>
                          <a:hlinkClick r:id="rId33" action="ppaction://hlinkfile"/>
                        </a:rPr>
                        <a:t>3.1.2.2.</a:t>
                      </a:r>
                      <a:r>
                        <a:rPr lang="fr-FR" sz="1050" u="none" strike="noStrike" dirty="0">
                          <a:effectLst/>
                          <a:hlinkClick r:id="rId33" action="ppaction://hlinkfile"/>
                        </a:rPr>
                        <a:t>	</a:t>
                      </a:r>
                      <a:r>
                        <a:rPr lang="fr-FR" sz="1050" u="sng" dirty="0">
                          <a:effectLst/>
                          <a:hlinkClick r:id="rId33" action="ppaction://hlinkfile"/>
                        </a:rPr>
                        <a:t>Du Taux brut d’Admission (TBA)</a:t>
                      </a:r>
                      <a:r>
                        <a:rPr lang="fr-FR" sz="1050" u="none" strike="noStrike" dirty="0">
                          <a:effectLst/>
                          <a:hlinkClick r:id="rId33" action="ppaction://hlinkfile"/>
                        </a:rPr>
                        <a:t>	38</a:t>
                      </a:r>
                      <a:endParaRPr lang="fr-BF" sz="1100" dirty="0">
                        <a:effectLst/>
                      </a:endParaRPr>
                    </a:p>
                    <a:p>
                      <a:pPr marL="279400">
                        <a:lnSpc>
                          <a:spcPct val="115000"/>
                        </a:lnSpc>
                        <a:tabLst>
                          <a:tab pos="838200" algn="l"/>
                          <a:tab pos="5754370" algn="r"/>
                        </a:tabLst>
                      </a:pPr>
                      <a:r>
                        <a:rPr lang="fr-FR" sz="1050" u="sng" dirty="0">
                          <a:effectLst/>
                          <a:hlinkClick r:id="rId34" action="ppaction://hlinkfile"/>
                        </a:rPr>
                        <a:t>3.1.2.3.</a:t>
                      </a:r>
                      <a:r>
                        <a:rPr lang="fr-FR" sz="1050" u="none" strike="noStrike" dirty="0">
                          <a:effectLst/>
                          <a:hlinkClick r:id="rId34" action="ppaction://hlinkfile"/>
                        </a:rPr>
                        <a:t>	</a:t>
                      </a:r>
                      <a:r>
                        <a:rPr lang="fr-FR" sz="1050" u="sng" dirty="0">
                          <a:effectLst/>
                          <a:hlinkClick r:id="rId34" action="ppaction://hlinkfile"/>
                        </a:rPr>
                        <a:t>Taux Brut de Scolarisation (TBS)</a:t>
                      </a:r>
                      <a:r>
                        <a:rPr lang="fr-FR" sz="1050" u="none" strike="noStrike" dirty="0">
                          <a:effectLst/>
                          <a:hlinkClick r:id="rId34" action="ppaction://hlinkfile"/>
                        </a:rPr>
                        <a:t>	38</a:t>
                      </a:r>
                      <a:endParaRPr lang="fr-BF" sz="1100" dirty="0">
                        <a:effectLst/>
                      </a:endParaRPr>
                    </a:p>
                    <a:p>
                      <a:pPr marL="279400">
                        <a:lnSpc>
                          <a:spcPct val="115000"/>
                        </a:lnSpc>
                        <a:tabLst>
                          <a:tab pos="698500" algn="l"/>
                          <a:tab pos="5754370" algn="r"/>
                        </a:tabLst>
                      </a:pPr>
                      <a:r>
                        <a:rPr lang="fr-FR" sz="1050" u="sng" dirty="0">
                          <a:effectLst/>
                          <a:hlinkClick r:id="rId35" action="ppaction://hlinkfile"/>
                        </a:rPr>
                        <a:t>3.2.</a:t>
                      </a:r>
                      <a:r>
                        <a:rPr lang="fr-FR" sz="1050" u="none" strike="noStrike" dirty="0">
                          <a:effectLst/>
                          <a:hlinkClick r:id="rId35" action="ppaction://hlinkfile"/>
                        </a:rPr>
                        <a:t>	</a:t>
                      </a:r>
                      <a:r>
                        <a:rPr lang="fr-FR" sz="1050" u="sng" dirty="0">
                          <a:effectLst/>
                          <a:hlinkClick r:id="rId35" action="ppaction://hlinkfile"/>
                        </a:rPr>
                        <a:t>Au niveau du programme 059 « Qualité de l’éducation formelle »</a:t>
                      </a:r>
                      <a:r>
                        <a:rPr lang="fr-FR" sz="1050" u="none" strike="noStrike" dirty="0">
                          <a:effectLst/>
                          <a:hlinkClick r:id="rId35" action="ppaction://hlinkfile"/>
                        </a:rPr>
                        <a:t>	40</a:t>
                      </a:r>
                      <a:endParaRPr lang="fr-BF" sz="1100" dirty="0">
                        <a:effectLst/>
                      </a:endParaRPr>
                    </a:p>
                    <a:p>
                      <a:pPr marL="279400">
                        <a:lnSpc>
                          <a:spcPct val="115000"/>
                        </a:lnSpc>
                        <a:tabLst>
                          <a:tab pos="838200" algn="l"/>
                          <a:tab pos="5754370" algn="r"/>
                        </a:tabLst>
                      </a:pPr>
                      <a:r>
                        <a:rPr lang="fr-FR" sz="1050" u="sng" dirty="0">
                          <a:effectLst/>
                          <a:hlinkClick r:id="rId36" action="ppaction://hlinkfile"/>
                        </a:rPr>
                        <a:t>3.2.1.</a:t>
                      </a:r>
                      <a:r>
                        <a:rPr lang="fr-FR" sz="1050" u="none" strike="noStrike" dirty="0">
                          <a:effectLst/>
                          <a:hlinkClick r:id="rId36" action="ppaction://hlinkfile"/>
                        </a:rPr>
                        <a:t>	</a:t>
                      </a:r>
                      <a:r>
                        <a:rPr lang="fr-FR" sz="1050" u="sng" dirty="0">
                          <a:effectLst/>
                          <a:hlinkClick r:id="rId36" action="ppaction://hlinkfile"/>
                        </a:rPr>
                        <a:t>Ratio élèves/classe et ratio élèves/maitre (auditeurs/encadreur)</a:t>
                      </a:r>
                      <a:r>
                        <a:rPr lang="fr-FR" sz="1050" u="none" strike="noStrike" dirty="0">
                          <a:effectLst/>
                          <a:hlinkClick r:id="rId36" action="ppaction://hlinkfile"/>
                        </a:rPr>
                        <a:t>	40</a:t>
                      </a:r>
                      <a:endParaRPr lang="fr-BF" sz="1100" dirty="0">
                        <a:effectLst/>
                      </a:endParaRPr>
                    </a:p>
                    <a:p>
                      <a:pPr marL="279400">
                        <a:lnSpc>
                          <a:spcPct val="115000"/>
                        </a:lnSpc>
                        <a:tabLst>
                          <a:tab pos="838200" algn="l"/>
                          <a:tab pos="5754370" algn="r"/>
                        </a:tabLst>
                      </a:pPr>
                      <a:r>
                        <a:rPr lang="fr-FR" sz="1050" u="sng" dirty="0">
                          <a:effectLst/>
                          <a:hlinkClick r:id="rId37" action="ppaction://hlinkfile"/>
                        </a:rPr>
                        <a:t>3.2.2.</a:t>
                      </a:r>
                      <a:r>
                        <a:rPr lang="fr-FR" sz="1050" u="none" strike="noStrike" dirty="0">
                          <a:effectLst/>
                          <a:hlinkClick r:id="rId37" action="ppaction://hlinkfile"/>
                        </a:rPr>
                        <a:t>	</a:t>
                      </a:r>
                      <a:r>
                        <a:rPr lang="fr-FR" sz="1050" u="sng" dirty="0">
                          <a:effectLst/>
                          <a:hlinkClick r:id="rId37" action="ppaction://hlinkfile"/>
                        </a:rPr>
                        <a:t>Taux d’Achèvement (TACH)</a:t>
                      </a:r>
                      <a:r>
                        <a:rPr lang="fr-FR" sz="1050" u="none" strike="noStrike" dirty="0">
                          <a:effectLst/>
                          <a:hlinkClick r:id="rId37" action="ppaction://hlinkfile"/>
                        </a:rPr>
                        <a:t>	41</a:t>
                      </a:r>
                      <a:endParaRPr lang="fr-BF" sz="1100" dirty="0">
                        <a:effectLst/>
                      </a:endParaRPr>
                    </a:p>
                    <a:p>
                      <a:pPr marL="279400">
                        <a:lnSpc>
                          <a:spcPct val="115000"/>
                        </a:lnSpc>
                        <a:tabLst>
                          <a:tab pos="838200" algn="l"/>
                          <a:tab pos="5754370" algn="r"/>
                        </a:tabLst>
                      </a:pPr>
                      <a:r>
                        <a:rPr lang="fr-FR" sz="1050" u="sng" dirty="0">
                          <a:effectLst/>
                          <a:hlinkClick r:id="rId38" action="ppaction://hlinkfile"/>
                        </a:rPr>
                        <a:t>3.2.3.</a:t>
                      </a:r>
                      <a:r>
                        <a:rPr lang="fr-FR" sz="1050" u="none" strike="noStrike" dirty="0">
                          <a:effectLst/>
                          <a:hlinkClick r:id="rId38" action="ppaction://hlinkfile"/>
                        </a:rPr>
                        <a:t>	</a:t>
                      </a:r>
                      <a:r>
                        <a:rPr lang="fr-FR" sz="1050" u="sng" dirty="0">
                          <a:effectLst/>
                          <a:hlinkClick r:id="rId38" action="ppaction://hlinkfile"/>
                        </a:rPr>
                        <a:t>Taux de transition</a:t>
                      </a:r>
                      <a:r>
                        <a:rPr lang="fr-FR" sz="1050" u="none" strike="noStrike" dirty="0">
                          <a:effectLst/>
                          <a:hlinkClick r:id="rId38" action="ppaction://hlinkfile"/>
                        </a:rPr>
                        <a:t>	43</a:t>
                      </a:r>
                      <a:endParaRPr lang="fr-BF" sz="1100" dirty="0">
                        <a:effectLst/>
                      </a:endParaRPr>
                    </a:p>
                    <a:p>
                      <a:pPr marL="279400">
                        <a:lnSpc>
                          <a:spcPct val="115000"/>
                        </a:lnSpc>
                        <a:tabLst>
                          <a:tab pos="838200" algn="l"/>
                          <a:tab pos="5754370" algn="r"/>
                        </a:tabLst>
                      </a:pPr>
                      <a:r>
                        <a:rPr lang="fr-FR" sz="1050" u="sng" dirty="0">
                          <a:effectLst/>
                          <a:hlinkClick r:id="rId39" action="ppaction://hlinkfile"/>
                        </a:rPr>
                        <a:t>3.2.4.</a:t>
                      </a:r>
                      <a:r>
                        <a:rPr lang="fr-FR" sz="1050" u="none" strike="noStrike" dirty="0">
                          <a:effectLst/>
                          <a:hlinkClick r:id="rId39" action="ppaction://hlinkfile"/>
                        </a:rPr>
                        <a:t>	</a:t>
                      </a:r>
                      <a:r>
                        <a:rPr lang="fr-FR" sz="1050" u="sng" dirty="0">
                          <a:effectLst/>
                          <a:hlinkClick r:id="rId39" action="ppaction://hlinkfile"/>
                        </a:rPr>
                        <a:t>Résultats des examens</a:t>
                      </a:r>
                      <a:r>
                        <a:rPr lang="fr-FR" sz="1050" u="none" strike="noStrike" dirty="0">
                          <a:effectLst/>
                          <a:hlinkClick r:id="rId39" action="ppaction://hlinkfile"/>
                        </a:rPr>
                        <a:t>	44</a:t>
                      </a:r>
                      <a:endParaRPr lang="fr-BF" sz="1100" dirty="0">
                        <a:effectLst/>
                      </a:endParaRPr>
                    </a:p>
                    <a:p>
                      <a:pPr marL="279400">
                        <a:lnSpc>
                          <a:spcPct val="115000"/>
                        </a:lnSpc>
                        <a:tabLst>
                          <a:tab pos="698500" algn="l"/>
                          <a:tab pos="5754370" algn="r"/>
                        </a:tabLst>
                      </a:pPr>
                      <a:r>
                        <a:rPr lang="fr-FR" sz="1050" u="sng" dirty="0">
                          <a:effectLst/>
                          <a:hlinkClick r:id="rId40" action="ppaction://hlinkfile"/>
                        </a:rPr>
                        <a:t>3.3.</a:t>
                      </a:r>
                      <a:r>
                        <a:rPr lang="fr-FR" sz="1050" u="none" strike="noStrike" dirty="0">
                          <a:effectLst/>
                          <a:hlinkClick r:id="rId40" action="ppaction://hlinkfile"/>
                        </a:rPr>
                        <a:t>	</a:t>
                      </a:r>
                      <a:r>
                        <a:rPr lang="fr-FR" sz="1050" u="sng" dirty="0">
                          <a:effectLst/>
                          <a:hlinkClick r:id="rId40" action="ppaction://hlinkfile"/>
                        </a:rPr>
                        <a:t>Résultats de l’éducation non formelle</a:t>
                      </a:r>
                      <a:r>
                        <a:rPr lang="fr-FR" sz="1050" u="none" strike="noStrike" dirty="0">
                          <a:effectLst/>
                          <a:hlinkClick r:id="rId40" action="ppaction://hlinkfile"/>
                        </a:rPr>
                        <a:t>	44</a:t>
                      </a:r>
                      <a:endParaRPr lang="fr-BF" sz="1100" dirty="0">
                        <a:effectLst/>
                      </a:endParaRPr>
                    </a:p>
                    <a:p>
                      <a:pPr marL="279400">
                        <a:lnSpc>
                          <a:spcPct val="115000"/>
                        </a:lnSpc>
                        <a:tabLst>
                          <a:tab pos="698500" algn="l"/>
                          <a:tab pos="5754370" algn="r"/>
                        </a:tabLst>
                      </a:pPr>
                      <a:r>
                        <a:rPr lang="fr-FR" sz="1050" u="sng" dirty="0">
                          <a:effectLst/>
                          <a:hlinkClick r:id="rId41" action="ppaction://hlinkfile"/>
                        </a:rPr>
                        <a:t>3.4.</a:t>
                      </a:r>
                      <a:r>
                        <a:rPr lang="fr-FR" sz="1050" u="none" strike="noStrike" dirty="0">
                          <a:effectLst/>
                          <a:hlinkClick r:id="rId41" action="ppaction://hlinkfile"/>
                        </a:rPr>
                        <a:t>	</a:t>
                      </a:r>
                      <a:r>
                        <a:rPr lang="fr-FR" sz="1050" u="sng" dirty="0">
                          <a:effectLst/>
                          <a:hlinkClick r:id="rId41" action="ppaction://hlinkfile"/>
                        </a:rPr>
                        <a:t>Etat des lieux des indicateurs de la part variable en 2020</a:t>
                      </a:r>
                      <a:r>
                        <a:rPr lang="fr-FR" sz="1050" u="none" strike="noStrike" dirty="0">
                          <a:effectLst/>
                          <a:hlinkClick r:id="rId41" action="ppaction://hlinkfile"/>
                        </a:rPr>
                        <a:t>	46</a:t>
                      </a:r>
                      <a:endParaRPr lang="fr-BF" sz="1100" dirty="0">
                        <a:effectLst/>
                      </a:endParaRPr>
                    </a:p>
                    <a:p>
                      <a:pPr marL="279400">
                        <a:lnSpc>
                          <a:spcPct val="115000"/>
                        </a:lnSpc>
                        <a:tabLst>
                          <a:tab pos="838200" algn="l"/>
                          <a:tab pos="5754370" algn="r"/>
                        </a:tabLst>
                      </a:pPr>
                      <a:r>
                        <a:rPr lang="fr-FR" sz="1050" u="sng" dirty="0">
                          <a:effectLst/>
                          <a:hlinkClick r:id="rId42" action="ppaction://hlinkfile"/>
                        </a:rPr>
                        <a:t>3.4.1.</a:t>
                      </a:r>
                      <a:r>
                        <a:rPr lang="fr-FR" sz="1050" u="none" strike="noStrike" dirty="0">
                          <a:effectLst/>
                          <a:hlinkClick r:id="rId42" action="ppaction://hlinkfile"/>
                        </a:rPr>
                        <a:t>	</a:t>
                      </a:r>
                      <a:r>
                        <a:rPr lang="fr-FR" sz="1050" u="sng" dirty="0">
                          <a:effectLst/>
                          <a:hlinkClick r:id="rId42" action="ppaction://hlinkfile"/>
                        </a:rPr>
                        <a:t>Dans le domaine de l’efficience</a:t>
                      </a:r>
                      <a:r>
                        <a:rPr lang="fr-FR" sz="1050" u="none" strike="noStrike" dirty="0">
                          <a:effectLst/>
                          <a:hlinkClick r:id="rId42" action="ppaction://hlinkfile"/>
                        </a:rPr>
                        <a:t>	46</a:t>
                      </a:r>
                      <a:endParaRPr lang="fr-BF" sz="1100" dirty="0">
                        <a:effectLst/>
                      </a:endParaRPr>
                    </a:p>
                    <a:p>
                      <a:pPr marL="279400">
                        <a:lnSpc>
                          <a:spcPct val="115000"/>
                        </a:lnSpc>
                        <a:tabLst>
                          <a:tab pos="838200" algn="l"/>
                          <a:tab pos="5754370" algn="r"/>
                        </a:tabLst>
                      </a:pPr>
                      <a:r>
                        <a:rPr lang="fr-FR" sz="1050" u="sng" dirty="0">
                          <a:effectLst/>
                          <a:hlinkClick r:id="rId43" action="ppaction://hlinkfile"/>
                        </a:rPr>
                        <a:t>3.4.2.</a:t>
                      </a:r>
                      <a:r>
                        <a:rPr lang="fr-FR" sz="1050" u="none" strike="noStrike" dirty="0">
                          <a:effectLst/>
                          <a:hlinkClick r:id="rId43" action="ppaction://hlinkfile"/>
                        </a:rPr>
                        <a:t>	</a:t>
                      </a:r>
                      <a:r>
                        <a:rPr lang="fr-FR" sz="1050" u="sng" dirty="0">
                          <a:effectLst/>
                          <a:hlinkClick r:id="rId43" action="ppaction://hlinkfile"/>
                        </a:rPr>
                        <a:t>Dans le domaine de l’équité</a:t>
                      </a:r>
                      <a:r>
                        <a:rPr lang="fr-FR" sz="1050" u="none" strike="noStrike" dirty="0">
                          <a:effectLst/>
                          <a:hlinkClick r:id="rId43" action="ppaction://hlinkfile"/>
                        </a:rPr>
                        <a:t>	47</a:t>
                      </a:r>
                      <a:endParaRPr lang="fr-BF" sz="1100" dirty="0">
                        <a:effectLst/>
                      </a:endParaRPr>
                    </a:p>
                    <a:p>
                      <a:pPr marL="279400">
                        <a:lnSpc>
                          <a:spcPct val="115000"/>
                        </a:lnSpc>
                        <a:tabLst>
                          <a:tab pos="838200" algn="l"/>
                          <a:tab pos="5754370" algn="r"/>
                        </a:tabLst>
                      </a:pPr>
                      <a:r>
                        <a:rPr lang="fr-FR" sz="1050" u="sng" dirty="0">
                          <a:effectLst/>
                          <a:hlinkClick r:id="rId44" action="ppaction://hlinkfile"/>
                        </a:rPr>
                        <a:t>3.4.3.</a:t>
                      </a:r>
                      <a:r>
                        <a:rPr lang="fr-FR" sz="1050" u="none" strike="noStrike" dirty="0">
                          <a:effectLst/>
                          <a:hlinkClick r:id="rId44" action="ppaction://hlinkfile"/>
                        </a:rPr>
                        <a:t>	</a:t>
                      </a:r>
                      <a:r>
                        <a:rPr lang="fr-FR" sz="1050" u="sng" dirty="0">
                          <a:effectLst/>
                          <a:hlinkClick r:id="rId44" action="ppaction://hlinkfile"/>
                        </a:rPr>
                        <a:t>Dans le domaine des acquis des apprentissages</a:t>
                      </a:r>
                      <a:r>
                        <a:rPr lang="fr-FR" sz="1050" u="none" strike="noStrike" dirty="0">
                          <a:effectLst/>
                          <a:hlinkClick r:id="rId44" action="ppaction://hlinkfile"/>
                        </a:rPr>
                        <a:t>	49</a:t>
                      </a:r>
                      <a:endParaRPr lang="fr-BF" sz="1100" dirty="0">
                        <a:effectLst/>
                      </a:endParaRPr>
                    </a:p>
                    <a:p>
                      <a:pPr>
                        <a:lnSpc>
                          <a:spcPct val="107000"/>
                        </a:lnSpc>
                        <a:spcAft>
                          <a:spcPts val="800"/>
                        </a:spcAft>
                      </a:pPr>
                      <a:r>
                        <a:rPr lang="en-US" sz="1050" dirty="0">
                          <a:effectLst/>
                        </a:rPr>
                        <a:t> </a:t>
                      </a:r>
                      <a:endParaRPr lang="fr-BF"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419100" algn="l"/>
                          <a:tab pos="5753100" algn="r"/>
                        </a:tabLst>
                      </a:pPr>
                      <a:r>
                        <a:rPr lang="fr-FR" sz="1050" u="sng" dirty="0">
                          <a:effectLst/>
                          <a:hlinkClick r:id="rId45" action="ppaction://hlinkfile"/>
                        </a:rPr>
                        <a:t>DEUXIEME PARTIE : PROGRAMMATION DES ACTIVITES DE 2021</a:t>
                      </a:r>
                      <a:r>
                        <a:rPr lang="fr-FR" sz="1050" u="none" strike="noStrike" dirty="0">
                          <a:effectLst/>
                          <a:hlinkClick r:id="rId45" action="ppaction://hlinkfile"/>
                        </a:rPr>
                        <a:t>	51</a:t>
                      </a:r>
                      <a:endParaRPr lang="fr-BF" sz="1050" dirty="0">
                        <a:effectLst/>
                      </a:endParaRPr>
                    </a:p>
                    <a:p>
                      <a:pPr marL="139700">
                        <a:spcBef>
                          <a:spcPts val="600"/>
                        </a:spcBef>
                        <a:tabLst>
                          <a:tab pos="558800" algn="l"/>
                          <a:tab pos="5753100" algn="r"/>
                        </a:tabLst>
                      </a:pPr>
                      <a:r>
                        <a:rPr lang="fr-FR" sz="1100" u="sng" dirty="0">
                          <a:effectLst/>
                          <a:hlinkClick r:id="rId46" action="ppaction://hlinkfile"/>
                        </a:rPr>
                        <a:t>I.</a:t>
                      </a:r>
                      <a:r>
                        <a:rPr lang="fr-FR" sz="1100" u="none" strike="noStrike" dirty="0">
                          <a:effectLst/>
                          <a:hlinkClick r:id="rId46" action="ppaction://hlinkfile"/>
                        </a:rPr>
                        <a:t>	</a:t>
                      </a:r>
                      <a:r>
                        <a:rPr lang="fr-FR" sz="1100" u="sng" dirty="0">
                          <a:effectLst/>
                          <a:hlinkClick r:id="rId46" action="ppaction://hlinkfile"/>
                        </a:rPr>
                        <a:t>Contexte d’élaboration du plan d’action 2021</a:t>
                      </a:r>
                      <a:r>
                        <a:rPr lang="fr-FR" sz="1100" u="none" strike="noStrike" dirty="0">
                          <a:effectLst/>
                          <a:hlinkClick r:id="rId46" action="ppaction://hlinkfile"/>
                        </a:rPr>
                        <a:t>	52</a:t>
                      </a:r>
                      <a:endParaRPr lang="fr-BF" sz="1100" dirty="0">
                        <a:effectLst/>
                      </a:endParaRPr>
                    </a:p>
                    <a:p>
                      <a:pPr marL="139700">
                        <a:spcBef>
                          <a:spcPts val="600"/>
                        </a:spcBef>
                        <a:tabLst>
                          <a:tab pos="558800" algn="l"/>
                          <a:tab pos="5753100" algn="r"/>
                        </a:tabLst>
                      </a:pPr>
                      <a:r>
                        <a:rPr lang="fr-FR" sz="1100" u="sng" dirty="0">
                          <a:effectLst/>
                          <a:hlinkClick r:id="rId47" action="ppaction://hlinkfile"/>
                        </a:rPr>
                        <a:t>II.</a:t>
                      </a:r>
                      <a:r>
                        <a:rPr lang="fr-FR" sz="1100" u="none" strike="noStrike" dirty="0">
                          <a:effectLst/>
                          <a:hlinkClick r:id="rId47" action="ppaction://hlinkfile"/>
                        </a:rPr>
                        <a:t>	</a:t>
                      </a:r>
                      <a:r>
                        <a:rPr lang="fr-FR" sz="1100" u="sng" dirty="0">
                          <a:effectLst/>
                          <a:hlinkClick r:id="rId47" action="ppaction://hlinkfile"/>
                        </a:rPr>
                        <a:t>Processus d’élaboration du plan d’action 2021</a:t>
                      </a:r>
                      <a:r>
                        <a:rPr lang="fr-FR" sz="1100" u="none" strike="noStrike" dirty="0">
                          <a:effectLst/>
                          <a:hlinkClick r:id="rId47" action="ppaction://hlinkfile"/>
                        </a:rPr>
                        <a:t>	52</a:t>
                      </a:r>
                      <a:endParaRPr lang="fr-BF" sz="1100" dirty="0">
                        <a:effectLst/>
                      </a:endParaRPr>
                    </a:p>
                    <a:p>
                      <a:pPr marL="139700">
                        <a:spcBef>
                          <a:spcPts val="600"/>
                        </a:spcBef>
                        <a:tabLst>
                          <a:tab pos="558800" algn="l"/>
                          <a:tab pos="5753100" algn="r"/>
                        </a:tabLst>
                      </a:pPr>
                      <a:r>
                        <a:rPr lang="fr-FR" sz="1100" u="sng" dirty="0">
                          <a:effectLst/>
                          <a:hlinkClick r:id="rId48" action="ppaction://hlinkfile"/>
                        </a:rPr>
                        <a:t>III.</a:t>
                      </a:r>
                      <a:r>
                        <a:rPr lang="fr-FR" sz="1100" u="none" strike="noStrike" dirty="0">
                          <a:effectLst/>
                          <a:hlinkClick r:id="rId48" action="ppaction://hlinkfile"/>
                        </a:rPr>
                        <a:t>	</a:t>
                      </a:r>
                      <a:r>
                        <a:rPr lang="fr-FR" sz="1100" u="sng" dirty="0">
                          <a:effectLst/>
                          <a:hlinkClick r:id="rId48" action="ppaction://hlinkfile"/>
                        </a:rPr>
                        <a:t>Principaux enjeux et défis</a:t>
                      </a:r>
                      <a:r>
                        <a:rPr lang="fr-FR" sz="1100" u="none" strike="noStrike" dirty="0">
                          <a:effectLst/>
                          <a:hlinkClick r:id="rId48" action="ppaction://hlinkfile"/>
                        </a:rPr>
                        <a:t>	54</a:t>
                      </a:r>
                      <a:endParaRPr lang="fr-BF" sz="1100" dirty="0">
                        <a:effectLst/>
                      </a:endParaRPr>
                    </a:p>
                    <a:p>
                      <a:pPr marL="139700">
                        <a:spcBef>
                          <a:spcPts val="600"/>
                        </a:spcBef>
                        <a:tabLst>
                          <a:tab pos="558800" algn="l"/>
                          <a:tab pos="5753100" algn="r"/>
                        </a:tabLst>
                      </a:pPr>
                      <a:endParaRPr lang="fr-FR" sz="1100" u="sng" dirty="0">
                        <a:effectLst/>
                      </a:endParaRPr>
                    </a:p>
                    <a:p>
                      <a:pPr marL="139700">
                        <a:spcBef>
                          <a:spcPts val="600"/>
                        </a:spcBef>
                        <a:tabLst>
                          <a:tab pos="558800" algn="l"/>
                          <a:tab pos="5753100" algn="r"/>
                        </a:tabLst>
                      </a:pPr>
                      <a:r>
                        <a:rPr lang="fr-FR" sz="1100" u="sng" dirty="0">
                          <a:effectLst/>
                          <a:hlinkClick r:id="rId49" action="ppaction://hlinkfile"/>
                        </a:rPr>
                        <a:t>VIII.</a:t>
                      </a:r>
                      <a:r>
                        <a:rPr lang="fr-FR" sz="1100" u="none" strike="noStrike" dirty="0">
                          <a:effectLst/>
                          <a:hlinkClick r:id="rId49" action="ppaction://hlinkfile"/>
                        </a:rPr>
                        <a:t>	</a:t>
                      </a:r>
                      <a:r>
                        <a:rPr lang="fr-FR" sz="1100" u="sng" dirty="0">
                          <a:effectLst/>
                          <a:hlinkClick r:id="rId49" action="ppaction://hlinkfile"/>
                        </a:rPr>
                        <a:t>Responsabilités de mise en œuvre du plan d’action 2021</a:t>
                      </a:r>
                      <a:r>
                        <a:rPr lang="fr-FR" sz="1100" u="none" strike="noStrike" dirty="0">
                          <a:effectLst/>
                          <a:hlinkClick r:id="rId49" action="ppaction://hlinkfile"/>
                        </a:rPr>
                        <a:t>	73</a:t>
                      </a:r>
                      <a:endParaRPr lang="fr-BF" sz="1100" dirty="0">
                        <a:effectLst/>
                      </a:endParaRPr>
                    </a:p>
                    <a:p>
                      <a:pPr marL="139700">
                        <a:spcBef>
                          <a:spcPts val="600"/>
                        </a:spcBef>
                        <a:tabLst>
                          <a:tab pos="558800" algn="l"/>
                          <a:tab pos="5753100" algn="r"/>
                        </a:tabLst>
                      </a:pPr>
                      <a:r>
                        <a:rPr lang="fr-FR" sz="1100" u="sng" dirty="0">
                          <a:effectLst/>
                          <a:hlinkClick r:id="rId50" action="ppaction://hlinkfile"/>
                        </a:rPr>
                        <a:t>IX.</a:t>
                      </a:r>
                      <a:r>
                        <a:rPr lang="fr-FR" sz="1100" u="none" strike="noStrike" dirty="0">
                          <a:effectLst/>
                          <a:hlinkClick r:id="rId50" action="ppaction://hlinkfile"/>
                        </a:rPr>
                        <a:t>	</a:t>
                      </a:r>
                      <a:r>
                        <a:rPr lang="fr-FR" sz="1100" u="sng" dirty="0">
                          <a:effectLst/>
                          <a:hlinkClick r:id="rId50" action="ppaction://hlinkfile"/>
                        </a:rPr>
                        <a:t>Dispositif de suivi/évaluation</a:t>
                      </a:r>
                      <a:r>
                        <a:rPr lang="fr-FR" sz="1100" u="none" strike="noStrike" dirty="0">
                          <a:effectLst/>
                          <a:hlinkClick r:id="rId50" action="ppaction://hlinkfile"/>
                        </a:rPr>
                        <a:t>	74</a:t>
                      </a:r>
                      <a:endParaRPr lang="fr-BF" sz="1100" dirty="0">
                        <a:effectLst/>
                      </a:endParaRPr>
                    </a:p>
                    <a:p>
                      <a:pPr>
                        <a:lnSpc>
                          <a:spcPct val="115000"/>
                        </a:lnSpc>
                        <a:tabLst>
                          <a:tab pos="419100" algn="l"/>
                          <a:tab pos="5753100" algn="r"/>
                        </a:tabLst>
                      </a:pPr>
                      <a:r>
                        <a:rPr lang="fr-FR" sz="1050" u="sng" dirty="0">
                          <a:effectLst/>
                          <a:hlinkClick r:id="rId51" action="ppaction://hlinkfile"/>
                        </a:rPr>
                        <a:t>Table des matières</a:t>
                      </a:r>
                      <a:r>
                        <a:rPr lang="fr-FR" sz="1050" u="none" strike="noStrike" dirty="0">
                          <a:effectLst/>
                          <a:hlinkClick r:id="rId51" action="ppaction://hlinkfile"/>
                        </a:rPr>
                        <a:t>	I</a:t>
                      </a:r>
                      <a:endParaRPr lang="fr-BF" sz="1050" dirty="0">
                        <a:effectLst/>
                      </a:endParaRPr>
                    </a:p>
                    <a:p>
                      <a:pPr>
                        <a:lnSpc>
                          <a:spcPct val="115000"/>
                        </a:lnSpc>
                        <a:tabLst>
                          <a:tab pos="419100" algn="l"/>
                          <a:tab pos="5753100" algn="r"/>
                        </a:tabLst>
                      </a:pPr>
                      <a:r>
                        <a:rPr lang="fr-FR" sz="1050" u="sng" dirty="0">
                          <a:effectLst/>
                          <a:hlinkClick r:id="rId52" action="ppaction://hlinkfile"/>
                        </a:rPr>
                        <a:t>ANNEXES</a:t>
                      </a:r>
                      <a:r>
                        <a:rPr lang="fr-FR" sz="1050" u="none" strike="noStrike" dirty="0">
                          <a:effectLst/>
                          <a:hlinkClick r:id="rId52" action="ppaction://hlinkfile"/>
                        </a:rPr>
                        <a:t>	V</a:t>
                      </a:r>
                      <a:endParaRPr lang="fr-BF" sz="1050" dirty="0">
                        <a:effectLst/>
                      </a:endParaRPr>
                    </a:p>
                    <a:p>
                      <a:pPr>
                        <a:lnSpc>
                          <a:spcPct val="107000"/>
                        </a:lnSpc>
                        <a:spcAft>
                          <a:spcPts val="800"/>
                        </a:spcAft>
                      </a:pPr>
                      <a:r>
                        <a:rPr lang="en-US" sz="1100" dirty="0">
                          <a:effectLst/>
                        </a:rPr>
                        <a:t> </a:t>
                      </a:r>
                      <a:endParaRPr lang="fr-BF"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6179" marR="56179" marT="0" marB="0">
                    <a:solidFill>
                      <a:schemeClr val="bg1"/>
                    </a:solidFill>
                  </a:tcPr>
                </a:tc>
                <a:extLst>
                  <a:ext uri="{0D108BD9-81ED-4DB2-BD59-A6C34878D82A}">
                    <a16:rowId xmlns:a16="http://schemas.microsoft.com/office/drawing/2014/main" val="3131062148"/>
                  </a:ext>
                </a:extLst>
              </a:tr>
            </a:tbl>
          </a:graphicData>
        </a:graphic>
      </p:graphicFrame>
    </p:spTree>
    <p:extLst>
      <p:ext uri="{BB962C8B-B14F-4D97-AF65-F5344CB8AC3E}">
        <p14:creationId xmlns:p14="http://schemas.microsoft.com/office/powerpoint/2010/main" val="10841925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7496" y="766009"/>
            <a:ext cx="9738051" cy="430401"/>
          </a:xfrm>
        </p:spPr>
        <p:txBody>
          <a:bodyPr>
            <a:normAutofit fontScale="90000"/>
          </a:bodyPr>
          <a:lstStyle/>
          <a:p>
            <a:r>
              <a:rPr lang="fr-FR" dirty="0"/>
              <a:t>Quelques annexes types du Plan d’action</a:t>
            </a:r>
          </a:p>
        </p:txBody>
      </p:sp>
      <p:sp>
        <p:nvSpPr>
          <p:cNvPr id="3" name="Espace réservé du contenu 2"/>
          <p:cNvSpPr>
            <a:spLocks noGrp="1"/>
          </p:cNvSpPr>
          <p:nvPr>
            <p:ph idx="1"/>
          </p:nvPr>
        </p:nvSpPr>
        <p:spPr>
          <a:xfrm>
            <a:off x="1452786" y="1196410"/>
            <a:ext cx="10032762" cy="5400941"/>
          </a:xfrm>
        </p:spPr>
        <p:txBody>
          <a:bodyPr/>
          <a:lstStyle/>
          <a:p>
            <a:r>
              <a:rPr lang="fr-FR" sz="2133" dirty="0"/>
              <a:t>Annexe 1 : situation d’exécution financière des Conventions MOD de 2018 à 2020</a:t>
            </a:r>
          </a:p>
          <a:p>
            <a:r>
              <a:rPr lang="fr-FR" sz="2133" dirty="0"/>
              <a:t>Annexe 2 : ETAT D’EXECUTION DE LA GRILLE DES ACTIONS PRIORITAIRES AU 31 DECEMBRE 2020 </a:t>
            </a:r>
          </a:p>
          <a:p>
            <a:r>
              <a:rPr lang="fr-FR" sz="2133" dirty="0"/>
              <a:t>Annexe 3 : Matrice de suivi du plan d’action 2021</a:t>
            </a:r>
          </a:p>
          <a:p>
            <a:r>
              <a:rPr lang="fr-FR" sz="2133" dirty="0"/>
              <a:t>Annexe  4 : Principaux outils et documents de référence utilisés pour l’élaboration du plan d’action 2021</a:t>
            </a:r>
          </a:p>
          <a:p>
            <a:r>
              <a:rPr lang="fr-FR" sz="2133" dirty="0"/>
              <a:t>Annexe 5: Grille des actions prioritaires 2021 </a:t>
            </a:r>
          </a:p>
          <a:p>
            <a:r>
              <a:rPr lang="fr-FR" sz="2133" dirty="0"/>
              <a:t>Annexe 6: Cadre logique du plan d’action 2021 du MENAPLN </a:t>
            </a:r>
          </a:p>
          <a:p>
            <a:r>
              <a:rPr lang="fr-FR" sz="2133" dirty="0"/>
              <a:t>Annexe 7 : Récapitulatif de la programmation des activités du PA 2021 (extrait feuille maquette MENAPLN)</a:t>
            </a:r>
          </a:p>
          <a:p>
            <a:r>
              <a:rPr lang="fr-FR" sz="2133" dirty="0"/>
              <a:t>Annexe 8 : Répertoire des coûts unitaires utilisés dans le plan d’action 2021</a:t>
            </a:r>
          </a:p>
          <a:p>
            <a:r>
              <a:rPr lang="fr-FR" sz="2133" dirty="0"/>
              <a:t>Annexe 9 : Répartition du coût du plan d’action par destinataire </a:t>
            </a:r>
          </a:p>
          <a:p>
            <a:r>
              <a:rPr lang="fr-FR" sz="2133" dirty="0"/>
              <a:t>Annexe 10 : évolution des effectifs des élèves dans les huit communes prioritaires de la région du Sahel</a:t>
            </a:r>
          </a:p>
          <a:p>
            <a:endParaRPr lang="fr-FR" dirty="0"/>
          </a:p>
        </p:txBody>
      </p:sp>
      <p:sp>
        <p:nvSpPr>
          <p:cNvPr id="5" name="Titre 1">
            <a:extLst>
              <a:ext uri="{FF2B5EF4-FFF2-40B4-BE49-F238E27FC236}">
                <a16:creationId xmlns:a16="http://schemas.microsoft.com/office/drawing/2014/main" id="{8C862B5A-DE5B-4791-8D5A-F87171CABB92}"/>
              </a:ext>
            </a:extLst>
          </p:cNvPr>
          <p:cNvSpPr txBox="1">
            <a:spLocks/>
          </p:cNvSpPr>
          <p:nvPr/>
        </p:nvSpPr>
        <p:spPr>
          <a:xfrm>
            <a:off x="1524000" y="1"/>
            <a:ext cx="10542662" cy="931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Arial Black" pitchFamily="34" charset="0"/>
                <a:ea typeface="+mj-ea"/>
                <a:cs typeface="+mj-cs"/>
              </a:rPr>
              <a:t>3.5. </a:t>
            </a:r>
            <a:r>
              <a:rPr kumimoji="0" lang="fr-FR" sz="2400" b="0" i="0" u="none" strike="noStrike" kern="1200" cap="none" spc="0" normalizeH="0" baseline="0" noProof="0" dirty="0">
                <a:ln>
                  <a:noFill/>
                </a:ln>
                <a:solidFill>
                  <a:srgbClr val="FF0000"/>
                </a:solidFill>
                <a:effectLst/>
                <a:uLnTx/>
                <a:uFillTx/>
                <a:latin typeface="Arial Black" pitchFamily="34" charset="0"/>
                <a:ea typeface="+mj-ea"/>
                <a:cs typeface="+mj-cs"/>
              </a:rPr>
              <a:t>Présentation du plan d’action annuel du MENAPLN</a:t>
            </a:r>
            <a:endParaRPr kumimoji="0" lang="fr-FR" sz="24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8378922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836712"/>
            <a:ext cx="9144000" cy="793305"/>
          </a:xfrm>
        </p:spPr>
        <p:txBody>
          <a:bodyPr>
            <a:normAutofit fontScale="90000"/>
          </a:bodyPr>
          <a:lstStyle/>
          <a:p>
            <a:r>
              <a:rPr lang="fr-FR" sz="5400" b="1" dirty="0">
                <a:latin typeface="Aparajita" pitchFamily="34" charset="0"/>
                <a:cs typeface="Aparajita" pitchFamily="34" charset="0"/>
              </a:rPr>
              <a:t>3.6. Le Suivi évaluation</a:t>
            </a:r>
          </a:p>
        </p:txBody>
      </p:sp>
      <p:pic>
        <p:nvPicPr>
          <p:cNvPr id="6" name="ipfLOqKYaapMO0xzM:" descr="http://t2.gstatic.com/images?q=tbn:LOqKYaapMO0xzM:http://www.adacs.u-psud.fr/Livre.gif">
            <a:hlinkClick r:id="rId3"/>
          </p:cNvPr>
          <p:cNvPicPr/>
          <p:nvPr/>
        </p:nvPicPr>
        <p:blipFill>
          <a:blip r:embed="rId4" cstate="print"/>
          <a:srcRect/>
          <a:stretch>
            <a:fillRect/>
          </a:stretch>
        </p:blipFill>
        <p:spPr bwMode="auto">
          <a:xfrm>
            <a:off x="1768016" y="1653208"/>
            <a:ext cx="2903091" cy="2705862"/>
          </a:xfrm>
          <a:prstGeom prst="rect">
            <a:avLst/>
          </a:prstGeom>
          <a:noFill/>
          <a:ln w="9525">
            <a:noFill/>
            <a:miter lim="800000"/>
            <a:headEnd/>
            <a:tailEnd/>
          </a:ln>
        </p:spPr>
      </p:pic>
      <p:sp>
        <p:nvSpPr>
          <p:cNvPr id="3" name="Rectangle 2"/>
          <p:cNvSpPr/>
          <p:nvPr/>
        </p:nvSpPr>
        <p:spPr>
          <a:xfrm>
            <a:off x="7320137" y="5373216"/>
            <a:ext cx="184731" cy="369332"/>
          </a:xfrm>
          <a:prstGeom prst="rect">
            <a:avLst/>
          </a:prstGeom>
        </p:spPr>
        <p:txBody>
          <a:bodyPr wrap="none">
            <a:spAutoFit/>
          </a:bodyPr>
          <a:lstStyle/>
          <a:p>
            <a:endParaRPr lang="fr-FR" b="1"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378226" y="428625"/>
            <a:ext cx="10667999" cy="627620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05000"/>
              </a:lnSpc>
            </a:pPr>
            <a:r>
              <a:rPr lang="fr-FR" sz="3200" b="1" u="sng" dirty="0">
                <a:latin typeface="Calibri" pitchFamily="34" charset="0"/>
              </a:rPr>
              <a:t>Le Suivi</a:t>
            </a:r>
            <a:r>
              <a:rPr lang="fr-FR" sz="3200" dirty="0">
                <a:latin typeface="Calibri" pitchFamily="34" charset="0"/>
              </a:rPr>
              <a:t> : Il existe une multitude de définition du suivi lorsqu’on examine la littérature.</a:t>
            </a:r>
          </a:p>
          <a:p>
            <a:pPr algn="just">
              <a:lnSpc>
                <a:spcPct val="105000"/>
              </a:lnSpc>
            </a:pPr>
            <a:r>
              <a:rPr lang="fr-FR" sz="3200" dirty="0">
                <a:latin typeface="Calibri" pitchFamily="34" charset="0"/>
              </a:rPr>
              <a:t> On estime que la notion est née avec le terme anglais « Monitoring » qui veut dire surveillance, contrôle, pilotage accompagnement etc.</a:t>
            </a:r>
          </a:p>
          <a:p>
            <a:pPr algn="just">
              <a:lnSpc>
                <a:spcPct val="105000"/>
              </a:lnSpc>
            </a:pPr>
            <a:r>
              <a:rPr lang="fr-FR" sz="3200" dirty="0">
                <a:latin typeface="Calibri" pitchFamily="34" charset="0"/>
              </a:rPr>
              <a:t>C’est ainsi que dans le cadre d’un projet/programme ou plan, le suivi pourrait se définir comme </a:t>
            </a:r>
            <a:r>
              <a:rPr lang="fr-FR" sz="3200" b="1" dirty="0">
                <a:latin typeface="Calibri" pitchFamily="34" charset="0"/>
              </a:rPr>
              <a:t>un ensemble d’activités qui permet de vérifier que les ressources sont administrées comme prévu, que les tâches sont réalisées dans les délais impartis (respect du planning des activités) avec des coûts optimaux </a:t>
            </a:r>
            <a:r>
              <a:rPr lang="fr-FR" sz="3200" dirty="0">
                <a:latin typeface="Calibri" pitchFamily="34" charset="0"/>
              </a:rPr>
              <a:t>préétablis et que l’on tend vers les résultats escomptés.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contenu 2"/>
          <p:cNvSpPr>
            <a:spLocks noGrp="1"/>
          </p:cNvSpPr>
          <p:nvPr>
            <p:ph idx="1"/>
          </p:nvPr>
        </p:nvSpPr>
        <p:spPr>
          <a:xfrm>
            <a:off x="1351722" y="285751"/>
            <a:ext cx="10601738" cy="5857875"/>
          </a:xfrm>
        </p:spPr>
        <p:style>
          <a:lnRef idx="1">
            <a:schemeClr val="accent5"/>
          </a:lnRef>
          <a:fillRef idx="2">
            <a:schemeClr val="accent5"/>
          </a:fillRef>
          <a:effectRef idx="1">
            <a:schemeClr val="accent5"/>
          </a:effectRef>
          <a:fontRef idx="minor">
            <a:schemeClr val="dk1"/>
          </a:fontRef>
        </p:style>
        <p:txBody>
          <a:bodyPr>
            <a:normAutofit/>
          </a:bodyPr>
          <a:lstStyle/>
          <a:p>
            <a:pPr eaLnBrk="1" hangingPunct="1"/>
            <a:r>
              <a:rPr lang="fr-FR" sz="3200" b="1" u="sng" dirty="0"/>
              <a:t>L’Evaluation</a:t>
            </a:r>
            <a:r>
              <a:rPr lang="fr-FR" sz="3200" dirty="0"/>
              <a:t> : L’évaluation est une activité périodique qui consiste a </a:t>
            </a:r>
            <a:r>
              <a:rPr lang="fr-FR" sz="4000" dirty="0"/>
              <a:t>mener</a:t>
            </a:r>
            <a:r>
              <a:rPr lang="fr-FR" sz="3200" dirty="0"/>
              <a:t> des investigations approfondies sur l’état de la mise en œuvre du projet/programme ou plan pour apprécier le niveau de réalisation des résultats et des objectifs. Elle signifie l’analyse des informations recueillies au cours du processus de suivi et leur appréciation au regard des objectifs poursuivis</a:t>
            </a:r>
          </a:p>
          <a:p>
            <a:pPr marL="0" indent="0" eaLnBrk="1" hangingPunct="1">
              <a:buNone/>
            </a:pPr>
            <a:endParaRPr lang="fr-FR" sz="3200" dirty="0"/>
          </a:p>
          <a:p>
            <a:pPr eaLnBrk="1" hangingPunct="1">
              <a:buFont typeface="Arial" charset="0"/>
              <a:buNone/>
            </a:pPr>
            <a:r>
              <a:rPr lang="fr-FR" sz="3200" b="1" u="sng" dirty="0"/>
              <a:t>Le Suivi/Evaluation</a:t>
            </a:r>
            <a:r>
              <a:rPr lang="fr-FR" sz="3200" dirty="0"/>
              <a:t> : Le suivi et l’évaluation sont interdépendants et complémentaires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pPr eaLnBrk="1" hangingPunct="1"/>
            <a:r>
              <a:rPr lang="fr-FR" dirty="0"/>
              <a:t>Que vise t- on à travers le suivi?</a:t>
            </a:r>
          </a:p>
        </p:txBody>
      </p:sp>
      <p:sp>
        <p:nvSpPr>
          <p:cNvPr id="3" name="Espace réservé du contenu 2"/>
          <p:cNvSpPr>
            <a:spLocks noGrp="1"/>
          </p:cNvSpPr>
          <p:nvPr>
            <p:ph idx="1"/>
          </p:nvPr>
        </p:nvSpPr>
        <p:spPr>
          <a:xfrm>
            <a:off x="1408670" y="1825625"/>
            <a:ext cx="10346007" cy="4351338"/>
          </a:xfrm>
        </p:spPr>
        <p:style>
          <a:lnRef idx="1">
            <a:schemeClr val="accent5"/>
          </a:lnRef>
          <a:fillRef idx="2">
            <a:schemeClr val="accent5"/>
          </a:fillRef>
          <a:effectRef idx="1">
            <a:schemeClr val="accent5"/>
          </a:effectRef>
          <a:fontRef idx="minor">
            <a:schemeClr val="dk1"/>
          </a:fontRef>
        </p:style>
        <p:txBody>
          <a:bodyPr rtlCol="0">
            <a:normAutofit/>
          </a:bodyPr>
          <a:lstStyle/>
          <a:p>
            <a:pPr>
              <a:defRPr/>
            </a:pPr>
            <a:r>
              <a:rPr lang="fr-FR" sz="3600" dirty="0"/>
              <a:t>Une prise  de décision pour:</a:t>
            </a:r>
          </a:p>
          <a:p>
            <a:pPr marL="2065338" indent="-811213">
              <a:buFont typeface="Wingdings" pitchFamily="2" charset="2"/>
              <a:buChar char="ü"/>
              <a:defRPr/>
            </a:pPr>
            <a:r>
              <a:rPr lang="fr-FR" sz="3600" dirty="0"/>
              <a:t>      la poursuite</a:t>
            </a:r>
          </a:p>
          <a:p>
            <a:pPr marL="2065338" indent="-811213">
              <a:buFont typeface="Wingdings" pitchFamily="2" charset="2"/>
              <a:buChar char="ü"/>
              <a:defRPr/>
            </a:pPr>
            <a:r>
              <a:rPr lang="fr-FR" sz="3600" dirty="0"/>
              <a:t>      la modification</a:t>
            </a:r>
          </a:p>
          <a:p>
            <a:pPr marL="2065338" indent="-811213">
              <a:buFont typeface="Wingdings" pitchFamily="2" charset="2"/>
              <a:buChar char="ü"/>
              <a:defRPr/>
            </a:pPr>
            <a:r>
              <a:rPr lang="fr-FR" sz="3600" dirty="0"/>
              <a:t>      la réorientation</a:t>
            </a:r>
          </a:p>
          <a:p>
            <a:pPr marL="2065338" indent="-811213">
              <a:buFont typeface="Wingdings" pitchFamily="2" charset="2"/>
              <a:buChar char="ü"/>
              <a:defRPr/>
            </a:pPr>
            <a:r>
              <a:rPr lang="fr-FR" sz="3600" dirty="0"/>
              <a:t>      l’arrêt d’une activité ou d’une opération</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1981200" y="274638"/>
            <a:ext cx="8229600" cy="725470"/>
          </a:xfrm>
        </p:spPr>
        <p:style>
          <a:lnRef idx="3">
            <a:schemeClr val="lt1"/>
          </a:lnRef>
          <a:fillRef idx="1">
            <a:schemeClr val="accent6"/>
          </a:fillRef>
          <a:effectRef idx="1">
            <a:schemeClr val="accent6"/>
          </a:effectRef>
          <a:fontRef idx="minor">
            <a:schemeClr val="lt1"/>
          </a:fontRef>
        </p:style>
        <p:txBody>
          <a:bodyPr/>
          <a:lstStyle/>
          <a:p>
            <a:pPr eaLnBrk="1" hangingPunct="1"/>
            <a:r>
              <a:rPr lang="fr-FR" sz="3200" b="1" dirty="0"/>
              <a:t>Qu’est ce que le suivi? (suite)</a:t>
            </a:r>
            <a:endParaRPr lang="fr-FR" sz="3200" dirty="0"/>
          </a:p>
        </p:txBody>
      </p:sp>
      <p:sp>
        <p:nvSpPr>
          <p:cNvPr id="3" name="Espace réservé du contenu 2"/>
          <p:cNvSpPr>
            <a:spLocks noGrp="1"/>
          </p:cNvSpPr>
          <p:nvPr>
            <p:ph idx="1"/>
          </p:nvPr>
        </p:nvSpPr>
        <p:spPr>
          <a:xfrm>
            <a:off x="1378226" y="1202635"/>
            <a:ext cx="10535478" cy="4900634"/>
          </a:xfrm>
        </p:spPr>
        <p:style>
          <a:lnRef idx="1">
            <a:schemeClr val="accent5"/>
          </a:lnRef>
          <a:fillRef idx="2">
            <a:schemeClr val="accent5"/>
          </a:fillRef>
          <a:effectRef idx="1">
            <a:schemeClr val="accent5"/>
          </a:effectRef>
          <a:fontRef idx="minor">
            <a:schemeClr val="dk1"/>
          </a:fontRef>
        </p:style>
        <p:txBody>
          <a:bodyPr rtlCol="0">
            <a:normAutofit/>
          </a:bodyPr>
          <a:lstStyle/>
          <a:p>
            <a:pPr>
              <a:lnSpc>
                <a:spcPct val="80000"/>
              </a:lnSpc>
              <a:buNone/>
              <a:defRPr/>
            </a:pPr>
            <a:r>
              <a:rPr lang="fr-FR" sz="3200" b="1" i="1" u="sng" dirty="0"/>
              <a:t>LA SUPERVISION</a:t>
            </a:r>
            <a:endParaRPr lang="fr-FR" sz="3200" dirty="0"/>
          </a:p>
          <a:p>
            <a:pPr>
              <a:lnSpc>
                <a:spcPct val="80000"/>
              </a:lnSpc>
              <a:buNone/>
              <a:defRPr/>
            </a:pPr>
            <a:r>
              <a:rPr lang="fr-FR" sz="3200" dirty="0"/>
              <a:t>C’est un examen périodique programmé ayant pour objectif d’améliorer la capacité des agents concernés dans l’exécution d’une activité.</a:t>
            </a:r>
          </a:p>
          <a:p>
            <a:pPr>
              <a:lnSpc>
                <a:spcPct val="80000"/>
              </a:lnSpc>
              <a:buNone/>
              <a:defRPr/>
            </a:pPr>
            <a:endParaRPr lang="fr-FR" sz="3200" b="1" i="1" u="sng" dirty="0"/>
          </a:p>
          <a:p>
            <a:pPr>
              <a:lnSpc>
                <a:spcPct val="80000"/>
              </a:lnSpc>
              <a:buNone/>
              <a:defRPr/>
            </a:pPr>
            <a:r>
              <a:rPr lang="fr-FR" sz="3200" b="1" i="1" u="sng" dirty="0"/>
              <a:t>LE CONTRÔLE</a:t>
            </a:r>
          </a:p>
          <a:p>
            <a:pPr>
              <a:lnSpc>
                <a:spcPct val="80000"/>
              </a:lnSpc>
              <a:buNone/>
              <a:defRPr/>
            </a:pPr>
            <a:r>
              <a:rPr lang="fr-FR" sz="3200" dirty="0"/>
              <a:t>   C’est un examen ponctuel de l’évolution de l’exécution d’une activité par une autorité administrative et qui peut entraîner une sanction</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pPr eaLnBrk="1" hangingPunct="1"/>
            <a:r>
              <a:rPr lang="fr-FR" b="1" i="1" u="sng" dirty="0"/>
              <a:t>LES IMPACTS /EFFET</a:t>
            </a:r>
            <a:endParaRPr lang="fr-FR" dirty="0"/>
          </a:p>
        </p:txBody>
      </p:sp>
      <p:sp>
        <p:nvSpPr>
          <p:cNvPr id="21507" name="Espace réservé du contenu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eaLnBrk="1" hangingPunct="1"/>
            <a:r>
              <a:rPr lang="fr-FR" sz="3600" b="1" dirty="0"/>
              <a:t>Les effets  : </a:t>
            </a:r>
            <a:r>
              <a:rPr lang="fr-FR" sz="3600" dirty="0"/>
              <a:t>signes de changements obtenus à moyen terme suite à la mise en œuvre d’un projet ,d’un programme ou d’un plan . Il s’agit ici de faits mesurables ou pas </a:t>
            </a:r>
          </a:p>
          <a:p>
            <a:pPr eaLnBrk="1" hangingPunct="1">
              <a:buFont typeface="Arial" pitchFamily="34" charset="0"/>
              <a:buChar char="•"/>
            </a:pPr>
            <a:r>
              <a:rPr lang="fr-FR" sz="3600" b="1" dirty="0"/>
              <a:t>Les impacts </a:t>
            </a:r>
            <a:r>
              <a:rPr lang="fr-FR" sz="3600" dirty="0"/>
              <a:t>se manifestent sur le long terme</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2024034" y="214290"/>
            <a:ext cx="8229600" cy="1143000"/>
          </a:xfrm>
        </p:spPr>
        <p:style>
          <a:lnRef idx="3">
            <a:schemeClr val="lt1"/>
          </a:lnRef>
          <a:fillRef idx="1">
            <a:schemeClr val="accent6"/>
          </a:fillRef>
          <a:effectRef idx="1">
            <a:schemeClr val="accent6"/>
          </a:effectRef>
          <a:fontRef idx="minor">
            <a:schemeClr val="lt1"/>
          </a:fontRef>
        </p:style>
        <p:txBody>
          <a:bodyPr/>
          <a:lstStyle/>
          <a:p>
            <a:pPr eaLnBrk="1" hangingPunct="1"/>
            <a:r>
              <a:rPr lang="fr-FR" sz="3200" b="1" i="1" u="sng" dirty="0"/>
              <a:t>LES INDICATEURS</a:t>
            </a:r>
            <a:endParaRPr lang="fr-FR" sz="3200" dirty="0"/>
          </a:p>
        </p:txBody>
      </p:sp>
      <p:sp>
        <p:nvSpPr>
          <p:cNvPr id="22531" name="Espace réservé du contenu 2"/>
          <p:cNvSpPr>
            <a:spLocks noGrp="1"/>
          </p:cNvSpPr>
          <p:nvPr>
            <p:ph idx="1"/>
          </p:nvPr>
        </p:nvSpPr>
        <p:spPr>
          <a:xfrm>
            <a:off x="1447800" y="1604710"/>
            <a:ext cx="10515600" cy="1871732"/>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eaLnBrk="1" hangingPunct="1"/>
            <a:r>
              <a:rPr lang="fr-FR" sz="3200" dirty="0"/>
              <a:t>Ce sont des mesures, des paramètres qui permettent d’apprécier ce que le projet a accompli.</a:t>
            </a:r>
          </a:p>
          <a:p>
            <a:pPr eaLnBrk="1" hangingPunct="1"/>
            <a:r>
              <a:rPr lang="fr-FR" sz="3200" dirty="0"/>
              <a:t>Ils permettent de voir si les résultats escomptés ont été atteints ou pas et à quelle hauteur.</a:t>
            </a:r>
          </a:p>
          <a:p>
            <a:pPr eaLnBrk="1" hangingPunct="1"/>
            <a:endParaRPr lang="fr-FR" sz="3200" dirty="0"/>
          </a:p>
        </p:txBody>
      </p:sp>
      <p:sp>
        <p:nvSpPr>
          <p:cNvPr id="4" name="Titre 1">
            <a:extLst>
              <a:ext uri="{FF2B5EF4-FFF2-40B4-BE49-F238E27FC236}">
                <a16:creationId xmlns:a16="http://schemas.microsoft.com/office/drawing/2014/main" id="{60D2FC19-9BAB-4A28-8CF4-3E3F5F82B978}"/>
              </a:ext>
            </a:extLst>
          </p:cNvPr>
          <p:cNvSpPr txBox="1">
            <a:spLocks/>
          </p:cNvSpPr>
          <p:nvPr/>
        </p:nvSpPr>
        <p:spPr>
          <a:xfrm>
            <a:off x="1752364" y="3723862"/>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200" b="1" i="1" u="sng"/>
              <a:t>LES CIBLES</a:t>
            </a:r>
            <a:endParaRPr lang="fr-FR" sz="3200" dirty="0"/>
          </a:p>
        </p:txBody>
      </p:sp>
      <p:sp>
        <p:nvSpPr>
          <p:cNvPr id="5" name="Espace réservé du contenu 2">
            <a:extLst>
              <a:ext uri="{FF2B5EF4-FFF2-40B4-BE49-F238E27FC236}">
                <a16:creationId xmlns:a16="http://schemas.microsoft.com/office/drawing/2014/main" id="{D2946A1A-715F-4D8C-971F-BC68B68A8D7D}"/>
              </a:ext>
            </a:extLst>
          </p:cNvPr>
          <p:cNvSpPr txBox="1">
            <a:spLocks/>
          </p:cNvSpPr>
          <p:nvPr/>
        </p:nvSpPr>
        <p:spPr>
          <a:xfrm>
            <a:off x="1447800" y="5114282"/>
            <a:ext cx="10515600" cy="440497"/>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fr-FR" sz="3200" dirty="0"/>
              <a:t>Ce sont les valeurs prises par l’indicateur à un moment donné </a:t>
            </a:r>
          </a:p>
          <a:p>
            <a:endParaRPr lang="fr-FR"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numéro de diapositive 6">
            <a:extLst>
              <a:ext uri="{FF2B5EF4-FFF2-40B4-BE49-F238E27FC236}">
                <a16:creationId xmlns:a16="http://schemas.microsoft.com/office/drawing/2014/main" id="{417E78DD-1A94-4460-A979-94CFEDE3ECD3}"/>
              </a:ext>
            </a:extLst>
          </p:cNvPr>
          <p:cNvSpPr>
            <a:spLocks noGrp="1"/>
          </p:cNvSpPr>
          <p:nvPr>
            <p:ph type="sldNum" sz="quarter" idx="12"/>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fr-FR"/>
            </a:defPPr>
            <a:lvl1pPr algn="r" rtl="0" eaLnBrk="1" fontAlgn="base" hangingPunct="1">
              <a:spcBef>
                <a:spcPct val="0"/>
              </a:spcBef>
              <a:spcAft>
                <a:spcPct val="0"/>
              </a:spcAft>
              <a:defRPr sz="1200" kern="1200">
                <a:solidFill>
                  <a:srgbClr val="045C75"/>
                </a:solidFill>
                <a:latin typeface="Constantia" panose="02030602050306030303" pitchFamily="18"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57B947-85C8-45DE-B065-7BB9B8EC794C}" type="slidenum">
              <a:rPr kumimoji="0" lang="fr-FR" altLang="fr-FR" sz="1200" b="0" i="0" u="none" strike="noStrike" kern="1200" cap="none" spc="0" normalizeH="0" baseline="0" noProof="0" smtClean="0">
                <a:ln>
                  <a:noFill/>
                </a:ln>
                <a:solidFill>
                  <a:srgbClr val="045C75"/>
                </a:solidFill>
                <a:effectLst/>
                <a:uLnTx/>
                <a:uFillTx/>
                <a:latin typeface="Constantia" panose="02030602050306030303"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CA" altLang="fr-FR" sz="1200" b="0" i="0" u="none" strike="noStrike" kern="1200" cap="none" spc="0" normalizeH="0" baseline="0" noProof="0">
              <a:ln>
                <a:noFill/>
              </a:ln>
              <a:solidFill>
                <a:srgbClr val="045C75"/>
              </a:solidFill>
              <a:effectLst/>
              <a:uLnTx/>
              <a:uFillTx/>
              <a:latin typeface="Constantia" panose="02030602050306030303" pitchFamily="18" charset="0"/>
              <a:ea typeface="ＭＳ Ｐゴシック" panose="020B0600070205080204" pitchFamily="34" charset="-128"/>
              <a:cs typeface="+mn-cs"/>
            </a:endParaRPr>
          </a:p>
        </p:txBody>
      </p:sp>
      <p:sp>
        <p:nvSpPr>
          <p:cNvPr id="51204" name="Rectangle 6">
            <a:extLst>
              <a:ext uri="{FF2B5EF4-FFF2-40B4-BE49-F238E27FC236}">
                <a16:creationId xmlns:a16="http://schemas.microsoft.com/office/drawing/2014/main" id="{19D6EC7D-4108-4A24-9EEF-177F488E82AE}"/>
              </a:ext>
            </a:extLst>
          </p:cNvPr>
          <p:cNvSpPr>
            <a:spLocks noChangeArrowheads="1"/>
          </p:cNvSpPr>
          <p:nvPr/>
        </p:nvSpPr>
        <p:spPr bwMode="auto">
          <a:xfrm>
            <a:off x="1703389" y="981076"/>
            <a:ext cx="878522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altLang="fr-FR" sz="2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Les objectifs </a:t>
            </a:r>
            <a:r>
              <a:rPr kumimoji="0" lang="fr-FR" altLang="fr-FR"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sont des résultats visés dans un temps déterminé.</a:t>
            </a: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altLang="fr-FR" sz="2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Le but </a:t>
            </a:r>
            <a:r>
              <a:rPr kumimoji="0" lang="fr-FR" altLang="fr-FR"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est plus général que les objectifs. Il désigne une intention exprimée d’une manière abstraite dans le temps.</a:t>
            </a: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altLang="fr-FR" sz="2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La finalité </a:t>
            </a:r>
            <a:r>
              <a:rPr kumimoji="0" lang="fr-FR" altLang="fr-FR"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est une intention plus vague que le but. Il est du ressort de l’autorité politique ou du niveau central.</a:t>
            </a: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altLang="fr-FR" sz="2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Les résultats </a:t>
            </a:r>
            <a:r>
              <a:rPr kumimoji="0" lang="fr-FR" altLang="fr-FR"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sont ce que le projet doit produire ou créer.</a:t>
            </a: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altLang="fr-FR" sz="22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La stratégie </a:t>
            </a:r>
            <a:r>
              <a:rPr kumimoji="0" lang="fr-FR" altLang="fr-FR" sz="2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est un ensemble de mesures et de dispositifs devant permettre d’atteindre des objectifs prédéterminés. C’est un ensemble de méthodes pour gérer un projet de développement. Elle consiste principalement à combiner trois éléments clés que sont les options prioritaires, les acteurs privilégiés et les ressources (hommes, capitaux, techniques).</a:t>
            </a:r>
          </a:p>
        </p:txBody>
      </p:sp>
      <p:sp>
        <p:nvSpPr>
          <p:cNvPr id="5" name="Titre 1">
            <a:extLst>
              <a:ext uri="{FF2B5EF4-FFF2-40B4-BE49-F238E27FC236}">
                <a16:creationId xmlns:a16="http://schemas.microsoft.com/office/drawing/2014/main" id="{986AA3B6-9510-4776-A9E9-1B8276586143}"/>
              </a:ext>
            </a:extLst>
          </p:cNvPr>
          <p:cNvSpPr>
            <a:spLocks noGrp="1"/>
          </p:cNvSpPr>
          <p:nvPr>
            <p:ph type="title"/>
          </p:nvPr>
        </p:nvSpPr>
        <p:spPr>
          <a:xfrm>
            <a:off x="1808922" y="289943"/>
            <a:ext cx="8229600" cy="439719"/>
          </a:xfrm>
        </p:spPr>
        <p:txBody>
          <a:bodyPr>
            <a:noAutofit/>
          </a:bodyPr>
          <a:lstStyle/>
          <a:p>
            <a:r>
              <a:rPr lang="fr-FR" sz="3200" b="1" dirty="0">
                <a:solidFill>
                  <a:srgbClr val="FF0000"/>
                </a:solidFill>
                <a:latin typeface="Arial Black" panose="020B0A04020102020204" pitchFamily="34" charset="0"/>
              </a:rPr>
              <a:t>I. DEFINITION DE CONCEPTS</a:t>
            </a:r>
            <a:endParaRPr lang="fr-FR" dirty="0">
              <a:solidFill>
                <a:srgbClr val="FF0000"/>
              </a:solidFill>
              <a:latin typeface="Arial Black" panose="020B0A04020102020204"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wipe(down)">
                                      <p:cBhvr>
                                        <p:cTn id="7" dur="580">
                                          <p:stCondLst>
                                            <p:cond delay="0"/>
                                          </p:stCondLst>
                                        </p:cTn>
                                        <p:tgtEl>
                                          <p:spTgt spid="51204">
                                            <p:txEl>
                                              <p:pRg st="0" end="0"/>
                                            </p:txEl>
                                          </p:spTgt>
                                        </p:tgtEl>
                                      </p:cBhvr>
                                    </p:animEffect>
                                    <p:anim calcmode="lin" valueType="num">
                                      <p:cBhvr>
                                        <p:cTn id="8" dur="1822" tmFilter="0,0; 0.14,0.36; 0.43,0.73; 0.71,0.91; 1.0,1.0">
                                          <p:stCondLst>
                                            <p:cond delay="0"/>
                                          </p:stCondLst>
                                        </p:cTn>
                                        <p:tgtEl>
                                          <p:spTgt spid="5120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0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0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0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0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04">
                                            <p:txEl>
                                              <p:pRg st="0" end="0"/>
                                            </p:txEl>
                                          </p:spTgt>
                                        </p:tgtEl>
                                      </p:cBhvr>
                                      <p:to x="100000" y="60000"/>
                                    </p:animScale>
                                    <p:animScale>
                                      <p:cBhvr>
                                        <p:cTn id="14" dur="166" decel="50000">
                                          <p:stCondLst>
                                            <p:cond delay="676"/>
                                          </p:stCondLst>
                                        </p:cTn>
                                        <p:tgtEl>
                                          <p:spTgt spid="51204">
                                            <p:txEl>
                                              <p:pRg st="0" end="0"/>
                                            </p:txEl>
                                          </p:spTgt>
                                        </p:tgtEl>
                                      </p:cBhvr>
                                      <p:to x="100000" y="100000"/>
                                    </p:animScale>
                                    <p:animScale>
                                      <p:cBhvr>
                                        <p:cTn id="15" dur="26">
                                          <p:stCondLst>
                                            <p:cond delay="1312"/>
                                          </p:stCondLst>
                                        </p:cTn>
                                        <p:tgtEl>
                                          <p:spTgt spid="51204">
                                            <p:txEl>
                                              <p:pRg st="0" end="0"/>
                                            </p:txEl>
                                          </p:spTgt>
                                        </p:tgtEl>
                                      </p:cBhvr>
                                      <p:to x="100000" y="80000"/>
                                    </p:animScale>
                                    <p:animScale>
                                      <p:cBhvr>
                                        <p:cTn id="16" dur="166" decel="50000">
                                          <p:stCondLst>
                                            <p:cond delay="1338"/>
                                          </p:stCondLst>
                                        </p:cTn>
                                        <p:tgtEl>
                                          <p:spTgt spid="51204">
                                            <p:txEl>
                                              <p:pRg st="0" end="0"/>
                                            </p:txEl>
                                          </p:spTgt>
                                        </p:tgtEl>
                                      </p:cBhvr>
                                      <p:to x="100000" y="100000"/>
                                    </p:animScale>
                                    <p:animScale>
                                      <p:cBhvr>
                                        <p:cTn id="17" dur="26">
                                          <p:stCondLst>
                                            <p:cond delay="1642"/>
                                          </p:stCondLst>
                                        </p:cTn>
                                        <p:tgtEl>
                                          <p:spTgt spid="51204">
                                            <p:txEl>
                                              <p:pRg st="0" end="0"/>
                                            </p:txEl>
                                          </p:spTgt>
                                        </p:tgtEl>
                                      </p:cBhvr>
                                      <p:to x="100000" y="90000"/>
                                    </p:animScale>
                                    <p:animScale>
                                      <p:cBhvr>
                                        <p:cTn id="18" dur="166" decel="50000">
                                          <p:stCondLst>
                                            <p:cond delay="1668"/>
                                          </p:stCondLst>
                                        </p:cTn>
                                        <p:tgtEl>
                                          <p:spTgt spid="51204">
                                            <p:txEl>
                                              <p:pRg st="0" end="0"/>
                                            </p:txEl>
                                          </p:spTgt>
                                        </p:tgtEl>
                                      </p:cBhvr>
                                      <p:to x="100000" y="100000"/>
                                    </p:animScale>
                                    <p:animScale>
                                      <p:cBhvr>
                                        <p:cTn id="19" dur="26">
                                          <p:stCondLst>
                                            <p:cond delay="1808"/>
                                          </p:stCondLst>
                                        </p:cTn>
                                        <p:tgtEl>
                                          <p:spTgt spid="51204">
                                            <p:txEl>
                                              <p:pRg st="0" end="0"/>
                                            </p:txEl>
                                          </p:spTgt>
                                        </p:tgtEl>
                                      </p:cBhvr>
                                      <p:to x="100000" y="95000"/>
                                    </p:animScale>
                                    <p:animScale>
                                      <p:cBhvr>
                                        <p:cTn id="20" dur="166" decel="50000">
                                          <p:stCondLst>
                                            <p:cond delay="1834"/>
                                          </p:stCondLst>
                                        </p:cTn>
                                        <p:tgtEl>
                                          <p:spTgt spid="5120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1204">
                                            <p:txEl>
                                              <p:pRg st="1" end="1"/>
                                            </p:txEl>
                                          </p:spTgt>
                                        </p:tgtEl>
                                        <p:attrNameLst>
                                          <p:attrName>style.visibility</p:attrName>
                                        </p:attrNameLst>
                                      </p:cBhvr>
                                      <p:to>
                                        <p:strVal val="visible"/>
                                      </p:to>
                                    </p:set>
                                    <p:animEffect transition="in" filter="wipe(down)">
                                      <p:cBhvr>
                                        <p:cTn id="23" dur="580">
                                          <p:stCondLst>
                                            <p:cond delay="0"/>
                                          </p:stCondLst>
                                        </p:cTn>
                                        <p:tgtEl>
                                          <p:spTgt spid="51204">
                                            <p:txEl>
                                              <p:pRg st="1" end="1"/>
                                            </p:txEl>
                                          </p:spTgt>
                                        </p:tgtEl>
                                      </p:cBhvr>
                                    </p:animEffect>
                                    <p:anim calcmode="lin" valueType="num">
                                      <p:cBhvr>
                                        <p:cTn id="24" dur="1822" tmFilter="0,0; 0.14,0.36; 0.43,0.73; 0.71,0.91; 1.0,1.0">
                                          <p:stCondLst>
                                            <p:cond delay="0"/>
                                          </p:stCondLst>
                                        </p:cTn>
                                        <p:tgtEl>
                                          <p:spTgt spid="5120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120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120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120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120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1204">
                                            <p:txEl>
                                              <p:pRg st="1" end="1"/>
                                            </p:txEl>
                                          </p:spTgt>
                                        </p:tgtEl>
                                      </p:cBhvr>
                                      <p:to x="100000" y="60000"/>
                                    </p:animScale>
                                    <p:animScale>
                                      <p:cBhvr>
                                        <p:cTn id="30" dur="166" decel="50000">
                                          <p:stCondLst>
                                            <p:cond delay="676"/>
                                          </p:stCondLst>
                                        </p:cTn>
                                        <p:tgtEl>
                                          <p:spTgt spid="51204">
                                            <p:txEl>
                                              <p:pRg st="1" end="1"/>
                                            </p:txEl>
                                          </p:spTgt>
                                        </p:tgtEl>
                                      </p:cBhvr>
                                      <p:to x="100000" y="100000"/>
                                    </p:animScale>
                                    <p:animScale>
                                      <p:cBhvr>
                                        <p:cTn id="31" dur="26">
                                          <p:stCondLst>
                                            <p:cond delay="1312"/>
                                          </p:stCondLst>
                                        </p:cTn>
                                        <p:tgtEl>
                                          <p:spTgt spid="51204">
                                            <p:txEl>
                                              <p:pRg st="1" end="1"/>
                                            </p:txEl>
                                          </p:spTgt>
                                        </p:tgtEl>
                                      </p:cBhvr>
                                      <p:to x="100000" y="80000"/>
                                    </p:animScale>
                                    <p:animScale>
                                      <p:cBhvr>
                                        <p:cTn id="32" dur="166" decel="50000">
                                          <p:stCondLst>
                                            <p:cond delay="1338"/>
                                          </p:stCondLst>
                                        </p:cTn>
                                        <p:tgtEl>
                                          <p:spTgt spid="51204">
                                            <p:txEl>
                                              <p:pRg st="1" end="1"/>
                                            </p:txEl>
                                          </p:spTgt>
                                        </p:tgtEl>
                                      </p:cBhvr>
                                      <p:to x="100000" y="100000"/>
                                    </p:animScale>
                                    <p:animScale>
                                      <p:cBhvr>
                                        <p:cTn id="33" dur="26">
                                          <p:stCondLst>
                                            <p:cond delay="1642"/>
                                          </p:stCondLst>
                                        </p:cTn>
                                        <p:tgtEl>
                                          <p:spTgt spid="51204">
                                            <p:txEl>
                                              <p:pRg st="1" end="1"/>
                                            </p:txEl>
                                          </p:spTgt>
                                        </p:tgtEl>
                                      </p:cBhvr>
                                      <p:to x="100000" y="90000"/>
                                    </p:animScale>
                                    <p:animScale>
                                      <p:cBhvr>
                                        <p:cTn id="34" dur="166" decel="50000">
                                          <p:stCondLst>
                                            <p:cond delay="1668"/>
                                          </p:stCondLst>
                                        </p:cTn>
                                        <p:tgtEl>
                                          <p:spTgt spid="51204">
                                            <p:txEl>
                                              <p:pRg st="1" end="1"/>
                                            </p:txEl>
                                          </p:spTgt>
                                        </p:tgtEl>
                                      </p:cBhvr>
                                      <p:to x="100000" y="100000"/>
                                    </p:animScale>
                                    <p:animScale>
                                      <p:cBhvr>
                                        <p:cTn id="35" dur="26">
                                          <p:stCondLst>
                                            <p:cond delay="1808"/>
                                          </p:stCondLst>
                                        </p:cTn>
                                        <p:tgtEl>
                                          <p:spTgt spid="51204">
                                            <p:txEl>
                                              <p:pRg st="1" end="1"/>
                                            </p:txEl>
                                          </p:spTgt>
                                        </p:tgtEl>
                                      </p:cBhvr>
                                      <p:to x="100000" y="95000"/>
                                    </p:animScale>
                                    <p:animScale>
                                      <p:cBhvr>
                                        <p:cTn id="36" dur="166" decel="50000">
                                          <p:stCondLst>
                                            <p:cond delay="1834"/>
                                          </p:stCondLst>
                                        </p:cTn>
                                        <p:tgtEl>
                                          <p:spTgt spid="5120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1204">
                                            <p:txEl>
                                              <p:pRg st="2" end="2"/>
                                            </p:txEl>
                                          </p:spTgt>
                                        </p:tgtEl>
                                        <p:attrNameLst>
                                          <p:attrName>style.visibility</p:attrName>
                                        </p:attrNameLst>
                                      </p:cBhvr>
                                      <p:to>
                                        <p:strVal val="visible"/>
                                      </p:to>
                                    </p:set>
                                    <p:animEffect transition="in" filter="wipe(down)">
                                      <p:cBhvr>
                                        <p:cTn id="39" dur="580">
                                          <p:stCondLst>
                                            <p:cond delay="0"/>
                                          </p:stCondLst>
                                        </p:cTn>
                                        <p:tgtEl>
                                          <p:spTgt spid="51204">
                                            <p:txEl>
                                              <p:pRg st="2" end="2"/>
                                            </p:txEl>
                                          </p:spTgt>
                                        </p:tgtEl>
                                      </p:cBhvr>
                                    </p:animEffect>
                                    <p:anim calcmode="lin" valueType="num">
                                      <p:cBhvr>
                                        <p:cTn id="40" dur="1822" tmFilter="0,0; 0.14,0.36; 0.43,0.73; 0.71,0.91; 1.0,1.0">
                                          <p:stCondLst>
                                            <p:cond delay="0"/>
                                          </p:stCondLst>
                                        </p:cTn>
                                        <p:tgtEl>
                                          <p:spTgt spid="5120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120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120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120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120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1204">
                                            <p:txEl>
                                              <p:pRg st="2" end="2"/>
                                            </p:txEl>
                                          </p:spTgt>
                                        </p:tgtEl>
                                      </p:cBhvr>
                                      <p:to x="100000" y="60000"/>
                                    </p:animScale>
                                    <p:animScale>
                                      <p:cBhvr>
                                        <p:cTn id="46" dur="166" decel="50000">
                                          <p:stCondLst>
                                            <p:cond delay="676"/>
                                          </p:stCondLst>
                                        </p:cTn>
                                        <p:tgtEl>
                                          <p:spTgt spid="51204">
                                            <p:txEl>
                                              <p:pRg st="2" end="2"/>
                                            </p:txEl>
                                          </p:spTgt>
                                        </p:tgtEl>
                                      </p:cBhvr>
                                      <p:to x="100000" y="100000"/>
                                    </p:animScale>
                                    <p:animScale>
                                      <p:cBhvr>
                                        <p:cTn id="47" dur="26">
                                          <p:stCondLst>
                                            <p:cond delay="1312"/>
                                          </p:stCondLst>
                                        </p:cTn>
                                        <p:tgtEl>
                                          <p:spTgt spid="51204">
                                            <p:txEl>
                                              <p:pRg st="2" end="2"/>
                                            </p:txEl>
                                          </p:spTgt>
                                        </p:tgtEl>
                                      </p:cBhvr>
                                      <p:to x="100000" y="80000"/>
                                    </p:animScale>
                                    <p:animScale>
                                      <p:cBhvr>
                                        <p:cTn id="48" dur="166" decel="50000">
                                          <p:stCondLst>
                                            <p:cond delay="1338"/>
                                          </p:stCondLst>
                                        </p:cTn>
                                        <p:tgtEl>
                                          <p:spTgt spid="51204">
                                            <p:txEl>
                                              <p:pRg st="2" end="2"/>
                                            </p:txEl>
                                          </p:spTgt>
                                        </p:tgtEl>
                                      </p:cBhvr>
                                      <p:to x="100000" y="100000"/>
                                    </p:animScale>
                                    <p:animScale>
                                      <p:cBhvr>
                                        <p:cTn id="49" dur="26">
                                          <p:stCondLst>
                                            <p:cond delay="1642"/>
                                          </p:stCondLst>
                                        </p:cTn>
                                        <p:tgtEl>
                                          <p:spTgt spid="51204">
                                            <p:txEl>
                                              <p:pRg st="2" end="2"/>
                                            </p:txEl>
                                          </p:spTgt>
                                        </p:tgtEl>
                                      </p:cBhvr>
                                      <p:to x="100000" y="90000"/>
                                    </p:animScale>
                                    <p:animScale>
                                      <p:cBhvr>
                                        <p:cTn id="50" dur="166" decel="50000">
                                          <p:stCondLst>
                                            <p:cond delay="1668"/>
                                          </p:stCondLst>
                                        </p:cTn>
                                        <p:tgtEl>
                                          <p:spTgt spid="51204">
                                            <p:txEl>
                                              <p:pRg st="2" end="2"/>
                                            </p:txEl>
                                          </p:spTgt>
                                        </p:tgtEl>
                                      </p:cBhvr>
                                      <p:to x="100000" y="100000"/>
                                    </p:animScale>
                                    <p:animScale>
                                      <p:cBhvr>
                                        <p:cTn id="51" dur="26">
                                          <p:stCondLst>
                                            <p:cond delay="1808"/>
                                          </p:stCondLst>
                                        </p:cTn>
                                        <p:tgtEl>
                                          <p:spTgt spid="51204">
                                            <p:txEl>
                                              <p:pRg st="2" end="2"/>
                                            </p:txEl>
                                          </p:spTgt>
                                        </p:tgtEl>
                                      </p:cBhvr>
                                      <p:to x="100000" y="95000"/>
                                    </p:animScale>
                                    <p:animScale>
                                      <p:cBhvr>
                                        <p:cTn id="52" dur="166" decel="50000">
                                          <p:stCondLst>
                                            <p:cond delay="1834"/>
                                          </p:stCondLst>
                                        </p:cTn>
                                        <p:tgtEl>
                                          <p:spTgt spid="51204">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51204">
                                            <p:txEl>
                                              <p:pRg st="3" end="3"/>
                                            </p:txEl>
                                          </p:spTgt>
                                        </p:tgtEl>
                                        <p:attrNameLst>
                                          <p:attrName>style.visibility</p:attrName>
                                        </p:attrNameLst>
                                      </p:cBhvr>
                                      <p:to>
                                        <p:strVal val="visible"/>
                                      </p:to>
                                    </p:set>
                                    <p:animEffect transition="in" filter="wipe(down)">
                                      <p:cBhvr>
                                        <p:cTn id="55" dur="580">
                                          <p:stCondLst>
                                            <p:cond delay="0"/>
                                          </p:stCondLst>
                                        </p:cTn>
                                        <p:tgtEl>
                                          <p:spTgt spid="51204">
                                            <p:txEl>
                                              <p:pRg st="3" end="3"/>
                                            </p:txEl>
                                          </p:spTgt>
                                        </p:tgtEl>
                                      </p:cBhvr>
                                    </p:animEffect>
                                    <p:anim calcmode="lin" valueType="num">
                                      <p:cBhvr>
                                        <p:cTn id="56" dur="1822" tmFilter="0,0; 0.14,0.36; 0.43,0.73; 0.71,0.91; 1.0,1.0">
                                          <p:stCondLst>
                                            <p:cond delay="0"/>
                                          </p:stCondLst>
                                        </p:cTn>
                                        <p:tgtEl>
                                          <p:spTgt spid="51204">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1204">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1204">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1204">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1204">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51204">
                                            <p:txEl>
                                              <p:pRg st="3" end="3"/>
                                            </p:txEl>
                                          </p:spTgt>
                                        </p:tgtEl>
                                      </p:cBhvr>
                                      <p:to x="100000" y="60000"/>
                                    </p:animScale>
                                    <p:animScale>
                                      <p:cBhvr>
                                        <p:cTn id="62" dur="166" decel="50000">
                                          <p:stCondLst>
                                            <p:cond delay="676"/>
                                          </p:stCondLst>
                                        </p:cTn>
                                        <p:tgtEl>
                                          <p:spTgt spid="51204">
                                            <p:txEl>
                                              <p:pRg st="3" end="3"/>
                                            </p:txEl>
                                          </p:spTgt>
                                        </p:tgtEl>
                                      </p:cBhvr>
                                      <p:to x="100000" y="100000"/>
                                    </p:animScale>
                                    <p:animScale>
                                      <p:cBhvr>
                                        <p:cTn id="63" dur="26">
                                          <p:stCondLst>
                                            <p:cond delay="1312"/>
                                          </p:stCondLst>
                                        </p:cTn>
                                        <p:tgtEl>
                                          <p:spTgt spid="51204">
                                            <p:txEl>
                                              <p:pRg st="3" end="3"/>
                                            </p:txEl>
                                          </p:spTgt>
                                        </p:tgtEl>
                                      </p:cBhvr>
                                      <p:to x="100000" y="80000"/>
                                    </p:animScale>
                                    <p:animScale>
                                      <p:cBhvr>
                                        <p:cTn id="64" dur="166" decel="50000">
                                          <p:stCondLst>
                                            <p:cond delay="1338"/>
                                          </p:stCondLst>
                                        </p:cTn>
                                        <p:tgtEl>
                                          <p:spTgt spid="51204">
                                            <p:txEl>
                                              <p:pRg st="3" end="3"/>
                                            </p:txEl>
                                          </p:spTgt>
                                        </p:tgtEl>
                                      </p:cBhvr>
                                      <p:to x="100000" y="100000"/>
                                    </p:animScale>
                                    <p:animScale>
                                      <p:cBhvr>
                                        <p:cTn id="65" dur="26">
                                          <p:stCondLst>
                                            <p:cond delay="1642"/>
                                          </p:stCondLst>
                                        </p:cTn>
                                        <p:tgtEl>
                                          <p:spTgt spid="51204">
                                            <p:txEl>
                                              <p:pRg st="3" end="3"/>
                                            </p:txEl>
                                          </p:spTgt>
                                        </p:tgtEl>
                                      </p:cBhvr>
                                      <p:to x="100000" y="90000"/>
                                    </p:animScale>
                                    <p:animScale>
                                      <p:cBhvr>
                                        <p:cTn id="66" dur="166" decel="50000">
                                          <p:stCondLst>
                                            <p:cond delay="1668"/>
                                          </p:stCondLst>
                                        </p:cTn>
                                        <p:tgtEl>
                                          <p:spTgt spid="51204">
                                            <p:txEl>
                                              <p:pRg st="3" end="3"/>
                                            </p:txEl>
                                          </p:spTgt>
                                        </p:tgtEl>
                                      </p:cBhvr>
                                      <p:to x="100000" y="100000"/>
                                    </p:animScale>
                                    <p:animScale>
                                      <p:cBhvr>
                                        <p:cTn id="67" dur="26">
                                          <p:stCondLst>
                                            <p:cond delay="1808"/>
                                          </p:stCondLst>
                                        </p:cTn>
                                        <p:tgtEl>
                                          <p:spTgt spid="51204">
                                            <p:txEl>
                                              <p:pRg st="3" end="3"/>
                                            </p:txEl>
                                          </p:spTgt>
                                        </p:tgtEl>
                                      </p:cBhvr>
                                      <p:to x="100000" y="95000"/>
                                    </p:animScale>
                                    <p:animScale>
                                      <p:cBhvr>
                                        <p:cTn id="68" dur="166" decel="50000">
                                          <p:stCondLst>
                                            <p:cond delay="1834"/>
                                          </p:stCondLst>
                                        </p:cTn>
                                        <p:tgtEl>
                                          <p:spTgt spid="51204">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51204">
                                            <p:txEl>
                                              <p:pRg st="4" end="4"/>
                                            </p:txEl>
                                          </p:spTgt>
                                        </p:tgtEl>
                                        <p:attrNameLst>
                                          <p:attrName>style.visibility</p:attrName>
                                        </p:attrNameLst>
                                      </p:cBhvr>
                                      <p:to>
                                        <p:strVal val="visible"/>
                                      </p:to>
                                    </p:set>
                                    <p:animEffect transition="in" filter="wipe(down)">
                                      <p:cBhvr>
                                        <p:cTn id="71" dur="580">
                                          <p:stCondLst>
                                            <p:cond delay="0"/>
                                          </p:stCondLst>
                                        </p:cTn>
                                        <p:tgtEl>
                                          <p:spTgt spid="51204">
                                            <p:txEl>
                                              <p:pRg st="4" end="4"/>
                                            </p:txEl>
                                          </p:spTgt>
                                        </p:tgtEl>
                                      </p:cBhvr>
                                    </p:animEffect>
                                    <p:anim calcmode="lin" valueType="num">
                                      <p:cBhvr>
                                        <p:cTn id="72" dur="1822" tmFilter="0,0; 0.14,0.36; 0.43,0.73; 0.71,0.91; 1.0,1.0">
                                          <p:stCondLst>
                                            <p:cond delay="0"/>
                                          </p:stCondLst>
                                        </p:cTn>
                                        <p:tgtEl>
                                          <p:spTgt spid="51204">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1204">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1204">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1204">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1204">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51204">
                                            <p:txEl>
                                              <p:pRg st="4" end="4"/>
                                            </p:txEl>
                                          </p:spTgt>
                                        </p:tgtEl>
                                      </p:cBhvr>
                                      <p:to x="100000" y="60000"/>
                                    </p:animScale>
                                    <p:animScale>
                                      <p:cBhvr>
                                        <p:cTn id="78" dur="166" decel="50000">
                                          <p:stCondLst>
                                            <p:cond delay="676"/>
                                          </p:stCondLst>
                                        </p:cTn>
                                        <p:tgtEl>
                                          <p:spTgt spid="51204">
                                            <p:txEl>
                                              <p:pRg st="4" end="4"/>
                                            </p:txEl>
                                          </p:spTgt>
                                        </p:tgtEl>
                                      </p:cBhvr>
                                      <p:to x="100000" y="100000"/>
                                    </p:animScale>
                                    <p:animScale>
                                      <p:cBhvr>
                                        <p:cTn id="79" dur="26">
                                          <p:stCondLst>
                                            <p:cond delay="1312"/>
                                          </p:stCondLst>
                                        </p:cTn>
                                        <p:tgtEl>
                                          <p:spTgt spid="51204">
                                            <p:txEl>
                                              <p:pRg st="4" end="4"/>
                                            </p:txEl>
                                          </p:spTgt>
                                        </p:tgtEl>
                                      </p:cBhvr>
                                      <p:to x="100000" y="80000"/>
                                    </p:animScale>
                                    <p:animScale>
                                      <p:cBhvr>
                                        <p:cTn id="80" dur="166" decel="50000">
                                          <p:stCondLst>
                                            <p:cond delay="1338"/>
                                          </p:stCondLst>
                                        </p:cTn>
                                        <p:tgtEl>
                                          <p:spTgt spid="51204">
                                            <p:txEl>
                                              <p:pRg st="4" end="4"/>
                                            </p:txEl>
                                          </p:spTgt>
                                        </p:tgtEl>
                                      </p:cBhvr>
                                      <p:to x="100000" y="100000"/>
                                    </p:animScale>
                                    <p:animScale>
                                      <p:cBhvr>
                                        <p:cTn id="81" dur="26">
                                          <p:stCondLst>
                                            <p:cond delay="1642"/>
                                          </p:stCondLst>
                                        </p:cTn>
                                        <p:tgtEl>
                                          <p:spTgt spid="51204">
                                            <p:txEl>
                                              <p:pRg st="4" end="4"/>
                                            </p:txEl>
                                          </p:spTgt>
                                        </p:tgtEl>
                                      </p:cBhvr>
                                      <p:to x="100000" y="90000"/>
                                    </p:animScale>
                                    <p:animScale>
                                      <p:cBhvr>
                                        <p:cTn id="82" dur="166" decel="50000">
                                          <p:stCondLst>
                                            <p:cond delay="1668"/>
                                          </p:stCondLst>
                                        </p:cTn>
                                        <p:tgtEl>
                                          <p:spTgt spid="51204">
                                            <p:txEl>
                                              <p:pRg st="4" end="4"/>
                                            </p:txEl>
                                          </p:spTgt>
                                        </p:tgtEl>
                                      </p:cBhvr>
                                      <p:to x="100000" y="100000"/>
                                    </p:animScale>
                                    <p:animScale>
                                      <p:cBhvr>
                                        <p:cTn id="83" dur="26">
                                          <p:stCondLst>
                                            <p:cond delay="1808"/>
                                          </p:stCondLst>
                                        </p:cTn>
                                        <p:tgtEl>
                                          <p:spTgt spid="51204">
                                            <p:txEl>
                                              <p:pRg st="4" end="4"/>
                                            </p:txEl>
                                          </p:spTgt>
                                        </p:tgtEl>
                                      </p:cBhvr>
                                      <p:to x="100000" y="95000"/>
                                    </p:animScale>
                                    <p:animScale>
                                      <p:cBhvr>
                                        <p:cTn id="84" dur="166" decel="50000">
                                          <p:stCondLst>
                                            <p:cond delay="1834"/>
                                          </p:stCondLst>
                                        </p:cTn>
                                        <p:tgtEl>
                                          <p:spTgt spid="5120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pPr eaLnBrk="1" hangingPunct="1"/>
            <a:r>
              <a:rPr lang="fr-FR" b="1" i="1" dirty="0"/>
              <a:t>TYPES DE SUIVI</a:t>
            </a:r>
            <a:endParaRPr lang="fr-FR" dirty="0"/>
          </a:p>
        </p:txBody>
      </p:sp>
      <p:sp>
        <p:nvSpPr>
          <p:cNvPr id="26627" name="Espace réservé du contenu 2"/>
          <p:cNvSpPr>
            <a:spLocks noGrp="1"/>
          </p:cNvSpPr>
          <p:nvPr>
            <p:ph idx="1"/>
          </p:nvPr>
        </p:nvSpPr>
        <p:spPr>
          <a:xfrm>
            <a:off x="1408670" y="1825625"/>
            <a:ext cx="10597799" cy="4351338"/>
          </a:xfrm>
        </p:spPr>
        <p:style>
          <a:lnRef idx="1">
            <a:schemeClr val="accent5"/>
          </a:lnRef>
          <a:fillRef idx="2">
            <a:schemeClr val="accent5"/>
          </a:fillRef>
          <a:effectRef idx="1">
            <a:schemeClr val="accent5"/>
          </a:effectRef>
          <a:fontRef idx="minor">
            <a:schemeClr val="dk1"/>
          </a:fontRef>
        </p:style>
        <p:txBody>
          <a:bodyPr/>
          <a:lstStyle/>
          <a:p>
            <a:pPr eaLnBrk="1" hangingPunct="1">
              <a:buFont typeface="Arial" charset="0"/>
              <a:buNone/>
            </a:pPr>
            <a:r>
              <a:rPr lang="fr-FR" b="1" dirty="0"/>
              <a:t>Selon l’origine</a:t>
            </a:r>
          </a:p>
          <a:p>
            <a:pPr eaLnBrk="1" hangingPunct="1">
              <a:buFont typeface="Arial" charset="0"/>
              <a:buNone/>
            </a:pPr>
            <a:r>
              <a:rPr lang="fr-FR" dirty="0"/>
              <a:t>Le suivi peut être interne ou externe :</a:t>
            </a:r>
          </a:p>
          <a:p>
            <a:pPr eaLnBrk="1" hangingPunct="1"/>
            <a:r>
              <a:rPr lang="fr-FR" dirty="0"/>
              <a:t>Le suivi interne est fait par l’équipe qui met en œuvre le projet/programme ou plan d’action.</a:t>
            </a:r>
          </a:p>
          <a:p>
            <a:pPr eaLnBrk="1" hangingPunct="1">
              <a:buFont typeface="Arial" charset="0"/>
              <a:buNone/>
            </a:pPr>
            <a:endParaRPr lang="fr-FR" dirty="0"/>
          </a:p>
          <a:p>
            <a:pPr eaLnBrk="1" hangingPunct="1"/>
            <a:r>
              <a:rPr lang="fr-FR" dirty="0"/>
              <a:t>Le suivi externe est réalisé par la structure de tutelle ou le bailleur de fonds ou une agence spécialisée.</a:t>
            </a:r>
          </a:p>
          <a:p>
            <a:pPr eaLnBrk="1" hangingPunct="1"/>
            <a:endParaRPr lang="fr-F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rtlCol="0">
            <a:normAutofit/>
          </a:bodyPr>
          <a:lstStyle/>
          <a:p>
            <a:pPr>
              <a:defRPr/>
            </a:pPr>
            <a:r>
              <a:rPr lang="fr-FR" b="1" i="1" dirty="0"/>
              <a:t>LES DOMAINES DU SUIVI A RESPECTER</a:t>
            </a:r>
            <a:endParaRPr lang="fr-FR" dirty="0"/>
          </a:p>
        </p:txBody>
      </p:sp>
      <p:sp>
        <p:nvSpPr>
          <p:cNvPr id="3" name="Espace réservé du contenu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fontScale="92500" lnSpcReduction="20000"/>
          </a:bodyPr>
          <a:lstStyle/>
          <a:p>
            <a:pPr>
              <a:defRPr/>
            </a:pPr>
            <a:r>
              <a:rPr lang="fr-FR" b="1" dirty="0"/>
              <a:t>Le suivi de gestion ou suivi physique et financier</a:t>
            </a:r>
            <a:r>
              <a:rPr lang="fr-FR" dirty="0"/>
              <a:t> qui porte surtout sur l’avancement des travaux par rapport à un calendrier déterminé et sur le  respect des objectifs fixés ; </a:t>
            </a:r>
          </a:p>
          <a:p>
            <a:pPr>
              <a:defRPr/>
            </a:pPr>
            <a:r>
              <a:rPr lang="fr-FR" b="1" dirty="0"/>
              <a:t>Le suivi des performances (mesure des résultats)</a:t>
            </a:r>
            <a:r>
              <a:rPr lang="fr-FR" dirty="0"/>
              <a:t> qui doit permettre de réorienter les activités mises en œuvre en fonction des objectifs spécifiques et globaux ; </a:t>
            </a:r>
          </a:p>
          <a:p>
            <a:pPr>
              <a:defRPr/>
            </a:pPr>
            <a:r>
              <a:rPr lang="fr-FR" b="1" dirty="0"/>
              <a:t>Le suivi des effets</a:t>
            </a:r>
            <a:r>
              <a:rPr lang="fr-FR" dirty="0"/>
              <a:t> qui doit permettre de réorienter les activités mises en œuvre en fonction des conséquences importantes autres que les objectifs visés ;</a:t>
            </a:r>
          </a:p>
          <a:p>
            <a:pPr>
              <a:buNone/>
              <a:defRPr/>
            </a:pPr>
            <a:endParaRPr lang="fr-FR" dirty="0"/>
          </a:p>
          <a:p>
            <a:pPr>
              <a:defRPr/>
            </a:pPr>
            <a:r>
              <a:rPr lang="fr-FR" b="1" dirty="0"/>
              <a:t>Le suivi des facteurs</a:t>
            </a:r>
            <a:r>
              <a:rPr lang="fr-FR" dirty="0"/>
              <a:t> </a:t>
            </a:r>
            <a:r>
              <a:rPr lang="fr-FR" b="1" dirty="0"/>
              <a:t>externes </a:t>
            </a:r>
            <a:r>
              <a:rPr lang="fr-FR" dirty="0"/>
              <a:t>qui permet de réajuster le plan d’action  en fonction des contraintes externes.</a:t>
            </a:r>
          </a:p>
          <a:p>
            <a:pPr>
              <a:defRPr/>
            </a:pPr>
            <a:endParaRPr lang="fr-FR" sz="2400" dirty="0"/>
          </a:p>
          <a:p>
            <a:pPr>
              <a:defRPr/>
            </a:pPr>
            <a:endParaRPr lang="fr-FR"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rtlCol="0">
            <a:normAutofit fontScale="90000"/>
          </a:bodyPr>
          <a:lstStyle/>
          <a:p>
            <a:pPr>
              <a:defRPr/>
            </a:pPr>
            <a:r>
              <a:rPr lang="fr-FR" b="1" i="1" dirty="0"/>
              <a:t>LES PRINCIPAUX OUTILS DU SUIVI</a:t>
            </a:r>
            <a:br>
              <a:rPr lang="fr-FR" b="1" i="1" dirty="0"/>
            </a:br>
            <a:r>
              <a:rPr lang="fr-FR" sz="4800" b="1" i="1" dirty="0"/>
              <a:t> </a:t>
            </a:r>
            <a:endParaRPr lang="fr-FR" dirty="0"/>
          </a:p>
        </p:txBody>
      </p:sp>
      <p:sp>
        <p:nvSpPr>
          <p:cNvPr id="31747" name="Espace réservé du contenu 2"/>
          <p:cNvSpPr>
            <a:spLocks noGrp="1"/>
          </p:cNvSpPr>
          <p:nvPr>
            <p:ph idx="1"/>
          </p:nvPr>
        </p:nvSpPr>
        <p:spPr>
          <a:xfrm>
            <a:off x="1408671" y="1852129"/>
            <a:ext cx="10690563" cy="4351338"/>
          </a:xfrm>
        </p:spPr>
        <p:style>
          <a:lnRef idx="1">
            <a:schemeClr val="accent5"/>
          </a:lnRef>
          <a:fillRef idx="2">
            <a:schemeClr val="accent5"/>
          </a:fillRef>
          <a:effectRef idx="1">
            <a:schemeClr val="accent5"/>
          </a:effectRef>
          <a:fontRef idx="minor">
            <a:schemeClr val="dk1"/>
          </a:fontRef>
        </p:style>
        <p:txBody>
          <a:bodyPr/>
          <a:lstStyle/>
          <a:p>
            <a:pPr eaLnBrk="1" hangingPunct="1">
              <a:lnSpc>
                <a:spcPct val="90000"/>
              </a:lnSpc>
            </a:pPr>
            <a:r>
              <a:rPr lang="fr-FR" dirty="0"/>
              <a:t>Le chronogramme d’activités</a:t>
            </a:r>
          </a:p>
          <a:p>
            <a:pPr eaLnBrk="1" hangingPunct="1">
              <a:lnSpc>
                <a:spcPct val="90000"/>
              </a:lnSpc>
              <a:buFont typeface="Arial" charset="0"/>
              <a:buNone/>
            </a:pPr>
            <a:endParaRPr lang="fr-FR" dirty="0"/>
          </a:p>
          <a:p>
            <a:pPr eaLnBrk="1" hangingPunct="1">
              <a:lnSpc>
                <a:spcPct val="90000"/>
              </a:lnSpc>
            </a:pPr>
            <a:r>
              <a:rPr lang="fr-FR" dirty="0"/>
              <a:t>Les rapports d’activités physiques et financiers</a:t>
            </a:r>
          </a:p>
          <a:p>
            <a:pPr eaLnBrk="1" hangingPunct="1">
              <a:lnSpc>
                <a:spcPct val="90000"/>
              </a:lnSpc>
              <a:buFont typeface="Arial" charset="0"/>
              <a:buNone/>
            </a:pPr>
            <a:endParaRPr lang="fr-FR" dirty="0"/>
          </a:p>
          <a:p>
            <a:pPr eaLnBrk="1" hangingPunct="1">
              <a:lnSpc>
                <a:spcPct val="90000"/>
              </a:lnSpc>
            </a:pPr>
            <a:r>
              <a:rPr lang="fr-FR" dirty="0"/>
              <a:t>Les termes de références du suivi/supervision</a:t>
            </a:r>
          </a:p>
          <a:p>
            <a:pPr eaLnBrk="1" hangingPunct="1">
              <a:lnSpc>
                <a:spcPct val="90000"/>
              </a:lnSpc>
            </a:pPr>
            <a:endParaRPr lang="fr-FR" dirty="0"/>
          </a:p>
          <a:p>
            <a:pPr eaLnBrk="1" hangingPunct="1">
              <a:lnSpc>
                <a:spcPct val="90000"/>
              </a:lnSpc>
            </a:pPr>
            <a:r>
              <a:rPr lang="fr-FR" dirty="0"/>
              <a:t>Les conventions</a:t>
            </a:r>
          </a:p>
          <a:p>
            <a:pPr eaLnBrk="1" hangingPunct="1">
              <a:lnSpc>
                <a:spcPct val="90000"/>
              </a:lnSpc>
              <a:buFont typeface="Arial" charset="0"/>
              <a:buNone/>
            </a:pPr>
            <a:endParaRPr lang="fr-FR" dirty="0"/>
          </a:p>
          <a:p>
            <a:pPr eaLnBrk="1" hangingPunct="1"/>
            <a:endParaRPr lang="fr-FR"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1358348" y="417879"/>
            <a:ext cx="10515600" cy="1325563"/>
          </a:xfrm>
        </p:spPr>
        <p:style>
          <a:lnRef idx="3">
            <a:schemeClr val="lt1"/>
          </a:lnRef>
          <a:fillRef idx="1">
            <a:schemeClr val="accent6"/>
          </a:fillRef>
          <a:effectRef idx="1">
            <a:schemeClr val="accent6"/>
          </a:effectRef>
          <a:fontRef idx="minor">
            <a:schemeClr val="lt1"/>
          </a:fontRef>
        </p:style>
        <p:txBody>
          <a:bodyPr/>
          <a:lstStyle/>
          <a:p>
            <a:pPr eaLnBrk="1" hangingPunct="1"/>
            <a:r>
              <a:rPr lang="fr-FR" b="1" i="1" dirty="0"/>
              <a:t>TYPES D’ EVALUATION</a:t>
            </a:r>
            <a:endParaRPr lang="fr-FR" dirty="0"/>
          </a:p>
        </p:txBody>
      </p:sp>
      <p:sp>
        <p:nvSpPr>
          <p:cNvPr id="3" name="Espace réservé du contenu 2"/>
          <p:cNvSpPr>
            <a:spLocks noGrp="1"/>
          </p:cNvSpPr>
          <p:nvPr>
            <p:ph idx="1"/>
          </p:nvPr>
        </p:nvSpPr>
        <p:spPr>
          <a:xfrm>
            <a:off x="1358348" y="1796900"/>
            <a:ext cx="10515600" cy="4554551"/>
          </a:xfrm>
        </p:spPr>
        <p:style>
          <a:lnRef idx="1">
            <a:schemeClr val="accent5"/>
          </a:lnRef>
          <a:fillRef idx="2">
            <a:schemeClr val="accent5"/>
          </a:fillRef>
          <a:effectRef idx="1">
            <a:schemeClr val="accent5"/>
          </a:effectRef>
          <a:fontRef idx="minor">
            <a:schemeClr val="dk1"/>
          </a:fontRef>
        </p:style>
        <p:txBody>
          <a:bodyPr rtlCol="0">
            <a:normAutofit lnSpcReduction="10000"/>
          </a:bodyPr>
          <a:lstStyle/>
          <a:p>
            <a:pPr>
              <a:lnSpc>
                <a:spcPct val="80000"/>
              </a:lnSpc>
              <a:buNone/>
              <a:defRPr/>
            </a:pPr>
            <a:r>
              <a:rPr lang="fr-FR" b="1" dirty="0"/>
              <a:t>Selon le moment</a:t>
            </a:r>
          </a:p>
          <a:p>
            <a:pPr>
              <a:lnSpc>
                <a:spcPct val="80000"/>
              </a:lnSpc>
              <a:defRPr/>
            </a:pPr>
            <a:r>
              <a:rPr lang="fr-FR" b="1" dirty="0"/>
              <a:t>L’évaluation ex-ante ou à priori</a:t>
            </a:r>
            <a:r>
              <a:rPr lang="fr-FR" dirty="0"/>
              <a:t> qui s’effectue avant l’exécution du projet ;</a:t>
            </a:r>
          </a:p>
          <a:p>
            <a:pPr>
              <a:lnSpc>
                <a:spcPct val="80000"/>
              </a:lnSpc>
              <a:buNone/>
              <a:defRPr/>
            </a:pPr>
            <a:endParaRPr lang="fr-FR" sz="1050" dirty="0"/>
          </a:p>
          <a:p>
            <a:pPr>
              <a:lnSpc>
                <a:spcPct val="80000"/>
              </a:lnSpc>
              <a:defRPr/>
            </a:pPr>
            <a:r>
              <a:rPr lang="fr-FR" b="1" dirty="0"/>
              <a:t>L’évaluation à mi-parcours</a:t>
            </a:r>
            <a:r>
              <a:rPr lang="fr-FR" dirty="0"/>
              <a:t> qui a lieu à la moitié de la période d’exécution du projet;</a:t>
            </a:r>
          </a:p>
          <a:p>
            <a:pPr>
              <a:lnSpc>
                <a:spcPct val="80000"/>
              </a:lnSpc>
              <a:buNone/>
              <a:defRPr/>
            </a:pPr>
            <a:endParaRPr lang="fr-FR" sz="800" dirty="0"/>
          </a:p>
          <a:p>
            <a:pPr>
              <a:lnSpc>
                <a:spcPct val="80000"/>
              </a:lnSpc>
              <a:defRPr/>
            </a:pPr>
            <a:r>
              <a:rPr lang="fr-FR" b="1" dirty="0"/>
              <a:t>L’évaluation ex- post</a:t>
            </a:r>
            <a:r>
              <a:rPr lang="fr-FR" dirty="0"/>
              <a:t> (rétrospective) ou à posteriori qui a lieu quelques années après l’achèvement du projet lorsque son avantage et son impact sont censés être intégralement réalisés;</a:t>
            </a:r>
          </a:p>
          <a:p>
            <a:pPr>
              <a:lnSpc>
                <a:spcPct val="80000"/>
              </a:lnSpc>
              <a:buNone/>
              <a:defRPr/>
            </a:pPr>
            <a:endParaRPr lang="fr-FR" sz="800" dirty="0"/>
          </a:p>
          <a:p>
            <a:pPr>
              <a:lnSpc>
                <a:spcPct val="80000"/>
              </a:lnSpc>
              <a:defRPr/>
            </a:pPr>
            <a:r>
              <a:rPr lang="fr-FR" b="1" dirty="0"/>
              <a:t>L’évaluation finale ou terminale</a:t>
            </a:r>
            <a:r>
              <a:rPr lang="fr-FR" dirty="0"/>
              <a:t> qui a lieu après l’achèvement d’un projet ou d’un plan d’action;</a:t>
            </a:r>
          </a:p>
          <a:p>
            <a:pPr>
              <a:buNone/>
              <a:defRPr/>
            </a:pPr>
            <a:endParaRPr lang="fr-FR"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8225" y="1600200"/>
            <a:ext cx="10601739" cy="4686320"/>
          </a:xfrm>
        </p:spPr>
        <p:style>
          <a:lnRef idx="1">
            <a:schemeClr val="accent5"/>
          </a:lnRef>
          <a:fillRef idx="2">
            <a:schemeClr val="accent5"/>
          </a:fillRef>
          <a:effectRef idx="1">
            <a:schemeClr val="accent5"/>
          </a:effectRef>
          <a:fontRef idx="minor">
            <a:schemeClr val="dk1"/>
          </a:fontRef>
        </p:style>
        <p:txBody>
          <a:bodyPr rtlCol="0">
            <a:normAutofit/>
          </a:bodyPr>
          <a:lstStyle/>
          <a:p>
            <a:pPr>
              <a:lnSpc>
                <a:spcPct val="80000"/>
              </a:lnSpc>
              <a:defRPr/>
            </a:pPr>
            <a:r>
              <a:rPr lang="fr-FR" b="1" dirty="0"/>
              <a:t>L’évaluation continue</a:t>
            </a:r>
            <a:r>
              <a:rPr lang="fr-FR" dirty="0"/>
              <a:t> qui consiste à analyser au cours de la phase d’exécution d’un projet dans quelle mesure celle-ci continue d’être efficace et efficiente et quels sont les résultats espérés. Elle permet de vérifier si les hypothèses posées au stade de l’élaboration du projet sont toujours valables;</a:t>
            </a:r>
          </a:p>
          <a:p>
            <a:pPr>
              <a:lnSpc>
                <a:spcPct val="80000"/>
              </a:lnSpc>
              <a:buNone/>
              <a:defRPr/>
            </a:pPr>
            <a:endParaRPr lang="fr-FR" dirty="0"/>
          </a:p>
          <a:p>
            <a:pPr>
              <a:lnSpc>
                <a:spcPct val="80000"/>
              </a:lnSpc>
              <a:defRPr/>
            </a:pPr>
            <a:r>
              <a:rPr lang="fr-FR" b="1" dirty="0"/>
              <a:t>L’auto-évaluation</a:t>
            </a:r>
            <a:r>
              <a:rPr lang="fr-FR" dirty="0"/>
              <a:t>: c’est la comparaison par les bénéficiaires d’un projet des objectifs fixés et des résultats atteints. Elle permet d’améliorer l’exécution des activités en cours et une meilleure planification des actions.</a:t>
            </a:r>
          </a:p>
        </p:txBody>
      </p:sp>
      <p:sp>
        <p:nvSpPr>
          <p:cNvPr id="4" name="Titre 1">
            <a:extLst>
              <a:ext uri="{FF2B5EF4-FFF2-40B4-BE49-F238E27FC236}">
                <a16:creationId xmlns:a16="http://schemas.microsoft.com/office/drawing/2014/main" id="{E9BF3C45-9F6A-4E4F-BF8A-0ED47768086F}"/>
              </a:ext>
            </a:extLst>
          </p:cNvPr>
          <p:cNvSpPr>
            <a:spLocks noGrp="1"/>
          </p:cNvSpPr>
          <p:nvPr>
            <p:ph type="title"/>
          </p:nvPr>
        </p:nvSpPr>
        <p:spPr>
          <a:xfrm>
            <a:off x="1421294" y="113079"/>
            <a:ext cx="10515600" cy="1325563"/>
          </a:xfrm>
        </p:spPr>
        <p:style>
          <a:lnRef idx="3">
            <a:schemeClr val="lt1"/>
          </a:lnRef>
          <a:fillRef idx="1">
            <a:schemeClr val="accent6"/>
          </a:fillRef>
          <a:effectRef idx="1">
            <a:schemeClr val="accent6"/>
          </a:effectRef>
          <a:fontRef idx="minor">
            <a:schemeClr val="lt1"/>
          </a:fontRef>
        </p:style>
        <p:txBody>
          <a:bodyPr/>
          <a:lstStyle/>
          <a:p>
            <a:pPr eaLnBrk="1" hangingPunct="1"/>
            <a:r>
              <a:rPr lang="fr-FR" b="1" i="1" dirty="0"/>
              <a:t>TYPES D’ EVALUATION</a:t>
            </a:r>
            <a:endParaRPr lang="fr-FR"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1965" y="285728"/>
            <a:ext cx="10681251" cy="1143000"/>
          </a:xfrm>
        </p:spPr>
        <p:style>
          <a:lnRef idx="3">
            <a:schemeClr val="lt1"/>
          </a:lnRef>
          <a:fillRef idx="1">
            <a:schemeClr val="accent6"/>
          </a:fillRef>
          <a:effectRef idx="1">
            <a:schemeClr val="accent6"/>
          </a:effectRef>
          <a:fontRef idx="minor">
            <a:schemeClr val="lt1"/>
          </a:fontRef>
        </p:style>
        <p:txBody>
          <a:bodyPr rtlCol="0">
            <a:normAutofit/>
          </a:bodyPr>
          <a:lstStyle/>
          <a:p>
            <a:pPr>
              <a:defRPr/>
            </a:pPr>
            <a:r>
              <a:rPr lang="fr-FR" sz="3600" b="1" i="1" dirty="0"/>
              <a:t>LES SIX ASPECTS DU PROJET OU PROGRAMME A EVALUER</a:t>
            </a:r>
            <a:endParaRPr lang="fr-FR" sz="3600" dirty="0"/>
          </a:p>
        </p:txBody>
      </p:sp>
      <p:sp>
        <p:nvSpPr>
          <p:cNvPr id="3" name="Espace réservé du contenu 2"/>
          <p:cNvSpPr>
            <a:spLocks noGrp="1"/>
          </p:cNvSpPr>
          <p:nvPr>
            <p:ph idx="1"/>
          </p:nvPr>
        </p:nvSpPr>
        <p:spPr>
          <a:xfrm>
            <a:off x="1404730" y="1524000"/>
            <a:ext cx="10588486" cy="5141843"/>
          </a:xfrm>
        </p:spPr>
        <p:style>
          <a:lnRef idx="1">
            <a:schemeClr val="accent5"/>
          </a:lnRef>
          <a:fillRef idx="2">
            <a:schemeClr val="accent5"/>
          </a:fillRef>
          <a:effectRef idx="1">
            <a:schemeClr val="accent5"/>
          </a:effectRef>
          <a:fontRef idx="minor">
            <a:schemeClr val="dk1"/>
          </a:fontRef>
        </p:style>
        <p:txBody>
          <a:bodyPr rtlCol="0">
            <a:normAutofit fontScale="77500" lnSpcReduction="20000"/>
          </a:bodyPr>
          <a:lstStyle/>
          <a:p>
            <a:pPr>
              <a:defRPr/>
            </a:pPr>
            <a:r>
              <a:rPr lang="fr-FR" b="1" dirty="0"/>
              <a:t>Efficacité </a:t>
            </a:r>
            <a:r>
              <a:rPr lang="fr-FR" dirty="0"/>
              <a:t>: dans quelle mesure le  plan d’action ou le projet a-t-il atteint ses objectifs ?</a:t>
            </a:r>
          </a:p>
          <a:p>
            <a:pPr>
              <a:buNone/>
              <a:defRPr/>
            </a:pPr>
            <a:endParaRPr lang="fr-FR" b="1" dirty="0"/>
          </a:p>
          <a:p>
            <a:pPr>
              <a:defRPr/>
            </a:pPr>
            <a:r>
              <a:rPr lang="fr-FR" b="1" dirty="0"/>
              <a:t>Efficience</a:t>
            </a:r>
            <a:r>
              <a:rPr lang="fr-FR" dirty="0"/>
              <a:t> : les résultats escomptés du plan d’action ou du projet justifient-ils les dépenses engagées ?</a:t>
            </a:r>
          </a:p>
          <a:p>
            <a:pPr>
              <a:buNone/>
              <a:defRPr/>
            </a:pPr>
            <a:endParaRPr lang="fr-FR" b="1" dirty="0"/>
          </a:p>
          <a:p>
            <a:pPr>
              <a:defRPr/>
            </a:pPr>
            <a:r>
              <a:rPr lang="fr-FR" b="1" dirty="0"/>
              <a:t>Pertinence </a:t>
            </a:r>
            <a:r>
              <a:rPr lang="fr-FR" dirty="0"/>
              <a:t>: le plan d’action a-t-il toujours un</a:t>
            </a:r>
          </a:p>
          <a:p>
            <a:pPr>
              <a:buNone/>
              <a:defRPr/>
            </a:pPr>
            <a:r>
              <a:rPr lang="fr-FR" dirty="0"/>
              <a:t>Sens dans le sens de la résolution  des problèmes et des besoins</a:t>
            </a:r>
          </a:p>
          <a:p>
            <a:r>
              <a:rPr lang="fr-FR" b="1" dirty="0"/>
              <a:t>Validité de conception </a:t>
            </a:r>
            <a:r>
              <a:rPr lang="fr-FR" dirty="0"/>
              <a:t>: la conception est-elle logique et cohérente ?</a:t>
            </a:r>
          </a:p>
          <a:p>
            <a:pPr>
              <a:buNone/>
            </a:pPr>
            <a:endParaRPr lang="fr-FR" b="1" dirty="0"/>
          </a:p>
          <a:p>
            <a:r>
              <a:rPr lang="fr-FR" b="1" dirty="0"/>
              <a:t>Causalité</a:t>
            </a:r>
            <a:r>
              <a:rPr lang="fr-FR" dirty="0"/>
              <a:t>: quelles sont les facteurs ou les événements spécifiques qui ont affecté les résultats du plan d’action ou du projet ?</a:t>
            </a:r>
          </a:p>
          <a:p>
            <a:pPr>
              <a:buNone/>
            </a:pPr>
            <a:endParaRPr lang="fr-FR" b="1" dirty="0"/>
          </a:p>
          <a:p>
            <a:r>
              <a:rPr lang="fr-FR" b="1" dirty="0"/>
              <a:t>Durabilité</a:t>
            </a:r>
            <a:r>
              <a:rPr lang="fr-FR" dirty="0"/>
              <a:t> : dans quelle mesure les effets du plan d’action ou du projet auraient-ils un caractère durable</a:t>
            </a:r>
          </a:p>
          <a:p>
            <a:pPr>
              <a:buNone/>
              <a:defRPr/>
            </a:pPr>
            <a:endParaRPr lang="fr-FR"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1478" y="365125"/>
            <a:ext cx="10522226" cy="1325563"/>
          </a:xfrm>
        </p:spPr>
        <p:style>
          <a:lnRef idx="3">
            <a:schemeClr val="lt1"/>
          </a:lnRef>
          <a:fillRef idx="1">
            <a:schemeClr val="accent6"/>
          </a:fillRef>
          <a:effectRef idx="1">
            <a:schemeClr val="accent6"/>
          </a:effectRef>
          <a:fontRef idx="minor">
            <a:schemeClr val="lt1"/>
          </a:fontRef>
        </p:style>
        <p:txBody>
          <a:bodyPr rtlCol="0">
            <a:normAutofit/>
          </a:bodyPr>
          <a:lstStyle/>
          <a:p>
            <a:pPr>
              <a:defRPr/>
            </a:pPr>
            <a:r>
              <a:rPr lang="fr-FR" sz="2800" b="1" i="1" dirty="0"/>
              <a:t>RELATIONS ENTRE LE SUIVI ET  L’ EVALUATION</a:t>
            </a:r>
            <a:endParaRPr lang="fr-FR" sz="2800" dirty="0"/>
          </a:p>
        </p:txBody>
      </p:sp>
      <p:sp>
        <p:nvSpPr>
          <p:cNvPr id="3" name="Espace réservé du contenu 2"/>
          <p:cNvSpPr>
            <a:spLocks noGrp="1"/>
          </p:cNvSpPr>
          <p:nvPr>
            <p:ph idx="1"/>
          </p:nvPr>
        </p:nvSpPr>
        <p:spPr>
          <a:xfrm>
            <a:off x="1391478" y="1825625"/>
            <a:ext cx="10522226" cy="4351338"/>
          </a:xfrm>
        </p:spPr>
        <p:style>
          <a:lnRef idx="1">
            <a:schemeClr val="accent5"/>
          </a:lnRef>
          <a:fillRef idx="2">
            <a:schemeClr val="accent5"/>
          </a:fillRef>
          <a:effectRef idx="1">
            <a:schemeClr val="accent5"/>
          </a:effectRef>
          <a:fontRef idx="minor">
            <a:schemeClr val="dk1"/>
          </a:fontRef>
        </p:style>
        <p:txBody>
          <a:bodyPr rtlCol="0">
            <a:normAutofit/>
          </a:bodyPr>
          <a:lstStyle/>
          <a:p>
            <a:pPr>
              <a:lnSpc>
                <a:spcPct val="80000"/>
              </a:lnSpc>
              <a:defRPr/>
            </a:pPr>
            <a:r>
              <a:rPr lang="fr-FR" dirty="0"/>
              <a:t>Le suivi est un travail de routine qui consiste en un contrôle continu des activités courantes et de leur progrès. </a:t>
            </a:r>
          </a:p>
          <a:p>
            <a:pPr>
              <a:lnSpc>
                <a:spcPct val="80000"/>
              </a:lnSpc>
              <a:defRPr/>
            </a:pPr>
            <a:r>
              <a:rPr lang="fr-FR" dirty="0"/>
              <a:t>L’évaluation est un processus épisodique d’analyse approfondie de toutes les réalisations du projet. </a:t>
            </a:r>
          </a:p>
          <a:p>
            <a:pPr>
              <a:lnSpc>
                <a:spcPct val="80000"/>
              </a:lnSpc>
              <a:defRPr/>
            </a:pPr>
            <a:r>
              <a:rPr lang="fr-FR" dirty="0"/>
              <a:t>Le suivi fournit les données de base à l’évaluation.</a:t>
            </a:r>
          </a:p>
          <a:p>
            <a:pPr>
              <a:lnSpc>
                <a:spcPct val="80000"/>
              </a:lnSpc>
              <a:defRPr/>
            </a:pPr>
            <a:r>
              <a:rPr lang="fr-FR" dirty="0"/>
              <a:t>Le suivi et l’évaluation sont interdépendants et complémentaires.</a:t>
            </a:r>
          </a:p>
          <a:p>
            <a:pPr>
              <a:lnSpc>
                <a:spcPct val="80000"/>
              </a:lnSpc>
              <a:defRPr/>
            </a:pPr>
            <a:r>
              <a:rPr lang="fr-FR" dirty="0"/>
              <a:t>L’évaluation peut examiner l’efficacité du système de suivi.</a:t>
            </a:r>
          </a:p>
          <a:p>
            <a:pPr>
              <a:defRPr/>
            </a:pPr>
            <a:endParaRPr lang="fr-FR"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54032"/>
          </a:xfrm>
        </p:spPr>
        <p:style>
          <a:lnRef idx="2">
            <a:schemeClr val="accent6">
              <a:shade val="50000"/>
            </a:schemeClr>
          </a:lnRef>
          <a:fillRef idx="1">
            <a:schemeClr val="accent6"/>
          </a:fillRef>
          <a:effectRef idx="0">
            <a:schemeClr val="accent6"/>
          </a:effectRef>
          <a:fontRef idx="minor">
            <a:schemeClr val="lt1"/>
          </a:fontRef>
        </p:style>
        <p:txBody>
          <a:bodyPr/>
          <a:lstStyle/>
          <a:p>
            <a:r>
              <a:rPr lang="fr-FR" sz="3200" b="1" dirty="0"/>
              <a:t>En quoi le suivi est différent de l’évaluation?</a:t>
            </a:r>
            <a:endParaRPr lang="fr-FR" sz="32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66416679"/>
              </p:ext>
            </p:extLst>
          </p:nvPr>
        </p:nvGraphicFramePr>
        <p:xfrm>
          <a:off x="1444487" y="1071545"/>
          <a:ext cx="10522226" cy="5643422"/>
        </p:xfrm>
        <a:graphic>
          <a:graphicData uri="http://schemas.openxmlformats.org/drawingml/2006/table">
            <a:tbl>
              <a:tblPr firstRow="1" bandRow="1">
                <a:tableStyleId>{5C22544A-7EE6-4342-B048-85BDC9FD1C3A}</a:tableStyleId>
              </a:tblPr>
              <a:tblGrid>
                <a:gridCol w="4621737">
                  <a:extLst>
                    <a:ext uri="{9D8B030D-6E8A-4147-A177-3AD203B41FA5}">
                      <a16:colId xmlns:a16="http://schemas.microsoft.com/office/drawing/2014/main" val="20000"/>
                    </a:ext>
                  </a:extLst>
                </a:gridCol>
                <a:gridCol w="5900489">
                  <a:extLst>
                    <a:ext uri="{9D8B030D-6E8A-4147-A177-3AD203B41FA5}">
                      <a16:colId xmlns:a16="http://schemas.microsoft.com/office/drawing/2014/main" val="20001"/>
                    </a:ext>
                  </a:extLst>
                </a:gridCol>
              </a:tblGrid>
              <a:tr h="481079">
                <a:tc>
                  <a:txBody>
                    <a:bodyPr/>
                    <a:lstStyle/>
                    <a:p>
                      <a:pPr algn="ctr" fontAlgn="base">
                        <a:lnSpc>
                          <a:spcPct val="115000"/>
                        </a:lnSpc>
                        <a:spcAft>
                          <a:spcPts val="0"/>
                        </a:spcAft>
                      </a:pPr>
                      <a:r>
                        <a:rPr lang="fr-FR" sz="1800" b="1" kern="1200" spc="250" dirty="0">
                          <a:solidFill>
                            <a:srgbClr val="000000"/>
                          </a:solidFill>
                          <a:latin typeface="Times New Roman"/>
                          <a:ea typeface="Times New Roman"/>
                          <a:cs typeface="Times New Roman"/>
                        </a:rPr>
                        <a:t>Suivi </a:t>
                      </a:r>
                      <a:endParaRPr lang="fr-FR" sz="1800" dirty="0">
                        <a:latin typeface="Calibri"/>
                        <a:ea typeface="Calibri"/>
                        <a:cs typeface="Times New Roman"/>
                      </a:endParaRPr>
                    </a:p>
                  </a:txBody>
                  <a:tcPr marL="6714" marR="6714" marT="6714" marB="0"/>
                </a:tc>
                <a:tc>
                  <a:txBody>
                    <a:bodyPr/>
                    <a:lstStyle/>
                    <a:p>
                      <a:pPr algn="ctr" fontAlgn="base">
                        <a:lnSpc>
                          <a:spcPct val="115000"/>
                        </a:lnSpc>
                        <a:spcAft>
                          <a:spcPts val="0"/>
                        </a:spcAft>
                      </a:pPr>
                      <a:r>
                        <a:rPr lang="fr-FR" sz="1800" b="1" kern="1200" spc="250" dirty="0">
                          <a:solidFill>
                            <a:srgbClr val="000000"/>
                          </a:solidFill>
                          <a:latin typeface="Times New Roman"/>
                          <a:ea typeface="Times New Roman"/>
                          <a:cs typeface="Times New Roman"/>
                        </a:rPr>
                        <a:t>Évaluation</a:t>
                      </a:r>
                      <a:r>
                        <a:rPr lang="fr-FR" sz="1800" b="1" kern="1200" dirty="0">
                          <a:solidFill>
                            <a:srgbClr val="000000"/>
                          </a:solidFill>
                          <a:latin typeface="Times New Roman"/>
                          <a:ea typeface="Times New Roman"/>
                          <a:cs typeface="Times New Roman"/>
                        </a:rPr>
                        <a:t> </a:t>
                      </a:r>
                      <a:endParaRPr lang="fr-FR" sz="1800" dirty="0">
                        <a:latin typeface="Calibri"/>
                        <a:ea typeface="Calibri"/>
                        <a:cs typeface="Times New Roman"/>
                      </a:endParaRPr>
                    </a:p>
                  </a:txBody>
                  <a:tcPr marL="6714" marR="6714" marT="6714" marB="0"/>
                </a:tc>
                <a:extLst>
                  <a:ext uri="{0D108BD9-81ED-4DB2-BD59-A6C34878D82A}">
                    <a16:rowId xmlns:a16="http://schemas.microsoft.com/office/drawing/2014/main" val="10000"/>
                  </a:ext>
                </a:extLst>
              </a:tr>
              <a:tr h="481079">
                <a:tc>
                  <a:txBody>
                    <a:bodyPr/>
                    <a:lstStyle/>
                    <a:p>
                      <a:pPr marL="342900" lvl="0" indent="-342900" fontAlgn="base">
                        <a:lnSpc>
                          <a:spcPct val="115000"/>
                        </a:lnSpc>
                        <a:spcAft>
                          <a:spcPts val="0"/>
                        </a:spcAft>
                        <a:buFont typeface="Wingdings"/>
                        <a:buChar char=""/>
                        <a:tabLst>
                          <a:tab pos="457200" algn="l"/>
                        </a:tabLst>
                      </a:pPr>
                      <a:r>
                        <a:rPr lang="fr-FR" sz="2000" kern="1200" dirty="0">
                          <a:solidFill>
                            <a:srgbClr val="000000"/>
                          </a:solidFill>
                          <a:latin typeface="Times New Roman"/>
                          <a:ea typeface="Times New Roman"/>
                        </a:rPr>
                        <a:t>Continu ou périodique </a:t>
                      </a:r>
                      <a:endParaRPr lang="fr-FR" sz="2000" dirty="0">
                        <a:latin typeface="Calibri"/>
                      </a:endParaRPr>
                    </a:p>
                  </a:txBody>
                  <a:tcPr marL="6714" marR="6714" marT="6714" marB="0"/>
                </a:tc>
                <a:tc>
                  <a:txBody>
                    <a:bodyPr/>
                    <a:lstStyle/>
                    <a:p>
                      <a:pPr marL="342900" lvl="0" indent="-342900" fontAlgn="base">
                        <a:lnSpc>
                          <a:spcPct val="115000"/>
                        </a:lnSpc>
                        <a:spcAft>
                          <a:spcPts val="0"/>
                        </a:spcAft>
                        <a:buFont typeface="Wingdings"/>
                        <a:buChar char=""/>
                        <a:tabLst>
                          <a:tab pos="457200" algn="l"/>
                        </a:tabLst>
                      </a:pPr>
                      <a:r>
                        <a:rPr lang="fr-FR" sz="2000" kern="1200" dirty="0">
                          <a:solidFill>
                            <a:srgbClr val="000000"/>
                          </a:solidFill>
                          <a:latin typeface="Times New Roman"/>
                          <a:ea typeface="Times New Roman"/>
                        </a:rPr>
                        <a:t> Épisodique, ad hoc </a:t>
                      </a:r>
                      <a:endParaRPr lang="fr-FR" sz="2000" dirty="0">
                        <a:latin typeface="Calibri"/>
                      </a:endParaRPr>
                    </a:p>
                  </a:txBody>
                  <a:tcPr marL="6714" marR="6714" marT="6714" marB="0"/>
                </a:tc>
                <a:extLst>
                  <a:ext uri="{0D108BD9-81ED-4DB2-BD59-A6C34878D82A}">
                    <a16:rowId xmlns:a16="http://schemas.microsoft.com/office/drawing/2014/main" val="10001"/>
                  </a:ext>
                </a:extLst>
              </a:tr>
              <a:tr h="1075813">
                <a:tc>
                  <a:txBody>
                    <a:bodyPr/>
                    <a:lstStyle/>
                    <a:p>
                      <a:pPr marL="342900" lvl="0" indent="-342900" fontAlgn="base">
                        <a:lnSpc>
                          <a:spcPct val="115000"/>
                        </a:lnSpc>
                        <a:spcAft>
                          <a:spcPts val="0"/>
                        </a:spcAft>
                        <a:buFont typeface="Wingdings"/>
                        <a:buChar char=""/>
                        <a:tabLst>
                          <a:tab pos="457200" algn="l"/>
                        </a:tabLst>
                      </a:pPr>
                      <a:r>
                        <a:rPr lang="fr-FR" sz="2000" kern="1200" dirty="0">
                          <a:solidFill>
                            <a:srgbClr val="000000"/>
                          </a:solidFill>
                          <a:latin typeface="Times New Roman"/>
                          <a:ea typeface="Times New Roman"/>
                        </a:rPr>
                        <a:t>Objectifs du programme pris tel qu'indiqué </a:t>
                      </a:r>
                      <a:endParaRPr lang="fr-FR" sz="2000" dirty="0">
                        <a:latin typeface="Calibri"/>
                      </a:endParaRPr>
                    </a:p>
                  </a:txBody>
                  <a:tcPr marL="6714" marR="6714" marT="6714" marB="0"/>
                </a:tc>
                <a:tc>
                  <a:txBody>
                    <a:bodyPr/>
                    <a:lstStyle/>
                    <a:p>
                      <a:pPr marL="342900" lvl="0" indent="-342900" fontAlgn="base">
                        <a:lnSpc>
                          <a:spcPct val="115000"/>
                        </a:lnSpc>
                        <a:spcAft>
                          <a:spcPts val="0"/>
                        </a:spcAft>
                        <a:buFont typeface="Wingdings"/>
                        <a:buChar char=""/>
                        <a:tabLst>
                          <a:tab pos="457200" algn="l"/>
                        </a:tabLst>
                      </a:pPr>
                      <a:r>
                        <a:rPr lang="fr-FR" sz="2000" kern="1200" dirty="0">
                          <a:solidFill>
                            <a:srgbClr val="000000"/>
                          </a:solidFill>
                          <a:latin typeface="Times New Roman"/>
                          <a:ea typeface="Times New Roman"/>
                        </a:rPr>
                        <a:t> Objectifs du programmes sont évalués en relation avec les objectifs de haut niveau ou avec le problème de développement à résoudre </a:t>
                      </a:r>
                      <a:endParaRPr lang="fr-FR" sz="2000" dirty="0">
                        <a:latin typeface="Calibri"/>
                      </a:endParaRPr>
                    </a:p>
                  </a:txBody>
                  <a:tcPr marL="6714" marR="6714" marT="6714" marB="0"/>
                </a:tc>
                <a:extLst>
                  <a:ext uri="{0D108BD9-81ED-4DB2-BD59-A6C34878D82A}">
                    <a16:rowId xmlns:a16="http://schemas.microsoft.com/office/drawing/2014/main" val="10002"/>
                  </a:ext>
                </a:extLst>
              </a:tr>
              <a:tr h="711840">
                <a:tc>
                  <a:txBody>
                    <a:bodyPr/>
                    <a:lstStyle/>
                    <a:p>
                      <a:pPr marL="342900" lvl="0" indent="-342900" fontAlgn="base">
                        <a:lnSpc>
                          <a:spcPct val="115000"/>
                        </a:lnSpc>
                        <a:spcAft>
                          <a:spcPts val="0"/>
                        </a:spcAft>
                        <a:buFont typeface="Wingdings"/>
                        <a:buChar char=""/>
                        <a:tabLst>
                          <a:tab pos="457200" algn="l"/>
                        </a:tabLst>
                      </a:pPr>
                      <a:r>
                        <a:rPr lang="fr-FR" sz="2000" kern="1200" dirty="0">
                          <a:solidFill>
                            <a:srgbClr val="000000"/>
                          </a:solidFill>
                          <a:latin typeface="Times New Roman"/>
                          <a:ea typeface="Times New Roman"/>
                        </a:rPr>
                        <a:t>On suppose que les indicateurs de progrès prédéfinis sont appropriés </a:t>
                      </a:r>
                      <a:endParaRPr lang="fr-FR" sz="2000" dirty="0">
                        <a:latin typeface="Calibri"/>
                      </a:endParaRPr>
                    </a:p>
                  </a:txBody>
                  <a:tcPr marL="6714" marR="6714" marT="6714" marB="0"/>
                </a:tc>
                <a:tc>
                  <a:txBody>
                    <a:bodyPr/>
                    <a:lstStyle/>
                    <a:p>
                      <a:pPr marL="342900" lvl="0" indent="-342900" fontAlgn="base">
                        <a:lnSpc>
                          <a:spcPct val="115000"/>
                        </a:lnSpc>
                        <a:spcAft>
                          <a:spcPts val="0"/>
                        </a:spcAft>
                        <a:buFont typeface="Wingdings"/>
                        <a:buChar char=""/>
                        <a:tabLst>
                          <a:tab pos="457200" algn="l"/>
                        </a:tabLst>
                      </a:pPr>
                      <a:r>
                        <a:rPr lang="fr-FR" sz="2000" kern="1200" dirty="0">
                          <a:solidFill>
                            <a:srgbClr val="000000"/>
                          </a:solidFill>
                          <a:latin typeface="Times New Roman"/>
                          <a:ea typeface="Times New Roman"/>
                        </a:rPr>
                        <a:t> Validité et pertinence des indicateurs prédéfinis</a:t>
                      </a:r>
                      <a:endParaRPr lang="fr-FR" sz="2000" dirty="0">
                        <a:latin typeface="Calibri"/>
                      </a:endParaRPr>
                    </a:p>
                  </a:txBody>
                  <a:tcPr marL="6714" marR="6714" marT="6714" marB="0"/>
                </a:tc>
                <a:extLst>
                  <a:ext uri="{0D108BD9-81ED-4DB2-BD59-A6C34878D82A}">
                    <a16:rowId xmlns:a16="http://schemas.microsoft.com/office/drawing/2014/main" val="10003"/>
                  </a:ext>
                </a:extLst>
              </a:tr>
              <a:tr h="711840">
                <a:tc>
                  <a:txBody>
                    <a:bodyPr/>
                    <a:lstStyle/>
                    <a:p>
                      <a:pPr marL="342900" lvl="0" indent="-342900" fontAlgn="base">
                        <a:lnSpc>
                          <a:spcPct val="115000"/>
                        </a:lnSpc>
                        <a:spcAft>
                          <a:spcPts val="0"/>
                        </a:spcAft>
                        <a:buFont typeface="Wingdings"/>
                        <a:buChar char=""/>
                        <a:tabLst>
                          <a:tab pos="457200" algn="l"/>
                        </a:tabLst>
                      </a:pPr>
                      <a:r>
                        <a:rPr lang="fr-FR" sz="2000" kern="1200" dirty="0">
                          <a:solidFill>
                            <a:srgbClr val="000000"/>
                          </a:solidFill>
                          <a:latin typeface="Times New Roman"/>
                          <a:ea typeface="Times New Roman"/>
                        </a:rPr>
                        <a:t>Suivi des progrès à partir d’un petit nombre d'indicateurs prédéfinis </a:t>
                      </a:r>
                      <a:endParaRPr lang="fr-FR" sz="2000" dirty="0">
                        <a:latin typeface="Calibri"/>
                      </a:endParaRPr>
                    </a:p>
                  </a:txBody>
                  <a:tcPr marL="6714" marR="6714" marT="6714" marB="0"/>
                </a:tc>
                <a:tc>
                  <a:txBody>
                    <a:bodyPr/>
                    <a:lstStyle/>
                    <a:p>
                      <a:pPr marL="342900" lvl="0" indent="-342900" fontAlgn="base">
                        <a:lnSpc>
                          <a:spcPct val="115000"/>
                        </a:lnSpc>
                        <a:spcAft>
                          <a:spcPts val="0"/>
                        </a:spcAft>
                        <a:buFont typeface="Wingdings"/>
                        <a:buChar char=""/>
                        <a:tabLst>
                          <a:tab pos="457200" algn="l"/>
                        </a:tabLst>
                      </a:pPr>
                      <a:r>
                        <a:rPr lang="fr-FR" sz="2000" kern="1200" dirty="0">
                          <a:solidFill>
                            <a:srgbClr val="000000"/>
                          </a:solidFill>
                          <a:latin typeface="Times New Roman"/>
                          <a:ea typeface="Times New Roman"/>
                        </a:rPr>
                        <a:t> Suivi des progrès à partir d’un nombre important d'indicateurs </a:t>
                      </a:r>
                      <a:endParaRPr lang="fr-FR" sz="2000" dirty="0">
                        <a:latin typeface="Calibri"/>
                      </a:endParaRPr>
                    </a:p>
                  </a:txBody>
                  <a:tcPr marL="6714" marR="6714" marT="6714" marB="0"/>
                </a:tc>
                <a:extLst>
                  <a:ext uri="{0D108BD9-81ED-4DB2-BD59-A6C34878D82A}">
                    <a16:rowId xmlns:a16="http://schemas.microsoft.com/office/drawing/2014/main" val="10004"/>
                  </a:ext>
                </a:extLst>
              </a:tr>
              <a:tr h="347867">
                <a:tc>
                  <a:txBody>
                    <a:bodyPr/>
                    <a:lstStyle/>
                    <a:p>
                      <a:pPr marL="342900" lvl="0" indent="-342900" fontAlgn="base">
                        <a:lnSpc>
                          <a:spcPct val="80000"/>
                        </a:lnSpc>
                        <a:spcAft>
                          <a:spcPts val="0"/>
                        </a:spcAft>
                        <a:buFont typeface="Wingdings"/>
                        <a:buChar char=""/>
                        <a:tabLst>
                          <a:tab pos="457200" algn="l"/>
                        </a:tabLst>
                      </a:pPr>
                      <a:r>
                        <a:rPr lang="fr-FR" sz="2000" kern="1200">
                          <a:solidFill>
                            <a:srgbClr val="000000"/>
                          </a:solidFill>
                          <a:latin typeface="Times New Roman"/>
                          <a:ea typeface="Times New Roman"/>
                        </a:rPr>
                        <a:t>Focus sur les résultats espérés</a:t>
                      </a:r>
                      <a:r>
                        <a:rPr lang="fr-FR" sz="2000" kern="1200">
                          <a:solidFill>
                            <a:srgbClr val="000099"/>
                          </a:solidFill>
                          <a:latin typeface="Times New Roman"/>
                          <a:ea typeface="Times New Roman"/>
                        </a:rPr>
                        <a:t> </a:t>
                      </a:r>
                      <a:endParaRPr lang="fr-FR" sz="2000">
                        <a:latin typeface="Calibri"/>
                      </a:endParaRPr>
                    </a:p>
                  </a:txBody>
                  <a:tcPr marL="6714" marR="6714" marT="6714" marB="0"/>
                </a:tc>
                <a:tc>
                  <a:txBody>
                    <a:bodyPr/>
                    <a:lstStyle/>
                    <a:p>
                      <a:pPr marL="342900" lvl="0" indent="-342900" fontAlgn="base">
                        <a:lnSpc>
                          <a:spcPct val="115000"/>
                        </a:lnSpc>
                        <a:spcAft>
                          <a:spcPts val="0"/>
                        </a:spcAft>
                        <a:buFont typeface="Wingdings"/>
                        <a:buChar char=""/>
                        <a:tabLst>
                          <a:tab pos="457200" algn="l"/>
                        </a:tabLst>
                      </a:pPr>
                      <a:r>
                        <a:rPr lang="fr-FR" sz="2000" kern="1200" dirty="0">
                          <a:solidFill>
                            <a:srgbClr val="000000"/>
                          </a:solidFill>
                          <a:latin typeface="Times New Roman"/>
                          <a:ea typeface="Times New Roman"/>
                        </a:rPr>
                        <a:t> Identifie les résultats attendus et inattendus </a:t>
                      </a:r>
                      <a:endParaRPr lang="fr-FR" sz="2000" dirty="0">
                        <a:latin typeface="Calibri"/>
                      </a:endParaRPr>
                    </a:p>
                  </a:txBody>
                  <a:tcPr marL="6714" marR="6714" marT="6714" marB="0"/>
                </a:tc>
                <a:extLst>
                  <a:ext uri="{0D108BD9-81ED-4DB2-BD59-A6C34878D82A}">
                    <a16:rowId xmlns:a16="http://schemas.microsoft.com/office/drawing/2014/main" val="10005"/>
                  </a:ext>
                </a:extLst>
              </a:tr>
              <a:tr h="370899">
                <a:tc>
                  <a:txBody>
                    <a:bodyPr/>
                    <a:lstStyle/>
                    <a:p>
                      <a:pPr marL="342900" lvl="0" indent="-342900" fontAlgn="base">
                        <a:lnSpc>
                          <a:spcPct val="115000"/>
                        </a:lnSpc>
                        <a:spcAft>
                          <a:spcPts val="0"/>
                        </a:spcAft>
                        <a:buFont typeface="Wingdings"/>
                        <a:buChar char=""/>
                        <a:tabLst>
                          <a:tab pos="457200" algn="l"/>
                        </a:tabLst>
                      </a:pPr>
                      <a:r>
                        <a:rPr lang="fr-FR" sz="2000" kern="1200" dirty="0">
                          <a:solidFill>
                            <a:srgbClr val="000000"/>
                          </a:solidFill>
                          <a:latin typeface="Times New Roman"/>
                          <a:ea typeface="Times New Roman"/>
                        </a:rPr>
                        <a:t>Méthodes qualitatives ou quantitatives</a:t>
                      </a:r>
                      <a:r>
                        <a:rPr lang="fr-FR" sz="2000" kern="1200" dirty="0">
                          <a:solidFill>
                            <a:srgbClr val="000099"/>
                          </a:solidFill>
                          <a:latin typeface="Times New Roman"/>
                          <a:ea typeface="Times New Roman"/>
                        </a:rPr>
                        <a:t> </a:t>
                      </a:r>
                      <a:endParaRPr lang="fr-FR" sz="2000" dirty="0">
                        <a:latin typeface="Calibri"/>
                      </a:endParaRPr>
                    </a:p>
                  </a:txBody>
                  <a:tcPr marL="6714" marR="6714" marT="6714" marB="0"/>
                </a:tc>
                <a:tc>
                  <a:txBody>
                    <a:bodyPr/>
                    <a:lstStyle/>
                    <a:p>
                      <a:pPr marL="342900" lvl="0" indent="-342900" fontAlgn="base">
                        <a:lnSpc>
                          <a:spcPct val="115000"/>
                        </a:lnSpc>
                        <a:spcAft>
                          <a:spcPts val="0"/>
                        </a:spcAft>
                        <a:buFont typeface="Wingdings"/>
                        <a:buChar char=""/>
                        <a:tabLst>
                          <a:tab pos="457200" algn="l"/>
                        </a:tabLst>
                      </a:pPr>
                      <a:r>
                        <a:rPr lang="fr-FR" sz="2000" kern="1200" dirty="0">
                          <a:solidFill>
                            <a:srgbClr val="000000"/>
                          </a:solidFill>
                          <a:latin typeface="Times New Roman"/>
                          <a:ea typeface="Times New Roman"/>
                        </a:rPr>
                        <a:t> Méthodes qualitatives et quantitatives </a:t>
                      </a:r>
                      <a:endParaRPr lang="fr-FR" sz="2000" dirty="0">
                        <a:latin typeface="Calibri"/>
                      </a:endParaRPr>
                    </a:p>
                  </a:txBody>
                  <a:tcPr marL="6714" marR="6714" marT="6714" marB="0"/>
                </a:tc>
                <a:extLst>
                  <a:ext uri="{0D108BD9-81ED-4DB2-BD59-A6C34878D82A}">
                    <a16:rowId xmlns:a16="http://schemas.microsoft.com/office/drawing/2014/main" val="10006"/>
                  </a:ext>
                </a:extLst>
              </a:tr>
              <a:tr h="370899">
                <a:tc>
                  <a:txBody>
                    <a:bodyPr/>
                    <a:lstStyle/>
                    <a:p>
                      <a:pPr marL="342900" lvl="0" indent="-342900" fontAlgn="base">
                        <a:lnSpc>
                          <a:spcPct val="115000"/>
                        </a:lnSpc>
                        <a:spcAft>
                          <a:spcPts val="0"/>
                        </a:spcAft>
                        <a:buFont typeface="Wingdings"/>
                        <a:buChar char=""/>
                        <a:tabLst>
                          <a:tab pos="457200" algn="l"/>
                        </a:tabLst>
                      </a:pPr>
                      <a:r>
                        <a:rPr lang="fr-FR" sz="2000" kern="1200">
                          <a:solidFill>
                            <a:srgbClr val="000000"/>
                          </a:solidFill>
                          <a:latin typeface="Times New Roman"/>
                          <a:ea typeface="Times New Roman"/>
                        </a:rPr>
                        <a:t>Données recueillies de manière routinière</a:t>
                      </a:r>
                      <a:r>
                        <a:rPr lang="fr-FR" sz="2000" kern="1200">
                          <a:solidFill>
                            <a:srgbClr val="000099"/>
                          </a:solidFill>
                          <a:latin typeface="Times New Roman"/>
                          <a:ea typeface="Times New Roman"/>
                        </a:rPr>
                        <a:t> </a:t>
                      </a:r>
                      <a:endParaRPr lang="fr-FR" sz="2000">
                        <a:latin typeface="Calibri"/>
                      </a:endParaRPr>
                    </a:p>
                  </a:txBody>
                  <a:tcPr marL="6714" marR="6714" marT="6714" marB="0"/>
                </a:tc>
                <a:tc>
                  <a:txBody>
                    <a:bodyPr/>
                    <a:lstStyle/>
                    <a:p>
                      <a:pPr marL="342900" lvl="0" indent="-342900" fontAlgn="base">
                        <a:lnSpc>
                          <a:spcPct val="115000"/>
                        </a:lnSpc>
                        <a:spcAft>
                          <a:spcPts val="0"/>
                        </a:spcAft>
                        <a:buFont typeface="Wingdings"/>
                        <a:buChar char=""/>
                        <a:tabLst>
                          <a:tab pos="457200" algn="l"/>
                        </a:tabLst>
                      </a:pPr>
                      <a:r>
                        <a:rPr lang="fr-FR" sz="2000" kern="1200" dirty="0">
                          <a:solidFill>
                            <a:srgbClr val="000000"/>
                          </a:solidFill>
                          <a:latin typeface="Times New Roman"/>
                          <a:ea typeface="Times New Roman"/>
                        </a:rPr>
                        <a:t> Sources de données multiples </a:t>
                      </a:r>
                      <a:endParaRPr lang="fr-FR" sz="2000" dirty="0">
                        <a:latin typeface="Calibri"/>
                      </a:endParaRPr>
                    </a:p>
                  </a:txBody>
                  <a:tcPr marL="6714" marR="6714" marT="6714" marB="0"/>
                </a:tc>
                <a:extLst>
                  <a:ext uri="{0D108BD9-81ED-4DB2-BD59-A6C34878D82A}">
                    <a16:rowId xmlns:a16="http://schemas.microsoft.com/office/drawing/2014/main" val="10007"/>
                  </a:ext>
                </a:extLst>
              </a:tr>
              <a:tr h="370899">
                <a:tc>
                  <a:txBody>
                    <a:bodyPr/>
                    <a:lstStyle/>
                    <a:p>
                      <a:pPr marL="342900" lvl="0" indent="-342900" fontAlgn="base">
                        <a:lnSpc>
                          <a:spcPct val="115000"/>
                        </a:lnSpc>
                        <a:spcAft>
                          <a:spcPts val="0"/>
                        </a:spcAft>
                        <a:buFont typeface="Wingdings"/>
                        <a:buChar char=""/>
                        <a:tabLst>
                          <a:tab pos="457200" algn="l"/>
                        </a:tabLst>
                      </a:pPr>
                      <a:r>
                        <a:rPr lang="fr-FR" sz="2000" kern="1200">
                          <a:solidFill>
                            <a:srgbClr val="000000"/>
                          </a:solidFill>
                          <a:latin typeface="Times New Roman"/>
                          <a:ea typeface="Times New Roman"/>
                        </a:rPr>
                        <a:t>Ne répond pas aux questions causales</a:t>
                      </a:r>
                      <a:r>
                        <a:rPr lang="fr-FR" sz="2000" kern="1200">
                          <a:solidFill>
                            <a:srgbClr val="000099"/>
                          </a:solidFill>
                          <a:latin typeface="Times New Roman"/>
                          <a:ea typeface="Times New Roman"/>
                        </a:rPr>
                        <a:t> </a:t>
                      </a:r>
                      <a:endParaRPr lang="fr-FR" sz="2000">
                        <a:latin typeface="Calibri"/>
                      </a:endParaRPr>
                    </a:p>
                  </a:txBody>
                  <a:tcPr marL="6714" marR="6714" marT="6714" marB="0"/>
                </a:tc>
                <a:tc>
                  <a:txBody>
                    <a:bodyPr/>
                    <a:lstStyle/>
                    <a:p>
                      <a:pPr marL="342900" lvl="0" indent="-342900" fontAlgn="base">
                        <a:lnSpc>
                          <a:spcPct val="115000"/>
                        </a:lnSpc>
                        <a:spcAft>
                          <a:spcPts val="0"/>
                        </a:spcAft>
                        <a:buFont typeface="Wingdings"/>
                        <a:buChar char=""/>
                        <a:tabLst>
                          <a:tab pos="457200" algn="l"/>
                        </a:tabLst>
                      </a:pPr>
                      <a:r>
                        <a:rPr lang="fr-FR" sz="2000" kern="1200" dirty="0">
                          <a:solidFill>
                            <a:srgbClr val="000000"/>
                          </a:solidFill>
                          <a:latin typeface="Times New Roman"/>
                          <a:ea typeface="Times New Roman"/>
                        </a:rPr>
                        <a:t>Répond aux questions causales </a:t>
                      </a:r>
                      <a:endParaRPr lang="fr-FR" sz="2000" dirty="0">
                        <a:latin typeface="Calibri"/>
                      </a:endParaRPr>
                    </a:p>
                  </a:txBody>
                  <a:tcPr marL="6714" marR="6714" marT="6714" marB="0"/>
                </a:tc>
                <a:extLst>
                  <a:ext uri="{0D108BD9-81ED-4DB2-BD59-A6C34878D82A}">
                    <a16:rowId xmlns:a16="http://schemas.microsoft.com/office/drawing/2014/main" val="10008"/>
                  </a:ext>
                </a:extLst>
              </a:tr>
              <a:tr h="711840">
                <a:tc>
                  <a:txBody>
                    <a:bodyPr/>
                    <a:lstStyle/>
                    <a:p>
                      <a:pPr marL="342900" lvl="0" indent="-342900" fontAlgn="base">
                        <a:lnSpc>
                          <a:spcPct val="115000"/>
                        </a:lnSpc>
                        <a:spcAft>
                          <a:spcPts val="0"/>
                        </a:spcAft>
                        <a:buFont typeface="Wingdings"/>
                        <a:buChar char=""/>
                        <a:tabLst>
                          <a:tab pos="457200" algn="l"/>
                        </a:tabLst>
                      </a:pPr>
                      <a:r>
                        <a:rPr lang="fr-FR" sz="2000" kern="1200" dirty="0">
                          <a:solidFill>
                            <a:srgbClr val="000000"/>
                          </a:solidFill>
                          <a:latin typeface="Times New Roman"/>
                          <a:ea typeface="Times New Roman"/>
                        </a:rPr>
                        <a:t>Habituellement une fonction de gestion interne</a:t>
                      </a:r>
                      <a:r>
                        <a:rPr lang="fr-FR" sz="2000" kern="1200" dirty="0">
                          <a:solidFill>
                            <a:srgbClr val="000099"/>
                          </a:solidFill>
                          <a:latin typeface="Times New Roman"/>
                          <a:ea typeface="Times New Roman"/>
                        </a:rPr>
                        <a:t> </a:t>
                      </a:r>
                      <a:endParaRPr lang="fr-FR" sz="2000" dirty="0">
                        <a:latin typeface="Calibri"/>
                      </a:endParaRPr>
                    </a:p>
                  </a:txBody>
                  <a:tcPr marL="6714" marR="6714" marT="6714" marB="0"/>
                </a:tc>
                <a:tc>
                  <a:txBody>
                    <a:bodyPr/>
                    <a:lstStyle/>
                    <a:p>
                      <a:pPr marL="342900" lvl="0" indent="-342900" fontAlgn="base">
                        <a:lnSpc>
                          <a:spcPct val="115000"/>
                        </a:lnSpc>
                        <a:spcAft>
                          <a:spcPts val="0"/>
                        </a:spcAft>
                        <a:buFont typeface="Wingdings"/>
                        <a:buChar char=""/>
                        <a:tabLst>
                          <a:tab pos="457200" algn="l"/>
                        </a:tabLst>
                      </a:pPr>
                      <a:r>
                        <a:rPr lang="fr-FR" sz="2000" kern="1200" dirty="0">
                          <a:solidFill>
                            <a:srgbClr val="000000"/>
                          </a:solidFill>
                          <a:latin typeface="Times New Roman"/>
                          <a:ea typeface="Times New Roman"/>
                        </a:rPr>
                        <a:t> Souvent effectué par les évaluateurs externes et souvent initié par des agents externes </a:t>
                      </a:r>
                      <a:endParaRPr lang="fr-FR" sz="2000" dirty="0">
                        <a:latin typeface="Calibri"/>
                      </a:endParaRPr>
                    </a:p>
                  </a:txBody>
                  <a:tcPr marL="6714" marR="6714" marT="6714" marB="0"/>
                </a:tc>
                <a:extLst>
                  <a:ext uri="{0D108BD9-81ED-4DB2-BD59-A6C34878D82A}">
                    <a16:rowId xmlns:a16="http://schemas.microsoft.com/office/drawing/2014/main" val="10009"/>
                  </a:ext>
                </a:extLst>
              </a:tr>
            </a:tbl>
          </a:graphicData>
        </a:graphic>
      </p:graphicFrame>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8670" y="365126"/>
            <a:ext cx="9945129" cy="642040"/>
          </a:xfrm>
        </p:spPr>
        <p:style>
          <a:lnRef idx="3">
            <a:schemeClr val="lt1"/>
          </a:lnRef>
          <a:fillRef idx="1">
            <a:schemeClr val="accent6"/>
          </a:fillRef>
          <a:effectRef idx="1">
            <a:schemeClr val="accent6"/>
          </a:effectRef>
          <a:fontRef idx="minor">
            <a:schemeClr val="lt1"/>
          </a:fontRef>
        </p:style>
        <p:txBody>
          <a:bodyPr rtlCol="0">
            <a:normAutofit/>
          </a:bodyPr>
          <a:lstStyle/>
          <a:p>
            <a:pPr>
              <a:defRPr/>
            </a:pPr>
            <a:r>
              <a:rPr lang="fr-FR" sz="3200" b="1" i="1" dirty="0"/>
              <a:t>CARACTERISTIQUES DU SYSTEME DE SUIVI-EVALUATION</a:t>
            </a:r>
            <a:endParaRPr lang="fr-FR" sz="3200" dirty="0"/>
          </a:p>
        </p:txBody>
      </p:sp>
      <p:sp>
        <p:nvSpPr>
          <p:cNvPr id="3" name="Espace réservé du contenu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a:bodyPr>
          <a:lstStyle/>
          <a:p>
            <a:pPr>
              <a:defRPr/>
            </a:pPr>
            <a:r>
              <a:rPr lang="fr-FR" dirty="0"/>
              <a:t>L’existence d’une structure opérationnelle de suivi-évaluation au sein de l’organisation;</a:t>
            </a:r>
          </a:p>
          <a:p>
            <a:pPr>
              <a:defRPr/>
            </a:pPr>
            <a:r>
              <a:rPr lang="fr-FR" dirty="0"/>
              <a:t>La définition d’objectifs clairs, précis et des groupes cibles dans les projets;</a:t>
            </a:r>
          </a:p>
          <a:p>
            <a:pPr>
              <a:defRPr/>
            </a:pPr>
            <a:r>
              <a:rPr lang="fr-FR" dirty="0"/>
              <a:t>La définition de différents niveaux d’indicateurs;</a:t>
            </a:r>
          </a:p>
          <a:p>
            <a:pPr>
              <a:defRPr/>
            </a:pPr>
            <a:r>
              <a:rPr lang="fr-FR" dirty="0"/>
              <a:t>La précision des méthodes techniques et des outils de collecte et d’analyse des données;</a:t>
            </a:r>
          </a:p>
          <a:p>
            <a:pPr>
              <a:defRPr/>
            </a:pPr>
            <a:r>
              <a:rPr lang="fr-FR" dirty="0"/>
              <a:t>La diffusion des données.</a:t>
            </a:r>
          </a:p>
          <a:p>
            <a:pPr>
              <a:defRPr/>
            </a:pPr>
            <a:endParaRPr lang="fr-FR"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a:xfrm>
            <a:off x="1338470" y="357166"/>
            <a:ext cx="10177668" cy="490973"/>
          </a:xfrm>
        </p:spPr>
        <p:style>
          <a:lnRef idx="3">
            <a:schemeClr val="lt1"/>
          </a:lnRef>
          <a:fillRef idx="1">
            <a:schemeClr val="accent6"/>
          </a:fillRef>
          <a:effectRef idx="1">
            <a:schemeClr val="accent6"/>
          </a:effectRef>
          <a:fontRef idx="minor">
            <a:schemeClr val="lt1"/>
          </a:fontRef>
        </p:style>
        <p:txBody>
          <a:bodyPr>
            <a:normAutofit fontScale="90000"/>
          </a:bodyPr>
          <a:lstStyle/>
          <a:p>
            <a:pPr eaLnBrk="1" hangingPunct="1"/>
            <a:r>
              <a:rPr lang="fr-FR" sz="2800" b="1" i="1" dirty="0"/>
              <a:t>LES CRITERES DE PERFORMANCE D’UN SYSTEME DE SUIVI-EVALUATION</a:t>
            </a:r>
            <a:endParaRPr lang="fr-FR" sz="2800" dirty="0"/>
          </a:p>
        </p:txBody>
      </p:sp>
      <p:sp>
        <p:nvSpPr>
          <p:cNvPr id="3" name="Espace réservé du contenu 2"/>
          <p:cNvSpPr>
            <a:spLocks noGrp="1"/>
          </p:cNvSpPr>
          <p:nvPr>
            <p:ph idx="1"/>
          </p:nvPr>
        </p:nvSpPr>
        <p:spPr>
          <a:xfrm>
            <a:off x="1338470" y="1253331"/>
            <a:ext cx="10522226" cy="5372756"/>
          </a:xfrm>
        </p:spPr>
        <p:style>
          <a:lnRef idx="1">
            <a:schemeClr val="accent5"/>
          </a:lnRef>
          <a:fillRef idx="2">
            <a:schemeClr val="accent5"/>
          </a:fillRef>
          <a:effectRef idx="1">
            <a:schemeClr val="accent5"/>
          </a:effectRef>
          <a:fontRef idx="minor">
            <a:schemeClr val="dk1"/>
          </a:fontRef>
        </p:style>
        <p:txBody>
          <a:bodyPr rtlCol="0">
            <a:normAutofit lnSpcReduction="10000"/>
          </a:bodyPr>
          <a:lstStyle/>
          <a:p>
            <a:pPr>
              <a:defRPr/>
            </a:pPr>
            <a:r>
              <a:rPr lang="fr-FR" dirty="0"/>
              <a:t>Fournir des informations complètes;</a:t>
            </a:r>
          </a:p>
          <a:p>
            <a:pPr>
              <a:defRPr/>
            </a:pPr>
            <a:r>
              <a:rPr lang="fr-FR" dirty="0"/>
              <a:t>Être simple;</a:t>
            </a:r>
          </a:p>
          <a:p>
            <a:pPr>
              <a:defRPr/>
            </a:pPr>
            <a:r>
              <a:rPr lang="fr-FR" dirty="0"/>
              <a:t>Comprendre un noyau standardisé et des indicateurs clés;</a:t>
            </a:r>
          </a:p>
          <a:p>
            <a:pPr>
              <a:defRPr/>
            </a:pPr>
            <a:r>
              <a:rPr lang="fr-FR" dirty="0"/>
              <a:t>Être intégré dans un système existant;</a:t>
            </a:r>
          </a:p>
          <a:p>
            <a:pPr>
              <a:defRPr/>
            </a:pPr>
            <a:r>
              <a:rPr lang="fr-FR" dirty="0"/>
              <a:t>Avoir l’adhésion effective des acteurs;</a:t>
            </a:r>
          </a:p>
          <a:p>
            <a:pPr>
              <a:defRPr/>
            </a:pPr>
            <a:r>
              <a:rPr lang="fr-FR" dirty="0"/>
              <a:t>Être basé sur des sources de données de routine disponibles;</a:t>
            </a:r>
          </a:p>
          <a:p>
            <a:pPr>
              <a:defRPr/>
            </a:pPr>
            <a:r>
              <a:rPr lang="fr-FR" dirty="0"/>
              <a:t>Être flexible et dynamique;</a:t>
            </a:r>
          </a:p>
          <a:p>
            <a:r>
              <a:rPr lang="fr-FR" dirty="0"/>
              <a:t>Avoir un manuel opérationnel de S-E;</a:t>
            </a:r>
          </a:p>
          <a:p>
            <a:r>
              <a:rPr lang="fr-FR" dirty="0"/>
              <a:t>Comporter des activités d’évaluation interne et d’audits externes;</a:t>
            </a:r>
          </a:p>
          <a:p>
            <a:r>
              <a:rPr lang="fr-FR" dirty="0"/>
              <a:t>Être soutenu par des ressources humaines et matérielles adéquates;</a:t>
            </a:r>
          </a:p>
          <a:p>
            <a:r>
              <a:rPr lang="fr-FR" dirty="0"/>
              <a:t>Être élaboré avant la mise en œuvre d’un projet.</a:t>
            </a:r>
          </a:p>
          <a:p>
            <a:pPr>
              <a:defRPr/>
            </a:pPr>
            <a:endParaRPr lang="fr-FR" dirty="0"/>
          </a:p>
          <a:p>
            <a:pPr>
              <a:defRPr/>
            </a:pP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08245-932E-4EE6-BD00-7DEB3376F6C0}"/>
              </a:ext>
            </a:extLst>
          </p:cNvPr>
          <p:cNvSpPr/>
          <p:nvPr/>
        </p:nvSpPr>
        <p:spPr>
          <a:xfrm>
            <a:off x="1703389" y="981076"/>
            <a:ext cx="8785225" cy="4847481"/>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1800"/>
              </a:spcAft>
              <a:buClr>
                <a:srgbClr val="0BD0D9"/>
              </a:buClr>
              <a:buSzPct val="95000"/>
              <a:buFontTx/>
              <a:buNone/>
              <a:tabLst/>
              <a:defRPr/>
            </a:pPr>
            <a:r>
              <a:rPr kumimoji="0" lang="fr-CA" sz="2200" b="1" i="0" u="none" strike="noStrike" kern="1200" cap="none" spc="0" normalizeH="0" baseline="0" noProof="0" dirty="0">
                <a:ln>
                  <a:noFill/>
                </a:ln>
                <a:solidFill>
                  <a:prstClr val="black"/>
                </a:solidFill>
                <a:effectLst/>
                <a:uLnTx/>
                <a:uFillTx/>
                <a:latin typeface="Calibri"/>
                <a:ea typeface="+mn-ea"/>
                <a:cs typeface="+mn-cs"/>
              </a:rPr>
              <a:t>L’environnement: </a:t>
            </a:r>
            <a:r>
              <a:rPr kumimoji="0" lang="fr-C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Ensemble des variables sur lesquelles l’organisation ou l’institution a peu ou pas d’influence. L’Environnement recouvre une dimension </a:t>
            </a:r>
            <a:r>
              <a:rPr kumimoji="0" lang="fr-CA"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Politique</a:t>
            </a:r>
            <a:r>
              <a:rPr kumimoji="0" lang="fr-C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fr-CA"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Économique</a:t>
            </a:r>
            <a:r>
              <a:rPr kumimoji="0" lang="fr-C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fr-CA"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Socioculturelle</a:t>
            </a:r>
            <a:r>
              <a:rPr kumimoji="0" lang="fr-C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fr-CA"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Technologique</a:t>
            </a:r>
            <a:r>
              <a:rPr kumimoji="0" lang="fr-C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fr-CA"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Écologique</a:t>
            </a:r>
            <a:r>
              <a:rPr kumimoji="0" lang="fr-C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et </a:t>
            </a:r>
            <a:r>
              <a:rPr kumimoji="0" lang="fr-CA"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Légale</a:t>
            </a:r>
            <a:r>
              <a:rPr kumimoji="0" lang="fr-C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fr-CA"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PESTEL</a:t>
            </a:r>
            <a:r>
              <a:rPr kumimoji="0" lang="fr-C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1800"/>
              </a:spcAft>
              <a:buClr>
                <a:srgbClr val="0BD0D9"/>
              </a:buClr>
              <a:buSzPct val="95000"/>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La vision </a:t>
            </a:r>
            <a:r>
              <a:rPr kumimoji="0" lang="fr-F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est la représentation de ce que l’organisation veut devenir. Elle lui indique le chemin à prendre entre le présent et l’avenir.</a:t>
            </a:r>
          </a:p>
          <a:p>
            <a:pPr marL="0" marR="0" lvl="0" indent="0" algn="just" defTabSz="914400" rtl="0" eaLnBrk="1" fontAlgn="auto" latinLnBrk="0" hangingPunct="1">
              <a:lnSpc>
                <a:spcPct val="100000"/>
              </a:lnSpc>
              <a:spcBef>
                <a:spcPts val="0"/>
              </a:spcBef>
              <a:spcAft>
                <a:spcPts val="1800"/>
              </a:spcAft>
              <a:buClr>
                <a:srgbClr val="0BD0D9"/>
              </a:buClr>
              <a:buSzPct val="95000"/>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La mission </a:t>
            </a:r>
            <a:r>
              <a:rPr kumimoji="0" lang="fr-F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représente la raison d’être de l’organisation, le cœur de ses activités, </a:t>
            </a:r>
          </a:p>
          <a:p>
            <a:pPr marL="0" marR="0" lvl="0" indent="0" algn="just" defTabSz="914400" rtl="0" eaLnBrk="1" fontAlgn="auto" latinLnBrk="0" hangingPunct="1">
              <a:lnSpc>
                <a:spcPct val="100000"/>
              </a:lnSpc>
              <a:spcBef>
                <a:spcPts val="0"/>
              </a:spcBef>
              <a:spcAft>
                <a:spcPts val="1800"/>
              </a:spcAft>
              <a:buClr>
                <a:srgbClr val="0BD0D9"/>
              </a:buClr>
              <a:buSzPct val="95000"/>
              <a:buFontTx/>
              <a:buNone/>
              <a:tabLst/>
              <a:defRPr/>
            </a:pPr>
            <a:r>
              <a:rPr kumimoji="0" lang="fr-FR" altLang="fr-FR"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Les valeurs : </a:t>
            </a:r>
            <a:r>
              <a:rPr kumimoji="0" lang="fr-FR" altLang="fr-F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Les principes directeurs regroupant l’ensemble des valeurs et des règles de conduite sont aussi des éléments qui doivent guider la formulation de la politique du secteur. </a:t>
            </a:r>
          </a:p>
        </p:txBody>
      </p:sp>
      <p:sp>
        <p:nvSpPr>
          <p:cNvPr id="4" name="Titre 1">
            <a:extLst>
              <a:ext uri="{FF2B5EF4-FFF2-40B4-BE49-F238E27FC236}">
                <a16:creationId xmlns:a16="http://schemas.microsoft.com/office/drawing/2014/main" id="{C35D5AE0-1C8D-4799-8DCA-7E0F81716C99}"/>
              </a:ext>
            </a:extLst>
          </p:cNvPr>
          <p:cNvSpPr>
            <a:spLocks noGrp="1"/>
          </p:cNvSpPr>
          <p:nvPr>
            <p:ph type="title"/>
          </p:nvPr>
        </p:nvSpPr>
        <p:spPr>
          <a:xfrm>
            <a:off x="1808922" y="289943"/>
            <a:ext cx="8229600" cy="439719"/>
          </a:xfrm>
        </p:spPr>
        <p:txBody>
          <a:bodyPr>
            <a:noAutofit/>
          </a:bodyPr>
          <a:lstStyle/>
          <a:p>
            <a:r>
              <a:rPr lang="fr-FR" sz="3200" b="1" dirty="0">
                <a:solidFill>
                  <a:srgbClr val="FF0000"/>
                </a:solidFill>
                <a:latin typeface="Arial Black" panose="020B0A04020102020204" pitchFamily="34" charset="0"/>
              </a:rPr>
              <a:t>I. DEFINITION DE CONCEPTS</a:t>
            </a:r>
            <a:endParaRPr lang="fr-FR" dirty="0">
              <a:solidFill>
                <a:srgbClr val="FF0000"/>
              </a:solidFill>
              <a:latin typeface="Arial Black" panose="020B0A040201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heel(1)">
                                      <p:cBhvr>
                                        <p:cTn id="10" dur="2000"/>
                                        <p:tgtEl>
                                          <p:spTgt spid="7">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heel(1)">
                                      <p:cBhvr>
                                        <p:cTn id="13" dur="2000"/>
                                        <p:tgtEl>
                                          <p:spTgt spid="7">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heel(1)">
                                      <p:cBhvr>
                                        <p:cTn id="16"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1391478" y="285750"/>
            <a:ext cx="10363200" cy="1357300"/>
          </a:xfrm>
        </p:spPr>
        <p:style>
          <a:lnRef idx="3">
            <a:schemeClr val="lt1"/>
          </a:lnRef>
          <a:fillRef idx="1">
            <a:schemeClr val="accent6"/>
          </a:fillRef>
          <a:effectRef idx="1">
            <a:schemeClr val="accent6"/>
          </a:effectRef>
          <a:fontRef idx="minor">
            <a:schemeClr val="lt1"/>
          </a:fontRef>
        </p:style>
        <p:txBody>
          <a:bodyPr>
            <a:normAutofit/>
          </a:bodyPr>
          <a:lstStyle/>
          <a:p>
            <a:pPr algn="ctr"/>
            <a:r>
              <a:rPr lang="fr-FR" sz="3600" b="1" dirty="0"/>
              <a:t>Exemple type de méthodologie à adopter lors d‘une évaluation</a:t>
            </a:r>
            <a:endParaRPr lang="fr-FR" sz="3600" dirty="0"/>
          </a:p>
        </p:txBody>
      </p:sp>
      <p:sp>
        <p:nvSpPr>
          <p:cNvPr id="46083" name="Espace réservé du contenu 2"/>
          <p:cNvSpPr>
            <a:spLocks noGrp="1"/>
          </p:cNvSpPr>
          <p:nvPr>
            <p:ph idx="1"/>
          </p:nvPr>
        </p:nvSpPr>
        <p:spPr>
          <a:xfrm>
            <a:off x="1391477" y="1785926"/>
            <a:ext cx="10575235" cy="4572032"/>
          </a:xfrm>
        </p:spPr>
        <p:style>
          <a:lnRef idx="1">
            <a:schemeClr val="accent5"/>
          </a:lnRef>
          <a:fillRef idx="2">
            <a:schemeClr val="accent5"/>
          </a:fillRef>
          <a:effectRef idx="1">
            <a:schemeClr val="accent5"/>
          </a:effectRef>
          <a:fontRef idx="minor">
            <a:schemeClr val="dk1"/>
          </a:fontRef>
        </p:style>
        <p:txBody>
          <a:bodyPr/>
          <a:lstStyle/>
          <a:p>
            <a:pPr>
              <a:buFont typeface="Arial" charset="0"/>
              <a:buNone/>
            </a:pPr>
            <a:r>
              <a:rPr lang="fr-FR" dirty="0"/>
              <a:t>La démarche méthodologique à adopter devrait être participative avec un souci permanent d’impliquer les acteurs et les partenaires du Projet qu’on évalue</a:t>
            </a:r>
          </a:p>
          <a:p>
            <a:pPr>
              <a:buFont typeface="Arial" charset="0"/>
              <a:buNone/>
            </a:pPr>
            <a:r>
              <a:rPr lang="fr-FR" dirty="0"/>
              <a:t>Les préoccupations de l’internalisation du travail du consultant par le commanditaire requiert la constitution d’un groupe ad hoc avec lequel le consultant va inter agir tout au long du travail pour faciliter l’appropriation de sa démarche</a:t>
            </a:r>
          </a:p>
          <a:p>
            <a:pPr>
              <a:buNone/>
            </a:pPr>
            <a:r>
              <a:rPr lang="fr-FR" dirty="0"/>
              <a:t>Le consultant alternera les entretiens individuels, collectifs, des sessions de production en focus groupe sur la base de guide d’entretien, de grille, de canevas préalablement confectionnés</a:t>
            </a:r>
          </a:p>
          <a:p>
            <a:pPr>
              <a:buFont typeface="Arial" charset="0"/>
              <a:buNone/>
            </a:pPr>
            <a:endParaRPr lang="fr-FR" dirty="0"/>
          </a:p>
          <a:p>
            <a:pPr>
              <a:buFont typeface="Arial" charset="0"/>
              <a:buNone/>
            </a:pPr>
            <a:endParaRPr lang="fr-FR"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a:xfrm>
            <a:off x="1298712" y="65501"/>
            <a:ext cx="10055087" cy="615536"/>
          </a:xfrm>
        </p:spPr>
        <p:style>
          <a:lnRef idx="3">
            <a:schemeClr val="lt1"/>
          </a:lnRef>
          <a:fillRef idx="1">
            <a:schemeClr val="accent6"/>
          </a:fillRef>
          <a:effectRef idx="1">
            <a:schemeClr val="accent6"/>
          </a:effectRef>
          <a:fontRef idx="minor">
            <a:schemeClr val="lt1"/>
          </a:fontRef>
        </p:style>
        <p:txBody>
          <a:bodyPr/>
          <a:lstStyle/>
          <a:p>
            <a:r>
              <a:rPr lang="fr-FR" sz="3600" b="1" dirty="0"/>
              <a:t>Les étapes de la méthodologie de l’évaluation</a:t>
            </a:r>
            <a:endParaRPr lang="fr-FR" sz="3600" dirty="0"/>
          </a:p>
        </p:txBody>
      </p:sp>
      <p:sp>
        <p:nvSpPr>
          <p:cNvPr id="48131" name="Espace réservé du contenu 2"/>
          <p:cNvSpPr>
            <a:spLocks noGrp="1"/>
          </p:cNvSpPr>
          <p:nvPr>
            <p:ph idx="1"/>
          </p:nvPr>
        </p:nvSpPr>
        <p:spPr>
          <a:xfrm>
            <a:off x="1298713" y="937729"/>
            <a:ext cx="10634869" cy="4351338"/>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buFont typeface="Arial" charset="0"/>
              <a:buNone/>
            </a:pPr>
            <a:r>
              <a:rPr lang="fr-FR" dirty="0"/>
              <a:t>La démarche méthodologique est articulée de la manière suivante :</a:t>
            </a:r>
          </a:p>
          <a:p>
            <a:pPr>
              <a:buFont typeface="Arial" charset="0"/>
              <a:buNone/>
            </a:pPr>
            <a:r>
              <a:rPr lang="fr-FR" b="1" dirty="0"/>
              <a:t>ETAPE 1: Préparation de la mission </a:t>
            </a:r>
            <a:r>
              <a:rPr lang="fr-FR" dirty="0"/>
              <a:t>: Prise de contact avec le commanditaire, clarification des TDR, mise en place d’un groupe ad hoc pour suivre le travail du consultant, identification de la documentation pertinente et des acteurs clefs à rencontrer, élaborer des outils de collecte des données (canevas d’exploitation documentaire, grille d’évaluation et guide d’entretien)  </a:t>
            </a:r>
          </a:p>
          <a:p>
            <a:pPr>
              <a:buNone/>
            </a:pPr>
            <a:r>
              <a:rPr lang="fr-FR" b="1" dirty="0"/>
              <a:t>ETAPE 2: Recherches et exploitation documentaire </a:t>
            </a:r>
            <a:r>
              <a:rPr lang="fr-FR" dirty="0"/>
              <a:t>: Collecte des informations       documentaires relatives à l’environnement externe et interne, exploiter les documents (document de projet, cadre logique du projet, étude de référence etc.), Consulter les sites Web. Cette activité d’exploitation documentaire sera transversale tout au long du travail du consultant ; </a:t>
            </a:r>
          </a:p>
          <a:p>
            <a:pPr>
              <a:buFont typeface="Arial" charset="0"/>
              <a:buNone/>
            </a:pPr>
            <a:endParaRPr lang="fr-FR" dirty="0"/>
          </a:p>
          <a:p>
            <a:pPr>
              <a:buFont typeface="Arial" charset="0"/>
              <a:buNone/>
            </a:pPr>
            <a:endParaRPr lang="fr-FR"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2"/>
          <p:cNvSpPr>
            <a:spLocks noGrp="1"/>
          </p:cNvSpPr>
          <p:nvPr>
            <p:ph idx="1"/>
          </p:nvPr>
        </p:nvSpPr>
        <p:spPr>
          <a:xfrm>
            <a:off x="1523999" y="357188"/>
            <a:ext cx="10455965" cy="6215062"/>
          </a:xfrm>
        </p:spPr>
        <p:style>
          <a:lnRef idx="1">
            <a:schemeClr val="accent5"/>
          </a:lnRef>
          <a:fillRef idx="2">
            <a:schemeClr val="accent5"/>
          </a:fillRef>
          <a:effectRef idx="1">
            <a:schemeClr val="accent5"/>
          </a:effectRef>
          <a:fontRef idx="minor">
            <a:schemeClr val="dk1"/>
          </a:fontRef>
        </p:style>
        <p:txBody>
          <a:bodyPr/>
          <a:lstStyle/>
          <a:p>
            <a:pPr>
              <a:buFont typeface="Arial" charset="0"/>
              <a:buNone/>
            </a:pPr>
            <a:r>
              <a:rPr lang="fr-FR" b="1" dirty="0"/>
              <a:t>ETAPE </a:t>
            </a:r>
            <a:r>
              <a:rPr lang="fr-FR" sz="2600" b="1" dirty="0"/>
              <a:t>3 : Enquête interviews</a:t>
            </a:r>
            <a:r>
              <a:rPr lang="fr-FR" sz="2600" dirty="0"/>
              <a:t> : Conduire les entretiens, interviews individuels et de groupes, dépouillement et analyse des résultats, Synthèse des résultats par volet et par composante.</a:t>
            </a:r>
          </a:p>
          <a:p>
            <a:pPr>
              <a:buFont typeface="Arial" charset="0"/>
              <a:buNone/>
            </a:pPr>
            <a:r>
              <a:rPr lang="fr-FR" sz="2600" dirty="0"/>
              <a:t>la méthodologie des enquêtes  adoptée doit  alterner les entretiens  individuels sur la base de guides d’entretien préalablement élaborés et  les entretiens de groupes à partir de grilles et canevas de collecte de données.</a:t>
            </a:r>
          </a:p>
          <a:p>
            <a:pPr>
              <a:buFont typeface="Arial" charset="0"/>
              <a:buNone/>
            </a:pPr>
            <a:r>
              <a:rPr lang="fr-FR" sz="2600" dirty="0"/>
              <a:t> Les principaux outils ou fiches utilisés sont entre autre </a:t>
            </a:r>
          </a:p>
          <a:p>
            <a:pPr lvl="1"/>
            <a:r>
              <a:rPr lang="fr-FR" sz="2600" dirty="0"/>
              <a:t>les guides d’entretien ;</a:t>
            </a:r>
          </a:p>
          <a:p>
            <a:pPr lvl="1"/>
            <a:r>
              <a:rPr lang="fr-FR" sz="2600" dirty="0"/>
              <a:t>les grilles et les canevas de collectes des données ;</a:t>
            </a:r>
          </a:p>
          <a:p>
            <a:pPr>
              <a:buFont typeface="Arial" charset="0"/>
              <a:buNone/>
            </a:pPr>
            <a:r>
              <a:rPr lang="fr-FR" sz="2600" dirty="0"/>
              <a:t>        -l’outil d’analyse SEPO (Succès, Echec, Potentialité, obstacles)</a:t>
            </a:r>
          </a:p>
          <a:p>
            <a:pPr>
              <a:buFont typeface="Arial" charset="0"/>
              <a:buNone/>
            </a:pPr>
            <a:endParaRPr lang="fr-FR" sz="2600"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contenu 2"/>
          <p:cNvSpPr>
            <a:spLocks noGrp="1"/>
          </p:cNvSpPr>
          <p:nvPr>
            <p:ph idx="1"/>
          </p:nvPr>
        </p:nvSpPr>
        <p:spPr>
          <a:xfrm>
            <a:off x="185530" y="428624"/>
            <a:ext cx="11820940" cy="6250471"/>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buFont typeface="Arial" charset="0"/>
              <a:buNone/>
            </a:pPr>
            <a:r>
              <a:rPr lang="fr-FR" sz="2400" b="1" dirty="0"/>
              <a:t>ETAPE 4 :Organisation de séance de diagnostic des activités du projet dans ses volets et par composante </a:t>
            </a:r>
            <a:r>
              <a:rPr lang="fr-FR" sz="2400" dirty="0"/>
              <a:t>: organisation de séances avec le groupe ad hoc et les représentants des acteurs clefs sur :</a:t>
            </a:r>
          </a:p>
          <a:p>
            <a:r>
              <a:rPr lang="fr-FR" sz="2400" dirty="0"/>
              <a:t> l’analyse des réalisations et des activités du projet et leur état     d’avancement ;</a:t>
            </a:r>
          </a:p>
          <a:p>
            <a:pPr lvl="1"/>
            <a:r>
              <a:rPr lang="fr-FR" dirty="0"/>
              <a:t>la mesure de l’évolution des indicateurs de résultats et d’impacts en rapport avec ceux déclinés le document du projet</a:t>
            </a:r>
          </a:p>
          <a:p>
            <a:pPr lvl="1"/>
            <a:r>
              <a:rPr lang="fr-FR" dirty="0"/>
              <a:t>la pertinence et l’efficience du projet ;</a:t>
            </a:r>
          </a:p>
          <a:p>
            <a:pPr lvl="1"/>
            <a:r>
              <a:rPr lang="fr-FR" dirty="0"/>
              <a:t>la logique et la cohérence du projet ;</a:t>
            </a:r>
          </a:p>
          <a:p>
            <a:pPr lvl="1"/>
            <a:r>
              <a:rPr lang="fr-FR" dirty="0"/>
              <a:t>l’analyse du respect de l’échéancier ou des retards enregistrés dans la mise en ouvres des activités</a:t>
            </a:r>
          </a:p>
          <a:p>
            <a:pPr lvl="1"/>
            <a:r>
              <a:rPr lang="fr-FR" dirty="0"/>
              <a:t>les acquis majeurs enregistrés par le projet ;</a:t>
            </a:r>
          </a:p>
          <a:p>
            <a:pPr lvl="1"/>
            <a:r>
              <a:rPr lang="fr-FR" dirty="0"/>
              <a:t>l’évolution des indicateurs de résultats et d’impact ;</a:t>
            </a:r>
          </a:p>
          <a:p>
            <a:pPr lvl="1"/>
            <a:r>
              <a:rPr lang="fr-FR" dirty="0"/>
              <a:t>les forces et les faiblesses des acteurs et parties prenantes dans la mise en place des activités et de l’approche d’intervention du projet ;</a:t>
            </a:r>
          </a:p>
          <a:p>
            <a:pPr lvl="1"/>
            <a:r>
              <a:rPr lang="fr-FR" dirty="0"/>
              <a:t>la cohérence et l’efficacité de l’intervention ;</a:t>
            </a:r>
          </a:p>
          <a:p>
            <a:pPr lvl="1"/>
            <a:r>
              <a:rPr lang="fr-FR" dirty="0"/>
              <a:t>les solutions et les recommandations préconisées à court terme pour une meilleure atteinte des objectifs du projet.</a:t>
            </a:r>
          </a:p>
          <a:p>
            <a:pPr lvl="1"/>
            <a:endParaRPr lang="fr-FR"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Espace réservé du contenu 2"/>
          <p:cNvSpPr>
            <a:spLocks noGrp="1"/>
          </p:cNvSpPr>
          <p:nvPr>
            <p:ph idx="1"/>
          </p:nvPr>
        </p:nvSpPr>
        <p:spPr>
          <a:xfrm>
            <a:off x="1391478" y="1"/>
            <a:ext cx="10548731" cy="6774036"/>
          </a:xfrm>
        </p:spPr>
        <p:style>
          <a:lnRef idx="1">
            <a:schemeClr val="accent5"/>
          </a:lnRef>
          <a:fillRef idx="2">
            <a:schemeClr val="accent5"/>
          </a:fillRef>
          <a:effectRef idx="1">
            <a:schemeClr val="accent5"/>
          </a:effectRef>
          <a:fontRef idx="minor">
            <a:schemeClr val="dk1"/>
          </a:fontRef>
        </p:style>
        <p:txBody>
          <a:bodyPr>
            <a:normAutofit/>
          </a:bodyPr>
          <a:lstStyle/>
          <a:p>
            <a:endParaRPr lang="fr-FR" b="1" dirty="0"/>
          </a:p>
          <a:p>
            <a:pPr>
              <a:buNone/>
            </a:pPr>
            <a:r>
              <a:rPr lang="fr-FR" b="1" dirty="0"/>
              <a:t>ETAPE 5: Elaborations du rapport provisoire d’évaluation</a:t>
            </a:r>
            <a:r>
              <a:rPr lang="fr-FR" dirty="0"/>
              <a:t> : Synthèse des données collectées, intégrer les résultats de l’atelier du groupe ad hoc, production du rapport provisoire </a:t>
            </a:r>
          </a:p>
          <a:p>
            <a:pPr>
              <a:buNone/>
            </a:pPr>
            <a:endParaRPr lang="fr-FR" dirty="0"/>
          </a:p>
          <a:p>
            <a:pPr>
              <a:buFont typeface="Arial" charset="0"/>
              <a:buNone/>
            </a:pPr>
            <a:r>
              <a:rPr lang="fr-FR" b="1" dirty="0"/>
              <a:t>ETAPE 6 :Organisation de l’atelier de restitution et validation :</a:t>
            </a:r>
            <a:r>
              <a:rPr lang="fr-FR" dirty="0"/>
              <a:t> Présentation du rapport provisoire, analyse des observations et intégration des amendements</a:t>
            </a:r>
          </a:p>
          <a:p>
            <a:pPr>
              <a:buFont typeface="Arial" charset="0"/>
              <a:buNone/>
            </a:pPr>
            <a:endParaRPr lang="fr-FR" dirty="0"/>
          </a:p>
          <a:p>
            <a:pPr>
              <a:buFont typeface="Arial" charset="0"/>
              <a:buNone/>
            </a:pPr>
            <a:r>
              <a:rPr lang="fr-FR" b="1" dirty="0"/>
              <a:t>ETAPE 7: Elaboration du rapport final</a:t>
            </a:r>
            <a:r>
              <a:rPr lang="fr-FR" dirty="0"/>
              <a:t> : Intégration des amendements et observations, production de la version finalisée du rapport avec les recommandations et le résumé exécutif</a:t>
            </a:r>
          </a:p>
          <a:p>
            <a:pPr>
              <a:buNone/>
            </a:pPr>
            <a:endParaRPr lang="fr-FR"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4974" y="189304"/>
            <a:ext cx="10614990" cy="1325563"/>
          </a:xfrm>
        </p:spPr>
        <p:style>
          <a:lnRef idx="3">
            <a:schemeClr val="lt1"/>
          </a:lnRef>
          <a:fillRef idx="1">
            <a:schemeClr val="accent6"/>
          </a:fillRef>
          <a:effectRef idx="1">
            <a:schemeClr val="accent6"/>
          </a:effectRef>
          <a:fontRef idx="minor">
            <a:schemeClr val="lt1"/>
          </a:fontRef>
        </p:style>
        <p:txBody>
          <a:bodyPr rtlCol="0">
            <a:normAutofit/>
          </a:bodyPr>
          <a:lstStyle/>
          <a:p>
            <a:pPr algn="ctr">
              <a:defRPr/>
            </a:pPr>
            <a:r>
              <a:rPr lang="fr-FR" sz="3600" b="1" i="1" dirty="0"/>
              <a:t>CANEVAS TYPE DE PRESENTATION D’UN RAPPORT D’EVALUATION</a:t>
            </a:r>
            <a:endParaRPr lang="fr-FR" sz="3600" dirty="0"/>
          </a:p>
        </p:txBody>
      </p:sp>
      <p:sp>
        <p:nvSpPr>
          <p:cNvPr id="54275" name="Espace réservé du contenu 2"/>
          <p:cNvSpPr>
            <a:spLocks noGrp="1"/>
          </p:cNvSpPr>
          <p:nvPr>
            <p:ph idx="1"/>
          </p:nvPr>
        </p:nvSpPr>
        <p:spPr>
          <a:xfrm>
            <a:off x="1364973" y="1600200"/>
            <a:ext cx="10614991" cy="4972072"/>
          </a:xfrm>
        </p:spPr>
        <p:style>
          <a:lnRef idx="1">
            <a:schemeClr val="accent5"/>
          </a:lnRef>
          <a:fillRef idx="2">
            <a:schemeClr val="accent5"/>
          </a:fillRef>
          <a:effectRef idx="1">
            <a:schemeClr val="accent5"/>
          </a:effectRef>
          <a:fontRef idx="minor">
            <a:schemeClr val="dk1"/>
          </a:fontRef>
        </p:style>
        <p:txBody>
          <a:bodyPr>
            <a:normAutofit/>
          </a:bodyPr>
          <a:lstStyle/>
          <a:p>
            <a:pPr eaLnBrk="1" hangingPunct="1">
              <a:lnSpc>
                <a:spcPct val="90000"/>
              </a:lnSpc>
            </a:pPr>
            <a:r>
              <a:rPr lang="fr-FR" sz="2400" dirty="0"/>
              <a:t>0 Résumé exécutif</a:t>
            </a:r>
          </a:p>
          <a:p>
            <a:pPr eaLnBrk="1" hangingPunct="1">
              <a:lnSpc>
                <a:spcPct val="90000"/>
              </a:lnSpc>
            </a:pPr>
            <a:r>
              <a:rPr lang="fr-FR" sz="2400" b="1" dirty="0"/>
              <a:t>1</a:t>
            </a:r>
            <a:r>
              <a:rPr lang="fr-FR" sz="2400" dirty="0"/>
              <a:t> Introduction (contexte , justification, rappel des termes de référence Objectifs et méthodologie de l’évaluation)</a:t>
            </a:r>
          </a:p>
          <a:p>
            <a:pPr eaLnBrk="1" hangingPunct="1">
              <a:lnSpc>
                <a:spcPct val="150000"/>
              </a:lnSpc>
            </a:pPr>
            <a:r>
              <a:rPr lang="fr-FR" sz="2400" b="1" dirty="0"/>
              <a:t>2</a:t>
            </a:r>
            <a:r>
              <a:rPr lang="fr-FR" sz="2400" dirty="0"/>
              <a:t> Présentation du plan d’action ou du projet  (historique et contexte, objectif, public cible axes d’intervention…) ,</a:t>
            </a:r>
          </a:p>
          <a:p>
            <a:pPr eaLnBrk="1" hangingPunct="1">
              <a:lnSpc>
                <a:spcPct val="150000"/>
              </a:lnSpc>
            </a:pPr>
            <a:r>
              <a:rPr lang="fr-FR" sz="2400" b="1" dirty="0"/>
              <a:t>3</a:t>
            </a:r>
            <a:r>
              <a:rPr lang="fr-FR" sz="2400" dirty="0"/>
              <a:t> Analyse de La mise en œuvre et de la gestion du Projet</a:t>
            </a:r>
          </a:p>
          <a:p>
            <a:pPr eaLnBrk="1" hangingPunct="1">
              <a:lnSpc>
                <a:spcPct val="90000"/>
              </a:lnSpc>
            </a:pPr>
            <a:r>
              <a:rPr lang="fr-FR" sz="2400" b="1" dirty="0"/>
              <a:t>4</a:t>
            </a:r>
            <a:r>
              <a:rPr lang="fr-FR" sz="2400" dirty="0"/>
              <a:t> Analyse des Résultats  et de l’évaluation (pertinence, performance, efficacité/efficience, contraintes, impacts facteurs externes)</a:t>
            </a:r>
          </a:p>
          <a:p>
            <a:pPr eaLnBrk="1" hangingPunct="1">
              <a:lnSpc>
                <a:spcPct val="90000"/>
              </a:lnSpc>
            </a:pPr>
            <a:r>
              <a:rPr lang="fr-FR" sz="2400" b="1" dirty="0"/>
              <a:t>5 </a:t>
            </a:r>
            <a:r>
              <a:rPr lang="fr-FR" sz="2400" dirty="0"/>
              <a:t> Propositions , suggestions et leçons apprises</a:t>
            </a:r>
          </a:p>
          <a:p>
            <a:pPr eaLnBrk="1" hangingPunct="1">
              <a:lnSpc>
                <a:spcPct val="90000"/>
              </a:lnSpc>
            </a:pPr>
            <a:r>
              <a:rPr lang="fr-FR" sz="2400" dirty="0"/>
              <a:t>Conclusion  et recommandations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11965" y="1768354"/>
            <a:ext cx="10310192" cy="4525963"/>
          </a:xfrm>
        </p:spPr>
        <p:txBody>
          <a:bodyPr/>
          <a:lstStyle/>
          <a:p>
            <a:pPr lvl="0">
              <a:buFont typeface="Wingdings" pitchFamily="2" charset="2"/>
              <a:buChar char="Ø"/>
            </a:pPr>
            <a:r>
              <a:rPr lang="fr-FR" b="1" dirty="0"/>
              <a:t>Le cadre de mesure du rendement</a:t>
            </a:r>
            <a:endParaRPr lang="fr-FR" dirty="0"/>
          </a:p>
          <a:p>
            <a:pPr marL="0" indent="0" algn="just">
              <a:buNone/>
            </a:pPr>
            <a:r>
              <a:rPr lang="fr-FR" dirty="0"/>
              <a:t>C’est un outil qui sert à planifier de façon systématique la collecte de données sur le niveau d’atteinte des résultats. Le cadre de mesure de rendement est un outil complémentaire au cadre logique.</a:t>
            </a:r>
          </a:p>
          <a:p>
            <a:pPr marL="0" indent="0" algn="just">
              <a:buNone/>
            </a:pPr>
            <a:r>
              <a:rPr lang="fr-FR" dirty="0"/>
              <a:t>Exemple de cadre de mesure du rendement</a:t>
            </a:r>
          </a:p>
        </p:txBody>
      </p:sp>
      <p:sp>
        <p:nvSpPr>
          <p:cNvPr id="6" name="Titre 1">
            <a:extLst>
              <a:ext uri="{FF2B5EF4-FFF2-40B4-BE49-F238E27FC236}">
                <a16:creationId xmlns:a16="http://schemas.microsoft.com/office/drawing/2014/main" id="{D79C554A-7B89-4101-8C0F-6151A6C860D3}"/>
              </a:ext>
            </a:extLst>
          </p:cNvPr>
          <p:cNvSpPr>
            <a:spLocks noGrp="1"/>
          </p:cNvSpPr>
          <p:nvPr>
            <p:ph type="title"/>
          </p:nvPr>
        </p:nvSpPr>
        <p:spPr>
          <a:xfrm>
            <a:off x="838200" y="189304"/>
            <a:ext cx="10515600" cy="1325563"/>
          </a:xfrm>
        </p:spPr>
        <p:style>
          <a:lnRef idx="3">
            <a:schemeClr val="lt1"/>
          </a:lnRef>
          <a:fillRef idx="1">
            <a:schemeClr val="accent6"/>
          </a:fillRef>
          <a:effectRef idx="1">
            <a:schemeClr val="accent6"/>
          </a:effectRef>
          <a:fontRef idx="minor">
            <a:schemeClr val="lt1"/>
          </a:fontRef>
        </p:style>
        <p:txBody>
          <a:bodyPr rtlCol="0">
            <a:normAutofit/>
          </a:bodyPr>
          <a:lstStyle/>
          <a:p>
            <a:pPr algn="ctr">
              <a:defRPr/>
            </a:pPr>
            <a:r>
              <a:rPr lang="fr-FR" sz="3600" b="1" i="1" dirty="0"/>
              <a:t>QUELQUES OUTILS DE SUIVI-EVALUATION</a:t>
            </a:r>
            <a:endParaRPr lang="fr-FR" sz="3600" dirty="0"/>
          </a:p>
        </p:txBody>
      </p:sp>
      <p:graphicFrame>
        <p:nvGraphicFramePr>
          <p:cNvPr id="4" name="Tableau 3">
            <a:extLst>
              <a:ext uri="{FF2B5EF4-FFF2-40B4-BE49-F238E27FC236}">
                <a16:creationId xmlns:a16="http://schemas.microsoft.com/office/drawing/2014/main" id="{A4F0F5EE-1C17-45A6-9B12-54C39B1563AE}"/>
              </a:ext>
            </a:extLst>
          </p:cNvPr>
          <p:cNvGraphicFramePr>
            <a:graphicFrameLocks noGrp="1"/>
          </p:cNvGraphicFramePr>
          <p:nvPr>
            <p:extLst>
              <p:ext uri="{D42A27DB-BD31-4B8C-83A1-F6EECF244321}">
                <p14:modId xmlns:p14="http://schemas.microsoft.com/office/powerpoint/2010/main" val="999410904"/>
              </p:ext>
            </p:extLst>
          </p:nvPr>
        </p:nvGraphicFramePr>
        <p:xfrm>
          <a:off x="1417983" y="4031335"/>
          <a:ext cx="10164414" cy="2713908"/>
        </p:xfrm>
        <a:graphic>
          <a:graphicData uri="http://schemas.openxmlformats.org/drawingml/2006/table">
            <a:tbl>
              <a:tblPr firstRow="1" bandRow="1">
                <a:tableStyleId>{073A0DAA-6AF3-43AB-8588-CEC1D06C72B9}</a:tableStyleId>
              </a:tblPr>
              <a:tblGrid>
                <a:gridCol w="1524663">
                  <a:extLst>
                    <a:ext uri="{9D8B030D-6E8A-4147-A177-3AD203B41FA5}">
                      <a16:colId xmlns:a16="http://schemas.microsoft.com/office/drawing/2014/main" val="20000"/>
                    </a:ext>
                  </a:extLst>
                </a:gridCol>
                <a:gridCol w="1863475">
                  <a:extLst>
                    <a:ext uri="{9D8B030D-6E8A-4147-A177-3AD203B41FA5}">
                      <a16:colId xmlns:a16="http://schemas.microsoft.com/office/drawing/2014/main" val="20001"/>
                    </a:ext>
                  </a:extLst>
                </a:gridCol>
                <a:gridCol w="1694069">
                  <a:extLst>
                    <a:ext uri="{9D8B030D-6E8A-4147-A177-3AD203B41FA5}">
                      <a16:colId xmlns:a16="http://schemas.microsoft.com/office/drawing/2014/main" val="20002"/>
                    </a:ext>
                  </a:extLst>
                </a:gridCol>
                <a:gridCol w="1694069">
                  <a:extLst>
                    <a:ext uri="{9D8B030D-6E8A-4147-A177-3AD203B41FA5}">
                      <a16:colId xmlns:a16="http://schemas.microsoft.com/office/drawing/2014/main" val="20003"/>
                    </a:ext>
                  </a:extLst>
                </a:gridCol>
                <a:gridCol w="1694069">
                  <a:extLst>
                    <a:ext uri="{9D8B030D-6E8A-4147-A177-3AD203B41FA5}">
                      <a16:colId xmlns:a16="http://schemas.microsoft.com/office/drawing/2014/main" val="20004"/>
                    </a:ext>
                  </a:extLst>
                </a:gridCol>
                <a:gridCol w="1694069">
                  <a:extLst>
                    <a:ext uri="{9D8B030D-6E8A-4147-A177-3AD203B41FA5}">
                      <a16:colId xmlns:a16="http://schemas.microsoft.com/office/drawing/2014/main" val="20005"/>
                    </a:ext>
                  </a:extLst>
                </a:gridCol>
              </a:tblGrid>
              <a:tr h="518457">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fr-FR" sz="1800" dirty="0"/>
                        <a:t>INDICATEURS DE RENDEMENTS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fr-FR" sz="1800" dirty="0"/>
                        <a:t>SOURCES DE DONNEES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fr-FR" sz="1800" dirty="0"/>
                        <a:t>METHODES DE COLLECTE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fr-FR" sz="1800" dirty="0"/>
                        <a:t>FREQUENCE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fr-FR" sz="1800" dirty="0"/>
                        <a:t>RESPONSABILITE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518457">
                <a:tc>
                  <a:txBody>
                    <a:bodyPr/>
                    <a:lstStyle/>
                    <a:p>
                      <a:pPr algn="ctr"/>
                      <a:r>
                        <a:rPr lang="fr-FR" sz="1800" b="1" dirty="0"/>
                        <a:t>IMPACTS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8457">
                <a:tc>
                  <a:txBody>
                    <a:bodyPr/>
                    <a:lstStyle/>
                    <a:p>
                      <a:pPr algn="ctr"/>
                      <a:r>
                        <a:rPr lang="fr-FR" sz="1800" b="1" dirty="0"/>
                        <a:t>EFFETS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18457">
                <a:tc>
                  <a:txBody>
                    <a:bodyPr/>
                    <a:lstStyle/>
                    <a:p>
                      <a:pPr algn="ctr"/>
                      <a:r>
                        <a:rPr lang="fr-FR" sz="1800" b="1" dirty="0"/>
                        <a:t>EXTRANTS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18457">
                <a:tc>
                  <a:txBody>
                    <a:bodyPr/>
                    <a:lstStyle/>
                    <a:p>
                      <a:pPr algn="ctr"/>
                      <a:r>
                        <a:rPr lang="fr-FR" sz="1800" b="1" dirty="0"/>
                        <a:t>RESSOURCES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4890268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44486" y="1832857"/>
            <a:ext cx="10124661" cy="4525963"/>
          </a:xfrm>
        </p:spPr>
        <p:txBody>
          <a:bodyPr/>
          <a:lstStyle/>
          <a:p>
            <a:pPr algn="just">
              <a:buFont typeface="Wingdings" pitchFamily="2" charset="2"/>
              <a:buChar char="Ø"/>
            </a:pPr>
            <a:r>
              <a:rPr lang="fr-FR" b="1" dirty="0"/>
              <a:t>Plan de Suivi Évaluation : </a:t>
            </a:r>
            <a:r>
              <a:rPr lang="fr-FR" dirty="0"/>
              <a:t>c’est un tableau structuré qui montre : De quelle information a-t-on besoin ? Comment cette information est-elle définie ? Où trouve-ton cette information ? Quelle est la fréquence ou la périodicité de la collecte ? Quelle est sa valeur initiale? Quelle valeur veut-on atteindre ? Et qui est chargé de la collecte.</a:t>
            </a:r>
          </a:p>
          <a:p>
            <a:pPr marL="0" indent="0" algn="just">
              <a:buNone/>
            </a:pPr>
            <a:r>
              <a:rPr lang="fr-FR" dirty="0"/>
              <a:t>Exemple d’un plan de suivi évaluation :</a:t>
            </a:r>
          </a:p>
          <a:p>
            <a:pPr algn="just">
              <a:buFont typeface="Wingdings" pitchFamily="2" charset="2"/>
              <a:buChar char="Ø"/>
            </a:pPr>
            <a:endParaRPr lang="fr-FR" dirty="0"/>
          </a:p>
        </p:txBody>
      </p:sp>
      <p:sp>
        <p:nvSpPr>
          <p:cNvPr id="6" name="Titre 1">
            <a:extLst>
              <a:ext uri="{FF2B5EF4-FFF2-40B4-BE49-F238E27FC236}">
                <a16:creationId xmlns:a16="http://schemas.microsoft.com/office/drawing/2014/main" id="{10D7FF22-DE56-4216-8D16-63AB8D4102E7}"/>
              </a:ext>
            </a:extLst>
          </p:cNvPr>
          <p:cNvSpPr>
            <a:spLocks noGrp="1"/>
          </p:cNvSpPr>
          <p:nvPr>
            <p:ph type="title"/>
          </p:nvPr>
        </p:nvSpPr>
        <p:spPr>
          <a:xfrm>
            <a:off x="838200" y="189304"/>
            <a:ext cx="10515600" cy="1325563"/>
          </a:xfrm>
        </p:spPr>
        <p:style>
          <a:lnRef idx="3">
            <a:schemeClr val="lt1"/>
          </a:lnRef>
          <a:fillRef idx="1">
            <a:schemeClr val="accent6"/>
          </a:fillRef>
          <a:effectRef idx="1">
            <a:schemeClr val="accent6"/>
          </a:effectRef>
          <a:fontRef idx="minor">
            <a:schemeClr val="lt1"/>
          </a:fontRef>
        </p:style>
        <p:txBody>
          <a:bodyPr rtlCol="0">
            <a:normAutofit/>
          </a:bodyPr>
          <a:lstStyle/>
          <a:p>
            <a:pPr algn="ctr">
              <a:defRPr/>
            </a:pPr>
            <a:r>
              <a:rPr lang="fr-FR" sz="3600" b="1" i="1" dirty="0"/>
              <a:t>QUELQUES OUTILS DE SUIVI-EVALUATION</a:t>
            </a:r>
            <a:endParaRPr lang="fr-FR" sz="3600" dirty="0"/>
          </a:p>
        </p:txBody>
      </p:sp>
      <p:graphicFrame>
        <p:nvGraphicFramePr>
          <p:cNvPr id="4" name="Tableau 3">
            <a:extLst>
              <a:ext uri="{FF2B5EF4-FFF2-40B4-BE49-F238E27FC236}">
                <a16:creationId xmlns:a16="http://schemas.microsoft.com/office/drawing/2014/main" id="{FBBFAFB3-6C62-4181-8854-27AB4636FC9B}"/>
              </a:ext>
            </a:extLst>
          </p:cNvPr>
          <p:cNvGraphicFramePr>
            <a:graphicFrameLocks noGrp="1"/>
          </p:cNvGraphicFramePr>
          <p:nvPr>
            <p:extLst>
              <p:ext uri="{D42A27DB-BD31-4B8C-83A1-F6EECF244321}">
                <p14:modId xmlns:p14="http://schemas.microsoft.com/office/powerpoint/2010/main" val="1890849022"/>
              </p:ext>
            </p:extLst>
          </p:nvPr>
        </p:nvGraphicFramePr>
        <p:xfrm>
          <a:off x="1321903" y="4846896"/>
          <a:ext cx="10658063" cy="1821800"/>
        </p:xfrm>
        <a:graphic>
          <a:graphicData uri="http://schemas.openxmlformats.org/drawingml/2006/table">
            <a:tbl>
              <a:tblPr firstRow="1" bandRow="1">
                <a:tableStyleId>{073A0DAA-6AF3-43AB-8588-CEC1D06C72B9}</a:tableStyleId>
              </a:tblPr>
              <a:tblGrid>
                <a:gridCol w="1275320">
                  <a:extLst>
                    <a:ext uri="{9D8B030D-6E8A-4147-A177-3AD203B41FA5}">
                      <a16:colId xmlns:a16="http://schemas.microsoft.com/office/drawing/2014/main" val="20000"/>
                    </a:ext>
                  </a:extLst>
                </a:gridCol>
                <a:gridCol w="1457513">
                  <a:extLst>
                    <a:ext uri="{9D8B030D-6E8A-4147-A177-3AD203B41FA5}">
                      <a16:colId xmlns:a16="http://schemas.microsoft.com/office/drawing/2014/main" val="20001"/>
                    </a:ext>
                  </a:extLst>
                </a:gridCol>
                <a:gridCol w="1685145">
                  <a:extLst>
                    <a:ext uri="{9D8B030D-6E8A-4147-A177-3AD203B41FA5}">
                      <a16:colId xmlns:a16="http://schemas.microsoft.com/office/drawing/2014/main" val="20002"/>
                    </a:ext>
                  </a:extLst>
                </a:gridCol>
                <a:gridCol w="1685353">
                  <a:extLst>
                    <a:ext uri="{9D8B030D-6E8A-4147-A177-3AD203B41FA5}">
                      <a16:colId xmlns:a16="http://schemas.microsoft.com/office/drawing/2014/main" val="20003"/>
                    </a:ext>
                  </a:extLst>
                </a:gridCol>
                <a:gridCol w="1366419">
                  <a:extLst>
                    <a:ext uri="{9D8B030D-6E8A-4147-A177-3AD203B41FA5}">
                      <a16:colId xmlns:a16="http://schemas.microsoft.com/office/drawing/2014/main" val="20004"/>
                    </a:ext>
                  </a:extLst>
                </a:gridCol>
                <a:gridCol w="1478782">
                  <a:extLst>
                    <a:ext uri="{9D8B030D-6E8A-4147-A177-3AD203B41FA5}">
                      <a16:colId xmlns:a16="http://schemas.microsoft.com/office/drawing/2014/main" val="20005"/>
                    </a:ext>
                  </a:extLst>
                </a:gridCol>
                <a:gridCol w="1709531">
                  <a:extLst>
                    <a:ext uri="{9D8B030D-6E8A-4147-A177-3AD203B41FA5}">
                      <a16:colId xmlns:a16="http://schemas.microsoft.com/office/drawing/2014/main" val="20006"/>
                    </a:ext>
                  </a:extLst>
                </a:gridCol>
              </a:tblGrid>
              <a:tr h="1080120">
                <a:tc>
                  <a:txBody>
                    <a:bodyPr/>
                    <a:lstStyle/>
                    <a:p>
                      <a:r>
                        <a:rPr lang="fr-FR" sz="2000" u="none" strike="noStrike" kern="1200" baseline="0" dirty="0"/>
                        <a:t>Libellé</a:t>
                      </a:r>
                    </a:p>
                    <a:p>
                      <a:r>
                        <a:rPr lang="fr-FR" sz="2000" u="none" strike="noStrike" kern="1200" baseline="0" dirty="0"/>
                        <a:t>indicateur</a:t>
                      </a: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fr-FR" sz="2000" u="none" strike="noStrike" kern="1200" baseline="0" dirty="0"/>
                        <a:t>Méthode</a:t>
                      </a:r>
                    </a:p>
                    <a:p>
                      <a:r>
                        <a:rPr lang="fr-FR" sz="2000" u="none" strike="noStrike" kern="1200" baseline="0" dirty="0"/>
                        <a:t>de</a:t>
                      </a:r>
                    </a:p>
                    <a:p>
                      <a:r>
                        <a:rPr lang="fr-FR" sz="2000" u="none" strike="noStrike" kern="1200" baseline="0" dirty="0"/>
                        <a:t>calcul</a:t>
                      </a: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fr-FR" sz="2000" u="none" strike="noStrike" kern="1200" baseline="0" dirty="0"/>
                        <a:t>Source</a:t>
                      </a:r>
                    </a:p>
                    <a:p>
                      <a:r>
                        <a:rPr lang="fr-FR" sz="2000" u="none" strike="noStrike" kern="1200" baseline="0" dirty="0"/>
                        <a:t>de</a:t>
                      </a:r>
                    </a:p>
                    <a:p>
                      <a:r>
                        <a:rPr lang="fr-FR" sz="2000" u="none" strike="noStrike" kern="1200" baseline="0" dirty="0"/>
                        <a:t>données</a:t>
                      </a: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fr-FR" sz="2000" u="none" strike="noStrike" kern="1200" baseline="0" dirty="0"/>
                        <a:t>Fréquence/</a:t>
                      </a:r>
                    </a:p>
                    <a:p>
                      <a:r>
                        <a:rPr lang="fr-FR" sz="2000" u="none" strike="noStrike" kern="1200" baseline="0" dirty="0"/>
                        <a:t>Périodicité de</a:t>
                      </a:r>
                    </a:p>
                    <a:p>
                      <a:r>
                        <a:rPr lang="fr-FR" sz="2000" u="none" strike="noStrike" kern="1200" baseline="0" dirty="0"/>
                        <a:t>collecte</a:t>
                      </a: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fr-FR" sz="2000" u="none" strike="noStrike" kern="1200" baseline="0" dirty="0"/>
                        <a:t>Données</a:t>
                      </a:r>
                    </a:p>
                    <a:p>
                      <a:r>
                        <a:rPr lang="fr-FR" sz="2000" u="none" strike="noStrike" kern="1200" baseline="0" dirty="0"/>
                        <a:t>de base</a:t>
                      </a: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fr-FR" sz="2000" u="none" strike="noStrike" kern="1200" baseline="0" dirty="0"/>
                        <a:t>Cible à la fin</a:t>
                      </a:r>
                    </a:p>
                    <a:p>
                      <a:r>
                        <a:rPr lang="fr-FR" sz="2000" u="none" strike="noStrike" kern="1200" baseline="0" dirty="0"/>
                        <a:t>du projet/</a:t>
                      </a:r>
                    </a:p>
                    <a:p>
                      <a:r>
                        <a:rPr lang="fr-FR" sz="2000" u="none" strike="noStrike" kern="1200" baseline="0" dirty="0"/>
                        <a:t>programme</a:t>
                      </a: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r>
                        <a:rPr lang="fr-FR" sz="2000" u="none" strike="noStrike" kern="1200" baseline="0" dirty="0"/>
                        <a:t>Responsable</a:t>
                      </a: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0"/>
                  </a:ext>
                </a:extLst>
              </a:tr>
              <a:tr h="370840">
                <a:tc>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661961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5337" y="1866866"/>
            <a:ext cx="10515601" cy="4205064"/>
          </a:xfrm>
        </p:spPr>
        <p:txBody>
          <a:bodyPr/>
          <a:lstStyle/>
          <a:p>
            <a:pPr algn="just"/>
            <a:r>
              <a:rPr lang="fr-FR" b="1" dirty="0"/>
              <a:t>Tableau de suivi de la performance : </a:t>
            </a:r>
            <a:r>
              <a:rPr lang="fr-FR" dirty="0"/>
              <a:t>Le cadre de mesure de la performance est une matrice à l’aide de laquelle les parties prenantes s’entendent sur les indicateurs et leurs cibles qui permettront de démontrer la performance. Souvent considéré comme un </a:t>
            </a:r>
            <a:r>
              <a:rPr lang="fr-FR" b="1" dirty="0"/>
              <a:t>document contractuel </a:t>
            </a:r>
            <a:r>
              <a:rPr lang="fr-FR" dirty="0"/>
              <a:t>(accord de financement) car il précise les cibles de résultats à atteindre. Aussi connu sous le nom de cadre de résultat, matrice de résultats ou matrice de performance.</a:t>
            </a:r>
          </a:p>
          <a:p>
            <a:pPr marL="0" indent="0">
              <a:buNone/>
            </a:pPr>
            <a:endParaRPr lang="fr-FR" dirty="0"/>
          </a:p>
          <a:p>
            <a:pPr marL="0" indent="0">
              <a:buNone/>
            </a:pPr>
            <a:endParaRPr lang="fr-FR" dirty="0"/>
          </a:p>
        </p:txBody>
      </p:sp>
      <p:sp>
        <p:nvSpPr>
          <p:cNvPr id="6" name="Titre 1">
            <a:extLst>
              <a:ext uri="{FF2B5EF4-FFF2-40B4-BE49-F238E27FC236}">
                <a16:creationId xmlns:a16="http://schemas.microsoft.com/office/drawing/2014/main" id="{12FB8C45-F36B-44DC-9754-AD952545B52A}"/>
              </a:ext>
            </a:extLst>
          </p:cNvPr>
          <p:cNvSpPr>
            <a:spLocks noGrp="1"/>
          </p:cNvSpPr>
          <p:nvPr>
            <p:ph type="title"/>
          </p:nvPr>
        </p:nvSpPr>
        <p:spPr>
          <a:xfrm>
            <a:off x="838200" y="189304"/>
            <a:ext cx="10515600" cy="1325563"/>
          </a:xfrm>
        </p:spPr>
        <p:style>
          <a:lnRef idx="3">
            <a:schemeClr val="lt1"/>
          </a:lnRef>
          <a:fillRef idx="1">
            <a:schemeClr val="accent6"/>
          </a:fillRef>
          <a:effectRef idx="1">
            <a:schemeClr val="accent6"/>
          </a:effectRef>
          <a:fontRef idx="minor">
            <a:schemeClr val="lt1"/>
          </a:fontRef>
        </p:style>
        <p:txBody>
          <a:bodyPr rtlCol="0">
            <a:normAutofit/>
          </a:bodyPr>
          <a:lstStyle/>
          <a:p>
            <a:pPr algn="ctr">
              <a:defRPr/>
            </a:pPr>
            <a:r>
              <a:rPr lang="fr-FR" sz="3600" b="1" i="1" dirty="0"/>
              <a:t>QUELQUES OUTILS DE SUIVI-EVALUATION</a:t>
            </a:r>
            <a:endParaRPr lang="fr-FR" sz="3600" dirty="0"/>
          </a:p>
        </p:txBody>
      </p:sp>
    </p:spTree>
    <p:extLst>
      <p:ext uri="{BB962C8B-B14F-4D97-AF65-F5344CB8AC3E}">
        <p14:creationId xmlns:p14="http://schemas.microsoft.com/office/powerpoint/2010/main" val="409843300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625655163"/>
              </p:ext>
            </p:extLst>
          </p:nvPr>
        </p:nvGraphicFramePr>
        <p:xfrm>
          <a:off x="1457739" y="1772819"/>
          <a:ext cx="10217426" cy="5216472"/>
        </p:xfrm>
        <a:graphic>
          <a:graphicData uri="http://schemas.openxmlformats.org/drawingml/2006/table">
            <a:tbl>
              <a:tblPr firstRow="1" firstCol="1" bandRow="1"/>
              <a:tblGrid>
                <a:gridCol w="1855485">
                  <a:extLst>
                    <a:ext uri="{9D8B030D-6E8A-4147-A177-3AD203B41FA5}">
                      <a16:colId xmlns:a16="http://schemas.microsoft.com/office/drawing/2014/main" val="20000"/>
                    </a:ext>
                  </a:extLst>
                </a:gridCol>
                <a:gridCol w="1331601">
                  <a:extLst>
                    <a:ext uri="{9D8B030D-6E8A-4147-A177-3AD203B41FA5}">
                      <a16:colId xmlns:a16="http://schemas.microsoft.com/office/drawing/2014/main" val="20001"/>
                    </a:ext>
                  </a:extLst>
                </a:gridCol>
                <a:gridCol w="1467629">
                  <a:extLst>
                    <a:ext uri="{9D8B030D-6E8A-4147-A177-3AD203B41FA5}">
                      <a16:colId xmlns:a16="http://schemas.microsoft.com/office/drawing/2014/main" val="20002"/>
                    </a:ext>
                  </a:extLst>
                </a:gridCol>
                <a:gridCol w="2717042">
                  <a:extLst>
                    <a:ext uri="{9D8B030D-6E8A-4147-A177-3AD203B41FA5}">
                      <a16:colId xmlns:a16="http://schemas.microsoft.com/office/drawing/2014/main" val="20003"/>
                    </a:ext>
                  </a:extLst>
                </a:gridCol>
                <a:gridCol w="211615">
                  <a:extLst>
                    <a:ext uri="{9D8B030D-6E8A-4147-A177-3AD203B41FA5}">
                      <a16:colId xmlns:a16="http://schemas.microsoft.com/office/drawing/2014/main" val="20004"/>
                    </a:ext>
                  </a:extLst>
                </a:gridCol>
                <a:gridCol w="759295">
                  <a:extLst>
                    <a:ext uri="{9D8B030D-6E8A-4147-A177-3AD203B41FA5}">
                      <a16:colId xmlns:a16="http://schemas.microsoft.com/office/drawing/2014/main" val="20005"/>
                    </a:ext>
                  </a:extLst>
                </a:gridCol>
                <a:gridCol w="558753">
                  <a:extLst>
                    <a:ext uri="{9D8B030D-6E8A-4147-A177-3AD203B41FA5}">
                      <a16:colId xmlns:a16="http://schemas.microsoft.com/office/drawing/2014/main" val="20006"/>
                    </a:ext>
                  </a:extLst>
                </a:gridCol>
                <a:gridCol w="472363">
                  <a:extLst>
                    <a:ext uri="{9D8B030D-6E8A-4147-A177-3AD203B41FA5}">
                      <a16:colId xmlns:a16="http://schemas.microsoft.com/office/drawing/2014/main" val="20007"/>
                    </a:ext>
                  </a:extLst>
                </a:gridCol>
                <a:gridCol w="843643">
                  <a:extLst>
                    <a:ext uri="{9D8B030D-6E8A-4147-A177-3AD203B41FA5}">
                      <a16:colId xmlns:a16="http://schemas.microsoft.com/office/drawing/2014/main" val="20008"/>
                    </a:ext>
                  </a:extLst>
                </a:gridCol>
              </a:tblGrid>
              <a:tr h="300192">
                <a:tc>
                  <a:txBody>
                    <a:bodyPr/>
                    <a:lstStyle/>
                    <a:p>
                      <a:pPr>
                        <a:lnSpc>
                          <a:spcPct val="115000"/>
                        </a:lnSpc>
                        <a:spcAft>
                          <a:spcPts val="0"/>
                        </a:spcAft>
                      </a:pPr>
                      <a:r>
                        <a:rPr lang="fr-FR" sz="2000" dirty="0">
                          <a:effectLst/>
                          <a:latin typeface="Times New Roman"/>
                          <a:ea typeface="Calibri"/>
                          <a:cs typeface="Times New Roman"/>
                        </a:rPr>
                        <a:t>Programme :</a:t>
                      </a:r>
                      <a:endParaRPr lang="fr-FR" sz="2000" dirty="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lnL>
                      <a:noFill/>
                    </a:lnL>
                    <a:lnR>
                      <a:noFill/>
                    </a:lnR>
                    <a:lnT>
                      <a:noFill/>
                    </a:lnT>
                    <a:lnB>
                      <a:noFill/>
                    </a:lnB>
                  </a:tcPr>
                </a:tc>
                <a:tc gridSpan="2">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lnL>
                      <a:noFill/>
                    </a:lnL>
                    <a:lnR>
                      <a:noFill/>
                    </a:lnR>
                    <a:lnT>
                      <a:noFill/>
                    </a:lnT>
                    <a:lnB>
                      <a:noFill/>
                    </a:lnB>
                  </a:tcPr>
                </a:tc>
                <a:tc hMerge="1">
                  <a:txBody>
                    <a:bodyPr/>
                    <a:lstStyle/>
                    <a:p>
                      <a:endParaRPr lang="fr-FR"/>
                    </a:p>
                  </a:txBody>
                  <a:tcPr/>
                </a:tc>
                <a:tc gridSpan="2">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lnL>
                      <a:noFill/>
                    </a:lnL>
                    <a:lnR>
                      <a:noFill/>
                    </a:lnR>
                    <a:lnT>
                      <a:noFill/>
                    </a:lnT>
                    <a:lnB>
                      <a:noFill/>
                    </a:lnB>
                  </a:tcPr>
                </a:tc>
                <a:tc hMerge="1">
                  <a:txBody>
                    <a:bodyPr/>
                    <a:lstStyle/>
                    <a:p>
                      <a:endParaRPr lang="fr-FR"/>
                    </a:p>
                  </a:txBody>
                  <a:tcPr/>
                </a:tc>
                <a:extLst>
                  <a:ext uri="{0D108BD9-81ED-4DB2-BD59-A6C34878D82A}">
                    <a16:rowId xmlns:a16="http://schemas.microsoft.com/office/drawing/2014/main" val="10000"/>
                  </a:ext>
                </a:extLst>
              </a:tr>
              <a:tr h="300192">
                <a:tc>
                  <a:txBody>
                    <a:bodyPr/>
                    <a:lstStyle/>
                    <a:p>
                      <a:pPr>
                        <a:lnSpc>
                          <a:spcPct val="115000"/>
                        </a:lnSpc>
                        <a:spcAft>
                          <a:spcPts val="0"/>
                        </a:spcAft>
                      </a:pPr>
                      <a:r>
                        <a:rPr lang="fr-FR" sz="2000" dirty="0">
                          <a:effectLst/>
                          <a:latin typeface="Times New Roman"/>
                          <a:ea typeface="Calibri"/>
                          <a:cs typeface="Times New Roman"/>
                        </a:rPr>
                        <a:t>Projet :</a:t>
                      </a:r>
                      <a:endParaRPr lang="fr-FR" sz="20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001"/>
                  </a:ext>
                </a:extLst>
              </a:tr>
              <a:tr h="300192">
                <a:tc rowSpan="2">
                  <a:txBody>
                    <a:bodyPr/>
                    <a:lstStyle/>
                    <a:p>
                      <a:pPr>
                        <a:lnSpc>
                          <a:spcPct val="115000"/>
                        </a:lnSpc>
                        <a:spcAft>
                          <a:spcPts val="0"/>
                        </a:spcAft>
                      </a:pPr>
                      <a:r>
                        <a:rPr lang="fr-FR" sz="2000" dirty="0">
                          <a:effectLst/>
                          <a:latin typeface="Times New Roman"/>
                          <a:ea typeface="Calibri"/>
                          <a:cs typeface="Times New Roman"/>
                        </a:rPr>
                        <a:t>Objectifs stratégiques</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fr-FR" sz="2000" dirty="0">
                          <a:effectLst/>
                          <a:latin typeface="Times New Roman"/>
                          <a:ea typeface="Calibri"/>
                          <a:cs typeface="Times New Roman"/>
                        </a:rPr>
                        <a:t>Indicateurs</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fr-FR" sz="2000" dirty="0">
                          <a:effectLst/>
                          <a:latin typeface="Times New Roman"/>
                          <a:ea typeface="Calibri"/>
                          <a:cs typeface="Times New Roman"/>
                        </a:rPr>
                        <a:t>Valeur de référence N</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fr-FR" sz="2000" dirty="0">
                          <a:effectLst/>
                          <a:latin typeface="Times New Roman"/>
                          <a:ea typeface="Calibri"/>
                          <a:cs typeface="Times New Roman"/>
                        </a:rPr>
                        <a:t>Année de référence N</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fr-FR" sz="2000">
                          <a:effectLst/>
                          <a:latin typeface="Times New Roman"/>
                          <a:ea typeface="Calibri"/>
                          <a:cs typeface="Times New Roman"/>
                        </a:rPr>
                        <a:t>Cibles</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90057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gridSpan="2">
                  <a:txBody>
                    <a:bodyPr/>
                    <a:lstStyle/>
                    <a:p>
                      <a:pPr>
                        <a:lnSpc>
                          <a:spcPct val="115000"/>
                        </a:lnSpc>
                        <a:spcAft>
                          <a:spcPts val="0"/>
                        </a:spcAft>
                      </a:pPr>
                      <a:r>
                        <a:rPr lang="fr-FR" sz="2000" dirty="0">
                          <a:effectLst/>
                          <a:latin typeface="Times New Roman"/>
                          <a:ea typeface="Calibri"/>
                          <a:cs typeface="Times New Roman"/>
                        </a:rPr>
                        <a:t>N+1</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2000" dirty="0">
                          <a:effectLst/>
                          <a:latin typeface="Times New Roman"/>
                          <a:ea typeface="Calibri"/>
                          <a:cs typeface="Times New Roman"/>
                        </a:rPr>
                        <a:t>N+2</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N+3</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0384">
                <a:tc>
                  <a:txBody>
                    <a:bodyPr/>
                    <a:lstStyle/>
                    <a:p>
                      <a:pPr>
                        <a:lnSpc>
                          <a:spcPct val="115000"/>
                        </a:lnSpc>
                        <a:spcAft>
                          <a:spcPts val="0"/>
                        </a:spcAft>
                      </a:pPr>
                      <a:r>
                        <a:rPr lang="fr-FR" sz="2000" dirty="0">
                          <a:effectLst/>
                          <a:latin typeface="Times New Roman"/>
                          <a:ea typeface="Calibri"/>
                          <a:cs typeface="Times New Roman"/>
                        </a:rPr>
                        <a:t>Objectif général</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0192">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0384">
                <a:tc>
                  <a:txBody>
                    <a:bodyPr/>
                    <a:lstStyle/>
                    <a:p>
                      <a:pPr>
                        <a:lnSpc>
                          <a:spcPct val="115000"/>
                        </a:lnSpc>
                        <a:spcAft>
                          <a:spcPts val="0"/>
                        </a:spcAft>
                      </a:pPr>
                      <a:r>
                        <a:rPr lang="fr-FR" sz="2000">
                          <a:effectLst/>
                          <a:latin typeface="Times New Roman"/>
                          <a:ea typeface="Calibri"/>
                          <a:cs typeface="Times New Roman"/>
                        </a:rPr>
                        <a:t>Objectifs spécifiques</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0192">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0192">
                <a:tc>
                  <a:txBody>
                    <a:bodyPr/>
                    <a:lstStyle/>
                    <a:p>
                      <a:pPr>
                        <a:lnSpc>
                          <a:spcPct val="115000"/>
                        </a:lnSpc>
                        <a:spcAft>
                          <a:spcPts val="0"/>
                        </a:spcAft>
                      </a:pPr>
                      <a:r>
                        <a:rPr lang="fr-FR" sz="2000" dirty="0">
                          <a:effectLst/>
                          <a:latin typeface="Times New Roman"/>
                          <a:ea typeface="Calibri"/>
                          <a:cs typeface="Times New Roman"/>
                        </a:rPr>
                        <a:t>extrants</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0192">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fr-FR" sz="2000">
                          <a:effectLst/>
                          <a:latin typeface="Times New Roman"/>
                          <a:ea typeface="Calibri"/>
                          <a:cs typeface="Times New Roman"/>
                        </a:rPr>
                        <a:t> </a:t>
                      </a:r>
                      <a:endParaRPr lang="fr-FR" sz="2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000" dirty="0">
                          <a:effectLst/>
                          <a:latin typeface="Times New Roman"/>
                          <a:ea typeface="Calibri"/>
                          <a:cs typeface="Times New Roman"/>
                        </a:rPr>
                        <a:t> </a:t>
                      </a:r>
                      <a:endParaRPr lang="fr-FR"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4061">
                <a:tc>
                  <a:txBody>
                    <a:bodyPr/>
                    <a:lstStyle/>
                    <a:p>
                      <a:pPr>
                        <a:lnSpc>
                          <a:spcPct val="115000"/>
                        </a:lnSpc>
                        <a:spcAft>
                          <a:spcPts val="0"/>
                        </a:spcAft>
                      </a:pPr>
                      <a:r>
                        <a:rPr lang="fr-FR" sz="3200" dirty="0">
                          <a:effectLst/>
                          <a:latin typeface="Times New Roman"/>
                          <a:ea typeface="Calibri"/>
                          <a:cs typeface="Times New Roman"/>
                        </a:rPr>
                        <a:t> </a:t>
                      </a:r>
                      <a:endParaRPr lang="fr-FR"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3200">
                          <a:effectLst/>
                          <a:latin typeface="Times New Roman"/>
                          <a:ea typeface="Calibri"/>
                          <a:cs typeface="Times New Roman"/>
                        </a:rPr>
                        <a:t> </a:t>
                      </a:r>
                      <a:endParaRPr lang="fr-F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3200" dirty="0">
                          <a:effectLst/>
                          <a:latin typeface="Times New Roman"/>
                          <a:ea typeface="Calibri"/>
                          <a:cs typeface="Times New Roman"/>
                        </a:rPr>
                        <a:t> </a:t>
                      </a:r>
                      <a:endParaRPr lang="fr-FR"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fr-FR" sz="3200" dirty="0">
                          <a:effectLst/>
                          <a:latin typeface="Times New Roman"/>
                          <a:ea typeface="Calibri"/>
                          <a:cs typeface="Times New Roman"/>
                        </a:rPr>
                        <a:t> </a:t>
                      </a:r>
                      <a:endParaRPr lang="fr-FR"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nSpc>
                          <a:spcPct val="115000"/>
                        </a:lnSpc>
                        <a:spcAft>
                          <a:spcPts val="0"/>
                        </a:spcAft>
                      </a:pPr>
                      <a:r>
                        <a:rPr lang="fr-FR" sz="3200">
                          <a:effectLst/>
                          <a:latin typeface="Times New Roman"/>
                          <a:ea typeface="Calibri"/>
                          <a:cs typeface="Times New Roman"/>
                        </a:rPr>
                        <a:t> </a:t>
                      </a:r>
                      <a:endParaRPr lang="fr-FR" sz="2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3200" dirty="0">
                          <a:effectLst/>
                          <a:latin typeface="Times New Roman"/>
                          <a:ea typeface="Calibri"/>
                          <a:cs typeface="Times New Roman"/>
                        </a:rPr>
                        <a:t> </a:t>
                      </a:r>
                      <a:endParaRPr lang="fr-FR"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fr-F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3200" dirty="0">
                          <a:effectLst/>
                          <a:latin typeface="Times New Roman"/>
                          <a:ea typeface="Calibri"/>
                          <a:cs typeface="Times New Roman"/>
                        </a:rPr>
                        <a:t> </a:t>
                      </a:r>
                      <a:endParaRPr lang="fr-FR"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ZoneTexte 4"/>
          <p:cNvSpPr txBox="1"/>
          <p:nvPr/>
        </p:nvSpPr>
        <p:spPr>
          <a:xfrm>
            <a:off x="2063552" y="1311154"/>
            <a:ext cx="6408712" cy="461665"/>
          </a:xfrm>
          <a:prstGeom prst="rect">
            <a:avLst/>
          </a:prstGeom>
          <a:noFill/>
        </p:spPr>
        <p:txBody>
          <a:bodyPr wrap="square" rtlCol="0">
            <a:spAutoFit/>
          </a:bodyPr>
          <a:lstStyle/>
          <a:p>
            <a:r>
              <a:rPr lang="fr-FR" sz="2400" dirty="0"/>
              <a:t>Exemple : Cadre de performance</a:t>
            </a:r>
          </a:p>
        </p:txBody>
      </p:sp>
      <p:sp>
        <p:nvSpPr>
          <p:cNvPr id="7" name="Titre 1">
            <a:extLst>
              <a:ext uri="{FF2B5EF4-FFF2-40B4-BE49-F238E27FC236}">
                <a16:creationId xmlns:a16="http://schemas.microsoft.com/office/drawing/2014/main" id="{F7F6DEEC-529C-48DF-893D-A7F5F26C64FA}"/>
              </a:ext>
            </a:extLst>
          </p:cNvPr>
          <p:cNvSpPr>
            <a:spLocks noGrp="1"/>
          </p:cNvSpPr>
          <p:nvPr>
            <p:ph type="title"/>
          </p:nvPr>
        </p:nvSpPr>
        <p:spPr>
          <a:xfrm>
            <a:off x="732183" y="0"/>
            <a:ext cx="10515600" cy="1325563"/>
          </a:xfrm>
        </p:spPr>
        <p:style>
          <a:lnRef idx="3">
            <a:schemeClr val="lt1"/>
          </a:lnRef>
          <a:fillRef idx="1">
            <a:schemeClr val="accent6"/>
          </a:fillRef>
          <a:effectRef idx="1">
            <a:schemeClr val="accent6"/>
          </a:effectRef>
          <a:fontRef idx="minor">
            <a:schemeClr val="lt1"/>
          </a:fontRef>
        </p:style>
        <p:txBody>
          <a:bodyPr rtlCol="0">
            <a:normAutofit/>
          </a:bodyPr>
          <a:lstStyle/>
          <a:p>
            <a:pPr algn="ctr">
              <a:defRPr/>
            </a:pPr>
            <a:r>
              <a:rPr lang="fr-FR" sz="3600" b="1" i="1" dirty="0"/>
              <a:t>QUELQUES OUTILS DE SUIVI-EVALUATION</a:t>
            </a:r>
            <a:endParaRPr lang="fr-FR" sz="3600" dirty="0"/>
          </a:p>
        </p:txBody>
      </p:sp>
    </p:spTree>
    <p:extLst>
      <p:ext uri="{BB962C8B-B14F-4D97-AF65-F5344CB8AC3E}">
        <p14:creationId xmlns:p14="http://schemas.microsoft.com/office/powerpoint/2010/main" val="116232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6">
            <a:extLst>
              <a:ext uri="{FF2B5EF4-FFF2-40B4-BE49-F238E27FC236}">
                <a16:creationId xmlns:a16="http://schemas.microsoft.com/office/drawing/2014/main" id="{5F530870-B71B-47B9-9E95-B97FB7DB4505}"/>
              </a:ext>
            </a:extLst>
          </p:cNvPr>
          <p:cNvSpPr>
            <a:spLocks noGrp="1"/>
          </p:cNvSpPr>
          <p:nvPr>
            <p:ph type="sldNum" sz="quarter" idx="12"/>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fr-FR"/>
            </a:defPPr>
            <a:lvl1pPr algn="r" rtl="0" eaLnBrk="1" fontAlgn="base" hangingPunct="1">
              <a:spcBef>
                <a:spcPct val="0"/>
              </a:spcBef>
              <a:spcAft>
                <a:spcPct val="0"/>
              </a:spcAft>
              <a:defRPr sz="1200" kern="1200">
                <a:solidFill>
                  <a:srgbClr val="045C75"/>
                </a:solidFill>
                <a:latin typeface="Constantia" panose="02030602050306030303" pitchFamily="18"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57B947-85C8-45DE-B065-7BB9B8EC794C}" type="slidenum">
              <a:rPr kumimoji="0" lang="fr-FR" altLang="fr-FR" sz="1200" b="0" i="0" u="none" strike="noStrike" kern="1200" cap="none" spc="0" normalizeH="0" baseline="0" noProof="0" smtClean="0">
                <a:ln>
                  <a:noFill/>
                </a:ln>
                <a:solidFill>
                  <a:srgbClr val="045C75"/>
                </a:solidFill>
                <a:effectLst/>
                <a:uLnTx/>
                <a:uFillTx/>
                <a:latin typeface="Constantia" panose="02030602050306030303"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CA" altLang="fr-FR" sz="1200" b="0" i="0" u="none" strike="noStrike" kern="1200" cap="none" spc="0" normalizeH="0" baseline="0" noProof="0">
              <a:ln>
                <a:noFill/>
              </a:ln>
              <a:solidFill>
                <a:srgbClr val="045C75"/>
              </a:solidFill>
              <a:effectLst/>
              <a:uLnTx/>
              <a:uFillTx/>
              <a:latin typeface="Constantia" panose="02030602050306030303" pitchFamily="18" charset="0"/>
              <a:ea typeface="ＭＳ Ｐゴシック" panose="020B0600070205080204" pitchFamily="34" charset="-128"/>
              <a:cs typeface="+mn-cs"/>
            </a:endParaRPr>
          </a:p>
        </p:txBody>
      </p:sp>
      <p:sp>
        <p:nvSpPr>
          <p:cNvPr id="7" name="Rectangle 6">
            <a:extLst>
              <a:ext uri="{FF2B5EF4-FFF2-40B4-BE49-F238E27FC236}">
                <a16:creationId xmlns:a16="http://schemas.microsoft.com/office/drawing/2014/main" id="{91C399C6-539C-420B-B93B-DB29FD4FCD91}"/>
              </a:ext>
            </a:extLst>
          </p:cNvPr>
          <p:cNvSpPr/>
          <p:nvPr/>
        </p:nvSpPr>
        <p:spPr>
          <a:xfrm>
            <a:off x="1703389" y="981076"/>
            <a:ext cx="8785225" cy="6186309"/>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1800"/>
              </a:spcAft>
              <a:buClr>
                <a:srgbClr val="0BD0D9"/>
              </a:buClr>
              <a:buSzPct val="95000"/>
              <a:buFontTx/>
              <a:buNone/>
              <a:tabLst/>
              <a:defRPr/>
            </a:pPr>
            <a:r>
              <a:rPr kumimoji="0" lang="fr-FR" altLang="fr-FR"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Les orientations stratégiques: </a:t>
            </a:r>
            <a:r>
              <a:rPr kumimoji="0" lang="fr-FR" altLang="fr-F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établissent les  grands chantiers, les intentions prioritaires qui marqueront l’intervention de l’organisation, pour une période donnée, en vue de réaliser  sa mission. </a:t>
            </a:r>
          </a:p>
          <a:p>
            <a:pPr marL="0" marR="0" lvl="0" indent="0" algn="just" defTabSz="914400" rtl="0" eaLnBrk="1" fontAlgn="auto" latinLnBrk="0" hangingPunct="1">
              <a:lnSpc>
                <a:spcPct val="100000"/>
              </a:lnSpc>
              <a:spcBef>
                <a:spcPts val="0"/>
              </a:spcBef>
              <a:spcAft>
                <a:spcPts val="1800"/>
              </a:spcAft>
              <a:buClr>
                <a:srgbClr val="0BD0D9"/>
              </a:buClr>
              <a:buSzPct val="95000"/>
              <a:buFontTx/>
              <a:buNone/>
              <a:tabLst/>
              <a:defRPr/>
            </a:pPr>
            <a:r>
              <a:rPr kumimoji="0" lang="fr-CA"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Les indicateurs : </a:t>
            </a:r>
            <a:r>
              <a:rPr kumimoji="0" lang="fr-C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moyen de vérification de l’atteinte des résultats désirés. Il peut être quantitatif (le nombre d’inscrits, de diplômés, le taux de réussite, l’augmentation ou la diminution, l’absentéisme scolaire) ou qualitatif (Le niveau de compréhension, l’amélioration de l’image ou le degré d’appropriation). </a:t>
            </a:r>
          </a:p>
          <a:p>
            <a:pPr marL="0" marR="0" lvl="0" indent="0" algn="just" defTabSz="914400" rtl="0" eaLnBrk="1" fontAlgn="auto" latinLnBrk="0" hangingPunct="1">
              <a:lnSpc>
                <a:spcPct val="100000"/>
              </a:lnSpc>
              <a:spcBef>
                <a:spcPts val="0"/>
              </a:spcBef>
              <a:spcAft>
                <a:spcPts val="1800"/>
              </a:spcAft>
              <a:buClr>
                <a:srgbClr val="0BD0D9"/>
              </a:buClr>
              <a:buSzPct val="95000"/>
              <a:buFontTx/>
              <a:buNone/>
              <a:tabLst/>
              <a:defRPr/>
            </a:pPr>
            <a:r>
              <a:rPr kumimoji="0" lang="fr-CA"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La cible : </a:t>
            </a:r>
            <a:r>
              <a:rPr kumimoji="0" lang="fr-C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valeur de l’indicateur à l’instant T. Ce sont les niveaux souhaités en débuts et atteints en termes de résultats en un moment donné. Les cibles également doivent être de bonne qualité. </a:t>
            </a:r>
          </a:p>
          <a:p>
            <a:pPr marL="0" marR="0" lvl="0" indent="0" algn="just" defTabSz="914400" rtl="0" eaLnBrk="1" fontAlgn="auto" latinLnBrk="0" hangingPunct="1">
              <a:lnSpc>
                <a:spcPct val="100000"/>
              </a:lnSpc>
              <a:spcBef>
                <a:spcPts val="0"/>
              </a:spcBef>
              <a:spcAft>
                <a:spcPts val="1800"/>
              </a:spcAft>
              <a:buClr>
                <a:srgbClr val="0BD0D9"/>
              </a:buClr>
              <a:buSzPct val="95000"/>
              <a:buFontTx/>
              <a:buNone/>
              <a:tabLst/>
              <a:defRPr/>
            </a:pPr>
            <a:endParaRPr kumimoji="0" lang="fr-FR" altLang="fr-F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1200"/>
              </a:spcAft>
              <a:buClr>
                <a:srgbClr val="0BD0D9"/>
              </a:buClr>
              <a:buSzPct val="95000"/>
              <a:buFontTx/>
              <a:buNone/>
              <a:tabLst/>
              <a:defRPr/>
            </a:pPr>
            <a:endParaRPr kumimoji="0" lang="fr-CA"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5" name="Titre 1">
            <a:extLst>
              <a:ext uri="{FF2B5EF4-FFF2-40B4-BE49-F238E27FC236}">
                <a16:creationId xmlns:a16="http://schemas.microsoft.com/office/drawing/2014/main" id="{950F9EA9-F00B-4DFA-9DEC-C87535A6E6F9}"/>
              </a:ext>
            </a:extLst>
          </p:cNvPr>
          <p:cNvSpPr>
            <a:spLocks noGrp="1"/>
          </p:cNvSpPr>
          <p:nvPr>
            <p:ph type="title"/>
          </p:nvPr>
        </p:nvSpPr>
        <p:spPr>
          <a:xfrm>
            <a:off x="1808922" y="289943"/>
            <a:ext cx="8229600" cy="439719"/>
          </a:xfrm>
        </p:spPr>
        <p:txBody>
          <a:bodyPr>
            <a:noAutofit/>
          </a:bodyPr>
          <a:lstStyle/>
          <a:p>
            <a:r>
              <a:rPr lang="fr-FR" sz="3200" b="1" dirty="0">
                <a:solidFill>
                  <a:srgbClr val="FF0000"/>
                </a:solidFill>
                <a:latin typeface="Arial Black" panose="020B0A04020102020204" pitchFamily="34" charset="0"/>
              </a:rPr>
              <a:t>I. DEFINITION DE CONCEPTS</a:t>
            </a:r>
            <a:endParaRPr lang="fr-FR" dirty="0">
              <a:solidFill>
                <a:srgbClr val="FF0000"/>
              </a:solidFill>
              <a:latin typeface="Arial Black" panose="020B0A04020102020204" pitchFamily="3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outHorizontal)">
                                      <p:cBhvr>
                                        <p:cTn id="7" dur="2000"/>
                                        <p:tgtEl>
                                          <p:spTgt spid="7">
                                            <p:txEl>
                                              <p:pRg st="0" end="0"/>
                                            </p:txEl>
                                          </p:spTgt>
                                        </p:tgtEl>
                                      </p:cBhvr>
                                    </p:animEffect>
                                  </p:childTnLst>
                                </p:cTn>
                              </p:par>
                              <p:par>
                                <p:cTn id="8" presetID="16" presetClass="entr" presetSubtype="42"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outHorizontal)">
                                      <p:cBhvr>
                                        <p:cTn id="10" dur="2000"/>
                                        <p:tgtEl>
                                          <p:spTgt spid="7">
                                            <p:txEl>
                                              <p:pRg st="1" end="1"/>
                                            </p:txEl>
                                          </p:spTgt>
                                        </p:tgtEl>
                                      </p:cBhvr>
                                    </p:animEffect>
                                  </p:childTnLst>
                                </p:cTn>
                              </p:par>
                              <p:par>
                                <p:cTn id="11" presetID="16" presetClass="entr" presetSubtype="42"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outHorizontal)">
                                      <p:cBhvr>
                                        <p:cTn id="13"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1477" y="954157"/>
            <a:ext cx="10614993" cy="5550437"/>
          </a:xfrm>
        </p:spPr>
        <p:txBody>
          <a:bodyPr>
            <a:normAutofit/>
          </a:bodyPr>
          <a:lstStyle/>
          <a:p>
            <a:pPr lvl="0">
              <a:buFont typeface="Wingdings" pitchFamily="2" charset="2"/>
              <a:buChar char="Ø"/>
            </a:pPr>
            <a:r>
              <a:rPr lang="fr-FR" sz="2500" b="1" dirty="0"/>
              <a:t>Le tableau de bord</a:t>
            </a:r>
            <a:endParaRPr lang="fr-FR" sz="2500" dirty="0"/>
          </a:p>
          <a:p>
            <a:pPr marL="0" indent="0" algn="just">
              <a:buNone/>
            </a:pPr>
            <a:r>
              <a:rPr lang="fr-FR" sz="2500" dirty="0"/>
              <a:t>Le tableau de bord est un outil de pilotage permettant de suivre l’activité d’un service, d’une entreprise ou d’une organisation. </a:t>
            </a:r>
          </a:p>
          <a:p>
            <a:pPr marL="0" indent="0" algn="just">
              <a:buNone/>
            </a:pPr>
            <a:r>
              <a:rPr lang="fr-FR" sz="2500" dirty="0"/>
              <a:t> Un tableau de bord est un outil de gestion composé d’indicateurs qui permet le suivi des objectifs fixés, d’avoir un état et une tendance générale de l’activité.</a:t>
            </a:r>
          </a:p>
          <a:p>
            <a:pPr marL="0" indent="0">
              <a:buNone/>
            </a:pPr>
            <a:r>
              <a:rPr lang="fr-FR" dirty="0"/>
              <a:t> </a:t>
            </a:r>
          </a:p>
        </p:txBody>
      </p:sp>
      <p:sp>
        <p:nvSpPr>
          <p:cNvPr id="6" name="Titre 1">
            <a:extLst>
              <a:ext uri="{FF2B5EF4-FFF2-40B4-BE49-F238E27FC236}">
                <a16:creationId xmlns:a16="http://schemas.microsoft.com/office/drawing/2014/main" id="{E42A6DFC-8E56-435B-B90F-A5B2042086D5}"/>
              </a:ext>
            </a:extLst>
          </p:cNvPr>
          <p:cNvSpPr>
            <a:spLocks noGrp="1"/>
          </p:cNvSpPr>
          <p:nvPr>
            <p:ph type="title"/>
          </p:nvPr>
        </p:nvSpPr>
        <p:spPr>
          <a:xfrm>
            <a:off x="1441173" y="295322"/>
            <a:ext cx="10515600" cy="658835"/>
          </a:xfrm>
        </p:spPr>
        <p:style>
          <a:lnRef idx="3">
            <a:schemeClr val="lt1"/>
          </a:lnRef>
          <a:fillRef idx="1">
            <a:schemeClr val="accent6"/>
          </a:fillRef>
          <a:effectRef idx="1">
            <a:schemeClr val="accent6"/>
          </a:effectRef>
          <a:fontRef idx="minor">
            <a:schemeClr val="lt1"/>
          </a:fontRef>
        </p:style>
        <p:txBody>
          <a:bodyPr rtlCol="0">
            <a:normAutofit/>
          </a:bodyPr>
          <a:lstStyle/>
          <a:p>
            <a:pPr algn="ctr">
              <a:defRPr/>
            </a:pPr>
            <a:r>
              <a:rPr lang="fr-FR" sz="3600" b="1" i="1" dirty="0"/>
              <a:t>QUELQUES OUTILS DE SUIVI-EVALUATION</a:t>
            </a:r>
            <a:endParaRPr lang="fr-FR" sz="3600" dirty="0"/>
          </a:p>
        </p:txBody>
      </p:sp>
      <p:graphicFrame>
        <p:nvGraphicFramePr>
          <p:cNvPr id="2" name="Tableau 1">
            <a:extLst>
              <a:ext uri="{FF2B5EF4-FFF2-40B4-BE49-F238E27FC236}">
                <a16:creationId xmlns:a16="http://schemas.microsoft.com/office/drawing/2014/main" id="{E1E23BF8-FFE9-47E1-A184-C7C8F9158AA4}"/>
              </a:ext>
            </a:extLst>
          </p:cNvPr>
          <p:cNvGraphicFramePr>
            <a:graphicFrameLocks noGrp="1"/>
          </p:cNvGraphicFramePr>
          <p:nvPr>
            <p:extLst>
              <p:ext uri="{D42A27DB-BD31-4B8C-83A1-F6EECF244321}">
                <p14:modId xmlns:p14="http://schemas.microsoft.com/office/powerpoint/2010/main" val="3804011248"/>
              </p:ext>
            </p:extLst>
          </p:nvPr>
        </p:nvGraphicFramePr>
        <p:xfrm>
          <a:off x="1563757" y="3293269"/>
          <a:ext cx="10393016" cy="2247383"/>
        </p:xfrm>
        <a:graphic>
          <a:graphicData uri="http://schemas.openxmlformats.org/drawingml/2006/table">
            <a:tbl>
              <a:tblPr/>
              <a:tblGrid>
                <a:gridCol w="1444486">
                  <a:extLst>
                    <a:ext uri="{9D8B030D-6E8A-4147-A177-3AD203B41FA5}">
                      <a16:colId xmlns:a16="http://schemas.microsoft.com/office/drawing/2014/main" val="3996840728"/>
                    </a:ext>
                  </a:extLst>
                </a:gridCol>
                <a:gridCol w="993914">
                  <a:extLst>
                    <a:ext uri="{9D8B030D-6E8A-4147-A177-3AD203B41FA5}">
                      <a16:colId xmlns:a16="http://schemas.microsoft.com/office/drawing/2014/main" val="664244466"/>
                    </a:ext>
                  </a:extLst>
                </a:gridCol>
                <a:gridCol w="1006779">
                  <a:extLst>
                    <a:ext uri="{9D8B030D-6E8A-4147-A177-3AD203B41FA5}">
                      <a16:colId xmlns:a16="http://schemas.microsoft.com/office/drawing/2014/main" val="2386306006"/>
                    </a:ext>
                  </a:extLst>
                </a:gridCol>
                <a:gridCol w="1131628">
                  <a:extLst>
                    <a:ext uri="{9D8B030D-6E8A-4147-A177-3AD203B41FA5}">
                      <a16:colId xmlns:a16="http://schemas.microsoft.com/office/drawing/2014/main" val="2636553955"/>
                    </a:ext>
                  </a:extLst>
                </a:gridCol>
                <a:gridCol w="1063371">
                  <a:extLst>
                    <a:ext uri="{9D8B030D-6E8A-4147-A177-3AD203B41FA5}">
                      <a16:colId xmlns:a16="http://schemas.microsoft.com/office/drawing/2014/main" val="83452384"/>
                    </a:ext>
                  </a:extLst>
                </a:gridCol>
                <a:gridCol w="1178330">
                  <a:extLst>
                    <a:ext uri="{9D8B030D-6E8A-4147-A177-3AD203B41FA5}">
                      <a16:colId xmlns:a16="http://schemas.microsoft.com/office/drawing/2014/main" val="2502781881"/>
                    </a:ext>
                  </a:extLst>
                </a:gridCol>
                <a:gridCol w="1174738">
                  <a:extLst>
                    <a:ext uri="{9D8B030D-6E8A-4147-A177-3AD203B41FA5}">
                      <a16:colId xmlns:a16="http://schemas.microsoft.com/office/drawing/2014/main" val="2650690538"/>
                    </a:ext>
                  </a:extLst>
                </a:gridCol>
                <a:gridCol w="862192">
                  <a:extLst>
                    <a:ext uri="{9D8B030D-6E8A-4147-A177-3AD203B41FA5}">
                      <a16:colId xmlns:a16="http://schemas.microsoft.com/office/drawing/2014/main" val="3116886579"/>
                    </a:ext>
                  </a:extLst>
                </a:gridCol>
                <a:gridCol w="1537578">
                  <a:extLst>
                    <a:ext uri="{9D8B030D-6E8A-4147-A177-3AD203B41FA5}">
                      <a16:colId xmlns:a16="http://schemas.microsoft.com/office/drawing/2014/main" val="1658482038"/>
                    </a:ext>
                  </a:extLst>
                </a:gridCol>
              </a:tblGrid>
              <a:tr h="445707">
                <a:tc rowSpan="2">
                  <a:txBody>
                    <a:bodyPr/>
                    <a:lstStyle/>
                    <a:p>
                      <a:pPr algn="ctr" fontAlgn="b"/>
                      <a:r>
                        <a:rPr lang="fr-FR" sz="1800" b="1" i="0" u="none" strike="noStrike" dirty="0">
                          <a:solidFill>
                            <a:srgbClr val="000000"/>
                          </a:solidFill>
                          <a:effectLst/>
                          <a:latin typeface="Calibri" panose="020F0502020204030204" pitchFamily="34" charset="0"/>
                        </a:rPr>
                        <a:t>Axe, Action/Activité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fr-FR" sz="1800" b="1" i="0" u="none" strike="noStrike">
                          <a:solidFill>
                            <a:srgbClr val="000000"/>
                          </a:solidFill>
                          <a:effectLst/>
                          <a:latin typeface="Calibri" panose="020F0502020204030204" pitchFamily="34" charset="0"/>
                        </a:rPr>
                        <a:t>Indicateur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fr-FR" sz="1800" b="1" i="0" u="none" strike="noStrike" dirty="0">
                          <a:solidFill>
                            <a:srgbClr val="000000"/>
                          </a:solidFill>
                          <a:effectLst/>
                          <a:latin typeface="Calibri" panose="020F0502020204030204" pitchFamily="34" charset="0"/>
                        </a:rPr>
                        <a:t>Cumul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fontAlgn="b"/>
                      <a:r>
                        <a:rPr lang="fr-FR" sz="1800" b="1" i="0" u="none" strike="noStrike">
                          <a:solidFill>
                            <a:srgbClr val="000000"/>
                          </a:solidFill>
                          <a:effectLst/>
                          <a:latin typeface="Calibri" panose="020F0502020204030204" pitchFamily="34" charset="0"/>
                        </a:rPr>
                        <a:t>Cible trimestrielle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rowSpan="2">
                  <a:txBody>
                    <a:bodyPr/>
                    <a:lstStyle/>
                    <a:p>
                      <a:pPr algn="ctr" fontAlgn="b"/>
                      <a:r>
                        <a:rPr lang="fr-FR" sz="1800" b="1" i="0" u="none" strike="noStrike">
                          <a:solidFill>
                            <a:srgbClr val="000000"/>
                          </a:solidFill>
                          <a:effectLst/>
                          <a:latin typeface="Calibri" panose="020F0502020204030204" pitchFamily="34" charset="0"/>
                        </a:rPr>
                        <a:t>Observations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089495"/>
                  </a:ext>
                </a:extLst>
              </a:tr>
              <a:tr h="528224">
                <a:tc vMerge="1">
                  <a:txBody>
                    <a:bodyPr/>
                    <a:lstStyle/>
                    <a:p>
                      <a:endParaRPr lang="fr-FR"/>
                    </a:p>
                  </a:txBody>
                  <a:tcPr/>
                </a:tc>
                <a:tc vMerge="1">
                  <a:txBody>
                    <a:bodyPr/>
                    <a:lstStyle/>
                    <a:p>
                      <a:endParaRPr lang="fr-FR"/>
                    </a:p>
                  </a:txBody>
                  <a:tcPr/>
                </a:tc>
                <a:tc>
                  <a:txBody>
                    <a:bodyPr/>
                    <a:lstStyle/>
                    <a:p>
                      <a:pPr algn="l" fontAlgn="b"/>
                      <a:r>
                        <a:rPr lang="fr-FR" sz="1800" b="1" i="0" u="none" strike="noStrike">
                          <a:solidFill>
                            <a:srgbClr val="000000"/>
                          </a:solidFill>
                          <a:effectLst/>
                          <a:latin typeface="Calibri" panose="020F0502020204030204" pitchFamily="34" charset="0"/>
                        </a:rPr>
                        <a:t>Prévision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800" b="1" i="0" u="none" strike="noStrike">
                          <a:solidFill>
                            <a:srgbClr val="000000"/>
                          </a:solidFill>
                          <a:effectLst/>
                          <a:latin typeface="Calibri" panose="020F0502020204030204" pitchFamily="34" charset="0"/>
                        </a:rPr>
                        <a:t>Réalisation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800" b="1" i="0" u="none" strike="noStrike" dirty="0">
                          <a:solidFill>
                            <a:srgbClr val="000000"/>
                          </a:solidFill>
                          <a:effectLst/>
                          <a:latin typeface="Calibri" panose="020F0502020204030204" pitchFamily="34" charset="0"/>
                        </a:rPr>
                        <a:t>Ecart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800" b="1" i="0" u="none" strike="noStrike" dirty="0">
                          <a:solidFill>
                            <a:srgbClr val="000000"/>
                          </a:solidFill>
                          <a:effectLst/>
                          <a:latin typeface="Calibri" panose="020F0502020204030204" pitchFamily="34" charset="0"/>
                        </a:rPr>
                        <a:t>Prévision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800" b="1" i="0" u="none" strike="noStrike" dirty="0">
                          <a:solidFill>
                            <a:srgbClr val="000000"/>
                          </a:solidFill>
                          <a:effectLst/>
                          <a:latin typeface="Calibri" panose="020F0502020204030204" pitchFamily="34" charset="0"/>
                        </a:rPr>
                        <a:t>Réalisation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800" b="1" i="0" u="none" strike="noStrike" dirty="0">
                          <a:solidFill>
                            <a:srgbClr val="000000"/>
                          </a:solidFill>
                          <a:effectLst/>
                          <a:latin typeface="Calibri" panose="020F0502020204030204" pitchFamily="34" charset="0"/>
                        </a:rPr>
                        <a:t>Ecart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3940181421"/>
                  </a:ext>
                </a:extLst>
              </a:tr>
              <a:tr h="318363">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294048"/>
                  </a:ext>
                </a:extLst>
              </a:tr>
              <a:tr h="318363">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629431"/>
                  </a:ext>
                </a:extLst>
              </a:tr>
              <a:tr h="318363">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857717"/>
                  </a:ext>
                </a:extLst>
              </a:tr>
              <a:tr h="318363">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704574"/>
                  </a:ext>
                </a:extLst>
              </a:tr>
            </a:tbl>
          </a:graphicData>
        </a:graphic>
      </p:graphicFrame>
    </p:spTree>
    <p:extLst>
      <p:ext uri="{BB962C8B-B14F-4D97-AF65-F5344CB8AC3E}">
        <p14:creationId xmlns:p14="http://schemas.microsoft.com/office/powerpoint/2010/main" val="886871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9144000" cy="785795"/>
          </a:xfrm>
        </p:spPr>
        <p:txBody>
          <a:bodyPr>
            <a:noAutofit/>
          </a:bodyPr>
          <a:lstStyle/>
          <a:p>
            <a:r>
              <a:rPr lang="fr-FR" sz="3733" b="1" dirty="0">
                <a:solidFill>
                  <a:srgbClr val="FF0000"/>
                </a:solidFill>
                <a:latin typeface="Arial Black" panose="020B0A04020102020204" pitchFamily="34" charset="0"/>
              </a:rPr>
              <a:t>I. DEFINITION DE CONCEPTS</a:t>
            </a:r>
            <a:r>
              <a:rPr lang="fr-FR" sz="3733" dirty="0">
                <a:solidFill>
                  <a:srgbClr val="FF0000"/>
                </a:solidFill>
                <a:latin typeface="Arial Black" pitchFamily="34" charset="0"/>
              </a:rPr>
              <a:t> </a:t>
            </a:r>
            <a:endParaRPr lang="fr-FR" sz="3733" dirty="0"/>
          </a:p>
        </p:txBody>
      </p:sp>
      <p:sp>
        <p:nvSpPr>
          <p:cNvPr id="3" name="Espace réservé du contenu 2"/>
          <p:cNvSpPr>
            <a:spLocks noGrp="1"/>
          </p:cNvSpPr>
          <p:nvPr>
            <p:ph idx="1"/>
          </p:nvPr>
        </p:nvSpPr>
        <p:spPr>
          <a:xfrm>
            <a:off x="1666845" y="658026"/>
            <a:ext cx="10313119" cy="6199974"/>
          </a:xfrm>
        </p:spPr>
        <p:txBody>
          <a:bodyPr>
            <a:normAutofit fontScale="70000" lnSpcReduction="20000"/>
          </a:bodyPr>
          <a:lstStyle/>
          <a:p>
            <a:r>
              <a:rPr lang="fr-FR" sz="3200" b="1" u="sng" dirty="0">
                <a:solidFill>
                  <a:srgbClr val="FF0000"/>
                </a:solidFill>
                <a:latin typeface="Arial Black" panose="020B0A04020102020204" pitchFamily="34" charset="0"/>
              </a:rPr>
              <a:t>La planification</a:t>
            </a:r>
            <a:r>
              <a:rPr lang="fr-FR" sz="3200" b="1" dirty="0">
                <a:latin typeface="Arial Black" panose="020B0A04020102020204" pitchFamily="34" charset="0"/>
              </a:rPr>
              <a:t> </a:t>
            </a:r>
            <a:r>
              <a:rPr lang="fr-FR" sz="3400" dirty="0"/>
              <a:t>est l’«ensemble des techniques d’élaboration d’un plan »; c’est sélectionner des informations et  faire des hypothèses sur l’avenir afin de définir les activités nécessaires pour atte</a:t>
            </a:r>
            <a:r>
              <a:rPr lang="fr-FR" sz="3200" dirty="0"/>
              <a:t>indre les objectifs de l’organisation. »</a:t>
            </a:r>
            <a:endParaRPr lang="fr-FR" sz="3200" b="1" dirty="0"/>
          </a:p>
          <a:p>
            <a:r>
              <a:rPr lang="fr-FR" sz="3200" b="1" dirty="0"/>
              <a:t>PLANIFICATION </a:t>
            </a:r>
          </a:p>
          <a:p>
            <a:pPr marL="0" indent="0">
              <a:buNone/>
            </a:pPr>
            <a:r>
              <a:rPr lang="fr-FR" sz="3900" dirty="0"/>
              <a:t>Planifier c’est décider d’avance :</a:t>
            </a:r>
          </a:p>
          <a:p>
            <a:pPr lvl="1"/>
            <a:r>
              <a:rPr lang="fr-FR" sz="3800" dirty="0"/>
              <a:t>De ce qui sera fait</a:t>
            </a:r>
          </a:p>
          <a:p>
            <a:pPr lvl="1"/>
            <a:r>
              <a:rPr lang="fr-FR" sz="3800" dirty="0"/>
              <a:t>De la façon dont cela sera accompli</a:t>
            </a:r>
          </a:p>
          <a:p>
            <a:pPr lvl="1"/>
            <a:r>
              <a:rPr lang="fr-FR" sz="3800" dirty="0"/>
              <a:t>Du moment où cela sera fait</a:t>
            </a:r>
          </a:p>
          <a:p>
            <a:pPr lvl="1"/>
            <a:r>
              <a:rPr lang="fr-FR" sz="3800" dirty="0"/>
              <a:t>Par qui cela sera exécuté</a:t>
            </a:r>
          </a:p>
          <a:p>
            <a:pPr lvl="1"/>
            <a:r>
              <a:rPr lang="fr-FR" sz="3800" dirty="0"/>
              <a:t>Où ,pour qui et pour quoi?</a:t>
            </a:r>
            <a:endParaRPr lang="fr-FR" sz="3200" dirty="0"/>
          </a:p>
          <a:p>
            <a:r>
              <a:rPr lang="fr-FR" sz="3400" dirty="0"/>
              <a:t>La planification établit </a:t>
            </a:r>
            <a:r>
              <a:rPr lang="fr-FR" sz="3400" b="1" dirty="0"/>
              <a:t>le pont </a:t>
            </a:r>
            <a:r>
              <a:rPr lang="fr-FR" sz="3400" dirty="0"/>
              <a:t>entre </a:t>
            </a:r>
            <a:r>
              <a:rPr lang="fr-FR" sz="3400" b="1" dirty="0"/>
              <a:t>la situation actuelle </a:t>
            </a:r>
            <a:r>
              <a:rPr lang="fr-FR" sz="3400" dirty="0"/>
              <a:t>et </a:t>
            </a:r>
            <a:r>
              <a:rPr lang="fr-FR" sz="3400" b="1" dirty="0"/>
              <a:t>la situation désirée </a:t>
            </a:r>
            <a:r>
              <a:rPr lang="fr-FR" sz="3400" dirty="0"/>
              <a:t>de l’organisation.</a:t>
            </a:r>
            <a:endParaRPr lang="fr-FR" sz="4000" dirty="0"/>
          </a:p>
          <a:p>
            <a:pPr algn="just"/>
            <a:r>
              <a:rPr lang="fr-FR" sz="3800" dirty="0"/>
              <a:t>Différents niveaux de planiﬁcation doivent être établis en fonction des buts du processus de planiﬁcation.</a:t>
            </a:r>
          </a:p>
          <a:p>
            <a:pPr algn="just"/>
            <a:r>
              <a:rPr lang="fr-FR" sz="3800" dirty="0"/>
              <a:t>Distinction entre la planiﬁcation « stratégique » et la planiﬁcation « opérationnelle », qui font toutes deux partie intégrante du processus global de déﬁnition des priorités et des buts de l’organisation</a:t>
            </a:r>
          </a:p>
          <a:p>
            <a:endParaRPr lang="fr-FR" dirty="0"/>
          </a:p>
        </p:txBody>
      </p:sp>
    </p:spTree>
    <p:extLst>
      <p:ext uri="{BB962C8B-B14F-4D97-AF65-F5344CB8AC3E}">
        <p14:creationId xmlns:p14="http://schemas.microsoft.com/office/powerpoint/2010/main" val="3791729602"/>
      </p:ext>
    </p:extLst>
  </p:cSld>
  <p:clrMapOvr>
    <a:overrideClrMapping bg1="lt1" tx1="dk1" bg2="lt2" tx2="dk2" accent1="accent1" accent2="accent2" accent3="accent3" accent4="accent4" accent5="accent5" accent6="accent6" hlink="hlink" folHlink="folHlink"/>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9144000" cy="785795"/>
          </a:xfrm>
        </p:spPr>
        <p:txBody>
          <a:bodyPr>
            <a:noAutofit/>
          </a:bodyPr>
          <a:lstStyle/>
          <a:p>
            <a:r>
              <a:rPr lang="fr-FR" sz="3733" b="1" dirty="0">
                <a:solidFill>
                  <a:srgbClr val="FF0000"/>
                </a:solidFill>
                <a:latin typeface="Arial Black" panose="020B0A04020102020204" pitchFamily="34" charset="0"/>
              </a:rPr>
              <a:t>I. DEFINITION DE CONCEPTS</a:t>
            </a:r>
            <a:endParaRPr lang="fr-FR" sz="3733" dirty="0"/>
          </a:p>
        </p:txBody>
      </p:sp>
      <p:sp>
        <p:nvSpPr>
          <p:cNvPr id="3" name="Espace réservé du contenu 2"/>
          <p:cNvSpPr>
            <a:spLocks noGrp="1"/>
          </p:cNvSpPr>
          <p:nvPr>
            <p:ph idx="1"/>
          </p:nvPr>
        </p:nvSpPr>
        <p:spPr>
          <a:xfrm>
            <a:off x="1666846" y="857232"/>
            <a:ext cx="9001156" cy="6000768"/>
          </a:xfrm>
        </p:spPr>
        <p:txBody>
          <a:bodyPr>
            <a:normAutofit lnSpcReduction="10000"/>
          </a:bodyPr>
          <a:lstStyle/>
          <a:p>
            <a:pPr marL="0" indent="0">
              <a:buNone/>
            </a:pPr>
            <a:r>
              <a:rPr lang="fr-FR" dirty="0">
                <a:solidFill>
                  <a:srgbClr val="FF0000"/>
                </a:solidFill>
              </a:rPr>
              <a:t>Planiﬁcation stratégique</a:t>
            </a:r>
          </a:p>
          <a:p>
            <a:pPr algn="just"/>
            <a:r>
              <a:rPr lang="fr-FR" sz="2400" dirty="0"/>
              <a:t>Processus par lequel une organisation décide où elle veut aller et pourquoi, puis choisit parmi différentes lignes de conduite possibles celle qui maximisera ses chances d’y parvenir. </a:t>
            </a:r>
          </a:p>
          <a:p>
            <a:pPr algn="just"/>
            <a:r>
              <a:rPr lang="fr-FR" sz="2400" dirty="0"/>
              <a:t>Aide l’organisation à adopter une voie à suivre claire pour répondre aux perspectives et aux </a:t>
            </a:r>
            <a:r>
              <a:rPr lang="fr-FR" sz="2400" dirty="0" err="1"/>
              <a:t>déﬁs</a:t>
            </a:r>
            <a:r>
              <a:rPr lang="fr-FR" sz="2400" dirty="0"/>
              <a:t> émergents, tout en préservant une cohérence et une viabilité à long terme. </a:t>
            </a:r>
          </a:p>
          <a:p>
            <a:pPr algn="just"/>
            <a:r>
              <a:rPr lang="fr-FR" sz="2400" dirty="0"/>
              <a:t>Elle couvre généralement le long terme (au moins trois ou quatre ans, jusqu’à dix ans). </a:t>
            </a:r>
          </a:p>
          <a:p>
            <a:pPr algn="just"/>
            <a:r>
              <a:rPr lang="fr-FR" sz="2400" dirty="0"/>
              <a:t>Guide l’orientation générale d’une organisation en </a:t>
            </a:r>
            <a:r>
              <a:rPr lang="fr-FR" sz="2400" dirty="0" err="1"/>
              <a:t>déﬁnissant</a:t>
            </a:r>
            <a:r>
              <a:rPr lang="fr-FR" sz="2400" dirty="0"/>
              <a:t> sa vision et sa mission, ainsi que les buts ou les objectifs stratégiques nécessaires pour les réaliser.</a:t>
            </a:r>
          </a:p>
          <a:p>
            <a:pPr algn="just"/>
            <a:r>
              <a:rPr lang="fr-FR" sz="2400" dirty="0"/>
              <a:t>donne naissance à un document appelé « plan stratégique », dont l’une des principales fonctions est de guider et d’inﬂuencer l’élaboration d’une planiﬁcation plus détaillée à l’échelon opérationnel</a:t>
            </a:r>
            <a:r>
              <a:rPr lang="fr-FR" sz="2133" dirty="0"/>
              <a:t>. </a:t>
            </a:r>
          </a:p>
          <a:p>
            <a:pPr marL="457189" lvl="1" indent="0">
              <a:buNone/>
            </a:pPr>
            <a:endParaRPr lang="fr-FR" b="1" dirty="0"/>
          </a:p>
          <a:p>
            <a:pPr marL="0" indent="0">
              <a:buNone/>
            </a:pPr>
            <a:endParaRPr lang="fr-FR" dirty="0"/>
          </a:p>
          <a:p>
            <a:endParaRPr lang="fr-FR" dirty="0"/>
          </a:p>
        </p:txBody>
      </p:sp>
    </p:spTree>
    <p:extLst>
      <p:ext uri="{BB962C8B-B14F-4D97-AF65-F5344CB8AC3E}">
        <p14:creationId xmlns:p14="http://schemas.microsoft.com/office/powerpoint/2010/main" val="1043318711"/>
      </p:ext>
    </p:extLst>
  </p:cSld>
  <p:clrMapOvr>
    <a:overrideClrMapping bg1="lt1" tx1="dk1" bg2="lt2" tx2="dk2" accent1="accent1" accent2="accent2" accent3="accent3" accent4="accent4" accent5="accent5" accent6="accent6" hlink="hlink" folHlink="folHlink"/>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Objectifs du Cours</a:t>
            </a:r>
          </a:p>
        </p:txBody>
      </p:sp>
      <p:sp>
        <p:nvSpPr>
          <p:cNvPr id="3" name="Espace réservé du contenu 2"/>
          <p:cNvSpPr>
            <a:spLocks noGrp="1"/>
          </p:cNvSpPr>
          <p:nvPr>
            <p:ph idx="1"/>
          </p:nvPr>
        </p:nvSpPr>
        <p:spPr/>
        <p:txBody>
          <a:bodyPr/>
          <a:lstStyle/>
          <a:p>
            <a:r>
              <a:rPr lang="fr-FR" dirty="0"/>
              <a:t>Maîtriser le processus de planification</a:t>
            </a:r>
          </a:p>
          <a:p>
            <a:r>
              <a:rPr lang="fr-FR" dirty="0"/>
              <a:t>Maîtriser le processus de planification au niveau des Ministères d’éducation (Cas du MENAPLN)</a:t>
            </a:r>
          </a:p>
          <a:p>
            <a:r>
              <a:rPr lang="fr-FR" dirty="0"/>
              <a:t>Connaitre les principaux documents de planification du MENAPLN</a:t>
            </a:r>
          </a:p>
          <a:p>
            <a:r>
              <a:rPr lang="fr-FR" dirty="0"/>
              <a:t>Maîtriser le processus d’élaboration du plan d’action</a:t>
            </a:r>
          </a:p>
          <a:p>
            <a:r>
              <a:rPr lang="fr-FR" dirty="0"/>
              <a:t>Cerner le lien entre le processus de planification et de Budgétisation</a:t>
            </a:r>
          </a:p>
          <a:p>
            <a:r>
              <a:rPr lang="fr-FR" dirty="0"/>
              <a:t>Connaître le processus d’élaboration, d’exécution et de contrôle du Budget</a:t>
            </a:r>
          </a:p>
          <a:p>
            <a:r>
              <a:rPr lang="fr-FR" dirty="0"/>
              <a:t>Avoir les connaissances de base sur le budget-Programme</a:t>
            </a:r>
          </a:p>
          <a:p>
            <a:endParaRPr lang="fr-FR" dirty="0"/>
          </a:p>
          <a:p>
            <a:endParaRPr lang="fr-FR" dirty="0"/>
          </a:p>
          <a:p>
            <a:endParaRPr lang="fr-FR" dirty="0"/>
          </a:p>
        </p:txBody>
      </p:sp>
    </p:spTree>
    <p:extLst>
      <p:ext uri="{BB962C8B-B14F-4D97-AF65-F5344CB8AC3E}">
        <p14:creationId xmlns:p14="http://schemas.microsoft.com/office/powerpoint/2010/main" val="50126808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8229600" cy="439719"/>
          </a:xfrm>
        </p:spPr>
        <p:txBody>
          <a:bodyPr>
            <a:noAutofit/>
          </a:bodyPr>
          <a:lstStyle/>
          <a:p>
            <a:r>
              <a:rPr lang="fr-FR" sz="3200" b="1" dirty="0">
                <a:solidFill>
                  <a:srgbClr val="FF0000"/>
                </a:solidFill>
                <a:latin typeface="Arial Black" panose="020B0A04020102020204" pitchFamily="34" charset="0"/>
              </a:rPr>
              <a:t>I. DEFINITION DE CONCEPTS</a:t>
            </a:r>
            <a:endParaRPr lang="fr-FR" dirty="0">
              <a:solidFill>
                <a:srgbClr val="FF0000"/>
              </a:solidFill>
              <a:latin typeface="Arial Black" panose="020B0A04020102020204" pitchFamily="34" charset="0"/>
            </a:endParaRPr>
          </a:p>
        </p:txBody>
      </p:sp>
      <p:sp>
        <p:nvSpPr>
          <p:cNvPr id="3" name="Espace réservé du contenu 2"/>
          <p:cNvSpPr>
            <a:spLocks noGrp="1"/>
          </p:cNvSpPr>
          <p:nvPr>
            <p:ph idx="1"/>
          </p:nvPr>
        </p:nvSpPr>
        <p:spPr>
          <a:xfrm>
            <a:off x="1401510" y="785795"/>
            <a:ext cx="10622423" cy="5973928"/>
          </a:xfrm>
        </p:spPr>
        <p:txBody>
          <a:bodyPr>
            <a:normAutofit fontScale="25000" lnSpcReduction="20000"/>
          </a:bodyPr>
          <a:lstStyle/>
          <a:p>
            <a:pPr marL="0" indent="0">
              <a:buNone/>
            </a:pPr>
            <a:r>
              <a:rPr lang="fr-FR" sz="12800" dirty="0">
                <a:solidFill>
                  <a:srgbClr val="FF0000"/>
                </a:solidFill>
                <a:latin typeface="Arial Black" panose="020B0A04020102020204" pitchFamily="34" charset="0"/>
              </a:rPr>
              <a:t>La planification stratégique</a:t>
            </a:r>
          </a:p>
          <a:p>
            <a:pPr marL="0" indent="0">
              <a:lnSpc>
                <a:spcPct val="120000"/>
              </a:lnSpc>
              <a:buNone/>
            </a:pPr>
            <a:r>
              <a:rPr lang="fr-FR" sz="12800" dirty="0"/>
              <a:t>Un outil de gestion pour aider une organisation à améliorer ses performances en s’assurant que ses membres tendent vers les mêmes objectifs et en ajustant continuellement l’orientation de l’organisation au contexte changeant, sur la base des résultats obtenus.</a:t>
            </a:r>
          </a:p>
          <a:p>
            <a:pPr>
              <a:buNone/>
            </a:pPr>
            <a:r>
              <a:rPr lang="fr-FR" sz="12800" b="1" dirty="0">
                <a:solidFill>
                  <a:srgbClr val="FF0000"/>
                </a:solidFill>
              </a:rPr>
              <a:t>La planification stratégique </a:t>
            </a:r>
            <a:r>
              <a:rPr lang="fr-FR" sz="12800" dirty="0"/>
              <a:t>consiste à lire l’avenir pour se positionner de façon avantageuse la mieux possible. Elle s’inscrit dans le long terme. </a:t>
            </a:r>
          </a:p>
          <a:p>
            <a:pPr>
              <a:buNone/>
            </a:pPr>
            <a:r>
              <a:rPr lang="fr-FR" sz="12800" dirty="0"/>
              <a:t>Conformément à la planification structurelle qui est en cours au Burkina Faso, on distingue les secteurs, les composantes mais aussi des thématiques transversales.</a:t>
            </a:r>
          </a:p>
          <a:p>
            <a:pPr>
              <a:buNone/>
            </a:pPr>
            <a:r>
              <a:rPr lang="fr-FR" sz="12800" dirty="0"/>
              <a:t>Les documents de planification sectorielle sont appelés politiques sectorielles.</a:t>
            </a:r>
          </a:p>
          <a:p>
            <a:pPr marL="0" indent="0">
              <a:lnSpc>
                <a:spcPct val="120000"/>
              </a:lnSpc>
              <a:buNone/>
            </a:pPr>
            <a:endParaRPr lang="fr-FR" sz="16000" dirty="0"/>
          </a:p>
          <a:p>
            <a:pPr algn="just">
              <a:lnSpc>
                <a:spcPct val="170000"/>
              </a:lnSpc>
              <a:buNone/>
            </a:pPr>
            <a:endParaRPr lang="fr-FR" sz="6200" b="1" dirty="0">
              <a:latin typeface="Arial Black" pitchFamily="34" charset="0"/>
            </a:endParaRPr>
          </a:p>
          <a:p>
            <a:pPr lvl="0"/>
            <a:endParaRPr lang="fr-FR" b="1" dirty="0">
              <a:latin typeface="Arial Black" pitchFamily="34" charset="0"/>
            </a:endParaRPr>
          </a:p>
          <a:p>
            <a:pPr algn="just">
              <a:buNone/>
            </a:pPr>
            <a:r>
              <a:rPr lang="fr-FR" b="1" dirty="0"/>
              <a:t> </a:t>
            </a:r>
          </a:p>
          <a:p>
            <a:endParaRPr lang="fr-FR" dirty="0"/>
          </a:p>
          <a:p>
            <a:endParaRPr lang="fr-FR" dirty="0"/>
          </a:p>
        </p:txBody>
      </p:sp>
    </p:spTree>
    <p:extLst>
      <p:ext uri="{BB962C8B-B14F-4D97-AF65-F5344CB8AC3E}">
        <p14:creationId xmlns:p14="http://schemas.microsoft.com/office/powerpoint/2010/main" val="3927660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1981200" y="274639"/>
            <a:ext cx="8229600" cy="466063"/>
          </a:xfrm>
        </p:spPr>
        <p:txBody>
          <a:bodyPr>
            <a:normAutofit fontScale="90000"/>
          </a:bodyPr>
          <a:lstStyle/>
          <a:p>
            <a:r>
              <a:rPr lang="fr-FR" sz="3600" b="1" dirty="0">
                <a:solidFill>
                  <a:srgbClr val="FF0000"/>
                </a:solidFill>
                <a:latin typeface="Arial Black" panose="020B0A04020102020204" pitchFamily="34" charset="0"/>
              </a:rPr>
              <a:t>I. DEFINITION DE CONCEPTS</a:t>
            </a:r>
            <a:endParaRPr lang="fr-FR" sz="3600" dirty="0"/>
          </a:p>
        </p:txBody>
      </p:sp>
      <p:sp>
        <p:nvSpPr>
          <p:cNvPr id="3" name="Espace réservé du contenu 2"/>
          <p:cNvSpPr>
            <a:spLocks noGrp="1"/>
          </p:cNvSpPr>
          <p:nvPr>
            <p:ph idx="1"/>
          </p:nvPr>
        </p:nvSpPr>
        <p:spPr>
          <a:xfrm>
            <a:off x="1461332" y="740702"/>
            <a:ext cx="10015670" cy="5952661"/>
          </a:xfrm>
        </p:spPr>
        <p:txBody>
          <a:bodyPr>
            <a:normAutofit/>
          </a:bodyPr>
          <a:lstStyle/>
          <a:p>
            <a:r>
              <a:rPr lang="fr-FR" sz="2267" dirty="0"/>
              <a:t>Le secteur est un domaine composite où interagissent un ensemble d’acteurs interdépendants qui concourent à réaliser des objectifs nationaux de développement. </a:t>
            </a:r>
          </a:p>
          <a:p>
            <a:r>
              <a:rPr lang="fr-FR" sz="2267" dirty="0"/>
              <a:t>Le secteur ne correspond pas à un découpage fixe, car il peut regrouper plusieurs ministères et inversement, les attributions d’un même ministère peuvent couvrir plusieurs secteurs. </a:t>
            </a:r>
          </a:p>
          <a:p>
            <a:r>
              <a:rPr lang="fr-FR" sz="2267" b="1" dirty="0"/>
              <a:t>Exemple : </a:t>
            </a:r>
            <a:r>
              <a:rPr lang="fr-FR" sz="2267" dirty="0"/>
              <a:t>le secteur de l’éducation et de la formation.</a:t>
            </a:r>
          </a:p>
          <a:p>
            <a:pPr marL="0" indent="0">
              <a:buNone/>
            </a:pPr>
            <a:r>
              <a:rPr lang="fr-FR" sz="2267" dirty="0"/>
              <a:t> Le sous-secteur est une composante d’un secteur dans laquelle interviennent un ensemble d’acteurs contribuant à l’atteinte d’un objectif spécifique du secteur. </a:t>
            </a:r>
          </a:p>
          <a:p>
            <a:r>
              <a:rPr lang="fr-FR" sz="2267" dirty="0"/>
              <a:t>Les sous-secteurs d’un même secteur sont distincts, mais concourent à l’atteinte de l’objectif global dudit secteur. </a:t>
            </a:r>
          </a:p>
          <a:p>
            <a:r>
              <a:rPr lang="fr-FR" sz="2267" b="1" dirty="0"/>
              <a:t>Exemple</a:t>
            </a:r>
            <a:r>
              <a:rPr lang="fr-FR" sz="2267" dirty="0"/>
              <a:t> : le sous-secteur de l’éducation nationale et de l’alphabétisation, le sous-secteur de l’enseignement supérieur, de la recherche scientifique et de l’innovation.</a:t>
            </a:r>
          </a:p>
          <a:p>
            <a:endParaRPr lang="fr-FR" dirty="0"/>
          </a:p>
        </p:txBody>
      </p:sp>
    </p:spTree>
    <p:extLst>
      <p:ext uri="{BB962C8B-B14F-4D97-AF65-F5344CB8AC3E}">
        <p14:creationId xmlns:p14="http://schemas.microsoft.com/office/powerpoint/2010/main" val="84681848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9144000" cy="644691"/>
          </a:xfrm>
        </p:spPr>
        <p:txBody>
          <a:bodyPr>
            <a:noAutofit/>
          </a:bodyPr>
          <a:lstStyle/>
          <a:p>
            <a:r>
              <a:rPr lang="fr-FR" sz="3733" b="1" dirty="0">
                <a:solidFill>
                  <a:srgbClr val="FF0000"/>
                </a:solidFill>
                <a:latin typeface="Arial Black" panose="020B0A04020102020204" pitchFamily="34" charset="0"/>
              </a:rPr>
              <a:t>I. DEFINITION DE CONCEPTS</a:t>
            </a:r>
            <a:endParaRPr lang="fr-FR" sz="3733" dirty="0"/>
          </a:p>
        </p:txBody>
      </p:sp>
      <p:sp>
        <p:nvSpPr>
          <p:cNvPr id="3" name="Espace réservé du contenu 2"/>
          <p:cNvSpPr>
            <a:spLocks noGrp="1"/>
          </p:cNvSpPr>
          <p:nvPr>
            <p:ph idx="1"/>
          </p:nvPr>
        </p:nvSpPr>
        <p:spPr>
          <a:xfrm>
            <a:off x="1666845" y="857232"/>
            <a:ext cx="10587823" cy="5569205"/>
          </a:xfrm>
        </p:spPr>
        <p:txBody>
          <a:bodyPr>
            <a:normAutofit/>
          </a:bodyPr>
          <a:lstStyle/>
          <a:p>
            <a:pPr marL="0" indent="0">
              <a:buNone/>
            </a:pPr>
            <a:r>
              <a:rPr lang="fr-FR" sz="3867" dirty="0">
                <a:solidFill>
                  <a:srgbClr val="FF0000"/>
                </a:solidFill>
              </a:rPr>
              <a:t>Planiﬁcation opérationnelle</a:t>
            </a:r>
          </a:p>
          <a:p>
            <a:pPr marL="0" indent="0">
              <a:buNone/>
            </a:pPr>
            <a:r>
              <a:rPr lang="fr-FR" sz="4267" b="1" dirty="0">
                <a:solidFill>
                  <a:srgbClr val="00B050"/>
                </a:solidFill>
              </a:rPr>
              <a:t> Définition</a:t>
            </a:r>
          </a:p>
          <a:p>
            <a:r>
              <a:rPr lang="fr-FR" dirty="0"/>
              <a:t>Processus consistant à déterminer comment les objectifs décrits dans le plan stratégique seront atteints « sur le terrain ». </a:t>
            </a:r>
          </a:p>
          <a:p>
            <a:r>
              <a:rPr lang="fr-FR" dirty="0"/>
              <a:t>Il s’agit de la préparation de l’action. La planification opérationnelle se rapporte à la réalisation des objectifs spécifiques et concerne surtout la base opérationnelle</a:t>
            </a:r>
          </a:p>
          <a:p>
            <a:r>
              <a:rPr lang="fr-FR" dirty="0"/>
              <a:t>La planiﬁcation opérationnelle couvre généralement le court et le moyen termes (entre plusieurs mois et trois ans). </a:t>
            </a:r>
          </a:p>
          <a:p>
            <a:r>
              <a:rPr lang="fr-FR" dirty="0">
                <a:solidFill>
                  <a:schemeClr val="tx1">
                    <a:lumMod val="95000"/>
                    <a:lumOff val="5000"/>
                  </a:schemeClr>
                </a:solidFill>
              </a:rPr>
              <a:t>Il s’agit de rendre opérationnel une stratégie. </a:t>
            </a:r>
          </a:p>
          <a:p>
            <a:endParaRPr lang="fr-FR" dirty="0">
              <a:solidFill>
                <a:schemeClr val="tx1">
                  <a:lumMod val="95000"/>
                  <a:lumOff val="5000"/>
                </a:schemeClr>
              </a:solidFill>
            </a:endParaRPr>
          </a:p>
          <a:p>
            <a:pPr marL="457189" lvl="1" indent="0">
              <a:buNone/>
            </a:pPr>
            <a:endParaRPr lang="fr-FR" b="1" dirty="0"/>
          </a:p>
          <a:p>
            <a:pPr marL="0" indent="0">
              <a:buNone/>
            </a:pPr>
            <a:endParaRPr lang="fr-FR" dirty="0"/>
          </a:p>
          <a:p>
            <a:endParaRPr lang="fr-FR" dirty="0"/>
          </a:p>
        </p:txBody>
      </p:sp>
    </p:spTree>
    <p:extLst>
      <p:ext uri="{BB962C8B-B14F-4D97-AF65-F5344CB8AC3E}">
        <p14:creationId xmlns:p14="http://schemas.microsoft.com/office/powerpoint/2010/main" val="1344530244"/>
      </p:ext>
    </p:extLst>
  </p:cSld>
  <p:clrMapOvr>
    <a:overrideClrMapping bg1="lt1" tx1="dk1" bg2="lt2" tx2="dk2" accent1="accent1" accent2="accent2" accent3="accent3" accent4="accent4" accent5="accent5" accent6="accent6" hlink="hlink" folHlink="folHlink"/>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9144000" cy="1028733"/>
          </a:xfrm>
        </p:spPr>
        <p:txBody>
          <a:bodyPr>
            <a:noAutofit/>
          </a:bodyPr>
          <a:lstStyle/>
          <a:p>
            <a:r>
              <a:rPr lang="fr-FR" sz="3733" b="1" dirty="0">
                <a:solidFill>
                  <a:srgbClr val="00B050"/>
                </a:solidFill>
              </a:rPr>
              <a:t/>
            </a:r>
            <a:br>
              <a:rPr lang="fr-FR" sz="3733" b="1" dirty="0">
                <a:solidFill>
                  <a:srgbClr val="00B050"/>
                </a:solidFill>
              </a:rPr>
            </a:br>
            <a:r>
              <a:rPr lang="fr-FR" sz="3733" dirty="0">
                <a:solidFill>
                  <a:schemeClr val="tx1">
                    <a:lumMod val="95000"/>
                    <a:lumOff val="5000"/>
                  </a:schemeClr>
                </a:solidFill>
              </a:rPr>
              <a:t/>
            </a:r>
            <a:br>
              <a:rPr lang="fr-FR" sz="3733" dirty="0">
                <a:solidFill>
                  <a:schemeClr val="tx1">
                    <a:lumMod val="95000"/>
                    <a:lumOff val="5000"/>
                  </a:schemeClr>
                </a:solidFill>
              </a:rPr>
            </a:br>
            <a:endParaRPr lang="fr-FR" sz="3733" dirty="0"/>
          </a:p>
        </p:txBody>
      </p:sp>
      <p:sp>
        <p:nvSpPr>
          <p:cNvPr id="3" name="Espace réservé du contenu 2"/>
          <p:cNvSpPr>
            <a:spLocks noGrp="1"/>
          </p:cNvSpPr>
          <p:nvPr>
            <p:ph idx="1"/>
          </p:nvPr>
        </p:nvSpPr>
        <p:spPr>
          <a:xfrm>
            <a:off x="1666846" y="743485"/>
            <a:ext cx="10382724" cy="6114516"/>
          </a:xfrm>
        </p:spPr>
        <p:txBody>
          <a:bodyPr>
            <a:normAutofit/>
          </a:bodyPr>
          <a:lstStyle/>
          <a:p>
            <a:pPr marL="0" indent="0" algn="just">
              <a:buNone/>
            </a:pPr>
            <a:r>
              <a:rPr lang="fr-FR" b="1" dirty="0">
                <a:solidFill>
                  <a:srgbClr val="00B050"/>
                </a:solidFill>
              </a:rPr>
              <a:t>Lien entre planification stratégique et planification opérationnelle </a:t>
            </a:r>
          </a:p>
          <a:p>
            <a:pPr algn="just"/>
            <a:r>
              <a:rPr lang="fr-FR" dirty="0">
                <a:solidFill>
                  <a:schemeClr val="tx1">
                    <a:lumMod val="95000"/>
                    <a:lumOff val="5000"/>
                  </a:schemeClr>
                </a:solidFill>
              </a:rPr>
              <a:t>Tout document de planification stratégique doit être accompagné d’un document de planification opérationnel</a:t>
            </a:r>
          </a:p>
          <a:p>
            <a:pPr algn="just"/>
            <a:r>
              <a:rPr lang="fr-FR" dirty="0"/>
              <a:t>Pour traduire les objectifs stratégiques en résultats concrets, il est nécessaire de planiﬁer les actions requises (dans un plan de travail), d’en déterminer le coût (dans un budget) et le ﬁnancement (dans un plan de mobilisation des ressources) et de préciser qui les mettra en œuvre. </a:t>
            </a:r>
          </a:p>
          <a:p>
            <a:pPr algn="just"/>
            <a:r>
              <a:rPr lang="fr-FR" dirty="0"/>
              <a:t>La relation entre la planiﬁcation stratégique et la planiﬁcation opérationnelle est aussi un processus cyclique, l’expérience tirée de la planiﬁcation opérationnelle étant utilisée pour guider la planiﬁcation stratégique, et la planiﬁcation stratégique </a:t>
            </a:r>
            <a:r>
              <a:rPr lang="fr-FR" dirty="0" err="1"/>
              <a:t>inﬂuant</a:t>
            </a:r>
            <a:r>
              <a:rPr lang="fr-FR" dirty="0"/>
              <a:t> ensuite sur la direction générale de la planiﬁcation opérationnelle. </a:t>
            </a:r>
          </a:p>
          <a:p>
            <a:pPr marL="457189" lvl="1" indent="0">
              <a:buNone/>
            </a:pPr>
            <a:endParaRPr lang="fr-FR" b="1" dirty="0"/>
          </a:p>
          <a:p>
            <a:pPr marL="0" indent="0">
              <a:buNone/>
            </a:pPr>
            <a:endParaRPr lang="fr-FR" dirty="0"/>
          </a:p>
          <a:p>
            <a:endParaRPr lang="fr-FR" dirty="0"/>
          </a:p>
        </p:txBody>
      </p:sp>
      <p:sp>
        <p:nvSpPr>
          <p:cNvPr id="4" name="Rectangle 3"/>
          <p:cNvSpPr/>
          <p:nvPr/>
        </p:nvSpPr>
        <p:spPr>
          <a:xfrm>
            <a:off x="1775520" y="351070"/>
            <a:ext cx="796888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I. DEFINITION DE CONCEPTS</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3459297"/>
      </p:ext>
    </p:extLst>
  </p:cSld>
  <p:clrMapOvr>
    <a:overrideClrMapping bg1="lt1" tx1="dk1" bg2="lt2" tx2="dk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8229600" cy="439719"/>
          </a:xfrm>
        </p:spPr>
        <p:txBody>
          <a:bodyPr>
            <a:normAutofit fontScale="90000"/>
          </a:bodyPr>
          <a:lstStyle/>
          <a:p>
            <a:r>
              <a:rPr lang="fr-FR" sz="3733" b="1" dirty="0">
                <a:solidFill>
                  <a:srgbClr val="FF0000"/>
                </a:solidFill>
                <a:latin typeface="Arial Black" panose="020B0A04020102020204" pitchFamily="34" charset="0"/>
              </a:rPr>
              <a:t>I. </a:t>
            </a:r>
            <a:r>
              <a:rPr lang="fr-FR" sz="3600" b="1" dirty="0">
                <a:solidFill>
                  <a:srgbClr val="FF0000"/>
                </a:solidFill>
                <a:latin typeface="Arial Black" panose="020B0A04020102020204" pitchFamily="34" charset="0"/>
              </a:rPr>
              <a:t>DEFINITION DE CONCEPTS</a:t>
            </a:r>
            <a:endParaRPr lang="fr-FR" sz="3600" dirty="0"/>
          </a:p>
        </p:txBody>
      </p:sp>
      <p:sp>
        <p:nvSpPr>
          <p:cNvPr id="3" name="Espace réservé du contenu 2"/>
          <p:cNvSpPr>
            <a:spLocks noGrp="1"/>
          </p:cNvSpPr>
          <p:nvPr>
            <p:ph idx="1"/>
          </p:nvPr>
        </p:nvSpPr>
        <p:spPr>
          <a:xfrm>
            <a:off x="1981200" y="785795"/>
            <a:ext cx="8229600" cy="5786479"/>
          </a:xfrm>
        </p:spPr>
        <p:txBody>
          <a:bodyPr>
            <a:normAutofit/>
          </a:bodyPr>
          <a:lstStyle/>
          <a:p>
            <a:pPr algn="just">
              <a:buNone/>
            </a:pPr>
            <a:endParaRPr lang="fr-FR" b="1" dirty="0"/>
          </a:p>
          <a:p>
            <a:endParaRPr lang="fr-FR" dirty="0"/>
          </a:p>
          <a:p>
            <a:endParaRPr lang="fr-FR" dirty="0"/>
          </a:p>
        </p:txBody>
      </p:sp>
      <p:sp>
        <p:nvSpPr>
          <p:cNvPr id="4" name="Espace réservé du contenu 2"/>
          <p:cNvSpPr txBox="1">
            <a:spLocks/>
          </p:cNvSpPr>
          <p:nvPr/>
        </p:nvSpPr>
        <p:spPr>
          <a:xfrm>
            <a:off x="1580972" y="785795"/>
            <a:ext cx="10135312" cy="57864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700" b="1" i="0" u="none" strike="noStrike" kern="1200" cap="none" spc="0" normalizeH="0" baseline="0" noProof="0" dirty="0">
                <a:ln>
                  <a:noFill/>
                </a:ln>
                <a:solidFill>
                  <a:srgbClr val="FF0000"/>
                </a:solidFill>
                <a:effectLst/>
                <a:uLnTx/>
                <a:uFillTx/>
                <a:latin typeface="Calibri"/>
                <a:ea typeface="+mn-ea"/>
                <a:cs typeface="+mn-cs"/>
              </a:rPr>
              <a:t>La macroplanification </a:t>
            </a:r>
            <a:endParaRPr kumimoji="0" lang="fr-FR" sz="2700" b="0" i="0" u="none" strike="noStrike" kern="1200" cap="none" spc="0" normalizeH="0" baseline="0" noProof="0" dirty="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700" b="0" i="0" u="none" strike="noStrike" kern="1200" cap="none" spc="0" normalizeH="0" baseline="0" noProof="0" dirty="0">
                <a:ln>
                  <a:noFill/>
                </a:ln>
                <a:solidFill>
                  <a:prstClr val="black"/>
                </a:solidFill>
                <a:effectLst/>
                <a:uLnTx/>
                <a:uFillTx/>
                <a:latin typeface="Calibri"/>
                <a:ea typeface="+mn-ea"/>
                <a:cs typeface="+mn-cs"/>
              </a:rPr>
              <a:t>Les services chargés de coordonner les activités des plans d’éducation sont les services de planification de l’éducation.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700" b="0" i="0" u="none" strike="noStrike" kern="1200" cap="none" spc="0" normalizeH="0" baseline="0" noProof="0" dirty="0">
                <a:ln>
                  <a:noFill/>
                </a:ln>
                <a:solidFill>
                  <a:prstClr val="black"/>
                </a:solidFill>
                <a:effectLst/>
                <a:uLnTx/>
                <a:uFillTx/>
                <a:latin typeface="Calibri"/>
                <a:ea typeface="+mn-ea"/>
                <a:cs typeface="+mn-cs"/>
              </a:rPr>
              <a:t>La macroplanification, c’est l’ensemble des activités de planification conçues et menées depuis le niveau central.</a:t>
            </a:r>
          </a:p>
          <a:p>
            <a:pPr marL="0" marR="0" lvl="0" indent="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fr-FR" sz="2700" b="0" i="0" u="none" strike="noStrike" kern="1200" cap="none" spc="0" normalizeH="0" baseline="0" noProof="0" dirty="0">
                <a:ln>
                  <a:noFill/>
                </a:ln>
                <a:solidFill>
                  <a:prstClr val="black"/>
                </a:solidFill>
                <a:effectLst/>
                <a:uLnTx/>
                <a:uFillTx/>
                <a:latin typeface="Calibri"/>
                <a:ea typeface="+mn-ea"/>
                <a:cs typeface="+mn-cs"/>
              </a:rPr>
              <a:t>Mais la </a:t>
            </a:r>
            <a:r>
              <a:rPr kumimoji="0" lang="fr-FR" sz="2700" b="0" i="0" u="none" strike="noStrike" kern="1200" cap="none" spc="0" normalizeH="0" baseline="0" noProof="0" dirty="0" err="1">
                <a:ln>
                  <a:noFill/>
                </a:ln>
                <a:solidFill>
                  <a:prstClr val="black"/>
                </a:solidFill>
                <a:effectLst/>
                <a:uLnTx/>
                <a:uFillTx/>
                <a:latin typeface="Calibri"/>
                <a:ea typeface="+mn-ea"/>
                <a:cs typeface="+mn-cs"/>
              </a:rPr>
              <a:t>macroplanification</a:t>
            </a:r>
            <a:r>
              <a:rPr kumimoji="0" lang="fr-FR" sz="2700" b="0" i="0" u="none" strike="noStrike" kern="1200" cap="none" spc="0" normalizeH="0" baseline="0" noProof="0" dirty="0">
                <a:ln>
                  <a:noFill/>
                </a:ln>
                <a:solidFill>
                  <a:prstClr val="black"/>
                </a:solidFill>
                <a:effectLst/>
                <a:uLnTx/>
                <a:uFillTx/>
                <a:latin typeface="Calibri"/>
                <a:ea typeface="+mn-ea"/>
                <a:cs typeface="+mn-cs"/>
              </a:rPr>
              <a:t> toute seule ne permet pas d’atteindre totalement les objectifs fixés à cause d’un certain nombre d’obstacles :</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fr-FR" sz="2700" b="0" i="0" u="none" strike="noStrike" kern="1200" cap="none" spc="0" normalizeH="0" baseline="0" noProof="0" dirty="0">
                <a:ln>
                  <a:noFill/>
                </a:ln>
                <a:solidFill>
                  <a:prstClr val="black"/>
                </a:solidFill>
                <a:effectLst/>
                <a:uLnTx/>
                <a:uFillTx/>
                <a:latin typeface="Calibri"/>
                <a:ea typeface="+mn-ea"/>
                <a:cs typeface="+mn-cs"/>
              </a:rPr>
              <a:t>la connaissance insuffisante qu’ont les planificateurs du niveau central de la situation des différentes régions et surtout de leurs spécificités ; </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fr-FR" sz="2700" b="0" i="0" u="none" strike="noStrike" kern="1200" cap="none" spc="0" normalizeH="0" baseline="0" noProof="0" dirty="0">
                <a:ln>
                  <a:noFill/>
                </a:ln>
                <a:solidFill>
                  <a:prstClr val="black"/>
                </a:solidFill>
                <a:effectLst/>
                <a:uLnTx/>
                <a:uFillTx/>
                <a:latin typeface="Calibri"/>
                <a:ea typeface="+mn-ea"/>
                <a:cs typeface="+mn-cs"/>
              </a:rPr>
              <a:t>les difficultés d’application des décisions prises au niveau central dans la région du fait de leur inadaptation ;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2580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8229600" cy="439719"/>
          </a:xfrm>
        </p:spPr>
        <p:txBody>
          <a:bodyPr>
            <a:normAutofit fontScale="90000"/>
          </a:bodyPr>
          <a:lstStyle/>
          <a:p>
            <a:r>
              <a:rPr lang="fr-FR" sz="3733" b="1" dirty="0">
                <a:solidFill>
                  <a:srgbClr val="FF0000"/>
                </a:solidFill>
                <a:latin typeface="Arial Black" panose="020B0A04020102020204" pitchFamily="34" charset="0"/>
              </a:rPr>
              <a:t>I. </a:t>
            </a:r>
            <a:r>
              <a:rPr lang="fr-FR" sz="3600" b="1" dirty="0">
                <a:solidFill>
                  <a:srgbClr val="FF0000"/>
                </a:solidFill>
                <a:latin typeface="Arial Black" panose="020B0A04020102020204" pitchFamily="34" charset="0"/>
              </a:rPr>
              <a:t>DEFINITION DE CONCEPTS</a:t>
            </a:r>
            <a:endParaRPr lang="fr-FR" sz="3600" dirty="0"/>
          </a:p>
        </p:txBody>
      </p:sp>
      <p:sp>
        <p:nvSpPr>
          <p:cNvPr id="3" name="Espace réservé du contenu 2"/>
          <p:cNvSpPr>
            <a:spLocks noGrp="1"/>
          </p:cNvSpPr>
          <p:nvPr>
            <p:ph idx="1"/>
          </p:nvPr>
        </p:nvSpPr>
        <p:spPr>
          <a:xfrm>
            <a:off x="1981200" y="785795"/>
            <a:ext cx="8229600" cy="5786479"/>
          </a:xfrm>
        </p:spPr>
        <p:txBody>
          <a:bodyPr>
            <a:normAutofit/>
          </a:bodyPr>
          <a:lstStyle/>
          <a:p>
            <a:pPr algn="just">
              <a:buNone/>
            </a:pPr>
            <a:endParaRPr lang="fr-FR" b="1" dirty="0"/>
          </a:p>
          <a:p>
            <a:endParaRPr lang="fr-FR" dirty="0"/>
          </a:p>
          <a:p>
            <a:endParaRPr lang="fr-FR" dirty="0"/>
          </a:p>
        </p:txBody>
      </p:sp>
      <p:sp>
        <p:nvSpPr>
          <p:cNvPr id="4" name="Espace réservé du contenu 2"/>
          <p:cNvSpPr txBox="1">
            <a:spLocks/>
          </p:cNvSpPr>
          <p:nvPr/>
        </p:nvSpPr>
        <p:spPr>
          <a:xfrm>
            <a:off x="1981200" y="785795"/>
            <a:ext cx="8229600" cy="57864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1" i="0" u="none" strike="noStrike" kern="1200" cap="none" spc="0" normalizeH="0" baseline="0" noProof="0" dirty="0">
                <a:ln>
                  <a:noFill/>
                </a:ln>
                <a:solidFill>
                  <a:srgbClr val="FF0000"/>
                </a:solidFill>
                <a:effectLst/>
                <a:uLnTx/>
                <a:uFillTx/>
                <a:latin typeface="Calibri"/>
                <a:ea typeface="+mn-ea"/>
                <a:cs typeface="+mn-cs"/>
              </a:rPr>
              <a:t>La macroplanification </a:t>
            </a:r>
            <a:endParaRPr kumimoji="0" lang="fr-FR" sz="3200" b="0" i="0" u="none" strike="noStrike" kern="1200" cap="none" spc="0" normalizeH="0" baseline="0" noProof="0" dirty="0">
              <a:ln>
                <a:noFill/>
              </a:ln>
              <a:solidFill>
                <a:srgbClr val="FF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a:ln>
                  <a:noFill/>
                </a:ln>
                <a:solidFill>
                  <a:prstClr val="black"/>
                </a:solidFill>
                <a:effectLst/>
                <a:uLnTx/>
                <a:uFillTx/>
                <a:latin typeface="Calibri"/>
                <a:ea typeface="+mn-ea"/>
                <a:cs typeface="+mn-cs"/>
              </a:rPr>
              <a:t>le manque de participation du niveau local au processus de décision: les personnes chargées de mettre en œuvre le plan au niveau local et régional, ne se sentent pas concernées, ni motivées car n’ayant pas été associées aux prises de décisions.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0" i="0" u="none" strike="noStrike" kern="1200" cap="none" spc="0" normalizeH="0" baseline="0" noProof="0" dirty="0">
                <a:ln>
                  <a:noFill/>
                </a:ln>
                <a:solidFill>
                  <a:prstClr val="black"/>
                </a:solidFill>
                <a:effectLst/>
                <a:uLnTx/>
                <a:uFillTx/>
                <a:latin typeface="Calibri"/>
                <a:ea typeface="+mn-ea"/>
                <a:cs typeface="+mn-cs"/>
              </a:rPr>
              <a:t> Ces insuffisances ont rendu indispensables la microplanification et la carte scolaire.</a:t>
            </a:r>
          </a:p>
        </p:txBody>
      </p:sp>
    </p:spTree>
    <p:extLst>
      <p:ext uri="{BB962C8B-B14F-4D97-AF65-F5344CB8AC3E}">
        <p14:creationId xmlns:p14="http://schemas.microsoft.com/office/powerpoint/2010/main" val="39489927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8229600" cy="439719"/>
          </a:xfrm>
        </p:spPr>
        <p:txBody>
          <a:bodyPr>
            <a:normAutofit fontScale="90000"/>
          </a:bodyPr>
          <a:lstStyle/>
          <a:p>
            <a:r>
              <a:rPr lang="fr-FR" sz="3733" b="1" dirty="0">
                <a:solidFill>
                  <a:srgbClr val="FF0000"/>
                </a:solidFill>
                <a:latin typeface="Arial Black" panose="020B0A04020102020204" pitchFamily="34" charset="0"/>
              </a:rPr>
              <a:t>I. </a:t>
            </a:r>
            <a:r>
              <a:rPr lang="fr-FR" sz="3600" b="1" dirty="0">
                <a:solidFill>
                  <a:srgbClr val="FF0000"/>
                </a:solidFill>
                <a:latin typeface="Arial Black" panose="020B0A04020102020204" pitchFamily="34" charset="0"/>
              </a:rPr>
              <a:t>DEFINITION DE CONCEPTS</a:t>
            </a:r>
            <a:endParaRPr lang="fr-FR" sz="3600" dirty="0"/>
          </a:p>
        </p:txBody>
      </p:sp>
      <p:sp>
        <p:nvSpPr>
          <p:cNvPr id="3" name="Espace réservé du contenu 2"/>
          <p:cNvSpPr>
            <a:spLocks noGrp="1"/>
          </p:cNvSpPr>
          <p:nvPr>
            <p:ph idx="1"/>
          </p:nvPr>
        </p:nvSpPr>
        <p:spPr>
          <a:xfrm>
            <a:off x="1981200" y="785795"/>
            <a:ext cx="8229600" cy="5786479"/>
          </a:xfrm>
        </p:spPr>
        <p:txBody>
          <a:bodyPr>
            <a:normAutofit/>
          </a:bodyPr>
          <a:lstStyle/>
          <a:p>
            <a:pPr algn="just">
              <a:buNone/>
            </a:pPr>
            <a:endParaRPr lang="fr-FR" b="1" dirty="0"/>
          </a:p>
          <a:p>
            <a:endParaRPr lang="fr-FR" dirty="0"/>
          </a:p>
          <a:p>
            <a:endParaRPr lang="fr-FR" dirty="0"/>
          </a:p>
        </p:txBody>
      </p:sp>
      <p:sp>
        <p:nvSpPr>
          <p:cNvPr id="4" name="Espace réservé du contenu 2"/>
          <p:cNvSpPr txBox="1">
            <a:spLocks/>
          </p:cNvSpPr>
          <p:nvPr/>
        </p:nvSpPr>
        <p:spPr>
          <a:xfrm>
            <a:off x="1775520" y="644691"/>
            <a:ext cx="10197138" cy="60035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1" i="0" u="none" strike="noStrike" kern="1200" cap="none" spc="0" normalizeH="0" baseline="0" noProof="0" dirty="0">
                <a:ln>
                  <a:noFill/>
                </a:ln>
                <a:solidFill>
                  <a:srgbClr val="FF0000"/>
                </a:solidFill>
                <a:effectLst/>
                <a:uLnTx/>
                <a:uFillTx/>
                <a:latin typeface="Calibri"/>
                <a:ea typeface="+mn-ea"/>
                <a:cs typeface="+mn-cs"/>
              </a:rPr>
              <a:t>La microplanification</a:t>
            </a:r>
            <a:endParaRPr kumimoji="0" lang="fr-FR" sz="3200" b="0" i="0" u="none" strike="noStrike" kern="1200" cap="none" spc="0" normalizeH="0" baseline="0" noProof="0" dirty="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700" b="1" i="0" u="none" strike="noStrike" kern="1200" cap="none" spc="0" normalizeH="0" baseline="0" noProof="0" dirty="0">
                <a:ln>
                  <a:noFill/>
                </a:ln>
                <a:solidFill>
                  <a:prstClr val="black"/>
                </a:solidFill>
                <a:effectLst/>
                <a:uLnTx/>
                <a:uFillTx/>
                <a:latin typeface="Calibri"/>
                <a:ea typeface="+mn-ea"/>
                <a:cs typeface="+mn-cs"/>
              </a:rPr>
              <a:t>La microplanification</a:t>
            </a:r>
            <a:r>
              <a:rPr kumimoji="0" lang="fr-FR" sz="2700" b="0" i="0" u="none" strike="noStrike" kern="1200" cap="none" spc="0" normalizeH="0" baseline="0" noProof="0" dirty="0">
                <a:ln>
                  <a:noFill/>
                </a:ln>
                <a:solidFill>
                  <a:prstClr val="black"/>
                </a:solidFill>
                <a:effectLst/>
                <a:uLnTx/>
                <a:uFillTx/>
                <a:latin typeface="Calibri"/>
                <a:ea typeface="+mn-ea"/>
                <a:cs typeface="+mn-cs"/>
              </a:rPr>
              <a:t> de l’éducation recouvre toute activité de planification au niveau régional, local et même institutionnel.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700" b="0" i="0" u="none" strike="noStrike" kern="1200" cap="none" spc="0" normalizeH="0" baseline="0" noProof="0" dirty="0">
                <a:ln>
                  <a:noFill/>
                </a:ln>
                <a:solidFill>
                  <a:prstClr val="black"/>
                </a:solidFill>
                <a:effectLst/>
                <a:uLnTx/>
                <a:uFillTx/>
                <a:latin typeface="Calibri"/>
                <a:ea typeface="+mn-ea"/>
                <a:cs typeface="+mn-cs"/>
              </a:rPr>
              <a:t>A partir des grandes orientations nationales, elle s’efforce d’assurer plus d’égalité dans la répartition des services éducatifs, une meilleure adéquation de ceux-ci aux besoins des communautés locales et une utilisation rationnelle des ressources disponibles.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700" b="0" i="0" u="none" strike="noStrike" kern="1200" cap="none" spc="0" normalizeH="0" baseline="0" noProof="0" dirty="0">
                <a:ln>
                  <a:noFill/>
                </a:ln>
                <a:solidFill>
                  <a:prstClr val="black"/>
                </a:solidFill>
                <a:effectLst/>
                <a:uLnTx/>
                <a:uFillTx/>
                <a:latin typeface="Calibri"/>
                <a:ea typeface="+mn-ea"/>
                <a:cs typeface="+mn-cs"/>
              </a:rPr>
              <a:t>La carte scolaire ou carte éducative est un des éléments de la microplanification qui recouvre toutes les activités de planification au niveau régional, local et même institutionnel.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700" b="0" i="0" u="none" strike="noStrike" kern="1200" cap="none" spc="0" normalizeH="0" baseline="0" noProof="0" dirty="0">
                <a:ln>
                  <a:noFill/>
                </a:ln>
                <a:solidFill>
                  <a:prstClr val="black"/>
                </a:solidFill>
                <a:effectLst/>
                <a:uLnTx/>
                <a:uFillTx/>
                <a:latin typeface="Calibri"/>
                <a:ea typeface="+mn-ea"/>
                <a:cs typeface="+mn-cs"/>
              </a:rPr>
              <a:t>L’intérêt grandissant pour la microplanification résulte d’une certaine désillusion concernant les résultats des expériences de planification au niveau central.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3768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8229600" cy="439719"/>
          </a:xfrm>
        </p:spPr>
        <p:txBody>
          <a:bodyPr>
            <a:normAutofit fontScale="90000"/>
          </a:bodyPr>
          <a:lstStyle/>
          <a:p>
            <a:r>
              <a:rPr lang="fr-FR" sz="3733" b="1" dirty="0">
                <a:solidFill>
                  <a:srgbClr val="FF0000"/>
                </a:solidFill>
                <a:latin typeface="Arial Black" panose="020B0A04020102020204" pitchFamily="34" charset="0"/>
              </a:rPr>
              <a:t>I. </a:t>
            </a:r>
            <a:r>
              <a:rPr lang="fr-FR" sz="3600" b="1" dirty="0">
                <a:solidFill>
                  <a:srgbClr val="FF0000"/>
                </a:solidFill>
                <a:latin typeface="Arial Black" panose="020B0A04020102020204" pitchFamily="34" charset="0"/>
              </a:rPr>
              <a:t>DEFINITION DE CONCEPTS</a:t>
            </a:r>
            <a:endParaRPr lang="fr-FR" sz="3600" dirty="0"/>
          </a:p>
        </p:txBody>
      </p:sp>
      <p:sp>
        <p:nvSpPr>
          <p:cNvPr id="3" name="Espace réservé du contenu 2"/>
          <p:cNvSpPr>
            <a:spLocks noGrp="1"/>
          </p:cNvSpPr>
          <p:nvPr>
            <p:ph idx="1"/>
          </p:nvPr>
        </p:nvSpPr>
        <p:spPr>
          <a:xfrm>
            <a:off x="1981200" y="785795"/>
            <a:ext cx="8229600" cy="5786479"/>
          </a:xfrm>
        </p:spPr>
        <p:txBody>
          <a:bodyPr>
            <a:normAutofit/>
          </a:bodyPr>
          <a:lstStyle/>
          <a:p>
            <a:pPr algn="just">
              <a:buNone/>
            </a:pPr>
            <a:endParaRPr lang="fr-FR" b="1" dirty="0"/>
          </a:p>
          <a:p>
            <a:endParaRPr lang="fr-FR" dirty="0"/>
          </a:p>
          <a:p>
            <a:endParaRPr lang="fr-FR" dirty="0"/>
          </a:p>
        </p:txBody>
      </p:sp>
      <p:sp>
        <p:nvSpPr>
          <p:cNvPr id="4" name="Espace réservé du contenu 2"/>
          <p:cNvSpPr txBox="1">
            <a:spLocks/>
          </p:cNvSpPr>
          <p:nvPr/>
        </p:nvSpPr>
        <p:spPr>
          <a:xfrm>
            <a:off x="1523999" y="785795"/>
            <a:ext cx="10405929" cy="57864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1" i="0" u="none" strike="noStrike" kern="1200" cap="none" spc="0" normalizeH="0" baseline="0" noProof="0" dirty="0">
                <a:ln>
                  <a:noFill/>
                </a:ln>
                <a:solidFill>
                  <a:srgbClr val="FF0000"/>
                </a:solidFill>
                <a:effectLst/>
                <a:uLnTx/>
                <a:uFillTx/>
                <a:latin typeface="Calibri"/>
                <a:ea typeface="+mn-ea"/>
                <a:cs typeface="+mn-cs"/>
              </a:rPr>
              <a:t>La microplanification</a:t>
            </a:r>
            <a:endParaRPr kumimoji="0" lang="fr-FR" sz="3200" b="0" i="0" u="none" strike="noStrike" kern="1200" cap="none" spc="0" normalizeH="0" baseline="0" noProof="0" dirty="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3200" b="0" i="0" u="none" strike="noStrike" kern="1200" cap="none" spc="0" normalizeH="0" baseline="0" noProof="0" dirty="0">
                <a:ln>
                  <a:noFill/>
                </a:ln>
                <a:solidFill>
                  <a:prstClr val="black"/>
                </a:solidFill>
                <a:effectLst/>
                <a:uLnTx/>
                <a:uFillTx/>
                <a:latin typeface="Calibri"/>
                <a:ea typeface="+mn-ea"/>
                <a:cs typeface="+mn-cs"/>
              </a:rPr>
              <a:t>La carte scolaire sert à définir pour une période donnée des objectifs quantitatifs et qualificatifs que les pouvoirs publics se fixent dans le domaine de l’enseignement compte tenu des besoins et des moyens que l’on peut ou que l’on veut y consacrer.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a:solidFill>
                  <a:prstClr val="black"/>
                </a:solidFill>
                <a:latin typeface="Calibri"/>
              </a:rPr>
              <a:t>Aujourd’hui, la carte scolaire est soutenue par les monographies (régionales, provinciales, communales). La monographie est une étude détaillée sur un ou des sujet(s) précis et limité(s). </a:t>
            </a:r>
            <a:endParaRPr kumimoji="0" lang="fr-FR"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30935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9"/>
            <a:ext cx="8229600" cy="439719"/>
          </a:xfrm>
        </p:spPr>
        <p:txBody>
          <a:bodyPr>
            <a:normAutofit fontScale="90000"/>
          </a:bodyPr>
          <a:lstStyle/>
          <a:p>
            <a:r>
              <a:rPr lang="fr-FR" sz="3733" b="1" dirty="0">
                <a:solidFill>
                  <a:srgbClr val="FF0000"/>
                </a:solidFill>
                <a:latin typeface="Arial Black" panose="020B0A04020102020204" pitchFamily="34" charset="0"/>
              </a:rPr>
              <a:t>I. </a:t>
            </a:r>
            <a:r>
              <a:rPr lang="fr-FR" sz="3600" b="1" dirty="0">
                <a:solidFill>
                  <a:srgbClr val="FF0000"/>
                </a:solidFill>
                <a:latin typeface="Arial Black" panose="020B0A04020102020204" pitchFamily="34" charset="0"/>
              </a:rPr>
              <a:t>DEFINITION DE CONCEPTS</a:t>
            </a:r>
            <a:endParaRPr lang="fr-FR" sz="3600" dirty="0"/>
          </a:p>
        </p:txBody>
      </p:sp>
      <p:sp>
        <p:nvSpPr>
          <p:cNvPr id="3" name="Espace réservé du contenu 2"/>
          <p:cNvSpPr>
            <a:spLocks noGrp="1"/>
          </p:cNvSpPr>
          <p:nvPr>
            <p:ph idx="1"/>
          </p:nvPr>
        </p:nvSpPr>
        <p:spPr>
          <a:xfrm>
            <a:off x="1981200" y="785795"/>
            <a:ext cx="8229600" cy="5786479"/>
          </a:xfrm>
        </p:spPr>
        <p:txBody>
          <a:bodyPr>
            <a:normAutofit/>
          </a:bodyPr>
          <a:lstStyle/>
          <a:p>
            <a:pPr algn="just">
              <a:buNone/>
            </a:pPr>
            <a:endParaRPr lang="fr-FR" b="1" dirty="0"/>
          </a:p>
          <a:p>
            <a:endParaRPr lang="fr-FR" dirty="0"/>
          </a:p>
          <a:p>
            <a:endParaRPr lang="fr-FR" dirty="0"/>
          </a:p>
          <a:p>
            <a:endParaRPr lang="fr-FR" dirty="0"/>
          </a:p>
        </p:txBody>
      </p:sp>
      <p:sp>
        <p:nvSpPr>
          <p:cNvPr id="4" name="Espace réservé du contenu 2"/>
          <p:cNvSpPr txBox="1">
            <a:spLocks/>
          </p:cNvSpPr>
          <p:nvPr/>
        </p:nvSpPr>
        <p:spPr>
          <a:xfrm>
            <a:off x="1523999" y="785795"/>
            <a:ext cx="10405929" cy="57864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1" i="0" u="none" strike="noStrike" kern="1200" cap="none" spc="0" normalizeH="0" baseline="0" noProof="0" dirty="0">
                <a:ln>
                  <a:noFill/>
                </a:ln>
                <a:solidFill>
                  <a:srgbClr val="FF0000"/>
                </a:solidFill>
                <a:effectLst/>
                <a:uLnTx/>
                <a:uFillTx/>
                <a:latin typeface="Calibri"/>
                <a:ea typeface="+mn-ea"/>
                <a:cs typeface="+mn-cs"/>
              </a:rPr>
              <a:t>La microplanification</a:t>
            </a:r>
            <a:endParaRPr kumimoji="0" lang="fr-FR" sz="3200" b="0" i="0" u="none" strike="noStrike" kern="1200" cap="none" spc="0" normalizeH="0" baseline="0" noProof="0" dirty="0">
              <a:ln>
                <a:noFill/>
              </a:ln>
              <a:solidFill>
                <a:srgbClr val="FF0000"/>
              </a:solidFill>
              <a:effectLst/>
              <a:uLnTx/>
              <a:uFillTx/>
              <a:latin typeface="Calibri"/>
              <a:ea typeface="+mn-ea"/>
              <a:cs typeface="+mn-cs"/>
            </a:endParaRPr>
          </a:p>
          <a:p>
            <a:pPr marL="0" indent="0">
              <a:buNone/>
            </a:pPr>
            <a:r>
              <a:rPr lang="fr-FR" sz="2800" dirty="0"/>
              <a:t>Les monographies contiennent des éléments essentiels suivants :</a:t>
            </a:r>
            <a:endParaRPr lang="en-US" sz="2800" dirty="0"/>
          </a:p>
          <a:p>
            <a:pPr lvl="0"/>
            <a:r>
              <a:rPr lang="fr-FR" sz="2800" dirty="0"/>
              <a:t>la population scolarisable à votre disposition ;</a:t>
            </a:r>
            <a:endParaRPr lang="en-US" sz="2800" dirty="0"/>
          </a:p>
          <a:p>
            <a:pPr lvl="0"/>
            <a:r>
              <a:rPr lang="fr-FR" sz="2800" dirty="0"/>
              <a:t>l’accès et la participation à l’école primaire ;</a:t>
            </a:r>
            <a:endParaRPr lang="en-US" sz="2800" dirty="0"/>
          </a:p>
          <a:p>
            <a:pPr lvl="0"/>
            <a:r>
              <a:rPr lang="fr-FR" sz="2800" dirty="0"/>
              <a:t>les indicateurs d’efficacité interne du système ;</a:t>
            </a:r>
            <a:endParaRPr lang="en-US" sz="2800" dirty="0"/>
          </a:p>
          <a:p>
            <a:pPr lvl="0"/>
            <a:r>
              <a:rPr lang="fr-FR" sz="2800" dirty="0"/>
              <a:t>l’étude de la disparité selon le genre ;</a:t>
            </a:r>
            <a:endParaRPr lang="en-US" sz="2800" dirty="0"/>
          </a:p>
          <a:p>
            <a:pPr lvl="0"/>
            <a:r>
              <a:rPr lang="fr-FR" sz="2800" dirty="0"/>
              <a:t>la question enseignante ;</a:t>
            </a:r>
            <a:endParaRPr lang="en-US" sz="2800" dirty="0"/>
          </a:p>
          <a:p>
            <a:pPr lvl="0"/>
            <a:r>
              <a:rPr lang="fr-FR" sz="2800" dirty="0"/>
              <a:t>le ratio élèves/maître et le déficit en ressources humaines ;</a:t>
            </a:r>
            <a:endParaRPr lang="en-US" sz="2800" dirty="0"/>
          </a:p>
          <a:p>
            <a:pPr lvl="0"/>
            <a:r>
              <a:rPr lang="fr-FR" sz="2800" dirty="0"/>
              <a:t>le déficit de scolarisation ;</a:t>
            </a:r>
            <a:endParaRPr lang="en-US" sz="2800" dirty="0"/>
          </a:p>
          <a:p>
            <a:pPr lvl="0"/>
            <a:r>
              <a:rPr lang="fr-FR" sz="2800" dirty="0"/>
              <a:t>le déficit en infrastructures.</a:t>
            </a:r>
          </a:p>
          <a:p>
            <a:pPr lvl="0"/>
            <a:r>
              <a:rPr lang="fr-FR" sz="2800" dirty="0"/>
              <a:t>les principaux enjeux et éléments d’orientation;</a:t>
            </a:r>
          </a:p>
          <a:p>
            <a:pPr lvl="0"/>
            <a:r>
              <a:rPr lang="fr-FR" sz="2800" dirty="0"/>
              <a:t>les besoins à court terme.</a:t>
            </a:r>
            <a:endParaRPr lang="en-US" sz="28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89329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18">
            <a:extLst>
              <a:ext uri="{FF2B5EF4-FFF2-40B4-BE49-F238E27FC236}">
                <a16:creationId xmlns:a16="http://schemas.microsoft.com/office/drawing/2014/main" id="{400F57C6-22CE-427C-8BBB-EAE31A9F7551}"/>
              </a:ext>
            </a:extLst>
          </p:cNvPr>
          <p:cNvSpPr>
            <a:spLocks noGrp="1"/>
          </p:cNvSpPr>
          <p:nvPr>
            <p:ph type="sldNum" sz="quarter" idx="12"/>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fr-FR"/>
            </a:defPPr>
            <a:lvl1pPr algn="r" rtl="0" eaLnBrk="1" fontAlgn="base" hangingPunct="1">
              <a:spcBef>
                <a:spcPct val="0"/>
              </a:spcBef>
              <a:spcAft>
                <a:spcPct val="0"/>
              </a:spcAft>
              <a:defRPr sz="1200" kern="1200">
                <a:solidFill>
                  <a:srgbClr val="045C75"/>
                </a:solidFill>
                <a:latin typeface="Constantia" panose="02030602050306030303" pitchFamily="18"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C156FF-3BBE-40C0-A7D2-2089FD22EF5C}" type="slidenum">
              <a:rPr kumimoji="0" lang="fr-FR" altLang="fr-FR" sz="1200" b="0" i="0" u="none" strike="noStrike" kern="1200" cap="none" spc="0" normalizeH="0" baseline="0" noProof="0" smtClean="0">
                <a:ln>
                  <a:noFill/>
                </a:ln>
                <a:solidFill>
                  <a:srgbClr val="045C75"/>
                </a:solidFill>
                <a:effectLst/>
                <a:uLnTx/>
                <a:uFillTx/>
                <a:latin typeface="Constantia" panose="02030602050306030303"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fr-CA" altLang="fr-FR" sz="1200" b="0" i="0" u="none" strike="noStrike" kern="1200" cap="none" spc="0" normalizeH="0" baseline="0" noProof="0">
              <a:ln>
                <a:noFill/>
              </a:ln>
              <a:solidFill>
                <a:srgbClr val="045C75"/>
              </a:solidFill>
              <a:effectLst/>
              <a:uLnTx/>
              <a:uFillTx/>
              <a:latin typeface="Constantia" panose="02030602050306030303" pitchFamily="18" charset="0"/>
              <a:ea typeface="ＭＳ Ｐゴシック" panose="020B0600070205080204" pitchFamily="34" charset="-128"/>
              <a:cs typeface="+mn-cs"/>
            </a:endParaRPr>
          </a:p>
        </p:txBody>
      </p:sp>
      <p:sp>
        <p:nvSpPr>
          <p:cNvPr id="55300" name="Rectangle 9">
            <a:extLst>
              <a:ext uri="{FF2B5EF4-FFF2-40B4-BE49-F238E27FC236}">
                <a16:creationId xmlns:a16="http://schemas.microsoft.com/office/drawing/2014/main" id="{D76BD847-B12F-4326-BB6A-B3B071A5E539}"/>
              </a:ext>
            </a:extLst>
          </p:cNvPr>
          <p:cNvSpPr>
            <a:spLocks noChangeArrowheads="1"/>
          </p:cNvSpPr>
          <p:nvPr/>
        </p:nvSpPr>
        <p:spPr bwMode="auto">
          <a:xfrm>
            <a:off x="1703389" y="908050"/>
            <a:ext cx="9971776"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452563" indent="-538163">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914400" marR="0" lvl="2" indent="0" algn="just" defTabSz="914400" rtl="0" eaLnBrk="1" fontAlgn="auto" latinLnBrk="0" hangingPunct="1">
              <a:lnSpc>
                <a:spcPct val="100000"/>
              </a:lnSpc>
              <a:spcBef>
                <a:spcPts val="0"/>
              </a:spcBef>
              <a:spcAft>
                <a:spcPts val="2400"/>
              </a:spcAft>
              <a:buClrTx/>
              <a:buSzTx/>
              <a:buFontTx/>
              <a:buNone/>
              <a:tabLst/>
              <a:defRPr/>
            </a:pPr>
            <a:r>
              <a:rPr kumimoji="0" lang="fr-FR" altLang="fr-FR" sz="2400" b="1" i="0" u="none" strike="noStrike" kern="1200" cap="none" spc="0" normalizeH="0" baseline="0" noProof="0" dirty="0">
                <a:ln>
                  <a:noFill/>
                </a:ln>
                <a:solidFill>
                  <a:srgbClr val="FF0000"/>
                </a:solidFill>
                <a:effectLst/>
                <a:uLnTx/>
                <a:uFillTx/>
                <a:latin typeface="Britannic Bold" panose="020B0903060703020204" pitchFamily="34" charset="0"/>
                <a:ea typeface="ＭＳ Ｐゴシック" panose="020B0600070205080204" pitchFamily="34" charset="-128"/>
                <a:cs typeface="+mn-cs"/>
              </a:rPr>
              <a:t>INTÉRÊT DE LA PLANIFICATION</a:t>
            </a:r>
          </a:p>
          <a:p>
            <a:pPr marL="1452563" marR="0" lvl="2" indent="-538163" algn="just" defTabSz="914400" rtl="0" eaLnBrk="1" fontAlgn="auto" latinLnBrk="0" hangingPunct="1">
              <a:lnSpc>
                <a:spcPct val="100000"/>
              </a:lnSpc>
              <a:spcBef>
                <a:spcPts val="0"/>
              </a:spcBef>
              <a:spcAft>
                <a:spcPts val="2400"/>
              </a:spcAft>
              <a:buClrTx/>
              <a:buSzTx/>
              <a:buFont typeface="Wingdings" panose="05000000000000000000" pitchFamily="2" charset="2"/>
              <a:buChar char="q"/>
              <a:tabLst/>
              <a:defRPr/>
            </a:pPr>
            <a:r>
              <a:rPr kumimoji="0" lang="fr-FR" altLang="fr-FR" sz="24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diminuer l’incertitude;</a:t>
            </a:r>
          </a:p>
          <a:p>
            <a:pPr marL="1452563" marR="0" lvl="2" indent="-538163" algn="just" defTabSz="914400" rtl="0" eaLnBrk="1" fontAlgn="auto" latinLnBrk="0" hangingPunct="1">
              <a:lnSpc>
                <a:spcPct val="100000"/>
              </a:lnSpc>
              <a:spcBef>
                <a:spcPts val="0"/>
              </a:spcBef>
              <a:spcAft>
                <a:spcPts val="2400"/>
              </a:spcAft>
              <a:buClrTx/>
              <a:buSzTx/>
              <a:buFont typeface="Wingdings" panose="05000000000000000000" pitchFamily="2" charset="2"/>
              <a:buChar char="q"/>
              <a:tabLst/>
              <a:defRPr/>
            </a:pPr>
            <a:r>
              <a:rPr kumimoji="0" lang="fr-FR" altLang="fr-FR" sz="24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faire des choix raisonnables, parfois difficiles et douloureux, parmi les alternatives existantes;</a:t>
            </a:r>
          </a:p>
          <a:p>
            <a:pPr marL="1452563" marR="0" lvl="2" indent="-538163" algn="just" defTabSz="914400" rtl="0" eaLnBrk="1" fontAlgn="auto" latinLnBrk="0" hangingPunct="1">
              <a:lnSpc>
                <a:spcPct val="100000"/>
              </a:lnSpc>
              <a:spcBef>
                <a:spcPts val="0"/>
              </a:spcBef>
              <a:spcAft>
                <a:spcPts val="2400"/>
              </a:spcAft>
              <a:buClrTx/>
              <a:buSzTx/>
              <a:buFont typeface="Wingdings" panose="05000000000000000000" pitchFamily="2" charset="2"/>
              <a:buChar char="q"/>
              <a:tabLst/>
              <a:defRPr/>
            </a:pPr>
            <a:r>
              <a:rPr kumimoji="0" lang="fr-FR" altLang="fr-FR" sz="24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répondre à la situation des ressources limitées;</a:t>
            </a:r>
          </a:p>
          <a:p>
            <a:pPr marL="1452563" marR="0" lvl="2" indent="-538163" algn="just" defTabSz="914400" rtl="0" eaLnBrk="1" fontAlgn="auto" latinLnBrk="0" hangingPunct="1">
              <a:lnSpc>
                <a:spcPct val="100000"/>
              </a:lnSpc>
              <a:spcBef>
                <a:spcPts val="0"/>
              </a:spcBef>
              <a:spcAft>
                <a:spcPts val="2400"/>
              </a:spcAft>
              <a:buClrTx/>
              <a:buSzTx/>
              <a:buFont typeface="Wingdings" panose="05000000000000000000" pitchFamily="2" charset="2"/>
              <a:buChar char="q"/>
              <a:tabLst/>
              <a:defRPr/>
            </a:pPr>
            <a:r>
              <a:rPr kumimoji="0" lang="fr-FR" altLang="fr-FR" sz="24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aborder des phénomènes complexes;</a:t>
            </a:r>
          </a:p>
          <a:p>
            <a:pPr marL="1452563" marR="0" lvl="2" indent="-538163" algn="just" defTabSz="914400" rtl="0" eaLnBrk="1" fontAlgn="auto" latinLnBrk="0" hangingPunct="1">
              <a:lnSpc>
                <a:spcPct val="100000"/>
              </a:lnSpc>
              <a:spcBef>
                <a:spcPts val="0"/>
              </a:spcBef>
              <a:spcAft>
                <a:spcPts val="2400"/>
              </a:spcAft>
              <a:buClrTx/>
              <a:buSzTx/>
              <a:buFont typeface="Wingdings" panose="05000000000000000000" pitchFamily="2" charset="2"/>
              <a:buChar char="q"/>
              <a:tabLst/>
              <a:defRPr/>
            </a:pPr>
            <a:r>
              <a:rPr kumimoji="0" lang="fr-FR" altLang="fr-FR" sz="24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prévoir et façonner l’avenir;</a:t>
            </a:r>
          </a:p>
          <a:p>
            <a:pPr marL="1452563" marR="0" lvl="2" indent="-538163" algn="just" defTabSz="914400" rtl="0" eaLnBrk="1" fontAlgn="auto" latinLnBrk="0" hangingPunct="1">
              <a:lnSpc>
                <a:spcPct val="100000"/>
              </a:lnSpc>
              <a:spcBef>
                <a:spcPts val="0"/>
              </a:spcBef>
              <a:spcAft>
                <a:spcPts val="2400"/>
              </a:spcAft>
              <a:buClrTx/>
              <a:buSzTx/>
              <a:buFont typeface="Wingdings" panose="05000000000000000000" pitchFamily="2" charset="2"/>
              <a:buChar char="q"/>
              <a:tabLst/>
              <a:defRPr/>
            </a:pPr>
            <a:r>
              <a:rPr kumimoji="0" lang="fr-FR" altLang="fr-FR" sz="2400" b="0" i="0" u="none" strike="noStrike" kern="1200" cap="none" spc="0" normalizeH="0" baseline="0" noProof="0" dirty="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faire en sorte que la vision devienne une réalité.</a:t>
            </a:r>
          </a:p>
          <a:p>
            <a:pPr marL="0" marR="0" lvl="0" indent="0" algn="just" defTabSz="914400" rtl="0" eaLnBrk="1" fontAlgn="auto" latinLnBrk="0" hangingPunct="1">
              <a:lnSpc>
                <a:spcPct val="100000"/>
              </a:lnSpc>
              <a:spcBef>
                <a:spcPts val="0"/>
              </a:spcBef>
              <a:spcAft>
                <a:spcPts val="1800"/>
              </a:spcAft>
              <a:buClrTx/>
              <a:buSzTx/>
              <a:buFontTx/>
              <a:buNone/>
              <a:tabLst/>
              <a:defRPr/>
            </a:pPr>
            <a:endPar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Titre 1">
            <a:extLst>
              <a:ext uri="{FF2B5EF4-FFF2-40B4-BE49-F238E27FC236}">
                <a16:creationId xmlns:a16="http://schemas.microsoft.com/office/drawing/2014/main" id="{AD14DFA6-6226-47A2-A027-3F1C651A7B1E}"/>
              </a:ext>
            </a:extLst>
          </p:cNvPr>
          <p:cNvSpPr txBox="1">
            <a:spLocks/>
          </p:cNvSpPr>
          <p:nvPr/>
        </p:nvSpPr>
        <p:spPr>
          <a:xfrm>
            <a:off x="1981200" y="274639"/>
            <a:ext cx="8229600" cy="43971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733" b="1" i="0" u="none" strike="noStrike" kern="1200" cap="none" spc="0" normalizeH="0" baseline="0" noProof="0" dirty="0">
                <a:ln>
                  <a:noFill/>
                </a:ln>
                <a:solidFill>
                  <a:srgbClr val="FF0000"/>
                </a:solidFill>
                <a:effectLst/>
                <a:uLnTx/>
                <a:uFillTx/>
                <a:latin typeface="Arial Black" panose="020B0A04020102020204" pitchFamily="34" charset="0"/>
                <a:ea typeface="+mj-ea"/>
                <a:cs typeface="+mj-cs"/>
              </a:rPr>
              <a:t>I. </a:t>
            </a:r>
            <a:r>
              <a:rPr kumimoji="0" lang="fr-FR" sz="3600" b="1" i="0" u="none" strike="noStrike" kern="1200" cap="none" spc="0" normalizeH="0" baseline="0" noProof="0" dirty="0">
                <a:ln>
                  <a:noFill/>
                </a:ln>
                <a:solidFill>
                  <a:srgbClr val="FF0000"/>
                </a:solidFill>
                <a:effectLst/>
                <a:uLnTx/>
                <a:uFillTx/>
                <a:latin typeface="Arial Black" panose="020B0A04020102020204" pitchFamily="34" charset="0"/>
                <a:ea typeface="+mj-ea"/>
                <a:cs typeface="+mj-cs"/>
              </a:rPr>
              <a:t>DEFINITION DE CONCEPTS</a:t>
            </a:r>
            <a:endParaRPr kumimoji="0" lang="fr-FR" sz="3600" b="0" i="0" u="none" strike="noStrike" kern="1200" cap="none" spc="0" normalizeH="0" baseline="0" noProof="0" dirty="0">
              <a:ln>
                <a:noFill/>
              </a:ln>
              <a:solidFill>
                <a:prstClr val="black"/>
              </a:solidFill>
              <a:effectLst/>
              <a:uLnTx/>
              <a:uFillTx/>
              <a:latin typeface="Calibri"/>
              <a:ea typeface="+mj-ea"/>
              <a:cs typeface="+mj-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300">
                                            <p:txEl>
                                              <p:pRg st="1" end="1"/>
                                            </p:txEl>
                                          </p:spTgt>
                                        </p:tgtEl>
                                        <p:attrNameLst>
                                          <p:attrName>style.visibility</p:attrName>
                                        </p:attrNameLst>
                                      </p:cBhvr>
                                      <p:to>
                                        <p:strVal val="visible"/>
                                      </p:to>
                                    </p:set>
                                    <p:animEffect transition="in" filter="fade">
                                      <p:cBhvr>
                                        <p:cTn id="7" dur="2000"/>
                                        <p:tgtEl>
                                          <p:spTgt spid="55300">
                                            <p:txEl>
                                              <p:pRg st="1" end="1"/>
                                            </p:txEl>
                                          </p:spTgt>
                                        </p:tgtEl>
                                      </p:cBhvr>
                                    </p:animEffect>
                                    <p:anim calcmode="lin" valueType="num">
                                      <p:cBhvr>
                                        <p:cTn id="8" dur="2000" fill="hold"/>
                                        <p:tgtEl>
                                          <p:spTgt spid="55300">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55300">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55300">
                                            <p:txEl>
                                              <p:pRg st="0" end="0"/>
                                            </p:txEl>
                                          </p:spTgt>
                                        </p:tgtEl>
                                        <p:attrNameLst>
                                          <p:attrName>style.visibility</p:attrName>
                                        </p:attrNameLst>
                                      </p:cBhvr>
                                      <p:to>
                                        <p:strVal val="visible"/>
                                      </p:to>
                                    </p:set>
                                    <p:animEffect transition="in" filter="fade">
                                      <p:cBhvr>
                                        <p:cTn id="13" dur="2000"/>
                                        <p:tgtEl>
                                          <p:spTgt spid="55300">
                                            <p:txEl>
                                              <p:pRg st="0" end="0"/>
                                            </p:txEl>
                                          </p:spTgt>
                                        </p:tgtEl>
                                      </p:cBhvr>
                                    </p:animEffect>
                                    <p:anim calcmode="lin" valueType="num">
                                      <p:cBhvr>
                                        <p:cTn id="14" dur="2000" fill="hold"/>
                                        <p:tgtEl>
                                          <p:spTgt spid="55300">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55300">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000"/>
                            </p:stCondLst>
                            <p:childTnLst>
                              <p:par>
                                <p:cTn id="17" presetID="47" presetClass="entr" presetSubtype="0" fill="hold" nodeType="afterEffect">
                                  <p:stCondLst>
                                    <p:cond delay="0"/>
                                  </p:stCondLst>
                                  <p:childTnLst>
                                    <p:set>
                                      <p:cBhvr>
                                        <p:cTn id="18" dur="1" fill="hold">
                                          <p:stCondLst>
                                            <p:cond delay="0"/>
                                          </p:stCondLst>
                                        </p:cTn>
                                        <p:tgtEl>
                                          <p:spTgt spid="55300">
                                            <p:txEl>
                                              <p:pRg st="2" end="2"/>
                                            </p:txEl>
                                          </p:spTgt>
                                        </p:tgtEl>
                                        <p:attrNameLst>
                                          <p:attrName>style.visibility</p:attrName>
                                        </p:attrNameLst>
                                      </p:cBhvr>
                                      <p:to>
                                        <p:strVal val="visible"/>
                                      </p:to>
                                    </p:set>
                                    <p:animEffect transition="in" filter="fade">
                                      <p:cBhvr>
                                        <p:cTn id="19" dur="2000"/>
                                        <p:tgtEl>
                                          <p:spTgt spid="55300">
                                            <p:txEl>
                                              <p:pRg st="2" end="2"/>
                                            </p:txEl>
                                          </p:spTgt>
                                        </p:tgtEl>
                                      </p:cBhvr>
                                    </p:animEffect>
                                    <p:anim calcmode="lin" valueType="num">
                                      <p:cBhvr>
                                        <p:cTn id="20" dur="2000" fill="hold"/>
                                        <p:tgtEl>
                                          <p:spTgt spid="55300">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55300">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6000"/>
                            </p:stCondLst>
                            <p:childTnLst>
                              <p:par>
                                <p:cTn id="23" presetID="47" presetClass="entr" presetSubtype="0" fill="hold" nodeType="afterEffect">
                                  <p:stCondLst>
                                    <p:cond delay="0"/>
                                  </p:stCondLst>
                                  <p:childTnLst>
                                    <p:set>
                                      <p:cBhvr>
                                        <p:cTn id="24" dur="1" fill="hold">
                                          <p:stCondLst>
                                            <p:cond delay="0"/>
                                          </p:stCondLst>
                                        </p:cTn>
                                        <p:tgtEl>
                                          <p:spTgt spid="55300">
                                            <p:txEl>
                                              <p:pRg st="3" end="3"/>
                                            </p:txEl>
                                          </p:spTgt>
                                        </p:tgtEl>
                                        <p:attrNameLst>
                                          <p:attrName>style.visibility</p:attrName>
                                        </p:attrNameLst>
                                      </p:cBhvr>
                                      <p:to>
                                        <p:strVal val="visible"/>
                                      </p:to>
                                    </p:set>
                                    <p:animEffect transition="in" filter="fade">
                                      <p:cBhvr>
                                        <p:cTn id="25" dur="2000"/>
                                        <p:tgtEl>
                                          <p:spTgt spid="55300">
                                            <p:txEl>
                                              <p:pRg st="3" end="3"/>
                                            </p:txEl>
                                          </p:spTgt>
                                        </p:tgtEl>
                                      </p:cBhvr>
                                    </p:animEffect>
                                    <p:anim calcmode="lin" valueType="num">
                                      <p:cBhvr>
                                        <p:cTn id="26" dur="2000" fill="hold"/>
                                        <p:tgtEl>
                                          <p:spTgt spid="55300">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55300">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8000"/>
                            </p:stCondLst>
                            <p:childTnLst>
                              <p:par>
                                <p:cTn id="29" presetID="47" presetClass="entr" presetSubtype="0" fill="hold" nodeType="afterEffect">
                                  <p:stCondLst>
                                    <p:cond delay="0"/>
                                  </p:stCondLst>
                                  <p:childTnLst>
                                    <p:set>
                                      <p:cBhvr>
                                        <p:cTn id="30" dur="1" fill="hold">
                                          <p:stCondLst>
                                            <p:cond delay="0"/>
                                          </p:stCondLst>
                                        </p:cTn>
                                        <p:tgtEl>
                                          <p:spTgt spid="55300">
                                            <p:txEl>
                                              <p:pRg st="4" end="4"/>
                                            </p:txEl>
                                          </p:spTgt>
                                        </p:tgtEl>
                                        <p:attrNameLst>
                                          <p:attrName>style.visibility</p:attrName>
                                        </p:attrNameLst>
                                      </p:cBhvr>
                                      <p:to>
                                        <p:strVal val="visible"/>
                                      </p:to>
                                    </p:set>
                                    <p:animEffect transition="in" filter="fade">
                                      <p:cBhvr>
                                        <p:cTn id="31" dur="2000"/>
                                        <p:tgtEl>
                                          <p:spTgt spid="55300">
                                            <p:txEl>
                                              <p:pRg st="4" end="4"/>
                                            </p:txEl>
                                          </p:spTgt>
                                        </p:tgtEl>
                                      </p:cBhvr>
                                    </p:animEffect>
                                    <p:anim calcmode="lin" valueType="num">
                                      <p:cBhvr>
                                        <p:cTn id="32" dur="2000" fill="hold"/>
                                        <p:tgtEl>
                                          <p:spTgt spid="55300">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55300">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0000"/>
                            </p:stCondLst>
                            <p:childTnLst>
                              <p:par>
                                <p:cTn id="35" presetID="47" presetClass="entr" presetSubtype="0" fill="hold" nodeType="afterEffect">
                                  <p:stCondLst>
                                    <p:cond delay="0"/>
                                  </p:stCondLst>
                                  <p:childTnLst>
                                    <p:set>
                                      <p:cBhvr>
                                        <p:cTn id="36" dur="1" fill="hold">
                                          <p:stCondLst>
                                            <p:cond delay="0"/>
                                          </p:stCondLst>
                                        </p:cTn>
                                        <p:tgtEl>
                                          <p:spTgt spid="55300">
                                            <p:txEl>
                                              <p:pRg st="5" end="5"/>
                                            </p:txEl>
                                          </p:spTgt>
                                        </p:tgtEl>
                                        <p:attrNameLst>
                                          <p:attrName>style.visibility</p:attrName>
                                        </p:attrNameLst>
                                      </p:cBhvr>
                                      <p:to>
                                        <p:strVal val="visible"/>
                                      </p:to>
                                    </p:set>
                                    <p:animEffect transition="in" filter="fade">
                                      <p:cBhvr>
                                        <p:cTn id="37" dur="2000"/>
                                        <p:tgtEl>
                                          <p:spTgt spid="55300">
                                            <p:txEl>
                                              <p:pRg st="5" end="5"/>
                                            </p:txEl>
                                          </p:spTgt>
                                        </p:tgtEl>
                                      </p:cBhvr>
                                    </p:animEffect>
                                    <p:anim calcmode="lin" valueType="num">
                                      <p:cBhvr>
                                        <p:cTn id="38" dur="2000" fill="hold"/>
                                        <p:tgtEl>
                                          <p:spTgt spid="55300">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55300">
                                            <p:txEl>
                                              <p:pRg st="5" end="5"/>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2000"/>
                            </p:stCondLst>
                            <p:childTnLst>
                              <p:par>
                                <p:cTn id="41" presetID="47" presetClass="entr" presetSubtype="0" fill="hold" nodeType="afterEffect">
                                  <p:stCondLst>
                                    <p:cond delay="0"/>
                                  </p:stCondLst>
                                  <p:childTnLst>
                                    <p:set>
                                      <p:cBhvr>
                                        <p:cTn id="42" dur="1" fill="hold">
                                          <p:stCondLst>
                                            <p:cond delay="0"/>
                                          </p:stCondLst>
                                        </p:cTn>
                                        <p:tgtEl>
                                          <p:spTgt spid="55300">
                                            <p:txEl>
                                              <p:pRg st="6" end="6"/>
                                            </p:txEl>
                                          </p:spTgt>
                                        </p:tgtEl>
                                        <p:attrNameLst>
                                          <p:attrName>style.visibility</p:attrName>
                                        </p:attrNameLst>
                                      </p:cBhvr>
                                      <p:to>
                                        <p:strVal val="visible"/>
                                      </p:to>
                                    </p:set>
                                    <p:animEffect transition="in" filter="fade">
                                      <p:cBhvr>
                                        <p:cTn id="43" dur="2000"/>
                                        <p:tgtEl>
                                          <p:spTgt spid="55300">
                                            <p:txEl>
                                              <p:pRg st="6" end="6"/>
                                            </p:txEl>
                                          </p:spTgt>
                                        </p:tgtEl>
                                      </p:cBhvr>
                                    </p:animEffect>
                                    <p:anim calcmode="lin" valueType="num">
                                      <p:cBhvr>
                                        <p:cTn id="44" dur="2000" fill="hold"/>
                                        <p:tgtEl>
                                          <p:spTgt spid="55300">
                                            <p:txEl>
                                              <p:pRg st="6" end="6"/>
                                            </p:txEl>
                                          </p:spTgt>
                                        </p:tgtEl>
                                        <p:attrNameLst>
                                          <p:attrName>ppt_x</p:attrName>
                                        </p:attrNameLst>
                                      </p:cBhvr>
                                      <p:tavLst>
                                        <p:tav tm="0">
                                          <p:val>
                                            <p:strVal val="#ppt_x"/>
                                          </p:val>
                                        </p:tav>
                                        <p:tav tm="100000">
                                          <p:val>
                                            <p:strVal val="#ppt_x"/>
                                          </p:val>
                                        </p:tav>
                                      </p:tavLst>
                                    </p:anim>
                                    <p:anim calcmode="lin" valueType="num">
                                      <p:cBhvr>
                                        <p:cTn id="45" dur="2000" fill="hold"/>
                                        <p:tgtEl>
                                          <p:spTgt spid="5530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640793" y="283022"/>
            <a:ext cx="10283478" cy="398015"/>
          </a:xfrm>
        </p:spPr>
        <p:txBody>
          <a:bodyPr>
            <a:normAutofit fontScale="90000"/>
          </a:bodyPr>
          <a:lstStyle/>
          <a:p>
            <a:r>
              <a:rPr lang="fr-FR" dirty="0"/>
              <a:t>Plan de cours</a:t>
            </a:r>
          </a:p>
        </p:txBody>
      </p:sp>
      <p:sp>
        <p:nvSpPr>
          <p:cNvPr id="3" name="Espace réservé du contenu 2"/>
          <p:cNvSpPr>
            <a:spLocks noGrp="1"/>
          </p:cNvSpPr>
          <p:nvPr>
            <p:ph idx="1"/>
          </p:nvPr>
        </p:nvSpPr>
        <p:spPr>
          <a:xfrm>
            <a:off x="1486967" y="795130"/>
            <a:ext cx="10283477" cy="5381833"/>
          </a:xfrm>
        </p:spPr>
        <p:txBody>
          <a:bodyPr>
            <a:normAutofit fontScale="70000" lnSpcReduction="20000"/>
          </a:bodyPr>
          <a:lstStyle/>
          <a:p>
            <a:pPr marL="457200" lvl="1" indent="0">
              <a:buNone/>
            </a:pPr>
            <a:r>
              <a:rPr lang="fr-FR" sz="3400" b="1" dirty="0"/>
              <a:t>Première partie : Processus de planification</a:t>
            </a:r>
          </a:p>
          <a:p>
            <a:pPr marL="457200" lvl="1" indent="0">
              <a:buNone/>
            </a:pPr>
            <a:r>
              <a:rPr lang="fr-FR" sz="3400" b="1" dirty="0"/>
              <a:t>I.	Définition des concepts</a:t>
            </a:r>
          </a:p>
          <a:p>
            <a:pPr marL="457200" lvl="1" indent="0">
              <a:buNone/>
            </a:pPr>
            <a:r>
              <a:rPr lang="fr-FR" sz="3400" b="1" dirty="0"/>
              <a:t>II.	La planification stratégique</a:t>
            </a:r>
          </a:p>
          <a:p>
            <a:pPr marL="457200" lvl="1" indent="0">
              <a:buNone/>
            </a:pPr>
            <a:r>
              <a:rPr lang="fr-FR" sz="3400" dirty="0"/>
              <a:t>      Définition des concepts clés</a:t>
            </a:r>
          </a:p>
          <a:p>
            <a:pPr marL="457200" lvl="1" indent="0">
              <a:buNone/>
            </a:pPr>
            <a:r>
              <a:rPr lang="fr-FR" sz="3400" dirty="0"/>
              <a:t>2.1.	Démarche de planification stratégique au niveau national, sectoriel ou décentralisé</a:t>
            </a:r>
          </a:p>
          <a:p>
            <a:pPr marL="457200" lvl="1" indent="0">
              <a:buNone/>
            </a:pPr>
            <a:r>
              <a:rPr lang="fr-FR" sz="3400" dirty="0"/>
              <a:t>2.2.	Processus d’élaboration d’une politique sectorielle selon le guide méthodologique</a:t>
            </a:r>
          </a:p>
          <a:p>
            <a:pPr marL="457200" lvl="1" indent="0">
              <a:buNone/>
            </a:pPr>
            <a:r>
              <a:rPr lang="fr-FR" sz="3400" dirty="0"/>
              <a:t>2.3.	Etapes de planification stratégique selon AFRISTAT</a:t>
            </a:r>
          </a:p>
          <a:p>
            <a:pPr marL="457200" lvl="1" indent="0">
              <a:buNone/>
            </a:pPr>
            <a:r>
              <a:rPr lang="fr-FR" sz="3400" dirty="0"/>
              <a:t>2.4.	Etapes de planification de l’éducation selon l’IIPE/UNESCO </a:t>
            </a:r>
          </a:p>
          <a:p>
            <a:pPr marL="457200" lvl="1" indent="0">
              <a:buNone/>
            </a:pPr>
            <a:r>
              <a:rPr lang="fr-FR" sz="3400" dirty="0"/>
              <a:t>2.5.	Caractéristiques d’un processus efficace de préparation de plan</a:t>
            </a:r>
          </a:p>
          <a:p>
            <a:pPr marL="457200" lvl="1" indent="0">
              <a:buNone/>
            </a:pPr>
            <a:endParaRPr lang="fr-FR" sz="3400" dirty="0"/>
          </a:p>
          <a:p>
            <a:pPr marL="457200" lvl="1" indent="0">
              <a:buNone/>
            </a:pPr>
            <a:r>
              <a:rPr lang="fr-FR" sz="3400" b="1" dirty="0"/>
              <a:t>III. LA PRISE EN COMLPTE DE CERTAINS DOMAINES SPECIFIQUES DANS LA PLANIFICATION</a:t>
            </a:r>
            <a:endParaRPr lang="en-US" sz="3400" b="1" dirty="0"/>
          </a:p>
          <a:p>
            <a:pPr marL="457200" lvl="1" indent="0">
              <a:buNone/>
            </a:pPr>
            <a:r>
              <a:rPr lang="fr-FR" sz="3400" dirty="0"/>
              <a:t>3.1 Planification sensible au genre et aux droits de l’enfant</a:t>
            </a:r>
            <a:endParaRPr lang="en-US" sz="3400" dirty="0"/>
          </a:p>
          <a:p>
            <a:pPr marL="457200" lvl="1" indent="0">
              <a:buNone/>
            </a:pPr>
            <a:r>
              <a:rPr lang="fr-FR" sz="3400" dirty="0"/>
              <a:t>3.2 Planification sensible aux crises et l’inclusion des personnes déplacées</a:t>
            </a:r>
            <a:endParaRPr lang="en-US" sz="3400" dirty="0"/>
          </a:p>
          <a:p>
            <a:pPr marL="457200" lvl="1" indent="0">
              <a:buNone/>
            </a:pPr>
            <a:r>
              <a:rPr lang="fr-FR" sz="3400" dirty="0"/>
              <a:t>3.3 Planification sensible aux handicapés</a:t>
            </a:r>
            <a:endParaRPr lang="en-US" sz="3400" dirty="0"/>
          </a:p>
          <a:p>
            <a:pPr marL="457200" lvl="1" indent="0">
              <a:buNone/>
            </a:pPr>
            <a:endParaRPr lang="fr-FR" sz="3400" dirty="0"/>
          </a:p>
        </p:txBody>
      </p:sp>
    </p:spTree>
    <p:extLst>
      <p:ext uri="{BB962C8B-B14F-4D97-AF65-F5344CB8AC3E}">
        <p14:creationId xmlns:p14="http://schemas.microsoft.com/office/powerpoint/2010/main" val="42376480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006481-AAAF-4A76-AC18-D0E91D8472E9}"/>
              </a:ext>
            </a:extLst>
          </p:cNvPr>
          <p:cNvSpPr/>
          <p:nvPr/>
        </p:nvSpPr>
        <p:spPr>
          <a:xfrm>
            <a:off x="1387367" y="714358"/>
            <a:ext cx="10625958" cy="59708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Caractéristiques d’une bonne planification</a:t>
            </a: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2400" b="1" i="0" u="none" strike="noStrike" kern="1200" cap="none" spc="0" normalizeH="0" baseline="0" noProof="0" dirty="0">
                <a:ln>
                  <a:noFill/>
                </a:ln>
                <a:solidFill>
                  <a:srgbClr val="404040"/>
                </a:solidFill>
                <a:effectLst/>
                <a:uLnTx/>
                <a:uFillTx/>
                <a:latin typeface="Calibri"/>
                <a:ea typeface="+mn-ea"/>
                <a:cs typeface="Arial" panose="020B0604020202020204" pitchFamily="34" charset="0"/>
              </a:rPr>
              <a:t>Une bonne planification doit :</a:t>
            </a:r>
          </a:p>
          <a:p>
            <a:pPr marL="444500" marR="0" lvl="0" indent="-444500" algn="just"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fr-F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prendre en considération les différents éléments internes et externes pour être réaliste dans la planification ;</a:t>
            </a:r>
          </a:p>
          <a:p>
            <a:pPr marL="444500" marR="0" lvl="0" indent="-444500" algn="just"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fr-F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tenir compte des changements susceptibles d’intervenir dans l’environnement externe ;</a:t>
            </a:r>
          </a:p>
          <a:p>
            <a:pPr marL="444500" marR="0" lvl="0" indent="-444500" algn="just"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fr-F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permettre de prendre conscience des forces et faiblesses de l’organisme de l’établissement ou du programme et procéder à des ajustements afin d’assurer à tout moment une efficacité optimale;</a:t>
            </a:r>
          </a:p>
          <a:p>
            <a:pPr marL="444500" marR="0" lvl="0" indent="-444500" algn="just"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fr-F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être un exercice itératif qui implique plusieurs acteurs et l’engagement des dirigeants de l’organisation;</a:t>
            </a:r>
          </a:p>
          <a:p>
            <a:pPr marL="444500" marR="0" lvl="0" indent="-444500" algn="just"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fr-FR"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Permettre d’assurer une meilleure adéquation entre les besoins d’une population et les ressources disponibles.</a:t>
            </a:r>
          </a:p>
        </p:txBody>
      </p:sp>
      <p:sp>
        <p:nvSpPr>
          <p:cNvPr id="5" name="Titre 1">
            <a:extLst>
              <a:ext uri="{FF2B5EF4-FFF2-40B4-BE49-F238E27FC236}">
                <a16:creationId xmlns:a16="http://schemas.microsoft.com/office/drawing/2014/main" id="{B14F62AD-FE0E-44BE-ABA7-94899BB97DC5}"/>
              </a:ext>
            </a:extLst>
          </p:cNvPr>
          <p:cNvSpPr txBox="1">
            <a:spLocks/>
          </p:cNvSpPr>
          <p:nvPr/>
        </p:nvSpPr>
        <p:spPr>
          <a:xfrm>
            <a:off x="1981200" y="274639"/>
            <a:ext cx="8229600" cy="439719"/>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733" b="1" i="0" u="none" strike="noStrike" kern="1200" cap="none" spc="0" normalizeH="0" baseline="0" noProof="0" dirty="0">
                <a:ln>
                  <a:noFill/>
                </a:ln>
                <a:solidFill>
                  <a:srgbClr val="FF0000"/>
                </a:solidFill>
                <a:effectLst/>
                <a:uLnTx/>
                <a:uFillTx/>
                <a:latin typeface="Arial Black" panose="020B0A04020102020204" pitchFamily="34" charset="0"/>
                <a:ea typeface="+mj-ea"/>
                <a:cs typeface="+mj-cs"/>
              </a:rPr>
              <a:t>I. </a:t>
            </a:r>
            <a:r>
              <a:rPr kumimoji="0" lang="fr-FR" sz="3600" b="1" i="0" u="none" strike="noStrike" kern="1200" cap="none" spc="0" normalizeH="0" baseline="0" noProof="0" dirty="0">
                <a:ln>
                  <a:noFill/>
                </a:ln>
                <a:solidFill>
                  <a:srgbClr val="FF0000"/>
                </a:solidFill>
                <a:effectLst/>
                <a:uLnTx/>
                <a:uFillTx/>
                <a:latin typeface="Arial Black" panose="020B0A04020102020204" pitchFamily="34" charset="0"/>
                <a:ea typeface="+mj-ea"/>
                <a:cs typeface="+mj-cs"/>
              </a:rPr>
              <a:t>DEFINITION DE CONCEPTS</a:t>
            </a:r>
            <a:endParaRPr kumimoji="0" lang="fr-FR" sz="3600" b="0" i="0" u="none" strike="noStrike" kern="1200" cap="none" spc="0" normalizeH="0" baseline="0" noProof="0" dirty="0">
              <a:ln>
                <a:noFill/>
              </a:ln>
              <a:solidFill>
                <a:prstClr val="black"/>
              </a:solidFill>
              <a:effectLst/>
              <a:uLnTx/>
              <a:uFillTx/>
              <a:latin typeface="Calibri"/>
              <a:ea typeface="+mj-ea"/>
              <a:cs typeface="+mj-cs"/>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anim calcmode="lin" valueType="num">
                                      <p:cBhvr>
                                        <p:cTn id="8"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2000"/>
                                        <p:tgtEl>
                                          <p:spTgt spid="10">
                                            <p:txEl>
                                              <p:pRg st="1" end="1"/>
                                            </p:txEl>
                                          </p:spTgt>
                                        </p:tgtEl>
                                      </p:cBhvr>
                                    </p:animEffect>
                                    <p:anim calcmode="lin" valueType="num">
                                      <p:cBhvr>
                                        <p:cTn id="14" dur="2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4000"/>
                            </p:stCondLst>
                            <p:childTnLst>
                              <p:par>
                                <p:cTn id="17" presetID="47" presetClass="entr" presetSubtype="0" fill="hold"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2000"/>
                                        <p:tgtEl>
                                          <p:spTgt spid="10">
                                            <p:txEl>
                                              <p:pRg st="2" end="2"/>
                                            </p:txEl>
                                          </p:spTgt>
                                        </p:tgtEl>
                                      </p:cBhvr>
                                    </p:animEffect>
                                    <p:anim calcmode="lin" valueType="num">
                                      <p:cBhvr>
                                        <p:cTn id="20" dur="2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6000"/>
                            </p:stCondLst>
                            <p:childTnLst>
                              <p:par>
                                <p:cTn id="23" presetID="47" presetClass="entr" presetSubtype="0"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2000"/>
                                        <p:tgtEl>
                                          <p:spTgt spid="10">
                                            <p:txEl>
                                              <p:pRg st="3" end="3"/>
                                            </p:txEl>
                                          </p:spTgt>
                                        </p:tgtEl>
                                      </p:cBhvr>
                                    </p:animEffect>
                                    <p:anim calcmode="lin" valueType="num">
                                      <p:cBhvr>
                                        <p:cTn id="26" dur="2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8000"/>
                            </p:stCondLst>
                            <p:childTnLst>
                              <p:par>
                                <p:cTn id="29" presetID="47" presetClass="entr" presetSubtype="0" fill="hold"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2000"/>
                                        <p:tgtEl>
                                          <p:spTgt spid="10">
                                            <p:txEl>
                                              <p:pRg st="4" end="4"/>
                                            </p:txEl>
                                          </p:spTgt>
                                        </p:tgtEl>
                                      </p:cBhvr>
                                    </p:animEffect>
                                    <p:anim calcmode="lin" valueType="num">
                                      <p:cBhvr>
                                        <p:cTn id="32" dur="2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0000"/>
                            </p:stCondLst>
                            <p:childTnLst>
                              <p:par>
                                <p:cTn id="35" presetID="47" presetClass="entr" presetSubtype="0" fill="hold" nodeType="after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2000"/>
                                        <p:tgtEl>
                                          <p:spTgt spid="10">
                                            <p:txEl>
                                              <p:pRg st="5" end="5"/>
                                            </p:txEl>
                                          </p:spTgt>
                                        </p:tgtEl>
                                      </p:cBhvr>
                                    </p:animEffect>
                                    <p:anim calcmode="lin" valueType="num">
                                      <p:cBhvr>
                                        <p:cTn id="38" dur="2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2000"/>
                            </p:stCondLst>
                            <p:childTnLst>
                              <p:par>
                                <p:cTn id="41" presetID="47" presetClass="entr" presetSubtype="0" fill="hold" nodeType="after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2000"/>
                                        <p:tgtEl>
                                          <p:spTgt spid="10">
                                            <p:txEl>
                                              <p:pRg st="6" end="6"/>
                                            </p:txEl>
                                          </p:spTgt>
                                        </p:tgtEl>
                                      </p:cBhvr>
                                    </p:animEffect>
                                    <p:anim calcmode="lin" valueType="num">
                                      <p:cBhvr>
                                        <p:cTn id="44" dur="2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5" dur="2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420058-D774-4C49-95CB-9B5CFED3FFDE}"/>
              </a:ext>
            </a:extLst>
          </p:cNvPr>
          <p:cNvSpPr>
            <a:spLocks noGrp="1"/>
          </p:cNvSpPr>
          <p:nvPr>
            <p:ph idx="1"/>
          </p:nvPr>
        </p:nvSpPr>
        <p:spPr/>
        <p:txBody>
          <a:bodyPr>
            <a:normAutofit/>
          </a:bodyPr>
          <a:lstStyle/>
          <a:p>
            <a:endParaRPr lang="fr-FR" sz="6000" b="1" dirty="0"/>
          </a:p>
          <a:p>
            <a:pPr marL="0" indent="0" algn="ctr">
              <a:buNone/>
            </a:pPr>
            <a:r>
              <a:rPr lang="fr-FR" sz="6000" b="1" dirty="0">
                <a:solidFill>
                  <a:srgbClr val="FF0000"/>
                </a:solidFill>
              </a:rPr>
              <a:t>II. La planification stratégique</a:t>
            </a:r>
          </a:p>
        </p:txBody>
      </p:sp>
    </p:spTree>
    <p:extLst>
      <p:ext uri="{BB962C8B-B14F-4D97-AF65-F5344CB8AC3E}">
        <p14:creationId xmlns:p14="http://schemas.microsoft.com/office/powerpoint/2010/main" val="997435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a:extLst>
              <a:ext uri="{FF2B5EF4-FFF2-40B4-BE49-F238E27FC236}">
                <a16:creationId xmlns:a16="http://schemas.microsoft.com/office/drawing/2014/main" id="{7442C532-D347-4CE9-A24F-C64D7028E01F}"/>
              </a:ext>
            </a:extLst>
          </p:cNvPr>
          <p:cNvSpPr>
            <a:spLocks noChangeArrowheads="1"/>
          </p:cNvSpPr>
          <p:nvPr/>
        </p:nvSpPr>
        <p:spPr bwMode="auto">
          <a:xfrm>
            <a:off x="1530351" y="3176"/>
            <a:ext cx="8893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1028700" indent="-57150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028700" marR="0" lvl="1" indent="-571500" algn="ctr" defTabSz="914400" rtl="0" eaLnBrk="1" fontAlgn="auto" latinLnBrk="0" hangingPunct="1">
              <a:lnSpc>
                <a:spcPct val="100000"/>
              </a:lnSpc>
              <a:spcBef>
                <a:spcPts val="0"/>
              </a:spcBef>
              <a:spcAft>
                <a:spcPts val="0"/>
              </a:spcAft>
              <a:buClrTx/>
              <a:buSzTx/>
              <a:buFontTx/>
              <a:buNone/>
              <a:tabLst/>
              <a:defRPr/>
            </a:pPr>
            <a:r>
              <a:rPr kumimoji="0" lang="fr-FR" altLang="fr-FR" sz="32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Planification Stratégique</a:t>
            </a:r>
          </a:p>
        </p:txBody>
      </p:sp>
      <p:sp>
        <p:nvSpPr>
          <p:cNvPr id="7" name="Rectangle 6">
            <a:extLst>
              <a:ext uri="{FF2B5EF4-FFF2-40B4-BE49-F238E27FC236}">
                <a16:creationId xmlns:a16="http://schemas.microsoft.com/office/drawing/2014/main" id="{05387BCC-2EED-4BE4-A76F-C9ABFA7C8D69}"/>
              </a:ext>
            </a:extLst>
          </p:cNvPr>
          <p:cNvSpPr/>
          <p:nvPr/>
        </p:nvSpPr>
        <p:spPr>
          <a:xfrm>
            <a:off x="1351723" y="574676"/>
            <a:ext cx="10654748" cy="562461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600"/>
              </a:spcAft>
              <a:buClr>
                <a:srgbClr val="D34817"/>
              </a:buClr>
              <a:buSzPct val="85000"/>
              <a:buFontTx/>
              <a:buNone/>
              <a:tabLst/>
              <a:defRPr/>
            </a:pPr>
            <a:r>
              <a:rPr kumimoji="0" lang="fr-FR" sz="32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Calibri" panose="020F0502020204030204" pitchFamily="34" charset="0"/>
                <a:cs typeface="Arial" panose="020B0604020202020204" pitchFamily="34" charset="0"/>
              </a:rPr>
              <a:t>DÉFINITION</a:t>
            </a:r>
            <a:endParaRPr kumimoji="0" lang="fr-FR" sz="2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2100" b="1" i="0" u="none" strike="noStrike" kern="1200" cap="none" spc="0" normalizeH="0" baseline="0" noProof="0" dirty="0">
                <a:ln>
                  <a:noFill/>
                </a:ln>
                <a:solidFill>
                  <a:prstClr val="black"/>
                </a:solidFill>
                <a:effectLst/>
                <a:uLnTx/>
                <a:uFillTx/>
                <a:latin typeface="Calibri"/>
                <a:ea typeface="+mn-ea"/>
                <a:cs typeface="+mn-cs"/>
              </a:rPr>
              <a:t>La planification est qualifiée de stratégique: </a:t>
            </a:r>
          </a:p>
          <a:p>
            <a:pPr marL="714375" marR="0" lvl="0" indent="-342900" algn="just"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fr-FR" sz="2100" b="0" i="0" u="none" strike="noStrike" kern="1200" cap="none" spc="0" normalizeH="0" baseline="0" noProof="0" dirty="0">
                <a:ln>
                  <a:noFill/>
                </a:ln>
                <a:solidFill>
                  <a:prstClr val="black"/>
                </a:solidFill>
                <a:effectLst/>
                <a:uLnTx/>
                <a:uFillTx/>
                <a:latin typeface="Calibri"/>
                <a:ea typeface="+mn-ea"/>
                <a:cs typeface="+mn-cs"/>
              </a:rPr>
              <a:t>lorsqu’elle </a:t>
            </a:r>
            <a:r>
              <a:rPr kumimoji="0" lang="fr-FR" sz="2100" b="1" i="0" u="none" strike="noStrike" kern="1200" cap="none" spc="0" normalizeH="0" baseline="0" noProof="0" dirty="0">
                <a:ln>
                  <a:noFill/>
                </a:ln>
                <a:solidFill>
                  <a:prstClr val="black"/>
                </a:solidFill>
                <a:effectLst/>
                <a:uLnTx/>
                <a:uFillTx/>
                <a:latin typeface="Calibri"/>
                <a:ea typeface="+mn-ea"/>
                <a:cs typeface="+mn-cs"/>
              </a:rPr>
              <a:t>suit un chemin </a:t>
            </a:r>
            <a:r>
              <a:rPr kumimoji="0" lang="fr-FR" sz="2100" b="0" i="0" u="none" strike="noStrike" kern="1200" cap="none" spc="0" normalizeH="0" baseline="0" noProof="0" dirty="0">
                <a:ln>
                  <a:noFill/>
                </a:ln>
                <a:solidFill>
                  <a:prstClr val="black"/>
                </a:solidFill>
                <a:effectLst/>
                <a:uLnTx/>
                <a:uFillTx/>
                <a:latin typeface="Calibri"/>
                <a:ea typeface="+mn-ea"/>
                <a:cs typeface="+mn-cs"/>
              </a:rPr>
              <a:t>: elle est un cheminement; </a:t>
            </a:r>
          </a:p>
          <a:p>
            <a:pPr marL="714375" marR="0" lvl="0" indent="-342900" algn="just"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fr-FR" sz="2100" b="0" i="0" u="none" strike="noStrike" kern="1200" cap="none" spc="0" normalizeH="0" baseline="0" noProof="0" dirty="0">
                <a:ln>
                  <a:noFill/>
                </a:ln>
                <a:solidFill>
                  <a:prstClr val="black"/>
                </a:solidFill>
                <a:effectLst/>
                <a:uLnTx/>
                <a:uFillTx/>
                <a:latin typeface="Calibri"/>
                <a:ea typeface="+mn-ea"/>
                <a:cs typeface="+mn-cs"/>
              </a:rPr>
              <a:t>Parce qu’elle se donne </a:t>
            </a:r>
            <a:r>
              <a:rPr kumimoji="0" lang="fr-FR" sz="2100" b="1" i="0" u="none" strike="noStrike" kern="1200" cap="none" spc="0" normalizeH="0" baseline="0" noProof="0" dirty="0">
                <a:ln>
                  <a:noFill/>
                </a:ln>
                <a:solidFill>
                  <a:prstClr val="black"/>
                </a:solidFill>
                <a:effectLst/>
                <a:uLnTx/>
                <a:uFillTx/>
                <a:latin typeface="Calibri"/>
                <a:ea typeface="+mn-ea"/>
                <a:cs typeface="+mn-cs"/>
              </a:rPr>
              <a:t>des objectifs à moyen et long terme </a:t>
            </a:r>
            <a:r>
              <a:rPr kumimoji="0" lang="fr-FR" sz="2100" b="0" i="0" u="none" strike="noStrike" kern="1200" cap="none" spc="0" normalizeH="0" baseline="0" noProof="0" dirty="0">
                <a:ln>
                  <a:noFill/>
                </a:ln>
                <a:solidFill>
                  <a:prstClr val="black"/>
                </a:solidFill>
                <a:effectLst/>
                <a:uLnTx/>
                <a:uFillTx/>
                <a:latin typeface="Calibri"/>
                <a:ea typeface="+mn-ea"/>
                <a:cs typeface="+mn-cs"/>
              </a:rPr>
              <a:t>à atteindre</a:t>
            </a:r>
            <a:r>
              <a:rPr kumimoji="0" lang="fr-FR" sz="2100" b="1" i="0" u="none" strike="noStrike" kern="1200" cap="none" spc="0" normalizeH="0" baseline="0" noProof="0" dirty="0">
                <a:ln>
                  <a:noFill/>
                </a:ln>
                <a:solidFill>
                  <a:prstClr val="black"/>
                </a:solidFill>
                <a:effectLst/>
                <a:uLnTx/>
                <a:uFillTx/>
                <a:latin typeface="Calibri"/>
                <a:ea typeface="+mn-ea"/>
                <a:cs typeface="+mn-cs"/>
              </a:rPr>
              <a:t>; </a:t>
            </a:r>
          </a:p>
          <a:p>
            <a:pPr marL="714375" marR="0" lvl="0" indent="-342900" algn="just" defTabSz="914400" rtl="0" eaLnBrk="1" fontAlgn="auto" latinLnBrk="0" hangingPunct="1">
              <a:lnSpc>
                <a:spcPct val="100000"/>
              </a:lnSpc>
              <a:spcBef>
                <a:spcPts val="0"/>
              </a:spcBef>
              <a:spcAft>
                <a:spcPts val="1200"/>
              </a:spcAft>
              <a:buClrTx/>
              <a:buSzTx/>
              <a:buFont typeface="Wingdings" panose="05000000000000000000" pitchFamily="2" charset="2"/>
              <a:buChar char="q"/>
              <a:tabLst/>
              <a:defRPr/>
            </a:pPr>
            <a:r>
              <a:rPr kumimoji="0" lang="fr-FR" sz="2100" b="0" i="0" u="none" strike="noStrike" kern="1200" cap="none" spc="0" normalizeH="0" baseline="0" noProof="0" dirty="0">
                <a:ln>
                  <a:noFill/>
                </a:ln>
                <a:solidFill>
                  <a:prstClr val="black"/>
                </a:solidFill>
                <a:effectLst/>
                <a:uLnTx/>
                <a:uFillTx/>
                <a:latin typeface="Calibri"/>
                <a:ea typeface="+mn-ea"/>
                <a:cs typeface="+mn-cs"/>
              </a:rPr>
              <a:t>lorsqu'elle veut réaliser </a:t>
            </a:r>
            <a:r>
              <a:rPr kumimoji="0" lang="fr-FR" sz="2100" b="1" i="0" u="none" strike="noStrike" kern="1200" cap="none" spc="0" normalizeH="0" baseline="0" noProof="0" dirty="0">
                <a:ln>
                  <a:noFill/>
                </a:ln>
                <a:solidFill>
                  <a:prstClr val="black"/>
                </a:solidFill>
                <a:effectLst/>
                <a:uLnTx/>
                <a:uFillTx/>
                <a:latin typeface="Calibri"/>
                <a:ea typeface="+mn-ea"/>
                <a:cs typeface="+mn-cs"/>
              </a:rPr>
              <a:t>une vision, </a:t>
            </a:r>
            <a:r>
              <a:rPr kumimoji="0" lang="fr-FR" sz="2100" b="0" i="0" u="none" strike="noStrike" kern="1200" cap="none" spc="0" normalizeH="0" baseline="0" noProof="0" dirty="0">
                <a:ln>
                  <a:noFill/>
                </a:ln>
                <a:solidFill>
                  <a:prstClr val="black"/>
                </a:solidFill>
                <a:effectLst/>
                <a:uLnTx/>
                <a:uFillTx/>
                <a:latin typeface="Calibri"/>
                <a:ea typeface="+mn-ea"/>
                <a:cs typeface="+mn-cs"/>
              </a:rPr>
              <a:t>un projet de société, des préférences de structure.</a:t>
            </a:r>
          </a:p>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fr-FR" sz="2100" b="1" i="0" u="none" strike="noStrike" kern="1200" cap="none" spc="0" normalizeH="0" baseline="0" noProof="0" dirty="0">
                <a:ln>
                  <a:noFill/>
                </a:ln>
                <a:solidFill>
                  <a:prstClr val="black"/>
                </a:solidFill>
                <a:effectLst>
                  <a:outerShdw blurRad="38100" dist="38100" dir="2700000" algn="tl">
                    <a:srgbClr val="FFFFFF"/>
                  </a:outerShdw>
                </a:effectLst>
                <a:uLnTx/>
                <a:uFillTx/>
                <a:latin typeface="Antique Olive Roman" pitchFamily="34" charset="0"/>
                <a:ea typeface="Times" pitchFamily="18" charset="0"/>
                <a:cs typeface="Times New Roman" pitchFamily="18" charset="0"/>
              </a:rPr>
              <a:t>La planification stratégique</a:t>
            </a:r>
            <a:r>
              <a:rPr kumimoji="0" lang="fr-FR" sz="2100" b="1" i="0" u="none" strike="noStrike" kern="1200" cap="none" spc="0" normalizeH="0" baseline="0" noProof="0" dirty="0">
                <a:ln>
                  <a:noFill/>
                </a:ln>
                <a:solidFill>
                  <a:srgbClr val="990000"/>
                </a:solidFill>
                <a:effectLst>
                  <a:outerShdw blurRad="38100" dist="38100" dir="2700000" algn="tl">
                    <a:srgbClr val="000000"/>
                  </a:outerShdw>
                </a:effectLst>
                <a:uLnTx/>
                <a:uFillTx/>
                <a:latin typeface="Antique Olive Roman" pitchFamily="34" charset="0"/>
                <a:ea typeface="Times" pitchFamily="18" charset="0"/>
                <a:cs typeface="Times New Roman" pitchFamily="18" charset="0"/>
              </a:rPr>
              <a:t> </a:t>
            </a:r>
            <a:r>
              <a:rPr kumimoji="0" lang="fr-FR" sz="2100" b="0" i="0" u="none" strike="noStrike" kern="1200" cap="none" spc="0" normalizeH="0" baseline="0" noProof="0" dirty="0">
                <a:ln>
                  <a:noFill/>
                </a:ln>
                <a:solidFill>
                  <a:srgbClr val="000000"/>
                </a:solidFill>
                <a:effectLst/>
                <a:uLnTx/>
                <a:uFillTx/>
                <a:latin typeface="Antique Olive Roman" pitchFamily="34" charset="0"/>
                <a:ea typeface="Times" pitchFamily="18" charset="0"/>
                <a:cs typeface="Times New Roman" pitchFamily="18" charset="0"/>
              </a:rPr>
              <a:t>est un processus qui vise à préparer l'avenir de façon </a:t>
            </a:r>
            <a:r>
              <a:rPr kumimoji="0" lang="fr-FR" sz="2100" b="1" i="0" u="none" strike="noStrike" kern="1200" cap="none" spc="0" normalizeH="0" baseline="0" noProof="0" dirty="0">
                <a:ln>
                  <a:noFill/>
                </a:ln>
                <a:solidFill>
                  <a:srgbClr val="000000"/>
                </a:solidFill>
                <a:effectLst/>
                <a:uLnTx/>
                <a:uFillTx/>
                <a:latin typeface="Antique Olive Roman" pitchFamily="34" charset="0"/>
                <a:ea typeface="Times" pitchFamily="18" charset="0"/>
                <a:cs typeface="Times New Roman" pitchFamily="18" charset="0"/>
              </a:rPr>
              <a:t>proactive</a:t>
            </a:r>
            <a:r>
              <a:rPr kumimoji="0" lang="fr-FR" sz="2100" b="0" i="0" u="none" strike="noStrike" kern="1200" cap="none" spc="0" normalizeH="0" baseline="0" noProof="0" dirty="0">
                <a:ln>
                  <a:noFill/>
                </a:ln>
                <a:solidFill>
                  <a:srgbClr val="000000"/>
                </a:solidFill>
                <a:effectLst/>
                <a:uLnTx/>
                <a:uFillTx/>
                <a:latin typeface="Antique Olive Roman" pitchFamily="34" charset="0"/>
                <a:ea typeface="Times" pitchFamily="18" charset="0"/>
                <a:cs typeface="Times New Roman" pitchFamily="18" charset="0"/>
              </a:rPr>
              <a:t>, en permettant au management de définir les orientations majeures de l'organisation, depuis </a:t>
            </a:r>
            <a:r>
              <a:rPr kumimoji="0" lang="fr-FR" sz="2100" b="1" i="0" u="none" strike="noStrike" kern="1200" cap="none" spc="0" normalizeH="0" baseline="0" noProof="0" dirty="0">
                <a:ln>
                  <a:noFill/>
                </a:ln>
                <a:solidFill>
                  <a:srgbClr val="000000"/>
                </a:solidFill>
                <a:effectLst/>
                <a:uLnTx/>
                <a:uFillTx/>
                <a:latin typeface="Antique Olive Roman" pitchFamily="34" charset="0"/>
                <a:ea typeface="Times" pitchFamily="18" charset="0"/>
                <a:cs typeface="Times New Roman" pitchFamily="18" charset="0"/>
              </a:rPr>
              <a:t>la mission </a:t>
            </a:r>
            <a:r>
              <a:rPr kumimoji="0" lang="fr-FR" sz="2100" b="0" i="0" u="none" strike="noStrike" kern="1200" cap="none" spc="0" normalizeH="0" baseline="0" noProof="0" dirty="0">
                <a:ln>
                  <a:noFill/>
                </a:ln>
                <a:solidFill>
                  <a:srgbClr val="000000"/>
                </a:solidFill>
                <a:effectLst/>
                <a:uLnTx/>
                <a:uFillTx/>
                <a:latin typeface="Antique Olive Roman" pitchFamily="34" charset="0"/>
                <a:ea typeface="Times" pitchFamily="18" charset="0"/>
                <a:cs typeface="Times New Roman" pitchFamily="18" charset="0"/>
              </a:rPr>
              <a:t>jusqu’aux </a:t>
            </a:r>
            <a:r>
              <a:rPr kumimoji="0" lang="fr-FR" sz="2100" b="1" i="0" u="none" strike="noStrike" kern="1200" cap="none" spc="0" normalizeH="0" baseline="0" noProof="0" dirty="0">
                <a:ln>
                  <a:noFill/>
                </a:ln>
                <a:solidFill>
                  <a:srgbClr val="000000"/>
                </a:solidFill>
                <a:effectLst/>
                <a:uLnTx/>
                <a:uFillTx/>
                <a:latin typeface="Antique Olive Roman" pitchFamily="34" charset="0"/>
                <a:ea typeface="Times" pitchFamily="18" charset="0"/>
                <a:cs typeface="Times New Roman" pitchFamily="18" charset="0"/>
              </a:rPr>
              <a:t>stratégies</a:t>
            </a:r>
            <a:r>
              <a:rPr kumimoji="0" lang="fr-FR" sz="2100" b="0" i="0" u="none" strike="noStrike" kern="1200" cap="none" spc="0" normalizeH="0" baseline="0" noProof="0" dirty="0">
                <a:ln>
                  <a:noFill/>
                </a:ln>
                <a:solidFill>
                  <a:srgbClr val="000000"/>
                </a:solidFill>
                <a:effectLst/>
                <a:uLnTx/>
                <a:uFillTx/>
                <a:latin typeface="Antique Olive Roman" pitchFamily="34" charset="0"/>
                <a:ea typeface="Times" pitchFamily="18" charset="0"/>
                <a:cs typeface="Times New Roman" pitchFamily="18" charset="0"/>
              </a:rPr>
              <a:t>, ainsi qu'un </a:t>
            </a:r>
            <a:r>
              <a:rPr kumimoji="0" lang="fr-FR" sz="2100" b="1" i="0" u="none" strike="noStrike" kern="1200" cap="none" spc="0" normalizeH="0" baseline="0" noProof="0" dirty="0">
                <a:ln>
                  <a:noFill/>
                </a:ln>
                <a:solidFill>
                  <a:srgbClr val="000000"/>
                </a:solidFill>
                <a:effectLst/>
                <a:uLnTx/>
                <a:uFillTx/>
                <a:latin typeface="Antique Olive Roman" pitchFamily="34" charset="0"/>
                <a:ea typeface="Times" pitchFamily="18" charset="0"/>
                <a:cs typeface="Times New Roman" pitchFamily="18" charset="0"/>
              </a:rPr>
              <a:t>plan d'action global</a:t>
            </a:r>
            <a:r>
              <a:rPr kumimoji="0" lang="fr-FR" sz="2100" b="0" i="0" u="none" strike="noStrike" kern="1200" cap="none" spc="0" normalizeH="0" baseline="0" noProof="0" dirty="0">
                <a:ln>
                  <a:noFill/>
                </a:ln>
                <a:solidFill>
                  <a:srgbClr val="000000"/>
                </a:solidFill>
                <a:effectLst/>
                <a:uLnTx/>
                <a:uFillTx/>
                <a:latin typeface="Antique Olive Roman" pitchFamily="34" charset="0"/>
                <a:ea typeface="Times" pitchFamily="18" charset="0"/>
                <a:cs typeface="Times New Roman" pitchFamily="18" charset="0"/>
              </a:rPr>
              <a:t>, en tenant compte:</a:t>
            </a:r>
          </a:p>
          <a:p>
            <a:pPr marL="800100" marR="0" lvl="1" indent="-342900" algn="just" defTabSz="914400" rtl="0" eaLnBrk="1" fontAlgn="auto" latinLnBrk="0" hangingPunct="1">
              <a:lnSpc>
                <a:spcPct val="100000"/>
              </a:lnSpc>
              <a:spcBef>
                <a:spcPts val="0"/>
              </a:spcBef>
              <a:spcAft>
                <a:spcPts val="1200"/>
              </a:spcAft>
              <a:buClrTx/>
              <a:buSzTx/>
              <a:buFont typeface="Wingdings" pitchFamily="2" charset="2"/>
              <a:buChar char=""/>
              <a:tabLst/>
              <a:defRPr/>
            </a:pPr>
            <a:r>
              <a:rPr kumimoji="0" lang="fr-FR" sz="2100" b="0" i="0" u="none" strike="noStrike" kern="1200" cap="none" spc="0" normalizeH="0" baseline="0" noProof="0" dirty="0">
                <a:ln>
                  <a:noFill/>
                </a:ln>
                <a:solidFill>
                  <a:srgbClr val="000000"/>
                </a:solidFill>
                <a:effectLst/>
                <a:uLnTx/>
                <a:uFillTx/>
                <a:latin typeface="Antique Olive Roman" pitchFamily="34" charset="0"/>
                <a:ea typeface="Times" pitchFamily="18" charset="0"/>
                <a:cs typeface="Times New Roman" pitchFamily="18" charset="0"/>
              </a:rPr>
              <a:t>des changements externes prévisibles, notamment chez les intervenants- clés;</a:t>
            </a:r>
          </a:p>
          <a:p>
            <a:pPr marL="800100" marR="0" lvl="1" indent="-342900" algn="just" defTabSz="914400" rtl="0" eaLnBrk="1" fontAlgn="auto" latinLnBrk="0" hangingPunct="1">
              <a:lnSpc>
                <a:spcPct val="100000"/>
              </a:lnSpc>
              <a:spcBef>
                <a:spcPts val="0"/>
              </a:spcBef>
              <a:spcAft>
                <a:spcPts val="1200"/>
              </a:spcAft>
              <a:buClrTx/>
              <a:buSzTx/>
              <a:buFont typeface="Wingdings" pitchFamily="2" charset="2"/>
              <a:buChar char=""/>
              <a:tabLst/>
              <a:defRPr/>
            </a:pPr>
            <a:r>
              <a:rPr kumimoji="0" lang="fr-FR" sz="2100" b="0" i="0" u="none" strike="noStrike" kern="1200" cap="none" spc="0" normalizeH="0" baseline="0" noProof="0" dirty="0">
                <a:ln>
                  <a:noFill/>
                </a:ln>
                <a:solidFill>
                  <a:srgbClr val="000000"/>
                </a:solidFill>
                <a:effectLst/>
                <a:uLnTx/>
                <a:uFillTx/>
                <a:latin typeface="Antique Olive Roman" pitchFamily="34" charset="0"/>
                <a:ea typeface="Times" pitchFamily="18" charset="0"/>
                <a:cs typeface="Times New Roman" pitchFamily="18" charset="0"/>
              </a:rPr>
              <a:t>des capacités actuelles et potentielles de l'organisation;</a:t>
            </a:r>
          </a:p>
          <a:p>
            <a:pPr marL="800100" marR="0" lvl="1" indent="-342900" algn="just" defTabSz="914400" rtl="0" eaLnBrk="1" fontAlgn="auto" latinLnBrk="0" hangingPunct="1">
              <a:lnSpc>
                <a:spcPct val="100000"/>
              </a:lnSpc>
              <a:spcBef>
                <a:spcPts val="0"/>
              </a:spcBef>
              <a:spcAft>
                <a:spcPts val="1200"/>
              </a:spcAft>
              <a:buClrTx/>
              <a:buSzTx/>
              <a:buFont typeface="Wingdings" pitchFamily="2" charset="2"/>
              <a:buChar char=""/>
              <a:tabLst/>
              <a:defRPr/>
            </a:pPr>
            <a:r>
              <a:rPr kumimoji="0" lang="fr-FR" sz="2100" b="0" i="0" u="none" strike="noStrike" kern="1200" cap="none" spc="0" normalizeH="0" baseline="0" noProof="0" dirty="0">
                <a:ln>
                  <a:noFill/>
                </a:ln>
                <a:solidFill>
                  <a:srgbClr val="000000"/>
                </a:solidFill>
                <a:effectLst/>
                <a:uLnTx/>
                <a:uFillTx/>
                <a:latin typeface="Antique Olive Roman" pitchFamily="34" charset="0"/>
                <a:ea typeface="Times" pitchFamily="18" charset="0"/>
                <a:cs typeface="Times New Roman" pitchFamily="18" charset="0"/>
              </a:rPr>
              <a:t>des valeurs des dirigeants et autres intervenants- clés.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7">
                                            <p:txEl>
                                              <p:pRg st="0" end="0"/>
                                            </p:txEl>
                                          </p:spTgt>
                                        </p:tgtEl>
                                      </p:cBhvr>
                                    </p:animEffect>
                                    <p:anim calcmode="lin" valueType="num">
                                      <p:cBhvr>
                                        <p:cTn id="10" dur="2000" fill="hold"/>
                                        <p:tgtEl>
                                          <p:spTgt spid="7">
                                            <p:txEl>
                                              <p:pRg st="0" end="0"/>
                                            </p:txEl>
                                          </p:spTgt>
                                        </p:tgtEl>
                                        <p:attrNameLst>
                                          <p:attrName>ppt_x</p:attrName>
                                        </p:attrNameLst>
                                      </p:cBhvr>
                                      <p:tavLst>
                                        <p:tav tm="0">
                                          <p:val>
                                            <p:fltVal val="0.5"/>
                                          </p:val>
                                        </p:tav>
                                        <p:tav tm="100000">
                                          <p:val>
                                            <p:strVal val="#ppt_x"/>
                                          </p:val>
                                        </p:tav>
                                      </p:tavLst>
                                    </p:anim>
                                    <p:anim calcmode="lin" valueType="num">
                                      <p:cBhvr>
                                        <p:cTn id="11" dur="2000" fill="hold"/>
                                        <p:tgtEl>
                                          <p:spTgt spid="7">
                                            <p:txEl>
                                              <p:pRg st="0" end="0"/>
                                            </p:txEl>
                                          </p:spTgt>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2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7">
                                            <p:txEl>
                                              <p:pRg st="1" end="1"/>
                                            </p:txEl>
                                          </p:spTgt>
                                        </p:tgtEl>
                                      </p:cBhvr>
                                    </p:animEffect>
                                    <p:anim calcmode="lin" valueType="num">
                                      <p:cBhvr>
                                        <p:cTn id="17" dur="2000" fill="hold"/>
                                        <p:tgtEl>
                                          <p:spTgt spid="7">
                                            <p:txEl>
                                              <p:pRg st="1" end="1"/>
                                            </p:txEl>
                                          </p:spTgt>
                                        </p:tgtEl>
                                        <p:attrNameLst>
                                          <p:attrName>ppt_x</p:attrName>
                                        </p:attrNameLst>
                                      </p:cBhvr>
                                      <p:tavLst>
                                        <p:tav tm="0">
                                          <p:val>
                                            <p:fltVal val="0.5"/>
                                          </p:val>
                                        </p:tav>
                                        <p:tav tm="100000">
                                          <p:val>
                                            <p:strVal val="#ppt_x"/>
                                          </p:val>
                                        </p:tav>
                                      </p:tavLst>
                                    </p:anim>
                                    <p:anim calcmode="lin" valueType="num">
                                      <p:cBhvr>
                                        <p:cTn id="18" dur="2000" fill="hold"/>
                                        <p:tgtEl>
                                          <p:spTgt spid="7">
                                            <p:txEl>
                                              <p:pRg st="1" end="1"/>
                                            </p:txEl>
                                          </p:spTgt>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2000"/>
                                        <p:tgtEl>
                                          <p:spTgt spid="7">
                                            <p:txEl>
                                              <p:pRg st="2" end="2"/>
                                            </p:txEl>
                                          </p:spTgt>
                                        </p:tgtEl>
                                      </p:cBhvr>
                                    </p:animEffect>
                                    <p:anim calcmode="lin" valueType="num">
                                      <p:cBhvr>
                                        <p:cTn id="24" dur="2000" fill="hold"/>
                                        <p:tgtEl>
                                          <p:spTgt spid="7">
                                            <p:txEl>
                                              <p:pRg st="2" end="2"/>
                                            </p:txEl>
                                          </p:spTgt>
                                        </p:tgtEl>
                                        <p:attrNameLst>
                                          <p:attrName>ppt_x</p:attrName>
                                        </p:attrNameLst>
                                      </p:cBhvr>
                                      <p:tavLst>
                                        <p:tav tm="0">
                                          <p:val>
                                            <p:fltVal val="0.5"/>
                                          </p:val>
                                        </p:tav>
                                        <p:tav tm="100000">
                                          <p:val>
                                            <p:strVal val="#ppt_x"/>
                                          </p:val>
                                        </p:tav>
                                      </p:tavLst>
                                    </p:anim>
                                    <p:anim calcmode="lin" valueType="num">
                                      <p:cBhvr>
                                        <p:cTn id="25" dur="2000" fill="hold"/>
                                        <p:tgtEl>
                                          <p:spTgt spid="7">
                                            <p:txEl>
                                              <p:pRg st="2" end="2"/>
                                            </p:txEl>
                                          </p:spTgt>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2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20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2000"/>
                                        <p:tgtEl>
                                          <p:spTgt spid="7">
                                            <p:txEl>
                                              <p:pRg st="3" end="3"/>
                                            </p:txEl>
                                          </p:spTgt>
                                        </p:tgtEl>
                                      </p:cBhvr>
                                    </p:animEffect>
                                    <p:anim calcmode="lin" valueType="num">
                                      <p:cBhvr>
                                        <p:cTn id="31" dur="2000" fill="hold"/>
                                        <p:tgtEl>
                                          <p:spTgt spid="7">
                                            <p:txEl>
                                              <p:pRg st="3" end="3"/>
                                            </p:txEl>
                                          </p:spTgt>
                                        </p:tgtEl>
                                        <p:attrNameLst>
                                          <p:attrName>ppt_x</p:attrName>
                                        </p:attrNameLst>
                                      </p:cBhvr>
                                      <p:tavLst>
                                        <p:tav tm="0">
                                          <p:val>
                                            <p:fltVal val="0.5"/>
                                          </p:val>
                                        </p:tav>
                                        <p:tav tm="100000">
                                          <p:val>
                                            <p:strVal val="#ppt_x"/>
                                          </p:val>
                                        </p:tav>
                                      </p:tavLst>
                                    </p:anim>
                                    <p:anim calcmode="lin" valueType="num">
                                      <p:cBhvr>
                                        <p:cTn id="32" dur="2000" fill="hold"/>
                                        <p:tgtEl>
                                          <p:spTgt spid="7">
                                            <p:txEl>
                                              <p:pRg st="3" end="3"/>
                                            </p:txEl>
                                          </p:spTgt>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2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20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7" dur="2000"/>
                                        <p:tgtEl>
                                          <p:spTgt spid="7">
                                            <p:txEl>
                                              <p:pRg st="4" end="4"/>
                                            </p:txEl>
                                          </p:spTgt>
                                        </p:tgtEl>
                                      </p:cBhvr>
                                    </p:animEffect>
                                    <p:anim calcmode="lin" valueType="num">
                                      <p:cBhvr>
                                        <p:cTn id="38" dur="2000" fill="hold"/>
                                        <p:tgtEl>
                                          <p:spTgt spid="7">
                                            <p:txEl>
                                              <p:pRg st="4" end="4"/>
                                            </p:txEl>
                                          </p:spTgt>
                                        </p:tgtEl>
                                        <p:attrNameLst>
                                          <p:attrName>ppt_x</p:attrName>
                                        </p:attrNameLst>
                                      </p:cBhvr>
                                      <p:tavLst>
                                        <p:tav tm="0">
                                          <p:val>
                                            <p:fltVal val="0.5"/>
                                          </p:val>
                                        </p:tav>
                                        <p:tav tm="100000">
                                          <p:val>
                                            <p:strVal val="#ppt_x"/>
                                          </p:val>
                                        </p:tav>
                                      </p:tavLst>
                                    </p:anim>
                                    <p:anim calcmode="lin" valueType="num">
                                      <p:cBhvr>
                                        <p:cTn id="39" dur="2000" fill="hold"/>
                                        <p:tgtEl>
                                          <p:spTgt spid="7">
                                            <p:txEl>
                                              <p:pRg st="4" end="4"/>
                                            </p:txEl>
                                          </p:spTgt>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2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20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4" dur="2000"/>
                                        <p:tgtEl>
                                          <p:spTgt spid="7">
                                            <p:txEl>
                                              <p:pRg st="5" end="5"/>
                                            </p:txEl>
                                          </p:spTgt>
                                        </p:tgtEl>
                                      </p:cBhvr>
                                    </p:animEffect>
                                    <p:anim calcmode="lin" valueType="num">
                                      <p:cBhvr>
                                        <p:cTn id="45" dur="2000" fill="hold"/>
                                        <p:tgtEl>
                                          <p:spTgt spid="7">
                                            <p:txEl>
                                              <p:pRg st="5" end="5"/>
                                            </p:txEl>
                                          </p:spTgt>
                                        </p:tgtEl>
                                        <p:attrNameLst>
                                          <p:attrName>ppt_x</p:attrName>
                                        </p:attrNameLst>
                                      </p:cBhvr>
                                      <p:tavLst>
                                        <p:tav tm="0">
                                          <p:val>
                                            <p:fltVal val="0.5"/>
                                          </p:val>
                                        </p:tav>
                                        <p:tav tm="100000">
                                          <p:val>
                                            <p:strVal val="#ppt_x"/>
                                          </p:val>
                                        </p:tav>
                                      </p:tavLst>
                                    </p:anim>
                                    <p:anim calcmode="lin" valueType="num">
                                      <p:cBhvr>
                                        <p:cTn id="46" dur="2000" fill="hold"/>
                                        <p:tgtEl>
                                          <p:spTgt spid="7">
                                            <p:txEl>
                                              <p:pRg st="5" end="5"/>
                                            </p:txEl>
                                          </p:spTgt>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p:cTn id="49" dur="2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0" dur="20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51" dur="2000"/>
                                        <p:tgtEl>
                                          <p:spTgt spid="7">
                                            <p:txEl>
                                              <p:pRg st="6" end="6"/>
                                            </p:txEl>
                                          </p:spTgt>
                                        </p:tgtEl>
                                      </p:cBhvr>
                                    </p:animEffect>
                                    <p:anim calcmode="lin" valueType="num">
                                      <p:cBhvr>
                                        <p:cTn id="52" dur="2000" fill="hold"/>
                                        <p:tgtEl>
                                          <p:spTgt spid="7">
                                            <p:txEl>
                                              <p:pRg st="6" end="6"/>
                                            </p:txEl>
                                          </p:spTgt>
                                        </p:tgtEl>
                                        <p:attrNameLst>
                                          <p:attrName>ppt_x</p:attrName>
                                        </p:attrNameLst>
                                      </p:cBhvr>
                                      <p:tavLst>
                                        <p:tav tm="0">
                                          <p:val>
                                            <p:fltVal val="0.5"/>
                                          </p:val>
                                        </p:tav>
                                        <p:tav tm="100000">
                                          <p:val>
                                            <p:strVal val="#ppt_x"/>
                                          </p:val>
                                        </p:tav>
                                      </p:tavLst>
                                    </p:anim>
                                    <p:anim calcmode="lin" valueType="num">
                                      <p:cBhvr>
                                        <p:cTn id="53" dur="2000" fill="hold"/>
                                        <p:tgtEl>
                                          <p:spTgt spid="7">
                                            <p:txEl>
                                              <p:pRg st="6" end="6"/>
                                            </p:txEl>
                                          </p:spTgt>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 calcmode="lin" valueType="num">
                                      <p:cBhvr>
                                        <p:cTn id="56" dur="2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57" dur="20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58" dur="2000"/>
                                        <p:tgtEl>
                                          <p:spTgt spid="7">
                                            <p:txEl>
                                              <p:pRg st="7" end="7"/>
                                            </p:txEl>
                                          </p:spTgt>
                                        </p:tgtEl>
                                      </p:cBhvr>
                                    </p:animEffect>
                                    <p:anim calcmode="lin" valueType="num">
                                      <p:cBhvr>
                                        <p:cTn id="59" dur="2000" fill="hold"/>
                                        <p:tgtEl>
                                          <p:spTgt spid="7">
                                            <p:txEl>
                                              <p:pRg st="7" end="7"/>
                                            </p:txEl>
                                          </p:spTgt>
                                        </p:tgtEl>
                                        <p:attrNameLst>
                                          <p:attrName>ppt_x</p:attrName>
                                        </p:attrNameLst>
                                      </p:cBhvr>
                                      <p:tavLst>
                                        <p:tav tm="0">
                                          <p:val>
                                            <p:fltVal val="0.5"/>
                                          </p:val>
                                        </p:tav>
                                        <p:tav tm="100000">
                                          <p:val>
                                            <p:strVal val="#ppt_x"/>
                                          </p:val>
                                        </p:tav>
                                      </p:tavLst>
                                    </p:anim>
                                    <p:anim calcmode="lin" valueType="num">
                                      <p:cBhvr>
                                        <p:cTn id="60" dur="2000" fill="hold"/>
                                        <p:tgtEl>
                                          <p:spTgt spid="7">
                                            <p:txEl>
                                              <p:pRg st="7" end="7"/>
                                            </p:txEl>
                                          </p:spTgt>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 calcmode="lin" valueType="num">
                                      <p:cBhvr>
                                        <p:cTn id="63" dur="2000" fill="hold"/>
                                        <p:tgtEl>
                                          <p:spTgt spid="7">
                                            <p:txEl>
                                              <p:pRg st="8" end="8"/>
                                            </p:txEl>
                                          </p:spTgt>
                                        </p:tgtEl>
                                        <p:attrNameLst>
                                          <p:attrName>ppt_w</p:attrName>
                                        </p:attrNameLst>
                                      </p:cBhvr>
                                      <p:tavLst>
                                        <p:tav tm="0">
                                          <p:val>
                                            <p:fltVal val="0"/>
                                          </p:val>
                                        </p:tav>
                                        <p:tav tm="100000">
                                          <p:val>
                                            <p:strVal val="#ppt_w"/>
                                          </p:val>
                                        </p:tav>
                                      </p:tavLst>
                                    </p:anim>
                                    <p:anim calcmode="lin" valueType="num">
                                      <p:cBhvr>
                                        <p:cTn id="64" dur="20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65" dur="2000"/>
                                        <p:tgtEl>
                                          <p:spTgt spid="7">
                                            <p:txEl>
                                              <p:pRg st="8" end="8"/>
                                            </p:txEl>
                                          </p:spTgt>
                                        </p:tgtEl>
                                      </p:cBhvr>
                                    </p:animEffect>
                                    <p:anim calcmode="lin" valueType="num">
                                      <p:cBhvr>
                                        <p:cTn id="66" dur="2000" fill="hold"/>
                                        <p:tgtEl>
                                          <p:spTgt spid="7">
                                            <p:txEl>
                                              <p:pRg st="8" end="8"/>
                                            </p:txEl>
                                          </p:spTgt>
                                        </p:tgtEl>
                                        <p:attrNameLst>
                                          <p:attrName>ppt_x</p:attrName>
                                        </p:attrNameLst>
                                      </p:cBhvr>
                                      <p:tavLst>
                                        <p:tav tm="0">
                                          <p:val>
                                            <p:fltVal val="0.5"/>
                                          </p:val>
                                        </p:tav>
                                        <p:tav tm="100000">
                                          <p:val>
                                            <p:strVal val="#ppt_x"/>
                                          </p:val>
                                        </p:tav>
                                      </p:tavLst>
                                    </p:anim>
                                    <p:anim calcmode="lin" valueType="num">
                                      <p:cBhvr>
                                        <p:cTn id="67" dur="2000" fill="hold"/>
                                        <p:tgtEl>
                                          <p:spTgt spid="7">
                                            <p:txEl>
                                              <p:pRg st="8" end="8"/>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18">
            <a:extLst>
              <a:ext uri="{FF2B5EF4-FFF2-40B4-BE49-F238E27FC236}">
                <a16:creationId xmlns:a16="http://schemas.microsoft.com/office/drawing/2014/main" id="{A5E4FDD0-D931-4687-BAA0-43F936419FE3}"/>
              </a:ext>
            </a:extLst>
          </p:cNvPr>
          <p:cNvSpPr>
            <a:spLocks noGrp="1"/>
          </p:cNvSpPr>
          <p:nvPr>
            <p:ph type="sldNum" sz="quarter" idx="12"/>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fr-FR"/>
            </a:defPPr>
            <a:lvl1pPr algn="r" rtl="0" eaLnBrk="1" fontAlgn="base" hangingPunct="1">
              <a:spcBef>
                <a:spcPct val="0"/>
              </a:spcBef>
              <a:spcAft>
                <a:spcPct val="0"/>
              </a:spcAft>
              <a:defRPr sz="1200" kern="1200">
                <a:solidFill>
                  <a:srgbClr val="045C75"/>
                </a:solidFill>
                <a:latin typeface="Constantia" panose="02030602050306030303" pitchFamily="18"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C156FF-3BBE-40C0-A7D2-2089FD22EF5C}" type="slidenum">
              <a:rPr kumimoji="0" lang="fr-FR" altLang="fr-FR" sz="1200" b="0" i="0" u="none" strike="noStrike" kern="1200" cap="none" spc="0" normalizeH="0" baseline="0" noProof="0" smtClean="0">
                <a:ln>
                  <a:noFill/>
                </a:ln>
                <a:solidFill>
                  <a:srgbClr val="045C75"/>
                </a:solidFill>
                <a:effectLst/>
                <a:uLnTx/>
                <a:uFillTx/>
                <a:latin typeface="Constantia" panose="02030602050306030303"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fr-CA" altLang="fr-FR" sz="1200" b="0" i="0" u="none" strike="noStrike" kern="1200" cap="none" spc="0" normalizeH="0" baseline="0" noProof="0">
              <a:ln>
                <a:noFill/>
              </a:ln>
              <a:solidFill>
                <a:srgbClr val="045C75"/>
              </a:solidFill>
              <a:effectLst/>
              <a:uLnTx/>
              <a:uFillTx/>
              <a:latin typeface="Constantia" panose="02030602050306030303" pitchFamily="18" charset="0"/>
              <a:ea typeface="ＭＳ Ｐゴシック" panose="020B0600070205080204" pitchFamily="34" charset="-128"/>
              <a:cs typeface="+mn-cs"/>
            </a:endParaRPr>
          </a:p>
        </p:txBody>
      </p:sp>
      <p:graphicFrame>
        <p:nvGraphicFramePr>
          <p:cNvPr id="6" name="Espace réservé du contenu 3">
            <a:extLst>
              <a:ext uri="{FF2B5EF4-FFF2-40B4-BE49-F238E27FC236}">
                <a16:creationId xmlns:a16="http://schemas.microsoft.com/office/drawing/2014/main" id="{6B000673-2D51-4C4E-852F-2E2AF580FD7E}"/>
              </a:ext>
            </a:extLst>
          </p:cNvPr>
          <p:cNvGraphicFramePr>
            <a:graphicFrameLocks/>
          </p:cNvGraphicFramePr>
          <p:nvPr/>
        </p:nvGraphicFramePr>
        <p:xfrm>
          <a:off x="2279576" y="1628800"/>
          <a:ext cx="7488832"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a:extLst>
              <a:ext uri="{FF2B5EF4-FFF2-40B4-BE49-F238E27FC236}">
                <a16:creationId xmlns:a16="http://schemas.microsoft.com/office/drawing/2014/main" id="{FCA0AD46-810E-407A-94F0-404BCB748539}"/>
              </a:ext>
            </a:extLst>
          </p:cNvPr>
          <p:cNvSpPr txBox="1">
            <a:spLocks noChangeArrowheads="1"/>
          </p:cNvSpPr>
          <p:nvPr/>
        </p:nvSpPr>
        <p:spPr>
          <a:xfrm>
            <a:off x="1080537" y="233502"/>
            <a:ext cx="10853960" cy="603111"/>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600"/>
              </a:spcAft>
              <a:buClr>
                <a:srgbClr val="D34817"/>
              </a:buClr>
              <a:buSzPct val="85000"/>
              <a:buFont typeface="Arial" panose="020B0604020202020204" pitchFamily="34" charset="0"/>
              <a:buNone/>
              <a:tabLst/>
              <a:defRPr/>
            </a:pPr>
            <a:r>
              <a:rPr kumimoji="0" lang="fr-FR" sz="9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Calibri" panose="020F0502020204030204" pitchFamily="34" charset="0"/>
                <a:cs typeface="Arial" panose="020B0604020202020204" pitchFamily="34" charset="0"/>
              </a:rPr>
              <a:t>  2.1. DÉMARCHE DE PLANIFICATION STRATÉGIQUE AU NIVEAU NATIONAL, SECTORIEL OU DÉCENTRALISÉ</a:t>
            </a:r>
            <a:endParaRPr kumimoji="0" lang="fr-CA" altLang="fr-FR" sz="11200" b="1" i="0" u="sng" strike="noStrike" kern="1200" cap="none" spc="0" normalizeH="0" baseline="0" noProof="0" dirty="0">
              <a:ln>
                <a:noFill/>
              </a:ln>
              <a:solidFill>
                <a:srgbClr val="FF0000"/>
              </a:solidFill>
              <a:effectLst/>
              <a:uLnTx/>
              <a:uFillTx/>
              <a:latin typeface="Book Antiqua" panose="02040602050305030304" pitchFamily="18" charset="0"/>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fr-FR" altLang="fr-FR" sz="28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5">
            <a:extLst>
              <a:ext uri="{FF2B5EF4-FFF2-40B4-BE49-F238E27FC236}">
                <a16:creationId xmlns:a16="http://schemas.microsoft.com/office/drawing/2014/main" id="{E5344EC2-DB50-4549-ACA1-30A0827280CF}"/>
              </a:ext>
            </a:extLst>
          </p:cNvPr>
          <p:cNvGrpSpPr>
            <a:grpSpLocks/>
          </p:cNvGrpSpPr>
          <p:nvPr/>
        </p:nvGrpSpPr>
        <p:grpSpPr bwMode="auto">
          <a:xfrm>
            <a:off x="1738283" y="2143116"/>
            <a:ext cx="5857875" cy="4252912"/>
            <a:chOff x="1552730" y="1285860"/>
            <a:chExt cx="5857916" cy="4253472"/>
          </a:xfrm>
          <a:solidFill>
            <a:schemeClr val="bg1">
              <a:lumMod val="95000"/>
            </a:schemeClr>
          </a:solidFill>
        </p:grpSpPr>
        <p:graphicFrame>
          <p:nvGraphicFramePr>
            <p:cNvPr id="2" name="Diagramme 1">
              <a:extLst>
                <a:ext uri="{FF2B5EF4-FFF2-40B4-BE49-F238E27FC236}">
                  <a16:creationId xmlns:a16="http://schemas.microsoft.com/office/drawing/2014/main" id="{94DFA156-FFC3-4745-A4A9-244AF6E1D91B}"/>
                </a:ext>
              </a:extLst>
            </p:cNvPr>
            <p:cNvGraphicFramePr/>
            <p:nvPr/>
          </p:nvGraphicFramePr>
          <p:xfrm>
            <a:off x="1552730" y="1285860"/>
            <a:ext cx="5857916" cy="4253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e 4">
              <a:extLst>
                <a:ext uri="{FF2B5EF4-FFF2-40B4-BE49-F238E27FC236}">
                  <a16:creationId xmlns:a16="http://schemas.microsoft.com/office/drawing/2014/main" id="{637DFBF3-8B59-485E-AD19-8F4FBA5E34B0}"/>
                </a:ext>
              </a:extLst>
            </p:cNvPr>
            <p:cNvGrpSpPr>
              <a:grpSpLocks/>
            </p:cNvGrpSpPr>
            <p:nvPr/>
          </p:nvGrpSpPr>
          <p:grpSpPr bwMode="auto">
            <a:xfrm>
              <a:off x="4105272" y="3014659"/>
              <a:ext cx="714380" cy="785817"/>
              <a:chOff x="4105272" y="3014659"/>
              <a:chExt cx="714380" cy="785817"/>
            </a:xfrm>
            <a:grpFill/>
          </p:grpSpPr>
          <p:sp>
            <p:nvSpPr>
              <p:cNvPr id="3" name="Flèche en arc 2">
                <a:extLst>
                  <a:ext uri="{FF2B5EF4-FFF2-40B4-BE49-F238E27FC236}">
                    <a16:creationId xmlns:a16="http://schemas.microsoft.com/office/drawing/2014/main" id="{F5B496F5-9A37-4932-BFC8-724ED33B2A7B}"/>
                  </a:ext>
                </a:extLst>
              </p:cNvPr>
              <p:cNvSpPr/>
              <p:nvPr/>
            </p:nvSpPr>
            <p:spPr>
              <a:xfrm>
                <a:off x="4105448" y="3014875"/>
                <a:ext cx="685805" cy="535058"/>
              </a:xfrm>
              <a:prstGeom prst="circularArrow">
                <a:avLst/>
              </a:prstGeom>
              <a:grpFill/>
            </p:spPr>
            <p:style>
              <a:lnRef idx="2">
                <a:schemeClr val="accent1"/>
              </a:lnRef>
              <a:fillRef idx="1">
                <a:schemeClr val="lt1"/>
              </a:fillRef>
              <a:effectRef idx="0">
                <a:schemeClr val="accent1"/>
              </a:effectRef>
              <a:fontRef idx="minor">
                <a:schemeClr val="dk1"/>
              </a:fontRef>
            </p:style>
          </p:sp>
          <p:sp>
            <p:nvSpPr>
              <p:cNvPr id="4" name="Flèche en arc 3">
                <a:extLst>
                  <a:ext uri="{FF2B5EF4-FFF2-40B4-BE49-F238E27FC236}">
                    <a16:creationId xmlns:a16="http://schemas.microsoft.com/office/drawing/2014/main" id="{4DCD01A1-6204-4841-9FA3-0F5BB8F20A30}"/>
                  </a:ext>
                </a:extLst>
              </p:cNvPr>
              <p:cNvSpPr/>
              <p:nvPr/>
            </p:nvSpPr>
            <p:spPr>
              <a:xfrm rot="10800000">
                <a:off x="4134023" y="3265733"/>
                <a:ext cx="685805" cy="535058"/>
              </a:xfrm>
              <a:prstGeom prst="circularArrow">
                <a:avLst/>
              </a:prstGeom>
              <a:grpFill/>
            </p:spPr>
            <p:style>
              <a:lnRef idx="2">
                <a:schemeClr val="accent1"/>
              </a:lnRef>
              <a:fillRef idx="1">
                <a:schemeClr val="lt1"/>
              </a:fillRef>
              <a:effectRef idx="0">
                <a:schemeClr val="accent1"/>
              </a:effectRef>
              <a:fontRef idx="minor">
                <a:schemeClr val="dk1"/>
              </a:fontRef>
            </p:style>
          </p:sp>
        </p:grpSp>
      </p:grpSp>
      <p:grpSp>
        <p:nvGrpSpPr>
          <p:cNvPr id="7" name="Groupe 55">
            <a:extLst>
              <a:ext uri="{FF2B5EF4-FFF2-40B4-BE49-F238E27FC236}">
                <a16:creationId xmlns:a16="http://schemas.microsoft.com/office/drawing/2014/main" id="{87D11A94-19A5-4EAE-B08A-8B787C4B0D0C}"/>
              </a:ext>
            </a:extLst>
          </p:cNvPr>
          <p:cNvGrpSpPr>
            <a:grpSpLocks/>
          </p:cNvGrpSpPr>
          <p:nvPr/>
        </p:nvGrpSpPr>
        <p:grpSpPr bwMode="auto">
          <a:xfrm>
            <a:off x="5524501" y="642938"/>
            <a:ext cx="5000625" cy="4286250"/>
            <a:chOff x="4839886" y="68228"/>
            <a:chExt cx="4531875" cy="4286476"/>
          </a:xfrm>
        </p:grpSpPr>
        <p:sp>
          <p:nvSpPr>
            <p:cNvPr id="8" name="Abgerundetes Rechteck 10">
              <a:extLst>
                <a:ext uri="{FF2B5EF4-FFF2-40B4-BE49-F238E27FC236}">
                  <a16:creationId xmlns:a16="http://schemas.microsoft.com/office/drawing/2014/main" id="{86126D5B-015A-4D9F-8895-760F30BDD77F}"/>
                </a:ext>
              </a:extLst>
            </p:cNvPr>
            <p:cNvSpPr/>
            <p:nvPr/>
          </p:nvSpPr>
          <p:spPr bwMode="auto">
            <a:xfrm>
              <a:off x="6005225" y="68228"/>
              <a:ext cx="3366536" cy="4286476"/>
            </a:xfrm>
            <a:prstGeom prst="rect">
              <a:avLst/>
            </a:prstGeom>
            <a:solidFill>
              <a:srgbClr val="EAFFAD"/>
            </a:solidFill>
            <a:ln>
              <a:solidFill>
                <a:srgbClr val="008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marL="180975" marR="0" lvl="1" indent="-180975" algn="l" defTabSz="533400" rtl="0" eaLnBrk="1" fontAlgn="auto" latinLnBrk="0" hangingPunct="1">
                <a:lnSpc>
                  <a:spcPct val="100000"/>
                </a:lnSpc>
                <a:spcBef>
                  <a:spcPts val="0"/>
                </a:spcBef>
                <a:spcAft>
                  <a:spcPts val="300"/>
                </a:spcAft>
                <a:buClr>
                  <a:srgbClr val="C00000"/>
                </a:buClr>
                <a:buSzTx/>
                <a:buFont typeface="Wingdings" pitchFamily="2" charset="2"/>
                <a:buChar char="§"/>
                <a:tabLst/>
                <a:defRPr/>
              </a:pPr>
              <a:r>
                <a:rPr kumimoji="0" lang="fr-FR" sz="1400" b="1" i="0" u="sng" strike="noStrike" kern="1200" cap="none" spc="0" normalizeH="0" baseline="0" noProof="0" dirty="0">
                  <a:ln>
                    <a:noFill/>
                  </a:ln>
                  <a:solidFill>
                    <a:prstClr val="black">
                      <a:hueOff val="0"/>
                      <a:satOff val="0"/>
                      <a:lumOff val="0"/>
                      <a:alphaOff val="0"/>
                    </a:prstClr>
                  </a:solidFill>
                  <a:effectLst/>
                  <a:uLnTx/>
                  <a:uFillTx/>
                  <a:latin typeface="Arial Black" pitchFamily="34" charset="0"/>
                  <a:ea typeface="+mn-ea"/>
                  <a:cs typeface="+mn-cs"/>
                </a:rPr>
                <a:t>1. Diagnostic pays/secteur/région : </a:t>
              </a:r>
            </a:p>
            <a:p>
              <a:pPr marL="638175" marR="0" lvl="2" indent="-180975" algn="l" defTabSz="533400" rtl="0" eaLnBrk="1" fontAlgn="auto" latinLnBrk="0" hangingPunct="1">
                <a:lnSpc>
                  <a:spcPct val="100000"/>
                </a:lnSpc>
                <a:spcBef>
                  <a:spcPts val="0"/>
                </a:spcBef>
                <a:spcAft>
                  <a:spcPts val="300"/>
                </a:spcAft>
                <a:buClr>
                  <a:srgbClr val="C00000"/>
                </a:buClr>
                <a:buSzTx/>
                <a:buFont typeface="Wingdings" pitchFamily="2" charset="2"/>
                <a:buChar char="ü"/>
                <a:tabLst/>
                <a:defRPr/>
              </a:pPr>
              <a:r>
                <a:rPr kumimoji="0" lang="fr-FR" sz="1600" b="1" i="0" u="none" strike="noStrike" kern="1200" cap="none" spc="0" normalizeH="0" baseline="0" noProof="0" dirty="0">
                  <a:ln>
                    <a:noFill/>
                  </a:ln>
                  <a:solidFill>
                    <a:prstClr val="black">
                      <a:hueOff val="0"/>
                      <a:satOff val="0"/>
                      <a:lumOff val="0"/>
                      <a:alphaOff val="0"/>
                    </a:prstClr>
                  </a:solidFill>
                  <a:effectLst/>
                  <a:uLnTx/>
                  <a:uFillTx/>
                  <a:latin typeface="Garamond" pitchFamily="18" charset="0"/>
                  <a:ea typeface="+mn-ea"/>
                  <a:cs typeface="+mn-cs"/>
                </a:rPr>
                <a:t>état de la situation actuelle;</a:t>
              </a:r>
            </a:p>
            <a:p>
              <a:pPr marL="638175" marR="0" lvl="2" indent="-180975" algn="l" defTabSz="533400" rtl="0" eaLnBrk="1" fontAlgn="auto" latinLnBrk="0" hangingPunct="1">
                <a:lnSpc>
                  <a:spcPct val="100000"/>
                </a:lnSpc>
                <a:spcBef>
                  <a:spcPts val="0"/>
                </a:spcBef>
                <a:spcAft>
                  <a:spcPts val="300"/>
                </a:spcAft>
                <a:buClr>
                  <a:srgbClr val="C00000"/>
                </a:buClr>
                <a:buSzTx/>
                <a:buFont typeface="Wingdings" pitchFamily="2" charset="2"/>
                <a:buChar char="ü"/>
                <a:tabLst/>
                <a:defRPr/>
              </a:pPr>
              <a:r>
                <a:rPr kumimoji="0" lang="fr-FR" sz="1600" b="1" i="0" u="none" strike="noStrike" kern="1200" cap="none" spc="0" normalizeH="0" baseline="0" noProof="0" dirty="0">
                  <a:ln>
                    <a:noFill/>
                  </a:ln>
                  <a:solidFill>
                    <a:prstClr val="black">
                      <a:hueOff val="0"/>
                      <a:satOff val="0"/>
                      <a:lumOff val="0"/>
                      <a:alphaOff val="0"/>
                    </a:prstClr>
                  </a:solidFill>
                  <a:effectLst/>
                  <a:uLnTx/>
                  <a:uFillTx/>
                  <a:latin typeface="Garamond" pitchFamily="18" charset="0"/>
                  <a:ea typeface="+mn-ea"/>
                  <a:cs typeface="+mn-cs"/>
                </a:rPr>
                <a:t>rétrospective des tendances récentes;</a:t>
              </a:r>
            </a:p>
            <a:p>
              <a:pPr marL="638175" marR="0" lvl="2" indent="-180975" algn="l" defTabSz="533400" rtl="0" eaLnBrk="1" fontAlgn="auto" latinLnBrk="0" hangingPunct="1">
                <a:lnSpc>
                  <a:spcPct val="100000"/>
                </a:lnSpc>
                <a:spcBef>
                  <a:spcPts val="0"/>
                </a:spcBef>
                <a:spcAft>
                  <a:spcPts val="300"/>
                </a:spcAft>
                <a:buClr>
                  <a:srgbClr val="C00000"/>
                </a:buClr>
                <a:buSzTx/>
                <a:buFont typeface="Wingdings" pitchFamily="2" charset="2"/>
                <a:buChar char="ü"/>
                <a:tabLst/>
                <a:defRPr/>
              </a:pPr>
              <a:r>
                <a:rPr kumimoji="0" lang="fr-FR" sz="1600" b="1" i="0" u="none" strike="noStrike" kern="1200" cap="none" spc="0" normalizeH="0" baseline="0" noProof="0" dirty="0">
                  <a:ln>
                    <a:noFill/>
                  </a:ln>
                  <a:solidFill>
                    <a:prstClr val="black">
                      <a:hueOff val="0"/>
                      <a:satOff val="0"/>
                      <a:lumOff val="0"/>
                      <a:alphaOff val="0"/>
                    </a:prstClr>
                  </a:solidFill>
                  <a:effectLst/>
                  <a:uLnTx/>
                  <a:uFillTx/>
                  <a:latin typeface="Garamond" pitchFamily="18" charset="0"/>
                  <a:ea typeface="+mn-ea"/>
                  <a:cs typeface="+mn-cs"/>
                </a:rPr>
                <a:t>analyse des performances passées (politiques/programmes/projets /activités).</a:t>
              </a:r>
            </a:p>
            <a:p>
              <a:pPr marL="180975" marR="0" lvl="1" indent="-180975" algn="l" defTabSz="533400" rtl="0" eaLnBrk="1" fontAlgn="auto" latinLnBrk="0" hangingPunct="1">
                <a:lnSpc>
                  <a:spcPct val="100000"/>
                </a:lnSpc>
                <a:spcBef>
                  <a:spcPts val="0"/>
                </a:spcBef>
                <a:spcAft>
                  <a:spcPts val="300"/>
                </a:spcAft>
                <a:buClr>
                  <a:srgbClr val="C00000"/>
                </a:buClr>
                <a:buSzTx/>
                <a:buFontTx/>
                <a:buNone/>
                <a:tabLst/>
                <a:defRPr/>
              </a:pPr>
              <a:r>
                <a:rPr kumimoji="0" lang="fr-FR" sz="1600" b="1" i="0" u="none" strike="noStrike" kern="1200" cap="none" spc="0" normalizeH="0" baseline="0" noProof="0" dirty="0">
                  <a:ln>
                    <a:noFill/>
                  </a:ln>
                  <a:solidFill>
                    <a:prstClr val="black">
                      <a:hueOff val="0"/>
                      <a:satOff val="0"/>
                      <a:lumOff val="0"/>
                      <a:alphaOff val="0"/>
                    </a:prstClr>
                  </a:solidFill>
                  <a:effectLst/>
                  <a:uLnTx/>
                  <a:uFillTx/>
                  <a:latin typeface="Garamond" pitchFamily="18" charset="0"/>
                  <a:ea typeface="+mn-ea"/>
                  <a:cs typeface="+mn-cs"/>
                </a:rPr>
                <a:t>Le diagnostic est élaboré à partir de :</a:t>
              </a:r>
            </a:p>
            <a:p>
              <a:pPr marL="638175" marR="0" lvl="2" indent="-180975" algn="l" defTabSz="533400" rtl="0" eaLnBrk="1" fontAlgn="auto" latinLnBrk="0" hangingPunct="1">
                <a:lnSpc>
                  <a:spcPct val="100000"/>
                </a:lnSpc>
                <a:spcBef>
                  <a:spcPts val="0"/>
                </a:spcBef>
                <a:spcAft>
                  <a:spcPts val="300"/>
                </a:spcAft>
                <a:buClr>
                  <a:srgbClr val="C00000"/>
                </a:buClr>
                <a:buSzTx/>
                <a:buFont typeface="Wingdings" pitchFamily="2" charset="2"/>
                <a:buChar char="ü"/>
                <a:tabLst/>
                <a:defRPr/>
              </a:pPr>
              <a:r>
                <a:rPr kumimoji="0" lang="fr-FR" sz="1600" b="1" i="0" u="none" strike="noStrike" kern="1200" cap="none" spc="0" normalizeH="0" baseline="0" noProof="0" dirty="0">
                  <a:ln>
                    <a:noFill/>
                  </a:ln>
                  <a:solidFill>
                    <a:prstClr val="black">
                      <a:hueOff val="0"/>
                      <a:satOff val="0"/>
                      <a:lumOff val="0"/>
                      <a:alphaOff val="0"/>
                    </a:prstClr>
                  </a:solidFill>
                  <a:effectLst/>
                  <a:uLnTx/>
                  <a:uFillTx/>
                  <a:latin typeface="Garamond" pitchFamily="18" charset="0"/>
                  <a:ea typeface="+mn-ea"/>
                  <a:cs typeface="+mn-cs"/>
                </a:rPr>
                <a:t>analyse FFOM;</a:t>
              </a:r>
            </a:p>
            <a:p>
              <a:pPr marL="638175" marR="0" lvl="2" indent="-180975" algn="l" defTabSz="533400" rtl="0" eaLnBrk="1" fontAlgn="auto" latinLnBrk="0" hangingPunct="1">
                <a:lnSpc>
                  <a:spcPct val="100000"/>
                </a:lnSpc>
                <a:spcBef>
                  <a:spcPts val="0"/>
                </a:spcBef>
                <a:spcAft>
                  <a:spcPts val="300"/>
                </a:spcAft>
                <a:buClr>
                  <a:srgbClr val="C00000"/>
                </a:buClr>
                <a:buSzTx/>
                <a:buFont typeface="Wingdings" pitchFamily="2" charset="2"/>
                <a:buChar char="ü"/>
                <a:tabLst/>
                <a:defRPr/>
              </a:pPr>
              <a:r>
                <a:rPr kumimoji="0" lang="fr-FR" sz="1600" b="1" i="0" u="none" strike="noStrike" kern="1200" cap="none" spc="0" normalizeH="0" baseline="0" noProof="0" dirty="0">
                  <a:ln>
                    <a:noFill/>
                  </a:ln>
                  <a:solidFill>
                    <a:prstClr val="black">
                      <a:hueOff val="0"/>
                      <a:satOff val="0"/>
                      <a:lumOff val="0"/>
                      <a:alphaOff val="0"/>
                    </a:prstClr>
                  </a:solidFill>
                  <a:effectLst/>
                  <a:uLnTx/>
                  <a:uFillTx/>
                  <a:latin typeface="Garamond" pitchFamily="18" charset="0"/>
                  <a:ea typeface="+mn-ea"/>
                  <a:cs typeface="+mn-cs"/>
                </a:rPr>
                <a:t>revue documentaire;</a:t>
              </a:r>
            </a:p>
            <a:p>
              <a:pPr marL="638175" marR="0" lvl="2" indent="-180975" algn="l" defTabSz="533400" rtl="0" eaLnBrk="1" fontAlgn="auto" latinLnBrk="0" hangingPunct="1">
                <a:lnSpc>
                  <a:spcPct val="100000"/>
                </a:lnSpc>
                <a:spcBef>
                  <a:spcPts val="0"/>
                </a:spcBef>
                <a:spcAft>
                  <a:spcPts val="300"/>
                </a:spcAft>
                <a:buClr>
                  <a:srgbClr val="C00000"/>
                </a:buClr>
                <a:buSzTx/>
                <a:buFont typeface="Wingdings" pitchFamily="2" charset="2"/>
                <a:buChar char="ü"/>
                <a:tabLst/>
                <a:defRPr/>
              </a:pPr>
              <a:r>
                <a:rPr kumimoji="0" lang="fr-FR" sz="1600" b="1" i="0" u="none" strike="noStrike" kern="1200" cap="none" spc="0" normalizeH="0" baseline="0" noProof="0" dirty="0">
                  <a:ln>
                    <a:noFill/>
                  </a:ln>
                  <a:solidFill>
                    <a:prstClr val="black">
                      <a:hueOff val="0"/>
                      <a:satOff val="0"/>
                      <a:lumOff val="0"/>
                      <a:alphaOff val="0"/>
                    </a:prstClr>
                  </a:solidFill>
                  <a:effectLst/>
                  <a:uLnTx/>
                  <a:uFillTx/>
                  <a:latin typeface="Garamond" pitchFamily="18" charset="0"/>
                  <a:ea typeface="+mn-ea"/>
                  <a:cs typeface="+mn-cs"/>
                </a:rPr>
                <a:t>analyse de données secondaires;</a:t>
              </a:r>
            </a:p>
            <a:p>
              <a:pPr marL="638175" marR="0" lvl="2" indent="-180975" algn="l" defTabSz="533400" rtl="0" eaLnBrk="1" fontAlgn="auto" latinLnBrk="0" hangingPunct="1">
                <a:lnSpc>
                  <a:spcPct val="100000"/>
                </a:lnSpc>
                <a:spcBef>
                  <a:spcPts val="0"/>
                </a:spcBef>
                <a:spcAft>
                  <a:spcPts val="300"/>
                </a:spcAft>
                <a:buClr>
                  <a:srgbClr val="C00000"/>
                </a:buClr>
                <a:buSzTx/>
                <a:buFont typeface="Wingdings" pitchFamily="2" charset="2"/>
                <a:buChar char="ü"/>
                <a:tabLst/>
                <a:defRPr/>
              </a:pPr>
              <a:r>
                <a:rPr kumimoji="0" lang="fr-FR" sz="1600" b="1" i="0" u="none" strike="noStrike" kern="1200" cap="none" spc="0" normalizeH="0" baseline="0" noProof="0" dirty="0">
                  <a:ln>
                    <a:noFill/>
                  </a:ln>
                  <a:solidFill>
                    <a:prstClr val="black">
                      <a:hueOff val="0"/>
                      <a:satOff val="0"/>
                      <a:lumOff val="0"/>
                      <a:alphaOff val="0"/>
                    </a:prstClr>
                  </a:solidFill>
                  <a:effectLst/>
                  <a:uLnTx/>
                  <a:uFillTx/>
                  <a:latin typeface="Garamond" pitchFamily="18" charset="0"/>
                  <a:ea typeface="+mn-ea"/>
                  <a:cs typeface="+mn-cs"/>
                </a:rPr>
                <a:t>entrevues avec personnes ressources;</a:t>
              </a:r>
            </a:p>
            <a:p>
              <a:pPr marL="638175" marR="0" lvl="2" indent="-180975" algn="l" defTabSz="533400" rtl="0" eaLnBrk="1" fontAlgn="auto" latinLnBrk="0" hangingPunct="1">
                <a:lnSpc>
                  <a:spcPct val="100000"/>
                </a:lnSpc>
                <a:spcBef>
                  <a:spcPts val="0"/>
                </a:spcBef>
                <a:spcAft>
                  <a:spcPts val="300"/>
                </a:spcAft>
                <a:buClr>
                  <a:srgbClr val="C00000"/>
                </a:buClr>
                <a:buSzTx/>
                <a:buFont typeface="Wingdings" pitchFamily="2" charset="2"/>
                <a:buChar char="ü"/>
                <a:tabLst/>
                <a:defRPr/>
              </a:pPr>
              <a:r>
                <a:rPr kumimoji="0" lang="fr-FR" sz="1600" b="1" i="0" u="none" strike="noStrike" kern="1200" cap="none" spc="0" normalizeH="0" baseline="0" noProof="0" dirty="0">
                  <a:ln>
                    <a:noFill/>
                  </a:ln>
                  <a:solidFill>
                    <a:prstClr val="black">
                      <a:hueOff val="0"/>
                      <a:satOff val="0"/>
                      <a:lumOff val="0"/>
                      <a:alphaOff val="0"/>
                    </a:prstClr>
                  </a:solidFill>
                  <a:effectLst/>
                  <a:uLnTx/>
                  <a:uFillTx/>
                  <a:latin typeface="Garamond" pitchFamily="18" charset="0"/>
                  <a:ea typeface="+mn-ea"/>
                  <a:cs typeface="+mn-cs"/>
                </a:rPr>
                <a:t>ateliers de discussion (focus group);</a:t>
              </a:r>
            </a:p>
            <a:p>
              <a:pPr marL="638175" marR="0" lvl="2" indent="-180975" algn="l" defTabSz="533400" rtl="0" eaLnBrk="1" fontAlgn="auto" latinLnBrk="0" hangingPunct="1">
                <a:lnSpc>
                  <a:spcPct val="100000"/>
                </a:lnSpc>
                <a:spcBef>
                  <a:spcPts val="0"/>
                </a:spcBef>
                <a:spcAft>
                  <a:spcPts val="300"/>
                </a:spcAft>
                <a:buClr>
                  <a:srgbClr val="C00000"/>
                </a:buClr>
                <a:buSzTx/>
                <a:buFont typeface="Wingdings" pitchFamily="2" charset="2"/>
                <a:buChar char="ü"/>
                <a:tabLst/>
                <a:defRPr/>
              </a:pPr>
              <a:r>
                <a:rPr kumimoji="0" lang="fr-FR" sz="1600" b="1" i="0" u="none" strike="noStrike" kern="1200" cap="none" spc="0" normalizeH="0" baseline="0" noProof="0" dirty="0">
                  <a:ln>
                    <a:noFill/>
                  </a:ln>
                  <a:solidFill>
                    <a:prstClr val="black">
                      <a:hueOff val="0"/>
                      <a:satOff val="0"/>
                      <a:lumOff val="0"/>
                      <a:alphaOff val="0"/>
                    </a:prstClr>
                  </a:solidFill>
                  <a:effectLst/>
                  <a:uLnTx/>
                  <a:uFillTx/>
                  <a:latin typeface="Garamond" pitchFamily="18" charset="0"/>
                  <a:ea typeface="+mn-ea"/>
                  <a:cs typeface="+mn-cs"/>
                </a:rPr>
                <a:t>études et enquêtes thématiques</a:t>
              </a:r>
            </a:p>
          </p:txBody>
        </p:sp>
        <p:cxnSp>
          <p:nvCxnSpPr>
            <p:cNvPr id="9" name="Connecteur en angle 8">
              <a:extLst>
                <a:ext uri="{FF2B5EF4-FFF2-40B4-BE49-F238E27FC236}">
                  <a16:creationId xmlns:a16="http://schemas.microsoft.com/office/drawing/2014/main" id="{D84F4B19-AA7D-457F-BC67-D386EC60CFF2}"/>
                </a:ext>
              </a:extLst>
            </p:cNvPr>
            <p:cNvCxnSpPr/>
            <p:nvPr/>
          </p:nvCxnSpPr>
          <p:spPr>
            <a:xfrm flipV="1">
              <a:off x="4839886" y="1925701"/>
              <a:ext cx="1165339" cy="714413"/>
            </a:xfrm>
            <a:prstGeom prst="bentConnector3">
              <a:avLst>
                <a:gd name="adj1" fmla="val 617"/>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1" name="Rectangle 3">
            <a:extLst>
              <a:ext uri="{FF2B5EF4-FFF2-40B4-BE49-F238E27FC236}">
                <a16:creationId xmlns:a16="http://schemas.microsoft.com/office/drawing/2014/main" id="{092904FC-44D9-4C21-89C3-3D7AED7AC485}"/>
              </a:ext>
            </a:extLst>
          </p:cNvPr>
          <p:cNvSpPr txBox="1">
            <a:spLocks noChangeArrowheads="1"/>
          </p:cNvSpPr>
          <p:nvPr/>
        </p:nvSpPr>
        <p:spPr>
          <a:xfrm>
            <a:off x="1580628" y="0"/>
            <a:ext cx="10196214" cy="603111"/>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600"/>
              </a:spcAft>
              <a:buClr>
                <a:srgbClr val="D34817"/>
              </a:buClr>
              <a:buSzPct val="85000"/>
              <a:buFont typeface="Arial" panose="020B0604020202020204" pitchFamily="34" charset="0"/>
              <a:buNone/>
              <a:tabLst/>
              <a:defRPr/>
            </a:pPr>
            <a:r>
              <a:rPr kumimoji="0" lang="fr-FR" sz="9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Calibri" panose="020F0502020204030204" pitchFamily="34" charset="0"/>
                <a:cs typeface="Arial" panose="020B0604020202020204" pitchFamily="34" charset="0"/>
              </a:rPr>
              <a:t>  2.1. DÉMARCHE DE PLANIFICATION STRATÉGIQUE AU NIVEAU NATIONAL, SECTORIEL OU DÉCENTRALISÉ</a:t>
            </a:r>
            <a:endParaRPr kumimoji="0" lang="fr-CA" altLang="fr-FR" sz="11200" b="1" i="0" u="sng" strike="noStrike" kern="1200" cap="none" spc="0" normalizeH="0" baseline="0" noProof="0" dirty="0">
              <a:ln>
                <a:noFill/>
              </a:ln>
              <a:solidFill>
                <a:srgbClr val="FF0000"/>
              </a:solidFill>
              <a:effectLst/>
              <a:uLnTx/>
              <a:uFillTx/>
              <a:latin typeface="Book Antiqua" panose="02040602050305030304" pitchFamily="18" charset="0"/>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fr-FR" altLang="fr-FR" sz="28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e 5">
            <a:extLst>
              <a:ext uri="{FF2B5EF4-FFF2-40B4-BE49-F238E27FC236}">
                <a16:creationId xmlns:a16="http://schemas.microsoft.com/office/drawing/2014/main" id="{806685C0-7A25-4976-9BE6-5A98F62623CD}"/>
              </a:ext>
            </a:extLst>
          </p:cNvPr>
          <p:cNvGrpSpPr>
            <a:grpSpLocks/>
          </p:cNvGrpSpPr>
          <p:nvPr/>
        </p:nvGrpSpPr>
        <p:grpSpPr bwMode="auto">
          <a:xfrm>
            <a:off x="1524001" y="1500188"/>
            <a:ext cx="5857875" cy="4252912"/>
            <a:chOff x="1552730" y="1285860"/>
            <a:chExt cx="5857916" cy="4253472"/>
          </a:xfrm>
        </p:grpSpPr>
        <p:graphicFrame>
          <p:nvGraphicFramePr>
            <p:cNvPr id="2" name="Diagramme 1">
              <a:extLst>
                <a:ext uri="{FF2B5EF4-FFF2-40B4-BE49-F238E27FC236}">
                  <a16:creationId xmlns:a16="http://schemas.microsoft.com/office/drawing/2014/main" id="{2BC15B58-B4B4-4CD6-81A6-0D2F1965599B}"/>
                </a:ext>
              </a:extLst>
            </p:cNvPr>
            <p:cNvGraphicFramePr/>
            <p:nvPr/>
          </p:nvGraphicFramePr>
          <p:xfrm>
            <a:off x="1552730" y="1285860"/>
            <a:ext cx="5857916" cy="4253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9640" name="Groupe 4">
              <a:extLst>
                <a:ext uri="{FF2B5EF4-FFF2-40B4-BE49-F238E27FC236}">
                  <a16:creationId xmlns:a16="http://schemas.microsoft.com/office/drawing/2014/main" id="{BE85E200-BD34-44CB-91B2-DC60F4940A7B}"/>
                </a:ext>
              </a:extLst>
            </p:cNvPr>
            <p:cNvGrpSpPr>
              <a:grpSpLocks/>
            </p:cNvGrpSpPr>
            <p:nvPr/>
          </p:nvGrpSpPr>
          <p:grpSpPr bwMode="auto">
            <a:xfrm>
              <a:off x="4105272" y="3014659"/>
              <a:ext cx="714380" cy="785817"/>
              <a:chOff x="4105272" y="3014659"/>
              <a:chExt cx="714380" cy="785817"/>
            </a:xfrm>
          </p:grpSpPr>
          <p:sp>
            <p:nvSpPr>
              <p:cNvPr id="3" name="Flèche en arc 2">
                <a:extLst>
                  <a:ext uri="{FF2B5EF4-FFF2-40B4-BE49-F238E27FC236}">
                    <a16:creationId xmlns:a16="http://schemas.microsoft.com/office/drawing/2014/main" id="{7767AFCF-972B-4D8A-90F1-4E99048F39C2}"/>
                  </a:ext>
                </a:extLst>
              </p:cNvPr>
              <p:cNvSpPr/>
              <p:nvPr/>
            </p:nvSpPr>
            <p:spPr>
              <a:xfrm>
                <a:off x="4105448" y="3014875"/>
                <a:ext cx="685805" cy="535058"/>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 name="Flèche en arc 3">
                <a:extLst>
                  <a:ext uri="{FF2B5EF4-FFF2-40B4-BE49-F238E27FC236}">
                    <a16:creationId xmlns:a16="http://schemas.microsoft.com/office/drawing/2014/main" id="{F3B4B4C8-30F0-41A3-BB50-3FA587D6A520}"/>
                  </a:ext>
                </a:extLst>
              </p:cNvPr>
              <p:cNvSpPr/>
              <p:nvPr/>
            </p:nvSpPr>
            <p:spPr>
              <a:xfrm rot="10800000">
                <a:off x="4134023" y="3265733"/>
                <a:ext cx="685805" cy="535058"/>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grpSp>
      <p:grpSp>
        <p:nvGrpSpPr>
          <p:cNvPr id="7" name="Groupe 55">
            <a:extLst>
              <a:ext uri="{FF2B5EF4-FFF2-40B4-BE49-F238E27FC236}">
                <a16:creationId xmlns:a16="http://schemas.microsoft.com/office/drawing/2014/main" id="{E74AC9A6-FC46-44D9-9C68-24FCFBD2DBC1}"/>
              </a:ext>
            </a:extLst>
          </p:cNvPr>
          <p:cNvGrpSpPr>
            <a:grpSpLocks/>
          </p:cNvGrpSpPr>
          <p:nvPr/>
        </p:nvGrpSpPr>
        <p:grpSpPr bwMode="auto">
          <a:xfrm>
            <a:off x="6024564" y="928689"/>
            <a:ext cx="4357687" cy="5786437"/>
            <a:chOff x="5171843" y="-717626"/>
            <a:chExt cx="4199917" cy="5786743"/>
          </a:xfrm>
        </p:grpSpPr>
        <p:sp>
          <p:nvSpPr>
            <p:cNvPr id="8" name="Abgerundetes Rechteck 10">
              <a:extLst>
                <a:ext uri="{FF2B5EF4-FFF2-40B4-BE49-F238E27FC236}">
                  <a16:creationId xmlns:a16="http://schemas.microsoft.com/office/drawing/2014/main" id="{6ECA89E5-1F3A-4611-832D-1FF77B9EC2E2}"/>
                </a:ext>
              </a:extLst>
            </p:cNvPr>
            <p:cNvSpPr/>
            <p:nvPr/>
          </p:nvSpPr>
          <p:spPr bwMode="auto">
            <a:xfrm rot="204406">
              <a:off x="6005706" y="-717626"/>
              <a:ext cx="3366054" cy="5786743"/>
            </a:xfrm>
            <a:prstGeom prst="rect">
              <a:avLst/>
            </a:prstGeom>
            <a:solidFill>
              <a:srgbClr val="EAFFAD"/>
            </a:solidFill>
            <a:ln>
              <a:solidFill>
                <a:srgbClr val="008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marL="180975" marR="0" lvl="1" indent="-180975" algn="just" defTabSz="533400" rtl="0" eaLnBrk="1" fontAlgn="auto" latinLnBrk="0" hangingPunct="1">
                <a:lnSpc>
                  <a:spcPct val="100000"/>
                </a:lnSpc>
                <a:spcBef>
                  <a:spcPts val="0"/>
                </a:spcBef>
                <a:spcAft>
                  <a:spcPts val="300"/>
                </a:spcAft>
                <a:buClr>
                  <a:srgbClr val="C00000"/>
                </a:buClr>
                <a:buSzTx/>
                <a:buFont typeface="Wingdings" pitchFamily="2" charset="2"/>
                <a:buChar char="§"/>
                <a:tabLst/>
                <a:defRPr/>
              </a:pPr>
              <a:r>
                <a:rPr kumimoji="0" lang="fr-FR" sz="1400" b="1" i="0" u="sng" strike="noStrike" kern="1200" cap="none" spc="0" normalizeH="0" baseline="0" noProof="0" dirty="0">
                  <a:ln>
                    <a:noFill/>
                  </a:ln>
                  <a:solidFill>
                    <a:prstClr val="black">
                      <a:hueOff val="0"/>
                      <a:satOff val="0"/>
                      <a:lumOff val="0"/>
                      <a:alphaOff val="0"/>
                    </a:prstClr>
                  </a:solidFill>
                  <a:effectLst/>
                  <a:uLnTx/>
                  <a:uFillTx/>
                  <a:latin typeface="Arial Black" pitchFamily="34" charset="0"/>
                  <a:ea typeface="+mn-ea"/>
                  <a:cs typeface="+mn-cs"/>
                </a:rPr>
                <a:t>2. Définition de la Vision : </a:t>
              </a:r>
            </a:p>
            <a:p>
              <a:pPr marL="180975" marR="0" lvl="1" indent="-180975" algn="just" defTabSz="533400" rtl="0" eaLnBrk="1" fontAlgn="auto" latinLnBrk="0" hangingPunct="1">
                <a:lnSpc>
                  <a:spcPct val="100000"/>
                </a:lnSpc>
                <a:spcBef>
                  <a:spcPts val="0"/>
                </a:spcBef>
                <a:spcAft>
                  <a:spcPts val="300"/>
                </a:spcAft>
                <a:buClr>
                  <a:srgbClr val="C00000"/>
                </a:buClr>
                <a:buSzTx/>
                <a:buFontTx/>
                <a:buNone/>
                <a:tabLst/>
                <a:defRPr/>
              </a:pPr>
              <a:r>
                <a:rPr kumimoji="0" lang="fr-FR" sz="1600" b="1" i="0" u="none" strike="noStrike" kern="1200" cap="none" spc="0" normalizeH="0" baseline="0" noProof="0" dirty="0">
                  <a:ln>
                    <a:noFill/>
                  </a:ln>
                  <a:solidFill>
                    <a:prstClr val="black">
                      <a:hueOff val="0"/>
                      <a:satOff val="0"/>
                      <a:lumOff val="0"/>
                      <a:alphaOff val="0"/>
                    </a:prstClr>
                  </a:solidFill>
                  <a:effectLst/>
                  <a:uLnTx/>
                  <a:uFillTx/>
                  <a:latin typeface="Garamond" pitchFamily="18" charset="0"/>
                  <a:ea typeface="+mn-ea"/>
                  <a:cs typeface="+mn-cs"/>
                </a:rPr>
                <a:t>Court énoncé décrivant la situation future désirée</a:t>
              </a:r>
            </a:p>
            <a:p>
              <a:pPr marL="180975" marR="0" lvl="1" indent="-180975" algn="just" defTabSz="533400" rtl="0" eaLnBrk="1" fontAlgn="auto" latinLnBrk="0" hangingPunct="1">
                <a:lnSpc>
                  <a:spcPct val="100000"/>
                </a:lnSpc>
                <a:spcBef>
                  <a:spcPts val="0"/>
                </a:spcBef>
                <a:spcAft>
                  <a:spcPts val="300"/>
                </a:spcAft>
                <a:buClr>
                  <a:srgbClr val="C00000"/>
                </a:buClr>
                <a:buSzTx/>
                <a:buFont typeface="Wingdings" pitchFamily="2" charset="2"/>
                <a:buChar char="§"/>
                <a:tabLst/>
                <a:defRPr/>
              </a:pPr>
              <a:r>
                <a:rPr kumimoji="0" lang="fr-CA" sz="1400" b="1" i="0" u="sng" strike="noStrike" kern="1200" cap="none" spc="0" normalizeH="0" baseline="0" noProof="0" dirty="0">
                  <a:ln>
                    <a:noFill/>
                  </a:ln>
                  <a:solidFill>
                    <a:prstClr val="black">
                      <a:hueOff val="0"/>
                      <a:satOff val="0"/>
                      <a:lumOff val="0"/>
                      <a:alphaOff val="0"/>
                    </a:prstClr>
                  </a:solidFill>
                  <a:effectLst/>
                  <a:uLnTx/>
                  <a:uFillTx/>
                  <a:latin typeface="Arial Black" pitchFamily="34" charset="0"/>
                  <a:ea typeface="+mn-ea"/>
                  <a:cs typeface="+mn-cs"/>
                </a:rPr>
                <a:t>3. Orientations stratégiques :  </a:t>
              </a:r>
              <a:r>
                <a:rPr kumimoji="0" lang="fr-CA" sz="1600" b="1" i="0" u="none" strike="noStrike" kern="1200" cap="none" spc="0" normalizeH="0" baseline="0" noProof="0" dirty="0">
                  <a:ln>
                    <a:noFill/>
                  </a:ln>
                  <a:solidFill>
                    <a:prstClr val="black">
                      <a:hueOff val="0"/>
                      <a:satOff val="0"/>
                      <a:lumOff val="0"/>
                      <a:alphaOff val="0"/>
                    </a:prstClr>
                  </a:solidFill>
                  <a:effectLst/>
                  <a:uLnTx/>
                  <a:uFillTx/>
                  <a:latin typeface="Garamond" pitchFamily="18" charset="0"/>
                  <a:ea typeface="+mn-ea"/>
                  <a:cs typeface="+mn-cs"/>
                </a:rPr>
                <a:t>Enjeux majeurs sur lesquels les efforts devraient être dirigés de façon prioritaire afin d’assurer le développement du pays/secteur /région.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400" b="1" i="0"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Les orientations stratégiques sont définies sur la base :</a:t>
              </a: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kumimoji="0" lang="fr-CA" sz="1400" b="0" i="0"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 du diagnostic;</a:t>
              </a: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kumimoji="0" lang="fr-CA" sz="1400" b="0" i="0"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 des stratégies et des programmes existants;</a:t>
              </a: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kumimoji="0" lang="fr-CA" sz="1400" b="0" i="0"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 des priorités de l’exécutif (programme de gouvernement);</a:t>
              </a:r>
            </a:p>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kumimoji="0" lang="fr-CA" sz="1400" b="0" i="0"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 des engagements pris vis-à-vis de la communauté internationale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400" b="1" i="0"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Objectifs stratégiques : </a:t>
              </a:r>
              <a:r>
                <a:rPr kumimoji="0" lang="fr-CA" sz="1400" b="0" i="0"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Résultats que l’on prévoit atteindre en fonction des orientations stratégiques identifiée</a:t>
              </a:r>
              <a:r>
                <a:rPr kumimoji="0" lang="fr-CA" sz="1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s</a:t>
              </a:r>
            </a:p>
          </p:txBody>
        </p:sp>
        <p:cxnSp>
          <p:nvCxnSpPr>
            <p:cNvPr id="9" name="Connecteur en angle 8">
              <a:extLst>
                <a:ext uri="{FF2B5EF4-FFF2-40B4-BE49-F238E27FC236}">
                  <a16:creationId xmlns:a16="http://schemas.microsoft.com/office/drawing/2014/main" id="{A209E8B8-9AEE-4764-8374-656E9494A9AB}"/>
                </a:ext>
              </a:extLst>
            </p:cNvPr>
            <p:cNvCxnSpPr/>
            <p:nvPr/>
          </p:nvCxnSpPr>
          <p:spPr>
            <a:xfrm flipV="1">
              <a:off x="5171843" y="2427377"/>
              <a:ext cx="833863" cy="141295"/>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grpSp>
      <p:sp>
        <p:nvSpPr>
          <p:cNvPr id="11" name="Rectangle 3">
            <a:extLst>
              <a:ext uri="{FF2B5EF4-FFF2-40B4-BE49-F238E27FC236}">
                <a16:creationId xmlns:a16="http://schemas.microsoft.com/office/drawing/2014/main" id="{0F809AC3-154A-4A8D-96B0-5F36D94BE314}"/>
              </a:ext>
            </a:extLst>
          </p:cNvPr>
          <p:cNvSpPr txBox="1">
            <a:spLocks noChangeArrowheads="1"/>
          </p:cNvSpPr>
          <p:nvPr/>
        </p:nvSpPr>
        <p:spPr>
          <a:xfrm>
            <a:off x="1030177" y="137949"/>
            <a:ext cx="10853960" cy="603111"/>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600"/>
              </a:spcAft>
              <a:buClr>
                <a:srgbClr val="D34817"/>
              </a:buClr>
              <a:buSzPct val="85000"/>
              <a:buFont typeface="Arial" panose="020B0604020202020204" pitchFamily="34" charset="0"/>
              <a:buNone/>
              <a:tabLst/>
              <a:defRPr/>
            </a:pPr>
            <a:r>
              <a:rPr kumimoji="0" lang="fr-FR" sz="9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Calibri" panose="020F0502020204030204" pitchFamily="34" charset="0"/>
                <a:cs typeface="Arial" panose="020B0604020202020204" pitchFamily="34" charset="0"/>
              </a:rPr>
              <a:t>  2.1. DÉMARCHE DE PLANIFICATION STRATÉGIQUE AU NIVEAU NATIONAL, SECTORIEL OU DÉCENTRALISÉ</a:t>
            </a:r>
            <a:endParaRPr kumimoji="0" lang="fr-CA" altLang="fr-FR" sz="11200" b="1" i="0" u="sng" strike="noStrike" kern="1200" cap="none" spc="0" normalizeH="0" baseline="0" noProof="0" dirty="0">
              <a:ln>
                <a:noFill/>
              </a:ln>
              <a:solidFill>
                <a:srgbClr val="FF0000"/>
              </a:solidFill>
              <a:effectLst/>
              <a:uLnTx/>
              <a:uFillTx/>
              <a:latin typeface="Book Antiqua" panose="02040602050305030304" pitchFamily="18" charset="0"/>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fr-FR" altLang="fr-FR" sz="28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1" presetClass="entr" presetSubtype="8" fill="hold" nodeType="withEffect">
                                  <p:stCondLst>
                                    <p:cond delay="0"/>
                                  </p:stCondLst>
                                  <p:childTnLst>
                                    <p:set>
                                      <p:cBhvr>
                                        <p:cTn id="9" dur="1" fill="hold">
                                          <p:stCondLst>
                                            <p:cond delay="0"/>
                                          </p:stCondLst>
                                        </p:cTn>
                                        <p:tgtEl>
                                          <p:spTgt spid="64514"/>
                                        </p:tgtEl>
                                        <p:attrNameLst>
                                          <p:attrName>style.visibility</p:attrName>
                                        </p:attrNameLst>
                                      </p:cBhvr>
                                      <p:to>
                                        <p:strVal val="visible"/>
                                      </p:to>
                                    </p:set>
                                    <p:animEffect transition="in" filter="wheel(8)">
                                      <p:cBhvr>
                                        <p:cTn id="10" dur="2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e 5">
            <a:extLst>
              <a:ext uri="{FF2B5EF4-FFF2-40B4-BE49-F238E27FC236}">
                <a16:creationId xmlns:a16="http://schemas.microsoft.com/office/drawing/2014/main" id="{EE61F4FC-8653-490F-9D36-51D942039696}"/>
              </a:ext>
            </a:extLst>
          </p:cNvPr>
          <p:cNvGrpSpPr>
            <a:grpSpLocks/>
          </p:cNvGrpSpPr>
          <p:nvPr/>
        </p:nvGrpSpPr>
        <p:grpSpPr bwMode="auto">
          <a:xfrm>
            <a:off x="5810250" y="1285876"/>
            <a:ext cx="4857750" cy="4252913"/>
            <a:chOff x="1552730" y="1285860"/>
            <a:chExt cx="5857916" cy="4253472"/>
          </a:xfrm>
        </p:grpSpPr>
        <p:graphicFrame>
          <p:nvGraphicFramePr>
            <p:cNvPr id="2" name="Diagramme 1">
              <a:extLst>
                <a:ext uri="{FF2B5EF4-FFF2-40B4-BE49-F238E27FC236}">
                  <a16:creationId xmlns:a16="http://schemas.microsoft.com/office/drawing/2014/main" id="{9D1D6730-ED37-4E6F-ACE1-A41F60902DD6}"/>
                </a:ext>
              </a:extLst>
            </p:cNvPr>
            <p:cNvGraphicFramePr/>
            <p:nvPr/>
          </p:nvGraphicFramePr>
          <p:xfrm>
            <a:off x="1552730" y="1285860"/>
            <a:ext cx="5857916" cy="4253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0664" name="Groupe 4">
              <a:extLst>
                <a:ext uri="{FF2B5EF4-FFF2-40B4-BE49-F238E27FC236}">
                  <a16:creationId xmlns:a16="http://schemas.microsoft.com/office/drawing/2014/main" id="{9CA28479-EED5-49B5-8579-B77602D6746A}"/>
                </a:ext>
              </a:extLst>
            </p:cNvPr>
            <p:cNvGrpSpPr>
              <a:grpSpLocks/>
            </p:cNvGrpSpPr>
            <p:nvPr/>
          </p:nvGrpSpPr>
          <p:grpSpPr bwMode="auto">
            <a:xfrm>
              <a:off x="4105272" y="3014659"/>
              <a:ext cx="714380" cy="785817"/>
              <a:chOff x="4105272" y="3014659"/>
              <a:chExt cx="714380" cy="785817"/>
            </a:xfrm>
          </p:grpSpPr>
          <p:sp>
            <p:nvSpPr>
              <p:cNvPr id="3" name="Flèche en arc 2">
                <a:extLst>
                  <a:ext uri="{FF2B5EF4-FFF2-40B4-BE49-F238E27FC236}">
                    <a16:creationId xmlns:a16="http://schemas.microsoft.com/office/drawing/2014/main" id="{6C16D7E6-8C9B-45A0-961C-90F95610B62D}"/>
                  </a:ext>
                </a:extLst>
              </p:cNvPr>
              <p:cNvSpPr/>
              <p:nvPr/>
            </p:nvSpPr>
            <p:spPr>
              <a:xfrm>
                <a:off x="4104562" y="3014875"/>
                <a:ext cx="687251" cy="535057"/>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 name="Flèche en arc 3">
                <a:extLst>
                  <a:ext uri="{FF2B5EF4-FFF2-40B4-BE49-F238E27FC236}">
                    <a16:creationId xmlns:a16="http://schemas.microsoft.com/office/drawing/2014/main" id="{6A3668F0-EDEF-4F18-9B14-6CE5392E4489}"/>
                  </a:ext>
                </a:extLst>
              </p:cNvPr>
              <p:cNvSpPr/>
              <p:nvPr/>
            </p:nvSpPr>
            <p:spPr>
              <a:xfrm rot="10800000">
                <a:off x="4133276" y="3265733"/>
                <a:ext cx="687252" cy="535057"/>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grpSp>
      <p:grpSp>
        <p:nvGrpSpPr>
          <p:cNvPr id="7" name="Groupe 53">
            <a:extLst>
              <a:ext uri="{FF2B5EF4-FFF2-40B4-BE49-F238E27FC236}">
                <a16:creationId xmlns:a16="http://schemas.microsoft.com/office/drawing/2014/main" id="{DD91F80C-FAB2-4B0A-A6FF-F2B0061B3924}"/>
              </a:ext>
            </a:extLst>
          </p:cNvPr>
          <p:cNvGrpSpPr>
            <a:grpSpLocks/>
          </p:cNvGrpSpPr>
          <p:nvPr/>
        </p:nvGrpSpPr>
        <p:grpSpPr bwMode="auto">
          <a:xfrm rot="191290">
            <a:off x="1966913" y="968376"/>
            <a:ext cx="4851400" cy="5673725"/>
            <a:chOff x="-237241" y="1426568"/>
            <a:chExt cx="5321298" cy="5673335"/>
          </a:xfrm>
        </p:grpSpPr>
        <p:sp>
          <p:nvSpPr>
            <p:cNvPr id="13" name="Abgerundetes Rechteck 4">
              <a:extLst>
                <a:ext uri="{FF2B5EF4-FFF2-40B4-BE49-F238E27FC236}">
                  <a16:creationId xmlns:a16="http://schemas.microsoft.com/office/drawing/2014/main" id="{04F98A1B-C415-4757-A1D0-578B2D6E98F8}"/>
                </a:ext>
              </a:extLst>
            </p:cNvPr>
            <p:cNvSpPr/>
            <p:nvPr/>
          </p:nvSpPr>
          <p:spPr bwMode="auto">
            <a:xfrm rot="21101063">
              <a:off x="-265135" y="1417649"/>
              <a:ext cx="3787246" cy="5673335"/>
            </a:xfrm>
            <a:prstGeom prst="rect">
              <a:avLst/>
            </a:prstGeom>
            <a:solidFill>
              <a:srgbClr val="EAFFAD"/>
            </a:solidFill>
            <a:ln>
              <a:solidFill>
                <a:srgbClr val="008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anchor="ctr"/>
            <a:lstStyle/>
            <a:p>
              <a:pPr marL="180975" marR="0" lvl="1" indent="-180975" algn="just" defTabSz="914400" rtl="0" eaLnBrk="1" fontAlgn="auto" latinLnBrk="0" hangingPunct="1">
                <a:lnSpc>
                  <a:spcPct val="100000"/>
                </a:lnSpc>
                <a:spcBef>
                  <a:spcPts val="0"/>
                </a:spcBef>
                <a:spcAft>
                  <a:spcPts val="300"/>
                </a:spcAft>
                <a:buClr>
                  <a:srgbClr val="C00000"/>
                </a:buClr>
                <a:buSzTx/>
                <a:buFont typeface="Wingdings" pitchFamily="2" charset="2"/>
                <a:buChar char="§"/>
                <a:tabLst/>
                <a:defRPr/>
              </a:pPr>
              <a:r>
                <a:rPr kumimoji="0" lang="fr-FR" sz="1400" b="1" i="0" u="none" strike="noStrike" kern="1200" cap="none" spc="0" normalizeH="0" baseline="0" noProof="0" dirty="0">
                  <a:ln>
                    <a:noFill/>
                  </a:ln>
                  <a:solidFill>
                    <a:prstClr val="black">
                      <a:hueOff val="0"/>
                      <a:satOff val="0"/>
                      <a:lumOff val="0"/>
                      <a:alphaOff val="0"/>
                    </a:prstClr>
                  </a:solidFill>
                  <a:effectLst/>
                  <a:uLnTx/>
                  <a:uFillTx/>
                  <a:latin typeface="Arial Black" pitchFamily="34" charset="0"/>
                  <a:ea typeface="+mn-ea"/>
                  <a:cs typeface="+mn-cs"/>
                </a:rPr>
                <a:t>4</a:t>
              </a:r>
              <a:r>
                <a:rPr kumimoji="0" lang="fr-FR" sz="1600" b="1" i="0" u="none" strike="noStrike" kern="1200" cap="none" spc="0" normalizeH="0" baseline="0" noProof="0" dirty="0">
                  <a:ln>
                    <a:noFill/>
                  </a:ln>
                  <a:solidFill>
                    <a:prstClr val="black">
                      <a:hueOff val="0"/>
                      <a:satOff val="0"/>
                      <a:lumOff val="0"/>
                      <a:alphaOff val="0"/>
                    </a:prstClr>
                  </a:solidFill>
                  <a:effectLst/>
                  <a:uLnTx/>
                  <a:uFillTx/>
                  <a:latin typeface="Arial Black" pitchFamily="34" charset="0"/>
                  <a:ea typeface="+mn-ea"/>
                  <a:cs typeface="+mn-cs"/>
                </a:rPr>
                <a:t>. </a:t>
              </a:r>
              <a:r>
                <a:rPr kumimoji="0" lang="fr-CA" sz="1600" b="1" i="0"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Élaboration d’un plan d’actions prioritaires pour la mise en œuvre du plan stratégique :</a:t>
              </a:r>
              <a:r>
                <a:rPr kumimoji="0" lang="fr-FR" sz="1600" b="1" i="0" u="sng" strike="noStrike" kern="1200" cap="none" spc="0" normalizeH="0" baseline="0" noProof="0" dirty="0">
                  <a:ln>
                    <a:noFill/>
                  </a:ln>
                  <a:solidFill>
                    <a:prstClr val="black">
                      <a:hueOff val="0"/>
                      <a:satOff val="0"/>
                      <a:lumOff val="0"/>
                      <a:alphaOff val="0"/>
                    </a:prstClr>
                  </a:solidFill>
                  <a:effectLst/>
                  <a:uLnTx/>
                  <a:uFillTx/>
                  <a:latin typeface="Arial Black" pitchFamily="34" charset="0"/>
                  <a:ea typeface="+mn-ea"/>
                  <a:cs typeface="+mn-cs"/>
                </a:rPr>
                <a:t> </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CA" sz="2000" b="0" i="0"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 </a:t>
              </a:r>
              <a:r>
                <a:rPr kumimoji="0" lang="fr-CA" sz="1600" b="0" i="1"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Alignement des principaux programmes et projets en fonction des orientations et objectifs stratégiques (architecture de programmes);</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CA" sz="1600" b="0" i="1"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 Estimation des ressources financières et administratives (humaines) nécessaires;</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CA" sz="1600" b="0" i="1"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 Alignement des budgets sur les programmes et projets prioritaires;</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CA" sz="1600" b="0" i="1"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 Identification et vérification des sources de financement;</a:t>
              </a:r>
            </a:p>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CA" sz="1600" b="0" i="1"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 Définition des rôles et responsabilités</a:t>
              </a:r>
            </a:p>
            <a:p>
              <a:pPr marL="180975" marR="0" lvl="1" indent="-180975" algn="just" defTabSz="914400" rtl="0" eaLnBrk="1" fontAlgn="auto" latinLnBrk="0" hangingPunct="1">
                <a:lnSpc>
                  <a:spcPct val="100000"/>
                </a:lnSpc>
                <a:spcBef>
                  <a:spcPts val="0"/>
                </a:spcBef>
                <a:spcAft>
                  <a:spcPts val="300"/>
                </a:spcAft>
                <a:buClr>
                  <a:srgbClr val="C00000"/>
                </a:buClr>
                <a:buSzTx/>
                <a:buFont typeface="Wingdings" pitchFamily="2" charset="2"/>
                <a:buChar char="§"/>
                <a:tabLst/>
                <a:defRPr/>
              </a:pPr>
              <a:endParaRPr kumimoji="0" lang="fr-FR" sz="700" b="0"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cxnSp>
          <p:nvCxnSpPr>
            <p:cNvPr id="14" name="Connecteur en angle 13">
              <a:extLst>
                <a:ext uri="{FF2B5EF4-FFF2-40B4-BE49-F238E27FC236}">
                  <a16:creationId xmlns:a16="http://schemas.microsoft.com/office/drawing/2014/main" id="{B4E9E0DA-1E91-4EFB-B4F8-E9E4BDF41B4A}"/>
                </a:ext>
              </a:extLst>
            </p:cNvPr>
            <p:cNvCxnSpPr/>
            <p:nvPr/>
          </p:nvCxnSpPr>
          <p:spPr>
            <a:xfrm rot="10608710">
              <a:off x="3503660" y="4340298"/>
              <a:ext cx="1567136" cy="1587"/>
            </a:xfrm>
            <a:prstGeom prst="bent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grpSp>
      <p:sp>
        <p:nvSpPr>
          <p:cNvPr id="11" name="Rectangle 3">
            <a:extLst>
              <a:ext uri="{FF2B5EF4-FFF2-40B4-BE49-F238E27FC236}">
                <a16:creationId xmlns:a16="http://schemas.microsoft.com/office/drawing/2014/main" id="{129AC385-6F1D-4AA2-BC23-9724E09ACACB}"/>
              </a:ext>
            </a:extLst>
          </p:cNvPr>
          <p:cNvSpPr txBox="1">
            <a:spLocks noChangeArrowheads="1"/>
          </p:cNvSpPr>
          <p:nvPr/>
        </p:nvSpPr>
        <p:spPr>
          <a:xfrm>
            <a:off x="1122482" y="119927"/>
            <a:ext cx="10853960" cy="603111"/>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600"/>
              </a:spcAft>
              <a:buClr>
                <a:srgbClr val="D34817"/>
              </a:buClr>
              <a:buSzPct val="85000"/>
              <a:buFont typeface="Arial" panose="020B0604020202020204" pitchFamily="34" charset="0"/>
              <a:buNone/>
              <a:tabLst/>
              <a:defRPr/>
            </a:pPr>
            <a:r>
              <a:rPr kumimoji="0" lang="fr-FR" sz="9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Calibri" panose="020F0502020204030204" pitchFamily="34" charset="0"/>
                <a:cs typeface="Arial" panose="020B0604020202020204" pitchFamily="34" charset="0"/>
              </a:rPr>
              <a:t>  2.1. DÉMARCHE DE PLANIFICATION STRATÉGIQUE AU NIVEAU NATIONAL, SECTORIEL OU DÉCENTRALISÉ</a:t>
            </a:r>
            <a:endParaRPr kumimoji="0" lang="fr-CA" altLang="fr-FR" sz="11200" b="1" i="0" u="sng" strike="noStrike" kern="1200" cap="none" spc="0" normalizeH="0" baseline="0" noProof="0" dirty="0">
              <a:ln>
                <a:noFill/>
              </a:ln>
              <a:solidFill>
                <a:srgbClr val="FF0000"/>
              </a:solidFill>
              <a:effectLst/>
              <a:uLnTx/>
              <a:uFillTx/>
              <a:latin typeface="Book Antiqua" panose="02040602050305030304" pitchFamily="18" charset="0"/>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fr-FR" altLang="fr-FR" sz="28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1" presetClass="entr" presetSubtype="2" fill="hold" nodeType="withEffect">
                                  <p:stCondLst>
                                    <p:cond delay="0"/>
                                  </p:stCondLst>
                                  <p:childTnLst>
                                    <p:set>
                                      <p:cBhvr>
                                        <p:cTn id="9" dur="1" fill="hold">
                                          <p:stCondLst>
                                            <p:cond delay="0"/>
                                          </p:stCondLst>
                                        </p:cTn>
                                        <p:tgtEl>
                                          <p:spTgt spid="65538"/>
                                        </p:tgtEl>
                                        <p:attrNameLst>
                                          <p:attrName>style.visibility</p:attrName>
                                        </p:attrNameLst>
                                      </p:cBhvr>
                                      <p:to>
                                        <p:strVal val="visible"/>
                                      </p:to>
                                    </p:set>
                                    <p:animEffect transition="in" filter="wheel(2)">
                                      <p:cBhvr>
                                        <p:cTn id="10" dur="20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e 5">
            <a:extLst>
              <a:ext uri="{FF2B5EF4-FFF2-40B4-BE49-F238E27FC236}">
                <a16:creationId xmlns:a16="http://schemas.microsoft.com/office/drawing/2014/main" id="{C2267333-0F9E-4959-B325-26AF9DE86960}"/>
              </a:ext>
            </a:extLst>
          </p:cNvPr>
          <p:cNvGrpSpPr>
            <a:grpSpLocks/>
          </p:cNvGrpSpPr>
          <p:nvPr/>
        </p:nvGrpSpPr>
        <p:grpSpPr bwMode="auto">
          <a:xfrm>
            <a:off x="5810250" y="1285876"/>
            <a:ext cx="4857750" cy="4252913"/>
            <a:chOff x="1552730" y="1285860"/>
            <a:chExt cx="5857916" cy="4253472"/>
          </a:xfrm>
        </p:grpSpPr>
        <p:graphicFrame>
          <p:nvGraphicFramePr>
            <p:cNvPr id="2" name="Diagramme 1">
              <a:extLst>
                <a:ext uri="{FF2B5EF4-FFF2-40B4-BE49-F238E27FC236}">
                  <a16:creationId xmlns:a16="http://schemas.microsoft.com/office/drawing/2014/main" id="{0F006377-3933-4F1A-8813-44D891491FC2}"/>
                </a:ext>
              </a:extLst>
            </p:cNvPr>
            <p:cNvGraphicFramePr/>
            <p:nvPr/>
          </p:nvGraphicFramePr>
          <p:xfrm>
            <a:off x="1552730" y="1285860"/>
            <a:ext cx="5857916" cy="4253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1688" name="Groupe 4">
              <a:extLst>
                <a:ext uri="{FF2B5EF4-FFF2-40B4-BE49-F238E27FC236}">
                  <a16:creationId xmlns:a16="http://schemas.microsoft.com/office/drawing/2014/main" id="{DB182F04-9C08-4C12-949E-232D6A0861ED}"/>
                </a:ext>
              </a:extLst>
            </p:cNvPr>
            <p:cNvGrpSpPr>
              <a:grpSpLocks/>
            </p:cNvGrpSpPr>
            <p:nvPr/>
          </p:nvGrpSpPr>
          <p:grpSpPr bwMode="auto">
            <a:xfrm>
              <a:off x="4105272" y="3014659"/>
              <a:ext cx="714380" cy="785817"/>
              <a:chOff x="4105272" y="3014659"/>
              <a:chExt cx="714380" cy="785817"/>
            </a:xfrm>
          </p:grpSpPr>
          <p:sp>
            <p:nvSpPr>
              <p:cNvPr id="3" name="Flèche en arc 2">
                <a:extLst>
                  <a:ext uri="{FF2B5EF4-FFF2-40B4-BE49-F238E27FC236}">
                    <a16:creationId xmlns:a16="http://schemas.microsoft.com/office/drawing/2014/main" id="{B6B429B5-6ED2-46CC-B692-7D4A40972888}"/>
                  </a:ext>
                </a:extLst>
              </p:cNvPr>
              <p:cNvSpPr/>
              <p:nvPr/>
            </p:nvSpPr>
            <p:spPr>
              <a:xfrm>
                <a:off x="4104562" y="3014875"/>
                <a:ext cx="687251" cy="535057"/>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4" name="Flèche en arc 3">
                <a:extLst>
                  <a:ext uri="{FF2B5EF4-FFF2-40B4-BE49-F238E27FC236}">
                    <a16:creationId xmlns:a16="http://schemas.microsoft.com/office/drawing/2014/main" id="{5958952D-64C5-41C0-BE9C-0C52ED285A1E}"/>
                  </a:ext>
                </a:extLst>
              </p:cNvPr>
              <p:cNvSpPr/>
              <p:nvPr/>
            </p:nvSpPr>
            <p:spPr>
              <a:xfrm rot="10800000">
                <a:off x="4133276" y="3265733"/>
                <a:ext cx="687252" cy="535057"/>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grpSp>
      <p:grpSp>
        <p:nvGrpSpPr>
          <p:cNvPr id="7" name="Groupe 53">
            <a:extLst>
              <a:ext uri="{FF2B5EF4-FFF2-40B4-BE49-F238E27FC236}">
                <a16:creationId xmlns:a16="http://schemas.microsoft.com/office/drawing/2014/main" id="{E88D5B90-58AD-43F1-9E09-B59D803A3DF4}"/>
              </a:ext>
            </a:extLst>
          </p:cNvPr>
          <p:cNvGrpSpPr>
            <a:grpSpLocks/>
          </p:cNvGrpSpPr>
          <p:nvPr/>
        </p:nvGrpSpPr>
        <p:grpSpPr bwMode="auto">
          <a:xfrm rot="191290">
            <a:off x="1884364" y="955676"/>
            <a:ext cx="4981575" cy="5673725"/>
            <a:chOff x="-549765" y="1521264"/>
            <a:chExt cx="4982457" cy="5673335"/>
          </a:xfrm>
        </p:grpSpPr>
        <p:sp>
          <p:nvSpPr>
            <p:cNvPr id="13" name="Abgerundetes Rechteck 4">
              <a:extLst>
                <a:ext uri="{FF2B5EF4-FFF2-40B4-BE49-F238E27FC236}">
                  <a16:creationId xmlns:a16="http://schemas.microsoft.com/office/drawing/2014/main" id="{260F436E-5AC5-4D02-9560-5C344545132C}"/>
                </a:ext>
              </a:extLst>
            </p:cNvPr>
            <p:cNvSpPr/>
            <p:nvPr/>
          </p:nvSpPr>
          <p:spPr bwMode="auto">
            <a:xfrm rot="21101063">
              <a:off x="-566199" y="1499825"/>
              <a:ext cx="3786858" cy="5673335"/>
            </a:xfrm>
            <a:prstGeom prst="rect">
              <a:avLst/>
            </a:prstGeom>
            <a:solidFill>
              <a:srgbClr val="EAFFAD"/>
            </a:solidFill>
            <a:ln>
              <a:solidFill>
                <a:srgbClr val="008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anchor="ctr"/>
            <a:lstStyle/>
            <a:p>
              <a:pPr marL="180975" marR="0" lvl="1" indent="-180975" algn="l" defTabSz="914400" rtl="0" eaLnBrk="1" fontAlgn="auto" latinLnBrk="0" hangingPunct="1">
                <a:lnSpc>
                  <a:spcPct val="100000"/>
                </a:lnSpc>
                <a:spcBef>
                  <a:spcPts val="0"/>
                </a:spcBef>
                <a:spcAft>
                  <a:spcPts val="300"/>
                </a:spcAft>
                <a:buClr>
                  <a:srgbClr val="C00000"/>
                </a:buClr>
                <a:buSzTx/>
                <a:buFont typeface="Wingdings" pitchFamily="2" charset="2"/>
                <a:buChar char="§"/>
                <a:tabLst/>
                <a:defRPr/>
              </a:pPr>
              <a:r>
                <a:rPr kumimoji="0" lang="fr-FR" sz="1400" b="1" i="0" u="sng" strike="noStrike" kern="1200" cap="none" spc="0" normalizeH="0" baseline="0" noProof="0" dirty="0">
                  <a:ln>
                    <a:noFill/>
                  </a:ln>
                  <a:solidFill>
                    <a:prstClr val="black">
                      <a:hueOff val="0"/>
                      <a:satOff val="0"/>
                      <a:lumOff val="0"/>
                      <a:alphaOff val="0"/>
                    </a:prstClr>
                  </a:solidFill>
                  <a:effectLst/>
                  <a:uLnTx/>
                  <a:uFillTx/>
                  <a:latin typeface="Arial Black" pitchFamily="34" charset="0"/>
                  <a:ea typeface="+mn-ea"/>
                  <a:cs typeface="+mn-cs"/>
                </a:rPr>
                <a:t>5. Identification des mécanismes de suivi-évaluation:</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600" b="0" i="0"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 </a:t>
              </a:r>
              <a:r>
                <a:rPr kumimoji="0" lang="fr-FR" sz="1600" b="0" i="1"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Choix des indicateurs de performance et validation;</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600" b="0" i="1"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 Définition de valeurs de références;</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600" b="0" i="1"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 Définition des cibles et validation;</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600" b="0" i="1"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 Définition des mécanismes institutionnels;</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600" b="0" i="1"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 Identification des mécanismes pour assurer</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600" b="0" i="1"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l’utilisation des résultats du suivi-évaluation pour</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600" b="0" i="1"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la prise de décision.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400" b="1" i="1" u="none" strike="noStrike" kern="1200" cap="none" spc="0" normalizeH="0" baseline="0" noProof="0" dirty="0">
                <a:ln>
                  <a:noFill/>
                </a:ln>
                <a:solidFill>
                  <a:srgbClr val="000000"/>
                </a:solidFill>
                <a:effectLst/>
                <a:uLnTx/>
                <a:uFillTx/>
                <a:latin typeface="Sylfaen" pitchFamily="18" charset="0"/>
                <a:ea typeface="+mn-ea"/>
                <a:cs typeface="+mn-cs"/>
              </a:endParaRPr>
            </a:p>
            <a:p>
              <a:pPr marL="180975" marR="0" lvl="1" indent="-180975" algn="l" defTabSz="914400" rtl="0" eaLnBrk="1" fontAlgn="auto" latinLnBrk="0" hangingPunct="1">
                <a:lnSpc>
                  <a:spcPct val="100000"/>
                </a:lnSpc>
                <a:spcBef>
                  <a:spcPts val="0"/>
                </a:spcBef>
                <a:spcAft>
                  <a:spcPts val="300"/>
                </a:spcAft>
                <a:buClr>
                  <a:srgbClr val="C00000"/>
                </a:buClr>
                <a:buSzTx/>
                <a:buFont typeface="Wingdings" pitchFamily="2" charset="2"/>
                <a:buChar char="§"/>
                <a:tabLst/>
                <a:defRPr/>
              </a:pPr>
              <a:r>
                <a:rPr kumimoji="0" lang="fr-CA" sz="1400" b="1" i="0" u="sng" strike="noStrike" kern="1200" cap="none" spc="0" normalizeH="0" baseline="0" noProof="0" dirty="0">
                  <a:ln>
                    <a:noFill/>
                  </a:ln>
                  <a:solidFill>
                    <a:prstClr val="black">
                      <a:hueOff val="0"/>
                      <a:satOff val="0"/>
                      <a:lumOff val="0"/>
                      <a:alphaOff val="0"/>
                    </a:prstClr>
                  </a:solidFill>
                  <a:effectLst/>
                  <a:uLnTx/>
                  <a:uFillTx/>
                  <a:latin typeface="Arial Black" pitchFamily="34" charset="0"/>
                  <a:ea typeface="+mn-ea"/>
                  <a:cs typeface="+mn-cs"/>
                </a:rPr>
                <a:t>6- Validation des indicateurs avec les critères CREAM</a:t>
              </a:r>
            </a:p>
            <a:p>
              <a:pPr marL="180975" marR="0" lvl="1" indent="-180975" algn="l" defTabSz="914400" rtl="0" eaLnBrk="1" fontAlgn="auto" latinLnBrk="0" hangingPunct="1">
                <a:lnSpc>
                  <a:spcPct val="100000"/>
                </a:lnSpc>
                <a:spcBef>
                  <a:spcPts val="0"/>
                </a:spcBef>
                <a:spcAft>
                  <a:spcPts val="300"/>
                </a:spcAft>
                <a:buClr>
                  <a:srgbClr val="C00000"/>
                </a:buClr>
                <a:buSzTx/>
                <a:buFont typeface="Wingdings" pitchFamily="2" charset="2"/>
                <a:buChar char="§"/>
                <a:tabLst/>
                <a:defRPr/>
              </a:pPr>
              <a:endParaRPr kumimoji="0" lang="fr-CA" sz="1400" b="1" i="0" u="sng" strike="noStrike" kern="1200" cap="none" spc="0" normalizeH="0" baseline="0" noProof="0" dirty="0">
                <a:ln>
                  <a:noFill/>
                </a:ln>
                <a:solidFill>
                  <a:prstClr val="black">
                    <a:hueOff val="0"/>
                    <a:satOff val="0"/>
                    <a:lumOff val="0"/>
                    <a:alphaOff val="0"/>
                  </a:prstClr>
                </a:solidFill>
                <a:effectLst/>
                <a:uLnTx/>
                <a:uFillTx/>
                <a:latin typeface="Arial Black" pitchFamily="34" charset="0"/>
                <a:ea typeface="+mn-ea"/>
                <a:cs typeface="+mn-cs"/>
              </a:endParaRPr>
            </a:p>
            <a:p>
              <a:pPr marL="180975" marR="0" lvl="1" indent="-180975" algn="l" defTabSz="914400" rtl="0" eaLnBrk="1" fontAlgn="auto" latinLnBrk="0" hangingPunct="1">
                <a:lnSpc>
                  <a:spcPct val="100000"/>
                </a:lnSpc>
                <a:spcBef>
                  <a:spcPts val="0"/>
                </a:spcBef>
                <a:spcAft>
                  <a:spcPts val="300"/>
                </a:spcAft>
                <a:buClr>
                  <a:srgbClr val="C00000"/>
                </a:buClr>
                <a:buSzTx/>
                <a:buFont typeface="Wingdings" pitchFamily="2" charset="2"/>
                <a:buChar char="§"/>
                <a:tabLst/>
                <a:defRPr/>
              </a:pPr>
              <a:r>
                <a:rPr kumimoji="0" lang="fr-CA" sz="1400" b="1" i="0" u="sng" strike="noStrike" kern="1200" cap="none" spc="0" normalizeH="0" baseline="0" noProof="0" dirty="0">
                  <a:ln>
                    <a:noFill/>
                  </a:ln>
                  <a:solidFill>
                    <a:prstClr val="black">
                      <a:hueOff val="0"/>
                      <a:satOff val="0"/>
                      <a:lumOff val="0"/>
                      <a:alphaOff val="0"/>
                    </a:prstClr>
                  </a:solidFill>
                  <a:effectLst/>
                  <a:uLnTx/>
                  <a:uFillTx/>
                  <a:latin typeface="Arial Black" pitchFamily="34" charset="0"/>
                  <a:ea typeface="+mn-ea"/>
                  <a:cs typeface="+mn-cs"/>
                </a:rPr>
                <a:t>7- Validation des cibles avec les critères SMART</a:t>
              </a:r>
            </a:p>
            <a:p>
              <a:pPr marL="180975" marR="0" lvl="1" indent="-180975" algn="l" defTabSz="914400" rtl="0" eaLnBrk="1" fontAlgn="auto" latinLnBrk="0" hangingPunct="1">
                <a:lnSpc>
                  <a:spcPct val="100000"/>
                </a:lnSpc>
                <a:spcBef>
                  <a:spcPts val="0"/>
                </a:spcBef>
                <a:spcAft>
                  <a:spcPts val="300"/>
                </a:spcAft>
                <a:buClr>
                  <a:srgbClr val="C00000"/>
                </a:buClr>
                <a:buSzTx/>
                <a:buFont typeface="Wingdings" pitchFamily="2" charset="2"/>
                <a:buChar char="§"/>
                <a:tabLst/>
                <a:defRPr/>
              </a:pPr>
              <a:r>
                <a:rPr kumimoji="0" lang="fr-CA" sz="1400" b="1" i="0" u="sng" strike="noStrike" kern="1200" cap="none" spc="0" normalizeH="0" baseline="0" noProof="0" dirty="0">
                  <a:ln>
                    <a:noFill/>
                  </a:ln>
                  <a:solidFill>
                    <a:prstClr val="black">
                      <a:hueOff val="0"/>
                      <a:satOff val="0"/>
                      <a:lumOff val="0"/>
                      <a:alphaOff val="0"/>
                    </a:prstClr>
                  </a:solidFill>
                  <a:effectLst/>
                  <a:uLnTx/>
                  <a:uFillTx/>
                  <a:latin typeface="Arial Black" pitchFamily="34" charset="0"/>
                  <a:ea typeface="+mn-ea"/>
                  <a:cs typeface="+mn-cs"/>
                </a:rPr>
                <a:t>8. Processus de validation  </a:t>
              </a:r>
              <a:r>
                <a:rPr kumimoji="0" lang="fr-CA" sz="1400" b="0" i="0" u="none" strike="noStrike" kern="1200" cap="none" spc="0" normalizeH="0" baseline="0" noProof="0" dirty="0">
                  <a:ln>
                    <a:noFill/>
                  </a:ln>
                  <a:solidFill>
                    <a:prstClr val="black">
                      <a:hueOff val="0"/>
                      <a:satOff val="0"/>
                      <a:lumOff val="0"/>
                      <a:alphaOff val="0"/>
                    </a:prstClr>
                  </a:solidFill>
                  <a:effectLst/>
                  <a:uLnTx/>
                  <a:uFillTx/>
                  <a:latin typeface="Arial Black" pitchFamily="34" charset="0"/>
                  <a:ea typeface="+mn-ea"/>
                  <a:cs typeface="+mn-cs"/>
                </a:rPr>
                <a:t>(</a:t>
              </a:r>
              <a:r>
                <a:rPr kumimoji="0" lang="fr-CA" sz="1600" b="0" i="1" u="none" strike="noStrike" kern="1200" cap="none" spc="0" normalizeH="0" baseline="0" noProof="0" dirty="0">
                  <a:ln>
                    <a:noFill/>
                  </a:ln>
                  <a:solidFill>
                    <a:prstClr val="black">
                      <a:hueOff val="0"/>
                      <a:satOff val="0"/>
                      <a:lumOff val="0"/>
                      <a:alphaOff val="0"/>
                    </a:prstClr>
                  </a:solidFill>
                  <a:effectLst/>
                  <a:uLnTx/>
                  <a:uFillTx/>
                  <a:latin typeface="Sylfaen" pitchFamily="18" charset="0"/>
                  <a:ea typeface="+mn-ea"/>
                  <a:cs typeface="+mn-cs"/>
                </a:rPr>
                <a:t>atelier régionaux, sectoriels, national, etc.)</a:t>
              </a:r>
            </a:p>
            <a:p>
              <a:pPr marL="180975" marR="0" lvl="1" indent="-180975" algn="l" defTabSz="914400" rtl="0" eaLnBrk="1" fontAlgn="auto" latinLnBrk="0" hangingPunct="1">
                <a:lnSpc>
                  <a:spcPct val="100000"/>
                </a:lnSpc>
                <a:spcBef>
                  <a:spcPts val="0"/>
                </a:spcBef>
                <a:spcAft>
                  <a:spcPts val="300"/>
                </a:spcAft>
                <a:buClr>
                  <a:srgbClr val="C00000"/>
                </a:buClr>
                <a:buSzTx/>
                <a:buFont typeface="Wingdings" pitchFamily="2" charset="2"/>
                <a:buChar char="§"/>
                <a:tabLst/>
                <a:defRPr/>
              </a:pPr>
              <a:endParaRPr kumimoji="0" lang="fr-FR" sz="700" b="0"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cxnSp>
          <p:nvCxnSpPr>
            <p:cNvPr id="14" name="Connecteur en angle 13">
              <a:extLst>
                <a:ext uri="{FF2B5EF4-FFF2-40B4-BE49-F238E27FC236}">
                  <a16:creationId xmlns:a16="http://schemas.microsoft.com/office/drawing/2014/main" id="{F0D61CB2-ED17-466F-AFAF-8411D24AC990}"/>
                </a:ext>
              </a:extLst>
            </p:cNvPr>
            <p:cNvCxnSpPr/>
            <p:nvPr/>
          </p:nvCxnSpPr>
          <p:spPr>
            <a:xfrm rot="10608710">
              <a:off x="2978303" y="2667484"/>
              <a:ext cx="1429003" cy="144452"/>
            </a:xfrm>
            <a:prstGeom prst="bent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grpSp>
      <p:sp>
        <p:nvSpPr>
          <p:cNvPr id="11" name="Rectangle 3">
            <a:extLst>
              <a:ext uri="{FF2B5EF4-FFF2-40B4-BE49-F238E27FC236}">
                <a16:creationId xmlns:a16="http://schemas.microsoft.com/office/drawing/2014/main" id="{BFA6C2B4-D78E-426E-8F48-0BA762040D06}"/>
              </a:ext>
            </a:extLst>
          </p:cNvPr>
          <p:cNvSpPr txBox="1">
            <a:spLocks noChangeArrowheads="1"/>
          </p:cNvSpPr>
          <p:nvPr/>
        </p:nvSpPr>
        <p:spPr>
          <a:xfrm>
            <a:off x="1338040" y="161994"/>
            <a:ext cx="10853960" cy="603111"/>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600"/>
              </a:spcAft>
              <a:buClr>
                <a:srgbClr val="D34817"/>
              </a:buClr>
              <a:buSzPct val="85000"/>
              <a:buFont typeface="Arial" panose="020B0604020202020204" pitchFamily="34" charset="0"/>
              <a:buNone/>
              <a:tabLst/>
              <a:defRPr/>
            </a:pPr>
            <a:r>
              <a:rPr kumimoji="0" lang="fr-FR" sz="9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Calibri" panose="020F0502020204030204" pitchFamily="34" charset="0"/>
                <a:cs typeface="Arial" panose="020B0604020202020204" pitchFamily="34" charset="0"/>
              </a:rPr>
              <a:t>  2.1. DÉMARCHE DE PLANIFICATION STRATÉGIQUE AU NIVEAU NATIONAL, SECTORIEL OU DÉCENTRALISÉ</a:t>
            </a:r>
            <a:endParaRPr kumimoji="0" lang="fr-CA" altLang="fr-FR" sz="11200" b="1" i="0" u="sng" strike="noStrike" kern="1200" cap="none" spc="0" normalizeH="0" baseline="0" noProof="0" dirty="0">
              <a:ln>
                <a:noFill/>
              </a:ln>
              <a:solidFill>
                <a:srgbClr val="FF0000"/>
              </a:solidFill>
              <a:effectLst/>
              <a:uLnTx/>
              <a:uFillTx/>
              <a:latin typeface="Book Antiqua" panose="02040602050305030304" pitchFamily="18" charset="0"/>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fr-FR" altLang="fr-FR" sz="2800" b="1"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1" presetClass="entr" presetSubtype="8" fill="hold" nodeType="withEffect">
                                  <p:stCondLst>
                                    <p:cond delay="0"/>
                                  </p:stCondLst>
                                  <p:childTnLst>
                                    <p:set>
                                      <p:cBhvr>
                                        <p:cTn id="9" dur="1" fill="hold">
                                          <p:stCondLst>
                                            <p:cond delay="0"/>
                                          </p:stCondLst>
                                        </p:cTn>
                                        <p:tgtEl>
                                          <p:spTgt spid="66562"/>
                                        </p:tgtEl>
                                        <p:attrNameLst>
                                          <p:attrName>style.visibility</p:attrName>
                                        </p:attrNameLst>
                                      </p:cBhvr>
                                      <p:to>
                                        <p:strVal val="visible"/>
                                      </p:to>
                                    </p:set>
                                    <p:animEffect transition="in" filter="wheel(8)">
                                      <p:cBhvr>
                                        <p:cTn id="10" dur="2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1504" y="274637"/>
            <a:ext cx="10361713" cy="850107"/>
          </a:xfrm>
        </p:spPr>
        <p:txBody>
          <a:bodyPr>
            <a:noAutofit/>
          </a:bodyPr>
          <a:lstStyle/>
          <a:p>
            <a:r>
              <a:rPr lang="fr-FR" sz="2400" b="1" dirty="0">
                <a:solidFill>
                  <a:srgbClr val="FF0000"/>
                </a:solidFill>
                <a:latin typeface="Arial Black" panose="020B0A04020102020204" pitchFamily="34" charset="0"/>
              </a:rPr>
              <a:t>2.2. </a:t>
            </a:r>
            <a:r>
              <a:rPr lang="fr-FR" sz="2000" b="1" dirty="0">
                <a:solidFill>
                  <a:srgbClr val="FF0000"/>
                </a:solidFill>
                <a:latin typeface="Arial Black" panose="020B0A04020102020204" pitchFamily="34" charset="0"/>
              </a:rPr>
              <a:t>PROCESSUS D’ELABORATION D’UNE POLITIQUE SECTORIELLE SELON LE GUIDE METHODOLOGIQUE</a:t>
            </a:r>
            <a:endParaRPr lang="fr-FR" sz="3600" dirty="0"/>
          </a:p>
        </p:txBody>
      </p:sp>
      <p:sp>
        <p:nvSpPr>
          <p:cNvPr id="3" name="Espace réservé du contenu 2"/>
          <p:cNvSpPr>
            <a:spLocks noGrp="1"/>
          </p:cNvSpPr>
          <p:nvPr>
            <p:ph idx="1"/>
          </p:nvPr>
        </p:nvSpPr>
        <p:spPr>
          <a:xfrm>
            <a:off x="1631504" y="1124744"/>
            <a:ext cx="8856984" cy="5568619"/>
          </a:xfrm>
        </p:spPr>
        <p:txBody>
          <a:bodyPr>
            <a:normAutofit fontScale="25000" lnSpcReduction="20000"/>
          </a:bodyPr>
          <a:lstStyle/>
          <a:p>
            <a:pPr marL="0" indent="0">
              <a:buNone/>
            </a:pPr>
            <a:r>
              <a:rPr lang="fr-FR" sz="10666" dirty="0"/>
              <a:t>Le processus d’élaboration d’une politique comporte quatre phases à savoir : </a:t>
            </a:r>
          </a:p>
          <a:p>
            <a:pPr marL="1828754" indent="-1828754">
              <a:lnSpc>
                <a:spcPct val="220000"/>
              </a:lnSpc>
              <a:buAutoNum type="romanLcParenBoth"/>
            </a:pPr>
            <a:r>
              <a:rPr lang="fr-FR" sz="10666" dirty="0"/>
              <a:t>la phase préparatoire ; </a:t>
            </a:r>
          </a:p>
          <a:p>
            <a:pPr marL="1828754" indent="-1828754">
              <a:lnSpc>
                <a:spcPct val="220000"/>
              </a:lnSpc>
              <a:buAutoNum type="romanLcParenBoth"/>
            </a:pPr>
            <a:r>
              <a:rPr lang="fr-FR" sz="10666" dirty="0"/>
              <a:t>la phase de diagnostic ; </a:t>
            </a:r>
          </a:p>
          <a:p>
            <a:pPr marL="1828754" indent="-1828754">
              <a:lnSpc>
                <a:spcPct val="220000"/>
              </a:lnSpc>
              <a:buAutoNum type="romanLcParenBoth"/>
            </a:pPr>
            <a:r>
              <a:rPr lang="fr-FR" sz="10666" dirty="0"/>
              <a:t>la phase de formulation </a:t>
            </a:r>
          </a:p>
          <a:p>
            <a:pPr marL="1828754" indent="-1828754">
              <a:lnSpc>
                <a:spcPct val="220000"/>
              </a:lnSpc>
              <a:buAutoNum type="romanLcParenBoth"/>
            </a:pPr>
            <a:r>
              <a:rPr lang="fr-FR" sz="10666" dirty="0"/>
              <a:t>la phase de validation.</a:t>
            </a:r>
          </a:p>
          <a:p>
            <a:pPr marL="0" indent="0">
              <a:buNone/>
            </a:pPr>
            <a:endParaRPr lang="fr-FR" sz="14933" b="1" u="sng" dirty="0"/>
          </a:p>
          <a:p>
            <a:pPr>
              <a:buNone/>
            </a:pPr>
            <a:endParaRPr lang="fr-FR" sz="7466" dirty="0"/>
          </a:p>
          <a:p>
            <a:pPr algn="just">
              <a:lnSpc>
                <a:spcPct val="170000"/>
              </a:lnSpc>
              <a:buNone/>
            </a:pPr>
            <a:endParaRPr lang="fr-FR" sz="6200" b="1" dirty="0">
              <a:latin typeface="Arial Black" pitchFamily="34" charset="0"/>
            </a:endParaRPr>
          </a:p>
          <a:p>
            <a:pPr lvl="0"/>
            <a:endParaRPr lang="fr-FR" b="1" dirty="0">
              <a:latin typeface="Arial Black" pitchFamily="34" charset="0"/>
            </a:endParaRPr>
          </a:p>
          <a:p>
            <a:pPr algn="just">
              <a:buNone/>
            </a:pPr>
            <a:r>
              <a:rPr lang="fr-FR" b="1" dirty="0"/>
              <a:t> </a:t>
            </a:r>
          </a:p>
          <a:p>
            <a:endParaRPr lang="fr-FR" dirty="0"/>
          </a:p>
          <a:p>
            <a:endParaRPr lang="fr-FR" dirty="0"/>
          </a:p>
        </p:txBody>
      </p:sp>
    </p:spTree>
    <p:extLst>
      <p:ext uri="{BB962C8B-B14F-4D97-AF65-F5344CB8AC3E}">
        <p14:creationId xmlns:p14="http://schemas.microsoft.com/office/powerpoint/2010/main" val="228146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p:cTn id="4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63805" y="850107"/>
            <a:ext cx="10605331" cy="5755645"/>
          </a:xfrm>
        </p:spPr>
        <p:txBody>
          <a:bodyPr>
            <a:normAutofit fontScale="25000" lnSpcReduction="20000"/>
          </a:bodyPr>
          <a:lstStyle/>
          <a:p>
            <a:pPr marL="1828754" indent="-1828754">
              <a:buFont typeface="+mj-lt"/>
              <a:buAutoNum type="alphaUcPeriod"/>
            </a:pPr>
            <a:r>
              <a:rPr lang="fr-FR" sz="16000" b="1" u="sng" dirty="0"/>
              <a:t>la préparation:</a:t>
            </a:r>
          </a:p>
          <a:p>
            <a:pPr lvl="0"/>
            <a:r>
              <a:rPr lang="fr-FR" sz="14400" b="1" dirty="0"/>
              <a:t>Affirmation de la volonté politique</a:t>
            </a:r>
          </a:p>
          <a:p>
            <a:pPr marL="0" indent="0" algn="just">
              <a:buNone/>
            </a:pPr>
            <a:r>
              <a:rPr lang="fr-FR" sz="12800" dirty="0"/>
              <a:t>Disposer d’une politique sectorielle est une décision stratégique et indispensable pour tout secteur désireux de s’inscrire dans une démarche de gestion axée sur les résultats. </a:t>
            </a:r>
          </a:p>
          <a:p>
            <a:pPr marL="0" indent="0" algn="just">
              <a:buNone/>
            </a:pPr>
            <a:r>
              <a:rPr lang="fr-FR" sz="12800" dirty="0"/>
              <a:t>C’est la prise de conscience par les premiers responsables du secteur de la nécessité de la politique. </a:t>
            </a:r>
          </a:p>
          <a:p>
            <a:pPr lvl="0" algn="just"/>
            <a:r>
              <a:rPr lang="fr-FR" sz="12800" b="1" dirty="0"/>
              <a:t>Mobilisation des ressources</a:t>
            </a:r>
          </a:p>
          <a:p>
            <a:pPr marL="0" indent="0" algn="just">
              <a:buNone/>
            </a:pPr>
            <a:r>
              <a:rPr lang="fr-FR" sz="12800" dirty="0"/>
              <a:t>L’élaboration d’une politique sectorielle doit être planifiée et budgétisée et doit être accompagnée d’une mobilisation des ressources humaines, matérielles et financières nécessaires à la conduite de l’activité. </a:t>
            </a:r>
          </a:p>
          <a:p>
            <a:pPr marL="0" indent="0" algn="just">
              <a:buNone/>
            </a:pPr>
            <a:r>
              <a:rPr lang="fr-FR" sz="12800" dirty="0"/>
              <a:t>Ces ressources peuvent provenir de l’Etat et/ou des  partenaires au développement. </a:t>
            </a:r>
          </a:p>
        </p:txBody>
      </p:sp>
      <p:sp>
        <p:nvSpPr>
          <p:cNvPr id="6" name="Titre 1">
            <a:extLst>
              <a:ext uri="{FF2B5EF4-FFF2-40B4-BE49-F238E27FC236}">
                <a16:creationId xmlns:a16="http://schemas.microsoft.com/office/drawing/2014/main" id="{267D5474-3080-4A36-A4D6-AC68951DA3A7}"/>
              </a:ext>
            </a:extLst>
          </p:cNvPr>
          <p:cNvSpPr txBox="1">
            <a:spLocks/>
          </p:cNvSpPr>
          <p:nvPr/>
        </p:nvSpPr>
        <p:spPr>
          <a:xfrm>
            <a:off x="1607423" y="0"/>
            <a:ext cx="10361713" cy="8501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Arial Black" panose="020B0A04020102020204" pitchFamily="34" charset="0"/>
                <a:ea typeface="+mj-ea"/>
                <a:cs typeface="+mj-cs"/>
              </a:rPr>
              <a:t>2.2. </a:t>
            </a:r>
            <a:r>
              <a:rPr kumimoji="0" lang="fr-FR" sz="2000" b="1" i="0" u="none" strike="noStrike" kern="1200" cap="none" spc="0" normalizeH="0" baseline="0" noProof="0" dirty="0">
                <a:ln>
                  <a:noFill/>
                </a:ln>
                <a:solidFill>
                  <a:srgbClr val="FF0000"/>
                </a:solidFill>
                <a:effectLst/>
                <a:uLnTx/>
                <a:uFillTx/>
                <a:latin typeface="Arial Black" panose="020B0A04020102020204" pitchFamily="34" charset="0"/>
                <a:ea typeface="+mj-ea"/>
                <a:cs typeface="+mj-cs"/>
              </a:rPr>
              <a:t>PROCESSUS D’ELABORATION D’UNE POLITIQUE SECTORIELLE SELON LE GUIDE METHODOLOGIQUE</a:t>
            </a:r>
            <a:endParaRPr kumimoji="0" lang="fr-FR" sz="36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61419512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640793" y="283022"/>
            <a:ext cx="10283478" cy="398015"/>
          </a:xfrm>
        </p:spPr>
        <p:txBody>
          <a:bodyPr>
            <a:normAutofit fontScale="90000"/>
          </a:bodyPr>
          <a:lstStyle/>
          <a:p>
            <a:r>
              <a:rPr lang="fr-FR" dirty="0"/>
              <a:t>Plan de cours</a:t>
            </a:r>
          </a:p>
        </p:txBody>
      </p:sp>
      <p:sp>
        <p:nvSpPr>
          <p:cNvPr id="3" name="Espace réservé du contenu 2"/>
          <p:cNvSpPr>
            <a:spLocks noGrp="1"/>
          </p:cNvSpPr>
          <p:nvPr>
            <p:ph idx="1"/>
          </p:nvPr>
        </p:nvSpPr>
        <p:spPr>
          <a:xfrm>
            <a:off x="1486967" y="795130"/>
            <a:ext cx="10283477" cy="5381833"/>
          </a:xfrm>
        </p:spPr>
        <p:txBody>
          <a:bodyPr>
            <a:normAutofit fontScale="92500"/>
          </a:bodyPr>
          <a:lstStyle/>
          <a:p>
            <a:pPr marL="457200" lvl="1" indent="0">
              <a:buNone/>
            </a:pPr>
            <a:r>
              <a:rPr lang="fr-FR" sz="3400" b="1" dirty="0"/>
              <a:t>Première partie : Processus de planification</a:t>
            </a:r>
          </a:p>
          <a:p>
            <a:pPr marL="457200" lvl="1" indent="0">
              <a:buNone/>
            </a:pPr>
            <a:endParaRPr lang="fr-FR" sz="3400" dirty="0"/>
          </a:p>
          <a:p>
            <a:pPr marL="457200" lvl="1" indent="0">
              <a:buNone/>
            </a:pPr>
            <a:r>
              <a:rPr lang="fr-FR" sz="3400" b="1" dirty="0"/>
              <a:t>IV.	La planification opérationnelle</a:t>
            </a:r>
          </a:p>
          <a:p>
            <a:pPr marL="457200" lvl="1" indent="0">
              <a:buNone/>
            </a:pPr>
            <a:r>
              <a:rPr lang="fr-FR" sz="3400" dirty="0"/>
              <a:t>4.1.	Définitions</a:t>
            </a:r>
          </a:p>
          <a:p>
            <a:pPr marL="457200" lvl="1" indent="0">
              <a:buNone/>
            </a:pPr>
            <a:r>
              <a:rPr lang="fr-FR" sz="3400" dirty="0"/>
              <a:t>4.2.	Principales étapes de la planification opérationnelle </a:t>
            </a:r>
          </a:p>
          <a:p>
            <a:pPr marL="457200" lvl="1" indent="0">
              <a:buNone/>
            </a:pPr>
            <a:r>
              <a:rPr lang="fr-FR" sz="3400" dirty="0"/>
              <a:t>4.3.	Quelques outils et moyens de la planification opérationnelle</a:t>
            </a:r>
          </a:p>
          <a:p>
            <a:pPr marL="457200" lvl="1" indent="0">
              <a:buNone/>
            </a:pPr>
            <a:r>
              <a:rPr lang="fr-FR" sz="3400" dirty="0"/>
              <a:t>4.4.	Principaux documents de planification opérationnelle</a:t>
            </a:r>
          </a:p>
          <a:p>
            <a:pPr marL="457200" lvl="1" indent="0">
              <a:buNone/>
            </a:pPr>
            <a:r>
              <a:rPr lang="fr-FR" sz="3400" dirty="0"/>
              <a:t>4.5.	Présentation du plan d’action annuel du MENAPLN</a:t>
            </a:r>
          </a:p>
          <a:p>
            <a:pPr marL="457200" lvl="1" indent="0">
              <a:buNone/>
            </a:pPr>
            <a:r>
              <a:rPr lang="fr-FR" sz="3400" dirty="0"/>
              <a:t>4.6.	Le suivi-évaluation</a:t>
            </a:r>
          </a:p>
          <a:p>
            <a:pPr marL="457200" lvl="1" indent="0">
              <a:buNone/>
            </a:pPr>
            <a:endParaRPr lang="fr-FR" dirty="0"/>
          </a:p>
        </p:txBody>
      </p:sp>
    </p:spTree>
    <p:extLst>
      <p:ext uri="{BB962C8B-B14F-4D97-AF65-F5344CB8AC3E}">
        <p14:creationId xmlns:p14="http://schemas.microsoft.com/office/powerpoint/2010/main" val="468341018"/>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1241" y="788277"/>
            <a:ext cx="10719964" cy="6069724"/>
          </a:xfrm>
        </p:spPr>
        <p:txBody>
          <a:bodyPr>
            <a:noAutofit/>
          </a:bodyPr>
          <a:lstStyle/>
          <a:p>
            <a:pPr lvl="0"/>
            <a:r>
              <a:rPr lang="fr-FR" sz="1867" b="1" dirty="0"/>
              <a:t>Préparation (suite)</a:t>
            </a:r>
          </a:p>
          <a:p>
            <a:pPr lvl="0" algn="just"/>
            <a:r>
              <a:rPr lang="fr-FR" b="1" dirty="0"/>
              <a:t>Mise en place d’un comité de pilotage et de supervision</a:t>
            </a:r>
          </a:p>
          <a:p>
            <a:pPr algn="just"/>
            <a:r>
              <a:rPr lang="fr-FR" dirty="0"/>
              <a:t>Intervient après l’affirmation de la volonté d’élaborer un document de politique sectorielle </a:t>
            </a:r>
          </a:p>
          <a:p>
            <a:pPr algn="just"/>
            <a:r>
              <a:rPr lang="fr-FR" dirty="0"/>
              <a:t>Si à l’interne, le comité de pilotage désigne une équipe de rédaction. </a:t>
            </a:r>
          </a:p>
          <a:p>
            <a:pPr algn="just"/>
            <a:r>
              <a:rPr lang="fr-FR" dirty="0"/>
              <a:t>L’élaboration du document peut être  confiée à des personnes ressources (consultants ou bureau d’étude): Mise en place un comité technique de suivi qui constitue le point focal entre celui-ci et le consultant. </a:t>
            </a:r>
          </a:p>
          <a:p>
            <a:pPr algn="just"/>
            <a:r>
              <a:rPr lang="fr-FR" dirty="0"/>
              <a:t>Mise en place des comités matérialisée par un acte administratif conjointement approuvé par les premiers responsables des ministères relevant du secteur de planification. </a:t>
            </a:r>
          </a:p>
          <a:p>
            <a:pPr algn="just"/>
            <a:r>
              <a:rPr lang="fr-FR" dirty="0"/>
              <a:t>L’acte doit préciser ses attributions, sa composition et son  fonctionnement. </a:t>
            </a:r>
          </a:p>
        </p:txBody>
      </p:sp>
      <p:sp>
        <p:nvSpPr>
          <p:cNvPr id="6" name="Titre 1">
            <a:extLst>
              <a:ext uri="{FF2B5EF4-FFF2-40B4-BE49-F238E27FC236}">
                <a16:creationId xmlns:a16="http://schemas.microsoft.com/office/drawing/2014/main" id="{A29FC4AD-EA24-4254-842F-133512186E49}"/>
              </a:ext>
            </a:extLst>
          </p:cNvPr>
          <p:cNvSpPr>
            <a:spLocks noGrp="1"/>
          </p:cNvSpPr>
          <p:nvPr>
            <p:ph type="title"/>
          </p:nvPr>
        </p:nvSpPr>
        <p:spPr>
          <a:xfrm>
            <a:off x="1619492" y="68626"/>
            <a:ext cx="10361713" cy="850107"/>
          </a:xfrm>
        </p:spPr>
        <p:txBody>
          <a:bodyPr>
            <a:noAutofit/>
          </a:bodyPr>
          <a:lstStyle/>
          <a:p>
            <a:r>
              <a:rPr lang="fr-FR" sz="2400" b="1" dirty="0">
                <a:solidFill>
                  <a:srgbClr val="FF0000"/>
                </a:solidFill>
                <a:latin typeface="Arial Black" panose="020B0A04020102020204" pitchFamily="34" charset="0"/>
              </a:rPr>
              <a:t>2.2. </a:t>
            </a:r>
            <a:r>
              <a:rPr lang="fr-FR" sz="2000" b="1" dirty="0">
                <a:solidFill>
                  <a:srgbClr val="FF0000"/>
                </a:solidFill>
                <a:latin typeface="Arial Black" panose="020B0A04020102020204" pitchFamily="34" charset="0"/>
              </a:rPr>
              <a:t>PROCESSUS D’ELABORATION D’UNE POLITIQUE SECTORIELLE SELON LE GUIDE METHODOLOGIQUE</a:t>
            </a:r>
            <a:endParaRPr lang="fr-FR" sz="3600" dirty="0"/>
          </a:p>
        </p:txBody>
      </p:sp>
    </p:spTree>
    <p:extLst>
      <p:ext uri="{BB962C8B-B14F-4D97-AF65-F5344CB8AC3E}">
        <p14:creationId xmlns:p14="http://schemas.microsoft.com/office/powerpoint/2010/main" val="960485961"/>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71600" y="1024759"/>
            <a:ext cx="10609605" cy="5764615"/>
          </a:xfrm>
        </p:spPr>
        <p:txBody>
          <a:bodyPr>
            <a:noAutofit/>
          </a:bodyPr>
          <a:lstStyle/>
          <a:p>
            <a:pPr lvl="0"/>
            <a:r>
              <a:rPr lang="fr-FR" sz="1800" b="1" dirty="0"/>
              <a:t>Préparation (suite)</a:t>
            </a:r>
          </a:p>
          <a:p>
            <a:pPr lvl="0" algn="just"/>
            <a:r>
              <a:rPr lang="fr-FR" b="1" dirty="0"/>
              <a:t>Élaboration des Termes de référence</a:t>
            </a:r>
          </a:p>
          <a:p>
            <a:pPr algn="just"/>
            <a:r>
              <a:rPr lang="fr-FR" dirty="0"/>
              <a:t> Les TDR pour l’élaboration de la politique sectorielle sont proposés par les Directions en charge de la planification des ministères relevant du secteur et approuvés par le comité de pilotage.</a:t>
            </a:r>
          </a:p>
          <a:p>
            <a:pPr algn="just"/>
            <a:r>
              <a:rPr lang="fr-FR" dirty="0"/>
              <a:t>Permettent de fixer les objectifs et les résultats attendus et les livrables. </a:t>
            </a:r>
          </a:p>
          <a:p>
            <a:pPr algn="just"/>
            <a:r>
              <a:rPr lang="fr-FR" dirty="0"/>
              <a:t>Ils fixent également, les attributions des acteurs et précisent le calendrier et la méthodologie du processus.</a:t>
            </a:r>
          </a:p>
          <a:p>
            <a:pPr algn="just"/>
            <a:r>
              <a:rPr lang="fr-FR" dirty="0"/>
              <a:t>Les TDR permettent enfin de déclencher d’une part, l’appui technique des structures du Ministère en charge de l’économie et le processus de recrutement des consultants en cas de besoin.  </a:t>
            </a:r>
          </a:p>
        </p:txBody>
      </p:sp>
      <p:sp>
        <p:nvSpPr>
          <p:cNvPr id="6" name="Titre 1">
            <a:extLst>
              <a:ext uri="{FF2B5EF4-FFF2-40B4-BE49-F238E27FC236}">
                <a16:creationId xmlns:a16="http://schemas.microsoft.com/office/drawing/2014/main" id="{9D3B47A0-3B73-4185-8163-E6C22DC6D276}"/>
              </a:ext>
            </a:extLst>
          </p:cNvPr>
          <p:cNvSpPr>
            <a:spLocks noGrp="1"/>
          </p:cNvSpPr>
          <p:nvPr>
            <p:ph type="title"/>
          </p:nvPr>
        </p:nvSpPr>
        <p:spPr>
          <a:xfrm>
            <a:off x="1619492" y="174652"/>
            <a:ext cx="10361713" cy="850107"/>
          </a:xfrm>
        </p:spPr>
        <p:txBody>
          <a:bodyPr>
            <a:noAutofit/>
          </a:bodyPr>
          <a:lstStyle/>
          <a:p>
            <a:r>
              <a:rPr lang="fr-FR" sz="2400" b="1" dirty="0">
                <a:solidFill>
                  <a:srgbClr val="FF0000"/>
                </a:solidFill>
                <a:latin typeface="Arial Black" panose="020B0A04020102020204" pitchFamily="34" charset="0"/>
              </a:rPr>
              <a:t>2.2. </a:t>
            </a:r>
            <a:r>
              <a:rPr lang="fr-FR" sz="2000" b="1" dirty="0">
                <a:solidFill>
                  <a:srgbClr val="FF0000"/>
                </a:solidFill>
                <a:latin typeface="Arial Black" panose="020B0A04020102020204" pitchFamily="34" charset="0"/>
              </a:rPr>
              <a:t>PROCESSUS D’ELABORATION D’UNE POLITIQUE SECTORIELLE SELON LE GUIDE METHODOLOGIQUE</a:t>
            </a:r>
            <a:endParaRPr lang="fr-FR" sz="3600" dirty="0"/>
          </a:p>
        </p:txBody>
      </p:sp>
    </p:spTree>
    <p:extLst>
      <p:ext uri="{BB962C8B-B14F-4D97-AF65-F5344CB8AC3E}">
        <p14:creationId xmlns:p14="http://schemas.microsoft.com/office/powerpoint/2010/main" val="3951006367"/>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1511" y="740702"/>
            <a:ext cx="10656606" cy="5952661"/>
          </a:xfrm>
        </p:spPr>
        <p:txBody>
          <a:bodyPr>
            <a:normAutofit fontScale="77500" lnSpcReduction="20000"/>
          </a:bodyPr>
          <a:lstStyle/>
          <a:p>
            <a:pPr lvl="0"/>
            <a:r>
              <a:rPr lang="fr-FR" b="1" dirty="0"/>
              <a:t>Préparation (Suite)</a:t>
            </a:r>
          </a:p>
          <a:p>
            <a:pPr lvl="0"/>
            <a:r>
              <a:rPr lang="fr-FR" b="1" dirty="0"/>
              <a:t>Initiation de la réunion de cadrage et de lancement</a:t>
            </a:r>
          </a:p>
          <a:p>
            <a:r>
              <a:rPr lang="fr-FR" dirty="0"/>
              <a:t>doit permettre de regrouper l’ensemble des responsables du secteur pour présenter le processus d’élaboration de la politique, la démarche méthodologique envisagée et mobiliser les différents services concernés. </a:t>
            </a:r>
          </a:p>
          <a:p>
            <a:r>
              <a:rPr lang="fr-FR" dirty="0"/>
              <a:t>permet de préciser aux parties prenantes ce qui est attendu d’elles en termes de données à collecter, de travaux à mener, d’études à conduire ou d’informations à fournir sur leur domaine d’activité, leurs services, etc.  </a:t>
            </a:r>
          </a:p>
          <a:p>
            <a:r>
              <a:rPr lang="fr-FR" dirty="0"/>
              <a:t>Permet aux acteurs de formuler les attentes et les ambitions</a:t>
            </a:r>
          </a:p>
          <a:p>
            <a:pPr lvl="0"/>
            <a:r>
              <a:rPr lang="fr-FR" b="1" dirty="0"/>
              <a:t>Spécification du rôle des acteurs clés</a:t>
            </a:r>
          </a:p>
          <a:p>
            <a:r>
              <a:rPr lang="fr-FR" dirty="0"/>
              <a:t>Il est essentiel de préciser le rôle des acteurs clés dans le processus qui requiert la mobilisation de différentes administrations, ministères, organismes, partenaires techniques et financiers et/ou consultants. Les acteurs suivants jouent un rôle essentiel dans ce processus :  </a:t>
            </a:r>
          </a:p>
          <a:p>
            <a:r>
              <a:rPr lang="fr-FR" b="1" dirty="0"/>
              <a:t>le Comité de pilotage et de supervision (CPS</a:t>
            </a:r>
            <a:r>
              <a:rPr lang="fr-FR" dirty="0"/>
              <a:t>) </a:t>
            </a:r>
          </a:p>
          <a:p>
            <a:r>
              <a:rPr lang="fr-FR" b="1" dirty="0"/>
              <a:t>les structures en charge de la planification</a:t>
            </a:r>
            <a:r>
              <a:rPr lang="fr-FR" dirty="0"/>
              <a:t> </a:t>
            </a:r>
          </a:p>
          <a:p>
            <a:r>
              <a:rPr lang="fr-FR" b="1" dirty="0"/>
              <a:t>la Direction générale de l’économie et de la planification</a:t>
            </a:r>
            <a:endParaRPr lang="fr-FR" dirty="0"/>
          </a:p>
          <a:p>
            <a:r>
              <a:rPr lang="fr-FR" b="1" dirty="0"/>
              <a:t>es partenaires techniques et financiers</a:t>
            </a:r>
            <a:r>
              <a:rPr lang="fr-FR" dirty="0"/>
              <a:t>:</a:t>
            </a:r>
          </a:p>
          <a:p>
            <a:r>
              <a:rPr lang="fr-FR" b="1" dirty="0"/>
              <a:t>le (ou les) consultant(es)</a:t>
            </a:r>
            <a:r>
              <a:rPr lang="fr-FR" dirty="0"/>
              <a:t> </a:t>
            </a:r>
          </a:p>
          <a:p>
            <a:endParaRPr lang="fr-FR" dirty="0"/>
          </a:p>
        </p:txBody>
      </p:sp>
      <p:sp>
        <p:nvSpPr>
          <p:cNvPr id="6" name="Titre 1">
            <a:extLst>
              <a:ext uri="{FF2B5EF4-FFF2-40B4-BE49-F238E27FC236}">
                <a16:creationId xmlns:a16="http://schemas.microsoft.com/office/drawing/2014/main" id="{02A591B9-47D9-40F9-94E5-2F9D66A60294}"/>
              </a:ext>
            </a:extLst>
          </p:cNvPr>
          <p:cNvSpPr>
            <a:spLocks noGrp="1"/>
          </p:cNvSpPr>
          <p:nvPr>
            <p:ph type="title"/>
          </p:nvPr>
        </p:nvSpPr>
        <p:spPr>
          <a:xfrm>
            <a:off x="1548957" y="0"/>
            <a:ext cx="10361713" cy="850107"/>
          </a:xfrm>
        </p:spPr>
        <p:txBody>
          <a:bodyPr>
            <a:noAutofit/>
          </a:bodyPr>
          <a:lstStyle/>
          <a:p>
            <a:r>
              <a:rPr lang="fr-FR" sz="2400" b="1" dirty="0">
                <a:solidFill>
                  <a:srgbClr val="FF0000"/>
                </a:solidFill>
                <a:latin typeface="Arial Black" panose="020B0A04020102020204" pitchFamily="34" charset="0"/>
              </a:rPr>
              <a:t>2.2. </a:t>
            </a:r>
            <a:r>
              <a:rPr lang="fr-FR" sz="2000" b="1" dirty="0">
                <a:solidFill>
                  <a:srgbClr val="FF0000"/>
                </a:solidFill>
                <a:latin typeface="Arial Black" panose="020B0A04020102020204" pitchFamily="34" charset="0"/>
              </a:rPr>
              <a:t>PROCESSUS D’ELABORATION D’UNE POLITIQUE SECTORIELLE SELON LE GUIDE METHODOLOGIQUE</a:t>
            </a:r>
            <a:endParaRPr lang="fr-FR" sz="3600" dirty="0"/>
          </a:p>
        </p:txBody>
      </p:sp>
    </p:spTree>
    <p:extLst>
      <p:ext uri="{BB962C8B-B14F-4D97-AF65-F5344CB8AC3E}">
        <p14:creationId xmlns:p14="http://schemas.microsoft.com/office/powerpoint/2010/main" val="701687070"/>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51722" y="961697"/>
            <a:ext cx="10612389" cy="5635656"/>
          </a:xfrm>
        </p:spPr>
        <p:txBody>
          <a:bodyPr>
            <a:normAutofit fontScale="77500" lnSpcReduction="20000"/>
          </a:bodyPr>
          <a:lstStyle/>
          <a:p>
            <a:pPr marL="1371566" lvl="3" indent="0">
              <a:buNone/>
            </a:pPr>
            <a:r>
              <a:rPr lang="fr-FR" sz="5067" b="1" dirty="0"/>
              <a:t>Phase 2 : le diagnostic </a:t>
            </a:r>
            <a:endParaRPr lang="fr-FR" sz="4267" dirty="0"/>
          </a:p>
          <a:p>
            <a:pPr algn="just"/>
            <a:r>
              <a:rPr lang="fr-FR" dirty="0"/>
              <a:t>La phase très capitale dans le processus d’élaboration de toute politique. </a:t>
            </a:r>
          </a:p>
          <a:p>
            <a:pPr algn="just"/>
            <a:r>
              <a:rPr lang="fr-FR" dirty="0"/>
              <a:t>De sa réussite dépendra la qualité des documents de planification. </a:t>
            </a:r>
          </a:p>
          <a:p>
            <a:pPr algn="just"/>
            <a:r>
              <a:rPr lang="fr-FR" dirty="0"/>
              <a:t>Il doit tenir compte de l’environnement du secteur. Il donne aussi l’opportunité d’évaluer les politiques passées et en cours et d’identifier les facteurs de réussite et d’échec. Cette phase permet d’identifier les forces et les faiblesses du secteur, les menaces et les opportunités et enfin de tirer les défis qui en découlent. </a:t>
            </a:r>
            <a:endParaRPr lang="fr-FR" sz="2667" dirty="0"/>
          </a:p>
          <a:p>
            <a:pPr algn="just"/>
            <a:r>
              <a:rPr lang="fr-FR" dirty="0"/>
              <a:t>Au niveau de l’éducation, il existe plusieurs méthodologies de diagnostic développées par les institutions internationales et qui permettent de parvenir à un diagnostic de qualité. C’est le cas du Rapport sur l’état du système éducatif national (RESEN).</a:t>
            </a:r>
            <a:endParaRPr lang="fr-FR" sz="2667" dirty="0"/>
          </a:p>
          <a:p>
            <a:pPr algn="just"/>
            <a:r>
              <a:rPr lang="fr-FR" dirty="0"/>
              <a:t>Le diagnostic s’articule autour des points suivants : </a:t>
            </a:r>
            <a:endParaRPr lang="fr-FR" sz="2667" dirty="0"/>
          </a:p>
          <a:p>
            <a:pPr lvl="1" algn="just"/>
            <a:r>
              <a:rPr lang="fr-FR" i="1" dirty="0"/>
              <a:t>l’analyse du contexte ;</a:t>
            </a:r>
            <a:endParaRPr lang="fr-FR" sz="2267" dirty="0"/>
          </a:p>
          <a:p>
            <a:pPr lvl="1" algn="just"/>
            <a:r>
              <a:rPr lang="fr-FR" i="1" dirty="0"/>
              <a:t>la délimitation du secteur ; </a:t>
            </a:r>
            <a:endParaRPr lang="fr-FR" sz="2267" dirty="0"/>
          </a:p>
          <a:p>
            <a:pPr lvl="1" algn="just"/>
            <a:r>
              <a:rPr lang="fr-FR" i="1" dirty="0"/>
              <a:t>l’analyse du cadre  institutionnel et juridique ;</a:t>
            </a:r>
            <a:endParaRPr lang="fr-FR" sz="2267" dirty="0"/>
          </a:p>
          <a:p>
            <a:pPr lvl="1" algn="just"/>
            <a:r>
              <a:rPr lang="fr-FR" i="1" dirty="0"/>
              <a:t>l’évaluation des ressources du secteur ;</a:t>
            </a:r>
            <a:endParaRPr lang="fr-FR" sz="2267" dirty="0"/>
          </a:p>
          <a:p>
            <a:pPr lvl="1" algn="just"/>
            <a:r>
              <a:rPr lang="fr-FR" i="1" dirty="0"/>
              <a:t>l’évaluation des politiques passées et en cours ; </a:t>
            </a:r>
            <a:endParaRPr lang="fr-FR" sz="2267" dirty="0"/>
          </a:p>
          <a:p>
            <a:pPr lvl="1" algn="just"/>
            <a:r>
              <a:rPr lang="fr-FR" i="1" dirty="0"/>
              <a:t>l’identification des grands défis à relever.</a:t>
            </a:r>
            <a:endParaRPr lang="fr-FR" sz="2267" dirty="0"/>
          </a:p>
        </p:txBody>
      </p:sp>
      <p:sp>
        <p:nvSpPr>
          <p:cNvPr id="6" name="Titre 1">
            <a:extLst>
              <a:ext uri="{FF2B5EF4-FFF2-40B4-BE49-F238E27FC236}">
                <a16:creationId xmlns:a16="http://schemas.microsoft.com/office/drawing/2014/main" id="{867BF5D7-E9D1-4DCC-A1E3-5726133290EF}"/>
              </a:ext>
            </a:extLst>
          </p:cNvPr>
          <p:cNvSpPr>
            <a:spLocks noGrp="1"/>
          </p:cNvSpPr>
          <p:nvPr>
            <p:ph type="title"/>
          </p:nvPr>
        </p:nvSpPr>
        <p:spPr>
          <a:xfrm>
            <a:off x="1602398" y="-54663"/>
            <a:ext cx="10361713" cy="850107"/>
          </a:xfrm>
        </p:spPr>
        <p:txBody>
          <a:bodyPr>
            <a:noAutofit/>
          </a:bodyPr>
          <a:lstStyle/>
          <a:p>
            <a:r>
              <a:rPr lang="fr-FR" sz="2400" b="1" dirty="0">
                <a:solidFill>
                  <a:srgbClr val="FF0000"/>
                </a:solidFill>
                <a:latin typeface="Arial Black" panose="020B0A04020102020204" pitchFamily="34" charset="0"/>
              </a:rPr>
              <a:t>2.2. </a:t>
            </a:r>
            <a:r>
              <a:rPr lang="fr-FR" sz="2000" b="1" dirty="0">
                <a:solidFill>
                  <a:srgbClr val="FF0000"/>
                </a:solidFill>
                <a:latin typeface="Arial Black" panose="020B0A04020102020204" pitchFamily="34" charset="0"/>
              </a:rPr>
              <a:t>PROCESSUS D’ELABORATION D’UNE POLITIQUE SECTORIELLE SELON LE GUIDE METHODOLOGIQUE</a:t>
            </a:r>
            <a:endParaRPr lang="fr-FR" sz="3600" dirty="0"/>
          </a:p>
        </p:txBody>
      </p:sp>
    </p:spTree>
    <p:extLst>
      <p:ext uri="{BB962C8B-B14F-4D97-AF65-F5344CB8AC3E}">
        <p14:creationId xmlns:p14="http://schemas.microsoft.com/office/powerpoint/2010/main" val="943183017"/>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31504" y="740979"/>
            <a:ext cx="10486432" cy="5785945"/>
          </a:xfrm>
        </p:spPr>
        <p:txBody>
          <a:bodyPr>
            <a:normAutofit fontScale="25000" lnSpcReduction="20000"/>
          </a:bodyPr>
          <a:lstStyle/>
          <a:p>
            <a:pPr marL="0" indent="0">
              <a:buNone/>
            </a:pPr>
            <a:r>
              <a:rPr lang="fr-FR" sz="12800" b="1" u="sng" dirty="0"/>
              <a:t>Phase 3: La phase de formulation</a:t>
            </a:r>
            <a:r>
              <a:rPr lang="fr-FR" sz="12800" dirty="0"/>
              <a:t>: </a:t>
            </a:r>
          </a:p>
          <a:p>
            <a:pPr marL="0" indent="0">
              <a:buNone/>
            </a:pPr>
            <a:r>
              <a:rPr lang="fr-FR" sz="11200" dirty="0"/>
              <a:t>Cette phase consiste à rédiger le projet de document de politique sectorielle et se déroule par étape et de manière itérative. Cette mouture doit respecter les éléments constitutifs d’un document de politique sectorielle. </a:t>
            </a:r>
          </a:p>
          <a:p>
            <a:pPr marL="0" indent="0">
              <a:buNone/>
            </a:pPr>
            <a:r>
              <a:rPr lang="fr-FR" sz="11200" dirty="0"/>
              <a:t>Une politique sectorielle doit comporter les éléments suivants </a:t>
            </a:r>
          </a:p>
          <a:p>
            <a:pPr marL="0" indent="0">
              <a:buNone/>
            </a:pPr>
            <a:r>
              <a:rPr lang="fr-FR" sz="14933" dirty="0"/>
              <a:t>I. </a:t>
            </a:r>
            <a:r>
              <a:rPr lang="fr-FR" sz="12800" dirty="0"/>
              <a:t>l’analyse de la situation du secteur, </a:t>
            </a:r>
          </a:p>
          <a:p>
            <a:pPr marL="0" indent="0">
              <a:buNone/>
            </a:pPr>
            <a:r>
              <a:rPr lang="fr-FR" sz="12800" dirty="0"/>
              <a:t>II. les fondements, </a:t>
            </a:r>
          </a:p>
          <a:p>
            <a:pPr marL="0" indent="0">
              <a:buNone/>
            </a:pPr>
            <a:r>
              <a:rPr lang="fr-FR" sz="12800" dirty="0"/>
              <a:t>III. la vision,</a:t>
            </a:r>
          </a:p>
          <a:p>
            <a:pPr marL="0" indent="0">
              <a:buNone/>
            </a:pPr>
            <a:r>
              <a:rPr lang="fr-FR" sz="12800" dirty="0"/>
              <a:t>IV. les principes directeurs, </a:t>
            </a:r>
          </a:p>
          <a:p>
            <a:pPr marL="0" indent="0">
              <a:buNone/>
            </a:pPr>
            <a:r>
              <a:rPr lang="fr-FR" sz="12800" dirty="0"/>
              <a:t>V. les orientations stratégiques, </a:t>
            </a:r>
          </a:p>
          <a:p>
            <a:pPr marL="0" indent="0">
              <a:buNone/>
            </a:pPr>
            <a:r>
              <a:rPr lang="fr-FR" sz="12800" dirty="0"/>
              <a:t>VI. les dispositions de  mise en œuvre, de suivi et d’évaluation </a:t>
            </a:r>
          </a:p>
          <a:p>
            <a:pPr marL="0" indent="0">
              <a:buNone/>
            </a:pPr>
            <a:r>
              <a:rPr lang="fr-FR" sz="12800" dirty="0"/>
              <a:t>VII. l’analyse et la gestion des risques.</a:t>
            </a:r>
            <a:endParaRPr lang="fr-FR" b="1" dirty="0"/>
          </a:p>
          <a:p>
            <a:endParaRPr lang="fr-FR" dirty="0"/>
          </a:p>
          <a:p>
            <a:endParaRPr lang="fr-FR" dirty="0"/>
          </a:p>
        </p:txBody>
      </p:sp>
      <p:sp>
        <p:nvSpPr>
          <p:cNvPr id="6" name="Titre 1">
            <a:extLst>
              <a:ext uri="{FF2B5EF4-FFF2-40B4-BE49-F238E27FC236}">
                <a16:creationId xmlns:a16="http://schemas.microsoft.com/office/drawing/2014/main" id="{E17A5FE8-4A42-416F-91B7-F2773786F6FD}"/>
              </a:ext>
            </a:extLst>
          </p:cNvPr>
          <p:cNvSpPr>
            <a:spLocks noGrp="1"/>
          </p:cNvSpPr>
          <p:nvPr>
            <p:ph type="title"/>
          </p:nvPr>
        </p:nvSpPr>
        <p:spPr>
          <a:xfrm>
            <a:off x="1410786" y="1"/>
            <a:ext cx="10361713" cy="572568"/>
          </a:xfrm>
        </p:spPr>
        <p:txBody>
          <a:bodyPr>
            <a:noAutofit/>
          </a:bodyPr>
          <a:lstStyle/>
          <a:p>
            <a:r>
              <a:rPr lang="fr-FR" sz="2400" b="1" dirty="0">
                <a:solidFill>
                  <a:srgbClr val="FF0000"/>
                </a:solidFill>
                <a:latin typeface="Arial Black" panose="020B0A04020102020204" pitchFamily="34" charset="0"/>
              </a:rPr>
              <a:t>2.2. </a:t>
            </a:r>
            <a:r>
              <a:rPr lang="fr-FR" sz="2000" b="1" dirty="0">
                <a:solidFill>
                  <a:srgbClr val="FF0000"/>
                </a:solidFill>
                <a:latin typeface="Arial Black" panose="020B0A04020102020204" pitchFamily="34" charset="0"/>
              </a:rPr>
              <a:t>PROCESSUS D’ELABORATION D’UNE POLITIQUE SECTORIELLE SELON LE GUIDE METHODOLOGIQUE</a:t>
            </a:r>
            <a:endParaRPr lang="fr-FR" sz="3600" dirty="0"/>
          </a:p>
        </p:txBody>
      </p:sp>
    </p:spTree>
    <p:extLst>
      <p:ext uri="{BB962C8B-B14F-4D97-AF65-F5344CB8AC3E}">
        <p14:creationId xmlns:p14="http://schemas.microsoft.com/office/powerpoint/2010/main" val="27903384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1" y="546931"/>
            <a:ext cx="10515600" cy="5703678"/>
          </a:xfrm>
        </p:spPr>
        <p:txBody>
          <a:bodyPr>
            <a:normAutofit/>
          </a:bodyPr>
          <a:lstStyle/>
          <a:p>
            <a:pPr marL="0" indent="0">
              <a:buNone/>
            </a:pPr>
            <a:r>
              <a:rPr lang="fr-FR" b="1" dirty="0"/>
              <a:t>a. L’analyse de la situation du secteur </a:t>
            </a:r>
          </a:p>
          <a:p>
            <a:r>
              <a:rPr lang="fr-FR" dirty="0"/>
              <a:t>Cette partie consiste à faire une synthèse des rapports diagnostics et des rapports tirés des différentes concertations. Ce travail permet de faire la synthèse de la  situation du secteur en termes de :</a:t>
            </a:r>
          </a:p>
          <a:p>
            <a:pPr lvl="1"/>
            <a:r>
              <a:rPr lang="fr-FR" i="1" dirty="0"/>
              <a:t>bilan des politiques, des stratégies, des programmes, des projets passés ;</a:t>
            </a:r>
            <a:endParaRPr lang="fr-FR" dirty="0"/>
          </a:p>
          <a:p>
            <a:pPr lvl="1"/>
            <a:r>
              <a:rPr lang="fr-FR" i="1" dirty="0"/>
              <a:t>bilan des politiques, des stratégies, des programmes, des projets en cours;</a:t>
            </a:r>
            <a:endParaRPr lang="fr-FR" dirty="0"/>
          </a:p>
          <a:p>
            <a:pPr lvl="1"/>
            <a:r>
              <a:rPr lang="fr-FR" i="1" dirty="0"/>
              <a:t>capacités institutionnelles, ressources ;</a:t>
            </a:r>
            <a:endParaRPr lang="fr-FR" dirty="0"/>
          </a:p>
          <a:p>
            <a:pPr lvl="1"/>
            <a:r>
              <a:rPr lang="fr-FR" i="1" dirty="0"/>
              <a:t>forces et faiblesses/menaces et opportunités ;</a:t>
            </a:r>
            <a:endParaRPr lang="fr-FR" dirty="0"/>
          </a:p>
          <a:p>
            <a:pPr lvl="1"/>
            <a:r>
              <a:rPr lang="fr-FR" i="1" dirty="0"/>
              <a:t>bilan d’exécution financière ;</a:t>
            </a:r>
            <a:endParaRPr lang="fr-FR" dirty="0"/>
          </a:p>
          <a:p>
            <a:pPr lvl="1"/>
            <a:r>
              <a:rPr lang="fr-FR" i="1" dirty="0"/>
              <a:t>défis à relever ;</a:t>
            </a:r>
            <a:endParaRPr lang="fr-FR" dirty="0"/>
          </a:p>
          <a:p>
            <a:pPr lvl="1"/>
            <a:r>
              <a:rPr lang="fr-FR" i="1" dirty="0"/>
              <a:t>etc.</a:t>
            </a:r>
          </a:p>
          <a:p>
            <a:pPr lvl="0"/>
            <a:endParaRPr lang="fr-FR" dirty="0"/>
          </a:p>
        </p:txBody>
      </p:sp>
      <p:sp>
        <p:nvSpPr>
          <p:cNvPr id="6" name="Titre 1">
            <a:extLst>
              <a:ext uri="{FF2B5EF4-FFF2-40B4-BE49-F238E27FC236}">
                <a16:creationId xmlns:a16="http://schemas.microsoft.com/office/drawing/2014/main" id="{E88B9534-1E08-4016-8AB1-90D85A02EC35}"/>
              </a:ext>
            </a:extLst>
          </p:cNvPr>
          <p:cNvSpPr>
            <a:spLocks noGrp="1"/>
          </p:cNvSpPr>
          <p:nvPr>
            <p:ph type="title"/>
          </p:nvPr>
        </p:nvSpPr>
        <p:spPr>
          <a:xfrm>
            <a:off x="1284663" y="0"/>
            <a:ext cx="10361713" cy="607391"/>
          </a:xfrm>
        </p:spPr>
        <p:txBody>
          <a:bodyPr>
            <a:noAutofit/>
          </a:bodyPr>
          <a:lstStyle/>
          <a:p>
            <a:r>
              <a:rPr lang="fr-FR" sz="2400" b="1" dirty="0">
                <a:solidFill>
                  <a:srgbClr val="FF0000"/>
                </a:solidFill>
                <a:latin typeface="Arial Black" panose="020B0A04020102020204" pitchFamily="34" charset="0"/>
              </a:rPr>
              <a:t>2.2. </a:t>
            </a:r>
            <a:r>
              <a:rPr lang="fr-FR" sz="2000" b="1" dirty="0">
                <a:solidFill>
                  <a:srgbClr val="FF0000"/>
                </a:solidFill>
                <a:latin typeface="Arial Black" panose="020B0A04020102020204" pitchFamily="34" charset="0"/>
              </a:rPr>
              <a:t>PROCESSUS D’ELABORATION D’UNE POLITIQUE SECTORIELLE SELON LE GUIDE METHODOLOGIQUE</a:t>
            </a:r>
            <a:endParaRPr lang="fr-FR" sz="3600" dirty="0"/>
          </a:p>
        </p:txBody>
      </p:sp>
    </p:spTree>
    <p:extLst>
      <p:ext uri="{BB962C8B-B14F-4D97-AF65-F5344CB8AC3E}">
        <p14:creationId xmlns:p14="http://schemas.microsoft.com/office/powerpoint/2010/main" val="1929211664"/>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3144" y="589689"/>
            <a:ext cx="10554056" cy="6103673"/>
          </a:xfrm>
        </p:spPr>
        <p:txBody>
          <a:bodyPr>
            <a:normAutofit fontScale="92500" lnSpcReduction="10000"/>
          </a:bodyPr>
          <a:lstStyle/>
          <a:p>
            <a:pPr lvl="0"/>
            <a:r>
              <a:rPr lang="fr-FR" b="1" dirty="0"/>
              <a:t>b. Les fondements</a:t>
            </a:r>
          </a:p>
          <a:p>
            <a:r>
              <a:rPr lang="fr-FR" dirty="0"/>
              <a:t>Il s’agit de rappeler les référentiels nationaux, régionaux, internationaux à partir desquels  la politique tire son essence  et contribue à leur mise en œuvre. Il s’agira de montrer le rôle de la politique dans la mise en œuvre de ces référentiels.</a:t>
            </a:r>
          </a:p>
          <a:p>
            <a:r>
              <a:rPr lang="fr-FR" dirty="0"/>
              <a:t>Au plan national, le cadre fédérateur de toutes les politiques sectorielles demeure, la constitution, la vision prospective et le référentiel national de développement. Toute politique sectorielle doit contribuer à la réalisation d’au moins un des axes du référentiel national de développement. </a:t>
            </a:r>
          </a:p>
          <a:p>
            <a:r>
              <a:rPr lang="fr-FR" dirty="0"/>
              <a:t>Au plan régional et international: </a:t>
            </a:r>
          </a:p>
          <a:p>
            <a:pPr lvl="1"/>
            <a:r>
              <a:rPr lang="fr-FR" dirty="0"/>
              <a:t>Stratégie continentale de l’éducation 2016-2025</a:t>
            </a:r>
          </a:p>
          <a:p>
            <a:pPr lvl="1"/>
            <a:r>
              <a:rPr lang="fr-FR" dirty="0"/>
              <a:t>l’Agenda 2063: L’Afrique que nous voulons</a:t>
            </a:r>
          </a:p>
          <a:p>
            <a:pPr lvl="1"/>
            <a:r>
              <a:rPr lang="fr-FR" dirty="0"/>
              <a:t>les objectifs du développement durable (ODD),</a:t>
            </a:r>
          </a:p>
          <a:p>
            <a:pPr lvl="1"/>
            <a:r>
              <a:rPr lang="fr-FR" dirty="0"/>
              <a:t>Education 2030: Déclaration d’Incheon : Vers une éducation inclusive et équitable de qualité et un apprentissage tout au long de la vie pour tous</a:t>
            </a:r>
          </a:p>
          <a:p>
            <a:pPr lvl="1"/>
            <a:r>
              <a:rPr lang="fr-FR" dirty="0"/>
              <a:t> les conventions et autres accords ratifiés par le Burkina Faso qui ont une influence certaine sur les politiques sectorielles. </a:t>
            </a:r>
          </a:p>
          <a:p>
            <a:endParaRPr lang="fr-FR" dirty="0"/>
          </a:p>
        </p:txBody>
      </p:sp>
      <p:sp>
        <p:nvSpPr>
          <p:cNvPr id="6" name="Titre 1">
            <a:extLst>
              <a:ext uri="{FF2B5EF4-FFF2-40B4-BE49-F238E27FC236}">
                <a16:creationId xmlns:a16="http://schemas.microsoft.com/office/drawing/2014/main" id="{6DB0BD1D-B1EE-44F8-9B3E-B2F7376B1C44}"/>
              </a:ext>
            </a:extLst>
          </p:cNvPr>
          <p:cNvSpPr>
            <a:spLocks noGrp="1"/>
          </p:cNvSpPr>
          <p:nvPr>
            <p:ph type="title"/>
          </p:nvPr>
        </p:nvSpPr>
        <p:spPr>
          <a:xfrm>
            <a:off x="1333144" y="-260416"/>
            <a:ext cx="10361713" cy="850107"/>
          </a:xfrm>
        </p:spPr>
        <p:txBody>
          <a:bodyPr>
            <a:noAutofit/>
          </a:bodyPr>
          <a:lstStyle/>
          <a:p>
            <a:r>
              <a:rPr lang="fr-FR" sz="2400" b="1" dirty="0">
                <a:solidFill>
                  <a:srgbClr val="FF0000"/>
                </a:solidFill>
                <a:latin typeface="Arial Black" panose="020B0A04020102020204" pitchFamily="34" charset="0"/>
              </a:rPr>
              <a:t>2.2. </a:t>
            </a:r>
            <a:r>
              <a:rPr lang="fr-FR" sz="2000" b="1" dirty="0">
                <a:solidFill>
                  <a:srgbClr val="FF0000"/>
                </a:solidFill>
                <a:latin typeface="Arial Black" panose="020B0A04020102020204" pitchFamily="34" charset="0"/>
              </a:rPr>
              <a:t>PROCESSUS D’ELABORATION D’UNE POLITIQUE SECTORIELLE SELON LE GUIDE METHODOLOGIQUE</a:t>
            </a:r>
            <a:endParaRPr lang="fr-FR" sz="3600" dirty="0"/>
          </a:p>
        </p:txBody>
      </p:sp>
    </p:spTree>
    <p:extLst>
      <p:ext uri="{BB962C8B-B14F-4D97-AF65-F5344CB8AC3E}">
        <p14:creationId xmlns:p14="http://schemas.microsoft.com/office/powerpoint/2010/main" val="2804806555"/>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93" y="461473"/>
            <a:ext cx="10756307" cy="6135879"/>
          </a:xfrm>
        </p:spPr>
        <p:txBody>
          <a:bodyPr>
            <a:normAutofit/>
          </a:bodyPr>
          <a:lstStyle/>
          <a:p>
            <a:pPr marL="0" indent="0">
              <a:buNone/>
            </a:pPr>
            <a:r>
              <a:rPr lang="fr-FR" b="1" dirty="0"/>
              <a:t>c. La vision</a:t>
            </a:r>
          </a:p>
          <a:p>
            <a:r>
              <a:rPr lang="fr-FR" dirty="0"/>
              <a:t>La vision propose un avenir idéal ou un futur voulu du secteur. Elle doit être réaliste, positive, ambitieuse  et brève. </a:t>
            </a:r>
          </a:p>
          <a:p>
            <a:r>
              <a:rPr lang="fr-FR" dirty="0"/>
              <a:t>Pour bâtir la vision sectorielle, il est important de partir des problèmes clés du secteur, des aspirations tirées des concertations, du bilan des politiques passées et dessiner ou construire la situation idéale dans laquelle le secteur se trouverait si ces problèmes étaient résolus. Il convient d’expliquer les éléments clés de la vision. La vision sectorielle doit être en cohérence avec la vision nationale. L’horizon temporel de la vision est généralement arrimé à celui de la politique.</a:t>
            </a:r>
          </a:p>
          <a:p>
            <a:r>
              <a:rPr lang="fr-FR" dirty="0"/>
              <a:t>Exemple: « </a:t>
            </a:r>
            <a:r>
              <a:rPr lang="fr-FR" b="1" dirty="0"/>
              <a:t>un système éducatif démocratique, performant, inclusif et ouvert sur le monde, développant les compétences et l’expertise nécessaires et suffisantes pour le développement socioéconomique du Burkina Faso </a:t>
            </a:r>
            <a:r>
              <a:rPr lang="fr-FR" dirty="0"/>
              <a:t>»</a:t>
            </a:r>
          </a:p>
          <a:p>
            <a:endParaRPr lang="fr-FR" dirty="0"/>
          </a:p>
        </p:txBody>
      </p:sp>
      <p:sp>
        <p:nvSpPr>
          <p:cNvPr id="6" name="Titre 1">
            <a:extLst>
              <a:ext uri="{FF2B5EF4-FFF2-40B4-BE49-F238E27FC236}">
                <a16:creationId xmlns:a16="http://schemas.microsoft.com/office/drawing/2014/main" id="{453DAB52-F3AC-4C6A-A035-4F9ECFDBF78D}"/>
              </a:ext>
            </a:extLst>
          </p:cNvPr>
          <p:cNvSpPr>
            <a:spLocks noGrp="1"/>
          </p:cNvSpPr>
          <p:nvPr>
            <p:ph type="title"/>
          </p:nvPr>
        </p:nvSpPr>
        <p:spPr>
          <a:xfrm>
            <a:off x="1435693" y="-164406"/>
            <a:ext cx="10361713" cy="850107"/>
          </a:xfrm>
        </p:spPr>
        <p:txBody>
          <a:bodyPr>
            <a:noAutofit/>
          </a:bodyPr>
          <a:lstStyle/>
          <a:p>
            <a:r>
              <a:rPr lang="fr-FR" sz="2400" b="1" dirty="0">
                <a:solidFill>
                  <a:srgbClr val="FF0000"/>
                </a:solidFill>
                <a:latin typeface="Arial Black" panose="020B0A04020102020204" pitchFamily="34" charset="0"/>
              </a:rPr>
              <a:t>2.2. </a:t>
            </a:r>
            <a:r>
              <a:rPr lang="fr-FR" sz="2000" b="1" dirty="0">
                <a:solidFill>
                  <a:srgbClr val="FF0000"/>
                </a:solidFill>
                <a:latin typeface="Arial Black" panose="020B0A04020102020204" pitchFamily="34" charset="0"/>
              </a:rPr>
              <a:t>PROCESSUS D’ELABORATION D’UNE POLITIQUE SECTORIELLE SELON LE GUIDE METHODOLOGIQUE</a:t>
            </a:r>
            <a:endParaRPr lang="fr-FR" sz="3600" dirty="0"/>
          </a:p>
        </p:txBody>
      </p:sp>
    </p:spTree>
    <p:extLst>
      <p:ext uri="{BB962C8B-B14F-4D97-AF65-F5344CB8AC3E}">
        <p14:creationId xmlns:p14="http://schemas.microsoft.com/office/powerpoint/2010/main" val="714675806"/>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7149" y="932723"/>
            <a:ext cx="10605330" cy="5664628"/>
          </a:xfrm>
        </p:spPr>
        <p:txBody>
          <a:bodyPr>
            <a:normAutofit lnSpcReduction="10000"/>
          </a:bodyPr>
          <a:lstStyle/>
          <a:p>
            <a:pPr marL="0" indent="0">
              <a:buNone/>
            </a:pPr>
            <a:r>
              <a:rPr lang="fr-FR" b="1" dirty="0"/>
              <a:t>d. Les principes directeurs </a:t>
            </a:r>
          </a:p>
          <a:p>
            <a:r>
              <a:rPr lang="fr-FR" dirty="0"/>
              <a:t>Les principes directeurs sont des valeurs et des règles de conduite. </a:t>
            </a:r>
          </a:p>
          <a:p>
            <a:r>
              <a:rPr lang="fr-FR" dirty="0"/>
              <a:t>Ce  sont des éléments qui doivent guider la formulation, la mise en œuvre, le suivi et l’évaluation de la politique du secteur. </a:t>
            </a:r>
          </a:p>
          <a:p>
            <a:r>
              <a:rPr lang="fr-FR" dirty="0"/>
              <a:t>Il est donc important d’éclaircir et d’atteindre un consensus par rapport aux valeurs du secteur de planification, car c’est ce qui constitue une référence au moment de la prise d’une décision. </a:t>
            </a:r>
          </a:p>
          <a:p>
            <a:r>
              <a:rPr lang="fr-FR" dirty="0"/>
              <a:t>Les principes directeurs les plus usuels sont : participation, universalité, transparence, durabilité et équité, concertation, appropriation...</a:t>
            </a:r>
          </a:p>
          <a:p>
            <a:r>
              <a:rPr lang="fr-FR" dirty="0"/>
              <a:t>Chaque principe doit être spécifié en expliquant le sens qu’on lui donne pour éviter les différences d’interprétation et favoriser l’adéquation entre le discours et le comportement. </a:t>
            </a:r>
          </a:p>
        </p:txBody>
      </p:sp>
      <p:sp>
        <p:nvSpPr>
          <p:cNvPr id="6" name="Titre 1">
            <a:extLst>
              <a:ext uri="{FF2B5EF4-FFF2-40B4-BE49-F238E27FC236}">
                <a16:creationId xmlns:a16="http://schemas.microsoft.com/office/drawing/2014/main" id="{80B4C9DF-5DF9-4909-8510-A595BD910E37}"/>
              </a:ext>
            </a:extLst>
          </p:cNvPr>
          <p:cNvSpPr>
            <a:spLocks noGrp="1"/>
          </p:cNvSpPr>
          <p:nvPr>
            <p:ph type="title"/>
          </p:nvPr>
        </p:nvSpPr>
        <p:spPr>
          <a:xfrm>
            <a:off x="1548957" y="0"/>
            <a:ext cx="10361713" cy="850107"/>
          </a:xfrm>
        </p:spPr>
        <p:txBody>
          <a:bodyPr>
            <a:noAutofit/>
          </a:bodyPr>
          <a:lstStyle/>
          <a:p>
            <a:r>
              <a:rPr lang="fr-FR" sz="2400" b="1" dirty="0">
                <a:solidFill>
                  <a:srgbClr val="FF0000"/>
                </a:solidFill>
                <a:latin typeface="Arial Black" panose="020B0A04020102020204" pitchFamily="34" charset="0"/>
              </a:rPr>
              <a:t>2.2. </a:t>
            </a:r>
            <a:r>
              <a:rPr lang="fr-FR" sz="2000" b="1" dirty="0">
                <a:solidFill>
                  <a:srgbClr val="FF0000"/>
                </a:solidFill>
                <a:latin typeface="Arial Black" panose="020B0A04020102020204" pitchFamily="34" charset="0"/>
              </a:rPr>
              <a:t>PROCESSUS D’ELABORATION D’UNE POLITIQUE SECTORIELLE SELON LE GUIDE METHODOLOGIQUE</a:t>
            </a:r>
            <a:endParaRPr lang="fr-FR" sz="3600" dirty="0"/>
          </a:p>
        </p:txBody>
      </p:sp>
    </p:spTree>
    <p:extLst>
      <p:ext uri="{BB962C8B-B14F-4D97-AF65-F5344CB8AC3E}">
        <p14:creationId xmlns:p14="http://schemas.microsoft.com/office/powerpoint/2010/main" val="2877414911"/>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10056" y="804041"/>
            <a:ext cx="10781943" cy="5914811"/>
          </a:xfrm>
        </p:spPr>
        <p:txBody>
          <a:bodyPr>
            <a:normAutofit fontScale="62500" lnSpcReduction="20000"/>
          </a:bodyPr>
          <a:lstStyle/>
          <a:p>
            <a:pPr marL="0" indent="0">
              <a:buNone/>
            </a:pPr>
            <a:r>
              <a:rPr lang="fr-FR" sz="3800" b="1" dirty="0"/>
              <a:t>e. Les orientations stratégiques</a:t>
            </a:r>
          </a:p>
          <a:p>
            <a:r>
              <a:rPr lang="fr-FR" sz="3400" dirty="0"/>
              <a:t>Les orientations stratégiques établissent les grands chantiers, les intentions prioritaires qui marqueront l’ensemble des interventions du secteur, pour une période donnée. Elles définissent, l’objectif global, et les axes stratégiques assorties de résultats attendus (impacts, effets).</a:t>
            </a:r>
          </a:p>
          <a:p>
            <a:r>
              <a:rPr lang="fr-FR" sz="3400" dirty="0"/>
              <a:t>Elles se formulent en tenant compte des priorités nationales définies dans le référentiel national de développement, des engagements internationaux et des thématiques transversales. </a:t>
            </a:r>
          </a:p>
          <a:p>
            <a:pPr lvl="0"/>
            <a:r>
              <a:rPr lang="fr-FR" sz="3400" b="1" i="1" dirty="0"/>
              <a:t>Formuler l’objectif global </a:t>
            </a:r>
            <a:endParaRPr lang="fr-FR" sz="3400" dirty="0"/>
          </a:p>
          <a:p>
            <a:r>
              <a:rPr lang="fr-FR" sz="3400" dirty="0"/>
              <a:t>Un document de politique doit avoir un objectif global. Il est formulé de manière cohérente avec les priorités et la vision du secteur. </a:t>
            </a:r>
          </a:p>
          <a:p>
            <a:r>
              <a:rPr lang="fr-FR" sz="3400" dirty="0"/>
              <a:t>La formulation de l’objectif global doit se faire de manière participative et permettre une analyse systématique de l’ensemble des problèmes du secteur identifiés au cours de la phase de diagnostic. L’objectif global est assorti d’impacts attendus. </a:t>
            </a:r>
          </a:p>
          <a:p>
            <a:r>
              <a:rPr lang="fr-FR" sz="3400" dirty="0"/>
              <a:t>Des indicateurs sont identifiés pour apprécier la réalisation des impacts attendus.</a:t>
            </a:r>
          </a:p>
          <a:p>
            <a:pPr lvl="0"/>
            <a:r>
              <a:rPr lang="fr-FR" sz="3400" b="1" i="1" dirty="0"/>
              <a:t>Formuler les axes stratégiques</a:t>
            </a:r>
            <a:endParaRPr lang="fr-FR" sz="3400" dirty="0"/>
          </a:p>
          <a:p>
            <a:r>
              <a:rPr lang="fr-FR" sz="3400" dirty="0"/>
              <a:t>La formulation des axes stratégiques est un processus qui permet de cadrer les actions du secteur, ses capacités avec les objectifs poursuivis par ce dernier. Les résultats du diagnostic doivent ainsi servir à cette occasion.</a:t>
            </a:r>
          </a:p>
          <a:p>
            <a:r>
              <a:rPr lang="fr-FR" sz="3400" dirty="0"/>
              <a:t>Les axes stratégiques sont déclinés en objectifs stratégiques auxquels sont associés des effets attendus. Des indicateurs sont identifiés pour apprécier la réalisation des effets attendus.</a:t>
            </a:r>
          </a:p>
        </p:txBody>
      </p:sp>
      <p:sp>
        <p:nvSpPr>
          <p:cNvPr id="6" name="Titre 1">
            <a:extLst>
              <a:ext uri="{FF2B5EF4-FFF2-40B4-BE49-F238E27FC236}">
                <a16:creationId xmlns:a16="http://schemas.microsoft.com/office/drawing/2014/main" id="{D54EF702-04B2-4D47-B859-1409C0A8E70E}"/>
              </a:ext>
            </a:extLst>
          </p:cNvPr>
          <p:cNvSpPr>
            <a:spLocks noGrp="1"/>
          </p:cNvSpPr>
          <p:nvPr>
            <p:ph type="title"/>
          </p:nvPr>
        </p:nvSpPr>
        <p:spPr>
          <a:xfrm>
            <a:off x="1620170" y="139148"/>
            <a:ext cx="10361713" cy="850107"/>
          </a:xfrm>
        </p:spPr>
        <p:txBody>
          <a:bodyPr>
            <a:noAutofit/>
          </a:bodyPr>
          <a:lstStyle/>
          <a:p>
            <a:r>
              <a:rPr lang="fr-FR" sz="2400" b="1" dirty="0">
                <a:solidFill>
                  <a:srgbClr val="FF0000"/>
                </a:solidFill>
                <a:latin typeface="Arial Black" panose="020B0A04020102020204" pitchFamily="34" charset="0"/>
              </a:rPr>
              <a:t>2.2. </a:t>
            </a:r>
            <a:r>
              <a:rPr lang="fr-FR" sz="2000" b="1" dirty="0">
                <a:solidFill>
                  <a:srgbClr val="FF0000"/>
                </a:solidFill>
                <a:latin typeface="Arial Black" panose="020B0A04020102020204" pitchFamily="34" charset="0"/>
              </a:rPr>
              <a:t>PROCESSUS D’ELABORATION D’UNE POLITIQUE SECTORIELLE SELON LE GUIDE METHODOLOGIQUE</a:t>
            </a:r>
            <a:endParaRPr lang="fr-FR" sz="3600" dirty="0"/>
          </a:p>
        </p:txBody>
      </p:sp>
    </p:spTree>
    <p:extLst>
      <p:ext uri="{BB962C8B-B14F-4D97-AF65-F5344CB8AC3E}">
        <p14:creationId xmlns:p14="http://schemas.microsoft.com/office/powerpoint/2010/main" val="99169878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623496" y="92765"/>
            <a:ext cx="10283478" cy="398015"/>
          </a:xfrm>
        </p:spPr>
        <p:txBody>
          <a:bodyPr>
            <a:normAutofit fontScale="90000"/>
          </a:bodyPr>
          <a:lstStyle/>
          <a:p>
            <a:r>
              <a:rPr lang="fr-FR" dirty="0"/>
              <a:t>Plan de cours</a:t>
            </a:r>
          </a:p>
        </p:txBody>
      </p:sp>
      <p:sp>
        <p:nvSpPr>
          <p:cNvPr id="3" name="Espace réservé du contenu 2"/>
          <p:cNvSpPr>
            <a:spLocks noGrp="1"/>
          </p:cNvSpPr>
          <p:nvPr>
            <p:ph idx="1"/>
          </p:nvPr>
        </p:nvSpPr>
        <p:spPr>
          <a:xfrm>
            <a:off x="1338471" y="490780"/>
            <a:ext cx="10853529" cy="6274456"/>
          </a:xfrm>
        </p:spPr>
        <p:txBody>
          <a:bodyPr>
            <a:normAutofit fontScale="32500" lnSpcReduction="20000"/>
          </a:bodyPr>
          <a:lstStyle/>
          <a:p>
            <a:pPr marL="0" indent="0">
              <a:buNone/>
            </a:pPr>
            <a:r>
              <a:rPr lang="fr-FR" sz="6000" b="1" dirty="0"/>
              <a:t>Deuxième partie : Processus budgétaire</a:t>
            </a:r>
            <a:endParaRPr lang="fr-FR" sz="6000" dirty="0"/>
          </a:p>
          <a:p>
            <a:pPr marL="0" lvl="0" indent="0">
              <a:buNone/>
            </a:pPr>
            <a:r>
              <a:rPr lang="fr-FR" sz="6000" b="1" dirty="0"/>
              <a:t>I. Généralités sur le budget et la loi de finances</a:t>
            </a:r>
            <a:endParaRPr lang="fr-FR" sz="6000" dirty="0"/>
          </a:p>
          <a:p>
            <a:pPr marL="457200" lvl="1" indent="0">
              <a:buNone/>
            </a:pPr>
            <a:r>
              <a:rPr lang="fr-FR" sz="6000" dirty="0"/>
              <a:t>1.1 Définition</a:t>
            </a:r>
          </a:p>
          <a:p>
            <a:pPr marL="457200" lvl="1" indent="0">
              <a:buNone/>
            </a:pPr>
            <a:r>
              <a:rPr lang="fr-FR" sz="6000" dirty="0"/>
              <a:t>1.2.  Contenu des lois de finances de l'année : Des ressources et des charges de l'Etat</a:t>
            </a:r>
          </a:p>
          <a:p>
            <a:pPr marL="457200" lvl="1" indent="0">
              <a:buNone/>
            </a:pPr>
            <a:r>
              <a:rPr lang="fr-FR" sz="6000" dirty="0"/>
              <a:t>1.3. Rappel sur les grands principes budgétaires</a:t>
            </a:r>
          </a:p>
          <a:p>
            <a:pPr marL="0" lvl="0" indent="0">
              <a:buNone/>
            </a:pPr>
            <a:r>
              <a:rPr lang="fr-FR" sz="6000" b="1" dirty="0"/>
              <a:t>II. GAR, fondements et innovations du Budget Programme</a:t>
            </a:r>
            <a:endParaRPr lang="fr-FR" sz="6000" dirty="0"/>
          </a:p>
          <a:p>
            <a:pPr marL="457200" lvl="1" indent="0">
              <a:buNone/>
            </a:pPr>
            <a:r>
              <a:rPr lang="fr-FR" sz="6000" dirty="0"/>
              <a:t>2.1. La gestion Axée sur le Résultat</a:t>
            </a:r>
          </a:p>
          <a:p>
            <a:pPr marL="457200" lvl="1" indent="0">
              <a:buNone/>
            </a:pPr>
            <a:r>
              <a:rPr lang="fr-FR" sz="6000" dirty="0"/>
              <a:t>2.2. Les fondements du budget programme</a:t>
            </a:r>
          </a:p>
          <a:p>
            <a:pPr marL="457200" lvl="1" indent="0">
              <a:buNone/>
            </a:pPr>
            <a:r>
              <a:rPr lang="fr-FR" sz="6000" dirty="0"/>
              <a:t>2.3. Les principales innovations induites par la loi organique relative aux lois de finances</a:t>
            </a:r>
          </a:p>
          <a:p>
            <a:pPr marL="0" lvl="0" indent="0">
              <a:buNone/>
            </a:pPr>
            <a:r>
              <a:rPr lang="fr-FR" sz="6000" b="1" dirty="0"/>
              <a:t>III. Architecture du Budget Programme : cas des ministères d’éducation </a:t>
            </a:r>
            <a:endParaRPr lang="fr-FR" sz="6000" dirty="0"/>
          </a:p>
          <a:p>
            <a:r>
              <a:rPr lang="fr-FR" sz="6000" dirty="0"/>
              <a:t>3.1. Clarification conceptuelle</a:t>
            </a:r>
          </a:p>
          <a:p>
            <a:r>
              <a:rPr lang="fr-FR" sz="6000" dirty="0"/>
              <a:t>3.2. Le découpage de la politique en programmes</a:t>
            </a:r>
          </a:p>
          <a:p>
            <a:r>
              <a:rPr lang="fr-FR" sz="6000" dirty="0"/>
              <a:t>3.3. La structuration du programme en actions</a:t>
            </a:r>
          </a:p>
          <a:p>
            <a:r>
              <a:rPr lang="fr-FR" sz="6000" dirty="0"/>
              <a:t>3.4. Le découpage de l’action en activités</a:t>
            </a:r>
          </a:p>
          <a:p>
            <a:r>
              <a:rPr lang="fr-FR" sz="6000" dirty="0"/>
              <a:t>3.5. Structuration du budget programme</a:t>
            </a:r>
          </a:p>
          <a:p>
            <a:r>
              <a:rPr lang="fr-FR" sz="6000" dirty="0"/>
              <a:t>3.6. Présentation de la Structuration du budget programme des ministères d’éducation, le cas du MESRSI et du MENAPLN</a:t>
            </a:r>
          </a:p>
          <a:p>
            <a:r>
              <a:rPr lang="fr-FR" sz="6000" dirty="0"/>
              <a:t>3.7. La gouvernance ou dialogue de gestion</a:t>
            </a:r>
          </a:p>
        </p:txBody>
      </p:sp>
    </p:spTree>
    <p:extLst>
      <p:ext uri="{BB962C8B-B14F-4D97-AF65-F5344CB8AC3E}">
        <p14:creationId xmlns:p14="http://schemas.microsoft.com/office/powerpoint/2010/main" val="3094668202"/>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73323" y="794027"/>
            <a:ext cx="10918677" cy="5899336"/>
          </a:xfrm>
        </p:spPr>
        <p:txBody>
          <a:bodyPr>
            <a:normAutofit fontScale="55000" lnSpcReduction="20000"/>
          </a:bodyPr>
          <a:lstStyle/>
          <a:p>
            <a:pPr lvl="0"/>
            <a:r>
              <a:rPr lang="fr-FR" sz="3333" b="1" dirty="0"/>
              <a:t>Dispositions de mise en œuvre de  suivi et d'évaluation</a:t>
            </a:r>
          </a:p>
          <a:p>
            <a:r>
              <a:rPr lang="fr-FR" sz="3333" dirty="0"/>
              <a:t>Il s’agit de définir les dispositions de mise en œuvre, le mécanisme de suivi-évaluation les modalités de  financement et  la stratégie de communication. </a:t>
            </a:r>
          </a:p>
          <a:p>
            <a:r>
              <a:rPr lang="fr-FR" sz="3333" dirty="0"/>
              <a:t>Il s’agit également de déterminer les outils ainsi que les indicateurs permettant de suivre  et évaluer la mise en œuvre efficace de la politique.</a:t>
            </a:r>
          </a:p>
          <a:p>
            <a:pPr lvl="0"/>
            <a:r>
              <a:rPr lang="fr-FR" sz="3333" b="1" i="1" dirty="0"/>
              <a:t>Les dispositions de mise en œuvre</a:t>
            </a:r>
          </a:p>
          <a:p>
            <a:r>
              <a:rPr lang="fr-FR" sz="3333" dirty="0"/>
              <a:t>Elles portent sur les instruments et les acteurs de mise en œuvre.</a:t>
            </a:r>
          </a:p>
          <a:p>
            <a:pPr lvl="0"/>
            <a:r>
              <a:rPr lang="fr-FR" sz="3333" b="1" dirty="0"/>
              <a:t>Les instruments de mise en œuvre </a:t>
            </a:r>
            <a:r>
              <a:rPr lang="fr-FR" sz="3333" b="1" dirty="0">
                <a:solidFill>
                  <a:srgbClr val="FF0000"/>
                </a:solidFill>
              </a:rPr>
              <a:t>(Particularité du MENAPLN)</a:t>
            </a:r>
          </a:p>
          <a:p>
            <a:r>
              <a:rPr lang="fr-FR" sz="3333" dirty="0"/>
              <a:t>Les politiques sectorielles sont mises en œuvre à travers : </a:t>
            </a:r>
          </a:p>
          <a:p>
            <a:r>
              <a:rPr lang="fr-FR" sz="3333" dirty="0"/>
              <a:t>(i) les plans d’actions ministériels élaborés en architecture budget-programme, </a:t>
            </a:r>
          </a:p>
          <a:p>
            <a:r>
              <a:rPr lang="fr-FR" sz="3333" dirty="0"/>
              <a:t>(ii) les Programmes d’activités annuels (PAA) ou Plans de Travail Annuels (PTA)</a:t>
            </a:r>
          </a:p>
          <a:p>
            <a:r>
              <a:rPr lang="fr-FR" sz="3333" dirty="0"/>
              <a:t>(iii) Le budget </a:t>
            </a:r>
          </a:p>
          <a:p>
            <a:r>
              <a:rPr lang="fr-FR" sz="3333" dirty="0"/>
              <a:t>(iv) plan de communication.</a:t>
            </a:r>
          </a:p>
          <a:p>
            <a:r>
              <a:rPr lang="fr-FR" sz="3333" b="1" dirty="0"/>
              <a:t>Les acteurs de la mise en œuvre: </a:t>
            </a:r>
          </a:p>
          <a:p>
            <a:pPr lvl="1"/>
            <a:r>
              <a:rPr lang="fr-FR" sz="2933" b="1" i="1" dirty="0"/>
              <a:t>Etat</a:t>
            </a:r>
            <a:endParaRPr lang="fr-FR" sz="2933" dirty="0"/>
          </a:p>
          <a:p>
            <a:pPr lvl="1"/>
            <a:r>
              <a:rPr lang="fr-FR" sz="2933" b="1" i="1" dirty="0"/>
              <a:t>Les collectivités territoriales</a:t>
            </a:r>
            <a:endParaRPr lang="fr-FR" sz="2933" dirty="0"/>
          </a:p>
          <a:p>
            <a:pPr lvl="1"/>
            <a:r>
              <a:rPr lang="fr-FR" sz="2933" b="1" i="1" dirty="0"/>
              <a:t>Le secteur privé</a:t>
            </a:r>
            <a:endParaRPr lang="fr-FR" sz="2933" dirty="0"/>
          </a:p>
          <a:p>
            <a:pPr lvl="1"/>
            <a:r>
              <a:rPr lang="fr-FR" sz="2933" b="1" i="1" dirty="0"/>
              <a:t>La société civile</a:t>
            </a:r>
            <a:endParaRPr lang="fr-FR" sz="2933" dirty="0"/>
          </a:p>
          <a:p>
            <a:pPr lvl="1"/>
            <a:r>
              <a:rPr lang="fr-FR" sz="2933" b="1" i="1" dirty="0"/>
              <a:t>Les partenaires techniques et financiers</a:t>
            </a:r>
            <a:endParaRPr lang="fr-FR" sz="2933" dirty="0"/>
          </a:p>
          <a:p>
            <a:pPr lvl="0"/>
            <a:endParaRPr lang="fr-FR" b="1" dirty="0"/>
          </a:p>
        </p:txBody>
      </p:sp>
      <p:sp>
        <p:nvSpPr>
          <p:cNvPr id="6" name="Titre 1">
            <a:extLst>
              <a:ext uri="{FF2B5EF4-FFF2-40B4-BE49-F238E27FC236}">
                <a16:creationId xmlns:a16="http://schemas.microsoft.com/office/drawing/2014/main" id="{D2289F65-80F3-48AF-8CFD-281655E9710B}"/>
              </a:ext>
            </a:extLst>
          </p:cNvPr>
          <p:cNvSpPr>
            <a:spLocks noGrp="1"/>
          </p:cNvSpPr>
          <p:nvPr>
            <p:ph type="title"/>
          </p:nvPr>
        </p:nvSpPr>
        <p:spPr>
          <a:xfrm>
            <a:off x="1273323" y="-56080"/>
            <a:ext cx="10361713" cy="850107"/>
          </a:xfrm>
        </p:spPr>
        <p:txBody>
          <a:bodyPr>
            <a:noAutofit/>
          </a:bodyPr>
          <a:lstStyle/>
          <a:p>
            <a:r>
              <a:rPr lang="fr-FR" sz="2400" b="1" dirty="0">
                <a:solidFill>
                  <a:srgbClr val="FF0000"/>
                </a:solidFill>
                <a:latin typeface="Arial Black" panose="020B0A04020102020204" pitchFamily="34" charset="0"/>
              </a:rPr>
              <a:t>2.2. </a:t>
            </a:r>
            <a:r>
              <a:rPr lang="fr-FR" sz="2000" b="1" dirty="0">
                <a:solidFill>
                  <a:srgbClr val="FF0000"/>
                </a:solidFill>
                <a:latin typeface="Arial Black" panose="020B0A04020102020204" pitchFamily="34" charset="0"/>
              </a:rPr>
              <a:t>PROCESSUS D’ELABORATION D’UNE POLITIQUE SECTORIELLE SELON LE GUIDE METHODOLOGIQUE</a:t>
            </a:r>
            <a:endParaRPr lang="fr-FR" sz="3600" dirty="0"/>
          </a:p>
        </p:txBody>
      </p:sp>
    </p:spTree>
    <p:extLst>
      <p:ext uri="{BB962C8B-B14F-4D97-AF65-F5344CB8AC3E}">
        <p14:creationId xmlns:p14="http://schemas.microsoft.com/office/powerpoint/2010/main" val="1032313342"/>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84419" y="683665"/>
            <a:ext cx="10673697" cy="6009698"/>
          </a:xfrm>
        </p:spPr>
        <p:txBody>
          <a:bodyPr>
            <a:normAutofit/>
          </a:bodyPr>
          <a:lstStyle/>
          <a:p>
            <a:pPr lvl="0"/>
            <a:r>
              <a:rPr lang="fr-FR" b="1" dirty="0"/>
              <a:t>Le  cadre organisationnel  </a:t>
            </a:r>
          </a:p>
          <a:p>
            <a:pPr lvl="0"/>
            <a:r>
              <a:rPr lang="fr-FR" b="1" i="1" dirty="0"/>
              <a:t>Les organes </a:t>
            </a:r>
            <a:endParaRPr lang="fr-FR" dirty="0"/>
          </a:p>
          <a:p>
            <a:r>
              <a:rPr lang="fr-FR" dirty="0"/>
              <a:t>Les organes de mise en œuvre et de suivi évaluation sont le Cadre sectoriel de dialogue (CSD), le Conseil d’administration des secteurs ministériels (CASEM). </a:t>
            </a:r>
          </a:p>
          <a:p>
            <a:pPr lvl="0"/>
            <a:r>
              <a:rPr lang="fr-FR" b="1" dirty="0"/>
              <a:t>Les instances </a:t>
            </a:r>
            <a:endParaRPr lang="fr-FR" dirty="0"/>
          </a:p>
          <a:p>
            <a:pPr lvl="0"/>
            <a:r>
              <a:rPr lang="fr-FR" b="1" i="1" dirty="0"/>
              <a:t>Revue sectorielle du CSD</a:t>
            </a:r>
            <a:endParaRPr lang="fr-FR" dirty="0"/>
          </a:p>
          <a:p>
            <a:pPr lvl="0"/>
            <a:r>
              <a:rPr lang="fr-FR" b="1" i="1" dirty="0"/>
              <a:t>les sessions des Conseils d’administration des secteurs ministériels </a:t>
            </a:r>
            <a:endParaRPr lang="fr-FR" dirty="0"/>
          </a:p>
          <a:p>
            <a:pPr lvl="0"/>
            <a:r>
              <a:rPr lang="fr-FR" b="1" i="1" dirty="0"/>
              <a:t>Le suivi et l’évaluation</a:t>
            </a:r>
          </a:p>
          <a:p>
            <a:pPr lvl="0"/>
            <a:r>
              <a:rPr lang="fr-FR" b="1" i="1" dirty="0"/>
              <a:t>Le mécanisme de suivi et d'évaluation</a:t>
            </a:r>
            <a:endParaRPr lang="fr-FR" b="1" dirty="0"/>
          </a:p>
          <a:p>
            <a:endParaRPr lang="fr-FR" dirty="0"/>
          </a:p>
        </p:txBody>
      </p:sp>
      <p:sp>
        <p:nvSpPr>
          <p:cNvPr id="6" name="Titre 1">
            <a:extLst>
              <a:ext uri="{FF2B5EF4-FFF2-40B4-BE49-F238E27FC236}">
                <a16:creationId xmlns:a16="http://schemas.microsoft.com/office/drawing/2014/main" id="{0F2CF305-BF7B-4944-B14C-0186FDE3100E}"/>
              </a:ext>
            </a:extLst>
          </p:cNvPr>
          <p:cNvSpPr>
            <a:spLocks noGrp="1"/>
          </p:cNvSpPr>
          <p:nvPr>
            <p:ph type="title"/>
          </p:nvPr>
        </p:nvSpPr>
        <p:spPr>
          <a:xfrm>
            <a:off x="1384419" y="0"/>
            <a:ext cx="10361713" cy="850107"/>
          </a:xfrm>
        </p:spPr>
        <p:txBody>
          <a:bodyPr>
            <a:noAutofit/>
          </a:bodyPr>
          <a:lstStyle/>
          <a:p>
            <a:r>
              <a:rPr lang="fr-FR" sz="2400" b="1" dirty="0">
                <a:solidFill>
                  <a:srgbClr val="FF0000"/>
                </a:solidFill>
                <a:latin typeface="Arial Black" panose="020B0A04020102020204" pitchFamily="34" charset="0"/>
              </a:rPr>
              <a:t>2.2. </a:t>
            </a:r>
            <a:r>
              <a:rPr lang="fr-FR" sz="2000" b="1" dirty="0">
                <a:solidFill>
                  <a:srgbClr val="FF0000"/>
                </a:solidFill>
                <a:latin typeface="Arial Black" panose="020B0A04020102020204" pitchFamily="34" charset="0"/>
              </a:rPr>
              <a:t>PROCESSUS D’ELABORATION D’UNE POLITIQUE SECTORIELLE SELON LE GUIDE METHODOLOGIQUE</a:t>
            </a:r>
            <a:endParaRPr lang="fr-FR" sz="3600" dirty="0"/>
          </a:p>
        </p:txBody>
      </p:sp>
    </p:spTree>
    <p:extLst>
      <p:ext uri="{BB962C8B-B14F-4D97-AF65-F5344CB8AC3E}">
        <p14:creationId xmlns:p14="http://schemas.microsoft.com/office/powerpoint/2010/main" val="532984833"/>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8671" y="692209"/>
            <a:ext cx="10515600" cy="5558400"/>
          </a:xfrm>
        </p:spPr>
        <p:txBody>
          <a:bodyPr>
            <a:normAutofit fontScale="92500" lnSpcReduction="10000"/>
          </a:bodyPr>
          <a:lstStyle/>
          <a:p>
            <a:pPr lvl="0"/>
            <a:r>
              <a:rPr lang="fr-FR" b="1" i="1" dirty="0"/>
              <a:t>Les outils de suivi et d’évaluation</a:t>
            </a:r>
            <a:endParaRPr lang="fr-FR" b="1" dirty="0"/>
          </a:p>
          <a:p>
            <a:r>
              <a:rPr lang="fr-FR" dirty="0"/>
              <a:t>Pour un suivi et une évaluation efficace de la politique, il sera développé des outils de suivi et d’évaluation sur la base des instruments de la mise en œuvre du référentiel national de développement à savoir : </a:t>
            </a:r>
          </a:p>
          <a:p>
            <a:r>
              <a:rPr lang="fr-FR" dirty="0"/>
              <a:t>(i) un cadre logique de la politique sectorielle, (ii) </a:t>
            </a:r>
          </a:p>
          <a:p>
            <a:r>
              <a:rPr lang="fr-FR" dirty="0"/>
              <a:t>un cadre sectoriel de mesure de performance, </a:t>
            </a:r>
          </a:p>
          <a:p>
            <a:r>
              <a:rPr lang="fr-FR" dirty="0"/>
              <a:t>(iii) un cadre de suivi des réformes stratégiques et des investissements structurants, </a:t>
            </a:r>
          </a:p>
          <a:p>
            <a:r>
              <a:rPr lang="fr-FR" dirty="0"/>
              <a:t>(iv) un plan de travail annuel ministériel ou un Programme d’activités annuels (PAA). </a:t>
            </a:r>
          </a:p>
          <a:p>
            <a:r>
              <a:rPr lang="fr-FR" dirty="0"/>
              <a:t>En phase avec ces instruments, il sera produit des rapports sectoriels de performance semestriels et annuels de suivi de la mise en œuvre de la politique.</a:t>
            </a:r>
          </a:p>
          <a:p>
            <a:r>
              <a:rPr lang="fr-FR" b="1" dirty="0"/>
              <a:t>Mécanisme de financement</a:t>
            </a:r>
            <a:endParaRPr lang="fr-FR" dirty="0"/>
          </a:p>
        </p:txBody>
      </p:sp>
      <p:sp>
        <p:nvSpPr>
          <p:cNvPr id="6" name="Titre 1">
            <a:extLst>
              <a:ext uri="{FF2B5EF4-FFF2-40B4-BE49-F238E27FC236}">
                <a16:creationId xmlns:a16="http://schemas.microsoft.com/office/drawing/2014/main" id="{609F0404-D437-4B9C-9AE8-63EA67B6AE84}"/>
              </a:ext>
            </a:extLst>
          </p:cNvPr>
          <p:cNvSpPr>
            <a:spLocks noGrp="1"/>
          </p:cNvSpPr>
          <p:nvPr>
            <p:ph type="title"/>
          </p:nvPr>
        </p:nvSpPr>
        <p:spPr>
          <a:xfrm>
            <a:off x="1408671" y="0"/>
            <a:ext cx="10361713" cy="850107"/>
          </a:xfrm>
        </p:spPr>
        <p:txBody>
          <a:bodyPr>
            <a:noAutofit/>
          </a:bodyPr>
          <a:lstStyle/>
          <a:p>
            <a:r>
              <a:rPr lang="fr-FR" sz="2400" b="1" dirty="0">
                <a:solidFill>
                  <a:srgbClr val="FF0000"/>
                </a:solidFill>
                <a:latin typeface="Arial Black" panose="020B0A04020102020204" pitchFamily="34" charset="0"/>
              </a:rPr>
              <a:t>2.2. </a:t>
            </a:r>
            <a:r>
              <a:rPr lang="fr-FR" sz="2000" b="1" dirty="0">
                <a:solidFill>
                  <a:srgbClr val="FF0000"/>
                </a:solidFill>
                <a:latin typeface="Arial Black" panose="020B0A04020102020204" pitchFamily="34" charset="0"/>
              </a:rPr>
              <a:t>PROCESSUS D’ELABORATION D’UNE POLITIQUE SECTORIELLE SELON LE GUIDE METHODOLOGIQUE</a:t>
            </a:r>
            <a:endParaRPr lang="fr-FR" sz="3600" dirty="0"/>
          </a:p>
        </p:txBody>
      </p:sp>
    </p:spTree>
    <p:extLst>
      <p:ext uri="{BB962C8B-B14F-4D97-AF65-F5344CB8AC3E}">
        <p14:creationId xmlns:p14="http://schemas.microsoft.com/office/powerpoint/2010/main" val="2347306215"/>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47369" y="1124744"/>
            <a:ext cx="10445848" cy="5458619"/>
          </a:xfrm>
        </p:spPr>
        <p:txBody>
          <a:bodyPr>
            <a:normAutofit/>
          </a:bodyPr>
          <a:lstStyle/>
          <a:p>
            <a:pPr marL="114297" indent="0">
              <a:buNone/>
            </a:pPr>
            <a:r>
              <a:rPr lang="fr-FR" sz="3333" b="1" dirty="0"/>
              <a:t>Phase 4 : la validation</a:t>
            </a:r>
            <a:endParaRPr lang="fr-FR" sz="3067" dirty="0"/>
          </a:p>
          <a:p>
            <a:r>
              <a:rPr lang="fr-FR" dirty="0"/>
              <a:t>La phase de validation proprement dite comprend quatre étapes : </a:t>
            </a:r>
          </a:p>
          <a:p>
            <a:r>
              <a:rPr lang="fr-FR" dirty="0"/>
              <a:t>i) la validation en atelier technique, </a:t>
            </a:r>
          </a:p>
          <a:p>
            <a:r>
              <a:rPr lang="fr-FR" dirty="0"/>
              <a:t>ii) la validation en atelier national, </a:t>
            </a:r>
          </a:p>
          <a:p>
            <a:r>
              <a:rPr lang="fr-FR" dirty="0"/>
              <a:t>iii) l’examen par la Commission nationale de planification du développement (CNPD) et </a:t>
            </a:r>
          </a:p>
          <a:p>
            <a:r>
              <a:rPr lang="fr-FR" dirty="0"/>
              <a:t>iv) l’approbation en Conseil des ministres. </a:t>
            </a:r>
          </a:p>
          <a:p>
            <a:r>
              <a:rPr lang="fr-FR" dirty="0"/>
              <a:t>Durant tout ce processus, un accent particulier doit être mis sur la communication qui constitue un début d’information et d’appropriation de la politique. </a:t>
            </a:r>
            <a:endParaRPr lang="fr-FR" sz="2667" dirty="0"/>
          </a:p>
        </p:txBody>
      </p:sp>
      <p:sp>
        <p:nvSpPr>
          <p:cNvPr id="6" name="Titre 1">
            <a:extLst>
              <a:ext uri="{FF2B5EF4-FFF2-40B4-BE49-F238E27FC236}">
                <a16:creationId xmlns:a16="http://schemas.microsoft.com/office/drawing/2014/main" id="{224954AB-9EE2-42C8-BAF5-53C7744885C3}"/>
              </a:ext>
            </a:extLst>
          </p:cNvPr>
          <p:cNvSpPr>
            <a:spLocks noGrp="1"/>
          </p:cNvSpPr>
          <p:nvPr>
            <p:ph type="title"/>
          </p:nvPr>
        </p:nvSpPr>
        <p:spPr>
          <a:xfrm>
            <a:off x="1631504" y="274637"/>
            <a:ext cx="10361713" cy="850107"/>
          </a:xfrm>
        </p:spPr>
        <p:txBody>
          <a:bodyPr>
            <a:noAutofit/>
          </a:bodyPr>
          <a:lstStyle/>
          <a:p>
            <a:r>
              <a:rPr lang="fr-FR" sz="2400" b="1" dirty="0">
                <a:solidFill>
                  <a:srgbClr val="FF0000"/>
                </a:solidFill>
                <a:latin typeface="Arial Black" panose="020B0A04020102020204" pitchFamily="34" charset="0"/>
              </a:rPr>
              <a:t>2.2. </a:t>
            </a:r>
            <a:r>
              <a:rPr lang="fr-FR" sz="2000" b="1" dirty="0">
                <a:solidFill>
                  <a:srgbClr val="FF0000"/>
                </a:solidFill>
                <a:latin typeface="Arial Black" panose="020B0A04020102020204" pitchFamily="34" charset="0"/>
              </a:rPr>
              <a:t>PROCESSUS D’ELABORATION D’UNE POLITIQUE SECTORIELLE SELON LE GUIDE METHODOLOGIQUE</a:t>
            </a:r>
            <a:endParaRPr lang="fr-FR" sz="3600" dirty="0"/>
          </a:p>
        </p:txBody>
      </p:sp>
    </p:spTree>
    <p:extLst>
      <p:ext uri="{BB962C8B-B14F-4D97-AF65-F5344CB8AC3E}">
        <p14:creationId xmlns:p14="http://schemas.microsoft.com/office/powerpoint/2010/main" val="10607802"/>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9509" y="740703"/>
            <a:ext cx="10512491" cy="5952661"/>
          </a:xfrm>
        </p:spPr>
        <p:txBody>
          <a:bodyPr>
            <a:noAutofit/>
          </a:bodyPr>
          <a:lstStyle/>
          <a:p>
            <a:pPr marL="0" indent="0">
              <a:buClr>
                <a:srgbClr val="7D3805"/>
              </a:buClr>
              <a:buNone/>
              <a:defRPr/>
            </a:pPr>
            <a:r>
              <a:rPr lang="fr-FR" b="1" dirty="0">
                <a:solidFill>
                  <a:srgbClr val="FF0000"/>
                </a:solidFill>
                <a:latin typeface="Arial Black" panose="020B0A04020102020204" pitchFamily="34" charset="0"/>
              </a:rPr>
              <a:t>CARACTÉRISTIQUES D’UN PLAN EFFICACE</a:t>
            </a:r>
            <a:endParaRPr lang="fr-FR" dirty="0"/>
          </a:p>
          <a:p>
            <a:pPr indent="-457200">
              <a:buClr>
                <a:srgbClr val="7D3805"/>
              </a:buClr>
              <a:buFont typeface="Wingdings" panose="05000000000000000000" pitchFamily="2" charset="2"/>
              <a:buChar char="ü"/>
              <a:defRPr/>
            </a:pPr>
            <a:r>
              <a:rPr lang="fr-FR" dirty="0"/>
              <a:t>Il est guidé par une vision globale</a:t>
            </a:r>
          </a:p>
          <a:p>
            <a:pPr indent="-457200">
              <a:buClr>
                <a:srgbClr val="7D3805"/>
              </a:buClr>
              <a:buFont typeface="Wingdings" panose="05000000000000000000" pitchFamily="2" charset="2"/>
              <a:buChar char="ü"/>
              <a:defRPr/>
            </a:pPr>
            <a:r>
              <a:rPr lang="fr-FR" dirty="0"/>
              <a:t>Il est stratégique : il identifie les priorités et les stratégies</a:t>
            </a:r>
          </a:p>
          <a:p>
            <a:pPr indent="-457200">
              <a:buClr>
                <a:srgbClr val="7D3805"/>
              </a:buClr>
              <a:buFont typeface="Wingdings" panose="05000000000000000000" pitchFamily="2" charset="2"/>
              <a:buChar char="ü"/>
              <a:defRPr/>
            </a:pPr>
            <a:r>
              <a:rPr lang="fr-FR" dirty="0"/>
              <a:t>Il est crédible, faisable : basé sur des hypothèses bien argumentées</a:t>
            </a:r>
          </a:p>
          <a:p>
            <a:pPr indent="-457200">
              <a:buClr>
                <a:srgbClr val="7D3805"/>
              </a:buClr>
              <a:buFont typeface="Wingdings" panose="05000000000000000000" pitchFamily="2" charset="2"/>
              <a:buChar char="ü"/>
              <a:defRPr/>
            </a:pPr>
            <a:r>
              <a:rPr lang="fr-FR" dirty="0"/>
              <a:t>Il est flexible dans sa mise en œuvre</a:t>
            </a:r>
          </a:p>
          <a:p>
            <a:pPr indent="-457200">
              <a:buClr>
                <a:srgbClr val="7D3805"/>
              </a:buClr>
              <a:buFont typeface="Wingdings" panose="05000000000000000000" pitchFamily="2" charset="2"/>
              <a:buChar char="ü"/>
              <a:defRPr/>
            </a:pPr>
            <a:r>
              <a:rPr lang="fr-FR" dirty="0"/>
              <a:t>Il est contextuel</a:t>
            </a:r>
          </a:p>
          <a:p>
            <a:pPr indent="-457200">
              <a:buClr>
                <a:srgbClr val="7D3805"/>
              </a:buClr>
              <a:buFont typeface="Wingdings" panose="05000000000000000000" pitchFamily="2" charset="2"/>
              <a:buChar char="ü"/>
              <a:defRPr/>
            </a:pPr>
            <a:r>
              <a:rPr lang="fr-FR" dirty="0"/>
              <a:t>Il reconnait les disparités au sein d’un pays. </a:t>
            </a:r>
          </a:p>
          <a:p>
            <a:pPr marL="0">
              <a:lnSpc>
                <a:spcPct val="120000"/>
              </a:lnSpc>
              <a:buClr>
                <a:srgbClr val="7D3805"/>
              </a:buClr>
              <a:buNone/>
              <a:defRPr/>
            </a:pPr>
            <a:endParaRPr lang="fr-FR" sz="133" dirty="0"/>
          </a:p>
          <a:p>
            <a:pPr>
              <a:lnSpc>
                <a:spcPct val="120000"/>
              </a:lnSpc>
            </a:pPr>
            <a:endParaRPr lang="fr-FR" sz="667" dirty="0"/>
          </a:p>
        </p:txBody>
      </p:sp>
      <p:sp>
        <p:nvSpPr>
          <p:cNvPr id="2" name="Rectangle 1">
            <a:extLst>
              <a:ext uri="{FF2B5EF4-FFF2-40B4-BE49-F238E27FC236}">
                <a16:creationId xmlns:a16="http://schemas.microsoft.com/office/drawing/2014/main" id="{14EC2A9F-E38E-47C1-9373-52878A325DA7}"/>
              </a:ext>
            </a:extLst>
          </p:cNvPr>
          <p:cNvSpPr/>
          <p:nvPr/>
        </p:nvSpPr>
        <p:spPr>
          <a:xfrm>
            <a:off x="1502978" y="0"/>
            <a:ext cx="10512491" cy="6771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2.2. </a:t>
            </a:r>
            <a:r>
              <a:rPr kumimoji="0" lang="fr-FR" sz="1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PROCESSUS D’ELABORATION D’UNE POLITIQUE SECTORIELLE SELON LE GUIDE METHODOLOGIQUE</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473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3" y="1"/>
            <a:ext cx="10416206" cy="781878"/>
          </a:xfrm>
        </p:spPr>
        <p:txBody>
          <a:bodyPr>
            <a:noAutofit/>
          </a:bodyPr>
          <a:lstStyle/>
          <a:p>
            <a:r>
              <a:rPr lang="fr-FR" sz="2400" b="1" dirty="0">
                <a:solidFill>
                  <a:srgbClr val="FF0000"/>
                </a:solidFill>
                <a:latin typeface="Arial Black" panose="020B0A04020102020204" pitchFamily="34" charset="0"/>
              </a:rPr>
              <a:t>2.3. ETAPES DE PLANIFICATION STRATEGIQUE SELON AFRISTAT</a:t>
            </a:r>
            <a:endParaRPr lang="fr-FR" sz="2400" dirty="0"/>
          </a:p>
        </p:txBody>
      </p:sp>
      <p:sp>
        <p:nvSpPr>
          <p:cNvPr id="3" name="Espace réservé du contenu 2"/>
          <p:cNvSpPr>
            <a:spLocks noGrp="1"/>
          </p:cNvSpPr>
          <p:nvPr>
            <p:ph idx="1"/>
          </p:nvPr>
        </p:nvSpPr>
        <p:spPr>
          <a:xfrm>
            <a:off x="1524002" y="781878"/>
            <a:ext cx="8929719" cy="5718957"/>
          </a:xfrm>
        </p:spPr>
        <p:txBody>
          <a:bodyPr>
            <a:normAutofit/>
          </a:bodyPr>
          <a:lstStyle/>
          <a:p>
            <a:pPr>
              <a:buNone/>
            </a:pPr>
            <a:r>
              <a:rPr lang="fr-FR" dirty="0">
                <a:latin typeface="Arial Black" pitchFamily="34" charset="0"/>
              </a:rPr>
              <a:t>Selon AFRISTAT, il ya 6 étapes à franchir par la réponse à 20 questions.</a:t>
            </a:r>
          </a:p>
          <a:p>
            <a:pPr lvl="0"/>
            <a:r>
              <a:rPr lang="fr-FR" b="1" dirty="0"/>
              <a:t>Etape 1: </a:t>
            </a:r>
            <a:r>
              <a:rPr lang="fr-FR" dirty="0"/>
              <a:t>préparation du processus de planification stratégique </a:t>
            </a:r>
            <a:r>
              <a:rPr lang="fr-FR" dirty="0">
                <a:solidFill>
                  <a:srgbClr val="FF0000"/>
                </a:solidFill>
              </a:rPr>
              <a:t>;</a:t>
            </a:r>
          </a:p>
          <a:p>
            <a:pPr lvl="0"/>
            <a:r>
              <a:rPr lang="fr-FR" b="1" dirty="0"/>
              <a:t>Etape 2: </a:t>
            </a:r>
            <a:r>
              <a:rPr lang="fr-FR" dirty="0"/>
              <a:t>Analyse de l’environnement interne de l’organisation ;</a:t>
            </a:r>
          </a:p>
          <a:p>
            <a:pPr lvl="0"/>
            <a:r>
              <a:rPr lang="fr-FR" b="1" dirty="0"/>
              <a:t>Etape 3: </a:t>
            </a:r>
            <a:r>
              <a:rPr lang="fr-FR" dirty="0"/>
              <a:t>Analyse de l’environnement externe de l’organisation ;</a:t>
            </a:r>
          </a:p>
          <a:p>
            <a:pPr lvl="0"/>
            <a:r>
              <a:rPr lang="fr-FR" b="1" dirty="0"/>
              <a:t>Etape 4</a:t>
            </a:r>
            <a:r>
              <a:rPr lang="fr-FR" dirty="0"/>
              <a:t>: Évaluation de la capacité organisationnelle ; </a:t>
            </a:r>
          </a:p>
          <a:p>
            <a:pPr lvl="0"/>
            <a:r>
              <a:rPr lang="fr-FR" b="1" dirty="0"/>
              <a:t>Etape 5: </a:t>
            </a:r>
            <a:r>
              <a:rPr lang="fr-FR" dirty="0"/>
              <a:t>Détermination des objectifs stratégiques ; </a:t>
            </a:r>
          </a:p>
          <a:p>
            <a:pPr lvl="0"/>
            <a:r>
              <a:rPr lang="fr-FR" b="1" dirty="0"/>
              <a:t>Etape 6: </a:t>
            </a:r>
            <a:r>
              <a:rPr lang="fr-FR" dirty="0"/>
              <a:t>Elaboration du plan d’action.</a:t>
            </a:r>
            <a:r>
              <a:rPr lang="fr-FR" dirty="0">
                <a:solidFill>
                  <a:srgbClr val="FF0000"/>
                </a:solidFill>
              </a:rPr>
              <a:t> </a:t>
            </a:r>
            <a:endParaRPr lang="fr-FR" sz="3733" dirty="0"/>
          </a:p>
          <a:p>
            <a:pPr lvl="0"/>
            <a:endParaRPr lang="fr-FR" dirty="0"/>
          </a:p>
          <a:p>
            <a:pPr>
              <a:buNone/>
            </a:pPr>
            <a:endParaRPr lang="fr-FR" sz="2400" dirty="0">
              <a:latin typeface="Arial Black" pitchFamily="34" charset="0"/>
            </a:endParaRPr>
          </a:p>
        </p:txBody>
      </p:sp>
    </p:spTree>
    <p:extLst>
      <p:ext uri="{BB962C8B-B14F-4D97-AF65-F5344CB8AC3E}">
        <p14:creationId xmlns:p14="http://schemas.microsoft.com/office/powerpoint/2010/main" val="4135555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371600" y="109081"/>
            <a:ext cx="10578662" cy="546447"/>
          </a:xfrm>
        </p:spPr>
        <p:txBody>
          <a:bodyPr>
            <a:noAutofit/>
          </a:bodyPr>
          <a:lstStyle/>
          <a:p>
            <a:pPr eaLnBrk="1" hangingPunct="1"/>
            <a:r>
              <a:rPr lang="fr-FR" sz="3200" dirty="0">
                <a:solidFill>
                  <a:srgbClr val="FF0000"/>
                </a:solidFill>
              </a:rPr>
              <a:t>2.4. Etapes de planification de l’éducation selon l’IIPE/UNESCO </a:t>
            </a:r>
          </a:p>
        </p:txBody>
      </p:sp>
      <p:grpSp>
        <p:nvGrpSpPr>
          <p:cNvPr id="4" name="Group 3"/>
          <p:cNvGrpSpPr>
            <a:grpSpLocks/>
          </p:cNvGrpSpPr>
          <p:nvPr/>
        </p:nvGrpSpPr>
        <p:grpSpPr bwMode="auto">
          <a:xfrm>
            <a:off x="1703389" y="1014979"/>
            <a:ext cx="1779587" cy="919162"/>
            <a:chOff x="852080" y="31615"/>
            <a:chExt cx="1778678" cy="919177"/>
          </a:xfrm>
        </p:grpSpPr>
        <p:sp>
          <p:nvSpPr>
            <p:cNvPr id="6" name="Rounded Rectangle 5"/>
            <p:cNvSpPr/>
            <p:nvPr/>
          </p:nvSpPr>
          <p:spPr>
            <a:xfrm>
              <a:off x="852080" y="31615"/>
              <a:ext cx="1778678" cy="919177"/>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896507" y="76066"/>
              <a:ext cx="1689823" cy="830276"/>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marL="0" marR="0" lvl="0" indent="0" algn="ctr" defTabSz="666750" rtl="0" eaLnBrk="1" fontAlgn="auto" latinLnBrk="0" hangingPunct="1">
                <a:lnSpc>
                  <a:spcPct val="90000"/>
                </a:lnSpc>
                <a:spcBef>
                  <a:spcPts val="0"/>
                </a:spcBef>
                <a:spcAft>
                  <a:spcPct val="350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Franklin Gothic Book"/>
                  <a:ea typeface="Times New Roman"/>
                  <a:cs typeface="Times New Roman"/>
                </a:rPr>
                <a:t>Phase 1. </a:t>
              </a:r>
              <a:r>
                <a:rPr kumimoji="0" lang="en-GB" sz="1600" b="0" i="0" u="none" strike="noStrike" kern="1200" cap="none" spc="0" normalizeH="0" baseline="0" noProof="0" dirty="0">
                  <a:ln>
                    <a:noFill/>
                  </a:ln>
                  <a:solidFill>
                    <a:prstClr val="white"/>
                  </a:solidFill>
                  <a:effectLst/>
                  <a:uLnTx/>
                  <a:uFillTx/>
                  <a:latin typeface="Franklin Gothic Book"/>
                  <a:ea typeface="Times New Roman"/>
                  <a:cs typeface="Times New Roman"/>
                </a:rPr>
                <a:t>Diagnostic </a:t>
              </a:r>
              <a:r>
                <a:rPr kumimoji="0" lang="en-GB" sz="1600" b="0" i="0" u="none" strike="noStrike" kern="1200" cap="none" spc="0" normalizeH="0" baseline="0" noProof="0" dirty="0" err="1">
                  <a:ln>
                    <a:noFill/>
                  </a:ln>
                  <a:solidFill>
                    <a:prstClr val="white"/>
                  </a:solidFill>
                  <a:effectLst/>
                  <a:uLnTx/>
                  <a:uFillTx/>
                  <a:latin typeface="Franklin Gothic Book"/>
                  <a:ea typeface="Times New Roman"/>
                  <a:cs typeface="Times New Roman"/>
                </a:rPr>
                <a:t>sectoriel</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oup 2">
            <a:extLst>
              <a:ext uri="{FF2B5EF4-FFF2-40B4-BE49-F238E27FC236}">
                <a16:creationId xmlns:a16="http://schemas.microsoft.com/office/drawing/2014/main" id="{D5CEAEE8-5FA1-497A-8EBA-93459AB961CF}"/>
              </a:ext>
            </a:extLst>
          </p:cNvPr>
          <p:cNvGrpSpPr/>
          <p:nvPr/>
        </p:nvGrpSpPr>
        <p:grpSpPr>
          <a:xfrm>
            <a:off x="2532064" y="1793876"/>
            <a:ext cx="2816225" cy="1046163"/>
            <a:chOff x="1008063" y="1793875"/>
            <a:chExt cx="2816225" cy="1046163"/>
          </a:xfrm>
        </p:grpSpPr>
        <p:grpSp>
          <p:nvGrpSpPr>
            <p:cNvPr id="8" name="Group 7"/>
            <p:cNvGrpSpPr>
              <a:grpSpLocks/>
            </p:cNvGrpSpPr>
            <p:nvPr/>
          </p:nvGrpSpPr>
          <p:grpSpPr bwMode="auto">
            <a:xfrm>
              <a:off x="1958975" y="1793875"/>
              <a:ext cx="1865313" cy="1046163"/>
              <a:chOff x="587655" y="1569"/>
              <a:chExt cx="2375060" cy="1156384"/>
            </a:xfrm>
          </p:grpSpPr>
          <p:sp>
            <p:nvSpPr>
              <p:cNvPr id="9" name="Rounded Rectangle 8"/>
              <p:cNvSpPr/>
              <p:nvPr/>
            </p:nvSpPr>
            <p:spPr>
              <a:xfrm>
                <a:off x="587655" y="1569"/>
                <a:ext cx="2375060" cy="115638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644252" y="70005"/>
                <a:ext cx="2261866" cy="1044079"/>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Franklin Gothic Book"/>
                    <a:ea typeface="Times New Roman"/>
                    <a:cs typeface="Times New Roman"/>
                  </a:rPr>
                  <a:t>Phase 2. </a:t>
                </a:r>
                <a:r>
                  <a:rPr kumimoji="0" lang="en-GB" sz="1600" b="0" i="0" u="none" strike="noStrike" kern="1200" cap="none" spc="0" normalizeH="0" baseline="0" noProof="0" dirty="0">
                    <a:ln>
                      <a:noFill/>
                    </a:ln>
                    <a:solidFill>
                      <a:prstClr val="white"/>
                    </a:solidFill>
                    <a:effectLst/>
                    <a:uLnTx/>
                    <a:uFillTx/>
                    <a:latin typeface="Franklin Gothic Book"/>
                    <a:ea typeface="Times New Roman"/>
                    <a:cs typeface="Times New Roman"/>
                  </a:rPr>
                  <a:t>Formulation des </a:t>
                </a:r>
                <a:r>
                  <a:rPr kumimoji="0" lang="en-GB" sz="1600" b="0" i="0" u="none" strike="noStrike" kern="1200" cap="none" spc="0" normalizeH="0" baseline="0" noProof="0" dirty="0" err="1">
                    <a:ln>
                      <a:noFill/>
                    </a:ln>
                    <a:solidFill>
                      <a:prstClr val="white"/>
                    </a:solidFill>
                    <a:effectLst/>
                    <a:uLnTx/>
                    <a:uFillTx/>
                    <a:latin typeface="Franklin Gothic Book"/>
                    <a:ea typeface="Times New Roman"/>
                    <a:cs typeface="Times New Roman"/>
                  </a:rPr>
                  <a:t>politiques</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Bent-Up Arrow 1"/>
            <p:cNvSpPr/>
            <p:nvPr/>
          </p:nvSpPr>
          <p:spPr>
            <a:xfrm rot="5400000">
              <a:off x="1154907" y="1874044"/>
              <a:ext cx="611187" cy="904875"/>
            </a:xfrm>
            <a:prstGeom prst="ben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100" normalizeH="0" baseline="0" noProof="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uLnTx/>
                <a:uFillTx/>
                <a:latin typeface="Calibri"/>
                <a:ea typeface="+mn-ea"/>
                <a:cs typeface="+mn-cs"/>
              </a:endParaRPr>
            </a:p>
          </p:txBody>
        </p:sp>
      </p:grpSp>
      <p:grpSp>
        <p:nvGrpSpPr>
          <p:cNvPr id="5" name="Group 4">
            <a:extLst>
              <a:ext uri="{FF2B5EF4-FFF2-40B4-BE49-F238E27FC236}">
                <a16:creationId xmlns:a16="http://schemas.microsoft.com/office/drawing/2014/main" id="{8A17ACA1-1E1D-4E89-A680-C6D4B05F4FFB}"/>
              </a:ext>
            </a:extLst>
          </p:cNvPr>
          <p:cNvGrpSpPr/>
          <p:nvPr/>
        </p:nvGrpSpPr>
        <p:grpSpPr>
          <a:xfrm>
            <a:off x="3863976" y="2890838"/>
            <a:ext cx="3122613" cy="1085850"/>
            <a:chOff x="2339975" y="2890838"/>
            <a:chExt cx="3122613" cy="1085850"/>
          </a:xfrm>
        </p:grpSpPr>
        <p:grpSp>
          <p:nvGrpSpPr>
            <p:cNvPr id="11" name="Group 10"/>
            <p:cNvGrpSpPr>
              <a:grpSpLocks/>
            </p:cNvGrpSpPr>
            <p:nvPr/>
          </p:nvGrpSpPr>
          <p:grpSpPr bwMode="auto">
            <a:xfrm>
              <a:off x="3373438" y="2890838"/>
              <a:ext cx="2089150" cy="1085850"/>
              <a:chOff x="276738" y="29291"/>
              <a:chExt cx="3649653" cy="1556672"/>
            </a:xfrm>
          </p:grpSpPr>
          <p:sp>
            <p:nvSpPr>
              <p:cNvPr id="12" name="Rounded Rectangle 11"/>
              <p:cNvSpPr/>
              <p:nvPr/>
            </p:nvSpPr>
            <p:spPr>
              <a:xfrm>
                <a:off x="276738" y="29291"/>
                <a:ext cx="3649653" cy="1556672"/>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351616" y="104393"/>
                <a:ext cx="3499895" cy="1406467"/>
              </a:xfrm>
              <a:prstGeom prst="rect">
                <a:avLst/>
              </a:prstGeom>
            </p:spPr>
            <p:style>
              <a:lnRef idx="0">
                <a:scrgbClr r="0" g="0" b="0"/>
              </a:lnRef>
              <a:fillRef idx="0">
                <a:scrgbClr r="0" g="0" b="0"/>
              </a:fillRef>
              <a:effectRef idx="0">
                <a:scrgbClr r="0" g="0" b="0"/>
              </a:effectRef>
              <a:fontRef idx="minor">
                <a:schemeClr val="lt1"/>
              </a:fontRef>
            </p:style>
            <p:txBody>
              <a:bodyPr lIns="102870" tIns="102870" rIns="102870" bIns="102870" spcCol="1270" anchor="ctr"/>
              <a:lstStyle/>
              <a:p>
                <a:pPr marL="0" marR="0" lvl="0" indent="0" algn="ctr" defTabSz="1200150" rtl="0" eaLnBrk="1" fontAlgn="auto" latinLnBrk="0" hangingPunct="1">
                  <a:lnSpc>
                    <a:spcPct val="90000"/>
                  </a:lnSpc>
                  <a:spcBef>
                    <a:spcPts val="0"/>
                  </a:spcBef>
                  <a:spcAft>
                    <a:spcPct val="350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Franklin Gothic Book"/>
                    <a:ea typeface="Times New Roman"/>
                    <a:cs typeface="Times New Roman"/>
                  </a:rPr>
                  <a:t>Phase 3. </a:t>
                </a:r>
                <a:r>
                  <a:rPr kumimoji="0" lang="en-GB" sz="1600" b="0" i="0" u="none" strike="noStrike" kern="1200" cap="none" spc="0" normalizeH="0" baseline="0" noProof="0" dirty="0">
                    <a:ln>
                      <a:noFill/>
                    </a:ln>
                    <a:solidFill>
                      <a:prstClr val="white"/>
                    </a:solidFill>
                    <a:effectLst/>
                    <a:uLnTx/>
                    <a:uFillTx/>
                    <a:latin typeface="Franklin Gothic Book"/>
                    <a:ea typeface="Times New Roman"/>
                    <a:cs typeface="Times New Roman"/>
                  </a:rPr>
                  <a:t>Selection des </a:t>
                </a:r>
                <a:r>
                  <a:rPr kumimoji="0" lang="en-GB" sz="1600" b="0" i="0" u="none" strike="noStrike" kern="1200" cap="none" spc="0" normalizeH="0" baseline="0" noProof="0" dirty="0" err="1">
                    <a:ln>
                      <a:noFill/>
                    </a:ln>
                    <a:solidFill>
                      <a:prstClr val="white"/>
                    </a:solidFill>
                    <a:effectLst/>
                    <a:uLnTx/>
                    <a:uFillTx/>
                    <a:latin typeface="Franklin Gothic Book"/>
                    <a:ea typeface="Times New Roman"/>
                    <a:cs typeface="Times New Roman"/>
                  </a:rPr>
                  <a:t>objectifs</a:t>
                </a:r>
                <a:r>
                  <a:rPr kumimoji="0" lang="en-GB" sz="1600" b="0" i="0" u="none" strike="noStrike" kern="1200" cap="none" spc="0" normalizeH="0" baseline="0" noProof="0" dirty="0">
                    <a:ln>
                      <a:noFill/>
                    </a:ln>
                    <a:solidFill>
                      <a:prstClr val="white"/>
                    </a:solidFill>
                    <a:effectLst/>
                    <a:uLnTx/>
                    <a:uFillTx/>
                    <a:latin typeface="Franklin Gothic Book"/>
                    <a:ea typeface="Times New Roman"/>
                    <a:cs typeface="Times New Roman"/>
                  </a:rPr>
                  <a:t> et des programmes</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0" name="Bent-Up Arrow 19"/>
            <p:cNvSpPr/>
            <p:nvPr/>
          </p:nvSpPr>
          <p:spPr>
            <a:xfrm rot="5400000">
              <a:off x="2486819" y="2797969"/>
              <a:ext cx="611187" cy="904875"/>
            </a:xfrm>
            <a:prstGeom prst="ben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100" normalizeH="0" baseline="0" noProof="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uLnTx/>
                <a:uFillTx/>
                <a:latin typeface="Calibri"/>
                <a:ea typeface="+mn-ea"/>
                <a:cs typeface="+mn-cs"/>
              </a:endParaRPr>
            </a:p>
          </p:txBody>
        </p:sp>
      </p:grpSp>
      <p:grpSp>
        <p:nvGrpSpPr>
          <p:cNvPr id="23" name="Group 22">
            <a:extLst>
              <a:ext uri="{FF2B5EF4-FFF2-40B4-BE49-F238E27FC236}">
                <a16:creationId xmlns:a16="http://schemas.microsoft.com/office/drawing/2014/main" id="{693238F2-DF6E-4839-970B-1581CDACCD9F}"/>
              </a:ext>
            </a:extLst>
          </p:cNvPr>
          <p:cNvGrpSpPr/>
          <p:nvPr/>
        </p:nvGrpSpPr>
        <p:grpSpPr>
          <a:xfrm>
            <a:off x="5348289" y="3994150"/>
            <a:ext cx="3411537" cy="1030288"/>
            <a:chOff x="3824288" y="3994150"/>
            <a:chExt cx="3411537" cy="1030288"/>
          </a:xfrm>
        </p:grpSpPr>
        <p:grpSp>
          <p:nvGrpSpPr>
            <p:cNvPr id="14" name="Group 13"/>
            <p:cNvGrpSpPr>
              <a:grpSpLocks/>
            </p:cNvGrpSpPr>
            <p:nvPr/>
          </p:nvGrpSpPr>
          <p:grpSpPr bwMode="auto">
            <a:xfrm>
              <a:off x="4932363" y="3994150"/>
              <a:ext cx="2303462" cy="1030288"/>
              <a:chOff x="-397560" y="-297246"/>
              <a:chExt cx="4996870" cy="2283119"/>
            </a:xfrm>
          </p:grpSpPr>
          <p:sp>
            <p:nvSpPr>
              <p:cNvPr id="15" name="Rounded Rectangle 14"/>
              <p:cNvSpPr/>
              <p:nvPr/>
            </p:nvSpPr>
            <p:spPr>
              <a:xfrm>
                <a:off x="-397560" y="-297246"/>
                <a:ext cx="4996870" cy="2283119"/>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321798" y="-184673"/>
                <a:ext cx="4776470" cy="2057973"/>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marL="0" marR="0" lvl="0" indent="0" algn="ctr" defTabSz="1733550" rtl="0" eaLnBrk="1" fontAlgn="auto" latinLnBrk="0" hangingPunct="1">
                  <a:lnSpc>
                    <a:spcPct val="90000"/>
                  </a:lnSpc>
                  <a:spcBef>
                    <a:spcPts val="0"/>
                  </a:spcBef>
                  <a:spcAft>
                    <a:spcPct val="350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Franklin Gothic Book"/>
                    <a:ea typeface="Times New Roman"/>
                    <a:cs typeface="Times New Roman"/>
                  </a:rPr>
                  <a:t>Phase 4</a:t>
                </a:r>
                <a:r>
                  <a:rPr kumimoji="0" lang="en-GB" sz="1600" b="0" i="0" u="none" strike="noStrike" kern="1200" cap="none" spc="0" normalizeH="0" baseline="0" noProof="0" dirty="0">
                    <a:ln>
                      <a:noFill/>
                    </a:ln>
                    <a:solidFill>
                      <a:prstClr val="white"/>
                    </a:solidFill>
                    <a:effectLst/>
                    <a:uLnTx/>
                    <a:uFillTx/>
                    <a:latin typeface="Franklin Gothic Book"/>
                    <a:ea typeface="Times New Roman"/>
                    <a:cs typeface="Times New Roman"/>
                  </a:rPr>
                  <a:t>. Preparation du cadre de </a:t>
                </a:r>
                <a:r>
                  <a:rPr kumimoji="0" lang="en-GB" sz="1600" b="0" i="0" u="none" strike="noStrike" kern="1200" cap="none" spc="0" normalizeH="0" baseline="0" noProof="0" dirty="0" err="1">
                    <a:ln>
                      <a:noFill/>
                    </a:ln>
                    <a:solidFill>
                      <a:prstClr val="white"/>
                    </a:solidFill>
                    <a:effectLst/>
                    <a:uLnTx/>
                    <a:uFillTx/>
                    <a:latin typeface="Franklin Gothic Book"/>
                    <a:ea typeface="Times New Roman"/>
                    <a:cs typeface="Times New Roman"/>
                  </a:rPr>
                  <a:t>coûts</a:t>
                </a:r>
                <a:r>
                  <a:rPr kumimoji="0" lang="en-GB" sz="1600" b="0" i="0" u="none" strike="noStrike" kern="1200" cap="none" spc="0" normalizeH="0" baseline="0" noProof="0" dirty="0">
                    <a:ln>
                      <a:noFill/>
                    </a:ln>
                    <a:solidFill>
                      <a:prstClr val="white"/>
                    </a:solidFill>
                    <a:effectLst/>
                    <a:uLnTx/>
                    <a:uFillTx/>
                    <a:latin typeface="Franklin Gothic Book"/>
                    <a:ea typeface="Times New Roman"/>
                    <a:cs typeface="Times New Roman"/>
                  </a:rPr>
                  <a:t> et </a:t>
                </a:r>
                <a:r>
                  <a:rPr kumimoji="0" lang="en-GB" sz="1600" b="0" i="0" u="none" strike="noStrike" kern="1200" cap="none" spc="0" normalizeH="0" baseline="0" noProof="0" dirty="0" err="1">
                    <a:ln>
                      <a:noFill/>
                    </a:ln>
                    <a:solidFill>
                      <a:prstClr val="white"/>
                    </a:solidFill>
                    <a:effectLst/>
                    <a:uLnTx/>
                    <a:uFillTx/>
                    <a:latin typeface="Franklin Gothic Book"/>
                    <a:ea typeface="Times New Roman"/>
                    <a:cs typeface="Times New Roman"/>
                  </a:rPr>
                  <a:t>financements</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1" name="Bent-Up Arrow 20"/>
            <p:cNvSpPr/>
            <p:nvPr/>
          </p:nvSpPr>
          <p:spPr>
            <a:xfrm rot="5400000">
              <a:off x="3971131" y="3896520"/>
              <a:ext cx="612775" cy="906462"/>
            </a:xfrm>
            <a:prstGeom prst="ben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100" normalizeH="0" baseline="0" noProof="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uLnTx/>
                <a:uFillTx/>
                <a:latin typeface="Calibri"/>
                <a:ea typeface="+mn-ea"/>
                <a:cs typeface="+mn-cs"/>
              </a:endParaRPr>
            </a:p>
          </p:txBody>
        </p:sp>
      </p:grpSp>
      <p:grpSp>
        <p:nvGrpSpPr>
          <p:cNvPr id="25" name="Group 24">
            <a:extLst>
              <a:ext uri="{FF2B5EF4-FFF2-40B4-BE49-F238E27FC236}">
                <a16:creationId xmlns:a16="http://schemas.microsoft.com/office/drawing/2014/main" id="{52D32CDF-FE3D-478D-AAC4-3BC9843C50EA}"/>
              </a:ext>
            </a:extLst>
          </p:cNvPr>
          <p:cNvGrpSpPr/>
          <p:nvPr/>
        </p:nvGrpSpPr>
        <p:grpSpPr>
          <a:xfrm>
            <a:off x="6943725" y="5157789"/>
            <a:ext cx="3176588" cy="1031875"/>
            <a:chOff x="5419725" y="5157788"/>
            <a:chExt cx="3176588" cy="1031875"/>
          </a:xfrm>
        </p:grpSpPr>
        <p:grpSp>
          <p:nvGrpSpPr>
            <p:cNvPr id="17" name="Group 16"/>
            <p:cNvGrpSpPr>
              <a:grpSpLocks/>
            </p:cNvGrpSpPr>
            <p:nvPr/>
          </p:nvGrpSpPr>
          <p:grpSpPr bwMode="auto">
            <a:xfrm>
              <a:off x="6423025" y="5157788"/>
              <a:ext cx="2173288" cy="1031875"/>
              <a:chOff x="216572" y="948589"/>
              <a:chExt cx="6273078" cy="2530209"/>
            </a:xfrm>
          </p:grpSpPr>
          <p:sp>
            <p:nvSpPr>
              <p:cNvPr id="18" name="Rounded Rectangle 17"/>
              <p:cNvSpPr/>
              <p:nvPr/>
            </p:nvSpPr>
            <p:spPr>
              <a:xfrm>
                <a:off x="216572" y="948589"/>
                <a:ext cx="6273078" cy="2530209"/>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340294" y="1073153"/>
                <a:ext cx="6025635" cy="2281081"/>
              </a:xfrm>
              <a:prstGeom prst="rect">
                <a:avLst/>
              </a:prstGeom>
            </p:spPr>
            <p:style>
              <a:lnRef idx="0">
                <a:scrgbClr r="0" g="0" b="0"/>
              </a:lnRef>
              <a:fillRef idx="0">
                <a:scrgbClr r="0" g="0" b="0"/>
              </a:fillRef>
              <a:effectRef idx="0">
                <a:scrgbClr r="0" g="0" b="0"/>
              </a:effectRef>
              <a:fontRef idx="minor">
                <a:schemeClr val="lt1"/>
              </a:fontRef>
            </p:style>
            <p:txBody>
              <a:bodyPr lIns="182880" tIns="182880" rIns="182880" bIns="182880" spcCol="1270" anchor="ctr"/>
              <a:lstStyle/>
              <a:p>
                <a:pPr marL="0" marR="0" lvl="0" indent="0" algn="ctr" defTabSz="2133600" rtl="0" eaLnBrk="1" fontAlgn="auto" latinLnBrk="0" hangingPunct="1">
                  <a:lnSpc>
                    <a:spcPct val="90000"/>
                  </a:lnSpc>
                  <a:spcBef>
                    <a:spcPts val="0"/>
                  </a:spcBef>
                  <a:spcAft>
                    <a:spcPct val="350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Franklin Gothic Book"/>
                    <a:ea typeface="Times New Roman"/>
                    <a:cs typeface="Times New Roman"/>
                  </a:rPr>
                  <a:t>Phase 5. </a:t>
                </a:r>
                <a:r>
                  <a:rPr kumimoji="0" lang="en-GB" sz="1600" b="0" i="0" u="none" strike="noStrike" kern="1200" cap="none" spc="0" normalizeH="0" baseline="0" noProof="0" dirty="0">
                    <a:ln>
                      <a:noFill/>
                    </a:ln>
                    <a:solidFill>
                      <a:prstClr val="white"/>
                    </a:solidFill>
                    <a:effectLst/>
                    <a:uLnTx/>
                    <a:uFillTx/>
                    <a:latin typeface="Franklin Gothic Book"/>
                    <a:ea typeface="Times New Roman"/>
                    <a:cs typeface="Times New Roman"/>
                  </a:rPr>
                  <a:t>Conception du cadre de </a:t>
                </a:r>
                <a:r>
                  <a:rPr kumimoji="0" lang="en-GB" sz="1600" b="0" i="0" u="none" strike="noStrike" kern="1200" cap="none" spc="0" normalizeH="0" baseline="0" noProof="0" dirty="0" err="1">
                    <a:ln>
                      <a:noFill/>
                    </a:ln>
                    <a:solidFill>
                      <a:prstClr val="white"/>
                    </a:solidFill>
                    <a:effectLst/>
                    <a:uLnTx/>
                    <a:uFillTx/>
                    <a:latin typeface="Franklin Gothic Book"/>
                    <a:ea typeface="Times New Roman"/>
                    <a:cs typeface="Times New Roman"/>
                  </a:rPr>
                  <a:t>suivi</a:t>
                </a:r>
                <a:r>
                  <a:rPr kumimoji="0" lang="en-GB" sz="1600" b="0" i="0" u="none" strike="noStrike" kern="1200" cap="none" spc="0" normalizeH="0" baseline="0" noProof="0" dirty="0">
                    <a:ln>
                      <a:noFill/>
                    </a:ln>
                    <a:solidFill>
                      <a:prstClr val="white"/>
                    </a:solidFill>
                    <a:effectLst/>
                    <a:uLnTx/>
                    <a:uFillTx/>
                    <a:latin typeface="Franklin Gothic Book"/>
                    <a:ea typeface="Times New Roman"/>
                    <a:cs typeface="Times New Roman"/>
                  </a:rPr>
                  <a:t> et </a:t>
                </a:r>
                <a:r>
                  <a:rPr kumimoji="0" lang="en-GB" sz="1600" b="0" i="0" u="none" strike="noStrike" kern="1200" cap="none" spc="0" normalizeH="0" baseline="0" noProof="0" dirty="0" err="1">
                    <a:ln>
                      <a:noFill/>
                    </a:ln>
                    <a:solidFill>
                      <a:prstClr val="white"/>
                    </a:solidFill>
                    <a:effectLst/>
                    <a:uLnTx/>
                    <a:uFillTx/>
                    <a:latin typeface="Franklin Gothic Book"/>
                    <a:ea typeface="Times New Roman"/>
                    <a:cs typeface="Times New Roman"/>
                  </a:rPr>
                  <a:t>d’évaluation</a:t>
                </a:r>
                <a:endParaRPr kumimoji="0" lang="en-US" sz="1600" b="0" i="0" u="none" strike="noStrike" kern="1200" cap="none" spc="0" normalizeH="0" baseline="0" noProof="0" dirty="0">
                  <a:ln>
                    <a:noFill/>
                  </a:ln>
                  <a:solidFill>
                    <a:prstClr val="white"/>
                  </a:solidFill>
                  <a:effectLst/>
                  <a:uLnTx/>
                  <a:uFillTx/>
                  <a:latin typeface="Franklin Gothic Book"/>
                  <a:ea typeface="Times New Roman"/>
                  <a:cs typeface="Times New Roman"/>
                </a:endParaRPr>
              </a:p>
            </p:txBody>
          </p:sp>
        </p:grpSp>
        <p:sp>
          <p:nvSpPr>
            <p:cNvPr id="22" name="Bent-Up Arrow 21"/>
            <p:cNvSpPr/>
            <p:nvPr/>
          </p:nvSpPr>
          <p:spPr>
            <a:xfrm rot="5400000">
              <a:off x="5567363" y="5010150"/>
              <a:ext cx="611187" cy="906463"/>
            </a:xfrm>
            <a:prstGeom prst="ben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100" normalizeH="0" baseline="0" noProof="0">
                <a:ln w="18000">
                  <a:solidFill>
                    <a:srgbClr val="4F81BD">
                      <a:satMod val="200000"/>
                      <a:tint val="72000"/>
                    </a:srgbClr>
                  </a:solidFill>
                  <a:prstDash val="solid"/>
                </a:ln>
                <a:solidFill>
                  <a:srgbClr val="4F81BD">
                    <a:satMod val="280000"/>
                    <a:tint val="100000"/>
                    <a:alpha val="5700"/>
                  </a:srgbClr>
                </a:solidFill>
                <a:effectLst>
                  <a:outerShdw blurRad="25000" dist="20000" dir="16020000" algn="tl">
                    <a:srgbClr val="4F81BD">
                      <a:satMod val="200000"/>
                      <a:shade val="1000"/>
                      <a:alpha val="60000"/>
                    </a:srgbClr>
                  </a:outerShdw>
                </a:effectLst>
                <a:uLnTx/>
                <a:uFillTx/>
                <a:latin typeface="Calibri"/>
                <a:ea typeface="+mn-ea"/>
                <a:cs typeface="+mn-cs"/>
              </a:endParaRPr>
            </a:p>
          </p:txBody>
        </p:sp>
      </p:grpSp>
      <p:sp>
        <p:nvSpPr>
          <p:cNvPr id="24" name="Arc 23"/>
          <p:cNvSpPr/>
          <p:nvPr/>
        </p:nvSpPr>
        <p:spPr>
          <a:xfrm rot="10493856">
            <a:off x="2162176" y="-3170238"/>
            <a:ext cx="10404475" cy="9364663"/>
          </a:xfrm>
          <a:prstGeom prst="arc">
            <a:avLst/>
          </a:prstGeom>
        </p:spPr>
        <p:style>
          <a:lnRef idx="2">
            <a:schemeClr val="accent2"/>
          </a:lnRef>
          <a:fillRef idx="0">
            <a:schemeClr val="accent2"/>
          </a:fillRef>
          <a:effectRef idx="1">
            <a:schemeClr val="accent2"/>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5"/>
          <p:cNvSpPr txBox="1"/>
          <p:nvPr/>
        </p:nvSpPr>
        <p:spPr>
          <a:xfrm>
            <a:off x="1559496" y="4725144"/>
            <a:ext cx="2867744"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Ce </a:t>
            </a:r>
            <a:r>
              <a:rPr kumimoji="0" lang="en-GB" sz="1800" b="1" i="0" u="none" strike="noStrike" kern="1200" cap="none" spc="0" normalizeH="0" baseline="0" noProof="0" dirty="0" err="1">
                <a:ln>
                  <a:noFill/>
                </a:ln>
                <a:solidFill>
                  <a:prstClr val="black"/>
                </a:solidFill>
                <a:effectLst/>
                <a:uLnTx/>
                <a:uFillTx/>
                <a:latin typeface="Calibri"/>
                <a:ea typeface="+mn-ea"/>
                <a:cs typeface="+mn-cs"/>
              </a:rPr>
              <a:t>processus</a:t>
            </a:r>
            <a:r>
              <a:rPr kumimoji="0" lang="en-GB" sz="1800" b="1" i="0" u="none" strike="noStrike" kern="1200" cap="none" spc="0" normalizeH="0" baseline="0" noProof="0" dirty="0">
                <a:ln>
                  <a:noFill/>
                </a:ln>
                <a:solidFill>
                  <a:prstClr val="black"/>
                </a:solidFill>
                <a:effectLst/>
                <a:uLnTx/>
                <a:uFillTx/>
                <a:latin typeface="Calibri"/>
                <a:ea typeface="+mn-ea"/>
                <a:cs typeface="+mn-cs"/>
              </a:rPr>
              <a:t> </a:t>
            </a:r>
            <a:r>
              <a:rPr kumimoji="0" lang="en-GB" sz="1800" b="1" i="0" u="none" strike="noStrike" kern="1200" cap="none" spc="0" normalizeH="0" baseline="0" noProof="0" dirty="0" err="1">
                <a:ln>
                  <a:noFill/>
                </a:ln>
                <a:solidFill>
                  <a:prstClr val="black"/>
                </a:solidFill>
                <a:effectLst/>
                <a:uLnTx/>
                <a:uFillTx/>
                <a:latin typeface="Calibri"/>
                <a:ea typeface="+mn-ea"/>
                <a:cs typeface="+mn-cs"/>
              </a:rPr>
              <a:t>doit</a:t>
            </a:r>
            <a:r>
              <a:rPr kumimoji="0" lang="en-GB" sz="1800" b="1"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être</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participatif</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err="1">
                <a:ln>
                  <a:noFill/>
                </a:ln>
                <a:solidFill>
                  <a:prstClr val="black"/>
                </a:solidFill>
                <a:effectLst/>
                <a:uLnTx/>
                <a:uFillTx/>
                <a:latin typeface="Calibri"/>
                <a:ea typeface="+mn-ea"/>
                <a:cs typeface="+mn-cs"/>
              </a:rPr>
              <a:t>être</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bien</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organisé</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aider au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renforcement</a:t>
            </a:r>
            <a:r>
              <a:rPr kumimoji="0" lang="en-GB" sz="1800" b="0" i="0" u="none" strike="noStrike" kern="1200" cap="none" spc="0" normalizeH="0" baseline="0" noProof="0" dirty="0">
                <a:ln>
                  <a:noFill/>
                </a:ln>
                <a:solidFill>
                  <a:prstClr val="black"/>
                </a:solidFill>
                <a:effectLst/>
                <a:uLnTx/>
                <a:uFillTx/>
                <a:latin typeface="Calibri"/>
                <a:ea typeface="+mn-ea"/>
                <a:cs typeface="+mn-cs"/>
              </a:rPr>
              <a:t> des </a:t>
            </a:r>
            <a:r>
              <a:rPr kumimoji="0" lang="en-GB" sz="1800" b="0" i="0" u="none" strike="noStrike" kern="1200" cap="none" spc="0" normalizeH="0" baseline="0" noProof="0" dirty="0" err="1">
                <a:ln>
                  <a:noFill/>
                </a:ln>
                <a:solidFill>
                  <a:prstClr val="black"/>
                </a:solidFill>
                <a:effectLst/>
                <a:uLnTx/>
                <a:uFillTx/>
                <a:latin typeface="Calibri"/>
                <a:ea typeface="+mn-ea"/>
                <a:cs typeface="+mn-cs"/>
              </a:rPr>
              <a:t>capacités</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83499" y="867103"/>
            <a:ext cx="10491708" cy="5730248"/>
          </a:xfrm>
        </p:spPr>
        <p:txBody>
          <a:bodyPr>
            <a:normAutofit fontScale="77500" lnSpcReduction="20000"/>
          </a:bodyPr>
          <a:lstStyle/>
          <a:p>
            <a:pPr lvl="1"/>
            <a:r>
              <a:rPr lang="fr-FR" sz="3867" b="1" dirty="0"/>
              <a:t>Les modèles de simulation financière : outils d’aide à la décision</a:t>
            </a:r>
            <a:endParaRPr lang="fr-FR" sz="3467" dirty="0"/>
          </a:p>
          <a:p>
            <a:r>
              <a:rPr lang="fr-FR" sz="3867" dirty="0"/>
              <a:t>« Les modèles de simulation de l’éducation existent depuis le milieu des années 1980, notamment en liaison avec le développement de l’informatique individuelle et des tableurs en particulier. Cela dit, nombre de ces modèles (Banque Mondiale, UNESCO, ...) et leurs dérivés sont très détaillés et sont, dans une large mesure, des instruments de planification». </a:t>
            </a:r>
            <a:endParaRPr lang="fr-FR" sz="3467" dirty="0"/>
          </a:p>
          <a:p>
            <a:r>
              <a:rPr lang="fr-FR" sz="3867" dirty="0"/>
              <a:t>L’importance des modèles de simulation réside dans leur capacité à favoriser le consensus entre les planificateurs et leurs partenaires. </a:t>
            </a:r>
          </a:p>
          <a:p>
            <a:r>
              <a:rPr lang="fr-FR" sz="3867" dirty="0"/>
              <a:t>Ils sont les moyens par lesquels les implications des options prises par les autorités sont clairement perceptibles. </a:t>
            </a:r>
          </a:p>
          <a:p>
            <a:r>
              <a:rPr lang="fr-FR" sz="3867" dirty="0"/>
              <a:t>L’élaboration de toute stratégie soutenable doit s’appuyer sur un modèle de simulation pour mieux prendre en compte la vision holistique du système.</a:t>
            </a:r>
            <a:endParaRPr lang="fr-FR" sz="3467" dirty="0"/>
          </a:p>
          <a:p>
            <a:endParaRPr lang="fr-FR" dirty="0"/>
          </a:p>
        </p:txBody>
      </p:sp>
      <p:sp>
        <p:nvSpPr>
          <p:cNvPr id="9" name="Title 1">
            <a:extLst>
              <a:ext uri="{FF2B5EF4-FFF2-40B4-BE49-F238E27FC236}">
                <a16:creationId xmlns:a16="http://schemas.microsoft.com/office/drawing/2014/main" id="{7DF233A0-C139-4732-B78E-2B8588E39C20}"/>
              </a:ext>
            </a:extLst>
          </p:cNvPr>
          <p:cNvSpPr>
            <a:spLocks noGrp="1"/>
          </p:cNvSpPr>
          <p:nvPr>
            <p:ph type="title"/>
          </p:nvPr>
        </p:nvSpPr>
        <p:spPr>
          <a:xfrm>
            <a:off x="1371600" y="109081"/>
            <a:ext cx="10578662" cy="546447"/>
          </a:xfrm>
        </p:spPr>
        <p:txBody>
          <a:bodyPr>
            <a:noAutofit/>
          </a:bodyPr>
          <a:lstStyle/>
          <a:p>
            <a:pPr eaLnBrk="1" hangingPunct="1"/>
            <a:r>
              <a:rPr lang="fr-FR" sz="3200" dirty="0">
                <a:solidFill>
                  <a:srgbClr val="FF0000"/>
                </a:solidFill>
              </a:rPr>
              <a:t>2.4. Processus de planification de l’éducation selon l’IIPE/UNESCO </a:t>
            </a:r>
          </a:p>
        </p:txBody>
      </p:sp>
    </p:spTree>
    <p:extLst>
      <p:ext uri="{BB962C8B-B14F-4D97-AF65-F5344CB8AC3E}">
        <p14:creationId xmlns:p14="http://schemas.microsoft.com/office/powerpoint/2010/main" val="3051759147"/>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1510" y="546447"/>
            <a:ext cx="10622423" cy="6311552"/>
          </a:xfrm>
        </p:spPr>
        <p:txBody>
          <a:bodyPr>
            <a:noAutofit/>
          </a:bodyPr>
          <a:lstStyle/>
          <a:p>
            <a:r>
              <a:rPr lang="fr-FR" sz="1800" b="1" dirty="0">
                <a:solidFill>
                  <a:srgbClr val="FF0000"/>
                </a:solidFill>
              </a:rPr>
              <a:t>Les modèles de simulation financière (Suite)</a:t>
            </a:r>
            <a:endParaRPr lang="fr-FR" sz="1800" b="1" dirty="0"/>
          </a:p>
          <a:p>
            <a:r>
              <a:rPr lang="fr-FR" sz="2000" b="1" dirty="0"/>
              <a:t>Les données de base</a:t>
            </a:r>
            <a:r>
              <a:rPr lang="fr-FR" sz="2000" dirty="0"/>
              <a:t> : la population scolarisable, l’économie du pays et les principaux indicateurs de l’éducation. Elles sont obtenues à la suite d’une analyse du système éducatif.</a:t>
            </a:r>
          </a:p>
          <a:p>
            <a:r>
              <a:rPr lang="fr-FR" sz="2000" b="1" dirty="0"/>
              <a:t>Les paramètres</a:t>
            </a:r>
            <a:r>
              <a:rPr lang="fr-FR" sz="2000" dirty="0"/>
              <a:t> concernent les options et les choix pédagogiques, politiques, organisationnels et même macro-économiques qui influencent le fonctionnement et le développement de l’éducation. Ils relèvent a priori des décideurs politiques. </a:t>
            </a:r>
          </a:p>
          <a:p>
            <a:r>
              <a:rPr lang="fr-FR" sz="2000" dirty="0"/>
              <a:t>Ils se présentent sous forme d’objectifs clairement définis. </a:t>
            </a:r>
          </a:p>
          <a:p>
            <a:r>
              <a:rPr lang="fr-FR" sz="2000" dirty="0"/>
              <a:t>« Les objectifs chiffrés les plus fréquemment utilisés sont les taux de scolarisation, d’inscription et de flux, les taux d’encadrement (le rapport élèves/maître), les taux d’utilisation des espaces éducatifs et la part de l’éducation dans le budget national».</a:t>
            </a:r>
          </a:p>
          <a:p>
            <a:r>
              <a:rPr lang="fr-FR" sz="2000" b="1" dirty="0"/>
              <a:t>Les résultats</a:t>
            </a:r>
            <a:r>
              <a:rPr lang="fr-FR" sz="2000" dirty="0"/>
              <a:t> permettent de voir les implications des options en termes de besoins en ressources humaines et matériels. Le planificateur évalue ainsi ses besoins en fonction des options du politique. </a:t>
            </a:r>
          </a:p>
          <a:p>
            <a:r>
              <a:rPr lang="fr-FR" sz="2000" dirty="0"/>
              <a:t> L’élaboration et la mise à jour d’un modèle de simulation nécessite la disponibilité de données désagrégées sur le financement de l’éducation. </a:t>
            </a:r>
          </a:p>
          <a:p>
            <a:r>
              <a:rPr lang="fr-FR" sz="2000" dirty="0"/>
              <a:t>Ces données sont généralement disponibles à l’issue d’un diagnostic du système éducatif selon la méthodologie du RESEN. </a:t>
            </a:r>
          </a:p>
          <a:p>
            <a:r>
              <a:rPr lang="fr-FR" sz="2000" dirty="0">
                <a:solidFill>
                  <a:srgbClr val="FF0000"/>
                </a:solidFill>
              </a:rPr>
              <a:t>G.-C. Chang et M. Radi, Planification de l’éducation par la simulation informatique, UNESCO</a:t>
            </a:r>
          </a:p>
        </p:txBody>
      </p:sp>
      <p:sp>
        <p:nvSpPr>
          <p:cNvPr id="6" name="Title 1">
            <a:extLst>
              <a:ext uri="{FF2B5EF4-FFF2-40B4-BE49-F238E27FC236}">
                <a16:creationId xmlns:a16="http://schemas.microsoft.com/office/drawing/2014/main" id="{64B514D8-B4DA-44CA-8960-28C3982305DA}"/>
              </a:ext>
            </a:extLst>
          </p:cNvPr>
          <p:cNvSpPr>
            <a:spLocks noGrp="1"/>
          </p:cNvSpPr>
          <p:nvPr>
            <p:ph type="title"/>
          </p:nvPr>
        </p:nvSpPr>
        <p:spPr>
          <a:xfrm>
            <a:off x="1401510" y="0"/>
            <a:ext cx="10578662" cy="546447"/>
          </a:xfrm>
        </p:spPr>
        <p:txBody>
          <a:bodyPr>
            <a:noAutofit/>
          </a:bodyPr>
          <a:lstStyle/>
          <a:p>
            <a:pPr eaLnBrk="1" hangingPunct="1"/>
            <a:r>
              <a:rPr lang="fr-FR" sz="3200" dirty="0">
                <a:solidFill>
                  <a:srgbClr val="FF0000"/>
                </a:solidFill>
              </a:rPr>
              <a:t>2.4.Processus de planification de l’éducation selon l’IIPE/UNESCO </a:t>
            </a:r>
          </a:p>
        </p:txBody>
      </p:sp>
    </p:spTree>
    <p:extLst>
      <p:ext uri="{BB962C8B-B14F-4D97-AF65-F5344CB8AC3E}">
        <p14:creationId xmlns:p14="http://schemas.microsoft.com/office/powerpoint/2010/main" val="789703513"/>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tangle 93"/>
          <p:cNvSpPr>
            <a:spLocks noChangeArrowheads="1"/>
          </p:cNvSpPr>
          <p:nvPr/>
        </p:nvSpPr>
        <p:spPr bwMode="auto">
          <a:xfrm>
            <a:off x="1775520" y="1503089"/>
            <a:ext cx="1152128" cy="2679700"/>
          </a:xfrm>
          <a:prstGeom prst="rect">
            <a:avLst/>
          </a:prstGeom>
          <a:solidFill>
            <a:srgbClr val="FFFFFF"/>
          </a:solidFill>
          <a:ln w="9525">
            <a:solidFill>
              <a:srgbClr val="000000"/>
            </a:solidFill>
            <a:miter lim="800000"/>
            <a:headEnd/>
            <a:tailEnd/>
          </a:ln>
        </p:spPr>
        <p:txBody>
          <a:bodyPr rot="0" vert="horz" wrap="square" lIns="121920" tIns="60960" rIns="121920" bIns="60960" anchor="t" anchorCtr="0" upright="1">
            <a:noAutofit/>
          </a:bodyPr>
          <a:lstStyle/>
          <a:p>
            <a:pPr marL="0" marR="0" lvl="0" indent="0" algn="l" defTabSz="914400" rtl="0" eaLnBrk="1" fontAlgn="auto" latinLnBrk="0" hangingPunct="1">
              <a:lnSpc>
                <a:spcPct val="115000"/>
              </a:lnSpc>
              <a:spcBef>
                <a:spcPts val="0"/>
              </a:spcBef>
              <a:spcAft>
                <a:spcPts val="1333"/>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MT"/>
                <a:ea typeface="Calibri" panose="020F0502020204030204" pitchFamily="34" charset="0"/>
                <a:cs typeface="ArialMT"/>
              </a:rPr>
              <a:t> </a:t>
            </a:r>
            <a:endParaRPr kumimoji="0" lang="fr-FR"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333"/>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MT"/>
                <a:ea typeface="Calibri" panose="020F0502020204030204" pitchFamily="34" charset="0"/>
                <a:cs typeface="ArialMT"/>
              </a:rPr>
              <a:t> </a:t>
            </a:r>
            <a:endParaRPr kumimoji="0" lang="fr-FR"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333"/>
              </a:spcAft>
              <a:buClrTx/>
              <a:buSzTx/>
              <a:buFontTx/>
              <a:buNone/>
              <a:tabLst/>
              <a:defRPr/>
            </a:pPr>
            <a:r>
              <a:rPr kumimoji="0" lang="fr-FR" sz="1467"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Population scolarisable</a:t>
            </a:r>
            <a:endParaRPr kumimoji="0" lang="fr-FR"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5" name="Ellipse 94"/>
          <p:cNvSpPr>
            <a:spLocks noChangeArrowheads="1"/>
          </p:cNvSpPr>
          <p:nvPr/>
        </p:nvSpPr>
        <p:spPr bwMode="auto">
          <a:xfrm>
            <a:off x="3311690" y="1426887"/>
            <a:ext cx="1773489" cy="2679700"/>
          </a:xfrm>
          <a:prstGeom prst="ellipse">
            <a:avLst/>
          </a:prstGeom>
          <a:solidFill>
            <a:srgbClr val="FFFFFF"/>
          </a:solidFill>
          <a:ln w="9525">
            <a:solidFill>
              <a:srgbClr val="000000"/>
            </a:solidFill>
            <a:round/>
            <a:headEnd/>
            <a:tailEnd/>
          </a:ln>
        </p:spPr>
        <p:txBody>
          <a:bodyPr rot="0" vert="horz" wrap="square" lIns="121920" tIns="60960" rIns="121920" bIns="60960" anchor="t" anchorCtr="0" upright="1">
            <a:noAutofit/>
          </a:bodyPr>
          <a:lstStyle/>
          <a:p>
            <a:pPr marL="0" marR="0" lvl="0" indent="0" algn="l" defTabSz="914400" rtl="0" eaLnBrk="1" fontAlgn="auto" latinLnBrk="0" hangingPunct="1">
              <a:lnSpc>
                <a:spcPct val="115000"/>
              </a:lnSpc>
              <a:spcBef>
                <a:spcPts val="0"/>
              </a:spcBef>
              <a:spcAft>
                <a:spcPts val="1333"/>
              </a:spcAft>
              <a:buClrTx/>
              <a:buSzTx/>
              <a:buFontTx/>
              <a:buNone/>
              <a:tabLst/>
              <a:defRPr/>
            </a:pPr>
            <a:r>
              <a:rPr kumimoji="0" lang="fr-FR" sz="1333"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Taux :</a:t>
            </a:r>
            <a:endParaRPr kumimoji="0" lang="fr-FR"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333"/>
              </a:spcAft>
              <a:buClrTx/>
              <a:buSzTx/>
              <a:buFontTx/>
              <a:buNone/>
              <a:tabLst/>
              <a:defRPr/>
            </a:pPr>
            <a:r>
              <a:rPr kumimoji="0" lang="fr-FR" sz="1333"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-admission </a:t>
            </a:r>
            <a:endParaRPr kumimoji="0" lang="fr-FR"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333"/>
              </a:spcAft>
              <a:buClrTx/>
              <a:buSzTx/>
              <a:buFontTx/>
              <a:buNone/>
              <a:tabLst/>
              <a:defRPr/>
            </a:pPr>
            <a:r>
              <a:rPr kumimoji="0" lang="fr-FR" sz="1333"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-scolarisation </a:t>
            </a:r>
            <a:endParaRPr kumimoji="0" lang="fr-FR"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333"/>
              </a:spcAft>
              <a:buClrTx/>
              <a:buSzTx/>
              <a:buFontTx/>
              <a:buNone/>
              <a:tabLst/>
              <a:defRPr/>
            </a:pPr>
            <a:r>
              <a:rPr kumimoji="0" lang="fr-FR" sz="1333"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Flux </a:t>
            </a:r>
            <a:endParaRPr kumimoji="0" lang="fr-FR"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6" name="Hexagone 95"/>
          <p:cNvSpPr>
            <a:spLocks noChangeArrowheads="1"/>
          </p:cNvSpPr>
          <p:nvPr/>
        </p:nvSpPr>
        <p:spPr bwMode="auto">
          <a:xfrm>
            <a:off x="5456674" y="1350689"/>
            <a:ext cx="1435100" cy="2832100"/>
          </a:xfrm>
          <a:prstGeom prst="hexagon">
            <a:avLst>
              <a:gd name="adj" fmla="val 25000"/>
              <a:gd name="vf" fmla="val 115470"/>
            </a:avLst>
          </a:prstGeom>
          <a:solidFill>
            <a:srgbClr val="FFFFFF"/>
          </a:solidFill>
          <a:ln w="9525">
            <a:solidFill>
              <a:srgbClr val="000000"/>
            </a:solidFill>
            <a:miter lim="800000"/>
            <a:headEnd/>
            <a:tailEnd/>
          </a:ln>
        </p:spPr>
        <p:txBody>
          <a:bodyPr rot="0" vert="horz" wrap="square" lIns="121920" tIns="60960" rIns="121920" bIns="60960" anchor="t" anchorCtr="0" upright="1">
            <a:noAutofit/>
          </a:bodyPr>
          <a:lstStyle/>
          <a:p>
            <a:pPr marL="0" marR="0" lvl="0" indent="0" algn="l" defTabSz="914400" rtl="0" eaLnBrk="1" fontAlgn="auto" latinLnBrk="0" hangingPunct="1">
              <a:lnSpc>
                <a:spcPct val="115000"/>
              </a:lnSpc>
              <a:spcBef>
                <a:spcPts val="0"/>
              </a:spcBef>
              <a:spcAft>
                <a:spcPts val="1333"/>
              </a:spcAft>
              <a:buClrTx/>
              <a:buSzTx/>
              <a:buFontTx/>
              <a:buNone/>
              <a:tabLst/>
              <a:defRPr/>
            </a:pPr>
            <a:r>
              <a:rPr kumimoji="0" lang="fr-CH"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333"/>
              </a:spcAft>
              <a:buClrTx/>
              <a:buSzTx/>
              <a:buFontTx/>
              <a:buNone/>
              <a:tabLst/>
              <a:defRPr/>
            </a:pPr>
            <a:r>
              <a:rPr kumimoji="0" lang="fr-CH" sz="1333"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Effectifs</a:t>
            </a:r>
            <a:endParaRPr kumimoji="0" lang="fr-FR"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333"/>
              </a:spcAft>
              <a:buClrTx/>
              <a:buSzTx/>
              <a:buFontTx/>
              <a:buNone/>
              <a:tabLst/>
              <a:defRPr/>
            </a:pPr>
            <a:r>
              <a:rPr kumimoji="0" lang="fr-CH" sz="1333"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Scolarisés </a:t>
            </a:r>
            <a:endParaRPr kumimoji="0" lang="fr-FR"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7" name="Ellipse 96"/>
          <p:cNvSpPr>
            <a:spLocks noChangeArrowheads="1"/>
          </p:cNvSpPr>
          <p:nvPr/>
        </p:nvSpPr>
        <p:spPr bwMode="auto">
          <a:xfrm>
            <a:off x="7248128" y="1220755"/>
            <a:ext cx="1574800" cy="3098800"/>
          </a:xfrm>
          <a:prstGeom prst="ellipse">
            <a:avLst/>
          </a:prstGeom>
          <a:solidFill>
            <a:srgbClr val="FFFFFF"/>
          </a:solidFill>
          <a:ln w="9525">
            <a:solidFill>
              <a:srgbClr val="000000"/>
            </a:solidFill>
            <a:round/>
            <a:headEnd/>
            <a:tailEnd/>
          </a:ln>
        </p:spPr>
        <p:txBody>
          <a:bodyPr rot="0" vert="horz" wrap="square" lIns="121920" tIns="60960" rIns="121920" bIns="60960" anchor="t" anchorCtr="0" upright="1">
            <a:noAutofit/>
          </a:bodyPr>
          <a:lstStyle/>
          <a:p>
            <a:pPr marL="0" marR="0" lvl="0" indent="0" algn="l" defTabSz="914400" rtl="0" eaLnBrk="1" fontAlgn="auto" latinLnBrk="0" hangingPunct="1">
              <a:lnSpc>
                <a:spcPct val="115000"/>
              </a:lnSpc>
              <a:spcBef>
                <a:spcPts val="0"/>
              </a:spcBef>
              <a:spcAft>
                <a:spcPts val="1333"/>
              </a:spcAft>
              <a:buClrTx/>
              <a:buSzTx/>
              <a:buFontTx/>
              <a:buNone/>
              <a:tabLst/>
              <a:defRPr/>
            </a:pPr>
            <a:r>
              <a:rPr kumimoji="0" lang="fr-CH"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333"/>
              </a:spcAft>
              <a:buClrTx/>
              <a:buSzTx/>
              <a:buFontTx/>
              <a:buNone/>
              <a:tabLst/>
              <a:defRPr/>
            </a:pPr>
            <a:r>
              <a:rPr kumimoji="0" lang="fr-CH" sz="1333"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Mode d’utilisation des ressources </a:t>
            </a:r>
            <a:endParaRPr kumimoji="0" lang="fr-FR"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8" name="Hexagone 97"/>
          <p:cNvSpPr>
            <a:spLocks noChangeArrowheads="1"/>
          </p:cNvSpPr>
          <p:nvPr/>
        </p:nvSpPr>
        <p:spPr bwMode="auto">
          <a:xfrm>
            <a:off x="9055101" y="1124744"/>
            <a:ext cx="1612900" cy="3276600"/>
          </a:xfrm>
          <a:prstGeom prst="hexagon">
            <a:avLst>
              <a:gd name="adj" fmla="val 25000"/>
              <a:gd name="vf" fmla="val 115470"/>
            </a:avLst>
          </a:prstGeom>
          <a:solidFill>
            <a:srgbClr val="FFFFFF"/>
          </a:solidFill>
          <a:ln w="9525">
            <a:solidFill>
              <a:srgbClr val="000000"/>
            </a:solidFill>
            <a:miter lim="800000"/>
            <a:headEnd/>
            <a:tailEnd/>
          </a:ln>
        </p:spPr>
        <p:txBody>
          <a:bodyPr rot="0" vert="horz" wrap="square" lIns="121920" tIns="60960" rIns="121920" bIns="60960" anchor="t" anchorCtr="0" upright="1">
            <a:noAutofit/>
          </a:bodyPr>
          <a:lstStyle/>
          <a:p>
            <a:pPr marL="0" marR="0" lvl="0" indent="0" algn="l" defTabSz="914400" rtl="0" eaLnBrk="1" fontAlgn="auto" latinLnBrk="0" hangingPunct="1">
              <a:lnSpc>
                <a:spcPct val="115000"/>
              </a:lnSpc>
              <a:spcBef>
                <a:spcPts val="0"/>
              </a:spcBef>
              <a:spcAft>
                <a:spcPts val="1333"/>
              </a:spcAft>
              <a:buClrTx/>
              <a:buSzTx/>
              <a:buFontTx/>
              <a:buNone/>
              <a:tabLst/>
              <a:defRPr/>
            </a:pPr>
            <a:r>
              <a:rPr kumimoji="0" lang="fr-CH"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1600"/>
              </a:spcBef>
              <a:spcAft>
                <a:spcPts val="0"/>
              </a:spcAft>
              <a:buClrTx/>
              <a:buSzTx/>
              <a:buFontTx/>
              <a:buNone/>
              <a:tabLst/>
              <a:defRPr/>
            </a:pPr>
            <a:r>
              <a:rPr kumimoji="0" lang="fr-CH" sz="1333"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Besoins en ressources humaines et matérielles </a:t>
            </a:r>
            <a:endParaRPr kumimoji="0" lang="fr-FR" sz="1467"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9" name="Rectangle 98"/>
          <p:cNvSpPr>
            <a:spLocks noChangeArrowheads="1"/>
          </p:cNvSpPr>
          <p:nvPr/>
        </p:nvSpPr>
        <p:spPr bwMode="auto">
          <a:xfrm>
            <a:off x="1790700" y="4663893"/>
            <a:ext cx="381000" cy="622300"/>
          </a:xfrm>
          <a:prstGeom prst="rect">
            <a:avLst/>
          </a:prstGeom>
          <a:solidFill>
            <a:srgbClr val="FFFFFF"/>
          </a:solidFill>
          <a:ln w="9525">
            <a:solidFill>
              <a:srgbClr val="000000"/>
            </a:solidFill>
            <a:miter lim="800000"/>
            <a:headEnd/>
            <a:tailEnd/>
          </a:ln>
        </p:spPr>
        <p:txBody>
          <a:bodyPr rot="0" vert="horz" wrap="square" lIns="121920" tIns="60960" rIns="121920" bIns="6096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p:txBody>
      </p:sp>
      <p:sp>
        <p:nvSpPr>
          <p:cNvPr id="100" name="Ellipse 99"/>
          <p:cNvSpPr>
            <a:spLocks noChangeArrowheads="1"/>
          </p:cNvSpPr>
          <p:nvPr/>
        </p:nvSpPr>
        <p:spPr bwMode="auto">
          <a:xfrm>
            <a:off x="4859774" y="4715010"/>
            <a:ext cx="342900" cy="495300"/>
          </a:xfrm>
          <a:prstGeom prst="ellipse">
            <a:avLst/>
          </a:prstGeom>
          <a:solidFill>
            <a:srgbClr val="FFFFFF"/>
          </a:solidFill>
          <a:ln w="9525">
            <a:solidFill>
              <a:srgbClr val="000000"/>
            </a:solidFill>
            <a:round/>
            <a:headEnd/>
            <a:tailEnd/>
          </a:ln>
        </p:spPr>
        <p:txBody>
          <a:bodyPr rot="0" vert="horz" wrap="square" lIns="121920" tIns="60960" rIns="121920" bIns="6096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p:txBody>
      </p:sp>
      <p:cxnSp>
        <p:nvCxnSpPr>
          <p:cNvPr id="101" name="Connecteur droit avec flèche 100"/>
          <p:cNvCxnSpPr>
            <a:cxnSpLocks noChangeShapeType="1"/>
          </p:cNvCxnSpPr>
          <p:nvPr/>
        </p:nvCxnSpPr>
        <p:spPr bwMode="auto">
          <a:xfrm flipV="1">
            <a:off x="3023659" y="2756925"/>
            <a:ext cx="165100" cy="254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2" name="Connecteur droit avec flèche 101"/>
          <p:cNvCxnSpPr>
            <a:cxnSpLocks noChangeShapeType="1"/>
          </p:cNvCxnSpPr>
          <p:nvPr/>
        </p:nvCxnSpPr>
        <p:spPr bwMode="auto">
          <a:xfrm>
            <a:off x="5202672" y="2766736"/>
            <a:ext cx="2540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3" name="Connecteur droit avec flèche 102"/>
          <p:cNvCxnSpPr>
            <a:cxnSpLocks noChangeShapeType="1"/>
          </p:cNvCxnSpPr>
          <p:nvPr/>
        </p:nvCxnSpPr>
        <p:spPr bwMode="auto">
          <a:xfrm flipV="1">
            <a:off x="7038669" y="2729121"/>
            <a:ext cx="190500" cy="254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4" name="Connecteur droit avec flèche 103"/>
          <p:cNvCxnSpPr>
            <a:cxnSpLocks noChangeShapeType="1"/>
          </p:cNvCxnSpPr>
          <p:nvPr/>
        </p:nvCxnSpPr>
        <p:spPr bwMode="auto">
          <a:xfrm>
            <a:off x="8880310" y="2756925"/>
            <a:ext cx="16510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05" name="Hexagone 104"/>
          <p:cNvSpPr>
            <a:spLocks noChangeArrowheads="1"/>
          </p:cNvSpPr>
          <p:nvPr/>
        </p:nvSpPr>
        <p:spPr bwMode="auto">
          <a:xfrm>
            <a:off x="8467953" y="4721040"/>
            <a:ext cx="469900" cy="508000"/>
          </a:xfrm>
          <a:prstGeom prst="hexagon">
            <a:avLst>
              <a:gd name="adj" fmla="val 25000"/>
              <a:gd name="vf" fmla="val 115470"/>
            </a:avLst>
          </a:prstGeom>
          <a:solidFill>
            <a:srgbClr val="FFFFFF"/>
          </a:solidFill>
          <a:ln w="9525">
            <a:solidFill>
              <a:srgbClr val="000000"/>
            </a:solidFill>
            <a:miter lim="800000"/>
            <a:headEnd/>
            <a:tailEnd/>
          </a:ln>
        </p:spPr>
        <p:txBody>
          <a:bodyPr rot="0" vert="horz" wrap="square" lIns="121920" tIns="60960" rIns="121920" bIns="6096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p:txBody>
      </p:sp>
      <p:sp>
        <p:nvSpPr>
          <p:cNvPr id="41" name="Rectangle 40"/>
          <p:cNvSpPr/>
          <p:nvPr/>
        </p:nvSpPr>
        <p:spPr>
          <a:xfrm>
            <a:off x="2083870" y="4803592"/>
            <a:ext cx="209544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Black" pitchFamily="34" charset="0"/>
                <a:ea typeface="+mn-ea"/>
                <a:cs typeface="+mn-cs"/>
              </a:rPr>
              <a:t>Données de base</a:t>
            </a: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Rectangle 41"/>
          <p:cNvSpPr/>
          <p:nvPr/>
        </p:nvSpPr>
        <p:spPr>
          <a:xfrm>
            <a:off x="5202437" y="4791211"/>
            <a:ext cx="282654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Black" pitchFamily="34" charset="0"/>
                <a:ea typeface="+mn-ea"/>
                <a:cs typeface="+mn-cs"/>
              </a:rPr>
              <a:t>Paramètres/hypothèses</a:t>
            </a:r>
            <a:endParaRPr kumimoji="0" lang="fr-FR"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Rectangle 42"/>
          <p:cNvSpPr/>
          <p:nvPr/>
        </p:nvSpPr>
        <p:spPr>
          <a:xfrm>
            <a:off x="8937852" y="4728820"/>
            <a:ext cx="125194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Black" pitchFamily="34" charset="0"/>
                <a:ea typeface="+mn-ea"/>
                <a:cs typeface="+mn-cs"/>
              </a:rPr>
              <a:t>Résultats</a:t>
            </a:r>
          </a:p>
        </p:txBody>
      </p:sp>
      <p:sp>
        <p:nvSpPr>
          <p:cNvPr id="20" name="Title 1">
            <a:extLst>
              <a:ext uri="{FF2B5EF4-FFF2-40B4-BE49-F238E27FC236}">
                <a16:creationId xmlns:a16="http://schemas.microsoft.com/office/drawing/2014/main" id="{7C4DE283-A934-4884-9DA8-014593D0A6E5}"/>
              </a:ext>
            </a:extLst>
          </p:cNvPr>
          <p:cNvSpPr>
            <a:spLocks noGrp="1"/>
          </p:cNvSpPr>
          <p:nvPr>
            <p:ph type="title"/>
          </p:nvPr>
        </p:nvSpPr>
        <p:spPr>
          <a:xfrm>
            <a:off x="1371600" y="109081"/>
            <a:ext cx="10578662" cy="546447"/>
          </a:xfrm>
        </p:spPr>
        <p:txBody>
          <a:bodyPr>
            <a:noAutofit/>
          </a:bodyPr>
          <a:lstStyle/>
          <a:p>
            <a:pPr eaLnBrk="1" hangingPunct="1"/>
            <a:r>
              <a:rPr lang="fr-FR" sz="3200" dirty="0">
                <a:solidFill>
                  <a:srgbClr val="FF0000"/>
                </a:solidFill>
              </a:rPr>
              <a:t>2.4. Processus de planification de l’éducation selon l’IIPE/UNESCO </a:t>
            </a:r>
          </a:p>
        </p:txBody>
      </p:sp>
    </p:spTree>
    <p:extLst>
      <p:ext uri="{BB962C8B-B14F-4D97-AF65-F5344CB8AC3E}">
        <p14:creationId xmlns:p14="http://schemas.microsoft.com/office/powerpoint/2010/main" val="31018509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6"/>
                                        </p:tgtEl>
                                        <p:attrNameLst>
                                          <p:attrName>style.visibility</p:attrName>
                                        </p:attrNameLst>
                                      </p:cBhvr>
                                      <p:to>
                                        <p:strVal val="visible"/>
                                      </p:to>
                                    </p:set>
                                    <p:anim calcmode="lin" valueType="num">
                                      <p:cBhvr>
                                        <p:cTn id="14" dur="500" fill="hold"/>
                                        <p:tgtEl>
                                          <p:spTgt spid="96"/>
                                        </p:tgtEl>
                                        <p:attrNameLst>
                                          <p:attrName>ppt_w</p:attrName>
                                        </p:attrNameLst>
                                      </p:cBhvr>
                                      <p:tavLst>
                                        <p:tav tm="0">
                                          <p:val>
                                            <p:fltVal val="0"/>
                                          </p:val>
                                        </p:tav>
                                        <p:tav tm="100000">
                                          <p:val>
                                            <p:strVal val="#ppt_w"/>
                                          </p:val>
                                        </p:tav>
                                      </p:tavLst>
                                    </p:anim>
                                    <p:anim calcmode="lin" valueType="num">
                                      <p:cBhvr>
                                        <p:cTn id="15" dur="500" fill="hold"/>
                                        <p:tgtEl>
                                          <p:spTgt spid="96"/>
                                        </p:tgtEl>
                                        <p:attrNameLst>
                                          <p:attrName>ppt_h</p:attrName>
                                        </p:attrNameLst>
                                      </p:cBhvr>
                                      <p:tavLst>
                                        <p:tav tm="0">
                                          <p:val>
                                            <p:fltVal val="0"/>
                                          </p:val>
                                        </p:tav>
                                        <p:tav tm="100000">
                                          <p:val>
                                            <p:strVal val="#ppt_h"/>
                                          </p:val>
                                        </p:tav>
                                      </p:tavLst>
                                    </p:anim>
                                    <p:animEffect transition="in" filter="fade">
                                      <p:cBhvr>
                                        <p:cTn id="16" dur="500"/>
                                        <p:tgtEl>
                                          <p:spTgt spid="9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cBhvr>
                                        <p:cTn id="21" dur="500" fill="hold"/>
                                        <p:tgtEl>
                                          <p:spTgt spid="97"/>
                                        </p:tgtEl>
                                        <p:attrNameLst>
                                          <p:attrName>ppt_w</p:attrName>
                                        </p:attrNameLst>
                                      </p:cBhvr>
                                      <p:tavLst>
                                        <p:tav tm="0">
                                          <p:val>
                                            <p:fltVal val="0"/>
                                          </p:val>
                                        </p:tav>
                                        <p:tav tm="100000">
                                          <p:val>
                                            <p:strVal val="#ppt_w"/>
                                          </p:val>
                                        </p:tav>
                                      </p:tavLst>
                                    </p:anim>
                                    <p:anim calcmode="lin" valueType="num">
                                      <p:cBhvr>
                                        <p:cTn id="22" dur="500" fill="hold"/>
                                        <p:tgtEl>
                                          <p:spTgt spid="97"/>
                                        </p:tgtEl>
                                        <p:attrNameLst>
                                          <p:attrName>ppt_h</p:attrName>
                                        </p:attrNameLst>
                                      </p:cBhvr>
                                      <p:tavLst>
                                        <p:tav tm="0">
                                          <p:val>
                                            <p:fltVal val="0"/>
                                          </p:val>
                                        </p:tav>
                                        <p:tav tm="100000">
                                          <p:val>
                                            <p:strVal val="#ppt_h"/>
                                          </p:val>
                                        </p:tav>
                                      </p:tavLst>
                                    </p:anim>
                                    <p:animEffect transition="in" filter="fade">
                                      <p:cBhvr>
                                        <p:cTn id="23" dur="500"/>
                                        <p:tgtEl>
                                          <p:spTgt spid="9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8"/>
                                        </p:tgtEl>
                                        <p:attrNameLst>
                                          <p:attrName>style.visibility</p:attrName>
                                        </p:attrNameLst>
                                      </p:cBhvr>
                                      <p:to>
                                        <p:strVal val="visible"/>
                                      </p:to>
                                    </p:set>
                                    <p:anim calcmode="lin" valueType="num">
                                      <p:cBhvr>
                                        <p:cTn id="28" dur="500" fill="hold"/>
                                        <p:tgtEl>
                                          <p:spTgt spid="98"/>
                                        </p:tgtEl>
                                        <p:attrNameLst>
                                          <p:attrName>ppt_w</p:attrName>
                                        </p:attrNameLst>
                                      </p:cBhvr>
                                      <p:tavLst>
                                        <p:tav tm="0">
                                          <p:val>
                                            <p:fltVal val="0"/>
                                          </p:val>
                                        </p:tav>
                                        <p:tav tm="100000">
                                          <p:val>
                                            <p:strVal val="#ppt_w"/>
                                          </p:val>
                                        </p:tav>
                                      </p:tavLst>
                                    </p:anim>
                                    <p:anim calcmode="lin" valueType="num">
                                      <p:cBhvr>
                                        <p:cTn id="29" dur="500" fill="hold"/>
                                        <p:tgtEl>
                                          <p:spTgt spid="98"/>
                                        </p:tgtEl>
                                        <p:attrNameLst>
                                          <p:attrName>ppt_h</p:attrName>
                                        </p:attrNameLst>
                                      </p:cBhvr>
                                      <p:tavLst>
                                        <p:tav tm="0">
                                          <p:val>
                                            <p:fltVal val="0"/>
                                          </p:val>
                                        </p:tav>
                                        <p:tav tm="100000">
                                          <p:val>
                                            <p:strVal val="#ppt_h"/>
                                          </p:val>
                                        </p:tav>
                                      </p:tavLst>
                                    </p:anim>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animBg="1"/>
      <p:bldP spid="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623496" y="92765"/>
            <a:ext cx="10283478" cy="398015"/>
          </a:xfrm>
        </p:spPr>
        <p:txBody>
          <a:bodyPr>
            <a:normAutofit fontScale="90000"/>
          </a:bodyPr>
          <a:lstStyle/>
          <a:p>
            <a:r>
              <a:rPr lang="fr-FR" dirty="0"/>
              <a:t>Plan de cours</a:t>
            </a:r>
          </a:p>
        </p:txBody>
      </p:sp>
      <p:sp>
        <p:nvSpPr>
          <p:cNvPr id="3" name="Espace réservé du contenu 2"/>
          <p:cNvSpPr>
            <a:spLocks noGrp="1"/>
          </p:cNvSpPr>
          <p:nvPr>
            <p:ph idx="1"/>
          </p:nvPr>
        </p:nvSpPr>
        <p:spPr>
          <a:xfrm>
            <a:off x="1338471" y="490780"/>
            <a:ext cx="10568503" cy="6108804"/>
          </a:xfrm>
        </p:spPr>
        <p:txBody>
          <a:bodyPr>
            <a:normAutofit/>
          </a:bodyPr>
          <a:lstStyle/>
          <a:p>
            <a:r>
              <a:rPr lang="fr-FR" sz="2900" b="1" dirty="0"/>
              <a:t>IV. Principales étapes d’élaboration du budget programme</a:t>
            </a:r>
            <a:endParaRPr lang="fr-FR" sz="2900" dirty="0"/>
          </a:p>
          <a:p>
            <a:r>
              <a:rPr lang="fr-FR" sz="2900" dirty="0"/>
              <a:t>4.1. Acteurs clés dans l’élaboration du budget programme</a:t>
            </a:r>
          </a:p>
          <a:p>
            <a:r>
              <a:rPr lang="fr-FR" sz="2900" dirty="0"/>
              <a:t>4.2. Cadrage de la programmation budgétaire</a:t>
            </a:r>
          </a:p>
          <a:p>
            <a:r>
              <a:rPr lang="fr-FR" sz="2900" dirty="0"/>
              <a:t>4.3. Elaboration et examen des avant-projets de budget</a:t>
            </a:r>
          </a:p>
          <a:p>
            <a:r>
              <a:rPr lang="fr-FR" sz="2900" dirty="0"/>
              <a:t>4.4. Adoption du Budget programme</a:t>
            </a:r>
          </a:p>
          <a:p>
            <a:r>
              <a:rPr lang="fr-FR" sz="2900" dirty="0"/>
              <a:t>4.5. Promulgation de la loi de finances</a:t>
            </a:r>
          </a:p>
          <a:p>
            <a:r>
              <a:rPr lang="fr-FR" sz="2900" b="1" i="1" dirty="0"/>
              <a:t>V. Dispositif de performance dans le budget programme</a:t>
            </a:r>
            <a:endParaRPr lang="fr-FR" sz="2900" dirty="0"/>
          </a:p>
          <a:p>
            <a:r>
              <a:rPr lang="fr-FR" sz="2900" dirty="0"/>
              <a:t>5.1. Définitions des concepts</a:t>
            </a:r>
          </a:p>
          <a:p>
            <a:r>
              <a:rPr lang="fr-FR" sz="2900" dirty="0"/>
              <a:t>5.2. Le dispositif de performance du programme</a:t>
            </a:r>
          </a:p>
          <a:p>
            <a:pPr marL="457200" lvl="1" indent="0">
              <a:buNone/>
            </a:pPr>
            <a:endParaRPr lang="fr-FR" dirty="0"/>
          </a:p>
        </p:txBody>
      </p:sp>
    </p:spTree>
    <p:extLst>
      <p:ext uri="{BB962C8B-B14F-4D97-AF65-F5344CB8AC3E}">
        <p14:creationId xmlns:p14="http://schemas.microsoft.com/office/powerpoint/2010/main" val="645411266"/>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376F058-4868-4BA1-9459-9E627A8ADC8B}"/>
              </a:ext>
            </a:extLst>
          </p:cNvPr>
          <p:cNvSpPr>
            <a:spLocks noGrp="1"/>
          </p:cNvSpPr>
          <p:nvPr>
            <p:ph idx="1"/>
          </p:nvPr>
        </p:nvSpPr>
        <p:spPr>
          <a:xfrm>
            <a:off x="1408670" y="804040"/>
            <a:ext cx="10667715" cy="6053960"/>
          </a:xfrm>
        </p:spPr>
        <p:txBody>
          <a:bodyPr>
            <a:normAutofit fontScale="25000" lnSpcReduction="20000"/>
          </a:bodyPr>
          <a:lstStyle/>
          <a:p>
            <a:pPr algn="just"/>
            <a:r>
              <a:rPr lang="fr-FR" sz="12800" dirty="0"/>
              <a:t>Principales caractéristiques d’un plan d’éducation : Un bon plan d’éducation est</a:t>
            </a:r>
          </a:p>
          <a:p>
            <a:pPr algn="just"/>
            <a:r>
              <a:rPr lang="fr-FR" sz="3600" dirty="0"/>
              <a:t> </a:t>
            </a:r>
            <a:endParaRPr lang="fr-FR" sz="9600" dirty="0"/>
          </a:p>
          <a:p>
            <a:pPr algn="just"/>
            <a:r>
              <a:rPr lang="fr-FR" sz="9600" dirty="0"/>
              <a:t>(a) </a:t>
            </a:r>
            <a:r>
              <a:rPr lang="fr-FR" sz="9600" b="1" dirty="0"/>
              <a:t>guidé par une vision globale</a:t>
            </a:r>
            <a:r>
              <a:rPr lang="fr-FR" sz="9600" dirty="0"/>
              <a:t>. Une lettre de mission est souvent le meilleur moyen d’indiquer l’orientation générale  </a:t>
            </a:r>
          </a:p>
          <a:p>
            <a:pPr algn="just"/>
            <a:r>
              <a:rPr lang="fr-FR" sz="9600" dirty="0"/>
              <a:t>(b) </a:t>
            </a:r>
            <a:r>
              <a:rPr lang="fr-FR" sz="9600" b="1" dirty="0"/>
              <a:t>stratégique</a:t>
            </a:r>
            <a:r>
              <a:rPr lang="fr-FR" sz="9600" dirty="0"/>
              <a:t> :  Il identifie les stratégies à mettre en œuvre pour réaliser la vision et, ce faisant, il recense les capacités humaines, techniques et financières requises. Un plan stratégique établit les priorités.</a:t>
            </a:r>
          </a:p>
          <a:p>
            <a:pPr algn="just"/>
            <a:r>
              <a:rPr lang="fr-FR" sz="9600" dirty="0"/>
              <a:t>(c) </a:t>
            </a:r>
            <a:r>
              <a:rPr lang="fr-FR" sz="9600" b="1" dirty="0"/>
              <a:t>crédible</a:t>
            </a:r>
            <a:r>
              <a:rPr lang="fr-FR" sz="9600" dirty="0"/>
              <a:t> :  Il repose sur une analyse approfondie et complète de la situation actuelle, des tendances antérieures et des hypothèses bien étayées. </a:t>
            </a:r>
          </a:p>
          <a:p>
            <a:pPr algn="just"/>
            <a:r>
              <a:rPr lang="fr-FR" sz="9600" dirty="0"/>
              <a:t>(d) </a:t>
            </a:r>
            <a:r>
              <a:rPr lang="fr-FR" sz="9600" b="1" dirty="0"/>
              <a:t>adapté au contexte</a:t>
            </a:r>
            <a:r>
              <a:rPr lang="fr-FR" sz="9600" dirty="0"/>
              <a:t> :  Il comprend une analyse des risques, des vulnérabilités et des capacités propres à un pays ou à ses régions. </a:t>
            </a:r>
          </a:p>
          <a:p>
            <a:pPr algn="just"/>
            <a:r>
              <a:rPr lang="fr-FR" sz="9600" dirty="0"/>
              <a:t>(e) </a:t>
            </a:r>
            <a:r>
              <a:rPr lang="fr-FR" sz="9600" b="1" dirty="0">
                <a:solidFill>
                  <a:srgbClr val="FF0000"/>
                </a:solidFill>
              </a:rPr>
              <a:t>holistique</a:t>
            </a:r>
            <a:r>
              <a:rPr lang="fr-FR" sz="9600" dirty="0"/>
              <a:t> :  Le plan d’éducation couvre tous les sous-secteurs et doit inclure l’éducation formelle et non formelle. Il reconnaît la nécessité d’un équilibre entre les différents sous-secteurs et reflète la conscience que l’éducation se déroule tout au long de la vie. Mais, tous les plans d’éducation ne couvrent pas nécessairement l’ensemble du système éducatif. Même dans ces cas, les plans d’éducation doivent prendre en considération les liens avec d’autres sous-secteurs, afin d’assurer une cohérence globale.</a:t>
            </a:r>
          </a:p>
          <a:p>
            <a:r>
              <a:rPr lang="fr-FR" sz="7200" dirty="0"/>
              <a:t> </a:t>
            </a:r>
          </a:p>
          <a:p>
            <a:endParaRPr lang="fr-FR" dirty="0"/>
          </a:p>
        </p:txBody>
      </p:sp>
      <p:sp>
        <p:nvSpPr>
          <p:cNvPr id="4" name="Title 1">
            <a:extLst>
              <a:ext uri="{FF2B5EF4-FFF2-40B4-BE49-F238E27FC236}">
                <a16:creationId xmlns:a16="http://schemas.microsoft.com/office/drawing/2014/main" id="{867070DD-962D-4B52-A037-2E9FE8AB0103}"/>
              </a:ext>
            </a:extLst>
          </p:cNvPr>
          <p:cNvSpPr>
            <a:spLocks noGrp="1"/>
          </p:cNvSpPr>
          <p:nvPr>
            <p:ph type="title"/>
          </p:nvPr>
        </p:nvSpPr>
        <p:spPr>
          <a:xfrm>
            <a:off x="1371599" y="1"/>
            <a:ext cx="10704785" cy="655528"/>
          </a:xfrm>
        </p:spPr>
        <p:txBody>
          <a:bodyPr>
            <a:noAutofit/>
          </a:bodyPr>
          <a:lstStyle/>
          <a:p>
            <a:pPr eaLnBrk="1" hangingPunct="1"/>
            <a:r>
              <a:rPr lang="fr-FR" sz="3200" dirty="0">
                <a:solidFill>
                  <a:srgbClr val="FF0000"/>
                </a:solidFill>
              </a:rPr>
              <a:t>2.4. Processus de planification de l’éducation selon l’IIPE/UNESCO </a:t>
            </a:r>
          </a:p>
        </p:txBody>
      </p:sp>
    </p:spTree>
    <p:extLst>
      <p:ext uri="{BB962C8B-B14F-4D97-AF65-F5344CB8AC3E}">
        <p14:creationId xmlns:p14="http://schemas.microsoft.com/office/powerpoint/2010/main" val="25802229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3498" y="1"/>
            <a:ext cx="10542983" cy="740702"/>
          </a:xfrm>
        </p:spPr>
        <p:txBody>
          <a:bodyPr>
            <a:noAutofit/>
          </a:bodyPr>
          <a:lstStyle/>
          <a:p>
            <a:r>
              <a:rPr lang="fr-FR" sz="2667" b="1" dirty="0">
                <a:solidFill>
                  <a:srgbClr val="FF0000"/>
                </a:solidFill>
                <a:latin typeface="Arial Black" panose="020B0A04020102020204" pitchFamily="34" charset="0"/>
              </a:rPr>
              <a:t>2.5. CARACTÉRISTIQUES D’UN PROCESSUS EFFICACE DE PREPARATION DE PLAN</a:t>
            </a:r>
          </a:p>
        </p:txBody>
      </p:sp>
      <p:sp>
        <p:nvSpPr>
          <p:cNvPr id="3" name="Espace réservé du contenu 2"/>
          <p:cNvSpPr>
            <a:spLocks noGrp="1"/>
          </p:cNvSpPr>
          <p:nvPr>
            <p:ph idx="1"/>
          </p:nvPr>
        </p:nvSpPr>
        <p:spPr>
          <a:xfrm>
            <a:off x="1583499" y="740703"/>
            <a:ext cx="10542982" cy="5952661"/>
          </a:xfrm>
        </p:spPr>
        <p:txBody>
          <a:bodyPr>
            <a:noAutofit/>
          </a:bodyPr>
          <a:lstStyle/>
          <a:p>
            <a:pPr marL="761981" indent="-761981">
              <a:buFont typeface="Wingdings" pitchFamily="2" charset="2"/>
              <a:buAutoNum type="arabicPeriod"/>
              <a:defRPr/>
            </a:pPr>
            <a:r>
              <a:rPr lang="fr-FR" b="1" i="1" dirty="0"/>
              <a:t>Un processus participatif: </a:t>
            </a:r>
            <a:r>
              <a:rPr lang="fr-FR" dirty="0"/>
              <a:t>consultations avec les parties prenantes dans la préparation, et dans le pilotage du plan</a:t>
            </a:r>
          </a:p>
          <a:p>
            <a:pPr marL="761981" indent="-761981">
              <a:buFont typeface="Wingdings" pitchFamily="2" charset="2"/>
              <a:buAutoNum type="arabicPeriod"/>
              <a:defRPr/>
            </a:pPr>
            <a:r>
              <a:rPr lang="fr-FR" b="1" i="1" dirty="0"/>
              <a:t>Un processus bien organisé : </a:t>
            </a:r>
            <a:r>
              <a:rPr lang="fr-FR" dirty="0"/>
              <a:t>des</a:t>
            </a:r>
            <a:r>
              <a:rPr lang="fr-FR" b="1" i="1" dirty="0"/>
              <a:t> </a:t>
            </a:r>
            <a:r>
              <a:rPr lang="fr-FR" dirty="0"/>
              <a:t>responsabilités claires et précises</a:t>
            </a:r>
          </a:p>
          <a:p>
            <a:pPr marL="761981" indent="-761981">
              <a:buFont typeface="Wingdings" pitchFamily="2" charset="2"/>
              <a:buAutoNum type="arabicPeriod"/>
              <a:defRPr/>
            </a:pPr>
            <a:r>
              <a:rPr lang="fr-FR" b="1" i="1" dirty="0"/>
              <a:t>Un processus de renforcement des capacités : </a:t>
            </a:r>
            <a:r>
              <a:rPr lang="fr-FR" dirty="0"/>
              <a:t>Travailler sur la préparation du plan et s’impliquer dans les consultations sont des activités de grande valeur pour le développement des compétences et le renforcement de la motivation des fonctionnaires – experts et des parties prenantes</a:t>
            </a:r>
            <a:endParaRPr lang="fr-FR" dirty="0">
              <a:latin typeface="Tahoma" pitchFamily="34" charset="0"/>
              <a:cs typeface="Tahoma" pitchFamily="34" charset="0"/>
            </a:endParaRPr>
          </a:p>
          <a:p>
            <a:pPr>
              <a:lnSpc>
                <a:spcPct val="120000"/>
              </a:lnSpc>
            </a:pPr>
            <a:endParaRPr lang="fr-FR" sz="667" dirty="0"/>
          </a:p>
        </p:txBody>
      </p:sp>
    </p:spTree>
    <p:extLst>
      <p:ext uri="{BB962C8B-B14F-4D97-AF65-F5344CB8AC3E}">
        <p14:creationId xmlns:p14="http://schemas.microsoft.com/office/powerpoint/2010/main" val="421914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83499" y="940903"/>
            <a:ext cx="10525892" cy="5917097"/>
          </a:xfrm>
        </p:spPr>
        <p:txBody>
          <a:bodyPr>
            <a:noAutofit/>
          </a:bodyPr>
          <a:lstStyle/>
          <a:p>
            <a:pPr>
              <a:buNone/>
            </a:pPr>
            <a:r>
              <a:rPr lang="fr-FR" b="1" dirty="0">
                <a:solidFill>
                  <a:srgbClr val="FF0000"/>
                </a:solidFill>
                <a:latin typeface="Arial Black" panose="020B0A04020102020204" pitchFamily="34" charset="0"/>
              </a:rPr>
              <a:t>EXEMPLES DE DOCUMENTS SECTORIEL, SOUS-SECTORIEL, INFRA SECTORIEL</a:t>
            </a:r>
            <a:endParaRPr lang="fr-FR" dirty="0"/>
          </a:p>
          <a:p>
            <a:pPr>
              <a:buNone/>
            </a:pPr>
            <a:r>
              <a:rPr lang="fr-FR" sz="3600" dirty="0"/>
              <a:t>Les documents sous sectoriels et infra sectoriels sont soit des plans, soit des programmes ou simplement des stratégies</a:t>
            </a:r>
          </a:p>
          <a:p>
            <a:pPr>
              <a:lnSpc>
                <a:spcPct val="120000"/>
              </a:lnSpc>
              <a:buNone/>
            </a:pPr>
            <a:r>
              <a:rPr lang="fr-FR" dirty="0">
                <a:latin typeface="Arial Black" pitchFamily="34" charset="0"/>
              </a:rPr>
              <a:t>Exemple de document de politique sectorielle : le PSEF (2017-2030)</a:t>
            </a:r>
          </a:p>
          <a:p>
            <a:pPr>
              <a:buNone/>
            </a:pPr>
            <a:r>
              <a:rPr lang="fr-FR" dirty="0" smtClean="0">
                <a:latin typeface="Arial Black" pitchFamily="34" charset="0"/>
              </a:rPr>
              <a:t>Stratégie sous-sectorielle</a:t>
            </a:r>
            <a:r>
              <a:rPr lang="fr-FR" dirty="0">
                <a:latin typeface="Arial Black" pitchFamily="34" charset="0"/>
              </a:rPr>
              <a:t>: le </a:t>
            </a:r>
            <a:r>
              <a:rPr lang="fr-FR" dirty="0" smtClean="0">
                <a:latin typeface="Arial Black" pitchFamily="34" charset="0"/>
              </a:rPr>
              <a:t>PSDEBS 2022-2026</a:t>
            </a:r>
            <a:endParaRPr lang="fr-FR" dirty="0">
              <a:latin typeface="Arial Black" pitchFamily="34" charset="0"/>
            </a:endParaRPr>
          </a:p>
          <a:p>
            <a:pPr>
              <a:buNone/>
            </a:pPr>
            <a:r>
              <a:rPr lang="fr-FR" dirty="0" smtClean="0">
                <a:latin typeface="Arial Black" pitchFamily="34" charset="0"/>
              </a:rPr>
              <a:t>Stratégie infra </a:t>
            </a:r>
            <a:r>
              <a:rPr lang="fr-FR" dirty="0">
                <a:latin typeface="Arial Black" pitchFamily="34" charset="0"/>
              </a:rPr>
              <a:t>sectorielle: le PRONAA 2010-2015</a:t>
            </a:r>
            <a:endParaRPr lang="fr-FR" sz="700" b="1" dirty="0">
              <a:solidFill>
                <a:schemeClr val="tx1">
                  <a:lumMod val="95000"/>
                  <a:lumOff val="5000"/>
                </a:schemeClr>
              </a:solidFill>
            </a:endParaRPr>
          </a:p>
        </p:txBody>
      </p:sp>
    </p:spTree>
    <p:extLst>
      <p:ext uri="{BB962C8B-B14F-4D97-AF65-F5344CB8AC3E}">
        <p14:creationId xmlns:p14="http://schemas.microsoft.com/office/powerpoint/2010/main" val="21185187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579419" y="3526597"/>
            <a:ext cx="10411690" cy="2638707"/>
          </a:xfrm>
        </p:spPr>
        <p:txBody>
          <a:bodyPr>
            <a:normAutofit fontScale="25000" lnSpcReduction="20000"/>
          </a:bodyPr>
          <a:lstStyle/>
          <a:p>
            <a:pPr algn="ctr" eaLnBrk="1" hangingPunct="1">
              <a:buFont typeface="Arial" charset="0"/>
              <a:buNone/>
            </a:pPr>
            <a:endParaRPr lang="fr-FR" sz="4000" dirty="0">
              <a:solidFill>
                <a:srgbClr val="FFFF00"/>
              </a:solidFill>
              <a:latin typeface="Arial Black" pitchFamily="34" charset="0"/>
            </a:endParaRPr>
          </a:p>
          <a:p>
            <a:pPr marL="457200" lvl="1" indent="0">
              <a:lnSpc>
                <a:spcPct val="170000"/>
              </a:lnSpc>
              <a:buNone/>
            </a:pPr>
            <a:r>
              <a:rPr lang="fr-FR" sz="12800" dirty="0">
                <a:solidFill>
                  <a:srgbClr val="FF0000"/>
                </a:solidFill>
                <a:latin typeface="Arial Black" pitchFamily="34" charset="0"/>
              </a:rPr>
              <a:t>III. </a:t>
            </a:r>
            <a:r>
              <a:rPr lang="fr-FR" sz="12800" b="1" dirty="0">
                <a:solidFill>
                  <a:srgbClr val="FF0000"/>
                </a:solidFill>
                <a:latin typeface="Arial Black" panose="020B0A04020102020204" pitchFamily="34" charset="0"/>
              </a:rPr>
              <a:t>LA PRISE EN COMLPTE DE CERTAINS DOMAINES SPECIFIQUES DANS LA PLANIFICATION</a:t>
            </a:r>
            <a:endParaRPr lang="en-US" sz="12800" b="1" dirty="0">
              <a:solidFill>
                <a:srgbClr val="FF0000"/>
              </a:solidFill>
              <a:latin typeface="Arial Black" panose="020B0A04020102020204" pitchFamily="34" charset="0"/>
            </a:endParaRPr>
          </a:p>
          <a:p>
            <a:pPr marL="0" indent="0" algn="ctr">
              <a:spcBef>
                <a:spcPts val="0"/>
              </a:spcBef>
              <a:buNone/>
            </a:pPr>
            <a:r>
              <a:rPr lang="fr-FR" sz="4400" dirty="0">
                <a:solidFill>
                  <a:srgbClr val="00B050"/>
                </a:solidFill>
                <a:latin typeface="Arial Black" pitchFamily="34" charset="0"/>
              </a:rPr>
              <a:t> </a:t>
            </a: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b="6851"/>
          <a:stretch/>
        </p:blipFill>
        <p:spPr>
          <a:xfrm>
            <a:off x="3503713" y="260649"/>
            <a:ext cx="4145745" cy="3426324"/>
          </a:xfrm>
          <a:prstGeom prst="rect">
            <a:avLst/>
          </a:prstGeom>
        </p:spPr>
      </p:pic>
    </p:spTree>
    <p:extLst>
      <p:ext uri="{BB962C8B-B14F-4D97-AF65-F5344CB8AC3E}">
        <p14:creationId xmlns:p14="http://schemas.microsoft.com/office/powerpoint/2010/main" val="14191260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376388" y="0"/>
            <a:ext cx="10490029" cy="6858000"/>
          </a:xfrm>
        </p:spPr>
        <p:txBody>
          <a:bodyPr>
            <a:normAutofit fontScale="55000" lnSpcReduction="20000"/>
          </a:bodyPr>
          <a:lstStyle/>
          <a:p>
            <a:pPr algn="ctr" eaLnBrk="1" hangingPunct="1">
              <a:buFont typeface="Arial" charset="0"/>
              <a:buNone/>
            </a:pPr>
            <a:endParaRPr lang="fr-FR" sz="4000" dirty="0">
              <a:solidFill>
                <a:srgbClr val="FFFF00"/>
              </a:solidFill>
              <a:latin typeface="Arial Black" pitchFamily="34" charset="0"/>
            </a:endParaRPr>
          </a:p>
          <a:p>
            <a:pPr marL="457200" lvl="1" indent="0">
              <a:buNone/>
            </a:pPr>
            <a:r>
              <a:rPr lang="fr-FR" sz="5800" dirty="0">
                <a:solidFill>
                  <a:srgbClr val="FF0000"/>
                </a:solidFill>
                <a:latin typeface="Arial Black" pitchFamily="34" charset="0"/>
              </a:rPr>
              <a:t>III. </a:t>
            </a:r>
            <a:r>
              <a:rPr lang="fr-FR" sz="5100" b="1" dirty="0">
                <a:solidFill>
                  <a:srgbClr val="FF0000"/>
                </a:solidFill>
              </a:rPr>
              <a:t>LA PRISE EN COMLPTE DE CERTAINS DOMAINES SPECIFIQUES DANS LA PLANIFICATION</a:t>
            </a:r>
          </a:p>
          <a:p>
            <a:pPr marL="457200" lvl="1" indent="0">
              <a:buNone/>
            </a:pPr>
            <a:endParaRPr lang="fr-FR" sz="3400" b="1" dirty="0"/>
          </a:p>
          <a:p>
            <a:pPr marL="457200" lvl="1" indent="0">
              <a:lnSpc>
                <a:spcPct val="170000"/>
              </a:lnSpc>
              <a:buNone/>
            </a:pPr>
            <a:r>
              <a:rPr lang="fr-FR" sz="5800" dirty="0"/>
              <a:t>Ces thématiques reviennent de plus en plus dans les discours et les agendas des leadeurs politiques des organismes œuvrant dans la planification de l’éducation, dans la défense des droits des minorités ou dans l’humanitaire (IIPE, UNHCR, UNICEF, Save the Children, Global Education Cluster…).</a:t>
            </a:r>
            <a:endParaRPr lang="en-US" sz="5800" dirty="0"/>
          </a:p>
          <a:p>
            <a:pPr marL="457200" lvl="1" indent="0">
              <a:buNone/>
            </a:pPr>
            <a:endParaRPr lang="en-US" sz="3400" b="1" dirty="0"/>
          </a:p>
          <a:p>
            <a:pPr marL="0" indent="0" algn="ctr">
              <a:spcBef>
                <a:spcPts val="0"/>
              </a:spcBef>
              <a:buNone/>
            </a:pPr>
            <a:r>
              <a:rPr lang="fr-FR" sz="4400" dirty="0">
                <a:solidFill>
                  <a:srgbClr val="00B050"/>
                </a:solidFill>
                <a:latin typeface="Arial Black" pitchFamily="34" charset="0"/>
              </a:rPr>
              <a:t> </a:t>
            </a:r>
          </a:p>
        </p:txBody>
      </p:sp>
    </p:spTree>
    <p:extLst>
      <p:ext uri="{BB962C8B-B14F-4D97-AF65-F5344CB8AC3E}">
        <p14:creationId xmlns:p14="http://schemas.microsoft.com/office/powerpoint/2010/main" val="10143059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521861" y="534015"/>
            <a:ext cx="10510811" cy="6033040"/>
          </a:xfrm>
        </p:spPr>
        <p:txBody>
          <a:bodyPr>
            <a:normAutofit fontScale="85000" lnSpcReduction="10000"/>
          </a:bodyPr>
          <a:lstStyle/>
          <a:p>
            <a:pPr marL="457200" lvl="1" indent="0">
              <a:buNone/>
            </a:pPr>
            <a:r>
              <a:rPr lang="fr-FR" sz="3200" dirty="0">
                <a:solidFill>
                  <a:srgbClr val="FF0000"/>
                </a:solidFill>
                <a:latin typeface="Arial Black" pitchFamily="34" charset="0"/>
              </a:rPr>
              <a:t>III. </a:t>
            </a:r>
            <a:r>
              <a:rPr lang="fr-FR" sz="3200" b="1" dirty="0">
                <a:solidFill>
                  <a:srgbClr val="FF0000"/>
                </a:solidFill>
              </a:rPr>
              <a:t>LA PRISE EN COMLPTE DE CERTAINS DOMAINES SPECIFIQUES DANS LA PLANIFICATION</a:t>
            </a:r>
          </a:p>
          <a:p>
            <a:pPr marL="457200" lvl="1" indent="0">
              <a:buNone/>
            </a:pPr>
            <a:endParaRPr lang="en-US" sz="3400" b="1" dirty="0"/>
          </a:p>
          <a:p>
            <a:pPr marL="457200" lvl="1" indent="0">
              <a:buNone/>
            </a:pPr>
            <a:r>
              <a:rPr lang="fr-FR" sz="3800" b="1" dirty="0">
                <a:solidFill>
                  <a:srgbClr val="FF0000"/>
                </a:solidFill>
              </a:rPr>
              <a:t>3.1 Planification sensible au genre et aux droits de l’enfant</a:t>
            </a:r>
          </a:p>
          <a:p>
            <a:r>
              <a:rPr lang="fr-FR" sz="3900" dirty="0"/>
              <a:t>Le genre est une thématique transversale et d’intérêt aussi bien pour les gouvernements que les gouvernés et sa prise en compte dans le processus de planification et de budgétisation devient de plus en plus une nécessité. </a:t>
            </a:r>
            <a:endParaRPr lang="en-US" sz="3500" dirty="0"/>
          </a:p>
          <a:p>
            <a:r>
              <a:rPr lang="fr-FR" sz="3900" dirty="0"/>
              <a:t>Lorsqu’il s’agit d’inégalités de genre en matière d’éducation, on pense souvent aux disparités entre les sexes dans la scolarisation, qui se fait le plus souvent au détriment des filles. </a:t>
            </a:r>
            <a:endParaRPr lang="fr-FR" sz="7800" b="1" dirty="0">
              <a:solidFill>
                <a:srgbClr val="FF0000"/>
              </a:solidFill>
            </a:endParaRPr>
          </a:p>
          <a:p>
            <a:pPr marL="457200" lvl="1" indent="0">
              <a:buNone/>
            </a:pPr>
            <a:endParaRPr lang="en-US" sz="3400" dirty="0"/>
          </a:p>
          <a:p>
            <a:pPr marL="0" indent="0" algn="ctr">
              <a:spcBef>
                <a:spcPts val="0"/>
              </a:spcBef>
              <a:buNone/>
            </a:pPr>
            <a:r>
              <a:rPr lang="fr-FR" sz="4400" dirty="0">
                <a:solidFill>
                  <a:srgbClr val="00B050"/>
                </a:solidFill>
                <a:latin typeface="Arial Black" pitchFamily="34" charset="0"/>
              </a:rPr>
              <a:t> </a:t>
            </a:r>
          </a:p>
        </p:txBody>
      </p:sp>
    </p:spTree>
    <p:extLst>
      <p:ext uri="{BB962C8B-B14F-4D97-AF65-F5344CB8AC3E}">
        <p14:creationId xmlns:p14="http://schemas.microsoft.com/office/powerpoint/2010/main" val="33690133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521861" y="534015"/>
            <a:ext cx="10510811" cy="6033040"/>
          </a:xfrm>
        </p:spPr>
        <p:txBody>
          <a:bodyPr>
            <a:normAutofit fontScale="55000" lnSpcReduction="20000"/>
          </a:bodyPr>
          <a:lstStyle/>
          <a:p>
            <a:pPr marL="457200" lvl="1" indent="0">
              <a:buNone/>
            </a:pPr>
            <a:r>
              <a:rPr lang="fr-FR" sz="5100" dirty="0">
                <a:solidFill>
                  <a:srgbClr val="FF0000"/>
                </a:solidFill>
                <a:latin typeface="Arial Black" pitchFamily="34" charset="0"/>
              </a:rPr>
              <a:t>III. </a:t>
            </a:r>
            <a:r>
              <a:rPr lang="fr-FR" sz="5100" b="1" dirty="0">
                <a:solidFill>
                  <a:srgbClr val="FF0000"/>
                </a:solidFill>
              </a:rPr>
              <a:t>LA PRISE EN COMLPTE DE CERTAINS DOMAINES SPECIFIQUES DANS LA PLANIFICATION</a:t>
            </a:r>
          </a:p>
          <a:p>
            <a:pPr marL="457200" lvl="1" indent="0">
              <a:buNone/>
            </a:pPr>
            <a:endParaRPr lang="en-US" sz="4400" b="1" dirty="0"/>
          </a:p>
          <a:p>
            <a:pPr marL="457200" lvl="1" indent="0">
              <a:buNone/>
            </a:pPr>
            <a:r>
              <a:rPr lang="fr-FR" sz="5800" b="1" dirty="0">
                <a:solidFill>
                  <a:srgbClr val="FF0000"/>
                </a:solidFill>
              </a:rPr>
              <a:t>3.1 Planification sensible au genre et aux droits de l’enfant</a:t>
            </a:r>
          </a:p>
          <a:p>
            <a:pPr marL="457200" lvl="1" indent="0">
              <a:buNone/>
            </a:pPr>
            <a:endParaRPr lang="fr-FR" sz="3800" b="1" dirty="0">
              <a:solidFill>
                <a:srgbClr val="FF0000"/>
              </a:solidFill>
            </a:endParaRPr>
          </a:p>
          <a:p>
            <a:r>
              <a:rPr lang="fr-FR" sz="5100" dirty="0"/>
              <a:t>Pourtant, la réalité est plus complexe et des inégalités existent et persistent dans de nombreuses autres dimensions de l’éducation, notamment au niveau des apprentissages, de l’orientation et des opportunités à la sortie de l’école. Au sein des systèmes éducatifs, elles concernent les élèves, mais aussi le personnel, enseignant ou non. De plus, les inégalités de genre sont présentes dans toutes les sphères sociales (section 3), et nous verrons dans quelle mesure celles-ci sont liées à l’éducation.</a:t>
            </a:r>
          </a:p>
          <a:p>
            <a:pPr marL="0" indent="0">
              <a:buNone/>
            </a:pPr>
            <a:endParaRPr lang="en-US" sz="4600" dirty="0"/>
          </a:p>
          <a:p>
            <a:r>
              <a:rPr lang="fr-FR" sz="5100" dirty="0"/>
              <a:t>Les politiques ne sont pas neutres et peuvent avoir une incidence différente sur les garçons et sur les filles</a:t>
            </a:r>
            <a:endParaRPr lang="en-US" sz="5100" dirty="0"/>
          </a:p>
          <a:p>
            <a:pPr marL="457200" lvl="1" indent="0">
              <a:buNone/>
            </a:pPr>
            <a:endParaRPr lang="en-US" sz="3400" dirty="0"/>
          </a:p>
          <a:p>
            <a:pPr marL="0" indent="0" algn="ctr">
              <a:spcBef>
                <a:spcPts val="0"/>
              </a:spcBef>
              <a:buNone/>
            </a:pPr>
            <a:r>
              <a:rPr lang="fr-FR" sz="4400" dirty="0">
                <a:solidFill>
                  <a:srgbClr val="00B050"/>
                </a:solidFill>
                <a:latin typeface="Arial Black" pitchFamily="34" charset="0"/>
              </a:rPr>
              <a:t> </a:t>
            </a:r>
          </a:p>
        </p:txBody>
      </p:sp>
    </p:spTree>
    <p:extLst>
      <p:ext uri="{BB962C8B-B14F-4D97-AF65-F5344CB8AC3E}">
        <p14:creationId xmlns:p14="http://schemas.microsoft.com/office/powerpoint/2010/main" val="24697789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521861" y="534015"/>
            <a:ext cx="10510811" cy="6033040"/>
          </a:xfrm>
        </p:spPr>
        <p:txBody>
          <a:bodyPr>
            <a:normAutofit fontScale="85000" lnSpcReduction="20000"/>
          </a:bodyPr>
          <a:lstStyle/>
          <a:p>
            <a:pPr marL="457200" lvl="1" indent="0">
              <a:buNone/>
            </a:pPr>
            <a:r>
              <a:rPr lang="fr-FR" sz="3200" dirty="0">
                <a:solidFill>
                  <a:srgbClr val="FF0000"/>
                </a:solidFill>
                <a:latin typeface="Arial Black" pitchFamily="34" charset="0"/>
              </a:rPr>
              <a:t>III. </a:t>
            </a:r>
            <a:r>
              <a:rPr lang="fr-FR" sz="3200" b="1" dirty="0">
                <a:solidFill>
                  <a:srgbClr val="FF0000"/>
                </a:solidFill>
              </a:rPr>
              <a:t>LA PRISE EN COMLPTE DE CERTAINS DOMAINES SPECIFIQUES DANS LA PLANIFICATION</a:t>
            </a:r>
          </a:p>
          <a:p>
            <a:pPr marL="457200" lvl="1" indent="0">
              <a:buNone/>
            </a:pPr>
            <a:endParaRPr lang="en-US" sz="3400" b="1" dirty="0"/>
          </a:p>
          <a:p>
            <a:pPr marL="457200" lvl="1" indent="0">
              <a:buNone/>
            </a:pPr>
            <a:r>
              <a:rPr lang="fr-FR" sz="3800" b="1" dirty="0">
                <a:solidFill>
                  <a:srgbClr val="FF0000"/>
                </a:solidFill>
              </a:rPr>
              <a:t>3.1 Planification sensible au genre et aux droits de l’enfant</a:t>
            </a:r>
          </a:p>
          <a:p>
            <a:pPr marL="457200" lvl="1" indent="0">
              <a:buNone/>
            </a:pPr>
            <a:endParaRPr lang="fr-FR" sz="3800" b="1" dirty="0">
              <a:solidFill>
                <a:srgbClr val="FF0000"/>
              </a:solidFill>
            </a:endParaRPr>
          </a:p>
          <a:p>
            <a:r>
              <a:rPr lang="fr-FR" sz="3300" dirty="0"/>
              <a:t>L’analyse des enjeux sexospécifiques permet de mettre ces différences en lumière et favorise ainsi l’adoption de mesures appropriées et efficaces lors de l’élaboration du plan sectoriel </a:t>
            </a:r>
            <a:endParaRPr lang="en-US" sz="3300" dirty="0"/>
          </a:p>
          <a:p>
            <a:r>
              <a:rPr lang="fr-FR" sz="3300" i="1" dirty="0"/>
              <a:t>✔ Le développement de l’analyse sectorielle est un point d'entrée crucial pour le plaidoyer, le dialogue politique, la construction du consensus et l'engagement des autorités. </a:t>
            </a:r>
            <a:endParaRPr lang="en-US" sz="3300" dirty="0"/>
          </a:p>
          <a:p>
            <a:r>
              <a:rPr lang="fr-FR" sz="3300" i="1" dirty="0"/>
              <a:t>✔ Une analyse du système éducatif sensible au genre est essentielle pour justifier l'investissement de ressources dans ce domaine, sans quoi il est peu probable que les problématiques liées aux inégalités de genre ressortent dans le plan sectoriel de l’éducation.</a:t>
            </a:r>
            <a:endParaRPr lang="en-US" sz="3800" dirty="0"/>
          </a:p>
          <a:p>
            <a:pPr marL="0" indent="0" algn="ctr">
              <a:spcBef>
                <a:spcPts val="0"/>
              </a:spcBef>
              <a:buNone/>
            </a:pPr>
            <a:r>
              <a:rPr lang="fr-FR" sz="4400" dirty="0">
                <a:solidFill>
                  <a:srgbClr val="00B050"/>
                </a:solidFill>
                <a:latin typeface="Arial Black" pitchFamily="34" charset="0"/>
              </a:rPr>
              <a:t> </a:t>
            </a:r>
          </a:p>
        </p:txBody>
      </p:sp>
    </p:spTree>
    <p:extLst>
      <p:ext uri="{BB962C8B-B14F-4D97-AF65-F5344CB8AC3E}">
        <p14:creationId xmlns:p14="http://schemas.microsoft.com/office/powerpoint/2010/main" val="11495441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521861" y="534015"/>
            <a:ext cx="10510811" cy="6033040"/>
          </a:xfrm>
        </p:spPr>
        <p:txBody>
          <a:bodyPr>
            <a:normAutofit lnSpcReduction="10000"/>
          </a:bodyPr>
          <a:lstStyle/>
          <a:p>
            <a:pPr marL="457200" lvl="1" indent="0">
              <a:buNone/>
            </a:pPr>
            <a:r>
              <a:rPr lang="fr-FR" sz="3200" dirty="0">
                <a:solidFill>
                  <a:srgbClr val="FF0000"/>
                </a:solidFill>
                <a:latin typeface="Arial Black" pitchFamily="34" charset="0"/>
              </a:rPr>
              <a:t>III. </a:t>
            </a:r>
            <a:r>
              <a:rPr lang="fr-FR" sz="32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3400" b="1" dirty="0"/>
          </a:p>
          <a:p>
            <a:pPr marL="457200" lvl="1" indent="0">
              <a:buNone/>
            </a:pPr>
            <a:r>
              <a:rPr lang="fr-FR" sz="3800" b="1" dirty="0">
                <a:solidFill>
                  <a:srgbClr val="FF0000"/>
                </a:solidFill>
              </a:rPr>
              <a:t>3.1 Planification sensible au genre et aux droits de l’enfant</a:t>
            </a:r>
          </a:p>
          <a:p>
            <a:pPr marL="457200" lvl="1" indent="0">
              <a:buNone/>
            </a:pPr>
            <a:endParaRPr lang="fr-FR" sz="3800" b="1" dirty="0">
              <a:solidFill>
                <a:srgbClr val="FF0000"/>
              </a:solidFill>
            </a:endParaRPr>
          </a:p>
          <a:p>
            <a:r>
              <a:rPr lang="fr-FR" sz="3300" dirty="0"/>
              <a:t>Il s’agit donc de la prise en compte du genre dans l’analyse du secteur de l’éducation (Analyse de type RESEN), toute chose qui aidera à la définition de politiques et de stratégies favorisant la prise en compte du genre. </a:t>
            </a:r>
            <a:endParaRPr lang="en-US" sz="3300" dirty="0"/>
          </a:p>
          <a:p>
            <a:pPr marL="0" indent="0" algn="ctr">
              <a:spcBef>
                <a:spcPts val="0"/>
              </a:spcBef>
              <a:buNone/>
            </a:pPr>
            <a:r>
              <a:rPr lang="fr-FR" sz="4400" dirty="0">
                <a:solidFill>
                  <a:srgbClr val="00B050"/>
                </a:solidFill>
                <a:latin typeface="Arial Black" pitchFamily="34" charset="0"/>
              </a:rPr>
              <a:t> </a:t>
            </a:r>
          </a:p>
        </p:txBody>
      </p:sp>
    </p:spTree>
    <p:extLst>
      <p:ext uri="{BB962C8B-B14F-4D97-AF65-F5344CB8AC3E}">
        <p14:creationId xmlns:p14="http://schemas.microsoft.com/office/powerpoint/2010/main" val="4859371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9341C84-3AD8-4C95-8310-5AC85DBF8230}"/>
              </a:ext>
            </a:extLst>
          </p:cNvPr>
          <p:cNvSpPr>
            <a:spLocks noGrp="1"/>
          </p:cNvSpPr>
          <p:nvPr>
            <p:ph idx="1"/>
          </p:nvPr>
        </p:nvSpPr>
        <p:spPr>
          <a:xfrm>
            <a:off x="1408671" y="158273"/>
            <a:ext cx="10515600" cy="5744366"/>
          </a:xfrm>
        </p:spPr>
        <p:txBody>
          <a:bodyPr>
            <a:normAutofit/>
          </a:bodyPr>
          <a:lstStyle/>
          <a:p>
            <a:r>
              <a:rPr lang="fr-FR" sz="2800" b="1" dirty="0">
                <a:solidFill>
                  <a:srgbClr val="FF0000"/>
                </a:solidFill>
              </a:rPr>
              <a:t>3.1 Planification sensible au genre et aux droits de l’enfant</a:t>
            </a:r>
          </a:p>
          <a:p>
            <a:r>
              <a:rPr lang="fr-FR" b="1" dirty="0">
                <a:solidFill>
                  <a:srgbClr val="FF0000"/>
                </a:solidFill>
              </a:rPr>
              <a:t>Diagnostic de type RESEN</a:t>
            </a:r>
          </a:p>
          <a:p>
            <a:pPr algn="just"/>
            <a:r>
              <a:rPr lang="fr-FR" sz="3300" dirty="0"/>
              <a:t>La méthodologie de l’analyse sectorielle de type RESEN a été développée il y a plusieurs années par une équipe d’économistes de l’éducation et mise en œuvre depuis plusieurs années dans plus d’une vingtaine de pays africains par des équipes nationales, avec l’appui technique soit de l’IIPE-UNESCO Dakar, soit (il y a quelques années) du bureau Afrique de la Banque mondiale. Cette méthodologie continue à s’enrichir pour couvrir de nouveaux champs. </a:t>
            </a:r>
          </a:p>
          <a:p>
            <a:endParaRPr lang="fr-FR" sz="2800" b="1" dirty="0">
              <a:solidFill>
                <a:srgbClr val="FF0000"/>
              </a:solidFill>
            </a:endParaRPr>
          </a:p>
          <a:p>
            <a:endParaRPr lang="fr-FR" dirty="0"/>
          </a:p>
        </p:txBody>
      </p:sp>
    </p:spTree>
    <p:extLst>
      <p:ext uri="{BB962C8B-B14F-4D97-AF65-F5344CB8AC3E}">
        <p14:creationId xmlns:p14="http://schemas.microsoft.com/office/powerpoint/2010/main" val="18364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DC9E8-74C0-4E2C-90D9-14051372A8AA}"/>
              </a:ext>
            </a:extLst>
          </p:cNvPr>
          <p:cNvSpPr>
            <a:spLocks noGrp="1"/>
          </p:cNvSpPr>
          <p:nvPr>
            <p:ph type="title"/>
          </p:nvPr>
        </p:nvSpPr>
        <p:spPr>
          <a:xfrm>
            <a:off x="1408671" y="103359"/>
            <a:ext cx="10515600" cy="504032"/>
          </a:xfrm>
        </p:spPr>
        <p:txBody>
          <a:bodyPr>
            <a:normAutofit fontScale="90000"/>
          </a:bodyPr>
          <a:lstStyle/>
          <a:p>
            <a:r>
              <a:rPr lang="fr-FR" b="1" dirty="0"/>
              <a:t>Liste des documents</a:t>
            </a:r>
          </a:p>
        </p:txBody>
      </p:sp>
      <p:sp>
        <p:nvSpPr>
          <p:cNvPr id="3" name="Espace réservé du contenu 2">
            <a:extLst>
              <a:ext uri="{FF2B5EF4-FFF2-40B4-BE49-F238E27FC236}">
                <a16:creationId xmlns:a16="http://schemas.microsoft.com/office/drawing/2014/main" id="{14FB431E-6D35-4118-BFB6-442C2A3520B2}"/>
              </a:ext>
            </a:extLst>
          </p:cNvPr>
          <p:cNvSpPr>
            <a:spLocks noGrp="1"/>
          </p:cNvSpPr>
          <p:nvPr>
            <p:ph idx="1"/>
          </p:nvPr>
        </p:nvSpPr>
        <p:spPr>
          <a:xfrm>
            <a:off x="1408671" y="607391"/>
            <a:ext cx="10515600" cy="6018696"/>
          </a:xfrm>
        </p:spPr>
        <p:txBody>
          <a:bodyPr>
            <a:normAutofit fontScale="25000" lnSpcReduction="20000"/>
          </a:bodyPr>
          <a:lstStyle/>
          <a:p>
            <a:pPr lvl="0"/>
            <a:r>
              <a:rPr lang="fr-FR" sz="5600" dirty="0"/>
              <a:t>Guide méthodologique d’élaboration des politiques sectorielles</a:t>
            </a:r>
          </a:p>
          <a:p>
            <a:pPr lvl="0"/>
            <a:r>
              <a:rPr lang="fr-FR" sz="5600" dirty="0"/>
              <a:t>Guide d’élaboration du budget programme</a:t>
            </a:r>
          </a:p>
          <a:p>
            <a:pPr lvl="0"/>
            <a:r>
              <a:rPr lang="fr-FR" sz="5600" dirty="0"/>
              <a:t>Le guide d’exécution du Budget programme</a:t>
            </a:r>
          </a:p>
          <a:p>
            <a:pPr lvl="0"/>
            <a:r>
              <a:rPr lang="fr-FR" sz="5600" dirty="0"/>
              <a:t>Loi 034-2018/AN du 27 juillet 2018 portant pilotage et gestion du développement</a:t>
            </a:r>
          </a:p>
          <a:p>
            <a:pPr lvl="0"/>
            <a:r>
              <a:rPr lang="fr-FR" sz="5600" dirty="0"/>
              <a:t>Plan national de développement économique et social (PNDES)</a:t>
            </a:r>
          </a:p>
          <a:p>
            <a:pPr lvl="0"/>
            <a:r>
              <a:rPr lang="fr-FR" sz="5600" dirty="0"/>
              <a:t>Loi organique N° 073-2015/ CNT du 06 novembre 2015 relative aux lois de finances</a:t>
            </a:r>
          </a:p>
          <a:p>
            <a:pPr lvl="0"/>
            <a:r>
              <a:rPr lang="fr-FR" sz="5600" dirty="0"/>
              <a:t>Les 06 directives du conseil des ministres de l’UEMOA et leurs guides d’utilisation et les décrets correspondants</a:t>
            </a:r>
          </a:p>
          <a:p>
            <a:pPr lvl="0"/>
            <a:r>
              <a:rPr lang="fr-FR" sz="5600" dirty="0"/>
              <a:t>La loi n°039-2016/AN du 02 décembre 2016 portant réglementation générale de la commande publique</a:t>
            </a:r>
          </a:p>
          <a:p>
            <a:pPr lvl="0"/>
            <a:r>
              <a:rPr lang="fr-FR" sz="5600" dirty="0"/>
              <a:t>Décret n° 2017-0049 /PRES/PM/MINEFID du 1er février 2017 portant procédures de passation, d'exécution et de règlement des marchés publics et des délégations de service public;</a:t>
            </a:r>
          </a:p>
          <a:p>
            <a:pPr lvl="0"/>
            <a:r>
              <a:rPr lang="fr-FR" sz="5600" dirty="0"/>
              <a:t>Décret N°2017-0050/PRES/PM/MINEFID du 1er février 2017 portant attributions, organisation et fonctionnement de l’Autorité de régulation de la commande publique;</a:t>
            </a:r>
          </a:p>
          <a:p>
            <a:pPr lvl="0"/>
            <a:r>
              <a:rPr lang="fr-FR" sz="5600" dirty="0"/>
              <a:t>Décret N°2017-0051/PRES/PM/MINEFID du 1er février 2017 portant règlementation de la maîtrise d'ouvrage public déléguée</a:t>
            </a:r>
          </a:p>
          <a:p>
            <a:pPr lvl="0"/>
            <a:r>
              <a:rPr lang="fr-FR" sz="5600" dirty="0"/>
              <a:t>Rapport d’état du système éducatif 2017, Burkina Faso</a:t>
            </a:r>
          </a:p>
          <a:p>
            <a:pPr lvl="0"/>
            <a:r>
              <a:rPr lang="fr-FR" sz="5600" dirty="0"/>
              <a:t>Plans d’actions du MENAPLN</a:t>
            </a:r>
          </a:p>
          <a:p>
            <a:pPr lvl="0"/>
            <a:r>
              <a:rPr lang="fr-FR" sz="5600" dirty="0"/>
              <a:t>Protocole de financement commun du Fonds Commun de soutien au financement du plan sectoriel de l’éducation et de la formation (FC/PSEF)</a:t>
            </a:r>
          </a:p>
          <a:p>
            <a:pPr lvl="0"/>
            <a:r>
              <a:rPr lang="fr-FR" sz="5600" dirty="0"/>
              <a:t>Manuel de procédures du Fonds Commun de soutien au financement du plan sectoriel de l’éducation et de la formation (FC/PSEF) –Compte d’affectation spéciale du Trésor (CAST)</a:t>
            </a:r>
          </a:p>
          <a:p>
            <a:pPr lvl="0"/>
            <a:r>
              <a:rPr lang="fr-FR" sz="5600" dirty="0"/>
              <a:t>Bernard Perret : L’évaluation des politiques publiques, Troisième édition, La découverte</a:t>
            </a:r>
          </a:p>
          <a:p>
            <a:pPr lvl="0"/>
            <a:r>
              <a:rPr lang="fr-FR" sz="5600" dirty="0"/>
              <a:t>Jody </a:t>
            </a:r>
            <a:r>
              <a:rPr lang="fr-FR" sz="5600" dirty="0" err="1"/>
              <a:t>Zall</a:t>
            </a:r>
            <a:r>
              <a:rPr lang="fr-FR" sz="5600" dirty="0"/>
              <a:t> </a:t>
            </a:r>
            <a:r>
              <a:rPr lang="fr-FR" sz="5600" dirty="0" err="1"/>
              <a:t>Kusek</a:t>
            </a:r>
            <a:r>
              <a:rPr lang="fr-FR" sz="5600" dirty="0"/>
              <a:t> et Ray C. Rist : Vers une culture du résultat, Dix étapes pour mettre en place un système de suivi et d’évaluation axé sur les résultats, </a:t>
            </a:r>
            <a:r>
              <a:rPr lang="fr-FR" sz="5600" b="1" dirty="0"/>
              <a:t>Un guide pour les praticiens du développement, Editions Saint Martin</a:t>
            </a:r>
          </a:p>
          <a:p>
            <a:pPr lvl="0"/>
            <a:r>
              <a:rPr lang="fr-FR" sz="5600" b="1" dirty="0"/>
              <a:t>Sites web : </a:t>
            </a:r>
            <a:endParaRPr lang="fr-FR" sz="5600" dirty="0"/>
          </a:p>
          <a:p>
            <a:pPr lvl="1"/>
            <a:r>
              <a:rPr lang="fr-FR" sz="5600" u="sng" dirty="0">
                <a:hlinkClick r:id="rId2"/>
              </a:rPr>
              <a:t>http://www.iiep.unesco.org/fr</a:t>
            </a:r>
            <a:endParaRPr lang="fr-FR" sz="5600" dirty="0"/>
          </a:p>
          <a:p>
            <a:pPr lvl="1"/>
            <a:r>
              <a:rPr lang="fr-FR" sz="5600" u="sng" dirty="0">
                <a:hlinkClick r:id="rId3"/>
              </a:rPr>
              <a:t>http://www.dgb.gov.bf/</a:t>
            </a:r>
            <a:endParaRPr lang="fr-FR" sz="5600" dirty="0"/>
          </a:p>
          <a:p>
            <a:pPr lvl="0"/>
            <a:endParaRPr lang="fr-FR" dirty="0"/>
          </a:p>
          <a:p>
            <a:endParaRPr lang="fr-FR" dirty="0"/>
          </a:p>
        </p:txBody>
      </p:sp>
    </p:spTree>
    <p:extLst>
      <p:ext uri="{BB962C8B-B14F-4D97-AF65-F5344CB8AC3E}">
        <p14:creationId xmlns:p14="http://schemas.microsoft.com/office/powerpoint/2010/main" val="28331424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1505967" y="-21074"/>
            <a:ext cx="10686033" cy="1218795"/>
          </a:xfrm>
          <a:prstGeom prst="rect">
            <a:avLst/>
          </a:prstGeom>
          <a:noFill/>
          <a:ln>
            <a:noFill/>
          </a:ln>
        </p:spPr>
        <p:txBody>
          <a:bodyPr spcFirstLastPara="1" vert="horz" wrap="square" lIns="0" tIns="0" rIns="0" bIns="0" rtlCol="0" anchor="t" anchorCtr="0">
            <a:spAutoFit/>
          </a:bodyPr>
          <a:lstStyle/>
          <a:p>
            <a:r>
              <a:rPr lang="fr-FR" sz="2800" b="1" dirty="0">
                <a:solidFill>
                  <a:srgbClr val="FF0000"/>
                </a:solidFill>
              </a:rPr>
              <a:t>3.1 Planification sensible au genre et aux droits de l’enfant</a:t>
            </a:r>
            <a:br>
              <a:rPr lang="fr-FR" sz="2800" b="1" dirty="0">
                <a:solidFill>
                  <a:srgbClr val="FF0000"/>
                </a:solidFill>
              </a:rPr>
            </a:br>
            <a:r>
              <a:rPr lang="fr-FR" sz="2800" b="1" dirty="0">
                <a:solidFill>
                  <a:srgbClr val="FF0000"/>
                </a:solidFill>
              </a:rPr>
              <a:t>Diagnostic de type RESEN</a:t>
            </a:r>
            <a:r>
              <a:rPr lang="fr-FR" b="1" dirty="0">
                <a:solidFill>
                  <a:srgbClr val="FF0000"/>
                </a:solidFill>
              </a:rPr>
              <a:t/>
            </a:r>
            <a:br>
              <a:rPr lang="fr-FR" b="1" dirty="0">
                <a:solidFill>
                  <a:srgbClr val="FF0000"/>
                </a:solidFill>
              </a:rPr>
            </a:br>
            <a:r>
              <a:rPr lang="fr-FR" sz="3200" b="1" dirty="0" smtClean="0"/>
              <a:t>Structure </a:t>
            </a:r>
            <a:r>
              <a:rPr lang="fr-FR" sz="3200" b="1" dirty="0"/>
              <a:t>du RESEN</a:t>
            </a:r>
            <a:endParaRPr sz="5400" b="1" dirty="0"/>
          </a:p>
        </p:txBody>
      </p:sp>
      <p:sp>
        <p:nvSpPr>
          <p:cNvPr id="163" name="Google Shape;163;p24"/>
          <p:cNvSpPr/>
          <p:nvPr/>
        </p:nvSpPr>
        <p:spPr>
          <a:xfrm>
            <a:off x="1403167" y="1114933"/>
            <a:ext cx="8232000" cy="609600"/>
          </a:xfrm>
          <a:prstGeom prst="homePlate">
            <a:avLst>
              <a:gd name="adj" fmla="val 50000"/>
            </a:avLst>
          </a:prstGeom>
          <a:solidFill>
            <a:srgbClr val="3D2E71"/>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600"/>
            </a:pPr>
            <a:r>
              <a:rPr lang="fr-FR" sz="2133" b="1">
                <a:solidFill>
                  <a:schemeClr val="lt1"/>
                </a:solidFill>
                <a:latin typeface="Arial"/>
                <a:ea typeface="Arial"/>
                <a:cs typeface="Arial"/>
                <a:sym typeface="Arial"/>
              </a:rPr>
              <a:t>Contexte social et macroéconomique (chap 1)</a:t>
            </a:r>
            <a:endParaRPr sz="2133" b="1">
              <a:solidFill>
                <a:schemeClr val="lt1"/>
              </a:solidFill>
              <a:latin typeface="Arial"/>
              <a:ea typeface="Arial"/>
              <a:cs typeface="Arial"/>
              <a:sym typeface="Arial"/>
            </a:endParaRPr>
          </a:p>
        </p:txBody>
      </p:sp>
      <p:sp>
        <p:nvSpPr>
          <p:cNvPr id="164" name="Google Shape;164;p24"/>
          <p:cNvSpPr/>
          <p:nvPr/>
        </p:nvSpPr>
        <p:spPr>
          <a:xfrm>
            <a:off x="1606367" y="1826133"/>
            <a:ext cx="8232000" cy="609600"/>
          </a:xfrm>
          <a:prstGeom prst="homePlate">
            <a:avLst>
              <a:gd name="adj" fmla="val 50000"/>
            </a:avLst>
          </a:prstGeom>
          <a:solidFill>
            <a:srgbClr val="504481">
              <a:alpha val="66666"/>
            </a:srgbClr>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600"/>
            </a:pPr>
            <a:r>
              <a:rPr lang="fr-FR" sz="2133" b="1">
                <a:solidFill>
                  <a:schemeClr val="lt1"/>
                </a:solidFill>
                <a:latin typeface="Arial"/>
                <a:ea typeface="Arial"/>
                <a:cs typeface="Arial"/>
                <a:sym typeface="Arial"/>
              </a:rPr>
              <a:t>Scolarisations et efficacité interne (chap 2)</a:t>
            </a:r>
            <a:endParaRPr sz="2133" b="1">
              <a:solidFill>
                <a:schemeClr val="lt1"/>
              </a:solidFill>
              <a:latin typeface="Arial"/>
              <a:ea typeface="Arial"/>
              <a:cs typeface="Arial"/>
              <a:sym typeface="Arial"/>
            </a:endParaRPr>
          </a:p>
        </p:txBody>
      </p:sp>
      <p:sp>
        <p:nvSpPr>
          <p:cNvPr id="165" name="Google Shape;165;p24"/>
          <p:cNvSpPr/>
          <p:nvPr/>
        </p:nvSpPr>
        <p:spPr>
          <a:xfrm>
            <a:off x="1809567" y="2537333"/>
            <a:ext cx="8232000" cy="609600"/>
          </a:xfrm>
          <a:prstGeom prst="homePlate">
            <a:avLst>
              <a:gd name="adj" fmla="val 50000"/>
            </a:avLst>
          </a:prstGeom>
          <a:solidFill>
            <a:srgbClr val="504481">
              <a:alpha val="66666"/>
            </a:srgbClr>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600"/>
            </a:pPr>
            <a:r>
              <a:rPr lang="fr-FR" sz="2133" b="1">
                <a:solidFill>
                  <a:schemeClr val="lt1"/>
                </a:solidFill>
                <a:latin typeface="Arial"/>
                <a:ea typeface="Arial"/>
                <a:cs typeface="Arial"/>
                <a:sym typeface="Arial"/>
              </a:rPr>
              <a:t>Qualité, capacité du système et gestion (chap 4)</a:t>
            </a:r>
            <a:endParaRPr sz="2133" b="1">
              <a:solidFill>
                <a:schemeClr val="lt1"/>
              </a:solidFill>
              <a:latin typeface="Arial"/>
              <a:ea typeface="Arial"/>
              <a:cs typeface="Arial"/>
              <a:sym typeface="Arial"/>
            </a:endParaRPr>
          </a:p>
        </p:txBody>
      </p:sp>
      <p:sp>
        <p:nvSpPr>
          <p:cNvPr id="166" name="Google Shape;166;p24"/>
          <p:cNvSpPr/>
          <p:nvPr/>
        </p:nvSpPr>
        <p:spPr>
          <a:xfrm>
            <a:off x="2012767" y="3248533"/>
            <a:ext cx="8232000" cy="609600"/>
          </a:xfrm>
          <a:prstGeom prst="homePlate">
            <a:avLst>
              <a:gd name="adj" fmla="val 50000"/>
            </a:avLst>
          </a:prstGeom>
          <a:solidFill>
            <a:srgbClr val="504481">
              <a:alpha val="66666"/>
            </a:srgbClr>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600"/>
            </a:pPr>
            <a:r>
              <a:rPr lang="fr-FR" sz="2133" b="1" dirty="0">
                <a:solidFill>
                  <a:schemeClr val="lt1"/>
                </a:solidFill>
                <a:latin typeface="Arial"/>
                <a:ea typeface="Arial"/>
                <a:cs typeface="Arial"/>
                <a:sym typeface="Arial"/>
              </a:rPr>
              <a:t>Équité et disparités (</a:t>
            </a:r>
            <a:r>
              <a:rPr lang="fr-FR" sz="2133" b="1" dirty="0" err="1">
                <a:solidFill>
                  <a:schemeClr val="lt1"/>
                </a:solidFill>
                <a:latin typeface="Arial"/>
                <a:ea typeface="Arial"/>
                <a:cs typeface="Arial"/>
                <a:sym typeface="Arial"/>
              </a:rPr>
              <a:t>chap</a:t>
            </a:r>
            <a:r>
              <a:rPr lang="fr-FR" sz="2133" b="1" dirty="0">
                <a:solidFill>
                  <a:schemeClr val="lt1"/>
                </a:solidFill>
                <a:latin typeface="Arial"/>
                <a:ea typeface="Arial"/>
                <a:cs typeface="Arial"/>
                <a:sym typeface="Arial"/>
              </a:rPr>
              <a:t> 6)</a:t>
            </a:r>
            <a:endParaRPr sz="2133" b="1" dirty="0">
              <a:solidFill>
                <a:schemeClr val="lt1"/>
              </a:solidFill>
              <a:latin typeface="Arial"/>
              <a:ea typeface="Arial"/>
              <a:cs typeface="Arial"/>
              <a:sym typeface="Arial"/>
            </a:endParaRPr>
          </a:p>
        </p:txBody>
      </p:sp>
      <p:sp>
        <p:nvSpPr>
          <p:cNvPr id="167" name="Google Shape;167;p24"/>
          <p:cNvSpPr/>
          <p:nvPr/>
        </p:nvSpPr>
        <p:spPr>
          <a:xfrm>
            <a:off x="2215967" y="3959733"/>
            <a:ext cx="8232000" cy="609600"/>
          </a:xfrm>
          <a:prstGeom prst="homePlate">
            <a:avLst>
              <a:gd name="adj" fmla="val 50000"/>
            </a:avLst>
          </a:prstGeom>
          <a:solidFill>
            <a:srgbClr val="504481">
              <a:alpha val="66666"/>
            </a:srgbClr>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600"/>
            </a:pPr>
            <a:r>
              <a:rPr lang="fr-FR" sz="2133" b="1">
                <a:solidFill>
                  <a:schemeClr val="lt1"/>
                </a:solidFill>
                <a:latin typeface="Arial"/>
                <a:ea typeface="Arial"/>
                <a:cs typeface="Arial"/>
                <a:sym typeface="Arial"/>
              </a:rPr>
              <a:t>Coûts et financement (chap 3)</a:t>
            </a:r>
            <a:endParaRPr sz="2133" b="1">
              <a:solidFill>
                <a:schemeClr val="lt1"/>
              </a:solidFill>
              <a:latin typeface="Arial"/>
              <a:ea typeface="Arial"/>
              <a:cs typeface="Arial"/>
              <a:sym typeface="Arial"/>
            </a:endParaRPr>
          </a:p>
        </p:txBody>
      </p:sp>
      <p:sp>
        <p:nvSpPr>
          <p:cNvPr id="168" name="Google Shape;168;p24"/>
          <p:cNvSpPr/>
          <p:nvPr/>
        </p:nvSpPr>
        <p:spPr>
          <a:xfrm>
            <a:off x="2419167" y="4670933"/>
            <a:ext cx="8232000" cy="609600"/>
          </a:xfrm>
          <a:prstGeom prst="homePlate">
            <a:avLst>
              <a:gd name="adj" fmla="val 50000"/>
            </a:avLst>
          </a:prstGeom>
          <a:solidFill>
            <a:srgbClr val="504481"/>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600"/>
            </a:pPr>
            <a:r>
              <a:rPr lang="fr-FR" sz="2133" b="1">
                <a:solidFill>
                  <a:schemeClr val="lt1"/>
                </a:solidFill>
                <a:latin typeface="Arial"/>
                <a:ea typeface="Arial"/>
                <a:cs typeface="Arial"/>
                <a:sym typeface="Arial"/>
              </a:rPr>
              <a:t>Efficacité externe du système (chap 5) </a:t>
            </a:r>
            <a:endParaRPr sz="2133" b="1">
              <a:solidFill>
                <a:schemeClr val="lt1"/>
              </a:solidFill>
              <a:latin typeface="Arial"/>
              <a:ea typeface="Arial"/>
              <a:cs typeface="Arial"/>
              <a:sym typeface="Arial"/>
            </a:endParaRPr>
          </a:p>
        </p:txBody>
      </p:sp>
      <p:sp>
        <p:nvSpPr>
          <p:cNvPr id="169" name="Google Shape;169;p24"/>
          <p:cNvSpPr/>
          <p:nvPr/>
        </p:nvSpPr>
        <p:spPr>
          <a:xfrm>
            <a:off x="2622367" y="5382133"/>
            <a:ext cx="8232000" cy="609600"/>
          </a:xfrm>
          <a:prstGeom prst="homePlate">
            <a:avLst>
              <a:gd name="adj" fmla="val 50000"/>
            </a:avLst>
          </a:prstGeom>
          <a:solidFill>
            <a:srgbClr val="3D2E71">
              <a:alpha val="80000"/>
            </a:srgbClr>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600"/>
            </a:pPr>
            <a:r>
              <a:rPr lang="fr-FR" sz="2133" b="1">
                <a:solidFill>
                  <a:schemeClr val="lt1"/>
                </a:solidFill>
                <a:latin typeface="Arial"/>
                <a:ea typeface="Arial"/>
                <a:cs typeface="Arial"/>
                <a:sym typeface="Arial"/>
              </a:rPr>
              <a:t>Chapitres sous-sectoriels (EPE, EFTP, Ens Sup, Alpha)</a:t>
            </a:r>
            <a:endParaRPr sz="2133" b="1">
              <a:solidFill>
                <a:schemeClr val="lt1"/>
              </a:solidFill>
              <a:latin typeface="Arial"/>
              <a:ea typeface="Arial"/>
              <a:cs typeface="Arial"/>
              <a:sym typeface="Arial"/>
            </a:endParaRPr>
          </a:p>
        </p:txBody>
      </p:sp>
      <p:sp>
        <p:nvSpPr>
          <p:cNvPr id="170" name="Google Shape;170;p24"/>
          <p:cNvSpPr/>
          <p:nvPr/>
        </p:nvSpPr>
        <p:spPr>
          <a:xfrm>
            <a:off x="2825567" y="6093333"/>
            <a:ext cx="8232000" cy="609600"/>
          </a:xfrm>
          <a:prstGeom prst="homePlate">
            <a:avLst>
              <a:gd name="adj" fmla="val 50000"/>
            </a:avLst>
          </a:prstGeom>
          <a:solidFill>
            <a:srgbClr val="3D2E71"/>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600"/>
            </a:pPr>
            <a:r>
              <a:rPr lang="fr-FR" sz="2133" b="1">
                <a:solidFill>
                  <a:schemeClr val="lt1"/>
                </a:solidFill>
                <a:latin typeface="Arial"/>
                <a:ea typeface="Arial"/>
                <a:cs typeface="Arial"/>
                <a:sym typeface="Arial"/>
              </a:rPr>
              <a:t>Vulnérabilités et risques</a:t>
            </a:r>
            <a:endParaRPr sz="2133" b="1">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C7D763-19E7-4BE8-A606-84D414844377}"/>
              </a:ext>
            </a:extLst>
          </p:cNvPr>
          <p:cNvSpPr>
            <a:spLocks noGrp="1"/>
          </p:cNvSpPr>
          <p:nvPr>
            <p:ph type="title"/>
          </p:nvPr>
        </p:nvSpPr>
        <p:spPr/>
        <p:txBody>
          <a:bodyPr>
            <a:noAutofit/>
          </a:bodyPr>
          <a:lstStyle/>
          <a:p>
            <a:r>
              <a:rPr lang="fr-FR" sz="3200" b="1" dirty="0">
                <a:solidFill>
                  <a:srgbClr val="FF0000"/>
                </a:solidFill>
              </a:rPr>
              <a:t>3.1 Planification sensible au genre et aux droits de l’enfant</a:t>
            </a:r>
            <a:br>
              <a:rPr lang="fr-FR" sz="3200" b="1" dirty="0">
                <a:solidFill>
                  <a:srgbClr val="FF0000"/>
                </a:solidFill>
              </a:rPr>
            </a:br>
            <a:r>
              <a:rPr lang="fr-FR" sz="3200" b="1" dirty="0" smtClean="0">
                <a:solidFill>
                  <a:srgbClr val="FF0000"/>
                </a:solidFill>
              </a:rPr>
              <a:t>. Diagnostic </a:t>
            </a:r>
            <a:r>
              <a:rPr lang="fr-FR" sz="3200" b="1" dirty="0">
                <a:solidFill>
                  <a:srgbClr val="FF0000"/>
                </a:solidFill>
              </a:rPr>
              <a:t>de type RESEN</a:t>
            </a:r>
            <a:endParaRPr lang="fr-FR" sz="3200" b="1" dirty="0">
              <a:solidFill>
                <a:srgbClr val="FF0000"/>
              </a:solidFill>
            </a:endParaRPr>
          </a:p>
        </p:txBody>
      </p:sp>
      <p:sp>
        <p:nvSpPr>
          <p:cNvPr id="3" name="Espace réservé du contenu 2">
            <a:extLst>
              <a:ext uri="{FF2B5EF4-FFF2-40B4-BE49-F238E27FC236}">
                <a16:creationId xmlns:a16="http://schemas.microsoft.com/office/drawing/2014/main" id="{4B7A624C-4F93-453F-B0C6-DDC1A1513C75}"/>
              </a:ext>
            </a:extLst>
          </p:cNvPr>
          <p:cNvSpPr>
            <a:spLocks noGrp="1"/>
          </p:cNvSpPr>
          <p:nvPr>
            <p:ph idx="1"/>
          </p:nvPr>
        </p:nvSpPr>
        <p:spPr>
          <a:xfrm>
            <a:off x="1408670" y="1899270"/>
            <a:ext cx="10783329" cy="4730129"/>
          </a:xfrm>
        </p:spPr>
        <p:txBody>
          <a:bodyPr>
            <a:normAutofit/>
          </a:bodyPr>
          <a:lstStyle/>
          <a:p>
            <a:r>
              <a:rPr lang="fr-FR" dirty="0"/>
              <a:t>Il est à noter que la méthodologie de l’analyse sectorielle se développe toujours pour inclure d’autres chapitres. L’analyse des risques et vulnérabilités, l’éducation inclusive, l’analyse des institutions éducatives et l’économie politique des systèmes éducatifs sont quelques thématiques actuellement en cours de développement.</a:t>
            </a:r>
          </a:p>
          <a:p>
            <a:pPr algn="just">
              <a:lnSpc>
                <a:spcPct val="107000"/>
              </a:lnSpc>
              <a:spcAft>
                <a:spcPts val="800"/>
              </a:spcAft>
            </a:pPr>
            <a:r>
              <a:rPr lang="fr-FR" dirty="0"/>
              <a:t>Phases du RESEN</a:t>
            </a:r>
          </a:p>
          <a:p>
            <a:pPr algn="just"/>
            <a:r>
              <a:rPr lang="fr-FR" dirty="0"/>
              <a:t>Au plan administratif : requête d’appui à l’IIPE-UNESCO Dakar, Signature de convention avec les objectifs de l’ASE calendrier de travail, nomination d’une équipe technique nationale dans le pays demandeur, mais aussi une équipe d’analystes au sein de l’IIPE-UNESCO Dakar</a:t>
            </a:r>
          </a:p>
          <a:p>
            <a:endParaRPr lang="fr-FR" dirty="0"/>
          </a:p>
        </p:txBody>
      </p:sp>
    </p:spTree>
    <p:extLst>
      <p:ext uri="{BB962C8B-B14F-4D97-AF65-F5344CB8AC3E}">
        <p14:creationId xmlns:p14="http://schemas.microsoft.com/office/powerpoint/2010/main" val="41098845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E6847-1DF1-484F-A401-395E1EC25969}"/>
              </a:ext>
            </a:extLst>
          </p:cNvPr>
          <p:cNvSpPr>
            <a:spLocks noGrp="1"/>
          </p:cNvSpPr>
          <p:nvPr>
            <p:ph type="title"/>
          </p:nvPr>
        </p:nvSpPr>
        <p:spPr/>
        <p:txBody>
          <a:bodyPr>
            <a:noAutofit/>
          </a:bodyPr>
          <a:lstStyle/>
          <a:p>
            <a:r>
              <a:rPr lang="fr-FR" sz="3200" b="1" dirty="0">
                <a:solidFill>
                  <a:srgbClr val="FF0000"/>
                </a:solidFill>
              </a:rPr>
              <a:t>3.1 Planification sensible au genre et aux droits de l’enfant</a:t>
            </a:r>
            <a:br>
              <a:rPr lang="fr-FR" sz="3200" b="1" dirty="0">
                <a:solidFill>
                  <a:srgbClr val="FF0000"/>
                </a:solidFill>
              </a:rPr>
            </a:br>
            <a:r>
              <a:rPr lang="fr-FR" sz="3200" b="1" dirty="0">
                <a:solidFill>
                  <a:srgbClr val="FF0000"/>
                </a:solidFill>
              </a:rPr>
              <a:t>. Diagnostic de type RESEN</a:t>
            </a:r>
            <a:endParaRPr lang="fr-FR" sz="3200" dirty="0"/>
          </a:p>
        </p:txBody>
      </p:sp>
      <p:sp>
        <p:nvSpPr>
          <p:cNvPr id="3" name="Espace réservé du contenu 2">
            <a:extLst>
              <a:ext uri="{FF2B5EF4-FFF2-40B4-BE49-F238E27FC236}">
                <a16:creationId xmlns:a16="http://schemas.microsoft.com/office/drawing/2014/main" id="{69E73588-C63A-4608-A1E0-838EDCE332FB}"/>
              </a:ext>
            </a:extLst>
          </p:cNvPr>
          <p:cNvSpPr>
            <a:spLocks noGrp="1"/>
          </p:cNvSpPr>
          <p:nvPr>
            <p:ph idx="1"/>
          </p:nvPr>
        </p:nvSpPr>
        <p:spPr/>
        <p:txBody>
          <a:bodyPr/>
          <a:lstStyle/>
          <a:p>
            <a:pPr algn="just"/>
            <a:r>
              <a:rPr lang="fr-FR" dirty="0">
                <a:solidFill>
                  <a:srgbClr val="000000"/>
                </a:solidFill>
                <a:effectLst/>
                <a:latin typeface="Calibri Light" panose="020F0302020204030204" pitchFamily="34" charset="0"/>
                <a:ea typeface="Calibri" panose="020F0502020204030204" pitchFamily="34" charset="0"/>
              </a:rPr>
              <a:t>Au plan technique, plusieurs sous-phases sont à considérer, lesquelles incluent : </a:t>
            </a:r>
            <a:endParaRPr lang="fr-FR" dirty="0">
              <a:solidFill>
                <a:srgbClr val="000000"/>
              </a:solidFill>
              <a:effectLst/>
              <a:latin typeface="Calibri" panose="020F0502020204030204" pitchFamily="34" charset="0"/>
              <a:ea typeface="Calibri" panose="020F0502020204030204" pitchFamily="34" charset="0"/>
            </a:endParaRPr>
          </a:p>
          <a:p>
            <a:pPr algn="just"/>
            <a:r>
              <a:rPr lang="fr-FR" dirty="0">
                <a:solidFill>
                  <a:srgbClr val="000000"/>
                </a:solidFill>
                <a:effectLst/>
                <a:latin typeface="Calibri Light" panose="020F0302020204030204" pitchFamily="34" charset="0"/>
                <a:ea typeface="Calibri" panose="020F0502020204030204" pitchFamily="34" charset="0"/>
              </a:rPr>
              <a:t>• Collecte d’informations </a:t>
            </a:r>
            <a:endParaRPr lang="fr-FR" dirty="0">
              <a:solidFill>
                <a:srgbClr val="000000"/>
              </a:solidFill>
              <a:effectLst/>
              <a:latin typeface="Calibri" panose="020F0502020204030204" pitchFamily="34" charset="0"/>
              <a:ea typeface="Calibri" panose="020F0502020204030204" pitchFamily="34" charset="0"/>
            </a:endParaRPr>
          </a:p>
          <a:p>
            <a:pPr algn="just"/>
            <a:r>
              <a:rPr lang="fr-FR" dirty="0">
                <a:solidFill>
                  <a:srgbClr val="000000"/>
                </a:solidFill>
                <a:effectLst/>
                <a:latin typeface="Calibri Light" panose="020F0302020204030204" pitchFamily="34" charset="0"/>
                <a:ea typeface="Calibri" panose="020F0502020204030204" pitchFamily="34" charset="0"/>
              </a:rPr>
              <a:t>Traitement des données </a:t>
            </a:r>
            <a:endParaRPr lang="fr-FR" dirty="0">
              <a:solidFill>
                <a:srgbClr val="000000"/>
              </a:solidFill>
              <a:effectLst/>
              <a:latin typeface="Calibri" panose="020F0502020204030204" pitchFamily="34" charset="0"/>
              <a:ea typeface="Calibri" panose="020F0502020204030204" pitchFamily="34" charset="0"/>
            </a:endParaRPr>
          </a:p>
          <a:p>
            <a:pPr algn="just"/>
            <a:r>
              <a:rPr lang="fr-FR" dirty="0">
                <a:solidFill>
                  <a:srgbClr val="000000"/>
                </a:solidFill>
                <a:effectLst/>
                <a:latin typeface="Calibri Light" panose="020F0302020204030204" pitchFamily="34" charset="0"/>
                <a:ea typeface="Calibri" panose="020F0502020204030204" pitchFamily="34" charset="0"/>
              </a:rPr>
              <a:t>Analyse des données </a:t>
            </a:r>
            <a:endParaRPr lang="fr-FR" dirty="0">
              <a:solidFill>
                <a:srgbClr val="000000"/>
              </a:solidFill>
              <a:effectLst/>
              <a:latin typeface="Calibri" panose="020F0502020204030204" pitchFamily="34" charset="0"/>
              <a:ea typeface="Calibri" panose="020F0502020204030204" pitchFamily="34" charset="0"/>
            </a:endParaRPr>
          </a:p>
          <a:p>
            <a:pPr algn="just"/>
            <a:r>
              <a:rPr lang="fr-FR" dirty="0">
                <a:solidFill>
                  <a:srgbClr val="000000"/>
                </a:solidFill>
                <a:effectLst/>
                <a:latin typeface="Calibri Light" panose="020F0302020204030204" pitchFamily="34" charset="0"/>
                <a:ea typeface="Calibri" panose="020F0502020204030204" pitchFamily="34" charset="0"/>
              </a:rPr>
              <a:t>Discussion des résultats </a:t>
            </a:r>
            <a:endParaRPr lang="fr-FR" dirty="0">
              <a:solidFill>
                <a:srgbClr val="000000"/>
              </a:solidFill>
              <a:effectLst/>
              <a:latin typeface="Calibri" panose="020F0502020204030204" pitchFamily="34" charset="0"/>
              <a:ea typeface="Calibri" panose="020F0502020204030204" pitchFamily="34" charset="0"/>
            </a:endParaRPr>
          </a:p>
          <a:p>
            <a:pPr algn="just"/>
            <a:r>
              <a:rPr lang="fr-FR" dirty="0">
                <a:solidFill>
                  <a:srgbClr val="000000"/>
                </a:solidFill>
                <a:effectLst/>
                <a:latin typeface="Calibri Light" panose="020F0302020204030204" pitchFamily="34" charset="0"/>
                <a:ea typeface="Calibri" panose="020F0502020204030204" pitchFamily="34" charset="0"/>
              </a:rPr>
              <a:t>Rédaction du rapport </a:t>
            </a:r>
            <a:endParaRPr lang="fr-FR" dirty="0">
              <a:solidFill>
                <a:srgbClr val="000000"/>
              </a:solidFill>
              <a:latin typeface="Calibri" panose="020F0502020204030204" pitchFamily="34" charset="0"/>
              <a:ea typeface="Calibri" panose="020F0502020204030204" pitchFamily="34" charset="0"/>
            </a:endParaRPr>
          </a:p>
          <a:p>
            <a:pPr algn="just"/>
            <a:r>
              <a:rPr lang="fr-FR" dirty="0">
                <a:solidFill>
                  <a:srgbClr val="000000"/>
                </a:solidFill>
                <a:effectLst/>
                <a:latin typeface="Calibri Light" panose="020F0302020204030204" pitchFamily="34" charset="0"/>
                <a:ea typeface="Calibri" panose="020F0502020204030204" pitchFamily="34" charset="0"/>
              </a:rPr>
              <a:t>Présentation des résultats, validation et dissémination </a:t>
            </a:r>
            <a:endParaRPr lang="fr-FR" dirty="0">
              <a:solidFill>
                <a:srgbClr val="000000"/>
              </a:solidFill>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24991368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DDCADB-7FF3-41E9-B410-A5E44C6E025F}"/>
              </a:ext>
            </a:extLst>
          </p:cNvPr>
          <p:cNvSpPr>
            <a:spLocks noGrp="1"/>
          </p:cNvSpPr>
          <p:nvPr>
            <p:ph type="title"/>
          </p:nvPr>
        </p:nvSpPr>
        <p:spPr>
          <a:xfrm>
            <a:off x="1223140" y="1"/>
            <a:ext cx="10515600" cy="927652"/>
          </a:xfrm>
        </p:spPr>
        <p:txBody>
          <a:bodyPr>
            <a:noAutofit/>
          </a:bodyPr>
          <a:lstStyle/>
          <a:p>
            <a:r>
              <a:rPr lang="fr-FR" sz="3200" b="1" dirty="0">
                <a:solidFill>
                  <a:srgbClr val="FF0000"/>
                </a:solidFill>
              </a:rPr>
              <a:t>3.1 Planification sensible au genre et aux droits de l’enfant</a:t>
            </a:r>
            <a:br>
              <a:rPr lang="fr-FR" sz="3200" b="1" dirty="0">
                <a:solidFill>
                  <a:srgbClr val="FF0000"/>
                </a:solidFill>
              </a:rPr>
            </a:br>
            <a:r>
              <a:rPr lang="fr-FR" sz="3200" b="1" dirty="0">
                <a:solidFill>
                  <a:srgbClr val="FF0000"/>
                </a:solidFill>
              </a:rPr>
              <a:t>. Diagnostic de type RESEN</a:t>
            </a:r>
            <a:endParaRPr lang="fr-FR" sz="3200" dirty="0"/>
          </a:p>
        </p:txBody>
      </p:sp>
      <p:sp>
        <p:nvSpPr>
          <p:cNvPr id="3" name="Espace réservé du contenu 2">
            <a:extLst>
              <a:ext uri="{FF2B5EF4-FFF2-40B4-BE49-F238E27FC236}">
                <a16:creationId xmlns:a16="http://schemas.microsoft.com/office/drawing/2014/main" id="{75524CF5-579C-4F05-898B-58AFEA0F2C76}"/>
              </a:ext>
            </a:extLst>
          </p:cNvPr>
          <p:cNvSpPr>
            <a:spLocks noGrp="1"/>
          </p:cNvSpPr>
          <p:nvPr>
            <p:ph idx="1"/>
          </p:nvPr>
        </p:nvSpPr>
        <p:spPr>
          <a:xfrm>
            <a:off x="1408670" y="927652"/>
            <a:ext cx="10783329" cy="5930347"/>
          </a:xfrm>
        </p:spPr>
        <p:txBody>
          <a:bodyPr>
            <a:normAutofit fontScale="47500" lnSpcReduction="20000"/>
          </a:bodyPr>
          <a:lstStyle/>
          <a:p>
            <a:pPr algn="just"/>
            <a:r>
              <a:rPr lang="fr-FR" sz="4400" dirty="0"/>
              <a:t>Quelques exemples de questions à aborder pour analyser les inégalités de genre dans les différents chapitres d’un RESEN standard5 :</a:t>
            </a:r>
          </a:p>
          <a:p>
            <a:pPr algn="just"/>
            <a:r>
              <a:rPr lang="fr-FR" sz="4400" dirty="0"/>
              <a:t>• Chapitre 1 : Contexte global de développement du secteur de l’éducation </a:t>
            </a:r>
          </a:p>
          <a:p>
            <a:pPr algn="just">
              <a:lnSpc>
                <a:spcPct val="107000"/>
              </a:lnSpc>
              <a:spcAft>
                <a:spcPts val="800"/>
              </a:spcAft>
            </a:pPr>
            <a:r>
              <a:rPr lang="fr-FR" sz="4400" dirty="0"/>
              <a:t>L’évolution démographique est-elle la même chez les filles et les garçons, notamment chez la population scolarisable ? </a:t>
            </a:r>
          </a:p>
          <a:p>
            <a:pPr algn="just">
              <a:lnSpc>
                <a:spcPct val="107000"/>
              </a:lnSpc>
              <a:spcAft>
                <a:spcPts val="800"/>
              </a:spcAft>
            </a:pPr>
            <a:r>
              <a:rPr lang="fr-FR" sz="4400" dirty="0"/>
              <a:t>Existe-t-il des disparités entre les sexes concernant la santé ? </a:t>
            </a:r>
          </a:p>
          <a:p>
            <a:pPr algn="just">
              <a:lnSpc>
                <a:spcPct val="107000"/>
              </a:lnSpc>
              <a:spcAft>
                <a:spcPts val="800"/>
              </a:spcAft>
            </a:pPr>
            <a:r>
              <a:rPr lang="fr-FR" sz="4400" dirty="0"/>
              <a:t>Le contexte humanitaire touche-t-il les individus différemment en fonction de leur sexe ? </a:t>
            </a:r>
          </a:p>
          <a:p>
            <a:pPr algn="just">
              <a:lnSpc>
                <a:spcPct val="107000"/>
              </a:lnSpc>
              <a:spcAft>
                <a:spcPts val="800"/>
              </a:spcAft>
            </a:pPr>
            <a:r>
              <a:rPr lang="fr-FR" sz="4400" dirty="0"/>
              <a:t>Chapitre 2 : Analyse des scolarisations, de l’efficacité interne et des enfants hors du système </a:t>
            </a:r>
          </a:p>
          <a:p>
            <a:pPr algn="just">
              <a:lnSpc>
                <a:spcPct val="107000"/>
              </a:lnSpc>
              <a:spcAft>
                <a:spcPts val="800"/>
              </a:spcAft>
            </a:pPr>
            <a:r>
              <a:rPr lang="fr-FR" sz="4400" dirty="0"/>
              <a:t>Existe-t-il des disparités d’accès à l’éducation selon le sexe ? Comment ces disparités évoluent-elles ? </a:t>
            </a:r>
          </a:p>
          <a:p>
            <a:pPr algn="just">
              <a:lnSpc>
                <a:spcPct val="107000"/>
              </a:lnSpc>
              <a:spcAft>
                <a:spcPts val="800"/>
              </a:spcAft>
            </a:pPr>
            <a:r>
              <a:rPr lang="fr-FR" sz="4400" dirty="0"/>
              <a:t>Y a-t-il des disparités entre filles et garçons plus marquées selon les régions, les groupes de revenus, ou d’autres caractéristiques sociales pertinentes ? </a:t>
            </a:r>
          </a:p>
          <a:p>
            <a:pPr algn="just">
              <a:lnSpc>
                <a:spcPct val="107000"/>
              </a:lnSpc>
              <a:spcAft>
                <a:spcPts val="800"/>
              </a:spcAft>
            </a:pPr>
            <a:r>
              <a:rPr lang="fr-FR" sz="4400" dirty="0"/>
              <a:t>Existe-t-il des disparités selon le sexe dans les parcours (redoublement, mais aussi orientation) ? </a:t>
            </a:r>
          </a:p>
          <a:p>
            <a:endParaRPr lang="fr-FR" dirty="0"/>
          </a:p>
        </p:txBody>
      </p:sp>
    </p:spTree>
    <p:extLst>
      <p:ext uri="{BB962C8B-B14F-4D97-AF65-F5344CB8AC3E}">
        <p14:creationId xmlns:p14="http://schemas.microsoft.com/office/powerpoint/2010/main" val="20355670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970ECD-E08E-40F4-AFEA-8EF05E7F903B}"/>
              </a:ext>
            </a:extLst>
          </p:cNvPr>
          <p:cNvSpPr>
            <a:spLocks noGrp="1"/>
          </p:cNvSpPr>
          <p:nvPr>
            <p:ph type="title"/>
          </p:nvPr>
        </p:nvSpPr>
        <p:spPr>
          <a:xfrm>
            <a:off x="1408671" y="289114"/>
            <a:ext cx="10515600" cy="636554"/>
          </a:xfrm>
        </p:spPr>
        <p:txBody>
          <a:bodyPr>
            <a:noAutofit/>
          </a:bodyPr>
          <a:lstStyle/>
          <a:p>
            <a:r>
              <a:rPr lang="fr-FR" sz="3200" b="1" dirty="0">
                <a:solidFill>
                  <a:srgbClr val="FF0000"/>
                </a:solidFill>
              </a:rPr>
              <a:t>3.1 Planification sensible au genre et aux droits de l’enfant</a:t>
            </a:r>
            <a:br>
              <a:rPr lang="fr-FR" sz="3200" b="1" dirty="0">
                <a:solidFill>
                  <a:srgbClr val="FF0000"/>
                </a:solidFill>
              </a:rPr>
            </a:br>
            <a:r>
              <a:rPr lang="fr-FR" sz="3200" b="1" dirty="0">
                <a:solidFill>
                  <a:srgbClr val="FF0000"/>
                </a:solidFill>
              </a:rPr>
              <a:t>. Diagnostic de type RESEN</a:t>
            </a:r>
            <a:endParaRPr lang="fr-FR" sz="3200" dirty="0"/>
          </a:p>
        </p:txBody>
      </p:sp>
      <p:sp>
        <p:nvSpPr>
          <p:cNvPr id="3" name="Espace réservé du contenu 2">
            <a:extLst>
              <a:ext uri="{FF2B5EF4-FFF2-40B4-BE49-F238E27FC236}">
                <a16:creationId xmlns:a16="http://schemas.microsoft.com/office/drawing/2014/main" id="{8B3311E6-A9CE-4180-9AC0-60AFB3895E63}"/>
              </a:ext>
            </a:extLst>
          </p:cNvPr>
          <p:cNvSpPr>
            <a:spLocks noGrp="1"/>
          </p:cNvSpPr>
          <p:nvPr>
            <p:ph idx="1"/>
          </p:nvPr>
        </p:nvSpPr>
        <p:spPr>
          <a:xfrm>
            <a:off x="1408670" y="1126434"/>
            <a:ext cx="10783329" cy="5731565"/>
          </a:xfrm>
        </p:spPr>
        <p:txBody>
          <a:bodyPr>
            <a:normAutofit fontScale="77500" lnSpcReduction="20000"/>
          </a:bodyPr>
          <a:lstStyle/>
          <a:p>
            <a:pPr algn="just">
              <a:lnSpc>
                <a:spcPct val="107000"/>
              </a:lnSpc>
              <a:spcAft>
                <a:spcPts val="800"/>
              </a:spcAft>
            </a:pPr>
            <a:r>
              <a:rPr lang="fr-FR" sz="2300" dirty="0"/>
              <a:t>Chapitre 4 : La qualité, les capacités du système et la gestion </a:t>
            </a:r>
          </a:p>
          <a:p>
            <a:pPr algn="just">
              <a:lnSpc>
                <a:spcPct val="107000"/>
              </a:lnSpc>
              <a:spcAft>
                <a:spcPts val="800"/>
              </a:spcAft>
            </a:pPr>
            <a:r>
              <a:rPr lang="fr-FR" sz="2300" dirty="0"/>
              <a:t>Les performances sont-elles différentes selon le sexe ? </a:t>
            </a:r>
          </a:p>
          <a:p>
            <a:pPr algn="just">
              <a:lnSpc>
                <a:spcPct val="107000"/>
              </a:lnSpc>
              <a:spcAft>
                <a:spcPts val="800"/>
              </a:spcAft>
            </a:pPr>
            <a:r>
              <a:rPr lang="fr-FR" sz="2300" dirty="0"/>
              <a:t>Les filles sont-elles plus performantes lorsqu’elles sont encadrées par des enseignantes ? </a:t>
            </a:r>
          </a:p>
          <a:p>
            <a:pPr algn="just">
              <a:lnSpc>
                <a:spcPct val="107000"/>
              </a:lnSpc>
              <a:spcAft>
                <a:spcPts val="800"/>
              </a:spcAft>
            </a:pPr>
            <a:r>
              <a:rPr lang="fr-FR" sz="2300" dirty="0"/>
              <a:t>Les </a:t>
            </a:r>
            <a:r>
              <a:rPr lang="fr-FR" sz="2300" dirty="0" smtClean="0"/>
              <a:t>enseignant(e)s </a:t>
            </a:r>
            <a:r>
              <a:rPr lang="fr-FR" sz="2300" dirty="0"/>
              <a:t>ont-ils et ont-elles bénéficié d’une formation sur les problématiques de genre en éducation ? </a:t>
            </a:r>
          </a:p>
          <a:p>
            <a:pPr algn="just">
              <a:lnSpc>
                <a:spcPct val="107000"/>
              </a:lnSpc>
              <a:spcAft>
                <a:spcPts val="800"/>
              </a:spcAft>
            </a:pPr>
            <a:r>
              <a:rPr lang="fr-FR" sz="2300" dirty="0"/>
              <a:t>Chapitre 5 : Efficacité externe du système </a:t>
            </a:r>
          </a:p>
          <a:p>
            <a:pPr algn="just">
              <a:lnSpc>
                <a:spcPct val="107000"/>
              </a:lnSpc>
              <a:spcAft>
                <a:spcPts val="800"/>
              </a:spcAft>
            </a:pPr>
            <a:r>
              <a:rPr lang="fr-FR" sz="2300" dirty="0"/>
              <a:t>Y a-t-il des inégalités entre les genres dans l’accès à l’emploi, à niveau de formation égal ? </a:t>
            </a:r>
          </a:p>
          <a:p>
            <a:pPr algn="just">
              <a:lnSpc>
                <a:spcPct val="107000"/>
              </a:lnSpc>
              <a:spcAft>
                <a:spcPts val="800"/>
              </a:spcAft>
            </a:pPr>
            <a:r>
              <a:rPr lang="fr-FR" sz="2300" dirty="0"/>
              <a:t>Chapitre 6 : Équité </a:t>
            </a:r>
          </a:p>
          <a:p>
            <a:pPr algn="just">
              <a:lnSpc>
                <a:spcPct val="107000"/>
              </a:lnSpc>
              <a:spcAft>
                <a:spcPts val="800"/>
              </a:spcAft>
            </a:pPr>
            <a:r>
              <a:rPr lang="fr-FR" sz="2300" dirty="0"/>
              <a:t>Y a-t-il des disparités entre les sexes plus marquées dans certains groupes que dans d’autres (selon le lieu de vie, le handicap, le niveau de vie, etc.) ? </a:t>
            </a:r>
          </a:p>
          <a:p>
            <a:pPr algn="just">
              <a:lnSpc>
                <a:spcPct val="107000"/>
              </a:lnSpc>
              <a:spcAft>
                <a:spcPts val="800"/>
              </a:spcAft>
            </a:pPr>
            <a:r>
              <a:rPr lang="fr-FR" sz="2300" dirty="0"/>
              <a:t>Ce chapitre porte une attention particulière aux disparités entre les sexes, en vue d’offrir une caractérisation plus fine des populations désavantagées (leur localisation géographique, statut socio-économique, profil éducatif, etc.). Ce chapitre examine aussi le degré d’équité dans la distribution des ressources du secteur. </a:t>
            </a:r>
          </a:p>
          <a:p>
            <a:endParaRPr lang="fr-FR" dirty="0"/>
          </a:p>
        </p:txBody>
      </p:sp>
    </p:spTree>
    <p:extLst>
      <p:ext uri="{BB962C8B-B14F-4D97-AF65-F5344CB8AC3E}">
        <p14:creationId xmlns:p14="http://schemas.microsoft.com/office/powerpoint/2010/main" val="34482373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521861" y="159941"/>
            <a:ext cx="10510811" cy="6074603"/>
          </a:xfrm>
        </p:spPr>
        <p:txBody>
          <a:bodyPr>
            <a:normAutofit fontScale="32500" lnSpcReduction="20000"/>
          </a:bodyPr>
          <a:lstStyle/>
          <a:p>
            <a:pPr marL="457200" lvl="1" indent="0">
              <a:buNone/>
            </a:pPr>
            <a:r>
              <a:rPr lang="fr-FR" sz="5500" dirty="0">
                <a:solidFill>
                  <a:srgbClr val="FF0000"/>
                </a:solidFill>
                <a:latin typeface="Arial Black" pitchFamily="34" charset="0"/>
              </a:rPr>
              <a:t>III. </a:t>
            </a:r>
            <a:r>
              <a:rPr lang="fr-FR" sz="55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7000" b="1" dirty="0"/>
          </a:p>
          <a:p>
            <a:pPr marL="457200" lvl="1" indent="0">
              <a:buNone/>
            </a:pPr>
            <a:r>
              <a:rPr lang="fr-FR" sz="7000" b="1" dirty="0">
                <a:solidFill>
                  <a:srgbClr val="FF0000"/>
                </a:solidFill>
              </a:rPr>
              <a:t>3.1 Planification sensible au genre et aux droits de l’enfant</a:t>
            </a:r>
          </a:p>
          <a:p>
            <a:pPr marL="457200" lvl="1" indent="0">
              <a:buNone/>
            </a:pPr>
            <a:endParaRPr lang="fr-FR" sz="3800" b="1" dirty="0">
              <a:solidFill>
                <a:srgbClr val="FF0000"/>
              </a:solidFill>
            </a:endParaRPr>
          </a:p>
          <a:p>
            <a:pPr algn="just"/>
            <a:r>
              <a:rPr lang="fr-FR" sz="7400" dirty="0"/>
              <a:t>Au niveau du budget, au Burkina Faso, grâce aux innovations introduites par le budget programme, il est désormais possible de prendre en compte les thématiques transversales, notamment le genre et les droits de l’enfant dans le processus budgétaire. Pour ce faire, le Burkina s’est engagé dans le processus de basculement vers la Budgétisation Sensible au Genre et aux Droits de l’Enfant (BSGDE) à partir de 2019.</a:t>
            </a:r>
            <a:endParaRPr lang="en-US" sz="7400" dirty="0"/>
          </a:p>
          <a:p>
            <a:pPr algn="just"/>
            <a:r>
              <a:rPr lang="fr-FR" sz="7400" dirty="0"/>
              <a:t>La mise en œuvre de la BSGDE s’est traduite entre autres par l’identification de ministères pilotes à partir de 2019 élargi progressivement à tous les ministères, la désignation de points focaux dans les ministères, l’élaboration d’une annexe montrant la prise en compte du genre après l’élaboration de l’avant-projet de budget programme du département et enfin, l’élaboration d’un rapport d’évaluation de la mise en œuvre de la BGDE en fin d’exercice.</a:t>
            </a:r>
            <a:endParaRPr lang="en-US" sz="7400" dirty="0"/>
          </a:p>
          <a:p>
            <a:pPr algn="just"/>
            <a:r>
              <a:rPr lang="fr-FR" sz="7400" dirty="0"/>
              <a:t>L’annexe sur la prise en compte du genre et des droits de l’enfant comprend la liste des activités genre sensibles, les activités contribuant à la prise en compte des droits de l’enfants et un certain nombre d’indicateurs sectoriels permettant de mesurer les progrès réalisés dans le domaine.</a:t>
            </a:r>
            <a:endParaRPr lang="en-US" sz="7400" dirty="0"/>
          </a:p>
          <a:p>
            <a:pPr marL="0" indent="0" algn="just">
              <a:spcBef>
                <a:spcPts val="0"/>
              </a:spcBef>
              <a:buNone/>
            </a:pPr>
            <a:r>
              <a:rPr lang="fr-FR" sz="7400" dirty="0">
                <a:solidFill>
                  <a:srgbClr val="00B050"/>
                </a:solidFill>
                <a:latin typeface="Arial Black" pitchFamily="34" charset="0"/>
              </a:rPr>
              <a:t> </a:t>
            </a:r>
          </a:p>
        </p:txBody>
      </p:sp>
    </p:spTree>
    <p:extLst>
      <p:ext uri="{BB962C8B-B14F-4D97-AF65-F5344CB8AC3E}">
        <p14:creationId xmlns:p14="http://schemas.microsoft.com/office/powerpoint/2010/main" val="40832832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521861" y="534015"/>
            <a:ext cx="10510811" cy="6033040"/>
          </a:xfrm>
        </p:spPr>
        <p:txBody>
          <a:bodyPr>
            <a:normAutofit fontScale="85000" lnSpcReduction="20000"/>
          </a:bodyPr>
          <a:lstStyle/>
          <a:p>
            <a:pPr marL="457200" lvl="1" indent="0">
              <a:buNone/>
            </a:pPr>
            <a:r>
              <a:rPr lang="fr-FR" sz="3200" dirty="0">
                <a:solidFill>
                  <a:srgbClr val="FF0000"/>
                </a:solidFill>
                <a:latin typeface="Arial Black" pitchFamily="34" charset="0"/>
              </a:rPr>
              <a:t>III. </a:t>
            </a:r>
            <a:r>
              <a:rPr lang="fr-FR" sz="32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3400" b="1" dirty="0"/>
          </a:p>
          <a:p>
            <a:pPr marL="457200" lvl="1" indent="0">
              <a:buNone/>
            </a:pPr>
            <a:r>
              <a:rPr lang="fr-FR" sz="3800" b="1" dirty="0">
                <a:solidFill>
                  <a:srgbClr val="FF0000"/>
                </a:solidFill>
              </a:rPr>
              <a:t>3.1 Planification sensible au genre et aux droits de l’enfant</a:t>
            </a:r>
          </a:p>
          <a:p>
            <a:pPr marL="457200" lvl="1" indent="0">
              <a:buNone/>
            </a:pPr>
            <a:endParaRPr lang="fr-FR" sz="3800" b="1" dirty="0">
              <a:solidFill>
                <a:srgbClr val="FF0000"/>
              </a:solidFill>
            </a:endParaRPr>
          </a:p>
          <a:p>
            <a:pPr algn="just"/>
            <a:r>
              <a:rPr lang="fr-FR" sz="3300" dirty="0"/>
              <a:t>Le rapport d’évaluation permet d’apprécier la mise en œuvre des activités genre sensibles programmées au cours de l’année et le niveau des indicateurs retenus.</a:t>
            </a:r>
            <a:endParaRPr lang="en-US" sz="3300" dirty="0"/>
          </a:p>
          <a:p>
            <a:pPr algn="just"/>
            <a:r>
              <a:rPr lang="fr-FR" sz="3300" dirty="0"/>
              <a:t>Ce rapport est transmis au MEFP pour consolidation.</a:t>
            </a:r>
            <a:endParaRPr lang="en-US" sz="3300" dirty="0"/>
          </a:p>
          <a:p>
            <a:pPr algn="just"/>
            <a:r>
              <a:rPr lang="fr-FR" sz="3300" dirty="0"/>
              <a:t>Les indicateurs retenus ou suivis sont généralement les TBA, TBS, les IPS, la proportion de filles bénéficiaires de bourses, le pourcentage des filles nouvellement inscrites au CP1 bénéficiaires de la subvention des frais d’APE, le nombre de filles vulnérables prises en charge, le nombre d'élèves filles et de garçons à besoins spécifiques pris en charge, la proportion des femmes déclarées alphabétisées Etc. </a:t>
            </a:r>
            <a:endParaRPr lang="en-US" sz="3300" dirty="0"/>
          </a:p>
          <a:p>
            <a:pPr marL="0" indent="0" algn="ctr">
              <a:spcBef>
                <a:spcPts val="0"/>
              </a:spcBef>
              <a:buNone/>
            </a:pPr>
            <a:r>
              <a:rPr lang="fr-FR" sz="4400" dirty="0">
                <a:solidFill>
                  <a:srgbClr val="00B050"/>
                </a:solidFill>
                <a:latin typeface="Arial Black" pitchFamily="34" charset="0"/>
              </a:rPr>
              <a:t> </a:t>
            </a:r>
          </a:p>
        </p:txBody>
      </p:sp>
    </p:spTree>
    <p:extLst>
      <p:ext uri="{BB962C8B-B14F-4D97-AF65-F5344CB8AC3E}">
        <p14:creationId xmlns:p14="http://schemas.microsoft.com/office/powerpoint/2010/main" val="41629958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226127" y="0"/>
            <a:ext cx="10965873" cy="6323985"/>
          </a:xfrm>
        </p:spPr>
        <p:txBody>
          <a:bodyPr>
            <a:normAutofit/>
          </a:bodyPr>
          <a:lstStyle/>
          <a:p>
            <a:pPr marL="457200" lvl="1" indent="0">
              <a:buNone/>
            </a:pPr>
            <a:endParaRPr lang="en-US" sz="1050" b="1" dirty="0"/>
          </a:p>
          <a:p>
            <a:pPr marL="457200" lvl="1" indent="0">
              <a:buNone/>
            </a:pPr>
            <a:r>
              <a:rPr lang="fr-FR" b="1" i="1" dirty="0"/>
              <a:t>Activités genre sensibles en 2021 au MENA</a:t>
            </a:r>
            <a:endParaRPr lang="en-US" b="1" i="1" dirty="0"/>
          </a:p>
          <a:p>
            <a:pPr marL="0" indent="0" algn="ctr">
              <a:spcBef>
                <a:spcPts val="0"/>
              </a:spcBef>
              <a:buNone/>
            </a:pPr>
            <a:endParaRPr lang="fr-FR" sz="4400" dirty="0">
              <a:solidFill>
                <a:srgbClr val="00B050"/>
              </a:solidFill>
              <a:latin typeface="Arial Black"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888059926"/>
              </p:ext>
            </p:extLst>
          </p:nvPr>
        </p:nvGraphicFramePr>
        <p:xfrm>
          <a:off x="1298863" y="657689"/>
          <a:ext cx="10820400" cy="6209265"/>
        </p:xfrm>
        <a:graphic>
          <a:graphicData uri="http://schemas.openxmlformats.org/drawingml/2006/table">
            <a:tbl>
              <a:tblPr bandRow="1"/>
              <a:tblGrid>
                <a:gridCol w="831273">
                  <a:extLst>
                    <a:ext uri="{9D8B030D-6E8A-4147-A177-3AD203B41FA5}">
                      <a16:colId xmlns:a16="http://schemas.microsoft.com/office/drawing/2014/main" val="2244749695"/>
                    </a:ext>
                  </a:extLst>
                </a:gridCol>
                <a:gridCol w="893618">
                  <a:extLst>
                    <a:ext uri="{9D8B030D-6E8A-4147-A177-3AD203B41FA5}">
                      <a16:colId xmlns:a16="http://schemas.microsoft.com/office/drawing/2014/main" val="2953629098"/>
                    </a:ext>
                  </a:extLst>
                </a:gridCol>
                <a:gridCol w="831273">
                  <a:extLst>
                    <a:ext uri="{9D8B030D-6E8A-4147-A177-3AD203B41FA5}">
                      <a16:colId xmlns:a16="http://schemas.microsoft.com/office/drawing/2014/main" val="1393710077"/>
                    </a:ext>
                  </a:extLst>
                </a:gridCol>
                <a:gridCol w="4987636">
                  <a:extLst>
                    <a:ext uri="{9D8B030D-6E8A-4147-A177-3AD203B41FA5}">
                      <a16:colId xmlns:a16="http://schemas.microsoft.com/office/drawing/2014/main" val="1252952265"/>
                    </a:ext>
                  </a:extLst>
                </a:gridCol>
                <a:gridCol w="1163782">
                  <a:extLst>
                    <a:ext uri="{9D8B030D-6E8A-4147-A177-3AD203B41FA5}">
                      <a16:colId xmlns:a16="http://schemas.microsoft.com/office/drawing/2014/main" val="4070527216"/>
                    </a:ext>
                  </a:extLst>
                </a:gridCol>
                <a:gridCol w="1080654">
                  <a:extLst>
                    <a:ext uri="{9D8B030D-6E8A-4147-A177-3AD203B41FA5}">
                      <a16:colId xmlns:a16="http://schemas.microsoft.com/office/drawing/2014/main" val="1118290760"/>
                    </a:ext>
                  </a:extLst>
                </a:gridCol>
                <a:gridCol w="1032164">
                  <a:extLst>
                    <a:ext uri="{9D8B030D-6E8A-4147-A177-3AD203B41FA5}">
                      <a16:colId xmlns:a16="http://schemas.microsoft.com/office/drawing/2014/main" val="2666834251"/>
                    </a:ext>
                  </a:extLst>
                </a:gridCol>
              </a:tblGrid>
              <a:tr h="592012">
                <a:tc rowSpan="2">
                  <a:txBody>
                    <a:bodyPr/>
                    <a:lstStyle/>
                    <a:p>
                      <a:pPr algn="ctr">
                        <a:lnSpc>
                          <a:spcPct val="107000"/>
                        </a:lnSpc>
                        <a:spcAft>
                          <a:spcPts val="0"/>
                        </a:spcAft>
                      </a:pPr>
                      <a:r>
                        <a:rPr lang="fr-FR" sz="1600" b="1" dirty="0">
                          <a:effectLst/>
                          <a:latin typeface="Garamond" panose="02020404030301010803" pitchFamily="18" charset="0"/>
                          <a:ea typeface="Garamond" panose="02020404030301010803" pitchFamily="18" charset="0"/>
                          <a:cs typeface="Garamond" panose="02020404030301010803" pitchFamily="18" charset="0"/>
                        </a:rPr>
                        <a:t>Programme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7000"/>
                        </a:lnSpc>
                        <a:spcAft>
                          <a:spcPts val="0"/>
                        </a:spcAft>
                      </a:pPr>
                      <a:r>
                        <a:rPr lang="fr-FR" sz="1600" b="1">
                          <a:effectLst/>
                          <a:latin typeface="Garamond" panose="02020404030301010803" pitchFamily="18" charset="0"/>
                          <a:ea typeface="Garamond" panose="02020404030301010803" pitchFamily="18" charset="0"/>
                          <a:cs typeface="Garamond" panose="02020404030301010803" pitchFamily="18" charset="0"/>
                        </a:rPr>
                        <a:t>Action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07000"/>
                        </a:lnSpc>
                        <a:spcAft>
                          <a:spcPts val="0"/>
                        </a:spcAft>
                      </a:pPr>
                      <a:r>
                        <a:rPr lang="fr-FR" sz="1600" b="1">
                          <a:effectLst/>
                          <a:latin typeface="Garamond" panose="02020404030301010803" pitchFamily="18" charset="0"/>
                          <a:ea typeface="Garamond" panose="02020404030301010803" pitchFamily="18" charset="0"/>
                          <a:cs typeface="Garamond" panose="02020404030301010803" pitchFamily="18" charset="0"/>
                        </a:rPr>
                        <a:t>Activité</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nSpc>
                          <a:spcPct val="107000"/>
                        </a:lnSpc>
                        <a:spcAft>
                          <a:spcPts val="0"/>
                        </a:spcAft>
                      </a:pPr>
                      <a:r>
                        <a:rPr lang="fr-FR" sz="1600" b="1">
                          <a:effectLst/>
                          <a:latin typeface="Garamond" panose="02020404030301010803" pitchFamily="18" charset="0"/>
                          <a:ea typeface="Garamond" panose="02020404030301010803" pitchFamily="18" charset="0"/>
                          <a:cs typeface="Garamond" panose="02020404030301010803" pitchFamily="18" charset="0"/>
                        </a:rPr>
                        <a:t>Intitulé</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ct val="107000"/>
                        </a:lnSpc>
                        <a:spcAft>
                          <a:spcPts val="0"/>
                        </a:spcAft>
                      </a:pPr>
                      <a:r>
                        <a:rPr lang="fr-FR" sz="1600" b="1">
                          <a:effectLst/>
                          <a:latin typeface="Garamond" panose="02020404030301010803" pitchFamily="18" charset="0"/>
                          <a:ea typeface="Garamond" panose="02020404030301010803" pitchFamily="18" charset="0"/>
                          <a:cs typeface="Garamond" panose="02020404030301010803" pitchFamily="18" charset="0"/>
                        </a:rPr>
                        <a:t>Réalisation 2021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a:lnSpc>
                          <a:spcPct val="107000"/>
                        </a:lnSpc>
                        <a:spcAft>
                          <a:spcPts val="0"/>
                        </a:spcAft>
                      </a:pPr>
                      <a:r>
                        <a:rPr lang="fr-FR" sz="1600" b="1">
                          <a:effectLst/>
                          <a:latin typeface="Garamond" panose="02020404030301010803" pitchFamily="18" charset="0"/>
                          <a:ea typeface="Garamond" panose="02020404030301010803" pitchFamily="18" charset="0"/>
                          <a:cs typeface="Garamond" panose="02020404030301010803" pitchFamily="18" charset="0"/>
                        </a:rPr>
                        <a:t>Taux d'exécution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73244038"/>
                  </a:ext>
                </a:extLst>
              </a:tr>
              <a:tr h="11921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fr-FR" sz="1600" b="1">
                          <a:effectLst/>
                          <a:latin typeface="Garamond" panose="02020404030301010803" pitchFamily="18" charset="0"/>
                          <a:ea typeface="Garamond" panose="02020404030301010803" pitchFamily="18" charset="0"/>
                          <a:cs typeface="Garamond" panose="02020404030301010803" pitchFamily="18" charset="0"/>
                        </a:rPr>
                        <a:t>AE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600" b="1">
                          <a:effectLst/>
                          <a:latin typeface="Garamond" panose="02020404030301010803" pitchFamily="18" charset="0"/>
                          <a:ea typeface="Garamond" panose="02020404030301010803" pitchFamily="18" charset="0"/>
                          <a:cs typeface="Garamond" panose="02020404030301010803" pitchFamily="18" charset="0"/>
                        </a:rPr>
                        <a:t>CP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600" b="1">
                          <a:effectLst/>
                          <a:latin typeface="Garamond" panose="02020404030301010803" pitchFamily="18" charset="0"/>
                          <a:ea typeface="Garamond" panose="02020404030301010803" pitchFamily="18" charset="0"/>
                          <a:cs typeface="Garamond" panose="02020404030301010803"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99651856"/>
                  </a:ext>
                </a:extLst>
              </a:tr>
              <a:tr h="357644">
                <a:tc rowSpan="7">
                  <a:txBody>
                    <a:bodyPr/>
                    <a:lstStyle/>
                    <a:p>
                      <a:pPr algn="ctr">
                        <a:lnSpc>
                          <a:spcPct val="107000"/>
                        </a:lnSpc>
                        <a:spcAft>
                          <a:spcPts val="0"/>
                        </a:spcAft>
                      </a:pPr>
                      <a:r>
                        <a:rPr lang="fr-FR" sz="1600" b="1">
                          <a:effectLst/>
                          <a:latin typeface="Garamond" panose="02020404030301010803" pitchFamily="18" charset="0"/>
                          <a:ea typeface="Garamond" panose="02020404030301010803" pitchFamily="18" charset="0"/>
                          <a:cs typeface="Garamond" panose="02020404030301010803" pitchFamily="18" charset="0"/>
                        </a:rPr>
                        <a:t>058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05801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0580108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Transferts aux collectivités pour constructions des latrines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420 000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420 000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032548"/>
                  </a:ext>
                </a:extLst>
              </a:tr>
              <a:tr h="59608">
                <a:tc vMerge="1">
                  <a:txBody>
                    <a:bodyPr/>
                    <a:lstStyle/>
                    <a:p>
                      <a:endParaRPr lang="en-US"/>
                    </a:p>
                  </a:txBody>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05802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0580201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600" dirty="0">
                          <a:effectLst/>
                          <a:latin typeface="Garamond" panose="02020404030301010803" pitchFamily="18" charset="0"/>
                          <a:ea typeface="Garamond" panose="02020404030301010803" pitchFamily="18" charset="0"/>
                          <a:cs typeface="Garamond" panose="02020404030301010803" pitchFamily="18" charset="0"/>
                        </a:rPr>
                        <a:t>Recruter et prendre en charge les jeunes diplômés (femmes et hommes)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040547"/>
                  </a:ext>
                </a:extLst>
              </a:tr>
              <a:tr h="417252">
                <a:tc vMerge="1">
                  <a:txBody>
                    <a:bodyPr/>
                    <a:lstStyle/>
                    <a:p>
                      <a:endParaRPr lang="en-US"/>
                    </a:p>
                  </a:txBody>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05804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0580401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Octroyer des bourses aux élèves, dont 10 034 filles du post primaire et du secondaire (soit 51% des effectifs)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1 838 571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990172"/>
                  </a:ext>
                </a:extLst>
              </a:tr>
              <a:tr h="357644">
                <a:tc vMerge="1">
                  <a:txBody>
                    <a:bodyPr/>
                    <a:lstStyle/>
                    <a:p>
                      <a:endParaRPr lang="en-US"/>
                    </a:p>
                  </a:txBody>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05805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0580501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Subventionner la scolarisation des filles nouvellement inscrites au Cp1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215 000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123547"/>
                  </a:ext>
                </a:extLst>
              </a:tr>
              <a:tr h="357644">
                <a:tc vMerge="1">
                  <a:txBody>
                    <a:bodyPr/>
                    <a:lstStyle/>
                    <a:p>
                      <a:endParaRPr lang="en-US"/>
                    </a:p>
                  </a:txBody>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05807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0580701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Organiser des activités de promotion de l'inclusion des filles et du genre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9 721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76,25%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52330"/>
                  </a:ext>
                </a:extLst>
              </a:tr>
              <a:tr h="59608">
                <a:tc vMerge="1">
                  <a:txBody>
                    <a:bodyPr/>
                    <a:lstStyle/>
                    <a:p>
                      <a:endParaRPr lang="en-US"/>
                    </a:p>
                  </a:txBody>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05807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0580702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Subventionner la scolarisation des filles et des garçons à besoins spécifiques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347687"/>
                  </a:ext>
                </a:extLst>
              </a:tr>
              <a:tr h="417252">
                <a:tc vMerge="1">
                  <a:txBody>
                    <a:bodyPr/>
                    <a:lstStyle/>
                    <a:p>
                      <a:endParaRPr lang="en-US"/>
                    </a:p>
                  </a:txBody>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05808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0580806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Assurer la prise en charge des frais de scolarité des élèves (filles et garçons) affectés aux privés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8 717 182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756710"/>
                  </a:ext>
                </a:extLst>
              </a:tr>
              <a:tr h="417252">
                <a:tc>
                  <a:txBody>
                    <a:bodyPr/>
                    <a:lstStyle/>
                    <a:p>
                      <a:pPr algn="ctr">
                        <a:lnSpc>
                          <a:spcPct val="107000"/>
                        </a:lnSpc>
                        <a:spcAft>
                          <a:spcPts val="0"/>
                        </a:spcAft>
                      </a:pPr>
                      <a:r>
                        <a:rPr lang="fr-FR" sz="1600" b="1">
                          <a:effectLst/>
                          <a:latin typeface="Garamond" panose="02020404030301010803" pitchFamily="18" charset="0"/>
                          <a:ea typeface="Garamond" panose="02020404030301010803" pitchFamily="18" charset="0"/>
                          <a:cs typeface="Garamond" panose="02020404030301010803" pitchFamily="18" charset="0"/>
                        </a:rPr>
                        <a:t>059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05904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0590403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Transfert aux collectivités pour acquérir de cartable minimum au profit des élèves dont 1 584 455 filles (soit 49% des effectifs des élèves du primaire)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2 303 000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520285"/>
                  </a:ext>
                </a:extLst>
              </a:tr>
              <a:tr h="417252">
                <a:tc>
                  <a:txBody>
                    <a:bodyPr/>
                    <a:lstStyle/>
                    <a:p>
                      <a:pPr algn="ctr">
                        <a:lnSpc>
                          <a:spcPct val="107000"/>
                        </a:lnSpc>
                        <a:spcAft>
                          <a:spcPts val="0"/>
                        </a:spcAft>
                      </a:pPr>
                      <a:r>
                        <a:rPr lang="fr-FR" sz="1600" b="1">
                          <a:effectLst/>
                          <a:latin typeface="Garamond" panose="02020404030301010803" pitchFamily="18" charset="0"/>
                          <a:ea typeface="Garamond" panose="02020404030301010803" pitchFamily="18" charset="0"/>
                          <a:cs typeface="Garamond" panose="02020404030301010803" pitchFamily="18" charset="0"/>
                        </a:rPr>
                        <a:t>060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06001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0600101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Apporter un soutien au FONAEF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2 000 000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Garamond" panose="02020404030301010803" pitchFamily="18" charset="0"/>
                          <a:ea typeface="Garamond" panose="02020404030301010803" pitchFamily="18" charset="0"/>
                          <a:cs typeface="Garamond" panose="02020404030301010803" pitchFamily="18"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649954"/>
                  </a:ext>
                </a:extLst>
              </a:tr>
              <a:tr h="476859">
                <a:tc gridSpan="4">
                  <a:txBody>
                    <a:bodyPr/>
                    <a:lstStyle/>
                    <a:p>
                      <a:pPr>
                        <a:lnSpc>
                          <a:spcPct val="107000"/>
                        </a:lnSpc>
                        <a:spcAft>
                          <a:spcPts val="0"/>
                        </a:spcAft>
                      </a:pPr>
                      <a:r>
                        <a:rPr lang="fr-FR" sz="1600" b="1" dirty="0">
                          <a:effectLst/>
                          <a:latin typeface="Garamond" panose="02020404030301010803" pitchFamily="18" charset="0"/>
                          <a:ea typeface="Garamond" panose="02020404030301010803" pitchFamily="18" charset="0"/>
                          <a:cs typeface="Garamond" panose="02020404030301010803" pitchFamily="18" charset="0"/>
                        </a:rPr>
                        <a:t>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7000"/>
                        </a:lnSpc>
                        <a:spcAft>
                          <a:spcPts val="0"/>
                        </a:spcAft>
                      </a:pPr>
                      <a:r>
                        <a:rPr lang="fr-FR" sz="1600" b="1" dirty="0">
                          <a:effectLst/>
                          <a:latin typeface="Garamond" panose="02020404030301010803" pitchFamily="18" charset="0"/>
                          <a:ea typeface="Garamond" panose="02020404030301010803" pitchFamily="18" charset="0"/>
                          <a:cs typeface="Garamond" panose="02020404030301010803" pitchFamily="18" charset="0"/>
                        </a:rPr>
                        <a:t>420 000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a:effectLst/>
                          <a:latin typeface="Garamond" panose="02020404030301010803" pitchFamily="18" charset="0"/>
                          <a:ea typeface="Garamond" panose="02020404030301010803" pitchFamily="18" charset="0"/>
                          <a:cs typeface="Garamond" panose="02020404030301010803" pitchFamily="18" charset="0"/>
                        </a:rPr>
                        <a:t>15 503 474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effectLst/>
                          <a:latin typeface="Garamond" panose="02020404030301010803" pitchFamily="18" charset="0"/>
                          <a:ea typeface="Garamond" panose="02020404030301010803" pitchFamily="18" charset="0"/>
                          <a:cs typeface="Garamond" panose="02020404030301010803" pitchFamily="18" charset="0"/>
                        </a:rPr>
                        <a:t>99,98%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856" marR="278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325219"/>
                  </a:ext>
                </a:extLst>
              </a:tr>
            </a:tbl>
          </a:graphicData>
        </a:graphic>
      </p:graphicFrame>
    </p:spTree>
    <p:extLst>
      <p:ext uri="{BB962C8B-B14F-4D97-AF65-F5344CB8AC3E}">
        <p14:creationId xmlns:p14="http://schemas.microsoft.com/office/powerpoint/2010/main" val="16852864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226127" y="243068"/>
            <a:ext cx="10965873" cy="6323985"/>
          </a:xfrm>
        </p:spPr>
        <p:txBody>
          <a:bodyPr>
            <a:normAutofit fontScale="85000" lnSpcReduction="20000"/>
          </a:bodyPr>
          <a:lstStyle/>
          <a:p>
            <a:pPr marL="457200" lvl="1" indent="0">
              <a:buNone/>
            </a:pPr>
            <a:r>
              <a:rPr lang="fr-FR" sz="2800" dirty="0">
                <a:solidFill>
                  <a:srgbClr val="FF0000"/>
                </a:solidFill>
                <a:latin typeface="Arial Black" pitchFamily="34" charset="0"/>
              </a:rPr>
              <a:t>III. </a:t>
            </a:r>
            <a:r>
              <a:rPr lang="fr-FR" sz="28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1300" b="1" dirty="0"/>
          </a:p>
          <a:p>
            <a:pPr marL="457200" lvl="1" indent="0">
              <a:buNone/>
            </a:pPr>
            <a:r>
              <a:rPr lang="fr-FR" sz="3800" b="1" dirty="0">
                <a:solidFill>
                  <a:srgbClr val="FF0000"/>
                </a:solidFill>
              </a:rPr>
              <a:t>3.1 Planification sensible au genre et aux droits de l’enfant</a:t>
            </a:r>
          </a:p>
          <a:p>
            <a:pPr marL="457200" lvl="1" indent="0">
              <a:buNone/>
            </a:pPr>
            <a:endParaRPr lang="fr-FR" sz="3200" b="1" dirty="0">
              <a:solidFill>
                <a:srgbClr val="FF0000"/>
              </a:solidFill>
            </a:endParaRPr>
          </a:p>
          <a:p>
            <a:pPr marL="457200" lvl="1" indent="0" algn="just">
              <a:lnSpc>
                <a:spcPct val="120000"/>
              </a:lnSpc>
              <a:buNone/>
            </a:pPr>
            <a:r>
              <a:rPr lang="fr-FR" sz="3900" dirty="0"/>
              <a:t>Le genre étant défini dans ce contexte comme la prise en compte des deux sexes dans la planification et la mise en œuvre des actions de développement, la principale difficulté que rencontre les praticiens se trouve dans l’identification des activités spécifiques qui seront considérées « genre sensible » dans un ministère comme celui en charge de l’éducation nationale.</a:t>
            </a:r>
            <a:endParaRPr lang="en-US" sz="3900" dirty="0"/>
          </a:p>
          <a:p>
            <a:pPr marL="457200" lvl="1" indent="0">
              <a:buNone/>
            </a:pPr>
            <a:endParaRPr lang="fr-FR" sz="4800" b="1" dirty="0">
              <a:solidFill>
                <a:srgbClr val="FF0000"/>
              </a:solidFill>
            </a:endParaRPr>
          </a:p>
          <a:p>
            <a:pPr marL="0" indent="0" algn="ctr">
              <a:spcBef>
                <a:spcPts val="0"/>
              </a:spcBef>
              <a:buNone/>
            </a:pPr>
            <a:r>
              <a:rPr lang="fr-FR" sz="4400" dirty="0">
                <a:solidFill>
                  <a:srgbClr val="00B050"/>
                </a:solidFill>
                <a:latin typeface="Arial Black" pitchFamily="34" charset="0"/>
              </a:rPr>
              <a:t> </a:t>
            </a:r>
          </a:p>
        </p:txBody>
      </p:sp>
    </p:spTree>
    <p:extLst>
      <p:ext uri="{BB962C8B-B14F-4D97-AF65-F5344CB8AC3E}">
        <p14:creationId xmlns:p14="http://schemas.microsoft.com/office/powerpoint/2010/main" val="29646390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1"/>
            <a:ext cx="10510811" cy="6691745"/>
          </a:xfrm>
        </p:spPr>
        <p:txBody>
          <a:bodyPr>
            <a:normAutofit fontScale="25000" lnSpcReduction="20000"/>
          </a:bodyPr>
          <a:lstStyle/>
          <a:p>
            <a:pPr marL="457200" lvl="1" indent="0">
              <a:buNone/>
            </a:pPr>
            <a:endParaRPr lang="fr-FR" sz="2800" dirty="0">
              <a:solidFill>
                <a:srgbClr val="FF0000"/>
              </a:solidFill>
              <a:latin typeface="Arial Black" pitchFamily="34" charset="0"/>
            </a:endParaRPr>
          </a:p>
          <a:p>
            <a:pPr marL="457200" lvl="1" indent="0">
              <a:buNone/>
            </a:pPr>
            <a:r>
              <a:rPr lang="fr-FR" sz="9600" dirty="0">
                <a:solidFill>
                  <a:srgbClr val="FF0000"/>
                </a:solidFill>
                <a:latin typeface="Arial Black" pitchFamily="34" charset="0"/>
              </a:rPr>
              <a:t>III. </a:t>
            </a:r>
            <a:r>
              <a:rPr lang="fr-FR" sz="96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4000" b="1" dirty="0"/>
          </a:p>
          <a:p>
            <a:pPr marL="457200" lvl="1" indent="0">
              <a:buNone/>
            </a:pPr>
            <a:r>
              <a:rPr lang="fr-FR" sz="12800" b="1" dirty="0">
                <a:solidFill>
                  <a:srgbClr val="FF0000"/>
                </a:solidFill>
              </a:rPr>
              <a:t>3.2 Planification sensible aux crises et l’inclusion des personnes déplacées</a:t>
            </a:r>
          </a:p>
          <a:p>
            <a:pPr marL="457200" lvl="1" indent="0">
              <a:buNone/>
            </a:pPr>
            <a:endParaRPr lang="fr-FR" sz="2800" dirty="0"/>
          </a:p>
          <a:p>
            <a:pPr marL="457200" lvl="1" indent="0" algn="just">
              <a:lnSpc>
                <a:spcPct val="120000"/>
              </a:lnSpc>
              <a:buNone/>
            </a:pPr>
            <a:r>
              <a:rPr lang="fr-FR" sz="12800" dirty="0"/>
              <a:t>Les catastrophes naturelles et les conflits ont un impact considérable sur l’éducation des enfants et des jeunes du monde entier. Fin 2016, environ 535 millions d’enfants, soit près d’un enfant sur quatre, vivaient dans des pays en proie aux conflits ou aux catastrophes, souvent sans accès aux soins médicaux, privés d’une éducation de qualité, malnutris et sans aucune protection1. En 2017, environ 25 millions d’enfants âgés de 6 à 15 ans – soit 22 % de ce groupe d’âge – n’étaient pas scolarisés dans les zones de conflit de 22 pays. </a:t>
            </a:r>
            <a:endParaRPr lang="en-US" sz="12800" dirty="0"/>
          </a:p>
          <a:p>
            <a:pPr marL="457200" lvl="1" indent="0">
              <a:buNone/>
            </a:pPr>
            <a:endParaRPr lang="en-US" sz="5800" b="1" dirty="0">
              <a:solidFill>
                <a:srgbClr val="FF0000"/>
              </a:solidFill>
            </a:endParaRPr>
          </a:p>
          <a:p>
            <a:pPr marL="457200" lvl="1" indent="0">
              <a:buNone/>
            </a:pPr>
            <a:endParaRPr lang="fr-FR" sz="6500" b="1" dirty="0">
              <a:solidFill>
                <a:srgbClr val="FF0000"/>
              </a:solidFill>
            </a:endParaRPr>
          </a:p>
          <a:p>
            <a:pPr marL="0" indent="0" algn="ctr">
              <a:spcBef>
                <a:spcPts val="0"/>
              </a:spcBef>
              <a:buNone/>
            </a:pPr>
            <a:r>
              <a:rPr lang="fr-FR" sz="6500" dirty="0">
                <a:solidFill>
                  <a:srgbClr val="00B050"/>
                </a:solidFill>
                <a:latin typeface="Arial Black" pitchFamily="34" charset="0"/>
              </a:rPr>
              <a:t> </a:t>
            </a:r>
          </a:p>
        </p:txBody>
      </p:sp>
    </p:spTree>
    <p:extLst>
      <p:ext uri="{BB962C8B-B14F-4D97-AF65-F5344CB8AC3E}">
        <p14:creationId xmlns:p14="http://schemas.microsoft.com/office/powerpoint/2010/main" val="387860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81159" y="1220755"/>
            <a:ext cx="8501123" cy="4643471"/>
          </a:xfrm>
        </p:spPr>
        <p:txBody>
          <a:bodyPr>
            <a:normAutofit/>
          </a:bodyPr>
          <a:lstStyle/>
          <a:p>
            <a:pPr algn="just">
              <a:lnSpc>
                <a:spcPct val="80000"/>
              </a:lnSpc>
            </a:pPr>
            <a:endParaRPr lang="fr-CH" b="1" dirty="0"/>
          </a:p>
          <a:p>
            <a:pPr>
              <a:lnSpc>
                <a:spcPct val="80000"/>
              </a:lnSpc>
            </a:pPr>
            <a:r>
              <a:rPr lang="fr-CH" b="1" dirty="0">
                <a:solidFill>
                  <a:srgbClr val="FF0000"/>
                </a:solidFill>
                <a:latin typeface="Arial Black" panose="020B0A04020102020204" pitchFamily="34" charset="0"/>
              </a:rPr>
              <a:t>Première partie: Processus de </a:t>
            </a:r>
            <a:r>
              <a:rPr lang="fr-FR" dirty="0">
                <a:solidFill>
                  <a:srgbClr val="FF0000"/>
                </a:solidFill>
                <a:latin typeface="Arial Black" pitchFamily="34" charset="0"/>
              </a:rPr>
              <a:t>planification</a:t>
            </a:r>
          </a:p>
          <a:p>
            <a:r>
              <a:rPr lang="fr-FR" dirty="0">
                <a:solidFill>
                  <a:srgbClr val="FF0000"/>
                </a:solidFill>
                <a:latin typeface="Arial Black" pitchFamily="34" charset="0"/>
              </a:rPr>
              <a:t>	</a:t>
            </a:r>
          </a:p>
          <a:p>
            <a:endParaRPr lang="fr-FR" i="1" u="sng" dirty="0">
              <a:solidFill>
                <a:srgbClr val="FF0000"/>
              </a:solidFill>
              <a:latin typeface="Arial Black" pitchFamily="34" charset="0"/>
            </a:endParaRPr>
          </a:p>
          <a:p>
            <a:endParaRPr lang="fr-FR" i="1" u="sng" dirty="0">
              <a:solidFill>
                <a:srgbClr val="FF0000"/>
              </a:solidFill>
              <a:latin typeface="Arial Black" pitchFamily="34" charset="0"/>
            </a:endParaRPr>
          </a:p>
          <a:p>
            <a:endParaRPr lang="fr-FR" i="1" u="sng" dirty="0">
              <a:solidFill>
                <a:srgbClr val="FF0000"/>
              </a:solidFill>
              <a:latin typeface="Arial Black" pitchFamily="34" charset="0"/>
            </a:endParaRPr>
          </a:p>
        </p:txBody>
      </p:sp>
      <p:pic>
        <p:nvPicPr>
          <p:cNvPr id="4" name="Espace réservé du contenu 3"/>
          <p:cNvPicPr>
            <a:picLocks noChangeAspect="1"/>
          </p:cNvPicPr>
          <p:nvPr/>
        </p:nvPicPr>
        <p:blipFill rotWithShape="1">
          <a:blip r:embed="rId3">
            <a:extLst>
              <a:ext uri="{28A0092B-C50C-407E-A947-70E740481C1C}">
                <a14:useLocalDpi xmlns:a14="http://schemas.microsoft.com/office/drawing/2010/main" val="0"/>
              </a:ext>
            </a:extLst>
          </a:blip>
          <a:srcRect b="5000"/>
          <a:stretch/>
        </p:blipFill>
        <p:spPr bwMode="auto">
          <a:xfrm>
            <a:off x="3215680" y="2623918"/>
            <a:ext cx="5952661" cy="320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0490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510811" cy="6629400"/>
          </a:xfrm>
        </p:spPr>
        <p:txBody>
          <a:bodyPr>
            <a:normAutofit fontScale="25000" lnSpcReduction="20000"/>
          </a:bodyPr>
          <a:lstStyle/>
          <a:p>
            <a:pPr marL="457200" lvl="1" indent="0">
              <a:buNone/>
            </a:pPr>
            <a:endParaRPr lang="fr-FR" sz="2800" dirty="0">
              <a:solidFill>
                <a:srgbClr val="FF0000"/>
              </a:solidFill>
              <a:latin typeface="Arial Black" pitchFamily="34" charset="0"/>
            </a:endParaRPr>
          </a:p>
          <a:p>
            <a:pPr marL="457200" lvl="1" indent="0">
              <a:buNone/>
            </a:pPr>
            <a:r>
              <a:rPr lang="fr-FR" sz="9600" dirty="0">
                <a:solidFill>
                  <a:srgbClr val="FF0000"/>
                </a:solidFill>
                <a:latin typeface="Arial Black" pitchFamily="34" charset="0"/>
              </a:rPr>
              <a:t>III. </a:t>
            </a:r>
            <a:r>
              <a:rPr lang="fr-FR" sz="96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4000" b="1" dirty="0"/>
          </a:p>
          <a:p>
            <a:pPr marL="457200" lvl="1" indent="0">
              <a:buNone/>
            </a:pPr>
            <a:r>
              <a:rPr lang="fr-FR" sz="12800" b="1" dirty="0">
                <a:solidFill>
                  <a:srgbClr val="FF0000"/>
                </a:solidFill>
              </a:rPr>
              <a:t>3.2 Planification sensible aux crises et l’inclusion des personnes déplacées</a:t>
            </a:r>
          </a:p>
          <a:p>
            <a:pPr marL="457200" lvl="1" indent="0">
              <a:buNone/>
            </a:pPr>
            <a:endParaRPr lang="fr-FR" dirty="0"/>
          </a:p>
          <a:p>
            <a:pPr algn="just">
              <a:lnSpc>
                <a:spcPct val="120000"/>
              </a:lnSpc>
            </a:pPr>
            <a:r>
              <a:rPr lang="fr-FR" sz="11200" dirty="0"/>
              <a:t>Au Burkina Faso, la crise sécuritaire affecte le système éducatif depuis 2017 dont les signes visibles sont la fermeture des établissements. En fin mars 2022, le nombre d’établissements fermés passe de 3 683 à 3 664 soit une baisse de 19 structures éducatives. Ces fermetures représentent environ 14,60 % des structures éducatives du Burkina Faso contre 14,71 % au mois de Février 2022. Ces fermetures affectent 579 440 élèves soit 275 908 filles et 303 532 garçons, ainsi que 17 251 enseignants soit 5 513 femmes et 11 738 hommes.</a:t>
            </a:r>
            <a:endParaRPr lang="en-US" sz="11200" dirty="0"/>
          </a:p>
          <a:p>
            <a:pPr marL="457200" lvl="1" indent="0">
              <a:buNone/>
            </a:pPr>
            <a:endParaRPr lang="en-US" sz="7200" b="1" dirty="0">
              <a:solidFill>
                <a:srgbClr val="FF0000"/>
              </a:solidFill>
            </a:endParaRPr>
          </a:p>
          <a:p>
            <a:pPr marL="457200" lvl="1" indent="0">
              <a:buNone/>
            </a:pPr>
            <a:endParaRPr lang="fr-FR" sz="8000" b="1" dirty="0">
              <a:solidFill>
                <a:srgbClr val="FF0000"/>
              </a:solidFill>
            </a:endParaRPr>
          </a:p>
          <a:p>
            <a:pPr marL="0" indent="0" algn="ctr">
              <a:spcBef>
                <a:spcPts val="0"/>
              </a:spcBef>
              <a:buNone/>
            </a:pPr>
            <a:r>
              <a:rPr lang="fr-FR" sz="6500" dirty="0">
                <a:solidFill>
                  <a:srgbClr val="00B050"/>
                </a:solidFill>
                <a:latin typeface="Arial Black" pitchFamily="34" charset="0"/>
              </a:rPr>
              <a:t> </a:t>
            </a:r>
          </a:p>
        </p:txBody>
      </p:sp>
    </p:spTree>
    <p:extLst>
      <p:ext uri="{BB962C8B-B14F-4D97-AF65-F5344CB8AC3E}">
        <p14:creationId xmlns:p14="http://schemas.microsoft.com/office/powerpoint/2010/main" val="29391700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510811" cy="6587836"/>
          </a:xfrm>
        </p:spPr>
        <p:txBody>
          <a:bodyPr>
            <a:normAutofit fontScale="55000" lnSpcReduction="20000"/>
          </a:bodyPr>
          <a:lstStyle/>
          <a:p>
            <a:pPr marL="457200" lvl="1" indent="0">
              <a:buNone/>
            </a:pPr>
            <a:endParaRPr lang="fr-FR" sz="2800" dirty="0">
              <a:solidFill>
                <a:srgbClr val="FF0000"/>
              </a:solidFill>
              <a:latin typeface="Arial Black" pitchFamily="34" charset="0"/>
            </a:endParaRPr>
          </a:p>
          <a:p>
            <a:pPr marL="457200" lvl="1" indent="0">
              <a:buNone/>
            </a:pPr>
            <a:r>
              <a:rPr lang="fr-FR" sz="5000" dirty="0">
                <a:solidFill>
                  <a:srgbClr val="FF0000"/>
                </a:solidFill>
                <a:latin typeface="Arial Black" pitchFamily="34" charset="0"/>
              </a:rPr>
              <a:t>III. </a:t>
            </a:r>
            <a:r>
              <a:rPr lang="fr-FR" sz="50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2100" b="1" dirty="0"/>
          </a:p>
          <a:p>
            <a:pPr marL="457200" lvl="1" indent="0">
              <a:buNone/>
            </a:pPr>
            <a:r>
              <a:rPr lang="fr-FR" sz="6700" b="1" dirty="0">
                <a:solidFill>
                  <a:srgbClr val="FF0000"/>
                </a:solidFill>
              </a:rPr>
              <a:t>3.2 Planification sensible aux crises et l’inclusion des personnes déplacées</a:t>
            </a:r>
          </a:p>
          <a:p>
            <a:pPr marL="457200" lvl="1" indent="0">
              <a:buNone/>
            </a:pPr>
            <a:endParaRPr lang="fr-FR" dirty="0"/>
          </a:p>
          <a:p>
            <a:pPr algn="just"/>
            <a:r>
              <a:rPr lang="fr-FR" sz="6700" dirty="0"/>
              <a:t>Compte tenu de la généralisation des crises qui mettent en péril les besoins sociaux des populations, il est essentiel que les systèmes éducatifs tiennent compte des conflits, des risques naturels et des déplacements de population lorsqu’ils élaborent des plans et des politiques visant à garantir la protection de tous les droits des enfants à l’éducation. </a:t>
            </a:r>
            <a:endParaRPr lang="en-US" sz="5900" dirty="0"/>
          </a:p>
          <a:p>
            <a:pPr marL="457200" lvl="1" indent="0">
              <a:buNone/>
            </a:pPr>
            <a:endParaRPr lang="fr-FR" sz="6500" b="1" dirty="0">
              <a:solidFill>
                <a:srgbClr val="FF0000"/>
              </a:solidFill>
            </a:endParaRPr>
          </a:p>
          <a:p>
            <a:pPr marL="0" indent="0" algn="ctr">
              <a:spcBef>
                <a:spcPts val="0"/>
              </a:spcBef>
              <a:buNone/>
            </a:pPr>
            <a:r>
              <a:rPr lang="fr-FR" sz="6500" dirty="0">
                <a:solidFill>
                  <a:srgbClr val="00B050"/>
                </a:solidFill>
                <a:latin typeface="Arial Black" pitchFamily="34" charset="0"/>
              </a:rPr>
              <a:t> </a:t>
            </a:r>
          </a:p>
        </p:txBody>
      </p:sp>
    </p:spTree>
    <p:extLst>
      <p:ext uri="{BB962C8B-B14F-4D97-AF65-F5344CB8AC3E}">
        <p14:creationId xmlns:p14="http://schemas.microsoft.com/office/powerpoint/2010/main" val="19369813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753266" cy="6858000"/>
          </a:xfrm>
        </p:spPr>
        <p:txBody>
          <a:bodyPr>
            <a:normAutofit fontScale="25000" lnSpcReduction="20000"/>
          </a:bodyPr>
          <a:lstStyle/>
          <a:p>
            <a:pPr marL="457200" lvl="1" indent="0">
              <a:buNone/>
            </a:pPr>
            <a:endParaRPr lang="fr-FR" dirty="0">
              <a:solidFill>
                <a:srgbClr val="FF0000"/>
              </a:solidFill>
              <a:latin typeface="Arial Black" pitchFamily="34" charset="0"/>
            </a:endParaRPr>
          </a:p>
          <a:p>
            <a:pPr marL="457200" lvl="1" indent="0">
              <a:buNone/>
            </a:pPr>
            <a:r>
              <a:rPr lang="fr-FR" sz="9600" dirty="0">
                <a:solidFill>
                  <a:srgbClr val="FF0000"/>
                </a:solidFill>
                <a:latin typeface="Arial Black" pitchFamily="34" charset="0"/>
              </a:rPr>
              <a:t>III. </a:t>
            </a:r>
            <a:r>
              <a:rPr lang="fr-FR" sz="96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4000" b="1" dirty="0"/>
          </a:p>
          <a:p>
            <a:pPr marL="457200" lvl="1" indent="0">
              <a:buNone/>
            </a:pPr>
            <a:r>
              <a:rPr lang="fr-FR" sz="11200" b="1" dirty="0">
                <a:solidFill>
                  <a:srgbClr val="FF0000"/>
                </a:solidFill>
              </a:rPr>
              <a:t>3.2 Planification sensible aux crises et l’inclusion des personnes déplacées</a:t>
            </a:r>
          </a:p>
          <a:p>
            <a:pPr marL="457200" lvl="1" indent="0">
              <a:buNone/>
            </a:pPr>
            <a:endParaRPr lang="fr-FR" dirty="0"/>
          </a:p>
          <a:p>
            <a:pPr algn="just">
              <a:lnSpc>
                <a:spcPct val="120000"/>
              </a:lnSpc>
            </a:pPr>
            <a:r>
              <a:rPr lang="fr-FR" sz="11200" dirty="0"/>
              <a:t>De plus en plus, les gouvernements et les partenaires humanitaires et de développement reconnaissent l’importance d’adopter des stratégies de réduction des risques pour assurer la continuité de l’éducation en situations de crise, notamment pour les populations déplacées. Afin d’aborder systématiquement la réduction des risques dans l’ensemble du secteur éducatif, les mesures visant à réduire les risques de conflits, de catastrophes naturelles et de déplacements forcés doivent être efficacement prises en compte dans les processus de planification du secteur. C’est grâce à cette intégration dans les plans et politiques du secteur de l’éducation que les pays pourront mieux gérer leur système éducatif avant, pendant et après les crises.</a:t>
            </a:r>
            <a:endParaRPr lang="en-US" sz="11200" dirty="0"/>
          </a:p>
          <a:p>
            <a:pPr marL="0" indent="0" algn="ctr">
              <a:lnSpc>
                <a:spcPct val="120000"/>
              </a:lnSpc>
              <a:spcBef>
                <a:spcPts val="0"/>
              </a:spcBef>
              <a:buNone/>
            </a:pPr>
            <a:r>
              <a:rPr lang="fr-FR" sz="11200" dirty="0">
                <a:solidFill>
                  <a:srgbClr val="00B050"/>
                </a:solidFill>
                <a:latin typeface="Arial Black" pitchFamily="34" charset="0"/>
              </a:rPr>
              <a:t> </a:t>
            </a:r>
          </a:p>
        </p:txBody>
      </p:sp>
    </p:spTree>
    <p:extLst>
      <p:ext uri="{BB962C8B-B14F-4D97-AF65-F5344CB8AC3E}">
        <p14:creationId xmlns:p14="http://schemas.microsoft.com/office/powerpoint/2010/main" val="7324730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510811" cy="6587836"/>
          </a:xfrm>
        </p:spPr>
        <p:txBody>
          <a:bodyPr>
            <a:normAutofit fontScale="25000" lnSpcReduction="20000"/>
          </a:bodyPr>
          <a:lstStyle/>
          <a:p>
            <a:pPr marL="457200" lvl="1" indent="0">
              <a:buNone/>
            </a:pPr>
            <a:endParaRPr lang="fr-FR" sz="4400" dirty="0">
              <a:solidFill>
                <a:srgbClr val="FF0000"/>
              </a:solidFill>
              <a:latin typeface="Arial Black" pitchFamily="34" charset="0"/>
            </a:endParaRPr>
          </a:p>
          <a:p>
            <a:pPr marL="457200" lvl="1" indent="0">
              <a:buNone/>
            </a:pPr>
            <a:r>
              <a:rPr lang="fr-FR" sz="8000" dirty="0">
                <a:solidFill>
                  <a:srgbClr val="FF0000"/>
                </a:solidFill>
                <a:latin typeface="Arial Black" pitchFamily="34" charset="0"/>
              </a:rPr>
              <a:t>III. </a:t>
            </a:r>
            <a:r>
              <a:rPr lang="fr-FR" sz="80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3600" b="1" dirty="0"/>
          </a:p>
          <a:p>
            <a:pPr marL="457200" lvl="1" indent="0">
              <a:buNone/>
            </a:pPr>
            <a:r>
              <a:rPr lang="fr-FR" sz="11200" b="1" dirty="0">
                <a:solidFill>
                  <a:srgbClr val="FF0000"/>
                </a:solidFill>
              </a:rPr>
              <a:t>3.2 Planification sensible aux crises et l’inclusion des personnes déplacées</a:t>
            </a:r>
          </a:p>
          <a:p>
            <a:pPr marL="457200" lvl="1" indent="0">
              <a:buNone/>
            </a:pPr>
            <a:endParaRPr lang="fr-FR" dirty="0"/>
          </a:p>
          <a:p>
            <a:pPr>
              <a:lnSpc>
                <a:spcPct val="170000"/>
              </a:lnSpc>
            </a:pPr>
            <a:r>
              <a:rPr lang="fr-FR" sz="11200" dirty="0"/>
              <a:t>L’IIPE a développé un programme de formation sur la thématique. Elle a également essayé d’adapter le processus de planification classique pour prendre en compte la réduction des crises et les déplacements de population. </a:t>
            </a:r>
            <a:endParaRPr lang="en-US" sz="11200" dirty="0"/>
          </a:p>
          <a:p>
            <a:pPr algn="just">
              <a:lnSpc>
                <a:spcPct val="120000"/>
              </a:lnSpc>
            </a:pPr>
            <a:r>
              <a:rPr lang="fr-FR" sz="11200" dirty="0"/>
              <a:t>Une planification de l’éducation sensible aux crises a le potentiel de former un pont qui relie le développement et les aspects humanitaires de la prestation de services éducatifs, ce qui en fait un élément essentiel pour maintenir le lien entre l’aide humanitaire et le développement.</a:t>
            </a:r>
            <a:endParaRPr lang="en-US" sz="11200" dirty="0"/>
          </a:p>
          <a:p>
            <a:pPr marL="457200" lvl="1" indent="0">
              <a:buNone/>
            </a:pPr>
            <a:endParaRPr lang="fr-FR" sz="6500" b="1" dirty="0">
              <a:solidFill>
                <a:srgbClr val="FF0000"/>
              </a:solidFill>
            </a:endParaRPr>
          </a:p>
          <a:p>
            <a:pPr marL="0" indent="0" algn="ctr">
              <a:spcBef>
                <a:spcPts val="0"/>
              </a:spcBef>
              <a:buNone/>
            </a:pPr>
            <a:r>
              <a:rPr lang="fr-FR" sz="6500" dirty="0">
                <a:solidFill>
                  <a:srgbClr val="00B050"/>
                </a:solidFill>
                <a:latin typeface="Arial Black" pitchFamily="34" charset="0"/>
              </a:rPr>
              <a:t> </a:t>
            </a:r>
          </a:p>
        </p:txBody>
      </p:sp>
    </p:spTree>
    <p:extLst>
      <p:ext uri="{BB962C8B-B14F-4D97-AF65-F5344CB8AC3E}">
        <p14:creationId xmlns:p14="http://schemas.microsoft.com/office/powerpoint/2010/main" val="27348503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510811" cy="6587836"/>
          </a:xfrm>
        </p:spPr>
        <p:txBody>
          <a:bodyPr>
            <a:normAutofit/>
          </a:bodyPr>
          <a:lstStyle/>
          <a:p>
            <a:pPr marL="457200" lvl="1" indent="0">
              <a:buNone/>
            </a:pPr>
            <a:endParaRPr lang="fr-FR" sz="4400" dirty="0">
              <a:solidFill>
                <a:srgbClr val="FF0000"/>
              </a:solidFill>
              <a:latin typeface="Arial Black" pitchFamily="34" charset="0"/>
            </a:endParaRPr>
          </a:p>
          <a:p>
            <a:pPr marL="457200" lvl="1" indent="0">
              <a:buNone/>
            </a:pPr>
            <a:endParaRPr lang="fr-FR" sz="6500" b="1" dirty="0">
              <a:solidFill>
                <a:srgbClr val="FF0000"/>
              </a:solidFill>
            </a:endParaRPr>
          </a:p>
          <a:p>
            <a:pPr marL="0" indent="0" algn="ctr">
              <a:spcBef>
                <a:spcPts val="0"/>
              </a:spcBef>
              <a:buNone/>
            </a:pPr>
            <a:r>
              <a:rPr lang="fr-FR" sz="6500" dirty="0">
                <a:solidFill>
                  <a:srgbClr val="00B050"/>
                </a:solidFill>
                <a:latin typeface="Arial Black" pitchFamily="34" charset="0"/>
              </a:rPr>
              <a:t> </a:t>
            </a:r>
          </a:p>
        </p:txBody>
      </p:sp>
      <p:pic>
        <p:nvPicPr>
          <p:cNvPr id="3" name="Image 2"/>
          <p:cNvPicPr/>
          <p:nvPr/>
        </p:nvPicPr>
        <p:blipFill>
          <a:blip r:embed="rId2"/>
          <a:stretch>
            <a:fillRect/>
          </a:stretch>
        </p:blipFill>
        <p:spPr>
          <a:xfrm>
            <a:off x="1250919" y="0"/>
            <a:ext cx="11405208" cy="6858000"/>
          </a:xfrm>
          <a:prstGeom prst="rect">
            <a:avLst/>
          </a:prstGeom>
        </p:spPr>
      </p:pic>
    </p:spTree>
    <p:extLst>
      <p:ext uri="{BB962C8B-B14F-4D97-AF65-F5344CB8AC3E}">
        <p14:creationId xmlns:p14="http://schemas.microsoft.com/office/powerpoint/2010/main" val="31029571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510811" cy="6587836"/>
          </a:xfrm>
        </p:spPr>
        <p:txBody>
          <a:bodyPr>
            <a:normAutofit/>
          </a:bodyPr>
          <a:lstStyle/>
          <a:p>
            <a:pPr marL="457200" lvl="1" indent="0">
              <a:buNone/>
            </a:pPr>
            <a:endParaRPr lang="fr-FR" sz="4400" dirty="0">
              <a:solidFill>
                <a:srgbClr val="FF0000"/>
              </a:solidFill>
              <a:latin typeface="Arial Black" pitchFamily="34" charset="0"/>
            </a:endParaRPr>
          </a:p>
          <a:p>
            <a:pPr marL="457200" lvl="1" indent="0">
              <a:buNone/>
            </a:pPr>
            <a:endParaRPr lang="fr-FR" dirty="0"/>
          </a:p>
          <a:p>
            <a:pPr marL="457200" lvl="1" indent="0">
              <a:buNone/>
            </a:pPr>
            <a:endParaRPr lang="fr-FR" sz="6500" b="1" dirty="0">
              <a:solidFill>
                <a:srgbClr val="FF0000"/>
              </a:solidFill>
            </a:endParaRPr>
          </a:p>
          <a:p>
            <a:pPr marL="0" indent="0" algn="ctr">
              <a:spcBef>
                <a:spcPts val="0"/>
              </a:spcBef>
              <a:buNone/>
            </a:pPr>
            <a:r>
              <a:rPr lang="fr-FR" sz="6500" dirty="0">
                <a:solidFill>
                  <a:srgbClr val="00B050"/>
                </a:solidFill>
                <a:latin typeface="Arial Black" pitchFamily="34" charset="0"/>
              </a:rPr>
              <a:t> </a:t>
            </a:r>
          </a:p>
        </p:txBody>
      </p:sp>
      <p:sp>
        <p:nvSpPr>
          <p:cNvPr id="4" name="Zone de texte 2"/>
          <p:cNvSpPr txBox="1"/>
          <p:nvPr/>
        </p:nvSpPr>
        <p:spPr>
          <a:xfrm>
            <a:off x="1438734" y="105207"/>
            <a:ext cx="10510811" cy="5942301"/>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fr-FR" sz="32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OCHA : </a:t>
            </a:r>
            <a:r>
              <a:rPr kumimoji="0" lang="fr-FR" sz="2800" b="0" i="0" u="none" strike="noStrike" kern="0" cap="none" spc="0" normalizeH="0" baseline="0" noProof="0" dirty="0">
                <a:ln>
                  <a:noFill/>
                </a:ln>
                <a:solidFill>
                  <a:srgbClr val="4D5156"/>
                </a:solidFill>
                <a:effectLst/>
                <a:uLnTx/>
                <a:uFillTx/>
                <a:latin typeface="Arial" panose="020B0604020202020204" pitchFamily="34" charset="0"/>
                <a:ea typeface="Calibri" panose="020F0502020204030204" pitchFamily="34" charset="0"/>
                <a:cs typeface="Times New Roman" panose="02020603050405020304" pitchFamily="18" charset="0"/>
              </a:rPr>
              <a:t>Bureau de la coordination des affaires humanitaires, département du Secrétariat de l'ONU, établi le 19 décembre 1991</a:t>
            </a:r>
            <a:endParaRPr kumimoji="0" lang="en-US" sz="32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fr-FR" sz="2800" b="0" i="0" u="none" strike="noStrike" kern="0" cap="none" spc="0" normalizeH="0" baseline="0" noProof="0" dirty="0">
                <a:ln>
                  <a:noFill/>
                </a:ln>
                <a:solidFill>
                  <a:srgbClr val="4D5156"/>
                </a:solidFill>
                <a:effectLst/>
                <a:uLnTx/>
                <a:uFillTx/>
                <a:latin typeface="Arial" panose="020B0604020202020204" pitchFamily="34" charset="0"/>
                <a:ea typeface="Calibri" panose="020F0502020204030204" pitchFamily="34" charset="0"/>
                <a:cs typeface="Times New Roman" panose="02020603050405020304" pitchFamily="18" charset="0"/>
              </a:rPr>
              <a:t>INEE : Réseau inter agence de l’éducation en situation d’urgence. Il a publié un Manuel des Normes minimales qui est un document normatif qui contient 19 normes accompagnées chacune d’actions clés et de notes d’orientation. Le Manuel a pour but d’améliorer la qualité de la préparation, des interventions de réponse et du relèvement au niveau de l’éducation, d’accroître l’accès à des possibilités d’apprentissage sûres et pertinentes et de garantir que ces services soient fournis avec responsabilité.</a:t>
            </a:r>
            <a:endParaRPr kumimoji="0" lang="en-US" sz="32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0463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753266" cy="6858000"/>
          </a:xfrm>
        </p:spPr>
        <p:txBody>
          <a:bodyPr>
            <a:normAutofit fontScale="25000" lnSpcReduction="20000"/>
          </a:bodyPr>
          <a:lstStyle/>
          <a:p>
            <a:pPr marL="457200" lvl="1" indent="0">
              <a:buNone/>
            </a:pPr>
            <a:endParaRPr lang="fr-FR" sz="12800" dirty="0">
              <a:solidFill>
                <a:srgbClr val="FF0000"/>
              </a:solidFill>
              <a:latin typeface="Arial Black" pitchFamily="34" charset="0"/>
            </a:endParaRPr>
          </a:p>
          <a:p>
            <a:pPr marL="457200" lvl="1" indent="0">
              <a:buNone/>
            </a:pPr>
            <a:r>
              <a:rPr lang="fr-FR" sz="11200" dirty="0">
                <a:solidFill>
                  <a:srgbClr val="FF0000"/>
                </a:solidFill>
                <a:latin typeface="Arial Black" pitchFamily="34" charset="0"/>
              </a:rPr>
              <a:t>III. </a:t>
            </a:r>
            <a:r>
              <a:rPr lang="fr-FR" sz="112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5600" b="1" dirty="0"/>
          </a:p>
          <a:p>
            <a:pPr marL="457200" lvl="1" indent="0">
              <a:buNone/>
            </a:pPr>
            <a:r>
              <a:rPr lang="fr-FR" sz="11200" b="1" dirty="0">
                <a:solidFill>
                  <a:srgbClr val="FF0000"/>
                </a:solidFill>
              </a:rPr>
              <a:t>3.2 Planification sensible aux crises et l’inclusion des personnes déplacées</a:t>
            </a:r>
          </a:p>
          <a:p>
            <a:pPr marL="457200" lvl="1" indent="0">
              <a:buNone/>
            </a:pPr>
            <a:endParaRPr lang="fr-FR" dirty="0"/>
          </a:p>
          <a:p>
            <a:pPr>
              <a:lnSpc>
                <a:spcPct val="120000"/>
              </a:lnSpc>
            </a:pPr>
            <a:r>
              <a:rPr lang="fr-FR" sz="11200" b="1" dirty="0"/>
              <a:t>Qu’est-ce-que la planification de l’éducation sensible ou adaptée aux crises ?</a:t>
            </a:r>
            <a:endParaRPr lang="en-US" sz="11200" dirty="0"/>
          </a:p>
          <a:p>
            <a:pPr lvl="0">
              <a:lnSpc>
                <a:spcPct val="120000"/>
              </a:lnSpc>
            </a:pPr>
            <a:r>
              <a:rPr lang="fr-FR" sz="9600" dirty="0"/>
              <a:t>Elle identifie et analyse les risques de conflits et de catastrophes naturelles et prend en compte les éventuels déplacements forcés.</a:t>
            </a:r>
            <a:endParaRPr lang="en-US" sz="9600" dirty="0"/>
          </a:p>
          <a:p>
            <a:pPr lvl="0" algn="just">
              <a:lnSpc>
                <a:spcPct val="120000"/>
              </a:lnSpc>
            </a:pPr>
            <a:r>
              <a:rPr lang="fr-FR" sz="9600" dirty="0"/>
              <a:t>Elle prend en compte l’interaction réciproque entre ces risques et l’éducation pour élaborer des stratégies de réponse appropriées.</a:t>
            </a:r>
            <a:endParaRPr lang="en-US" sz="9600" dirty="0"/>
          </a:p>
          <a:p>
            <a:pPr lvl="0" algn="just">
              <a:lnSpc>
                <a:spcPct val="120000"/>
              </a:lnSpc>
            </a:pPr>
            <a:r>
              <a:rPr lang="fr-FR" sz="9600" dirty="0"/>
              <a:t>Elle vise à minimiser les impacts négatifs des risques sur la prestation des services éducatifs et à maximiser les impacts positifs des politiques et programmes éducatifs de prévention ou d’atténuation des conflits et des catastrophes, ainsi que renforcer l’accès équitable à une éducation de qualité pour tous les enfants et les jeunes dans des contextes de crises, y compris les populations déplacées. </a:t>
            </a:r>
            <a:endParaRPr lang="en-US" sz="9600" dirty="0"/>
          </a:p>
          <a:p>
            <a:pPr marL="457200" lvl="1" indent="0">
              <a:buNone/>
            </a:pPr>
            <a:endParaRPr lang="fr-FR" sz="6500" b="1" dirty="0">
              <a:solidFill>
                <a:srgbClr val="FF0000"/>
              </a:solidFill>
            </a:endParaRPr>
          </a:p>
          <a:p>
            <a:pPr marL="0" indent="0" algn="ctr">
              <a:spcBef>
                <a:spcPts val="0"/>
              </a:spcBef>
              <a:buNone/>
            </a:pPr>
            <a:r>
              <a:rPr lang="fr-FR" sz="6500" dirty="0">
                <a:solidFill>
                  <a:srgbClr val="00B050"/>
                </a:solidFill>
                <a:latin typeface="Arial Black" pitchFamily="34" charset="0"/>
              </a:rPr>
              <a:t> </a:t>
            </a:r>
          </a:p>
        </p:txBody>
      </p:sp>
    </p:spTree>
    <p:extLst>
      <p:ext uri="{BB962C8B-B14F-4D97-AF65-F5344CB8AC3E}">
        <p14:creationId xmlns:p14="http://schemas.microsoft.com/office/powerpoint/2010/main" val="20861273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753266" cy="6858000"/>
          </a:xfrm>
        </p:spPr>
        <p:txBody>
          <a:bodyPr>
            <a:normAutofit/>
          </a:bodyPr>
          <a:lstStyle/>
          <a:p>
            <a:pPr marL="457200" lvl="1" indent="0">
              <a:buNone/>
            </a:pPr>
            <a:r>
              <a:rPr lang="fr-FR" sz="3200" b="1" dirty="0">
                <a:solidFill>
                  <a:srgbClr val="FF0000"/>
                </a:solidFill>
              </a:rPr>
              <a:t>3.2 Planification sensible aux crises et l’inclusion des personnes déplacées</a:t>
            </a:r>
          </a:p>
          <a:p>
            <a:r>
              <a:rPr lang="fr-FR" b="1" dirty="0"/>
              <a:t>La réduction des risques de crise dans la planification du processus de l’éducation</a:t>
            </a:r>
            <a:endParaRPr lang="en-US" b="1" dirty="0"/>
          </a:p>
          <a:p>
            <a:pPr marL="457200" lvl="1" indent="0">
              <a:buNone/>
            </a:pPr>
            <a:endParaRPr lang="fr-FR" sz="6500" b="1" dirty="0">
              <a:solidFill>
                <a:srgbClr val="FF0000"/>
              </a:solidFill>
            </a:endParaRPr>
          </a:p>
          <a:p>
            <a:pPr marL="0" indent="0" algn="ctr">
              <a:spcBef>
                <a:spcPts val="0"/>
              </a:spcBef>
              <a:buNone/>
            </a:pPr>
            <a:r>
              <a:rPr lang="fr-FR" sz="6500" dirty="0">
                <a:solidFill>
                  <a:srgbClr val="00B050"/>
                </a:solidFill>
                <a:latin typeface="Arial Black" pitchFamily="34" charset="0"/>
              </a:rPr>
              <a:t> </a:t>
            </a:r>
          </a:p>
        </p:txBody>
      </p:sp>
      <p:pic>
        <p:nvPicPr>
          <p:cNvPr id="3" name="Picture 2"/>
          <p:cNvPicPr/>
          <p:nvPr/>
        </p:nvPicPr>
        <p:blipFill>
          <a:blip r:embed="rId2"/>
          <a:stretch>
            <a:fillRect/>
          </a:stretch>
        </p:blipFill>
        <p:spPr>
          <a:xfrm>
            <a:off x="1122218" y="1773037"/>
            <a:ext cx="11069782" cy="5084964"/>
          </a:xfrm>
          <a:prstGeom prst="rect">
            <a:avLst/>
          </a:prstGeom>
        </p:spPr>
      </p:pic>
    </p:spTree>
    <p:extLst>
      <p:ext uri="{BB962C8B-B14F-4D97-AF65-F5344CB8AC3E}">
        <p14:creationId xmlns:p14="http://schemas.microsoft.com/office/powerpoint/2010/main" val="22880575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510811" cy="6587836"/>
          </a:xfrm>
        </p:spPr>
        <p:txBody>
          <a:bodyPr>
            <a:normAutofit fontScale="25000" lnSpcReduction="20000"/>
          </a:bodyPr>
          <a:lstStyle/>
          <a:p>
            <a:pPr marL="457200" lvl="1" indent="0">
              <a:buNone/>
            </a:pPr>
            <a:endParaRPr lang="fr-FR" sz="4400" dirty="0">
              <a:solidFill>
                <a:srgbClr val="FF0000"/>
              </a:solidFill>
              <a:latin typeface="Arial Black" pitchFamily="34" charset="0"/>
            </a:endParaRPr>
          </a:p>
          <a:p>
            <a:pPr marL="457200" lvl="1" indent="0">
              <a:buNone/>
            </a:pPr>
            <a:r>
              <a:rPr lang="fr-FR" sz="9600" dirty="0">
                <a:solidFill>
                  <a:srgbClr val="FF0000"/>
                </a:solidFill>
                <a:latin typeface="Arial Black" pitchFamily="34" charset="0"/>
              </a:rPr>
              <a:t>III. </a:t>
            </a:r>
            <a:r>
              <a:rPr lang="fr-FR" sz="96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3600" b="1" dirty="0"/>
          </a:p>
          <a:p>
            <a:pPr marL="457200" lvl="1" indent="0">
              <a:buNone/>
            </a:pPr>
            <a:r>
              <a:rPr lang="fr-FR" sz="14400" b="1" dirty="0">
                <a:solidFill>
                  <a:srgbClr val="FF0000"/>
                </a:solidFill>
              </a:rPr>
              <a:t>3.2 Planification sensible aux crises et l’inclusion des personnes déplacées</a:t>
            </a:r>
          </a:p>
          <a:p>
            <a:pPr marL="0" indent="0">
              <a:buNone/>
            </a:pPr>
            <a:r>
              <a:rPr lang="fr-FR" sz="12800" b="1" dirty="0"/>
              <a:t>Un diagnostic du secteur de l’éducation sensible aux crises</a:t>
            </a:r>
            <a:r>
              <a:rPr lang="fr-FR" sz="12800" dirty="0"/>
              <a:t> devrait commencer par une cartographie des aléas et examiner les facteurs de risques (naturels et humains) pour le système.</a:t>
            </a:r>
            <a:endParaRPr lang="en-US" sz="12800" dirty="0"/>
          </a:p>
          <a:p>
            <a:pPr marL="0" indent="0">
              <a:buNone/>
            </a:pPr>
            <a:r>
              <a:rPr lang="fr-FR" sz="12800" dirty="0"/>
              <a:t>Un diagnostic du secteur de l’éducation sensible à la crise doit également s’efforcer d’analyser :</a:t>
            </a:r>
            <a:endParaRPr lang="en-US" sz="12800" dirty="0"/>
          </a:p>
          <a:p>
            <a:pPr lvl="0"/>
            <a:r>
              <a:rPr lang="fr-FR" sz="12800" dirty="0"/>
              <a:t>L’équité dans la répartition des ressources (humaines, matérielles et financières), y compris entre les communautés d’accueil et les réfugiés ;</a:t>
            </a:r>
            <a:endParaRPr lang="en-US" sz="12800" dirty="0"/>
          </a:p>
          <a:p>
            <a:pPr lvl="0"/>
            <a:r>
              <a:rPr lang="fr-FR" sz="12800" dirty="0"/>
              <a:t>le degré d’intégration ou de ségrégation des groupes minoritaires ou vulnérables, y compris les PDI et les réfugiés au sein du système éducatif, au niveau national ou local ;</a:t>
            </a:r>
            <a:endParaRPr lang="en-US" sz="12800" dirty="0"/>
          </a:p>
          <a:p>
            <a:pPr marL="457200" lvl="1" indent="0">
              <a:buNone/>
            </a:pPr>
            <a:endParaRPr lang="fr-FR" sz="6500" b="1" dirty="0">
              <a:solidFill>
                <a:srgbClr val="FF0000"/>
              </a:solidFill>
            </a:endParaRPr>
          </a:p>
          <a:p>
            <a:pPr marL="0" indent="0" algn="ctr">
              <a:spcBef>
                <a:spcPts val="0"/>
              </a:spcBef>
              <a:buNone/>
            </a:pPr>
            <a:r>
              <a:rPr lang="fr-FR" sz="6500" dirty="0">
                <a:solidFill>
                  <a:srgbClr val="00B050"/>
                </a:solidFill>
                <a:latin typeface="Arial Black" pitchFamily="34" charset="0"/>
              </a:rPr>
              <a:t> </a:t>
            </a:r>
          </a:p>
        </p:txBody>
      </p:sp>
    </p:spTree>
    <p:extLst>
      <p:ext uri="{BB962C8B-B14F-4D97-AF65-F5344CB8AC3E}">
        <p14:creationId xmlns:p14="http://schemas.microsoft.com/office/powerpoint/2010/main" val="31148157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510811" cy="6587836"/>
          </a:xfrm>
        </p:spPr>
        <p:txBody>
          <a:bodyPr>
            <a:normAutofit fontScale="25000" lnSpcReduction="20000"/>
          </a:bodyPr>
          <a:lstStyle/>
          <a:p>
            <a:pPr marL="457200" lvl="1" indent="0">
              <a:buNone/>
            </a:pPr>
            <a:endParaRPr lang="fr-FR" sz="4400" dirty="0">
              <a:solidFill>
                <a:srgbClr val="FF0000"/>
              </a:solidFill>
              <a:latin typeface="Arial Black" pitchFamily="34" charset="0"/>
            </a:endParaRPr>
          </a:p>
          <a:p>
            <a:pPr marL="457200" lvl="1" indent="0">
              <a:buNone/>
            </a:pPr>
            <a:r>
              <a:rPr lang="fr-FR" sz="9600" dirty="0">
                <a:solidFill>
                  <a:srgbClr val="FF0000"/>
                </a:solidFill>
                <a:latin typeface="Arial Black" pitchFamily="34" charset="0"/>
              </a:rPr>
              <a:t>III. </a:t>
            </a:r>
            <a:r>
              <a:rPr lang="fr-FR" sz="96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3600" b="1" dirty="0"/>
          </a:p>
          <a:p>
            <a:pPr marL="457200" lvl="1" indent="0">
              <a:buNone/>
            </a:pPr>
            <a:r>
              <a:rPr lang="fr-FR" sz="14400" b="1" dirty="0">
                <a:solidFill>
                  <a:srgbClr val="FF0000"/>
                </a:solidFill>
              </a:rPr>
              <a:t>3.2 Planification sensible aux crises et l’inclusion des personnes déplacées</a:t>
            </a:r>
          </a:p>
          <a:p>
            <a:pPr marL="0" indent="0" algn="just">
              <a:buNone/>
            </a:pPr>
            <a:r>
              <a:rPr lang="fr-FR" sz="12800" dirty="0"/>
              <a:t>Un diagnostic du secteur de l’éducation sensible à la crise doit également s’efforcer d’analyser :</a:t>
            </a:r>
            <a:endParaRPr lang="en-US" sz="12800" dirty="0"/>
          </a:p>
          <a:p>
            <a:pPr lvl="0" algn="just"/>
            <a:r>
              <a:rPr lang="fr-FR" sz="12800" dirty="0"/>
              <a:t>l’offre d’éducation aux populations déplacées ;</a:t>
            </a:r>
            <a:endParaRPr lang="en-US" sz="12800" dirty="0"/>
          </a:p>
          <a:p>
            <a:pPr lvl="0" algn="just"/>
            <a:r>
              <a:rPr lang="fr-FR" sz="12800" dirty="0"/>
              <a:t>les préjugés contenus dans les programmes d’études.</a:t>
            </a:r>
            <a:endParaRPr lang="en-US" sz="12800" dirty="0"/>
          </a:p>
          <a:p>
            <a:pPr lvl="0" algn="just"/>
            <a:r>
              <a:rPr lang="fr-FR" sz="12800" dirty="0"/>
              <a:t>Le processus de diagnostic des conflits dans le secteur de l’éducation implique également de poser des questions clés, telles que :</a:t>
            </a:r>
            <a:endParaRPr lang="en-US" sz="12800" dirty="0"/>
          </a:p>
          <a:p>
            <a:pPr lvl="0" algn="just"/>
            <a:r>
              <a:rPr lang="fr-FR" sz="12800" dirty="0"/>
              <a:t>Le système éducatif est-il soumis à rude épreuve ?</a:t>
            </a:r>
            <a:endParaRPr lang="en-US" sz="12800" dirty="0"/>
          </a:p>
          <a:p>
            <a:pPr lvl="0" algn="just"/>
            <a:r>
              <a:rPr lang="fr-FR" sz="12800" dirty="0"/>
              <a:t>Quels sont les points de tension – politiques ? éducatif ?</a:t>
            </a:r>
            <a:endParaRPr lang="en-US" sz="12800" dirty="0"/>
          </a:p>
          <a:p>
            <a:pPr lvl="0"/>
            <a:r>
              <a:rPr lang="fr-FR" sz="12800" dirty="0"/>
              <a:t>Quelles sont les causes profondes du conflit directement imputables à l’éducation ?</a:t>
            </a:r>
            <a:endParaRPr lang="en-US" sz="12800" dirty="0"/>
          </a:p>
          <a:p>
            <a:pPr marL="457200" lvl="1" indent="0">
              <a:buNone/>
            </a:pPr>
            <a:endParaRPr lang="fr-FR" sz="6500" b="1" dirty="0">
              <a:solidFill>
                <a:srgbClr val="FF0000"/>
              </a:solidFill>
            </a:endParaRPr>
          </a:p>
          <a:p>
            <a:pPr marL="0" indent="0" algn="ctr">
              <a:spcBef>
                <a:spcPts val="0"/>
              </a:spcBef>
              <a:buNone/>
            </a:pPr>
            <a:r>
              <a:rPr lang="fr-FR" sz="6500" dirty="0">
                <a:solidFill>
                  <a:srgbClr val="00B050"/>
                </a:solidFill>
                <a:latin typeface="Arial Black" pitchFamily="34" charset="0"/>
              </a:rPr>
              <a:t> </a:t>
            </a:r>
          </a:p>
        </p:txBody>
      </p:sp>
    </p:spTree>
    <p:extLst>
      <p:ext uri="{BB962C8B-B14F-4D97-AF65-F5344CB8AC3E}">
        <p14:creationId xmlns:p14="http://schemas.microsoft.com/office/powerpoint/2010/main" val="357893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Intro</a:t>
            </a:r>
          </a:p>
        </p:txBody>
      </p:sp>
      <p:sp>
        <p:nvSpPr>
          <p:cNvPr id="3" name="Espace réservé du contenu 2"/>
          <p:cNvSpPr>
            <a:spLocks noGrp="1"/>
          </p:cNvSpPr>
          <p:nvPr>
            <p:ph idx="1"/>
          </p:nvPr>
        </p:nvSpPr>
        <p:spPr/>
        <p:txBody>
          <a:bodyPr/>
          <a:lstStyle/>
          <a:p>
            <a:r>
              <a:rPr lang="fr-FR" dirty="0"/>
              <a:t>Qu‘est-ce que la planification</a:t>
            </a:r>
          </a:p>
          <a:p>
            <a:r>
              <a:rPr lang="fr-FR" dirty="0"/>
              <a:t>Quel lien entre planification et budget</a:t>
            </a:r>
          </a:p>
          <a:p>
            <a:r>
              <a:rPr lang="fr-FR" dirty="0"/>
              <a:t>Connaissance des ministères d’éducation</a:t>
            </a:r>
          </a:p>
        </p:txBody>
      </p:sp>
    </p:spTree>
    <p:extLst>
      <p:ext uri="{BB962C8B-B14F-4D97-AF65-F5344CB8AC3E}">
        <p14:creationId xmlns:p14="http://schemas.microsoft.com/office/powerpoint/2010/main" val="2514332565"/>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510811" cy="6587836"/>
          </a:xfrm>
        </p:spPr>
        <p:txBody>
          <a:bodyPr>
            <a:normAutofit fontScale="25000" lnSpcReduction="20000"/>
          </a:bodyPr>
          <a:lstStyle/>
          <a:p>
            <a:pPr marL="457200" lvl="1" indent="0">
              <a:buNone/>
            </a:pPr>
            <a:endParaRPr lang="fr-FR" sz="4400" dirty="0">
              <a:solidFill>
                <a:srgbClr val="FF0000"/>
              </a:solidFill>
              <a:latin typeface="Arial Black" pitchFamily="34" charset="0"/>
            </a:endParaRPr>
          </a:p>
          <a:p>
            <a:pPr marL="457200" lvl="1" indent="0">
              <a:buNone/>
            </a:pPr>
            <a:r>
              <a:rPr lang="fr-FR" sz="9600" dirty="0">
                <a:solidFill>
                  <a:srgbClr val="FF0000"/>
                </a:solidFill>
                <a:latin typeface="Arial Black" pitchFamily="34" charset="0"/>
              </a:rPr>
              <a:t>III. </a:t>
            </a:r>
            <a:r>
              <a:rPr lang="fr-FR" sz="96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3600" b="1" dirty="0"/>
          </a:p>
          <a:p>
            <a:pPr marL="457200" lvl="1" indent="0">
              <a:buNone/>
            </a:pPr>
            <a:r>
              <a:rPr lang="fr-FR" sz="14400" b="1" dirty="0">
                <a:solidFill>
                  <a:srgbClr val="FF0000"/>
                </a:solidFill>
              </a:rPr>
              <a:t>3.2 Planification sensible aux crises et l’inclusion des personnes déplacées</a:t>
            </a:r>
          </a:p>
          <a:p>
            <a:pPr algn="just"/>
            <a:r>
              <a:rPr lang="fr-FR" sz="14400" dirty="0"/>
              <a:t>D’autres questions à prendre en compte sont la gouvernance, les facteurs politiques, économiques et environnementaux au sein d’un pays. Il est ensuite nécessaire d’évaluer le rôle joué par l’éducation en la matière - par exemple, la répartition inéquitable du personnel au sein du système en faveur de certains groupes ethniques/religieux/tribaux, ou les programmes scolaires biaisés, ou la répartition partiale des ressources en dehors des zones marginalisées. </a:t>
            </a:r>
            <a:endParaRPr lang="en-US" sz="14400" dirty="0"/>
          </a:p>
          <a:p>
            <a:pPr marL="457200" lvl="1" indent="0">
              <a:buNone/>
            </a:pPr>
            <a:endParaRPr lang="fr-FR" sz="6500" b="1" dirty="0">
              <a:solidFill>
                <a:srgbClr val="FF0000"/>
              </a:solidFill>
            </a:endParaRPr>
          </a:p>
          <a:p>
            <a:pPr marL="0" indent="0" algn="ctr">
              <a:spcBef>
                <a:spcPts val="0"/>
              </a:spcBef>
              <a:buNone/>
            </a:pPr>
            <a:r>
              <a:rPr lang="fr-FR" sz="6500" dirty="0">
                <a:solidFill>
                  <a:srgbClr val="00B050"/>
                </a:solidFill>
                <a:latin typeface="Arial Black" pitchFamily="34" charset="0"/>
              </a:rPr>
              <a:t> </a:t>
            </a:r>
          </a:p>
        </p:txBody>
      </p:sp>
    </p:spTree>
    <p:extLst>
      <p:ext uri="{BB962C8B-B14F-4D97-AF65-F5344CB8AC3E}">
        <p14:creationId xmlns:p14="http://schemas.microsoft.com/office/powerpoint/2010/main" val="33680121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510811" cy="6587836"/>
          </a:xfrm>
        </p:spPr>
        <p:txBody>
          <a:bodyPr>
            <a:normAutofit fontScale="25000" lnSpcReduction="20000"/>
          </a:bodyPr>
          <a:lstStyle/>
          <a:p>
            <a:pPr marL="457200" lvl="1" indent="0">
              <a:buNone/>
            </a:pPr>
            <a:endParaRPr lang="fr-FR" sz="4400" dirty="0">
              <a:solidFill>
                <a:srgbClr val="FF0000"/>
              </a:solidFill>
              <a:latin typeface="Arial Black" pitchFamily="34" charset="0"/>
            </a:endParaRPr>
          </a:p>
          <a:p>
            <a:pPr marL="457200" lvl="1" indent="0">
              <a:buNone/>
            </a:pPr>
            <a:r>
              <a:rPr lang="fr-FR" sz="9600" dirty="0">
                <a:solidFill>
                  <a:srgbClr val="FF0000"/>
                </a:solidFill>
                <a:latin typeface="Arial Black" pitchFamily="34" charset="0"/>
              </a:rPr>
              <a:t>III. </a:t>
            </a:r>
            <a:r>
              <a:rPr lang="fr-FR" sz="96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3600" b="1" dirty="0"/>
          </a:p>
          <a:p>
            <a:pPr marL="457200" lvl="1" indent="0">
              <a:buNone/>
            </a:pPr>
            <a:r>
              <a:rPr lang="fr-FR" sz="14400" b="1" dirty="0">
                <a:solidFill>
                  <a:srgbClr val="FF0000"/>
                </a:solidFill>
              </a:rPr>
              <a:t>3.2 Planification sensible aux crises et l’inclusion des personnes déplacées</a:t>
            </a:r>
          </a:p>
          <a:p>
            <a:pPr algn="just"/>
            <a:r>
              <a:rPr lang="fr-FR" sz="16000" dirty="0"/>
              <a:t>L’exemple de la Côte d’Ivoire est pertinent. Comme l’indique un rapport de l’Institut des États-Unis pour la paix (USIP), l’éducation a créé des inégalités par une distribution injuste des ressources, et « de telles inégalités fondées sur l’éducation ont exacerbé les frustrations et, surtout, créé un espace pour de violentes contestations politiques et sociales, qui ont ouvert la voie à la politisation de l’éducation et alimenté le conflit. </a:t>
            </a:r>
            <a:endParaRPr lang="en-US" sz="16000" dirty="0"/>
          </a:p>
          <a:p>
            <a:pPr marL="457200" lvl="1" indent="0">
              <a:buNone/>
            </a:pPr>
            <a:endParaRPr lang="fr-FR" sz="6500" b="1" dirty="0">
              <a:solidFill>
                <a:srgbClr val="FF0000"/>
              </a:solidFill>
            </a:endParaRPr>
          </a:p>
          <a:p>
            <a:pPr marL="0" indent="0" algn="ctr">
              <a:spcBef>
                <a:spcPts val="0"/>
              </a:spcBef>
              <a:buNone/>
            </a:pPr>
            <a:r>
              <a:rPr lang="fr-FR" sz="6500" dirty="0">
                <a:solidFill>
                  <a:srgbClr val="00B050"/>
                </a:solidFill>
                <a:latin typeface="Arial Black" pitchFamily="34" charset="0"/>
              </a:rPr>
              <a:t> </a:t>
            </a:r>
          </a:p>
        </p:txBody>
      </p:sp>
    </p:spTree>
    <p:extLst>
      <p:ext uri="{BB962C8B-B14F-4D97-AF65-F5344CB8AC3E}">
        <p14:creationId xmlns:p14="http://schemas.microsoft.com/office/powerpoint/2010/main" val="28616311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753266" cy="6858000"/>
          </a:xfrm>
        </p:spPr>
        <p:txBody>
          <a:bodyPr>
            <a:normAutofit fontScale="25000" lnSpcReduction="20000"/>
          </a:bodyPr>
          <a:lstStyle/>
          <a:p>
            <a:pPr marL="457200" lvl="1" indent="0">
              <a:buNone/>
            </a:pPr>
            <a:endParaRPr lang="fr-FR" sz="4400" dirty="0">
              <a:solidFill>
                <a:srgbClr val="FF0000"/>
              </a:solidFill>
              <a:latin typeface="Arial Black" pitchFamily="34" charset="0"/>
            </a:endParaRPr>
          </a:p>
          <a:p>
            <a:pPr marL="457200" lvl="1" indent="0">
              <a:buNone/>
            </a:pPr>
            <a:r>
              <a:rPr lang="fr-FR" sz="9600" dirty="0">
                <a:solidFill>
                  <a:srgbClr val="FF0000"/>
                </a:solidFill>
                <a:latin typeface="Arial Black" pitchFamily="34" charset="0"/>
              </a:rPr>
              <a:t>III. </a:t>
            </a:r>
            <a:r>
              <a:rPr lang="fr-FR" sz="96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3600" b="1" dirty="0"/>
          </a:p>
          <a:p>
            <a:pPr marL="457200" lvl="1" indent="0">
              <a:buNone/>
            </a:pPr>
            <a:r>
              <a:rPr lang="fr-FR" sz="12800" b="1" dirty="0">
                <a:solidFill>
                  <a:srgbClr val="FF0000"/>
                </a:solidFill>
              </a:rPr>
              <a:t>3.2 Planification sensible aux crises et l’inclusion des personnes déplacées</a:t>
            </a:r>
          </a:p>
          <a:p>
            <a:pPr algn="just"/>
            <a:r>
              <a:rPr lang="fr-FR" sz="11200" b="1" dirty="0"/>
              <a:t>L’élaboration de politiques, de stratégies et d’objectifs adaptés aux crises dans le secteur de l’éducation</a:t>
            </a:r>
            <a:r>
              <a:rPr lang="fr-FR" sz="11200" dirty="0"/>
              <a:t> exige d’étudier le rôle que peut jouer l’éducation dans la réduction des risques de conflits et de catastrophes. Il s’agit d’élaborer des politiques spécifiques susceptibles de s’attaquer aux vulnérabilités identifiées grâce au diagnostic sectoriel, et des stratégies spécifiques à la mise en œuvre des politiques portant, par exemple, sur l’accès équitable à l’éducation, sur la sécurité des sites scolaires et sur les installations pédagogiques résilientes aux catastrophes. Les stratégies d’appui à ces politiques consistent généralement à enseigner les aptitudes et les compétences nécessaires à la prévention des catastrophes et des conflits, et à élaborer des plans de réduction des risques et de préparation aux interventions aux différents niveaux du système éducatif. </a:t>
            </a:r>
          </a:p>
          <a:p>
            <a:pPr algn="just"/>
            <a:r>
              <a:rPr lang="fr-FR" sz="11200" dirty="0"/>
              <a:t>Cela peut également inclure une politique spécifique sur l’offre d’éducation aux réfugiés.</a:t>
            </a:r>
          </a:p>
          <a:p>
            <a:pPr marL="0" indent="0" algn="ctr">
              <a:spcBef>
                <a:spcPts val="0"/>
              </a:spcBef>
              <a:buNone/>
            </a:pPr>
            <a:r>
              <a:rPr lang="fr-FR" sz="12800" dirty="0"/>
              <a:t> </a:t>
            </a:r>
          </a:p>
        </p:txBody>
      </p:sp>
    </p:spTree>
    <p:extLst>
      <p:ext uri="{BB962C8B-B14F-4D97-AF65-F5344CB8AC3E}">
        <p14:creationId xmlns:p14="http://schemas.microsoft.com/office/powerpoint/2010/main" val="37372125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753266" cy="6858000"/>
          </a:xfrm>
        </p:spPr>
        <p:txBody>
          <a:bodyPr>
            <a:normAutofit fontScale="25000" lnSpcReduction="20000"/>
          </a:bodyPr>
          <a:lstStyle/>
          <a:p>
            <a:pPr marL="457200" lvl="1" indent="0">
              <a:buNone/>
            </a:pPr>
            <a:endParaRPr lang="fr-FR" sz="4400" dirty="0">
              <a:solidFill>
                <a:srgbClr val="FF0000"/>
              </a:solidFill>
              <a:latin typeface="Arial Black" pitchFamily="34" charset="0"/>
            </a:endParaRPr>
          </a:p>
          <a:p>
            <a:pPr marL="457200" lvl="1" indent="0">
              <a:buNone/>
            </a:pPr>
            <a:r>
              <a:rPr lang="fr-FR" sz="9600" dirty="0">
                <a:solidFill>
                  <a:srgbClr val="FF0000"/>
                </a:solidFill>
                <a:latin typeface="Arial Black" pitchFamily="34" charset="0"/>
              </a:rPr>
              <a:t>III. </a:t>
            </a:r>
            <a:r>
              <a:rPr lang="fr-FR" sz="96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3200" b="1" dirty="0"/>
          </a:p>
          <a:p>
            <a:pPr marL="457200" lvl="1" indent="0">
              <a:buNone/>
            </a:pPr>
            <a:r>
              <a:rPr lang="fr-FR" sz="11200" b="1" dirty="0">
                <a:solidFill>
                  <a:srgbClr val="FF0000"/>
                </a:solidFill>
              </a:rPr>
              <a:t>3.2 Planification sensible aux crises et l’inclusion des personnes déplacées</a:t>
            </a:r>
          </a:p>
          <a:p>
            <a:pPr>
              <a:lnSpc>
                <a:spcPct val="120000"/>
              </a:lnSpc>
            </a:pPr>
            <a:r>
              <a:rPr lang="fr-FR" sz="11200" b="1" dirty="0"/>
              <a:t>Une analyse des coûts et du financement</a:t>
            </a:r>
            <a:r>
              <a:rPr lang="fr-FR" sz="11200" dirty="0"/>
              <a:t> est nécessaire pour déterminer le montant total (estimatif) du plan, puis pour voir comment il peut être financé.</a:t>
            </a:r>
            <a:endParaRPr lang="en-US" sz="11200" dirty="0"/>
          </a:p>
          <a:p>
            <a:pPr>
              <a:lnSpc>
                <a:spcPct val="120000"/>
              </a:lnSpc>
            </a:pPr>
            <a:r>
              <a:rPr lang="fr-FR" sz="11200" dirty="0"/>
              <a:t>L’État doit être le principal bailleur de fonds, avant les communautés, les partenaires de l’aide humanitaire et de développement, et parfois le secteur privé. L’estimation doit inclure le coût des activités (a) de préparation (telles que la formation des responsables de l’éducation et des enseignants, les programmes de sécurité des écoles, etc.), (b) la prévention (comme la modernisation des écoles), (c) les activités d’intervention et la remise en état ou la reconstruction des écoles qui pourraient être détruites. L’estimation doit également tenir compte des coûts d’intégration des réfugiés dans les écoles de la communauté d’accueil.</a:t>
            </a:r>
            <a:endParaRPr lang="en-US" sz="11200" dirty="0"/>
          </a:p>
          <a:p>
            <a:pPr marL="0" indent="0" algn="ctr">
              <a:spcBef>
                <a:spcPts val="0"/>
              </a:spcBef>
              <a:buNone/>
            </a:pPr>
            <a:r>
              <a:rPr lang="fr-FR" sz="12800" dirty="0"/>
              <a:t> </a:t>
            </a:r>
          </a:p>
        </p:txBody>
      </p:sp>
    </p:spTree>
    <p:extLst>
      <p:ext uri="{BB962C8B-B14F-4D97-AF65-F5344CB8AC3E}">
        <p14:creationId xmlns:p14="http://schemas.microsoft.com/office/powerpoint/2010/main" val="16666097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753266" cy="6858000"/>
          </a:xfrm>
        </p:spPr>
        <p:txBody>
          <a:bodyPr>
            <a:normAutofit fontScale="32500" lnSpcReduction="20000"/>
          </a:bodyPr>
          <a:lstStyle/>
          <a:p>
            <a:pPr marL="457200" lvl="1" indent="0">
              <a:buNone/>
            </a:pPr>
            <a:endParaRPr lang="fr-FR" sz="3000" dirty="0">
              <a:solidFill>
                <a:srgbClr val="FF0000"/>
              </a:solidFill>
              <a:latin typeface="Arial Black" pitchFamily="34" charset="0"/>
            </a:endParaRPr>
          </a:p>
          <a:p>
            <a:pPr marL="457200" lvl="1" indent="0">
              <a:buNone/>
            </a:pPr>
            <a:r>
              <a:rPr lang="fr-FR" sz="7000" dirty="0">
                <a:solidFill>
                  <a:srgbClr val="FF0000"/>
                </a:solidFill>
                <a:latin typeface="Arial Black" pitchFamily="34" charset="0"/>
              </a:rPr>
              <a:t>III. </a:t>
            </a:r>
            <a:r>
              <a:rPr lang="fr-FR" sz="70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3200" b="1" dirty="0"/>
          </a:p>
          <a:p>
            <a:pPr marL="457200" lvl="1" indent="0">
              <a:buNone/>
            </a:pPr>
            <a:r>
              <a:rPr lang="fr-FR" sz="9800" b="1" dirty="0">
                <a:solidFill>
                  <a:srgbClr val="FF0000"/>
                </a:solidFill>
              </a:rPr>
              <a:t>3.2 Planification sensible aux crises et l’inclusion des personnes déplacées</a:t>
            </a:r>
          </a:p>
          <a:p>
            <a:pPr algn="just"/>
            <a:r>
              <a:rPr lang="fr-FR" sz="9800" b="1" dirty="0"/>
              <a:t>Enfin, les mécanismes de suivi et d’évaluation</a:t>
            </a:r>
            <a:r>
              <a:rPr lang="fr-FR" sz="9800" dirty="0"/>
              <a:t> doivent également intégrer des indicateurs de sécurité, de résilience et de cohésion sociale, tels que le nombre/pourcentage d’écoles ayant élaboré des plans de sécurité ou le nombre/pourcentage de districts ayant réalisé une cartographie des vulnérabilités, par exemple (le module 5 fournit des exemples d’indicateurs).</a:t>
            </a:r>
            <a:endParaRPr lang="en-US" sz="9800" dirty="0"/>
          </a:p>
          <a:p>
            <a:r>
              <a:rPr lang="fr-FR" sz="9800" dirty="0"/>
              <a:t>Les informations relatives à ces indicateurs et à d’autres concernant la réduction des risques doivent être collectées et mises à jour régulièrement, soit en incorporant de nouveaux indicateurs dans les questionnaires d’enquête scolaire existants, soit en distribuant des enquêtes par sondage dans certains districts ou régions, y compris les camps de réfugiés ou de PDI.</a:t>
            </a:r>
            <a:endParaRPr lang="fr-FR" sz="35400" dirty="0"/>
          </a:p>
        </p:txBody>
      </p:sp>
    </p:spTree>
    <p:extLst>
      <p:ext uri="{BB962C8B-B14F-4D97-AF65-F5344CB8AC3E}">
        <p14:creationId xmlns:p14="http://schemas.microsoft.com/office/powerpoint/2010/main" val="28573462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753266" cy="6858000"/>
          </a:xfrm>
        </p:spPr>
        <p:txBody>
          <a:bodyPr>
            <a:normAutofit fontScale="40000" lnSpcReduction="20000"/>
          </a:bodyPr>
          <a:lstStyle/>
          <a:p>
            <a:pPr marL="457200" lvl="1" indent="0">
              <a:buNone/>
            </a:pPr>
            <a:endParaRPr lang="fr-FR" sz="3000" dirty="0">
              <a:solidFill>
                <a:srgbClr val="FF0000"/>
              </a:solidFill>
              <a:latin typeface="Arial Black" pitchFamily="34" charset="0"/>
            </a:endParaRPr>
          </a:p>
          <a:p>
            <a:pPr marL="457200" lvl="1" indent="0">
              <a:buNone/>
            </a:pPr>
            <a:r>
              <a:rPr lang="fr-FR" sz="7000" dirty="0">
                <a:solidFill>
                  <a:srgbClr val="FF0000"/>
                </a:solidFill>
                <a:latin typeface="Arial Black" pitchFamily="34" charset="0"/>
              </a:rPr>
              <a:t>III. </a:t>
            </a:r>
            <a:r>
              <a:rPr lang="fr-FR" sz="70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3200" b="1" dirty="0"/>
          </a:p>
          <a:p>
            <a:pPr marL="457200" lvl="1" indent="0">
              <a:buNone/>
            </a:pPr>
            <a:r>
              <a:rPr lang="fr-FR" sz="7000" b="1" dirty="0">
                <a:solidFill>
                  <a:srgbClr val="FF0000"/>
                </a:solidFill>
              </a:rPr>
              <a:t>3.2 Planification sensible aux crises et l’inclusion des personnes déplacées</a:t>
            </a:r>
          </a:p>
          <a:p>
            <a:pPr algn="just"/>
            <a:r>
              <a:rPr lang="fr-FR" sz="8000" dirty="0"/>
              <a:t>En application de cela, le MENAPLN a élaboré en février 2019 d’une stratégie de scolarisation des élèves des zones à forts défis sécuritaires (SSEZDS) et créé un Secrétariat Technique de l’Education en Situation d’Urgence (ST- ESU) en avril 2020 pour assurer la continuité éducative dans les zones d’insécurité qui concernait les régions du Sahel, du Nord, du Centre-Nord, de l’Est et de la Boucle de Mouhoun. A cause de la volatilité de la situation sécuritaire, la stratégie s’est voulue flexible, pragmatique et dynamique et elle progressivement pris en compte les nouvelles régions touchées directement par l’insécurité et celles d’accueil des populations déplacées, couvrant de ce fait l’ensemble du territoire national.</a:t>
            </a:r>
          </a:p>
        </p:txBody>
      </p:sp>
    </p:spTree>
    <p:extLst>
      <p:ext uri="{BB962C8B-B14F-4D97-AF65-F5344CB8AC3E}">
        <p14:creationId xmlns:p14="http://schemas.microsoft.com/office/powerpoint/2010/main" val="37598684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753266" cy="6858000"/>
          </a:xfrm>
        </p:spPr>
        <p:txBody>
          <a:bodyPr>
            <a:normAutofit fontScale="25000" lnSpcReduction="20000"/>
          </a:bodyPr>
          <a:lstStyle/>
          <a:p>
            <a:pPr marL="457200" lvl="1" indent="0">
              <a:buNone/>
            </a:pPr>
            <a:endParaRPr lang="fr-FR" sz="3000" dirty="0">
              <a:solidFill>
                <a:srgbClr val="FF0000"/>
              </a:solidFill>
              <a:latin typeface="Arial Black" pitchFamily="34" charset="0"/>
            </a:endParaRPr>
          </a:p>
          <a:p>
            <a:pPr marL="457200" lvl="1" indent="0">
              <a:buNone/>
            </a:pPr>
            <a:r>
              <a:rPr lang="fr-FR" sz="7000" dirty="0">
                <a:solidFill>
                  <a:srgbClr val="FF0000"/>
                </a:solidFill>
                <a:latin typeface="Arial Black" pitchFamily="34" charset="0"/>
              </a:rPr>
              <a:t>III. </a:t>
            </a:r>
            <a:r>
              <a:rPr lang="fr-FR" sz="70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3200" b="1" dirty="0"/>
          </a:p>
          <a:p>
            <a:pPr marL="457200" lvl="1" indent="0">
              <a:buNone/>
            </a:pPr>
            <a:r>
              <a:rPr lang="fr-FR" sz="11200" b="1" dirty="0">
                <a:solidFill>
                  <a:srgbClr val="FF0000"/>
                </a:solidFill>
              </a:rPr>
              <a:t>3.2 Planification sensible aux crises et l’inclusion des personnes déplacées</a:t>
            </a:r>
          </a:p>
          <a:p>
            <a:pPr algn="just"/>
            <a:r>
              <a:rPr lang="fr-FR" sz="12800" dirty="0"/>
              <a:t>Elle s’est muée la Stratégie Nationale d’Education en Situation d’Urgence (SN-ESU) pour prendre en compte d’autres phénomènes à risque comme les inondations, les vents violents, les risques sanitaires, etc. qui ont le potentiel d’affecter profondément le système éducatif. </a:t>
            </a:r>
            <a:endParaRPr lang="en-US" sz="12800" dirty="0"/>
          </a:p>
          <a:p>
            <a:pPr algn="just"/>
            <a:r>
              <a:rPr lang="fr-FR" sz="12800" dirty="0"/>
              <a:t>Son processus d’élaboration a suivi globalement toutes les étapes prévues par le guide d’élaboration des politiques. </a:t>
            </a:r>
            <a:endParaRPr lang="en-US" sz="12800" dirty="0"/>
          </a:p>
          <a:p>
            <a:pPr algn="just"/>
            <a:r>
              <a:rPr lang="fr-FR" sz="12800" dirty="0"/>
              <a:t>La vision de cette stratégie nationale d’éducation en situations d’urgence est qu’</a:t>
            </a:r>
            <a:r>
              <a:rPr lang="fr-FR" sz="12800" b="1" dirty="0"/>
              <a:t> « </a:t>
            </a:r>
            <a:r>
              <a:rPr lang="fr-FR" sz="12800" dirty="0"/>
              <a:t>à l’horizon 2024, toutes les filles et tous les garçons, affectés par l’insécurité et les autres phénomènes à risque, ont accès à une éducation équitable, inclusive et de qualité dans laquelle tes activités d’enseignement et d'apprentissage se déroulent dans un environnement sain et protégé avec </a:t>
            </a:r>
            <a:r>
              <a:rPr lang="fr-FR" sz="12800" dirty="0" err="1"/>
              <a:t>Ie</a:t>
            </a:r>
            <a:r>
              <a:rPr lang="fr-FR" sz="12800" dirty="0"/>
              <a:t> soutien et l'accompagnement d’une communauté résiliente»</a:t>
            </a:r>
            <a:endParaRPr lang="en-US" sz="12800" dirty="0"/>
          </a:p>
        </p:txBody>
      </p:sp>
    </p:spTree>
    <p:extLst>
      <p:ext uri="{BB962C8B-B14F-4D97-AF65-F5344CB8AC3E}">
        <p14:creationId xmlns:p14="http://schemas.microsoft.com/office/powerpoint/2010/main" val="9352671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753266" cy="6858000"/>
          </a:xfrm>
        </p:spPr>
        <p:txBody>
          <a:bodyPr>
            <a:normAutofit fontScale="32500" lnSpcReduction="20000"/>
          </a:bodyPr>
          <a:lstStyle/>
          <a:p>
            <a:pPr marL="457200" lvl="1" indent="0">
              <a:buNone/>
            </a:pPr>
            <a:endParaRPr lang="fr-FR" sz="3000" dirty="0">
              <a:solidFill>
                <a:srgbClr val="FF0000"/>
              </a:solidFill>
              <a:latin typeface="Arial Black" pitchFamily="34" charset="0"/>
            </a:endParaRPr>
          </a:p>
          <a:p>
            <a:pPr marL="457200" lvl="1" indent="0">
              <a:buNone/>
            </a:pPr>
            <a:r>
              <a:rPr lang="fr-FR" sz="7000" dirty="0">
                <a:solidFill>
                  <a:srgbClr val="FF0000"/>
                </a:solidFill>
                <a:latin typeface="Arial Black" pitchFamily="34" charset="0"/>
              </a:rPr>
              <a:t>III. </a:t>
            </a:r>
            <a:r>
              <a:rPr lang="fr-FR" sz="70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en-US" sz="3200" b="1" dirty="0"/>
          </a:p>
          <a:p>
            <a:pPr marL="457200" lvl="1" indent="0">
              <a:buNone/>
            </a:pPr>
            <a:r>
              <a:rPr lang="fr-FR" sz="11200" b="1" dirty="0">
                <a:solidFill>
                  <a:srgbClr val="FF0000"/>
                </a:solidFill>
              </a:rPr>
              <a:t>3.2 Planification sensible aux crises et l’inclusion des personnes déplacées</a:t>
            </a:r>
          </a:p>
          <a:p>
            <a:pPr marL="0" indent="0">
              <a:buNone/>
            </a:pPr>
            <a:r>
              <a:rPr lang="fr-FR" sz="9800" dirty="0"/>
              <a:t>Un de ses principes directeur est le </a:t>
            </a:r>
            <a:r>
              <a:rPr lang="x-none" sz="9800" b="1" dirty="0"/>
              <a:t>Nexus humanitaire-développement-sécurité</a:t>
            </a:r>
            <a:r>
              <a:rPr lang="x-none" sz="9800" dirty="0"/>
              <a:t> </a:t>
            </a:r>
            <a:r>
              <a:rPr lang="fr-FR" sz="9800" dirty="0"/>
              <a:t>qui</a:t>
            </a:r>
            <a:r>
              <a:rPr lang="fr-FR" sz="9800" b="1" i="1" dirty="0"/>
              <a:t> </a:t>
            </a:r>
            <a:r>
              <a:rPr lang="fr-FR" sz="9800" dirty="0"/>
              <a:t>prévoit que la gestion des situations d’urgence intègre en plus de la réponse humanitaire, une vision de développement et de sécurisation.</a:t>
            </a:r>
            <a:endParaRPr lang="en-US" sz="9800" dirty="0"/>
          </a:p>
          <a:p>
            <a:pPr marL="0" indent="0">
              <a:buNone/>
            </a:pPr>
            <a:r>
              <a:rPr lang="fr-FR" sz="9800" dirty="0"/>
              <a:t>Elle est bâtie autour de 3 axes stratégiques : </a:t>
            </a:r>
            <a:endParaRPr lang="en-US" sz="9800" dirty="0"/>
          </a:p>
          <a:p>
            <a:pPr lvl="0"/>
            <a:r>
              <a:rPr lang="fr-FR" sz="9800" dirty="0"/>
              <a:t>axe stratégique 1 : Accès à l’éducation et environnement d’apprentissage protecteur et sécurisé;</a:t>
            </a:r>
            <a:endParaRPr lang="en-US" sz="9800" dirty="0"/>
          </a:p>
          <a:p>
            <a:pPr lvl="0"/>
            <a:r>
              <a:rPr lang="fr-FR" sz="9800" dirty="0"/>
              <a:t>axe stratégique 2 : enseignement et apprentissage de qualité ;</a:t>
            </a:r>
            <a:endParaRPr lang="en-US" sz="9800" dirty="0"/>
          </a:p>
          <a:p>
            <a:pPr lvl="0"/>
            <a:r>
              <a:rPr lang="fr-FR" sz="9800" dirty="0"/>
              <a:t>axe stratégique 3 : Pilotage et coordination.</a:t>
            </a:r>
            <a:endParaRPr lang="en-US" sz="9800" dirty="0"/>
          </a:p>
          <a:p>
            <a:pPr marL="0" indent="0">
              <a:buNone/>
            </a:pPr>
            <a:endParaRPr lang="en-US" sz="9800" dirty="0"/>
          </a:p>
          <a:p>
            <a:r>
              <a:rPr lang="fr-FR" sz="9800" dirty="0"/>
              <a:t>Son PAT 2020 2022 a un coût global de 55,5 milliards de FCFA (soit 925 millions de dollars USD).</a:t>
            </a:r>
            <a:endParaRPr lang="en-US" sz="9800" dirty="0"/>
          </a:p>
        </p:txBody>
      </p:sp>
    </p:spTree>
    <p:extLst>
      <p:ext uri="{BB962C8B-B14F-4D97-AF65-F5344CB8AC3E}">
        <p14:creationId xmlns:p14="http://schemas.microsoft.com/office/powerpoint/2010/main" val="4664782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753266" cy="6858000"/>
          </a:xfrm>
        </p:spPr>
        <p:txBody>
          <a:bodyPr>
            <a:normAutofit fontScale="25000" lnSpcReduction="20000"/>
          </a:bodyPr>
          <a:lstStyle/>
          <a:p>
            <a:pPr marL="457200" lvl="1" indent="0">
              <a:buNone/>
            </a:pPr>
            <a:endParaRPr lang="fr-FR" sz="5900" dirty="0">
              <a:solidFill>
                <a:srgbClr val="FF0000"/>
              </a:solidFill>
              <a:latin typeface="Arial Black" pitchFamily="34" charset="0"/>
            </a:endParaRPr>
          </a:p>
          <a:p>
            <a:pPr marL="457200" lvl="1" indent="0">
              <a:buNone/>
            </a:pPr>
            <a:r>
              <a:rPr lang="fr-FR" sz="9600" dirty="0">
                <a:solidFill>
                  <a:srgbClr val="FF0000"/>
                </a:solidFill>
                <a:latin typeface="Arial Black" pitchFamily="34" charset="0"/>
              </a:rPr>
              <a:t>III. </a:t>
            </a:r>
            <a:r>
              <a:rPr lang="fr-FR" sz="96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fr-FR" sz="6700" b="1" dirty="0">
              <a:solidFill>
                <a:srgbClr val="FF0000"/>
              </a:solidFill>
            </a:endParaRPr>
          </a:p>
          <a:p>
            <a:pPr marL="457200" lvl="1" indent="0">
              <a:buNone/>
            </a:pPr>
            <a:r>
              <a:rPr lang="fr-FR" sz="11200" b="1" dirty="0">
                <a:solidFill>
                  <a:srgbClr val="FF0000"/>
                </a:solidFill>
              </a:rPr>
              <a:t>3.3 </a:t>
            </a:r>
            <a:r>
              <a:rPr lang="fr-FR" sz="14400" dirty="0">
                <a:solidFill>
                  <a:srgbClr val="FF0000"/>
                </a:solidFill>
              </a:rPr>
              <a:t>Planification sensible </a:t>
            </a:r>
            <a:r>
              <a:rPr lang="fr-FR" sz="14400" dirty="0" smtClean="0">
                <a:solidFill>
                  <a:srgbClr val="FF0000"/>
                </a:solidFill>
              </a:rPr>
              <a:t>aux handicaps</a:t>
            </a:r>
            <a:endParaRPr lang="en-US" sz="14400" dirty="0">
              <a:solidFill>
                <a:srgbClr val="FF0000"/>
              </a:solidFill>
            </a:endParaRPr>
          </a:p>
          <a:p>
            <a:endParaRPr lang="fr-FR" sz="6500" dirty="0"/>
          </a:p>
          <a:p>
            <a:pPr algn="just"/>
            <a:r>
              <a:rPr lang="fr-FR" sz="12800" dirty="0"/>
              <a:t>Il s’agit ici, dans tout le processus de planification ou d’élaboration des documents de référence, du diagnostic jusqu’au suivi évaluation, de tenir compte des situations de handicap.</a:t>
            </a:r>
            <a:endParaRPr lang="en-US" sz="12800" dirty="0"/>
          </a:p>
          <a:p>
            <a:pPr algn="just"/>
            <a:r>
              <a:rPr lang="fr-FR" sz="12800" dirty="0"/>
              <a:t>Le diagnostic fera un clin d’œil sur les élèves (ESH) en termes d’effectifs, de types de handicap, des infrastructures et de matériels pédagogiques adaptés...</a:t>
            </a:r>
            <a:endParaRPr lang="en-US" sz="12800" dirty="0"/>
          </a:p>
          <a:p>
            <a:pPr algn="just"/>
            <a:r>
              <a:rPr lang="fr-FR" sz="12800" dirty="0"/>
              <a:t>L’élaboration des politiques et stratégies devra prendre en compte des actions précises au profit des ESH en termes de constructions et d’adaptation d’infrastructures, d’approches pédagogiques… </a:t>
            </a:r>
            <a:endParaRPr lang="en-US" sz="12800" dirty="0"/>
          </a:p>
          <a:p>
            <a:r>
              <a:rPr lang="fr-FR" sz="12800" dirty="0"/>
              <a:t>Le suivi évaluation devra intégrer des indicateurs précis en lien avec le handicap. </a:t>
            </a:r>
            <a:endParaRPr lang="en-US" sz="12800" dirty="0"/>
          </a:p>
          <a:p>
            <a:pPr marL="457200" lvl="1" indent="0">
              <a:buNone/>
            </a:pPr>
            <a:endParaRPr lang="fr-FR" sz="7000" dirty="0"/>
          </a:p>
          <a:p>
            <a:pPr marL="0" indent="0" algn="ctr">
              <a:spcBef>
                <a:spcPts val="0"/>
              </a:spcBef>
              <a:buNone/>
            </a:pPr>
            <a:r>
              <a:rPr lang="fr-FR" sz="6500" dirty="0">
                <a:solidFill>
                  <a:srgbClr val="00B050"/>
                </a:solidFill>
                <a:latin typeface="Arial Black" pitchFamily="34" charset="0"/>
              </a:rPr>
              <a:t> </a:t>
            </a:r>
          </a:p>
        </p:txBody>
      </p:sp>
    </p:spTree>
    <p:extLst>
      <p:ext uri="{BB962C8B-B14F-4D97-AF65-F5344CB8AC3E}">
        <p14:creationId xmlns:p14="http://schemas.microsoft.com/office/powerpoint/2010/main" val="24214870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contenu 2"/>
          <p:cNvSpPr>
            <a:spLocks noGrp="1"/>
          </p:cNvSpPr>
          <p:nvPr>
            <p:ph idx="1"/>
          </p:nvPr>
        </p:nvSpPr>
        <p:spPr>
          <a:xfrm>
            <a:off x="1438734" y="0"/>
            <a:ext cx="10753266" cy="6858000"/>
          </a:xfrm>
        </p:spPr>
        <p:txBody>
          <a:bodyPr>
            <a:normAutofit/>
          </a:bodyPr>
          <a:lstStyle/>
          <a:p>
            <a:pPr marL="457200" lvl="1" indent="0">
              <a:buNone/>
            </a:pPr>
            <a:r>
              <a:rPr lang="fr-FR" sz="2800" dirty="0">
                <a:solidFill>
                  <a:srgbClr val="FF0000"/>
                </a:solidFill>
                <a:latin typeface="Arial Black" pitchFamily="34" charset="0"/>
              </a:rPr>
              <a:t>III. </a:t>
            </a:r>
            <a:r>
              <a:rPr lang="fr-FR" sz="2800" b="1" dirty="0">
                <a:solidFill>
                  <a:srgbClr val="FF0000"/>
                </a:solidFill>
                <a:latin typeface="Arial Black" panose="020B0A04020102020204" pitchFamily="34" charset="0"/>
              </a:rPr>
              <a:t>LA PRISE EN COMLPTE DE CERTAINS DOMAINES SPECIFIQUES DANS LA PLANIFICATION</a:t>
            </a:r>
          </a:p>
          <a:p>
            <a:pPr marL="457200" lvl="1" indent="0">
              <a:buNone/>
            </a:pPr>
            <a:endParaRPr lang="fr-FR" sz="1200" b="1" dirty="0">
              <a:solidFill>
                <a:srgbClr val="FF0000"/>
              </a:solidFill>
            </a:endParaRPr>
          </a:p>
          <a:p>
            <a:pPr marL="457200" lvl="1" indent="0">
              <a:buNone/>
            </a:pPr>
            <a:r>
              <a:rPr lang="fr-FR" sz="3200" b="1" dirty="0">
                <a:solidFill>
                  <a:srgbClr val="FF0000"/>
                </a:solidFill>
              </a:rPr>
              <a:t>3.3 Planification sensible aux </a:t>
            </a:r>
            <a:r>
              <a:rPr lang="fr-FR" sz="3200" b="1" dirty="0" smtClean="0">
                <a:solidFill>
                  <a:srgbClr val="FF0000"/>
                </a:solidFill>
              </a:rPr>
              <a:t>handicaps</a:t>
            </a:r>
            <a:endParaRPr lang="en-US" sz="4400" b="1" dirty="0">
              <a:solidFill>
                <a:srgbClr val="FF0000"/>
              </a:solidFill>
            </a:endParaRPr>
          </a:p>
          <a:p>
            <a:r>
              <a:rPr lang="fr-FR" sz="3200" dirty="0"/>
              <a:t>Exemple :</a:t>
            </a:r>
            <a:endParaRPr lang="en-US" sz="3200" dirty="0"/>
          </a:p>
          <a:p>
            <a:pPr marL="457200" lvl="1" indent="0">
              <a:buNone/>
            </a:pPr>
            <a:endParaRPr lang="fr-FR" sz="7000" dirty="0"/>
          </a:p>
          <a:p>
            <a:pPr marL="0" indent="0" algn="ctr">
              <a:spcBef>
                <a:spcPts val="0"/>
              </a:spcBef>
              <a:buNone/>
            </a:pPr>
            <a:r>
              <a:rPr lang="fr-FR" sz="6500" dirty="0">
                <a:solidFill>
                  <a:srgbClr val="00B050"/>
                </a:solidFill>
                <a:latin typeface="Arial Black" pitchFamily="34" charset="0"/>
              </a:rPr>
              <a:t> </a:t>
            </a:r>
          </a:p>
        </p:txBody>
      </p:sp>
      <p:graphicFrame>
        <p:nvGraphicFramePr>
          <p:cNvPr id="2" name="Tableau 1"/>
          <p:cNvGraphicFramePr>
            <a:graphicFrameLocks noGrp="1"/>
          </p:cNvGraphicFramePr>
          <p:nvPr>
            <p:extLst>
              <p:ext uri="{D42A27DB-BD31-4B8C-83A1-F6EECF244321}">
                <p14:modId xmlns:p14="http://schemas.microsoft.com/office/powerpoint/2010/main" val="3059394782"/>
              </p:ext>
            </p:extLst>
          </p:nvPr>
        </p:nvGraphicFramePr>
        <p:xfrm>
          <a:off x="1438734" y="2221162"/>
          <a:ext cx="10753266" cy="4484370"/>
        </p:xfrm>
        <a:graphic>
          <a:graphicData uri="http://schemas.openxmlformats.org/drawingml/2006/table">
            <a:tbl>
              <a:tblPr>
                <a:tableStyleId>{5C22544A-7EE6-4342-B048-85BDC9FD1C3A}</a:tableStyleId>
              </a:tblPr>
              <a:tblGrid>
                <a:gridCol w="5376633">
                  <a:extLst>
                    <a:ext uri="{9D8B030D-6E8A-4147-A177-3AD203B41FA5}">
                      <a16:colId xmlns:a16="http://schemas.microsoft.com/office/drawing/2014/main" val="3414002250"/>
                    </a:ext>
                  </a:extLst>
                </a:gridCol>
                <a:gridCol w="5376633">
                  <a:extLst>
                    <a:ext uri="{9D8B030D-6E8A-4147-A177-3AD203B41FA5}">
                      <a16:colId xmlns:a16="http://schemas.microsoft.com/office/drawing/2014/main" val="1540565130"/>
                    </a:ext>
                  </a:extLst>
                </a:gridCol>
              </a:tblGrid>
              <a:tr h="1481523">
                <a:tc>
                  <a:txBody>
                    <a:bodyPr/>
                    <a:lstStyle/>
                    <a:p>
                      <a:pPr>
                        <a:lnSpc>
                          <a:spcPct val="107000"/>
                        </a:lnSpc>
                        <a:spcAft>
                          <a:spcPts val="0"/>
                        </a:spcAft>
                      </a:pPr>
                      <a:r>
                        <a:rPr lang="en-US" sz="2500" dirty="0">
                          <a:effectLst/>
                        </a:rPr>
                        <a:t> </a:t>
                      </a:r>
                      <a:r>
                        <a:rPr lang="fr-FR" sz="2500" dirty="0">
                          <a:effectLst/>
                        </a:rPr>
                        <a:t>Identification des enfants en situation de handicap </a:t>
                      </a:r>
                      <a:endParaRPr lang="en-US" sz="2500" dirty="0">
                        <a:effectLst/>
                      </a:endParaRPr>
                    </a:p>
                    <a:p>
                      <a:pPr>
                        <a:lnSpc>
                          <a:spcPct val="107000"/>
                        </a:lnSpc>
                        <a:spcAft>
                          <a:spcPts val="0"/>
                        </a:spcAft>
                      </a:pPr>
                      <a:r>
                        <a:rPr lang="fr-FR" sz="2500" dirty="0">
                          <a:effectLst/>
                        </a:rPr>
                        <a:t>-Profil fonctionnel et gravité </a:t>
                      </a:r>
                      <a:endParaRPr lang="en-US" sz="2500" dirty="0">
                        <a:effectLst/>
                      </a:endParaRPr>
                    </a:p>
                    <a:p>
                      <a:pPr>
                        <a:lnSpc>
                          <a:spcPct val="107000"/>
                        </a:lnSpc>
                        <a:spcAft>
                          <a:spcPts val="0"/>
                        </a:spcAft>
                      </a:pPr>
                      <a:r>
                        <a:rPr lang="fr-FR" sz="2500" dirty="0">
                          <a:effectLst/>
                        </a:rPr>
                        <a:t>-Placement : école spéciale/ordinaire, unité spéciale, centre de soins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500" dirty="0">
                          <a:effectLst/>
                        </a:rPr>
                        <a:t>Accessibilité des écoles et obstacles matériels à l'apprentissage </a:t>
                      </a:r>
                      <a:endParaRPr lang="en-US" sz="2500" dirty="0">
                        <a:effectLst/>
                      </a:endParaRPr>
                    </a:p>
                    <a:p>
                      <a:pPr>
                        <a:lnSpc>
                          <a:spcPct val="107000"/>
                        </a:lnSpc>
                        <a:spcAft>
                          <a:spcPts val="0"/>
                        </a:spcAft>
                      </a:pPr>
                      <a:r>
                        <a:rPr lang="fr-FR" sz="2500" dirty="0">
                          <a:effectLst/>
                        </a:rPr>
                        <a:t>-Routes, transports, rampes d'accès, toilettes, etc., accessibles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0065262"/>
                  </a:ext>
                </a:extLst>
              </a:tr>
              <a:tr h="1388860">
                <a:tc>
                  <a:txBody>
                    <a:bodyPr/>
                    <a:lstStyle/>
                    <a:p>
                      <a:pPr>
                        <a:lnSpc>
                          <a:spcPct val="107000"/>
                        </a:lnSpc>
                        <a:spcAft>
                          <a:spcPts val="0"/>
                        </a:spcAft>
                      </a:pPr>
                      <a:r>
                        <a:rPr lang="fr-FR" sz="2500" dirty="0">
                          <a:effectLst/>
                        </a:rPr>
                        <a:t>Ressources humaines et services </a:t>
                      </a:r>
                      <a:endParaRPr lang="en-US" sz="2500" dirty="0">
                        <a:effectLst/>
                      </a:endParaRPr>
                    </a:p>
                    <a:p>
                      <a:pPr>
                        <a:lnSpc>
                          <a:spcPct val="107000"/>
                        </a:lnSpc>
                        <a:spcAft>
                          <a:spcPts val="0"/>
                        </a:spcAft>
                      </a:pPr>
                      <a:r>
                        <a:rPr lang="fr-FR" sz="2500" dirty="0">
                          <a:effectLst/>
                        </a:rPr>
                        <a:t>-Enseignants formés à l'éducation inclusive </a:t>
                      </a:r>
                      <a:endParaRPr lang="en-US" sz="2500" dirty="0">
                        <a:effectLst/>
                      </a:endParaRPr>
                    </a:p>
                    <a:p>
                      <a:pPr>
                        <a:lnSpc>
                          <a:spcPct val="107000"/>
                        </a:lnSpc>
                        <a:spcAft>
                          <a:spcPts val="0"/>
                        </a:spcAft>
                      </a:pPr>
                      <a:r>
                        <a:rPr lang="fr-FR" sz="2500" dirty="0">
                          <a:effectLst/>
                        </a:rPr>
                        <a:t>-Fourniture d'un soutien pédagogique et de matériel didactique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2500" dirty="0">
                          <a:effectLst/>
                        </a:rPr>
                        <a:t>Indicateurs de l'éducation ventilés par handicap </a:t>
                      </a:r>
                      <a:endParaRPr lang="en-US" sz="2500" dirty="0">
                        <a:effectLst/>
                      </a:endParaRPr>
                    </a:p>
                    <a:p>
                      <a:pPr>
                        <a:lnSpc>
                          <a:spcPct val="107000"/>
                        </a:lnSpc>
                        <a:spcAft>
                          <a:spcPts val="0"/>
                        </a:spcAft>
                      </a:pPr>
                      <a:r>
                        <a:rPr lang="fr-FR" sz="2500" dirty="0">
                          <a:effectLst/>
                        </a:rPr>
                        <a:t>-Scolarisation, abandon, achèvement des études (par sexe) </a:t>
                      </a:r>
                      <a:endParaRPr lang="en-US" sz="2500" dirty="0">
                        <a:effectLst/>
                      </a:endParaRPr>
                    </a:p>
                    <a:p>
                      <a:pPr>
                        <a:lnSpc>
                          <a:spcPct val="107000"/>
                        </a:lnSpc>
                        <a:spcAft>
                          <a:spcPts val="0"/>
                        </a:spcAft>
                      </a:pPr>
                      <a:r>
                        <a:rPr lang="fr-FR" sz="2500" dirty="0">
                          <a:effectLst/>
                        </a:rPr>
                        <a:t>-Résultats de l'apprentissage des enfants en situation de handicap</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9168724"/>
                  </a:ext>
                </a:extLst>
              </a:tr>
            </a:tbl>
          </a:graphicData>
        </a:graphic>
      </p:graphicFrame>
    </p:spTree>
    <p:extLst>
      <p:ext uri="{BB962C8B-B14F-4D97-AF65-F5344CB8AC3E}">
        <p14:creationId xmlns:p14="http://schemas.microsoft.com/office/powerpoint/2010/main" val="26278756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IMING" val="|12.8|30.5|22.9|11.1|42.1|21.4|6.4"/>
</p:tagLst>
</file>

<file path=ppt/theme/theme1.xml><?xml version="1.0" encoding="utf-8"?>
<a:theme xmlns:a="http://schemas.openxmlformats.org/drawingml/2006/main" name="1_Thèm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2048</TotalTime>
  <Words>13351</Words>
  <Application>Microsoft Office PowerPoint</Application>
  <PresentationFormat>Grand écran</PresentationFormat>
  <Paragraphs>2129</Paragraphs>
  <Slides>170</Slides>
  <Notes>11</Notes>
  <HiddenSlides>0</HiddenSlides>
  <MMClips>0</MMClips>
  <ScaleCrop>false</ScaleCrop>
  <HeadingPairs>
    <vt:vector size="8" baseType="variant">
      <vt:variant>
        <vt:lpstr>Polices utilisées</vt:lpstr>
      </vt:variant>
      <vt:variant>
        <vt:i4>21</vt:i4>
      </vt:variant>
      <vt:variant>
        <vt:lpstr>Thème</vt:lpstr>
      </vt:variant>
      <vt:variant>
        <vt:i4>1</vt:i4>
      </vt:variant>
      <vt:variant>
        <vt:lpstr>Serveurs OLE incorporés</vt:lpstr>
      </vt:variant>
      <vt:variant>
        <vt:i4>1</vt:i4>
      </vt:variant>
      <vt:variant>
        <vt:lpstr>Titres des diapositives</vt:lpstr>
      </vt:variant>
      <vt:variant>
        <vt:i4>170</vt:i4>
      </vt:variant>
    </vt:vector>
  </HeadingPairs>
  <TitlesOfParts>
    <vt:vector size="193" baseType="lpstr">
      <vt:lpstr>ＭＳ Ｐゴシック</vt:lpstr>
      <vt:lpstr>Agency FB</vt:lpstr>
      <vt:lpstr>Antique Olive Roman</vt:lpstr>
      <vt:lpstr>Aparajita</vt:lpstr>
      <vt:lpstr>Arial</vt:lpstr>
      <vt:lpstr>Arial Black</vt:lpstr>
      <vt:lpstr>Arial Narrow</vt:lpstr>
      <vt:lpstr>ArialMT</vt:lpstr>
      <vt:lpstr>Book Antiqua</vt:lpstr>
      <vt:lpstr>Britannic Bold</vt:lpstr>
      <vt:lpstr>Calibri</vt:lpstr>
      <vt:lpstr>Calibri Light</vt:lpstr>
      <vt:lpstr>Cambria</vt:lpstr>
      <vt:lpstr>Constantia</vt:lpstr>
      <vt:lpstr>Franklin Gothic Book</vt:lpstr>
      <vt:lpstr>Garamond</vt:lpstr>
      <vt:lpstr>Sylfaen</vt:lpstr>
      <vt:lpstr>Tahoma</vt:lpstr>
      <vt:lpstr>Times</vt:lpstr>
      <vt:lpstr>Times New Roman</vt:lpstr>
      <vt:lpstr>Wingdings</vt:lpstr>
      <vt:lpstr>1_Thème Office</vt:lpstr>
      <vt:lpstr>Feuille de calcul Microsoft Excel</vt:lpstr>
      <vt:lpstr>Cours de planification et gestion budgétaire en éducation</vt:lpstr>
      <vt:lpstr>Objectifs du Cours</vt:lpstr>
      <vt:lpstr>Plan de cours</vt:lpstr>
      <vt:lpstr>Plan de cours</vt:lpstr>
      <vt:lpstr>Plan de cours</vt:lpstr>
      <vt:lpstr>Plan de cours</vt:lpstr>
      <vt:lpstr>Liste des documents</vt:lpstr>
      <vt:lpstr>Présentation PowerPoint</vt:lpstr>
      <vt:lpstr>Intro</vt:lpstr>
      <vt:lpstr>Présentation PowerPoint</vt:lpstr>
      <vt:lpstr>Présentation PowerPoint</vt:lpstr>
      <vt:lpstr>Présentation PowerPoint</vt:lpstr>
      <vt:lpstr>I. DEFINITION DE CONCEPTS</vt:lpstr>
      <vt:lpstr>I. DEFINITION DE CONCEPTS</vt:lpstr>
      <vt:lpstr>I. DEFINITION DE CONCEPTS</vt:lpstr>
      <vt:lpstr>I. DEFINITION DE CONCEPTS</vt:lpstr>
      <vt:lpstr>I. DEFINITION DE CONCEPTS</vt:lpstr>
      <vt:lpstr>I. DEFINITION DE CONCEPTS </vt:lpstr>
      <vt:lpstr>I. DEFINITION DE CONCEPTS</vt:lpstr>
      <vt:lpstr>I. DEFINITION DE CONCEPTS</vt:lpstr>
      <vt:lpstr>I. DEFINITION DE CONCEPTS</vt:lpstr>
      <vt:lpstr>I. DEFINITION DE CONCEPTS</vt:lpstr>
      <vt:lpstr>  </vt:lpstr>
      <vt:lpstr>I. DEFINITION DE CONCEPTS</vt:lpstr>
      <vt:lpstr>I. DEFINITION DE CONCEPTS</vt:lpstr>
      <vt:lpstr>I. DEFINITION DE CONCEPTS</vt:lpstr>
      <vt:lpstr>I. DEFINITION DE CONCEPTS</vt:lpstr>
      <vt:lpstr>I. DEFINITION DE CONCEPTS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2.2. PROCESSUS D’ELABORATION D’UNE POLITIQUE SECTORIELLE SELON LE GUIDE METHODOLOGIQUE</vt:lpstr>
      <vt:lpstr>Présentation PowerPoint</vt:lpstr>
      <vt:lpstr>2.2. PROCESSUS D’ELABORATION D’UNE POLITIQUE SECTORIELLE SELON LE GUIDE METHODOLOGIQUE</vt:lpstr>
      <vt:lpstr>2.2. PROCESSUS D’ELABORATION D’UNE POLITIQUE SECTORIELLE SELON LE GUIDE METHODOLOGIQUE</vt:lpstr>
      <vt:lpstr>2.2. PROCESSUS D’ELABORATION D’UNE POLITIQUE SECTORIELLE SELON LE GUIDE METHODOLOGIQUE</vt:lpstr>
      <vt:lpstr>2.2. PROCESSUS D’ELABORATION D’UNE POLITIQUE SECTORIELLE SELON LE GUIDE METHODOLOGIQUE</vt:lpstr>
      <vt:lpstr>2.2. PROCESSUS D’ELABORATION D’UNE POLITIQUE SECTORIELLE SELON LE GUIDE METHODOLOGIQUE</vt:lpstr>
      <vt:lpstr>2.2. PROCESSUS D’ELABORATION D’UNE POLITIQUE SECTORIELLE SELON LE GUIDE METHODOLOGIQUE</vt:lpstr>
      <vt:lpstr>2.2. PROCESSUS D’ELABORATION D’UNE POLITIQUE SECTORIELLE SELON LE GUIDE METHODOLOGIQUE</vt:lpstr>
      <vt:lpstr>2.2. PROCESSUS D’ELABORATION D’UNE POLITIQUE SECTORIELLE SELON LE GUIDE METHODOLOGIQUE</vt:lpstr>
      <vt:lpstr>2.2. PROCESSUS D’ELABORATION D’UNE POLITIQUE SECTORIELLE SELON LE GUIDE METHODOLOGIQUE</vt:lpstr>
      <vt:lpstr>2.2. PROCESSUS D’ELABORATION D’UNE POLITIQUE SECTORIELLE SELON LE GUIDE METHODOLOGIQUE</vt:lpstr>
      <vt:lpstr>2.2. PROCESSUS D’ELABORATION D’UNE POLITIQUE SECTORIELLE SELON LE GUIDE METHODOLOGIQUE</vt:lpstr>
      <vt:lpstr>2.2. PROCESSUS D’ELABORATION D’UNE POLITIQUE SECTORIELLE SELON LE GUIDE METHODOLOGIQUE</vt:lpstr>
      <vt:lpstr>2.2. PROCESSUS D’ELABORATION D’UNE POLITIQUE SECTORIELLE SELON LE GUIDE METHODOLOGIQUE</vt:lpstr>
      <vt:lpstr>2.2. PROCESSUS D’ELABORATION D’UNE POLITIQUE SECTORIELLE SELON LE GUIDE METHODOLOGIQUE</vt:lpstr>
      <vt:lpstr>Présentation PowerPoint</vt:lpstr>
      <vt:lpstr>2.3. ETAPES DE PLANIFICATION STRATEGIQUE SELON AFRISTAT</vt:lpstr>
      <vt:lpstr>2.4. Etapes de planification de l’éducation selon l’IIPE/UNESCO </vt:lpstr>
      <vt:lpstr>2.4. Processus de planification de l’éducation selon l’IIPE/UNESCO </vt:lpstr>
      <vt:lpstr>2.4.Processus de planification de l’éducation selon l’IIPE/UNESCO </vt:lpstr>
      <vt:lpstr>2.4. Processus de planification de l’éducation selon l’IIPE/UNESCO </vt:lpstr>
      <vt:lpstr>2.4. Processus de planification de l’éducation selon l’IIPE/UNESCO </vt:lpstr>
      <vt:lpstr>2.5. CARACTÉRISTIQUES D’UN PROCESSUS EFFICACE DE PREPARATION DE PLAN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3.1 Planification sensible au genre et aux droits de l’enfant Diagnostic de type RESEN Structure du RESEN</vt:lpstr>
      <vt:lpstr>3.1 Planification sensible au genre et aux droits de l’enfant . Diagnostic de type RESEN</vt:lpstr>
      <vt:lpstr>3.1 Planification sensible au genre et aux droits de l’enfant . Diagnostic de type RESEN</vt:lpstr>
      <vt:lpstr>3.1 Planification sensible au genre et aux droits de l’enfant . Diagnostic de type RESEN</vt:lpstr>
      <vt:lpstr>3.1 Planification sensible au genre et aux droits de l’enfant . Diagnostic de type RESEN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Contenu</vt:lpstr>
      <vt:lpstr>3.1. Définition</vt:lpstr>
      <vt:lpstr>3.1. Définition</vt:lpstr>
      <vt:lpstr>3.2. Principales étapes de la planification opérationnelle</vt:lpstr>
      <vt:lpstr> 3.3. Quelques outils  et moyens de la planification opérationnelle </vt:lpstr>
      <vt:lpstr>3.3. Quelques outils  et moyens de la planification opérationnelle</vt:lpstr>
      <vt:lpstr>3.3. Quelques outils  et moyens de la planification opérationnelle</vt:lpstr>
      <vt:lpstr>Présentation PowerPoint</vt:lpstr>
      <vt:lpstr>Différents documents de planification opérationnelle</vt:lpstr>
      <vt:lpstr>Présentation PowerPoint</vt:lpstr>
      <vt:lpstr>Présentation PowerPoint</vt:lpstr>
      <vt:lpstr>Présentation PowerPoint</vt:lpstr>
      <vt:lpstr>Présentation PowerPoint</vt:lpstr>
      <vt:lpstr>Présentation PowerPoint</vt:lpstr>
      <vt:lpstr>Présentation PowerPoint</vt:lpstr>
      <vt:lpstr>Le Plan de passation des marchés</vt:lpstr>
      <vt:lpstr>.</vt:lpstr>
      <vt:lpstr>.</vt:lpstr>
      <vt:lpstr>Le Plan de passation des marchés</vt:lpstr>
      <vt:lpstr> Nomenclature du PPM  </vt:lpstr>
      <vt:lpstr> Nomenclature</vt:lpstr>
      <vt:lpstr>.</vt:lpstr>
      <vt:lpstr>.</vt:lpstr>
      <vt:lpstr>Présentation PowerPoint</vt:lpstr>
      <vt:lpstr>   </vt:lpstr>
      <vt:lpstr>Etape/Méthodologie d’élaboration du PAA</vt:lpstr>
      <vt:lpstr>Source de financement du PAA</vt:lpstr>
      <vt:lpstr>Source de financement du PAA</vt:lpstr>
      <vt:lpstr>Financement du PAA par le budget général</vt:lpstr>
      <vt:lpstr>Source de financement du PAA</vt:lpstr>
      <vt:lpstr>Source de financement du PAA</vt:lpstr>
      <vt:lpstr>Présentation PowerPoint</vt:lpstr>
      <vt:lpstr>Conditionnalités des PTF (CAST) indicateurs requête2</vt:lpstr>
      <vt:lpstr>Conditionnalités des PTF (CAST) (Plan de décaissement)</vt:lpstr>
      <vt:lpstr>Conditionnalités des PTF (CAST)</vt:lpstr>
      <vt:lpstr>Conditionnalités des PTF (CAST)</vt:lpstr>
      <vt:lpstr>Présentation PowerPoint</vt:lpstr>
      <vt:lpstr>Sources de financement  suite</vt:lpstr>
      <vt:lpstr>Présentation PowerPoint</vt:lpstr>
      <vt:lpstr>Présentation PowerPoint</vt:lpstr>
      <vt:lpstr>Plan indicatif du PAA</vt:lpstr>
      <vt:lpstr>Quelques annexes types du Plan d’action</vt:lpstr>
      <vt:lpstr>3.6. Le Suivi évaluation</vt:lpstr>
      <vt:lpstr>Présentation PowerPoint</vt:lpstr>
      <vt:lpstr>Présentation PowerPoint</vt:lpstr>
      <vt:lpstr>Que vise t- on à travers le suivi?</vt:lpstr>
      <vt:lpstr>Qu’est ce que le suivi? (suite)</vt:lpstr>
      <vt:lpstr>LES IMPACTS /EFFET</vt:lpstr>
      <vt:lpstr>LES INDICATEURS</vt:lpstr>
      <vt:lpstr>TYPES DE SUIVI</vt:lpstr>
      <vt:lpstr>LES DOMAINES DU SUIVI A RESPECTER</vt:lpstr>
      <vt:lpstr>LES PRINCIPAUX OUTILS DU SUIVI  </vt:lpstr>
      <vt:lpstr>TYPES D’ EVALUATION</vt:lpstr>
      <vt:lpstr>TYPES D’ EVALUATION</vt:lpstr>
      <vt:lpstr>LES SIX ASPECTS DU PROJET OU PROGRAMME A EVALUER</vt:lpstr>
      <vt:lpstr>RELATIONS ENTRE LE SUIVI ET  L’ EVALUATION</vt:lpstr>
      <vt:lpstr>En quoi le suivi est différent de l’évaluation?</vt:lpstr>
      <vt:lpstr>CARACTERISTIQUES DU SYSTEME DE SUIVI-EVALUATION</vt:lpstr>
      <vt:lpstr>LES CRITERES DE PERFORMANCE D’UN SYSTEME DE SUIVI-EVALUATION</vt:lpstr>
      <vt:lpstr>Exemple type de méthodologie à adopter lors d‘une évaluation</vt:lpstr>
      <vt:lpstr>Les étapes de la méthodologie de l’évaluation</vt:lpstr>
      <vt:lpstr>Présentation PowerPoint</vt:lpstr>
      <vt:lpstr>Présentation PowerPoint</vt:lpstr>
      <vt:lpstr>Présentation PowerPoint</vt:lpstr>
      <vt:lpstr>CANEVAS TYPE DE PRESENTATION D’UN RAPPORT D’EVALUATION</vt:lpstr>
      <vt:lpstr>QUELQUES OUTILS DE SUIVI-EVALUATION</vt:lpstr>
      <vt:lpstr>QUELQUES OUTILS DE SUIVI-EVALUATION</vt:lpstr>
      <vt:lpstr>QUELQUES OUTILS DE SUIVI-EVALUATION</vt:lpstr>
      <vt:lpstr>QUELQUES OUTILS DE SUIVI-EVALUATION</vt:lpstr>
      <vt:lpstr>QUELQUES OUTILS DE SUIVI-EVALUATION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de planification et gestion budgétaire en éducation</dc:title>
  <dc:creator>O</dc:creator>
  <cp:lastModifiedBy>Kpèonbar</cp:lastModifiedBy>
  <cp:revision>66</cp:revision>
  <dcterms:created xsi:type="dcterms:W3CDTF">2020-05-04T14:03:16Z</dcterms:created>
  <dcterms:modified xsi:type="dcterms:W3CDTF">2022-04-19T20:54:32Z</dcterms:modified>
</cp:coreProperties>
</file>