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0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11" r:id="rId11"/>
    <p:sldId id="308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C766C-5A00-4249-95B2-5539E1DC021F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C6600-22E9-47BD-BE76-43B69B55B5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78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Quel est l'importance de l'informatique dans le domaine médical ?</a:t>
            </a:r>
          </a:p>
          <a:p>
            <a:r>
              <a:rPr lang="fr-FR" dirty="0" smtClean="0">
                <a:effectLst/>
              </a:rPr>
              <a:t>« </a:t>
            </a:r>
            <a:r>
              <a:rPr lang="fr-FR" b="1" dirty="0" smtClean="0">
                <a:effectLst/>
              </a:rPr>
              <a:t>Le médecin</a:t>
            </a:r>
            <a:r>
              <a:rPr lang="fr-FR" dirty="0" smtClean="0">
                <a:effectLst/>
              </a:rPr>
              <a:t> voit tout, il a toutes les analyses, etc. ». « Grâce à l'ordinateur, la visite </a:t>
            </a:r>
            <a:r>
              <a:rPr lang="fr-FR" b="1" dirty="0" smtClean="0">
                <a:effectLst/>
              </a:rPr>
              <a:t>est</a:t>
            </a:r>
            <a:r>
              <a:rPr lang="fr-FR" dirty="0" smtClean="0">
                <a:effectLst/>
              </a:rPr>
              <a:t> moins longue, </a:t>
            </a:r>
            <a:r>
              <a:rPr lang="fr-FR" b="1" dirty="0" smtClean="0">
                <a:effectLst/>
              </a:rPr>
              <a:t>le médecin</a:t>
            </a:r>
            <a:r>
              <a:rPr lang="fr-FR" dirty="0" smtClean="0">
                <a:effectLst/>
              </a:rPr>
              <a:t> a tout sous </a:t>
            </a:r>
            <a:r>
              <a:rPr lang="fr-FR" b="1" dirty="0" smtClean="0">
                <a:effectLst/>
              </a:rPr>
              <a:t>le</a:t>
            </a:r>
            <a:r>
              <a:rPr lang="fr-FR" dirty="0" smtClean="0">
                <a:effectLst/>
              </a:rPr>
              <a:t> nez, il ne peut pas rater d'information ». « Toute l'histoire de santé des patients </a:t>
            </a:r>
            <a:r>
              <a:rPr lang="fr-FR" b="1" dirty="0" smtClean="0">
                <a:effectLst/>
              </a:rPr>
              <a:t>est</a:t>
            </a:r>
            <a:r>
              <a:rPr lang="fr-FR" dirty="0" smtClean="0">
                <a:effectLst/>
              </a:rPr>
              <a:t> visible en un coup d'</a:t>
            </a:r>
            <a:r>
              <a:rPr lang="fr-FR" dirty="0" err="1" smtClean="0">
                <a:effectLst/>
              </a:rPr>
              <a:t>oeil</a:t>
            </a:r>
            <a:r>
              <a:rPr lang="fr-FR" dirty="0" smtClean="0">
                <a:effectLst/>
              </a:rPr>
              <a:t> ».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C6600-22E9-47BD-BE76-43B69B55B56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234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Quelles sont les nouvelles technologies médicales ?</a:t>
            </a:r>
          </a:p>
          <a:p>
            <a:r>
              <a:rPr lang="fr-FR" dirty="0" smtClean="0"/>
              <a:t>L'intelligence artificielle. ... </a:t>
            </a:r>
          </a:p>
          <a:p>
            <a:r>
              <a:rPr lang="fr-FR" dirty="0" smtClean="0"/>
              <a:t>Les applications mobiles. ... </a:t>
            </a:r>
          </a:p>
          <a:p>
            <a:r>
              <a:rPr lang="fr-FR" dirty="0" smtClean="0"/>
              <a:t>La télésanté. ... </a:t>
            </a:r>
          </a:p>
          <a:p>
            <a:r>
              <a:rPr lang="fr-FR" dirty="0" smtClean="0"/>
              <a:t>La télémédecine.</a:t>
            </a:r>
          </a:p>
          <a:p>
            <a:endParaRPr lang="fr-FR" dirty="0" smtClean="0"/>
          </a:p>
          <a:p>
            <a:r>
              <a:rPr lang="fr-FR" dirty="0" smtClean="0"/>
              <a:t>Le nombre élevé de système d’information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C6600-22E9-47BD-BE76-43B69B55B56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défis attendus sont énormes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C6600-22E9-47BD-BE76-43B69B55B56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357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6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984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0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952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879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0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2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9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83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86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0A505C8-B1BD-47AB-8E17-5A19F8949990}" type="datetimeFigureOut">
              <a:rPr lang="fr-FR" smtClean="0"/>
              <a:t>04/04/2022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30EAE19-B971-45D1-88F7-6F69789F83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196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mholtz-muenchen.de/ibmi/efmi" TargetMode="External"/><Relationship Id="rId2" Type="http://schemas.openxmlformats.org/officeDocument/2006/relationships/hyperlink" Target="http://www.apami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mia-medinfo.org/new2/node/160" TargetMode="External"/><Relationship Id="rId5" Type="http://schemas.openxmlformats.org/officeDocument/2006/relationships/hyperlink" Target="http://imia-medinfo.org/new2:node/159" TargetMode="External"/><Relationship Id="rId4" Type="http://schemas.openxmlformats.org/officeDocument/2006/relationships/hyperlink" Target="http://helina-online.org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1"/>
          <p:cNvSpPr txBox="1"/>
          <p:nvPr/>
        </p:nvSpPr>
        <p:spPr>
          <a:xfrm>
            <a:off x="6691357" y="4120486"/>
            <a:ext cx="5349667" cy="2032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algn="ctr">
              <a:lnSpc>
                <a:spcPct val="100600"/>
              </a:lnSpc>
            </a:pPr>
            <a:r>
              <a:rPr lang="fr-FR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 TRAORE Cheick Oumar</a:t>
            </a: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623611" algn="ctr">
              <a:lnSpc>
                <a:spcPct val="100600"/>
              </a:lnSpc>
            </a:pPr>
            <a:r>
              <a:rPr lang="fr-FR" sz="2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IT,MPH,</a:t>
            </a: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623611" algn="ctr">
              <a:lnSpc>
                <a:spcPct val="100600"/>
              </a:lnSpc>
            </a:pPr>
            <a:r>
              <a:rPr lang="fr-FR" sz="2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sz="2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sz="20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9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</a:t>
            </a:r>
            <a:r>
              <a:rPr lang="fr-FR"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d’information</a:t>
            </a:r>
            <a:r>
              <a:rPr sz="2000" b="1" spc="-18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0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santé et</a:t>
            </a:r>
            <a:r>
              <a:rPr sz="2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d’informatique</a:t>
            </a:r>
            <a:r>
              <a:rPr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médicale</a:t>
            </a: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 : </a:t>
            </a:r>
            <a:r>
              <a:rPr lang="fr-FR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cheickytraore43@yahoo.fr</a:t>
            </a:r>
            <a:endParaRPr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3E56064-B2D7-4171-AFA2-83EFDDFA6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217" y="2166364"/>
            <a:ext cx="11471565" cy="1739347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 générale de l’informatique médicale</a:t>
            </a:r>
          </a:p>
        </p:txBody>
      </p:sp>
      <p:sp>
        <p:nvSpPr>
          <p:cNvPr id="4" name="object 21">
            <a:extLst>
              <a:ext uri="{FF2B5EF4-FFF2-40B4-BE49-F238E27FC236}">
                <a16:creationId xmlns:a16="http://schemas.microsoft.com/office/drawing/2014/main" id="{0EE91842-1BFD-40BB-83AB-F2C1B9AA8D12}"/>
              </a:ext>
            </a:extLst>
          </p:cNvPr>
          <p:cNvSpPr txBox="1"/>
          <p:nvPr/>
        </p:nvSpPr>
        <p:spPr>
          <a:xfrm>
            <a:off x="216130" y="4091609"/>
            <a:ext cx="5247987" cy="20328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 marR="623611" algn="ctr">
              <a:lnSpc>
                <a:spcPct val="100600"/>
              </a:lnSpc>
            </a:pP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 SYLLA Bry</a:t>
            </a:r>
          </a:p>
          <a:p>
            <a:pPr marL="11516" marR="623611" algn="ctr">
              <a:lnSpc>
                <a:spcPct val="100600"/>
              </a:lnSpc>
            </a:pP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MD,MPH, </a:t>
            </a:r>
          </a:p>
          <a:p>
            <a:pPr marL="11516" marR="623611" algn="ctr">
              <a:lnSpc>
                <a:spcPct val="100600"/>
              </a:lnSpc>
            </a:pPr>
            <a:r>
              <a:rPr lang="fr-FR" sz="2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‐‐‐‐‐‐‐‐‐‐‐‐‐‐‐‐‐‐‐‐‐</a:t>
            </a: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lang="fr-FR" sz="2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</a:t>
            </a: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fr-FR" sz="20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systèmes</a:t>
            </a: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d’information</a:t>
            </a:r>
            <a:r>
              <a:rPr lang="fr-FR" sz="2000" b="1" spc="-18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fr-FR" sz="2000" b="1" spc="-14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spc="-9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santé et</a:t>
            </a:r>
            <a:r>
              <a:rPr lang="fr-FR" sz="2000" b="1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d’informatique médicale</a:t>
            </a: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endParaRPr lang="fr-F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16" marR="5758" algn="ctr">
              <a:lnSpc>
                <a:spcPct val="80000"/>
              </a:lnSpc>
              <a:spcBef>
                <a:spcPts val="326"/>
              </a:spcBef>
            </a:pPr>
            <a:r>
              <a:rPr lang="fr-F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 : syllabry02@yahoo.fr</a:t>
            </a:r>
            <a:endParaRPr lang="fr-F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700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43099-D4EB-4910-B905-11AD48E57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domaines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58C1A-A5C2-4C3A-8AED-84389677B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456" y="2007900"/>
            <a:ext cx="9784080" cy="484632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fr-FR" altLang="fr-FR" sz="3000" dirty="0"/>
              <a:t>L’informatique « technologique </a:t>
            </a:r>
            <a:r>
              <a:rPr lang="fr-FR" altLang="fr-FR" sz="3000" dirty="0" smtClean="0"/>
              <a:t>»</a:t>
            </a:r>
          </a:p>
          <a:p>
            <a:pPr eaLnBrk="1" hangingPunct="1">
              <a:lnSpc>
                <a:spcPct val="80000"/>
              </a:lnSpc>
            </a:pPr>
            <a:endParaRPr lang="fr-FR" altLang="fr-FR" sz="3000" dirty="0"/>
          </a:p>
          <a:p>
            <a:pPr lvl="1" eaLnBrk="1" hangingPunct="1">
              <a:lnSpc>
                <a:spcPct val="80000"/>
              </a:lnSpc>
            </a:pPr>
            <a:r>
              <a:rPr lang="fr-FR" altLang="fr-FR" sz="3000" dirty="0"/>
              <a:t>Embarquée dans le matériel médical : imagerie, traitement du signal, automate de laboratoire, chirurgie assistée (robot</a:t>
            </a:r>
            <a:r>
              <a:rPr lang="fr-FR" altLang="fr-FR" sz="3000" dirty="0" smtClean="0"/>
              <a:t>)….</a:t>
            </a:r>
          </a:p>
          <a:p>
            <a:pPr lvl="1" eaLnBrk="1" hangingPunct="1">
              <a:lnSpc>
                <a:spcPct val="80000"/>
              </a:lnSpc>
            </a:pPr>
            <a:endParaRPr lang="fr-FR" altLang="fr-FR" sz="3000" dirty="0"/>
          </a:p>
          <a:p>
            <a:pPr eaLnBrk="1" hangingPunct="1">
              <a:lnSpc>
                <a:spcPct val="80000"/>
              </a:lnSpc>
            </a:pPr>
            <a:r>
              <a:rPr lang="fr-FR" altLang="fr-FR" sz="3000" dirty="0"/>
              <a:t>L’informatique au service de la communication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3000" dirty="0"/>
              <a:t>Télémédecine, Télésanté, </a:t>
            </a:r>
            <a:r>
              <a:rPr lang="fr-FR" altLang="fr-FR" sz="3000" dirty="0" err="1"/>
              <a:t>eSanté</a:t>
            </a:r>
            <a:r>
              <a:rPr lang="fr-FR" altLang="fr-FR" sz="3000" dirty="0"/>
              <a:t> : patient/PS, </a:t>
            </a:r>
            <a:r>
              <a:rPr lang="fr-FR" altLang="fr-FR" sz="3000" dirty="0" smtClean="0"/>
              <a:t>PS/PS</a:t>
            </a:r>
            <a:endParaRPr lang="fr-FR" altLang="fr-FR" sz="3000" dirty="0"/>
          </a:p>
        </p:txBody>
      </p:sp>
    </p:spTree>
    <p:extLst>
      <p:ext uri="{BB962C8B-B14F-4D97-AF65-F5344CB8AC3E}">
        <p14:creationId xmlns:p14="http://schemas.microsoft.com/office/powerpoint/2010/main" val="2505118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43099-D4EB-4910-B905-11AD48E57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domaines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58C1A-A5C2-4C3A-8AED-84389677B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456" y="2007900"/>
            <a:ext cx="9784080" cy="484632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fr-FR" altLang="fr-FR" sz="3000" dirty="0" smtClean="0"/>
              <a:t>L’informatique </a:t>
            </a:r>
            <a:r>
              <a:rPr lang="fr-FR" altLang="fr-FR" sz="3000" dirty="0"/>
              <a:t>au service de la documentation et de la connaissance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3000" dirty="0"/>
              <a:t>Base de données bibliographiques, système d’aide à la décision…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3000" dirty="0"/>
              <a:t>L’informatique au service de la prise en charge coordonnée du patient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3000" dirty="0"/>
              <a:t>Dossier médical partagé, système d’information…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3000" dirty="0"/>
              <a:t>L’informatique au service de la santé publique </a:t>
            </a:r>
          </a:p>
          <a:p>
            <a:pPr lvl="1" eaLnBrk="1" hangingPunct="1">
              <a:lnSpc>
                <a:spcPct val="80000"/>
              </a:lnSpc>
            </a:pPr>
            <a:r>
              <a:rPr lang="fr-FR" altLang="fr-FR" sz="3000" dirty="0"/>
              <a:t>Système de surveillance épidémiologique et d’alerte</a:t>
            </a:r>
          </a:p>
          <a:p>
            <a:pPr eaLnBrk="1" hangingPunct="1">
              <a:lnSpc>
                <a:spcPct val="80000"/>
              </a:lnSpc>
            </a:pPr>
            <a:r>
              <a:rPr lang="fr-FR" altLang="fr-FR" sz="2400" dirty="0"/>
              <a:t>…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FR" altLang="fr-FR" sz="2800" dirty="0">
                <a:solidFill>
                  <a:schemeClr val="accent3"/>
                </a:solidFill>
              </a:rPr>
              <a:t>	</a:t>
            </a:r>
            <a:r>
              <a:rPr lang="fr-FR" altLang="fr-FR" sz="2800" b="1" dirty="0">
                <a:solidFill>
                  <a:schemeClr val="accent3"/>
                </a:solidFill>
              </a:rPr>
              <a:t>Toutes ces applications de l’informatique nécessitent l’emploi d’éléments de langage médical partagé</a:t>
            </a:r>
          </a:p>
        </p:txBody>
      </p:sp>
    </p:spTree>
    <p:extLst>
      <p:ext uri="{BB962C8B-B14F-4D97-AF65-F5344CB8AC3E}">
        <p14:creationId xmlns:p14="http://schemas.microsoft.com/office/powerpoint/2010/main" val="1045460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3C56E4-F401-4C6E-A909-44A57731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INFORMATIQUE MEDICALE ET AUTRES DISCIPLINES SCIENTIFIQUES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FA8BD0-3920-4A3A-B55E-42E14CC03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fr-FR" altLang="fr-FR" sz="2800" b="1" dirty="0"/>
              <a:t>Informatique médicale et Informatique générale </a:t>
            </a:r>
          </a:p>
          <a:p>
            <a:pPr lvl="1" algn="just" eaLnBrk="1" hangingPunct="1"/>
            <a:r>
              <a:rPr lang="fr-FR" altLang="fr-FR" sz="2500" b="1" dirty="0"/>
              <a:t>Informatique générale :</a:t>
            </a:r>
            <a:r>
              <a:rPr lang="fr-FR" altLang="fr-FR" sz="2500" dirty="0"/>
              <a:t> socle de l’Informatique médicale</a:t>
            </a:r>
          </a:p>
          <a:p>
            <a:pPr lvl="1" algn="just" eaLnBrk="1" hangingPunct="1"/>
            <a:r>
              <a:rPr lang="fr-FR" altLang="fr-FR" sz="2500" b="1" dirty="0"/>
              <a:t>Grands domaines </a:t>
            </a:r>
            <a:r>
              <a:rPr lang="fr-FR" altLang="fr-FR" sz="2500" b="1" dirty="0" smtClean="0"/>
              <a:t>de informatique générale </a:t>
            </a:r>
            <a:r>
              <a:rPr lang="fr-FR" altLang="fr-FR" sz="2500" b="1" dirty="0"/>
              <a:t>influençant l’Informatique médicale :</a:t>
            </a:r>
          </a:p>
          <a:p>
            <a:pPr lvl="2" algn="just" eaLnBrk="1" hangingPunct="1"/>
            <a:r>
              <a:rPr lang="fr-FR" altLang="fr-FR" sz="2200" dirty="0" smtClean="0"/>
              <a:t>SGBDR</a:t>
            </a:r>
            <a:endParaRPr lang="fr-FR" altLang="fr-FR" sz="2200" dirty="0"/>
          </a:p>
          <a:p>
            <a:pPr lvl="2" algn="just" eaLnBrk="1" hangingPunct="1"/>
            <a:r>
              <a:rPr lang="fr-FR" altLang="fr-FR" sz="2200" dirty="0"/>
              <a:t>Intelligence artificielle</a:t>
            </a:r>
          </a:p>
          <a:p>
            <a:pPr lvl="2" algn="just" eaLnBrk="1" hangingPunct="1"/>
            <a:r>
              <a:rPr lang="fr-FR" altLang="fr-FR" sz="2200" dirty="0"/>
              <a:t>Réseaux</a:t>
            </a:r>
          </a:p>
          <a:p>
            <a:pPr lvl="2" algn="just" eaLnBrk="1" hangingPunct="1"/>
            <a:r>
              <a:rPr lang="fr-FR" altLang="fr-FR" sz="2200" dirty="0"/>
              <a:t>Traitement et analyse automatisée d’images</a:t>
            </a:r>
          </a:p>
          <a:p>
            <a:pPr lvl="2" algn="just" eaLnBrk="1" hangingPunct="1"/>
            <a:r>
              <a:rPr lang="fr-FR" altLang="fr-FR" sz="2200" dirty="0" err="1"/>
              <a:t>SIGs</a:t>
            </a:r>
            <a:endParaRPr lang="en-US" altLang="fr-FR" sz="2200" dirty="0"/>
          </a:p>
        </p:txBody>
      </p:sp>
    </p:spTree>
    <p:extLst>
      <p:ext uri="{BB962C8B-B14F-4D97-AF65-F5344CB8AC3E}">
        <p14:creationId xmlns:p14="http://schemas.microsoft.com/office/powerpoint/2010/main" val="3089335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A0C87-4910-4586-9686-A40409AEA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INFORMATIQUE MEDICALE ET AUTRES DISCIPLINES SCIENTIFIQUES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96E32A-BDD3-4C92-8416-5ED343BA1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fr-FR" altLang="fr-FR" sz="2800" b="1" dirty="0"/>
              <a:t>Informatique médicale et Biostatistique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</a:pPr>
            <a:r>
              <a:rPr lang="fr-FR" altLang="fr-FR" sz="2500" b="1" dirty="0"/>
              <a:t>Biostatistique :</a:t>
            </a:r>
            <a:r>
              <a:rPr lang="fr-FR" altLang="fr-FR" sz="2500" dirty="0"/>
              <a:t> cadre méthodologique pour la recherche clinique pouvant servir de socle pour la conception et l’opérationnalisation de systèmes informatisés permettant :</a:t>
            </a:r>
          </a:p>
          <a:p>
            <a:pPr lvl="2" algn="just" eaLnBrk="1" hangingPunct="1"/>
            <a:r>
              <a:rPr lang="fr-FR" altLang="fr-FR" sz="2200" dirty="0"/>
              <a:t>l’aide à la décision</a:t>
            </a:r>
          </a:p>
          <a:p>
            <a:pPr lvl="2" algn="just" eaLnBrk="1" hangingPunct="1"/>
            <a:r>
              <a:rPr lang="fr-FR" altLang="fr-FR" sz="2200" dirty="0"/>
              <a:t>la fouille de données d’entrepôts de données</a:t>
            </a:r>
          </a:p>
          <a:p>
            <a:pPr lvl="2" algn="just" eaLnBrk="1" hangingPunct="1"/>
            <a:r>
              <a:rPr lang="fr-FR" altLang="fr-FR" sz="2200" dirty="0"/>
              <a:t>le </a:t>
            </a:r>
            <a:r>
              <a:rPr lang="fr-FR" altLang="fr-FR" sz="2200" dirty="0" err="1"/>
              <a:t>deep</a:t>
            </a:r>
            <a:r>
              <a:rPr lang="fr-FR" altLang="fr-FR" sz="2200" dirty="0"/>
              <a:t> </a:t>
            </a:r>
            <a:r>
              <a:rPr lang="fr-FR" altLang="fr-FR" sz="2200" dirty="0" err="1"/>
              <a:t>learning</a:t>
            </a:r>
            <a:endParaRPr lang="fr-FR" altLang="fr-FR" sz="2200" dirty="0"/>
          </a:p>
        </p:txBody>
      </p:sp>
    </p:spTree>
    <p:extLst>
      <p:ext uri="{BB962C8B-B14F-4D97-AF65-F5344CB8AC3E}">
        <p14:creationId xmlns:p14="http://schemas.microsoft.com/office/powerpoint/2010/main" val="3235192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65D7F0-6681-46A3-9E4E-2A6585D9F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INFORMATIQUE MEDICALE ET AUTRES DISCIPLINES SCIENTIFIQUES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3D123E-8800-4015-BB00-53578586E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3000" b="1" dirty="0"/>
              <a:t>Informatique médicale et Génie </a:t>
            </a:r>
            <a:r>
              <a:rPr lang="fr-FR" sz="3000" b="1" dirty="0" smtClean="0"/>
              <a:t>biomédicale</a:t>
            </a:r>
            <a:endParaRPr lang="fr-FR" sz="3000" b="1" dirty="0"/>
          </a:p>
          <a:p>
            <a:pPr lvl="1" algn="just" eaLnBrk="1" fontAlgn="auto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fr-FR" sz="2600" b="1" dirty="0"/>
              <a:t>Génie biomédicale :</a:t>
            </a:r>
            <a:r>
              <a:rPr lang="fr-FR" sz="2600" dirty="0"/>
              <a:t> se nourrit des méthodes et techniques de l’ingénierie pour le développement d’appareils utiles au diagnostic et/ou à la thérapeutique non médicamenteuse</a:t>
            </a:r>
          </a:p>
          <a:p>
            <a:pPr lvl="2" algn="just"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fr-FR" sz="2200" b="1" dirty="0"/>
              <a:t>Domaines (bio)médicaux concernés :</a:t>
            </a:r>
            <a:r>
              <a:rPr lang="fr-FR" sz="2200" dirty="0"/>
              <a:t> Traitement &amp; analyse des images numériques, Traitement &amp; analyse des signaux physiologiques, Applications d’aide au maintien de patients à domicile, etc.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834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828F22-5296-4033-B0BD-1EB586BD9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SOCIETES SAVANTES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6C25F8-3C56-4F7F-A4DC-EFCD99AFE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fontAlgn="auto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2400" dirty="0"/>
              <a:t>Florissante des Sociétés savantes en Informatique médicale ces 40 dernières années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2400" dirty="0"/>
              <a:t>Organisation des Sociétés savantes au niveau des continents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2400" dirty="0"/>
              <a:t>Représentation de ces Sociétés au sein de l’IMIA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400" dirty="0"/>
              <a:t>06 fédérations continentales de Sociétés savantes recensées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1850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B9A18-8601-4A77-B1F1-347E74E77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SOCIETES SAVANTES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B88075-4EB5-44DC-8FDC-B13894324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8540" y="1792936"/>
            <a:ext cx="9784080" cy="48463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fr-FR" sz="2000" b="1" dirty="0"/>
              <a:t>APAMI :</a:t>
            </a:r>
            <a:r>
              <a:rPr lang="en-US" altLang="fr-FR" sz="2000" dirty="0"/>
              <a:t> Asia Pacific Association for Medical Informatics </a:t>
            </a:r>
            <a:r>
              <a:rPr lang="en-US" altLang="fr-FR" sz="2000" dirty="0">
                <a:hlinkClick r:id="rId2"/>
              </a:rPr>
              <a:t>http://www.apami.org</a:t>
            </a:r>
            <a:endParaRPr lang="en-US" altLang="fr-FR" sz="2000" dirty="0"/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fr-FR" sz="2000" b="1" dirty="0"/>
              <a:t>EFMI :</a:t>
            </a:r>
            <a:r>
              <a:rPr lang="en-US" altLang="fr-FR" sz="2000" dirty="0"/>
              <a:t> European Federation For Medical Informatics </a:t>
            </a:r>
            <a:r>
              <a:rPr lang="en-US" altLang="fr-FR" sz="2000" dirty="0">
                <a:hlinkClick r:id="rId3"/>
              </a:rPr>
              <a:t>http://www.helmholtz-muenchen.de/ibmi/efmi</a:t>
            </a:r>
            <a:r>
              <a:rPr lang="fr-FR" altLang="fr-FR" sz="2000" dirty="0"/>
              <a:t> </a:t>
            </a:r>
            <a:endParaRPr lang="en-US" altLang="fr-FR" sz="2000" dirty="0"/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fr-FR" sz="2000" b="1" dirty="0"/>
              <a:t>HELINA</a:t>
            </a:r>
            <a:r>
              <a:rPr lang="en-US" altLang="fr-FR" sz="2000" dirty="0"/>
              <a:t> </a:t>
            </a:r>
            <a:r>
              <a:rPr lang="en-US" altLang="fr-FR" sz="2000" b="1" dirty="0"/>
              <a:t>: African Region : </a:t>
            </a:r>
            <a:r>
              <a:rPr lang="en-US" altLang="fr-FR" sz="2000" dirty="0"/>
              <a:t>Health Informatics in Africa </a:t>
            </a:r>
            <a:r>
              <a:rPr lang="en-US" altLang="fr-FR" sz="2000" dirty="0">
                <a:hlinkClick r:id="rId4"/>
              </a:rPr>
              <a:t>http://helina-online.org</a:t>
            </a:r>
            <a:r>
              <a:rPr lang="fr-FR" altLang="fr-FR" sz="2000" dirty="0"/>
              <a:t> </a:t>
            </a:r>
            <a:endParaRPr lang="en-US" altLang="fr-FR" sz="2000" dirty="0"/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fr-FR" sz="2000" b="1" dirty="0"/>
              <a:t>IMIA LAC :</a:t>
            </a:r>
            <a:r>
              <a:rPr lang="en-US" altLang="fr-FR" sz="2000" dirty="0"/>
              <a:t> Region Federation of Health Informatics for Latin America and the </a:t>
            </a:r>
            <a:r>
              <a:rPr lang="en-US" altLang="fr-FR" sz="2000" dirty="0" err="1"/>
              <a:t>Carribean</a:t>
            </a:r>
            <a:r>
              <a:rPr lang="en-US" altLang="fr-FR" sz="2000" dirty="0"/>
              <a:t> </a:t>
            </a:r>
            <a:r>
              <a:rPr lang="en-US" altLang="fr-FR" sz="2000" dirty="0">
                <a:hlinkClick r:id="rId5"/>
              </a:rPr>
              <a:t>http://imia-medinfo.org/new2:node/159</a:t>
            </a:r>
            <a:r>
              <a:rPr lang="fr-FR" altLang="fr-FR" sz="2000" dirty="0"/>
              <a:t> </a:t>
            </a:r>
            <a:endParaRPr lang="en-US" altLang="fr-FR" sz="2000" dirty="0"/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fr-FR" sz="2000" b="1" dirty="0"/>
              <a:t>IMIA North America : </a:t>
            </a:r>
            <a:r>
              <a:rPr lang="en-US" altLang="fr-FR" sz="2000" dirty="0"/>
              <a:t>Region Federation of Health Informatics </a:t>
            </a:r>
            <a:endParaRPr lang="en-US" altLang="fr-FR" sz="2000" b="1" dirty="0"/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fr-FR" sz="2000" b="1" dirty="0"/>
              <a:t>MEAHI :</a:t>
            </a:r>
            <a:r>
              <a:rPr lang="en-US" altLang="fr-FR" sz="2000" dirty="0"/>
              <a:t> Middle East Association for Health Informatics </a:t>
            </a:r>
            <a:r>
              <a:rPr lang="en-US" altLang="fr-FR" sz="2000" dirty="0">
                <a:hlinkClick r:id="rId6"/>
              </a:rPr>
              <a:t>http://www.imia-medinfo.org/new2/node/160</a:t>
            </a:r>
            <a:r>
              <a:rPr lang="fr-FR" altLang="fr-FR" sz="2000" dirty="0"/>
              <a:t> </a:t>
            </a:r>
            <a:endParaRPr lang="en-US" altLang="fr-FR" sz="2000" dirty="0"/>
          </a:p>
        </p:txBody>
      </p:sp>
    </p:spTree>
    <p:extLst>
      <p:ext uri="{BB962C8B-B14F-4D97-AF65-F5344CB8AC3E}">
        <p14:creationId xmlns:p14="http://schemas.microsoft.com/office/powerpoint/2010/main" val="2695650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0C437-592C-4693-8EBD-4E4A0F869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SOCIETES SAVANTES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62AE49-0881-4E2C-870C-516933909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277" y="2029612"/>
            <a:ext cx="6288744" cy="48283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altLang="fr-FR" sz="2800" b="1" dirty="0"/>
              <a:t>IMIA :</a:t>
            </a:r>
            <a:r>
              <a:rPr lang="fr-FR" altLang="fr-FR" sz="2800" dirty="0"/>
              <a:t> plusieurs types d’activités et productions</a:t>
            </a:r>
          </a:p>
          <a:p>
            <a:pPr lvl="1" algn="just" eaLnBrk="1" hangingPunct="1">
              <a:lnSpc>
                <a:spcPct val="1500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altLang="fr-FR" sz="2800" b="1" dirty="0"/>
              <a:t>MEDINFO :</a:t>
            </a:r>
            <a:r>
              <a:rPr lang="fr-FR" altLang="fr-FR" sz="2800" dirty="0"/>
              <a:t> congrès mondial d’Informatique médicale (tenue triennale)</a:t>
            </a: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altLang="fr-FR" sz="2800" b="1" dirty="0"/>
              <a:t> « </a:t>
            </a:r>
            <a:r>
              <a:rPr lang="fr-FR" altLang="fr-FR" sz="2800" b="1" dirty="0" err="1"/>
              <a:t>Yearbook</a:t>
            </a:r>
            <a:r>
              <a:rPr lang="fr-FR" altLang="fr-FR" sz="2800" b="1" dirty="0"/>
              <a:t> of </a:t>
            </a:r>
            <a:r>
              <a:rPr lang="fr-FR" altLang="fr-FR" sz="2800" b="1" dirty="0" err="1"/>
              <a:t>Medical</a:t>
            </a:r>
            <a:r>
              <a:rPr lang="fr-FR" altLang="fr-FR" sz="2800" b="1" dirty="0"/>
              <a:t> </a:t>
            </a:r>
            <a:r>
              <a:rPr lang="fr-FR" altLang="fr-FR" sz="2800" b="1" dirty="0" err="1"/>
              <a:t>Informatics</a:t>
            </a:r>
            <a:r>
              <a:rPr lang="fr-FR" altLang="fr-FR" sz="2800" b="1" dirty="0"/>
              <a:t> » : </a:t>
            </a:r>
            <a:r>
              <a:rPr lang="fr-FR" altLang="fr-FR" sz="2800" dirty="0"/>
              <a:t>publication annuelle (depuis 1992)</a:t>
            </a:r>
            <a:endParaRPr lang="en-US" altLang="fr-FR" sz="2800" b="1" dirty="0"/>
          </a:p>
          <a:p>
            <a:endParaRPr lang="fr-FR" sz="2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7425DC1-94FC-4566-BB85-7A7AC58DD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364" y="2029612"/>
            <a:ext cx="3883359" cy="454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389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E9930-D351-4DF3-A64C-E4951FD31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pPr algn="ctr"/>
            <a:r>
              <a:rPr lang="fr-FR" dirty="0"/>
              <a:t>DES QUESTIONS</a:t>
            </a:r>
          </a:p>
        </p:txBody>
      </p:sp>
      <p:pic>
        <p:nvPicPr>
          <p:cNvPr id="4" name="Espace réservé du contenu 6" descr="Questionnement2.png">
            <a:extLst>
              <a:ext uri="{FF2B5EF4-FFF2-40B4-BE49-F238E27FC236}">
                <a16:creationId xmlns:a16="http://schemas.microsoft.com/office/drawing/2014/main" id="{2D62D3A9-C407-4B9A-820A-E0EAE8224B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7466" y="2104524"/>
            <a:ext cx="9253743" cy="4469300"/>
          </a:xfrm>
        </p:spPr>
      </p:pic>
    </p:spTree>
    <p:extLst>
      <p:ext uri="{BB962C8B-B14F-4D97-AF65-F5344CB8AC3E}">
        <p14:creationId xmlns:p14="http://schemas.microsoft.com/office/powerpoint/2010/main" val="1581463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580FE1-1C15-49F1-BFBC-7BD42E08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D37721-BCF2-4881-B8BD-6D560C7A7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1995638"/>
            <a:ext cx="9784080" cy="4206240"/>
          </a:xfrm>
        </p:spPr>
        <p:txBody>
          <a:bodyPr/>
          <a:lstStyle/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Discipline scientifique à part entière (congrès, journaux,…)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Objet d’enseignements académiques et professionnels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Rapidement évolutif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Premières informatisations de processus métiers en Médecine datant de + 50ans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Implantation progressive des systèmes informatisés dans tous les secteurs de la santé</a:t>
            </a:r>
            <a:endParaRPr lang="en-US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818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8CA60-F690-4ABF-97C0-2E9DB0C6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008" y="284176"/>
            <a:ext cx="9784080" cy="1508760"/>
          </a:xfrm>
        </p:spPr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F7DD5D5B-FCC0-4863-9408-FDD107A14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25" y="2011363"/>
            <a:ext cx="9783763" cy="4206875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b="1" dirty="0"/>
              <a:t>Problématique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dirty="0"/>
              <a:t>Informatique médicale : domaine complexe et d’évolution rapide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dirty="0"/>
              <a:t>Intégrations et Prise en mains difficiles </a:t>
            </a:r>
            <a:r>
              <a:rPr lang="fr-FR" sz="2600" dirty="0" smtClean="0"/>
              <a:t>de </a:t>
            </a:r>
            <a:r>
              <a:rPr lang="fr-FR" sz="2600" dirty="0"/>
              <a:t>certains systèmes informatisés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dirty="0"/>
              <a:t>Problématique de l’interopérabilité entre les systèmes  informatisés</a:t>
            </a:r>
            <a:endParaRPr lang="en-US" sz="2600" dirty="0"/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336131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E0AF4A-7B50-4B88-AA01-13E08DB01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07BC9A-C205-4A8C-ACE5-E16BCBAE8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b="1" dirty="0"/>
              <a:t>Challenges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Enseigner les grands principes dans tous les cursus des Sciences de la santé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Encourager la production et la diffusion d’ouvrages pédagogiques sur le sujet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Former des spécialistes en Informatique médicale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Structurer les Sociétés savantes de ce domaine et leurs interrelations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dirty="0"/>
              <a:t>Créer des cadres de formations continues et de diffusions d’informations sur le domaine</a:t>
            </a:r>
            <a:endParaRPr lang="en-US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059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0D3CD-F65F-42F2-AA71-7D20C845B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définition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231C2AE-DF13-486D-B4E9-AA32EFEA8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325" y="2011363"/>
            <a:ext cx="9783763" cy="4206875"/>
          </a:xfrm>
        </p:spPr>
        <p:txBody>
          <a:bodyPr/>
          <a:lstStyle/>
          <a:p>
            <a:pPr marL="0" lvl="1" indent="0" algn="just">
              <a:spcBef>
                <a:spcPts val="1000"/>
              </a:spcBef>
              <a:buFont typeface="Wingdings" pitchFamily="2" charset="2"/>
              <a:buChar char="q"/>
              <a:defRPr/>
            </a:pPr>
            <a:r>
              <a:rPr lang="fr-FR" sz="2400" spc="-15" dirty="0">
                <a:latin typeface="Arial"/>
                <a:cs typeface="Arial"/>
              </a:rPr>
              <a:t>Domaine </a:t>
            </a:r>
            <a:r>
              <a:rPr lang="fr-FR" sz="2400" spc="-10" dirty="0">
                <a:latin typeface="Arial"/>
                <a:cs typeface="Arial"/>
              </a:rPr>
              <a:t>scientifique qui traite</a:t>
            </a:r>
            <a:r>
              <a:rPr lang="fr-FR" sz="2400" spc="5" dirty="0">
                <a:latin typeface="Arial"/>
                <a:cs typeface="Arial"/>
              </a:rPr>
              <a:t> </a:t>
            </a:r>
            <a:r>
              <a:rPr lang="fr-FR" sz="2400" spc="-15" dirty="0">
                <a:latin typeface="Arial"/>
                <a:cs typeface="Arial"/>
              </a:rPr>
              <a:t>de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latin typeface="Arial"/>
                <a:cs typeface="Arial"/>
              </a:rPr>
              <a:t>l'information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latin typeface="Arial"/>
                <a:cs typeface="Arial"/>
              </a:rPr>
              <a:t>biomédicale, </a:t>
            </a:r>
            <a:r>
              <a:rPr lang="fr-FR" sz="2400" spc="-15" dirty="0">
                <a:solidFill>
                  <a:srgbClr val="CC0065"/>
                </a:solidFill>
                <a:latin typeface="Arial"/>
                <a:cs typeface="Arial"/>
              </a:rPr>
              <a:t>données</a:t>
            </a:r>
            <a:r>
              <a:rPr lang="fr-FR"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lang="fr-FR" sz="2400" spc="-10" dirty="0">
                <a:solidFill>
                  <a:srgbClr val="CC0065"/>
                </a:solidFill>
                <a:latin typeface="Arial"/>
                <a:cs typeface="Arial"/>
              </a:rPr>
              <a:t>et</a:t>
            </a:r>
            <a:r>
              <a:rPr lang="fr-FR"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lang="fr-FR" sz="2400" spc="-15" dirty="0">
                <a:solidFill>
                  <a:srgbClr val="CC0065"/>
                </a:solidFill>
                <a:latin typeface="Arial"/>
                <a:cs typeface="Arial"/>
              </a:rPr>
              <a:t>connaissances</a:t>
            </a:r>
            <a:r>
              <a:rPr lang="fr-FR" sz="2400" spc="-10" dirty="0">
                <a:latin typeface="Arial"/>
                <a:cs typeface="Arial"/>
              </a:rPr>
              <a:t>,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20" dirty="0">
                <a:latin typeface="Arial"/>
                <a:cs typeface="Arial"/>
              </a:rPr>
              <a:t>d</a:t>
            </a:r>
            <a:r>
              <a:rPr lang="fr-FR" sz="2400" spc="-15" dirty="0">
                <a:latin typeface="Arial"/>
                <a:cs typeface="Arial"/>
              </a:rPr>
              <a:t>e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20" dirty="0">
                <a:latin typeface="Arial"/>
                <a:cs typeface="Arial"/>
              </a:rPr>
              <a:t>so</a:t>
            </a:r>
            <a:r>
              <a:rPr lang="fr-FR" sz="2400" spc="-15" dirty="0">
                <a:latin typeface="Arial"/>
                <a:cs typeface="Arial"/>
              </a:rPr>
              <a:t>n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15" dirty="0">
                <a:latin typeface="Arial"/>
                <a:cs typeface="Arial"/>
              </a:rPr>
              <a:t>stockage</a:t>
            </a:r>
            <a:r>
              <a:rPr lang="fr-FR" sz="2400" spc="-10" dirty="0">
                <a:latin typeface="Arial"/>
                <a:cs typeface="Arial"/>
              </a:rPr>
              <a:t>,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20" dirty="0">
                <a:latin typeface="Arial"/>
                <a:cs typeface="Arial"/>
              </a:rPr>
              <a:t>d</a:t>
            </a:r>
            <a:r>
              <a:rPr lang="fr-FR" sz="2400" spc="-15" dirty="0">
                <a:latin typeface="Arial"/>
                <a:cs typeface="Arial"/>
              </a:rPr>
              <a:t>e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15" dirty="0">
                <a:latin typeface="Arial"/>
                <a:cs typeface="Arial"/>
              </a:rPr>
              <a:t>sa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15" dirty="0">
                <a:latin typeface="Arial"/>
                <a:cs typeface="Arial"/>
              </a:rPr>
              <a:t>recherche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20" dirty="0">
                <a:latin typeface="Arial"/>
                <a:cs typeface="Arial"/>
              </a:rPr>
              <a:t>e</a:t>
            </a:r>
            <a:r>
              <a:rPr lang="fr-FR" sz="2400" spc="-10" dirty="0">
                <a:latin typeface="Arial"/>
                <a:cs typeface="Arial"/>
              </a:rPr>
              <a:t>t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20" dirty="0">
                <a:latin typeface="Arial"/>
                <a:cs typeface="Arial"/>
              </a:rPr>
              <a:t>de</a:t>
            </a:r>
            <a:r>
              <a:rPr lang="fr-FR" sz="2400" spc="-15" dirty="0">
                <a:latin typeface="Arial"/>
                <a:cs typeface="Arial"/>
              </a:rPr>
              <a:t> son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latin typeface="Arial"/>
                <a:cs typeface="Arial"/>
              </a:rPr>
              <a:t>utilisation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latin typeface="Arial"/>
                <a:cs typeface="Arial"/>
              </a:rPr>
              <a:t>optimale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latin typeface="Arial"/>
                <a:cs typeface="Arial"/>
              </a:rPr>
              <a:t>pour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latin typeface="Arial"/>
                <a:cs typeface="Arial"/>
              </a:rPr>
              <a:t>la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solidFill>
                  <a:srgbClr val="CC0065"/>
                </a:solidFill>
                <a:latin typeface="Arial"/>
                <a:cs typeface="Arial"/>
              </a:rPr>
              <a:t>résolution</a:t>
            </a:r>
            <a:r>
              <a:rPr lang="fr-FR"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lang="fr-FR" sz="2400" spc="-15" dirty="0">
                <a:solidFill>
                  <a:srgbClr val="CC0065"/>
                </a:solidFill>
                <a:latin typeface="Arial"/>
                <a:cs typeface="Arial"/>
              </a:rPr>
              <a:t>de</a:t>
            </a:r>
            <a:r>
              <a:rPr lang="fr-FR" sz="2400" spc="-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lang="fr-FR" sz="2400" spc="-15" dirty="0">
                <a:solidFill>
                  <a:srgbClr val="CC0065"/>
                </a:solidFill>
                <a:latin typeface="Arial"/>
                <a:cs typeface="Arial"/>
              </a:rPr>
              <a:t>problèmes</a:t>
            </a:r>
            <a:r>
              <a:rPr lang="fr-FR" sz="2400" spc="5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lang="fr-FR" sz="2400" spc="-20" dirty="0">
                <a:latin typeface="Arial"/>
                <a:cs typeface="Arial"/>
              </a:rPr>
              <a:t>e</a:t>
            </a:r>
            <a:r>
              <a:rPr lang="fr-FR" sz="2400" spc="-10" dirty="0">
                <a:latin typeface="Arial"/>
                <a:cs typeface="Arial"/>
              </a:rPr>
              <a:t>t</a:t>
            </a:r>
            <a:r>
              <a:rPr lang="fr-FR" sz="2400" dirty="0">
                <a:latin typeface="Arial"/>
                <a:cs typeface="Arial"/>
              </a:rPr>
              <a:t> </a:t>
            </a:r>
            <a:r>
              <a:rPr lang="fr-FR" sz="2400" spc="-10" dirty="0">
                <a:latin typeface="Arial"/>
                <a:cs typeface="Arial"/>
              </a:rPr>
              <a:t>l</a:t>
            </a:r>
            <a:r>
              <a:rPr lang="fr-FR" sz="2400" spc="-15" dirty="0">
                <a:latin typeface="Arial"/>
                <a:cs typeface="Arial"/>
              </a:rPr>
              <a:t>a</a:t>
            </a:r>
            <a:r>
              <a:rPr lang="fr-FR" sz="2400" spc="-5" dirty="0">
                <a:latin typeface="Arial"/>
                <a:cs typeface="Arial"/>
              </a:rPr>
              <a:t> </a:t>
            </a:r>
            <a:r>
              <a:rPr lang="fr-FR" sz="2400" spc="-15" dirty="0">
                <a:solidFill>
                  <a:srgbClr val="CC0065"/>
                </a:solidFill>
                <a:latin typeface="Arial"/>
                <a:cs typeface="Arial"/>
              </a:rPr>
              <a:t>prise de</a:t>
            </a:r>
            <a:r>
              <a:rPr lang="fr-FR" sz="2400" dirty="0">
                <a:solidFill>
                  <a:srgbClr val="CC0065"/>
                </a:solidFill>
                <a:latin typeface="Arial"/>
                <a:cs typeface="Arial"/>
              </a:rPr>
              <a:t> </a:t>
            </a:r>
            <a:r>
              <a:rPr lang="fr-FR" sz="2400" spc="-10" dirty="0">
                <a:solidFill>
                  <a:srgbClr val="CC0065"/>
                </a:solidFill>
                <a:latin typeface="Arial"/>
                <a:cs typeface="Arial"/>
              </a:rPr>
              <a:t>déci</a:t>
            </a:r>
            <a:r>
              <a:rPr lang="fr-FR" sz="2400" spc="-5" dirty="0">
                <a:solidFill>
                  <a:srgbClr val="CC0065"/>
                </a:solidFill>
                <a:latin typeface="Arial"/>
                <a:cs typeface="Arial"/>
              </a:rPr>
              <a:t>s</a:t>
            </a:r>
            <a:r>
              <a:rPr lang="fr-FR" sz="2400" spc="-10" dirty="0">
                <a:solidFill>
                  <a:srgbClr val="CC0065"/>
                </a:solidFill>
                <a:latin typeface="Arial"/>
                <a:cs typeface="Arial"/>
              </a:rPr>
              <a:t>ions </a:t>
            </a:r>
            <a:r>
              <a:rPr lang="fr-FR" sz="2400" i="1" spc="-10" dirty="0">
                <a:solidFill>
                  <a:srgbClr val="92D050"/>
                </a:solidFill>
                <a:latin typeface="Arial"/>
                <a:cs typeface="Arial"/>
              </a:rPr>
              <a:t>(</a:t>
            </a:r>
            <a:r>
              <a:rPr lang="fr-FR" sz="2400" i="1" spc="-5" dirty="0">
                <a:solidFill>
                  <a:srgbClr val="92D050"/>
                </a:solidFill>
                <a:latin typeface="Arial"/>
                <a:cs typeface="Arial"/>
              </a:rPr>
              <a:t>Shortliffe</a:t>
            </a:r>
            <a:r>
              <a:rPr lang="fr-FR" sz="2400" i="1" dirty="0">
                <a:solidFill>
                  <a:srgbClr val="92D050"/>
                </a:solidFill>
                <a:latin typeface="Arial"/>
                <a:cs typeface="Arial"/>
              </a:rPr>
              <a:t>,</a:t>
            </a:r>
            <a:r>
              <a:rPr lang="fr-FR" sz="2400" i="1" spc="-5" dirty="0">
                <a:solidFill>
                  <a:srgbClr val="92D050"/>
                </a:solidFill>
                <a:latin typeface="Arial"/>
                <a:cs typeface="Arial"/>
              </a:rPr>
              <a:t> 1996</a:t>
            </a:r>
            <a:r>
              <a:rPr lang="fr-FR" sz="2400" i="1" dirty="0">
                <a:solidFill>
                  <a:srgbClr val="92D050"/>
                </a:solidFill>
                <a:latin typeface="Arial"/>
                <a:cs typeface="Arial"/>
              </a:rPr>
              <a:t>)</a:t>
            </a:r>
          </a:p>
          <a:p>
            <a:pPr marL="0" lvl="1" indent="0">
              <a:spcBef>
                <a:spcPts val="1000"/>
              </a:spcBef>
              <a:buFont typeface="Wingdings" pitchFamily="2" charset="2"/>
              <a:buChar char="q"/>
              <a:defRPr/>
            </a:pPr>
            <a:endParaRPr lang="fr-FR" sz="2400" i="1" dirty="0">
              <a:solidFill>
                <a:srgbClr val="92D050"/>
              </a:solidFill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540065-EFD3-4031-BE2F-572415E67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522" y="3429000"/>
            <a:ext cx="8716874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09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DA311D-BF2A-4E52-A01D-DE253ECE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historique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F00411-A7B5-4E40-A59A-44A31C0EE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3000" b="1" dirty="0"/>
              <a:t>1960 :</a:t>
            </a:r>
            <a:r>
              <a:rPr lang="fr-FR" sz="3000" dirty="0"/>
              <a:t> Début de l’utilisation de l’informatique dans le domaine de la santé</a:t>
            </a:r>
            <a:endParaRPr lang="en-US" dirty="0"/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fr-FR" sz="2600" b="1" dirty="0"/>
              <a:t>Objectifs très ambitieux :</a:t>
            </a:r>
            <a:endParaRPr lang="fr-FR" sz="2600" dirty="0"/>
          </a:p>
          <a:p>
            <a:pPr lvl="2" algn="just"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fr-FR" sz="2200" dirty="0"/>
              <a:t>Remplacer du DPP par le DPI</a:t>
            </a:r>
          </a:p>
          <a:p>
            <a:pPr lvl="2" algn="just"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fr-FR" sz="2200" dirty="0"/>
              <a:t>Guider voire Remplacer le praticien dans certains aspect de sa démarche professionnelle  (source de résistance chez certain)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fr-FR" sz="2600" b="1" dirty="0"/>
              <a:t>Emergences de certaines problématiques : </a:t>
            </a:r>
            <a:endParaRPr lang="fr-FR" sz="2600" dirty="0"/>
          </a:p>
          <a:p>
            <a:pPr lvl="2" algn="just"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fr-FR" sz="2200" dirty="0"/>
              <a:t>Organisation des systèmes terminologiques en santé</a:t>
            </a:r>
          </a:p>
          <a:p>
            <a:pPr lvl="2" algn="just"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fr-FR" sz="2200" dirty="0"/>
              <a:t>Organisation pour la modélisation des connaissances</a:t>
            </a:r>
          </a:p>
          <a:p>
            <a:pPr lvl="2" algn="just"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fr-FR" sz="2200" dirty="0"/>
              <a:t>Prise en compte des démarches en Médecine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671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BF85F1-D415-4AEE-A7E0-B08236A9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historique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970DF7-D616-4AE5-BE80-8B5452AC5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fontAlgn="auto" hangingPunct="1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3000" b="1" dirty="0"/>
              <a:t>1968 :</a:t>
            </a:r>
            <a:r>
              <a:rPr lang="fr-FR" sz="3000" dirty="0"/>
              <a:t> Naissance d’une nouvelle communauté scientifique (constitution de l’</a:t>
            </a:r>
            <a:r>
              <a:rPr lang="fr-FR" sz="3000" b="1" dirty="0"/>
              <a:t>IFIP</a:t>
            </a:r>
            <a:r>
              <a:rPr lang="fr-FR" sz="3000" dirty="0"/>
              <a:t>)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3000" b="1" dirty="0"/>
              <a:t>1974 :</a:t>
            </a:r>
            <a:r>
              <a:rPr lang="fr-FR" sz="3000" dirty="0"/>
              <a:t> Constitution de l’</a:t>
            </a:r>
            <a:r>
              <a:rPr lang="fr-FR" sz="3000" b="1" dirty="0"/>
              <a:t>IMIA</a:t>
            </a:r>
          </a:p>
          <a:p>
            <a:pPr lvl="1" algn="just" eaLnBrk="1" fontAlgn="auto" hangingPunct="1">
              <a:spcAft>
                <a:spcPts val="600"/>
              </a:spcAft>
              <a:defRPr/>
            </a:pPr>
            <a:r>
              <a:rPr lang="fr-FR" b="1" dirty="0"/>
              <a:t>Organisation de </a:t>
            </a:r>
            <a:r>
              <a:rPr lang="fr-FR" b="1" dirty="0" err="1"/>
              <a:t>MedInfo</a:t>
            </a:r>
            <a:r>
              <a:rPr lang="fr-FR" b="1" dirty="0"/>
              <a:t> :</a:t>
            </a:r>
            <a:r>
              <a:rPr lang="fr-FR" dirty="0"/>
              <a:t> </a:t>
            </a:r>
            <a:r>
              <a:rPr lang="fr-FR" sz="2400" dirty="0"/>
              <a:t>1</a:t>
            </a:r>
            <a:r>
              <a:rPr lang="fr-FR" sz="2400" baseline="30000" dirty="0"/>
              <a:t>er</a:t>
            </a:r>
            <a:r>
              <a:rPr lang="fr-FR" sz="2400" dirty="0"/>
              <a:t> congrès mondial d’Informatique médicale</a:t>
            </a:r>
          </a:p>
          <a:p>
            <a:pPr lvl="1" algn="just" eaLnBrk="1" fontAlgn="auto" hangingPunct="1">
              <a:spcAft>
                <a:spcPts val="0"/>
              </a:spcAft>
              <a:defRPr/>
            </a:pPr>
            <a:r>
              <a:rPr lang="fr-FR" b="1" dirty="0"/>
              <a:t>Début de la mise en place progressive de :</a:t>
            </a:r>
          </a:p>
          <a:p>
            <a:pPr lvl="2" algn="just" eaLnBrk="1" fontAlgn="auto" hangingPunct="1">
              <a:spcAft>
                <a:spcPts val="0"/>
              </a:spcAft>
              <a:defRPr/>
            </a:pPr>
            <a:r>
              <a:rPr lang="fr-FR" dirty="0"/>
              <a:t>Associations nationales et internationales en réseau</a:t>
            </a:r>
          </a:p>
          <a:p>
            <a:pPr lvl="2" algn="just" eaLnBrk="1" fontAlgn="auto" hangingPunct="1">
              <a:spcAft>
                <a:spcPts val="0"/>
              </a:spcAft>
              <a:defRPr/>
            </a:pPr>
            <a:r>
              <a:rPr lang="fr-FR" dirty="0"/>
              <a:t>Congrès et de journaux scientifiques</a:t>
            </a:r>
          </a:p>
          <a:p>
            <a:pPr lvl="2" algn="just" eaLnBrk="1" fontAlgn="auto" hangingPunct="1">
              <a:spcAft>
                <a:spcPts val="0"/>
              </a:spcAft>
              <a:defRPr/>
            </a:pPr>
            <a:r>
              <a:rPr lang="fr-FR" dirty="0"/>
              <a:t>Organismes de normalisation</a:t>
            </a:r>
          </a:p>
          <a:p>
            <a:pPr lvl="2" algn="just" eaLnBrk="1" fontAlgn="auto" hangingPunct="1">
              <a:spcAft>
                <a:spcPts val="0"/>
              </a:spcAft>
              <a:defRPr/>
            </a:pPr>
            <a:r>
              <a:rPr lang="fr-FR" dirty="0"/>
              <a:t>Laboratoires de recherche et Enseignements spécifiques</a:t>
            </a:r>
          </a:p>
          <a:p>
            <a:pPr lvl="2" algn="just" eaLnBrk="1" fontAlgn="auto" hangingPunct="1">
              <a:spcAft>
                <a:spcPts val="0"/>
              </a:spcAft>
              <a:defRPr/>
            </a:pPr>
            <a:r>
              <a:rPr lang="fr-FR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64853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CB2FB0-6E49-4750-B157-E03BBD0D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historique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839064-278F-4466-8C36-2FF08C44D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fontAlgn="auto" hangingPunct="1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fr-FR" sz="2800" dirty="0"/>
              <a:t>Mise en place de sources de financement pour le développement du domaine</a:t>
            </a: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2800" dirty="0"/>
              <a:t>Plusieurs réalisations vs Limites =&gt; Recherche active en Informatique médicale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600"/>
              </a:spcAft>
              <a:defRPr/>
            </a:pPr>
            <a:r>
              <a:rPr lang="fr-FR" sz="2400" b="1" dirty="0"/>
              <a:t>Informatique de gestion :</a:t>
            </a:r>
            <a:r>
              <a:rPr lang="fr-FR" sz="2400" dirty="0"/>
              <a:t> Mise en place de DPI optimisé (systèmes terminologiques, etc.), de systèmes de gestion des officines, etc.</a:t>
            </a:r>
          </a:p>
          <a:p>
            <a:pPr lvl="1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r-FR" sz="2400" b="1" dirty="0"/>
              <a:t>Intelligence artificielle :</a:t>
            </a:r>
            <a:r>
              <a:rPr lang="fr-FR" sz="2400" dirty="0"/>
              <a:t> Mise en place de systèmes informatisés d’aide au diagnostic, d’aide à la prescription, etc.</a:t>
            </a:r>
            <a:endParaRPr lang="en-US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0177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22AEB-81AB-404A-AE78-2BF18025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325" y="284176"/>
            <a:ext cx="9719673" cy="1508760"/>
          </a:xfrm>
        </p:spPr>
        <p:txBody>
          <a:bodyPr/>
          <a:lstStyle/>
          <a:p>
            <a:r>
              <a:rPr lang="fr-FR" dirty="0"/>
              <a:t>Les domaines</a:t>
            </a:r>
          </a:p>
        </p:txBody>
      </p:sp>
      <p:pic>
        <p:nvPicPr>
          <p:cNvPr id="4" name="Espace réservé du contenu 6" descr="Grands_domaines_Informatique_médicale.png">
            <a:extLst>
              <a:ext uri="{FF2B5EF4-FFF2-40B4-BE49-F238E27FC236}">
                <a16:creationId xmlns:a16="http://schemas.microsoft.com/office/drawing/2014/main" id="{D57EA3D8-3724-482C-9384-804B1B273C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2472" y="1792936"/>
            <a:ext cx="8556316" cy="5065064"/>
          </a:xfrm>
        </p:spPr>
      </p:pic>
    </p:spTree>
    <p:extLst>
      <p:ext uri="{BB962C8B-B14F-4D97-AF65-F5344CB8AC3E}">
        <p14:creationId xmlns:p14="http://schemas.microsoft.com/office/powerpoint/2010/main" val="246943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847</Words>
  <Application>Microsoft Office PowerPoint</Application>
  <PresentationFormat>Grand écran</PresentationFormat>
  <Paragraphs>124</Paragraphs>
  <Slides>18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Corbel</vt:lpstr>
      <vt:lpstr>Times New Roman</vt:lpstr>
      <vt:lpstr>Wingdings</vt:lpstr>
      <vt:lpstr>À bandes</vt:lpstr>
      <vt:lpstr>Présentation générale de l’informatique médicale</vt:lpstr>
      <vt:lpstr>introduction</vt:lpstr>
      <vt:lpstr>introduction</vt:lpstr>
      <vt:lpstr>Introduction</vt:lpstr>
      <vt:lpstr>définition</vt:lpstr>
      <vt:lpstr>historique</vt:lpstr>
      <vt:lpstr>historique</vt:lpstr>
      <vt:lpstr>historique</vt:lpstr>
      <vt:lpstr>Les domaines</vt:lpstr>
      <vt:lpstr>Les domaines</vt:lpstr>
      <vt:lpstr>Les domaines</vt:lpstr>
      <vt:lpstr>INFORMATIQUE MEDICALE ET AUTRES DISCIPLINES SCIENTIFIQUES</vt:lpstr>
      <vt:lpstr>INFORMATIQUE MEDICALE ET AUTRES DISCIPLINES SCIENTIFIQUES</vt:lpstr>
      <vt:lpstr>INFORMATIQUE MEDICALE ET AUTRES DISCIPLINES SCIENTIFIQUES</vt:lpstr>
      <vt:lpstr>LES SOCIETES SAVANTES</vt:lpstr>
      <vt:lpstr>SOCIETES SAVANTES</vt:lpstr>
      <vt:lpstr>SOCIETES SAVANTES</vt:lpstr>
      <vt:lpstr>DES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générale de l’informatique médicale</dc:title>
  <dc:creator>HP</dc:creator>
  <cp:lastModifiedBy>HP</cp:lastModifiedBy>
  <cp:revision>16</cp:revision>
  <dcterms:created xsi:type="dcterms:W3CDTF">2021-01-28T23:24:18Z</dcterms:created>
  <dcterms:modified xsi:type="dcterms:W3CDTF">2022-04-04T19:52:19Z</dcterms:modified>
</cp:coreProperties>
</file>