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7" r:id="rId1"/>
  </p:sldMasterIdLst>
  <p:notesMasterIdLst>
    <p:notesMasterId r:id="rId21"/>
  </p:notesMasterIdLst>
  <p:sldIdLst>
    <p:sldId id="413" r:id="rId2"/>
    <p:sldId id="369" r:id="rId3"/>
    <p:sldId id="420" r:id="rId4"/>
    <p:sldId id="355" r:id="rId5"/>
    <p:sldId id="422" r:id="rId6"/>
    <p:sldId id="423" r:id="rId7"/>
    <p:sldId id="409" r:id="rId8"/>
    <p:sldId id="425" r:id="rId9"/>
    <p:sldId id="426" r:id="rId10"/>
    <p:sldId id="427" r:id="rId11"/>
    <p:sldId id="429" r:id="rId12"/>
    <p:sldId id="430" r:id="rId13"/>
    <p:sldId id="431" r:id="rId14"/>
    <p:sldId id="432" r:id="rId15"/>
    <p:sldId id="428" r:id="rId16"/>
    <p:sldId id="424" r:id="rId17"/>
    <p:sldId id="433" r:id="rId18"/>
    <p:sldId id="434" r:id="rId19"/>
    <p:sldId id="410" r:id="rId20"/>
  </p:sldIdLst>
  <p:sldSz cx="12192000" cy="6858000"/>
  <p:notesSz cx="6858000" cy="9144000"/>
  <p:defaultTextStyle>
    <a:defPPr>
      <a:defRPr lang="fr-BF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D59F"/>
    <a:srgbClr val="32E9B9"/>
    <a:srgbClr val="00F26D"/>
    <a:srgbClr val="4472C3"/>
    <a:srgbClr val="5AFB1A"/>
    <a:srgbClr val="FFF666"/>
    <a:srgbClr val="76A4F6"/>
    <a:srgbClr val="ADCDEA"/>
    <a:srgbClr val="52E916"/>
    <a:srgbClr val="FF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6374" autoAdjust="0"/>
  </p:normalViewPr>
  <p:slideViewPr>
    <p:cSldViewPr snapToGrid="0">
      <p:cViewPr varScale="1">
        <p:scale>
          <a:sx n="72" d="100"/>
          <a:sy n="72" d="100"/>
        </p:scale>
        <p:origin x="67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22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76D3A-8E70-4EC7-A222-DD9A8281F476}" type="datetimeFigureOut">
              <a:rPr lang="fr-BE" smtClean="0"/>
              <a:t>20-04-22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6D72C-63A7-43CF-A8C5-1D17C4AC1A1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707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E67EF-3B88-42BA-90F2-ADDFD8C78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9C0EF4-6CAE-4129-AE8A-F373F93FB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5145A2-198B-4194-BF94-E080FE91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7383-F2B3-4327-AF31-02D1CE6BFEA7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446A45-024B-4122-94DD-ED6E581D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666759-B7F9-457F-A097-D905720D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75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EBF58-A2A1-4EA1-BCE2-31E97F42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444BA9-B502-445E-B97D-04A9E2842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ED6B36-E36B-4C38-A698-288B0F42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2F46-D600-4F47-83A3-37FFDE15C287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E1280D-302A-4E03-B8B2-344E8C93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AD26BA-F72E-48BD-9D0E-4D8BD447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2315A7-8501-4606-AE0F-C7E4562E5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D8D308-F702-400F-A206-FF49C93F3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2EF15F-C385-4F50-8813-F79ACCD2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FBA58-01C1-41A7-A9C2-4CF007DAFB35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809AA9-CE54-44AD-A795-30F541AC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8FDFBB-6FB8-464B-BAA1-D2A58EBA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BBE43-9BFB-409C-A6B1-450CF48E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8AE05B-441C-4E8B-809F-5EA6A02C3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F6D089-1B75-40D6-886F-B86541F8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4FBC-34B9-4C42-91E9-B7EEEA6C7A59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A94EBA-A272-4A7D-AD65-FED9120B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6E50DE-CF7F-48C3-A902-3472A447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5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B90D13-1459-455D-8BD1-35147908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CC88EA-924E-46CB-A424-D6A48C3A6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35EA92-0ADC-4073-9AD8-F09F08C3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B80317-4F20-4130-B422-313981F5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5FE150-42F1-4AB3-9C0A-6BB903F1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7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BF52D2-3612-4242-BA07-FEA6BF2B3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0BF5F3-9051-4348-9BE8-B4C1159BB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8D1C3E-D930-453D-8DF3-D6FF9F534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A9D96F-953D-41FF-A078-2B2E3F7D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E594F-FEC4-4F52-8B4F-4B4A62730993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BF9A50-6920-438E-B077-56BF100A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D2491C-AF7B-4BB2-A966-2F66C51F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6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FBD2F-9633-4B5E-8D11-278279B0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F4FFD5-47BF-4ED8-B6E3-3BC92CC80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7A711A-C327-4942-9201-736057B91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9EB533-019A-4B23-BF18-0DAB09B5D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E7C47B-B608-4F55-B5C2-8446F82EAA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9D1E142-C82B-484A-BDA8-83391EB6C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3165B-FAC4-4F5E-9EBE-4DE7AD67AC88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B055C5-AF97-4096-BEF7-641C26D6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9CA7E2-52F5-4E11-BBDA-CED0F630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24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A61EA-329A-4AF4-9E32-26989BFC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7D63B0-D3D6-4691-814F-735B6EBD0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EA60-9673-4D37-98B1-FF073DFE10B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BE600B-FDBF-4AAD-965D-2803954F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C65749-4432-488F-934E-B9E9B6F1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4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9C1724-4C45-490E-BF4C-8B4214BD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95BF-CF17-4544-98D3-B14ABB25871E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1F5FE1-AEDD-453A-9DD8-F9BBB298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7DF448-E922-4A3D-A817-BB3E8FE6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9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EAA655-FCDF-4968-8769-1632DCFC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49CB49-D5C8-4936-940D-A71F42330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19CBE9-4F85-4A09-BFF0-5AF405765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F5962B-B256-4671-9F04-CD608B641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F768-E258-4D62-A0EF-48112AD9393F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49D5C9-CD51-48D5-9B46-D4C40B4E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9C74BC-A46E-4B4F-BE03-9FC6AC8C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7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B3A55-896A-4278-9394-6B86733D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4A865A7-832A-469C-A83B-A69A19EEB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F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2D34A4-8895-4005-85CA-B831BCE4E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108A6A-965C-40F8-8261-70472CF2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9233-14AD-41C7-A6B2-F2DB1253EBFA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876395-B587-4D62-BADF-669CC99A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874F3B-0651-466F-8BF7-BD05EA05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83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1D23F4A-E595-4C27-B27A-7ADD86984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1BDD67-503E-4D0B-9F7D-838D8AC16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23A4D2-9D9D-4504-933C-7B2B505006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6122-1510-4C02-8B9F-4AAEB1687150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EA48A3-E0AA-4671-8ADE-0AA3F952C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B76D32-E8EA-43FD-AE82-D4D952119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0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BF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58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6229-242D-4663-B858-DB27FA99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799" y="322235"/>
            <a:ext cx="7504651" cy="815348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Concept des clubs de santé 2/6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61557-1DBA-417B-89C0-EC9CA58C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08C15-315A-4A09-A019-5A72454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A243C3-6C20-4545-BE84-E3321E64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E4D51B-EEA8-4880-8C55-9408C5B99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54" y="1223103"/>
            <a:ext cx="9791901" cy="26956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52043D-1514-45BA-A2A1-99A4CF4D3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074" y="3918755"/>
            <a:ext cx="2155272" cy="21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6229-242D-4663-B858-DB27FA99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366" y="148611"/>
            <a:ext cx="7563375" cy="815348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Concept des clubs de santé 3/6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61557-1DBA-417B-89C0-EC9CA58C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08C15-315A-4A09-A019-5A72454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A243C3-6C20-4545-BE84-E3321E64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9BD731-8CE7-4373-8D79-72240B4D8B92}"/>
              </a:ext>
            </a:extLst>
          </p:cNvPr>
          <p:cNvSpPr txBox="1"/>
          <p:nvPr/>
        </p:nvSpPr>
        <p:spPr>
          <a:xfrm>
            <a:off x="285226" y="2693688"/>
            <a:ext cx="2676087" cy="646331"/>
          </a:xfrm>
          <a:prstGeom prst="rect">
            <a:avLst/>
          </a:prstGeom>
          <a:solidFill>
            <a:srgbClr val="2ED59F"/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Etapes clés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55F16D-9B94-46DD-AF55-637E98546C9F}"/>
              </a:ext>
            </a:extLst>
          </p:cNvPr>
          <p:cNvSpPr txBox="1"/>
          <p:nvPr/>
        </p:nvSpPr>
        <p:spPr>
          <a:xfrm>
            <a:off x="3020037" y="1400961"/>
            <a:ext cx="8875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Engagement leadership et parties prenantes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niveau régional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Niveau communal et villageois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A70BCB4-A3B6-4E87-A945-80B98A4538AA}"/>
              </a:ext>
            </a:extLst>
          </p:cNvPr>
          <p:cNvCxnSpPr>
            <a:cxnSpLocks/>
          </p:cNvCxnSpPr>
          <p:nvPr/>
        </p:nvCxnSpPr>
        <p:spPr>
          <a:xfrm>
            <a:off x="3020037" y="1400961"/>
            <a:ext cx="0" cy="458877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6F80F9E7-9A2C-485E-B594-0D047977AE91}"/>
              </a:ext>
            </a:extLst>
          </p:cNvPr>
          <p:cNvSpPr txBox="1"/>
          <p:nvPr/>
        </p:nvSpPr>
        <p:spPr>
          <a:xfrm>
            <a:off x="3020037" y="2636438"/>
            <a:ext cx="8875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Enquête de base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Données secondaires : rapports, évaluations, plan stratégiques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Données primaires :  Capital social, épidémiologie, comportements environnement, institutions, législations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91ADB81-0403-4E6C-A7B0-82162BCAD529}"/>
              </a:ext>
            </a:extLst>
          </p:cNvPr>
          <p:cNvSpPr txBox="1"/>
          <p:nvPr/>
        </p:nvSpPr>
        <p:spPr>
          <a:xfrm>
            <a:off x="3020037" y="4221562"/>
            <a:ext cx="8875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Restitution, priorisation des besoins, conception et production des outils animation, suivi-évaluation, surveillance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6A84519-8CB1-4682-817B-6EB13C6E9937}"/>
              </a:ext>
            </a:extLst>
          </p:cNvPr>
          <p:cNvSpPr txBox="1"/>
          <p:nvPr/>
        </p:nvSpPr>
        <p:spPr>
          <a:xfrm>
            <a:off x="3020037" y="5519685"/>
            <a:ext cx="887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Acquisition de matériel</a:t>
            </a:r>
          </a:p>
        </p:txBody>
      </p:sp>
    </p:spTree>
    <p:extLst>
      <p:ext uri="{BB962C8B-B14F-4D97-AF65-F5344CB8AC3E}">
        <p14:creationId xmlns:p14="http://schemas.microsoft.com/office/powerpoint/2010/main" val="21616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18" grpId="0"/>
      <p:bldP spid="1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6229-242D-4663-B858-DB27FA99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366" y="148611"/>
            <a:ext cx="7412373" cy="815348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Concept des clubs de santé 4/6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61557-1DBA-417B-89C0-EC9CA58C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08C15-315A-4A09-A019-5A72454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A243C3-6C20-4545-BE84-E3321E64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9BD731-8CE7-4373-8D79-72240B4D8B92}"/>
              </a:ext>
            </a:extLst>
          </p:cNvPr>
          <p:cNvSpPr txBox="1"/>
          <p:nvPr/>
        </p:nvSpPr>
        <p:spPr>
          <a:xfrm>
            <a:off x="285226" y="2693688"/>
            <a:ext cx="2676087" cy="646331"/>
          </a:xfrm>
          <a:prstGeom prst="rect">
            <a:avLst/>
          </a:prstGeom>
          <a:solidFill>
            <a:srgbClr val="2ED59F"/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Etapes clés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A70BCB4-A3B6-4E87-A945-80B98A4538AA}"/>
              </a:ext>
            </a:extLst>
          </p:cNvPr>
          <p:cNvCxnSpPr>
            <a:cxnSpLocks/>
          </p:cNvCxnSpPr>
          <p:nvPr/>
        </p:nvCxnSpPr>
        <p:spPr>
          <a:xfrm>
            <a:off x="3020037" y="1400961"/>
            <a:ext cx="0" cy="458877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6F80F9E7-9A2C-485E-B594-0D047977AE91}"/>
              </a:ext>
            </a:extLst>
          </p:cNvPr>
          <p:cNvSpPr txBox="1"/>
          <p:nvPr/>
        </p:nvSpPr>
        <p:spPr>
          <a:xfrm>
            <a:off x="3078762" y="1400961"/>
            <a:ext cx="8875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Renforcement de capacité: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Régional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Villageois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91ADB81-0403-4E6C-A7B0-82162BCAD529}"/>
              </a:ext>
            </a:extLst>
          </p:cNvPr>
          <p:cNvSpPr txBox="1"/>
          <p:nvPr/>
        </p:nvSpPr>
        <p:spPr>
          <a:xfrm>
            <a:off x="3078762" y="2932121"/>
            <a:ext cx="8875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Mobilisation sociale et recrutement des membres des clubs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Sessions d’animation des clubs de santé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1ACF30E-342F-4A71-88E1-3D9A1355C45D}"/>
              </a:ext>
            </a:extLst>
          </p:cNvPr>
          <p:cNvSpPr txBox="1"/>
          <p:nvPr/>
        </p:nvSpPr>
        <p:spPr>
          <a:xfrm>
            <a:off x="3078762" y="3980290"/>
            <a:ext cx="887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Enquête de fin de session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EABF252-4ECD-4615-BCFC-DC3FE4AB25DA}"/>
              </a:ext>
            </a:extLst>
          </p:cNvPr>
          <p:cNvSpPr txBox="1"/>
          <p:nvPr/>
        </p:nvSpPr>
        <p:spPr>
          <a:xfrm>
            <a:off x="3149367" y="4899171"/>
            <a:ext cx="8511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Cérémonie de célébration de fin de session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Récompense des modèles 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/>
      <p:bldP spid="19" grpId="0"/>
      <p:bldP spid="20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6229-242D-4663-B858-DB27FA99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367" y="148611"/>
            <a:ext cx="7236204" cy="815348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Concept des clubs de santé 5/6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61557-1DBA-417B-89C0-EC9CA58C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08C15-315A-4A09-A019-5A72454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A243C3-6C20-4545-BE84-E3321E64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BD1BC2E-27B9-4CE1-8683-3446BCB3A306}"/>
              </a:ext>
            </a:extLst>
          </p:cNvPr>
          <p:cNvGrpSpPr/>
          <p:nvPr/>
        </p:nvGrpSpPr>
        <p:grpSpPr>
          <a:xfrm>
            <a:off x="98250" y="2452556"/>
            <a:ext cx="11739068" cy="2281732"/>
            <a:chOff x="307975" y="2964285"/>
            <a:chExt cx="11739068" cy="2281732"/>
          </a:xfrm>
        </p:grpSpPr>
        <p:sp>
          <p:nvSpPr>
            <p:cNvPr id="13" name="Right Arrow 4">
              <a:extLst>
                <a:ext uri="{FF2B5EF4-FFF2-40B4-BE49-F238E27FC236}">
                  <a16:creationId xmlns:a16="http://schemas.microsoft.com/office/drawing/2014/main" id="{F0D59C41-15C4-46E5-901D-389E629A7380}"/>
                </a:ext>
              </a:extLst>
            </p:cNvPr>
            <p:cNvSpPr/>
            <p:nvPr/>
          </p:nvSpPr>
          <p:spPr>
            <a:xfrm flipV="1">
              <a:off x="2988913" y="3807518"/>
              <a:ext cx="1424577" cy="3688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DEAAD8DA-2E3A-4509-BF92-C7B20F40D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238" t="49377" r="35579" b="14585"/>
            <a:stretch/>
          </p:blipFill>
          <p:spPr>
            <a:xfrm>
              <a:off x="307975" y="2964285"/>
              <a:ext cx="2756094" cy="2055266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60B21EC5-D9CC-4A0E-94D5-8164FEAC4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158" t="28151" r="37068" b="12359"/>
            <a:stretch/>
          </p:blipFill>
          <p:spPr>
            <a:xfrm rot="16200000">
              <a:off x="4766000" y="2730611"/>
              <a:ext cx="2281731" cy="2749081"/>
            </a:xfrm>
            <a:prstGeom prst="rect">
              <a:avLst/>
            </a:prstGeom>
          </p:spPr>
        </p:pic>
        <p:sp>
          <p:nvSpPr>
            <p:cNvPr id="16" name="Right Arrow 12">
              <a:extLst>
                <a:ext uri="{FF2B5EF4-FFF2-40B4-BE49-F238E27FC236}">
                  <a16:creationId xmlns:a16="http://schemas.microsoft.com/office/drawing/2014/main" id="{32300106-D03A-48FE-8243-0788376B260D}"/>
                </a:ext>
              </a:extLst>
            </p:cNvPr>
            <p:cNvSpPr/>
            <p:nvPr/>
          </p:nvSpPr>
          <p:spPr>
            <a:xfrm flipV="1">
              <a:off x="7400241" y="4323988"/>
              <a:ext cx="1424577" cy="3688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99D0071D-097D-4A1F-8BE3-047D17DF6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736" t="26281" r="37158" b="5602"/>
            <a:stretch/>
          </p:blipFill>
          <p:spPr>
            <a:xfrm rot="5400000">
              <a:off x="9422346" y="2412564"/>
              <a:ext cx="2027169" cy="3222225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082D4B4-0EB6-49D5-8170-B8DB79859923}"/>
              </a:ext>
            </a:extLst>
          </p:cNvPr>
          <p:cNvSpPr txBox="1"/>
          <p:nvPr/>
        </p:nvSpPr>
        <p:spPr>
          <a:xfrm>
            <a:off x="302004" y="1333850"/>
            <a:ext cx="1040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Outils d’éducation dans les communauté à niveau d’alphabétisation limité</a:t>
            </a:r>
          </a:p>
        </p:txBody>
      </p:sp>
    </p:spTree>
    <p:extLst>
      <p:ext uri="{BB962C8B-B14F-4D97-AF65-F5344CB8AC3E}">
        <p14:creationId xmlns:p14="http://schemas.microsoft.com/office/powerpoint/2010/main" val="18820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6229-242D-4663-B858-DB27FA99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367" y="148611"/>
            <a:ext cx="6249798" cy="815348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Concept des clubs de santé 6/6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61557-1DBA-417B-89C0-EC9CA58C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08C15-315A-4A09-A019-5A72454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A243C3-6C20-4545-BE84-E3321E64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18" name="VID-20170402-WA0025">
            <a:hlinkClick r:id="" action="ppaction://media"/>
            <a:extLst>
              <a:ext uri="{FF2B5EF4-FFF2-40B4-BE49-F238E27FC236}">
                <a16:creationId xmlns:a16="http://schemas.microsoft.com/office/drawing/2014/main" id="{97B509E4-F0BD-40FE-8EB9-C6C678CCB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2209" y="963959"/>
            <a:ext cx="9100213" cy="500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5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6229-242D-4663-B858-DB27FA99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22235"/>
            <a:ext cx="7613708" cy="815348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Concept des radios communautaires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61557-1DBA-417B-89C0-EC9CA58C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08C15-315A-4A09-A019-5A72454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A243C3-6C20-4545-BE84-E3321E64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A0D65D-B475-4EF6-B10C-908627148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139" y="1306771"/>
            <a:ext cx="6850193" cy="38532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3CCEEDF-9CDB-4DF4-9BF7-FC065E6AFD59}"/>
              </a:ext>
            </a:extLst>
          </p:cNvPr>
          <p:cNvSpPr txBox="1"/>
          <p:nvPr/>
        </p:nvSpPr>
        <p:spPr>
          <a:xfrm>
            <a:off x="221319" y="1572155"/>
            <a:ext cx="407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Excellent outils d’éducation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9FFB25-8235-4617-82F2-65BF6CDD193A}"/>
              </a:ext>
            </a:extLst>
          </p:cNvPr>
          <p:cNvSpPr txBox="1"/>
          <p:nvPr/>
        </p:nvSpPr>
        <p:spPr>
          <a:xfrm>
            <a:off x="232911" y="2188346"/>
            <a:ext cx="5008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Enquête de base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radios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Habitudes et préférences audimat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8761B8-4732-468B-B605-B9CFD05C5BBB}"/>
              </a:ext>
            </a:extLst>
          </p:cNvPr>
          <p:cNvSpPr txBox="1"/>
          <p:nvPr/>
        </p:nvSpPr>
        <p:spPr>
          <a:xfrm>
            <a:off x="232912" y="4888563"/>
            <a:ext cx="489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Production de contenu de programme et diffusion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5367C3-9F4A-4E28-BB87-0D297919EF00}"/>
              </a:ext>
            </a:extLst>
          </p:cNvPr>
          <p:cNvSpPr txBox="1"/>
          <p:nvPr/>
        </p:nvSpPr>
        <p:spPr>
          <a:xfrm>
            <a:off x="221319" y="3391722"/>
            <a:ext cx="476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Identification et formation de reporters communautaires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AE74B9-CE9A-49D6-BF17-19FF2267EC8A}"/>
              </a:ext>
            </a:extLst>
          </p:cNvPr>
          <p:cNvSpPr txBox="1"/>
          <p:nvPr/>
        </p:nvSpPr>
        <p:spPr>
          <a:xfrm>
            <a:off x="221319" y="4267990"/>
            <a:ext cx="454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Contractualisation radio et consultants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73D40E-D0AA-4D9F-97A5-47DAEB93226F}"/>
              </a:ext>
            </a:extLst>
          </p:cNvPr>
          <p:cNvSpPr txBox="1"/>
          <p:nvPr/>
        </p:nvSpPr>
        <p:spPr>
          <a:xfrm>
            <a:off x="232912" y="5622456"/>
            <a:ext cx="489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Mise en place de clubs d’écoutes et Suivi-évaluation</a:t>
            </a:r>
          </a:p>
        </p:txBody>
      </p:sp>
    </p:spTree>
    <p:extLst>
      <p:ext uri="{BB962C8B-B14F-4D97-AF65-F5344CB8AC3E}">
        <p14:creationId xmlns:p14="http://schemas.microsoft.com/office/powerpoint/2010/main" val="289802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6A654-DD3A-482D-818D-29C7AA34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617" y="224496"/>
            <a:ext cx="2548913" cy="6201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Résultats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88DB7C-2890-41C7-9EC3-36C54AD9A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999" y="963115"/>
            <a:ext cx="10515600" cy="620100"/>
          </a:xfrm>
        </p:spPr>
        <p:txBody>
          <a:bodyPr>
            <a:normAutofit fontScale="92500"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 de santé et programme de radio communautaire fonctionnel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64D411-439B-4E28-9127-CDC20B94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052270-18B8-4C3F-87B0-65FB4E8F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7B4619-1A2E-4DE2-B1BF-2ABC4EA7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58DB6F-CF02-42F6-88F4-FF73DFF65CAC}"/>
              </a:ext>
            </a:extLst>
          </p:cNvPr>
          <p:cNvSpPr txBox="1"/>
          <p:nvPr/>
        </p:nvSpPr>
        <p:spPr>
          <a:xfrm>
            <a:off x="731182" y="3157294"/>
            <a:ext cx="10465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 durable de comportements favorables à la santé </a:t>
            </a:r>
          </a:p>
          <a:p>
            <a:endParaRPr lang="fr-FR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0B966F-9657-4E11-93C7-E747750D3C50}"/>
              </a:ext>
            </a:extLst>
          </p:cNvPr>
          <p:cNvSpPr txBox="1"/>
          <p:nvPr/>
        </p:nvSpPr>
        <p:spPr>
          <a:xfrm>
            <a:off x="731182" y="5120889"/>
            <a:ext cx="1068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Communauté autonome, famille épanouie, santé et bien-être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82500F-F487-4DB0-B3A8-6DAC92A924E1}"/>
              </a:ext>
            </a:extLst>
          </p:cNvPr>
          <p:cNvSpPr txBox="1"/>
          <p:nvPr/>
        </p:nvSpPr>
        <p:spPr>
          <a:xfrm>
            <a:off x="755999" y="2418675"/>
            <a:ext cx="10724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Communauté solidaire et plus consciente de ses responsabilités</a:t>
            </a:r>
            <a:endParaRPr lang="fr-FR" sz="2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D2056E-4E3E-4BA8-8CF3-6AC1F48E2691}"/>
              </a:ext>
            </a:extLst>
          </p:cNvPr>
          <p:cNvSpPr txBox="1"/>
          <p:nvPr/>
        </p:nvSpPr>
        <p:spPr>
          <a:xfrm>
            <a:off x="755999" y="1624587"/>
            <a:ext cx="968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Forte mobilisation sociale et engagement communautaire</a:t>
            </a:r>
            <a:endParaRPr lang="fr-FR" sz="2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AD74DC-4B97-4430-8A08-303592053AE1}"/>
              </a:ext>
            </a:extLst>
          </p:cNvPr>
          <p:cNvSpPr txBox="1"/>
          <p:nvPr/>
        </p:nvSpPr>
        <p:spPr>
          <a:xfrm>
            <a:off x="731182" y="4038920"/>
            <a:ext cx="10465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de la morbi-mortalité dans les communautés d’intervention</a:t>
            </a:r>
            <a:r>
              <a:rPr lang="fr-FR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surtout dans </a:t>
            </a:r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groupes spécifiques </a:t>
            </a:r>
            <a:endParaRPr lang="fr-FR" sz="2800" dirty="0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503A471F-35A8-4082-A5CA-5E7EA8381A0A}"/>
              </a:ext>
            </a:extLst>
          </p:cNvPr>
          <p:cNvSpPr/>
          <p:nvPr/>
        </p:nvSpPr>
        <p:spPr>
          <a:xfrm>
            <a:off x="5138955" y="1382667"/>
            <a:ext cx="251670" cy="343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CD56BF06-5829-4E5D-B5FD-2B33B5916A2D}"/>
              </a:ext>
            </a:extLst>
          </p:cNvPr>
          <p:cNvSpPr/>
          <p:nvPr/>
        </p:nvSpPr>
        <p:spPr>
          <a:xfrm>
            <a:off x="5138955" y="2058172"/>
            <a:ext cx="251670" cy="343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812D3B34-AEB6-4D11-9E1C-32DDBD62E37B}"/>
              </a:ext>
            </a:extLst>
          </p:cNvPr>
          <p:cNvSpPr/>
          <p:nvPr/>
        </p:nvSpPr>
        <p:spPr>
          <a:xfrm>
            <a:off x="5138955" y="2893632"/>
            <a:ext cx="251670" cy="343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A2CE609-FE6A-4CBE-B324-34A5826F7D65}"/>
              </a:ext>
            </a:extLst>
          </p:cNvPr>
          <p:cNvSpPr/>
          <p:nvPr/>
        </p:nvSpPr>
        <p:spPr>
          <a:xfrm>
            <a:off x="5139624" y="3659826"/>
            <a:ext cx="251670" cy="343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58E750BE-3249-49AD-91B4-156AD0882715}"/>
              </a:ext>
            </a:extLst>
          </p:cNvPr>
          <p:cNvSpPr/>
          <p:nvPr/>
        </p:nvSpPr>
        <p:spPr>
          <a:xfrm>
            <a:off x="5138955" y="4924680"/>
            <a:ext cx="251670" cy="343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04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7A1E9-01AB-4573-A6B6-821716D75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213" y="217092"/>
            <a:ext cx="4243490" cy="631825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Gantt Chart AN 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D4EAC8-EF1A-4AD7-BF68-9A43D01A7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78D4FC-54E9-4609-955E-EFFA9656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A6AFD4-550B-4599-9BD2-0B5F3E1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0CBAD46-8880-47FD-9936-6593E1F89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546949"/>
              </p:ext>
            </p:extLst>
          </p:nvPr>
        </p:nvGraphicFramePr>
        <p:xfrm>
          <a:off x="559700" y="936392"/>
          <a:ext cx="10924826" cy="5296626"/>
        </p:xfrm>
        <a:graphic>
          <a:graphicData uri="http://schemas.openxmlformats.org/drawingml/2006/table">
            <a:tbl>
              <a:tblPr firstRow="1" firstCol="1" bandRow="1"/>
              <a:tblGrid>
                <a:gridCol w="701374">
                  <a:extLst>
                    <a:ext uri="{9D8B030D-6E8A-4147-A177-3AD203B41FA5}">
                      <a16:colId xmlns:a16="http://schemas.microsoft.com/office/drawing/2014/main" val="293767718"/>
                    </a:ext>
                  </a:extLst>
                </a:gridCol>
                <a:gridCol w="3238119">
                  <a:extLst>
                    <a:ext uri="{9D8B030D-6E8A-4147-A177-3AD203B41FA5}">
                      <a16:colId xmlns:a16="http://schemas.microsoft.com/office/drawing/2014/main" val="816638326"/>
                    </a:ext>
                  </a:extLst>
                </a:gridCol>
                <a:gridCol w="554981">
                  <a:extLst>
                    <a:ext uri="{9D8B030D-6E8A-4147-A177-3AD203B41FA5}">
                      <a16:colId xmlns:a16="http://schemas.microsoft.com/office/drawing/2014/main" val="946766286"/>
                    </a:ext>
                  </a:extLst>
                </a:gridCol>
                <a:gridCol w="554981">
                  <a:extLst>
                    <a:ext uri="{9D8B030D-6E8A-4147-A177-3AD203B41FA5}">
                      <a16:colId xmlns:a16="http://schemas.microsoft.com/office/drawing/2014/main" val="962808677"/>
                    </a:ext>
                  </a:extLst>
                </a:gridCol>
                <a:gridCol w="554981">
                  <a:extLst>
                    <a:ext uri="{9D8B030D-6E8A-4147-A177-3AD203B41FA5}">
                      <a16:colId xmlns:a16="http://schemas.microsoft.com/office/drawing/2014/main" val="130824529"/>
                    </a:ext>
                  </a:extLst>
                </a:gridCol>
                <a:gridCol w="554981">
                  <a:extLst>
                    <a:ext uri="{9D8B030D-6E8A-4147-A177-3AD203B41FA5}">
                      <a16:colId xmlns:a16="http://schemas.microsoft.com/office/drawing/2014/main" val="1257381663"/>
                    </a:ext>
                  </a:extLst>
                </a:gridCol>
                <a:gridCol w="554981">
                  <a:extLst>
                    <a:ext uri="{9D8B030D-6E8A-4147-A177-3AD203B41FA5}">
                      <a16:colId xmlns:a16="http://schemas.microsoft.com/office/drawing/2014/main" val="655208518"/>
                    </a:ext>
                  </a:extLst>
                </a:gridCol>
                <a:gridCol w="554981">
                  <a:extLst>
                    <a:ext uri="{9D8B030D-6E8A-4147-A177-3AD203B41FA5}">
                      <a16:colId xmlns:a16="http://schemas.microsoft.com/office/drawing/2014/main" val="1110784659"/>
                    </a:ext>
                  </a:extLst>
                </a:gridCol>
                <a:gridCol w="557167">
                  <a:extLst>
                    <a:ext uri="{9D8B030D-6E8A-4147-A177-3AD203B41FA5}">
                      <a16:colId xmlns:a16="http://schemas.microsoft.com/office/drawing/2014/main" val="148187180"/>
                    </a:ext>
                  </a:extLst>
                </a:gridCol>
                <a:gridCol w="557167">
                  <a:extLst>
                    <a:ext uri="{9D8B030D-6E8A-4147-A177-3AD203B41FA5}">
                      <a16:colId xmlns:a16="http://schemas.microsoft.com/office/drawing/2014/main" val="2194085280"/>
                    </a:ext>
                  </a:extLst>
                </a:gridCol>
                <a:gridCol w="659859">
                  <a:extLst>
                    <a:ext uri="{9D8B030D-6E8A-4147-A177-3AD203B41FA5}">
                      <a16:colId xmlns:a16="http://schemas.microsoft.com/office/drawing/2014/main" val="2441335403"/>
                    </a:ext>
                  </a:extLst>
                </a:gridCol>
                <a:gridCol w="659859">
                  <a:extLst>
                    <a:ext uri="{9D8B030D-6E8A-4147-A177-3AD203B41FA5}">
                      <a16:colId xmlns:a16="http://schemas.microsoft.com/office/drawing/2014/main" val="1861485803"/>
                    </a:ext>
                  </a:extLst>
                </a:gridCol>
                <a:gridCol w="666414">
                  <a:extLst>
                    <a:ext uri="{9D8B030D-6E8A-4147-A177-3AD203B41FA5}">
                      <a16:colId xmlns:a16="http://schemas.microsoft.com/office/drawing/2014/main" val="2046304039"/>
                    </a:ext>
                  </a:extLst>
                </a:gridCol>
                <a:gridCol w="554981">
                  <a:extLst>
                    <a:ext uri="{9D8B030D-6E8A-4147-A177-3AD203B41FA5}">
                      <a16:colId xmlns:a16="http://schemas.microsoft.com/office/drawing/2014/main" val="3520589323"/>
                    </a:ext>
                  </a:extLst>
                </a:gridCol>
              </a:tblGrid>
              <a:tr h="1829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N° D'ORDRE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COMPOSANTES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ANNEE 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788313"/>
                  </a:ext>
                </a:extLst>
              </a:tr>
              <a:tr h="1829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3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4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7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8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9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10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11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 12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503115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Mise en place de l'Unité de gestion du Projet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568380"/>
                  </a:ext>
                </a:extLst>
              </a:tr>
              <a:tr h="5342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Engagement du leadership et des parties prenantes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403418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Lancement officiel du projet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234894"/>
                  </a:ext>
                </a:extLst>
              </a:tr>
              <a:tr h="486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Mobilisation sociale et recrutement des membres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175982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Suivi et évaluation du projet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851366"/>
                  </a:ext>
                </a:extLst>
              </a:tr>
              <a:tr h="350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Enquête de base sur le capital social et diagnostic communautaire (radios et clubs)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958172"/>
                  </a:ext>
                </a:extLst>
              </a:tr>
              <a:tr h="486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Acquisition de matériel clubs de santé et radio communautaire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964530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Restitution des résultats de l’enquête de base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985716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Conception ou adaptation et test des outils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782438"/>
                  </a:ext>
                </a:extLst>
              </a:tr>
              <a:tr h="438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Contractualisation avec les radios et les spécialistes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449022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Renforcement de Capacité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671222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Programmation et choix des sujets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50110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Mise en place de clubs d’écoutes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085382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Animation des clubs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301294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de programme et diffusion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155926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Rencontre avec les clubs d’écoute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71346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Enquête de fin de session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793945"/>
                  </a:ext>
                </a:extLst>
              </a:tr>
              <a:tr h="438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Cérémonie de récompense des familles modèles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63" marR="366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587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79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FE8B14-2FB5-470E-91B2-E5D52651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626" y="177009"/>
            <a:ext cx="4060971" cy="720614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Budget Projet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0CA5B5-4A0D-46CE-9FFF-285712BA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E59A94-08C5-416F-9296-32FD7A568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0CDB31-4C9D-45E1-984B-85A0EDC7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6FB4E6-EC90-4FE0-BEF1-F0F6C33D1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411183"/>
              </p:ext>
            </p:extLst>
          </p:nvPr>
        </p:nvGraphicFramePr>
        <p:xfrm>
          <a:off x="327172" y="897623"/>
          <a:ext cx="11299971" cy="4957498"/>
        </p:xfrm>
        <a:graphic>
          <a:graphicData uri="http://schemas.openxmlformats.org/drawingml/2006/table">
            <a:tbl>
              <a:tblPr firstRow="1" firstCol="1" bandRow="1"/>
              <a:tblGrid>
                <a:gridCol w="2429847">
                  <a:extLst>
                    <a:ext uri="{9D8B030D-6E8A-4147-A177-3AD203B41FA5}">
                      <a16:colId xmlns:a16="http://schemas.microsoft.com/office/drawing/2014/main" val="3302835268"/>
                    </a:ext>
                  </a:extLst>
                </a:gridCol>
                <a:gridCol w="2217531">
                  <a:extLst>
                    <a:ext uri="{9D8B030D-6E8A-4147-A177-3AD203B41FA5}">
                      <a16:colId xmlns:a16="http://schemas.microsoft.com/office/drawing/2014/main" val="996830735"/>
                    </a:ext>
                  </a:extLst>
                </a:gridCol>
                <a:gridCol w="2217531">
                  <a:extLst>
                    <a:ext uri="{9D8B030D-6E8A-4147-A177-3AD203B41FA5}">
                      <a16:colId xmlns:a16="http://schemas.microsoft.com/office/drawing/2014/main" val="2405861591"/>
                    </a:ext>
                  </a:extLst>
                </a:gridCol>
                <a:gridCol w="2217531">
                  <a:extLst>
                    <a:ext uri="{9D8B030D-6E8A-4147-A177-3AD203B41FA5}">
                      <a16:colId xmlns:a16="http://schemas.microsoft.com/office/drawing/2014/main" val="2367592812"/>
                    </a:ext>
                  </a:extLst>
                </a:gridCol>
                <a:gridCol w="2217531">
                  <a:extLst>
                    <a:ext uri="{9D8B030D-6E8A-4147-A177-3AD203B41FA5}">
                      <a16:colId xmlns:a16="http://schemas.microsoft.com/office/drawing/2014/main" val="2948680679"/>
                    </a:ext>
                  </a:extLst>
                </a:gridCol>
              </a:tblGrid>
              <a:tr h="6620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Composantes et sous composantes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Année I</a:t>
                      </a:r>
                      <a:endParaRPr lang="fr-F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Année II</a:t>
                      </a:r>
                      <a:endParaRPr lang="fr-F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Année III</a:t>
                      </a:r>
                      <a:endParaRPr lang="fr-F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composante</a:t>
                      </a:r>
                      <a:endParaRPr lang="fr-F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823223"/>
                  </a:ext>
                </a:extLst>
              </a:tr>
              <a:tr h="3278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Collecte de données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78 845 800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78 845 800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865142"/>
                  </a:ext>
                </a:extLst>
              </a:tr>
              <a:tr h="491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Renforcement de capacité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76 491 360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31 491 360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31 491 360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139 474 080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806893"/>
                  </a:ext>
                </a:extLst>
              </a:tr>
              <a:tr h="3278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Equipements des clubs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320 380 000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320 380 000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20832"/>
                  </a:ext>
                </a:extLst>
              </a:tr>
              <a:tr h="491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Conception, suivi, évaluation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35 777 000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18 300 000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92 830 400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146 907 400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207163"/>
                  </a:ext>
                </a:extLst>
              </a:tr>
              <a:tr h="3278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Communication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81 533 400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43 200 000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43 200 000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167 933 400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262001"/>
                  </a:ext>
                </a:extLst>
              </a:tr>
              <a:tr h="8196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Subvention pour autonomisation des clubs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692 400 000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692 400 000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172275"/>
                  </a:ext>
                </a:extLst>
              </a:tr>
              <a:tr h="6557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Dotation fonctionnement des clubs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166 638 000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166 638 000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166 638 000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499 914 000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209606"/>
                  </a:ext>
                </a:extLst>
              </a:tr>
              <a:tr h="4918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Démarches administratives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31 500 000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31 500 000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5850075"/>
                  </a:ext>
                </a:extLst>
              </a:tr>
              <a:tr h="3278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année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1 483 565 560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259 629 360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334 159 760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2 077 354 680 </a:t>
                      </a:r>
                      <a:endParaRPr lang="fr-F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500" marR="32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18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302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1896F695-2997-40AD-BD01-02B2EDA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22513"/>
            <a:ext cx="2978791" cy="582830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70217E-0B33-4406-8082-DDD25F42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4B43-CA91-46C3-84FD-2C00642BAF7E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77491A-0489-46EC-852C-E36A8C4E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254529-E90D-48B9-8FB1-5B5F8773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634F5F7-B965-4059-BB3E-68896BE72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71"/>
          <a:stretch/>
        </p:blipFill>
        <p:spPr>
          <a:xfrm>
            <a:off x="1526796" y="917539"/>
            <a:ext cx="8902467" cy="53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0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59D4914-97E0-450B-A2EE-337C33AE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9471"/>
          </a:xfrm>
        </p:spPr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Plan </a:t>
            </a:r>
            <a:endParaRPr lang="fr-BF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FCE8E59-C50A-45B5-9148-B4FC772D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42" y="1378428"/>
            <a:ext cx="10515600" cy="48210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 et justification 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Concept clubs de santé et radios communautaires  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Gantt Chart 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Budgets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>
              <a:lnSpc>
                <a:spcPct val="100000"/>
              </a:lnSpc>
            </a:pPr>
            <a:endParaRPr lang="fr-FR" sz="32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088057B-EA40-4C78-BE35-33F63E0CB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BC013-A063-4424-B725-87B1AC17C4B4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EC39AB88-532F-496E-96C0-FF195DF8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AGSP : la santé pour tous, par tous et partout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6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AA771B-8D97-492E-9E93-D814526AC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398" y="2622069"/>
            <a:ext cx="4799202" cy="1613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6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41C7C3-B40C-45A2-A3AB-A6A6CED2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4FBC-34B9-4C42-91E9-B7EEEA6C7A59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C46D87-E8F2-4C07-93C0-BD829C31F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2596FB-0727-4CA3-88BA-54D8D6BF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98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DF59942-42EB-49E8-932E-64E6B8A7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10BC-B07C-4B0B-AF63-84C0170123A3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856A797-3681-4E4B-B51E-2BFEFEF7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D2E5C2-0318-486C-B3EA-B89E5CC0F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27" y="0"/>
            <a:ext cx="7620073" cy="63563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1E0F7AA-162A-4CA5-A461-1845C7BACCA6}"/>
              </a:ext>
            </a:extLst>
          </p:cNvPr>
          <p:cNvSpPr txBox="1"/>
          <p:nvPr/>
        </p:nvSpPr>
        <p:spPr>
          <a:xfrm>
            <a:off x="354435" y="725458"/>
            <a:ext cx="2925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Elle avait 16 ans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6C0E1C-A4B8-4E4E-8254-650C22AFB259}"/>
              </a:ext>
            </a:extLst>
          </p:cNvPr>
          <p:cNvSpPr txBox="1"/>
          <p:nvPr/>
        </p:nvSpPr>
        <p:spPr>
          <a:xfrm>
            <a:off x="463492" y="2916565"/>
            <a:ext cx="2682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Pleine d’avenir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F5D2FB-199F-4EC7-A9DA-46DECE6EA35D}"/>
              </a:ext>
            </a:extLst>
          </p:cNvPr>
          <p:cNvSpPr txBox="1"/>
          <p:nvPr/>
        </p:nvSpPr>
        <p:spPr>
          <a:xfrm>
            <a:off x="463492" y="5251698"/>
            <a:ext cx="2925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pourtant…</a:t>
            </a:r>
          </a:p>
        </p:txBody>
      </p:sp>
    </p:spTree>
    <p:extLst>
      <p:ext uri="{BB962C8B-B14F-4D97-AF65-F5344CB8AC3E}">
        <p14:creationId xmlns:p14="http://schemas.microsoft.com/office/powerpoint/2010/main" val="381288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F1C98C0-2593-4861-91D6-7ED24675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96179"/>
            <a:ext cx="3540853" cy="70887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Contexte 1/2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68F2A08-BA6F-40E3-93BB-F8BF70E79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1938" y="2899936"/>
            <a:ext cx="1054699" cy="1048603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3354ADD-88DF-4928-8B2D-BDC6F22B0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9120" y="1243668"/>
            <a:ext cx="3932237" cy="708870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5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Défis complexes</a:t>
            </a:r>
            <a:r>
              <a:rPr lang="fr-F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4415E6-4C3E-4CB8-9BA0-5A11F79E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4FBC-34B9-4C42-91E9-B7EEEA6C7A59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544CD3-54E7-432E-9278-F399D66F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E558A0-490A-4A03-951A-33FB44CD9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448189CD-B43D-447A-8A8F-5A8F5AEA4555}"/>
              </a:ext>
            </a:extLst>
          </p:cNvPr>
          <p:cNvSpPr txBox="1">
            <a:spLocks/>
          </p:cNvSpPr>
          <p:nvPr/>
        </p:nvSpPr>
        <p:spPr>
          <a:xfrm>
            <a:off x="734612" y="2317308"/>
            <a:ext cx="3932237" cy="7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Sécuritaire…</a:t>
            </a:r>
          </a:p>
          <a:p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B7220869-55DC-48CB-BCAB-D77E84D4FE62}"/>
              </a:ext>
            </a:extLst>
          </p:cNvPr>
          <p:cNvSpPr txBox="1">
            <a:spLocks/>
          </p:cNvSpPr>
          <p:nvPr/>
        </p:nvSpPr>
        <p:spPr>
          <a:xfrm>
            <a:off x="734613" y="3552502"/>
            <a:ext cx="3932237" cy="7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Humanitaire…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29E74BFE-D3D8-4D87-9DAD-8F0F3BAF94AB}"/>
              </a:ext>
            </a:extLst>
          </p:cNvPr>
          <p:cNvSpPr txBox="1">
            <a:spLocks/>
          </p:cNvSpPr>
          <p:nvPr/>
        </p:nvSpPr>
        <p:spPr>
          <a:xfrm>
            <a:off x="734614" y="4954426"/>
            <a:ext cx="4449782" cy="7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Sanitaire… </a:t>
            </a:r>
            <a:r>
              <a:rPr lang="fr-FR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Fragile, non préparé         covid19</a:t>
            </a:r>
            <a:endParaRPr lang="fr-F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F1D1F714-9F12-4FD5-B765-5F6371B79A11}"/>
              </a:ext>
            </a:extLst>
          </p:cNvPr>
          <p:cNvSpPr/>
          <p:nvPr/>
        </p:nvSpPr>
        <p:spPr>
          <a:xfrm>
            <a:off x="4188330" y="5207508"/>
            <a:ext cx="218114" cy="202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0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53C25-89DF-4110-A509-B58A77B8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58408"/>
            <a:ext cx="3633131" cy="716051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Contexte 2/2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57FEE9-C829-41DB-AF38-4A3C975A7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310780"/>
            <a:ext cx="10411437" cy="1457587"/>
          </a:xfrm>
        </p:spPr>
        <p:txBody>
          <a:bodyPr>
            <a:normAutofit fontScale="92500" lnSpcReduction="20000"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Regain pour les soins de santé primaire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SNSC 2019-2023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Plan National Développement sanitaire  2021-2030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Commune modèle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FDDA7B-774B-4EB4-B011-D70A75668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F768-E258-4D62-A0EF-48112AD9393F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6E8748-68D1-485A-AF58-279558D3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6B16E9-AB5E-4F1E-A4A9-0858BEA0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41C1C5-DCCB-4A85-A103-D14EA6E11FC3}"/>
              </a:ext>
            </a:extLst>
          </p:cNvPr>
          <p:cNvSpPr txBox="1"/>
          <p:nvPr/>
        </p:nvSpPr>
        <p:spPr>
          <a:xfrm>
            <a:off x="754310" y="3227859"/>
            <a:ext cx="1039465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Effort gouvernemental énorme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Couverture Sanitaire Universelle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Assurance Maladie Universelle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5E1C91-CC72-4F3F-B9FE-CA71E26F1A18}"/>
              </a:ext>
            </a:extLst>
          </p:cNvPr>
          <p:cNvSpPr txBox="1"/>
          <p:nvPr/>
        </p:nvSpPr>
        <p:spPr>
          <a:xfrm>
            <a:off x="838200" y="5008611"/>
            <a:ext cx="10310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Objectif du Développement Durable  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89178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7FDDF-1E22-4866-B41F-EE4818E0D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998" y="268448"/>
            <a:ext cx="3221374" cy="728706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Justifications </a:t>
            </a:r>
            <a:endParaRPr lang="fr-BF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CDE3DBC-8AFD-46FF-A96F-71E049DD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D9DD-E1D7-4EA8-AE73-598BC8E85F63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CF734CC-5F50-4112-8DE2-F432B9F6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83ED2D-4A1E-4D20-BCFD-0265D3AC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BF43BE-4599-422D-B5D8-E75CBF08BBF3}"/>
              </a:ext>
            </a:extLst>
          </p:cNvPr>
          <p:cNvSpPr txBox="1"/>
          <p:nvPr/>
        </p:nvSpPr>
        <p:spPr>
          <a:xfrm>
            <a:off x="838200" y="1022320"/>
            <a:ext cx="106959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Triple Fardeau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Maladies Transmissibles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Non Transmissibles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Malnutrition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4B4267-980D-44E8-82BD-C9D0A2996ECB}"/>
              </a:ext>
            </a:extLst>
          </p:cNvPr>
          <p:cNvSpPr txBox="1"/>
          <p:nvPr/>
        </p:nvSpPr>
        <p:spPr>
          <a:xfrm>
            <a:off x="838200" y="3019525"/>
            <a:ext cx="103520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Surmortalité et surmorbidité particulièrement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Couple mère-enfants,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Adolescents,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Personnes déplacées internes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EFD38A6-F47F-4068-BE67-44D9A8E81C8E}"/>
              </a:ext>
            </a:extLst>
          </p:cNvPr>
          <p:cNvSpPr txBox="1"/>
          <p:nvPr/>
        </p:nvSpPr>
        <p:spPr>
          <a:xfrm>
            <a:off x="989901" y="5125673"/>
            <a:ext cx="10352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communautaire, levier fondamental</a:t>
            </a:r>
          </a:p>
        </p:txBody>
      </p:sp>
    </p:spTree>
    <p:extLst>
      <p:ext uri="{BB962C8B-B14F-4D97-AF65-F5344CB8AC3E}">
        <p14:creationId xmlns:p14="http://schemas.microsoft.com/office/powerpoint/2010/main" val="265344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7FDDF-1E22-4866-B41F-EE4818E0D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998" y="268448"/>
            <a:ext cx="3221374" cy="728706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endParaRPr lang="fr-BF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CDE3DBC-8AFD-46FF-A96F-71E049DD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D9DD-E1D7-4EA8-AE73-598BC8E85F63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CF734CC-5F50-4112-8DE2-F432B9F6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83ED2D-4A1E-4D20-BCFD-0265D3AC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BF43BE-4599-422D-B5D8-E75CBF08BBF3}"/>
              </a:ext>
            </a:extLst>
          </p:cNvPr>
          <p:cNvSpPr txBox="1"/>
          <p:nvPr/>
        </p:nvSpPr>
        <p:spPr>
          <a:xfrm>
            <a:off x="838200" y="1022320"/>
            <a:ext cx="106959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Général </a:t>
            </a: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Renforcer : mobilisation sociale +engagement communautaire à la promotion de la santé maternelle, infanto-juvénile et celle des adolescents et des personnes déplacées internes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4B4267-980D-44E8-82BD-C9D0A2996ECB}"/>
              </a:ext>
            </a:extLst>
          </p:cNvPr>
          <p:cNvSpPr txBox="1"/>
          <p:nvPr/>
        </p:nvSpPr>
        <p:spPr>
          <a:xfrm>
            <a:off x="838200" y="3019525"/>
            <a:ext cx="110406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Spécifiques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Mettre en place clubs de santé communautaires fonctionnel 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Mettre en place programme de radio communautaire fonctionnel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Elaborer des curricula d’animation des sessions des clubs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62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6229-242D-4663-B858-DB27FA99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22235"/>
            <a:ext cx="7596930" cy="815348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Concept des clubs de santé 1/6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1688A1-E1FC-4492-AB42-4868B4F9F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358" y="1381651"/>
            <a:ext cx="11104227" cy="1546054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Plateforme de mobilisation sociale et d’engagement communautaire. </a:t>
            </a:r>
          </a:p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Organisent les communautés autour de champions, les influenceurs qui faciliteront l’adoption et le maintien des comportements de santé.</a:t>
            </a:r>
          </a:p>
          <a:p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61557-1DBA-417B-89C0-EC9CA58C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25A5-694E-4501-8C54-B0A727AE91EB}" type="datetime1">
              <a:rPr lang="fr-BF" smtClean="0"/>
              <a:t>20/04/2022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08C15-315A-4A09-A019-5A72454F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AGSP : la santé pour tous, par tous et partout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A243C3-6C20-4545-BE84-E3321E64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F7412A-058A-4F81-BC65-36F206529A25}"/>
              </a:ext>
            </a:extLst>
          </p:cNvPr>
          <p:cNvSpPr txBox="1"/>
          <p:nvPr/>
        </p:nvSpPr>
        <p:spPr>
          <a:xfrm>
            <a:off x="489358" y="2927704"/>
            <a:ext cx="114817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L’approche utilise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théories sociales et comportementales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l’évidence scientifique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perspectives des communautés d’intervention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B3134B-D917-4F22-91AD-1B38CB966ACA}"/>
              </a:ext>
            </a:extLst>
          </p:cNvPr>
          <p:cNvSpPr txBox="1"/>
          <p:nvPr/>
        </p:nvSpPr>
        <p:spPr>
          <a:xfrm>
            <a:off x="489358" y="4777654"/>
            <a:ext cx="1042751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Fondée sur la collaboration multisectorielle et transdisciplinaire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et priorisation des besoins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Conception, mise en œuvre et évaluation des intervention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34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  <p:bldP spid="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6694</TotalTime>
  <Words>1236</Words>
  <Application>Microsoft Office PowerPoint</Application>
  <PresentationFormat>Grand écran</PresentationFormat>
  <Paragraphs>469</Paragraphs>
  <Slides>19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Plan </vt:lpstr>
      <vt:lpstr>Présentation PowerPoint</vt:lpstr>
      <vt:lpstr>Présentation PowerPoint</vt:lpstr>
      <vt:lpstr>Contexte 1/2</vt:lpstr>
      <vt:lpstr>Contexte 2/2</vt:lpstr>
      <vt:lpstr>Justifications </vt:lpstr>
      <vt:lpstr>Objectifs</vt:lpstr>
      <vt:lpstr>Concept des clubs de santé 1/6</vt:lpstr>
      <vt:lpstr>Concept des clubs de santé 2/6</vt:lpstr>
      <vt:lpstr>Concept des clubs de santé 3/6</vt:lpstr>
      <vt:lpstr>Concept des clubs de santé 4/6</vt:lpstr>
      <vt:lpstr>Concept des clubs de santé 5/6</vt:lpstr>
      <vt:lpstr>Concept des clubs de santé 6/6</vt:lpstr>
      <vt:lpstr>Concept des radios communautaires </vt:lpstr>
      <vt:lpstr>Résultats </vt:lpstr>
      <vt:lpstr>Gantt Chart AN I</vt:lpstr>
      <vt:lpstr>Budget Projet</vt:lpstr>
      <vt:lpstr>Conclusion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Harouna KADIO</dc:creator>
  <cp:lastModifiedBy>USER</cp:lastModifiedBy>
  <cp:revision>634</cp:revision>
  <dcterms:created xsi:type="dcterms:W3CDTF">2019-01-08T12:40:13Z</dcterms:created>
  <dcterms:modified xsi:type="dcterms:W3CDTF">2022-04-20T18:36:24Z</dcterms:modified>
</cp:coreProperties>
</file>