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78"/>
  </p:notesMasterIdLst>
  <p:sldIdLst>
    <p:sldId id="331" r:id="rId3"/>
    <p:sldId id="310" r:id="rId4"/>
    <p:sldId id="332" r:id="rId5"/>
    <p:sldId id="333" r:id="rId6"/>
    <p:sldId id="334" r:id="rId7"/>
    <p:sldId id="335" r:id="rId8"/>
    <p:sldId id="336" r:id="rId9"/>
    <p:sldId id="337" r:id="rId10"/>
    <p:sldId id="338" r:id="rId11"/>
    <p:sldId id="339" r:id="rId12"/>
    <p:sldId id="340" r:id="rId13"/>
    <p:sldId id="341" r:id="rId14"/>
    <p:sldId id="347" r:id="rId15"/>
    <p:sldId id="342" r:id="rId16"/>
    <p:sldId id="343" r:id="rId17"/>
    <p:sldId id="344" r:id="rId18"/>
    <p:sldId id="345" r:id="rId19"/>
    <p:sldId id="346" r:id="rId20"/>
    <p:sldId id="256" r:id="rId21"/>
    <p:sldId id="261" r:id="rId22"/>
    <p:sldId id="257" r:id="rId23"/>
    <p:sldId id="328" r:id="rId24"/>
    <p:sldId id="258" r:id="rId25"/>
    <p:sldId id="259" r:id="rId26"/>
    <p:sldId id="262" r:id="rId27"/>
    <p:sldId id="263" r:id="rId28"/>
    <p:sldId id="264" r:id="rId29"/>
    <p:sldId id="265" r:id="rId30"/>
    <p:sldId id="266" r:id="rId31"/>
    <p:sldId id="267" r:id="rId32"/>
    <p:sldId id="268" r:id="rId33"/>
    <p:sldId id="270" r:id="rId34"/>
    <p:sldId id="311" r:id="rId35"/>
    <p:sldId id="269" r:id="rId36"/>
    <p:sldId id="271" r:id="rId37"/>
    <p:sldId id="272" r:id="rId38"/>
    <p:sldId id="273" r:id="rId39"/>
    <p:sldId id="274" r:id="rId40"/>
    <p:sldId id="275" r:id="rId41"/>
    <p:sldId id="312" r:id="rId42"/>
    <p:sldId id="278" r:id="rId43"/>
    <p:sldId id="313" r:id="rId44"/>
    <p:sldId id="276" r:id="rId45"/>
    <p:sldId id="277" r:id="rId46"/>
    <p:sldId id="314" r:id="rId47"/>
    <p:sldId id="260" r:id="rId48"/>
    <p:sldId id="279" r:id="rId49"/>
    <p:sldId id="315" r:id="rId50"/>
    <p:sldId id="280" r:id="rId51"/>
    <p:sldId id="281" r:id="rId52"/>
    <p:sldId id="282" r:id="rId53"/>
    <p:sldId id="283" r:id="rId54"/>
    <p:sldId id="316" r:id="rId55"/>
    <p:sldId id="284" r:id="rId56"/>
    <p:sldId id="285" r:id="rId57"/>
    <p:sldId id="317" r:id="rId58"/>
    <p:sldId id="286" r:id="rId59"/>
    <p:sldId id="318" r:id="rId60"/>
    <p:sldId id="298" r:id="rId61"/>
    <p:sldId id="301" r:id="rId62"/>
    <p:sldId id="302" r:id="rId63"/>
    <p:sldId id="323" r:id="rId64"/>
    <p:sldId id="303" r:id="rId65"/>
    <p:sldId id="324" r:id="rId66"/>
    <p:sldId id="304" r:id="rId67"/>
    <p:sldId id="305" r:id="rId68"/>
    <p:sldId id="299" r:id="rId69"/>
    <p:sldId id="300" r:id="rId70"/>
    <p:sldId id="325" r:id="rId71"/>
    <p:sldId id="326" r:id="rId72"/>
    <p:sldId id="306" r:id="rId73"/>
    <p:sldId id="307" r:id="rId74"/>
    <p:sldId id="308" r:id="rId75"/>
    <p:sldId id="309" r:id="rId76"/>
    <p:sldId id="327" r:id="rId7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6" autoAdjust="0"/>
    <p:restoredTop sz="75049" autoAdjust="0"/>
  </p:normalViewPr>
  <p:slideViewPr>
    <p:cSldViewPr snapToGrid="0">
      <p:cViewPr varScale="1">
        <p:scale>
          <a:sx n="83" d="100"/>
          <a:sy n="83" d="100"/>
        </p:scale>
        <p:origin x="15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6F1DB6-53C3-478D-BCF8-2ED206470A0A}" type="datetimeFigureOut">
              <a:rPr lang="fr-FR" smtClean="0"/>
              <a:t>06/04/2022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F34536-ECB2-4499-A958-BB6DC805DFE9}" type="slidenum">
              <a:rPr lang="fr-FR" smtClean="0"/>
              <a:t>‹N°›</a:t>
            </a:fld>
            <a:endParaRPr lang="fr-FR"/>
          </a:p>
        </p:txBody>
      </p:sp>
    </p:spTree>
    <p:extLst>
      <p:ext uri="{BB962C8B-B14F-4D97-AF65-F5344CB8AC3E}">
        <p14:creationId xmlns:p14="http://schemas.microsoft.com/office/powerpoint/2010/main" val="617114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2</a:t>
            </a:fld>
            <a:endParaRPr lang="fr-FR"/>
          </a:p>
        </p:txBody>
      </p:sp>
    </p:spTree>
    <p:extLst>
      <p:ext uri="{BB962C8B-B14F-4D97-AF65-F5344CB8AC3E}">
        <p14:creationId xmlns:p14="http://schemas.microsoft.com/office/powerpoint/2010/main" val="947013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a:t>
            </a:r>
            <a:r>
              <a:rPr lang="fr-FR" b="1" dirty="0"/>
              <a:t>confidentialité</a:t>
            </a:r>
            <a:r>
              <a:rPr lang="fr-FR" dirty="0"/>
              <a:t>, consistant à assurer que seules les personnes autorisées aient accès aux données</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26</a:t>
            </a:fld>
            <a:endParaRPr lang="fr-FR"/>
          </a:p>
        </p:txBody>
      </p:sp>
    </p:spTree>
    <p:extLst>
      <p:ext uri="{BB962C8B-B14F-4D97-AF65-F5344CB8AC3E}">
        <p14:creationId xmlns:p14="http://schemas.microsoft.com/office/powerpoint/2010/main" val="3429060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t>
            </a:r>
            <a:r>
              <a:rPr lang="fr-FR" b="1" dirty="0"/>
              <a:t>intégrité</a:t>
            </a:r>
            <a:r>
              <a:rPr lang="fr-FR" dirty="0"/>
              <a:t>, c’est-à-dire garantir que les données sont bien celles que l’on croit être ;</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13</a:t>
            </a:fld>
            <a:endParaRPr lang="fr-FR"/>
          </a:p>
        </p:txBody>
      </p:sp>
    </p:spTree>
    <p:extLst>
      <p:ext uri="{BB962C8B-B14F-4D97-AF65-F5344CB8AC3E}">
        <p14:creationId xmlns:p14="http://schemas.microsoft.com/office/powerpoint/2010/main" val="3197581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a:t>
            </a:r>
            <a:r>
              <a:rPr lang="fr-FR" b="1" dirty="0"/>
              <a:t>confidentialité</a:t>
            </a:r>
            <a:r>
              <a:rPr lang="fr-FR" dirty="0"/>
              <a:t>, consistant à assurer que seules les personnes autorisées aient accès aux ressources échangées ;</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15</a:t>
            </a:fld>
            <a:endParaRPr lang="fr-FR"/>
          </a:p>
        </p:txBody>
      </p:sp>
    </p:spTree>
    <p:extLst>
      <p:ext uri="{BB962C8B-B14F-4D97-AF65-F5344CB8AC3E}">
        <p14:creationId xmlns:p14="http://schemas.microsoft.com/office/powerpoint/2010/main" val="3362236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Tous les mouvements de données doivent être tracés</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18</a:t>
            </a:fld>
            <a:endParaRPr lang="fr-FR"/>
          </a:p>
        </p:txBody>
      </p:sp>
    </p:spTree>
    <p:extLst>
      <p:ext uri="{BB962C8B-B14F-4D97-AF65-F5344CB8AC3E}">
        <p14:creationId xmlns:p14="http://schemas.microsoft.com/office/powerpoint/2010/main" val="215478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système d’information (SI) ne se réduit pas à l’informatique ; il regroupe l’ensemble des moyens humains, techniques et organisationnels visant à assurer le traitement, le stockage et l’échange d’informations nécessaires aux activités de l’établissement.</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19</a:t>
            </a:fld>
            <a:endParaRPr lang="fr-FR"/>
          </a:p>
        </p:txBody>
      </p:sp>
    </p:spTree>
    <p:extLst>
      <p:ext uri="{BB962C8B-B14F-4D97-AF65-F5344CB8AC3E}">
        <p14:creationId xmlns:p14="http://schemas.microsoft.com/office/powerpoint/2010/main" val="4089506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sécurité des données est l’ensemble de mesures prises pour empêcher la corruption des données.</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21</a:t>
            </a:fld>
            <a:endParaRPr lang="fr-FR"/>
          </a:p>
        </p:txBody>
      </p:sp>
    </p:spTree>
    <p:extLst>
      <p:ext uri="{BB962C8B-B14F-4D97-AF65-F5344CB8AC3E}">
        <p14:creationId xmlns:p14="http://schemas.microsoft.com/office/powerpoint/2010/main" val="1687692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23</a:t>
            </a:fld>
            <a:endParaRPr lang="fr-FR"/>
          </a:p>
        </p:txBody>
      </p:sp>
    </p:spTree>
    <p:extLst>
      <p:ext uri="{BB962C8B-B14F-4D97-AF65-F5344CB8AC3E}">
        <p14:creationId xmlns:p14="http://schemas.microsoft.com/office/powerpoint/2010/main" val="2954409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données doivent être mises à la disposition des utilisateurs tout en prenant garde que leur intégrité ne soit pas compromise durant leur traitement.</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24</a:t>
            </a:fld>
            <a:endParaRPr lang="fr-FR"/>
          </a:p>
        </p:txBody>
      </p:sp>
    </p:spTree>
    <p:extLst>
      <p:ext uri="{BB962C8B-B14F-4D97-AF65-F5344CB8AC3E}">
        <p14:creationId xmlns:p14="http://schemas.microsoft.com/office/powerpoint/2010/main" val="2605151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L’intégrité des données est l’exactitude, l’exhaustivité et la cohérence globales des données, c’est-à-dire garantir que les données sont bien celles que l’on croit être</a:t>
            </a:r>
          </a:p>
        </p:txBody>
      </p:sp>
      <p:sp>
        <p:nvSpPr>
          <p:cNvPr id="4" name="Espace réservé du numéro de diapositive 3"/>
          <p:cNvSpPr>
            <a:spLocks noGrp="1"/>
          </p:cNvSpPr>
          <p:nvPr>
            <p:ph type="sldNum" sz="quarter" idx="10"/>
          </p:nvPr>
        </p:nvSpPr>
        <p:spPr/>
        <p:txBody>
          <a:bodyPr/>
          <a:lstStyle/>
          <a:p>
            <a:fld id="{62F34536-ECB2-4499-A958-BB6DC805DFE9}" type="slidenum">
              <a:rPr lang="fr-FR" smtClean="0"/>
              <a:t>25</a:t>
            </a:fld>
            <a:endParaRPr lang="fr-FR"/>
          </a:p>
        </p:txBody>
      </p:sp>
    </p:spTree>
    <p:extLst>
      <p:ext uri="{BB962C8B-B14F-4D97-AF65-F5344CB8AC3E}">
        <p14:creationId xmlns:p14="http://schemas.microsoft.com/office/powerpoint/2010/main" val="2047820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34020AA-38C7-485F-B74A-1FD3F88091F7}" type="datetimeFigureOut">
              <a:rPr lang="fr-FR" smtClean="0"/>
              <a:t>06/04/2022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511276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34020AA-38C7-485F-B74A-1FD3F88091F7}" type="datetimeFigureOut">
              <a:rPr lang="fr-FR" smtClean="0"/>
              <a:t>06/04/2022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155727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34020AA-38C7-485F-B74A-1FD3F88091F7}" type="datetimeFigureOut">
              <a:rPr lang="fr-FR" smtClean="0"/>
              <a:t>06/04/2022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12273817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fr-FR"/>
              <a:t>Modifiez le style du titre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F69C14D0-A683-42E9-B2AE-8B3C10F46172}" type="datetimeFigureOut">
              <a:rPr lang="fr-FR" smtClean="0"/>
              <a:t>06/04/2022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919847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69C14D0-A683-42E9-B2AE-8B3C10F46172}" type="datetimeFigureOut">
              <a:rPr lang="fr-FR" smtClean="0"/>
              <a:t>06/04/2022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4132505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fr-FR"/>
              <a:t>Modifiez le style du titre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solidFill>
                  <a:schemeClr val="tx2"/>
                </a:solidFill>
              </a:defRPr>
            </a:lvl1pPr>
          </a:lstStyle>
          <a:p>
            <a:fld id="{F69C14D0-A683-42E9-B2AE-8B3C10F46172}" type="datetimeFigureOut">
              <a:rPr lang="fr-FR" smtClean="0"/>
              <a:t>06/04/2022</a:t>
            </a:fld>
            <a:endParaRPr lang="fr-F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5AD269E-CF66-414E-9032-9D0F4DBB5E36}" type="slidenum">
              <a:rPr lang="fr-FR" smtClean="0"/>
              <a:t>‹N°›</a:t>
            </a:fld>
            <a:endParaRPr lang="fr-FR"/>
          </a:p>
        </p:txBody>
      </p:sp>
    </p:spTree>
    <p:extLst>
      <p:ext uri="{BB962C8B-B14F-4D97-AF65-F5344CB8AC3E}">
        <p14:creationId xmlns:p14="http://schemas.microsoft.com/office/powerpoint/2010/main" val="274580095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69C14D0-A683-42E9-B2AE-8B3C10F46172}" type="datetimeFigureOut">
              <a:rPr lang="fr-FR" smtClean="0"/>
              <a:t>06/04/2022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987964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69C14D0-A683-42E9-B2AE-8B3C10F46172}" type="datetimeFigureOut">
              <a:rPr lang="fr-FR" smtClean="0"/>
              <a:t>06/04/2022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7987742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69C14D0-A683-42E9-B2AE-8B3C10F46172}" type="datetimeFigureOut">
              <a:rPr lang="fr-FR" smtClean="0"/>
              <a:t>06/04/2022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4491372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C14D0-A683-42E9-B2AE-8B3C10F46172}" type="datetimeFigureOut">
              <a:rPr lang="fr-FR" smtClean="0"/>
              <a:t>06/04/2022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8946220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69C14D0-A683-42E9-B2AE-8B3C10F46172}" type="datetimeFigureOut">
              <a:rPr lang="fr-FR" smtClean="0"/>
              <a:t>06/04/2022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982297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34020AA-38C7-485F-B74A-1FD3F88091F7}" type="datetimeFigureOut">
              <a:rPr lang="fr-FR" smtClean="0"/>
              <a:t>06/04/2022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1318327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69C14D0-A683-42E9-B2AE-8B3C10F46172}" type="datetimeFigureOut">
              <a:rPr lang="fr-FR" smtClean="0"/>
              <a:t>06/04/2022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0495244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69C14D0-A683-42E9-B2AE-8B3C10F46172}" type="datetimeFigureOut">
              <a:rPr lang="fr-FR" smtClean="0"/>
              <a:t>06/04/2022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8066504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69C14D0-A683-42E9-B2AE-8B3C10F46172}" type="datetimeFigureOut">
              <a:rPr lang="fr-FR" smtClean="0"/>
              <a:t>06/04/2022</a:t>
            </a:fld>
            <a:endParaRPr lang="fr-FR"/>
          </a:p>
        </p:txBody>
      </p:sp>
      <p:sp>
        <p:nvSpPr>
          <p:cNvPr id="5" name="Footer Placeholder 4"/>
          <p:cNvSpPr>
            <a:spLocks noGrp="1"/>
          </p:cNvSpPr>
          <p:nvPr>
            <p:ph type="ftr" sz="quarter" idx="11"/>
          </p:nvPr>
        </p:nvSpPr>
        <p:spPr>
          <a:xfrm>
            <a:off x="3776135" y="6422854"/>
            <a:ext cx="4279669" cy="365125"/>
          </a:xfrm>
        </p:spPr>
        <p:txBody>
          <a:bodyPr/>
          <a:lstStyle/>
          <a:p>
            <a:endParaRPr lang="fr-FR"/>
          </a:p>
        </p:txBody>
      </p:sp>
      <p:sp>
        <p:nvSpPr>
          <p:cNvPr id="6" name="Slide Number Placeholder 5"/>
          <p:cNvSpPr>
            <a:spLocks noGrp="1"/>
          </p:cNvSpPr>
          <p:nvPr>
            <p:ph type="sldNum" sz="quarter" idx="12"/>
          </p:nvPr>
        </p:nvSpPr>
        <p:spPr>
          <a:xfrm>
            <a:off x="8073048" y="6422854"/>
            <a:ext cx="879759" cy="365125"/>
          </a:xfrm>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804060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34020AA-38C7-485F-B74A-1FD3F88091F7}" type="datetimeFigureOut">
              <a:rPr lang="fr-FR" smtClean="0"/>
              <a:t>06/04/2022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3069809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34020AA-38C7-485F-B74A-1FD3F88091F7}" type="datetimeFigureOut">
              <a:rPr lang="fr-FR" smtClean="0"/>
              <a:t>06/04/2022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722636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34020AA-38C7-485F-B74A-1FD3F88091F7}" type="datetimeFigureOut">
              <a:rPr lang="fr-FR" smtClean="0"/>
              <a:t>06/04/2022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3519612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34020AA-38C7-485F-B74A-1FD3F88091F7}" type="datetimeFigureOut">
              <a:rPr lang="fr-FR" smtClean="0"/>
              <a:t>06/04/2022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1114359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34020AA-38C7-485F-B74A-1FD3F88091F7}" type="datetimeFigureOut">
              <a:rPr lang="fr-FR" smtClean="0"/>
              <a:t>06/04/2022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159086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34020AA-38C7-485F-B74A-1FD3F88091F7}" type="datetimeFigureOut">
              <a:rPr lang="fr-FR" smtClean="0"/>
              <a:t>06/04/2022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2723674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34020AA-38C7-485F-B74A-1FD3F88091F7}" type="datetimeFigureOut">
              <a:rPr lang="fr-FR" smtClean="0"/>
              <a:t>06/04/2022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067D2C6-5B4C-4269-B39F-4143A44A64D1}" type="slidenum">
              <a:rPr lang="fr-FR" smtClean="0"/>
              <a:t>‹N°›</a:t>
            </a:fld>
            <a:endParaRPr lang="fr-FR"/>
          </a:p>
        </p:txBody>
      </p:sp>
    </p:spTree>
    <p:extLst>
      <p:ext uri="{BB962C8B-B14F-4D97-AF65-F5344CB8AC3E}">
        <p14:creationId xmlns:p14="http://schemas.microsoft.com/office/powerpoint/2010/main" val="215649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020AA-38C7-485F-B74A-1FD3F88091F7}" type="datetimeFigureOut">
              <a:rPr lang="fr-FR" smtClean="0"/>
              <a:t>06/04/2022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7D2C6-5B4C-4269-B39F-4143A44A64D1}" type="slidenum">
              <a:rPr lang="fr-FR" smtClean="0"/>
              <a:t>‹N°›</a:t>
            </a:fld>
            <a:endParaRPr lang="fr-FR"/>
          </a:p>
        </p:txBody>
      </p:sp>
    </p:spTree>
    <p:extLst>
      <p:ext uri="{BB962C8B-B14F-4D97-AF65-F5344CB8AC3E}">
        <p14:creationId xmlns:p14="http://schemas.microsoft.com/office/powerpoint/2010/main" val="202960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F69C14D0-A683-42E9-B2AE-8B3C10F46172}" type="datetimeFigureOut">
              <a:rPr lang="fr-FR" smtClean="0"/>
              <a:t>06/04/2022</a:t>
            </a:fld>
            <a:endParaRPr lang="fr-F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fr-F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5AD269E-CF66-414E-9032-9D0F4DBB5E36}" type="slidenum">
              <a:rPr lang="fr-FR" smtClean="0"/>
              <a:t>‹N°›</a:t>
            </a:fld>
            <a:endParaRPr lang="fr-FR"/>
          </a:p>
        </p:txBody>
      </p:sp>
    </p:spTree>
    <p:extLst>
      <p:ext uri="{BB962C8B-B14F-4D97-AF65-F5344CB8AC3E}">
        <p14:creationId xmlns:p14="http://schemas.microsoft.com/office/powerpoint/2010/main" val="19051038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1"/>
          <p:cNvSpPr txBox="1"/>
          <p:nvPr/>
        </p:nvSpPr>
        <p:spPr>
          <a:xfrm>
            <a:off x="242763" y="3949566"/>
            <a:ext cx="5247987" cy="2416431"/>
          </a:xfrm>
          <a:prstGeom prst="rect">
            <a:avLst/>
          </a:prstGeom>
        </p:spPr>
        <p:txBody>
          <a:bodyPr vert="horz" wrap="square" lIns="0" tIns="0" rIns="0" bIns="0" rtlCol="0">
            <a:spAutoFit/>
          </a:bodyPr>
          <a:lstStyle/>
          <a:p>
            <a:pPr marL="11516" marR="623611" lvl="0" algn="ctr">
              <a:lnSpc>
                <a:spcPct val="100600"/>
              </a:lnSpc>
              <a:defRPr/>
            </a:pPr>
            <a:r>
              <a:rPr lang="fr-FR" sz="2400" b="1" dirty="0">
                <a:solidFill>
                  <a:srgbClr val="2C2C2C"/>
                </a:solidFill>
                <a:latin typeface="Times New Roman" panose="02020603050405020304" pitchFamily="18" charset="0"/>
                <a:cs typeface="Times New Roman" panose="02020603050405020304" pitchFamily="18" charset="0"/>
              </a:rPr>
              <a:t>Dr SYLLA Bry</a:t>
            </a:r>
          </a:p>
          <a:p>
            <a:pPr marL="11516" marR="623611" lvl="0" algn="ctr">
              <a:lnSpc>
                <a:spcPct val="100600"/>
              </a:lnSpc>
              <a:defRPr/>
            </a:pPr>
            <a:r>
              <a:rPr lang="fr-FR" sz="2400" b="1" dirty="0">
                <a:solidFill>
                  <a:srgbClr val="2C2C2C"/>
                </a:solidFill>
                <a:latin typeface="Times New Roman" panose="02020603050405020304" pitchFamily="18" charset="0"/>
                <a:cs typeface="Times New Roman" panose="02020603050405020304" pitchFamily="18" charset="0"/>
              </a:rPr>
              <a:t>  MD,MPH, </a:t>
            </a:r>
          </a:p>
          <a:p>
            <a:pPr marL="11516" marR="623611" lvl="0" algn="ctr">
              <a:lnSpc>
                <a:spcPct val="100600"/>
              </a:lnSpc>
              <a:defRPr/>
            </a:pPr>
            <a:r>
              <a:rPr lang="fr-FR" sz="2400" b="1" spc="-5" dirty="0">
                <a:solidFill>
                  <a:srgbClr val="2C2C2C"/>
                </a:solidFill>
                <a:latin typeface="Times New Roman" panose="02020603050405020304" pitchFamily="18" charset="0"/>
                <a:cs typeface="Times New Roman" panose="02020603050405020304" pitchFamily="18" charset="0"/>
              </a:rPr>
              <a:t> ‐‐‐‐‐‐‐‐‐‐‐‐‐‐‐‐‐‐‐‐‐</a:t>
            </a:r>
          </a:p>
          <a:p>
            <a:pPr marL="11516" marR="5758" lvl="0" algn="ctr">
              <a:lnSpc>
                <a:spcPct val="80000"/>
              </a:lnSpc>
              <a:spcBef>
                <a:spcPts val="326"/>
              </a:spcBef>
              <a:defRPr/>
            </a:pPr>
            <a:r>
              <a:rPr lang="fr-FR" sz="2400" b="1" spc="-5" dirty="0">
                <a:solidFill>
                  <a:srgbClr val="2C2C2C"/>
                </a:solidFill>
                <a:latin typeface="Times New Roman" panose="02020603050405020304" pitchFamily="18" charset="0"/>
                <a:cs typeface="Times New Roman" panose="02020603050405020304" pitchFamily="18" charset="0"/>
              </a:rPr>
              <a:t>Spécialiste</a:t>
            </a:r>
            <a:r>
              <a:rPr lang="fr-FR" sz="2400" b="1" dirty="0">
                <a:solidFill>
                  <a:srgbClr val="2C2C2C"/>
                </a:solidFill>
                <a:latin typeface="Times New Roman" panose="02020603050405020304" pitchFamily="18" charset="0"/>
                <a:cs typeface="Times New Roman" panose="02020603050405020304" pitchFamily="18" charset="0"/>
              </a:rPr>
              <a:t> </a:t>
            </a:r>
            <a:r>
              <a:rPr lang="fr-FR" sz="2400" b="1" spc="-14" dirty="0">
                <a:solidFill>
                  <a:srgbClr val="2C2C2C"/>
                </a:solidFill>
                <a:latin typeface="Times New Roman" panose="02020603050405020304" pitchFamily="18" charset="0"/>
                <a:cs typeface="Times New Roman" panose="02020603050405020304" pitchFamily="18" charset="0"/>
              </a:rPr>
              <a:t>de</a:t>
            </a:r>
            <a:r>
              <a:rPr lang="fr-FR" sz="2400" b="1" spc="-9" dirty="0">
                <a:solidFill>
                  <a:srgbClr val="2C2C2C"/>
                </a:solidFill>
                <a:latin typeface="Times New Roman" panose="02020603050405020304" pitchFamily="18" charset="0"/>
                <a:cs typeface="Times New Roman" panose="02020603050405020304" pitchFamily="18" charset="0"/>
              </a:rPr>
              <a:t>s</a:t>
            </a:r>
            <a:r>
              <a:rPr lang="fr-FR" sz="2400" b="1" dirty="0">
                <a:solidFill>
                  <a:srgbClr val="2C2C2C"/>
                </a:solidFill>
                <a:latin typeface="Times New Roman" panose="02020603050405020304" pitchFamily="18" charset="0"/>
                <a:cs typeface="Times New Roman" panose="02020603050405020304" pitchFamily="18" charset="0"/>
              </a:rPr>
              <a:t> </a:t>
            </a:r>
            <a:r>
              <a:rPr lang="fr-FR" sz="2400" b="1" spc="-9" dirty="0">
                <a:solidFill>
                  <a:srgbClr val="2C2C2C"/>
                </a:solidFill>
                <a:latin typeface="Times New Roman" panose="02020603050405020304" pitchFamily="18" charset="0"/>
                <a:cs typeface="Times New Roman" panose="02020603050405020304" pitchFamily="18" charset="0"/>
              </a:rPr>
              <a:t>systèmes</a:t>
            </a:r>
            <a:r>
              <a:rPr lang="fr-FR" sz="2400" b="1" dirty="0">
                <a:solidFill>
                  <a:srgbClr val="2C2C2C"/>
                </a:solidFill>
                <a:latin typeface="Times New Roman" panose="02020603050405020304" pitchFamily="18" charset="0"/>
                <a:cs typeface="Times New Roman" panose="02020603050405020304" pitchFamily="18" charset="0"/>
              </a:rPr>
              <a:t> d’information</a:t>
            </a:r>
            <a:r>
              <a:rPr lang="fr-FR" sz="2400" b="1" spc="-18" dirty="0">
                <a:solidFill>
                  <a:srgbClr val="2C2C2C"/>
                </a:solidFill>
                <a:latin typeface="Times New Roman" panose="02020603050405020304" pitchFamily="18" charset="0"/>
                <a:cs typeface="Times New Roman" panose="02020603050405020304" pitchFamily="18" charset="0"/>
              </a:rPr>
              <a:t> </a:t>
            </a:r>
            <a:r>
              <a:rPr lang="fr-FR" sz="2400" b="1" spc="-9" dirty="0">
                <a:solidFill>
                  <a:srgbClr val="2C2C2C"/>
                </a:solidFill>
                <a:latin typeface="Times New Roman" panose="02020603050405020304" pitchFamily="18" charset="0"/>
                <a:cs typeface="Times New Roman" panose="02020603050405020304" pitchFamily="18" charset="0"/>
              </a:rPr>
              <a:t>en</a:t>
            </a:r>
            <a:r>
              <a:rPr lang="fr-FR" sz="2400" b="1" spc="-14" dirty="0">
                <a:solidFill>
                  <a:srgbClr val="2C2C2C"/>
                </a:solidFill>
                <a:latin typeface="Times New Roman" panose="02020603050405020304" pitchFamily="18" charset="0"/>
                <a:cs typeface="Times New Roman" panose="02020603050405020304" pitchFamily="18" charset="0"/>
              </a:rPr>
              <a:t> </a:t>
            </a:r>
            <a:r>
              <a:rPr lang="fr-FR" sz="2400" b="1" spc="-9" dirty="0">
                <a:solidFill>
                  <a:srgbClr val="2C2C2C"/>
                </a:solidFill>
                <a:latin typeface="Times New Roman" panose="02020603050405020304" pitchFamily="18" charset="0"/>
                <a:cs typeface="Times New Roman" panose="02020603050405020304" pitchFamily="18" charset="0"/>
              </a:rPr>
              <a:t>santé et</a:t>
            </a:r>
            <a:r>
              <a:rPr lang="fr-FR" sz="2400" b="1" spc="-5" dirty="0">
                <a:solidFill>
                  <a:srgbClr val="2C2C2C"/>
                </a:solidFill>
                <a:latin typeface="Times New Roman" panose="02020603050405020304" pitchFamily="18" charset="0"/>
                <a:cs typeface="Times New Roman" panose="02020603050405020304" pitchFamily="18" charset="0"/>
              </a:rPr>
              <a:t> </a:t>
            </a:r>
            <a:r>
              <a:rPr lang="fr-FR" sz="2400" b="1" dirty="0">
                <a:solidFill>
                  <a:srgbClr val="2C2C2C"/>
                </a:solidFill>
                <a:latin typeface="Times New Roman" panose="02020603050405020304" pitchFamily="18" charset="0"/>
                <a:cs typeface="Times New Roman" panose="02020603050405020304" pitchFamily="18" charset="0"/>
              </a:rPr>
              <a:t>d’informatique médicale</a:t>
            </a:r>
          </a:p>
          <a:p>
            <a:pPr marL="11516" marR="5758" lvl="0" algn="ctr">
              <a:lnSpc>
                <a:spcPct val="80000"/>
              </a:lnSpc>
              <a:spcBef>
                <a:spcPts val="326"/>
              </a:spcBef>
              <a:defRPr/>
            </a:pPr>
            <a:endParaRPr lang="fr-FR" sz="2400" b="1" dirty="0">
              <a:solidFill>
                <a:srgbClr val="2C2C2C"/>
              </a:solidFill>
              <a:latin typeface="Times New Roman" panose="02020603050405020304" pitchFamily="18" charset="0"/>
              <a:cs typeface="Times New Roman" panose="02020603050405020304" pitchFamily="18" charset="0"/>
            </a:endParaRPr>
          </a:p>
          <a:p>
            <a:pPr marL="11516" marR="5758" lvl="0" algn="ctr">
              <a:lnSpc>
                <a:spcPct val="80000"/>
              </a:lnSpc>
              <a:spcBef>
                <a:spcPts val="326"/>
              </a:spcBef>
              <a:defRPr/>
            </a:pPr>
            <a:r>
              <a:rPr lang="fr-FR" sz="2400" b="1" dirty="0">
                <a:solidFill>
                  <a:srgbClr val="2C2C2C"/>
                </a:solidFill>
                <a:latin typeface="Times New Roman" panose="02020603050405020304" pitchFamily="18" charset="0"/>
                <a:cs typeface="Times New Roman" panose="02020603050405020304" pitchFamily="18" charset="0"/>
              </a:rPr>
              <a:t>Mail : syllabry02@yahoo.fr</a:t>
            </a:r>
            <a:endParaRPr lang="fr-FR" sz="2400" dirty="0">
              <a:solidFill>
                <a:srgbClr val="2C2C2C"/>
              </a:solidFill>
              <a:latin typeface="Times New Roman" panose="02020603050405020304" pitchFamily="18" charset="0"/>
              <a:cs typeface="Times New Roman" panose="02020603050405020304" pitchFamily="18" charset="0"/>
            </a:endParaRPr>
          </a:p>
        </p:txBody>
      </p:sp>
      <p:sp>
        <p:nvSpPr>
          <p:cNvPr id="8" name="object 21"/>
          <p:cNvSpPr txBox="1"/>
          <p:nvPr/>
        </p:nvSpPr>
        <p:spPr>
          <a:xfrm>
            <a:off x="6457071" y="4054362"/>
            <a:ext cx="5523485" cy="2416431"/>
          </a:xfrm>
          <a:prstGeom prst="rect">
            <a:avLst/>
          </a:prstGeom>
        </p:spPr>
        <p:txBody>
          <a:bodyPr vert="horz" wrap="square" lIns="0" tIns="0" rIns="0" bIns="0" rtlCol="0">
            <a:spAutoFit/>
          </a:bodyPr>
          <a:lstStyle/>
          <a:p>
            <a:pPr marL="11516" marR="623611" algn="ctr">
              <a:lnSpc>
                <a:spcPct val="100600"/>
              </a:lnSpc>
            </a:pPr>
            <a:r>
              <a:rPr lang="fr-FR" sz="2400" b="1" dirty="0" smtClean="0">
                <a:solidFill>
                  <a:schemeClr val="bg1"/>
                </a:solidFill>
                <a:latin typeface="Times New Roman" panose="02020603050405020304" pitchFamily="18" charset="0"/>
                <a:cs typeface="Times New Roman" panose="02020603050405020304" pitchFamily="18" charset="0"/>
              </a:rPr>
              <a:t>M. </a:t>
            </a:r>
            <a:r>
              <a:rPr lang="fr-FR" sz="2400" b="1" dirty="0">
                <a:solidFill>
                  <a:schemeClr val="bg1"/>
                </a:solidFill>
                <a:latin typeface="Times New Roman" panose="02020603050405020304" pitchFamily="18" charset="0"/>
                <a:cs typeface="Times New Roman" panose="02020603050405020304" pitchFamily="18" charset="0"/>
              </a:rPr>
              <a:t>TRAORE Cheick Oumar</a:t>
            </a:r>
          </a:p>
          <a:p>
            <a:pPr marL="11516" marR="623611" algn="ctr">
              <a:lnSpc>
                <a:spcPct val="100600"/>
              </a:lnSpc>
            </a:pPr>
            <a:r>
              <a:rPr lang="fr-FR" sz="2400" b="1" dirty="0">
                <a:solidFill>
                  <a:schemeClr val="bg1"/>
                </a:solidFill>
                <a:latin typeface="Times New Roman" panose="02020603050405020304" pitchFamily="18" charset="0"/>
                <a:cs typeface="Times New Roman" panose="02020603050405020304" pitchFamily="18" charset="0"/>
              </a:rPr>
              <a:t>IT,MPH,</a:t>
            </a:r>
          </a:p>
          <a:p>
            <a:pPr marL="11516" marR="623611" algn="ctr">
              <a:lnSpc>
                <a:spcPct val="100600"/>
              </a:lnSpc>
            </a:pPr>
            <a:r>
              <a:rPr lang="fr-FR" sz="2400" b="1" spc="-5" dirty="0">
                <a:solidFill>
                  <a:schemeClr val="bg1"/>
                </a:solidFill>
                <a:latin typeface="Times New Roman" panose="02020603050405020304" pitchFamily="18" charset="0"/>
                <a:cs typeface="Times New Roman" panose="02020603050405020304" pitchFamily="18" charset="0"/>
              </a:rPr>
              <a:t> ‐‐‐‐‐‐‐‐‐‐‐‐‐‐‐‐‐‐‐‐‐</a:t>
            </a:r>
          </a:p>
          <a:p>
            <a:pPr marL="11516" marR="5758" algn="ctr">
              <a:lnSpc>
                <a:spcPct val="80000"/>
              </a:lnSpc>
              <a:spcBef>
                <a:spcPts val="326"/>
              </a:spcBef>
            </a:pPr>
            <a:r>
              <a:rPr lang="fr-FR" sz="2400" b="1" spc="-5" dirty="0">
                <a:solidFill>
                  <a:schemeClr val="bg1"/>
                </a:solidFill>
                <a:latin typeface="Times New Roman" panose="02020603050405020304" pitchFamily="18" charset="0"/>
                <a:cs typeface="Times New Roman" panose="02020603050405020304" pitchFamily="18" charset="0"/>
              </a:rPr>
              <a:t>Exper</a:t>
            </a:r>
            <a:r>
              <a:rPr lang="fr-FR" sz="2400" b="1" dirty="0">
                <a:solidFill>
                  <a:schemeClr val="bg1"/>
                </a:solidFill>
                <a:latin typeface="Times New Roman" panose="02020603050405020304" pitchFamily="18" charset="0"/>
                <a:cs typeface="Times New Roman" panose="02020603050405020304" pitchFamily="18" charset="0"/>
              </a:rPr>
              <a:t>t </a:t>
            </a:r>
            <a:r>
              <a:rPr lang="fr-FR" sz="2400" b="1" spc="-14" dirty="0">
                <a:solidFill>
                  <a:schemeClr val="bg1"/>
                </a:solidFill>
                <a:latin typeface="Times New Roman" panose="02020603050405020304" pitchFamily="18" charset="0"/>
                <a:cs typeface="Times New Roman" panose="02020603050405020304" pitchFamily="18" charset="0"/>
              </a:rPr>
              <a:t>de</a:t>
            </a:r>
            <a:r>
              <a:rPr lang="fr-FR" sz="2400" b="1" spc="-9" dirty="0">
                <a:solidFill>
                  <a:schemeClr val="bg1"/>
                </a:solidFill>
                <a:latin typeface="Times New Roman" panose="02020603050405020304" pitchFamily="18" charset="0"/>
                <a:cs typeface="Times New Roman" panose="02020603050405020304" pitchFamily="18" charset="0"/>
              </a:rPr>
              <a:t>s</a:t>
            </a:r>
            <a:r>
              <a:rPr lang="fr-FR" sz="2400" b="1" dirty="0">
                <a:solidFill>
                  <a:schemeClr val="bg1"/>
                </a:solidFill>
                <a:latin typeface="Times New Roman" panose="02020603050405020304" pitchFamily="18" charset="0"/>
                <a:cs typeface="Times New Roman" panose="02020603050405020304" pitchFamily="18" charset="0"/>
              </a:rPr>
              <a:t> </a:t>
            </a:r>
            <a:r>
              <a:rPr lang="fr-FR" sz="2400" b="1" spc="-9" dirty="0">
                <a:solidFill>
                  <a:schemeClr val="bg1"/>
                </a:solidFill>
                <a:latin typeface="Times New Roman" panose="02020603050405020304" pitchFamily="18" charset="0"/>
                <a:cs typeface="Times New Roman" panose="02020603050405020304" pitchFamily="18" charset="0"/>
              </a:rPr>
              <a:t>systèmes</a:t>
            </a:r>
            <a:r>
              <a:rPr lang="fr-FR" sz="2400" b="1" dirty="0">
                <a:solidFill>
                  <a:schemeClr val="bg1"/>
                </a:solidFill>
                <a:latin typeface="Times New Roman" panose="02020603050405020304" pitchFamily="18" charset="0"/>
                <a:cs typeface="Times New Roman" panose="02020603050405020304" pitchFamily="18" charset="0"/>
              </a:rPr>
              <a:t> d’information</a:t>
            </a:r>
            <a:r>
              <a:rPr lang="fr-FR" sz="2400" b="1" spc="-18" dirty="0">
                <a:solidFill>
                  <a:schemeClr val="bg1"/>
                </a:solidFill>
                <a:latin typeface="Times New Roman" panose="02020603050405020304" pitchFamily="18" charset="0"/>
                <a:cs typeface="Times New Roman" panose="02020603050405020304" pitchFamily="18" charset="0"/>
              </a:rPr>
              <a:t> </a:t>
            </a:r>
            <a:r>
              <a:rPr lang="fr-FR" sz="2400" b="1" spc="-9" dirty="0">
                <a:solidFill>
                  <a:schemeClr val="bg1"/>
                </a:solidFill>
                <a:latin typeface="Times New Roman" panose="02020603050405020304" pitchFamily="18" charset="0"/>
                <a:cs typeface="Times New Roman" panose="02020603050405020304" pitchFamily="18" charset="0"/>
              </a:rPr>
              <a:t>en</a:t>
            </a:r>
            <a:r>
              <a:rPr lang="fr-FR" sz="2400" b="1" spc="-14" dirty="0">
                <a:solidFill>
                  <a:schemeClr val="bg1"/>
                </a:solidFill>
                <a:latin typeface="Times New Roman" panose="02020603050405020304" pitchFamily="18" charset="0"/>
                <a:cs typeface="Times New Roman" panose="02020603050405020304" pitchFamily="18" charset="0"/>
              </a:rPr>
              <a:t> </a:t>
            </a:r>
            <a:r>
              <a:rPr lang="fr-FR" sz="2400" b="1" spc="-9" dirty="0">
                <a:solidFill>
                  <a:schemeClr val="bg1"/>
                </a:solidFill>
                <a:latin typeface="Times New Roman" panose="02020603050405020304" pitchFamily="18" charset="0"/>
                <a:cs typeface="Times New Roman" panose="02020603050405020304" pitchFamily="18" charset="0"/>
              </a:rPr>
              <a:t>santé et</a:t>
            </a:r>
            <a:r>
              <a:rPr lang="fr-FR" sz="2400" b="1" spc="-5" dirty="0">
                <a:solidFill>
                  <a:schemeClr val="bg1"/>
                </a:solidFill>
                <a:latin typeface="Times New Roman" panose="02020603050405020304" pitchFamily="18" charset="0"/>
                <a:cs typeface="Times New Roman" panose="02020603050405020304" pitchFamily="18" charset="0"/>
              </a:rPr>
              <a:t> </a:t>
            </a:r>
            <a:r>
              <a:rPr lang="fr-FR" sz="2400" b="1" dirty="0">
                <a:solidFill>
                  <a:schemeClr val="bg1"/>
                </a:solidFill>
                <a:latin typeface="Times New Roman" panose="02020603050405020304" pitchFamily="18" charset="0"/>
                <a:cs typeface="Times New Roman" panose="02020603050405020304" pitchFamily="18" charset="0"/>
              </a:rPr>
              <a:t>d’informatique médicale</a:t>
            </a:r>
          </a:p>
          <a:p>
            <a:pPr marL="11516" marR="5758" algn="ctr">
              <a:lnSpc>
                <a:spcPct val="80000"/>
              </a:lnSpc>
              <a:spcBef>
                <a:spcPts val="326"/>
              </a:spcBef>
            </a:pPr>
            <a:endParaRPr lang="fr-FR" sz="2400" b="1" dirty="0">
              <a:solidFill>
                <a:schemeClr val="bg1"/>
              </a:solidFill>
              <a:latin typeface="Times New Roman" panose="02020603050405020304" pitchFamily="18" charset="0"/>
              <a:cs typeface="Times New Roman" panose="02020603050405020304" pitchFamily="18" charset="0"/>
            </a:endParaRPr>
          </a:p>
          <a:p>
            <a:pPr marL="11516" marR="5758" algn="ctr">
              <a:lnSpc>
                <a:spcPct val="80000"/>
              </a:lnSpc>
              <a:spcBef>
                <a:spcPts val="326"/>
              </a:spcBef>
            </a:pPr>
            <a:r>
              <a:rPr lang="fr-FR" sz="2400" b="1" dirty="0">
                <a:solidFill>
                  <a:schemeClr val="bg1"/>
                </a:solidFill>
                <a:latin typeface="Times New Roman" panose="02020603050405020304" pitchFamily="18" charset="0"/>
                <a:cs typeface="Times New Roman" panose="02020603050405020304" pitchFamily="18" charset="0"/>
              </a:rPr>
              <a:t>Mail : cheickytraore43@yahoo.fr</a:t>
            </a:r>
            <a:endParaRPr lang="fr-FR" sz="2400" dirty="0">
              <a:solidFill>
                <a:schemeClr val="bg1"/>
              </a:solidFill>
              <a:latin typeface="Times New Roman" panose="02020603050405020304" pitchFamily="18" charset="0"/>
              <a:cs typeface="Times New Roman" panose="02020603050405020304" pitchFamily="18" charset="0"/>
            </a:endParaRPr>
          </a:p>
        </p:txBody>
      </p:sp>
      <p:sp>
        <p:nvSpPr>
          <p:cNvPr id="5" name="ZoneTexte 4">
            <a:extLst>
              <a:ext uri="{FF2B5EF4-FFF2-40B4-BE49-F238E27FC236}">
                <a16:creationId xmlns:a16="http://schemas.microsoft.com/office/drawing/2014/main" id="{50BE96E8-AF81-4492-B03A-E3B88F9D2900}"/>
              </a:ext>
            </a:extLst>
          </p:cNvPr>
          <p:cNvSpPr txBox="1"/>
          <p:nvPr/>
        </p:nvSpPr>
        <p:spPr>
          <a:xfrm>
            <a:off x="1200262" y="2554491"/>
            <a:ext cx="10780294" cy="707886"/>
          </a:xfrm>
          <a:prstGeom prst="rect">
            <a:avLst/>
          </a:prstGeom>
          <a:noFill/>
        </p:spPr>
        <p:txBody>
          <a:bodyPr wrap="square">
            <a:spAutoFit/>
          </a:bodyPr>
          <a:lstStyle/>
          <a:p>
            <a:r>
              <a:rPr lang="fr-FR" sz="4000" b="1" dirty="0" smtClean="0">
                <a:solidFill>
                  <a:schemeClr val="bg2"/>
                </a:solidFill>
              </a:rPr>
              <a:t>SECURITÉ </a:t>
            </a:r>
            <a:r>
              <a:rPr lang="fr-FR" sz="4000" b="1" dirty="0">
                <a:solidFill>
                  <a:schemeClr val="bg2"/>
                </a:solidFill>
              </a:rPr>
              <a:t>DES SYSTEMES D’INFORMATION</a:t>
            </a:r>
            <a:endParaRPr lang="fr-FR" sz="4000" dirty="0">
              <a:solidFill>
                <a:schemeClr val="bg2"/>
              </a:solidFill>
            </a:endParaRPr>
          </a:p>
        </p:txBody>
      </p:sp>
    </p:spTree>
    <p:extLst>
      <p:ext uri="{BB962C8B-B14F-4D97-AF65-F5344CB8AC3E}">
        <p14:creationId xmlns:p14="http://schemas.microsoft.com/office/powerpoint/2010/main" val="550266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lstStyle/>
          <a:p>
            <a:pPr marL="0" indent="0" algn="just">
              <a:lnSpc>
                <a:spcPct val="150000"/>
              </a:lnSpc>
              <a:buNone/>
            </a:pPr>
            <a:r>
              <a:rPr lang="fr-FR" b="1" dirty="0"/>
              <a:t>2 -LES NOTIONS FONDAMENTALES DE LA </a:t>
            </a:r>
            <a:r>
              <a:rPr lang="fr-FR" b="1" dirty="0" smtClean="0"/>
              <a:t>SECURITÉ </a:t>
            </a:r>
            <a:r>
              <a:rPr lang="fr-FR" b="1" dirty="0"/>
              <a:t>(DICP, </a:t>
            </a:r>
            <a:r>
              <a:rPr lang="fr-FR" b="1" dirty="0" smtClean="0"/>
              <a:t>DISPONIBILITÉ, INTEGRITÉ, CONFIDENTIALITÉ, </a:t>
            </a:r>
            <a:r>
              <a:rPr lang="fr-FR" b="1" dirty="0"/>
              <a:t>PREUVE (</a:t>
            </a:r>
            <a:r>
              <a:rPr lang="fr-FR" b="1" dirty="0" smtClean="0"/>
              <a:t>TRACABILITÉ))</a:t>
            </a:r>
            <a:endParaRPr lang="fr-FR" b="1" dirty="0"/>
          </a:p>
          <a:p>
            <a:pPr marL="0" indent="0" algn="just">
              <a:lnSpc>
                <a:spcPct val="200000"/>
              </a:lnSpc>
              <a:buNone/>
            </a:pPr>
            <a:r>
              <a:rPr lang="fr-FR" dirty="0"/>
              <a:t>La sécurité regroupe 4 notions fondamentales : la disponibilité (D), l’intégrité (I), la confidentialité (C) et la preuve (P).</a:t>
            </a:r>
          </a:p>
        </p:txBody>
      </p:sp>
    </p:spTree>
    <p:extLst>
      <p:ext uri="{BB962C8B-B14F-4D97-AF65-F5344CB8AC3E}">
        <p14:creationId xmlns:p14="http://schemas.microsoft.com/office/powerpoint/2010/main" val="2743376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a:lnSpc>
                <a:spcPct val="150000"/>
              </a:lnSpc>
              <a:buNone/>
            </a:pPr>
            <a:r>
              <a:rPr lang="fr-FR" b="1" dirty="0"/>
              <a:t>2.1 - La disponibilité (D) : </a:t>
            </a:r>
            <a:r>
              <a:rPr lang="fr-FR" dirty="0"/>
              <a:t>un niveau contextualisé selon l’usage du SI (financier, médical, …).</a:t>
            </a:r>
          </a:p>
          <a:p>
            <a:pPr marL="0" indent="0" algn="just">
              <a:lnSpc>
                <a:spcPct val="150000"/>
              </a:lnSpc>
              <a:buNone/>
            </a:pPr>
            <a:r>
              <a:rPr lang="fr-FR" dirty="0"/>
              <a:t>La disponibilité des SI permet de garantir en permanence la communication et l’échange des données de prise en charge des patients, sans défaut y compris pendant les heures non ouvrées.</a:t>
            </a:r>
          </a:p>
          <a:p>
            <a:pPr marL="0" indent="0" algn="just">
              <a:lnSpc>
                <a:spcPct val="150000"/>
              </a:lnSpc>
              <a:buNone/>
            </a:pPr>
            <a:r>
              <a:rPr lang="fr-FR" i="1" dirty="0"/>
              <a:t>La disponibilité des SI qui aident à la production des soins doit être au centre des préoccupations sécuritaires des établissements.</a:t>
            </a:r>
          </a:p>
        </p:txBody>
      </p:sp>
    </p:spTree>
    <p:extLst>
      <p:ext uri="{BB962C8B-B14F-4D97-AF65-F5344CB8AC3E}">
        <p14:creationId xmlns:p14="http://schemas.microsoft.com/office/powerpoint/2010/main" val="17208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838200" y="218941"/>
            <a:ext cx="10515600" cy="6065949"/>
          </a:xfrm>
          <a:prstGeom prst="rect">
            <a:avLst/>
          </a:prstGeom>
        </p:spPr>
      </p:pic>
    </p:spTree>
    <p:extLst>
      <p:ext uri="{BB962C8B-B14F-4D97-AF65-F5344CB8AC3E}">
        <p14:creationId xmlns:p14="http://schemas.microsoft.com/office/powerpoint/2010/main" val="861096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III)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a:lnSpc>
                <a:spcPct val="150000"/>
              </a:lnSpc>
              <a:buNone/>
            </a:pPr>
            <a:r>
              <a:rPr lang="fr-FR" b="1" dirty="0"/>
              <a:t>2.2 - L’intégrité (I) </a:t>
            </a:r>
            <a:r>
              <a:rPr lang="fr-FR" dirty="0"/>
              <a:t>: une fiabilité maximale des données de santé et des données financières. </a:t>
            </a:r>
          </a:p>
          <a:p>
            <a:pPr marL="0" indent="0" algn="just">
              <a:lnSpc>
                <a:spcPct val="150000"/>
              </a:lnSpc>
              <a:buNone/>
            </a:pPr>
            <a:r>
              <a:rPr lang="fr-FR" dirty="0"/>
              <a:t>L’intégrité est l’objectif d’exactitude et de fiabilité des données et des traitements. Les SI doivent garantir que les informations sont identiques et inaltérables dans le temps et l’espace et certifier leur exhaustivité, leur validité et leur cohérence. En ce sens, la sécurité du SI contribue aux actions d’</a:t>
            </a:r>
            <a:r>
              <a:rPr lang="fr-FR" dirty="0" err="1"/>
              <a:t>identito</a:t>
            </a:r>
            <a:r>
              <a:rPr lang="fr-FR" dirty="0"/>
              <a:t>-vigilance.</a:t>
            </a:r>
          </a:p>
        </p:txBody>
      </p:sp>
    </p:spTree>
    <p:extLst>
      <p:ext uri="{BB962C8B-B14F-4D97-AF65-F5344CB8AC3E}">
        <p14:creationId xmlns:p14="http://schemas.microsoft.com/office/powerpoint/2010/main" val="3195221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838200" y="365125"/>
            <a:ext cx="10515599" cy="6087190"/>
          </a:xfrm>
          <a:prstGeom prst="rect">
            <a:avLst/>
          </a:prstGeom>
        </p:spPr>
      </p:pic>
    </p:spTree>
    <p:extLst>
      <p:ext uri="{BB962C8B-B14F-4D97-AF65-F5344CB8AC3E}">
        <p14:creationId xmlns:p14="http://schemas.microsoft.com/office/powerpoint/2010/main" val="3895483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2.3 - La confidentialité (C) : </a:t>
            </a:r>
            <a:r>
              <a:rPr lang="fr-FR" dirty="0"/>
              <a:t>un accès modulable aux données de santé.</a:t>
            </a:r>
          </a:p>
          <a:p>
            <a:pPr marL="0" indent="0" algn="just">
              <a:lnSpc>
                <a:spcPct val="150000"/>
              </a:lnSpc>
              <a:buNone/>
            </a:pPr>
            <a:r>
              <a:rPr lang="fr-FR" dirty="0"/>
              <a:t>La confidentialité permet de réserver l’accès aux données aux seules personnes autorisées. Les données confidentielles sont les suivantes :</a:t>
            </a:r>
          </a:p>
          <a:p>
            <a:pPr algn="just">
              <a:lnSpc>
                <a:spcPct val="150000"/>
              </a:lnSpc>
              <a:buFont typeface="Wingdings" panose="05000000000000000000" pitchFamily="2" charset="2"/>
              <a:buChar char="Ø"/>
            </a:pPr>
            <a:r>
              <a:rPr lang="fr-FR" dirty="0"/>
              <a:t> Les informations protégées par le secret médical,</a:t>
            </a:r>
          </a:p>
          <a:p>
            <a:pPr algn="just">
              <a:lnSpc>
                <a:spcPct val="150000"/>
              </a:lnSpc>
              <a:buFont typeface="Wingdings" panose="05000000000000000000" pitchFamily="2" charset="2"/>
              <a:buChar char="Ø"/>
            </a:pPr>
            <a:r>
              <a:rPr lang="fr-FR" dirty="0"/>
              <a:t> Les informations privées des collaborateurs,</a:t>
            </a:r>
          </a:p>
        </p:txBody>
      </p:sp>
    </p:spTree>
    <p:extLst>
      <p:ext uri="{BB962C8B-B14F-4D97-AF65-F5344CB8AC3E}">
        <p14:creationId xmlns:p14="http://schemas.microsoft.com/office/powerpoint/2010/main" val="3228981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2.3 - La confidentialité (C) :</a:t>
            </a:r>
            <a:endParaRPr lang="fr-FR" dirty="0"/>
          </a:p>
          <a:p>
            <a:pPr algn="just">
              <a:lnSpc>
                <a:spcPct val="150000"/>
              </a:lnSpc>
              <a:buFont typeface="Wingdings" panose="05000000000000000000" pitchFamily="2" charset="2"/>
              <a:buChar char="Ø"/>
            </a:pPr>
            <a:r>
              <a:rPr lang="fr-FR" dirty="0"/>
              <a:t> Les informations de toute autre nature soumises à une obligation légale ou règlementaire de confidentialité (marchés publics par exemple),</a:t>
            </a:r>
          </a:p>
          <a:p>
            <a:pPr algn="just">
              <a:lnSpc>
                <a:spcPct val="150000"/>
              </a:lnSpc>
              <a:buFont typeface="Wingdings" panose="05000000000000000000" pitchFamily="2" charset="2"/>
              <a:buChar char="Ø"/>
            </a:pPr>
            <a:r>
              <a:rPr lang="fr-FR" dirty="0"/>
              <a:t> Les informations stratégiques dont la divulgation interne ou externe peut nuire à la réputation ou au fonctionnement de l’établissement.</a:t>
            </a:r>
          </a:p>
        </p:txBody>
      </p:sp>
    </p:spTree>
    <p:extLst>
      <p:ext uri="{BB962C8B-B14F-4D97-AF65-F5344CB8AC3E}">
        <p14:creationId xmlns:p14="http://schemas.microsoft.com/office/powerpoint/2010/main" val="3163047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965915" y="489397"/>
            <a:ext cx="10387885" cy="5911403"/>
          </a:xfrm>
          <a:prstGeom prst="rect">
            <a:avLst/>
          </a:prstGeom>
        </p:spPr>
      </p:pic>
    </p:spTree>
    <p:extLst>
      <p:ext uri="{BB962C8B-B14F-4D97-AF65-F5344CB8AC3E}">
        <p14:creationId xmlns:p14="http://schemas.microsoft.com/office/powerpoint/2010/main" val="740081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FR" b="1" dirty="0"/>
              <a:t>2.4 - La Preuve (Traçabilité)</a:t>
            </a:r>
          </a:p>
          <a:p>
            <a:pPr>
              <a:buFont typeface="Wingdings" panose="05000000000000000000" pitchFamily="2" charset="2"/>
              <a:buChar char="Ø"/>
            </a:pPr>
            <a:r>
              <a:rPr lang="fr-FR" dirty="0"/>
              <a:t>N’est pas toujours </a:t>
            </a:r>
            <a:r>
              <a:rPr lang="fr-FR" dirty="0" smtClean="0"/>
              <a:t>prise </a:t>
            </a:r>
            <a:r>
              <a:rPr lang="fr-FR" dirty="0"/>
              <a:t>en compte lorsqu’on analyse l’information. </a:t>
            </a:r>
          </a:p>
          <a:p>
            <a:pPr>
              <a:buFont typeface="Wingdings" panose="05000000000000000000" pitchFamily="2" charset="2"/>
              <a:buChar char="Ø"/>
            </a:pPr>
            <a:r>
              <a:rPr lang="fr-FR" dirty="0"/>
              <a:t>On voit </a:t>
            </a:r>
            <a:r>
              <a:rPr lang="fr-FR" dirty="0" smtClean="0"/>
              <a:t>qu’elle </a:t>
            </a:r>
            <a:r>
              <a:rPr lang="fr-FR" dirty="0"/>
              <a:t>n’a pas toujours la même importance que les autres, mais surtout, il est plus difficile de mettre en place des mesures permettant de savoir qui a saisi/supprimé/modifié une information (et voire d’en avoir la preuve)</a:t>
            </a:r>
            <a:endParaRPr lang="fr-FR" b="1" dirty="0"/>
          </a:p>
        </p:txBody>
      </p:sp>
      <p:sp>
        <p:nvSpPr>
          <p:cNvPr id="4"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Tree>
    <p:extLst>
      <p:ext uri="{BB962C8B-B14F-4D97-AF65-F5344CB8AC3E}">
        <p14:creationId xmlns:p14="http://schemas.microsoft.com/office/powerpoint/2010/main" val="2298221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ctr"/>
            <a:r>
              <a:rPr lang="fr-FR" b="1" dirty="0" smtClean="0">
                <a:solidFill>
                  <a:srgbClr val="00B050"/>
                </a:solidFill>
              </a:rPr>
              <a:t>II) </a:t>
            </a:r>
            <a:r>
              <a:rPr lang="fr-FR" b="1" dirty="0">
                <a:solidFill>
                  <a:srgbClr val="00B050"/>
                </a:solidFill>
              </a:rPr>
              <a:t>E</a:t>
            </a:r>
            <a:r>
              <a:rPr lang="fr-FR" b="1" dirty="0" smtClean="0">
                <a:solidFill>
                  <a:srgbClr val="00B050"/>
                </a:solidFill>
              </a:rPr>
              <a:t>njeux </a:t>
            </a:r>
            <a:r>
              <a:rPr lang="fr-FR" b="1" dirty="0">
                <a:solidFill>
                  <a:srgbClr val="00B050"/>
                </a:solidFill>
              </a:rPr>
              <a:t>de la sécurité de</a:t>
            </a:r>
            <a:br>
              <a:rPr lang="fr-FR" b="1" dirty="0">
                <a:solidFill>
                  <a:srgbClr val="00B050"/>
                </a:solidFill>
              </a:rPr>
            </a:br>
            <a:r>
              <a:rPr lang="fr-FR" b="1" dirty="0">
                <a:solidFill>
                  <a:srgbClr val="00B050"/>
                </a:solidFill>
              </a:rPr>
              <a:t>l’information pour l’établissement de santé</a:t>
            </a:r>
          </a:p>
        </p:txBody>
      </p:sp>
      <p:sp>
        <p:nvSpPr>
          <p:cNvPr id="5" name="Espace réservé du contenu 4"/>
          <p:cNvSpPr>
            <a:spLocks noGrp="1"/>
          </p:cNvSpPr>
          <p:nvPr>
            <p:ph idx="1"/>
          </p:nvPr>
        </p:nvSpPr>
        <p:spPr>
          <a:xfrm>
            <a:off x="838200" y="1825624"/>
            <a:ext cx="10515600" cy="4755479"/>
          </a:xfrm>
        </p:spPr>
        <p:txBody>
          <a:bodyPr>
            <a:normAutofit/>
          </a:bodyPr>
          <a:lstStyle/>
          <a:p>
            <a:pPr marL="0" indent="0">
              <a:buNone/>
            </a:pPr>
            <a:r>
              <a:rPr lang="fr-FR" b="1" dirty="0"/>
              <a:t>1 - L’EVOLUTION DES PRATIQUES ET DES TECHNOLOGIES</a:t>
            </a:r>
          </a:p>
          <a:p>
            <a:pPr marL="0" indent="0">
              <a:buNone/>
            </a:pPr>
            <a:r>
              <a:rPr lang="fr-FR" dirty="0"/>
              <a:t>L’usage progressif du </a:t>
            </a:r>
            <a:r>
              <a:rPr lang="fr-FR" b="1" dirty="0"/>
              <a:t>Dossier Patient Informatisé </a:t>
            </a:r>
            <a:r>
              <a:rPr lang="fr-FR" dirty="0"/>
              <a:t>(DPI) dans les </a:t>
            </a:r>
            <a:r>
              <a:rPr lang="fr-FR" dirty="0" smtClean="0"/>
              <a:t>établissements de santé </a:t>
            </a:r>
            <a:r>
              <a:rPr lang="fr-FR" dirty="0"/>
              <a:t>montre que les soins s’appuient de plus en plus sur le système d’information (SI).</a:t>
            </a:r>
          </a:p>
          <a:p>
            <a:pPr marL="0" indent="0">
              <a:buNone/>
            </a:pPr>
            <a:endParaRPr lang="fr-FR" dirty="0"/>
          </a:p>
          <a:p>
            <a:pPr marL="0" indent="0">
              <a:buNone/>
            </a:pPr>
            <a:r>
              <a:rPr lang="fr-FR" dirty="0"/>
              <a:t>La standardisation des technologies fait que la barrière séparant les </a:t>
            </a:r>
            <a:r>
              <a:rPr lang="fr-FR" b="1" dirty="0"/>
              <a:t>équipements biomédicaux </a:t>
            </a:r>
            <a:r>
              <a:rPr lang="fr-FR" dirty="0"/>
              <a:t>du reste du réseau informatique tend à disparaître. Le pilotage de ces équipements et les données traitées se trouvent donc dépendants de la sécurité globale du Système d’Information (SI).</a:t>
            </a:r>
            <a:endParaRPr lang="fr-FR" b="1" dirty="0"/>
          </a:p>
        </p:txBody>
      </p:sp>
    </p:spTree>
    <p:extLst>
      <p:ext uri="{BB962C8B-B14F-4D97-AF65-F5344CB8AC3E}">
        <p14:creationId xmlns:p14="http://schemas.microsoft.com/office/powerpoint/2010/main" val="1046186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rPr>
              <a:t>SECURITÉ </a:t>
            </a:r>
            <a:r>
              <a:rPr lang="fr-FR" b="1" dirty="0">
                <a:solidFill>
                  <a:srgbClr val="FF0000"/>
                </a:solidFill>
              </a:rPr>
              <a:t>DES SYSTEMES D’INFORMATION</a:t>
            </a:r>
          </a:p>
        </p:txBody>
      </p:sp>
      <p:sp>
        <p:nvSpPr>
          <p:cNvPr id="3" name="Espace réservé du contenu 2"/>
          <p:cNvSpPr>
            <a:spLocks noGrp="1"/>
          </p:cNvSpPr>
          <p:nvPr>
            <p:ph idx="1"/>
          </p:nvPr>
        </p:nvSpPr>
        <p:spPr/>
        <p:txBody>
          <a:bodyPr/>
          <a:lstStyle/>
          <a:p>
            <a:pPr marL="571500" indent="-571500">
              <a:lnSpc>
                <a:spcPct val="100000"/>
              </a:lnSpc>
              <a:buFont typeface="+mj-lt"/>
              <a:buAutoNum type="romanUcPeriod"/>
            </a:pPr>
            <a:r>
              <a:rPr lang="fr-FR" dirty="0"/>
              <a:t>Définition de la sécurité du Système d’Information dans les établissements de santé</a:t>
            </a:r>
          </a:p>
          <a:p>
            <a:pPr marL="571500" indent="-571500">
              <a:lnSpc>
                <a:spcPct val="100000"/>
              </a:lnSpc>
              <a:buFont typeface="+mj-lt"/>
              <a:buAutoNum type="romanUcPeriod"/>
            </a:pPr>
            <a:r>
              <a:rPr lang="fr-FR" dirty="0"/>
              <a:t>E</a:t>
            </a:r>
            <a:r>
              <a:rPr lang="fr-FR" dirty="0" smtClean="0"/>
              <a:t>njeux </a:t>
            </a:r>
            <a:r>
              <a:rPr lang="fr-FR" dirty="0"/>
              <a:t>de la sécurité de l’information pour l’établissement de santé</a:t>
            </a:r>
          </a:p>
          <a:p>
            <a:pPr marL="571500" indent="-571500">
              <a:lnSpc>
                <a:spcPct val="100000"/>
              </a:lnSpc>
              <a:buFont typeface="+mj-lt"/>
              <a:buAutoNum type="romanUcPeriod"/>
            </a:pPr>
            <a:r>
              <a:rPr lang="fr-FR" dirty="0"/>
              <a:t>Maîtriser la sécurité du Système d’Information (SI) – Comment ?</a:t>
            </a:r>
          </a:p>
          <a:p>
            <a:pPr marL="571500" indent="-571500">
              <a:lnSpc>
                <a:spcPct val="100000"/>
              </a:lnSpc>
              <a:buFont typeface="+mj-lt"/>
              <a:buAutoNum type="romanUcPeriod"/>
            </a:pPr>
            <a:r>
              <a:rPr lang="fr-FR" dirty="0" smtClean="0"/>
              <a:t>Diagnostic </a:t>
            </a:r>
            <a:r>
              <a:rPr lang="fr-FR" dirty="0"/>
              <a:t>et une gouvernance </a:t>
            </a:r>
            <a:r>
              <a:rPr lang="fr-FR" dirty="0" smtClean="0"/>
              <a:t>sécurité</a:t>
            </a:r>
            <a:r>
              <a:rPr lang="fr-FR" sz="3200" dirty="0" smtClean="0"/>
              <a:t>: </a:t>
            </a:r>
            <a:r>
              <a:rPr lang="fr-FR" dirty="0"/>
              <a:t>Comment mettre en place la démarche ; à qui déléguer le rôle de responsable ?</a:t>
            </a:r>
            <a:endParaRPr lang="fr-FR" sz="2400" dirty="0"/>
          </a:p>
          <a:p>
            <a:pPr marL="571500" indent="-571500">
              <a:lnSpc>
                <a:spcPct val="100000"/>
              </a:lnSpc>
              <a:buFont typeface="+mj-lt"/>
              <a:buAutoNum type="romanUcPeriod"/>
            </a:pPr>
            <a:r>
              <a:rPr lang="fr-FR" dirty="0"/>
              <a:t>Arbitrage </a:t>
            </a:r>
            <a:r>
              <a:rPr lang="fr-FR" dirty="0" smtClean="0"/>
              <a:t>guidé </a:t>
            </a:r>
            <a:r>
              <a:rPr lang="fr-FR" dirty="0"/>
              <a:t>par la nature des actions : les actions « pépites »</a:t>
            </a:r>
          </a:p>
          <a:p>
            <a:pPr marL="571500" indent="-571500">
              <a:lnSpc>
                <a:spcPct val="100000"/>
              </a:lnSpc>
              <a:buFont typeface="+mj-lt"/>
              <a:buAutoNum type="romanUcPeriod"/>
            </a:pPr>
            <a:r>
              <a:rPr lang="fr-FR" dirty="0"/>
              <a:t>C</a:t>
            </a:r>
            <a:r>
              <a:rPr lang="fr-FR" dirty="0" smtClean="0"/>
              <a:t>ommunication </a:t>
            </a:r>
            <a:r>
              <a:rPr lang="fr-FR" dirty="0"/>
              <a:t>: un levier essentiel</a:t>
            </a:r>
          </a:p>
          <a:p>
            <a:endParaRPr lang="fr-FR" dirty="0"/>
          </a:p>
        </p:txBody>
      </p:sp>
    </p:spTree>
    <p:extLst>
      <p:ext uri="{BB962C8B-B14F-4D97-AF65-F5344CB8AC3E}">
        <p14:creationId xmlns:p14="http://schemas.microsoft.com/office/powerpoint/2010/main" val="2593256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00B050"/>
                </a:solidFill>
              </a:rPr>
              <a:t>II</a:t>
            </a:r>
            <a:r>
              <a:rPr lang="fr-FR" b="1" dirty="0">
                <a:solidFill>
                  <a:srgbClr val="00B050"/>
                </a:solidFill>
              </a:rPr>
              <a:t>)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dirty="0"/>
              <a:t>L’utilisation des technologies de l’information améliore la qualité des soins, les conditions de travail… mais elle est aussi porteuse de nouveaux risques et de nouvelles contraintes.</a:t>
            </a:r>
          </a:p>
          <a:p>
            <a:pPr marL="0" indent="0">
              <a:buNone/>
            </a:pPr>
            <a:endParaRPr lang="fr-FR" dirty="0"/>
          </a:p>
          <a:p>
            <a:pPr marL="0" indent="0">
              <a:buNone/>
            </a:pPr>
            <a:r>
              <a:rPr lang="fr-FR" b="1" u="sng" dirty="0">
                <a:solidFill>
                  <a:srgbClr val="FF0000"/>
                </a:solidFill>
              </a:rPr>
              <a:t>Ainsi,</a:t>
            </a:r>
            <a:r>
              <a:rPr lang="fr-FR" dirty="0"/>
              <a:t> la mise en place du DPI doit être accompagnée d’une </a:t>
            </a:r>
            <a:r>
              <a:rPr lang="fr-FR" b="1" i="1" dirty="0"/>
              <a:t>garantie de disponibilité</a:t>
            </a:r>
            <a:r>
              <a:rPr lang="fr-FR" dirty="0"/>
              <a:t> 24h/24 et 7j/7, et </a:t>
            </a:r>
            <a:r>
              <a:rPr lang="fr-FR" b="1" i="1" dirty="0"/>
              <a:t>d’authenticité des informations </a:t>
            </a:r>
            <a:r>
              <a:rPr lang="fr-FR" dirty="0"/>
              <a:t>s’y trouvant. </a:t>
            </a:r>
          </a:p>
          <a:p>
            <a:pPr marL="0" indent="0">
              <a:buNone/>
            </a:pPr>
            <a:endParaRPr lang="fr-FR" dirty="0"/>
          </a:p>
          <a:p>
            <a:pPr marL="0" indent="0">
              <a:buNone/>
            </a:pPr>
            <a:r>
              <a:rPr lang="fr-FR" dirty="0"/>
              <a:t>Un dysfonctionnement du SI entrainant un mélange de résultats de biologie peut avoir un impact fort sur une prise en charge d’un patient.</a:t>
            </a:r>
          </a:p>
        </p:txBody>
      </p:sp>
    </p:spTree>
    <p:extLst>
      <p:ext uri="{BB962C8B-B14F-4D97-AF65-F5344CB8AC3E}">
        <p14:creationId xmlns:p14="http://schemas.microsoft.com/office/powerpoint/2010/main" val="1418047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a:bodyPr>
          <a:lstStyle/>
          <a:p>
            <a:pPr marL="0" indent="0">
              <a:lnSpc>
                <a:spcPct val="150000"/>
              </a:lnSpc>
              <a:buNone/>
            </a:pPr>
            <a:r>
              <a:rPr lang="fr-FR" b="1" dirty="0"/>
              <a:t>2 - LE LIEN ENTRE INCIDENTS DE </a:t>
            </a:r>
            <a:r>
              <a:rPr lang="fr-FR" b="1" dirty="0" smtClean="0"/>
              <a:t>SECURITÉ </a:t>
            </a:r>
            <a:r>
              <a:rPr lang="fr-FR" b="1" dirty="0"/>
              <a:t>ET </a:t>
            </a:r>
            <a:r>
              <a:rPr lang="fr-FR" b="1" dirty="0" smtClean="0"/>
              <a:t>QUALITÉ </a:t>
            </a:r>
            <a:r>
              <a:rPr lang="fr-FR" b="1" dirty="0"/>
              <a:t>DE L’OFFRE DE SOINS</a:t>
            </a:r>
          </a:p>
          <a:p>
            <a:pPr marL="0" indent="0">
              <a:lnSpc>
                <a:spcPct val="150000"/>
              </a:lnSpc>
              <a:buNone/>
            </a:pPr>
            <a:r>
              <a:rPr lang="fr-FR" dirty="0"/>
              <a:t>L’informatisation de la prise en charge du patient rend celle-ci vulnérable à tout incident impactant le système d’information.</a:t>
            </a:r>
          </a:p>
        </p:txBody>
      </p:sp>
    </p:spTree>
    <p:extLst>
      <p:ext uri="{BB962C8B-B14F-4D97-AF65-F5344CB8AC3E}">
        <p14:creationId xmlns:p14="http://schemas.microsoft.com/office/powerpoint/2010/main" val="630432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fontScale="85000" lnSpcReduction="20000"/>
          </a:bodyPr>
          <a:lstStyle/>
          <a:p>
            <a:pPr marL="0" indent="0">
              <a:lnSpc>
                <a:spcPct val="150000"/>
              </a:lnSpc>
              <a:buNone/>
            </a:pPr>
            <a:r>
              <a:rPr lang="fr-FR" b="1" dirty="0"/>
              <a:t>2 - LE LIEN ENTRE INCIDENTS DE SECURITE ET QUALITE DE L’OFFRE DE SOINS (suite)</a:t>
            </a:r>
          </a:p>
          <a:p>
            <a:pPr marL="0" indent="0">
              <a:lnSpc>
                <a:spcPct val="150000"/>
              </a:lnSpc>
              <a:buNone/>
            </a:pPr>
            <a:r>
              <a:rPr lang="fr-FR" b="1" i="1" dirty="0"/>
              <a:t>Prenons un exemple tiré de fait réel : </a:t>
            </a:r>
            <a:r>
              <a:rPr lang="fr-FR" dirty="0"/>
              <a:t>lorsqu’un virus paralyse les applications utilisées dans la gestion des urgences, cet incident peut engendrer une désorganisation des interventions et des accès à l’information relative à l’état de santé du patient.</a:t>
            </a:r>
          </a:p>
          <a:p>
            <a:pPr marL="0" indent="0">
              <a:lnSpc>
                <a:spcPct val="150000"/>
              </a:lnSpc>
              <a:buNone/>
            </a:pPr>
            <a:r>
              <a:rPr lang="fr-FR" dirty="0"/>
              <a:t>Ce n’est pas l’utilisation des systèmes d’information au sein des établissements de santé qui est en cause ici, mais les liens possibles entre un incident</a:t>
            </a:r>
          </a:p>
        </p:txBody>
      </p:sp>
    </p:spTree>
    <p:extLst>
      <p:ext uri="{BB962C8B-B14F-4D97-AF65-F5344CB8AC3E}">
        <p14:creationId xmlns:p14="http://schemas.microsoft.com/office/powerpoint/2010/main" val="1260670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marL="0" indent="0" algn="just">
              <a:buNone/>
            </a:pPr>
            <a:r>
              <a:rPr lang="fr-FR" b="1" dirty="0"/>
              <a:t>3 - LES CONSEQUENCES DES INCIDENTS DE </a:t>
            </a:r>
            <a:r>
              <a:rPr lang="fr-FR" b="1" dirty="0" smtClean="0"/>
              <a:t>SECURITÉ</a:t>
            </a:r>
            <a:endParaRPr lang="fr-FR" b="1" dirty="0"/>
          </a:p>
          <a:p>
            <a:pPr marL="0" indent="0" algn="just">
              <a:lnSpc>
                <a:spcPct val="150000"/>
              </a:lnSpc>
              <a:buNone/>
            </a:pPr>
            <a:r>
              <a:rPr lang="fr-FR" dirty="0"/>
              <a:t>Les pertes </a:t>
            </a:r>
            <a:r>
              <a:rPr lang="fr-FR" b="1" dirty="0"/>
              <a:t>d'intégrité</a:t>
            </a:r>
            <a:r>
              <a:rPr lang="fr-FR" dirty="0"/>
              <a:t>, de </a:t>
            </a:r>
            <a:r>
              <a:rPr lang="fr-FR" b="1" dirty="0"/>
              <a:t>disponibilité</a:t>
            </a:r>
            <a:r>
              <a:rPr lang="fr-FR" dirty="0"/>
              <a:t>, de </a:t>
            </a:r>
            <a:r>
              <a:rPr lang="fr-FR" b="1" dirty="0"/>
              <a:t>confidentialité </a:t>
            </a:r>
            <a:r>
              <a:rPr lang="fr-FR" dirty="0"/>
              <a:t>et </a:t>
            </a:r>
            <a:r>
              <a:rPr lang="fr-FR" b="1" dirty="0"/>
              <a:t>de traçabilité </a:t>
            </a:r>
            <a:r>
              <a:rPr lang="fr-FR" dirty="0"/>
              <a:t>de l’information médicale, peuvent engendrer des conséquences cliniques importantes, ainsi que des répercussions possibles sur la notoriété de l’établissement. En voici quelques exemples :</a:t>
            </a:r>
          </a:p>
        </p:txBody>
      </p:sp>
    </p:spTree>
    <p:extLst>
      <p:ext uri="{BB962C8B-B14F-4D97-AF65-F5344CB8AC3E}">
        <p14:creationId xmlns:p14="http://schemas.microsoft.com/office/powerpoint/2010/main" val="2916467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gn="just">
              <a:lnSpc>
                <a:spcPct val="150000"/>
              </a:lnSpc>
            </a:pPr>
            <a:r>
              <a:rPr lang="fr-FR" b="1" dirty="0"/>
              <a:t>Une indisponibilité </a:t>
            </a:r>
            <a:r>
              <a:rPr lang="fr-FR" dirty="0"/>
              <a:t>des données de santé à un moment crucial (intervention chirurgicale, administration de médicaments, consultation,…) peut entraîner la </a:t>
            </a:r>
            <a:r>
              <a:rPr lang="fr-FR" i="1" dirty="0">
                <a:solidFill>
                  <a:srgbClr val="FF0000"/>
                </a:solidFill>
              </a:rPr>
              <a:t>répétition d’un acte</a:t>
            </a:r>
            <a:r>
              <a:rPr lang="fr-FR" dirty="0"/>
              <a:t>, une </a:t>
            </a:r>
            <a:r>
              <a:rPr lang="fr-FR" i="1" dirty="0">
                <a:solidFill>
                  <a:srgbClr val="FF0000"/>
                </a:solidFill>
              </a:rPr>
              <a:t>imprécision, des retards ou des erreurs dans les diagnostics ou les soins</a:t>
            </a:r>
            <a:r>
              <a:rPr lang="fr-FR" dirty="0"/>
              <a:t>, et se traduire par une </a:t>
            </a:r>
            <a:r>
              <a:rPr lang="fr-FR" i="1" dirty="0">
                <a:solidFill>
                  <a:srgbClr val="FF0000"/>
                </a:solidFill>
              </a:rPr>
              <a:t>perte de chance pour le patient </a:t>
            </a:r>
            <a:r>
              <a:rPr lang="fr-FR" dirty="0"/>
              <a:t>par méconnaissance de son contexte et de ses historiques médicaux ;</a:t>
            </a:r>
          </a:p>
          <a:p>
            <a:pPr algn="just">
              <a:lnSpc>
                <a:spcPct val="150000"/>
              </a:lnSpc>
            </a:pPr>
            <a:endParaRPr lang="fr-FR" dirty="0"/>
          </a:p>
        </p:txBody>
      </p:sp>
    </p:spTree>
    <p:extLst>
      <p:ext uri="{BB962C8B-B14F-4D97-AF65-F5344CB8AC3E}">
        <p14:creationId xmlns:p14="http://schemas.microsoft.com/office/powerpoint/2010/main" val="14198025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gn="just">
              <a:lnSpc>
                <a:spcPct val="150000"/>
              </a:lnSpc>
            </a:pPr>
            <a:r>
              <a:rPr lang="fr-FR" b="1" dirty="0"/>
              <a:t>Un défaut d’intégrité </a:t>
            </a:r>
            <a:r>
              <a:rPr lang="fr-FR" dirty="0"/>
              <a:t>de la donnée de santé, comme l'altération accidentelle ou illégitime d'un dossier de santé ou du paramétrage d’un équipement biomédical, est susceptible d'entraîner des erreurs médicales, voire un préjudice vital envers le patient.</a:t>
            </a:r>
          </a:p>
        </p:txBody>
      </p:sp>
    </p:spTree>
    <p:extLst>
      <p:ext uri="{BB962C8B-B14F-4D97-AF65-F5344CB8AC3E}">
        <p14:creationId xmlns:p14="http://schemas.microsoft.com/office/powerpoint/2010/main" val="3639349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gn="just">
              <a:lnSpc>
                <a:spcPct val="150000"/>
              </a:lnSpc>
            </a:pPr>
            <a:r>
              <a:rPr lang="fr-FR" b="1" dirty="0"/>
              <a:t>Un défaut de confidentialité </a:t>
            </a:r>
            <a:r>
              <a:rPr lang="fr-FR" dirty="0"/>
              <a:t>d’un document de santé, comme la divulgation à la famille, aux services d’une société d'assurance ou d’un employeur d'un résultat positif de dépistage de tumeur maligne, pourrait porter préjudice au patient, puis par voie de conséquence, au professionnel de santé et/ou au responsable de la perte de confidentialité.</a:t>
            </a:r>
          </a:p>
        </p:txBody>
      </p:sp>
    </p:spTree>
    <p:extLst>
      <p:ext uri="{BB962C8B-B14F-4D97-AF65-F5344CB8AC3E}">
        <p14:creationId xmlns:p14="http://schemas.microsoft.com/office/powerpoint/2010/main" val="566368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nSpc>
                <a:spcPct val="150000"/>
              </a:lnSpc>
            </a:pPr>
            <a:r>
              <a:rPr lang="fr-FR" b="1" dirty="0"/>
              <a:t>L'absence de preuve sur l'auteur </a:t>
            </a:r>
            <a:r>
              <a:rPr lang="fr-FR" dirty="0"/>
              <a:t>d’un document médical (ex. ordonnance) dont la lecture aboutit à une erreur médicale, ne permet pas d'imputer l'erreur à la personne réellement en cause et de trouver la source des erreurs.</a:t>
            </a:r>
          </a:p>
        </p:txBody>
      </p:sp>
    </p:spTree>
    <p:extLst>
      <p:ext uri="{BB962C8B-B14F-4D97-AF65-F5344CB8AC3E}">
        <p14:creationId xmlns:p14="http://schemas.microsoft.com/office/powerpoint/2010/main" val="4119281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marL="0" indent="0" algn="just">
              <a:buNone/>
            </a:pPr>
            <a:r>
              <a:rPr lang="fr-FR" b="1" dirty="0"/>
              <a:t>4 - LES MENACES QUI PESENT SUR LE SYSTÈME D’INFORMATION</a:t>
            </a:r>
          </a:p>
          <a:p>
            <a:pPr marL="0" indent="0" algn="just">
              <a:lnSpc>
                <a:spcPct val="150000"/>
              </a:lnSpc>
              <a:buNone/>
            </a:pPr>
            <a:r>
              <a:rPr lang="fr-FR" dirty="0"/>
              <a:t>Les menaces pesant sur l’intégrité, la disponibilité ou la confidentialité des informations sont souvent liées à des </a:t>
            </a:r>
            <a:r>
              <a:rPr lang="fr-FR" b="1" dirty="0"/>
              <a:t>erreurs humaines </a:t>
            </a:r>
            <a:r>
              <a:rPr lang="fr-FR" dirty="0"/>
              <a:t>(du fait de la négligence ou de l’ignorance).</a:t>
            </a:r>
          </a:p>
          <a:p>
            <a:pPr marL="0" indent="0" algn="just">
              <a:buNone/>
            </a:pPr>
            <a:endParaRPr lang="fr-FR" dirty="0"/>
          </a:p>
          <a:p>
            <a:pPr marL="0" indent="0" algn="just">
              <a:buNone/>
            </a:pPr>
            <a:endParaRPr lang="fr-FR" dirty="0"/>
          </a:p>
        </p:txBody>
      </p:sp>
      <p:pic>
        <p:nvPicPr>
          <p:cNvPr id="4" name="Image 3"/>
          <p:cNvPicPr>
            <a:picLocks noChangeAspect="1"/>
          </p:cNvPicPr>
          <p:nvPr/>
        </p:nvPicPr>
        <p:blipFill>
          <a:blip r:embed="rId2"/>
          <a:stretch>
            <a:fillRect/>
          </a:stretch>
        </p:blipFill>
        <p:spPr>
          <a:xfrm>
            <a:off x="2086378" y="4211391"/>
            <a:ext cx="7637172" cy="2343956"/>
          </a:xfrm>
          <a:prstGeom prst="rect">
            <a:avLst/>
          </a:prstGeom>
        </p:spPr>
      </p:pic>
    </p:spTree>
    <p:extLst>
      <p:ext uri="{BB962C8B-B14F-4D97-AF65-F5344CB8AC3E}">
        <p14:creationId xmlns:p14="http://schemas.microsoft.com/office/powerpoint/2010/main" val="38262828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60316"/>
            <a:ext cx="10515600" cy="1325563"/>
          </a:xfrm>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a:xfrm>
            <a:off x="838200" y="1546325"/>
            <a:ext cx="10515600" cy="4351338"/>
          </a:xfrm>
        </p:spPr>
        <p:txBody>
          <a:bodyPr/>
          <a:lstStyle/>
          <a:p>
            <a:pPr marL="0" indent="0" algn="just">
              <a:lnSpc>
                <a:spcPct val="150000"/>
              </a:lnSpc>
              <a:buNone/>
            </a:pPr>
            <a:r>
              <a:rPr lang="fr-FR" dirty="0"/>
              <a:t>Les </a:t>
            </a:r>
            <a:r>
              <a:rPr lang="fr-FR" b="1" dirty="0"/>
              <a:t>erreurs d’implémentation des systèmes </a:t>
            </a:r>
            <a:r>
              <a:rPr lang="fr-FR" dirty="0"/>
              <a:t>sont aussi à l’origine d’incidents ; enfin, la </a:t>
            </a:r>
            <a:r>
              <a:rPr lang="fr-FR" b="1" dirty="0"/>
              <a:t>malveillance externe </a:t>
            </a:r>
            <a:r>
              <a:rPr lang="fr-FR" dirty="0"/>
              <a:t>est bien réelle et souvent négligée.</a:t>
            </a:r>
          </a:p>
          <a:p>
            <a:pPr marL="0" indent="0">
              <a:buNone/>
            </a:pPr>
            <a:endParaRPr lang="fr-FR" dirty="0"/>
          </a:p>
          <a:p>
            <a:pPr marL="0" indent="0">
              <a:buNone/>
            </a:pPr>
            <a:endParaRPr lang="fr-FR" dirty="0"/>
          </a:p>
          <a:p>
            <a:pPr marL="0" indent="0">
              <a:buNone/>
            </a:pPr>
            <a:endParaRPr lang="fr-FR" dirty="0"/>
          </a:p>
        </p:txBody>
      </p:sp>
      <p:pic>
        <p:nvPicPr>
          <p:cNvPr id="4" name="Image 3"/>
          <p:cNvPicPr>
            <a:picLocks noChangeAspect="1"/>
          </p:cNvPicPr>
          <p:nvPr/>
        </p:nvPicPr>
        <p:blipFill>
          <a:blip r:embed="rId2"/>
          <a:stretch>
            <a:fillRect/>
          </a:stretch>
        </p:blipFill>
        <p:spPr>
          <a:xfrm>
            <a:off x="2598312" y="3102948"/>
            <a:ext cx="8284335" cy="2794715"/>
          </a:xfrm>
          <a:prstGeom prst="rect">
            <a:avLst/>
          </a:prstGeom>
        </p:spPr>
      </p:pic>
    </p:spTree>
    <p:extLst>
      <p:ext uri="{BB962C8B-B14F-4D97-AF65-F5344CB8AC3E}">
        <p14:creationId xmlns:p14="http://schemas.microsoft.com/office/powerpoint/2010/main" val="2534413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solidFill>
                  <a:srgbClr val="00B050"/>
                </a:solidFill>
              </a:rPr>
              <a:t>I) </a:t>
            </a:r>
            <a:r>
              <a:rPr lang="fr-FR" b="1" dirty="0">
                <a:solidFill>
                  <a:srgbClr val="00B050"/>
                </a:solidFill>
              </a:rPr>
              <a:t>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solidFill>
                <a:srgbClr val="00B050"/>
              </a:solidFill>
            </a:endParaRPr>
          </a:p>
        </p:txBody>
      </p:sp>
      <p:sp>
        <p:nvSpPr>
          <p:cNvPr id="3" name="Espace réservé du contenu 2"/>
          <p:cNvSpPr>
            <a:spLocks noGrp="1"/>
          </p:cNvSpPr>
          <p:nvPr>
            <p:ph idx="1"/>
          </p:nvPr>
        </p:nvSpPr>
        <p:spPr/>
        <p:txBody>
          <a:bodyPr>
            <a:normAutofit lnSpcReduction="10000"/>
          </a:bodyPr>
          <a:lstStyle/>
          <a:p>
            <a:pPr marL="0" indent="0" algn="just">
              <a:lnSpc>
                <a:spcPct val="200000"/>
              </a:lnSpc>
              <a:buNone/>
            </a:pPr>
            <a:r>
              <a:rPr lang="fr-FR" dirty="0"/>
              <a:t>La sécurité permet de créer un espace numérique de confiance favorable à la dématérialisation, au partage et à l’échange de données de santé. </a:t>
            </a:r>
          </a:p>
          <a:p>
            <a:pPr marL="0" indent="0" algn="just">
              <a:lnSpc>
                <a:spcPct val="200000"/>
              </a:lnSpc>
              <a:buNone/>
            </a:pPr>
            <a:r>
              <a:rPr lang="fr-FR" dirty="0"/>
              <a:t>Elle ne se limite pas à protéger la confidentialité des données, ni à lutter contre des virus informatiques.</a:t>
            </a:r>
          </a:p>
        </p:txBody>
      </p:sp>
    </p:spTree>
    <p:extLst>
      <p:ext uri="{BB962C8B-B14F-4D97-AF65-F5344CB8AC3E}">
        <p14:creationId xmlns:p14="http://schemas.microsoft.com/office/powerpoint/2010/main" val="7461268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fontScale="77500" lnSpcReduction="20000"/>
          </a:bodyPr>
          <a:lstStyle/>
          <a:p>
            <a:pPr marL="0" indent="0" algn="just">
              <a:lnSpc>
                <a:spcPct val="160000"/>
              </a:lnSpc>
              <a:buNone/>
            </a:pPr>
            <a:r>
              <a:rPr lang="fr-FR" b="1" dirty="0"/>
              <a:t>Négligence du personnel dans la protection des données par méconnaissance des risques. </a:t>
            </a:r>
            <a:r>
              <a:rPr lang="fr-FR" dirty="0"/>
              <a:t>A cause de cette ignorance du risque , des données médicales se sont retrouvées indexées sur les moteurs de recherche internet début 2013 dans un hôpital français. </a:t>
            </a:r>
          </a:p>
          <a:p>
            <a:pPr marL="0" indent="0" algn="just">
              <a:lnSpc>
                <a:spcPct val="160000"/>
              </a:lnSpc>
              <a:buNone/>
            </a:pPr>
            <a:r>
              <a:rPr lang="fr-FR" dirty="0"/>
              <a:t>Le premier fait est le recours à un hébergeur externe non agréé, par méconnaissance des risques du stockage des données médicales à l’extérieur de l’établissement ;</a:t>
            </a:r>
          </a:p>
          <a:p>
            <a:pPr marL="0" indent="0" algn="just">
              <a:lnSpc>
                <a:spcPct val="160000"/>
              </a:lnSpc>
              <a:buNone/>
            </a:pPr>
            <a:r>
              <a:rPr lang="fr-FR" dirty="0"/>
              <a:t> Le second fait est la négligence de l’hébergeur qui dans la conception de son système de stockage a rendu possible que les dossiers médicaux soient visibles par les moteurs de recherche.</a:t>
            </a:r>
          </a:p>
        </p:txBody>
      </p:sp>
    </p:spTree>
    <p:extLst>
      <p:ext uri="{BB962C8B-B14F-4D97-AF65-F5344CB8AC3E}">
        <p14:creationId xmlns:p14="http://schemas.microsoft.com/office/powerpoint/2010/main" val="40272978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978794" y="746975"/>
            <a:ext cx="9994006" cy="5615188"/>
          </a:xfrm>
          <a:prstGeom prst="rect">
            <a:avLst/>
          </a:prstGeom>
        </p:spPr>
      </p:pic>
    </p:spTree>
    <p:extLst>
      <p:ext uri="{BB962C8B-B14F-4D97-AF65-F5344CB8AC3E}">
        <p14:creationId xmlns:p14="http://schemas.microsoft.com/office/powerpoint/2010/main" val="4073760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a:bodyPr>
          <a:lstStyle/>
          <a:p>
            <a:pPr algn="just">
              <a:lnSpc>
                <a:spcPct val="160000"/>
              </a:lnSpc>
            </a:pPr>
            <a:r>
              <a:rPr lang="fr-FR" b="1" dirty="0"/>
              <a:t>Introduction d'un virus dans le système d’information. </a:t>
            </a:r>
            <a:r>
              <a:rPr lang="fr-FR" dirty="0"/>
              <a:t>Une grande partie des incidents de sécurité informatique impliquent la propagation de virus. </a:t>
            </a:r>
          </a:p>
          <a:p>
            <a:pPr marL="0" indent="0" algn="just">
              <a:lnSpc>
                <a:spcPct val="160000"/>
              </a:lnSpc>
              <a:buNone/>
            </a:pPr>
            <a:r>
              <a:rPr lang="fr-FR" dirty="0"/>
              <a:t>En mars 2009, le virus « </a:t>
            </a:r>
            <a:r>
              <a:rPr lang="fr-FR" dirty="0" err="1"/>
              <a:t>Conficker</a:t>
            </a:r>
            <a:r>
              <a:rPr lang="fr-FR" dirty="0"/>
              <a:t> » a infecté plusieurs millions d’ordinateurs et on comptait, parmi les cibles, un grand nombre d’établissements de santé en France. </a:t>
            </a:r>
          </a:p>
        </p:txBody>
      </p:sp>
    </p:spTree>
    <p:extLst>
      <p:ext uri="{BB962C8B-B14F-4D97-AF65-F5344CB8AC3E}">
        <p14:creationId xmlns:p14="http://schemas.microsoft.com/office/powerpoint/2010/main" val="34984347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normAutofit/>
          </a:bodyPr>
          <a:lstStyle/>
          <a:p>
            <a:pPr marL="0" indent="0" algn="just">
              <a:lnSpc>
                <a:spcPct val="160000"/>
              </a:lnSpc>
              <a:buNone/>
            </a:pPr>
            <a:r>
              <a:rPr lang="fr-FR" dirty="0"/>
              <a:t>L’utilisation de clés USB (non sécurisées) par les médecins ou la mauvaise sécurisation de certains appareils connectés au réseau (appareils biomédicaux, ordinateurs personnels, etc.) sont autant de points de fragilité du système d’information qui sont exploités par les virus.</a:t>
            </a:r>
          </a:p>
        </p:txBody>
      </p:sp>
    </p:spTree>
    <p:extLst>
      <p:ext uri="{BB962C8B-B14F-4D97-AF65-F5344CB8AC3E}">
        <p14:creationId xmlns:p14="http://schemas.microsoft.com/office/powerpoint/2010/main" val="1674539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838200" y="365124"/>
            <a:ext cx="10945969" cy="5675067"/>
          </a:xfrm>
          <a:prstGeom prst="rect">
            <a:avLst/>
          </a:prstGeom>
        </p:spPr>
      </p:pic>
    </p:spTree>
    <p:extLst>
      <p:ext uri="{BB962C8B-B14F-4D97-AF65-F5344CB8AC3E}">
        <p14:creationId xmlns:p14="http://schemas.microsoft.com/office/powerpoint/2010/main" val="14665054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gn="just">
              <a:lnSpc>
                <a:spcPct val="150000"/>
              </a:lnSpc>
            </a:pPr>
            <a:r>
              <a:rPr lang="fr-FR" b="1" dirty="0"/>
              <a:t>Vols externes. </a:t>
            </a:r>
            <a:r>
              <a:rPr lang="fr-FR" dirty="0"/>
              <a:t>Le vol de données par des personnes extérieures peut se faire par une entrée physique dans l’hôpital mais également à distance </a:t>
            </a:r>
            <a:r>
              <a:rPr lang="fr-FR" i="1" dirty="0"/>
              <a:t>via </a:t>
            </a:r>
            <a:r>
              <a:rPr lang="fr-FR" dirty="0"/>
              <a:t>Internet. Des failles de sécurité dans les applications ou le réseau peuvent permettre à un hacker d’accéder aux données stockées sur les serveurs d’un établissement, de les subtiliser et, dans certains cas, de perturber le fonctionnement du SI.</a:t>
            </a:r>
          </a:p>
        </p:txBody>
      </p:sp>
    </p:spTree>
    <p:extLst>
      <p:ext uri="{BB962C8B-B14F-4D97-AF65-F5344CB8AC3E}">
        <p14:creationId xmlns:p14="http://schemas.microsoft.com/office/powerpoint/2010/main" val="14484499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838200" y="365125"/>
            <a:ext cx="10727028" cy="6151585"/>
          </a:xfrm>
          <a:prstGeom prst="rect">
            <a:avLst/>
          </a:prstGeom>
        </p:spPr>
      </p:pic>
    </p:spTree>
    <p:extLst>
      <p:ext uri="{BB962C8B-B14F-4D97-AF65-F5344CB8AC3E}">
        <p14:creationId xmlns:p14="http://schemas.microsoft.com/office/powerpoint/2010/main" val="6279728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 Enjeux de la sécurité de</a:t>
            </a:r>
            <a:br>
              <a:rPr lang="fr-FR" b="1" dirty="0">
                <a:solidFill>
                  <a:srgbClr val="00B050"/>
                </a:solidFill>
              </a:rPr>
            </a:br>
            <a:r>
              <a:rPr lang="fr-FR" b="1" dirty="0">
                <a:solidFill>
                  <a:srgbClr val="00B050"/>
                </a:solidFill>
              </a:rPr>
              <a:t>l’information pour l’établissement de santé</a:t>
            </a:r>
            <a:endParaRPr lang="fr-FR" dirty="0"/>
          </a:p>
        </p:txBody>
      </p:sp>
      <p:sp>
        <p:nvSpPr>
          <p:cNvPr id="3" name="Espace réservé du contenu 2"/>
          <p:cNvSpPr>
            <a:spLocks noGrp="1"/>
          </p:cNvSpPr>
          <p:nvPr>
            <p:ph idx="1"/>
          </p:nvPr>
        </p:nvSpPr>
        <p:spPr/>
        <p:txBody>
          <a:bodyPr/>
          <a:lstStyle/>
          <a:p>
            <a:pPr algn="just">
              <a:lnSpc>
                <a:spcPct val="150000"/>
              </a:lnSpc>
            </a:pPr>
            <a:r>
              <a:rPr lang="fr-FR" dirty="0"/>
              <a:t>D’autres menaces existent : le </a:t>
            </a:r>
            <a:r>
              <a:rPr lang="fr-FR" b="1" dirty="0"/>
              <a:t>vol interne</a:t>
            </a:r>
            <a:r>
              <a:rPr lang="fr-FR" dirty="0"/>
              <a:t>, les dommages matériels intentionnels ou non, la </a:t>
            </a:r>
            <a:r>
              <a:rPr lang="fr-FR" b="1" dirty="0"/>
              <a:t>défaillance de connexion Internet ; </a:t>
            </a:r>
            <a:r>
              <a:rPr lang="fr-FR" dirty="0"/>
              <a:t>il faut aussi indiquer </a:t>
            </a:r>
            <a:r>
              <a:rPr lang="fr-FR" b="1" dirty="0"/>
              <a:t>le bug d’un logiciel, la panne d’un matériel informatique ou du réseau</a:t>
            </a:r>
            <a:r>
              <a:rPr lang="fr-FR" dirty="0"/>
              <a:t>, qui peuvent conduire à un arrêt complet du système, si les mesures de sécurité sont inexistantes ou incomplètes.</a:t>
            </a:r>
          </a:p>
        </p:txBody>
      </p:sp>
    </p:spTree>
    <p:extLst>
      <p:ext uri="{BB962C8B-B14F-4D97-AF65-F5344CB8AC3E}">
        <p14:creationId xmlns:p14="http://schemas.microsoft.com/office/powerpoint/2010/main" val="40156875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00B050"/>
                </a:solidFill>
              </a:rPr>
              <a:t>III) </a:t>
            </a:r>
            <a:r>
              <a:rPr lang="fr-FR" b="1" dirty="0">
                <a:solidFill>
                  <a:srgbClr val="00B050"/>
                </a:solidFill>
              </a:rPr>
              <a:t>Maîtriser la sécurité du Système d’Information (SI) – Comment ?</a:t>
            </a:r>
            <a:endParaRPr lang="fr-FR" dirty="0">
              <a:solidFill>
                <a:srgbClr val="00B050"/>
              </a:solidFill>
            </a:endParaRPr>
          </a:p>
        </p:txBody>
      </p:sp>
      <p:sp>
        <p:nvSpPr>
          <p:cNvPr id="3" name="Espace réservé du contenu 2"/>
          <p:cNvSpPr>
            <a:spLocks noGrp="1"/>
          </p:cNvSpPr>
          <p:nvPr>
            <p:ph idx="1"/>
          </p:nvPr>
        </p:nvSpPr>
        <p:spPr/>
        <p:txBody>
          <a:bodyPr/>
          <a:lstStyle/>
          <a:p>
            <a:pPr marL="0" indent="0" algn="just">
              <a:lnSpc>
                <a:spcPct val="200000"/>
              </a:lnSpc>
              <a:buNone/>
            </a:pPr>
            <a:r>
              <a:rPr lang="fr-FR" dirty="0"/>
              <a:t>Une démarche de sécurité du système d’Information (SI) dans un établissement ne peut exister sans l’impulsion de la direction pour légitimer sa mise en œuvre.</a:t>
            </a:r>
          </a:p>
        </p:txBody>
      </p:sp>
    </p:spTree>
    <p:extLst>
      <p:ext uri="{BB962C8B-B14F-4D97-AF65-F5344CB8AC3E}">
        <p14:creationId xmlns:p14="http://schemas.microsoft.com/office/powerpoint/2010/main" val="39411337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buNone/>
            </a:pPr>
            <a:r>
              <a:rPr lang="fr-FR" b="1" dirty="0"/>
              <a:t>1 - LES OBJECTIFS DE LA </a:t>
            </a:r>
            <a:r>
              <a:rPr lang="fr-FR" b="1" dirty="0" smtClean="0"/>
              <a:t>SECURITÉ </a:t>
            </a:r>
            <a:r>
              <a:rPr lang="fr-FR" b="1" dirty="0"/>
              <a:t>DU SYSTÈME D’INFORMATION (SI)</a:t>
            </a:r>
            <a:endParaRPr lang="fr-FR" dirty="0"/>
          </a:p>
          <a:p>
            <a:pPr marL="0" indent="0" algn="just">
              <a:buNone/>
            </a:pPr>
            <a:r>
              <a:rPr lang="fr-FR" dirty="0"/>
              <a:t>Trois grands objectifs sont fixés à la démarche de sécurité du SI.</a:t>
            </a:r>
          </a:p>
          <a:p>
            <a:pPr marL="0" indent="0" algn="just">
              <a:buNone/>
            </a:pPr>
            <a:endParaRPr lang="fr-FR" dirty="0"/>
          </a:p>
          <a:p>
            <a:pPr marL="0" indent="0" algn="just">
              <a:buNone/>
            </a:pPr>
            <a:endParaRPr lang="fr-FR" dirty="0"/>
          </a:p>
          <a:p>
            <a:pPr marL="0" indent="0" algn="just">
              <a:buNone/>
            </a:pPr>
            <a:r>
              <a:rPr lang="fr-FR" b="1" dirty="0"/>
              <a:t>1.1 - Objectif 1 : Garantir l’intégrité de l’information en évitant toute altération ou perte de données</a:t>
            </a:r>
          </a:p>
          <a:p>
            <a:pPr marL="0" indent="0" algn="just">
              <a:buNone/>
            </a:pPr>
            <a:r>
              <a:rPr lang="fr-FR" dirty="0"/>
              <a:t>Réduire le risque de perte ou d’altération des données du SI est l’un des objectifs principaux.</a:t>
            </a:r>
          </a:p>
        </p:txBody>
      </p:sp>
    </p:spTree>
    <p:extLst>
      <p:ext uri="{BB962C8B-B14F-4D97-AF65-F5344CB8AC3E}">
        <p14:creationId xmlns:p14="http://schemas.microsoft.com/office/powerpoint/2010/main" val="2705605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solidFill>
                <a:srgbClr val="00B050"/>
              </a:solidFill>
            </a:endParaRPr>
          </a:p>
        </p:txBody>
      </p:sp>
      <p:sp>
        <p:nvSpPr>
          <p:cNvPr id="3" name="Espace réservé du contenu 2"/>
          <p:cNvSpPr>
            <a:spLocks noGrp="1"/>
          </p:cNvSpPr>
          <p:nvPr>
            <p:ph idx="1"/>
          </p:nvPr>
        </p:nvSpPr>
        <p:spPr/>
        <p:txBody>
          <a:bodyPr>
            <a:normAutofit fontScale="92500" lnSpcReduction="20000"/>
          </a:bodyPr>
          <a:lstStyle/>
          <a:p>
            <a:pPr marL="0" indent="0" algn="just">
              <a:lnSpc>
                <a:spcPct val="150000"/>
              </a:lnSpc>
              <a:buNone/>
            </a:pPr>
            <a:r>
              <a:rPr lang="fr-FR" dirty="0"/>
              <a:t>La sécurité :</a:t>
            </a:r>
          </a:p>
          <a:p>
            <a:pPr algn="just">
              <a:lnSpc>
                <a:spcPct val="150000"/>
              </a:lnSpc>
              <a:buFont typeface="Wingdings" panose="05000000000000000000" pitchFamily="2" charset="2"/>
              <a:buChar char="Ø"/>
            </a:pPr>
            <a:r>
              <a:rPr lang="fr-FR" dirty="0"/>
              <a:t> contribue à la qualité de la prise en charge des patients dans le respect de leurs droits.</a:t>
            </a:r>
          </a:p>
          <a:p>
            <a:pPr algn="just">
              <a:lnSpc>
                <a:spcPct val="150000"/>
              </a:lnSpc>
              <a:buFont typeface="Wingdings" panose="05000000000000000000" pitchFamily="2" charset="2"/>
              <a:buChar char="Ø"/>
            </a:pPr>
            <a:r>
              <a:rPr lang="fr-FR" dirty="0"/>
              <a:t>  garantit notamment la confidentialité, la traçabilité et la pérennité des données numériques de santé à caractère personnel.</a:t>
            </a:r>
          </a:p>
          <a:p>
            <a:pPr algn="just">
              <a:lnSpc>
                <a:spcPct val="150000"/>
              </a:lnSpc>
              <a:buFont typeface="Wingdings" panose="05000000000000000000" pitchFamily="2" charset="2"/>
              <a:buChar char="Ø"/>
            </a:pPr>
            <a:r>
              <a:rPr lang="fr-FR" dirty="0"/>
              <a:t>  offre aux professionnels de santé une « sécurité juridique » lors de l’utilisation du système d’information.</a:t>
            </a:r>
          </a:p>
        </p:txBody>
      </p:sp>
    </p:spTree>
    <p:extLst>
      <p:ext uri="{BB962C8B-B14F-4D97-AF65-F5344CB8AC3E}">
        <p14:creationId xmlns:p14="http://schemas.microsoft.com/office/powerpoint/2010/main" val="11291219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lnSpcReduction="10000"/>
          </a:bodyPr>
          <a:lstStyle/>
          <a:p>
            <a:pPr marL="0" indent="0" algn="just">
              <a:lnSpc>
                <a:spcPct val="150000"/>
              </a:lnSpc>
              <a:buNone/>
            </a:pPr>
            <a:r>
              <a:rPr lang="fr-FR" dirty="0"/>
              <a:t>Pour atteindre cet objectif, l’une des actions prioritaires doit porter sur </a:t>
            </a:r>
            <a:r>
              <a:rPr lang="fr-FR" b="1" dirty="0"/>
              <a:t>la mise en œuvre d’un plan de sauvegarde des données du SI. </a:t>
            </a:r>
            <a:r>
              <a:rPr lang="fr-FR" dirty="0"/>
              <a:t>L’expérience montre que ce plan n’est jamais efficace à moins d’être testé régulièrement (sauvegardes incomplètes, restauration impossible, absence de procédures de reprise des données non sauvegardées, etc.) ; ces tests sont </a:t>
            </a:r>
            <a:r>
              <a:rPr lang="fr-FR" b="1" dirty="0"/>
              <a:t>exécutés avec la collaboration des utilisateurs du SI </a:t>
            </a:r>
            <a:r>
              <a:rPr lang="fr-FR" dirty="0"/>
              <a:t>de l’établissement.</a:t>
            </a:r>
          </a:p>
        </p:txBody>
      </p:sp>
    </p:spTree>
    <p:extLst>
      <p:ext uri="{BB962C8B-B14F-4D97-AF65-F5344CB8AC3E}">
        <p14:creationId xmlns:p14="http://schemas.microsoft.com/office/powerpoint/2010/main" val="20267560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dirty="0"/>
              <a:t>Pour garantir la qualité de l’information, les praticiens des établissements interrogés expriment le besoin de pouvoir </a:t>
            </a:r>
            <a:r>
              <a:rPr lang="fr-FR" b="1" dirty="0"/>
              <a:t>établir les responsabilités en cas d’anomalie ou d’altération sur des données </a:t>
            </a:r>
            <a:r>
              <a:rPr lang="fr-FR" dirty="0"/>
              <a:t>de santé. </a:t>
            </a:r>
          </a:p>
        </p:txBody>
      </p:sp>
    </p:spTree>
    <p:extLst>
      <p:ext uri="{BB962C8B-B14F-4D97-AF65-F5344CB8AC3E}">
        <p14:creationId xmlns:p14="http://schemas.microsoft.com/office/powerpoint/2010/main" val="20810098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dirty="0"/>
              <a:t>Pour répondre à ces besoins, une deuxième action consiste à </a:t>
            </a:r>
            <a:r>
              <a:rPr lang="fr-FR" b="1" dirty="0"/>
              <a:t>activer dans les applications du SI, autant que possible, des fonctions de génération de traces associée aux opérations réalisées sur les données</a:t>
            </a:r>
            <a:r>
              <a:rPr lang="fr-FR" dirty="0"/>
              <a:t>; les traces obtenues doivent être conservées au moins 3 </a:t>
            </a:r>
            <a:r>
              <a:rPr lang="fr-FR" dirty="0" smtClean="0"/>
              <a:t>mois (historique des mouvements) </a:t>
            </a:r>
            <a:r>
              <a:rPr lang="fr-FR" dirty="0"/>
              <a:t>pour pouvoir être exploitées en cas de recherche de la cause d’une anomalie.</a:t>
            </a:r>
          </a:p>
        </p:txBody>
      </p:sp>
    </p:spTree>
    <p:extLst>
      <p:ext uri="{BB962C8B-B14F-4D97-AF65-F5344CB8AC3E}">
        <p14:creationId xmlns:p14="http://schemas.microsoft.com/office/powerpoint/2010/main" val="32474457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p:cNvPicPr>
            <a:picLocks noGrp="1" noChangeAspect="1"/>
          </p:cNvPicPr>
          <p:nvPr>
            <p:ph idx="1"/>
          </p:nvPr>
        </p:nvPicPr>
        <p:blipFill>
          <a:blip r:embed="rId2"/>
          <a:stretch>
            <a:fillRect/>
          </a:stretch>
        </p:blipFill>
        <p:spPr>
          <a:xfrm>
            <a:off x="528034" y="206062"/>
            <a:ext cx="11230377" cy="6117465"/>
          </a:xfrm>
          <a:prstGeom prst="rect">
            <a:avLst/>
          </a:prstGeom>
        </p:spPr>
      </p:pic>
    </p:spTree>
    <p:extLst>
      <p:ext uri="{BB962C8B-B14F-4D97-AF65-F5344CB8AC3E}">
        <p14:creationId xmlns:p14="http://schemas.microsoft.com/office/powerpoint/2010/main" val="20386783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1.2 - Objectif 2 : S’assurer de la continuité des services en cas de défaut grave de l’informatique</a:t>
            </a:r>
          </a:p>
          <a:p>
            <a:pPr marL="0" indent="0" algn="just">
              <a:lnSpc>
                <a:spcPct val="150000"/>
              </a:lnSpc>
              <a:buNone/>
            </a:pPr>
            <a:r>
              <a:rPr lang="fr-FR" dirty="0"/>
              <a:t>Elaborer un plan de continuité d’activité pour s’assurer qu’en toutes circonstances, les activités vitales de l’établissement ne seront pas arrêtées. </a:t>
            </a:r>
          </a:p>
        </p:txBody>
      </p:sp>
    </p:spTree>
    <p:extLst>
      <p:ext uri="{BB962C8B-B14F-4D97-AF65-F5344CB8AC3E}">
        <p14:creationId xmlns:p14="http://schemas.microsoft.com/office/powerpoint/2010/main" val="8390555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dirty="0"/>
              <a:t>En cas d’arrêt du SI, ce plan prévoit des </a:t>
            </a:r>
            <a:r>
              <a:rPr lang="fr-FR" b="1" dirty="0"/>
              <a:t>procédures palliatives qui devront être suivies par les utilisateurs</a:t>
            </a:r>
            <a:r>
              <a:rPr lang="fr-FR" dirty="0"/>
              <a:t>. Des cas ont montré qu’un arrêt pouvait entraîner, s’il n’est pas correctement géré, des pertes de chances pour des patients, une perte d’image et des pertes d’activité pour l’établissement.</a:t>
            </a:r>
          </a:p>
        </p:txBody>
      </p:sp>
    </p:spTree>
    <p:extLst>
      <p:ext uri="{BB962C8B-B14F-4D97-AF65-F5344CB8AC3E}">
        <p14:creationId xmlns:p14="http://schemas.microsoft.com/office/powerpoint/2010/main" val="39394616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lgn="just">
              <a:lnSpc>
                <a:spcPct val="150000"/>
              </a:lnSpc>
              <a:buNone/>
            </a:pPr>
            <a:r>
              <a:rPr lang="fr-FR" dirty="0"/>
              <a:t>Les situations suivantes ont été vécues dans des établissements: le logiciel ou le serveur hébergeant le DPI ne fonctionne plus ; l’alimentation électrique est coupée ; un pourcentage important des postes informatiques sont infectés par un virus et ne fonctionnent plus.</a:t>
            </a:r>
          </a:p>
          <a:p>
            <a:pPr marL="0" indent="0" algn="just">
              <a:lnSpc>
                <a:spcPct val="150000"/>
              </a:lnSpc>
              <a:buNone/>
            </a:pPr>
            <a:r>
              <a:rPr lang="fr-FR" dirty="0"/>
              <a:t>Tous admettent qu’une </a:t>
            </a:r>
            <a:r>
              <a:rPr lang="fr-FR" b="1" dirty="0"/>
              <a:t>préparation adaptée avant ces incidents </a:t>
            </a:r>
            <a:r>
              <a:rPr lang="fr-FR" dirty="0"/>
              <a:t>mettant en œuvre des moyens techniques, des procédures, de l’organisation, aurait permis d’éviter des situations parfois critiques.</a:t>
            </a:r>
          </a:p>
        </p:txBody>
      </p:sp>
    </p:spTree>
    <p:extLst>
      <p:ext uri="{BB962C8B-B14F-4D97-AF65-F5344CB8AC3E}">
        <p14:creationId xmlns:p14="http://schemas.microsoft.com/office/powerpoint/2010/main" val="99450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1.3 - Objectif 3 : Garantir la confidentialité des données à caractère personnel</a:t>
            </a:r>
          </a:p>
          <a:p>
            <a:pPr marL="0" indent="0" algn="just">
              <a:lnSpc>
                <a:spcPct val="150000"/>
              </a:lnSpc>
              <a:buNone/>
            </a:pPr>
            <a:r>
              <a:rPr lang="fr-FR" dirty="0"/>
              <a:t>Un établissement de santé traite des données à caractère personnel qualifiées de sensibles par la loi « informatique et libertés »</a:t>
            </a:r>
          </a:p>
        </p:txBody>
      </p:sp>
    </p:spTree>
    <p:extLst>
      <p:ext uri="{BB962C8B-B14F-4D97-AF65-F5344CB8AC3E}">
        <p14:creationId xmlns:p14="http://schemas.microsoft.com/office/powerpoint/2010/main" val="36223019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dirty="0"/>
              <a:t>Au-delà de la </a:t>
            </a:r>
            <a:r>
              <a:rPr lang="fr-FR" b="1" dirty="0"/>
              <a:t>contrainte règlementaire</a:t>
            </a:r>
            <a:r>
              <a:rPr lang="fr-FR" dirty="0"/>
              <a:t>, et à côté du </a:t>
            </a:r>
            <a:r>
              <a:rPr lang="fr-FR" b="1" dirty="0"/>
              <a:t>préjudice </a:t>
            </a:r>
            <a:r>
              <a:rPr lang="fr-FR" dirty="0"/>
              <a:t>potentiellement grave subi par les patients dont les données médicales ont été divulguées, force est de constater que ces incidents  (la </a:t>
            </a:r>
            <a:r>
              <a:rPr lang="fr-FR" b="1" dirty="0"/>
              <a:t>diffusion massive de données médicales</a:t>
            </a:r>
            <a:r>
              <a:rPr lang="fr-FR" dirty="0"/>
              <a:t>) font de plus en plus souvent l’objet d’une médiatisation et atteignent alors l’image de l’établissement.</a:t>
            </a:r>
          </a:p>
        </p:txBody>
      </p:sp>
    </p:spTree>
    <p:extLst>
      <p:ext uri="{BB962C8B-B14F-4D97-AF65-F5344CB8AC3E}">
        <p14:creationId xmlns:p14="http://schemas.microsoft.com/office/powerpoint/2010/main" val="33045742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lstStyle/>
          <a:p>
            <a:pPr marL="0" indent="0" algn="just">
              <a:lnSpc>
                <a:spcPct val="150000"/>
              </a:lnSpc>
              <a:buNone/>
            </a:pPr>
            <a:r>
              <a:rPr lang="fr-FR" dirty="0"/>
              <a:t>Aussi, l’établissement doit mettre en pratique toutes les </a:t>
            </a:r>
            <a:r>
              <a:rPr lang="fr-FR" b="1" dirty="0"/>
              <a:t>mesures nécessaires pour garantir la confidentialité des données. Ces mesures ne sont pas que seulement techniques. </a:t>
            </a:r>
            <a:r>
              <a:rPr lang="fr-FR" dirty="0"/>
              <a:t>Elles nécessitent, pour être efficaces, d’adapter des processus métiers et de faire adhérer les professionnels de santé à des pratiques réflexes.</a:t>
            </a:r>
          </a:p>
        </p:txBody>
      </p:sp>
    </p:spTree>
    <p:extLst>
      <p:ext uri="{BB962C8B-B14F-4D97-AF65-F5344CB8AC3E}">
        <p14:creationId xmlns:p14="http://schemas.microsoft.com/office/powerpoint/2010/main" val="2699336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1 - LA SECURITE DU SYSTEME D’INFORMATION</a:t>
            </a:r>
          </a:p>
          <a:p>
            <a:pPr marL="0" indent="0" algn="just">
              <a:lnSpc>
                <a:spcPct val="150000"/>
              </a:lnSpc>
              <a:buNone/>
            </a:pPr>
            <a:r>
              <a:rPr lang="fr-FR" dirty="0"/>
              <a:t>Le système d’information (SI) ne se réduit pas à l’informatique ; il regroupe l’ensemble des moyens humains, techniques et organisationnels visant à assurer le traitement, le stockage et l’échange d’informations nécessaires aux activités de l’établissement.</a:t>
            </a:r>
          </a:p>
        </p:txBody>
      </p:sp>
    </p:spTree>
    <p:extLst>
      <p:ext uri="{BB962C8B-B14F-4D97-AF65-F5344CB8AC3E}">
        <p14:creationId xmlns:p14="http://schemas.microsoft.com/office/powerpoint/2010/main" val="15375243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a:xfrm>
            <a:off x="721217" y="1825625"/>
            <a:ext cx="10831132" cy="4351338"/>
          </a:xfrm>
        </p:spPr>
        <p:txBody>
          <a:bodyPr/>
          <a:lstStyle/>
          <a:p>
            <a:pPr marL="0" indent="0" algn="just">
              <a:lnSpc>
                <a:spcPct val="150000"/>
              </a:lnSpc>
              <a:buNone/>
            </a:pPr>
            <a:r>
              <a:rPr lang="fr-FR" b="1" dirty="0"/>
              <a:t>2 - METTRE EN PLACE UNE ORGANISATION LEGITIME, CAPABLE D’ANIMER LA DEMARCHE</a:t>
            </a:r>
          </a:p>
          <a:p>
            <a:pPr marL="0" indent="0" algn="just">
              <a:lnSpc>
                <a:spcPct val="150000"/>
              </a:lnSpc>
              <a:buNone/>
            </a:pPr>
            <a:r>
              <a:rPr lang="fr-FR" dirty="0"/>
              <a:t>Dans le cadre d’une démarche sécurité, il faut mettre en place, le plus rapidement possible, une organisation de sécurité, identifiant à minima :</a:t>
            </a:r>
          </a:p>
        </p:txBody>
      </p:sp>
    </p:spTree>
    <p:extLst>
      <p:ext uri="{BB962C8B-B14F-4D97-AF65-F5344CB8AC3E}">
        <p14:creationId xmlns:p14="http://schemas.microsoft.com/office/powerpoint/2010/main" val="3236910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algn="just">
              <a:lnSpc>
                <a:spcPct val="150000"/>
              </a:lnSpc>
            </a:pPr>
            <a:r>
              <a:rPr lang="fr-FR" b="1" dirty="0"/>
              <a:t>Un responsable de la démarche sécurité </a:t>
            </a:r>
            <a:r>
              <a:rPr lang="fr-FR" dirty="0"/>
              <a:t>à la fois reconnu et disposant d’une connaissance </a:t>
            </a:r>
            <a:r>
              <a:rPr lang="fr-FR" dirty="0" smtClean="0"/>
              <a:t>transverse </a:t>
            </a:r>
            <a:r>
              <a:rPr lang="fr-FR" dirty="0"/>
              <a:t>des activités de l’établissement. Il a besoin de maîtriser ses processus et son organisation. Le responsable qualité de l’établissement peut être la bonne personne pour cette mission. </a:t>
            </a:r>
            <a:r>
              <a:rPr lang="fr-FR" b="1" dirty="0"/>
              <a:t>Il agit en tant que maître d’ouvrage sécurité</a:t>
            </a:r>
            <a:r>
              <a:rPr lang="fr-FR" dirty="0"/>
              <a:t>.</a:t>
            </a:r>
          </a:p>
        </p:txBody>
      </p:sp>
    </p:spTree>
    <p:extLst>
      <p:ext uri="{BB962C8B-B14F-4D97-AF65-F5344CB8AC3E}">
        <p14:creationId xmlns:p14="http://schemas.microsoft.com/office/powerpoint/2010/main" val="7114003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algn="just">
              <a:lnSpc>
                <a:spcPct val="150000"/>
              </a:lnSpc>
            </a:pPr>
            <a:r>
              <a:rPr lang="fr-FR" b="1" dirty="0"/>
              <a:t>Un correspondant opérationnel de la sécurité </a:t>
            </a:r>
            <a:r>
              <a:rPr lang="fr-FR" dirty="0"/>
              <a:t>ayant une bonne connaissance de l’informatique de l’établissement et des aspects techniques de sécurité. Il a en charge de mettre en </a:t>
            </a:r>
            <a:r>
              <a:rPr lang="fr-FR" dirty="0" smtClean="0"/>
              <a:t>œuvre </a:t>
            </a:r>
            <a:r>
              <a:rPr lang="fr-FR" dirty="0"/>
              <a:t>et de maintenir les mesures de sécurité pour ce qui relève de l’informatique.</a:t>
            </a:r>
          </a:p>
        </p:txBody>
      </p:sp>
    </p:spTree>
    <p:extLst>
      <p:ext uri="{BB962C8B-B14F-4D97-AF65-F5344CB8AC3E}">
        <p14:creationId xmlns:p14="http://schemas.microsoft.com/office/powerpoint/2010/main" val="17857640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i="1" dirty="0"/>
              <a:t>Remarque </a:t>
            </a:r>
            <a:r>
              <a:rPr lang="fr-FR" b="1" dirty="0"/>
              <a:t>: </a:t>
            </a:r>
            <a:r>
              <a:rPr lang="fr-FR" i="1" dirty="0"/>
              <a:t>le </a:t>
            </a:r>
            <a:r>
              <a:rPr lang="fr-FR" b="1" i="1" dirty="0"/>
              <a:t>responsable</a:t>
            </a:r>
            <a:r>
              <a:rPr lang="fr-FR" i="1" dirty="0"/>
              <a:t> de la démarche sécurité peut être le </a:t>
            </a:r>
            <a:r>
              <a:rPr lang="fr-FR" b="1" i="1" dirty="0"/>
              <a:t>correspondant opérationnel</a:t>
            </a:r>
            <a:r>
              <a:rPr lang="fr-FR" i="1" dirty="0" smtClean="0"/>
              <a:t> </a:t>
            </a:r>
            <a:r>
              <a:rPr lang="fr-FR" i="1" dirty="0" smtClean="0"/>
              <a:t>sécurité</a:t>
            </a:r>
            <a:r>
              <a:rPr lang="fr-FR" i="1" dirty="0"/>
              <a:t>. Dans ce cas, la personne doit réunir à la fois des compétences techniques informatiques, et des capacités à conduire des projets transverses dans un établissement.</a:t>
            </a:r>
            <a:endParaRPr lang="fr-FR" dirty="0"/>
          </a:p>
        </p:txBody>
      </p:sp>
    </p:spTree>
    <p:extLst>
      <p:ext uri="{BB962C8B-B14F-4D97-AF65-F5344CB8AC3E}">
        <p14:creationId xmlns:p14="http://schemas.microsoft.com/office/powerpoint/2010/main" val="4043850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lstStyle/>
          <a:p>
            <a:pPr algn="just">
              <a:lnSpc>
                <a:spcPct val="150000"/>
              </a:lnSpc>
            </a:pPr>
            <a:r>
              <a:rPr lang="fr-FR" b="1" dirty="0"/>
              <a:t>Une instance de pilotage </a:t>
            </a:r>
            <a:r>
              <a:rPr lang="fr-FR" dirty="0"/>
              <a:t>(dédiée ou non) se réunissant périodiquement et dans laquelle seront évoqués les risques et les mesures opérationnelles de sécurité. </a:t>
            </a:r>
            <a:r>
              <a:rPr lang="fr-FR" dirty="0">
                <a:solidFill>
                  <a:srgbClr val="00B0F0"/>
                </a:solidFill>
              </a:rPr>
              <a:t>Cette instance doit réunir une représentation aussi complète que possible des services de l’établissement (DRH, Services Généraux, Informatique, services de soins, services logistiques)</a:t>
            </a:r>
          </a:p>
        </p:txBody>
      </p:sp>
    </p:spTree>
    <p:extLst>
      <p:ext uri="{BB962C8B-B14F-4D97-AF65-F5344CB8AC3E}">
        <p14:creationId xmlns:p14="http://schemas.microsoft.com/office/powerpoint/2010/main" val="53572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fontScale="92500"/>
          </a:bodyPr>
          <a:lstStyle/>
          <a:p>
            <a:pPr marL="0" indent="0" algn="just">
              <a:lnSpc>
                <a:spcPct val="160000"/>
              </a:lnSpc>
              <a:buNone/>
            </a:pPr>
            <a:r>
              <a:rPr lang="fr-FR" b="1" dirty="0"/>
              <a:t>3 - INITIER UNE DEMARCHE D’AMELIORATION CONTINUE</a:t>
            </a:r>
          </a:p>
          <a:p>
            <a:pPr marL="0" indent="0" algn="just">
              <a:lnSpc>
                <a:spcPct val="160000"/>
              </a:lnSpc>
              <a:buNone/>
            </a:pPr>
            <a:r>
              <a:rPr lang="fr-FR" b="1" dirty="0"/>
              <a:t>La démarche sécurité </a:t>
            </a:r>
            <a:r>
              <a:rPr lang="fr-FR" dirty="0"/>
              <a:t>est un processus d’amélioration continue </a:t>
            </a:r>
            <a:r>
              <a:rPr lang="fr-FR" b="1" dirty="0"/>
              <a:t>à l’instar de la qualité des soins</a:t>
            </a:r>
            <a:r>
              <a:rPr lang="fr-FR" dirty="0"/>
              <a:t>. Il faut donc pérenniser la démarche, ce qui passe par :</a:t>
            </a:r>
          </a:p>
          <a:p>
            <a:pPr algn="just">
              <a:lnSpc>
                <a:spcPct val="160000"/>
              </a:lnSpc>
              <a:buFont typeface="Wingdings" panose="05000000000000000000" pitchFamily="2" charset="2"/>
              <a:buChar char="Ø"/>
            </a:pPr>
            <a:r>
              <a:rPr lang="fr-FR" dirty="0"/>
              <a:t> </a:t>
            </a:r>
            <a:r>
              <a:rPr lang="fr-FR" b="1" dirty="0"/>
              <a:t>L'organisation d'un état des lieux périodique </a:t>
            </a:r>
            <a:r>
              <a:rPr lang="fr-FR" dirty="0"/>
              <a:t>permettant de réaliser un nouveau diagnostic, d’identifier les écarts restant à combler et de réactualiser un plan d’actions prioritaires.</a:t>
            </a:r>
          </a:p>
        </p:txBody>
      </p:sp>
    </p:spTree>
    <p:extLst>
      <p:ext uri="{BB962C8B-B14F-4D97-AF65-F5344CB8AC3E}">
        <p14:creationId xmlns:p14="http://schemas.microsoft.com/office/powerpoint/2010/main" val="4007901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a:xfrm>
            <a:off x="838200" y="1851383"/>
            <a:ext cx="10515600" cy="2926679"/>
          </a:xfrm>
        </p:spPr>
        <p:txBody>
          <a:bodyPr>
            <a:normAutofit/>
          </a:bodyPr>
          <a:lstStyle/>
          <a:p>
            <a:pPr algn="just">
              <a:lnSpc>
                <a:spcPct val="160000"/>
              </a:lnSpc>
              <a:buFont typeface="Wingdings" panose="05000000000000000000" pitchFamily="2" charset="2"/>
              <a:buChar char="Ø"/>
            </a:pPr>
            <a:r>
              <a:rPr lang="fr-FR" b="1" dirty="0"/>
              <a:t>La définition de paliers de réalisation </a:t>
            </a:r>
            <a:r>
              <a:rPr lang="fr-FR" dirty="0"/>
              <a:t>des actions pour une atteinte progressive des objectifs. Ces actions nécessitent bien entendu des moyens.</a:t>
            </a:r>
          </a:p>
        </p:txBody>
      </p:sp>
    </p:spTree>
    <p:extLst>
      <p:ext uri="{BB962C8B-B14F-4D97-AF65-F5344CB8AC3E}">
        <p14:creationId xmlns:p14="http://schemas.microsoft.com/office/powerpoint/2010/main" val="3966657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4 - INFORMER ET SENSIBILISER</a:t>
            </a:r>
          </a:p>
          <a:p>
            <a:pPr marL="0" indent="0" algn="just">
              <a:lnSpc>
                <a:spcPct val="150000"/>
              </a:lnSpc>
              <a:buNone/>
            </a:pPr>
            <a:r>
              <a:rPr lang="fr-FR" dirty="0"/>
              <a:t>Les objectifs de sécurité prioritaires doivent être connus de tous et partagés. Chacun doit connaitre les risques existants, la finalité des contraintes mises en place, et les bénéfices attendus pour l’établissement et la pratique des soins.</a:t>
            </a:r>
          </a:p>
        </p:txBody>
      </p:sp>
    </p:spTree>
    <p:extLst>
      <p:ext uri="{BB962C8B-B14F-4D97-AF65-F5344CB8AC3E}">
        <p14:creationId xmlns:p14="http://schemas.microsoft.com/office/powerpoint/2010/main" val="18051522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III) Maîtriser la sécurité du Système d’Information (SI) – Comment ?</a:t>
            </a:r>
            <a:endParaRPr lang="fr-FR" dirty="0"/>
          </a:p>
        </p:txBody>
      </p:sp>
      <p:sp>
        <p:nvSpPr>
          <p:cNvPr id="3" name="Espace réservé du contenu 2"/>
          <p:cNvSpPr>
            <a:spLocks noGrp="1"/>
          </p:cNvSpPr>
          <p:nvPr>
            <p:ph idx="1"/>
          </p:nvPr>
        </p:nvSpPr>
        <p:spPr/>
        <p:txBody>
          <a:bodyPr>
            <a:normAutofit/>
          </a:bodyPr>
          <a:lstStyle/>
          <a:p>
            <a:pPr marL="0" indent="0" algn="just">
              <a:lnSpc>
                <a:spcPct val="200000"/>
              </a:lnSpc>
              <a:buNone/>
            </a:pPr>
            <a:r>
              <a:rPr lang="fr-FR" dirty="0"/>
              <a:t>Il est aussi nécessaire d’initier un programme de sensibilisation à la sécurité de SI, puisque ce sont souvent les erreurs humaines des utilisateurs dans l’établissement qui sont à l’origine des incidents, du fait de la négligence ou de l’ignorance des risques.</a:t>
            </a:r>
          </a:p>
        </p:txBody>
      </p:sp>
    </p:spTree>
    <p:extLst>
      <p:ext uri="{BB962C8B-B14F-4D97-AF65-F5344CB8AC3E}">
        <p14:creationId xmlns:p14="http://schemas.microsoft.com/office/powerpoint/2010/main" val="22379511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IV) Comment mettre en place la démarche ; à qui déléguer le rôle de responsable ?</a:t>
            </a:r>
          </a:p>
        </p:txBody>
      </p:sp>
      <p:sp>
        <p:nvSpPr>
          <p:cNvPr id="4" name="Espace réservé du contenu 3"/>
          <p:cNvSpPr>
            <a:spLocks noGrp="1"/>
          </p:cNvSpPr>
          <p:nvPr>
            <p:ph idx="1"/>
          </p:nvPr>
        </p:nvSpPr>
        <p:spPr/>
        <p:txBody>
          <a:bodyPr/>
          <a:lstStyle/>
          <a:p>
            <a:endParaRPr lang="fr-FR"/>
          </a:p>
        </p:txBody>
      </p:sp>
    </p:spTree>
    <p:extLst>
      <p:ext uri="{BB962C8B-B14F-4D97-AF65-F5344CB8AC3E}">
        <p14:creationId xmlns:p14="http://schemas.microsoft.com/office/powerpoint/2010/main" val="30512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1 - LA SECURITE DU SYSTEME D’INFORMATION</a:t>
            </a:r>
          </a:p>
          <a:p>
            <a:pPr marL="0" indent="0" algn="just">
              <a:lnSpc>
                <a:spcPct val="150000"/>
              </a:lnSpc>
              <a:buNone/>
            </a:pPr>
            <a:r>
              <a:rPr lang="fr-FR" dirty="0"/>
              <a:t>La finalité de la sécurité est de lutter contre les risques auxquels est exposé le SI, qui ont pour origine des défauts de conception, de développement, d’implémentation ou d’usage du SI.</a:t>
            </a:r>
          </a:p>
          <a:p>
            <a:pPr marL="0" indent="0" algn="just">
              <a:lnSpc>
                <a:spcPct val="150000"/>
              </a:lnSpc>
              <a:buNone/>
            </a:pPr>
            <a:r>
              <a:rPr lang="fr-FR" b="1" dirty="0"/>
              <a:t>Les actions de sécurité doivent agir à plusieurs niveaux :</a:t>
            </a:r>
          </a:p>
        </p:txBody>
      </p:sp>
    </p:spTree>
    <p:extLst>
      <p:ext uri="{BB962C8B-B14F-4D97-AF65-F5344CB8AC3E}">
        <p14:creationId xmlns:p14="http://schemas.microsoft.com/office/powerpoint/2010/main" val="1128589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solidFill>
                  <a:srgbClr val="00B050"/>
                </a:solidFill>
              </a:rPr>
              <a:t>IV) Comment mettre en place la démarche ; à qui déléguer le rôle de responsable ?</a:t>
            </a:r>
            <a:endParaRPr lang="fr-FR" b="1" dirty="0"/>
          </a:p>
        </p:txBody>
      </p:sp>
      <p:sp>
        <p:nvSpPr>
          <p:cNvPr id="3" name="Espace réservé du contenu 2"/>
          <p:cNvSpPr>
            <a:spLocks noGrp="1"/>
          </p:cNvSpPr>
          <p:nvPr>
            <p:ph idx="1"/>
          </p:nvPr>
        </p:nvSpPr>
        <p:spPr/>
        <p:txBody>
          <a:bodyPr>
            <a:normAutofit fontScale="85000" lnSpcReduction="20000"/>
          </a:bodyPr>
          <a:lstStyle/>
          <a:p>
            <a:pPr marL="0" indent="0" algn="just">
              <a:lnSpc>
                <a:spcPct val="150000"/>
              </a:lnSpc>
              <a:buNone/>
            </a:pPr>
            <a:r>
              <a:rPr lang="fr-FR" b="1" dirty="0"/>
              <a:t>1 - ETABLIR UN PRE-DIAGNOSTIC SANS ETRE EXPERT : LES 10 QUESTIONS A SE POSER</a:t>
            </a:r>
          </a:p>
          <a:p>
            <a:pPr marL="0" indent="0" algn="just">
              <a:lnSpc>
                <a:spcPct val="150000"/>
              </a:lnSpc>
              <a:buNone/>
            </a:pPr>
            <a:r>
              <a:rPr lang="fr-FR" dirty="0"/>
              <a:t>« Tout va bien. L’ensemble du système d’information fonctionne ». Cette affirmation revient souvent lorsque la question d’un budget sécurité est à arbitrer par la Direction au détriment d’autres budgets jugés plus essentiels pour l’établissement.</a:t>
            </a:r>
          </a:p>
          <a:p>
            <a:pPr marL="0" indent="0" algn="just">
              <a:lnSpc>
                <a:spcPct val="150000"/>
              </a:lnSpc>
              <a:buNone/>
            </a:pPr>
            <a:r>
              <a:rPr lang="fr-FR" b="1" dirty="0"/>
              <a:t>Voici une dizaine de questions simples qui permettent de faire rapidement un premier bilan sur la maturité de sécurité atteinte</a:t>
            </a:r>
            <a:r>
              <a:rPr lang="fr-FR" dirty="0"/>
              <a:t>. </a:t>
            </a:r>
          </a:p>
        </p:txBody>
      </p:sp>
    </p:spTree>
    <p:extLst>
      <p:ext uri="{BB962C8B-B14F-4D97-AF65-F5344CB8AC3E}">
        <p14:creationId xmlns:p14="http://schemas.microsoft.com/office/powerpoint/2010/main" val="885843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solidFill>
                  <a:srgbClr val="00B050"/>
                </a:solidFill>
              </a:rPr>
              <a:t>IV) Comment mettre en place la démarche ; à qui déléguer le rôle de responsable ?</a:t>
            </a:r>
            <a:endParaRPr lang="fr-FR" dirty="0"/>
          </a:p>
        </p:txBody>
      </p:sp>
      <p:sp>
        <p:nvSpPr>
          <p:cNvPr id="3" name="Espace réservé du contenu 2"/>
          <p:cNvSpPr>
            <a:spLocks noGrp="1"/>
          </p:cNvSpPr>
          <p:nvPr>
            <p:ph idx="1"/>
          </p:nvPr>
        </p:nvSpPr>
        <p:spPr/>
        <p:txBody>
          <a:bodyPr>
            <a:normAutofit fontScale="92500" lnSpcReduction="10000"/>
          </a:bodyPr>
          <a:lstStyle/>
          <a:p>
            <a:pPr marL="514350" indent="-514350" algn="just">
              <a:lnSpc>
                <a:spcPct val="150000"/>
              </a:lnSpc>
              <a:buFont typeface="+mj-lt"/>
              <a:buAutoNum type="arabicParenR"/>
            </a:pPr>
            <a:r>
              <a:rPr lang="fr-FR" dirty="0"/>
              <a:t>Est-il possible de savoir combien d’heures ou de jours au total, le système d’information a été indisponible cette année? Mesurez-vous et surveillez-vous cet indicateur ?</a:t>
            </a:r>
          </a:p>
          <a:p>
            <a:pPr marL="514350" indent="-514350" algn="just">
              <a:lnSpc>
                <a:spcPct val="150000"/>
              </a:lnSpc>
              <a:buFont typeface="+mj-lt"/>
              <a:buAutoNum type="arabicParenR"/>
            </a:pPr>
            <a:r>
              <a:rPr lang="fr-FR" dirty="0"/>
              <a:t>Existe-t-il une politique de sécurité qui reflète la situation existante (document à jour) ? Les éventuels écarts par rapport à l’existant, l’appréciation de leurs conséquences potentielles sont-ils connus de la Direction ?</a:t>
            </a:r>
          </a:p>
        </p:txBody>
      </p:sp>
    </p:spTree>
    <p:extLst>
      <p:ext uri="{BB962C8B-B14F-4D97-AF65-F5344CB8AC3E}">
        <p14:creationId xmlns:p14="http://schemas.microsoft.com/office/powerpoint/2010/main" val="33252576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a:solidFill>
                  <a:srgbClr val="00B050"/>
                </a:solidFill>
              </a:rPr>
              <a:t>IV) Comment mettre en place la démarche ; à qui déléguer le rôle de responsable ?</a:t>
            </a:r>
            <a:endParaRPr lang="fr-FR" dirty="0"/>
          </a:p>
        </p:txBody>
      </p:sp>
      <p:sp>
        <p:nvSpPr>
          <p:cNvPr id="3" name="Espace réservé du contenu 2"/>
          <p:cNvSpPr>
            <a:spLocks noGrp="1"/>
          </p:cNvSpPr>
          <p:nvPr>
            <p:ph idx="1"/>
          </p:nvPr>
        </p:nvSpPr>
        <p:spPr/>
        <p:txBody>
          <a:bodyPr>
            <a:normAutofit fontScale="92500"/>
          </a:bodyPr>
          <a:lstStyle/>
          <a:p>
            <a:pPr marL="514350" indent="-514350">
              <a:lnSpc>
                <a:spcPct val="150000"/>
              </a:lnSpc>
              <a:buFont typeface="+mj-lt"/>
              <a:buAutoNum type="arabicParenR" startAt="3"/>
            </a:pPr>
            <a:r>
              <a:rPr lang="fr-FR" dirty="0"/>
              <a:t>Le nombre de comptes d’accès nominatifs aux applications informatiques déclarés dans l’annuaire du SI est-il supérieur au nombre de personnes physiques accédant au système d’information ? Avez-vous encore des comptes génériques pour l’accès au SI ?</a:t>
            </a:r>
          </a:p>
          <a:p>
            <a:pPr marL="514350" indent="-514350">
              <a:lnSpc>
                <a:spcPct val="150000"/>
              </a:lnSpc>
              <a:buFont typeface="+mj-lt"/>
              <a:buAutoNum type="arabicParenR" startAt="3"/>
            </a:pPr>
            <a:r>
              <a:rPr lang="fr-FR" dirty="0"/>
              <a:t>Les droits d’accès au DPI permettent-ils de garantir que seules les personnes autorisées ont la possibilité de modifier des données ?</a:t>
            </a:r>
          </a:p>
          <a:p>
            <a:pPr marL="514350" indent="-514350">
              <a:lnSpc>
                <a:spcPct val="150000"/>
              </a:lnSpc>
              <a:buFont typeface="+mj-lt"/>
              <a:buAutoNum type="arabicParenR" startAt="3"/>
            </a:pPr>
            <a:endParaRPr lang="fr-FR" dirty="0"/>
          </a:p>
        </p:txBody>
      </p:sp>
    </p:spTree>
    <p:extLst>
      <p:ext uri="{BB962C8B-B14F-4D97-AF65-F5344CB8AC3E}">
        <p14:creationId xmlns:p14="http://schemas.microsoft.com/office/powerpoint/2010/main" val="41789040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IV) Comment mettre en place la démarche ; à qui déléguer le rôle de responsable ?</a:t>
            </a:r>
            <a:endParaRPr lang="fr-FR" dirty="0"/>
          </a:p>
        </p:txBody>
      </p:sp>
      <p:sp>
        <p:nvSpPr>
          <p:cNvPr id="3" name="Espace réservé du contenu 2"/>
          <p:cNvSpPr>
            <a:spLocks noGrp="1"/>
          </p:cNvSpPr>
          <p:nvPr>
            <p:ph idx="1"/>
          </p:nvPr>
        </p:nvSpPr>
        <p:spPr/>
        <p:txBody>
          <a:bodyPr>
            <a:normAutofit/>
          </a:bodyPr>
          <a:lstStyle/>
          <a:p>
            <a:pPr marL="514350" indent="-514350" algn="just">
              <a:lnSpc>
                <a:spcPct val="150000"/>
              </a:lnSpc>
              <a:buFont typeface="+mj-lt"/>
              <a:buAutoNum type="arabicParenR" startAt="5"/>
            </a:pPr>
            <a:r>
              <a:rPr lang="fr-FR" dirty="0"/>
              <a:t>Des données vitales seraient-elles perdues en cas d’incendie ou d’inondation dans un local technique hébergeant des serveurs ? Le temps qu’il faudrait pour rétablir le système informatique est-il connu ?</a:t>
            </a:r>
          </a:p>
          <a:p>
            <a:pPr marL="514350" indent="-514350" algn="just">
              <a:lnSpc>
                <a:spcPct val="150000"/>
              </a:lnSpc>
              <a:buFont typeface="+mj-lt"/>
              <a:buAutoNum type="arabicParenR" startAt="5"/>
            </a:pPr>
            <a:r>
              <a:rPr lang="fr-FR" dirty="0"/>
              <a:t>Les procédures de restauration des sauvegardes de données </a:t>
            </a:r>
            <a:r>
              <a:rPr lang="fr-FR" dirty="0" err="1"/>
              <a:t>ont-elles</a:t>
            </a:r>
            <a:r>
              <a:rPr lang="fr-FR" dirty="0"/>
              <a:t> déjà été testées ?</a:t>
            </a:r>
          </a:p>
          <a:p>
            <a:pPr marL="514350" indent="-514350" algn="just">
              <a:lnSpc>
                <a:spcPct val="150000"/>
              </a:lnSpc>
              <a:buFont typeface="+mj-lt"/>
              <a:buAutoNum type="arabicParenR" startAt="5"/>
            </a:pPr>
            <a:endParaRPr lang="fr-FR" dirty="0"/>
          </a:p>
        </p:txBody>
      </p:sp>
    </p:spTree>
    <p:extLst>
      <p:ext uri="{BB962C8B-B14F-4D97-AF65-F5344CB8AC3E}">
        <p14:creationId xmlns:p14="http://schemas.microsoft.com/office/powerpoint/2010/main" val="20406638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IV) Comment mettre en place la démarche ; à qui déléguer le rôle de responsable ?</a:t>
            </a:r>
            <a:endParaRPr lang="fr-FR" dirty="0"/>
          </a:p>
        </p:txBody>
      </p:sp>
      <p:sp>
        <p:nvSpPr>
          <p:cNvPr id="3" name="Espace réservé du contenu 2"/>
          <p:cNvSpPr>
            <a:spLocks noGrp="1"/>
          </p:cNvSpPr>
          <p:nvPr>
            <p:ph idx="1"/>
          </p:nvPr>
        </p:nvSpPr>
        <p:spPr/>
        <p:txBody>
          <a:bodyPr>
            <a:normAutofit/>
          </a:bodyPr>
          <a:lstStyle/>
          <a:p>
            <a:pPr marL="514350" indent="-514350" algn="just">
              <a:lnSpc>
                <a:spcPct val="150000"/>
              </a:lnSpc>
              <a:buFont typeface="+mj-lt"/>
              <a:buAutoNum type="arabicParenR" startAt="7"/>
            </a:pPr>
            <a:r>
              <a:rPr lang="fr-FR" dirty="0"/>
              <a:t>Quelle est l’ancienneté des serveurs ? La maintenance est-elle assurée ? Les systèmes sur ces serveurs sont-ils très régulièrement mis à jour ?</a:t>
            </a:r>
          </a:p>
          <a:p>
            <a:pPr marL="514350" indent="-514350" algn="just">
              <a:lnSpc>
                <a:spcPct val="150000"/>
              </a:lnSpc>
              <a:buFont typeface="+mj-lt"/>
              <a:buAutoNum type="arabicParenR" startAt="7"/>
            </a:pPr>
            <a:r>
              <a:rPr lang="fr-FR" dirty="0"/>
              <a:t>Les données RH concernant les informations sur les personnels de l’établissement </a:t>
            </a:r>
            <a:r>
              <a:rPr lang="fr-FR" dirty="0" err="1"/>
              <a:t>font-elles</a:t>
            </a:r>
            <a:r>
              <a:rPr lang="fr-FR" dirty="0"/>
              <a:t> l’objet d’une protection particulière ?</a:t>
            </a:r>
          </a:p>
          <a:p>
            <a:pPr marL="514350" indent="-514350" algn="just">
              <a:lnSpc>
                <a:spcPct val="150000"/>
              </a:lnSpc>
              <a:buFont typeface="+mj-lt"/>
              <a:buAutoNum type="arabicParenR" startAt="7"/>
            </a:pPr>
            <a:endParaRPr lang="fr-FR" dirty="0"/>
          </a:p>
        </p:txBody>
      </p:sp>
    </p:spTree>
    <p:extLst>
      <p:ext uri="{BB962C8B-B14F-4D97-AF65-F5344CB8AC3E}">
        <p14:creationId xmlns:p14="http://schemas.microsoft.com/office/powerpoint/2010/main" val="17677254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IV) Comment mettre en place la démarche ; à qui déléguer le rôle de responsable ?</a:t>
            </a:r>
            <a:endParaRPr lang="fr-FR" dirty="0"/>
          </a:p>
        </p:txBody>
      </p:sp>
      <p:sp>
        <p:nvSpPr>
          <p:cNvPr id="3" name="Espace réservé du contenu 2"/>
          <p:cNvSpPr>
            <a:spLocks noGrp="1"/>
          </p:cNvSpPr>
          <p:nvPr>
            <p:ph idx="1"/>
          </p:nvPr>
        </p:nvSpPr>
        <p:spPr/>
        <p:txBody>
          <a:bodyPr>
            <a:normAutofit/>
          </a:bodyPr>
          <a:lstStyle/>
          <a:p>
            <a:pPr marL="514350" indent="-514350">
              <a:lnSpc>
                <a:spcPct val="150000"/>
              </a:lnSpc>
              <a:buFont typeface="+mj-lt"/>
              <a:buAutoNum type="arabicParenR" startAt="9"/>
            </a:pPr>
            <a:r>
              <a:rPr lang="fr-FR" dirty="0"/>
              <a:t>Est-il possible que dans certaines circonstances, un visiteur puisse accéder sans difficulté à un poste de travail ?</a:t>
            </a:r>
          </a:p>
          <a:p>
            <a:pPr marL="514350" indent="-514350">
              <a:lnSpc>
                <a:spcPct val="150000"/>
              </a:lnSpc>
              <a:buFont typeface="+mj-lt"/>
              <a:buAutoNum type="arabicParenR" startAt="9"/>
            </a:pPr>
            <a:r>
              <a:rPr lang="fr-FR" dirty="0"/>
              <a:t>Dans le cas où un dossier médical de l’un de vos personnels aurait été consulté de manière illégitime, le service informatique serait-il en mesure de fournir des éléments pour investiguer ?</a:t>
            </a:r>
          </a:p>
        </p:txBody>
      </p:sp>
    </p:spTree>
    <p:extLst>
      <p:ext uri="{BB962C8B-B14F-4D97-AF65-F5344CB8AC3E}">
        <p14:creationId xmlns:p14="http://schemas.microsoft.com/office/powerpoint/2010/main" val="27093134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a:t>
            </a:r>
            <a:r>
              <a:rPr lang="fr-FR" b="1" dirty="0" smtClean="0">
                <a:solidFill>
                  <a:srgbClr val="00B050"/>
                </a:solidFill>
              </a:rPr>
              <a:t>GUIDÉ </a:t>
            </a:r>
            <a:r>
              <a:rPr lang="fr-FR" b="1" dirty="0">
                <a:solidFill>
                  <a:srgbClr val="00B050"/>
                </a:solidFill>
              </a:rPr>
              <a:t>PAR LA NATURE DES</a:t>
            </a:r>
            <a:br>
              <a:rPr lang="fr-FR" b="1" dirty="0">
                <a:solidFill>
                  <a:srgbClr val="00B050"/>
                </a:solidFill>
              </a:rPr>
            </a:br>
            <a:r>
              <a:rPr lang="fr-FR" b="1" dirty="0">
                <a:solidFill>
                  <a:srgbClr val="00B050"/>
                </a:solidFill>
              </a:rPr>
              <a:t>ACTIONS : LES ACTIONS « PEPITES »</a:t>
            </a:r>
            <a:endParaRPr lang="fr-FR" dirty="0">
              <a:solidFill>
                <a:srgbClr val="00B050"/>
              </a:solidFill>
            </a:endParaRPr>
          </a:p>
        </p:txBody>
      </p:sp>
      <p:sp>
        <p:nvSpPr>
          <p:cNvPr id="3" name="Espace réservé du contenu 2"/>
          <p:cNvSpPr>
            <a:spLocks noGrp="1"/>
          </p:cNvSpPr>
          <p:nvPr>
            <p:ph idx="1"/>
          </p:nvPr>
        </p:nvSpPr>
        <p:spPr/>
        <p:txBody>
          <a:bodyPr>
            <a:normAutofit fontScale="92500"/>
          </a:bodyPr>
          <a:lstStyle/>
          <a:p>
            <a:pPr algn="just">
              <a:lnSpc>
                <a:spcPct val="150000"/>
              </a:lnSpc>
            </a:pPr>
            <a:r>
              <a:rPr lang="fr-FR" b="1" dirty="0"/>
              <a:t>Il n’est pas toujours nécessaire de disposer d’un budget important </a:t>
            </a:r>
            <a:r>
              <a:rPr lang="fr-FR" dirty="0"/>
              <a:t>pour améliorer significativement le niveau de sécurité de l’établissement.</a:t>
            </a:r>
          </a:p>
          <a:p>
            <a:pPr algn="just">
              <a:lnSpc>
                <a:spcPct val="150000"/>
              </a:lnSpc>
            </a:pPr>
            <a:r>
              <a:rPr lang="fr-FR" dirty="0"/>
              <a:t>Il faut d’abord privilégier les actions qui répondent à, au moins deux, des qualités suivantes : les moins coûteuses, les plus courtes, les moins contraignantes pour les utilisateurs du SI, les plus bénéfiques « rentables ». Elles sont dites des actions « pépites ».</a:t>
            </a:r>
          </a:p>
        </p:txBody>
      </p:sp>
    </p:spTree>
    <p:extLst>
      <p:ext uri="{BB962C8B-B14F-4D97-AF65-F5344CB8AC3E}">
        <p14:creationId xmlns:p14="http://schemas.microsoft.com/office/powerpoint/2010/main" val="36922295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a:bodyPr>
          <a:lstStyle/>
          <a:p>
            <a:pPr marL="0" indent="0" algn="just">
              <a:lnSpc>
                <a:spcPct val="150000"/>
              </a:lnSpc>
              <a:buNone/>
            </a:pPr>
            <a:r>
              <a:rPr lang="fr-FR" b="1" dirty="0"/>
              <a:t>2.1 - Des actions de bon sens mais à accompagner</a:t>
            </a:r>
          </a:p>
          <a:p>
            <a:pPr marL="0" indent="0" algn="just">
              <a:lnSpc>
                <a:spcPct val="150000"/>
              </a:lnSpc>
              <a:buNone/>
            </a:pPr>
            <a:r>
              <a:rPr lang="fr-FR" dirty="0"/>
              <a:t>Les actions « pépites » sont souvent considérées comme des actions de bon sens ; mais elles peuvent apporter de nouvelles contraintes à l’utilisateur que celui-ci peut refuser. </a:t>
            </a:r>
          </a:p>
          <a:p>
            <a:pPr marL="0" indent="0" algn="just">
              <a:lnSpc>
                <a:spcPct val="150000"/>
              </a:lnSpc>
              <a:buNone/>
            </a:pPr>
            <a:r>
              <a:rPr lang="fr-FR" dirty="0"/>
              <a:t>Le choix de ces actions doit être confronté aux pratiques du terrain dans un esprit de compromis entre la contrainte et le bénéfice apporté.</a:t>
            </a:r>
          </a:p>
        </p:txBody>
      </p:sp>
    </p:spTree>
    <p:extLst>
      <p:ext uri="{BB962C8B-B14F-4D97-AF65-F5344CB8AC3E}">
        <p14:creationId xmlns:p14="http://schemas.microsoft.com/office/powerpoint/2010/main" val="39739801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a:bodyPr>
          <a:lstStyle/>
          <a:p>
            <a:pPr marL="0" indent="0">
              <a:lnSpc>
                <a:spcPct val="200000"/>
              </a:lnSpc>
              <a:buNone/>
            </a:pPr>
            <a:r>
              <a:rPr lang="fr-FR" b="1" dirty="0"/>
              <a:t>2.2 - Quelques exemples de « pépites »</a:t>
            </a:r>
          </a:p>
          <a:p>
            <a:pPr>
              <a:lnSpc>
                <a:spcPct val="200000"/>
              </a:lnSpc>
            </a:pPr>
            <a:r>
              <a:rPr lang="fr-FR" dirty="0"/>
              <a:t>Supprimer les étiquetages des locaux critiques pour éviter d’attirer l’attention de personnes mal intentionnées.</a:t>
            </a:r>
          </a:p>
          <a:p>
            <a:pPr>
              <a:lnSpc>
                <a:spcPct val="200000"/>
              </a:lnSpc>
            </a:pPr>
            <a:r>
              <a:rPr lang="fr-FR" dirty="0"/>
              <a:t>Fermer à clé les salles hébergeant les serveurs informatiques.</a:t>
            </a:r>
          </a:p>
        </p:txBody>
      </p:sp>
    </p:spTree>
    <p:extLst>
      <p:ext uri="{BB962C8B-B14F-4D97-AF65-F5344CB8AC3E}">
        <p14:creationId xmlns:p14="http://schemas.microsoft.com/office/powerpoint/2010/main" val="8736925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fontScale="92500"/>
          </a:bodyPr>
          <a:lstStyle/>
          <a:p>
            <a:pPr marL="0" indent="0">
              <a:lnSpc>
                <a:spcPct val="200000"/>
              </a:lnSpc>
              <a:buNone/>
            </a:pPr>
            <a:r>
              <a:rPr lang="fr-FR" b="1" dirty="0"/>
              <a:t>2.2 - Quelques exemples de « pépites »</a:t>
            </a:r>
          </a:p>
          <a:p>
            <a:pPr>
              <a:lnSpc>
                <a:spcPct val="200000"/>
              </a:lnSpc>
            </a:pPr>
            <a:r>
              <a:rPr lang="fr-FR" dirty="0"/>
              <a:t>Activer les écrans de veille et le verrouillage du poste à la sortie de la veille.</a:t>
            </a:r>
          </a:p>
          <a:p>
            <a:pPr>
              <a:lnSpc>
                <a:spcPct val="200000"/>
              </a:lnSpc>
            </a:pPr>
            <a:r>
              <a:rPr lang="fr-FR" dirty="0"/>
              <a:t>Demander aux utilisateurs ou au support de premier niveau de faire remonter en un point unique les incidents opérationnels et de sécurité. Etablir des rapports périodiques sur les incidents.</a:t>
            </a:r>
          </a:p>
        </p:txBody>
      </p:sp>
    </p:spTree>
    <p:extLst>
      <p:ext uri="{BB962C8B-B14F-4D97-AF65-F5344CB8AC3E}">
        <p14:creationId xmlns:p14="http://schemas.microsoft.com/office/powerpoint/2010/main" val="3414591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fontScale="85000" lnSpcReduction="10000"/>
          </a:bodyPr>
          <a:lstStyle/>
          <a:p>
            <a:pPr algn="just">
              <a:lnSpc>
                <a:spcPct val="200000"/>
              </a:lnSpc>
              <a:buFont typeface="Wingdings" panose="05000000000000000000" pitchFamily="2" charset="2"/>
              <a:buChar char="§"/>
            </a:pPr>
            <a:r>
              <a:rPr lang="fr-FR" u="sng" dirty="0"/>
              <a:t>en protégeant le SI </a:t>
            </a:r>
            <a:r>
              <a:rPr lang="fr-FR" dirty="0"/>
              <a:t>pour éviter que des situations risquées comme des tentatives d’intrusion ne se produisent, ce sont les actions de maîtrise des risques (par exemple : fermer les portes de locaux hébergeant le ou les serveurs, généraliser une politique efficace de contrôle des accès aux applications, limiter les droits administrateurs sur les serveurs informatiques, etc.).</a:t>
            </a:r>
          </a:p>
        </p:txBody>
      </p:sp>
    </p:spTree>
    <p:extLst>
      <p:ext uri="{BB962C8B-B14F-4D97-AF65-F5344CB8AC3E}">
        <p14:creationId xmlns:p14="http://schemas.microsoft.com/office/powerpoint/2010/main" val="23644169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fontScale="92500"/>
          </a:bodyPr>
          <a:lstStyle/>
          <a:p>
            <a:pPr marL="0" indent="0">
              <a:lnSpc>
                <a:spcPct val="200000"/>
              </a:lnSpc>
              <a:buNone/>
            </a:pPr>
            <a:r>
              <a:rPr lang="fr-FR" b="1" dirty="0"/>
              <a:t>2.2 - Quelques exemples de « pépites »</a:t>
            </a:r>
          </a:p>
          <a:p>
            <a:pPr>
              <a:lnSpc>
                <a:spcPct val="200000"/>
              </a:lnSpc>
            </a:pPr>
            <a:r>
              <a:rPr lang="fr-FR" dirty="0"/>
              <a:t>Déplacer les cartouches de sauvegarde pour qu’elles ne soient plus au même endroit que le robot de sauvegarde.</a:t>
            </a:r>
          </a:p>
          <a:p>
            <a:pPr>
              <a:lnSpc>
                <a:spcPct val="200000"/>
              </a:lnSpc>
            </a:pPr>
            <a:r>
              <a:rPr lang="fr-FR" dirty="0"/>
              <a:t>Définir des fiches de postes pour tout le personnel du service informatique, intégrant les rôles et obligations en matière de sécurité.</a:t>
            </a:r>
          </a:p>
          <a:p>
            <a:pPr>
              <a:lnSpc>
                <a:spcPct val="200000"/>
              </a:lnSpc>
            </a:pPr>
            <a:endParaRPr lang="fr-FR" dirty="0"/>
          </a:p>
        </p:txBody>
      </p:sp>
    </p:spTree>
    <p:extLst>
      <p:ext uri="{BB962C8B-B14F-4D97-AF65-F5344CB8AC3E}">
        <p14:creationId xmlns:p14="http://schemas.microsoft.com/office/powerpoint/2010/main" val="8775099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fontScale="92500"/>
          </a:bodyPr>
          <a:lstStyle/>
          <a:p>
            <a:pPr marL="0" indent="0">
              <a:lnSpc>
                <a:spcPct val="200000"/>
              </a:lnSpc>
              <a:buNone/>
            </a:pPr>
            <a:r>
              <a:rPr lang="fr-FR" b="1" dirty="0"/>
              <a:t>2.2 - Quelques exemples de « pépites »</a:t>
            </a:r>
            <a:endParaRPr lang="fr-FR" dirty="0"/>
          </a:p>
          <a:p>
            <a:pPr>
              <a:lnSpc>
                <a:spcPct val="200000"/>
              </a:lnSpc>
            </a:pPr>
            <a:r>
              <a:rPr lang="fr-FR" dirty="0"/>
              <a:t>Interdire un usage non professionnel et abusif des ressources  informatiques (exemple, téléchargement de musiques ou de films etc.).</a:t>
            </a:r>
          </a:p>
          <a:p>
            <a:pPr>
              <a:lnSpc>
                <a:spcPct val="200000"/>
              </a:lnSpc>
            </a:pPr>
            <a:r>
              <a:rPr lang="fr-FR" dirty="0"/>
              <a:t>Communiquer périodiquement sur les règles de sécurité à respecter au quotidien et sur le guide d’usage des moyens informatiques.</a:t>
            </a:r>
          </a:p>
        </p:txBody>
      </p:sp>
    </p:spTree>
    <p:extLst>
      <p:ext uri="{BB962C8B-B14F-4D97-AF65-F5344CB8AC3E}">
        <p14:creationId xmlns:p14="http://schemas.microsoft.com/office/powerpoint/2010/main" val="17713765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 ARBITRAGE GUIDE PAR LA NATURE DES</a:t>
            </a:r>
            <a:br>
              <a:rPr lang="fr-FR" b="1" dirty="0">
                <a:solidFill>
                  <a:srgbClr val="00B050"/>
                </a:solidFill>
              </a:rPr>
            </a:br>
            <a:r>
              <a:rPr lang="fr-FR" b="1" dirty="0">
                <a:solidFill>
                  <a:srgbClr val="00B050"/>
                </a:solidFill>
              </a:rPr>
              <a:t>ACTIONS : LES ACTIONS « PEPITES »</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lnSpc>
                <a:spcPct val="150000"/>
              </a:lnSpc>
              <a:buNone/>
            </a:pPr>
            <a:r>
              <a:rPr lang="fr-FR" b="1" dirty="0"/>
              <a:t>2.2 - Quelques exemples de « pépites »</a:t>
            </a:r>
            <a:endParaRPr lang="fr-FR" dirty="0"/>
          </a:p>
          <a:p>
            <a:pPr>
              <a:lnSpc>
                <a:spcPct val="150000"/>
              </a:lnSpc>
            </a:pPr>
            <a:r>
              <a:rPr lang="fr-FR" dirty="0"/>
              <a:t>Remplacer les identifiants génériques des administrateurs par des identifiants nominatifs.</a:t>
            </a:r>
          </a:p>
          <a:p>
            <a:pPr>
              <a:lnSpc>
                <a:spcPct val="150000"/>
              </a:lnSpc>
            </a:pPr>
            <a:r>
              <a:rPr lang="fr-FR" dirty="0"/>
              <a:t>Revoir les droits d'accès aux répertoires partagés contenant de l'information à caractère personnel.</a:t>
            </a:r>
          </a:p>
          <a:p>
            <a:pPr>
              <a:lnSpc>
                <a:spcPct val="150000"/>
              </a:lnSpc>
            </a:pPr>
            <a:r>
              <a:rPr lang="fr-FR" dirty="0"/>
              <a:t>Formaliser les procédures d’intervention à distance sur l’informatique de l’établissement</a:t>
            </a:r>
          </a:p>
        </p:txBody>
      </p:sp>
    </p:spTree>
    <p:extLst>
      <p:ext uri="{BB962C8B-B14F-4D97-AF65-F5344CB8AC3E}">
        <p14:creationId xmlns:p14="http://schemas.microsoft.com/office/powerpoint/2010/main" val="20984946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VI) La communication : un levier essentiel</a:t>
            </a:r>
            <a:endParaRPr lang="fr-FR" dirty="0">
              <a:solidFill>
                <a:srgbClr val="00B050"/>
              </a:solidFill>
            </a:endParaRPr>
          </a:p>
        </p:txBody>
      </p:sp>
      <p:sp>
        <p:nvSpPr>
          <p:cNvPr id="3" name="Espace réservé du contenu 2"/>
          <p:cNvSpPr>
            <a:spLocks noGrp="1"/>
          </p:cNvSpPr>
          <p:nvPr>
            <p:ph idx="1"/>
          </p:nvPr>
        </p:nvSpPr>
        <p:spPr/>
        <p:txBody>
          <a:bodyPr>
            <a:normAutofit fontScale="92500" lnSpcReduction="20000"/>
          </a:bodyPr>
          <a:lstStyle/>
          <a:p>
            <a:pPr marL="0" indent="0">
              <a:lnSpc>
                <a:spcPct val="150000"/>
              </a:lnSpc>
              <a:buNone/>
            </a:pPr>
            <a:r>
              <a:rPr lang="fr-FR" dirty="0"/>
              <a:t>Communiquer auprès des utilisateurs est une priorité, car les usages qu’ils font du système d’information sont à l’origine de la majorité des incidents de sécurité :</a:t>
            </a:r>
          </a:p>
          <a:p>
            <a:pPr>
              <a:lnSpc>
                <a:spcPct val="150000"/>
              </a:lnSpc>
              <a:buFont typeface="Wingdings" panose="05000000000000000000" pitchFamily="2" charset="2"/>
              <a:buChar char="ü"/>
            </a:pPr>
            <a:r>
              <a:rPr lang="fr-FR" b="1" dirty="0"/>
              <a:t>Oublier un document sur une imprimante ;</a:t>
            </a:r>
          </a:p>
          <a:p>
            <a:pPr>
              <a:lnSpc>
                <a:spcPct val="150000"/>
              </a:lnSpc>
              <a:buFont typeface="Wingdings" panose="05000000000000000000" pitchFamily="2" charset="2"/>
              <a:buChar char="ü"/>
            </a:pPr>
            <a:r>
              <a:rPr lang="fr-FR" b="1" dirty="0"/>
              <a:t>Stocker des fichiers sans se préoccuper des sauvegardes ;</a:t>
            </a:r>
          </a:p>
          <a:p>
            <a:pPr>
              <a:lnSpc>
                <a:spcPct val="150000"/>
              </a:lnSpc>
              <a:buFont typeface="Wingdings" panose="05000000000000000000" pitchFamily="2" charset="2"/>
              <a:buChar char="ü"/>
            </a:pPr>
            <a:r>
              <a:rPr lang="fr-FR" b="1" dirty="0"/>
              <a:t>Installer des applications informatiques sans prévenir le responsable des Systèmes d’Information ;</a:t>
            </a:r>
          </a:p>
        </p:txBody>
      </p:sp>
    </p:spTree>
    <p:extLst>
      <p:ext uri="{BB962C8B-B14F-4D97-AF65-F5344CB8AC3E}">
        <p14:creationId xmlns:p14="http://schemas.microsoft.com/office/powerpoint/2010/main" val="196639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B050"/>
                </a:solidFill>
              </a:rPr>
              <a:t>VI) La communication : un levier essentiel</a:t>
            </a:r>
            <a:endParaRPr lang="fr-FR" dirty="0"/>
          </a:p>
        </p:txBody>
      </p:sp>
      <p:sp>
        <p:nvSpPr>
          <p:cNvPr id="3" name="Espace réservé du contenu 2"/>
          <p:cNvSpPr>
            <a:spLocks noGrp="1"/>
          </p:cNvSpPr>
          <p:nvPr>
            <p:ph idx="1"/>
          </p:nvPr>
        </p:nvSpPr>
        <p:spPr/>
        <p:txBody>
          <a:bodyPr>
            <a:normAutofit fontScale="85000" lnSpcReduction="10000"/>
          </a:bodyPr>
          <a:lstStyle/>
          <a:p>
            <a:pPr algn="just">
              <a:lnSpc>
                <a:spcPct val="160000"/>
              </a:lnSpc>
              <a:buFont typeface="Wingdings" panose="05000000000000000000" pitchFamily="2" charset="2"/>
              <a:buChar char="ü"/>
            </a:pPr>
            <a:r>
              <a:rPr lang="fr-FR" b="1" dirty="0"/>
              <a:t>Identifier des erreurs sans faire remonter l’information ;</a:t>
            </a:r>
          </a:p>
          <a:p>
            <a:pPr algn="just">
              <a:lnSpc>
                <a:spcPct val="160000"/>
              </a:lnSpc>
              <a:buFont typeface="Wingdings" panose="05000000000000000000" pitchFamily="2" charset="2"/>
              <a:buChar char="ü"/>
            </a:pPr>
            <a:r>
              <a:rPr lang="fr-FR" b="1" dirty="0"/>
              <a:t>Considérer que se préparer à faire face à un arrêt temporaire de l’informatique est une perte de temps ;</a:t>
            </a:r>
          </a:p>
          <a:p>
            <a:pPr algn="just">
              <a:lnSpc>
                <a:spcPct val="160000"/>
              </a:lnSpc>
              <a:buFont typeface="Wingdings" panose="05000000000000000000" pitchFamily="2" charset="2"/>
              <a:buChar char="ü"/>
            </a:pPr>
            <a:r>
              <a:rPr lang="fr-FR" b="1" dirty="0"/>
              <a:t>Utiliser une messagerie non sécurisée pour transmettre (hors de l’établissement) des informations médicales sur un patient.</a:t>
            </a:r>
          </a:p>
          <a:p>
            <a:pPr marL="0" indent="0" algn="just">
              <a:lnSpc>
                <a:spcPct val="160000"/>
              </a:lnSpc>
              <a:buNone/>
            </a:pPr>
            <a:r>
              <a:rPr lang="fr-FR" b="1" dirty="0"/>
              <a:t>Tous ces exemples sont autant de comportements risqués qui peuvent être évités par une action adaptée et régulière d’information.</a:t>
            </a:r>
            <a:endParaRPr lang="fr-FR" dirty="0"/>
          </a:p>
        </p:txBody>
      </p:sp>
    </p:spTree>
    <p:extLst>
      <p:ext uri="{BB962C8B-B14F-4D97-AF65-F5344CB8AC3E}">
        <p14:creationId xmlns:p14="http://schemas.microsoft.com/office/powerpoint/2010/main" val="15033053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8955" y="2387108"/>
            <a:ext cx="10515600" cy="1325563"/>
          </a:xfrm>
        </p:spPr>
        <p:txBody>
          <a:bodyPr>
            <a:noAutofit/>
          </a:bodyPr>
          <a:lstStyle/>
          <a:p>
            <a:pPr algn="ctr"/>
            <a:r>
              <a:rPr lang="fr-FR" sz="16600" b="1" dirty="0"/>
              <a:t>MERCI</a:t>
            </a:r>
          </a:p>
        </p:txBody>
      </p:sp>
    </p:spTree>
    <p:extLst>
      <p:ext uri="{BB962C8B-B14F-4D97-AF65-F5344CB8AC3E}">
        <p14:creationId xmlns:p14="http://schemas.microsoft.com/office/powerpoint/2010/main" val="1631914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fontScale="92500"/>
          </a:bodyPr>
          <a:lstStyle/>
          <a:p>
            <a:pPr algn="just">
              <a:lnSpc>
                <a:spcPct val="200000"/>
              </a:lnSpc>
              <a:buFont typeface="Wingdings" panose="05000000000000000000" pitchFamily="2" charset="2"/>
              <a:buChar char="§"/>
            </a:pPr>
            <a:r>
              <a:rPr lang="fr-FR" u="sng" dirty="0"/>
              <a:t>en détectant qu’un incident se produit </a:t>
            </a:r>
            <a:r>
              <a:rPr lang="fr-FR" dirty="0"/>
              <a:t>pour réagir au plus vite et limiter sa propagation ; c’est la surveillance, la vigilance et les tests de sécurité (par exemple : disposer des détecteurs incendies, mettre en place des fiches réflexes pour remontée les incidents, activer les dispositifs de traces, et surveiller ces journaux, mettre en place des moyens d’alerte…).</a:t>
            </a:r>
          </a:p>
        </p:txBody>
      </p:sp>
    </p:spTree>
    <p:extLst>
      <p:ext uri="{BB962C8B-B14F-4D97-AF65-F5344CB8AC3E}">
        <p14:creationId xmlns:p14="http://schemas.microsoft.com/office/powerpoint/2010/main" val="159141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00B050"/>
                </a:solidFill>
              </a:rPr>
              <a:t>I) Définition de la sécurité du Système</a:t>
            </a:r>
            <a:br>
              <a:rPr lang="fr-FR" b="1" dirty="0">
                <a:solidFill>
                  <a:srgbClr val="00B050"/>
                </a:solidFill>
              </a:rPr>
            </a:br>
            <a:r>
              <a:rPr lang="fr-FR" b="1" dirty="0">
                <a:solidFill>
                  <a:srgbClr val="00B050"/>
                </a:solidFill>
              </a:rPr>
              <a:t>d’Information dans les établissements de santé</a:t>
            </a:r>
            <a:endParaRPr lang="fr-FR" dirty="0"/>
          </a:p>
        </p:txBody>
      </p:sp>
      <p:sp>
        <p:nvSpPr>
          <p:cNvPr id="3" name="Espace réservé du contenu 2"/>
          <p:cNvSpPr>
            <a:spLocks noGrp="1"/>
          </p:cNvSpPr>
          <p:nvPr>
            <p:ph idx="1"/>
          </p:nvPr>
        </p:nvSpPr>
        <p:spPr/>
        <p:txBody>
          <a:bodyPr>
            <a:normAutofit lnSpcReduction="10000"/>
          </a:bodyPr>
          <a:lstStyle/>
          <a:p>
            <a:pPr algn="just">
              <a:lnSpc>
                <a:spcPct val="200000"/>
              </a:lnSpc>
              <a:buFont typeface="Wingdings" panose="05000000000000000000" pitchFamily="2" charset="2"/>
              <a:buChar char="§"/>
            </a:pPr>
            <a:r>
              <a:rPr lang="fr-FR" u="sng" dirty="0"/>
              <a:t>en limitant les impacts potentiels du risque </a:t>
            </a:r>
            <a:r>
              <a:rPr lang="fr-FR" dirty="0"/>
              <a:t>s’il se produit (par exemple : disposer de sauvegardes des données et tester les procédures de restauration, avoir des procédures dégradées, de secours, de reprise, de continuité pour faire face à une panne majeure du SI, …).</a:t>
            </a:r>
          </a:p>
        </p:txBody>
      </p:sp>
    </p:spTree>
    <p:extLst>
      <p:ext uri="{BB962C8B-B14F-4D97-AF65-F5344CB8AC3E}">
        <p14:creationId xmlns:p14="http://schemas.microsoft.com/office/powerpoint/2010/main" val="3136550659"/>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À bandes">
  <a:themeElements>
    <a:clrScheme name="À bande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À bande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À bande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2924</TotalTime>
  <Words>4419</Words>
  <Application>Microsoft Office PowerPoint</Application>
  <PresentationFormat>Grand écran</PresentationFormat>
  <Paragraphs>241</Paragraphs>
  <Slides>75</Slides>
  <Notes>10</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75</vt:i4>
      </vt:variant>
    </vt:vector>
  </HeadingPairs>
  <TitlesOfParts>
    <vt:vector size="83" baseType="lpstr">
      <vt:lpstr>Arial</vt:lpstr>
      <vt:lpstr>Calibri</vt:lpstr>
      <vt:lpstr>Calibri Light</vt:lpstr>
      <vt:lpstr>Corbel</vt:lpstr>
      <vt:lpstr>Times New Roman</vt:lpstr>
      <vt:lpstr>Wingdings</vt:lpstr>
      <vt:lpstr>Thème Office</vt:lpstr>
      <vt:lpstr>À bandes</vt:lpstr>
      <vt:lpstr>Présentation PowerPoint</vt:lpstr>
      <vt:lpstr>SECURITÉ DES SYSTEMES D’INFORMATION</vt:lpstr>
      <vt:lpstr>I) Définition de la sécurité du Système d’Information dans les établissements de santé</vt:lpstr>
      <vt:lpstr>I) Définition de la sécurité du Système d’Information dans les établissements de santé</vt:lpstr>
      <vt:lpstr>I) Définition de la sécurité du Système d’Information dans les établissements de santé</vt:lpstr>
      <vt:lpstr>I) Définition de la sécurité du Système d’Information dans les établissements de santé</vt:lpstr>
      <vt:lpstr>I) Définition de la sécurité du Système d’Information dans les établissements de santé</vt:lpstr>
      <vt:lpstr>I) Définition de la sécurité du Système d’Information dans les établissements de santé</vt:lpstr>
      <vt:lpstr>I) Définition de la sécurité du Système d’Information dans les établissements de santé</vt:lpstr>
      <vt:lpstr>I) Définition de la sécurité du Système d’Information dans les établissements de santé</vt:lpstr>
      <vt:lpstr>I) Définition de la sécurité du Système d’Information dans les établissements de santé</vt:lpstr>
      <vt:lpstr>Présentation PowerPoint</vt:lpstr>
      <vt:lpstr>III) Définition de la sécurité du Système d’Information dans les établissements de santé</vt:lpstr>
      <vt:lpstr>Présentation PowerPoint</vt:lpstr>
      <vt:lpstr>I) Définition de la sécurité du Système d’Information dans les établissements de santé</vt:lpstr>
      <vt:lpstr>I) Définition de la sécurité du Système d’Information dans les établissements de santé</vt:lpstr>
      <vt:lpstr>Présentation PowerPoint</vt:lpstr>
      <vt:lpstr>I) Définition de la sécurité du Système d’Information dans les établissements de santé</vt:lpstr>
      <vt:lpstr>II) Enjeux de la sécurité de l’information pour l’établissement de santé</vt:lpstr>
      <vt:lpstr>II) Enjeux de la sécurité de l’information pour l’établissement de santé</vt:lpstr>
      <vt:lpstr>II) Enjeux de la sécurité de l’information pour l’établissement de santé</vt:lpstr>
      <vt:lpstr>II) Enjeux de la sécurité de l’information pour l’établissement de santé</vt:lpstr>
      <vt:lpstr>II) Enjeux de la sécurité de l’information pour l’établissement de santé</vt:lpstr>
      <vt:lpstr>II) Enjeux de la sécurité de l’information pour l’établissement de santé</vt:lpstr>
      <vt:lpstr>II) Enjeux de la sécurité de l’information pour l’établissement de santé</vt:lpstr>
      <vt:lpstr>II) Enjeux de la sécurité de l’information pour l’établissement de santé</vt:lpstr>
      <vt:lpstr>II) Enjeux de la sécurité de l’information pour l’établissement de santé</vt:lpstr>
      <vt:lpstr>II) Enjeux de la sécurité de l’information pour l’établissement de santé</vt:lpstr>
      <vt:lpstr>II) Enjeux de la sécurité de l’information pour l’établissement de santé</vt:lpstr>
      <vt:lpstr>II) Enjeux de la sécurité de l’information pour l’établissement de santé</vt:lpstr>
      <vt:lpstr>Présentation PowerPoint</vt:lpstr>
      <vt:lpstr>II) Enjeux de la sécurité de l’information pour l’établissement de santé</vt:lpstr>
      <vt:lpstr>II) Enjeux de la sécurité de l’information pour l’établissement de santé</vt:lpstr>
      <vt:lpstr>Présentation PowerPoint</vt:lpstr>
      <vt:lpstr>II) Enjeux de la sécurité de l’information pour l’établissement de santé</vt:lpstr>
      <vt:lpstr>Présentation PowerPoint</vt:lpstr>
      <vt:lpstr>II) Enjeux de la sécurité de l’information pour l’établissement de santé</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Présentation PowerPoint</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III) Maîtriser la sécurité du Système d’Information (SI) – Comment ?</vt:lpstr>
      <vt:lpstr>IV) Comment mettre en place la démarche ; à qui déléguer le rôle de responsable ?</vt:lpstr>
      <vt:lpstr>IV) Comment mettre en place la démarche ; à qui déléguer le rôle de responsable ?</vt:lpstr>
      <vt:lpstr>IV) Comment mettre en place la démarche ; à qui déléguer le rôle de responsable ?</vt:lpstr>
      <vt:lpstr>IV) Comment mettre en place la démarche ; à qui déléguer le rôle de responsable ?</vt:lpstr>
      <vt:lpstr>IV) Comment mettre en place la démarche ; à qui déléguer le rôle de responsable ?</vt:lpstr>
      <vt:lpstr>IV) Comment mettre en place la démarche ; à qui déléguer le rôle de responsable ?</vt:lpstr>
      <vt:lpstr>IV) Comment mettre en place la démarche ; à qui déléguer le rôle de responsable ?</vt:lpstr>
      <vt:lpstr>V) ARBITRAGE GUIDÉ PAR LA NATURE DES ACTIONS : LES ACTIONS « PEPITES »</vt:lpstr>
      <vt:lpstr>V) ARBITRAGE GUIDE PAR LA NATURE DES ACTIONS : LES ACTIONS « PEPITES »</vt:lpstr>
      <vt:lpstr>V) ARBITRAGE GUIDE PAR LA NATURE DES ACTIONS : LES ACTIONS « PEPITES »</vt:lpstr>
      <vt:lpstr>V) ARBITRAGE GUIDE PAR LA NATURE DES ACTIONS : LES ACTIONS « PEPITES »</vt:lpstr>
      <vt:lpstr>V) ARBITRAGE GUIDE PAR LA NATURE DES ACTIONS : LES ACTIONS « PEPITES »</vt:lpstr>
      <vt:lpstr>V) ARBITRAGE GUIDE PAR LA NATURE DES ACTIONS : LES ACTIONS « PEPITES »</vt:lpstr>
      <vt:lpstr>V) ARBITRAGE GUIDE PAR LA NATURE DES ACTIONS : LES ACTIONS « PEPITES »</vt:lpstr>
      <vt:lpstr>VI) La communication : un levier essentiel</vt:lpstr>
      <vt:lpstr>VI) La communication : un levier essentiel</vt:lpstr>
      <vt:lpstr>MERCI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enjeux de la sécurité de l’information pour l’établissement de santé</dc:title>
  <dc:creator>Bouba</dc:creator>
  <cp:lastModifiedBy>HP</cp:lastModifiedBy>
  <cp:revision>59</cp:revision>
  <dcterms:created xsi:type="dcterms:W3CDTF">2014-02-18T12:59:41Z</dcterms:created>
  <dcterms:modified xsi:type="dcterms:W3CDTF">2022-04-07T01:12:35Z</dcterms:modified>
</cp:coreProperties>
</file>