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84" r:id="rId3"/>
    <p:sldId id="256" r:id="rId4"/>
    <p:sldId id="262" r:id="rId5"/>
    <p:sldId id="257" r:id="rId6"/>
    <p:sldId id="258" r:id="rId7"/>
    <p:sldId id="259" r:id="rId8"/>
    <p:sldId id="260" r:id="rId9"/>
    <p:sldId id="261" r:id="rId10"/>
    <p:sldId id="273" r:id="rId11"/>
    <p:sldId id="274" r:id="rId12"/>
    <p:sldId id="275" r:id="rId13"/>
    <p:sldId id="276" r:id="rId14"/>
    <p:sldId id="282" r:id="rId15"/>
    <p:sldId id="283" r:id="rId16"/>
    <p:sldId id="289" r:id="rId17"/>
    <p:sldId id="290" r:id="rId18"/>
    <p:sldId id="291" r:id="rId19"/>
    <p:sldId id="293" r:id="rId20"/>
    <p:sldId id="292" r:id="rId21"/>
    <p:sldId id="295" r:id="rId22"/>
    <p:sldId id="296" r:id="rId23"/>
    <p:sldId id="297" r:id="rId24"/>
    <p:sldId id="299" r:id="rId25"/>
    <p:sldId id="301" r:id="rId26"/>
    <p:sldId id="302" r:id="rId27"/>
    <p:sldId id="288" r:id="rId28"/>
    <p:sldId id="303" r:id="rId29"/>
    <p:sldId id="304" r:id="rId30"/>
    <p:sldId id="305" r:id="rId31"/>
    <p:sldId id="307" r:id="rId32"/>
    <p:sldId id="309" r:id="rId33"/>
    <p:sldId id="311" r:id="rId34"/>
    <p:sldId id="312" r:id="rId35"/>
    <p:sldId id="286" r:id="rId36"/>
    <p:sldId id="287" r:id="rId37"/>
    <p:sldId id="272" r:id="rId38"/>
    <p:sldId id="313" r:id="rId39"/>
    <p:sldId id="314" r:id="rId4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26" autoAdjust="0"/>
    <p:restoredTop sz="86355" autoAdjust="0"/>
  </p:normalViewPr>
  <p:slideViewPr>
    <p:cSldViewPr snapToGrid="0">
      <p:cViewPr varScale="1">
        <p:scale>
          <a:sx n="63" d="100"/>
          <a:sy n="63" d="100"/>
        </p:scale>
        <p:origin x="306" y="66"/>
      </p:cViewPr>
      <p:guideLst/>
    </p:cSldViewPr>
  </p:slideViewPr>
  <p:outlineViewPr>
    <p:cViewPr>
      <p:scale>
        <a:sx n="33" d="100"/>
        <a:sy n="33" d="100"/>
      </p:scale>
      <p:origin x="0" y="-226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29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57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69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52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89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03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7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25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41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97B1-700E-4890-BFF5-49164435987F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3C05C-2EF5-4121-B002-C16DBAA48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032"/>
            <a:ext cx="12192000" cy="6864439"/>
          </a:xfrm>
          <a:prstGeom prst="roundRect">
            <a:avLst>
              <a:gd name="adj" fmla="val 8594"/>
            </a:avLst>
          </a:prstGeom>
          <a:solidFill>
            <a:schemeClr val="accent1"/>
          </a:solidFill>
          <a:ln>
            <a:solidFill>
              <a:schemeClr val="bg1">
                <a:lumMod val="9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37390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4800" b="1" dirty="0">
                <a:solidFill>
                  <a:srgbClr val="FF0000"/>
                </a:solidFill>
              </a:rPr>
              <a:t>NUMBERS</a:t>
            </a:r>
          </a:p>
          <a:p>
            <a:pPr marL="0" indent="0" algn="ctr">
              <a:buNone/>
            </a:pPr>
            <a:endParaRPr lang="fr-FR" sz="3200" b="1" dirty="0"/>
          </a:p>
          <a:p>
            <a:pPr marL="0" indent="0" algn="ctr">
              <a:buNone/>
            </a:pPr>
            <a:r>
              <a:rPr lang="fr-FR" sz="3200" b="1" dirty="0"/>
              <a:t>LARGE NUMBERS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In English, </a:t>
            </a:r>
            <a:r>
              <a:rPr lang="fr-FR" dirty="0" err="1"/>
              <a:t>we</a:t>
            </a:r>
            <a:r>
              <a:rPr lang="fr-FR" dirty="0"/>
              <a:t> use </a:t>
            </a:r>
            <a:r>
              <a:rPr lang="fr-FR" dirty="0">
                <a:solidFill>
                  <a:srgbClr val="FF0000"/>
                </a:solidFill>
              </a:rPr>
              <a:t>comma</a:t>
            </a:r>
            <a:r>
              <a:rPr lang="fr-FR" dirty="0"/>
              <a:t> (,) for large </a:t>
            </a:r>
            <a:r>
              <a:rPr lang="fr-FR" dirty="0" err="1"/>
              <a:t>numbers</a:t>
            </a:r>
            <a:endParaRPr lang="fr-FR" dirty="0"/>
          </a:p>
          <a:p>
            <a:r>
              <a:rPr lang="fr-FR" dirty="0"/>
              <a:t>100: (one) </a:t>
            </a:r>
            <a:r>
              <a:rPr lang="fr-FR" b="1" dirty="0" err="1"/>
              <a:t>hundred</a:t>
            </a:r>
            <a:endParaRPr lang="fr-FR" b="1" dirty="0"/>
          </a:p>
          <a:p>
            <a:r>
              <a:rPr lang="fr-FR" dirty="0"/>
              <a:t>1</a:t>
            </a:r>
            <a:r>
              <a:rPr lang="fr-FR" b="1" dirty="0"/>
              <a:t>,</a:t>
            </a:r>
            <a:r>
              <a:rPr lang="fr-FR" dirty="0"/>
              <a:t>000 : (one) </a:t>
            </a:r>
            <a:r>
              <a:rPr lang="fr-FR" b="1" dirty="0" err="1"/>
              <a:t>thousand</a:t>
            </a:r>
            <a:endParaRPr lang="fr-FR" b="1" dirty="0"/>
          </a:p>
          <a:p>
            <a:r>
              <a:rPr lang="fr-FR" dirty="0"/>
              <a:t>10</a:t>
            </a:r>
            <a:r>
              <a:rPr lang="fr-FR" b="1" dirty="0"/>
              <a:t>,</a:t>
            </a:r>
            <a:r>
              <a:rPr lang="fr-FR" dirty="0"/>
              <a:t>000: ten </a:t>
            </a:r>
            <a:r>
              <a:rPr lang="fr-FR" dirty="0" err="1"/>
              <a:t>thousand</a:t>
            </a:r>
            <a:endParaRPr lang="fr-FR" dirty="0"/>
          </a:p>
          <a:p>
            <a:r>
              <a:rPr lang="fr-FR" dirty="0"/>
              <a:t>100</a:t>
            </a:r>
            <a:r>
              <a:rPr lang="fr-FR" b="1" dirty="0"/>
              <a:t>,</a:t>
            </a:r>
            <a:r>
              <a:rPr lang="fr-FR" dirty="0"/>
              <a:t>000: </a:t>
            </a:r>
            <a:r>
              <a:rPr lang="fr-FR" dirty="0" err="1"/>
              <a:t>hundred</a:t>
            </a:r>
            <a:r>
              <a:rPr lang="fr-FR" dirty="0"/>
              <a:t> </a:t>
            </a:r>
            <a:r>
              <a:rPr lang="fr-FR" dirty="0" err="1"/>
              <a:t>thousand</a:t>
            </a:r>
            <a:endParaRPr lang="fr-FR" dirty="0"/>
          </a:p>
          <a:p>
            <a:r>
              <a:rPr lang="fr-FR" dirty="0"/>
              <a:t>1</a:t>
            </a:r>
            <a:r>
              <a:rPr lang="fr-FR" b="1" dirty="0"/>
              <a:t>,</a:t>
            </a:r>
            <a:r>
              <a:rPr lang="fr-FR" dirty="0"/>
              <a:t>000</a:t>
            </a:r>
            <a:r>
              <a:rPr lang="fr-FR" b="1" dirty="0"/>
              <a:t>,</a:t>
            </a:r>
            <a:r>
              <a:rPr lang="fr-FR" dirty="0"/>
              <a:t>000 : one </a:t>
            </a:r>
            <a:r>
              <a:rPr lang="fr-FR" b="1" dirty="0"/>
              <a:t>million</a:t>
            </a:r>
          </a:p>
          <a:p>
            <a:r>
              <a:rPr lang="fr-FR" dirty="0"/>
              <a:t>1</a:t>
            </a:r>
            <a:r>
              <a:rPr lang="fr-FR" b="1" dirty="0"/>
              <a:t>,</a:t>
            </a:r>
            <a:r>
              <a:rPr lang="fr-FR" dirty="0"/>
              <a:t>000</a:t>
            </a:r>
            <a:r>
              <a:rPr lang="fr-FR" b="1" dirty="0"/>
              <a:t>,</a:t>
            </a:r>
            <a:r>
              <a:rPr lang="fr-FR" dirty="0"/>
              <a:t>000</a:t>
            </a:r>
            <a:r>
              <a:rPr lang="fr-FR" b="1" dirty="0"/>
              <a:t>,</a:t>
            </a:r>
            <a:r>
              <a:rPr lang="fr-FR" dirty="0"/>
              <a:t>000: one </a:t>
            </a:r>
            <a:r>
              <a:rPr lang="fr-FR" b="1" dirty="0"/>
              <a:t>billion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use « </a:t>
            </a:r>
            <a:r>
              <a:rPr lang="fr-FR" b="1" dirty="0"/>
              <a:t>and</a:t>
            </a:r>
            <a:r>
              <a:rPr lang="fr-FR" dirty="0"/>
              <a:t> » to express </a:t>
            </a:r>
            <a:r>
              <a:rPr lang="fr-FR" dirty="0" err="1"/>
              <a:t>tens</a:t>
            </a:r>
            <a:r>
              <a:rPr lang="fr-FR" dirty="0"/>
              <a:t> and </a:t>
            </a:r>
            <a:r>
              <a:rPr lang="fr-FR" dirty="0" err="1"/>
              <a:t>units</a:t>
            </a:r>
            <a:r>
              <a:rPr lang="fr-FR" dirty="0"/>
              <a:t> (dizaines et unités)</a:t>
            </a:r>
          </a:p>
          <a:p>
            <a:pPr marL="0" indent="0">
              <a:buNone/>
            </a:pPr>
            <a:r>
              <a:rPr lang="fr-FR" dirty="0"/>
              <a:t>105: one </a:t>
            </a:r>
            <a:r>
              <a:rPr lang="fr-FR" dirty="0" err="1"/>
              <a:t>hundred</a:t>
            </a:r>
            <a:r>
              <a:rPr lang="fr-FR" dirty="0"/>
              <a:t> </a:t>
            </a:r>
            <a:r>
              <a:rPr lang="fr-FR" b="1" dirty="0"/>
              <a:t>and</a:t>
            </a:r>
            <a:r>
              <a:rPr lang="fr-FR" dirty="0"/>
              <a:t> five</a:t>
            </a:r>
          </a:p>
          <a:p>
            <a:pPr marL="0" indent="0">
              <a:buNone/>
            </a:pPr>
            <a:r>
              <a:rPr lang="fr-FR" dirty="0"/>
              <a:t>1</a:t>
            </a:r>
            <a:r>
              <a:rPr lang="fr-FR" b="1" dirty="0"/>
              <a:t>,</a:t>
            </a:r>
            <a:r>
              <a:rPr lang="fr-FR" dirty="0"/>
              <a:t>982: one </a:t>
            </a:r>
            <a:r>
              <a:rPr lang="fr-FR" dirty="0" err="1"/>
              <a:t>thousand</a:t>
            </a:r>
            <a:r>
              <a:rPr lang="fr-FR" dirty="0"/>
              <a:t> </a:t>
            </a:r>
            <a:r>
              <a:rPr lang="fr-FR" dirty="0" err="1"/>
              <a:t>nine</a:t>
            </a:r>
            <a:r>
              <a:rPr lang="fr-FR" dirty="0"/>
              <a:t> </a:t>
            </a:r>
            <a:r>
              <a:rPr lang="fr-FR" dirty="0" err="1"/>
              <a:t>hundred</a:t>
            </a:r>
            <a:r>
              <a:rPr lang="fr-FR" dirty="0"/>
              <a:t> </a:t>
            </a:r>
            <a:r>
              <a:rPr lang="fr-FR" b="1" dirty="0"/>
              <a:t>and</a:t>
            </a:r>
            <a:r>
              <a:rPr lang="fr-FR" dirty="0"/>
              <a:t> </a:t>
            </a:r>
            <a:r>
              <a:rPr lang="fr-FR" dirty="0" err="1"/>
              <a:t>eighty</a:t>
            </a:r>
            <a:r>
              <a:rPr lang="fr-FR" dirty="0"/>
              <a:t>-two</a:t>
            </a:r>
          </a:p>
          <a:p>
            <a:pPr marL="0" indent="0">
              <a:buNone/>
            </a:pPr>
            <a:r>
              <a:rPr lang="fr-FR" dirty="0"/>
              <a:t>25</a:t>
            </a:r>
            <a:r>
              <a:rPr lang="fr-FR" b="1" dirty="0"/>
              <a:t>,</a:t>
            </a:r>
            <a:r>
              <a:rPr lang="fr-FR" dirty="0"/>
              <a:t>800: </a:t>
            </a:r>
            <a:r>
              <a:rPr lang="fr-FR" dirty="0" err="1"/>
              <a:t>twenty</a:t>
            </a:r>
            <a:r>
              <a:rPr lang="fr-FR" dirty="0"/>
              <a:t>-five </a:t>
            </a:r>
            <a:r>
              <a:rPr lang="fr-FR" dirty="0" err="1"/>
              <a:t>thousand</a:t>
            </a:r>
            <a:r>
              <a:rPr lang="fr-FR" dirty="0"/>
              <a:t> </a:t>
            </a:r>
            <a:r>
              <a:rPr lang="fr-FR" dirty="0" err="1"/>
              <a:t>eight</a:t>
            </a:r>
            <a:r>
              <a:rPr lang="fr-FR" dirty="0"/>
              <a:t> </a:t>
            </a:r>
            <a:r>
              <a:rPr lang="fr-FR" dirty="0" err="1"/>
              <a:t>hundred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154</a:t>
            </a:r>
            <a:r>
              <a:rPr lang="fr-FR" b="1" dirty="0"/>
              <a:t>,</a:t>
            </a:r>
            <a:r>
              <a:rPr lang="fr-FR" dirty="0"/>
              <a:t>869: one </a:t>
            </a:r>
            <a:r>
              <a:rPr lang="fr-FR" dirty="0" err="1"/>
              <a:t>hundred</a:t>
            </a:r>
            <a:r>
              <a:rPr lang="fr-FR" dirty="0"/>
              <a:t> </a:t>
            </a:r>
            <a:r>
              <a:rPr lang="fr-FR" dirty="0" err="1"/>
              <a:t>fifty</a:t>
            </a:r>
            <a:r>
              <a:rPr lang="fr-FR" dirty="0"/>
              <a:t>-four </a:t>
            </a:r>
            <a:r>
              <a:rPr lang="fr-FR" dirty="0" err="1"/>
              <a:t>thousand</a:t>
            </a:r>
            <a:r>
              <a:rPr lang="fr-FR" dirty="0"/>
              <a:t> </a:t>
            </a:r>
            <a:r>
              <a:rPr lang="fr-FR" dirty="0" err="1"/>
              <a:t>eight</a:t>
            </a:r>
            <a:r>
              <a:rPr lang="fr-FR" dirty="0"/>
              <a:t> </a:t>
            </a:r>
            <a:r>
              <a:rPr lang="fr-FR" dirty="0" err="1"/>
              <a:t>hundred</a:t>
            </a:r>
            <a:r>
              <a:rPr lang="fr-FR" dirty="0"/>
              <a:t> </a:t>
            </a:r>
            <a:r>
              <a:rPr lang="fr-FR" b="1" dirty="0"/>
              <a:t>and</a:t>
            </a:r>
            <a:r>
              <a:rPr lang="fr-FR" dirty="0"/>
              <a:t> sixty-</a:t>
            </a:r>
            <a:r>
              <a:rPr lang="fr-FR" dirty="0" err="1"/>
              <a:t>nine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2836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DECIMALS</a:t>
            </a:r>
          </a:p>
          <a:p>
            <a:pPr marL="0" indent="0">
              <a:buNone/>
            </a:pPr>
            <a:r>
              <a:rPr lang="fr-FR" dirty="0"/>
              <a:t>For </a:t>
            </a:r>
            <a:r>
              <a:rPr lang="fr-FR" b="1" dirty="0" err="1"/>
              <a:t>decimal</a:t>
            </a:r>
            <a:r>
              <a:rPr lang="fr-FR" b="1" dirty="0"/>
              <a:t> </a:t>
            </a:r>
            <a:r>
              <a:rPr lang="fr-FR" b="1" dirty="0" err="1"/>
              <a:t>numbers</a:t>
            </a:r>
            <a:r>
              <a:rPr lang="fr-FR" dirty="0"/>
              <a:t>,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use </a:t>
            </a:r>
            <a:r>
              <a:rPr lang="fr-FR" b="1" dirty="0"/>
              <a:t>full stop </a:t>
            </a:r>
            <a:r>
              <a:rPr lang="fr-FR" dirty="0"/>
              <a:t>(</a:t>
            </a:r>
            <a:r>
              <a:rPr lang="fr-FR" b="1" dirty="0"/>
              <a:t>.</a:t>
            </a:r>
            <a:r>
              <a:rPr lang="fr-FR" dirty="0"/>
              <a:t>) and </a:t>
            </a:r>
            <a:r>
              <a:rPr lang="fr-FR" dirty="0" err="1"/>
              <a:t>we</a:t>
            </a:r>
            <a:r>
              <a:rPr lang="fr-FR" dirty="0"/>
              <a:t> read it « point »</a:t>
            </a:r>
          </a:p>
          <a:p>
            <a:pPr>
              <a:buFontTx/>
              <a:buChar char="-"/>
            </a:pPr>
            <a:r>
              <a:rPr lang="fr-FR" dirty="0" err="1"/>
              <a:t>We</a:t>
            </a:r>
            <a:r>
              <a:rPr lang="fr-FR" dirty="0"/>
              <a:t> read the </a:t>
            </a:r>
            <a:r>
              <a:rPr lang="fr-FR" dirty="0" err="1"/>
              <a:t>numbers</a:t>
            </a:r>
            <a:r>
              <a:rPr lang="fr-FR" dirty="0"/>
              <a:t> </a:t>
            </a:r>
            <a:r>
              <a:rPr lang="fr-FR" b="1" dirty="0"/>
              <a:t>one by one after the </a:t>
            </a:r>
            <a:r>
              <a:rPr lang="fr-FR" b="1" dirty="0" err="1"/>
              <a:t>decimal</a:t>
            </a:r>
            <a:r>
              <a:rPr lang="fr-FR" b="1" dirty="0"/>
              <a:t> mark</a:t>
            </a:r>
          </a:p>
          <a:p>
            <a:pPr>
              <a:buFontTx/>
              <a:buChar char="-"/>
            </a:pPr>
            <a:r>
              <a:rPr lang="fr-FR" dirty="0" err="1"/>
              <a:t>Zero</a:t>
            </a:r>
            <a:r>
              <a:rPr lang="fr-FR" dirty="0"/>
              <a:t> (0) is read « </a:t>
            </a:r>
            <a:r>
              <a:rPr lang="fr-FR" b="1" dirty="0" err="1"/>
              <a:t>ough</a:t>
            </a:r>
            <a:r>
              <a:rPr lang="fr-FR" dirty="0"/>
              <a:t> »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</a:t>
            </a:r>
            <a:r>
              <a:rPr lang="fr-FR" dirty="0" err="1"/>
              <a:t>Examples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1.5 : one point five</a:t>
            </a:r>
          </a:p>
          <a:p>
            <a:pPr marL="0" indent="0">
              <a:buNone/>
            </a:pPr>
            <a:r>
              <a:rPr lang="fr-FR" dirty="0"/>
              <a:t>25.56: </a:t>
            </a:r>
            <a:r>
              <a:rPr lang="fr-FR" dirty="0" err="1"/>
              <a:t>twenty</a:t>
            </a:r>
            <a:r>
              <a:rPr lang="fr-FR" dirty="0"/>
              <a:t>-five point five six</a:t>
            </a:r>
          </a:p>
          <a:p>
            <a:pPr marL="0" indent="0">
              <a:buNone/>
            </a:pPr>
            <a:r>
              <a:rPr lang="fr-FR" dirty="0"/>
              <a:t>10.05: ten point o five</a:t>
            </a:r>
          </a:p>
          <a:p>
            <a:pPr marL="0" indent="0">
              <a:buNone/>
            </a:pPr>
            <a:r>
              <a:rPr lang="fr-FR" dirty="0"/>
              <a:t>26.74%: </a:t>
            </a:r>
            <a:r>
              <a:rPr lang="fr-FR" dirty="0" err="1"/>
              <a:t>twenty</a:t>
            </a:r>
            <a:r>
              <a:rPr lang="fr-FR" dirty="0"/>
              <a:t>-six point </a:t>
            </a:r>
            <a:r>
              <a:rPr lang="fr-FR" dirty="0" err="1"/>
              <a:t>seven</a:t>
            </a:r>
            <a:r>
              <a:rPr lang="fr-FR" dirty="0"/>
              <a:t> four percent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766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Activity</a:t>
            </a:r>
            <a:r>
              <a:rPr lang="fr-FR" b="1" dirty="0"/>
              <a:t>: Write and read the following </a:t>
            </a:r>
            <a:r>
              <a:rPr lang="fr-FR" b="1" dirty="0" err="1"/>
              <a:t>numbers</a:t>
            </a: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1) 684,521                         </a:t>
            </a:r>
          </a:p>
          <a:p>
            <a:pPr marL="0" indent="0">
              <a:buNone/>
            </a:pPr>
            <a:r>
              <a:rPr lang="fr-FR" dirty="0"/>
              <a:t>2) 41,257                       </a:t>
            </a:r>
          </a:p>
          <a:p>
            <a:pPr marL="0" indent="0">
              <a:buNone/>
            </a:pPr>
            <a:r>
              <a:rPr lang="fr-FR" dirty="0"/>
              <a:t>3) 1,655</a:t>
            </a:r>
          </a:p>
          <a:p>
            <a:pPr marL="0" indent="0">
              <a:buNone/>
            </a:pPr>
            <a:r>
              <a:rPr lang="fr-FR" dirty="0"/>
              <a:t>4) 5,356,814                     </a:t>
            </a:r>
          </a:p>
          <a:p>
            <a:pPr marL="0" indent="0">
              <a:buNone/>
            </a:pPr>
            <a:r>
              <a:rPr lang="fr-FR" dirty="0"/>
              <a:t>5) 52.52</a:t>
            </a:r>
          </a:p>
          <a:p>
            <a:pPr marL="0" indent="0">
              <a:buNone/>
            </a:pPr>
            <a:r>
              <a:rPr lang="fr-FR" dirty="0"/>
              <a:t>6) 10.02%</a:t>
            </a:r>
          </a:p>
          <a:p>
            <a:pPr marL="0" indent="0">
              <a:buNone/>
            </a:pPr>
            <a:r>
              <a:rPr lang="fr-FR" dirty="0"/>
              <a:t>7) 10.005</a:t>
            </a:r>
          </a:p>
          <a:p>
            <a:pPr marL="0" indent="0">
              <a:buNone/>
            </a:pPr>
            <a:r>
              <a:rPr lang="fr-FR" dirty="0"/>
              <a:t>8) 5.609</a:t>
            </a:r>
          </a:p>
          <a:p>
            <a:pPr marL="0" indent="0">
              <a:buNone/>
            </a:pPr>
            <a:r>
              <a:rPr lang="fr-FR" dirty="0"/>
              <a:t>9) 1.01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92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/>
              <a:t> </a:t>
            </a:r>
            <a:r>
              <a:rPr lang="fr-FR" sz="4800" b="1" dirty="0"/>
              <a:t>Phone </a:t>
            </a:r>
            <a:r>
              <a:rPr lang="fr-FR" sz="4800" b="1" dirty="0" err="1"/>
              <a:t>numbers</a:t>
            </a:r>
            <a:endParaRPr lang="fr-FR" sz="4800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 Phone </a:t>
            </a:r>
            <a:r>
              <a:rPr lang="fr-FR" dirty="0" err="1"/>
              <a:t>numbers</a:t>
            </a:r>
            <a:r>
              <a:rPr lang="fr-FR" dirty="0"/>
              <a:t> are read </a:t>
            </a:r>
            <a:r>
              <a:rPr lang="fr-FR" b="1" dirty="0"/>
              <a:t>one by one</a:t>
            </a:r>
          </a:p>
          <a:p>
            <a:pPr marL="0" indent="0">
              <a:buNone/>
            </a:pPr>
            <a:r>
              <a:rPr lang="fr-FR" dirty="0"/>
              <a:t>0 is read « </a:t>
            </a:r>
            <a:r>
              <a:rPr lang="fr-FR" dirty="0" err="1"/>
              <a:t>ough</a:t>
            </a:r>
            <a:r>
              <a:rPr lang="fr-FR" dirty="0"/>
              <a:t> »</a:t>
            </a:r>
          </a:p>
          <a:p>
            <a:pPr marL="0" indent="0">
              <a:buNone/>
            </a:pPr>
            <a:r>
              <a:rPr lang="fr-FR" dirty="0"/>
              <a:t>72565832: </a:t>
            </a:r>
            <a:r>
              <a:rPr lang="fr-FR" dirty="0" err="1"/>
              <a:t>seven</a:t>
            </a:r>
            <a:r>
              <a:rPr lang="fr-FR" dirty="0"/>
              <a:t> two, five six, five </a:t>
            </a:r>
            <a:r>
              <a:rPr lang="fr-FR" dirty="0" err="1"/>
              <a:t>eight</a:t>
            </a:r>
            <a:r>
              <a:rPr lang="fr-FR" dirty="0"/>
              <a:t>, three two</a:t>
            </a:r>
          </a:p>
          <a:p>
            <a:pPr marL="0" indent="0">
              <a:buNone/>
            </a:pPr>
            <a:r>
              <a:rPr lang="fr-FR" dirty="0"/>
              <a:t>60110654: six o , one </a:t>
            </a:r>
            <a:r>
              <a:rPr lang="fr-FR" dirty="0" err="1"/>
              <a:t>one</a:t>
            </a:r>
            <a:r>
              <a:rPr lang="fr-FR" dirty="0"/>
              <a:t>, o six, five four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Room </a:t>
            </a:r>
            <a:r>
              <a:rPr lang="fr-FR" b="1" dirty="0" err="1"/>
              <a:t>numbers</a:t>
            </a:r>
            <a:r>
              <a:rPr lang="fr-FR" b="1" dirty="0"/>
              <a:t> </a:t>
            </a:r>
            <a:r>
              <a:rPr lang="fr-FR" dirty="0"/>
              <a:t>are also read one by one</a:t>
            </a:r>
          </a:p>
          <a:p>
            <a:pPr marL="0" indent="0">
              <a:buNone/>
            </a:pPr>
            <a:r>
              <a:rPr lang="fr-FR" dirty="0"/>
              <a:t>Ex: Room 47 : room four </a:t>
            </a:r>
            <a:r>
              <a:rPr lang="fr-FR" dirty="0" err="1"/>
              <a:t>seven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Room: 105: room one o five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/>
              <a:t>Activity</a:t>
            </a:r>
            <a:r>
              <a:rPr lang="fr-FR" dirty="0"/>
              <a:t>: </a:t>
            </a:r>
          </a:p>
          <a:p>
            <a:pPr marL="0" indent="0">
              <a:buNone/>
            </a:pPr>
            <a:r>
              <a:rPr lang="fr-FR" dirty="0"/>
              <a:t>  My phone </a:t>
            </a:r>
            <a:r>
              <a:rPr lang="fr-FR" dirty="0" err="1"/>
              <a:t>number</a:t>
            </a:r>
            <a:r>
              <a:rPr lang="fr-FR" dirty="0"/>
              <a:t> is </a:t>
            </a:r>
            <a:r>
              <a:rPr lang="fr-FR" dirty="0" err="1"/>
              <a:t>seven</a:t>
            </a:r>
            <a:r>
              <a:rPr lang="fr-FR" dirty="0"/>
              <a:t> one, one </a:t>
            </a:r>
            <a:r>
              <a:rPr lang="fr-FR" dirty="0" err="1"/>
              <a:t>nine</a:t>
            </a:r>
            <a:r>
              <a:rPr lang="fr-FR" dirty="0"/>
              <a:t>, six two, three two !!</a:t>
            </a:r>
          </a:p>
          <a:p>
            <a:pPr marL="0" indent="0">
              <a:buNone/>
            </a:pPr>
            <a:r>
              <a:rPr lang="fr-FR" dirty="0"/>
              <a:t>  Tell your phone </a:t>
            </a:r>
            <a:r>
              <a:rPr lang="fr-FR" dirty="0" err="1"/>
              <a:t>number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16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0"/>
            <a:ext cx="12192000" cy="68579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sz="3600" b="1" dirty="0"/>
              <a:t>FRACTIONS</a:t>
            </a:r>
          </a:p>
          <a:p>
            <a:pPr marL="0" indent="0">
              <a:buNone/>
            </a:pPr>
            <a:r>
              <a:rPr lang="fr-FR" sz="3600" dirty="0"/>
              <a:t>To read fractions , </a:t>
            </a:r>
            <a:r>
              <a:rPr lang="fr-FR" sz="3600" dirty="0" err="1"/>
              <a:t>we</a:t>
            </a:r>
            <a:r>
              <a:rPr lang="fr-FR" sz="3600" dirty="0"/>
              <a:t>  use </a:t>
            </a:r>
            <a:r>
              <a:rPr lang="fr-FR" sz="3600" b="1" dirty="0" err="1"/>
              <a:t>cardinals</a:t>
            </a:r>
            <a:r>
              <a:rPr lang="fr-FR" sz="3600" dirty="0"/>
              <a:t> for </a:t>
            </a:r>
            <a:r>
              <a:rPr lang="fr-FR" sz="3600" dirty="0" err="1"/>
              <a:t>numerators</a:t>
            </a:r>
            <a:r>
              <a:rPr lang="fr-FR" sz="3600" dirty="0"/>
              <a:t> and </a:t>
            </a:r>
            <a:r>
              <a:rPr lang="fr-FR" sz="3600" b="1" dirty="0" err="1"/>
              <a:t>ordinals</a:t>
            </a:r>
            <a:r>
              <a:rPr lang="fr-FR" sz="3600" dirty="0"/>
              <a:t> for </a:t>
            </a:r>
            <a:r>
              <a:rPr lang="fr-FR" sz="3600" dirty="0" err="1"/>
              <a:t>denominators</a:t>
            </a:r>
            <a:r>
              <a:rPr lang="fr-FR" sz="3600" dirty="0"/>
              <a:t>.</a:t>
            </a:r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r>
              <a:rPr lang="fr-FR" b="1" dirty="0" err="1"/>
              <a:t>Ordinals</a:t>
            </a:r>
            <a:r>
              <a:rPr lang="fr-FR" dirty="0"/>
              <a:t>: </a:t>
            </a:r>
          </a:p>
          <a:p>
            <a:r>
              <a:rPr lang="en-US" dirty="0"/>
              <a:t>The first      : 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                                      the twentieth:  20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en-US" dirty="0"/>
              <a:t>The second: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baseline="30000" dirty="0"/>
              <a:t>                </a:t>
            </a:r>
            <a:r>
              <a:rPr lang="en-US" dirty="0"/>
              <a:t>                           the thirtieth   : 30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en-US" dirty="0"/>
              <a:t>The third    : 3</a:t>
            </a:r>
            <a:r>
              <a:rPr lang="en-US" baseline="30000" dirty="0">
                <a:solidFill>
                  <a:srgbClr val="FF0000"/>
                </a:solidFill>
              </a:rPr>
              <a:t>rd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                                      the twenty- first :21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en-US" dirty="0"/>
              <a:t>The fourth :  4</a:t>
            </a:r>
            <a:r>
              <a:rPr lang="en-US" baseline="30000" dirty="0">
                <a:solidFill>
                  <a:srgbClr val="FF0000"/>
                </a:solidFill>
              </a:rPr>
              <a:t>th                                                        </a:t>
            </a:r>
            <a:r>
              <a:rPr lang="en-US" dirty="0"/>
              <a:t>The twenty-second: 22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The fifth     : 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baseline="30000" dirty="0"/>
              <a:t> </a:t>
            </a:r>
            <a:r>
              <a:rPr lang="en-US" dirty="0"/>
              <a:t>                                       the twenty-third : 23</a:t>
            </a:r>
            <a:r>
              <a:rPr lang="en-US" baseline="30000" dirty="0">
                <a:solidFill>
                  <a:srgbClr val="FF0000"/>
                </a:solidFill>
              </a:rPr>
              <a:t>rd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en-US" dirty="0"/>
              <a:t>The ninth   : 9 </a:t>
            </a:r>
            <a:r>
              <a:rPr lang="en-US" dirty="0" err="1">
                <a:solidFill>
                  <a:srgbClr val="FF0000"/>
                </a:solidFill>
              </a:rPr>
              <a:t>th</a:t>
            </a:r>
            <a:r>
              <a:rPr lang="en-US" dirty="0"/>
              <a:t>                                      the twenty- fourth:  24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en-US" dirty="0"/>
              <a:t>The twelfth: 12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u="sng" dirty="0"/>
              <a:t>1 </a:t>
            </a:r>
            <a:r>
              <a:rPr lang="fr-FR" sz="3200" dirty="0"/>
              <a:t> : </a:t>
            </a:r>
            <a:r>
              <a:rPr lang="fr-FR" sz="3200" dirty="0">
                <a:solidFill>
                  <a:srgbClr val="FF0000"/>
                </a:solidFill>
              </a:rPr>
              <a:t>one</a:t>
            </a:r>
            <a:r>
              <a:rPr lang="fr-FR" sz="3200" dirty="0"/>
              <a:t>                 ;   </a:t>
            </a:r>
            <a:r>
              <a:rPr lang="fr-FR" sz="3200" u="sng" dirty="0"/>
              <a:t>1 </a:t>
            </a:r>
            <a:r>
              <a:rPr lang="fr-FR" sz="3200" dirty="0"/>
              <a:t>  : </a:t>
            </a:r>
            <a:r>
              <a:rPr lang="fr-FR" sz="3200" dirty="0">
                <a:solidFill>
                  <a:srgbClr val="FF0000"/>
                </a:solidFill>
              </a:rPr>
              <a:t>one ;    </a:t>
            </a:r>
            <a:r>
              <a:rPr lang="fr-FR" sz="3200" u="sng" dirty="0"/>
              <a:t> 1  </a:t>
            </a:r>
            <a:r>
              <a:rPr lang="fr-FR" sz="3200" dirty="0">
                <a:solidFill>
                  <a:srgbClr val="FF0000"/>
                </a:solidFill>
              </a:rPr>
              <a:t>: one</a:t>
            </a:r>
          </a:p>
          <a:p>
            <a:pPr marL="0" indent="0">
              <a:buNone/>
            </a:pPr>
            <a:r>
              <a:rPr lang="fr-FR" sz="3200" dirty="0"/>
              <a:t>2  </a:t>
            </a:r>
            <a:r>
              <a:rPr lang="fr-FR" sz="3200" dirty="0">
                <a:solidFill>
                  <a:srgbClr val="FF0000"/>
                </a:solidFill>
              </a:rPr>
              <a:t>second /</a:t>
            </a:r>
            <a:r>
              <a:rPr lang="fr-FR" sz="3200" dirty="0" err="1">
                <a:solidFill>
                  <a:srgbClr val="FF0000"/>
                </a:solidFill>
              </a:rPr>
              <a:t>half</a:t>
            </a:r>
            <a:r>
              <a:rPr lang="fr-FR" sz="3200" dirty="0">
                <a:solidFill>
                  <a:srgbClr val="FF0000"/>
                </a:solidFill>
              </a:rPr>
              <a:t>        </a:t>
            </a:r>
            <a:r>
              <a:rPr lang="fr-FR" sz="3200" dirty="0"/>
              <a:t>3    </a:t>
            </a:r>
            <a:r>
              <a:rPr lang="fr-FR" sz="3200" dirty="0" err="1">
                <a:solidFill>
                  <a:srgbClr val="FF0000"/>
                </a:solidFill>
              </a:rPr>
              <a:t>third</a:t>
            </a:r>
            <a:r>
              <a:rPr lang="fr-FR" sz="3200" dirty="0">
                <a:solidFill>
                  <a:srgbClr val="FF0000"/>
                </a:solidFill>
              </a:rPr>
              <a:t>      </a:t>
            </a:r>
            <a:r>
              <a:rPr lang="fr-FR" sz="3200" dirty="0"/>
              <a:t>4 </a:t>
            </a:r>
            <a:r>
              <a:rPr lang="fr-FR" sz="3200" dirty="0">
                <a:solidFill>
                  <a:srgbClr val="FF0000"/>
                </a:solidFill>
              </a:rPr>
              <a:t>   </a:t>
            </a:r>
            <a:r>
              <a:rPr lang="fr-FR" sz="3200" dirty="0" err="1">
                <a:solidFill>
                  <a:srgbClr val="FF0000"/>
                </a:solidFill>
              </a:rPr>
              <a:t>fourth</a:t>
            </a:r>
            <a:r>
              <a:rPr lang="fr-FR" sz="3200" dirty="0">
                <a:solidFill>
                  <a:srgbClr val="FF0000"/>
                </a:solidFill>
              </a:rPr>
              <a:t>/quarter</a:t>
            </a:r>
          </a:p>
          <a:p>
            <a:pPr marL="0" indent="0">
              <a:buNone/>
            </a:pP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When the </a:t>
            </a:r>
            <a:r>
              <a:rPr lang="fr-FR" sz="3200" dirty="0" err="1"/>
              <a:t>numerator</a:t>
            </a:r>
            <a:r>
              <a:rPr lang="fr-FR" sz="3200" dirty="0"/>
              <a:t> is </a:t>
            </a:r>
            <a:r>
              <a:rPr lang="fr-FR" sz="3200" b="1" dirty="0"/>
              <a:t>superior to 1</a:t>
            </a:r>
            <a:r>
              <a:rPr lang="fr-FR" sz="3200" dirty="0"/>
              <a:t>, the </a:t>
            </a:r>
            <a:r>
              <a:rPr lang="fr-FR" sz="3200" dirty="0" err="1"/>
              <a:t>denominator</a:t>
            </a:r>
            <a:r>
              <a:rPr lang="fr-FR" sz="3200" dirty="0"/>
              <a:t> is plural that is, </a:t>
            </a:r>
            <a:r>
              <a:rPr lang="fr-FR" sz="3200" dirty="0" err="1"/>
              <a:t>we</a:t>
            </a:r>
            <a:r>
              <a:rPr lang="fr-FR" sz="3200" dirty="0"/>
              <a:t> </a:t>
            </a:r>
            <a:r>
              <a:rPr lang="fr-FR" sz="3200" dirty="0" err="1"/>
              <a:t>add</a:t>
            </a:r>
            <a:r>
              <a:rPr lang="fr-FR" sz="3200" dirty="0"/>
              <a:t> ‘s’ </a:t>
            </a:r>
          </a:p>
          <a:p>
            <a:pPr marL="0" indent="0">
              <a:buNone/>
            </a:pPr>
            <a:r>
              <a:rPr lang="fr-FR" sz="3200" u="sng" dirty="0"/>
              <a:t>3  </a:t>
            </a:r>
            <a:r>
              <a:rPr lang="fr-FR" sz="3200" dirty="0"/>
              <a:t>:  three ;  </a:t>
            </a:r>
            <a:r>
              <a:rPr lang="fr-FR" sz="3200" u="sng" dirty="0"/>
              <a:t>2 </a:t>
            </a:r>
            <a:r>
              <a:rPr lang="fr-FR" sz="3200" dirty="0"/>
              <a:t>:  two</a:t>
            </a:r>
            <a:endParaRPr lang="fr-FR" sz="3200" u="sng" dirty="0"/>
          </a:p>
          <a:p>
            <a:pPr marL="514350" indent="-514350">
              <a:buAutoNum type="arabicPlain" startAt="5"/>
            </a:pPr>
            <a:r>
              <a:rPr lang="fr-FR" sz="3200" dirty="0" err="1"/>
              <a:t>Fifth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dirty="0">
                <a:solidFill>
                  <a:srgbClr val="FF0000"/>
                </a:solidFill>
              </a:rPr>
              <a:t>     </a:t>
            </a:r>
            <a:r>
              <a:rPr lang="fr-FR" sz="3200" dirty="0"/>
              <a:t>3    </a:t>
            </a:r>
            <a:r>
              <a:rPr lang="fr-FR" sz="3200" dirty="0" err="1"/>
              <a:t>third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" name="Chevron 1"/>
          <p:cNvSpPr/>
          <p:nvPr/>
        </p:nvSpPr>
        <p:spPr>
          <a:xfrm>
            <a:off x="6032310" y="2251881"/>
            <a:ext cx="45719" cy="4571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8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473"/>
            <a:ext cx="12192000" cy="6847527"/>
          </a:xfrm>
        </p:spPr>
        <p:txBody>
          <a:bodyPr/>
          <a:lstStyle/>
          <a:p>
            <a:pPr marL="0" indent="0">
              <a:buNone/>
            </a:pPr>
            <a:r>
              <a:rPr lang="fr-FR" sz="4000" b="1" dirty="0"/>
              <a:t>Activity</a:t>
            </a:r>
            <a:r>
              <a:rPr lang="fr-FR" sz="4000" dirty="0"/>
              <a:t>: Read the sentences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/>
              <a:t>1) 3/4 of the population in this village has run </a:t>
            </a:r>
            <a:r>
              <a:rPr lang="fr-FR" sz="4000" dirty="0" err="1"/>
              <a:t>away</a:t>
            </a:r>
            <a:r>
              <a:rPr lang="fr-FR" sz="4000" dirty="0"/>
              <a:t>.</a:t>
            </a:r>
          </a:p>
          <a:p>
            <a:pPr marL="0" indent="0">
              <a:buNone/>
            </a:pPr>
            <a:r>
              <a:rPr lang="fr-FR" sz="4000" dirty="0"/>
              <a:t>2) 2/3 of the pupils in this school are girls.</a:t>
            </a:r>
          </a:p>
          <a:p>
            <a:pPr marL="0" indent="0">
              <a:buNone/>
            </a:pPr>
            <a:r>
              <a:rPr lang="fr-FR" sz="4000" dirty="0"/>
              <a:t>3) Girls </a:t>
            </a:r>
            <a:r>
              <a:rPr lang="fr-FR" sz="4000" dirty="0" err="1"/>
              <a:t>represent</a:t>
            </a:r>
            <a:r>
              <a:rPr lang="fr-FR" sz="4000" dirty="0"/>
              <a:t> more than ½ of the pupils in </a:t>
            </a:r>
            <a:r>
              <a:rPr lang="fr-FR" sz="4000" dirty="0" err="1"/>
              <a:t>primary</a:t>
            </a:r>
            <a:r>
              <a:rPr lang="fr-FR" sz="4000" dirty="0"/>
              <a:t> school.</a:t>
            </a:r>
          </a:p>
          <a:p>
            <a:pPr marL="0" indent="0">
              <a:buNone/>
            </a:pPr>
            <a:r>
              <a:rPr lang="fr-FR" sz="4000" dirty="0"/>
              <a:t>4) </a:t>
            </a:r>
            <a:r>
              <a:rPr lang="fr-FR" sz="4000" dirty="0" err="1"/>
              <a:t>Give</a:t>
            </a:r>
            <a:r>
              <a:rPr lang="fr-FR" sz="4000" dirty="0"/>
              <a:t> 4/5 of the </a:t>
            </a:r>
            <a:r>
              <a:rPr lang="fr-FR" sz="4000" dirty="0" err="1"/>
              <a:t>food</a:t>
            </a:r>
            <a:r>
              <a:rPr lang="fr-FR" sz="4000" dirty="0"/>
              <a:t> to the </a:t>
            </a:r>
            <a:r>
              <a:rPr lang="fr-FR" sz="4000" dirty="0" err="1"/>
              <a:t>foreigners</a:t>
            </a:r>
            <a:r>
              <a:rPr lang="fr-FR" sz="4000" dirty="0"/>
              <a:t>. 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595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2738" y="1506828"/>
            <a:ext cx="9045262" cy="1287887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INTERROGATIVE SENTENCES</a:t>
            </a:r>
          </a:p>
        </p:txBody>
      </p:sp>
    </p:spTree>
    <p:extLst>
      <p:ext uri="{BB962C8B-B14F-4D97-AF65-F5344CB8AC3E}">
        <p14:creationId xmlns:p14="http://schemas.microsoft.com/office/powerpoint/2010/main" val="2146842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0613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YES/NO QUESTIONS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53037"/>
            <a:ext cx="12192000" cy="5904961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  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Yes/no questions </a:t>
            </a:r>
            <a:r>
              <a:rPr lang="fr-FR" dirty="0"/>
              <a:t>are questions whose </a:t>
            </a:r>
            <a:r>
              <a:rPr lang="fr-FR" b="1" dirty="0">
                <a:solidFill>
                  <a:srgbClr val="FF0000"/>
                </a:solidFill>
              </a:rPr>
              <a:t>expected answers are YES or NO</a:t>
            </a:r>
            <a:r>
              <a:rPr lang="fr-FR" dirty="0"/>
              <a:t>. They are called </a:t>
            </a:r>
            <a:r>
              <a:rPr lang="fr-FR" b="1" dirty="0"/>
              <a:t>closed questions </a:t>
            </a:r>
            <a:r>
              <a:rPr lang="fr-FR" dirty="0"/>
              <a:t>because there are only two possible responses: yes or no.</a:t>
            </a:r>
          </a:p>
          <a:p>
            <a:pPr marL="0" indent="0">
              <a:buNone/>
            </a:pPr>
            <a:r>
              <a:rPr lang="fr-FR" dirty="0"/>
              <a:t>These questions must include one of these verbs forms: </a:t>
            </a:r>
          </a:p>
          <a:p>
            <a:pPr>
              <a:buFontTx/>
              <a:buChar char="-"/>
            </a:pPr>
            <a:r>
              <a:rPr lang="fr-FR" dirty="0"/>
              <a:t>Be ( Am, is, are)</a:t>
            </a:r>
          </a:p>
          <a:p>
            <a:pPr>
              <a:buFontTx/>
              <a:buChar char="-"/>
            </a:pPr>
            <a:r>
              <a:rPr lang="fr-FR" dirty="0"/>
              <a:t>Do ( do, does, did)</a:t>
            </a:r>
          </a:p>
          <a:p>
            <a:pPr>
              <a:buFontTx/>
              <a:buChar char="-"/>
            </a:pPr>
            <a:r>
              <a:rPr lang="fr-FR" dirty="0"/>
              <a:t>Have ( have , has, had)</a:t>
            </a:r>
          </a:p>
          <a:p>
            <a:pPr>
              <a:buFontTx/>
              <a:buChar char="-"/>
            </a:pPr>
            <a:r>
              <a:rPr lang="fr-FR" dirty="0"/>
              <a:t>Modal verbs ( can, must, may )</a:t>
            </a:r>
          </a:p>
          <a:p>
            <a:pPr>
              <a:buFontTx/>
              <a:buChar char="-"/>
            </a:pPr>
            <a:r>
              <a:rPr lang="fr-FR" dirty="0"/>
              <a:t>Will, shall, should, would</a:t>
            </a:r>
          </a:p>
        </p:txBody>
      </p:sp>
    </p:spTree>
    <p:extLst>
      <p:ext uri="{BB962C8B-B14F-4D97-AF65-F5344CB8AC3E}">
        <p14:creationId xmlns:p14="http://schemas.microsoft.com/office/powerpoint/2010/main" val="722975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   </a:t>
            </a:r>
            <a:r>
              <a:rPr lang="fr-FR" b="1" dirty="0">
                <a:solidFill>
                  <a:srgbClr val="FF0000"/>
                </a:solidFill>
              </a:rPr>
              <a:t>STRUCTURE</a:t>
            </a:r>
            <a:r>
              <a:rPr lang="fr-FR" dirty="0">
                <a:solidFill>
                  <a:srgbClr val="FF0000"/>
                </a:solidFill>
              </a:rPr>
              <a:t>                               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b="1" dirty="0" err="1">
                <a:solidFill>
                  <a:srgbClr val="0070C0"/>
                </a:solidFill>
              </a:rPr>
              <a:t>Auxiliary</a:t>
            </a:r>
            <a:r>
              <a:rPr lang="fr-FR" b="1" dirty="0">
                <a:solidFill>
                  <a:srgbClr val="0070C0"/>
                </a:solidFill>
              </a:rPr>
              <a:t>/modal+ Subject + ( verb)+ object/ complement?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1) Is the patient in the </a:t>
            </a:r>
            <a:r>
              <a:rPr lang="fr-FR" dirty="0" err="1"/>
              <a:t>waiting</a:t>
            </a:r>
            <a:r>
              <a:rPr lang="fr-FR" dirty="0"/>
              <a:t> room?</a:t>
            </a:r>
          </a:p>
          <a:p>
            <a:pPr>
              <a:buFontTx/>
              <a:buChar char="-"/>
            </a:pPr>
            <a:r>
              <a:rPr lang="fr-FR" dirty="0"/>
              <a:t>Yes, the patient is in the </a:t>
            </a:r>
            <a:r>
              <a:rPr lang="fr-FR" dirty="0" err="1"/>
              <a:t>waiting</a:t>
            </a:r>
            <a:r>
              <a:rPr lang="fr-FR" dirty="0"/>
              <a:t> room.</a:t>
            </a:r>
          </a:p>
          <a:p>
            <a:pPr>
              <a:buFontTx/>
              <a:buChar char="-"/>
            </a:pPr>
            <a:r>
              <a:rPr lang="fr-FR" dirty="0"/>
              <a:t>No, the patient is not in the </a:t>
            </a:r>
            <a:r>
              <a:rPr lang="fr-FR" dirty="0" err="1"/>
              <a:t>waiting</a:t>
            </a:r>
            <a:r>
              <a:rPr lang="fr-FR" dirty="0"/>
              <a:t> room.</a:t>
            </a:r>
          </a:p>
          <a:p>
            <a:pPr marL="0" indent="0">
              <a:buNone/>
            </a:pPr>
            <a:r>
              <a:rPr lang="fr-FR" dirty="0"/>
              <a:t>2) Will </a:t>
            </a:r>
            <a:r>
              <a:rPr lang="fr-FR" dirty="0" err="1"/>
              <a:t>doctors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a meeting tomorrow?</a:t>
            </a:r>
          </a:p>
          <a:p>
            <a:pPr>
              <a:buFontTx/>
              <a:buChar char="-"/>
            </a:pPr>
            <a:r>
              <a:rPr lang="fr-FR" dirty="0"/>
              <a:t>Yes, </a:t>
            </a:r>
            <a:r>
              <a:rPr lang="fr-FR" dirty="0" err="1"/>
              <a:t>doctors</a:t>
            </a:r>
            <a:r>
              <a:rPr lang="fr-FR" dirty="0"/>
              <a:t> will </a:t>
            </a:r>
            <a:r>
              <a:rPr lang="fr-FR" dirty="0" err="1"/>
              <a:t>get</a:t>
            </a:r>
            <a:r>
              <a:rPr lang="fr-FR" dirty="0"/>
              <a:t> a meeting tomorrow</a:t>
            </a:r>
          </a:p>
          <a:p>
            <a:pPr>
              <a:buFontTx/>
              <a:buChar char="-"/>
            </a:pPr>
            <a:r>
              <a:rPr lang="fr-FR" dirty="0"/>
              <a:t>No, </a:t>
            </a:r>
            <a:r>
              <a:rPr lang="fr-FR" dirty="0" err="1"/>
              <a:t>doctors</a:t>
            </a:r>
            <a:r>
              <a:rPr lang="fr-FR" dirty="0"/>
              <a:t> will not </a:t>
            </a:r>
            <a:r>
              <a:rPr lang="fr-FR" dirty="0" err="1"/>
              <a:t>get</a:t>
            </a:r>
            <a:r>
              <a:rPr lang="fr-FR" dirty="0"/>
              <a:t> a meeting tomorrow</a:t>
            </a:r>
          </a:p>
          <a:p>
            <a:pPr marL="0" indent="0">
              <a:buNone/>
            </a:pPr>
            <a:r>
              <a:rPr lang="fr-FR" dirty="0"/>
              <a:t>3) Do all the pupils attend school this year?  </a:t>
            </a:r>
          </a:p>
          <a:p>
            <a:pPr>
              <a:buFontTx/>
              <a:buChar char="-"/>
            </a:pPr>
            <a:r>
              <a:rPr lang="fr-FR" dirty="0"/>
              <a:t>Yes, all the pupils attend school this year.</a:t>
            </a:r>
          </a:p>
          <a:p>
            <a:pPr>
              <a:buFontTx/>
              <a:buChar char="-"/>
            </a:pPr>
            <a:r>
              <a:rPr lang="fr-FR" dirty="0"/>
              <a:t>No, all the pupils do not attend school this year</a:t>
            </a:r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9523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SHORT ANSWERS TO YES/NO QUESTIONS</a:t>
            </a:r>
          </a:p>
          <a:p>
            <a:pPr marL="0" indent="0" algn="ctr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/>
              <a:t>Affirmative:</a:t>
            </a:r>
            <a:r>
              <a:rPr lang="fr-FR" b="1" dirty="0">
                <a:solidFill>
                  <a:srgbClr val="FF0000"/>
                </a:solidFill>
              </a:rPr>
              <a:t>  Yes, subject </a:t>
            </a:r>
            <a:r>
              <a:rPr lang="fr-FR" b="1" dirty="0" err="1">
                <a:solidFill>
                  <a:srgbClr val="FF0000"/>
                </a:solidFill>
              </a:rPr>
              <a:t>pronoun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auxiliary</a:t>
            </a:r>
            <a:r>
              <a:rPr lang="fr-FR" b="1" dirty="0">
                <a:solidFill>
                  <a:srgbClr val="FF0000"/>
                </a:solidFill>
              </a:rPr>
              <a:t> + </a:t>
            </a:r>
            <a:r>
              <a:rPr lang="fr-FR" b="1" dirty="0" err="1">
                <a:solidFill>
                  <a:srgbClr val="FF0000"/>
                </a:solidFill>
              </a:rPr>
              <a:t>auxiliary</a:t>
            </a:r>
            <a:r>
              <a:rPr lang="fr-FR" b="1" dirty="0">
                <a:solidFill>
                  <a:srgbClr val="FF0000"/>
                </a:solidFill>
              </a:rPr>
              <a:t>/modal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err="1"/>
              <a:t>Negative</a:t>
            </a:r>
            <a:r>
              <a:rPr lang="fr-FR" b="1" dirty="0"/>
              <a:t>:   </a:t>
            </a:r>
            <a:r>
              <a:rPr lang="fr-FR" b="1" dirty="0">
                <a:solidFill>
                  <a:srgbClr val="FF0000"/>
                </a:solidFill>
              </a:rPr>
              <a:t>No, subject </a:t>
            </a:r>
            <a:r>
              <a:rPr lang="fr-FR" b="1" dirty="0" err="1">
                <a:solidFill>
                  <a:srgbClr val="FF0000"/>
                </a:solidFill>
              </a:rPr>
              <a:t>pronoun</a:t>
            </a:r>
            <a:r>
              <a:rPr lang="fr-FR" b="1" dirty="0">
                <a:solidFill>
                  <a:srgbClr val="FF0000"/>
                </a:solidFill>
              </a:rPr>
              <a:t> + </a:t>
            </a:r>
            <a:r>
              <a:rPr lang="fr-FR" b="1" dirty="0" err="1">
                <a:solidFill>
                  <a:srgbClr val="FF0000"/>
                </a:solidFill>
              </a:rPr>
              <a:t>contracted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auxiliary</a:t>
            </a:r>
            <a:r>
              <a:rPr lang="fr-FR" b="1" dirty="0">
                <a:solidFill>
                  <a:srgbClr val="FF0000"/>
                </a:solidFill>
              </a:rPr>
              <a:t>/modal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1) Is the patient in the </a:t>
            </a:r>
            <a:r>
              <a:rPr lang="fr-FR" dirty="0" err="1"/>
              <a:t>waiting</a:t>
            </a:r>
            <a:r>
              <a:rPr lang="fr-FR" dirty="0"/>
              <a:t> room?</a:t>
            </a:r>
          </a:p>
          <a:p>
            <a:pPr>
              <a:buFontTx/>
              <a:buChar char="-"/>
            </a:pPr>
            <a:r>
              <a:rPr lang="fr-FR" dirty="0"/>
              <a:t>Yes, he is.</a:t>
            </a:r>
          </a:p>
          <a:p>
            <a:pPr>
              <a:buFontTx/>
              <a:buChar char="-"/>
            </a:pPr>
            <a:r>
              <a:rPr lang="fr-FR" dirty="0"/>
              <a:t>No, he </a:t>
            </a:r>
            <a:r>
              <a:rPr lang="fr-FR" dirty="0" err="1"/>
              <a:t>isn’t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2) Will </a:t>
            </a:r>
            <a:r>
              <a:rPr lang="fr-FR" dirty="0" err="1"/>
              <a:t>doctors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a meeting tomorrow?</a:t>
            </a:r>
          </a:p>
          <a:p>
            <a:pPr>
              <a:buFontTx/>
              <a:buChar char="-"/>
            </a:pPr>
            <a:r>
              <a:rPr lang="fr-FR" dirty="0"/>
              <a:t>Yes, they will </a:t>
            </a:r>
          </a:p>
          <a:p>
            <a:pPr>
              <a:buFontTx/>
              <a:buChar char="-"/>
            </a:pPr>
            <a:r>
              <a:rPr lang="fr-FR" dirty="0"/>
              <a:t>No, they </a:t>
            </a:r>
            <a:r>
              <a:rPr lang="fr-FR" dirty="0" err="1"/>
              <a:t>won’t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3) Do all the pupils attend school this year?  </a:t>
            </a:r>
          </a:p>
          <a:p>
            <a:pPr>
              <a:buFontTx/>
              <a:buChar char="-"/>
            </a:pPr>
            <a:r>
              <a:rPr lang="fr-FR" dirty="0"/>
              <a:t>Yes,  they do.</a:t>
            </a:r>
          </a:p>
          <a:p>
            <a:pPr>
              <a:buFontTx/>
              <a:buChar char="-"/>
            </a:pPr>
            <a:r>
              <a:rPr lang="fr-FR" dirty="0"/>
              <a:t>No, they </a:t>
            </a:r>
            <a:r>
              <a:rPr lang="fr-FR" dirty="0" err="1"/>
              <a:t>don’t</a:t>
            </a:r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1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52" y="0"/>
            <a:ext cx="12178048" cy="6858000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400" b="1" dirty="0"/>
              <a:t>HOSPITAL STAFF</a:t>
            </a:r>
          </a:p>
        </p:txBody>
      </p:sp>
    </p:spTree>
    <p:extLst>
      <p:ext uri="{BB962C8B-B14F-4D97-AF65-F5344CB8AC3E}">
        <p14:creationId xmlns:p14="http://schemas.microsoft.com/office/powerpoint/2010/main" val="838209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9" y="0"/>
            <a:ext cx="12179121" cy="6857999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/>
              <a:t>Activity 2</a:t>
            </a:r>
            <a:r>
              <a:rPr lang="fr-FR" dirty="0"/>
              <a:t>: Ask yes/no questions from these sentences</a:t>
            </a:r>
          </a:p>
          <a:p>
            <a:pPr marL="514350" indent="-514350">
              <a:buAutoNum type="arabicParenR"/>
            </a:pPr>
            <a:r>
              <a:rPr lang="fr-FR" dirty="0"/>
              <a:t>Yes, I am happy.</a:t>
            </a:r>
          </a:p>
          <a:p>
            <a:pPr marL="514350" indent="-514350">
              <a:buAutoNum type="arabicParenR"/>
            </a:pPr>
            <a:r>
              <a:rPr lang="fr-FR" dirty="0"/>
              <a:t>No, Awa does not go to school.</a:t>
            </a:r>
          </a:p>
          <a:p>
            <a:pPr marL="514350" indent="-514350">
              <a:buAutoNum type="arabicParenR"/>
            </a:pPr>
            <a:r>
              <a:rPr lang="fr-FR" dirty="0"/>
              <a:t>Yes, I like mangoes.</a:t>
            </a:r>
          </a:p>
          <a:p>
            <a:pPr marL="514350" indent="-514350">
              <a:buAutoNum type="arabicParenR"/>
            </a:pPr>
            <a:r>
              <a:rPr lang="fr-FR" dirty="0"/>
              <a:t>No, </a:t>
            </a:r>
            <a:r>
              <a:rPr lang="fr-FR" dirty="0" err="1"/>
              <a:t>muslims</a:t>
            </a:r>
            <a:r>
              <a:rPr lang="fr-FR" dirty="0"/>
              <a:t> don ’t eat pork.</a:t>
            </a:r>
          </a:p>
          <a:p>
            <a:pPr marL="514350" indent="-514350">
              <a:buAutoNum type="arabicParenR"/>
            </a:pPr>
            <a:r>
              <a:rPr lang="fr-FR" dirty="0"/>
              <a:t>Yes, her sister has two children.</a:t>
            </a:r>
          </a:p>
          <a:p>
            <a:pPr marL="514350" indent="-514350">
              <a:buAutoNum type="arabicParenR"/>
            </a:pPr>
            <a:r>
              <a:rPr lang="fr-FR" dirty="0"/>
              <a:t>Yes, this </a:t>
            </a:r>
            <a:r>
              <a:rPr lang="fr-FR" dirty="0" err="1"/>
              <a:t>small</a:t>
            </a:r>
            <a:r>
              <a:rPr lang="fr-FR" dirty="0"/>
              <a:t> girl runs fast.</a:t>
            </a:r>
          </a:p>
          <a:p>
            <a:pPr marL="514350" indent="-514350">
              <a:buAutoNum type="arabicParenR"/>
            </a:pPr>
            <a:r>
              <a:rPr lang="fr-FR" dirty="0"/>
              <a:t>No, Emy is not good at Mathematics.</a:t>
            </a:r>
          </a:p>
          <a:p>
            <a:pPr marL="514350" indent="-514350">
              <a:buAutoNum type="arabicParenR"/>
            </a:pPr>
            <a:r>
              <a:rPr lang="fr-FR" dirty="0"/>
              <a:t>Yes, I will travel to Bobo .</a:t>
            </a:r>
          </a:p>
          <a:p>
            <a:pPr marL="514350" indent="-514350">
              <a:buAutoNum type="arabicParenR"/>
            </a:pPr>
            <a:r>
              <a:rPr lang="fr-FR" dirty="0"/>
              <a:t>Yes, this girl can ride a horse.</a:t>
            </a:r>
          </a:p>
          <a:p>
            <a:pPr marL="514350" indent="-514350">
              <a:buAutoNum type="arabicParenR"/>
            </a:pPr>
            <a:r>
              <a:rPr lang="fr-FR" dirty="0"/>
              <a:t>Yes, every child must go to school.</a:t>
            </a:r>
          </a:p>
          <a:p>
            <a:pPr marL="514350" indent="-514350">
              <a:buAutoNum type="arabicParenR"/>
            </a:pPr>
            <a:r>
              <a:rPr lang="fr-FR" dirty="0"/>
              <a:t>No the </a:t>
            </a:r>
            <a:r>
              <a:rPr lang="fr-FR" dirty="0" err="1"/>
              <a:t>pen</a:t>
            </a:r>
            <a:r>
              <a:rPr lang="fr-FR" dirty="0"/>
              <a:t> is not in this bag.</a:t>
            </a:r>
          </a:p>
          <a:p>
            <a:pPr marL="514350" indent="-514350">
              <a:buAutoNum type="arabicParenR"/>
            </a:pPr>
            <a:r>
              <a:rPr lang="fr-FR" dirty="0"/>
              <a:t>Yes, these </a:t>
            </a:r>
            <a:r>
              <a:rPr lang="fr-FR" dirty="0" err="1"/>
              <a:t>animals</a:t>
            </a:r>
            <a:r>
              <a:rPr lang="fr-FR" dirty="0"/>
              <a:t> are very </a:t>
            </a:r>
            <a:r>
              <a:rPr lang="fr-FR" dirty="0" err="1"/>
              <a:t>dangerous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4078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803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b="1" dirty="0">
                <a:solidFill>
                  <a:schemeClr val="accent1"/>
                </a:solidFill>
              </a:rPr>
              <a:t>WH- questions</a:t>
            </a:r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dirty="0">
                <a:solidFill>
                  <a:schemeClr val="accent2"/>
                </a:solidFill>
              </a:rPr>
              <a:t>Wh – questions </a:t>
            </a:r>
            <a:r>
              <a:rPr lang="fr-FR" dirty="0"/>
              <a:t>are questions that </a:t>
            </a:r>
            <a:r>
              <a:rPr lang="fr-FR" b="1" dirty="0"/>
              <a:t>cannot be answered </a:t>
            </a:r>
            <a:r>
              <a:rPr lang="fr-FR" dirty="0"/>
              <a:t>by yes or no. They start with words like: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What</a:t>
            </a:r>
            <a:r>
              <a:rPr lang="fr-FR" dirty="0"/>
              <a:t> :asking for </a:t>
            </a:r>
            <a:r>
              <a:rPr lang="fr-FR" b="1" dirty="0"/>
              <a:t>information</a:t>
            </a:r>
            <a:r>
              <a:rPr lang="fr-FR" dirty="0"/>
              <a:t> about something/asking for </a:t>
            </a:r>
            <a:r>
              <a:rPr lang="fr-FR" b="1" dirty="0"/>
              <a:t>repetition</a:t>
            </a:r>
            <a:r>
              <a:rPr lang="fr-FR" dirty="0"/>
              <a:t> or </a:t>
            </a:r>
            <a:r>
              <a:rPr lang="fr-FR" b="1" dirty="0"/>
              <a:t>confirmation</a:t>
            </a:r>
          </a:p>
          <a:p>
            <a:pPr marL="0" indent="0">
              <a:buNone/>
            </a:pPr>
            <a:r>
              <a:rPr lang="fr-FR" dirty="0"/>
              <a:t>What are your hobbies? / What are they doing right now?</a:t>
            </a:r>
          </a:p>
          <a:p>
            <a:pPr marL="0" indent="0">
              <a:buNone/>
            </a:pPr>
            <a:r>
              <a:rPr lang="fr-FR" dirty="0"/>
              <a:t>What? I can’t hear you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When</a:t>
            </a:r>
            <a:r>
              <a:rPr lang="fr-FR" dirty="0"/>
              <a:t> :asking about </a:t>
            </a:r>
            <a:r>
              <a:rPr lang="fr-FR" b="1" dirty="0"/>
              <a:t>time</a:t>
            </a:r>
          </a:p>
          <a:p>
            <a:pPr marL="0" indent="0">
              <a:buNone/>
            </a:pPr>
            <a:r>
              <a:rPr lang="fr-FR" dirty="0"/>
              <a:t>When did he leave? </a:t>
            </a:r>
          </a:p>
          <a:p>
            <a:pPr marL="0" indent="0">
              <a:buNone/>
            </a:pPr>
            <a:r>
              <a:rPr lang="fr-FR" dirty="0"/>
              <a:t>When will you be back?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Where</a:t>
            </a:r>
            <a:r>
              <a:rPr lang="fr-FR" dirty="0"/>
              <a:t> :asking in or at what </a:t>
            </a:r>
            <a:r>
              <a:rPr lang="fr-FR" b="1" dirty="0"/>
              <a:t>place</a:t>
            </a:r>
            <a:r>
              <a:rPr lang="fr-FR" dirty="0"/>
              <a:t> or </a:t>
            </a:r>
            <a:r>
              <a:rPr lang="fr-FR" b="1" dirty="0"/>
              <a:t>position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Where do they leave? </a:t>
            </a:r>
          </a:p>
          <a:p>
            <a:pPr marL="0" indent="0">
              <a:buNone/>
            </a:pPr>
            <a:r>
              <a:rPr lang="fr-FR" dirty="0"/>
              <a:t>Where are you </a:t>
            </a:r>
            <a:r>
              <a:rPr lang="fr-FR" dirty="0" err="1"/>
              <a:t>taking</a:t>
            </a:r>
            <a:r>
              <a:rPr lang="fr-FR" dirty="0"/>
              <a:t> your </a:t>
            </a:r>
            <a:r>
              <a:rPr lang="fr-FR" dirty="0" err="1"/>
              <a:t>bachelor</a:t>
            </a:r>
            <a:r>
              <a:rPr lang="fr-FR" dirty="0"/>
              <a:t> classes?</a:t>
            </a:r>
          </a:p>
        </p:txBody>
      </p:sp>
    </p:spTree>
    <p:extLst>
      <p:ext uri="{BB962C8B-B14F-4D97-AF65-F5344CB8AC3E}">
        <p14:creationId xmlns:p14="http://schemas.microsoft.com/office/powerpoint/2010/main" val="1441979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-</a:t>
            </a:r>
            <a:r>
              <a:rPr lang="fr-FR" b="1" dirty="0">
                <a:solidFill>
                  <a:srgbClr val="FF0000"/>
                </a:solidFill>
              </a:rPr>
              <a:t>Which</a:t>
            </a:r>
            <a:r>
              <a:rPr lang="fr-FR" dirty="0"/>
              <a:t> :asking about </a:t>
            </a:r>
            <a:r>
              <a:rPr lang="fr-FR" b="1" dirty="0"/>
              <a:t>choice</a:t>
            </a:r>
          </a:p>
          <a:p>
            <a:pPr marL="0" indent="0">
              <a:buNone/>
            </a:pPr>
            <a:r>
              <a:rPr lang="fr-FR" dirty="0"/>
              <a:t>Which colour do you want? </a:t>
            </a:r>
          </a:p>
          <a:p>
            <a:pPr marL="0" indent="0">
              <a:buNone/>
            </a:pPr>
            <a:r>
              <a:rPr lang="fr-FR" dirty="0"/>
              <a:t>Which country are you </a:t>
            </a:r>
            <a:r>
              <a:rPr lang="fr-FR" dirty="0" err="1"/>
              <a:t>dreaming</a:t>
            </a:r>
            <a:r>
              <a:rPr lang="fr-FR" dirty="0"/>
              <a:t> of?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b="1" dirty="0" err="1">
                <a:solidFill>
                  <a:srgbClr val="FF0000"/>
                </a:solidFill>
              </a:rPr>
              <a:t>Why</a:t>
            </a:r>
            <a:r>
              <a:rPr lang="fr-FR" dirty="0"/>
              <a:t> asking for </a:t>
            </a:r>
            <a:r>
              <a:rPr lang="fr-FR" b="1" dirty="0"/>
              <a:t>reason</a:t>
            </a:r>
            <a:r>
              <a:rPr lang="fr-FR" dirty="0"/>
              <a:t>, asking </a:t>
            </a:r>
            <a:r>
              <a:rPr lang="fr-FR" b="1" dirty="0"/>
              <a:t>what… for</a:t>
            </a:r>
          </a:p>
          <a:p>
            <a:pPr marL="0" indent="0">
              <a:buNone/>
            </a:pPr>
            <a:r>
              <a:rPr lang="fr-FR" dirty="0"/>
              <a:t>Why do you say that?</a:t>
            </a:r>
          </a:p>
          <a:p>
            <a:pPr marL="0" indent="0">
              <a:buNone/>
            </a:pPr>
            <a:r>
              <a:rPr lang="fr-FR" dirty="0" err="1"/>
              <a:t>Why</a:t>
            </a:r>
            <a:r>
              <a:rPr lang="fr-FR" dirty="0"/>
              <a:t> did they stop going to school?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Whose:</a:t>
            </a:r>
            <a:r>
              <a:rPr lang="fr-FR" dirty="0"/>
              <a:t> asking about </a:t>
            </a:r>
            <a:r>
              <a:rPr lang="fr-FR" b="1" dirty="0"/>
              <a:t>ownership</a:t>
            </a:r>
          </a:p>
          <a:p>
            <a:pPr marL="0" indent="0">
              <a:buNone/>
            </a:pPr>
            <a:r>
              <a:rPr lang="fr-FR" dirty="0"/>
              <a:t>Whose keys are these? 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b="1" dirty="0">
                <a:solidFill>
                  <a:srgbClr val="FF0000"/>
                </a:solidFill>
              </a:rPr>
              <a:t>Whom</a:t>
            </a:r>
            <a:r>
              <a:rPr lang="fr-FR" dirty="0"/>
              <a:t>: asking what or which person or people ( Object)</a:t>
            </a:r>
          </a:p>
          <a:p>
            <a:pPr marL="0" indent="0">
              <a:buNone/>
            </a:pPr>
            <a:r>
              <a:rPr lang="fr-FR" dirty="0"/>
              <a:t>Whom did you see?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Who</a:t>
            </a:r>
            <a:r>
              <a:rPr lang="fr-FR" dirty="0"/>
              <a:t>: asking what or which person or people ( subject)</a:t>
            </a:r>
          </a:p>
          <a:p>
            <a:pPr marL="0" indent="0">
              <a:buNone/>
            </a:pPr>
            <a:r>
              <a:rPr lang="fr-FR" dirty="0"/>
              <a:t>Who opened the door?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4793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12209172" cy="68580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How</a:t>
            </a:r>
            <a:r>
              <a:rPr lang="fr-FR" dirty="0"/>
              <a:t> asking about manner, </a:t>
            </a:r>
            <a:r>
              <a:rPr lang="fr-FR" dirty="0" err="1"/>
              <a:t>means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How do you go to school? / How does this work?</a:t>
            </a:r>
          </a:p>
          <a:p>
            <a:pPr marL="0" indent="0">
              <a:buNone/>
            </a:pPr>
            <a:r>
              <a:rPr lang="fr-FR" b="1" dirty="0"/>
              <a:t>How far </a:t>
            </a:r>
            <a:r>
              <a:rPr lang="fr-FR" dirty="0"/>
              <a:t>: about distance</a:t>
            </a:r>
          </a:p>
          <a:p>
            <a:pPr marL="0" indent="0">
              <a:buNone/>
            </a:pPr>
            <a:r>
              <a:rPr lang="fr-FR" dirty="0"/>
              <a:t>How far is Ouahigouya from Ouagadougou?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long</a:t>
            </a:r>
            <a:r>
              <a:rPr lang="fr-FR" dirty="0"/>
              <a:t>: asking about lenght ( time or space)</a:t>
            </a:r>
          </a:p>
          <a:p>
            <a:pPr marL="0" indent="0">
              <a:buNone/>
            </a:pPr>
            <a:r>
              <a:rPr lang="fr-FR" dirty="0"/>
              <a:t>How long will it take ?</a:t>
            </a:r>
          </a:p>
          <a:p>
            <a:pPr marL="0" indent="0">
              <a:buNone/>
            </a:pPr>
            <a:r>
              <a:rPr lang="fr-FR" b="1" dirty="0"/>
              <a:t>*How many</a:t>
            </a:r>
            <a:r>
              <a:rPr lang="fr-FR" dirty="0"/>
              <a:t>: asking about quantity ( countable)</a:t>
            </a:r>
          </a:p>
          <a:p>
            <a:pPr marL="0" indent="0">
              <a:buNone/>
            </a:pPr>
            <a:r>
              <a:rPr lang="fr-FR" dirty="0"/>
              <a:t>How many students are registered for Master I?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much</a:t>
            </a:r>
            <a:r>
              <a:rPr lang="fr-FR" dirty="0"/>
              <a:t>: asking about quantity ( uncountable)</a:t>
            </a:r>
          </a:p>
          <a:p>
            <a:pPr marL="0" indent="0">
              <a:buNone/>
            </a:pPr>
            <a:r>
              <a:rPr lang="fr-FR" dirty="0"/>
              <a:t>How much is </a:t>
            </a:r>
            <a:r>
              <a:rPr lang="fr-FR" dirty="0" err="1"/>
              <a:t>bachelor</a:t>
            </a:r>
            <a:r>
              <a:rPr lang="fr-FR" dirty="0"/>
              <a:t> school fees?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old</a:t>
            </a:r>
            <a:r>
              <a:rPr lang="fr-FR" dirty="0"/>
              <a:t>: asking about age?</a:t>
            </a:r>
          </a:p>
          <a:p>
            <a:pPr marL="0" indent="0">
              <a:buNone/>
            </a:pPr>
            <a:r>
              <a:rPr lang="fr-FR" dirty="0"/>
              <a:t>How old is your grand mum?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303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0"/>
            <a:ext cx="121920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Activity 1</a:t>
            </a:r>
            <a:r>
              <a:rPr lang="fr-FR" dirty="0"/>
              <a:t>: Ask wh- questions from the underlined words in the sentences</a:t>
            </a:r>
          </a:p>
          <a:p>
            <a:pPr marL="514350" indent="-514350">
              <a:buAutoNum type="arabicParenR"/>
            </a:pPr>
            <a:r>
              <a:rPr lang="fr-FR" dirty="0"/>
              <a:t>My sister is </a:t>
            </a:r>
            <a:r>
              <a:rPr lang="fr-FR" u="sng" dirty="0"/>
              <a:t>18 years old</a:t>
            </a:r>
            <a:r>
              <a:rPr lang="fr-FR" dirty="0"/>
              <a:t>. </a:t>
            </a:r>
          </a:p>
          <a:p>
            <a:pPr marL="514350" indent="-514350">
              <a:buAutoNum type="arabicParenR"/>
            </a:pPr>
            <a:r>
              <a:rPr lang="fr-FR" u="sng" dirty="0"/>
              <a:t>The  </a:t>
            </a:r>
            <a:r>
              <a:rPr lang="fr-FR" u="sng" dirty="0" err="1"/>
              <a:t>doctors</a:t>
            </a:r>
            <a:r>
              <a:rPr lang="fr-FR" u="sng" dirty="0"/>
              <a:t> </a:t>
            </a:r>
            <a:r>
              <a:rPr lang="fr-FR" dirty="0"/>
              <a:t>are meeting </a:t>
            </a:r>
            <a:r>
              <a:rPr lang="fr-FR" u="sng" dirty="0"/>
              <a:t>in Room 12.</a:t>
            </a:r>
          </a:p>
          <a:p>
            <a:pPr marL="514350" indent="-514350">
              <a:buAutoNum type="arabicParenR"/>
            </a:pPr>
            <a:r>
              <a:rPr lang="fr-FR" dirty="0"/>
              <a:t>Ouaga-Kaya is </a:t>
            </a:r>
            <a:r>
              <a:rPr lang="fr-FR" u="sng" dirty="0"/>
              <a:t>100 km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This man  </a:t>
            </a:r>
            <a:r>
              <a:rPr lang="fr-FR" dirty="0" err="1"/>
              <a:t>goes</a:t>
            </a:r>
            <a:r>
              <a:rPr lang="fr-FR" dirty="0"/>
              <a:t> to </a:t>
            </a:r>
            <a:r>
              <a:rPr lang="fr-FR" dirty="0" err="1"/>
              <a:t>his</a:t>
            </a:r>
            <a:r>
              <a:rPr lang="fr-FR" dirty="0"/>
              <a:t> office </a:t>
            </a:r>
            <a:r>
              <a:rPr lang="fr-FR" u="sng" dirty="0"/>
              <a:t>on foot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They are happy </a:t>
            </a:r>
            <a:r>
              <a:rPr lang="fr-FR" u="sng" dirty="0"/>
              <a:t>because </a:t>
            </a:r>
            <a:r>
              <a:rPr lang="fr-FR" u="sng" dirty="0" err="1"/>
              <a:t>they</a:t>
            </a:r>
            <a:r>
              <a:rPr lang="fr-FR" u="sng" dirty="0"/>
              <a:t> have </a:t>
            </a:r>
            <a:r>
              <a:rPr lang="fr-FR" u="sng" dirty="0" err="1"/>
              <a:t>recovererd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The ladies are carrying </a:t>
            </a:r>
            <a:r>
              <a:rPr lang="fr-FR" u="sng" dirty="0"/>
              <a:t>heavy baskets.</a:t>
            </a:r>
          </a:p>
          <a:p>
            <a:pPr marL="514350" indent="-514350">
              <a:buAutoNum type="arabicParenR"/>
            </a:pPr>
            <a:r>
              <a:rPr lang="fr-FR" u="sng" dirty="0"/>
              <a:t>During the </a:t>
            </a:r>
            <a:r>
              <a:rPr lang="fr-FR" u="sng" dirty="0" err="1"/>
              <a:t>treatment</a:t>
            </a:r>
            <a:r>
              <a:rPr lang="fr-FR" dirty="0"/>
              <a:t> , patients must not drink </a:t>
            </a:r>
            <a:r>
              <a:rPr lang="fr-FR" dirty="0" err="1"/>
              <a:t>beer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I prefer </a:t>
            </a:r>
            <a:r>
              <a:rPr lang="fr-FR" u="sng" dirty="0"/>
              <a:t>the big white car.</a:t>
            </a:r>
          </a:p>
          <a:p>
            <a:pPr marL="514350" indent="-514350">
              <a:buAutoNum type="arabicParenR"/>
            </a:pPr>
            <a:r>
              <a:rPr lang="fr-FR" dirty="0"/>
              <a:t>There are </a:t>
            </a:r>
            <a:r>
              <a:rPr lang="fr-FR" u="sng" dirty="0"/>
              <a:t>three</a:t>
            </a:r>
            <a:r>
              <a:rPr lang="fr-FR" dirty="0"/>
              <a:t> fans in this room.</a:t>
            </a:r>
          </a:p>
          <a:p>
            <a:pPr marL="514350" indent="-514350">
              <a:buAutoNum type="arabicParenR"/>
            </a:pPr>
            <a:r>
              <a:rPr lang="fr-FR" dirty="0"/>
              <a:t>This book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u="sng" dirty="0"/>
              <a:t>5,000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/>
              <a:t>The nurse is</a:t>
            </a:r>
            <a:r>
              <a:rPr lang="fr-FR" dirty="0"/>
              <a:t> talking about the </a:t>
            </a:r>
            <a:r>
              <a:rPr lang="fr-FR" u="sng" dirty="0" err="1"/>
              <a:t>patient’s</a:t>
            </a:r>
            <a:r>
              <a:rPr lang="fr-FR" u="sng" dirty="0"/>
              <a:t> parents.</a:t>
            </a:r>
          </a:p>
          <a:p>
            <a:pPr marL="514350" indent="-514350">
              <a:buAutoNum type="arabicParenR"/>
            </a:pPr>
            <a:r>
              <a:rPr lang="fr-FR" dirty="0"/>
              <a:t>The </a:t>
            </a:r>
            <a:r>
              <a:rPr lang="fr-FR" dirty="0" err="1"/>
              <a:t>beautiful</a:t>
            </a:r>
            <a:r>
              <a:rPr lang="fr-FR" dirty="0"/>
              <a:t> house is </a:t>
            </a:r>
            <a:r>
              <a:rPr lang="fr-FR" u="sng" dirty="0" err="1"/>
              <a:t>my</a:t>
            </a:r>
            <a:r>
              <a:rPr lang="fr-FR" u="sng" dirty="0"/>
              <a:t> </a:t>
            </a:r>
            <a:r>
              <a:rPr lang="fr-FR" u="sng" dirty="0" err="1"/>
              <a:t>grandparents</a:t>
            </a:r>
            <a:r>
              <a:rPr lang="fr-FR" u="sng" dirty="0"/>
              <a:t>’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endParaRPr lang="fr-FR" u="sng" dirty="0"/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0268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75763"/>
          </a:xfrm>
        </p:spPr>
        <p:txBody>
          <a:bodyPr>
            <a:normAutofit fontScale="90000"/>
          </a:bodyPr>
          <a:lstStyle/>
          <a:p>
            <a:r>
              <a:rPr lang="fr-FR" b="1" u="sng"/>
              <a:t>Activity2</a:t>
            </a:r>
            <a:r>
              <a:rPr lang="fr-FR"/>
              <a:t>: </a:t>
            </a:r>
            <a:r>
              <a:rPr lang="fr-FR" dirty="0"/>
              <a:t>Answer the following questions about yourselves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75762"/>
            <a:ext cx="12192000" cy="598223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fr-FR" dirty="0"/>
              <a:t>Are you married?</a:t>
            </a:r>
          </a:p>
          <a:p>
            <a:pPr marL="514350" indent="-514350">
              <a:buAutoNum type="arabicParenR"/>
            </a:pPr>
            <a:r>
              <a:rPr lang="fr-FR" dirty="0"/>
              <a:t>Do you have a nickname?</a:t>
            </a:r>
          </a:p>
          <a:p>
            <a:pPr marL="514350" indent="-514350">
              <a:buAutoNum type="arabicParenR"/>
            </a:pPr>
            <a:r>
              <a:rPr lang="fr-FR" dirty="0"/>
              <a:t>How many children have you got?</a:t>
            </a:r>
          </a:p>
          <a:p>
            <a:pPr marL="514350" indent="-514350">
              <a:buAutoNum type="arabicParenR"/>
            </a:pPr>
            <a:r>
              <a:rPr lang="fr-FR" dirty="0"/>
              <a:t>What are your children’s names?</a:t>
            </a:r>
          </a:p>
          <a:p>
            <a:pPr marL="514350" indent="-514350">
              <a:buAutoNum type="arabicParenR"/>
            </a:pPr>
            <a:r>
              <a:rPr lang="fr-FR" dirty="0"/>
              <a:t>Where do you live? </a:t>
            </a:r>
          </a:p>
          <a:p>
            <a:pPr marL="514350" indent="-514350">
              <a:buAutoNum type="arabicParenR"/>
            </a:pPr>
            <a:r>
              <a:rPr lang="fr-FR" dirty="0"/>
              <a:t>Where do you come from?</a:t>
            </a:r>
          </a:p>
          <a:p>
            <a:pPr marL="514350" indent="-514350">
              <a:buAutoNum type="arabicParenR"/>
            </a:pPr>
            <a:r>
              <a:rPr lang="fr-FR" dirty="0"/>
              <a:t>What is your job?/ W</a:t>
            </a:r>
          </a:p>
          <a:p>
            <a:pPr marL="514350" indent="-514350">
              <a:buAutoNum type="arabicParenR"/>
            </a:pPr>
            <a:r>
              <a:rPr lang="fr-FR" dirty="0"/>
              <a:t>How do you go to job? </a:t>
            </a:r>
            <a:r>
              <a:rPr lang="fr-FR" dirty="0" err="1"/>
              <a:t>What</a:t>
            </a:r>
            <a:r>
              <a:rPr lang="fr-FR" dirty="0"/>
              <a:t> are </a:t>
            </a:r>
            <a:r>
              <a:rPr lang="fr-FR" dirty="0" err="1"/>
              <a:t>you</a:t>
            </a:r>
            <a:r>
              <a:rPr lang="fr-FR" dirty="0"/>
              <a:t>?</a:t>
            </a:r>
          </a:p>
          <a:p>
            <a:pPr marL="514350" indent="-514350">
              <a:buAutoNum type="arabicParenR"/>
            </a:pPr>
            <a:r>
              <a:rPr lang="fr-FR" dirty="0"/>
              <a:t>What are your hobbies?</a:t>
            </a:r>
          </a:p>
          <a:p>
            <a:pPr marL="514350" indent="-514350">
              <a:buAutoNum type="arabicParenR"/>
            </a:pPr>
            <a:r>
              <a:rPr lang="fr-FR" dirty="0"/>
              <a:t>At what time do you wake up?</a:t>
            </a:r>
          </a:p>
          <a:p>
            <a:pPr marL="514350" indent="-514350">
              <a:buAutoNum type="arabicParenR"/>
            </a:pPr>
            <a:r>
              <a:rPr lang="fr-FR" dirty="0"/>
              <a:t>Are you a muslim?</a:t>
            </a:r>
          </a:p>
          <a:p>
            <a:pPr marL="514350" indent="-514350">
              <a:buAutoNum type="arabicParenR"/>
            </a:pPr>
            <a:r>
              <a:rPr lang="fr-FR" dirty="0"/>
              <a:t>What are you studying in IFRISSE?</a:t>
            </a:r>
          </a:p>
          <a:p>
            <a:pPr marL="514350" indent="-514350">
              <a:buAutoNum type="arabicParenR"/>
            </a:pPr>
            <a:r>
              <a:rPr lang="fr-FR" dirty="0"/>
              <a:t>Why are you now studying in IFRISSE?</a:t>
            </a:r>
          </a:p>
        </p:txBody>
      </p:sp>
    </p:spTree>
    <p:extLst>
      <p:ext uri="{BB962C8B-B14F-4D97-AF65-F5344CB8AC3E}">
        <p14:creationId xmlns:p14="http://schemas.microsoft.com/office/powerpoint/2010/main" val="313565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53792"/>
            <a:ext cx="12192000" cy="630420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14) What is your nationality?</a:t>
            </a:r>
          </a:p>
          <a:p>
            <a:pPr marL="0" indent="0">
              <a:buNone/>
            </a:pPr>
            <a:r>
              <a:rPr lang="fr-FR" dirty="0"/>
              <a:t>15) Where is your country located?</a:t>
            </a:r>
          </a:p>
          <a:p>
            <a:pPr marL="0" indent="0">
              <a:buNone/>
            </a:pPr>
            <a:r>
              <a:rPr lang="fr-FR" dirty="0"/>
              <a:t>16) Who is the president of your country?</a:t>
            </a:r>
          </a:p>
          <a:p>
            <a:pPr marL="0" indent="0">
              <a:buNone/>
            </a:pPr>
            <a:r>
              <a:rPr lang="fr-FR" dirty="0"/>
              <a:t>17) What are the colours of the flag of your country?</a:t>
            </a:r>
          </a:p>
          <a:p>
            <a:pPr marL="0" indent="0">
              <a:buNone/>
            </a:pPr>
            <a:r>
              <a:rPr lang="fr-FR" dirty="0"/>
              <a:t>18) Which country would you like to visit in the world? Why?</a:t>
            </a:r>
          </a:p>
        </p:txBody>
      </p:sp>
    </p:spTree>
    <p:extLst>
      <p:ext uri="{BB962C8B-B14F-4D97-AF65-F5344CB8AC3E}">
        <p14:creationId xmlns:p14="http://schemas.microsoft.com/office/powerpoint/2010/main" val="2635216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4000" b="1" dirty="0"/>
              <a:t>HOSPITAL EQUIPMENT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9960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1) Name three hospital </a:t>
            </a:r>
            <a:r>
              <a:rPr lang="en-US" dirty="0" err="1"/>
              <a:t>equipments</a:t>
            </a:r>
            <a:r>
              <a:rPr lang="en-US" dirty="0"/>
              <a:t>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                  2) What are they</a:t>
            </a:r>
            <a:r>
              <a:rPr lang="fr-FR" dirty="0"/>
              <a:t> </a:t>
            </a:r>
            <a:r>
              <a:rPr lang="en-US" dirty="0"/>
              <a:t>used for?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73164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800" b="1" dirty="0"/>
              <a:t>ROOM CHECKLIST</a:t>
            </a:r>
            <a:endParaRPr lang="fr-FR" sz="2800" b="1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sz="2800" dirty="0"/>
              <a:t>         Be sure that the following </a:t>
            </a:r>
            <a:r>
              <a:rPr lang="en-US" sz="2800" b="1" dirty="0"/>
              <a:t>items</a:t>
            </a:r>
            <a:r>
              <a:rPr lang="en-US" sz="2800" dirty="0"/>
              <a:t> are addressed before each</a:t>
            </a:r>
            <a:r>
              <a:rPr lang="fr-FR" sz="2800" dirty="0"/>
              <a:t> </a:t>
            </a:r>
            <a:r>
              <a:rPr lang="en-US" sz="2800" dirty="0"/>
              <a:t>patient is admitted. Sign and date after preparing the room</a:t>
            </a:r>
            <a:r>
              <a:rPr lang="en-US" sz="2800" i="1" dirty="0"/>
              <a:t>. </a:t>
            </a:r>
            <a:r>
              <a:rPr lang="en-US" sz="2800" dirty="0"/>
              <a:t>Check that a </a:t>
            </a:r>
            <a:r>
              <a:rPr lang="en-US" sz="2800" b="1" dirty="0"/>
              <a:t>wheelchair</a:t>
            </a:r>
            <a:r>
              <a:rPr lang="en-US" sz="2800" dirty="0"/>
              <a:t> is present</a:t>
            </a:r>
            <a:r>
              <a:rPr lang="fr-FR" sz="2800" dirty="0"/>
              <a:t>. </a:t>
            </a:r>
            <a:r>
              <a:rPr lang="en-US" sz="2800" dirty="0"/>
              <a:t>Test </a:t>
            </a:r>
            <a:r>
              <a:rPr lang="en-US" sz="2800" b="1" dirty="0"/>
              <a:t>call button </a:t>
            </a:r>
            <a:r>
              <a:rPr lang="en-US" sz="2800" dirty="0"/>
              <a:t>to ensure proper</a:t>
            </a:r>
            <a:r>
              <a:rPr lang="fr-FR" sz="2800" dirty="0"/>
              <a:t> </a:t>
            </a:r>
            <a:r>
              <a:rPr lang="en-US" sz="2800" dirty="0"/>
              <a:t>functioning</a:t>
            </a:r>
            <a:r>
              <a:rPr lang="fr-FR" sz="2800" dirty="0"/>
              <a:t>. </a:t>
            </a:r>
            <a:r>
              <a:rPr lang="en-US" sz="2800" dirty="0"/>
              <a:t>Make sure an </a:t>
            </a:r>
            <a:r>
              <a:rPr lang="en-US" sz="2800" b="1" dirty="0"/>
              <a:t>oxygen tank </a:t>
            </a:r>
            <a:r>
              <a:rPr lang="en-US" sz="2800" dirty="0"/>
              <a:t>is present and at</a:t>
            </a:r>
            <a:r>
              <a:rPr lang="fr-FR" sz="2800" dirty="0"/>
              <a:t> </a:t>
            </a:r>
            <a:r>
              <a:rPr lang="en-US" sz="2800" dirty="0"/>
              <a:t>least 80% full.</a:t>
            </a:r>
            <a:r>
              <a:rPr lang="fr-FR" sz="2800" dirty="0"/>
              <a:t> </a:t>
            </a:r>
            <a:r>
              <a:rPr lang="en-US" sz="2800" dirty="0"/>
              <a:t>Check that the alternating </a:t>
            </a:r>
            <a:r>
              <a:rPr lang="en-US" sz="2800" b="1" dirty="0"/>
              <a:t>pressure mattress </a:t>
            </a:r>
            <a:r>
              <a:rPr lang="en-US" sz="2800" dirty="0"/>
              <a:t>is working properly.</a:t>
            </a:r>
            <a:r>
              <a:rPr lang="fr-FR" sz="2800" dirty="0"/>
              <a:t> </a:t>
            </a:r>
            <a:r>
              <a:rPr lang="en-US" sz="2800" dirty="0"/>
              <a:t>Discard used hospital </a:t>
            </a:r>
            <a:r>
              <a:rPr lang="en-US" sz="2800" b="1" dirty="0"/>
              <a:t>gowns</a:t>
            </a:r>
            <a:r>
              <a:rPr lang="en-US" sz="2800" dirty="0"/>
              <a:t> and restock</a:t>
            </a:r>
            <a:r>
              <a:rPr lang="fr-FR" sz="2800" dirty="0"/>
              <a:t> </a:t>
            </a:r>
            <a:r>
              <a:rPr lang="en-US" sz="2800" dirty="0"/>
              <a:t>bedside table with new ones.</a:t>
            </a:r>
            <a:r>
              <a:rPr lang="fr-FR" sz="2800" dirty="0"/>
              <a:t> </a:t>
            </a:r>
            <a:r>
              <a:rPr lang="en-US" sz="2800" dirty="0"/>
              <a:t>Make sure </a:t>
            </a:r>
            <a:r>
              <a:rPr lang="en-US" sz="2800" b="1" dirty="0"/>
              <a:t>drawers</a:t>
            </a:r>
            <a:r>
              <a:rPr lang="en-US" sz="2800" dirty="0"/>
              <a:t> are stocked with </a:t>
            </a:r>
            <a:r>
              <a:rPr lang="en-US" sz="2800" b="1" dirty="0"/>
              <a:t>latex</a:t>
            </a:r>
            <a:r>
              <a:rPr lang="fr-FR" sz="2800" b="1" dirty="0"/>
              <a:t> </a:t>
            </a:r>
            <a:r>
              <a:rPr lang="en-US" sz="2800" b="1" dirty="0"/>
              <a:t>gloves </a:t>
            </a:r>
            <a:r>
              <a:rPr lang="en-US" sz="2800" dirty="0"/>
              <a:t>and </a:t>
            </a:r>
            <a:r>
              <a:rPr lang="en-US" sz="2800" b="1" dirty="0"/>
              <a:t>gauze</a:t>
            </a:r>
            <a:r>
              <a:rPr lang="en-US" sz="2800" dirty="0"/>
              <a:t>.</a:t>
            </a:r>
            <a:r>
              <a:rPr lang="fr-FR" sz="2800" dirty="0"/>
              <a:t> </a:t>
            </a:r>
            <a:r>
              <a:rPr lang="en-US" sz="2800" dirty="0"/>
              <a:t>Discard used </a:t>
            </a:r>
            <a:r>
              <a:rPr lang="en-US" sz="2800" b="1" dirty="0"/>
              <a:t>syringes</a:t>
            </a:r>
            <a:r>
              <a:rPr lang="en-US" sz="2800" dirty="0"/>
              <a:t> in </a:t>
            </a:r>
            <a:r>
              <a:rPr lang="en-US" sz="2800" b="1" dirty="0"/>
              <a:t>sharps</a:t>
            </a:r>
            <a:r>
              <a:rPr lang="en-US" sz="2800" dirty="0"/>
              <a:t> </a:t>
            </a:r>
            <a:r>
              <a:rPr lang="en-US" sz="2800" b="1" dirty="0"/>
              <a:t>container</a:t>
            </a:r>
            <a:r>
              <a:rPr lang="en-US" sz="2800" dirty="0"/>
              <a:t> and restock drawer with new syringes. Empty and clean </a:t>
            </a:r>
            <a:r>
              <a:rPr lang="en-US" sz="2800" b="1" dirty="0"/>
              <a:t>biohazard waste container. </a:t>
            </a:r>
            <a:r>
              <a:rPr lang="en-US" sz="2800" dirty="0"/>
              <a:t>Empty the </a:t>
            </a:r>
            <a:r>
              <a:rPr lang="en-US" sz="2800" b="1" dirty="0"/>
              <a:t>bedpan </a:t>
            </a:r>
            <a:r>
              <a:rPr lang="en-US" sz="2800" dirty="0"/>
              <a:t>too</a:t>
            </a:r>
            <a:r>
              <a:rPr lang="en-US" sz="2800" b="1" dirty="0"/>
              <a:t>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53084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fr-FR" sz="2800" dirty="0"/>
          </a:p>
          <a:p>
            <a:pPr algn="l"/>
            <a:r>
              <a:rPr lang="fr-FR" sz="2800" dirty="0"/>
              <a:t>                          </a:t>
            </a:r>
            <a:r>
              <a:rPr lang="en-US" sz="2800" dirty="0"/>
              <a:t>1) What jobs do people have in hospitals?</a:t>
            </a:r>
            <a:endParaRPr lang="fr-FR" sz="2800" dirty="0"/>
          </a:p>
          <a:p>
            <a:r>
              <a:rPr lang="en-US" sz="2800" dirty="0"/>
              <a:t>2) Which employees do nurses work with most often?</a:t>
            </a:r>
            <a:endParaRPr lang="fr-FR" sz="2800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26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23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Activity 1</a:t>
            </a:r>
            <a:r>
              <a:rPr lang="en-US" dirty="0"/>
              <a:t>: Read the checklist at </a:t>
            </a:r>
            <a:r>
              <a:rPr lang="en-US" dirty="0" err="1"/>
              <a:t>Yalgado</a:t>
            </a:r>
            <a:r>
              <a:rPr lang="en-US" dirty="0"/>
              <a:t> Hospital.</a:t>
            </a:r>
            <a:r>
              <a:rPr lang="fr-FR" dirty="0"/>
              <a:t> </a:t>
            </a:r>
            <a:r>
              <a:rPr lang="en-US" dirty="0"/>
              <a:t>Then, mark the following statements as</a:t>
            </a:r>
            <a:r>
              <a:rPr lang="fr-FR" dirty="0"/>
              <a:t> </a:t>
            </a:r>
            <a:r>
              <a:rPr lang="en-US" dirty="0"/>
              <a:t>true (T) or false (F).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1)  Doctors must make sure the call button works.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2) The oxygen tank should be no more than half full.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3) Nurses discard used syringes in biohazard</a:t>
            </a:r>
            <a:r>
              <a:rPr lang="fr-FR" dirty="0"/>
              <a:t> </a:t>
            </a:r>
            <a:r>
              <a:rPr lang="en-US" dirty="0"/>
              <a:t>waste containers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438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Activity 2</a:t>
            </a:r>
            <a:r>
              <a:rPr lang="en-US" dirty="0"/>
              <a:t>: Match the words (1-5) with the definitions</a:t>
            </a:r>
            <a:r>
              <a:rPr lang="fr-FR" dirty="0"/>
              <a:t> </a:t>
            </a:r>
            <a:r>
              <a:rPr lang="en-US" dirty="0"/>
              <a:t>(A·E).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1- biohazard waste container</a:t>
            </a:r>
            <a:r>
              <a:rPr lang="fr-FR" dirty="0"/>
              <a:t>; </a:t>
            </a:r>
            <a:r>
              <a:rPr lang="en-US" dirty="0"/>
              <a:t>2- oxygen tank</a:t>
            </a:r>
            <a:r>
              <a:rPr lang="fr-FR" dirty="0"/>
              <a:t> ; </a:t>
            </a:r>
            <a:r>
              <a:rPr lang="en-US" dirty="0"/>
              <a:t>3-syringe</a:t>
            </a:r>
            <a:r>
              <a:rPr lang="fr-FR" dirty="0"/>
              <a:t> ; </a:t>
            </a:r>
            <a:r>
              <a:rPr lang="en-US" dirty="0"/>
              <a:t>4-alternating pressure mattress;</a:t>
            </a:r>
            <a:r>
              <a:rPr lang="fr-FR" dirty="0"/>
              <a:t>  </a:t>
            </a:r>
            <a:r>
              <a:rPr lang="en-US" dirty="0"/>
              <a:t>5-latex gloves.</a:t>
            </a: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A container shaped like a tube that is used to</a:t>
            </a:r>
            <a:r>
              <a:rPr lang="fr-FR" dirty="0"/>
              <a:t> </a:t>
            </a:r>
            <a:r>
              <a:rPr lang="en-US" dirty="0"/>
              <a:t>draw or push liquid out of or into something.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B) A mattress that helps to prevent sores by keeping</a:t>
            </a:r>
            <a:r>
              <a:rPr lang="fr-FR" dirty="0"/>
              <a:t> </a:t>
            </a:r>
            <a:r>
              <a:rPr lang="en-US" dirty="0"/>
              <a:t>pressure off certain areas of the body.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C) A special container that stores harmful</a:t>
            </a:r>
            <a:r>
              <a:rPr lang="fr-FR" dirty="0"/>
              <a:t> </a:t>
            </a:r>
            <a:r>
              <a:rPr lang="en-US" dirty="0"/>
              <a:t>biological substances.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D) </a:t>
            </a:r>
            <a:r>
              <a:rPr lang="en-US" dirty="0"/>
              <a:t>Gloves made of a flexible material that doctors</a:t>
            </a:r>
            <a:r>
              <a:rPr lang="fr-FR" dirty="0"/>
              <a:t> </a:t>
            </a:r>
            <a:r>
              <a:rPr lang="en-US" dirty="0"/>
              <a:t>often wear.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E) A container that holds pure oxygen.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97821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114"/>
            <a:ext cx="12192000" cy="68498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Activity3</a:t>
            </a:r>
            <a:r>
              <a:rPr lang="en-US" dirty="0"/>
              <a:t>: </a:t>
            </a:r>
            <a:r>
              <a:rPr lang="fr-FR" dirty="0"/>
              <a:t>Find the items</a:t>
            </a:r>
            <a:r>
              <a:rPr lang="en-US" dirty="0"/>
              <a:t>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1) The nurse uses a syringe and then puts it into</a:t>
            </a:r>
            <a:r>
              <a:rPr lang="fr-FR" dirty="0"/>
              <a:t> </a:t>
            </a:r>
            <a:r>
              <a:rPr lang="en-US" dirty="0"/>
              <a:t>a special container that stores sharp hospital</a:t>
            </a:r>
            <a:r>
              <a:rPr lang="fr-FR" dirty="0"/>
              <a:t> </a:t>
            </a:r>
            <a:r>
              <a:rPr lang="pt-BR" dirty="0"/>
              <a:t>objects: .............................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2) Amy is in the hospital. She has a hospital</a:t>
            </a:r>
            <a:r>
              <a:rPr lang="fr-FR" dirty="0"/>
              <a:t> </a:t>
            </a:r>
            <a:r>
              <a:rPr lang="en-US" dirty="0"/>
              <a:t>garment ( cloth) that a patient wears: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3) Bob needs a nurse. He summons her using the</a:t>
            </a:r>
            <a:r>
              <a:rPr lang="fr-FR" dirty="0"/>
              <a:t> </a:t>
            </a:r>
            <a:r>
              <a:rPr lang="en-US" dirty="0"/>
              <a:t>button in a hospital room that a patient presses: ………………………..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4) Rita can't walk. She uses a chair with wheels</a:t>
            </a:r>
            <a:r>
              <a:rPr lang="fr-FR" dirty="0"/>
              <a:t> </a:t>
            </a:r>
            <a:r>
              <a:rPr lang="en-US" dirty="0"/>
              <a:t>to move around:………………………….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5) Jack's arm is bleeding. The nurse wraps it in the cloth used to cover injuries: …….</a:t>
            </a:r>
          </a:p>
        </p:txBody>
      </p:sp>
    </p:spTree>
    <p:extLst>
      <p:ext uri="{BB962C8B-B14F-4D97-AF65-F5344CB8AC3E}">
        <p14:creationId xmlns:p14="http://schemas.microsoft.com/office/powerpoint/2010/main" val="3519508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Activity4</a:t>
            </a:r>
            <a:r>
              <a:rPr lang="en-US" dirty="0"/>
              <a:t>: Complete the</a:t>
            </a:r>
            <a:r>
              <a:rPr lang="fr-FR" dirty="0"/>
              <a:t> </a:t>
            </a:r>
            <a:r>
              <a:rPr lang="en-US" dirty="0"/>
              <a:t>conversation: </a:t>
            </a:r>
            <a:r>
              <a:rPr lang="fr-FR" dirty="0"/>
              <a:t>a new one, sharps, second, </a:t>
            </a:r>
            <a:r>
              <a:rPr lang="en-US" dirty="0"/>
              <a:t>replacement, oxygen tank, to get used, </a:t>
            </a:r>
            <a:r>
              <a:rPr lang="fr-FR" dirty="0"/>
              <a:t>clean gowns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Nurse 1</a:t>
            </a:r>
            <a:r>
              <a:rPr lang="en-US" dirty="0"/>
              <a:t>: Franck,  can you help me with</a:t>
            </a:r>
            <a:r>
              <a:rPr lang="fr-FR" dirty="0"/>
              <a:t> </a:t>
            </a:r>
            <a:r>
              <a:rPr lang="en-US" dirty="0"/>
              <a:t>something?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2</a:t>
            </a:r>
            <a:r>
              <a:rPr lang="en-US" dirty="0"/>
              <a:t>: Sure! I know how hard it is </a:t>
            </a:r>
            <a:r>
              <a:rPr lang="en-US" b="1" dirty="0"/>
              <a:t>1</a:t>
            </a:r>
            <a:r>
              <a:rPr lang="en-US" dirty="0"/>
              <a:t> ………….. to things on your first day.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1</a:t>
            </a:r>
            <a:r>
              <a:rPr lang="en-US" dirty="0"/>
              <a:t>: Room 415 needs some </a:t>
            </a:r>
            <a:r>
              <a:rPr lang="en-US" b="1" dirty="0"/>
              <a:t>2</a:t>
            </a:r>
            <a:r>
              <a:rPr lang="en-US" dirty="0"/>
              <a:t> …….. …………Where are those?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2</a:t>
            </a:r>
            <a:r>
              <a:rPr lang="en-US" dirty="0"/>
              <a:t>: In the first floor closet.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1</a:t>
            </a:r>
            <a:r>
              <a:rPr lang="en-US" dirty="0"/>
              <a:t>: Great. Also, where can I refill an </a:t>
            </a:r>
            <a:r>
              <a:rPr lang="en-US" b="1" dirty="0"/>
              <a:t>3</a:t>
            </a:r>
            <a:r>
              <a:rPr lang="en-US" dirty="0"/>
              <a:t>………………………. ?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2</a:t>
            </a:r>
            <a:r>
              <a:rPr lang="en-US" dirty="0"/>
              <a:t>: Don't refill them. Just get a </a:t>
            </a:r>
            <a:r>
              <a:rPr lang="en-US" b="1" dirty="0"/>
              <a:t>4</a:t>
            </a:r>
            <a:r>
              <a:rPr lang="en-US" dirty="0"/>
              <a:t> ……………….  on the </a:t>
            </a:r>
            <a:r>
              <a:rPr lang="en-US" b="1" dirty="0"/>
              <a:t>5</a:t>
            </a:r>
            <a:r>
              <a:rPr lang="en-US" dirty="0"/>
              <a:t>………. floor. Anything else?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Nurse 1</a:t>
            </a:r>
            <a:r>
              <a:rPr lang="en-US" dirty="0"/>
              <a:t>: Yeah. The </a:t>
            </a:r>
            <a:r>
              <a:rPr lang="en-US" b="1" dirty="0"/>
              <a:t>6</a:t>
            </a:r>
            <a:r>
              <a:rPr lang="en-US" dirty="0"/>
              <a:t> ………….. container is full.</a:t>
            </a:r>
            <a:r>
              <a:rPr lang="fr-FR" dirty="0"/>
              <a:t> </a:t>
            </a:r>
            <a:r>
              <a:rPr lang="en-US" dirty="0"/>
              <a:t>Should I dispose of it?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Nu</a:t>
            </a:r>
            <a:r>
              <a:rPr lang="en-US" dirty="0" err="1"/>
              <a:t>rse</a:t>
            </a:r>
            <a:r>
              <a:rPr lang="en-US" dirty="0"/>
              <a:t> 2: Definitely. And get</a:t>
            </a:r>
            <a:r>
              <a:rPr lang="en-US" b="1" dirty="0"/>
              <a:t> 7 </a:t>
            </a:r>
            <a:r>
              <a:rPr lang="en-US" dirty="0"/>
              <a:t>……….. from room 102.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10983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Activity 5</a:t>
            </a:r>
            <a:r>
              <a:rPr lang="fr-FR" dirty="0"/>
              <a:t>: Find the main items used in these three </a:t>
            </a:r>
            <a:r>
              <a:rPr lang="fr-FR" dirty="0" err="1"/>
              <a:t>departments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Pediatrics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Obstetrics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Cardiology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5763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52" y="9704"/>
            <a:ext cx="12178048" cy="6848296"/>
          </a:xfrm>
        </p:spPr>
        <p:txBody>
          <a:bodyPr/>
          <a:lstStyle/>
          <a:p>
            <a:pPr marL="0" indent="0" algn="ctr">
              <a:buNone/>
            </a:pPr>
            <a:r>
              <a:rPr lang="fr-FR" sz="5400" b="1" dirty="0">
                <a:solidFill>
                  <a:srgbClr val="FF0000"/>
                </a:solidFill>
              </a:rPr>
              <a:t>SPEAKING</a:t>
            </a:r>
          </a:p>
          <a:p>
            <a:pPr marL="0" indent="0">
              <a:buNone/>
            </a:pPr>
            <a:r>
              <a:rPr lang="fr-FR" sz="3200" dirty="0"/>
              <a:t>This section </a:t>
            </a:r>
            <a:r>
              <a:rPr lang="fr-FR" sz="3200" dirty="0" err="1"/>
              <a:t>measures</a:t>
            </a:r>
            <a:r>
              <a:rPr lang="fr-FR" sz="3200" dirty="0"/>
              <a:t> your ability to </a:t>
            </a:r>
            <a:r>
              <a:rPr lang="fr-FR" sz="3200" dirty="0" err="1"/>
              <a:t>speak</a:t>
            </a:r>
            <a:r>
              <a:rPr lang="fr-FR" sz="3200" dirty="0"/>
              <a:t> about </a:t>
            </a:r>
            <a:r>
              <a:rPr lang="fr-FR" sz="3200" dirty="0" err="1"/>
              <a:t>different</a:t>
            </a:r>
            <a:r>
              <a:rPr lang="fr-FR" sz="3200" dirty="0"/>
              <a:t> topics. You will answer questions . Answer each one as </a:t>
            </a:r>
            <a:r>
              <a:rPr lang="fr-FR" sz="3200" dirty="0" err="1"/>
              <a:t>completely</a:t>
            </a:r>
            <a:r>
              <a:rPr lang="fr-FR" sz="3200" dirty="0"/>
              <a:t> as you can.</a:t>
            </a:r>
          </a:p>
          <a:p>
            <a:pPr marL="0" indent="0">
              <a:buNone/>
            </a:pPr>
            <a:r>
              <a:rPr lang="fr-FR" sz="3200" dirty="0"/>
              <a:t>Questions will be about </a:t>
            </a:r>
            <a:r>
              <a:rPr lang="fr-FR" sz="3200" dirty="0" err="1"/>
              <a:t>familiar</a:t>
            </a:r>
            <a:r>
              <a:rPr lang="fr-FR" sz="3200" dirty="0"/>
              <a:t> topics. Try to </a:t>
            </a:r>
            <a:r>
              <a:rPr lang="fr-FR" sz="3200" dirty="0" err="1"/>
              <a:t>speak</a:t>
            </a:r>
            <a:r>
              <a:rPr lang="fr-FR" sz="3200" dirty="0"/>
              <a:t> about the topics </a:t>
            </a:r>
            <a:r>
              <a:rPr lang="fr-FR" sz="3200" dirty="0" err="1"/>
              <a:t>clearly</a:t>
            </a:r>
            <a:r>
              <a:rPr lang="fr-FR" sz="3200" dirty="0"/>
              <a:t> and correctly.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55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For each of the following questions, prepare a plan that shows the type of information you will include in your  response.</a:t>
            </a:r>
          </a:p>
          <a:p>
            <a:pPr marL="0" indent="0">
              <a:buNone/>
            </a:pPr>
            <a:r>
              <a:rPr lang="fr-FR" dirty="0">
                <a:solidFill>
                  <a:srgbClr val="92D050"/>
                </a:solidFill>
              </a:rPr>
              <a:t>What are the characteristics of a good teacher?</a:t>
            </a:r>
          </a:p>
          <a:p>
            <a:pPr marL="0" indent="0">
              <a:buNone/>
            </a:pPr>
            <a:r>
              <a:rPr lang="fr-FR" b="1" dirty="0"/>
              <a:t>INTRODUCTION</a:t>
            </a:r>
            <a:r>
              <a:rPr lang="fr-FR" dirty="0"/>
              <a:t>: the two most important characteristics of a good teacher are patience and tolerance.</a:t>
            </a:r>
          </a:p>
          <a:p>
            <a:pPr marL="0" indent="0">
              <a:buNone/>
            </a:pPr>
            <a:r>
              <a:rPr lang="fr-FR" b="1" dirty="0"/>
              <a:t>SUPPORTING IDEA 1</a:t>
            </a:r>
            <a:r>
              <a:rPr lang="fr-FR" dirty="0"/>
              <a:t>: </a:t>
            </a:r>
            <a:r>
              <a:rPr lang="fr-FR" u="sng" dirty="0"/>
              <a:t>first reason</a:t>
            </a:r>
          </a:p>
          <a:p>
            <a:pPr marL="0" indent="0">
              <a:buNone/>
            </a:pPr>
            <a:r>
              <a:rPr lang="fr-FR" i="1" dirty="0"/>
              <a:t>Patience because he must teach the course to students who don’t have the same level.</a:t>
            </a:r>
          </a:p>
          <a:p>
            <a:pPr marL="0" indent="0">
              <a:buNone/>
            </a:pPr>
            <a:r>
              <a:rPr lang="fr-FR" b="1" i="1" dirty="0"/>
              <a:t>SUPPORTING IDEA 2</a:t>
            </a:r>
            <a:r>
              <a:rPr lang="fr-FR" i="1" dirty="0"/>
              <a:t>: </a:t>
            </a:r>
            <a:r>
              <a:rPr lang="fr-FR" i="1" u="sng" dirty="0"/>
              <a:t>second reason </a:t>
            </a:r>
          </a:p>
          <a:p>
            <a:pPr marL="0" indent="0">
              <a:buNone/>
            </a:pPr>
            <a:r>
              <a:rPr lang="fr-FR" i="1" dirty="0"/>
              <a:t>Tolerance because students are making many mistakes.</a:t>
            </a:r>
          </a:p>
          <a:p>
            <a:pPr marL="0" indent="0">
              <a:buNone/>
            </a:pPr>
            <a:r>
              <a:rPr lang="fr-FR" b="1" i="1" dirty="0"/>
              <a:t>CONCLUSION</a:t>
            </a:r>
            <a:r>
              <a:rPr lang="fr-FR" i="1" dirty="0"/>
              <a:t>: Patience and tolerance are important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847034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64394" y="0"/>
            <a:ext cx="12192000" cy="6980349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92D050"/>
                </a:solidFill>
              </a:rPr>
              <a:t>Question 1: Read the question. On a piece of paper, take notes on the main points of a response, Then respond to the question</a:t>
            </a:r>
          </a:p>
          <a:p>
            <a:pPr marL="0" indent="0">
              <a:buNone/>
            </a:pPr>
            <a:endParaRPr lang="fr-FR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dirty="0"/>
              <a:t>What are the characteristics of a good </a:t>
            </a:r>
            <a:r>
              <a:rPr lang="fr-FR" dirty="0" err="1"/>
              <a:t>neighbour</a:t>
            </a:r>
            <a:r>
              <a:rPr lang="fr-FR" dirty="0"/>
              <a:t> ? Use reasons and examples to support your response.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92D050"/>
                </a:solidFill>
              </a:rPr>
              <a:t>Question 2: Read the question. On a piece of paper, take notes on the main points of a response, Then respond to the question</a:t>
            </a:r>
          </a:p>
          <a:p>
            <a:pPr marL="0" indent="0">
              <a:buNone/>
            </a:pPr>
            <a:r>
              <a:rPr lang="fr-FR" dirty="0"/>
              <a:t>Would you prefer to take a vacation in the </a:t>
            </a:r>
            <a:r>
              <a:rPr lang="fr-FR" dirty="0" err="1"/>
              <a:t>mountains</a:t>
            </a:r>
            <a:r>
              <a:rPr lang="fr-FR" dirty="0"/>
              <a:t> or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ocean</a:t>
            </a:r>
            <a:r>
              <a:rPr lang="fr-FR" dirty="0"/>
              <a:t>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330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Topics :Après avoir préparé votre réponse, vous devriez la formuler. N’oubliez pas les quatre éléments suivants: (1) commencez par une introduction (2) étayez votre introduction (3) utilisez des mots de transition pour montrer de quelle manière les idées sont liées et (4) terminez par une conclusion.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1- Do you </a:t>
            </a:r>
            <a:r>
              <a:rPr lang="fr-FR" dirty="0" err="1"/>
              <a:t>think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is </a:t>
            </a:r>
            <a:r>
              <a:rPr lang="fr-FR" dirty="0" err="1"/>
              <a:t>better</a:t>
            </a:r>
            <a:r>
              <a:rPr lang="fr-FR" dirty="0"/>
              <a:t> to </a:t>
            </a:r>
            <a:r>
              <a:rPr lang="fr-FR" dirty="0" err="1"/>
              <a:t>study</a:t>
            </a:r>
            <a:r>
              <a:rPr lang="fr-FR" dirty="0"/>
              <a:t> </a:t>
            </a:r>
            <a:r>
              <a:rPr lang="fr-FR" dirty="0" err="1"/>
              <a:t>alone</a:t>
            </a:r>
            <a:r>
              <a:rPr lang="fr-FR" dirty="0"/>
              <a:t> or </a:t>
            </a:r>
            <a:r>
              <a:rPr lang="fr-FR" dirty="0" err="1"/>
              <a:t>study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? Use reasons to support your response.</a:t>
            </a:r>
          </a:p>
          <a:p>
            <a:pPr marL="0" indent="0">
              <a:buNone/>
            </a:pPr>
            <a:r>
              <a:rPr lang="fr-FR" dirty="0"/>
              <a:t>2-What is your favourite holiday ? Use reasons and details to support your response.</a:t>
            </a:r>
          </a:p>
          <a:p>
            <a:pPr marL="0" indent="0">
              <a:buNone/>
            </a:pPr>
            <a:r>
              <a:rPr lang="fr-FR" dirty="0"/>
              <a:t>3-Which person has helped you the most to get where you are today and how has he or she helped you ? Use examples to support your responses.</a:t>
            </a:r>
          </a:p>
          <a:p>
            <a:pPr marL="0" indent="0">
              <a:buNone/>
            </a:pPr>
            <a:r>
              <a:rPr lang="fr-FR" dirty="0"/>
              <a:t>4-If you suddenly get 10,000,000 what would you spend it on? Use reasons to support your response ?</a:t>
            </a:r>
          </a:p>
          <a:p>
            <a:pPr marL="0" indent="0">
              <a:buNone/>
            </a:pPr>
            <a:r>
              <a:rPr lang="fr-FR" dirty="0"/>
              <a:t>5-Do you like to go out for </a:t>
            </a:r>
            <a:r>
              <a:rPr lang="fr-FR" dirty="0" err="1"/>
              <a:t>dinner</a:t>
            </a:r>
            <a:r>
              <a:rPr lang="fr-FR" dirty="0"/>
              <a:t>  or </a:t>
            </a:r>
            <a:r>
              <a:rPr lang="fr-FR" dirty="0" err="1"/>
              <a:t>stay</a:t>
            </a:r>
            <a:r>
              <a:rPr lang="fr-FR" dirty="0"/>
              <a:t> home and </a:t>
            </a:r>
            <a:r>
              <a:rPr lang="fr-FR" dirty="0" err="1"/>
              <a:t>cook</a:t>
            </a:r>
            <a:r>
              <a:rPr lang="fr-FR" dirty="0"/>
              <a:t> a </a:t>
            </a:r>
            <a:r>
              <a:rPr lang="fr-FR" dirty="0" err="1"/>
              <a:t>meal</a:t>
            </a:r>
            <a:r>
              <a:rPr lang="fr-FR" dirty="0"/>
              <a:t>? Use details and </a:t>
            </a:r>
            <a:r>
              <a:rPr lang="fr-FR" dirty="0" err="1"/>
              <a:t>examples</a:t>
            </a:r>
            <a:r>
              <a:rPr lang="fr-FR" dirty="0"/>
              <a:t> to support your response.</a:t>
            </a:r>
          </a:p>
          <a:p>
            <a:pPr marL="0" indent="0">
              <a:buNone/>
            </a:pPr>
            <a:r>
              <a:rPr lang="fr-FR" dirty="0"/>
              <a:t>6-Do you </a:t>
            </a:r>
            <a:r>
              <a:rPr lang="fr-FR" dirty="0" err="1"/>
              <a:t>think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is </a:t>
            </a:r>
            <a:r>
              <a:rPr lang="fr-FR" dirty="0" err="1"/>
              <a:t>better</a:t>
            </a:r>
            <a:r>
              <a:rPr lang="fr-FR" dirty="0"/>
              <a:t> to </a:t>
            </a:r>
            <a:r>
              <a:rPr lang="fr-FR" dirty="0" err="1"/>
              <a:t>marry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or </a:t>
            </a:r>
            <a:r>
              <a:rPr lang="fr-FR" dirty="0" err="1"/>
              <a:t>after</a:t>
            </a:r>
            <a:r>
              <a:rPr lang="fr-FR" dirty="0"/>
              <a:t> the </a:t>
            </a:r>
            <a:r>
              <a:rPr lang="fr-FR" dirty="0" err="1"/>
              <a:t>age</a:t>
            </a:r>
            <a:r>
              <a:rPr lang="fr-FR" dirty="0"/>
              <a:t> of 30s ?  Use reasons and details to support your response.</a:t>
            </a:r>
          </a:p>
          <a:p>
            <a:pPr marL="0" indent="0">
              <a:buNone/>
            </a:pPr>
            <a:r>
              <a:rPr lang="fr-FR" dirty="0"/>
              <a:t>7- Would  you prefer </a:t>
            </a:r>
            <a:r>
              <a:rPr lang="fr-FR" dirty="0" err="1"/>
              <a:t>taking</a:t>
            </a:r>
            <a:r>
              <a:rPr lang="fr-FR" dirty="0"/>
              <a:t> a trip by train or by plane ? Use reasons to support your response.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46369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Do you like to </a:t>
            </a:r>
            <a:r>
              <a:rPr lang="fr-FR" dirty="0" err="1"/>
              <a:t>try</a:t>
            </a:r>
            <a:r>
              <a:rPr lang="fr-FR" dirty="0"/>
              <a:t> new </a:t>
            </a:r>
            <a:r>
              <a:rPr lang="fr-FR" dirty="0" err="1"/>
              <a:t>food</a:t>
            </a:r>
            <a:r>
              <a:rPr lang="fr-FR" dirty="0"/>
              <a:t> or eat the same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food</a:t>
            </a:r>
            <a:r>
              <a:rPr lang="fr-FR" dirty="0"/>
              <a:t> all the time ?Use details and </a:t>
            </a:r>
            <a:r>
              <a:rPr lang="fr-FR" dirty="0" err="1"/>
              <a:t>examples</a:t>
            </a:r>
            <a:r>
              <a:rPr lang="fr-FR" dirty="0"/>
              <a:t> to support your </a:t>
            </a:r>
            <a:r>
              <a:rPr lang="fr-FR" dirty="0" err="1"/>
              <a:t>response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        I like to </a:t>
            </a:r>
            <a:r>
              <a:rPr lang="fr-FR" dirty="0" err="1"/>
              <a:t>think</a:t>
            </a:r>
            <a:r>
              <a:rPr lang="fr-FR" dirty="0"/>
              <a:t> about the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kinds</a:t>
            </a:r>
            <a:r>
              <a:rPr lang="fr-FR" dirty="0"/>
              <a:t> of </a:t>
            </a:r>
            <a:r>
              <a:rPr lang="fr-FR" dirty="0" err="1"/>
              <a:t>delicious</a:t>
            </a:r>
            <a:r>
              <a:rPr lang="fr-FR" dirty="0"/>
              <a:t> </a:t>
            </a:r>
            <a:r>
              <a:rPr lang="fr-FR" dirty="0" err="1"/>
              <a:t>foods</a:t>
            </a:r>
            <a:r>
              <a:rPr lang="fr-FR" dirty="0"/>
              <a:t> , but in </a:t>
            </a:r>
            <a:r>
              <a:rPr lang="fr-FR" dirty="0" err="1"/>
              <a:t>fact</a:t>
            </a:r>
            <a:r>
              <a:rPr lang="fr-FR" dirty="0"/>
              <a:t> I </a:t>
            </a:r>
            <a:r>
              <a:rPr lang="fr-FR" dirty="0" err="1"/>
              <a:t>remain</a:t>
            </a:r>
            <a:r>
              <a:rPr lang="fr-FR" dirty="0"/>
              <a:t> </a:t>
            </a:r>
            <a:r>
              <a:rPr lang="fr-FR" dirty="0" err="1"/>
              <a:t>familiar</a:t>
            </a:r>
            <a:r>
              <a:rPr lang="fr-FR" dirty="0"/>
              <a:t> to the </a:t>
            </a:r>
            <a:r>
              <a:rPr lang="fr-FR" dirty="0" err="1"/>
              <a:t>foods</a:t>
            </a:r>
            <a:r>
              <a:rPr lang="fr-FR" dirty="0"/>
              <a:t> I used to .</a:t>
            </a:r>
          </a:p>
          <a:p>
            <a:pPr marL="0" indent="0">
              <a:buNone/>
            </a:pPr>
            <a:r>
              <a:rPr lang="fr-FR" dirty="0"/>
              <a:t>   I </a:t>
            </a:r>
            <a:r>
              <a:rPr lang="fr-FR" dirty="0" err="1"/>
              <a:t>think</a:t>
            </a:r>
            <a:r>
              <a:rPr lang="fr-FR" dirty="0"/>
              <a:t> of </a:t>
            </a:r>
            <a:r>
              <a:rPr lang="fr-FR" dirty="0" err="1"/>
              <a:t>myself</a:t>
            </a:r>
            <a:r>
              <a:rPr lang="fr-FR" dirty="0"/>
              <a:t> as an </a:t>
            </a:r>
            <a:r>
              <a:rPr lang="fr-FR" dirty="0" err="1"/>
              <a:t>adventurous</a:t>
            </a:r>
            <a:r>
              <a:rPr lang="fr-FR" dirty="0"/>
              <a:t> person. I like to meet new people , go to new places and </a:t>
            </a:r>
            <a:r>
              <a:rPr lang="fr-FR" dirty="0" err="1"/>
              <a:t>try</a:t>
            </a:r>
            <a:r>
              <a:rPr lang="fr-FR" dirty="0"/>
              <a:t> new things. </a:t>
            </a:r>
            <a:r>
              <a:rPr lang="fr-FR" dirty="0" err="1"/>
              <a:t>However</a:t>
            </a:r>
            <a:r>
              <a:rPr lang="fr-FR" dirty="0"/>
              <a:t>, </a:t>
            </a:r>
            <a:r>
              <a:rPr lang="fr-FR" dirty="0" err="1"/>
              <a:t>whenever</a:t>
            </a:r>
            <a:r>
              <a:rPr lang="fr-FR" dirty="0"/>
              <a:t> i </a:t>
            </a:r>
            <a:r>
              <a:rPr lang="fr-FR" dirty="0" err="1"/>
              <a:t>am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the </a:t>
            </a:r>
            <a:r>
              <a:rPr lang="fr-FR" dirty="0" err="1"/>
              <a:t>choice</a:t>
            </a:r>
            <a:r>
              <a:rPr lang="fr-FR" dirty="0"/>
              <a:t> of </a:t>
            </a:r>
            <a:r>
              <a:rPr lang="fr-FR" dirty="0" err="1"/>
              <a:t>trying</a:t>
            </a:r>
            <a:r>
              <a:rPr lang="fr-FR" dirty="0"/>
              <a:t> new </a:t>
            </a:r>
            <a:r>
              <a:rPr lang="fr-FR" dirty="0" err="1"/>
              <a:t>food</a:t>
            </a:r>
            <a:r>
              <a:rPr lang="fr-FR" dirty="0"/>
              <a:t> or </a:t>
            </a:r>
            <a:r>
              <a:rPr lang="fr-FR" dirty="0" err="1"/>
              <a:t>sticking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regular</a:t>
            </a:r>
            <a:r>
              <a:rPr lang="fr-FR" dirty="0"/>
              <a:t> </a:t>
            </a:r>
            <a:r>
              <a:rPr lang="fr-FR" dirty="0" err="1"/>
              <a:t>food</a:t>
            </a:r>
            <a:r>
              <a:rPr lang="fr-FR" dirty="0"/>
              <a:t> i </a:t>
            </a:r>
            <a:r>
              <a:rPr lang="fr-FR" dirty="0" err="1"/>
              <a:t>am</a:t>
            </a:r>
            <a:r>
              <a:rPr lang="fr-FR" dirty="0"/>
              <a:t> </a:t>
            </a:r>
            <a:r>
              <a:rPr lang="fr-FR" dirty="0" err="1"/>
              <a:t>familiar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, I </a:t>
            </a:r>
            <a:r>
              <a:rPr lang="fr-FR" dirty="0" err="1"/>
              <a:t>seem</a:t>
            </a:r>
            <a:r>
              <a:rPr lang="fr-FR" dirty="0"/>
              <a:t> to </a:t>
            </a:r>
            <a:r>
              <a:rPr lang="fr-FR" dirty="0" err="1"/>
              <a:t>avoid</a:t>
            </a:r>
            <a:r>
              <a:rPr lang="fr-FR" dirty="0"/>
              <a:t> new </a:t>
            </a:r>
            <a:r>
              <a:rPr lang="fr-FR" dirty="0" err="1"/>
              <a:t>kinds</a:t>
            </a:r>
            <a:r>
              <a:rPr lang="fr-FR" dirty="0"/>
              <a:t> of </a:t>
            </a:r>
            <a:r>
              <a:rPr lang="fr-FR" dirty="0" err="1"/>
              <a:t>food</a:t>
            </a:r>
            <a:r>
              <a:rPr lang="fr-FR" dirty="0"/>
              <a:t>. Last </a:t>
            </a:r>
            <a:r>
              <a:rPr lang="fr-FR" dirty="0" err="1"/>
              <a:t>week</a:t>
            </a:r>
            <a:r>
              <a:rPr lang="fr-FR" dirty="0"/>
              <a:t> , for instance, my friends </a:t>
            </a:r>
            <a:r>
              <a:rPr lang="fr-FR" dirty="0" err="1"/>
              <a:t>wanted</a:t>
            </a:r>
            <a:r>
              <a:rPr lang="fr-FR" dirty="0"/>
              <a:t> to </a:t>
            </a:r>
            <a:r>
              <a:rPr lang="fr-FR" dirty="0" err="1"/>
              <a:t>try</a:t>
            </a:r>
            <a:r>
              <a:rPr lang="fr-FR" dirty="0"/>
              <a:t>  a new restaurant, and they </a:t>
            </a:r>
            <a:r>
              <a:rPr lang="fr-FR" dirty="0" err="1"/>
              <a:t>ordered</a:t>
            </a:r>
            <a:r>
              <a:rPr lang="fr-FR" dirty="0"/>
              <a:t> new things </a:t>
            </a:r>
            <a:r>
              <a:rPr lang="fr-FR" dirty="0" err="1"/>
              <a:t>while</a:t>
            </a:r>
            <a:r>
              <a:rPr lang="fr-FR" dirty="0"/>
              <a:t> i </a:t>
            </a:r>
            <a:r>
              <a:rPr lang="fr-FR" dirty="0" err="1"/>
              <a:t>ordered</a:t>
            </a:r>
            <a:r>
              <a:rPr lang="fr-FR" dirty="0"/>
              <a:t> the same </a:t>
            </a:r>
            <a:r>
              <a:rPr lang="fr-FR" dirty="0" err="1"/>
              <a:t>fries</a:t>
            </a:r>
            <a:r>
              <a:rPr lang="fr-FR" dirty="0"/>
              <a:t>  and steak .</a:t>
            </a:r>
          </a:p>
          <a:p>
            <a:pPr marL="0" indent="0">
              <a:buNone/>
            </a:pPr>
            <a:r>
              <a:rPr lang="fr-FR" dirty="0"/>
              <a:t>  You can see from this that i am not </a:t>
            </a:r>
            <a:r>
              <a:rPr lang="fr-FR" dirty="0" err="1"/>
              <a:t>really</a:t>
            </a:r>
            <a:r>
              <a:rPr lang="fr-FR" dirty="0"/>
              <a:t> </a:t>
            </a:r>
            <a:r>
              <a:rPr lang="fr-FR" dirty="0" err="1"/>
              <a:t>adventurous</a:t>
            </a:r>
            <a:r>
              <a:rPr lang="fr-FR" dirty="0"/>
              <a:t> with </a:t>
            </a:r>
            <a:r>
              <a:rPr lang="fr-FR" dirty="0" err="1"/>
              <a:t>food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303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  1) There are many types of jobs that people working</a:t>
            </a:r>
            <a:r>
              <a:rPr lang="fr-FR" sz="3200" dirty="0"/>
              <a:t> </a:t>
            </a:r>
            <a:r>
              <a:rPr lang="en-US" sz="3200" dirty="0"/>
              <a:t>in hospitals have. From doctors and nurses, to the</a:t>
            </a:r>
            <a:r>
              <a:rPr lang="fr-FR" sz="3200" dirty="0"/>
              <a:t> </a:t>
            </a:r>
            <a:r>
              <a:rPr lang="en-US" sz="3200" dirty="0"/>
              <a:t>cleaning and waiting staff that are needed to</a:t>
            </a:r>
            <a:r>
              <a:rPr lang="fr-FR" sz="3200" dirty="0"/>
              <a:t> </a:t>
            </a:r>
            <a:r>
              <a:rPr lang="en-US" sz="3200" dirty="0"/>
              <a:t>clean the public restrooms and run the hospital</a:t>
            </a:r>
            <a:r>
              <a:rPr lang="fr-FR" sz="3200" dirty="0"/>
              <a:t> </a:t>
            </a:r>
            <a:r>
              <a:rPr lang="en-US" sz="3200" dirty="0"/>
              <a:t>cafeteria.</a:t>
            </a:r>
            <a:endParaRPr lang="fr-FR" sz="3200" dirty="0"/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2) Nurses work with doctors most often. They are most likely to take everyday orders from</a:t>
            </a:r>
            <a:r>
              <a:rPr lang="fr-FR" sz="3200" dirty="0"/>
              <a:t> </a:t>
            </a:r>
            <a:r>
              <a:rPr lang="en-US" sz="3200" dirty="0"/>
              <a:t>them and have to undertake specific responsibilities</a:t>
            </a:r>
            <a:r>
              <a:rPr lang="fr-FR" sz="3200" dirty="0"/>
              <a:t> </a:t>
            </a:r>
            <a:r>
              <a:rPr lang="en-US" sz="3200" dirty="0"/>
              <a:t>that doctors give them. There are specific types of</a:t>
            </a:r>
            <a:r>
              <a:rPr lang="fr-FR" sz="3200" dirty="0"/>
              <a:t> </a:t>
            </a:r>
            <a:r>
              <a:rPr lang="en-US" sz="3200" dirty="0"/>
              <a:t>nurses for more specialized tasks</a:t>
            </a:r>
            <a:r>
              <a:rPr lang="en-US" dirty="0"/>
              <a:t>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89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52" y="-3176"/>
            <a:ext cx="12178048" cy="68611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HOSPITAL YALGADO</a:t>
            </a:r>
            <a:r>
              <a:rPr lang="fr-FR" b="1" dirty="0"/>
              <a:t> </a:t>
            </a:r>
            <a:r>
              <a:rPr lang="en-US" b="1" dirty="0"/>
              <a:t>DIRECTORY</a:t>
            </a:r>
            <a:endParaRPr lang="fr-FR" b="1" dirty="0"/>
          </a:p>
          <a:p>
            <a:pPr marL="0" indent="0">
              <a:buNone/>
            </a:pPr>
            <a:r>
              <a:rPr lang="en-US" dirty="0"/>
              <a:t>FIRST FLOOR</a:t>
            </a:r>
            <a:endParaRPr lang="fr-FR" dirty="0"/>
          </a:p>
          <a:p>
            <a:r>
              <a:rPr lang="en-US" dirty="0"/>
              <a:t>Mrs. </a:t>
            </a:r>
            <a:r>
              <a:rPr lang="en-US" dirty="0" err="1"/>
              <a:t>Reine</a:t>
            </a:r>
            <a:r>
              <a:rPr lang="en-US" dirty="0"/>
              <a:t> </a:t>
            </a:r>
            <a:r>
              <a:rPr lang="en-US" dirty="0" err="1"/>
              <a:t>Ky</a:t>
            </a:r>
            <a:r>
              <a:rPr lang="en-US" dirty="0"/>
              <a:t>: </a:t>
            </a:r>
            <a:r>
              <a:rPr lang="en-US" b="1" dirty="0"/>
              <a:t>Receptionist;</a:t>
            </a:r>
            <a:r>
              <a:rPr lang="fr-FR" b="1" dirty="0"/>
              <a:t> </a:t>
            </a:r>
            <a:r>
              <a:rPr lang="en-US" dirty="0"/>
              <a:t>Sees for visitor Information at main lobby</a:t>
            </a:r>
            <a:endParaRPr lang="fr-FR" dirty="0"/>
          </a:p>
          <a:p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Kaboré</a:t>
            </a:r>
            <a:r>
              <a:rPr lang="en-US" dirty="0"/>
              <a:t>:</a:t>
            </a:r>
            <a:r>
              <a:rPr lang="fr-FR" dirty="0"/>
              <a:t> </a:t>
            </a:r>
            <a:r>
              <a:rPr lang="en-US" b="1" dirty="0"/>
              <a:t>Radiologist</a:t>
            </a:r>
            <a:r>
              <a:rPr lang="en-US" dirty="0"/>
              <a:t>; sees for X-rays and</a:t>
            </a:r>
            <a:r>
              <a:rPr lang="fr-FR" dirty="0"/>
              <a:t> </a:t>
            </a:r>
            <a:r>
              <a:rPr lang="en-US" dirty="0"/>
              <a:t>scans</a:t>
            </a:r>
          </a:p>
          <a:p>
            <a:r>
              <a:rPr lang="en-US" dirty="0" err="1"/>
              <a:t>Dr</a:t>
            </a:r>
            <a:r>
              <a:rPr lang="en-US" dirty="0"/>
              <a:t> Alex </a:t>
            </a:r>
            <a:r>
              <a:rPr lang="en-US" dirty="0" err="1"/>
              <a:t>Koné</a:t>
            </a:r>
            <a:r>
              <a:rPr lang="en-US" dirty="0"/>
              <a:t> : </a:t>
            </a:r>
            <a:r>
              <a:rPr lang="en-US" b="1" dirty="0"/>
              <a:t>Lab Technician;</a:t>
            </a:r>
            <a:r>
              <a:rPr lang="fr-FR" dirty="0"/>
              <a:t> </a:t>
            </a:r>
            <a:r>
              <a:rPr lang="en-US" dirty="0"/>
              <a:t>sees for Analysis and test</a:t>
            </a:r>
            <a:r>
              <a:rPr lang="fr-FR" dirty="0"/>
              <a:t> </a:t>
            </a:r>
            <a:r>
              <a:rPr lang="en-US" dirty="0"/>
              <a:t>Results.</a:t>
            </a:r>
            <a:endParaRPr lang="fr-FR" dirty="0"/>
          </a:p>
          <a:p>
            <a:r>
              <a:rPr lang="en-US" dirty="0" err="1"/>
              <a:t>Aïssata</a:t>
            </a:r>
            <a:r>
              <a:rPr lang="en-US" dirty="0"/>
              <a:t> </a:t>
            </a:r>
            <a:r>
              <a:rPr lang="en-US" dirty="0" err="1"/>
              <a:t>Sawadogo</a:t>
            </a:r>
            <a:r>
              <a:rPr lang="en-US" dirty="0"/>
              <a:t>:</a:t>
            </a:r>
            <a:r>
              <a:rPr lang="fr-FR" dirty="0"/>
              <a:t> </a:t>
            </a:r>
            <a:r>
              <a:rPr lang="en-US" b="1" dirty="0"/>
              <a:t>Pharmacist </a:t>
            </a:r>
            <a:r>
              <a:rPr lang="en-US" dirty="0"/>
              <a:t>sees for medicines</a:t>
            </a:r>
            <a:endParaRPr lang="fr-FR" b="1" dirty="0"/>
          </a:p>
          <a:p>
            <a:pPr marL="0" indent="0">
              <a:buNone/>
            </a:pPr>
            <a:r>
              <a:rPr lang="en-US" dirty="0"/>
              <a:t>SECOND FLOOR</a:t>
            </a:r>
            <a:endParaRPr lang="fr-FR" dirty="0"/>
          </a:p>
          <a:p>
            <a:r>
              <a:rPr lang="en-US" dirty="0"/>
              <a:t>Dr. Tall :</a:t>
            </a:r>
            <a:r>
              <a:rPr lang="en-US" b="1" dirty="0"/>
              <a:t>Cardiologist</a:t>
            </a:r>
            <a:r>
              <a:rPr lang="fr-FR" dirty="0"/>
              <a:t> </a:t>
            </a:r>
            <a:r>
              <a:rPr lang="en-US" dirty="0"/>
              <a:t>sees for heart Disease, Heart Surgery</a:t>
            </a:r>
            <a:endParaRPr lang="fr-FR" dirty="0"/>
          </a:p>
          <a:p>
            <a:r>
              <a:rPr lang="en-US" dirty="0"/>
              <a:t>Dr. David</a:t>
            </a:r>
            <a:r>
              <a:rPr lang="fr-FR" dirty="0"/>
              <a:t> Koama: </a:t>
            </a:r>
            <a:r>
              <a:rPr lang="en-US" b="1" dirty="0"/>
              <a:t>Pediatrician;</a:t>
            </a:r>
            <a:r>
              <a:rPr lang="fr-FR" dirty="0"/>
              <a:t> </a:t>
            </a:r>
            <a:r>
              <a:rPr lang="en-US" dirty="0"/>
              <a:t>sees for children's Health.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THIRD FLOOR</a:t>
            </a:r>
            <a:endParaRPr lang="fr-FR" dirty="0"/>
          </a:p>
          <a:p>
            <a:r>
              <a:rPr lang="en-US" dirty="0"/>
              <a:t>Dr. </a:t>
            </a:r>
            <a:r>
              <a:rPr lang="en-US" dirty="0" err="1"/>
              <a:t>Ouattara</a:t>
            </a:r>
            <a:r>
              <a:rPr lang="en-US" dirty="0"/>
              <a:t>:</a:t>
            </a:r>
            <a:r>
              <a:rPr lang="fr-FR" dirty="0"/>
              <a:t> </a:t>
            </a:r>
            <a:r>
              <a:rPr lang="en-US" b="1" dirty="0"/>
              <a:t>Anesthesiologist; </a:t>
            </a:r>
            <a:r>
              <a:rPr lang="en-US" dirty="0"/>
              <a:t>sees for surgery pain and preparation</a:t>
            </a:r>
            <a:endParaRPr lang="fr-FR" dirty="0"/>
          </a:p>
          <a:p>
            <a:r>
              <a:rPr lang="en-US" dirty="0"/>
              <a:t>Dr. </a:t>
            </a:r>
            <a:r>
              <a:rPr lang="en-US" dirty="0" err="1"/>
              <a:t>Bazié</a:t>
            </a:r>
            <a:r>
              <a:rPr lang="en-US" dirty="0"/>
              <a:t>:</a:t>
            </a:r>
            <a:r>
              <a:rPr lang="fr-FR" dirty="0"/>
              <a:t> </a:t>
            </a:r>
            <a:r>
              <a:rPr lang="en-US" b="1" dirty="0"/>
              <a:t>Chief Surgeon;</a:t>
            </a:r>
            <a:r>
              <a:rPr lang="fr-FR" b="1" dirty="0"/>
              <a:t> </a:t>
            </a:r>
            <a:r>
              <a:rPr lang="en-US" dirty="0"/>
              <a:t>sees for surgical</a:t>
            </a:r>
            <a:r>
              <a:rPr lang="fr-FR" dirty="0"/>
              <a:t> </a:t>
            </a:r>
            <a:r>
              <a:rPr lang="en-US" dirty="0"/>
              <a:t>procedures.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FOURTH FLOOR</a:t>
            </a:r>
            <a:endParaRPr lang="fr-FR" dirty="0"/>
          </a:p>
          <a:p>
            <a:r>
              <a:rPr lang="en-US" dirty="0"/>
              <a:t>Dr. </a:t>
            </a:r>
            <a:r>
              <a:rPr lang="en-US" dirty="0" err="1"/>
              <a:t>Ouédraogo</a:t>
            </a:r>
            <a:r>
              <a:rPr lang="en-US" dirty="0"/>
              <a:t>: </a:t>
            </a:r>
            <a:r>
              <a:rPr lang="en-US" b="1" dirty="0"/>
              <a:t>General Practitioner;</a:t>
            </a:r>
            <a:r>
              <a:rPr lang="fr-FR" b="1" dirty="0"/>
              <a:t> </a:t>
            </a:r>
            <a:r>
              <a:rPr lang="en-US" dirty="0"/>
              <a:t>sees for general sickness problems</a:t>
            </a:r>
            <a:endParaRPr lang="fr-FR" dirty="0"/>
          </a:p>
          <a:p>
            <a:r>
              <a:rPr lang="en-US" dirty="0"/>
              <a:t>Dr. Regina Diallo:</a:t>
            </a:r>
            <a:r>
              <a:rPr lang="fr-FR" dirty="0"/>
              <a:t> </a:t>
            </a:r>
            <a:r>
              <a:rPr lang="en-US" b="1" dirty="0"/>
              <a:t>Obstetrician;</a:t>
            </a:r>
            <a:r>
              <a:rPr lang="en-US" dirty="0"/>
              <a:t> sees for pregnancy and reproductive organs disorders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1765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u="sng" dirty="0"/>
              <a:t>Activity 1</a:t>
            </a:r>
            <a:r>
              <a:rPr lang="en-US" b="1" dirty="0"/>
              <a:t>:  Read the hospital directory. Then, choose the correct answers.</a:t>
            </a:r>
            <a:endParaRPr lang="fr-FR" b="1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b="1" dirty="0"/>
              <a:t>What is the purpose of this document</a:t>
            </a:r>
            <a:r>
              <a:rPr lang="en-US" dirty="0"/>
              <a:t>?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A- locating hospital departments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B- listing available staff positions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C- helping people find hospital staff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D- providing employee's contact information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Who is best qualified to examine a sick five-year old</a:t>
            </a:r>
            <a:r>
              <a:rPr lang="en-US" dirty="0"/>
              <a:t>?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A- a receptionist                C- a pharmacist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B- a lab technician             D- a pediatrician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What can you infer about patients being</a:t>
            </a:r>
            <a:r>
              <a:rPr lang="fr-FR" b="1" dirty="0"/>
              <a:t> </a:t>
            </a:r>
            <a:r>
              <a:rPr lang="en-US" b="1" dirty="0"/>
              <a:t>prepared for heart surgery</a:t>
            </a:r>
            <a:r>
              <a:rPr lang="en-US" dirty="0"/>
              <a:t>?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A- They see the general </a:t>
            </a:r>
            <a:r>
              <a:rPr lang="en-US" dirty="0" err="1"/>
              <a:t>practioner</a:t>
            </a:r>
            <a:r>
              <a:rPr lang="en-US" dirty="0"/>
              <a:t> last.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B- They are treated by Dr. Tall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C- They have their operations on the first floor.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D- They must visit doctors on multiple floors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706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Activity 2</a:t>
            </a:r>
            <a:r>
              <a:rPr lang="fr-FR" dirty="0"/>
              <a:t>: </a:t>
            </a:r>
            <a:r>
              <a:rPr lang="en-US" b="1" dirty="0"/>
              <a:t>Match the words (1-7) with the definitions</a:t>
            </a:r>
            <a:r>
              <a:rPr lang="fr-FR" b="1" dirty="0"/>
              <a:t> </a:t>
            </a:r>
            <a:r>
              <a:rPr lang="en-US" b="1" dirty="0"/>
              <a:t>(A-G)</a:t>
            </a:r>
          </a:p>
          <a:p>
            <a:pPr marL="0" indent="0">
              <a:buNone/>
            </a:pPr>
            <a:r>
              <a:rPr lang="en-US" dirty="0"/>
              <a:t>1-lab technician; 2) radiologist;</a:t>
            </a:r>
            <a:r>
              <a:rPr lang="fr-FR" dirty="0"/>
              <a:t> </a:t>
            </a:r>
            <a:r>
              <a:rPr lang="en-US" dirty="0"/>
              <a:t>3)surgeon; 4)receptionist;</a:t>
            </a:r>
            <a:r>
              <a:rPr lang="fr-FR" dirty="0"/>
              <a:t> </a:t>
            </a:r>
            <a:r>
              <a:rPr lang="en-US" dirty="0"/>
              <a:t>5)anesthesiologist 6)cardiologist;</a:t>
            </a:r>
            <a:r>
              <a:rPr lang="fr-FR" dirty="0"/>
              <a:t> </a:t>
            </a:r>
            <a:r>
              <a:rPr lang="en-US" dirty="0"/>
              <a:t>7)pharmacist.</a:t>
            </a: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a person who prepares drugs (medicines).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B) a person who uses imaging technology.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C) a heart specialist.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D) a person who analyzes samples.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E)a person who cuts or opens the body in operations.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F) a person who prevents patients from feeling pain.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G) a person who welcomes visitors and answers</a:t>
            </a:r>
            <a:r>
              <a:rPr lang="fr-FR" dirty="0"/>
              <a:t> </a:t>
            </a:r>
            <a:r>
              <a:rPr lang="en-US" dirty="0"/>
              <a:t>phones.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3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u="sng" dirty="0"/>
              <a:t>Activity 3</a:t>
            </a:r>
            <a:r>
              <a:rPr lang="en-US" dirty="0"/>
              <a:t>: Fill in the blanks with the correct words and phrases from the word bank</a:t>
            </a:r>
            <a:r>
              <a:rPr lang="en-US" b="1" dirty="0"/>
              <a:t>:</a:t>
            </a:r>
            <a:r>
              <a:rPr lang="fr-FR" b="1" dirty="0"/>
              <a:t>  </a:t>
            </a:r>
            <a:r>
              <a:rPr lang="en-US" b="1" dirty="0"/>
              <a:t>Pediatrician; general practitioner;</a:t>
            </a:r>
            <a:r>
              <a:rPr lang="fr-FR" b="1" dirty="0"/>
              <a:t> </a:t>
            </a:r>
            <a:r>
              <a:rPr lang="en-US" b="1" dirty="0"/>
              <a:t>obstetrician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en-US" dirty="0"/>
              <a:t>1 A(n)…………………… observes and treats pregnant</a:t>
            </a:r>
            <a:r>
              <a:rPr lang="fr-FR" dirty="0"/>
              <a:t> </a:t>
            </a:r>
            <a:r>
              <a:rPr lang="en-US" dirty="0"/>
              <a:t>women until they give birth.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2) Parents often take a long time to choose their</a:t>
            </a:r>
            <a:r>
              <a:rPr lang="fr-FR" dirty="0"/>
              <a:t> </a:t>
            </a:r>
            <a:r>
              <a:rPr lang="en-US" dirty="0"/>
              <a:t>child’s …………………</a:t>
            </a:r>
          </a:p>
          <a:p>
            <a:pPr marL="0" indent="0">
              <a:buNone/>
            </a:pPr>
            <a:r>
              <a:rPr lang="en-US" dirty="0"/>
              <a:t>3) For small problems like a cold, see a </a:t>
            </a:r>
            <a:r>
              <a:rPr lang="fr-FR" dirty="0"/>
              <a:t>…………… </a:t>
            </a:r>
            <a:r>
              <a:rPr lang="en-US" dirty="0"/>
              <a:t>instead of a specialist.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030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52" y="0"/>
            <a:ext cx="12178048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Activity 4</a:t>
            </a:r>
            <a:r>
              <a:rPr lang="en-US" b="1" dirty="0"/>
              <a:t>: </a:t>
            </a:r>
            <a:r>
              <a:rPr lang="en-US" dirty="0"/>
              <a:t>Complete the</a:t>
            </a:r>
            <a:r>
              <a:rPr lang="fr-FR" dirty="0"/>
              <a:t> </a:t>
            </a:r>
            <a:r>
              <a:rPr lang="en-US" dirty="0"/>
              <a:t>conversation: </a:t>
            </a:r>
            <a:r>
              <a:rPr lang="en-US" b="1" dirty="0"/>
              <a:t>hospital</a:t>
            </a:r>
            <a:r>
              <a:rPr lang="en-US" dirty="0"/>
              <a:t>, </a:t>
            </a:r>
            <a:r>
              <a:rPr lang="en-US" b="1" dirty="0"/>
              <a:t>nurse</a:t>
            </a:r>
            <a:r>
              <a:rPr lang="en-US" dirty="0"/>
              <a:t>, </a:t>
            </a:r>
            <a:r>
              <a:rPr lang="en-US" b="1" dirty="0"/>
              <a:t>anesthesiologist, blood, receptionist, room number , third floor</a:t>
            </a:r>
            <a:r>
              <a:rPr lang="fr-FR" b="1" dirty="0"/>
              <a:t> </a:t>
            </a:r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Nurse</a:t>
            </a:r>
            <a:r>
              <a:rPr lang="en-US" dirty="0"/>
              <a:t>: Excuse me, Dr. </a:t>
            </a:r>
            <a:r>
              <a:rPr lang="en-US" dirty="0" err="1"/>
              <a:t>Mandé</a:t>
            </a:r>
            <a:r>
              <a:rPr lang="en-US" dirty="0"/>
              <a:t>! I'm</a:t>
            </a:r>
            <a:r>
              <a:rPr lang="fr-FR" dirty="0"/>
              <a:t> </a:t>
            </a:r>
            <a:r>
              <a:rPr lang="en-US" dirty="0"/>
              <a:t>Doriane. I'm a new </a:t>
            </a:r>
            <a:r>
              <a:rPr lang="en-US" b="1" dirty="0"/>
              <a:t>1</a:t>
            </a:r>
            <a:r>
              <a:rPr lang="en-US" dirty="0"/>
              <a:t>………… here.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Obstetrician</a:t>
            </a:r>
            <a:r>
              <a:rPr lang="en-US" dirty="0"/>
              <a:t>: Hi, Doriane! What can I do for you?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Nurse</a:t>
            </a:r>
            <a:r>
              <a:rPr lang="en-US" dirty="0"/>
              <a:t>: I have these </a:t>
            </a:r>
            <a:r>
              <a:rPr lang="en-US" b="1" dirty="0"/>
              <a:t>2</a:t>
            </a:r>
            <a:r>
              <a:rPr lang="en-US" dirty="0"/>
              <a:t> ……………………… test results for Dr. </a:t>
            </a:r>
            <a:r>
              <a:rPr lang="en-US" dirty="0" err="1"/>
              <a:t>Tall’s</a:t>
            </a:r>
            <a:r>
              <a:rPr lang="fr-FR" dirty="0"/>
              <a:t> </a:t>
            </a:r>
            <a:r>
              <a:rPr lang="en-US" dirty="0"/>
              <a:t>patient. She wants Dr. </a:t>
            </a:r>
            <a:r>
              <a:rPr lang="en-US" dirty="0" err="1"/>
              <a:t>Ouattara</a:t>
            </a:r>
            <a:r>
              <a:rPr lang="en-US" dirty="0"/>
              <a:t> to</a:t>
            </a:r>
            <a:r>
              <a:rPr lang="fr-FR" dirty="0"/>
              <a:t> </a:t>
            </a:r>
            <a:r>
              <a:rPr lang="en-US" dirty="0"/>
              <a:t>take a look at them.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Obstetrician</a:t>
            </a:r>
            <a:r>
              <a:rPr lang="en-US" dirty="0"/>
              <a:t>: Dr. </a:t>
            </a:r>
            <a:r>
              <a:rPr lang="en-US" dirty="0" err="1"/>
              <a:t>Ouattara</a:t>
            </a:r>
            <a:r>
              <a:rPr lang="en-US" dirty="0"/>
              <a:t>,  the </a:t>
            </a:r>
            <a:r>
              <a:rPr lang="en-US" b="1" dirty="0"/>
              <a:t>3</a:t>
            </a:r>
            <a:r>
              <a:rPr lang="en-US" dirty="0"/>
              <a:t>………………………………?</a:t>
            </a:r>
          </a:p>
          <a:p>
            <a:pPr marL="0" indent="0">
              <a:buNone/>
            </a:pPr>
            <a:r>
              <a:rPr lang="en-US" b="1" u="sng" dirty="0">
                <a:solidFill>
                  <a:schemeClr val="accent1"/>
                </a:solidFill>
              </a:rPr>
              <a:t>Nurse</a:t>
            </a:r>
            <a:r>
              <a:rPr lang="en-US" dirty="0"/>
              <a:t>: Yes!! </a:t>
            </a:r>
          </a:p>
          <a:p>
            <a:pPr marL="0" indent="0">
              <a:buNone/>
            </a:pPr>
            <a:r>
              <a:rPr lang="en-US" b="1" u="sng" dirty="0">
                <a:solidFill>
                  <a:schemeClr val="accent1"/>
                </a:solidFill>
              </a:rPr>
              <a:t>Obstetrician</a:t>
            </a:r>
            <a:r>
              <a:rPr lang="en-US" dirty="0"/>
              <a:t>: He's somewhere on the 4……… ………………..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Nurse</a:t>
            </a:r>
            <a:r>
              <a:rPr lang="en-US" dirty="0"/>
              <a:t>: Do you know the actual</a:t>
            </a:r>
            <a:r>
              <a:rPr lang="fr-FR" dirty="0"/>
              <a:t> </a:t>
            </a:r>
            <a:r>
              <a:rPr lang="en-US" b="1" dirty="0"/>
              <a:t>5</a:t>
            </a:r>
            <a:r>
              <a:rPr lang="en-US" dirty="0"/>
              <a:t>………………?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Obstetrician</a:t>
            </a:r>
            <a:r>
              <a:rPr lang="en-US" dirty="0"/>
              <a:t>: No, but the </a:t>
            </a:r>
            <a:r>
              <a:rPr lang="en-US" b="1" dirty="0"/>
              <a:t>6</a:t>
            </a:r>
            <a:r>
              <a:rPr lang="en-US" dirty="0"/>
              <a:t> …………… in the lobby will help you.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Nurse</a:t>
            </a:r>
            <a:r>
              <a:rPr lang="en-US" dirty="0"/>
              <a:t>: This  </a:t>
            </a:r>
            <a:r>
              <a:rPr lang="en-US" b="1" dirty="0"/>
              <a:t>7</a:t>
            </a:r>
            <a:r>
              <a:rPr lang="en-US" dirty="0"/>
              <a:t>…………………… is so confusing!</a:t>
            </a:r>
            <a:endParaRPr lang="fr-FR" dirty="0"/>
          </a:p>
          <a:p>
            <a:pPr marL="0" indent="0">
              <a:buNone/>
            </a:pPr>
            <a:r>
              <a:rPr lang="en-US" u="sng" dirty="0">
                <a:solidFill>
                  <a:srgbClr val="00B0F0"/>
                </a:solidFill>
              </a:rPr>
              <a:t>Obstetrician</a:t>
            </a:r>
            <a:r>
              <a:rPr lang="en-US" dirty="0"/>
              <a:t>: I know the feeling. You'll get used to it.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Nurse</a:t>
            </a:r>
            <a:r>
              <a:rPr lang="en-US" dirty="0"/>
              <a:t>: Thanks!!!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353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3230</Words>
  <Application>Microsoft Office PowerPoint</Application>
  <PresentationFormat>Grand écran</PresentationFormat>
  <Paragraphs>357</Paragraphs>
  <Slides>39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INTERROGATIVE SENTENCES</vt:lpstr>
      <vt:lpstr>YES/NO QUESTIONS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Activity2: Answer the following questions about yourselves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70</cp:revision>
  <dcterms:created xsi:type="dcterms:W3CDTF">2019-10-03T11:21:22Z</dcterms:created>
  <dcterms:modified xsi:type="dcterms:W3CDTF">2021-09-28T17:15:24Z</dcterms:modified>
</cp:coreProperties>
</file>