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1" r:id="rId10"/>
    <p:sldId id="302" r:id="rId11"/>
    <p:sldId id="303" r:id="rId12"/>
    <p:sldId id="305" r:id="rId13"/>
    <p:sldId id="304" r:id="rId14"/>
    <p:sldId id="307" r:id="rId15"/>
    <p:sldId id="308" r:id="rId16"/>
    <p:sldId id="306" r:id="rId17"/>
    <p:sldId id="300" r:id="rId18"/>
    <p:sldId id="309" r:id="rId19"/>
    <p:sldId id="310" r:id="rId20"/>
    <p:sldId id="315" r:id="rId21"/>
    <p:sldId id="311" r:id="rId22"/>
    <p:sldId id="312" r:id="rId23"/>
    <p:sldId id="314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17924-F42C-4D19-AD1B-0DDEF101D92B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ACFA1-F9AE-445C-8A53-E6C3691E3F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27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SI, un </a:t>
            </a:r>
            <a:r>
              <a:rPr lang="fr-FR" altLang="en-US" sz="1200" dirty="0"/>
              <a:t>Ensemble de ressources utilisées dans la manipulation</a:t>
            </a:r>
            <a:r>
              <a:rPr lang="fr-FR" altLang="en-US" sz="1200" baseline="0" dirty="0"/>
              <a:t> de l’information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ACFA1-F9AE-445C-8A53-E6C3691E3F4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075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processeur (le cerveau), le disque dur (la mémoire), la carte mère (la colonne vertébrale) et l'alimentation (le cœur et les poumons)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etc…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ACFA1-F9AE-445C-8A53-E6C3691E3F4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98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 </a:t>
            </a:r>
            <a:r>
              <a:rPr lang="fr-F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ROM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est une mémoire non volatile qui stocke des instructions pour votre ordinateur de manière permanente.  </a:t>
            </a:r>
            <a:r>
              <a:rPr lang="fr-F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Read-</a:t>
            </a:r>
            <a:r>
              <a:rPr lang="fr-FR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</a:t>
            </a:r>
            <a:r>
              <a:rPr lang="fr-F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ACFA1-F9AE-445C-8A53-E6C3691E3F4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76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sont des programmes qui permettent d’exploiter les ressources de la machine et de gérer la communication entre les différents périphériques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ACFA1-F9AE-445C-8A53-E6C3691E3F4F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3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6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84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0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95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879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60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7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2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49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83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86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196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-informatique-gratuit.fr/dictionnaire/ram/" TargetMode="External"/><Relationship Id="rId2" Type="http://schemas.openxmlformats.org/officeDocument/2006/relationships/hyperlink" Target="https://cours-informatique-gratuit.fr/dictionnaire/window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cours-informatique-gratuit.fr/dictionnaire/ecran/" TargetMode="External"/><Relationship Id="rId3" Type="http://schemas.openxmlformats.org/officeDocument/2006/relationships/hyperlink" Target="https://cours-informatique-gratuit.fr/dictionnaire/logiciel/" TargetMode="External"/><Relationship Id="rId7" Type="http://schemas.openxmlformats.org/officeDocument/2006/relationships/hyperlink" Target="https://cours-informatique-gratuit.fr/dictionnaire/carte-graphique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urs-informatique-gratuit.fr/dictionnaire/ram/" TargetMode="External"/><Relationship Id="rId5" Type="http://schemas.openxmlformats.org/officeDocument/2006/relationships/hyperlink" Target="https://cours-informatique-gratuit.fr/dictionnaire/disque-dur/" TargetMode="External"/><Relationship Id="rId4" Type="http://schemas.openxmlformats.org/officeDocument/2006/relationships/hyperlink" Target="https://cours-informatique-gratuit.fr/dictionnaire/processeur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-informatique-gratuit.fr/dictionnaire/processeu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1"/>
          <p:cNvSpPr txBox="1"/>
          <p:nvPr/>
        </p:nvSpPr>
        <p:spPr>
          <a:xfrm>
            <a:off x="6932085" y="4187604"/>
            <a:ext cx="5090917" cy="2416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algn="ctr">
              <a:lnSpc>
                <a:spcPct val="100600"/>
              </a:lnSpc>
            </a:pP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 TRAORE Cheick Oumar</a:t>
            </a:r>
          </a:p>
          <a:p>
            <a:pPr marL="11516" marR="623611" algn="ctr">
              <a:lnSpc>
                <a:spcPct val="100600"/>
              </a:lnSpc>
            </a:pPr>
            <a:r>
              <a:rPr lang="fr-FR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IT,MPH, </a:t>
            </a:r>
            <a:endParaRPr lang="fr-F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623611" algn="ctr">
              <a:lnSpc>
                <a:spcPct val="100600"/>
              </a:lnSpc>
            </a:pPr>
            <a:r>
              <a:rPr lang="fr-FR" sz="24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r>
              <a:rPr lang="fr-FR" sz="24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fr-FR" sz="2400" b="1" spc="-1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4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systèmes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d’information</a:t>
            </a:r>
            <a:r>
              <a:rPr lang="fr-FR" sz="2400" b="1" spc="-18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fr-FR" sz="2400" b="1" spc="-1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santé et</a:t>
            </a:r>
            <a:r>
              <a:rPr lang="fr-FR" sz="24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d’informatique médicale</a:t>
            </a: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endParaRPr lang="fr-F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 : cheickytraore43@yahoo.fr</a:t>
            </a:r>
            <a:endParaRPr lang="fr-F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3E56064-B2D7-4171-AFA2-83EFDDFA6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217" y="2166364"/>
            <a:ext cx="11471565" cy="1739347"/>
          </a:xfrm>
        </p:spPr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Initiation a l’informatique de base</a:t>
            </a:r>
          </a:p>
        </p:txBody>
      </p:sp>
      <p:sp>
        <p:nvSpPr>
          <p:cNvPr id="4" name="object 21">
            <a:extLst>
              <a:ext uri="{FF2B5EF4-FFF2-40B4-BE49-F238E27FC236}">
                <a16:creationId xmlns:a16="http://schemas.microsoft.com/office/drawing/2014/main" id="{0EE91842-1BFD-40BB-83AB-F2C1B9AA8D12}"/>
              </a:ext>
            </a:extLst>
          </p:cNvPr>
          <p:cNvSpPr txBox="1"/>
          <p:nvPr/>
        </p:nvSpPr>
        <p:spPr>
          <a:xfrm>
            <a:off x="216130" y="4091609"/>
            <a:ext cx="5247987" cy="2416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algn="ctr">
              <a:lnSpc>
                <a:spcPct val="100600"/>
              </a:lnSpc>
            </a:pP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SYLLA Bry</a:t>
            </a:r>
          </a:p>
          <a:p>
            <a:pPr marL="11516" marR="623611" algn="ctr">
              <a:lnSpc>
                <a:spcPct val="100600"/>
              </a:lnSpc>
            </a:pP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MD,MPH, </a:t>
            </a:r>
          </a:p>
          <a:p>
            <a:pPr marL="11516" marR="623611" algn="ctr">
              <a:lnSpc>
                <a:spcPct val="100600"/>
              </a:lnSpc>
            </a:pPr>
            <a:r>
              <a:rPr lang="fr-FR" sz="24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r>
              <a:rPr lang="fr-FR" sz="24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fr-FR" sz="2400" b="1" spc="-1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4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systèmes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d’information</a:t>
            </a:r>
            <a:r>
              <a:rPr lang="fr-FR" sz="2400" b="1" spc="-18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fr-FR" sz="2400" b="1" spc="-1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santé et</a:t>
            </a:r>
            <a:r>
              <a:rPr lang="fr-FR" sz="24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d’informatique médicale</a:t>
            </a: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endParaRPr lang="fr-F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r>
              <a:rPr lang="fr-F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 : syllabry02@yahoo.fr</a:t>
            </a:r>
            <a:endParaRPr lang="fr-F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20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66CAA-53F6-4397-9E40-10FB1085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MATERIELS D’UN PC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5026338-884A-415F-9570-549AF7133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236" y="2011363"/>
            <a:ext cx="9783763" cy="4206875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b="1" dirty="0"/>
              <a:t>Processeur : </a:t>
            </a:r>
            <a:r>
              <a:rPr lang="fr-FR" sz="3600" dirty="0"/>
              <a:t>A quoi sert-il ?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800" b="1" dirty="0"/>
              <a:t>Cerveau de l'ordinateur </a:t>
            </a:r>
          </a:p>
          <a:p>
            <a:pPr lvl="2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Organise les échanges de données entre les différents composants (disque dur, RAM, carte graphique) </a:t>
            </a:r>
          </a:p>
          <a:p>
            <a:pPr lvl="2" algn="just" eaLnBrk="1" fontAlgn="auto" hangingPunct="1">
              <a:lnSpc>
                <a:spcPct val="150000"/>
              </a:lnSpc>
              <a:spcAft>
                <a:spcPts val="1200"/>
              </a:spcAft>
              <a:defRPr/>
            </a:pPr>
            <a:r>
              <a:rPr lang="fr-FR" sz="2400" dirty="0"/>
              <a:t>Réalise les calculs qui font que l'ordinateur interagit avec vous et affiche votre système à l'écran</a:t>
            </a:r>
          </a:p>
          <a:p>
            <a:pPr marL="0" lvl="2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400" dirty="0"/>
              <a:t>Sa puissance est exprimée en Hz. Aujourd'hui, un processeur atteint les 3Ghz (Giga, milliards) et certains ordinateurs sont équipés de plusieurs processeurs.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5717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0976C-DB67-4C36-AD17-080FEC80F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MATERIELS D’UN PC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9EAB2-0D3D-47AA-B02B-2AA93F1EC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800" b="1" dirty="0"/>
              <a:t>Mémoire :</a:t>
            </a:r>
          </a:p>
          <a:p>
            <a:pPr lvl="1" eaLnBrk="1" hangingPunct="1">
              <a:lnSpc>
                <a:spcPct val="150000"/>
              </a:lnSpc>
            </a:pPr>
            <a:r>
              <a:rPr lang="fr-FR" altLang="en-US" sz="2800" b="1" dirty="0"/>
              <a:t>Statique</a:t>
            </a:r>
          </a:p>
          <a:p>
            <a:pPr lvl="2" eaLnBrk="1" hangingPunct="1">
              <a:lnSpc>
                <a:spcPct val="150000"/>
              </a:lnSpc>
            </a:pPr>
            <a:r>
              <a:rPr lang="fr-FR" altLang="en-US" sz="2400" dirty="0"/>
              <a:t>Mémoire morte (ROM) : stockage information du démarrage</a:t>
            </a:r>
          </a:p>
          <a:p>
            <a:pPr lvl="2" eaLnBrk="1" hangingPunct="1">
              <a:lnSpc>
                <a:spcPct val="150000"/>
              </a:lnSpc>
            </a:pPr>
            <a:r>
              <a:rPr lang="fr-FR" altLang="en-US" sz="2400" dirty="0"/>
              <a:t>Disque dur </a:t>
            </a:r>
          </a:p>
          <a:p>
            <a:pPr lvl="1" eaLnBrk="1" hangingPunct="1">
              <a:lnSpc>
                <a:spcPct val="150000"/>
              </a:lnSpc>
            </a:pPr>
            <a:r>
              <a:rPr lang="fr-FR" altLang="en-US" sz="2800" b="1" dirty="0"/>
              <a:t>Dynamique</a:t>
            </a:r>
          </a:p>
          <a:p>
            <a:pPr lvl="2" eaLnBrk="1" hangingPunct="1">
              <a:lnSpc>
                <a:spcPct val="150000"/>
              </a:lnSpc>
            </a:pPr>
            <a:r>
              <a:rPr lang="fr-FR" altLang="en-US" sz="2400" dirty="0"/>
              <a:t>Mémoire vive (RAM)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8513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5CD043-53B0-4735-8025-10EE878A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MATERIELS D’UN PC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E9938B9-CE34-49E1-94C5-77806F130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473" y="2047861"/>
            <a:ext cx="10708105" cy="452596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400" b="1" dirty="0"/>
              <a:t>Mémoire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b="1" dirty="0"/>
              <a:t>Mémoire vive (RAM) : </a:t>
            </a:r>
            <a:r>
              <a:rPr lang="fr-FR" sz="2800" dirty="0"/>
              <a:t>A quoi sert-elle ? </a:t>
            </a:r>
            <a:r>
              <a:rPr lang="fr-FR" sz="2800" dirty="0">
                <a:solidFill>
                  <a:srgbClr val="FF0000"/>
                </a:solidFill>
              </a:rPr>
              <a:t>(1/2)</a:t>
            </a:r>
          </a:p>
          <a:p>
            <a:pPr lvl="2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Quand vous allumez </a:t>
            </a:r>
            <a:r>
              <a:rPr lang="fr-FR" sz="2400" b="1" dirty="0">
                <a:hlinkClick r:id="rId2"/>
              </a:rPr>
              <a:t>Windows</a:t>
            </a:r>
            <a:r>
              <a:rPr lang="fr-FR" sz="2400" dirty="0"/>
              <a:t>, les données dont il a besoin pour fonctionner se chargent dans la </a:t>
            </a:r>
            <a:r>
              <a:rPr lang="fr-FR" sz="2400" b="1" dirty="0">
                <a:hlinkClick r:id="rId3"/>
              </a:rPr>
              <a:t>RAM</a:t>
            </a:r>
            <a:r>
              <a:rPr lang="fr-FR" sz="2400" dirty="0"/>
              <a:t>, pour pouvoir y accéder en un clin d’œil selon besoin</a:t>
            </a:r>
          </a:p>
          <a:p>
            <a:pPr lvl="2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Pareil lorsque vous lancez un logiciel : vous observerez qu’il met quelques secondes pour se charger : le logiciel se charge dans la RAM pour une utilisation fluide et instantanée par la suite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5189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6AF68-6DB5-4A1C-9682-AA2AB7E1D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MATERIELS D’UN PC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8485A6E-2F00-4D02-A045-78933AAD8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35" y="2118129"/>
            <a:ext cx="10417719" cy="445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996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05D0B4-65FD-4F48-ABB5-4ECF4F973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MATERIELS D’UN PC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B340D9-F68A-4425-90CA-82E06881C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4000" b="1" dirty="0"/>
              <a:t>Bus : </a:t>
            </a:r>
            <a:r>
              <a:rPr lang="fr-FR" sz="3600" dirty="0"/>
              <a:t>Qu’est-ce ?</a:t>
            </a:r>
            <a:endParaRPr lang="fr-FR" sz="4000" dirty="0"/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800" dirty="0"/>
              <a:t>C’est un ensemble de liaisons physiques (câbles, « pistes » de circuits imprimés, etc.) pouvant être exploités en communs par un ou plusieurs éléments matériels afin de communiquer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800" dirty="0"/>
              <a:t>De façon métaphorique, bus = « autoroute de données »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8101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90E03E-3E61-460D-A856-62A25588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MATERIELS D’UN PC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FF3A9F8-EFA6-4FED-AF70-EF9C29228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236" y="2011363"/>
            <a:ext cx="9783763" cy="4206875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4100" b="1" dirty="0"/>
              <a:t>Bus : </a:t>
            </a:r>
            <a:r>
              <a:rPr lang="fr-FR" sz="3600" dirty="0"/>
              <a:t>A quoi sert-il ?</a:t>
            </a:r>
            <a:endParaRPr lang="fr-FR" sz="4100" dirty="0"/>
          </a:p>
          <a:p>
            <a:pPr lvl="1" algn="just" eaLnBrk="1" fontAlgn="auto" hangingPunct="1">
              <a:lnSpc>
                <a:spcPct val="150000"/>
              </a:lnSpc>
              <a:spcAft>
                <a:spcPts val="1800"/>
              </a:spcAft>
              <a:defRPr/>
            </a:pPr>
            <a:r>
              <a:rPr lang="fr-FR" dirty="0"/>
              <a:t>Transport des informations entre différents composants matériels d’un PC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3600" b="1" dirty="0"/>
              <a:t>Caractéristiques du bus : 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dirty="0"/>
              <a:t>Largeur (bits; 8bits=1octet) : volume de données transmis simultanément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dirty="0"/>
              <a:t>Fréquence (Hertz) : vitesse de transmission de ces données (nombre de paquets de données envoyés ou reçus/seconde)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83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A14504-D66D-4086-8095-18E398573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MATERIELS D’UN PC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8C94E24-ADDA-441B-8A44-2726498D7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236" y="2011363"/>
            <a:ext cx="9783763" cy="420687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altLang="en-US" sz="2800" b="1" dirty="0"/>
              <a:t>Périphériques :</a:t>
            </a:r>
            <a:r>
              <a:rPr lang="fr-FR" altLang="en-US" sz="2800" dirty="0"/>
              <a:t>  </a:t>
            </a:r>
            <a:r>
              <a:rPr lang="fr-FR" altLang="en-US" sz="3600" dirty="0"/>
              <a:t>Que sont-ils ?</a:t>
            </a:r>
            <a:endParaRPr lang="fr-FR" altLang="en-US" sz="2800" dirty="0"/>
          </a:p>
          <a:p>
            <a:pPr lvl="1" algn="just" eaLnBrk="1" hangingPunct="1">
              <a:lnSpc>
                <a:spcPct val="150000"/>
              </a:lnSpc>
              <a:spcAft>
                <a:spcPts val="1200"/>
              </a:spcAft>
            </a:pPr>
            <a:r>
              <a:rPr lang="fr-FR" altLang="en-US" sz="2800" b="1" dirty="0"/>
              <a:t>Périphériques d’entrée :</a:t>
            </a:r>
            <a:r>
              <a:rPr lang="fr-FR" altLang="en-US" sz="2800" dirty="0"/>
              <a:t> clavier, souris, scanner, webcam, etc.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fr-FR" altLang="en-US" sz="2800" b="1" dirty="0"/>
              <a:t>Périphériques de sortie :</a:t>
            </a:r>
            <a:r>
              <a:rPr lang="fr-FR" altLang="en-US" sz="2800" dirty="0"/>
              <a:t> écran, imprimante, haut-parleur etc.</a:t>
            </a:r>
          </a:p>
          <a:p>
            <a:pPr lvl="1" algn="just">
              <a:lnSpc>
                <a:spcPct val="150000"/>
              </a:lnSpc>
            </a:pPr>
            <a:r>
              <a:rPr lang="fr-FR" altLang="en-US" sz="2800" b="1" dirty="0"/>
              <a:t>Périphériques de stockage : </a:t>
            </a:r>
            <a:r>
              <a:rPr lang="fr-FR" altLang="en-US" sz="2800" dirty="0"/>
              <a:t>USB, Disque dur, mémoire, etc.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54757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5ED7EC-D53E-472D-BD8F-F08FC9C21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5058E03-D80D-45BE-9B23-3DEE5DC5A2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651125"/>
            <a:ext cx="7729499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7">
            <a:extLst>
              <a:ext uri="{FF2B5EF4-FFF2-40B4-BE49-F238E27FC236}">
                <a16:creationId xmlns:a16="http://schemas.microsoft.com/office/drawing/2014/main" id="{E4F25B43-113C-428D-8857-7994F854D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9498" y="1792936"/>
            <a:ext cx="4460419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en-US" sz="2400" b="1" dirty="0">
                <a:latin typeface="Calibri" panose="020F0502020204030204" pitchFamily="34" charset="0"/>
              </a:rPr>
              <a:t>1.</a:t>
            </a:r>
            <a:r>
              <a:rPr lang="fr-FR" altLang="en-US" sz="2400" dirty="0">
                <a:latin typeface="Calibri" panose="020F0502020204030204" pitchFamily="34" charset="0"/>
              </a:rPr>
              <a:t> Vous ouvrez un </a:t>
            </a:r>
            <a:r>
              <a:rPr lang="fr-FR" altLang="en-US" sz="2400" b="1" dirty="0">
                <a:latin typeface="Calibri" panose="020F0502020204030204" pitchFamily="34" charset="0"/>
                <a:hlinkClick r:id="rId3"/>
              </a:rPr>
              <a:t>logiciel</a:t>
            </a:r>
            <a:r>
              <a:rPr lang="fr-FR" altLang="en-US" sz="2400" dirty="0">
                <a:latin typeface="Calibri" panose="020F0502020204030204" pitchFamily="34" charset="0"/>
              </a:rPr>
              <a:t> à l’aide de la souris</a:t>
            </a:r>
          </a:p>
          <a:p>
            <a:pPr algn="just" eaLnBrk="1" hangingPunct="1"/>
            <a:r>
              <a:rPr lang="fr-FR" altLang="en-US" sz="2400" b="1" dirty="0">
                <a:latin typeface="Calibri" panose="020F0502020204030204" pitchFamily="34" charset="0"/>
              </a:rPr>
              <a:t>2.</a:t>
            </a:r>
            <a:r>
              <a:rPr lang="fr-FR" altLang="en-US" sz="2400" dirty="0">
                <a:latin typeface="Calibri" panose="020F0502020204030204" pitchFamily="34" charset="0"/>
              </a:rPr>
              <a:t> Le </a:t>
            </a:r>
            <a:r>
              <a:rPr lang="fr-FR" altLang="en-US" sz="2400" b="1" dirty="0">
                <a:latin typeface="Calibri" panose="020F0502020204030204" pitchFamily="34" charset="0"/>
                <a:hlinkClick r:id="rId4"/>
              </a:rPr>
              <a:t>processeur</a:t>
            </a:r>
            <a:r>
              <a:rPr lang="fr-FR" altLang="en-US" sz="2400" dirty="0">
                <a:latin typeface="Calibri" panose="020F0502020204030204" pitchFamily="34" charset="0"/>
              </a:rPr>
              <a:t> demande au disque dur de lire les données du logiciel</a:t>
            </a:r>
          </a:p>
          <a:p>
            <a:pPr algn="just" eaLnBrk="1" hangingPunct="1"/>
            <a:r>
              <a:rPr lang="fr-FR" altLang="en-US" sz="2400" b="1" dirty="0">
                <a:latin typeface="Calibri" panose="020F0502020204030204" pitchFamily="34" charset="0"/>
              </a:rPr>
              <a:t>3.</a:t>
            </a:r>
            <a:r>
              <a:rPr lang="fr-FR" altLang="en-US" sz="2400" dirty="0">
                <a:latin typeface="Calibri" panose="020F0502020204030204" pitchFamily="34" charset="0"/>
              </a:rPr>
              <a:t> Le </a:t>
            </a:r>
            <a:r>
              <a:rPr lang="fr-FR" altLang="en-US" sz="2400" b="1" dirty="0">
                <a:latin typeface="Calibri" panose="020F0502020204030204" pitchFamily="34" charset="0"/>
                <a:hlinkClick r:id="rId5"/>
              </a:rPr>
              <a:t>disque dur</a:t>
            </a:r>
            <a:r>
              <a:rPr lang="fr-FR" altLang="en-US" sz="2400" dirty="0">
                <a:latin typeface="Calibri" panose="020F0502020204030204" pitchFamily="34" charset="0"/>
              </a:rPr>
              <a:t> renvoie les données au processeur</a:t>
            </a:r>
          </a:p>
          <a:p>
            <a:pPr algn="just" eaLnBrk="1" hangingPunct="1"/>
            <a:r>
              <a:rPr lang="fr-FR" altLang="en-US" sz="2400" b="1" dirty="0">
                <a:latin typeface="Calibri" panose="020F0502020204030204" pitchFamily="34" charset="0"/>
              </a:rPr>
              <a:t>4.</a:t>
            </a:r>
            <a:r>
              <a:rPr lang="fr-FR" altLang="en-US" sz="2400" dirty="0">
                <a:latin typeface="Calibri" panose="020F0502020204030204" pitchFamily="34" charset="0"/>
              </a:rPr>
              <a:t> Le processeur transmet ces données dans la </a:t>
            </a:r>
            <a:r>
              <a:rPr lang="fr-FR" altLang="en-US" sz="2400" b="1" dirty="0">
                <a:latin typeface="Calibri" panose="020F0502020204030204" pitchFamily="34" charset="0"/>
                <a:hlinkClick r:id="rId6"/>
              </a:rPr>
              <a:t>RAM</a:t>
            </a:r>
            <a:endParaRPr lang="fr-FR" altLang="en-US" sz="2400" dirty="0">
              <a:latin typeface="Calibri" panose="020F0502020204030204" pitchFamily="34" charset="0"/>
            </a:endParaRPr>
          </a:p>
          <a:p>
            <a:pPr algn="just" eaLnBrk="1" hangingPunct="1"/>
            <a:r>
              <a:rPr lang="fr-FR" altLang="en-US" sz="2400" b="1" dirty="0">
                <a:latin typeface="Calibri" panose="020F0502020204030204" pitchFamily="34" charset="0"/>
              </a:rPr>
              <a:t>5.</a:t>
            </a:r>
            <a:r>
              <a:rPr lang="fr-FR" altLang="en-US" sz="2400" dirty="0">
                <a:latin typeface="Calibri" panose="020F0502020204030204" pitchFamily="34" charset="0"/>
              </a:rPr>
              <a:t> Le processeur envoie les données à la </a:t>
            </a:r>
            <a:r>
              <a:rPr lang="fr-FR" altLang="en-US" sz="2400" b="1" dirty="0">
                <a:latin typeface="Calibri" panose="020F0502020204030204" pitchFamily="34" charset="0"/>
                <a:hlinkClick r:id="rId7"/>
              </a:rPr>
              <a:t>carte graphique</a:t>
            </a:r>
            <a:endParaRPr lang="fr-FR" altLang="en-US" sz="2400" dirty="0">
              <a:latin typeface="Calibri" panose="020F0502020204030204" pitchFamily="34" charset="0"/>
            </a:endParaRPr>
          </a:p>
          <a:p>
            <a:pPr algn="just" eaLnBrk="1" hangingPunct="1"/>
            <a:r>
              <a:rPr lang="fr-FR" altLang="en-US" sz="2400" b="1" dirty="0">
                <a:latin typeface="Calibri" panose="020F0502020204030204" pitchFamily="34" charset="0"/>
              </a:rPr>
              <a:t>6.</a:t>
            </a:r>
            <a:r>
              <a:rPr lang="fr-FR" altLang="en-US" sz="2400" dirty="0">
                <a:latin typeface="Calibri" panose="020F0502020204030204" pitchFamily="34" charset="0"/>
              </a:rPr>
              <a:t> La carte graphique va convertir les données en une image transmise à votre </a:t>
            </a:r>
            <a:r>
              <a:rPr lang="fr-FR" altLang="en-US" sz="2400" b="1" dirty="0">
                <a:latin typeface="Calibri" panose="020F0502020204030204" pitchFamily="34" charset="0"/>
                <a:hlinkClick r:id="rId8"/>
              </a:rPr>
              <a:t>écran</a:t>
            </a:r>
            <a:endParaRPr lang="fr-FR" alt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9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>
            <a:extLst>
              <a:ext uri="{FF2B5EF4-FFF2-40B4-BE49-F238E27FC236}">
                <a16:creationId xmlns:a16="http://schemas.microsoft.com/office/drawing/2014/main" id="{CA94E519-0022-4BEC-899C-8AED8168B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dirty="0"/>
              <a:t>DES QUESTIONS</a:t>
            </a:r>
            <a:endParaRPr lang="en-US" altLang="en-US" dirty="0"/>
          </a:p>
        </p:txBody>
      </p:sp>
      <p:pic>
        <p:nvPicPr>
          <p:cNvPr id="27651" name="Espace réservé du contenu 6" descr="Questionnement2.png">
            <a:extLst>
              <a:ext uri="{FF2B5EF4-FFF2-40B4-BE49-F238E27FC236}">
                <a16:creationId xmlns:a16="http://schemas.microsoft.com/office/drawing/2014/main" id="{AE433396-B04A-4B08-97BA-F0E9A2E045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2159001"/>
            <a:ext cx="7058025" cy="3408363"/>
          </a:xfrm>
        </p:spPr>
      </p:pic>
      <p:sp>
        <p:nvSpPr>
          <p:cNvPr id="27654" name="Espace réservé du numéro de diapositive 5">
            <a:extLst>
              <a:ext uri="{FF2B5EF4-FFF2-40B4-BE49-F238E27FC236}">
                <a16:creationId xmlns:a16="http://schemas.microsoft.com/office/drawing/2014/main" id="{9227513F-166D-43C1-B2FA-73046C8516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E693623-F728-4B6B-9A83-A289214A7620}" type="slidenum">
              <a:rPr lang="fr-BE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18</a:t>
            </a:fld>
            <a:endParaRPr lang="fr-BE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ADAE9C55-CD71-4EC3-92A3-0D235F31E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236" y="284163"/>
            <a:ext cx="9783763" cy="1508125"/>
          </a:xfrm>
        </p:spPr>
        <p:txBody>
          <a:bodyPr/>
          <a:lstStyle/>
          <a:p>
            <a:pPr eaLnBrk="1" hangingPunct="1"/>
            <a:r>
              <a:rPr lang="fr-FR" altLang="en-US" b="1" dirty="0"/>
              <a:t>COMPOSANTS LOGICIELS D’UN PC</a:t>
            </a:r>
            <a:endParaRPr lang="en-US" altLang="en-US" b="1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2088749D-5BF2-47C2-95AE-1BA471C49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25" y="2011363"/>
            <a:ext cx="9783763" cy="4206875"/>
          </a:xfrm>
        </p:spPr>
        <p:txBody>
          <a:bodyPr/>
          <a:lstStyle/>
          <a:p>
            <a:pPr marL="182880" lvl="1" algn="just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fr-FR" altLang="en-US" sz="2200" b="1" dirty="0"/>
              <a:t>Logiciels de base </a:t>
            </a:r>
            <a:r>
              <a:rPr lang="fr-FR" altLang="en-US" b="1" dirty="0"/>
              <a:t>: </a:t>
            </a:r>
            <a:r>
              <a:rPr lang="fr-FR" altLang="en-US" sz="2800" dirty="0"/>
              <a:t>Que sont-ils ?</a:t>
            </a:r>
          </a:p>
          <a:p>
            <a:pPr marL="0" lvl="1" indent="0" algn="just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None/>
            </a:pPr>
            <a:r>
              <a:rPr lang="fr-FR" b="1" dirty="0"/>
              <a:t>Ils sont destinés au fonctionnement interne d'un ordinateur.</a:t>
            </a:r>
            <a:endParaRPr lang="fr-FR" altLang="en-US" b="1" dirty="0"/>
          </a:p>
          <a:p>
            <a:pPr lvl="1" algn="just">
              <a:lnSpc>
                <a:spcPct val="150000"/>
              </a:lnSpc>
            </a:pPr>
            <a:r>
              <a:rPr lang="fr-FR" altLang="en-US" dirty="0"/>
              <a:t>Systèmes d’exploitation (SE) : Indispensable pour le démarrage d’un ordinateur</a:t>
            </a:r>
          </a:p>
          <a:p>
            <a:pPr lvl="1" algn="just">
              <a:lnSpc>
                <a:spcPct val="150000"/>
              </a:lnSpc>
            </a:pPr>
            <a:r>
              <a:rPr lang="fr-FR" altLang="en-US" dirty="0"/>
              <a:t>Le BIOS (</a:t>
            </a:r>
            <a:r>
              <a:rPr lang="fr-FR" dirty="0"/>
              <a:t>Basic Input Output System )</a:t>
            </a:r>
            <a:r>
              <a:rPr lang="fr-FR" altLang="en-US" dirty="0"/>
              <a:t>: </a:t>
            </a:r>
            <a:r>
              <a:rPr lang="fr-FR" dirty="0"/>
              <a:t>charge le système d’exploitation, s’assure que les périphériques fonctionnent normalement.</a:t>
            </a:r>
            <a:endParaRPr lang="fr-FR" altLang="en-US" dirty="0"/>
          </a:p>
        </p:txBody>
      </p:sp>
      <p:pic>
        <p:nvPicPr>
          <p:cNvPr id="7" name="Image 6" descr="Android_icone.png">
            <a:extLst>
              <a:ext uri="{FF2B5EF4-FFF2-40B4-BE49-F238E27FC236}">
                <a16:creationId xmlns:a16="http://schemas.microsoft.com/office/drawing/2014/main" id="{803B57D6-27CE-4BBD-B299-4D518C1E4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968" y="5105400"/>
            <a:ext cx="103505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 descr="Linux_icone.png">
            <a:extLst>
              <a:ext uri="{FF2B5EF4-FFF2-40B4-BE49-F238E27FC236}">
                <a16:creationId xmlns:a16="http://schemas.microsoft.com/office/drawing/2014/main" id="{99669835-BF9A-486B-877B-3951580586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8" t="6250" r="16350" b="5208"/>
          <a:stretch>
            <a:fillRect/>
          </a:stretch>
        </p:blipFill>
        <p:spPr bwMode="auto">
          <a:xfrm>
            <a:off x="3416968" y="5105400"/>
            <a:ext cx="1371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 descr="MacOS_icone.jpg">
            <a:extLst>
              <a:ext uri="{FF2B5EF4-FFF2-40B4-BE49-F238E27FC236}">
                <a16:creationId xmlns:a16="http://schemas.microsoft.com/office/drawing/2014/main" id="{C9482DD9-E979-4FC6-A33F-EB251292E0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4" r="13387" b="5051"/>
          <a:stretch>
            <a:fillRect/>
          </a:stretch>
        </p:blipFill>
        <p:spPr bwMode="auto">
          <a:xfrm>
            <a:off x="1664368" y="5045075"/>
            <a:ext cx="1524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 descr="Windows_icone2.jpg">
            <a:extLst>
              <a:ext uri="{FF2B5EF4-FFF2-40B4-BE49-F238E27FC236}">
                <a16:creationId xmlns:a16="http://schemas.microsoft.com/office/drawing/2014/main" id="{FBD19115-DA70-43AB-A480-EDFDD6EFD6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768" y="5105400"/>
            <a:ext cx="12573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10" descr="iOS_icone.jpg">
            <a:extLst>
              <a:ext uri="{FF2B5EF4-FFF2-40B4-BE49-F238E27FC236}">
                <a16:creationId xmlns:a16="http://schemas.microsoft.com/office/drawing/2014/main" id="{4DBB4199-1CAF-41BA-AC91-CC43F91432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968" y="5181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31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B78102-DAF4-4267-8AE4-B82DFB10A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33BF82-CCDC-456C-9FDF-040C4949D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fontAlgn="auto" hangingPunct="1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fr-FR" sz="2400" b="1" dirty="0"/>
              <a:t>Ordinateur :</a:t>
            </a:r>
            <a:r>
              <a:rPr lang="fr-FR" sz="2400" dirty="0"/>
              <a:t> Terme générique désignant un ensemble de circuits (composants) électroniques intégrés permettant de manipuler des données sous forme binaire (0,1), c'est-à-dire sous forme de bits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fr-FR" sz="2400" dirty="0"/>
              <a:t>Ordinateur =!  Ordinateur personnel (anglais « PC »)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400" dirty="0"/>
              <a:t>Le mot « ordinateur » provient de la société IBM France (anglais « Computer » = calculateur) (1955)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4060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ADAE9C55-CD71-4EC3-92A3-0D235F31E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236" y="284163"/>
            <a:ext cx="9783763" cy="1508125"/>
          </a:xfrm>
        </p:spPr>
        <p:txBody>
          <a:bodyPr/>
          <a:lstStyle/>
          <a:p>
            <a:pPr eaLnBrk="1" hangingPunct="1"/>
            <a:r>
              <a:rPr lang="fr-FR" altLang="en-US" b="1" dirty="0"/>
              <a:t>COMPOSANTS LOGICIELS D’UN PC</a:t>
            </a:r>
            <a:endParaRPr lang="en-US" altLang="en-US" b="1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2088749D-5BF2-47C2-95AE-1BA471C49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25" y="2011363"/>
            <a:ext cx="9783763" cy="42068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b="1" dirty="0"/>
              <a:t>Systèmes d’exploitation (SE) : </a:t>
            </a:r>
            <a:r>
              <a:rPr lang="fr-FR" altLang="en-US" sz="2800" dirty="0"/>
              <a:t>Que sont-ils ?</a:t>
            </a:r>
            <a:endParaRPr lang="fr-FR" altLang="en-US" dirty="0"/>
          </a:p>
          <a:p>
            <a:pPr lvl="1" algn="just" eaLnBrk="1" hangingPunct="1">
              <a:lnSpc>
                <a:spcPct val="150000"/>
              </a:lnSpc>
            </a:pPr>
            <a:r>
              <a:rPr lang="fr-FR" altLang="en-US" dirty="0"/>
              <a:t>Programmes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fr-FR" altLang="en-US" dirty="0"/>
              <a:t>Environnements de travail permettant à un utilisateur de mobiliser les différents composants matériels et les logiciels d’application d’un PC</a:t>
            </a:r>
          </a:p>
        </p:txBody>
      </p:sp>
      <p:pic>
        <p:nvPicPr>
          <p:cNvPr id="7" name="Image 6" descr="Android_icone.png">
            <a:extLst>
              <a:ext uri="{FF2B5EF4-FFF2-40B4-BE49-F238E27FC236}">
                <a16:creationId xmlns:a16="http://schemas.microsoft.com/office/drawing/2014/main" id="{803B57D6-27CE-4BBD-B299-4D518C1E4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968" y="5105400"/>
            <a:ext cx="103505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 descr="Linux_icone.png">
            <a:extLst>
              <a:ext uri="{FF2B5EF4-FFF2-40B4-BE49-F238E27FC236}">
                <a16:creationId xmlns:a16="http://schemas.microsoft.com/office/drawing/2014/main" id="{99669835-BF9A-486B-877B-395158058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8" t="6250" r="16350" b="5208"/>
          <a:stretch>
            <a:fillRect/>
          </a:stretch>
        </p:blipFill>
        <p:spPr bwMode="auto">
          <a:xfrm>
            <a:off x="3416968" y="5105400"/>
            <a:ext cx="1371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 descr="MacOS_icone.jpg">
            <a:extLst>
              <a:ext uri="{FF2B5EF4-FFF2-40B4-BE49-F238E27FC236}">
                <a16:creationId xmlns:a16="http://schemas.microsoft.com/office/drawing/2014/main" id="{C9482DD9-E979-4FC6-A33F-EB251292E0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4" r="13387" b="5051"/>
          <a:stretch>
            <a:fillRect/>
          </a:stretch>
        </p:blipFill>
        <p:spPr bwMode="auto">
          <a:xfrm>
            <a:off x="1664368" y="5045075"/>
            <a:ext cx="1524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 descr="Windows_icone2.jpg">
            <a:extLst>
              <a:ext uri="{FF2B5EF4-FFF2-40B4-BE49-F238E27FC236}">
                <a16:creationId xmlns:a16="http://schemas.microsoft.com/office/drawing/2014/main" id="{FBD19115-DA70-43AB-A480-EDFDD6EFD6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768" y="5105400"/>
            <a:ext cx="12573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10" descr="iOS_icone.jpg">
            <a:extLst>
              <a:ext uri="{FF2B5EF4-FFF2-40B4-BE49-F238E27FC236}">
                <a16:creationId xmlns:a16="http://schemas.microsoft.com/office/drawing/2014/main" id="{4DBB4199-1CAF-41BA-AC91-CC43F91432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968" y="5181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8150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>
            <a:extLst>
              <a:ext uri="{FF2B5EF4-FFF2-40B4-BE49-F238E27FC236}">
                <a16:creationId xmlns:a16="http://schemas.microsoft.com/office/drawing/2014/main" id="{9BB08C2A-F1C2-46FA-B4F8-4209C3110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197" y="204536"/>
            <a:ext cx="8383605" cy="644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161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2BC8B-34BD-4EE7-959E-E436CD3E1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LOGICIELS D’UN PC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2D342971-CCD1-432C-9004-C8F609978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25" y="2011363"/>
            <a:ext cx="9783763" cy="420687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3200" b="1" dirty="0"/>
              <a:t>Logiciels d’applications :</a:t>
            </a:r>
            <a:r>
              <a:rPr lang="fr-FR" altLang="en-US" sz="3200" dirty="0"/>
              <a:t> </a:t>
            </a:r>
            <a:r>
              <a:rPr lang="fr-FR" altLang="en-US" sz="4000" dirty="0"/>
              <a:t>Que sont-ils ?</a:t>
            </a:r>
            <a:endParaRPr lang="fr-FR" altLang="en-US" sz="3200" dirty="0"/>
          </a:p>
          <a:p>
            <a:pPr lvl="1" algn="just" eaLnBrk="1" hangingPunct="1">
              <a:lnSpc>
                <a:spcPct val="150000"/>
              </a:lnSpc>
            </a:pPr>
            <a:r>
              <a:rPr lang="fr-FR" altLang="en-US" sz="3200" dirty="0"/>
              <a:t>Programmes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conçus</a:t>
            </a:r>
            <a:r>
              <a:rPr lang="en-US" altLang="en-US" sz="3200" dirty="0"/>
              <a:t> pour la </a:t>
            </a:r>
            <a:r>
              <a:rPr lang="en-US" altLang="en-US" sz="3200" dirty="0" err="1"/>
              <a:t>résolution</a:t>
            </a:r>
            <a:r>
              <a:rPr lang="en-US" altLang="en-US" sz="3200" dirty="0"/>
              <a:t> d’un </a:t>
            </a:r>
            <a:r>
              <a:rPr lang="en-US" altLang="en-US" sz="3200" dirty="0" err="1"/>
              <a:t>problème</a:t>
            </a:r>
            <a:r>
              <a:rPr lang="en-US" altLang="en-US" sz="3200" dirty="0"/>
              <a:t> précis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fr-FR" altLang="en-US" sz="3200" dirty="0"/>
              <a:t>Encore appelés « Progiciels » ou à défaut « Applications »</a:t>
            </a:r>
          </a:p>
        </p:txBody>
      </p:sp>
    </p:spTree>
    <p:extLst>
      <p:ext uri="{BB962C8B-B14F-4D97-AF65-F5344CB8AC3E}">
        <p14:creationId xmlns:p14="http://schemas.microsoft.com/office/powerpoint/2010/main" val="1278186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>
            <a:extLst>
              <a:ext uri="{FF2B5EF4-FFF2-40B4-BE49-F238E27FC236}">
                <a16:creationId xmlns:a16="http://schemas.microsoft.com/office/drawing/2014/main" id="{CA94E519-0022-4BEC-899C-8AED8168B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dirty="0"/>
              <a:t>DES QUESTIONS</a:t>
            </a:r>
            <a:endParaRPr lang="en-US" altLang="en-US" dirty="0"/>
          </a:p>
        </p:txBody>
      </p:sp>
      <p:pic>
        <p:nvPicPr>
          <p:cNvPr id="27651" name="Espace réservé du contenu 6" descr="Questionnement2.png">
            <a:extLst>
              <a:ext uri="{FF2B5EF4-FFF2-40B4-BE49-F238E27FC236}">
                <a16:creationId xmlns:a16="http://schemas.microsoft.com/office/drawing/2014/main" id="{AE433396-B04A-4B08-97BA-F0E9A2E045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2159001"/>
            <a:ext cx="7058025" cy="3408363"/>
          </a:xfrm>
        </p:spPr>
      </p:pic>
      <p:sp>
        <p:nvSpPr>
          <p:cNvPr id="27654" name="Espace réservé du numéro de diapositive 5">
            <a:extLst>
              <a:ext uri="{FF2B5EF4-FFF2-40B4-BE49-F238E27FC236}">
                <a16:creationId xmlns:a16="http://schemas.microsoft.com/office/drawing/2014/main" id="{9227513F-166D-43C1-B2FA-73046C8516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E693623-F728-4B6B-9A83-A289214A7620}" type="slidenum">
              <a:rPr lang="fr-BE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23</a:t>
            </a:fld>
            <a:endParaRPr lang="fr-BE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5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93C947-A412-4490-A6A4-F34BDADC1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99C634-ED9F-482B-B62C-76819D97B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altLang="en-US" sz="2800" b="1" dirty="0"/>
              <a:t>Compréhension du vocabulaire informatique : </a:t>
            </a:r>
            <a:r>
              <a:rPr lang="fr-FR" altLang="en-US" sz="2800" dirty="0"/>
              <a:t>principal heurt d’achat d'ordinateurs personnels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800" b="1" dirty="0"/>
              <a:t>Objectifs :</a:t>
            </a:r>
            <a:r>
              <a:rPr lang="fr-FR" altLang="en-US" sz="2800" dirty="0"/>
              <a:t>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fr-FR" altLang="en-US" sz="2400" dirty="0"/>
              <a:t>Aider à mieux comprendre les principaux composants d'un ordinateur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fr-FR" altLang="en-US" sz="2400" dirty="0"/>
              <a:t>Expliquer son fonctionnement et en donner les principales caractéristiques (</a:t>
            </a:r>
            <a:r>
              <a:rPr lang="fr-FR" altLang="en-US" sz="2400" dirty="0">
                <a:solidFill>
                  <a:srgbClr val="FF0000"/>
                </a:solidFill>
              </a:rPr>
              <a:t>types d’ordinateurs</a:t>
            </a:r>
            <a:r>
              <a:rPr lang="fr-FR" altLang="en-US" sz="2400" dirty="0"/>
              <a:t>)</a:t>
            </a:r>
            <a:endParaRPr lang="en-US" altLang="en-US" sz="2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987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491705-5AA8-4A6E-9049-C144B28B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291127"/>
          </a:xfrm>
        </p:spPr>
        <p:txBody>
          <a:bodyPr/>
          <a:lstStyle/>
          <a:p>
            <a:r>
              <a:rPr lang="fr-FR" dirty="0"/>
              <a:t>QUELQUES DEFINITIONS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665D98-B8BE-4961-8386-2B6992F11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400" b="1" dirty="0"/>
              <a:t>Informatique :</a:t>
            </a:r>
            <a:r>
              <a:rPr lang="fr-FR" altLang="en-US" sz="2400" dirty="0"/>
              <a:t> Science du traitement automatique  et </a:t>
            </a:r>
            <a:r>
              <a:rPr lang="fr-FR" altLang="en-US" sz="2400" dirty="0">
                <a:solidFill>
                  <a:srgbClr val="FF0000"/>
                </a:solidFill>
              </a:rPr>
              <a:t>rationnel</a:t>
            </a:r>
            <a:r>
              <a:rPr lang="fr-FR" altLang="en-US" sz="2400" dirty="0"/>
              <a:t> de l’information</a:t>
            </a:r>
            <a:endParaRPr lang="en-US" altLang="en-US" sz="2400" dirty="0"/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400" b="1" dirty="0"/>
              <a:t>Information :</a:t>
            </a:r>
            <a:r>
              <a:rPr lang="fr-FR" altLang="en-US" sz="2400" dirty="0"/>
              <a:t> Matière manipulée et traitée par les ordinateurs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400" b="1" dirty="0"/>
              <a:t>Système d’Information :</a:t>
            </a:r>
            <a:r>
              <a:rPr lang="fr-FR" altLang="en-US" sz="2400" dirty="0"/>
              <a:t> Ensemble de ressources (humaines, matérielles, méthodologiques, etc.) dans une organisation cohérente permettant de manipuler (collecter, stocker, traiter, diffuser) de l’information dans ou entre des organisations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altLang="en-US" sz="2400" b="1" dirty="0"/>
              <a:t>Système Informatique :</a:t>
            </a:r>
            <a:r>
              <a:rPr lang="fr-FR" altLang="en-US" sz="2400" dirty="0"/>
              <a:t> Ensemble composé du « hardware » et « software »</a:t>
            </a:r>
          </a:p>
        </p:txBody>
      </p:sp>
    </p:spTree>
    <p:extLst>
      <p:ext uri="{BB962C8B-B14F-4D97-AF65-F5344CB8AC3E}">
        <p14:creationId xmlns:p14="http://schemas.microsoft.com/office/powerpoint/2010/main" val="396916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29ECEC-9D3D-46C6-9C5A-698C84C31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FONCTIONS D’UN PC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CCBC9E-29EC-4F0B-B5DA-AAE8CC78A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altLang="en-US" sz="2800" b="1" dirty="0"/>
              <a:t>03 grandes fonctions :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</a:pPr>
            <a:r>
              <a:rPr lang="fr-FR" altLang="en-US" sz="2800" b="1" dirty="0"/>
              <a:t>Calculer</a:t>
            </a:r>
            <a:r>
              <a:rPr lang="fr-FR" altLang="en-US" sz="2800" dirty="0"/>
              <a:t> (Codage de l’information : langage binaire)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</a:pPr>
            <a:r>
              <a:rPr lang="fr-FR" altLang="en-US" sz="2800" b="1" dirty="0"/>
              <a:t>Gérer les données</a:t>
            </a:r>
            <a:r>
              <a:rPr lang="fr-FR" altLang="en-US" sz="2800" dirty="0"/>
              <a:t> (Stockage de l’information)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</a:pPr>
            <a:r>
              <a:rPr lang="fr-FR" altLang="en-US" sz="2800" b="1" dirty="0"/>
              <a:t>Communiquer</a:t>
            </a:r>
            <a:r>
              <a:rPr lang="fr-FR" altLang="en-US" sz="2800" dirty="0"/>
              <a:t> (interactions interface homme-machine)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87919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3F3079-72C6-498E-A3C6-306293033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D’UN PC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C5A409-0472-47F5-A3EB-50A02BACE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b="1" dirty="0"/>
              <a:t>02 types de composants: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800" b="1" dirty="0"/>
              <a:t>Matériel</a:t>
            </a:r>
            <a:endParaRPr lang="fr-FR" sz="2800" dirty="0"/>
          </a:p>
          <a:p>
            <a:pPr lvl="2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Unité centrale (Carte mère, processeur, RAM, etc.)</a:t>
            </a:r>
          </a:p>
          <a:p>
            <a:pPr lvl="2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Périphériques (Ecran, souris, clavier, etc.)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800" b="1" dirty="0"/>
              <a:t>Logiciel</a:t>
            </a:r>
            <a:endParaRPr lang="fr-FR" sz="2800" dirty="0"/>
          </a:p>
          <a:p>
            <a:pPr lvl="2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Système d’exploitation (Windows, </a:t>
            </a:r>
            <a:r>
              <a:rPr lang="fr-FR" sz="2400" dirty="0" err="1"/>
              <a:t>MacOS</a:t>
            </a:r>
            <a:r>
              <a:rPr lang="fr-FR" sz="2400" dirty="0"/>
              <a:t>, Linux)</a:t>
            </a:r>
          </a:p>
          <a:p>
            <a:pPr lvl="2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Application (Pack Microsoft Office : </a:t>
            </a:r>
            <a:r>
              <a:rPr lang="fr-FR" sz="2400" dirty="0" err="1"/>
              <a:t>word</a:t>
            </a:r>
            <a:r>
              <a:rPr lang="fr-FR" sz="2400" dirty="0"/>
              <a:t>, </a:t>
            </a:r>
            <a:r>
              <a:rPr lang="fr-FR" sz="2400" dirty="0" err="1"/>
              <a:t>excel</a:t>
            </a:r>
            <a:r>
              <a:rPr lang="fr-FR" sz="2400" dirty="0"/>
              <a:t>, etc.; …)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046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698B3D-4EEB-453E-AB64-88527998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D’UN PC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8749D04-A439-4B72-9F90-5D9642215A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8"/>
          <a:stretch>
            <a:fillRect/>
          </a:stretch>
        </p:blipFill>
        <p:spPr>
          <a:xfrm>
            <a:off x="1751848" y="2033908"/>
            <a:ext cx="8239125" cy="4648200"/>
          </a:xfrm>
          <a:noFill/>
        </p:spPr>
      </p:pic>
    </p:spTree>
    <p:extLst>
      <p:ext uri="{BB962C8B-B14F-4D97-AF65-F5344CB8AC3E}">
        <p14:creationId xmlns:p14="http://schemas.microsoft.com/office/powerpoint/2010/main" val="390132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23C16-26C2-4EE7-B1E6-2916F8D72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Matériels D’UN PC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927602-B15F-4AF3-801E-EDF7F28A4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fr-FR" altLang="en-US" b="1" dirty="0"/>
              <a:t>Carte mère :</a:t>
            </a:r>
            <a:r>
              <a:rPr lang="fr-FR" altLang="en-US" sz="2800" dirty="0"/>
              <a:t> A quoi sert-elle ?</a:t>
            </a:r>
            <a:endParaRPr lang="en-US" altLang="en-US" dirty="0"/>
          </a:p>
          <a:p>
            <a:pPr lvl="1" eaLnBrk="1" hangingPunct="1">
              <a:lnSpc>
                <a:spcPct val="150000"/>
              </a:lnSpc>
            </a:pPr>
            <a:r>
              <a:rPr lang="fr-FR" altLang="en-US" sz="2400" dirty="0"/>
              <a:t>Interconnecter tous les circuits imprimés d’un ordinateur entre eux</a:t>
            </a:r>
          </a:p>
          <a:p>
            <a:pPr lvl="1" eaLnBrk="1" hangingPunct="1">
              <a:lnSpc>
                <a:spcPct val="150000"/>
              </a:lnSpc>
            </a:pPr>
            <a:r>
              <a:rPr lang="fr-FR" altLang="en-US" sz="2400" dirty="0"/>
              <a:t>Centraliser toutes les données et les faire traiter par le </a:t>
            </a:r>
            <a:r>
              <a:rPr lang="fr-FR" altLang="en-US" sz="2400" b="1" dirty="0">
                <a:hlinkClick r:id="rId2"/>
              </a:rPr>
              <a:t>processeur</a:t>
            </a:r>
            <a:endParaRPr lang="fr-FR" altLang="en-US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729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76229C-30AB-49D7-BF14-EA286353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COMPOSANTS </a:t>
            </a:r>
            <a:r>
              <a:rPr lang="fr-FR" dirty="0" err="1"/>
              <a:t>Materiels</a:t>
            </a:r>
            <a:r>
              <a:rPr lang="fr-FR" dirty="0"/>
              <a:t> D’UN PC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8E483C7-33BE-4C86-963D-EE332B3A4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25" y="2011363"/>
            <a:ext cx="9783763" cy="42068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fr-FR" altLang="en-US" b="1"/>
              <a:t>Processeur : </a:t>
            </a:r>
            <a:r>
              <a:rPr lang="fr-FR" altLang="en-US" sz="2800"/>
              <a:t>Qu’est-ce ?</a:t>
            </a:r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C1057A-5371-4E72-92DE-744B2896A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927" y="2636838"/>
            <a:ext cx="5257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49970A7-AB4D-4B5C-8981-9250D7B1C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127" y="3170238"/>
            <a:ext cx="24003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319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977</Words>
  <Application>Microsoft Office PowerPoint</Application>
  <PresentationFormat>Grand écran</PresentationFormat>
  <Paragraphs>113</Paragraphs>
  <Slides>23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Corbel</vt:lpstr>
      <vt:lpstr>Times New Roman</vt:lpstr>
      <vt:lpstr>Wingdings</vt:lpstr>
      <vt:lpstr>À bandes</vt:lpstr>
      <vt:lpstr>Initiation a l’informatique de base</vt:lpstr>
      <vt:lpstr>Introduction</vt:lpstr>
      <vt:lpstr>INTRODUCTION</vt:lpstr>
      <vt:lpstr>QUELQUES DEFINITIONS</vt:lpstr>
      <vt:lpstr>FONCTIONS D’UN PC</vt:lpstr>
      <vt:lpstr>COMPOSANTS D’UN PC</vt:lpstr>
      <vt:lpstr>COMPOSANTS D’UN PC</vt:lpstr>
      <vt:lpstr>COMPOSANTS Matériels D’UN PC</vt:lpstr>
      <vt:lpstr>COMPOSANTS Materiels D’UN PC</vt:lpstr>
      <vt:lpstr>COMPOSANTS MATERIELS D’UN PC</vt:lpstr>
      <vt:lpstr>COMPOSANTS MATERIELS D’UN PC</vt:lpstr>
      <vt:lpstr>COMPOSANTS MATERIELS D’UN PC</vt:lpstr>
      <vt:lpstr>COMPOSANTS MATERIELS D’UN PC</vt:lpstr>
      <vt:lpstr>COMPOSANTS MATERIELS D’UN PC</vt:lpstr>
      <vt:lpstr>COMPOSANTS MATERIELS D’UN PC</vt:lpstr>
      <vt:lpstr>COMPOSANTS MATERIELS D’UN PC</vt:lpstr>
      <vt:lpstr>Exemple</vt:lpstr>
      <vt:lpstr>DES QUESTIONS</vt:lpstr>
      <vt:lpstr>COMPOSANTS LOGICIELS D’UN PC</vt:lpstr>
      <vt:lpstr>COMPOSANTS LOGICIELS D’UN PC</vt:lpstr>
      <vt:lpstr>Présentation PowerPoint</vt:lpstr>
      <vt:lpstr>COMPOSANTS LOGICIELS D’UN PC</vt:lpstr>
      <vt:lpstr>DES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a l’informatique de base</dc:title>
  <dc:creator>HP</dc:creator>
  <cp:lastModifiedBy>Cheick Oumar TRAORE</cp:lastModifiedBy>
  <cp:revision>19</cp:revision>
  <dcterms:created xsi:type="dcterms:W3CDTF">2021-01-29T00:01:07Z</dcterms:created>
  <dcterms:modified xsi:type="dcterms:W3CDTF">2022-04-04T19:37:49Z</dcterms:modified>
</cp:coreProperties>
</file>