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318" r:id="rId4"/>
    <p:sldId id="258" r:id="rId5"/>
    <p:sldId id="307" r:id="rId6"/>
    <p:sldId id="308" r:id="rId7"/>
    <p:sldId id="321" r:id="rId8"/>
    <p:sldId id="322" r:id="rId9"/>
    <p:sldId id="320" r:id="rId10"/>
    <p:sldId id="277" r:id="rId11"/>
    <p:sldId id="319" r:id="rId12"/>
    <p:sldId id="323" r:id="rId13"/>
    <p:sldId id="306" r:id="rId14"/>
    <p:sldId id="317" r:id="rId15"/>
    <p:sldId id="313" r:id="rId16"/>
    <p:sldId id="314" r:id="rId17"/>
    <p:sldId id="315" r:id="rId18"/>
    <p:sldId id="316" r:id="rId19"/>
    <p:sldId id="324" r:id="rId20"/>
    <p:sldId id="291" r:id="rId21"/>
    <p:sldId id="292" r:id="rId22"/>
    <p:sldId id="293" r:id="rId23"/>
    <p:sldId id="273" r:id="rId24"/>
    <p:sldId id="325" r:id="rId25"/>
    <p:sldId id="304" r:id="rId26"/>
    <p:sldId id="305" r:id="rId27"/>
    <p:sldId id="300" r:id="rId28"/>
    <p:sldId id="281" r:id="rId29"/>
    <p:sldId id="282" r:id="rId30"/>
    <p:sldId id="303" r:id="rId31"/>
    <p:sldId id="326" r:id="rId32"/>
    <p:sldId id="275" r:id="rId33"/>
    <p:sldId id="309" r:id="rId34"/>
    <p:sldId id="284" r:id="rId35"/>
    <p:sldId id="285" r:id="rId36"/>
    <p:sldId id="286" r:id="rId37"/>
    <p:sldId id="297" r:id="rId38"/>
    <p:sldId id="287" r:id="rId39"/>
    <p:sldId id="288" r:id="rId40"/>
    <p:sldId id="289" r:id="rId41"/>
    <p:sldId id="294" r:id="rId42"/>
    <p:sldId id="295" r:id="rId43"/>
    <p:sldId id="290"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69" d="100"/>
          <a:sy n="69" d="100"/>
        </p:scale>
        <p:origin x="780"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C6C32F-1C1E-497E-BF92-A1CA1D2BAB82}" type="datetimeFigureOut">
              <a:rPr lang="fr-FR" smtClean="0"/>
              <a:t>04/03/2022</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077A50-3BDB-433D-BEE4-3DC5033616AA}" type="slidenum">
              <a:rPr lang="fr-FR" smtClean="0"/>
              <a:t>‹#›</a:t>
            </a:fld>
            <a:endParaRPr lang="fr-FR"/>
          </a:p>
        </p:txBody>
      </p:sp>
    </p:spTree>
    <p:extLst>
      <p:ext uri="{BB962C8B-B14F-4D97-AF65-F5344CB8AC3E}">
        <p14:creationId xmlns:p14="http://schemas.microsoft.com/office/powerpoint/2010/main" val="1643831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fr-FR" sz="1200" i="1" dirty="0" smtClean="0"/>
              <a:t>Pour assurer une bonne coordination, clairement définir les rôles et les responsabilités des responsables a tous les niveau de la chaine. </a:t>
            </a:r>
          </a:p>
          <a:p>
            <a:pPr marL="0" indent="0">
              <a:buNone/>
            </a:pPr>
            <a:r>
              <a:rPr lang="fr-FR" sz="1200" i="1" dirty="0" smtClean="0"/>
              <a:t>Appuyer une bonne coordination entre les différentes autorités gouvernementales et les équipes logistiques des divers partenaires nationales et internationales.  </a:t>
            </a:r>
          </a:p>
          <a:p>
            <a:pPr marL="0" indent="0">
              <a:buNone/>
            </a:pPr>
            <a:r>
              <a:rPr lang="fr-FR" sz="1200" i="1" dirty="0" smtClean="0"/>
              <a:t>Il faut un niveau élevé de la communication. </a:t>
            </a:r>
          </a:p>
          <a:p>
            <a:endParaRPr lang="fr-F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77A50-3BDB-433D-BEE4-3DC5033616A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7673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smtClean="0"/>
              <a:t>AuestionM</a:t>
            </a:r>
            <a:r>
              <a:rPr lang="fr-FR" dirty="0" smtClean="0"/>
              <a:t> Quelles</a:t>
            </a:r>
            <a:r>
              <a:rPr lang="fr-FR" baseline="0" dirty="0" smtClean="0"/>
              <a:t> sont les options de transport national des produits pharmaceutiques dans votre pays?</a:t>
            </a:r>
            <a:endParaRPr lang="fr-FR" dirty="0"/>
          </a:p>
        </p:txBody>
      </p:sp>
      <p:sp>
        <p:nvSpPr>
          <p:cNvPr id="4" name="Slide Number Placeholder 3"/>
          <p:cNvSpPr>
            <a:spLocks noGrp="1"/>
          </p:cNvSpPr>
          <p:nvPr>
            <p:ph type="sldNum" sz="quarter" idx="10"/>
          </p:nvPr>
        </p:nvSpPr>
        <p:spPr/>
        <p:txBody>
          <a:bodyPr/>
          <a:lstStyle/>
          <a:p>
            <a:fld id="{D5077A50-3BDB-433D-BEE4-3DC5033616AA}" type="slidenum">
              <a:rPr lang="fr-FR" smtClean="0">
                <a:solidFill>
                  <a:prstClr val="black"/>
                </a:solidFill>
              </a:rPr>
              <a:pPr/>
              <a:t>21</a:t>
            </a:fld>
            <a:endParaRPr lang="fr-FR">
              <a:solidFill>
                <a:prstClr val="black"/>
              </a:solidFill>
            </a:endParaRPr>
          </a:p>
        </p:txBody>
      </p:sp>
    </p:spTree>
    <p:extLst>
      <p:ext uri="{BB962C8B-B14F-4D97-AF65-F5344CB8AC3E}">
        <p14:creationId xmlns:p14="http://schemas.microsoft.com/office/powerpoint/2010/main" val="1488591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effectLst/>
                <a:cs typeface="Times New Roman" panose="02020603050405020304" pitchFamily="18" charset="0"/>
              </a:rPr>
              <a:t>Le DMU ne nécessite pas une évaluation pour commencer la mise en œuvre, c’est aussi le cas pour les chaînes d’approvisionnement en appui de la mise en œuvre initiale </a:t>
            </a:r>
            <a:r>
              <a:rPr lang="fr-FR" sz="1200" dirty="0" smtClean="0">
                <a:cs typeface="Times New Roman" panose="02020603050405020304" pitchFamily="18" charset="0"/>
              </a:rPr>
              <a:t>d</a:t>
            </a:r>
            <a:r>
              <a:rPr lang="fr-FR" sz="1200" dirty="0" smtClean="0">
                <a:effectLst/>
                <a:cs typeface="Times New Roman" panose="02020603050405020304" pitchFamily="18" charset="0"/>
              </a:rPr>
              <a:t>u DMU-SSR.</a:t>
            </a:r>
          </a:p>
          <a:p>
            <a:r>
              <a:rPr lang="fr-FR" dirty="0" smtClean="0"/>
              <a:t>Un premier recensement des besoins est essentiel pour identifier les capacités et les lacunes existantes dans les canaux de la chaîne d’approvisionnement et les produits de santé clés. Cela guidera l’élaboration d’un plan de transition vers des chaînes d’approvisionnement durables. Le secteur de la santé et d’autres conduiront des recensements des besoins initiaux dans les premières heures et lors des premiers jours d’une situation d’extrême urgence. Les agences travaillant sur les programmes de SSR doivent partager les données des évaluations entre et au sein des agences, de même qu’entre les pôles afin de guider le programme des chaînes d’approvisionnement. </a:t>
            </a:r>
            <a:endParaRPr lang="fr-FR" dirty="0"/>
          </a:p>
        </p:txBody>
      </p:sp>
      <p:sp>
        <p:nvSpPr>
          <p:cNvPr id="4" name="Slide Number Placeholder 3"/>
          <p:cNvSpPr>
            <a:spLocks noGrp="1"/>
          </p:cNvSpPr>
          <p:nvPr>
            <p:ph type="sldNum" sz="quarter" idx="10"/>
          </p:nvPr>
        </p:nvSpPr>
        <p:spPr/>
        <p:txBody>
          <a:bodyPr/>
          <a:lstStyle/>
          <a:p>
            <a:fld id="{D5077A50-3BDB-433D-BEE4-3DC5033616AA}" type="slidenum">
              <a:rPr lang="fr-FR" smtClean="0"/>
              <a:t>31</a:t>
            </a:fld>
            <a:endParaRPr lang="fr-FR"/>
          </a:p>
        </p:txBody>
      </p:sp>
    </p:spTree>
    <p:extLst>
      <p:ext uri="{BB962C8B-B14F-4D97-AF65-F5344CB8AC3E}">
        <p14:creationId xmlns:p14="http://schemas.microsoft.com/office/powerpoint/2010/main" val="3601397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Planifier immédiatement la transition de la dépendance à l’égard des Kits de SR </a:t>
            </a:r>
            <a:r>
              <a:rPr lang="fr-FR" sz="1200" dirty="0" err="1" smtClean="0"/>
              <a:t>préconditionnés</a:t>
            </a:r>
            <a:r>
              <a:rPr lang="fr-FR" sz="1200" dirty="0" smtClean="0"/>
              <a:t> à un approvisionnement plus durable et des mécanismes de commande qui reflètent les besoins réels et les tendances de consommation dans le contexte spécifique. </a:t>
            </a:r>
          </a:p>
          <a:p>
            <a:r>
              <a:rPr lang="fr-FR" sz="1400" dirty="0" smtClean="0"/>
              <a:t>Planifier aussitôt possible la transition de la dépendance à l’égard des Kits de SR </a:t>
            </a:r>
            <a:r>
              <a:rPr lang="fr-FR" sz="1400" dirty="0" err="1" smtClean="0"/>
              <a:t>préconditionnés</a:t>
            </a:r>
            <a:r>
              <a:rPr lang="fr-FR" sz="1400" dirty="0" smtClean="0"/>
              <a:t> à un approvisionnement plus durable et des mécanismes de commande. </a:t>
            </a:r>
          </a:p>
          <a:p>
            <a:r>
              <a:rPr lang="fr-FR" sz="1200" b="1" dirty="0" smtClean="0"/>
              <a:t>Stock	actuel: </a:t>
            </a:r>
            <a:r>
              <a:rPr lang="fr-FR" sz="1200" i="1" dirty="0" smtClean="0"/>
              <a:t>les niveaux d’inventaire et les dates de péremption des produits actuellement en stock dans les établissements de santé. Aussi, obtenir des informations sur les fournitures existantes.</a:t>
            </a:r>
          </a:p>
          <a:p>
            <a:r>
              <a:rPr lang="fr-FR" sz="1200" b="1" dirty="0" smtClean="0"/>
              <a:t>Demande et consommation des produits: </a:t>
            </a:r>
            <a:r>
              <a:rPr lang="fr-FR" sz="1200" i="1" dirty="0" smtClean="0"/>
              <a:t>se baser sur l’estimation de la demande pré-crise de services et de produits de SSR/ les tendances actuelles de consommation/  travailler avec les homologues nationaux pour avoir une estimation sur la base des statistiques de prestation de service et des données démographiques. </a:t>
            </a:r>
          </a:p>
          <a:p>
            <a:r>
              <a:rPr lang="fr-FR" sz="1200" b="1" dirty="0" smtClean="0"/>
              <a:t>Transport et lieu de stockage: </a:t>
            </a:r>
            <a:r>
              <a:rPr lang="fr-FR" sz="1200" i="1" dirty="0" smtClean="0"/>
              <a:t>conduire un recensement continu des établissements et des lieux de stockage à tous les niveaux - du stockage central à la distribution finale.</a:t>
            </a:r>
          </a:p>
          <a:p>
            <a:r>
              <a:rPr lang="fr-FR" sz="1200" b="1" i="1" dirty="0" smtClean="0"/>
              <a:t>Politiques gouvernementales, qualité des médicaments et les processus de régulation: </a:t>
            </a:r>
            <a:r>
              <a:rPr lang="fr-FR" sz="1200" i="1" dirty="0" smtClean="0"/>
              <a:t>obtenir des informations sur les processus réglementaires et la qualité des médicaments locaux. </a:t>
            </a:r>
          </a:p>
          <a:p>
            <a:r>
              <a:rPr lang="fr-FR" sz="1400" b="1" dirty="0" smtClean="0"/>
              <a:t>Suivi, inventaire et mécanismes de compte rendu: </a:t>
            </a:r>
            <a:r>
              <a:rPr lang="fr-FR" sz="1200" i="1" dirty="0" smtClean="0"/>
              <a:t>comprendre et alimenter les mécanismes existants de suivi et de compte rendu, comme le SIGS et le SIGL utilisés pour suivre la consommation, l’inventaire, les fournitures et d’autres facteurs essentiels au maintien d’une chaîne d’approvisionnement parfaitement opérationnelle.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smtClean="0"/>
          </a:p>
          <a:p>
            <a:endParaRPr lang="fr-FR" dirty="0"/>
          </a:p>
        </p:txBody>
      </p:sp>
      <p:sp>
        <p:nvSpPr>
          <p:cNvPr id="4" name="Slide Number Placeholder 3"/>
          <p:cNvSpPr>
            <a:spLocks noGrp="1"/>
          </p:cNvSpPr>
          <p:nvPr>
            <p:ph type="sldNum" sz="quarter" idx="10"/>
          </p:nvPr>
        </p:nvSpPr>
        <p:spPr/>
        <p:txBody>
          <a:bodyPr/>
          <a:lstStyle/>
          <a:p>
            <a:fld id="{D5077A50-3BDB-433D-BEE4-3DC5033616AA}" type="slidenum">
              <a:rPr lang="fr-FR" smtClean="0">
                <a:solidFill>
                  <a:prstClr val="black"/>
                </a:solidFill>
              </a:rPr>
              <a:pPr/>
              <a:t>37</a:t>
            </a:fld>
            <a:endParaRPr lang="fr-FR">
              <a:solidFill>
                <a:prstClr val="black"/>
              </a:solidFill>
            </a:endParaRPr>
          </a:p>
        </p:txBody>
      </p:sp>
    </p:spTree>
    <p:extLst>
      <p:ext uri="{BB962C8B-B14F-4D97-AF65-F5344CB8AC3E}">
        <p14:creationId xmlns:p14="http://schemas.microsoft.com/office/powerpoint/2010/main" val="1629732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13E245AD-C8FD-426F-8890-8684B3DE2EE0}" type="datetimeFigureOut">
              <a:rPr lang="fr-FR" smtClean="0"/>
              <a:t>04/03/2022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A6674A8-99A8-4D54-9114-85702959F592}" type="slidenum">
              <a:rPr lang="fr-FR" smtClean="0"/>
              <a:t>‹#›</a:t>
            </a:fld>
            <a:endParaRPr lang="fr-FR"/>
          </a:p>
        </p:txBody>
      </p:sp>
    </p:spTree>
    <p:extLst>
      <p:ext uri="{BB962C8B-B14F-4D97-AF65-F5344CB8AC3E}">
        <p14:creationId xmlns:p14="http://schemas.microsoft.com/office/powerpoint/2010/main" val="4278454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3E245AD-C8FD-426F-8890-8684B3DE2EE0}" type="datetimeFigureOut">
              <a:rPr lang="fr-FR" smtClean="0"/>
              <a:t>04/03/2022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A6674A8-99A8-4D54-9114-85702959F592}" type="slidenum">
              <a:rPr lang="fr-FR" smtClean="0"/>
              <a:t>‹#›</a:t>
            </a:fld>
            <a:endParaRPr lang="fr-FR"/>
          </a:p>
        </p:txBody>
      </p:sp>
    </p:spTree>
    <p:extLst>
      <p:ext uri="{BB962C8B-B14F-4D97-AF65-F5344CB8AC3E}">
        <p14:creationId xmlns:p14="http://schemas.microsoft.com/office/powerpoint/2010/main" val="1207659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3E245AD-C8FD-426F-8890-8684B3DE2EE0}" type="datetimeFigureOut">
              <a:rPr lang="fr-FR" smtClean="0"/>
              <a:t>04/03/2022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A6674A8-99A8-4D54-9114-85702959F592}" type="slidenum">
              <a:rPr lang="fr-FR" smtClean="0"/>
              <a:t>‹#›</a:t>
            </a:fld>
            <a:endParaRPr lang="fr-FR"/>
          </a:p>
        </p:txBody>
      </p:sp>
    </p:spTree>
    <p:extLst>
      <p:ext uri="{BB962C8B-B14F-4D97-AF65-F5344CB8AC3E}">
        <p14:creationId xmlns:p14="http://schemas.microsoft.com/office/powerpoint/2010/main" val="1417302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3E245AD-C8FD-426F-8890-8684B3DE2EE0}" type="datetimeFigureOut">
              <a:rPr lang="fr-FR" smtClean="0"/>
              <a:t>04/03/2022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A6674A8-99A8-4D54-9114-85702959F592}" type="slidenum">
              <a:rPr lang="fr-FR" smtClean="0"/>
              <a:t>‹#›</a:t>
            </a:fld>
            <a:endParaRPr lang="fr-FR"/>
          </a:p>
        </p:txBody>
      </p:sp>
      <p:pic>
        <p:nvPicPr>
          <p:cNvPr id="8" name="Picture 7"/>
          <p:cNvPicPr>
            <a:picLocks noChangeAspect="1"/>
          </p:cNvPicPr>
          <p:nvPr userDrawn="1"/>
        </p:nvPicPr>
        <p:blipFill>
          <a:blip r:embed="rId2"/>
          <a:stretch>
            <a:fillRect/>
          </a:stretch>
        </p:blipFill>
        <p:spPr>
          <a:xfrm>
            <a:off x="-24439" y="6117085"/>
            <a:ext cx="1268078" cy="823031"/>
          </a:xfrm>
          <a:prstGeom prst="rect">
            <a:avLst/>
          </a:prstGeom>
        </p:spPr>
      </p:pic>
    </p:spTree>
    <p:extLst>
      <p:ext uri="{BB962C8B-B14F-4D97-AF65-F5344CB8AC3E}">
        <p14:creationId xmlns:p14="http://schemas.microsoft.com/office/powerpoint/2010/main" val="1432862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E245AD-C8FD-426F-8890-8684B3DE2EE0}" type="datetimeFigureOut">
              <a:rPr lang="fr-FR" smtClean="0"/>
              <a:t>04/03/2022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A6674A8-99A8-4D54-9114-85702959F592}" type="slidenum">
              <a:rPr lang="fr-FR" smtClean="0"/>
              <a:t>‹#›</a:t>
            </a:fld>
            <a:endParaRPr lang="fr-FR"/>
          </a:p>
        </p:txBody>
      </p:sp>
      <p:pic>
        <p:nvPicPr>
          <p:cNvPr id="8" name="Picture 7"/>
          <p:cNvPicPr>
            <a:picLocks noChangeAspect="1"/>
          </p:cNvPicPr>
          <p:nvPr userDrawn="1"/>
        </p:nvPicPr>
        <p:blipFill>
          <a:blip r:embed="rId2"/>
          <a:stretch>
            <a:fillRect/>
          </a:stretch>
        </p:blipFill>
        <p:spPr>
          <a:xfrm>
            <a:off x="-24439" y="6116638"/>
            <a:ext cx="1268078" cy="823031"/>
          </a:xfrm>
          <a:prstGeom prst="rect">
            <a:avLst/>
          </a:prstGeom>
        </p:spPr>
      </p:pic>
    </p:spTree>
    <p:extLst>
      <p:ext uri="{BB962C8B-B14F-4D97-AF65-F5344CB8AC3E}">
        <p14:creationId xmlns:p14="http://schemas.microsoft.com/office/powerpoint/2010/main" val="182527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13E245AD-C8FD-426F-8890-8684B3DE2EE0}" type="datetimeFigureOut">
              <a:rPr lang="fr-FR" smtClean="0"/>
              <a:t>04/03/2022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A6674A8-99A8-4D54-9114-85702959F592}" type="slidenum">
              <a:rPr lang="fr-FR" smtClean="0"/>
              <a:t>‹#›</a:t>
            </a:fld>
            <a:endParaRPr lang="fr-FR"/>
          </a:p>
        </p:txBody>
      </p:sp>
      <p:pic>
        <p:nvPicPr>
          <p:cNvPr id="8" name="Picture 7"/>
          <p:cNvPicPr>
            <a:picLocks noChangeAspect="1"/>
          </p:cNvPicPr>
          <p:nvPr userDrawn="1"/>
        </p:nvPicPr>
        <p:blipFill>
          <a:blip r:embed="rId2"/>
          <a:stretch>
            <a:fillRect/>
          </a:stretch>
        </p:blipFill>
        <p:spPr>
          <a:xfrm>
            <a:off x="-24439" y="6091001"/>
            <a:ext cx="1268078" cy="823031"/>
          </a:xfrm>
          <a:prstGeom prst="rect">
            <a:avLst/>
          </a:prstGeom>
        </p:spPr>
      </p:pic>
    </p:spTree>
    <p:extLst>
      <p:ext uri="{BB962C8B-B14F-4D97-AF65-F5344CB8AC3E}">
        <p14:creationId xmlns:p14="http://schemas.microsoft.com/office/powerpoint/2010/main" val="2192585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13E245AD-C8FD-426F-8890-8684B3DE2EE0}" type="datetimeFigureOut">
              <a:rPr lang="fr-FR" smtClean="0"/>
              <a:t>04/03/2022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A6674A8-99A8-4D54-9114-85702959F592}" type="slidenum">
              <a:rPr lang="fr-FR" smtClean="0"/>
              <a:t>‹#›</a:t>
            </a:fld>
            <a:endParaRPr lang="fr-FR"/>
          </a:p>
        </p:txBody>
      </p:sp>
      <p:pic>
        <p:nvPicPr>
          <p:cNvPr id="10" name="Picture 9"/>
          <p:cNvPicPr>
            <a:picLocks noChangeAspect="1"/>
          </p:cNvPicPr>
          <p:nvPr userDrawn="1"/>
        </p:nvPicPr>
        <p:blipFill>
          <a:blip r:embed="rId2"/>
          <a:stretch>
            <a:fillRect/>
          </a:stretch>
        </p:blipFill>
        <p:spPr>
          <a:xfrm>
            <a:off x="-46977" y="6127396"/>
            <a:ext cx="1268078" cy="823031"/>
          </a:xfrm>
          <a:prstGeom prst="rect">
            <a:avLst/>
          </a:prstGeom>
        </p:spPr>
      </p:pic>
    </p:spTree>
    <p:extLst>
      <p:ext uri="{BB962C8B-B14F-4D97-AF65-F5344CB8AC3E}">
        <p14:creationId xmlns:p14="http://schemas.microsoft.com/office/powerpoint/2010/main" val="1204974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13E245AD-C8FD-426F-8890-8684B3DE2EE0}" type="datetimeFigureOut">
              <a:rPr lang="fr-FR" smtClean="0"/>
              <a:t>04/03/2022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A6674A8-99A8-4D54-9114-85702959F592}" type="slidenum">
              <a:rPr lang="fr-FR" smtClean="0"/>
              <a:t>‹#›</a:t>
            </a:fld>
            <a:endParaRPr lang="fr-FR"/>
          </a:p>
        </p:txBody>
      </p:sp>
      <p:pic>
        <p:nvPicPr>
          <p:cNvPr id="6" name="Picture 5"/>
          <p:cNvPicPr>
            <a:picLocks noChangeAspect="1"/>
          </p:cNvPicPr>
          <p:nvPr userDrawn="1"/>
        </p:nvPicPr>
        <p:blipFill>
          <a:blip r:embed="rId2"/>
          <a:stretch>
            <a:fillRect/>
          </a:stretch>
        </p:blipFill>
        <p:spPr>
          <a:xfrm>
            <a:off x="-24439" y="6127396"/>
            <a:ext cx="1268078" cy="823031"/>
          </a:xfrm>
          <a:prstGeom prst="rect">
            <a:avLst/>
          </a:prstGeom>
        </p:spPr>
      </p:pic>
    </p:spTree>
    <p:extLst>
      <p:ext uri="{BB962C8B-B14F-4D97-AF65-F5344CB8AC3E}">
        <p14:creationId xmlns:p14="http://schemas.microsoft.com/office/powerpoint/2010/main" val="3643521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E245AD-C8FD-426F-8890-8684B3DE2EE0}" type="datetimeFigureOut">
              <a:rPr lang="fr-FR" smtClean="0"/>
              <a:t>04/03/2022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A6674A8-99A8-4D54-9114-85702959F592}" type="slidenum">
              <a:rPr lang="fr-FR" smtClean="0"/>
              <a:t>‹#›</a:t>
            </a:fld>
            <a:endParaRPr lang="fr-FR"/>
          </a:p>
        </p:txBody>
      </p:sp>
      <p:pic>
        <p:nvPicPr>
          <p:cNvPr id="5" name="Picture 4"/>
          <p:cNvPicPr>
            <a:picLocks noChangeAspect="1"/>
          </p:cNvPicPr>
          <p:nvPr userDrawn="1"/>
        </p:nvPicPr>
        <p:blipFill>
          <a:blip r:embed="rId2"/>
          <a:stretch>
            <a:fillRect/>
          </a:stretch>
        </p:blipFill>
        <p:spPr>
          <a:xfrm>
            <a:off x="-24439" y="6034969"/>
            <a:ext cx="1268078" cy="823031"/>
          </a:xfrm>
          <a:prstGeom prst="rect">
            <a:avLst/>
          </a:prstGeom>
        </p:spPr>
      </p:pic>
    </p:spTree>
    <p:extLst>
      <p:ext uri="{BB962C8B-B14F-4D97-AF65-F5344CB8AC3E}">
        <p14:creationId xmlns:p14="http://schemas.microsoft.com/office/powerpoint/2010/main" val="426496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E245AD-C8FD-426F-8890-8684B3DE2EE0}" type="datetimeFigureOut">
              <a:rPr lang="fr-FR" smtClean="0"/>
              <a:t>04/03/2022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A6674A8-99A8-4D54-9114-85702959F592}" type="slidenum">
              <a:rPr lang="fr-FR" smtClean="0"/>
              <a:t>‹#›</a:t>
            </a:fld>
            <a:endParaRPr lang="fr-FR"/>
          </a:p>
        </p:txBody>
      </p:sp>
    </p:spTree>
    <p:extLst>
      <p:ext uri="{BB962C8B-B14F-4D97-AF65-F5344CB8AC3E}">
        <p14:creationId xmlns:p14="http://schemas.microsoft.com/office/powerpoint/2010/main" val="3773062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E245AD-C8FD-426F-8890-8684B3DE2EE0}" type="datetimeFigureOut">
              <a:rPr lang="fr-FR" smtClean="0"/>
              <a:t>04/03/2022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A6674A8-99A8-4D54-9114-85702959F592}" type="slidenum">
              <a:rPr lang="fr-FR" smtClean="0"/>
              <a:t>‹#›</a:t>
            </a:fld>
            <a:endParaRPr lang="fr-FR"/>
          </a:p>
        </p:txBody>
      </p:sp>
    </p:spTree>
    <p:extLst>
      <p:ext uri="{BB962C8B-B14F-4D97-AF65-F5344CB8AC3E}">
        <p14:creationId xmlns:p14="http://schemas.microsoft.com/office/powerpoint/2010/main" val="203518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245AD-C8FD-426F-8890-8684B3DE2EE0}" type="datetimeFigureOut">
              <a:rPr lang="fr-FR" smtClean="0"/>
              <a:t>04/03/2022</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6674A8-99A8-4D54-9114-85702959F592}" type="slidenum">
              <a:rPr lang="fr-FR" smtClean="0"/>
              <a:t>‹#›</a:t>
            </a:fld>
            <a:endParaRPr lang="fr-FR"/>
          </a:p>
        </p:txBody>
      </p:sp>
    </p:spTree>
    <p:extLst>
      <p:ext uri="{BB962C8B-B14F-4D97-AF65-F5344CB8AC3E}">
        <p14:creationId xmlns:p14="http://schemas.microsoft.com/office/powerpoint/2010/main" val="738828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38093" y="1571640"/>
            <a:ext cx="9890125" cy="1530350"/>
          </a:xfrm>
          <a:solidFill>
            <a:srgbClr val="92D050"/>
          </a:solidFill>
          <a:ln>
            <a:solidFill>
              <a:srgbClr val="FF0000"/>
            </a:solidFill>
          </a:ln>
        </p:spPr>
        <p:txBody>
          <a:bodyPr anchor="t">
            <a:noAutofit/>
          </a:bodyPr>
          <a:lstStyle/>
          <a:p>
            <a:pPr algn="ctr"/>
            <a:r>
              <a:rPr lang="fr-FR" sz="4400" b="1" dirty="0" smtClean="0">
                <a:latin typeface="+mn-lt"/>
              </a:rPr>
              <a:t>Dispositif minimum d’urgence en santé sexuelle et reproductive (DMU-SSR) </a:t>
            </a:r>
            <a:endParaRPr lang="fr-FR" sz="4400" b="1" dirty="0">
              <a:latin typeface="+mn-lt"/>
            </a:endParaRPr>
          </a:p>
        </p:txBody>
      </p:sp>
      <p:sp>
        <p:nvSpPr>
          <p:cNvPr id="3" name="Subtitle 2"/>
          <p:cNvSpPr>
            <a:spLocks noGrp="1"/>
          </p:cNvSpPr>
          <p:nvPr>
            <p:ph type="subTitle" idx="4294967295"/>
          </p:nvPr>
        </p:nvSpPr>
        <p:spPr>
          <a:xfrm>
            <a:off x="1138092" y="3114416"/>
            <a:ext cx="9890125" cy="1055687"/>
          </a:xfrm>
          <a:solidFill>
            <a:srgbClr val="FFC000"/>
          </a:solidFill>
        </p:spPr>
        <p:txBody>
          <a:bodyPr>
            <a:normAutofit fontScale="85000" lnSpcReduction="20000"/>
          </a:bodyPr>
          <a:lstStyle/>
          <a:p>
            <a:pPr marL="0" indent="0" algn="ctr">
              <a:buNone/>
            </a:pPr>
            <a:r>
              <a:rPr lang="fr-FR" sz="2600" b="1" smtClean="0">
                <a:solidFill>
                  <a:srgbClr val="FF0000"/>
                </a:solidFill>
                <a:ea typeface="+mj-ea"/>
                <a:cs typeface="+mj-cs"/>
              </a:rPr>
              <a:t>Module </a:t>
            </a:r>
            <a:r>
              <a:rPr lang="fr-FR" sz="2600" b="1" smtClean="0">
                <a:solidFill>
                  <a:srgbClr val="FF0000"/>
                </a:solidFill>
                <a:ea typeface="+mj-ea"/>
                <a:cs typeface="+mj-cs"/>
              </a:rPr>
              <a:t>9: </a:t>
            </a:r>
            <a:endParaRPr lang="fr-FR" sz="2600" b="1" dirty="0" smtClean="0">
              <a:solidFill>
                <a:srgbClr val="FF0000"/>
              </a:solidFill>
              <a:ea typeface="+mj-ea"/>
              <a:cs typeface="+mj-cs"/>
            </a:endParaRPr>
          </a:p>
          <a:p>
            <a:pPr marL="0" indent="0" algn="ctr">
              <a:buNone/>
            </a:pPr>
            <a:r>
              <a:rPr lang="fr-FR" sz="2600" b="1" dirty="0" smtClean="0">
                <a:solidFill>
                  <a:srgbClr val="FF0000"/>
                </a:solidFill>
                <a:ea typeface="+mj-ea"/>
                <a:cs typeface="+mj-cs"/>
              </a:rPr>
              <a:t>La chaine d’approvisionnement et sa gestion pour </a:t>
            </a:r>
            <a:r>
              <a:rPr lang="fr-FR" sz="2600" b="1" dirty="0">
                <a:solidFill>
                  <a:srgbClr val="FF0000"/>
                </a:solidFill>
                <a:ea typeface="+mj-ea"/>
                <a:cs typeface="+mj-cs"/>
              </a:rPr>
              <a:t>la mise en place du DMU-SSR </a:t>
            </a:r>
            <a:endParaRPr lang="fr-FR" sz="2600" b="1" dirty="0" smtClean="0">
              <a:solidFill>
                <a:srgbClr val="FF0000"/>
              </a:solidFill>
              <a:ea typeface="+mj-ea"/>
              <a:cs typeface="+mj-cs"/>
            </a:endParaRPr>
          </a:p>
          <a:p>
            <a:pPr algn="ctr"/>
            <a:r>
              <a:rPr lang="fr-FR" sz="2600" dirty="0" smtClean="0">
                <a:solidFill>
                  <a:prstClr val="black"/>
                </a:solidFill>
                <a:ea typeface="+mj-ea"/>
                <a:cs typeface="+mj-cs"/>
              </a:rPr>
              <a:t>Mars 2022</a:t>
            </a:r>
            <a:endParaRPr lang="fr-FR" sz="1300" dirty="0"/>
          </a:p>
        </p:txBody>
      </p:sp>
      <p:sp>
        <p:nvSpPr>
          <p:cNvPr id="4" name="Rectangle 3"/>
          <p:cNvSpPr/>
          <p:nvPr/>
        </p:nvSpPr>
        <p:spPr>
          <a:xfrm>
            <a:off x="6992471" y="4507870"/>
            <a:ext cx="4186391" cy="693523"/>
          </a:xfrm>
          <a:prstGeom prst="rect">
            <a:avLst/>
          </a:prstGeom>
          <a:ln>
            <a:solidFill>
              <a:srgbClr val="FF0000"/>
            </a:solidFill>
          </a:ln>
        </p:spPr>
        <p:txBody>
          <a:bodyPr wrap="square">
            <a:spAutoFit/>
          </a:bodyPr>
          <a:lstStyle/>
          <a:p>
            <a:pPr defTabSz="685800">
              <a:lnSpc>
                <a:spcPct val="90000"/>
              </a:lnSpc>
              <a:spcBef>
                <a:spcPts val="750"/>
              </a:spcBef>
            </a:pPr>
            <a:r>
              <a:rPr lang="fr-FR" b="1" dirty="0">
                <a:solidFill>
                  <a:prstClr val="black"/>
                </a:solidFill>
              </a:rPr>
              <a:t>Présentateur: Dr. Jonathan B </a:t>
            </a:r>
            <a:r>
              <a:rPr lang="fr-FR" b="1" dirty="0" err="1">
                <a:solidFill>
                  <a:prstClr val="black"/>
                </a:solidFill>
              </a:rPr>
              <a:t>Ndzi</a:t>
            </a:r>
            <a:r>
              <a:rPr lang="fr-FR" b="1" dirty="0">
                <a:solidFill>
                  <a:prstClr val="black"/>
                </a:solidFill>
              </a:rPr>
              <a:t> (MD)</a:t>
            </a:r>
          </a:p>
          <a:p>
            <a:pPr defTabSz="685800">
              <a:lnSpc>
                <a:spcPct val="90000"/>
              </a:lnSpc>
              <a:spcBef>
                <a:spcPts val="750"/>
              </a:spcBef>
            </a:pPr>
            <a:r>
              <a:rPr lang="fr-FR" b="1" dirty="0">
                <a:solidFill>
                  <a:prstClr val="black"/>
                </a:solidFill>
              </a:rPr>
              <a:t>Spécialiste </a:t>
            </a:r>
            <a:r>
              <a:rPr lang="fr-FR" b="1" dirty="0" smtClean="0">
                <a:solidFill>
                  <a:prstClr val="black"/>
                </a:solidFill>
              </a:rPr>
              <a:t>Humanitaire</a:t>
            </a:r>
            <a:endParaRPr lang="fr-FR" b="1" dirty="0">
              <a:solidFill>
                <a:prstClr val="black"/>
              </a:solidFill>
            </a:endParaRPr>
          </a:p>
        </p:txBody>
      </p:sp>
    </p:spTree>
    <p:extLst>
      <p:ext uri="{BB962C8B-B14F-4D97-AF65-F5344CB8AC3E}">
        <p14:creationId xmlns:p14="http://schemas.microsoft.com/office/powerpoint/2010/main" val="41091216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0344"/>
          </a:xfrm>
          <a:ln>
            <a:solidFill>
              <a:schemeClr val="accent4"/>
            </a:solidFill>
          </a:ln>
        </p:spPr>
        <p:txBody>
          <a:bodyPr anchor="t">
            <a:noAutofit/>
          </a:bodyPr>
          <a:lstStyle/>
          <a:p>
            <a:r>
              <a:rPr lang="fr-FR" sz="4000" b="1" dirty="0" smtClean="0">
                <a:ln>
                  <a:solidFill>
                    <a:schemeClr val="accent2"/>
                  </a:solidFill>
                </a:ln>
                <a:latin typeface="+mn-lt"/>
              </a:rPr>
              <a:t>La  vision des parties prenantes</a:t>
            </a:r>
            <a:br>
              <a:rPr lang="fr-FR" sz="4000" b="1" dirty="0" smtClean="0">
                <a:ln>
                  <a:solidFill>
                    <a:schemeClr val="accent2"/>
                  </a:solidFill>
                </a:ln>
                <a:latin typeface="+mn-lt"/>
              </a:rPr>
            </a:br>
            <a:endParaRPr lang="fr-FR" sz="4000" b="1" dirty="0">
              <a:ln>
                <a:solidFill>
                  <a:schemeClr val="accent2"/>
                </a:solidFill>
              </a:ln>
              <a:latin typeface="+mn-lt"/>
            </a:endParaRPr>
          </a:p>
        </p:txBody>
      </p:sp>
      <p:sp>
        <p:nvSpPr>
          <p:cNvPr id="3" name="Content Placeholder 2"/>
          <p:cNvSpPr>
            <a:spLocks noGrp="1"/>
          </p:cNvSpPr>
          <p:nvPr>
            <p:ph idx="1"/>
          </p:nvPr>
        </p:nvSpPr>
        <p:spPr>
          <a:xfrm>
            <a:off x="838200" y="1419367"/>
            <a:ext cx="10515600" cy="4757596"/>
          </a:xfrm>
        </p:spPr>
        <p:txBody>
          <a:bodyPr>
            <a:normAutofit fontScale="92500" lnSpcReduction="10000"/>
          </a:bodyPr>
          <a:lstStyle/>
          <a:p>
            <a:pPr marL="0" indent="0" algn="ctr">
              <a:buNone/>
            </a:pPr>
            <a:r>
              <a:rPr lang="fr-FR" sz="3000" i="1" dirty="0">
                <a:solidFill>
                  <a:srgbClr val="FF0000"/>
                </a:solidFill>
              </a:rPr>
              <a:t>L</a:t>
            </a:r>
            <a:r>
              <a:rPr lang="fr-FR" sz="3000" i="1" dirty="0" smtClean="0">
                <a:solidFill>
                  <a:srgbClr val="FF0000"/>
                </a:solidFill>
              </a:rPr>
              <a:t>’approvisionnement  </a:t>
            </a:r>
            <a:r>
              <a:rPr lang="fr-FR" sz="3000" i="1" dirty="0">
                <a:solidFill>
                  <a:srgbClr val="FF0000"/>
                </a:solidFill>
              </a:rPr>
              <a:t>régulier en médicaments essentiels de </a:t>
            </a:r>
            <a:r>
              <a:rPr lang="fr-FR" sz="3000" i="1" dirty="0" smtClean="0">
                <a:solidFill>
                  <a:srgbClr val="FF0000"/>
                </a:solidFill>
              </a:rPr>
              <a:t>qualité/ équipements et </a:t>
            </a:r>
            <a:r>
              <a:rPr lang="fr-FR" sz="3000" i="1" dirty="0">
                <a:solidFill>
                  <a:srgbClr val="FF0000"/>
                </a:solidFill>
              </a:rPr>
              <a:t>à </a:t>
            </a:r>
            <a:r>
              <a:rPr lang="fr-FR" sz="3000" i="1" dirty="0" smtClean="0">
                <a:solidFill>
                  <a:srgbClr val="FF0000"/>
                </a:solidFill>
              </a:rPr>
              <a:t>des coûts </a:t>
            </a:r>
            <a:r>
              <a:rPr lang="fr-FR" sz="3000" i="1" dirty="0">
                <a:solidFill>
                  <a:srgbClr val="FF0000"/>
                </a:solidFill>
              </a:rPr>
              <a:t>accessibles pour </a:t>
            </a:r>
            <a:r>
              <a:rPr lang="fr-FR" sz="3000" i="1" dirty="0" smtClean="0">
                <a:solidFill>
                  <a:srgbClr val="FF0000"/>
                </a:solidFill>
              </a:rPr>
              <a:t>toute la population.</a:t>
            </a:r>
            <a:r>
              <a:rPr lang="fr-FR" sz="3000" i="1" dirty="0">
                <a:solidFill>
                  <a:srgbClr val="FF0000"/>
                </a:solidFill>
              </a:rPr>
              <a:t> </a:t>
            </a:r>
            <a:endParaRPr lang="fr-FR" sz="3000" i="1" dirty="0" smtClean="0">
              <a:solidFill>
                <a:srgbClr val="FF0000"/>
              </a:solidFill>
            </a:endParaRPr>
          </a:p>
          <a:p>
            <a:pPr lvl="1"/>
            <a:r>
              <a:rPr lang="fr-FR" sz="2800" dirty="0" smtClean="0">
                <a:solidFill>
                  <a:prstClr val="black"/>
                </a:solidFill>
              </a:rPr>
              <a:t>Intégrer l’approvisionnement , y compris la </a:t>
            </a:r>
            <a:r>
              <a:rPr lang="fr-FR" sz="2800" dirty="0">
                <a:solidFill>
                  <a:prstClr val="black"/>
                </a:solidFill>
              </a:rPr>
              <a:t>distribution </a:t>
            </a:r>
            <a:r>
              <a:rPr lang="fr-FR" sz="2800" dirty="0" smtClean="0">
                <a:solidFill>
                  <a:prstClr val="black"/>
                </a:solidFill>
              </a:rPr>
              <a:t>des produits </a:t>
            </a:r>
            <a:r>
              <a:rPr lang="fr-FR" sz="2800" dirty="0">
                <a:solidFill>
                  <a:prstClr val="black"/>
                </a:solidFill>
              </a:rPr>
              <a:t>de </a:t>
            </a:r>
            <a:r>
              <a:rPr lang="fr-FR" sz="2800" dirty="0" smtClean="0">
                <a:solidFill>
                  <a:prstClr val="black"/>
                </a:solidFill>
              </a:rPr>
              <a:t>santé dans le programme SSR.</a:t>
            </a:r>
            <a:endParaRPr lang="fr-FR" sz="2800" dirty="0">
              <a:solidFill>
                <a:prstClr val="black"/>
              </a:solidFill>
            </a:endParaRPr>
          </a:p>
          <a:p>
            <a:pPr lvl="1"/>
            <a:r>
              <a:rPr lang="fr-FR" sz="2800" dirty="0">
                <a:solidFill>
                  <a:prstClr val="black"/>
                </a:solidFill>
              </a:rPr>
              <a:t>Eviter les programmes verticaux d’approvisionnement </a:t>
            </a:r>
            <a:r>
              <a:rPr lang="fr-FR" dirty="0" smtClean="0">
                <a:solidFill>
                  <a:prstClr val="black"/>
                </a:solidFill>
              </a:rPr>
              <a:t>(par crainte </a:t>
            </a:r>
            <a:r>
              <a:rPr lang="fr-FR" dirty="0">
                <a:solidFill>
                  <a:prstClr val="black"/>
                </a:solidFill>
              </a:rPr>
              <a:t>de perdre leurs prérogatives et le contrôle de leurs ressources</a:t>
            </a:r>
            <a:r>
              <a:rPr lang="fr-FR" dirty="0" smtClean="0">
                <a:solidFill>
                  <a:prstClr val="black"/>
                </a:solidFill>
              </a:rPr>
              <a:t>). </a:t>
            </a:r>
            <a:endParaRPr lang="fr-FR" sz="2800" dirty="0">
              <a:solidFill>
                <a:prstClr val="black"/>
              </a:solidFill>
            </a:endParaRPr>
          </a:p>
          <a:p>
            <a:pPr lvl="1"/>
            <a:r>
              <a:rPr lang="fr-FR" sz="2800" dirty="0" smtClean="0">
                <a:solidFill>
                  <a:prstClr val="black"/>
                </a:solidFill>
              </a:rPr>
              <a:t>Soutien politique: consulter le gouvernement pour tout achat. </a:t>
            </a:r>
            <a:r>
              <a:rPr lang="fr-FR" sz="2000" dirty="0" smtClean="0"/>
              <a:t>Les </a:t>
            </a:r>
            <a:r>
              <a:rPr lang="fr-FR" sz="2000" dirty="0"/>
              <a:t>règlements et les procédures du gouvernement ont une influence sur tous les éléments </a:t>
            </a:r>
            <a:r>
              <a:rPr lang="fr-FR" sz="2000" dirty="0" smtClean="0"/>
              <a:t>de la  chaine </a:t>
            </a:r>
            <a:r>
              <a:rPr lang="fr-FR" sz="2000" dirty="0"/>
              <a:t>logistique. </a:t>
            </a:r>
            <a:r>
              <a:rPr lang="fr-FR" sz="2000" dirty="0" smtClean="0">
                <a:solidFill>
                  <a:prstClr val="black"/>
                </a:solidFill>
              </a:rPr>
              <a:t> </a:t>
            </a:r>
            <a:endParaRPr lang="fr-FR" sz="2800" dirty="0" smtClean="0">
              <a:solidFill>
                <a:prstClr val="black"/>
              </a:solidFill>
            </a:endParaRPr>
          </a:p>
          <a:p>
            <a:pPr marL="742950" lvl="1" indent="-285750">
              <a:spcBef>
                <a:spcPts val="0"/>
              </a:spcBef>
              <a:tabLst>
                <a:tab pos="914400" algn="l"/>
              </a:tabLst>
            </a:pPr>
            <a:r>
              <a:rPr lang="fr-FR" sz="2800" dirty="0">
                <a:solidFill>
                  <a:srgbClr val="000000"/>
                </a:solidFill>
                <a:latin typeface="Calibri" panose="020F0502020204030204" pitchFamily="34" charset="0"/>
              </a:rPr>
              <a:t>Appui à la </a:t>
            </a:r>
            <a:r>
              <a:rPr lang="fr-FR" sz="2800" dirty="0" smtClean="0">
                <a:solidFill>
                  <a:srgbClr val="000000"/>
                </a:solidFill>
                <a:latin typeface="Calibri" panose="020F0502020204030204" pitchFamily="34" charset="0"/>
              </a:rPr>
              <a:t>communication </a:t>
            </a:r>
            <a:r>
              <a:rPr lang="fr-FR" sz="2000" dirty="0" smtClean="0"/>
              <a:t>(</a:t>
            </a:r>
            <a:r>
              <a:rPr lang="fr-FR" sz="2000" dirty="0"/>
              <a:t>e</a:t>
            </a:r>
            <a:r>
              <a:rPr lang="fr-FR" sz="2000" dirty="0" smtClean="0"/>
              <a:t>ntretenir </a:t>
            </a:r>
            <a:r>
              <a:rPr lang="fr-FR" sz="2000" dirty="0"/>
              <a:t>des liens de communication ouverts avec tous les </a:t>
            </a:r>
            <a:r>
              <a:rPr lang="fr-FR" sz="2000" dirty="0" smtClean="0"/>
              <a:t>intervenants afin de garantir le partage des informations pertinentes au sein de la chaine d’approvisionnement) </a:t>
            </a:r>
            <a:endParaRPr lang="en-US" sz="2000" dirty="0"/>
          </a:p>
          <a:p>
            <a:pPr marL="742950" lvl="1" indent="-285750">
              <a:spcBef>
                <a:spcPts val="0"/>
              </a:spcBef>
              <a:tabLst>
                <a:tab pos="914400" algn="l"/>
              </a:tabLst>
            </a:pPr>
            <a:r>
              <a:rPr lang="fr-FR" sz="2800" dirty="0" smtClean="0">
                <a:solidFill>
                  <a:prstClr val="black"/>
                </a:solidFill>
              </a:rPr>
              <a:t>Appui au plaidoyer- mieux d’avoir la même source de ravitaillement comme le gouvernement ou une source certifiée. </a:t>
            </a:r>
            <a:r>
              <a:rPr lang="fr-FR" sz="2000" dirty="0" smtClean="0">
                <a:solidFill>
                  <a:prstClr val="black"/>
                </a:solidFill>
              </a:rPr>
              <a:t>(</a:t>
            </a:r>
            <a:r>
              <a:rPr lang="fr-FR" sz="2000" dirty="0" smtClean="0">
                <a:solidFill>
                  <a:srgbClr val="37373D"/>
                </a:solidFill>
              </a:rPr>
              <a:t>garantir </a:t>
            </a:r>
            <a:r>
              <a:rPr lang="fr-FR" sz="2000" dirty="0">
                <a:solidFill>
                  <a:srgbClr val="37373D"/>
                </a:solidFill>
              </a:rPr>
              <a:t>l’accès universel à des médicaments de </a:t>
            </a:r>
            <a:r>
              <a:rPr lang="fr-FR" sz="2000" dirty="0" smtClean="0">
                <a:solidFill>
                  <a:srgbClr val="37373D"/>
                </a:solidFill>
              </a:rPr>
              <a:t>qualité)</a:t>
            </a:r>
            <a:endParaRPr lang="fr-FR" sz="2000" dirty="0">
              <a:solidFill>
                <a:prstClr val="black"/>
              </a:solidFill>
            </a:endParaRPr>
          </a:p>
          <a:p>
            <a:endParaRPr lang="fr-FR" dirty="0"/>
          </a:p>
        </p:txBody>
      </p:sp>
    </p:spTree>
    <p:extLst>
      <p:ext uri="{BB962C8B-B14F-4D97-AF65-F5344CB8AC3E}">
        <p14:creationId xmlns:p14="http://schemas.microsoft.com/office/powerpoint/2010/main" val="1251230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20330"/>
          </a:xfrm>
          <a:ln>
            <a:solidFill>
              <a:schemeClr val="accent2"/>
            </a:solidFill>
          </a:ln>
        </p:spPr>
        <p:txBody>
          <a:bodyPr/>
          <a:lstStyle/>
          <a:p>
            <a:r>
              <a:rPr lang="fr-FR" b="1" dirty="0" smtClean="0">
                <a:ln>
                  <a:solidFill>
                    <a:schemeClr val="accent2"/>
                  </a:solidFill>
                </a:ln>
                <a:solidFill>
                  <a:sysClr val="windowText" lastClr="000000"/>
                </a:solidFill>
                <a:latin typeface="+mn-lt"/>
              </a:rPr>
              <a:t>L’enjeu essentiel de la gestion de la chaine </a:t>
            </a:r>
            <a:endParaRPr lang="fr-FR" b="1" dirty="0">
              <a:ln>
                <a:solidFill>
                  <a:schemeClr val="accent2"/>
                </a:solidFill>
              </a:ln>
              <a:solidFill>
                <a:sysClr val="windowText" lastClr="000000"/>
              </a:solidFill>
              <a:latin typeface="+mn-lt"/>
            </a:endParaRPr>
          </a:p>
        </p:txBody>
      </p:sp>
      <p:sp>
        <p:nvSpPr>
          <p:cNvPr id="3" name="Content Placeholder 2"/>
          <p:cNvSpPr>
            <a:spLocks noGrp="1"/>
          </p:cNvSpPr>
          <p:nvPr>
            <p:ph idx="1"/>
          </p:nvPr>
        </p:nvSpPr>
        <p:spPr>
          <a:xfrm>
            <a:off x="2414154" y="2175164"/>
            <a:ext cx="7363691" cy="3034146"/>
          </a:xfrm>
        </p:spPr>
        <p:txBody>
          <a:bodyPr>
            <a:normAutofit/>
          </a:bodyPr>
          <a:lstStyle/>
          <a:p>
            <a:pPr marL="514350" indent="-514350">
              <a:buFont typeface="+mj-lt"/>
              <a:buAutoNum type="arabicPeriod"/>
            </a:pPr>
            <a:r>
              <a:rPr lang="fr-FR" sz="3200" dirty="0" smtClean="0"/>
              <a:t>Les matières </a:t>
            </a:r>
            <a:r>
              <a:rPr lang="fr-FR" sz="3200" dirty="0"/>
              <a:t>à</a:t>
            </a:r>
            <a:r>
              <a:rPr lang="fr-FR" sz="3200" dirty="0" smtClean="0"/>
              <a:t> commander</a:t>
            </a:r>
          </a:p>
          <a:p>
            <a:pPr marL="514350" indent="-514350">
              <a:buFont typeface="+mj-lt"/>
              <a:buAutoNum type="arabicPeriod"/>
            </a:pPr>
            <a:r>
              <a:rPr lang="fr-FR" sz="3200" dirty="0" smtClean="0"/>
              <a:t>Les matières </a:t>
            </a:r>
            <a:r>
              <a:rPr lang="fr-FR" sz="3200" dirty="0"/>
              <a:t>à </a:t>
            </a:r>
            <a:r>
              <a:rPr lang="fr-FR" sz="3200" dirty="0" smtClean="0"/>
              <a:t>produire</a:t>
            </a:r>
          </a:p>
          <a:p>
            <a:pPr marL="514350" indent="-514350">
              <a:buFont typeface="+mj-lt"/>
              <a:buAutoNum type="arabicPeriod"/>
            </a:pPr>
            <a:r>
              <a:rPr lang="fr-FR" sz="3200" dirty="0" smtClean="0"/>
              <a:t>Les quantités </a:t>
            </a:r>
            <a:r>
              <a:rPr lang="fr-FR" sz="3200" dirty="0"/>
              <a:t>à </a:t>
            </a:r>
            <a:r>
              <a:rPr lang="fr-FR" sz="3200" dirty="0" smtClean="0"/>
              <a:t>produire</a:t>
            </a:r>
          </a:p>
          <a:p>
            <a:pPr marL="514350" indent="-514350">
              <a:buFont typeface="+mj-lt"/>
              <a:buAutoNum type="arabicPeriod"/>
            </a:pPr>
            <a:r>
              <a:rPr lang="fr-FR" sz="3200" dirty="0" smtClean="0"/>
              <a:t>Les quantités </a:t>
            </a:r>
            <a:r>
              <a:rPr lang="fr-FR" sz="3200" dirty="0"/>
              <a:t>à </a:t>
            </a:r>
            <a:r>
              <a:rPr lang="fr-FR" sz="3200" dirty="0" smtClean="0"/>
              <a:t>livrer</a:t>
            </a:r>
          </a:p>
          <a:p>
            <a:pPr marL="514350" indent="-514350">
              <a:buFont typeface="+mj-lt"/>
              <a:buAutoNum type="arabicPeriod"/>
            </a:pPr>
            <a:r>
              <a:rPr lang="fr-FR" sz="3200" dirty="0" smtClean="0"/>
              <a:t>Les quantités </a:t>
            </a:r>
            <a:r>
              <a:rPr lang="fr-FR" sz="3200" dirty="0"/>
              <a:t>à </a:t>
            </a:r>
            <a:r>
              <a:rPr lang="fr-FR" sz="3200" dirty="0" smtClean="0"/>
              <a:t>stocker. </a:t>
            </a:r>
          </a:p>
        </p:txBody>
      </p:sp>
    </p:spTree>
    <p:extLst>
      <p:ext uri="{BB962C8B-B14F-4D97-AF65-F5344CB8AC3E}">
        <p14:creationId xmlns:p14="http://schemas.microsoft.com/office/powerpoint/2010/main" val="1260096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273145" cy="1186583"/>
          </a:xfrm>
          <a:ln>
            <a:solidFill>
              <a:schemeClr val="accent2"/>
            </a:solidFill>
          </a:ln>
        </p:spPr>
        <p:txBody>
          <a:bodyPr>
            <a:normAutofit fontScale="90000"/>
          </a:bodyPr>
          <a:lstStyle/>
          <a:p>
            <a:pPr algn="ctr"/>
            <a:r>
              <a:rPr lang="fr-FR" b="1" dirty="0" smtClean="0">
                <a:ln>
                  <a:solidFill>
                    <a:schemeClr val="accent2"/>
                  </a:solidFill>
                </a:ln>
                <a:latin typeface="+mn-lt"/>
              </a:rPr>
              <a:t>Gestion de la chaine d’approvisionnement</a:t>
            </a:r>
            <a:br>
              <a:rPr lang="fr-FR" b="1" dirty="0" smtClean="0">
                <a:ln>
                  <a:solidFill>
                    <a:schemeClr val="accent2"/>
                  </a:solidFill>
                </a:ln>
                <a:latin typeface="+mn-lt"/>
              </a:rPr>
            </a:br>
            <a:r>
              <a:rPr lang="fr-FR" b="1" dirty="0" smtClean="0">
                <a:ln>
                  <a:solidFill>
                    <a:schemeClr val="bg1"/>
                  </a:solidFill>
                </a:ln>
                <a:solidFill>
                  <a:srgbClr val="FF0000"/>
                </a:solidFill>
                <a:latin typeface="+mn-lt"/>
              </a:rPr>
              <a:t>les principes  </a:t>
            </a:r>
            <a:endParaRPr lang="fr-FR" b="1" dirty="0">
              <a:ln>
                <a:solidFill>
                  <a:schemeClr val="bg1"/>
                </a:solidFill>
              </a:ln>
              <a:solidFill>
                <a:srgbClr val="FF0000"/>
              </a:solidFill>
              <a:latin typeface="+mn-lt"/>
            </a:endParaRPr>
          </a:p>
        </p:txBody>
      </p:sp>
      <p:sp>
        <p:nvSpPr>
          <p:cNvPr id="3" name="Content Placeholder 2"/>
          <p:cNvSpPr>
            <a:spLocks noGrp="1"/>
          </p:cNvSpPr>
          <p:nvPr>
            <p:ph idx="1"/>
          </p:nvPr>
        </p:nvSpPr>
        <p:spPr>
          <a:xfrm>
            <a:off x="838200" y="1842656"/>
            <a:ext cx="10993582" cy="4364180"/>
          </a:xfrm>
        </p:spPr>
        <p:txBody>
          <a:bodyPr>
            <a:normAutofit fontScale="92500" lnSpcReduction="10000"/>
          </a:bodyPr>
          <a:lstStyle/>
          <a:p>
            <a:pPr marL="514350" indent="-514350">
              <a:buFont typeface="+mj-lt"/>
              <a:buAutoNum type="arabicPeriod"/>
            </a:pPr>
            <a:r>
              <a:rPr lang="fr-FR" sz="3100" dirty="0"/>
              <a:t>Préparer et répondre aux besoins en SSR de la population touchée, notamment les sous-groupes marginalisés, en distribuant des fournitures de SSR dès que possible après le début de la crise.</a:t>
            </a:r>
          </a:p>
          <a:p>
            <a:pPr marL="514350" indent="-514350">
              <a:buFont typeface="+mj-lt"/>
              <a:buAutoNum type="arabicPeriod"/>
            </a:pPr>
            <a:r>
              <a:rPr lang="fr-FR" sz="3100" dirty="0" smtClean="0"/>
              <a:t>Définir </a:t>
            </a:r>
            <a:r>
              <a:rPr lang="fr-FR" sz="3100" dirty="0"/>
              <a:t>précisément chaque activité et obtenir une allocation exacte en ressources (humaines, matérielles et financières). </a:t>
            </a:r>
          </a:p>
          <a:p>
            <a:pPr marL="514350" indent="-514350">
              <a:buFont typeface="+mj-lt"/>
              <a:buAutoNum type="arabicPeriod"/>
            </a:pPr>
            <a:r>
              <a:rPr lang="fr-FR" sz="3100" dirty="0" smtClean="0"/>
              <a:t>Synchroniser </a:t>
            </a:r>
            <a:r>
              <a:rPr lang="fr-FR" sz="3100" dirty="0"/>
              <a:t>les différents maillons de la chaîne afin d’améliorer la fluidité des </a:t>
            </a:r>
            <a:r>
              <a:rPr lang="fr-FR" sz="3100" dirty="0" smtClean="0"/>
              <a:t>opérations.</a:t>
            </a:r>
          </a:p>
          <a:p>
            <a:pPr marL="514350" indent="-514350">
              <a:buFont typeface="+mj-lt"/>
              <a:buAutoNum type="arabicPeriod"/>
            </a:pPr>
            <a:r>
              <a:rPr lang="fr-FR" sz="3100" dirty="0" smtClean="0"/>
              <a:t>Assurer </a:t>
            </a:r>
            <a:r>
              <a:rPr lang="fr-FR" sz="3100" dirty="0"/>
              <a:t>la mise à disposition de produits de qualité (ne pas acheter la contrebande</a:t>
            </a:r>
            <a:r>
              <a:rPr lang="fr-FR" sz="3100" dirty="0" smtClean="0"/>
              <a:t>).</a:t>
            </a:r>
          </a:p>
          <a:p>
            <a:pPr marL="514350" indent="-514350">
              <a:buFont typeface="+mj-lt"/>
              <a:buAutoNum type="arabicPeriod"/>
            </a:pPr>
            <a:r>
              <a:rPr lang="fr-FR" sz="3100" dirty="0" smtClean="0"/>
              <a:t>Limiter les gaspillages </a:t>
            </a:r>
            <a:endParaRPr lang="fr-FR" sz="3100" dirty="0"/>
          </a:p>
          <a:p>
            <a:pPr marL="514350" indent="-514350">
              <a:buFont typeface="+mj-lt"/>
              <a:buAutoNum type="arabicPeriod"/>
            </a:pPr>
            <a:endParaRPr lang="fr-FR" sz="3200" dirty="0" smtClean="0"/>
          </a:p>
          <a:p>
            <a:pPr>
              <a:buFont typeface="Wingdings" panose="05000000000000000000" pitchFamily="2" charset="2"/>
              <a:buChar char="ü"/>
            </a:pPr>
            <a:endParaRPr lang="fr-FR" sz="3200" dirty="0"/>
          </a:p>
        </p:txBody>
      </p:sp>
    </p:spTree>
    <p:extLst>
      <p:ext uri="{BB962C8B-B14F-4D97-AF65-F5344CB8AC3E}">
        <p14:creationId xmlns:p14="http://schemas.microsoft.com/office/powerpoint/2010/main" val="2166333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Font typeface="+mj-lt"/>
              <a:buAutoNum type="arabicPeriod" startAt="6"/>
            </a:pPr>
            <a:r>
              <a:rPr lang="fr-FR" dirty="0" smtClean="0"/>
              <a:t>Prévenir </a:t>
            </a:r>
            <a:r>
              <a:rPr lang="fr-FR" dirty="0"/>
              <a:t>les ruptures de stocks.</a:t>
            </a:r>
          </a:p>
          <a:p>
            <a:pPr marL="514350" lvl="0" indent="-514350">
              <a:buFont typeface="+mj-lt"/>
              <a:buAutoNum type="arabicPeriod" startAt="6"/>
            </a:pPr>
            <a:r>
              <a:rPr lang="fr-FR" dirty="0"/>
              <a:t>Approvisionner local pour appuyer les économies locales autant que possible, le cas échéant. </a:t>
            </a:r>
          </a:p>
          <a:p>
            <a:pPr marL="514350" indent="-514350">
              <a:buFont typeface="+mj-lt"/>
              <a:buAutoNum type="arabicPeriod" startAt="6"/>
            </a:pPr>
            <a:r>
              <a:rPr lang="fr-FR" dirty="0" smtClean="0"/>
              <a:t>Renforcer </a:t>
            </a:r>
            <a:r>
              <a:rPr lang="fr-FR" dirty="0"/>
              <a:t>les capacités locales pour qu’elles puissent maintenir une chaîne d’approvisionnement solide, durable au fil du temps.</a:t>
            </a:r>
          </a:p>
          <a:p>
            <a:pPr marL="514350" indent="-514350">
              <a:buFont typeface="+mj-lt"/>
              <a:buAutoNum type="arabicPeriod" startAt="6"/>
            </a:pPr>
            <a:r>
              <a:rPr lang="fr-FR" dirty="0"/>
              <a:t>Passer de la dépendance vis-à-vis des Kits de santé reproductive du Groupe </a:t>
            </a:r>
            <a:r>
              <a:rPr lang="fr-FR" dirty="0" err="1"/>
              <a:t>interorganisations</a:t>
            </a:r>
            <a:r>
              <a:rPr lang="fr-FR" dirty="0"/>
              <a:t> (alias kits UNFPA) au soutien d’un système d’approvisionnement plus durable, tourné vers la consommation à tous les niveaux.</a:t>
            </a:r>
          </a:p>
          <a:p>
            <a:endParaRPr lang="fr-FR" dirty="0"/>
          </a:p>
        </p:txBody>
      </p:sp>
      <p:sp>
        <p:nvSpPr>
          <p:cNvPr id="4" name="Title 1"/>
          <p:cNvSpPr>
            <a:spLocks noGrp="1"/>
          </p:cNvSpPr>
          <p:nvPr>
            <p:ph type="title"/>
          </p:nvPr>
        </p:nvSpPr>
        <p:spPr>
          <a:xfrm>
            <a:off x="477981" y="399093"/>
            <a:ext cx="10837985" cy="614149"/>
          </a:xfrm>
          <a:ln>
            <a:solidFill>
              <a:schemeClr val="accent4"/>
            </a:solidFill>
          </a:ln>
        </p:spPr>
        <p:txBody>
          <a:bodyPr anchor="t">
            <a:normAutofit fontScale="90000"/>
          </a:bodyPr>
          <a:lstStyle/>
          <a:p>
            <a:r>
              <a:rPr lang="fr-FR" b="1" dirty="0" smtClean="0">
                <a:ln>
                  <a:solidFill>
                    <a:schemeClr val="accent2"/>
                  </a:solidFill>
                </a:ln>
                <a:latin typeface="+mn-lt"/>
              </a:rPr>
              <a:t>Principes  de gestion (2) </a:t>
            </a:r>
            <a:endParaRPr lang="fr-FR" b="1" dirty="0">
              <a:ln>
                <a:solidFill>
                  <a:schemeClr val="accent2"/>
                </a:solidFill>
              </a:ln>
              <a:latin typeface="+mn-lt"/>
            </a:endParaRPr>
          </a:p>
        </p:txBody>
      </p:sp>
    </p:spTree>
    <p:extLst>
      <p:ext uri="{BB962C8B-B14F-4D97-AF65-F5344CB8AC3E}">
        <p14:creationId xmlns:p14="http://schemas.microsoft.com/office/powerpoint/2010/main" val="1270352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363" y="2318616"/>
            <a:ext cx="9123219" cy="1325563"/>
          </a:xfrm>
          <a:ln>
            <a:solidFill>
              <a:schemeClr val="accent2"/>
            </a:solidFill>
          </a:ln>
        </p:spPr>
        <p:txBody>
          <a:bodyPr>
            <a:noAutofit/>
          </a:bodyPr>
          <a:lstStyle/>
          <a:p>
            <a:pPr algn="ctr"/>
            <a:r>
              <a:rPr lang="fr-FR" sz="4800" b="1" dirty="0" smtClean="0">
                <a:ln>
                  <a:solidFill>
                    <a:schemeClr val="accent2"/>
                  </a:solidFill>
                </a:ln>
                <a:solidFill>
                  <a:sysClr val="windowText" lastClr="000000"/>
                </a:solidFill>
                <a:latin typeface="+mn-lt"/>
              </a:rPr>
              <a:t>La chronologie de la crise et les interventions d’approvisionnent </a:t>
            </a:r>
            <a:endParaRPr lang="fr-FR" sz="4800" b="1" dirty="0">
              <a:ln>
                <a:solidFill>
                  <a:schemeClr val="accent2"/>
                </a:solidFill>
              </a:ln>
              <a:solidFill>
                <a:sysClr val="windowText" lastClr="000000"/>
              </a:solidFill>
              <a:latin typeface="+mn-lt"/>
            </a:endParaRPr>
          </a:p>
        </p:txBody>
      </p:sp>
    </p:spTree>
    <p:extLst>
      <p:ext uri="{BB962C8B-B14F-4D97-AF65-F5344CB8AC3E}">
        <p14:creationId xmlns:p14="http://schemas.microsoft.com/office/powerpoint/2010/main" val="1511321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278091" cy="1325563"/>
          </a:xfrm>
          <a:ln>
            <a:solidFill>
              <a:schemeClr val="accent2"/>
            </a:solidFill>
          </a:ln>
        </p:spPr>
        <p:txBody>
          <a:bodyPr/>
          <a:lstStyle/>
          <a:p>
            <a:pPr algn="ctr"/>
            <a:r>
              <a:rPr lang="fr-FR" b="1" dirty="0" smtClean="0">
                <a:ln>
                  <a:solidFill>
                    <a:schemeClr val="accent2"/>
                  </a:solidFill>
                </a:ln>
                <a:latin typeface="+mn-lt"/>
              </a:rPr>
              <a:t>Etape de préparation aux urgences</a:t>
            </a:r>
            <a:br>
              <a:rPr lang="fr-FR" b="1" dirty="0" smtClean="0">
                <a:ln>
                  <a:solidFill>
                    <a:schemeClr val="accent2"/>
                  </a:solidFill>
                </a:ln>
                <a:latin typeface="+mn-lt"/>
              </a:rPr>
            </a:br>
            <a:r>
              <a:rPr lang="fr-FR" b="1" dirty="0" smtClean="0">
                <a:ln>
                  <a:solidFill>
                    <a:schemeClr val="accent2"/>
                  </a:solidFill>
                </a:ln>
                <a:latin typeface="+mn-lt"/>
              </a:rPr>
              <a:t>-les interventions</a:t>
            </a:r>
            <a:endParaRPr lang="fr-FR" b="1" dirty="0">
              <a:ln>
                <a:solidFill>
                  <a:schemeClr val="accent2"/>
                </a:solidFill>
              </a:ln>
              <a:latin typeface="+mn-lt"/>
            </a:endParaRPr>
          </a:p>
        </p:txBody>
      </p:sp>
      <p:sp>
        <p:nvSpPr>
          <p:cNvPr id="3" name="Content Placeholder 2"/>
          <p:cNvSpPr>
            <a:spLocks noGrp="1"/>
          </p:cNvSpPr>
          <p:nvPr>
            <p:ph idx="1"/>
          </p:nvPr>
        </p:nvSpPr>
        <p:spPr/>
        <p:txBody>
          <a:bodyPr/>
          <a:lstStyle/>
          <a:p>
            <a:pPr marL="0" indent="0">
              <a:buNone/>
            </a:pPr>
            <a:r>
              <a:rPr lang="fr-FR" u="sng" dirty="0"/>
              <a:t>Entreprendre la gestion des risques </a:t>
            </a:r>
            <a:endParaRPr lang="fr-FR" u="sng" dirty="0" smtClean="0"/>
          </a:p>
          <a:p>
            <a:r>
              <a:rPr lang="fr-FR" dirty="0" smtClean="0">
                <a:solidFill>
                  <a:srgbClr val="FF0000"/>
                </a:solidFill>
              </a:rPr>
              <a:t>Élaborer </a:t>
            </a:r>
            <a:r>
              <a:rPr lang="fr-FR" dirty="0">
                <a:solidFill>
                  <a:srgbClr val="FF0000"/>
                </a:solidFill>
              </a:rPr>
              <a:t>des listes de contrôle de l’état de préparation </a:t>
            </a:r>
          </a:p>
          <a:p>
            <a:r>
              <a:rPr lang="fr-FR" dirty="0" smtClean="0"/>
              <a:t>S’engager </a:t>
            </a:r>
            <a:r>
              <a:rPr lang="fr-FR" dirty="0"/>
              <a:t>dans les mécanismes de coordination internationale </a:t>
            </a:r>
            <a:endParaRPr lang="fr-FR" dirty="0" smtClean="0"/>
          </a:p>
          <a:p>
            <a:r>
              <a:rPr lang="fr-FR" dirty="0" smtClean="0">
                <a:solidFill>
                  <a:srgbClr val="FF0000"/>
                </a:solidFill>
              </a:rPr>
              <a:t>Développer </a:t>
            </a:r>
            <a:r>
              <a:rPr lang="fr-FR" dirty="0">
                <a:solidFill>
                  <a:srgbClr val="FF0000"/>
                </a:solidFill>
              </a:rPr>
              <a:t>les relations avec les fournisseurs </a:t>
            </a:r>
          </a:p>
          <a:p>
            <a:r>
              <a:rPr lang="fr-FR" dirty="0" smtClean="0">
                <a:solidFill>
                  <a:srgbClr val="FF0000"/>
                </a:solidFill>
              </a:rPr>
              <a:t>Créer </a:t>
            </a:r>
            <a:r>
              <a:rPr lang="fr-FR" dirty="0">
                <a:solidFill>
                  <a:srgbClr val="FF0000"/>
                </a:solidFill>
              </a:rPr>
              <a:t>des documents relatifs aux exigences d’importation spécifiques au pays </a:t>
            </a:r>
          </a:p>
          <a:p>
            <a:r>
              <a:rPr lang="fr-FR" dirty="0" smtClean="0">
                <a:solidFill>
                  <a:srgbClr val="FF0000"/>
                </a:solidFill>
              </a:rPr>
              <a:t>Élaborer </a:t>
            </a:r>
            <a:r>
              <a:rPr lang="fr-FR" dirty="0">
                <a:solidFill>
                  <a:srgbClr val="FF0000"/>
                </a:solidFill>
              </a:rPr>
              <a:t>une liste de « produits vitaux ». </a:t>
            </a:r>
          </a:p>
          <a:p>
            <a:r>
              <a:rPr lang="fr-FR" dirty="0" smtClean="0"/>
              <a:t>Se </a:t>
            </a:r>
            <a:r>
              <a:rPr lang="fr-FR" dirty="0"/>
              <a:t>familiariser avec les modèles de kits de santé existants </a:t>
            </a:r>
          </a:p>
        </p:txBody>
      </p:sp>
    </p:spTree>
    <p:extLst>
      <p:ext uri="{BB962C8B-B14F-4D97-AF65-F5344CB8AC3E}">
        <p14:creationId xmlns:p14="http://schemas.microsoft.com/office/powerpoint/2010/main" val="2262750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r-FR" dirty="0"/>
              <a:t>Effectuer une évaluation des </a:t>
            </a:r>
            <a:r>
              <a:rPr lang="fr-FR" dirty="0" smtClean="0"/>
              <a:t>besoins</a:t>
            </a:r>
          </a:p>
          <a:p>
            <a:r>
              <a:rPr lang="fr-FR" dirty="0" smtClean="0"/>
              <a:t>Sélectionner </a:t>
            </a:r>
            <a:r>
              <a:rPr lang="fr-FR" dirty="0"/>
              <a:t>les fournisseurs de produits pharmaceutiques </a:t>
            </a:r>
            <a:endParaRPr lang="fr-FR" dirty="0" smtClean="0"/>
          </a:p>
          <a:p>
            <a:r>
              <a:rPr lang="fr-FR" dirty="0" smtClean="0"/>
              <a:t>Coordonner </a:t>
            </a:r>
            <a:r>
              <a:rPr lang="fr-FR" dirty="0"/>
              <a:t>les efforts de </a:t>
            </a:r>
            <a:r>
              <a:rPr lang="fr-FR" dirty="0" smtClean="0"/>
              <a:t>réponse</a:t>
            </a:r>
          </a:p>
          <a:p>
            <a:r>
              <a:rPr lang="fr-FR" dirty="0" smtClean="0"/>
              <a:t>Gérer </a:t>
            </a:r>
            <a:r>
              <a:rPr lang="fr-FR" dirty="0"/>
              <a:t>les risques de sécurité pour le personnel </a:t>
            </a:r>
            <a:endParaRPr lang="fr-FR" dirty="0" smtClean="0"/>
          </a:p>
          <a:p>
            <a:r>
              <a:rPr lang="fr-FR" dirty="0" smtClean="0"/>
              <a:t>Utiliser </a:t>
            </a:r>
            <a:r>
              <a:rPr lang="fr-FR" dirty="0"/>
              <a:t>les capacités du secteur </a:t>
            </a:r>
            <a:r>
              <a:rPr lang="fr-FR" dirty="0" smtClean="0"/>
              <a:t>privé</a:t>
            </a:r>
          </a:p>
          <a:p>
            <a:r>
              <a:rPr lang="fr-FR" dirty="0" smtClean="0"/>
              <a:t>Prévoir </a:t>
            </a:r>
            <a:r>
              <a:rPr lang="fr-FR" dirty="0"/>
              <a:t>des conditions de </a:t>
            </a:r>
            <a:r>
              <a:rPr lang="fr-FR" dirty="0" smtClean="0"/>
              <a:t>livraison difficiles</a:t>
            </a:r>
          </a:p>
          <a:p>
            <a:r>
              <a:rPr lang="fr-FR" dirty="0" smtClean="0"/>
              <a:t>Assurer </a:t>
            </a:r>
            <a:r>
              <a:rPr lang="fr-FR" dirty="0"/>
              <a:t>une gestion responsable des déchets </a:t>
            </a:r>
          </a:p>
          <a:p>
            <a:r>
              <a:rPr lang="fr-FR" dirty="0" smtClean="0"/>
              <a:t>Établir </a:t>
            </a:r>
            <a:r>
              <a:rPr lang="fr-FR" dirty="0"/>
              <a:t>une visibilité de base sur l’inventaire et les transactions </a:t>
            </a:r>
          </a:p>
        </p:txBody>
      </p:sp>
      <p:sp>
        <p:nvSpPr>
          <p:cNvPr id="4" name="Title 1"/>
          <p:cNvSpPr>
            <a:spLocks noGrp="1"/>
          </p:cNvSpPr>
          <p:nvPr>
            <p:ph type="title"/>
          </p:nvPr>
        </p:nvSpPr>
        <p:spPr>
          <a:xfrm>
            <a:off x="838200" y="365125"/>
            <a:ext cx="6837218" cy="1325563"/>
          </a:xfrm>
          <a:ln>
            <a:solidFill>
              <a:schemeClr val="accent2"/>
            </a:solidFill>
          </a:ln>
        </p:spPr>
        <p:txBody>
          <a:bodyPr/>
          <a:lstStyle/>
          <a:p>
            <a:pPr algn="ctr"/>
            <a:r>
              <a:rPr lang="fr-FR" b="1" dirty="0" smtClean="0">
                <a:ln>
                  <a:solidFill>
                    <a:schemeClr val="accent2"/>
                  </a:solidFill>
                </a:ln>
                <a:latin typeface="+mn-lt"/>
              </a:rPr>
              <a:t>La phase aigue des urgences</a:t>
            </a:r>
            <a:br>
              <a:rPr lang="fr-FR" b="1" dirty="0" smtClean="0">
                <a:ln>
                  <a:solidFill>
                    <a:schemeClr val="accent2"/>
                  </a:solidFill>
                </a:ln>
                <a:latin typeface="+mn-lt"/>
              </a:rPr>
            </a:br>
            <a:r>
              <a:rPr lang="fr-FR" b="1" dirty="0" smtClean="0">
                <a:ln>
                  <a:solidFill>
                    <a:schemeClr val="accent2"/>
                  </a:solidFill>
                </a:ln>
                <a:latin typeface="+mn-lt"/>
              </a:rPr>
              <a:t>-les interventions</a:t>
            </a:r>
            <a:endParaRPr lang="fr-FR" b="1" dirty="0">
              <a:ln>
                <a:solidFill>
                  <a:schemeClr val="accent2"/>
                </a:solidFill>
              </a:ln>
              <a:latin typeface="+mn-lt"/>
            </a:endParaRPr>
          </a:p>
        </p:txBody>
      </p:sp>
    </p:spTree>
    <p:extLst>
      <p:ext uri="{BB962C8B-B14F-4D97-AF65-F5344CB8AC3E}">
        <p14:creationId xmlns:p14="http://schemas.microsoft.com/office/powerpoint/2010/main" val="148439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626927" cy="1325563"/>
          </a:xfrm>
          <a:ln>
            <a:solidFill>
              <a:schemeClr val="accent2"/>
            </a:solidFill>
          </a:ln>
        </p:spPr>
        <p:txBody>
          <a:bodyPr/>
          <a:lstStyle/>
          <a:p>
            <a:pPr algn="ctr"/>
            <a:r>
              <a:rPr lang="fr-FR" b="1" dirty="0" smtClean="0">
                <a:ln>
                  <a:solidFill>
                    <a:schemeClr val="accent2"/>
                  </a:solidFill>
                </a:ln>
                <a:latin typeface="+mn-lt"/>
              </a:rPr>
              <a:t>La phase chronique de la crise</a:t>
            </a:r>
            <a:br>
              <a:rPr lang="fr-FR" b="1" dirty="0" smtClean="0">
                <a:ln>
                  <a:solidFill>
                    <a:schemeClr val="accent2"/>
                  </a:solidFill>
                </a:ln>
                <a:latin typeface="+mn-lt"/>
              </a:rPr>
            </a:br>
            <a:r>
              <a:rPr lang="fr-FR" b="1" dirty="0" smtClean="0">
                <a:ln>
                  <a:solidFill>
                    <a:schemeClr val="accent2"/>
                  </a:solidFill>
                </a:ln>
                <a:latin typeface="+mn-lt"/>
              </a:rPr>
              <a:t>les interventions </a:t>
            </a:r>
            <a:endParaRPr lang="fr-FR" b="1" dirty="0">
              <a:ln>
                <a:solidFill>
                  <a:schemeClr val="accent2"/>
                </a:solidFill>
              </a:ln>
              <a:latin typeface="+mn-lt"/>
            </a:endParaRPr>
          </a:p>
        </p:txBody>
      </p:sp>
      <p:sp>
        <p:nvSpPr>
          <p:cNvPr id="3" name="Content Placeholder 2"/>
          <p:cNvSpPr>
            <a:spLocks noGrp="1"/>
          </p:cNvSpPr>
          <p:nvPr>
            <p:ph idx="1"/>
          </p:nvPr>
        </p:nvSpPr>
        <p:spPr>
          <a:xfrm>
            <a:off x="838200" y="2175164"/>
            <a:ext cx="10515600" cy="2272146"/>
          </a:xfrm>
        </p:spPr>
        <p:txBody>
          <a:bodyPr/>
          <a:lstStyle/>
          <a:p>
            <a:r>
              <a:rPr lang="fr-FR" dirty="0" smtClean="0"/>
              <a:t>Passer </a:t>
            </a:r>
            <a:r>
              <a:rPr lang="fr-FR" dirty="0"/>
              <a:t>de l’utilisation </a:t>
            </a:r>
            <a:r>
              <a:rPr lang="fr-FR" dirty="0">
                <a:solidFill>
                  <a:srgbClr val="FF0000"/>
                </a:solidFill>
              </a:rPr>
              <a:t>de </a:t>
            </a:r>
            <a:r>
              <a:rPr lang="fr-FR" dirty="0" smtClean="0">
                <a:solidFill>
                  <a:srgbClr val="FF0000"/>
                </a:solidFill>
              </a:rPr>
              <a:t>kits ou paquetages </a:t>
            </a:r>
            <a:r>
              <a:rPr lang="fr-FR" dirty="0">
                <a:solidFill>
                  <a:srgbClr val="FF0000"/>
                </a:solidFill>
              </a:rPr>
              <a:t>standardisés à </a:t>
            </a:r>
            <a:r>
              <a:rPr lang="fr-FR" dirty="0" smtClean="0">
                <a:solidFill>
                  <a:srgbClr val="FF0000"/>
                </a:solidFill>
              </a:rPr>
              <a:t>des articles individuels (afin de limiter les gaspillages)</a:t>
            </a:r>
          </a:p>
          <a:p>
            <a:r>
              <a:rPr lang="fr-FR" dirty="0"/>
              <a:t>Faire passer les achats à des sources </a:t>
            </a:r>
            <a:r>
              <a:rPr lang="fr-FR" dirty="0" smtClean="0"/>
              <a:t>d’approvisionnement </a:t>
            </a:r>
            <a:r>
              <a:rPr lang="fr-FR" dirty="0"/>
              <a:t>locales </a:t>
            </a:r>
            <a:endParaRPr lang="fr-FR" dirty="0" smtClean="0"/>
          </a:p>
          <a:p>
            <a:r>
              <a:rPr lang="fr-FR" dirty="0" smtClean="0"/>
              <a:t>Gérer </a:t>
            </a:r>
            <a:r>
              <a:rPr lang="fr-FR" dirty="0"/>
              <a:t>les sources d’approvisionnement sur le </a:t>
            </a:r>
            <a:r>
              <a:rPr lang="fr-FR" dirty="0" smtClean="0"/>
              <a:t>long </a:t>
            </a:r>
            <a:r>
              <a:rPr lang="fr-FR" dirty="0"/>
              <a:t>terme</a:t>
            </a:r>
          </a:p>
        </p:txBody>
      </p:sp>
    </p:spTree>
    <p:extLst>
      <p:ext uri="{BB962C8B-B14F-4D97-AF65-F5344CB8AC3E}">
        <p14:creationId xmlns:p14="http://schemas.microsoft.com/office/powerpoint/2010/main" val="1295885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8036"/>
            <a:ext cx="9012382" cy="900546"/>
          </a:xfrm>
          <a:ln>
            <a:solidFill>
              <a:schemeClr val="accent2"/>
            </a:solidFill>
          </a:ln>
        </p:spPr>
        <p:txBody>
          <a:bodyPr/>
          <a:lstStyle/>
          <a:p>
            <a:r>
              <a:rPr lang="fr-FR" b="1" dirty="0" smtClean="0">
                <a:ln>
                  <a:solidFill>
                    <a:schemeClr val="accent2"/>
                  </a:solidFill>
                </a:ln>
                <a:latin typeface="+mn-lt"/>
              </a:rPr>
              <a:t>La phase post crise- les interventions </a:t>
            </a:r>
            <a:endParaRPr lang="fr-FR" b="1" dirty="0">
              <a:ln>
                <a:solidFill>
                  <a:schemeClr val="accent2"/>
                </a:solidFill>
              </a:ln>
              <a:latin typeface="+mn-lt"/>
            </a:endParaRPr>
          </a:p>
        </p:txBody>
      </p:sp>
      <p:sp>
        <p:nvSpPr>
          <p:cNvPr id="3" name="Content Placeholder 2"/>
          <p:cNvSpPr>
            <a:spLocks noGrp="1"/>
          </p:cNvSpPr>
          <p:nvPr>
            <p:ph idx="1"/>
          </p:nvPr>
        </p:nvSpPr>
        <p:spPr/>
        <p:txBody>
          <a:bodyPr>
            <a:normAutofit fontScale="85000" lnSpcReduction="10000"/>
          </a:bodyPr>
          <a:lstStyle/>
          <a:p>
            <a:r>
              <a:rPr lang="fr-FR" dirty="0" smtClean="0"/>
              <a:t>Les </a:t>
            </a:r>
            <a:r>
              <a:rPr lang="fr-FR" dirty="0"/>
              <a:t>projets de reconstruction des infrastructures peuvent se </a:t>
            </a:r>
            <a:r>
              <a:rPr lang="fr-FR" dirty="0" smtClean="0"/>
              <a:t>poursuivre. </a:t>
            </a:r>
          </a:p>
          <a:p>
            <a:r>
              <a:rPr lang="fr-FR" dirty="0" smtClean="0">
                <a:solidFill>
                  <a:srgbClr val="FF0000"/>
                </a:solidFill>
              </a:rPr>
              <a:t>Renforcer le suivi évaluation pour éviter le gaspillages et le pillage des produits;</a:t>
            </a:r>
          </a:p>
          <a:p>
            <a:r>
              <a:rPr lang="fr-FR" dirty="0" smtClean="0"/>
              <a:t>Le </a:t>
            </a:r>
            <a:r>
              <a:rPr lang="fr-FR" dirty="0"/>
              <a:t>gouvernement et d’autres partenaires </a:t>
            </a:r>
            <a:r>
              <a:rPr lang="fr-FR" dirty="0" smtClean="0"/>
              <a:t>continueront de </a:t>
            </a:r>
            <a:r>
              <a:rPr lang="fr-FR" dirty="0"/>
              <a:t>soutenir le système de santé et améliorer continuellement les performances</a:t>
            </a:r>
            <a:r>
              <a:rPr lang="fr-FR" dirty="0" smtClean="0"/>
              <a:t>.</a:t>
            </a:r>
          </a:p>
          <a:p>
            <a:r>
              <a:rPr lang="fr-FR" dirty="0" smtClean="0"/>
              <a:t>Poursuivre le renforcement des capacités du personnel </a:t>
            </a:r>
          </a:p>
          <a:p>
            <a:r>
              <a:rPr lang="fr-FR" dirty="0" smtClean="0"/>
              <a:t>Etablir les relations avec les fournisseurs </a:t>
            </a:r>
          </a:p>
          <a:p>
            <a:r>
              <a:rPr lang="fr-FR" dirty="0" smtClean="0"/>
              <a:t>Mettre </a:t>
            </a:r>
            <a:r>
              <a:rPr lang="fr-FR" dirty="0"/>
              <a:t>à jour les listes de médicaments essentiels et vitaux, </a:t>
            </a:r>
            <a:endParaRPr lang="fr-FR" dirty="0" smtClean="0"/>
          </a:p>
          <a:p>
            <a:r>
              <a:rPr lang="fr-FR" dirty="0" smtClean="0">
                <a:solidFill>
                  <a:srgbClr val="FF0000"/>
                </a:solidFill>
              </a:rPr>
              <a:t>Intégrer </a:t>
            </a:r>
            <a:r>
              <a:rPr lang="fr-FR" dirty="0">
                <a:solidFill>
                  <a:srgbClr val="FF0000"/>
                </a:solidFill>
              </a:rPr>
              <a:t>la surveillance et la gestion des risques dans leurs activités courantes de gestion de la chaîne d’approvisionnement en matière de santé</a:t>
            </a:r>
            <a:r>
              <a:rPr lang="fr-FR" dirty="0" smtClean="0">
                <a:solidFill>
                  <a:srgbClr val="FF0000"/>
                </a:solidFill>
              </a:rPr>
              <a:t>.</a:t>
            </a:r>
          </a:p>
          <a:p>
            <a:r>
              <a:rPr lang="fr-FR" dirty="0" smtClean="0">
                <a:solidFill>
                  <a:srgbClr val="FF0000"/>
                </a:solidFill>
              </a:rPr>
              <a:t>Travailler avec les communautés pour identifier les lacunes ainsi que les leçons apprises afin d’améliorer notre programmation et performance.  </a:t>
            </a:r>
            <a:endParaRPr lang="fr-FR" dirty="0">
              <a:solidFill>
                <a:srgbClr val="FF0000"/>
              </a:solidFill>
            </a:endParaRPr>
          </a:p>
        </p:txBody>
      </p:sp>
    </p:spTree>
    <p:extLst>
      <p:ext uri="{BB962C8B-B14F-4D97-AF65-F5344CB8AC3E}">
        <p14:creationId xmlns:p14="http://schemas.microsoft.com/office/powerpoint/2010/main" val="1645989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0018" y="2554143"/>
            <a:ext cx="6975764" cy="1325563"/>
          </a:xfrm>
          <a:ln>
            <a:solidFill>
              <a:schemeClr val="accent2"/>
            </a:solidFill>
          </a:ln>
        </p:spPr>
        <p:txBody>
          <a:bodyPr>
            <a:normAutofit/>
          </a:bodyPr>
          <a:lstStyle/>
          <a:p>
            <a:r>
              <a:rPr lang="fr-FR" sz="4800" b="1" dirty="0" smtClean="0">
                <a:ln>
                  <a:solidFill>
                    <a:schemeClr val="accent2"/>
                  </a:solidFill>
                </a:ln>
                <a:latin typeface="+mn-lt"/>
              </a:rPr>
              <a:t>Informations essentielles</a:t>
            </a:r>
            <a:endParaRPr lang="fr-FR" sz="4800" b="1" dirty="0">
              <a:ln>
                <a:solidFill>
                  <a:schemeClr val="accent2"/>
                </a:solidFill>
              </a:ln>
              <a:latin typeface="+mn-lt"/>
            </a:endParaRPr>
          </a:p>
        </p:txBody>
      </p:sp>
    </p:spTree>
    <p:extLst>
      <p:ext uri="{BB962C8B-B14F-4D97-AF65-F5344CB8AC3E}">
        <p14:creationId xmlns:p14="http://schemas.microsoft.com/office/powerpoint/2010/main" val="3931848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923208" cy="755337"/>
          </a:xfrm>
          <a:ln>
            <a:solidFill>
              <a:schemeClr val="accent4"/>
            </a:solidFill>
          </a:ln>
        </p:spPr>
        <p:txBody>
          <a:bodyPr anchor="t"/>
          <a:lstStyle/>
          <a:p>
            <a:r>
              <a:rPr lang="fr-FR" b="1" dirty="0" smtClean="0">
                <a:ln>
                  <a:solidFill>
                    <a:schemeClr val="accent2"/>
                  </a:solidFill>
                </a:ln>
                <a:latin typeface="+mn-lt"/>
              </a:rPr>
              <a:t>Le plan de présentation </a:t>
            </a:r>
            <a:endParaRPr lang="fr-FR" b="1" dirty="0">
              <a:ln>
                <a:solidFill>
                  <a:schemeClr val="accent2"/>
                </a:solidFill>
              </a:ln>
              <a:latin typeface="+mn-lt"/>
            </a:endParaRPr>
          </a:p>
        </p:txBody>
      </p:sp>
      <p:sp>
        <p:nvSpPr>
          <p:cNvPr id="3" name="Content Placeholder 2"/>
          <p:cNvSpPr>
            <a:spLocks noGrp="1"/>
          </p:cNvSpPr>
          <p:nvPr>
            <p:ph idx="1"/>
          </p:nvPr>
        </p:nvSpPr>
        <p:spPr>
          <a:xfrm>
            <a:off x="838199" y="1300766"/>
            <a:ext cx="11175609" cy="4876197"/>
          </a:xfrm>
        </p:spPr>
        <p:txBody>
          <a:bodyPr/>
          <a:lstStyle/>
          <a:p>
            <a:pPr lvl="0"/>
            <a:r>
              <a:rPr lang="fr-FR" sz="2600" dirty="0" smtClean="0">
                <a:solidFill>
                  <a:prstClr val="black"/>
                </a:solidFill>
              </a:rPr>
              <a:t>Les </a:t>
            </a:r>
            <a:r>
              <a:rPr lang="fr-FR" sz="2600" dirty="0">
                <a:solidFill>
                  <a:prstClr val="black"/>
                </a:solidFill>
              </a:rPr>
              <a:t>objectifs du module</a:t>
            </a:r>
          </a:p>
          <a:p>
            <a:r>
              <a:rPr lang="fr-FR" sz="2600" dirty="0">
                <a:solidFill>
                  <a:prstClr val="black"/>
                </a:solidFill>
              </a:rPr>
              <a:t>Les objectifs d’apprentissage</a:t>
            </a:r>
          </a:p>
          <a:p>
            <a:pPr lvl="0"/>
            <a:r>
              <a:rPr lang="fr-FR" sz="2600" dirty="0" smtClean="0">
                <a:solidFill>
                  <a:prstClr val="black"/>
                </a:solidFill>
              </a:rPr>
              <a:t>Introduction</a:t>
            </a:r>
          </a:p>
          <a:p>
            <a:pPr lvl="0"/>
            <a:r>
              <a:rPr lang="fr-FR" sz="2600" dirty="0" smtClean="0"/>
              <a:t>Le programme logistique</a:t>
            </a:r>
          </a:p>
          <a:p>
            <a:pPr lvl="0"/>
            <a:r>
              <a:rPr lang="fr-FR" sz="2600" dirty="0" smtClean="0">
                <a:solidFill>
                  <a:prstClr val="black"/>
                </a:solidFill>
              </a:rPr>
              <a:t>Informations </a:t>
            </a:r>
            <a:r>
              <a:rPr lang="fr-FR" sz="2600" dirty="0">
                <a:solidFill>
                  <a:prstClr val="black"/>
                </a:solidFill>
              </a:rPr>
              <a:t>essentielles </a:t>
            </a:r>
            <a:r>
              <a:rPr lang="fr-FR" sz="2600" dirty="0" smtClean="0">
                <a:solidFill>
                  <a:prstClr val="black"/>
                </a:solidFill>
              </a:rPr>
              <a:t>pour la gestion de la chaine d’approvisionnement.</a:t>
            </a:r>
          </a:p>
          <a:p>
            <a:pPr lvl="0"/>
            <a:r>
              <a:rPr lang="fr-FR" sz="2600" dirty="0" smtClean="0">
                <a:solidFill>
                  <a:prstClr val="black"/>
                </a:solidFill>
              </a:rPr>
              <a:t>Les étapes de la chaine d’approvisionnement </a:t>
            </a:r>
          </a:p>
          <a:p>
            <a:pPr lvl="0"/>
            <a:r>
              <a:rPr lang="fr-FR" sz="2600" dirty="0" smtClean="0">
                <a:solidFill>
                  <a:prstClr val="black"/>
                </a:solidFill>
              </a:rPr>
              <a:t>La coordination de chaine d’approvisionnement</a:t>
            </a:r>
          </a:p>
          <a:p>
            <a:pPr lvl="0"/>
            <a:r>
              <a:rPr lang="fr-FR" sz="2600" dirty="0" smtClean="0">
                <a:solidFill>
                  <a:prstClr val="black"/>
                </a:solidFill>
              </a:rPr>
              <a:t>Le plaidoyer pour une chaine d’approvisionnement efficace. </a:t>
            </a:r>
          </a:p>
          <a:p>
            <a:pPr lvl="0"/>
            <a:r>
              <a:rPr lang="fr-FR" sz="2600" dirty="0" smtClean="0">
                <a:solidFill>
                  <a:prstClr val="black"/>
                </a:solidFill>
              </a:rPr>
              <a:t>Les messages clés. </a:t>
            </a:r>
            <a:endParaRPr lang="fr-FR" sz="2600" dirty="0">
              <a:solidFill>
                <a:prstClr val="black"/>
              </a:solidFill>
            </a:endParaRPr>
          </a:p>
          <a:p>
            <a:pPr lvl="0"/>
            <a:endParaRPr lang="fr-FR" dirty="0" smtClean="0">
              <a:solidFill>
                <a:prstClr val="black"/>
              </a:solidFill>
            </a:endParaRPr>
          </a:p>
          <a:p>
            <a:pPr lvl="0"/>
            <a:endParaRPr lang="fr-FR" dirty="0">
              <a:solidFill>
                <a:prstClr val="black"/>
              </a:solidFill>
            </a:endParaRPr>
          </a:p>
          <a:p>
            <a:endParaRPr lang="fr-FR" dirty="0"/>
          </a:p>
        </p:txBody>
      </p:sp>
    </p:spTree>
    <p:extLst>
      <p:ext uri="{BB962C8B-B14F-4D97-AF65-F5344CB8AC3E}">
        <p14:creationId xmlns:p14="http://schemas.microsoft.com/office/powerpoint/2010/main" val="1522970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87819"/>
            <a:ext cx="10515600" cy="4230806"/>
          </a:xfrm>
        </p:spPr>
        <p:txBody>
          <a:bodyPr/>
          <a:lstStyle/>
          <a:p>
            <a:r>
              <a:rPr lang="fr-FR" dirty="0" smtClean="0"/>
              <a:t>Déterminer/ obtenir les fournitures de SSR dans le pays (ministère de </a:t>
            </a:r>
            <a:r>
              <a:rPr lang="fr-FR" dirty="0"/>
              <a:t>la santé).</a:t>
            </a:r>
            <a:endParaRPr lang="fr-FR" dirty="0" smtClean="0"/>
          </a:p>
          <a:p>
            <a:r>
              <a:rPr lang="fr-FR" dirty="0" smtClean="0"/>
              <a:t>Repérer les possibles endroits d’achats des fournitures SSR en international:</a:t>
            </a:r>
          </a:p>
          <a:p>
            <a:pPr lvl="1">
              <a:buFont typeface="Wingdings" panose="05000000000000000000" pitchFamily="2" charset="2"/>
              <a:buChar char="Ø"/>
            </a:pPr>
            <a:r>
              <a:rPr lang="fr-FR" dirty="0" smtClean="0"/>
              <a:t>En s’appuyant sur le Ministère de </a:t>
            </a:r>
            <a:r>
              <a:rPr lang="fr-FR" dirty="0"/>
              <a:t>la Santé;</a:t>
            </a:r>
            <a:endParaRPr lang="fr-FR" dirty="0" smtClean="0"/>
          </a:p>
          <a:p>
            <a:pPr lvl="1">
              <a:buFont typeface="Wingdings" panose="05000000000000000000" pitchFamily="2" charset="2"/>
              <a:buChar char="Ø"/>
            </a:pPr>
            <a:r>
              <a:rPr lang="fr-FR" dirty="0" smtClean="0"/>
              <a:t>A travers l’UNFPA; </a:t>
            </a:r>
          </a:p>
          <a:p>
            <a:pPr lvl="1">
              <a:buFont typeface="Wingdings" panose="05000000000000000000" pitchFamily="2" charset="2"/>
              <a:buChar char="Ø"/>
            </a:pPr>
            <a:r>
              <a:rPr lang="fr-FR" dirty="0" smtClean="0"/>
              <a:t>Auprès des dépôts régionaux des partenaires, par exemple le Programme Alimentaire Mondial (PAM)).  </a:t>
            </a:r>
          </a:p>
          <a:p>
            <a:endParaRPr lang="fr-FR" sz="2400" dirty="0" smtClean="0"/>
          </a:p>
          <a:p>
            <a:endParaRPr lang="fr-FR" sz="2000" dirty="0"/>
          </a:p>
        </p:txBody>
      </p:sp>
      <p:sp>
        <p:nvSpPr>
          <p:cNvPr id="4" name="Title 1"/>
          <p:cNvSpPr>
            <a:spLocks noGrp="1"/>
          </p:cNvSpPr>
          <p:nvPr>
            <p:ph type="title"/>
          </p:nvPr>
        </p:nvSpPr>
        <p:spPr>
          <a:xfrm>
            <a:off x="838200" y="483226"/>
            <a:ext cx="10293927" cy="1123901"/>
          </a:xfrm>
          <a:ln>
            <a:solidFill>
              <a:schemeClr val="accent4"/>
            </a:solidFill>
          </a:ln>
        </p:spPr>
        <p:txBody>
          <a:bodyPr anchor="t">
            <a:noAutofit/>
          </a:bodyPr>
          <a:lstStyle/>
          <a:p>
            <a:pPr algn="ctr"/>
            <a:r>
              <a:rPr lang="fr-FR" sz="4000" b="1" dirty="0" smtClean="0">
                <a:ln>
                  <a:solidFill>
                    <a:schemeClr val="accent2"/>
                  </a:solidFill>
                </a:ln>
                <a:latin typeface="+mn-lt"/>
              </a:rPr>
              <a:t>La commande des produits en urgence pour la mise en œuvre du DMU-SSR </a:t>
            </a:r>
            <a:endParaRPr lang="fr-FR" sz="4000" b="1" dirty="0">
              <a:ln>
                <a:solidFill>
                  <a:schemeClr val="accent2"/>
                </a:solidFill>
              </a:ln>
              <a:latin typeface="+mn-lt"/>
            </a:endParaRPr>
          </a:p>
        </p:txBody>
      </p:sp>
    </p:spTree>
    <p:extLst>
      <p:ext uri="{BB962C8B-B14F-4D97-AF65-F5344CB8AC3E}">
        <p14:creationId xmlns:p14="http://schemas.microsoft.com/office/powerpoint/2010/main" val="13453191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20982"/>
            <a:ext cx="11007436" cy="4959927"/>
          </a:xfrm>
        </p:spPr>
        <p:txBody>
          <a:bodyPr>
            <a:normAutofit fontScale="77500" lnSpcReduction="20000"/>
          </a:bodyPr>
          <a:lstStyle/>
          <a:p>
            <a:pPr marL="0" indent="0">
              <a:buNone/>
            </a:pPr>
            <a:r>
              <a:rPr lang="fr-FR" b="1" dirty="0" smtClean="0"/>
              <a:t>A. </a:t>
            </a:r>
            <a:r>
              <a:rPr lang="fr-FR" sz="3600" b="1" dirty="0" smtClean="0">
                <a:solidFill>
                  <a:srgbClr val="FF0000"/>
                </a:solidFill>
              </a:rPr>
              <a:t>Pour la commande </a:t>
            </a:r>
            <a:r>
              <a:rPr lang="fr-FR" sz="3600" b="1" dirty="0">
                <a:solidFill>
                  <a:srgbClr val="FF0000"/>
                </a:solidFill>
              </a:rPr>
              <a:t>d</a:t>
            </a:r>
            <a:r>
              <a:rPr lang="fr-FR" sz="3600" b="1" dirty="0" smtClean="0">
                <a:solidFill>
                  <a:srgbClr val="FF0000"/>
                </a:solidFill>
              </a:rPr>
              <a:t>es produits médicaux et d’autres fournitures: </a:t>
            </a:r>
          </a:p>
          <a:p>
            <a:pPr marL="1028700" lvl="1" indent="-571500">
              <a:buFont typeface="+mj-lt"/>
              <a:buAutoNum type="romanLcPeriod"/>
            </a:pPr>
            <a:r>
              <a:rPr lang="fr-FR" sz="3100" b="1" dirty="0" smtClean="0"/>
              <a:t>les populations touchées par les urgences</a:t>
            </a:r>
            <a:r>
              <a:rPr lang="fr-FR" sz="3100" i="1" dirty="0" smtClean="0"/>
              <a:t>. </a:t>
            </a:r>
          </a:p>
          <a:p>
            <a:pPr marL="1028700" lvl="1" indent="-571500">
              <a:buFont typeface="+mj-lt"/>
              <a:buAutoNum type="romanLcPeriod"/>
            </a:pPr>
            <a:r>
              <a:rPr lang="fr-FR" sz="3100" b="1" dirty="0" smtClean="0"/>
              <a:t>la géographie et la démographie de la zone desservie </a:t>
            </a:r>
            <a:r>
              <a:rPr lang="fr-FR" sz="2800" dirty="0" smtClean="0"/>
              <a:t>– </a:t>
            </a:r>
            <a:r>
              <a:rPr lang="fr-FR" sz="2800" i="1" dirty="0" smtClean="0"/>
              <a:t>guidera la planification de la chaîne d’approvisionnement. </a:t>
            </a:r>
          </a:p>
          <a:p>
            <a:pPr marL="1028700" lvl="1" indent="-571500">
              <a:buFont typeface="+mj-lt"/>
              <a:buAutoNum type="romanLcPeriod"/>
            </a:pPr>
            <a:r>
              <a:rPr lang="fr-FR" sz="3100" b="1" dirty="0" smtClean="0"/>
              <a:t>les anciens niveaux d’approvisionnement des formations sanitaires</a:t>
            </a:r>
            <a:r>
              <a:rPr lang="fr-FR" sz="3100" dirty="0" smtClean="0"/>
              <a:t>. </a:t>
            </a:r>
          </a:p>
          <a:p>
            <a:pPr marL="1028700" lvl="1" indent="-571500">
              <a:buFont typeface="+mj-lt"/>
              <a:buAutoNum type="romanLcPeriod"/>
            </a:pPr>
            <a:r>
              <a:rPr lang="fr-FR" sz="3100" b="1" dirty="0" smtClean="0"/>
              <a:t>le stock actuel et la conservation au sein des établissements de santé</a:t>
            </a:r>
            <a:r>
              <a:rPr lang="fr-FR" sz="3100" dirty="0"/>
              <a:t>.</a:t>
            </a:r>
            <a:r>
              <a:rPr lang="fr-FR" sz="3100" dirty="0" smtClean="0"/>
              <a:t> </a:t>
            </a:r>
          </a:p>
          <a:p>
            <a:pPr marL="1028700" lvl="1" indent="-571500">
              <a:buFont typeface="+mj-lt"/>
              <a:buAutoNum type="romanLcPeriod"/>
            </a:pPr>
            <a:r>
              <a:rPr lang="fr-FR" sz="3100" b="1" dirty="0" smtClean="0"/>
              <a:t>les spécificités des produits </a:t>
            </a:r>
            <a:r>
              <a:rPr lang="fr-FR" sz="2800" dirty="0" smtClean="0"/>
              <a:t>– </a:t>
            </a:r>
            <a:r>
              <a:rPr lang="fr-FR" sz="2800" i="1" dirty="0" smtClean="0"/>
              <a:t>pour calculer le poids et le volume des produits requis, notamment ceux qui nécessitent le stockage au froid. Le frais de transport en fret est basé sur le poids et volume. A communiquer par l’équipe technique.</a:t>
            </a:r>
            <a:r>
              <a:rPr lang="fr-FR" sz="3100" dirty="0" smtClean="0"/>
              <a:t> </a:t>
            </a:r>
          </a:p>
          <a:p>
            <a:pPr marL="1028700" lvl="1" indent="-571500">
              <a:buFont typeface="+mj-lt"/>
              <a:buAutoNum type="romanLcPeriod"/>
            </a:pPr>
            <a:r>
              <a:rPr lang="fr-FR" sz="3100" b="1" dirty="0" smtClean="0"/>
              <a:t>les accords de partenariat </a:t>
            </a:r>
            <a:r>
              <a:rPr lang="fr-FR" sz="2800" i="1" dirty="0" smtClean="0"/>
              <a:t>entres partenaires pour pouvoir accéder aux fournitures SR des autres.</a:t>
            </a:r>
            <a:endParaRPr lang="fr-FR" sz="2800" dirty="0" smtClean="0"/>
          </a:p>
          <a:p>
            <a:pPr marL="1028700" lvl="1" indent="-571500">
              <a:buFont typeface="+mj-lt"/>
              <a:buAutoNum type="romanLcPeriod"/>
            </a:pPr>
            <a:r>
              <a:rPr lang="fr-FR" sz="3100" b="1" dirty="0">
                <a:solidFill>
                  <a:prstClr val="black"/>
                </a:solidFill>
              </a:rPr>
              <a:t>les règlementations gouvernementales relatives à l’importation</a:t>
            </a:r>
            <a:r>
              <a:rPr lang="fr-FR" sz="3100" dirty="0">
                <a:solidFill>
                  <a:prstClr val="black"/>
                </a:solidFill>
              </a:rPr>
              <a:t>  </a:t>
            </a:r>
            <a:r>
              <a:rPr lang="fr-FR" sz="2800" i="1" dirty="0">
                <a:solidFill>
                  <a:prstClr val="black"/>
                </a:solidFill>
              </a:rPr>
              <a:t>telles que- les exonérations sur les importations humanitaires, les dédouanements rapides, les procédures d’importation pharmaceutique, les obligations en matière de transport local et les directives relatives à la gestion des déchets médicaux (ou l’absence de telles </a:t>
            </a:r>
            <a:r>
              <a:rPr lang="fr-FR" sz="2800" i="1" dirty="0" smtClean="0">
                <a:solidFill>
                  <a:prstClr val="black"/>
                </a:solidFill>
              </a:rPr>
              <a:t>directives) etc. </a:t>
            </a:r>
            <a:endParaRPr lang="fr-FR" sz="3100" dirty="0">
              <a:solidFill>
                <a:prstClr val="black"/>
              </a:solidFill>
            </a:endParaRPr>
          </a:p>
        </p:txBody>
      </p:sp>
      <p:sp>
        <p:nvSpPr>
          <p:cNvPr id="6" name="Title 1"/>
          <p:cNvSpPr>
            <a:spLocks noGrp="1"/>
          </p:cNvSpPr>
          <p:nvPr>
            <p:ph type="title"/>
          </p:nvPr>
        </p:nvSpPr>
        <p:spPr>
          <a:xfrm>
            <a:off x="838200" y="259307"/>
            <a:ext cx="10515600" cy="738220"/>
          </a:xfrm>
          <a:ln>
            <a:solidFill>
              <a:schemeClr val="accent4"/>
            </a:solidFill>
          </a:ln>
        </p:spPr>
        <p:txBody>
          <a:bodyPr anchor="t">
            <a:noAutofit/>
          </a:bodyPr>
          <a:lstStyle/>
          <a:p>
            <a:pPr marL="0" marR="0" algn="ctr">
              <a:lnSpc>
                <a:spcPct val="115000"/>
              </a:lnSpc>
              <a:spcBef>
                <a:spcPts val="0"/>
              </a:spcBef>
              <a:spcAft>
                <a:spcPts val="1000"/>
              </a:spcAft>
            </a:pPr>
            <a:r>
              <a:rPr lang="fr-FR" b="1" dirty="0" smtClean="0">
                <a:ln>
                  <a:solidFill>
                    <a:schemeClr val="accent2"/>
                  </a:solidFill>
                </a:ln>
                <a:latin typeface="+mn-lt"/>
              </a:rPr>
              <a:t>Les </a:t>
            </a:r>
            <a:r>
              <a:rPr lang="fr-FR" b="1" dirty="0" smtClean="0">
                <a:ln>
                  <a:solidFill>
                    <a:schemeClr val="accent2"/>
                  </a:solidFill>
                </a:ln>
                <a:solidFill>
                  <a:srgbClr val="000000"/>
                </a:solidFill>
                <a:latin typeface="+mn-lt"/>
              </a:rPr>
              <a:t>Informations </a:t>
            </a:r>
            <a:r>
              <a:rPr lang="fr-FR" b="1" dirty="0">
                <a:ln>
                  <a:solidFill>
                    <a:schemeClr val="accent2"/>
                  </a:solidFill>
                </a:ln>
                <a:solidFill>
                  <a:srgbClr val="000000"/>
                </a:solidFill>
                <a:latin typeface="+mn-lt"/>
              </a:rPr>
              <a:t>et données essentielles </a:t>
            </a:r>
            <a:r>
              <a:rPr lang="fr-FR" b="1" dirty="0" smtClean="0">
                <a:ln>
                  <a:solidFill>
                    <a:schemeClr val="accent2"/>
                  </a:solidFill>
                </a:ln>
                <a:latin typeface="+mn-lt"/>
              </a:rPr>
              <a:t> - 1</a:t>
            </a:r>
            <a:endParaRPr lang="fr-FR" b="1" dirty="0">
              <a:ln>
                <a:solidFill>
                  <a:schemeClr val="accent2"/>
                </a:solidFill>
              </a:ln>
              <a:latin typeface="+mn-lt"/>
            </a:endParaRPr>
          </a:p>
        </p:txBody>
      </p:sp>
    </p:spTree>
    <p:extLst>
      <p:ext uri="{BB962C8B-B14F-4D97-AF65-F5344CB8AC3E}">
        <p14:creationId xmlns:p14="http://schemas.microsoft.com/office/powerpoint/2010/main" val="27112289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96291"/>
            <a:ext cx="10515600" cy="4931804"/>
          </a:xfrm>
        </p:spPr>
        <p:txBody>
          <a:bodyPr>
            <a:normAutofit fontScale="92500" lnSpcReduction="10000"/>
          </a:bodyPr>
          <a:lstStyle/>
          <a:p>
            <a:pPr marL="1028700" lvl="1" indent="-571500">
              <a:buFont typeface="+mj-lt"/>
              <a:buAutoNum type="romanLcPeriod" startAt="8"/>
            </a:pPr>
            <a:r>
              <a:rPr lang="fr-FR" sz="2800" b="1" dirty="0">
                <a:solidFill>
                  <a:prstClr val="black"/>
                </a:solidFill>
              </a:rPr>
              <a:t>les options de transport </a:t>
            </a:r>
            <a:r>
              <a:rPr lang="fr-FR" b="1" dirty="0">
                <a:solidFill>
                  <a:prstClr val="black"/>
                </a:solidFill>
              </a:rPr>
              <a:t>-</a:t>
            </a:r>
            <a:r>
              <a:rPr lang="fr-FR" i="1" dirty="0">
                <a:solidFill>
                  <a:prstClr val="black"/>
                </a:solidFill>
              </a:rPr>
              <a:t>identifier les options et les partenaires pour le transport et le stockage national, du point d’entrée à la destination finale des fournitures</a:t>
            </a:r>
            <a:r>
              <a:rPr lang="fr-FR" dirty="0">
                <a:solidFill>
                  <a:prstClr val="black"/>
                </a:solidFill>
              </a:rPr>
              <a:t>, </a:t>
            </a:r>
            <a:r>
              <a:rPr lang="fr-FR" i="1" dirty="0">
                <a:solidFill>
                  <a:prstClr val="black"/>
                </a:solidFill>
              </a:rPr>
              <a:t>exploiter les accords de partenariat préexistants.</a:t>
            </a:r>
          </a:p>
          <a:p>
            <a:pPr marL="1028700" lvl="1" indent="-571500">
              <a:buFont typeface="+mj-lt"/>
              <a:buAutoNum type="romanLcPeriod" startAt="8"/>
            </a:pPr>
            <a:r>
              <a:rPr lang="fr-FR" sz="2800" b="1" dirty="0" smtClean="0">
                <a:solidFill>
                  <a:prstClr val="black"/>
                </a:solidFill>
              </a:rPr>
              <a:t>les </a:t>
            </a:r>
            <a:r>
              <a:rPr lang="fr-FR" sz="2800" b="1" dirty="0">
                <a:solidFill>
                  <a:prstClr val="black"/>
                </a:solidFill>
              </a:rPr>
              <a:t>conditions de </a:t>
            </a:r>
            <a:r>
              <a:rPr lang="fr-FR" sz="2800" b="1" dirty="0" smtClean="0">
                <a:solidFill>
                  <a:prstClr val="black"/>
                </a:solidFill>
              </a:rPr>
              <a:t>stockage</a:t>
            </a:r>
            <a:r>
              <a:rPr lang="fr-FR" sz="2800" dirty="0" smtClean="0">
                <a:solidFill>
                  <a:prstClr val="black"/>
                </a:solidFill>
              </a:rPr>
              <a:t>- </a:t>
            </a:r>
            <a:r>
              <a:rPr lang="fr-FR" i="1" dirty="0" smtClean="0">
                <a:solidFill>
                  <a:prstClr val="black"/>
                </a:solidFill>
              </a:rPr>
              <a:t>la qualité du magasin, les endroits improvisés, disponibilité de réfrigérateurs, du pétrole, appareil de électricité solaire etc.  </a:t>
            </a:r>
            <a:endParaRPr lang="fr-FR" sz="2800" i="1" dirty="0">
              <a:solidFill>
                <a:prstClr val="black"/>
              </a:solidFill>
            </a:endParaRPr>
          </a:p>
          <a:p>
            <a:pPr marL="1028700" lvl="1" indent="-571500">
              <a:buFont typeface="+mj-lt"/>
              <a:buAutoNum type="romanLcPeriod" startAt="8"/>
            </a:pPr>
            <a:r>
              <a:rPr lang="fr-FR" sz="2800" b="1" dirty="0" smtClean="0">
                <a:solidFill>
                  <a:prstClr val="black"/>
                </a:solidFill>
              </a:rPr>
              <a:t>les </a:t>
            </a:r>
            <a:r>
              <a:rPr lang="fr-FR" sz="2800" b="1" dirty="0">
                <a:solidFill>
                  <a:prstClr val="black"/>
                </a:solidFill>
              </a:rPr>
              <a:t>capacités du </a:t>
            </a:r>
            <a:r>
              <a:rPr lang="fr-FR" sz="2800" b="1" dirty="0" smtClean="0">
                <a:solidFill>
                  <a:prstClr val="black"/>
                </a:solidFill>
              </a:rPr>
              <a:t>personnel </a:t>
            </a:r>
            <a:r>
              <a:rPr lang="fr-FR" b="1" dirty="0" smtClean="0">
                <a:solidFill>
                  <a:prstClr val="black"/>
                </a:solidFill>
              </a:rPr>
              <a:t>-</a:t>
            </a:r>
            <a:r>
              <a:rPr lang="fr-FR" i="1" dirty="0" smtClean="0">
                <a:solidFill>
                  <a:prstClr val="black"/>
                </a:solidFill>
              </a:rPr>
              <a:t> à </a:t>
            </a:r>
            <a:r>
              <a:rPr lang="fr-FR" i="1" dirty="0">
                <a:solidFill>
                  <a:prstClr val="black"/>
                </a:solidFill>
              </a:rPr>
              <a:t>tous les points de la chaîne d’approvisionnement pour mener à bien les fonctions </a:t>
            </a:r>
            <a:r>
              <a:rPr lang="fr-FR" i="1" dirty="0" smtClean="0">
                <a:solidFill>
                  <a:prstClr val="black"/>
                </a:solidFill>
              </a:rPr>
              <a:t>requises.</a:t>
            </a:r>
          </a:p>
          <a:p>
            <a:pPr marL="514350" indent="-514350">
              <a:buFont typeface="+mj-lt"/>
              <a:buAutoNum type="alphaUcPeriod" startAt="2"/>
            </a:pPr>
            <a:r>
              <a:rPr lang="fr-FR" b="1" dirty="0" smtClean="0">
                <a:solidFill>
                  <a:srgbClr val="FF0000"/>
                </a:solidFill>
              </a:rPr>
              <a:t>les </a:t>
            </a:r>
            <a:r>
              <a:rPr lang="fr-FR" b="1" dirty="0">
                <a:solidFill>
                  <a:srgbClr val="FF0000"/>
                </a:solidFill>
              </a:rPr>
              <a:t>processus de gestion des déchets </a:t>
            </a:r>
            <a:r>
              <a:rPr lang="fr-FR" b="1" dirty="0">
                <a:solidFill>
                  <a:prstClr val="black"/>
                </a:solidFill>
              </a:rPr>
              <a:t>-  </a:t>
            </a:r>
            <a:r>
              <a:rPr lang="fr-FR" sz="2400" i="1" dirty="0">
                <a:solidFill>
                  <a:prstClr val="black"/>
                </a:solidFill>
              </a:rPr>
              <a:t>Veiller à identifier </a:t>
            </a:r>
            <a:r>
              <a:rPr lang="fr-FR" sz="2400" i="1" dirty="0" smtClean="0">
                <a:solidFill>
                  <a:prstClr val="black"/>
                </a:solidFill>
              </a:rPr>
              <a:t>les </a:t>
            </a:r>
            <a:r>
              <a:rPr lang="fr-FR" sz="2400" i="1" dirty="0">
                <a:solidFill>
                  <a:prstClr val="black"/>
                </a:solidFill>
              </a:rPr>
              <a:t>réglementations </a:t>
            </a:r>
            <a:r>
              <a:rPr lang="fr-FR" sz="2400" i="1" dirty="0" smtClean="0">
                <a:solidFill>
                  <a:prstClr val="black"/>
                </a:solidFill>
              </a:rPr>
              <a:t>existantes sur la gestion des déchets médicaux, si </a:t>
            </a:r>
            <a:r>
              <a:rPr lang="fr-FR" sz="2400" i="1" dirty="0">
                <a:solidFill>
                  <a:prstClr val="black"/>
                </a:solidFill>
              </a:rPr>
              <a:t>vous ne l’avez pas encore fait</a:t>
            </a:r>
            <a:r>
              <a:rPr lang="fr-FR" sz="2400" i="1" dirty="0" smtClean="0">
                <a:solidFill>
                  <a:prstClr val="black"/>
                </a:solidFill>
              </a:rPr>
              <a:t>.</a:t>
            </a:r>
            <a:r>
              <a:rPr lang="fr-FR" sz="2400" dirty="0" smtClean="0">
                <a:solidFill>
                  <a:prstClr val="black"/>
                </a:solidFill>
              </a:rPr>
              <a:t> </a:t>
            </a:r>
            <a:endParaRPr lang="fr-FR" sz="2400" dirty="0">
              <a:solidFill>
                <a:prstClr val="black"/>
              </a:solidFill>
            </a:endParaRPr>
          </a:p>
          <a:p>
            <a:pPr marL="514350" indent="-514350">
              <a:buFont typeface="+mj-lt"/>
              <a:buAutoNum type="alphaUcPeriod" startAt="2"/>
            </a:pPr>
            <a:r>
              <a:rPr lang="fr-FR" b="1" dirty="0" smtClean="0">
                <a:solidFill>
                  <a:srgbClr val="FF0000"/>
                </a:solidFill>
              </a:rPr>
              <a:t>la </a:t>
            </a:r>
            <a:r>
              <a:rPr lang="fr-FR" b="1" dirty="0">
                <a:solidFill>
                  <a:srgbClr val="FF0000"/>
                </a:solidFill>
              </a:rPr>
              <a:t>coordination </a:t>
            </a:r>
            <a:r>
              <a:rPr lang="fr-FR" b="1" dirty="0" smtClean="0">
                <a:solidFill>
                  <a:srgbClr val="FF0000"/>
                </a:solidFill>
              </a:rPr>
              <a:t>des parties prenantes </a:t>
            </a:r>
            <a:r>
              <a:rPr lang="fr-FR" sz="2400" b="1" dirty="0" smtClean="0">
                <a:solidFill>
                  <a:srgbClr val="FF0000"/>
                </a:solidFill>
              </a:rPr>
              <a:t>- </a:t>
            </a:r>
            <a:r>
              <a:rPr lang="fr-FR" sz="2400" i="1" dirty="0" smtClean="0">
                <a:solidFill>
                  <a:prstClr val="black"/>
                </a:solidFill>
              </a:rPr>
              <a:t>avec </a:t>
            </a:r>
            <a:r>
              <a:rPr lang="fr-FR" sz="2400" i="1" dirty="0">
                <a:solidFill>
                  <a:prstClr val="black"/>
                </a:solidFill>
              </a:rPr>
              <a:t>le pôle de santé et les agences partenaires (y compris ceux qui ne sont pas directement impliqués dans le pôle) pour assurer la régularité des stocks. </a:t>
            </a:r>
            <a:endParaRPr lang="fr-FR" sz="2400" i="1" dirty="0" smtClean="0">
              <a:solidFill>
                <a:prstClr val="black"/>
              </a:solidFill>
            </a:endParaRPr>
          </a:p>
          <a:p>
            <a:pPr marL="514350" indent="-514350">
              <a:buFont typeface="+mj-lt"/>
              <a:buAutoNum type="alphaUcPeriod" startAt="2"/>
            </a:pPr>
            <a:r>
              <a:rPr lang="fr-FR" b="1" i="1" dirty="0" smtClean="0">
                <a:solidFill>
                  <a:srgbClr val="FF0000"/>
                </a:solidFill>
              </a:rPr>
              <a:t>Le mécanisme de </a:t>
            </a:r>
            <a:r>
              <a:rPr lang="fr-FR" b="1" dirty="0" smtClean="0">
                <a:solidFill>
                  <a:srgbClr val="FF0000"/>
                </a:solidFill>
              </a:rPr>
              <a:t>Suivi</a:t>
            </a:r>
            <a:r>
              <a:rPr lang="fr-FR" sz="2400" b="1" dirty="0">
                <a:solidFill>
                  <a:prstClr val="black"/>
                </a:solidFill>
              </a:rPr>
              <a:t>: </a:t>
            </a:r>
            <a:r>
              <a:rPr lang="fr-FR" sz="2400" i="1" dirty="0">
                <a:solidFill>
                  <a:prstClr val="black"/>
                </a:solidFill>
              </a:rPr>
              <a:t>identifier et instaurer des outils et modèles préexistants de gestion des </a:t>
            </a:r>
            <a:r>
              <a:rPr lang="fr-FR" sz="2400" i="1" dirty="0" smtClean="0">
                <a:solidFill>
                  <a:prstClr val="black"/>
                </a:solidFill>
              </a:rPr>
              <a:t>inventaires. </a:t>
            </a:r>
            <a:endParaRPr lang="fr-FR" sz="2400" i="1" dirty="0">
              <a:solidFill>
                <a:prstClr val="black"/>
              </a:solidFill>
            </a:endParaRPr>
          </a:p>
          <a:p>
            <a:endParaRPr lang="fr-FR" sz="3200" dirty="0"/>
          </a:p>
        </p:txBody>
      </p:sp>
      <p:sp>
        <p:nvSpPr>
          <p:cNvPr id="4" name="Title 1"/>
          <p:cNvSpPr txBox="1">
            <a:spLocks/>
          </p:cNvSpPr>
          <p:nvPr/>
        </p:nvSpPr>
        <p:spPr>
          <a:xfrm>
            <a:off x="838200" y="259307"/>
            <a:ext cx="10515600" cy="1084584"/>
          </a:xfrm>
          <a:prstGeom prst="rect">
            <a:avLst/>
          </a:prstGeom>
          <a:ln>
            <a:solidFill>
              <a:schemeClr val="accent4"/>
            </a:solidFill>
          </a:ln>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5000"/>
              </a:lnSpc>
              <a:spcBef>
                <a:spcPts val="0"/>
              </a:spcBef>
              <a:spcAft>
                <a:spcPts val="1000"/>
              </a:spcAft>
            </a:pPr>
            <a:r>
              <a:rPr lang="fr-FR" b="1" dirty="0" smtClean="0">
                <a:ln>
                  <a:solidFill>
                    <a:schemeClr val="accent2"/>
                  </a:solidFill>
                </a:ln>
                <a:latin typeface="+mn-lt"/>
              </a:rPr>
              <a:t>Les </a:t>
            </a:r>
            <a:r>
              <a:rPr lang="fr-FR" b="1" dirty="0" smtClean="0">
                <a:ln>
                  <a:solidFill>
                    <a:schemeClr val="accent2"/>
                  </a:solidFill>
                </a:ln>
                <a:solidFill>
                  <a:srgbClr val="000000"/>
                </a:solidFill>
                <a:latin typeface="+mn-lt"/>
              </a:rPr>
              <a:t>Informations et données essentielles </a:t>
            </a:r>
            <a:r>
              <a:rPr lang="fr-FR" b="1" dirty="0" smtClean="0">
                <a:ln>
                  <a:solidFill>
                    <a:schemeClr val="accent2"/>
                  </a:solidFill>
                </a:ln>
                <a:latin typeface="+mn-lt"/>
              </a:rPr>
              <a:t>- 2</a:t>
            </a:r>
            <a:endParaRPr lang="fr-FR" b="1" dirty="0">
              <a:ln>
                <a:solidFill>
                  <a:schemeClr val="accent2"/>
                </a:solidFill>
              </a:ln>
              <a:latin typeface="+mn-lt"/>
            </a:endParaRPr>
          </a:p>
        </p:txBody>
      </p:sp>
    </p:spTree>
    <p:extLst>
      <p:ext uri="{BB962C8B-B14F-4D97-AF65-F5344CB8AC3E}">
        <p14:creationId xmlns:p14="http://schemas.microsoft.com/office/powerpoint/2010/main" val="11329968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7639"/>
          </a:xfrm>
          <a:ln>
            <a:solidFill>
              <a:schemeClr val="accent4"/>
            </a:solidFill>
          </a:ln>
        </p:spPr>
        <p:txBody>
          <a:bodyPr anchor="t">
            <a:normAutofit/>
          </a:bodyPr>
          <a:lstStyle/>
          <a:p>
            <a:r>
              <a:rPr lang="fr-FR" sz="3600" b="1" dirty="0" smtClean="0">
                <a:ln>
                  <a:solidFill>
                    <a:schemeClr val="accent2"/>
                  </a:solidFill>
                </a:ln>
                <a:latin typeface="+mn-lt"/>
              </a:rPr>
              <a:t>Étapes  pratiques de la chaîne d’approvisionnement</a:t>
            </a:r>
            <a:endParaRPr lang="fr-FR" sz="3600" b="1" dirty="0">
              <a:ln>
                <a:solidFill>
                  <a:schemeClr val="accent2"/>
                </a:solidFill>
              </a:ln>
              <a:latin typeface="+mn-lt"/>
            </a:endParaRPr>
          </a:p>
        </p:txBody>
      </p:sp>
      <p:sp>
        <p:nvSpPr>
          <p:cNvPr id="3" name="Content Placeholder 2"/>
          <p:cNvSpPr>
            <a:spLocks noGrp="1"/>
          </p:cNvSpPr>
          <p:nvPr>
            <p:ph idx="1"/>
          </p:nvPr>
        </p:nvSpPr>
        <p:spPr>
          <a:xfrm>
            <a:off x="838200" y="1405719"/>
            <a:ext cx="10515600" cy="4771244"/>
          </a:xfrm>
        </p:spPr>
        <p:txBody>
          <a:bodyPr>
            <a:noAutofit/>
          </a:bodyPr>
          <a:lstStyle/>
          <a:p>
            <a:pPr marL="0" indent="0">
              <a:buNone/>
            </a:pPr>
            <a:r>
              <a:rPr lang="fr-FR" sz="2200" b="1" dirty="0" smtClean="0"/>
              <a:t>Pilier 1: obtenir les produits nécessaires</a:t>
            </a:r>
          </a:p>
          <a:p>
            <a:pPr lvl="1">
              <a:buFont typeface="Wingdings" panose="05000000000000000000" pitchFamily="2" charset="2"/>
              <a:buChar char="Ø"/>
            </a:pPr>
            <a:r>
              <a:rPr lang="fr-FR" sz="2200" dirty="0" smtClean="0"/>
              <a:t>Prévision et chiffrage. </a:t>
            </a:r>
          </a:p>
          <a:p>
            <a:pPr lvl="1">
              <a:buFont typeface="Wingdings" panose="05000000000000000000" pitchFamily="2" charset="2"/>
              <a:buChar char="Ø"/>
            </a:pPr>
            <a:r>
              <a:rPr lang="fr-FR" sz="2200" dirty="0" err="1" smtClean="0"/>
              <a:t>Sourçage</a:t>
            </a:r>
            <a:r>
              <a:rPr lang="fr-FR" sz="2200" dirty="0" smtClean="0"/>
              <a:t>-  le processus permettant de déterminer à quelle marque/quel fabricant il faut recourir pour chaque produit;</a:t>
            </a:r>
          </a:p>
          <a:p>
            <a:pPr lvl="1">
              <a:buFont typeface="Wingdings" panose="05000000000000000000" pitchFamily="2" charset="2"/>
              <a:buChar char="Ø"/>
            </a:pPr>
            <a:r>
              <a:rPr lang="fr-FR" sz="2200" dirty="0" smtClean="0"/>
              <a:t>Approvisionnement:  le processus d’achat d’un produit, notamment en passant des commandes et en les payant. </a:t>
            </a:r>
          </a:p>
          <a:p>
            <a:pPr marL="0" indent="0">
              <a:buNone/>
            </a:pPr>
            <a:r>
              <a:rPr lang="fr-FR" sz="2200" b="1" dirty="0" smtClean="0"/>
              <a:t>Pilier 2: transport des produits au dernier kilomètre.</a:t>
            </a:r>
          </a:p>
          <a:p>
            <a:pPr lvl="1">
              <a:buFont typeface="Wingdings" panose="05000000000000000000" pitchFamily="2" charset="2"/>
              <a:buChar char="Ø"/>
            </a:pPr>
            <a:r>
              <a:rPr lang="fr-FR" sz="2200" dirty="0" smtClean="0"/>
              <a:t>Entrée dans le pays (par avion/ bateau/ train etc.) </a:t>
            </a:r>
          </a:p>
          <a:p>
            <a:pPr lvl="1">
              <a:buFont typeface="Wingdings" panose="05000000000000000000" pitchFamily="2" charset="2"/>
              <a:buChar char="Ø"/>
            </a:pPr>
            <a:r>
              <a:rPr lang="fr-FR" sz="2200" dirty="0" smtClean="0"/>
              <a:t>Passage par la douane.</a:t>
            </a:r>
          </a:p>
          <a:p>
            <a:pPr lvl="1">
              <a:buFont typeface="Wingdings" panose="05000000000000000000" pitchFamily="2" charset="2"/>
              <a:buChar char="Ø"/>
            </a:pPr>
            <a:r>
              <a:rPr lang="fr-FR" sz="2200" dirty="0" smtClean="0"/>
              <a:t>conservation, stockage </a:t>
            </a:r>
            <a:r>
              <a:rPr lang="fr-FR" sz="2200" dirty="0">
                <a:solidFill>
                  <a:prstClr val="black"/>
                </a:solidFill>
              </a:rPr>
              <a:t>à</a:t>
            </a:r>
            <a:r>
              <a:rPr lang="fr-FR" sz="2200" dirty="0" smtClean="0"/>
              <a:t> tous les niveaux.</a:t>
            </a:r>
          </a:p>
          <a:p>
            <a:pPr lvl="1">
              <a:buFont typeface="Wingdings" panose="05000000000000000000" pitchFamily="2" charset="2"/>
              <a:buChar char="Ø"/>
            </a:pPr>
            <a:r>
              <a:rPr lang="fr-FR" sz="2200" dirty="0" smtClean="0"/>
              <a:t>Transport (acheminement).</a:t>
            </a:r>
          </a:p>
          <a:p>
            <a:pPr lvl="1">
              <a:buFont typeface="Wingdings" panose="05000000000000000000" pitchFamily="2" charset="2"/>
              <a:buChar char="Ø"/>
            </a:pPr>
            <a:r>
              <a:rPr lang="fr-FR" sz="2200" dirty="0" smtClean="0"/>
              <a:t>Dernier tronçon de la distribution </a:t>
            </a:r>
          </a:p>
          <a:p>
            <a:pPr lvl="1">
              <a:buFont typeface="Wingdings" panose="05000000000000000000" pitchFamily="2" charset="2"/>
              <a:buChar char="Ø"/>
            </a:pPr>
            <a:r>
              <a:rPr lang="fr-FR" sz="2200" dirty="0" smtClean="0"/>
              <a:t>Gestion des déchets .</a:t>
            </a:r>
          </a:p>
          <a:p>
            <a:pPr marL="0" indent="0">
              <a:buNone/>
            </a:pPr>
            <a:r>
              <a:rPr lang="fr-FR" sz="2200" dirty="0" smtClean="0"/>
              <a:t>	</a:t>
            </a:r>
          </a:p>
          <a:p>
            <a:pPr>
              <a:buFont typeface="Wingdings" panose="05000000000000000000" pitchFamily="2" charset="2"/>
              <a:buChar char="ü"/>
            </a:pPr>
            <a:endParaRPr lang="fr-FR" sz="2200" dirty="0" smtClean="0"/>
          </a:p>
          <a:p>
            <a:pPr marL="0" indent="0">
              <a:buNone/>
            </a:pPr>
            <a:endParaRPr lang="fr-FR" sz="2200" dirty="0"/>
          </a:p>
        </p:txBody>
      </p:sp>
    </p:spTree>
    <p:extLst>
      <p:ext uri="{BB962C8B-B14F-4D97-AF65-F5344CB8AC3E}">
        <p14:creationId xmlns:p14="http://schemas.microsoft.com/office/powerpoint/2010/main" val="37530244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93661"/>
            <a:ext cx="10515600" cy="2039794"/>
          </a:xfrm>
        </p:spPr>
        <p:txBody>
          <a:bodyPr>
            <a:normAutofit/>
          </a:bodyPr>
          <a:lstStyle/>
          <a:p>
            <a:pPr marL="0" indent="0">
              <a:buNone/>
            </a:pPr>
            <a:r>
              <a:rPr lang="fr-FR" sz="2400" b="1" dirty="0"/>
              <a:t>Pilier 3: suivi de la distribution et consommation des produits</a:t>
            </a:r>
            <a:r>
              <a:rPr lang="fr-FR" sz="2400" dirty="0"/>
              <a:t>.</a:t>
            </a:r>
          </a:p>
          <a:p>
            <a:pPr lvl="1">
              <a:buFont typeface="Wingdings" panose="05000000000000000000" pitchFamily="2" charset="2"/>
              <a:buChar char="Ø"/>
            </a:pPr>
            <a:r>
              <a:rPr lang="fr-FR" dirty="0"/>
              <a:t>Outils d’inventaire et de traçage</a:t>
            </a:r>
          </a:p>
          <a:p>
            <a:pPr lvl="1">
              <a:buFont typeface="Wingdings" panose="05000000000000000000" pitchFamily="2" charset="2"/>
              <a:buChar char="Ø"/>
            </a:pPr>
            <a:r>
              <a:rPr lang="fr-FR" dirty="0"/>
              <a:t>Évaluation et responsabilisation (redevabilité)</a:t>
            </a:r>
          </a:p>
        </p:txBody>
      </p:sp>
      <p:sp>
        <p:nvSpPr>
          <p:cNvPr id="4" name="Title 1"/>
          <p:cNvSpPr>
            <a:spLocks noGrp="1"/>
          </p:cNvSpPr>
          <p:nvPr>
            <p:ph type="title"/>
          </p:nvPr>
        </p:nvSpPr>
        <p:spPr>
          <a:xfrm>
            <a:off x="838200" y="614506"/>
            <a:ext cx="10515600" cy="767639"/>
          </a:xfrm>
          <a:ln>
            <a:solidFill>
              <a:schemeClr val="accent4"/>
            </a:solidFill>
          </a:ln>
        </p:spPr>
        <p:txBody>
          <a:bodyPr anchor="t">
            <a:normAutofit/>
          </a:bodyPr>
          <a:lstStyle/>
          <a:p>
            <a:r>
              <a:rPr lang="fr-FR" sz="3600" b="1" dirty="0" smtClean="0">
                <a:ln>
                  <a:solidFill>
                    <a:schemeClr val="accent2"/>
                  </a:solidFill>
                </a:ln>
                <a:latin typeface="+mn-lt"/>
              </a:rPr>
              <a:t>Étapes  pratiques de la chaîne d’approvisionnement</a:t>
            </a:r>
            <a:endParaRPr lang="fr-FR" sz="3600" b="1" dirty="0">
              <a:ln>
                <a:solidFill>
                  <a:schemeClr val="accent2"/>
                </a:solidFill>
              </a:ln>
              <a:latin typeface="+mn-lt"/>
            </a:endParaRPr>
          </a:p>
        </p:txBody>
      </p:sp>
    </p:spTree>
    <p:extLst>
      <p:ext uri="{BB962C8B-B14F-4D97-AF65-F5344CB8AC3E}">
        <p14:creationId xmlns:p14="http://schemas.microsoft.com/office/powerpoint/2010/main" val="3123385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4"/>
            </a:solidFill>
          </a:ln>
        </p:spPr>
        <p:txBody>
          <a:bodyPr/>
          <a:lstStyle/>
          <a:p>
            <a:r>
              <a:rPr lang="fr-FR" b="1" dirty="0" smtClean="0">
                <a:ln>
                  <a:solidFill>
                    <a:schemeClr val="accent2"/>
                  </a:solidFill>
                </a:ln>
                <a:latin typeface="+mn-lt"/>
              </a:rPr>
              <a:t>La sélection des produits – liste et critère  </a:t>
            </a:r>
            <a:endParaRPr lang="fr-FR" b="1" dirty="0">
              <a:ln>
                <a:solidFill>
                  <a:schemeClr val="accent2"/>
                </a:solidFill>
              </a:ln>
              <a:latin typeface="+mn-lt"/>
            </a:endParaRPr>
          </a:p>
        </p:txBody>
      </p:sp>
      <p:sp>
        <p:nvSpPr>
          <p:cNvPr id="3" name="Content Placeholder 2"/>
          <p:cNvSpPr>
            <a:spLocks noGrp="1"/>
          </p:cNvSpPr>
          <p:nvPr>
            <p:ph idx="1"/>
          </p:nvPr>
        </p:nvSpPr>
        <p:spPr>
          <a:xfrm>
            <a:off x="838200" y="2144280"/>
            <a:ext cx="10515600" cy="2219902"/>
          </a:xfrm>
        </p:spPr>
        <p:txBody>
          <a:bodyPr/>
          <a:lstStyle/>
          <a:p>
            <a:r>
              <a:rPr lang="fr-FR" dirty="0" smtClean="0"/>
              <a:t>Le contexte humanitaire et épidémiologique  - les différentes maladies et les problèmes de sant</a:t>
            </a:r>
            <a:r>
              <a:rPr lang="fr-FR" dirty="0"/>
              <a:t>é</a:t>
            </a:r>
            <a:r>
              <a:rPr lang="fr-FR" dirty="0" smtClean="0"/>
              <a:t> les plus courants. </a:t>
            </a:r>
          </a:p>
          <a:p>
            <a:r>
              <a:rPr lang="fr-FR" dirty="0" smtClean="0"/>
              <a:t>La disponibilité des produits- le délai de livraison.</a:t>
            </a:r>
            <a:endParaRPr lang="fr-FR" dirty="0" smtClean="0">
              <a:solidFill>
                <a:srgbClr val="FF0000"/>
              </a:solidFill>
            </a:endParaRPr>
          </a:p>
          <a:p>
            <a:r>
              <a:rPr lang="fr-FR" dirty="0" smtClean="0"/>
              <a:t>Le cout – prix d’achat / frais de l’approvisionnement </a:t>
            </a:r>
          </a:p>
          <a:p>
            <a:endParaRPr lang="fr-FR" dirty="0"/>
          </a:p>
          <a:p>
            <a:endParaRPr lang="fr-FR" dirty="0" smtClean="0"/>
          </a:p>
          <a:p>
            <a:endParaRPr lang="fr-FR" dirty="0"/>
          </a:p>
          <a:p>
            <a:endParaRPr lang="fr-FR" dirty="0"/>
          </a:p>
        </p:txBody>
      </p:sp>
    </p:spTree>
    <p:extLst>
      <p:ext uri="{BB962C8B-B14F-4D97-AF65-F5344CB8AC3E}">
        <p14:creationId xmlns:p14="http://schemas.microsoft.com/office/powerpoint/2010/main" val="1816783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331036" cy="923348"/>
          </a:xfrm>
          <a:ln>
            <a:solidFill>
              <a:schemeClr val="accent4"/>
            </a:solidFill>
          </a:ln>
        </p:spPr>
        <p:txBody>
          <a:bodyPr/>
          <a:lstStyle/>
          <a:p>
            <a:r>
              <a:rPr lang="fr-FR" b="1" dirty="0" smtClean="0">
                <a:ln>
                  <a:solidFill>
                    <a:schemeClr val="accent2"/>
                  </a:solidFill>
                </a:ln>
                <a:latin typeface="+mn-lt"/>
              </a:rPr>
              <a:t>Critères de quantification des produits</a:t>
            </a:r>
            <a:endParaRPr lang="fr-FR" b="1" dirty="0">
              <a:ln>
                <a:solidFill>
                  <a:schemeClr val="accent2"/>
                </a:solidFill>
              </a:ln>
              <a:latin typeface="+mn-lt"/>
            </a:endParaRPr>
          </a:p>
        </p:txBody>
      </p:sp>
      <p:sp>
        <p:nvSpPr>
          <p:cNvPr id="3" name="Content Placeholder 2"/>
          <p:cNvSpPr>
            <a:spLocks noGrp="1"/>
          </p:cNvSpPr>
          <p:nvPr>
            <p:ph idx="1"/>
          </p:nvPr>
        </p:nvSpPr>
        <p:spPr>
          <a:xfrm>
            <a:off x="838200" y="1714789"/>
            <a:ext cx="10515600" cy="4351338"/>
          </a:xfrm>
        </p:spPr>
        <p:txBody>
          <a:bodyPr/>
          <a:lstStyle/>
          <a:p>
            <a:r>
              <a:rPr lang="fr-FR" b="1" dirty="0" smtClean="0"/>
              <a:t>Les données démographiques </a:t>
            </a:r>
            <a:r>
              <a:rPr lang="fr-FR" dirty="0" smtClean="0"/>
              <a:t>– caractéristiques et tendances de la population touchée et la population  hôte;</a:t>
            </a:r>
          </a:p>
          <a:p>
            <a:r>
              <a:rPr lang="fr-FR" b="1" dirty="0" smtClean="0"/>
              <a:t>Les données épidémiologiques </a:t>
            </a:r>
            <a:r>
              <a:rPr lang="fr-FR" dirty="0" smtClean="0"/>
              <a:t>– maladies/ problèmes de sant</a:t>
            </a:r>
            <a:r>
              <a:rPr lang="fr-FR" dirty="0"/>
              <a:t>é</a:t>
            </a:r>
            <a:r>
              <a:rPr lang="fr-FR" dirty="0" smtClean="0"/>
              <a:t>;</a:t>
            </a:r>
          </a:p>
          <a:p>
            <a:r>
              <a:rPr lang="fr-FR" b="1" dirty="0" smtClean="0"/>
              <a:t>La source d’approvisionnement- </a:t>
            </a:r>
            <a:r>
              <a:rPr lang="fr-FR" dirty="0" smtClean="0"/>
              <a:t>locale/ internationale;</a:t>
            </a:r>
          </a:p>
          <a:p>
            <a:r>
              <a:rPr lang="fr-FR" b="1" dirty="0" smtClean="0"/>
              <a:t>Données sur les services </a:t>
            </a:r>
            <a:r>
              <a:rPr lang="fr-FR" dirty="0" smtClean="0"/>
              <a:t>– nombre d’actes fournis, problèmes de sant</a:t>
            </a:r>
            <a:r>
              <a:rPr lang="fr-FR" dirty="0"/>
              <a:t>é</a:t>
            </a:r>
            <a:r>
              <a:rPr lang="fr-FR" dirty="0" smtClean="0"/>
              <a:t> traites durant une certaine période. </a:t>
            </a:r>
          </a:p>
          <a:p>
            <a:r>
              <a:rPr lang="fr-FR" b="1" dirty="0" smtClean="0"/>
              <a:t>Les données sur la consommation- </a:t>
            </a:r>
            <a:r>
              <a:rPr lang="fr-FR" dirty="0" smtClean="0"/>
              <a:t>produits distribués sur le terrain/ les livraisons. </a:t>
            </a:r>
            <a:endParaRPr lang="fr-FR" dirty="0"/>
          </a:p>
          <a:p>
            <a:endParaRPr lang="fr-FR" dirty="0" smtClean="0"/>
          </a:p>
          <a:p>
            <a:endParaRPr lang="fr-FR" dirty="0" smtClean="0"/>
          </a:p>
          <a:p>
            <a:endParaRPr lang="fr-FR" dirty="0"/>
          </a:p>
        </p:txBody>
      </p:sp>
    </p:spTree>
    <p:extLst>
      <p:ext uri="{BB962C8B-B14F-4D97-AF65-F5344CB8AC3E}">
        <p14:creationId xmlns:p14="http://schemas.microsoft.com/office/powerpoint/2010/main" val="1739130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révision&#10;+ =&#10;Planification des&#10;achats&#10;Quantification&#10;I – LA QUANTIFICATION : IMPORTANCE &amp;&#10;DEFINITION&#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2982" y="276783"/>
            <a:ext cx="8382000" cy="6293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722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5320" t="14530" r="28965" b="4347"/>
          <a:stretch/>
        </p:blipFill>
        <p:spPr bwMode="auto">
          <a:xfrm>
            <a:off x="1733266" y="1173706"/>
            <a:ext cx="8393373" cy="476306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1067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32748" y="853217"/>
            <a:ext cx="9126503" cy="5151566"/>
          </a:xfrm>
          <a:prstGeom prst="rect">
            <a:avLst/>
          </a:prstGeom>
        </p:spPr>
      </p:pic>
    </p:spTree>
    <p:extLst>
      <p:ext uri="{BB962C8B-B14F-4D97-AF65-F5344CB8AC3E}">
        <p14:creationId xmlns:p14="http://schemas.microsoft.com/office/powerpoint/2010/main" val="539296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49001" cy="1186584"/>
          </a:xfrm>
          <a:ln>
            <a:solidFill>
              <a:schemeClr val="accent4"/>
            </a:solidFill>
          </a:ln>
        </p:spPr>
        <p:txBody>
          <a:bodyPr anchor="t">
            <a:noAutofit/>
          </a:bodyPr>
          <a:lstStyle/>
          <a:p>
            <a:r>
              <a:rPr lang="fr-FR" sz="3000" b="1" dirty="0" smtClean="0">
                <a:ln>
                  <a:solidFill>
                    <a:schemeClr val="accent2"/>
                  </a:solidFill>
                </a:ln>
                <a:latin typeface="+mn-lt"/>
              </a:rPr>
              <a:t>Objectifs du module – </a:t>
            </a:r>
            <a:br>
              <a:rPr lang="fr-FR" sz="3000" b="1" dirty="0" smtClean="0">
                <a:ln>
                  <a:solidFill>
                    <a:schemeClr val="accent2"/>
                  </a:solidFill>
                </a:ln>
                <a:latin typeface="+mn-lt"/>
              </a:rPr>
            </a:br>
            <a:r>
              <a:rPr lang="fr-FR" sz="3000" b="1" dirty="0">
                <a:ln>
                  <a:solidFill>
                    <a:schemeClr val="accent2"/>
                  </a:solidFill>
                </a:ln>
                <a:latin typeface="+mn-lt"/>
              </a:rPr>
              <a:t>M</a:t>
            </a:r>
            <a:r>
              <a:rPr lang="fr-FR" sz="3000" b="1" dirty="0" smtClean="0">
                <a:ln>
                  <a:solidFill>
                    <a:schemeClr val="accent2"/>
                  </a:solidFill>
                </a:ln>
                <a:latin typeface="+mn-lt"/>
              </a:rPr>
              <a:t>aintenir une chaine d’approvisionnement fonctionnelle et efficace</a:t>
            </a:r>
            <a:endParaRPr lang="fr-FR" sz="3000" b="1" dirty="0">
              <a:ln>
                <a:solidFill>
                  <a:schemeClr val="accent2"/>
                </a:solidFill>
              </a:ln>
              <a:latin typeface="+mn-lt"/>
            </a:endParaRPr>
          </a:p>
        </p:txBody>
      </p:sp>
      <p:sp>
        <p:nvSpPr>
          <p:cNvPr id="3" name="Content Placeholder 2"/>
          <p:cNvSpPr>
            <a:spLocks noGrp="1"/>
          </p:cNvSpPr>
          <p:nvPr>
            <p:ph idx="1"/>
          </p:nvPr>
        </p:nvSpPr>
        <p:spPr>
          <a:xfrm>
            <a:off x="838200" y="1704109"/>
            <a:ext cx="10515600" cy="4472854"/>
          </a:xfrm>
        </p:spPr>
        <p:txBody>
          <a:bodyPr>
            <a:normAutofit/>
          </a:bodyPr>
          <a:lstStyle/>
          <a:p>
            <a:pPr marL="514350" indent="-514350">
              <a:buFont typeface="+mj-lt"/>
              <a:buAutoNum type="alphaLcPeriod"/>
            </a:pPr>
            <a:r>
              <a:rPr lang="fr-FR" sz="2200" dirty="0" smtClean="0"/>
              <a:t>Présenter les processus </a:t>
            </a:r>
            <a:r>
              <a:rPr lang="fr-FR" sz="2200" dirty="0">
                <a:solidFill>
                  <a:prstClr val="black"/>
                </a:solidFill>
              </a:rPr>
              <a:t>d’approvisionnement humanitaires, efficaces en matière de SSR </a:t>
            </a:r>
            <a:r>
              <a:rPr lang="fr-FR" sz="2200" dirty="0" smtClean="0">
                <a:solidFill>
                  <a:prstClr val="black"/>
                </a:solidFill>
              </a:rPr>
              <a:t>et </a:t>
            </a:r>
            <a:r>
              <a:rPr lang="fr-FR" sz="2200" dirty="0" smtClean="0"/>
              <a:t>les parties prenantes clés/ essentiels.</a:t>
            </a:r>
          </a:p>
          <a:p>
            <a:pPr marL="514350" indent="-514350">
              <a:buFont typeface="+mj-lt"/>
              <a:buAutoNum type="alphaLcPeriod"/>
            </a:pPr>
            <a:r>
              <a:rPr lang="fr-FR" sz="2200" dirty="0" smtClean="0"/>
              <a:t>Fournir des informations élémentaires concernant le lien entre les composantes de la chaîne d’approvisionnement humanitaire, du chiffrage à l’approvisionnement, ainsi que l’acheminement des produits jusqu’au dernière kilomètre.  </a:t>
            </a:r>
          </a:p>
          <a:p>
            <a:pPr marL="514350" indent="-514350">
              <a:buFont typeface="+mj-lt"/>
              <a:buAutoNum type="alphaLcPeriod"/>
            </a:pPr>
            <a:r>
              <a:rPr lang="fr-FR" sz="2200" dirty="0" smtClean="0"/>
              <a:t>Formuler 	des recommandations pour faciliter  le </a:t>
            </a:r>
            <a:r>
              <a:rPr lang="fr-FR" sz="2200" dirty="0">
                <a:solidFill>
                  <a:prstClr val="black"/>
                </a:solidFill>
              </a:rPr>
              <a:t>retour au système d’approvisionnement préexistant et/ou de faciliter un système renforcé </a:t>
            </a:r>
            <a:r>
              <a:rPr lang="fr-FR" sz="2200" dirty="0" smtClean="0">
                <a:solidFill>
                  <a:prstClr val="black"/>
                </a:solidFill>
              </a:rPr>
              <a:t> afin d’appuyer la pérennisation et l’expansion </a:t>
            </a:r>
            <a:r>
              <a:rPr lang="fr-FR" sz="2200" dirty="0" smtClean="0"/>
              <a:t>des  services du DMU-SSR vers la programmation en SSR complète.  </a:t>
            </a:r>
          </a:p>
          <a:p>
            <a:pPr marL="514350" indent="-514350">
              <a:buFont typeface="+mj-lt"/>
              <a:buAutoNum type="alphaLcPeriod"/>
            </a:pPr>
            <a:r>
              <a:rPr lang="fr-FR" sz="2200" dirty="0" smtClean="0"/>
              <a:t>Identifier les rôles et responsabilités clés du personnel le long de la chaine, notamment les pratiques en termes de gestion, pour renforcer et assurer le maintien des chaînes d’approvisionnement humanitaire.  </a:t>
            </a:r>
            <a:endParaRPr lang="fr-FR" sz="2200" dirty="0"/>
          </a:p>
        </p:txBody>
      </p:sp>
    </p:spTree>
    <p:extLst>
      <p:ext uri="{BB962C8B-B14F-4D97-AF65-F5344CB8AC3E}">
        <p14:creationId xmlns:p14="http://schemas.microsoft.com/office/powerpoint/2010/main" val="12680295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ISTRIBUTION ET GESTION DES DECHETS DE&#10;PRODUITS MEDICAUX&#10;Méthodes d’élimination des déchets médicaux&#10;Le refus ou élimina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6836" y="418666"/>
            <a:ext cx="8371134" cy="6284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931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5909" y="1911927"/>
            <a:ext cx="11035352" cy="4320344"/>
          </a:xfrm>
        </p:spPr>
        <p:txBody>
          <a:bodyPr>
            <a:normAutofit lnSpcReduction="10000"/>
          </a:bodyPr>
          <a:lstStyle/>
          <a:p>
            <a:pPr marL="0" indent="0">
              <a:buNone/>
            </a:pPr>
            <a:endParaRPr lang="fr-FR" u="sng" dirty="0" smtClean="0"/>
          </a:p>
          <a:p>
            <a:pPr marL="514350" lvl="0" indent="-514350">
              <a:spcBef>
                <a:spcPts val="0"/>
              </a:spcBef>
              <a:buFont typeface="+mj-lt"/>
              <a:buAutoNum type="romanLcPeriod"/>
              <a:tabLst>
                <a:tab pos="457200" algn="l"/>
              </a:tabLst>
            </a:pPr>
            <a:r>
              <a:rPr lang="fr-FR" sz="2400" dirty="0" smtClean="0"/>
              <a:t>Perturbation de l’approvisionnement: conséquences possibles de catastrophe naturelle ou problème chez les fournisseurs.  Risque de perdre l’information préexistante si </a:t>
            </a:r>
            <a:r>
              <a:rPr lang="fr-FR" sz="2400" dirty="0" smtClean="0">
                <a:solidFill>
                  <a:srgbClr val="FF0000"/>
                </a:solidFill>
              </a:rPr>
              <a:t>endommagée </a:t>
            </a:r>
            <a:r>
              <a:rPr lang="fr-FR" sz="2400" dirty="0">
                <a:solidFill>
                  <a:srgbClr val="FF0000"/>
                </a:solidFill>
              </a:rPr>
              <a:t>ou complètement détruite/ </a:t>
            </a:r>
            <a:r>
              <a:rPr lang="fr-FR" sz="2400" dirty="0" smtClean="0">
                <a:solidFill>
                  <a:srgbClr val="FF0000"/>
                </a:solidFill>
              </a:rPr>
              <a:t>neutralisée </a:t>
            </a:r>
            <a:r>
              <a:rPr lang="fr-FR" sz="2400" dirty="0" smtClean="0"/>
              <a:t>ou produits non-livrés.     </a:t>
            </a:r>
          </a:p>
          <a:p>
            <a:pPr marL="514350" lvl="0" indent="-514350">
              <a:spcBef>
                <a:spcPts val="0"/>
              </a:spcBef>
              <a:buFont typeface="+mj-lt"/>
              <a:buAutoNum type="romanLcPeriod"/>
              <a:tabLst>
                <a:tab pos="457200" algn="l"/>
              </a:tabLst>
            </a:pPr>
            <a:r>
              <a:rPr lang="fr-FR" sz="2400" dirty="0" smtClean="0">
                <a:cs typeface="Times New Roman" panose="02020603050405020304" pitchFamily="18" charset="0"/>
              </a:rPr>
              <a:t>Collaboration entre les </a:t>
            </a:r>
            <a:r>
              <a:rPr lang="fr-FR" sz="2400" dirty="0">
                <a:cs typeface="Times New Roman" panose="02020603050405020304" pitchFamily="18" charset="0"/>
              </a:rPr>
              <a:t>équipes en charge de la logistique, de la chaîne d’approvisionnement </a:t>
            </a:r>
            <a:r>
              <a:rPr lang="fr-FR" sz="2400" dirty="0" smtClean="0">
                <a:cs typeface="Times New Roman" panose="02020603050405020304" pitchFamily="18" charset="0"/>
              </a:rPr>
              <a:t>et le </a:t>
            </a:r>
            <a:r>
              <a:rPr lang="fr-FR" sz="2400" dirty="0">
                <a:cs typeface="Times New Roman" panose="02020603050405020304" pitchFamily="18" charset="0"/>
              </a:rPr>
              <a:t>personnel </a:t>
            </a:r>
            <a:r>
              <a:rPr lang="fr-FR" sz="2400" dirty="0" smtClean="0">
                <a:cs typeface="Times New Roman" panose="02020603050405020304" pitchFamily="18" charset="0"/>
              </a:rPr>
              <a:t>technique. </a:t>
            </a:r>
          </a:p>
          <a:p>
            <a:pPr marL="514350" lvl="0" indent="-514350">
              <a:spcBef>
                <a:spcPts val="0"/>
              </a:spcBef>
              <a:buFont typeface="+mj-lt"/>
              <a:buAutoNum type="romanLcPeriod"/>
              <a:tabLst>
                <a:tab pos="457200" algn="l"/>
              </a:tabLst>
            </a:pPr>
            <a:r>
              <a:rPr lang="fr-FR" sz="2400" dirty="0" smtClean="0">
                <a:cs typeface="Times New Roman" panose="02020603050405020304" pitchFamily="18" charset="0"/>
              </a:rPr>
              <a:t>L’accès aux données </a:t>
            </a:r>
            <a:r>
              <a:rPr lang="fr-FR" sz="2400" dirty="0">
                <a:cs typeface="Times New Roman" panose="02020603050405020304" pitchFamily="18" charset="0"/>
              </a:rPr>
              <a:t>pré-crise et les </a:t>
            </a:r>
            <a:r>
              <a:rPr lang="fr-FR" sz="2400" dirty="0" smtClean="0">
                <a:cs typeface="Times New Roman" panose="02020603050405020304" pitchFamily="18" charset="0"/>
              </a:rPr>
              <a:t>évaluations rapides</a:t>
            </a:r>
            <a:r>
              <a:rPr lang="en-US" sz="2400" dirty="0" smtClean="0">
                <a:cs typeface="Times New Roman" panose="02020603050405020304" pitchFamily="18" charset="0"/>
              </a:rPr>
              <a:t>, </a:t>
            </a:r>
            <a:r>
              <a:rPr lang="fr-FR" sz="2400" dirty="0" smtClean="0">
                <a:effectLst/>
                <a:cs typeface="Times New Roman" panose="02020603050405020304" pitchFamily="18" charset="0"/>
              </a:rPr>
              <a:t>les données secondaires pertinentes, l’analyse des chaînes d’approvisionnement existantes, les données historiques, les fournitures présentes etc.   </a:t>
            </a:r>
          </a:p>
          <a:p>
            <a:pPr marL="514350" lvl="0" indent="-514350">
              <a:spcBef>
                <a:spcPts val="0"/>
              </a:spcBef>
              <a:buFont typeface="+mj-lt"/>
              <a:buAutoNum type="romanLcPeriod"/>
              <a:tabLst>
                <a:tab pos="457200" algn="l"/>
              </a:tabLst>
            </a:pPr>
            <a:r>
              <a:rPr lang="fr-FR" sz="2400" dirty="0">
                <a:cs typeface="Times New Roman" panose="02020603050405020304" pitchFamily="18" charset="0"/>
              </a:rPr>
              <a:t>L</a:t>
            </a:r>
            <a:r>
              <a:rPr lang="fr-FR" sz="2400" dirty="0" smtClean="0">
                <a:cs typeface="Times New Roman" panose="02020603050405020304" pitchFamily="18" charset="0"/>
              </a:rPr>
              <a:t>’existence  ou non des relations et des accords préexistants, les plans de transport et d’autres systèmes pré-crise.</a:t>
            </a:r>
          </a:p>
          <a:p>
            <a:pPr marL="514350" lvl="0" indent="-514350">
              <a:spcBef>
                <a:spcPts val="0"/>
              </a:spcBef>
              <a:buFont typeface="+mj-lt"/>
              <a:buAutoNum type="romanLcPeriod"/>
              <a:tabLst>
                <a:tab pos="457200" algn="l"/>
              </a:tabLst>
            </a:pPr>
            <a:r>
              <a:rPr lang="fr-FR" sz="2400" dirty="0" smtClean="0">
                <a:cs typeface="Times New Roman" panose="02020603050405020304" pitchFamily="18" charset="0"/>
              </a:rPr>
              <a:t>Nécessité de recenser l</a:t>
            </a:r>
            <a:r>
              <a:rPr lang="fr-FR" sz="2400" dirty="0" smtClean="0">
                <a:effectLst/>
                <a:cs typeface="Times New Roman" panose="02020603050405020304" pitchFamily="18" charset="0"/>
              </a:rPr>
              <a:t>es besoins multi-secteur rapides/initiaux (par le personnel technique), </a:t>
            </a:r>
            <a:r>
              <a:rPr lang="fr-FR" sz="2400" dirty="0"/>
              <a:t>dès que possible. </a:t>
            </a:r>
            <a:endParaRPr lang="en-US" sz="2400" dirty="0"/>
          </a:p>
        </p:txBody>
      </p:sp>
      <p:sp>
        <p:nvSpPr>
          <p:cNvPr id="6" name="Title 4"/>
          <p:cNvSpPr>
            <a:spLocks noGrp="1"/>
          </p:cNvSpPr>
          <p:nvPr>
            <p:ph type="title"/>
          </p:nvPr>
        </p:nvSpPr>
        <p:spPr>
          <a:xfrm>
            <a:off x="838200" y="365125"/>
            <a:ext cx="10037618" cy="1422111"/>
          </a:xfrm>
          <a:ln>
            <a:solidFill>
              <a:schemeClr val="accent4"/>
            </a:solidFill>
          </a:ln>
        </p:spPr>
        <p:txBody>
          <a:bodyPr anchor="t">
            <a:normAutofit fontScale="90000"/>
          </a:bodyPr>
          <a:lstStyle/>
          <a:p>
            <a:pPr algn="ctr"/>
            <a:r>
              <a:rPr lang="fr-FR" sz="4000" b="1" dirty="0" smtClean="0">
                <a:ln>
                  <a:solidFill>
                    <a:schemeClr val="accent2"/>
                  </a:solidFill>
                </a:ln>
                <a:latin typeface="+mn-lt"/>
              </a:rPr>
              <a:t>Les défis de la chaine d’approvisionnement - 1 </a:t>
            </a:r>
            <a:br>
              <a:rPr lang="fr-FR" sz="4000" b="1" dirty="0" smtClean="0">
                <a:ln>
                  <a:solidFill>
                    <a:schemeClr val="accent2"/>
                  </a:solidFill>
                </a:ln>
                <a:latin typeface="+mn-lt"/>
              </a:rPr>
            </a:br>
            <a:r>
              <a:rPr lang="fr-FR" sz="3200" i="1" dirty="0" smtClean="0">
                <a:solidFill>
                  <a:srgbClr val="FF0000"/>
                </a:solidFill>
                <a:latin typeface="+mn-lt"/>
              </a:rPr>
              <a:t>Identifier </a:t>
            </a:r>
            <a:r>
              <a:rPr lang="fr-FR" sz="3200" i="1" dirty="0">
                <a:solidFill>
                  <a:srgbClr val="FF0000"/>
                </a:solidFill>
                <a:latin typeface="+mn-lt"/>
              </a:rPr>
              <a:t>les goulots d’étranglement et les solutions de la chaîne d’approvisionnement</a:t>
            </a:r>
            <a:endParaRPr lang="fr-FR" sz="3200" i="1" dirty="0">
              <a:ln>
                <a:solidFill>
                  <a:schemeClr val="accent2"/>
                </a:solidFill>
              </a:ln>
              <a:solidFill>
                <a:srgbClr val="FF0000"/>
              </a:solidFill>
              <a:latin typeface="+mn-lt"/>
            </a:endParaRPr>
          </a:p>
        </p:txBody>
      </p:sp>
    </p:spTree>
    <p:extLst>
      <p:ext uri="{BB962C8B-B14F-4D97-AF65-F5344CB8AC3E}">
        <p14:creationId xmlns:p14="http://schemas.microsoft.com/office/powerpoint/2010/main" val="27646446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037618" cy="1685348"/>
          </a:xfrm>
          <a:ln>
            <a:solidFill>
              <a:schemeClr val="accent4"/>
            </a:solidFill>
          </a:ln>
        </p:spPr>
        <p:txBody>
          <a:bodyPr anchor="t">
            <a:normAutofit/>
          </a:bodyPr>
          <a:lstStyle/>
          <a:p>
            <a:pPr algn="ctr"/>
            <a:r>
              <a:rPr lang="fr-FR" sz="4000" b="1" dirty="0" smtClean="0">
                <a:ln>
                  <a:solidFill>
                    <a:schemeClr val="accent2"/>
                  </a:solidFill>
                </a:ln>
                <a:latin typeface="+mn-lt"/>
              </a:rPr>
              <a:t>Les défis de la chaine d’approvisionnement - 2 </a:t>
            </a:r>
            <a:r>
              <a:rPr lang="fr-FR" sz="3200" i="1" dirty="0" smtClean="0">
                <a:solidFill>
                  <a:srgbClr val="FF0000"/>
                </a:solidFill>
                <a:latin typeface="+mn-lt"/>
              </a:rPr>
              <a:t>Identifier </a:t>
            </a:r>
            <a:r>
              <a:rPr lang="fr-FR" sz="3200" i="1" dirty="0">
                <a:solidFill>
                  <a:srgbClr val="FF0000"/>
                </a:solidFill>
                <a:latin typeface="+mn-lt"/>
              </a:rPr>
              <a:t>les goulots d’étranglement et les solutions de la chaîne d’approvisionnement</a:t>
            </a:r>
            <a:endParaRPr lang="fr-FR" sz="3200" i="1" dirty="0">
              <a:ln>
                <a:solidFill>
                  <a:schemeClr val="accent2"/>
                </a:solidFill>
              </a:ln>
              <a:solidFill>
                <a:srgbClr val="FF0000"/>
              </a:solidFill>
              <a:latin typeface="+mn-lt"/>
            </a:endParaRPr>
          </a:p>
        </p:txBody>
      </p:sp>
      <p:sp>
        <p:nvSpPr>
          <p:cNvPr id="6" name="Content Placeholder 5"/>
          <p:cNvSpPr>
            <a:spLocks noGrp="1"/>
          </p:cNvSpPr>
          <p:nvPr>
            <p:ph idx="1"/>
          </p:nvPr>
        </p:nvSpPr>
        <p:spPr>
          <a:xfrm>
            <a:off x="838200" y="2244436"/>
            <a:ext cx="10515600" cy="3837710"/>
          </a:xfrm>
        </p:spPr>
        <p:txBody>
          <a:bodyPr>
            <a:normAutofit/>
          </a:bodyPr>
          <a:lstStyle/>
          <a:p>
            <a:pPr marL="514350" indent="-514350">
              <a:buFont typeface="+mj-lt"/>
              <a:buAutoNum type="romanLcPeriod" startAt="6"/>
            </a:pPr>
            <a:r>
              <a:rPr lang="fr-FR" sz="2400" dirty="0"/>
              <a:t>La disponibilité continue d’un large éventail </a:t>
            </a:r>
            <a:r>
              <a:rPr lang="fr-FR" sz="2400" dirty="0" smtClean="0"/>
              <a:t>de commodités essentiels et fournitures pour la prise en charge du DMU ainsi que les services complets. </a:t>
            </a:r>
          </a:p>
          <a:p>
            <a:pPr marL="514350" indent="-514350">
              <a:buFont typeface="+mj-lt"/>
              <a:buAutoNum type="romanLcPeriod" startAt="6"/>
            </a:pPr>
            <a:r>
              <a:rPr lang="fr-FR" sz="2400" dirty="0" smtClean="0"/>
              <a:t> la commande des produits efficaces et de qualité.</a:t>
            </a:r>
          </a:p>
          <a:p>
            <a:pPr marL="514350" indent="-514350">
              <a:buFont typeface="+mj-lt"/>
              <a:buAutoNum type="romanLcPeriod" startAt="6"/>
            </a:pPr>
            <a:r>
              <a:rPr lang="fr-FR" sz="2400" dirty="0" smtClean="0"/>
              <a:t>un long délai de livraison. </a:t>
            </a:r>
          </a:p>
          <a:p>
            <a:pPr marL="514350" indent="-514350">
              <a:buFont typeface="+mj-lt"/>
              <a:buAutoNum type="romanLcPeriod" startAt="6"/>
            </a:pPr>
            <a:r>
              <a:rPr lang="fr-FR" sz="2400" dirty="0" smtClean="0"/>
              <a:t>La péremption des produits durant la période de livraison ou peu après la réception. </a:t>
            </a:r>
          </a:p>
          <a:p>
            <a:pPr marL="514350" indent="-514350">
              <a:buFont typeface="+mj-lt"/>
              <a:buAutoNum type="romanLcPeriod" startAt="6"/>
            </a:pPr>
            <a:r>
              <a:rPr lang="fr-FR" sz="2400" dirty="0" smtClean="0"/>
              <a:t>Avoir un stock fiable des produits médicaux et fournitures.</a:t>
            </a:r>
          </a:p>
          <a:p>
            <a:pPr marL="514350" indent="-514350">
              <a:buFont typeface="+mj-lt"/>
              <a:buAutoNum type="romanLcPeriod" startAt="6"/>
            </a:pPr>
            <a:r>
              <a:rPr lang="fr-FR" sz="2400" dirty="0" smtClean="0"/>
              <a:t>L’emballage pour garantir la réception des produits en bon état.</a:t>
            </a:r>
          </a:p>
          <a:p>
            <a:pPr>
              <a:buFont typeface="Wingdings" panose="05000000000000000000" pitchFamily="2" charset="2"/>
              <a:buChar char="Ø"/>
            </a:pPr>
            <a:endParaRPr lang="fr-FR" sz="2400" dirty="0" smtClean="0"/>
          </a:p>
          <a:p>
            <a:endParaRPr lang="fr-FR" sz="2400" dirty="0"/>
          </a:p>
        </p:txBody>
      </p:sp>
    </p:spTree>
    <p:extLst>
      <p:ext uri="{BB962C8B-B14F-4D97-AF65-F5344CB8AC3E}">
        <p14:creationId xmlns:p14="http://schemas.microsoft.com/office/powerpoint/2010/main" val="29049824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13708"/>
            <a:ext cx="10515600" cy="3325091"/>
          </a:xfrm>
        </p:spPr>
        <p:txBody>
          <a:bodyPr/>
          <a:lstStyle/>
          <a:p>
            <a:pPr marL="571500" indent="-571500">
              <a:buFont typeface="+mj-lt"/>
              <a:buAutoNum type="romanLcPeriod" startAt="12"/>
            </a:pPr>
            <a:r>
              <a:rPr lang="fr-FR" sz="2400" dirty="0"/>
              <a:t>Le magasin de stockage inadéquat ou mal géré;</a:t>
            </a:r>
          </a:p>
          <a:p>
            <a:pPr marL="571500" indent="-571500">
              <a:buFont typeface="+mj-lt"/>
              <a:buAutoNum type="romanLcPeriod" startAt="12"/>
            </a:pPr>
            <a:r>
              <a:rPr lang="fr-FR" sz="2400" dirty="0"/>
              <a:t>Le dispositif pour la chaine froid non fonctionnel;</a:t>
            </a:r>
          </a:p>
          <a:p>
            <a:pPr marL="571500" indent="-571500">
              <a:buFont typeface="+mj-lt"/>
              <a:buAutoNum type="romanLcPeriod" startAt="12"/>
            </a:pPr>
            <a:r>
              <a:rPr lang="fr-FR" sz="2400" dirty="0"/>
              <a:t>Une mauvaise estimation du plan de distribution (inéquitable) des produits;</a:t>
            </a:r>
          </a:p>
          <a:p>
            <a:pPr marL="571500" indent="-571500">
              <a:buFont typeface="+mj-lt"/>
              <a:buAutoNum type="romanLcPeriod" startAt="12"/>
            </a:pPr>
            <a:r>
              <a:rPr lang="fr-FR" sz="2400" dirty="0" smtClean="0"/>
              <a:t>Rendre disponible des </a:t>
            </a:r>
            <a:r>
              <a:rPr lang="fr-FR" sz="2400" dirty="0"/>
              <a:t>chaînes d’approvisionnement </a:t>
            </a:r>
            <a:r>
              <a:rPr lang="fr-FR" sz="2400" dirty="0" smtClean="0"/>
              <a:t>efficaces, assurant l’accès aux </a:t>
            </a:r>
            <a:r>
              <a:rPr lang="fr-FR" sz="2400" dirty="0"/>
              <a:t>femmes et filles </a:t>
            </a:r>
            <a:r>
              <a:rPr lang="fr-FR" sz="2400" dirty="0" smtClean="0"/>
              <a:t>aux services de sante sexuelle et reproductive de qualité. </a:t>
            </a:r>
            <a:endParaRPr lang="fr-FR" sz="2400" dirty="0"/>
          </a:p>
          <a:p>
            <a:pPr marL="571500" indent="-571500">
              <a:buFont typeface="+mj-lt"/>
              <a:buAutoNum type="romanLcPeriod" startAt="12"/>
            </a:pPr>
            <a:endParaRPr lang="fr-FR" dirty="0"/>
          </a:p>
        </p:txBody>
      </p:sp>
      <p:sp>
        <p:nvSpPr>
          <p:cNvPr id="5" name="Title 4"/>
          <p:cNvSpPr>
            <a:spLocks noGrp="1"/>
          </p:cNvSpPr>
          <p:nvPr>
            <p:ph type="title"/>
          </p:nvPr>
        </p:nvSpPr>
        <p:spPr>
          <a:xfrm>
            <a:off x="838200" y="365125"/>
            <a:ext cx="10093036" cy="1685348"/>
          </a:xfrm>
          <a:ln>
            <a:solidFill>
              <a:schemeClr val="accent4"/>
            </a:solidFill>
          </a:ln>
        </p:spPr>
        <p:txBody>
          <a:bodyPr anchor="t">
            <a:normAutofit/>
          </a:bodyPr>
          <a:lstStyle/>
          <a:p>
            <a:pPr algn="ctr"/>
            <a:r>
              <a:rPr lang="fr-FR" sz="4000" b="1" dirty="0" smtClean="0">
                <a:ln>
                  <a:solidFill>
                    <a:schemeClr val="accent2"/>
                  </a:solidFill>
                </a:ln>
                <a:latin typeface="+mn-lt"/>
              </a:rPr>
              <a:t>Les défis de la chaine d’approvisionnement - 3 </a:t>
            </a:r>
            <a:r>
              <a:rPr lang="fr-FR" sz="3200" i="1" dirty="0" smtClean="0">
                <a:solidFill>
                  <a:srgbClr val="FF0000"/>
                </a:solidFill>
                <a:latin typeface="+mn-lt"/>
              </a:rPr>
              <a:t>Identifier </a:t>
            </a:r>
            <a:r>
              <a:rPr lang="fr-FR" sz="3200" i="1" dirty="0">
                <a:solidFill>
                  <a:srgbClr val="FF0000"/>
                </a:solidFill>
                <a:latin typeface="+mn-lt"/>
              </a:rPr>
              <a:t>les goulots d’étranglement et les solutions de la chaîne d’approvisionnement</a:t>
            </a:r>
            <a:endParaRPr lang="fr-FR" sz="3200" i="1" dirty="0">
              <a:ln>
                <a:solidFill>
                  <a:schemeClr val="accent2"/>
                </a:solidFill>
              </a:ln>
              <a:solidFill>
                <a:srgbClr val="FF0000"/>
              </a:solidFill>
              <a:latin typeface="+mn-lt"/>
            </a:endParaRPr>
          </a:p>
        </p:txBody>
      </p:sp>
    </p:spTree>
    <p:extLst>
      <p:ext uri="{BB962C8B-B14F-4D97-AF65-F5344CB8AC3E}">
        <p14:creationId xmlns:p14="http://schemas.microsoft.com/office/powerpoint/2010/main" val="1260704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964606" cy="794935"/>
          </a:xfrm>
          <a:ln>
            <a:solidFill>
              <a:schemeClr val="accent4"/>
            </a:solidFill>
          </a:ln>
        </p:spPr>
        <p:txBody>
          <a:bodyPr anchor="t"/>
          <a:lstStyle/>
          <a:p>
            <a:r>
              <a:rPr lang="fr-FR" b="1" dirty="0" smtClean="0">
                <a:ln>
                  <a:solidFill>
                    <a:schemeClr val="accent2"/>
                  </a:solidFill>
                </a:ln>
                <a:latin typeface="+mn-lt"/>
              </a:rPr>
              <a:t>Coordonner et établir les liens </a:t>
            </a:r>
            <a:endParaRPr lang="fr-FR" b="1" dirty="0">
              <a:ln>
                <a:solidFill>
                  <a:schemeClr val="accent2"/>
                </a:solidFill>
              </a:ln>
              <a:latin typeface="+mn-lt"/>
            </a:endParaRPr>
          </a:p>
        </p:txBody>
      </p:sp>
      <p:sp>
        <p:nvSpPr>
          <p:cNvPr id="3" name="Content Placeholder 2"/>
          <p:cNvSpPr>
            <a:spLocks noGrp="1"/>
          </p:cNvSpPr>
          <p:nvPr>
            <p:ph idx="1"/>
          </p:nvPr>
        </p:nvSpPr>
        <p:spPr>
          <a:xfrm>
            <a:off x="838200" y="1473958"/>
            <a:ext cx="10515600" cy="4703005"/>
          </a:xfrm>
        </p:spPr>
        <p:txBody>
          <a:bodyPr/>
          <a:lstStyle/>
          <a:p>
            <a:r>
              <a:rPr lang="fr-FR" sz="2400" dirty="0" smtClean="0"/>
              <a:t>Une bonne coordination: </a:t>
            </a:r>
          </a:p>
          <a:p>
            <a:pPr lvl="1">
              <a:buFont typeface="Wingdings" panose="05000000000000000000" pitchFamily="2" charset="2"/>
              <a:buChar char="ü"/>
            </a:pPr>
            <a:r>
              <a:rPr lang="fr-FR" sz="2200" dirty="0" smtClean="0"/>
              <a:t>Interne au sein de l’équipe de logistique/  d’approvisionnement.</a:t>
            </a:r>
          </a:p>
          <a:p>
            <a:pPr lvl="1">
              <a:buFont typeface="Wingdings" panose="05000000000000000000" pitchFamily="2" charset="2"/>
              <a:buChar char="ü"/>
            </a:pPr>
            <a:r>
              <a:rPr lang="fr-FR" sz="2200" dirty="0" smtClean="0"/>
              <a:t>Externe avec les parties prenantes. </a:t>
            </a:r>
          </a:p>
          <a:p>
            <a:r>
              <a:rPr lang="fr-FR" sz="2400" dirty="0" smtClean="0"/>
              <a:t>Les parties prenantes: les liens</a:t>
            </a:r>
          </a:p>
          <a:p>
            <a:pPr marL="971550" lvl="1" indent="-514350">
              <a:buFont typeface="+mj-lt"/>
              <a:buAutoNum type="romanLcPeriod"/>
            </a:pPr>
            <a:r>
              <a:rPr lang="fr-FR" sz="2200" dirty="0" smtClean="0"/>
              <a:t>Le secteur</a:t>
            </a:r>
            <a:r>
              <a:rPr lang="fr-FR" sz="2200" dirty="0"/>
              <a:t>/ </a:t>
            </a:r>
            <a:r>
              <a:rPr lang="fr-FR" sz="2200" dirty="0" smtClean="0"/>
              <a:t>pôle de santé</a:t>
            </a:r>
          </a:p>
          <a:p>
            <a:pPr marL="971550" lvl="1" indent="-514350">
              <a:buFont typeface="+mj-lt"/>
              <a:buAutoNum type="romanLcPeriod"/>
            </a:pPr>
            <a:r>
              <a:rPr lang="fr-FR" sz="2200" dirty="0" smtClean="0"/>
              <a:t>Le secteur/ </a:t>
            </a:r>
            <a:r>
              <a:rPr lang="fr-FR" sz="2200" dirty="0"/>
              <a:t>pôle</a:t>
            </a:r>
            <a:r>
              <a:rPr lang="fr-FR" sz="2200" dirty="0" smtClean="0"/>
              <a:t> de protection.</a:t>
            </a:r>
          </a:p>
          <a:p>
            <a:pPr marL="971550" lvl="1" indent="-514350">
              <a:buFont typeface="+mj-lt"/>
              <a:buAutoNum type="romanLcPeriod"/>
            </a:pPr>
            <a:r>
              <a:rPr lang="fr-FR" sz="2200" dirty="0" smtClean="0"/>
              <a:t>Le secteur/ </a:t>
            </a:r>
            <a:r>
              <a:rPr lang="fr-FR" sz="2200" dirty="0"/>
              <a:t>pôle</a:t>
            </a:r>
            <a:r>
              <a:rPr lang="fr-FR" sz="2200" dirty="0" smtClean="0"/>
              <a:t> de logistique.</a:t>
            </a:r>
          </a:p>
          <a:p>
            <a:pPr marL="971550" lvl="1" indent="-514350">
              <a:buFont typeface="+mj-lt"/>
              <a:buAutoNum type="romanLcPeriod"/>
            </a:pPr>
            <a:r>
              <a:rPr lang="fr-FR" sz="2200" dirty="0" smtClean="0"/>
              <a:t>Le </a:t>
            </a:r>
            <a:r>
              <a:rPr lang="fr-FR" sz="2200" dirty="0">
                <a:solidFill>
                  <a:prstClr val="black"/>
                </a:solidFill>
              </a:rPr>
              <a:t>pôle</a:t>
            </a:r>
            <a:r>
              <a:rPr lang="fr-FR" sz="2200" dirty="0" smtClean="0"/>
              <a:t> de sante sur le terrain (les acteurs)</a:t>
            </a:r>
          </a:p>
          <a:p>
            <a:pPr marL="971550" lvl="1" indent="-514350">
              <a:buFont typeface="+mj-lt"/>
              <a:buAutoNum type="romanLcPeriod"/>
            </a:pPr>
            <a:r>
              <a:rPr lang="fr-FR" sz="2200" dirty="0" smtClean="0"/>
              <a:t>Les </a:t>
            </a:r>
            <a:r>
              <a:rPr lang="fr-FR" sz="2200" dirty="0"/>
              <a:t>agences gouvernementales (</a:t>
            </a:r>
            <a:r>
              <a:rPr lang="fr-FR" sz="2200" dirty="0" smtClean="0"/>
              <a:t>le Ministère de la Santé</a:t>
            </a:r>
            <a:r>
              <a:rPr lang="fr-FR" sz="2200" dirty="0"/>
              <a:t>, l’agence nationale de réglementation des médicaments</a:t>
            </a:r>
            <a:r>
              <a:rPr lang="fr-FR" sz="2200" dirty="0" smtClean="0"/>
              <a:t>, la douane nationale, etc.)</a:t>
            </a:r>
          </a:p>
          <a:p>
            <a:pPr marL="971550" lvl="1" indent="-514350">
              <a:buFont typeface="+mj-lt"/>
              <a:buAutoNum type="romanLcPeriod"/>
            </a:pPr>
            <a:r>
              <a:rPr lang="fr-FR" sz="2200" dirty="0"/>
              <a:t>Transports locaux et </a:t>
            </a:r>
            <a:r>
              <a:rPr lang="fr-FR" sz="2200" dirty="0" smtClean="0"/>
              <a:t>les fournisseurs d’entrepôts</a:t>
            </a:r>
          </a:p>
          <a:p>
            <a:pPr marL="971550" lvl="1" indent="-514350">
              <a:buFont typeface="+mj-lt"/>
              <a:buAutoNum type="romanLcPeriod"/>
            </a:pPr>
            <a:r>
              <a:rPr lang="fr-FR" sz="2200" dirty="0"/>
              <a:t>Fournisseurs de matériel </a:t>
            </a:r>
            <a:r>
              <a:rPr lang="fr-FR" sz="2200" dirty="0" smtClean="0"/>
              <a:t>médical (chercher équilibre </a:t>
            </a:r>
            <a:r>
              <a:rPr lang="fr-FR" sz="2200" dirty="0"/>
              <a:t>entre coût </a:t>
            </a:r>
            <a:r>
              <a:rPr lang="fr-FR" sz="2200" dirty="0" smtClean="0"/>
              <a:t>et qualité)</a:t>
            </a:r>
          </a:p>
          <a:p>
            <a:pPr marL="971550" lvl="1" indent="-514350">
              <a:buFont typeface="+mj-lt"/>
              <a:buAutoNum type="romanLcPeriod"/>
            </a:pPr>
            <a:endParaRPr lang="fr-FR" sz="2200" dirty="0" smtClean="0"/>
          </a:p>
          <a:p>
            <a:pPr marL="971550" lvl="1" indent="-514350">
              <a:buFont typeface="+mj-lt"/>
              <a:buAutoNum type="romanLcPeriod"/>
            </a:pPr>
            <a:endParaRPr lang="fr-FR" dirty="0"/>
          </a:p>
        </p:txBody>
      </p:sp>
    </p:spTree>
    <p:extLst>
      <p:ext uri="{BB962C8B-B14F-4D97-AF65-F5344CB8AC3E}">
        <p14:creationId xmlns:p14="http://schemas.microsoft.com/office/powerpoint/2010/main" val="13046026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850034"/>
            <a:ext cx="10216487" cy="890469"/>
          </a:xfrm>
          <a:ln>
            <a:solidFill>
              <a:schemeClr val="accent4"/>
            </a:solidFill>
          </a:ln>
        </p:spPr>
        <p:txBody>
          <a:bodyPr anchor="t">
            <a:noAutofit/>
          </a:bodyPr>
          <a:lstStyle/>
          <a:p>
            <a:pPr algn="ctr"/>
            <a:r>
              <a:rPr lang="fr-FR" sz="3200" b="1" dirty="0">
                <a:ln>
                  <a:solidFill>
                    <a:schemeClr val="accent2"/>
                  </a:solidFill>
                </a:ln>
                <a:latin typeface="+mn-lt"/>
              </a:rPr>
              <a:t>Le plaidoyer </a:t>
            </a:r>
            <a:r>
              <a:rPr lang="fr-FR" sz="3200" b="1" dirty="0" smtClean="0">
                <a:ln>
                  <a:solidFill>
                    <a:schemeClr val="accent2"/>
                  </a:solidFill>
                </a:ln>
                <a:latin typeface="+mn-lt"/>
              </a:rPr>
              <a:t>en </a:t>
            </a:r>
            <a:r>
              <a:rPr lang="fr-FR" sz="3200" b="1" dirty="0">
                <a:ln>
                  <a:solidFill>
                    <a:schemeClr val="accent2"/>
                  </a:solidFill>
                </a:ln>
                <a:latin typeface="+mn-lt"/>
              </a:rPr>
              <a:t>faveur des chaînes d’approvisionnement humanitaires pour la SSR.</a:t>
            </a:r>
          </a:p>
        </p:txBody>
      </p:sp>
      <p:sp>
        <p:nvSpPr>
          <p:cNvPr id="3" name="Content Placeholder 2"/>
          <p:cNvSpPr>
            <a:spLocks noGrp="1"/>
          </p:cNvSpPr>
          <p:nvPr>
            <p:ph idx="1"/>
          </p:nvPr>
        </p:nvSpPr>
        <p:spPr>
          <a:xfrm>
            <a:off x="838199" y="1931779"/>
            <a:ext cx="10515600" cy="3346803"/>
          </a:xfrm>
        </p:spPr>
        <p:txBody>
          <a:bodyPr/>
          <a:lstStyle/>
          <a:p>
            <a:pPr marL="0" indent="0">
              <a:buNone/>
            </a:pPr>
            <a:endParaRPr lang="fr-FR" dirty="0" smtClean="0"/>
          </a:p>
          <a:p>
            <a:r>
              <a:rPr lang="fr-FR" dirty="0"/>
              <a:t> A</a:t>
            </a:r>
            <a:r>
              <a:rPr lang="fr-FR" dirty="0" smtClean="0"/>
              <a:t>ttirer l’attention </a:t>
            </a:r>
            <a:r>
              <a:rPr lang="fr-FR" dirty="0"/>
              <a:t>sur l’importance des produits de SSR pour tenir les promesses </a:t>
            </a:r>
            <a:r>
              <a:rPr lang="fr-FR" dirty="0" smtClean="0"/>
              <a:t>humanitaires;</a:t>
            </a:r>
          </a:p>
          <a:p>
            <a:r>
              <a:rPr lang="fr-FR" dirty="0"/>
              <a:t>S</a:t>
            </a:r>
            <a:r>
              <a:rPr lang="fr-FR" dirty="0" smtClean="0"/>
              <a:t>atisfaire </a:t>
            </a:r>
            <a:r>
              <a:rPr lang="fr-FR" dirty="0"/>
              <a:t>les obligations en termes de droits </a:t>
            </a:r>
            <a:r>
              <a:rPr lang="fr-FR" dirty="0" smtClean="0"/>
              <a:t>humains.</a:t>
            </a:r>
          </a:p>
          <a:p>
            <a:r>
              <a:rPr lang="fr-FR" dirty="0" smtClean="0"/>
              <a:t>Inciter </a:t>
            </a:r>
            <a:r>
              <a:rPr lang="fr-FR" dirty="0"/>
              <a:t>les décideurs à répondre aux besoins </a:t>
            </a:r>
            <a:r>
              <a:rPr lang="fr-FR" dirty="0" smtClean="0"/>
              <a:t>en allouant des ressources.</a:t>
            </a:r>
          </a:p>
          <a:p>
            <a:endParaRPr lang="fr-FR" dirty="0"/>
          </a:p>
        </p:txBody>
      </p:sp>
    </p:spTree>
    <p:extLst>
      <p:ext uri="{BB962C8B-B14F-4D97-AF65-F5344CB8AC3E}">
        <p14:creationId xmlns:p14="http://schemas.microsoft.com/office/powerpoint/2010/main" val="19777849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10436"/>
            <a:ext cx="10515600" cy="4566527"/>
          </a:xfrm>
        </p:spPr>
        <p:txBody>
          <a:bodyPr/>
          <a:lstStyle/>
          <a:p>
            <a:pPr marL="0" indent="0">
              <a:buNone/>
            </a:pPr>
            <a:r>
              <a:rPr lang="fr-FR" sz="3200" dirty="0" smtClean="0"/>
              <a:t>Les coordinateurs SSR, les responsables de programme de santé, et les agents des pôles de santé et protection:</a:t>
            </a:r>
          </a:p>
          <a:p>
            <a:pPr>
              <a:buFont typeface="Wingdings" panose="05000000000000000000" pitchFamily="2" charset="2"/>
              <a:buChar char="§"/>
            </a:pPr>
            <a:r>
              <a:rPr lang="fr-FR" sz="3200" i="1" dirty="0" smtClean="0"/>
              <a:t>Fournir des informations et la justification techniques, le cas échéant, lorsque les décideurs prétendent que des produits de SSR spécifiques, comme la contraception d’urgence ou la prise en charge clinique des produits liés au viol, ne sont pas nécessaires.</a:t>
            </a:r>
          </a:p>
          <a:p>
            <a:pPr>
              <a:buFont typeface="Wingdings" panose="05000000000000000000" pitchFamily="2" charset="2"/>
              <a:buChar char="§"/>
            </a:pPr>
            <a:endParaRPr lang="fr-FR" sz="2000" dirty="0"/>
          </a:p>
        </p:txBody>
      </p:sp>
      <p:sp>
        <p:nvSpPr>
          <p:cNvPr id="4" name="Title 1"/>
          <p:cNvSpPr>
            <a:spLocks noGrp="1"/>
          </p:cNvSpPr>
          <p:nvPr>
            <p:ph type="title"/>
          </p:nvPr>
        </p:nvSpPr>
        <p:spPr>
          <a:xfrm>
            <a:off x="852055" y="780763"/>
            <a:ext cx="10896600" cy="660110"/>
          </a:xfrm>
          <a:ln>
            <a:solidFill>
              <a:srgbClr val="FF0000"/>
            </a:solidFill>
          </a:ln>
        </p:spPr>
        <p:txBody>
          <a:bodyPr anchor="t">
            <a:noAutofit/>
          </a:bodyPr>
          <a:lstStyle/>
          <a:p>
            <a:pPr algn="ctr"/>
            <a:r>
              <a:rPr lang="fr-FR" sz="3600" b="1" dirty="0">
                <a:ln>
                  <a:solidFill>
                    <a:schemeClr val="accent2"/>
                  </a:solidFill>
                </a:ln>
                <a:latin typeface="+mn-lt"/>
              </a:rPr>
              <a:t>Le plaidoyer </a:t>
            </a:r>
            <a:r>
              <a:rPr lang="fr-FR" sz="3600" b="1" dirty="0" smtClean="0">
                <a:ln>
                  <a:solidFill>
                    <a:schemeClr val="accent2"/>
                  </a:solidFill>
                </a:ln>
                <a:latin typeface="+mn-lt"/>
              </a:rPr>
              <a:t>en </a:t>
            </a:r>
            <a:r>
              <a:rPr lang="fr-FR" sz="3600" b="1" dirty="0">
                <a:ln>
                  <a:solidFill>
                    <a:schemeClr val="accent2"/>
                  </a:solidFill>
                </a:ln>
                <a:latin typeface="+mn-lt"/>
              </a:rPr>
              <a:t>faveur des chaînes d’approvisionnement </a:t>
            </a:r>
            <a:r>
              <a:rPr lang="fr-FR" sz="3600" b="1" dirty="0" smtClean="0">
                <a:ln>
                  <a:solidFill>
                    <a:schemeClr val="accent2"/>
                  </a:solidFill>
                </a:ln>
                <a:latin typeface="+mn-lt"/>
              </a:rPr>
              <a:t/>
            </a:r>
            <a:br>
              <a:rPr lang="fr-FR" sz="3600" b="1" dirty="0" smtClean="0">
                <a:ln>
                  <a:solidFill>
                    <a:schemeClr val="accent2"/>
                  </a:solidFill>
                </a:ln>
                <a:latin typeface="+mn-lt"/>
              </a:rPr>
            </a:br>
            <a:endParaRPr lang="fr-FR" sz="3600" b="1" dirty="0">
              <a:ln>
                <a:solidFill>
                  <a:schemeClr val="accent2"/>
                </a:solidFill>
              </a:ln>
              <a:latin typeface="+mn-lt"/>
            </a:endParaRPr>
          </a:p>
        </p:txBody>
      </p:sp>
    </p:spTree>
    <p:extLst>
      <p:ext uri="{BB962C8B-B14F-4D97-AF65-F5344CB8AC3E}">
        <p14:creationId xmlns:p14="http://schemas.microsoft.com/office/powerpoint/2010/main" val="35482757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64776"/>
            <a:ext cx="10515600" cy="5104263"/>
          </a:xfrm>
        </p:spPr>
        <p:txBody>
          <a:bodyPr>
            <a:normAutofit fontScale="92500"/>
          </a:bodyPr>
          <a:lstStyle/>
          <a:p>
            <a:r>
              <a:rPr lang="fr-FR" sz="2400" b="1" dirty="0" smtClean="0">
                <a:solidFill>
                  <a:srgbClr val="FF0000"/>
                </a:solidFill>
              </a:rPr>
              <a:t>Planifier, aussitôt possible, la transition de la dépendance </a:t>
            </a:r>
            <a:r>
              <a:rPr lang="fr-FR" sz="2400" dirty="0" smtClean="0"/>
              <a:t>à l’égard des Kits de SR </a:t>
            </a:r>
            <a:r>
              <a:rPr lang="fr-FR" sz="2400" dirty="0" err="1" smtClean="0"/>
              <a:t>préconditionnés</a:t>
            </a:r>
            <a:r>
              <a:rPr lang="fr-FR" sz="2400" dirty="0" smtClean="0"/>
              <a:t> à un approvisionnement plus durable et des mécanismes de commande. </a:t>
            </a:r>
          </a:p>
          <a:p>
            <a:r>
              <a:rPr lang="fr-FR" sz="2400" b="1" dirty="0" smtClean="0"/>
              <a:t>Stock	actuel: </a:t>
            </a:r>
            <a:r>
              <a:rPr lang="fr-FR" sz="2000" i="1" dirty="0" smtClean="0"/>
              <a:t>les niveaux d’inventaire et les dates de péremption des produits actuellement en stock dans les établissements de santé. Aussi, obtenir des informations sur les fournitures existantes.</a:t>
            </a:r>
          </a:p>
          <a:p>
            <a:r>
              <a:rPr lang="fr-FR" sz="2400" b="1" dirty="0" smtClean="0"/>
              <a:t>Demande et consommation des produits: </a:t>
            </a:r>
            <a:r>
              <a:rPr lang="fr-FR" sz="2000" i="1" dirty="0" smtClean="0"/>
              <a:t>se baser sur l’estimation de la demande pré-crise de services et de produits de SSR/ les tendances actuelles de consommation.  </a:t>
            </a:r>
            <a:endParaRPr lang="fr-FR" sz="2000" i="1" dirty="0"/>
          </a:p>
          <a:p>
            <a:r>
              <a:rPr lang="fr-FR" sz="2400" b="1" dirty="0" smtClean="0">
                <a:solidFill>
                  <a:srgbClr val="FF0000"/>
                </a:solidFill>
              </a:rPr>
              <a:t>Transport et lieu de stockage: </a:t>
            </a:r>
            <a:r>
              <a:rPr lang="fr-FR" sz="2000" i="1" dirty="0"/>
              <a:t>R</a:t>
            </a:r>
            <a:r>
              <a:rPr lang="fr-FR" sz="2000" i="1" dirty="0" smtClean="0"/>
              <a:t>ecensement de façon continue, les établissements et des lieux de stockage à tous les niveaux - du stockage central à la distribution finale.</a:t>
            </a:r>
          </a:p>
          <a:p>
            <a:r>
              <a:rPr lang="fr-FR" sz="2400" b="1" i="1" dirty="0" smtClean="0">
                <a:solidFill>
                  <a:srgbClr val="FF0000"/>
                </a:solidFill>
              </a:rPr>
              <a:t>Politiques gouvernementales, qualité des médicaments et les processus de régulation: </a:t>
            </a:r>
            <a:r>
              <a:rPr lang="fr-FR" sz="2000" i="1" dirty="0" smtClean="0"/>
              <a:t>obtenir des informations sur les processus réglementaires et la qualité des médicaments locaux. </a:t>
            </a:r>
            <a:endParaRPr lang="fr-FR" sz="2000" i="1" dirty="0"/>
          </a:p>
          <a:p>
            <a:r>
              <a:rPr lang="fr-FR" sz="2400" b="1" dirty="0" smtClean="0">
                <a:solidFill>
                  <a:srgbClr val="FF0000"/>
                </a:solidFill>
              </a:rPr>
              <a:t>Suivi, inventaire et mécanismes de compte rendu: </a:t>
            </a:r>
            <a:r>
              <a:rPr lang="fr-FR" sz="2000" i="1" dirty="0" smtClean="0"/>
              <a:t>comprendre et alimenter les mécanismes existants de suivi et de compte rendu, comme le SIGS et le SIGL utilisés pour suivre la consommation, l’inventaire, les fournitures et d’autres facteurs essentiels au maintien d’une chaîne d’approvisionnement parfaitement opérationnelle.</a:t>
            </a:r>
          </a:p>
          <a:p>
            <a:endParaRPr lang="fr-FR" sz="2000" b="1" dirty="0"/>
          </a:p>
        </p:txBody>
      </p:sp>
      <p:sp>
        <p:nvSpPr>
          <p:cNvPr id="4" name="Title 1"/>
          <p:cNvSpPr>
            <a:spLocks noGrp="1"/>
          </p:cNvSpPr>
          <p:nvPr>
            <p:ph type="title"/>
          </p:nvPr>
        </p:nvSpPr>
        <p:spPr>
          <a:xfrm>
            <a:off x="838200" y="365126"/>
            <a:ext cx="7003473" cy="726695"/>
          </a:xfrm>
          <a:ln>
            <a:solidFill>
              <a:schemeClr val="accent4"/>
            </a:solidFill>
          </a:ln>
        </p:spPr>
        <p:txBody>
          <a:bodyPr anchor="t">
            <a:noAutofit/>
          </a:bodyPr>
          <a:lstStyle/>
          <a:p>
            <a:pPr marL="0" marR="0">
              <a:lnSpc>
                <a:spcPct val="107000"/>
              </a:lnSpc>
              <a:spcBef>
                <a:spcPts val="0"/>
              </a:spcBef>
              <a:spcAft>
                <a:spcPts val="800"/>
              </a:spcAft>
              <a:tabLst>
                <a:tab pos="1230630" algn="l"/>
              </a:tabLst>
            </a:pPr>
            <a:r>
              <a:rPr lang="fr-FR" sz="4000" b="1" dirty="0" smtClean="0">
                <a:ln>
                  <a:solidFill>
                    <a:schemeClr val="accent2"/>
                  </a:solidFill>
                </a:ln>
                <a:effectLst/>
                <a:latin typeface="Calibri" panose="020F0502020204030204" pitchFamily="34" charset="0"/>
                <a:ea typeface="Calibri" panose="020F0502020204030204" pitchFamily="34" charset="0"/>
                <a:cs typeface="Times New Roman" panose="02020603050405020304" pitchFamily="18" charset="0"/>
              </a:rPr>
              <a:t>Passage aux services complets</a:t>
            </a:r>
            <a:endParaRPr lang="en-US" sz="4000" b="1" dirty="0">
              <a:ln>
                <a:solidFill>
                  <a:schemeClr val="accent2"/>
                </a:solidFill>
              </a:ln>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83797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transort2"/>
          <p:cNvPicPr>
            <a:picLocks noChangeAspect="1" noChangeArrowheads="1"/>
          </p:cNvPicPr>
          <p:nvPr/>
        </p:nvPicPr>
        <p:blipFill>
          <a:blip r:embed="rId2" cstate="print"/>
          <a:srcRect/>
          <a:stretch>
            <a:fillRect/>
          </a:stretch>
        </p:blipFill>
        <p:spPr bwMode="auto">
          <a:xfrm>
            <a:off x="2229058" y="692695"/>
            <a:ext cx="7269784" cy="5454095"/>
          </a:xfrm>
          <a:prstGeom prst="rect">
            <a:avLst/>
          </a:prstGeom>
          <a:noFill/>
          <a:ln w="9525">
            <a:noFill/>
            <a:miter lim="800000"/>
            <a:headEnd/>
            <a:tailEnd/>
          </a:ln>
        </p:spPr>
      </p:pic>
    </p:spTree>
    <p:extLst>
      <p:ext uri="{BB962C8B-B14F-4D97-AF65-F5344CB8AC3E}">
        <p14:creationId xmlns:p14="http://schemas.microsoft.com/office/powerpoint/2010/main" val="37851881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in-country transport"/>
          <p:cNvPicPr>
            <a:picLocks noChangeAspect="1" noChangeArrowheads="1"/>
          </p:cNvPicPr>
          <p:nvPr/>
        </p:nvPicPr>
        <p:blipFill>
          <a:blip r:embed="rId2" cstate="print"/>
          <a:srcRect/>
          <a:stretch>
            <a:fillRect/>
          </a:stretch>
        </p:blipFill>
        <p:spPr bwMode="auto">
          <a:xfrm>
            <a:off x="2165728" y="388322"/>
            <a:ext cx="7414999" cy="5561249"/>
          </a:xfrm>
          <a:prstGeom prst="rect">
            <a:avLst/>
          </a:prstGeom>
          <a:noFill/>
          <a:ln w="9525">
            <a:noFill/>
            <a:miter lim="800000"/>
            <a:headEnd/>
            <a:tailEnd/>
          </a:ln>
        </p:spPr>
      </p:pic>
    </p:spTree>
    <p:extLst>
      <p:ext uri="{BB962C8B-B14F-4D97-AF65-F5344CB8AC3E}">
        <p14:creationId xmlns:p14="http://schemas.microsoft.com/office/powerpoint/2010/main" val="1242842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000482" cy="781095"/>
          </a:xfrm>
          <a:ln>
            <a:solidFill>
              <a:schemeClr val="accent4"/>
            </a:solidFill>
          </a:ln>
        </p:spPr>
        <p:txBody>
          <a:bodyPr anchor="t">
            <a:normAutofit fontScale="90000"/>
          </a:bodyPr>
          <a:lstStyle/>
          <a:p>
            <a:r>
              <a:rPr lang="fr-FR" b="1" dirty="0" smtClean="0">
                <a:ln>
                  <a:solidFill>
                    <a:schemeClr val="accent2"/>
                  </a:solidFill>
                </a:ln>
                <a:latin typeface="+mn-lt"/>
              </a:rPr>
              <a:t>Objectifs d’apprentissage </a:t>
            </a:r>
            <a:endParaRPr lang="fr-FR" b="1" dirty="0">
              <a:ln>
                <a:solidFill>
                  <a:schemeClr val="accent2"/>
                </a:solidFill>
              </a:ln>
              <a:latin typeface="+mn-lt"/>
            </a:endParaRPr>
          </a:p>
        </p:txBody>
      </p:sp>
      <p:sp>
        <p:nvSpPr>
          <p:cNvPr id="3" name="Content Placeholder 2"/>
          <p:cNvSpPr>
            <a:spLocks noGrp="1"/>
          </p:cNvSpPr>
          <p:nvPr>
            <p:ph idx="1"/>
          </p:nvPr>
        </p:nvSpPr>
        <p:spPr>
          <a:xfrm>
            <a:off x="838200" y="1390918"/>
            <a:ext cx="10799618" cy="4786045"/>
          </a:xfrm>
        </p:spPr>
        <p:txBody>
          <a:bodyPr>
            <a:normAutofit fontScale="92500" lnSpcReduction="10000"/>
          </a:bodyPr>
          <a:lstStyle/>
          <a:p>
            <a:pPr marL="514350" indent="-514350">
              <a:buFont typeface="+mj-lt"/>
              <a:buAutoNum type="alphaLcPeriod"/>
            </a:pPr>
            <a:r>
              <a:rPr lang="fr-FR" sz="2600" dirty="0" smtClean="0"/>
              <a:t>Reconnaitre la nécessité d’avoir une vision commune entre les parties prenantes pour le bon fonctionnement d’une chaine d’approvisionnement.</a:t>
            </a:r>
          </a:p>
          <a:p>
            <a:pPr marL="514350" indent="-514350">
              <a:buFont typeface="+mj-lt"/>
              <a:buAutoNum type="alphaLcPeriod"/>
            </a:pPr>
            <a:r>
              <a:rPr lang="fr-FR" sz="2600" dirty="0" smtClean="0"/>
              <a:t>Comprendre les principes de la gestion logistique.</a:t>
            </a:r>
          </a:p>
          <a:p>
            <a:pPr marL="514350" indent="-514350">
              <a:buFont typeface="+mj-lt"/>
              <a:buAutoNum type="alphaLcPeriod"/>
            </a:pPr>
            <a:r>
              <a:rPr lang="fr-FR" sz="2600" dirty="0" smtClean="0"/>
              <a:t>Reconnaitre les informations essentiels pour faire fonctionner la chaine d’approvisionnement, en situation humanitaire. </a:t>
            </a:r>
          </a:p>
          <a:p>
            <a:pPr marL="514350" indent="-514350">
              <a:buFont typeface="+mj-lt"/>
              <a:buAutoNum type="alphaLcPeriod"/>
            </a:pPr>
            <a:r>
              <a:rPr lang="fr-FR" sz="2600" dirty="0" smtClean="0"/>
              <a:t>Identifier les défis de la chaine d’approvisionnement  ainsi suggérer les solutions </a:t>
            </a:r>
            <a:r>
              <a:rPr lang="fr-FR" sz="2600" dirty="0">
                <a:solidFill>
                  <a:prstClr val="black"/>
                </a:solidFill>
              </a:rPr>
              <a:t>à</a:t>
            </a:r>
            <a:r>
              <a:rPr lang="fr-FR" sz="2600" dirty="0" smtClean="0"/>
              <a:t> long terme (défis de coordination, d’intégration des programmes d’achats etc.)</a:t>
            </a:r>
          </a:p>
          <a:p>
            <a:pPr marL="514350" indent="-514350">
              <a:buFont typeface="+mj-lt"/>
              <a:buAutoNum type="alphaLcPeriod"/>
            </a:pPr>
            <a:r>
              <a:rPr lang="fr-FR" sz="2600" dirty="0" smtClean="0"/>
              <a:t>Énoncer les étapes de la chaine d’approvisionnement. </a:t>
            </a:r>
          </a:p>
          <a:p>
            <a:pPr marL="514350" indent="-514350">
              <a:buFont typeface="+mj-lt"/>
              <a:buAutoNum type="alphaLcPeriod"/>
            </a:pPr>
            <a:r>
              <a:rPr lang="fr-FR" sz="2600" dirty="0" smtClean="0"/>
              <a:t>Reconnaitre les éléments de plaidoyer pour un chaine d’approvisionnement efficace. </a:t>
            </a:r>
          </a:p>
          <a:p>
            <a:pPr marL="514350" indent="-514350">
              <a:buFont typeface="+mj-lt"/>
              <a:buAutoNum type="alphaLcPeriod"/>
            </a:pPr>
            <a:r>
              <a:rPr lang="fr-FR" sz="2600" dirty="0" smtClean="0"/>
              <a:t>Comprendre les éléments d’une coordination et ses liens. </a:t>
            </a:r>
          </a:p>
          <a:p>
            <a:pPr marL="514350" indent="-514350">
              <a:buFont typeface="+mj-lt"/>
              <a:buAutoNum type="alphaLcPeriod"/>
            </a:pPr>
            <a:r>
              <a:rPr lang="fr-FR" sz="2600" dirty="0" smtClean="0"/>
              <a:t>Messages clés.</a:t>
            </a:r>
          </a:p>
          <a:p>
            <a:endParaRPr lang="fr-FR" dirty="0"/>
          </a:p>
        </p:txBody>
      </p:sp>
    </p:spTree>
    <p:extLst>
      <p:ext uri="{BB962C8B-B14F-4D97-AF65-F5344CB8AC3E}">
        <p14:creationId xmlns:p14="http://schemas.microsoft.com/office/powerpoint/2010/main" val="17809489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5340927" cy="713048"/>
          </a:xfrm>
          <a:ln>
            <a:solidFill>
              <a:schemeClr val="accent4"/>
            </a:solidFill>
          </a:ln>
        </p:spPr>
        <p:txBody>
          <a:bodyPr anchor="t"/>
          <a:lstStyle/>
          <a:p>
            <a:r>
              <a:rPr lang="fr-FR" b="1" dirty="0" smtClean="0">
                <a:ln>
                  <a:solidFill>
                    <a:schemeClr val="accent2"/>
                  </a:solidFill>
                </a:ln>
                <a:latin typeface="+mn-lt"/>
              </a:rPr>
              <a:t>Les messages clés </a:t>
            </a:r>
            <a:endParaRPr lang="fr-FR" b="1" dirty="0">
              <a:ln>
                <a:solidFill>
                  <a:schemeClr val="accent2"/>
                </a:solidFill>
              </a:ln>
              <a:latin typeface="+mn-lt"/>
            </a:endParaRPr>
          </a:p>
        </p:txBody>
      </p:sp>
      <p:sp>
        <p:nvSpPr>
          <p:cNvPr id="3" name="Content Placeholder 2"/>
          <p:cNvSpPr>
            <a:spLocks noGrp="1"/>
          </p:cNvSpPr>
          <p:nvPr>
            <p:ph idx="1"/>
          </p:nvPr>
        </p:nvSpPr>
        <p:spPr>
          <a:xfrm>
            <a:off x="838199" y="1416193"/>
            <a:ext cx="11008057" cy="4902720"/>
          </a:xfrm>
        </p:spPr>
        <p:txBody>
          <a:bodyPr>
            <a:noAutofit/>
          </a:bodyPr>
          <a:lstStyle/>
          <a:p>
            <a:pPr marL="457200" indent="-457200">
              <a:buFont typeface="+mj-lt"/>
              <a:buAutoNum type="alphaLcPeriod"/>
            </a:pPr>
            <a:r>
              <a:rPr lang="fr-FR" sz="2400" dirty="0" smtClean="0"/>
              <a:t>La chaine d’approvisionnement fonctionnel et efficace demeure la solution pour garantir la disponibilité des produits médicaux de qualité a un cout abordable pour tous.  </a:t>
            </a:r>
          </a:p>
          <a:p>
            <a:pPr marL="457200" indent="-457200">
              <a:buFont typeface="+mj-lt"/>
              <a:buAutoNum type="alphaLcPeriod"/>
            </a:pPr>
            <a:r>
              <a:rPr lang="fr-FR" sz="2400" dirty="0" smtClean="0"/>
              <a:t>La chaine d’approvisionnement de qualité repose sur une coordination efficace entre les parties prenantes interne et externe.  </a:t>
            </a:r>
          </a:p>
          <a:p>
            <a:pPr marL="457200" indent="-457200">
              <a:buFont typeface="+mj-lt"/>
              <a:buAutoNum type="alphaLcPeriod"/>
            </a:pPr>
            <a:r>
              <a:rPr lang="fr-FR" sz="2400" dirty="0" smtClean="0"/>
              <a:t>Les kits </a:t>
            </a:r>
            <a:r>
              <a:rPr lang="fr-FR" sz="2400" dirty="0" err="1" smtClean="0"/>
              <a:t>interorganisations</a:t>
            </a:r>
            <a:r>
              <a:rPr lang="fr-FR" sz="2400" dirty="0" smtClean="0"/>
              <a:t> sont préemballés et contiennent les commodités et fournitures pour faciliter la mise en œuvre du DMU-SSR durant les trois premiers mois. </a:t>
            </a:r>
          </a:p>
          <a:p>
            <a:pPr marL="457200" indent="-457200">
              <a:buFont typeface="+mj-lt"/>
              <a:buAutoNum type="alphaLcPeriod"/>
            </a:pPr>
            <a:r>
              <a:rPr lang="fr-FR" sz="2400" dirty="0" smtClean="0">
                <a:solidFill>
                  <a:prstClr val="black"/>
                </a:solidFill>
              </a:rPr>
              <a:t>Passer </a:t>
            </a:r>
            <a:r>
              <a:rPr lang="fr-FR" sz="2400" dirty="0">
                <a:solidFill>
                  <a:prstClr val="black"/>
                </a:solidFill>
              </a:rPr>
              <a:t>de la dépendance vis-à-vis des Kits de santé reproductive du Groupe </a:t>
            </a:r>
            <a:r>
              <a:rPr lang="fr-FR" sz="2400" dirty="0" err="1">
                <a:solidFill>
                  <a:prstClr val="black"/>
                </a:solidFill>
              </a:rPr>
              <a:t>interorganisations</a:t>
            </a:r>
            <a:r>
              <a:rPr lang="fr-FR" sz="2400" dirty="0">
                <a:solidFill>
                  <a:prstClr val="black"/>
                </a:solidFill>
              </a:rPr>
              <a:t> (alias kits UNFPA) au soutien d’un système d’approvisionnement plus durable, tourné vers la consommation à tous les niveaux.</a:t>
            </a:r>
          </a:p>
        </p:txBody>
      </p:sp>
    </p:spTree>
    <p:extLst>
      <p:ext uri="{BB962C8B-B14F-4D97-AF65-F5344CB8AC3E}">
        <p14:creationId xmlns:p14="http://schemas.microsoft.com/office/powerpoint/2010/main" val="17397512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029" y="2412289"/>
            <a:ext cx="10515600" cy="1325563"/>
          </a:xfrm>
          <a:solidFill>
            <a:schemeClr val="accent2">
              <a:lumMod val="40000"/>
              <a:lumOff val="60000"/>
            </a:schemeClr>
          </a:solidFill>
          <a:ln>
            <a:solidFill>
              <a:schemeClr val="accent4"/>
            </a:solidFill>
          </a:ln>
        </p:spPr>
        <p:txBody>
          <a:bodyPr/>
          <a:lstStyle/>
          <a:p>
            <a:pPr algn="ctr"/>
            <a:r>
              <a:rPr lang="fr-FR" b="1" dirty="0" smtClean="0">
                <a:ln>
                  <a:solidFill>
                    <a:schemeClr val="accent2"/>
                  </a:solidFill>
                </a:ln>
                <a:solidFill>
                  <a:srgbClr val="FFC000"/>
                </a:solidFill>
                <a:latin typeface="+mn-lt"/>
              </a:rPr>
              <a:t>Passer la vidéo sur l’aperçu sur les kits de sant</a:t>
            </a:r>
            <a:r>
              <a:rPr lang="fr-FR" b="1" dirty="0">
                <a:ln>
                  <a:solidFill>
                    <a:schemeClr val="accent2"/>
                  </a:solidFill>
                </a:ln>
                <a:solidFill>
                  <a:srgbClr val="FFC000"/>
                </a:solidFill>
                <a:latin typeface="+mn-lt"/>
              </a:rPr>
              <a:t>é</a:t>
            </a:r>
            <a:r>
              <a:rPr lang="fr-FR" b="1" dirty="0" smtClean="0">
                <a:ln>
                  <a:solidFill>
                    <a:schemeClr val="accent2"/>
                  </a:solidFill>
                </a:ln>
                <a:solidFill>
                  <a:srgbClr val="FFC000"/>
                </a:solidFill>
                <a:latin typeface="+mn-lt"/>
              </a:rPr>
              <a:t> de la reproduction </a:t>
            </a:r>
            <a:endParaRPr lang="fr-FR" b="1" dirty="0">
              <a:ln>
                <a:solidFill>
                  <a:schemeClr val="accent2"/>
                </a:solidFill>
              </a:ln>
              <a:solidFill>
                <a:srgbClr val="FFC000"/>
              </a:solidFill>
              <a:latin typeface="+mn-lt"/>
            </a:endParaRPr>
          </a:p>
        </p:txBody>
      </p:sp>
    </p:spTree>
    <p:extLst>
      <p:ext uri="{BB962C8B-B14F-4D97-AF65-F5344CB8AC3E}">
        <p14:creationId xmlns:p14="http://schemas.microsoft.com/office/powerpoint/2010/main" val="10620313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22230"/>
          </a:xfrm>
        </p:spPr>
        <p:txBody>
          <a:bodyPr anchor="t"/>
          <a:lstStyle/>
          <a:p>
            <a:r>
              <a:rPr lang="fr-FR" b="1" dirty="0" smtClean="0">
                <a:latin typeface="+mn-lt"/>
              </a:rPr>
              <a:t>Ressources</a:t>
            </a:r>
            <a:endParaRPr lang="fr-FR" b="1" dirty="0">
              <a:latin typeface="+mn-lt"/>
            </a:endParaRPr>
          </a:p>
        </p:txBody>
      </p:sp>
      <p:pic>
        <p:nvPicPr>
          <p:cNvPr id="4" name="Picture 3"/>
          <p:cNvPicPr/>
          <p:nvPr/>
        </p:nvPicPr>
        <p:blipFill rotWithShape="1">
          <a:blip r:embed="rId2"/>
          <a:srcRect l="23934" t="1" r="22887" b="2331"/>
          <a:stretch/>
        </p:blipFill>
        <p:spPr bwMode="auto">
          <a:xfrm>
            <a:off x="612860" y="1388570"/>
            <a:ext cx="2833725" cy="2944280"/>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386687" y="4650564"/>
            <a:ext cx="2956985" cy="1384995"/>
          </a:xfrm>
          <a:prstGeom prst="rect">
            <a:avLst/>
          </a:prstGeom>
        </p:spPr>
        <p:txBody>
          <a:bodyPr wrap="square">
            <a:spAutoFit/>
          </a:bodyPr>
          <a:lstStyle/>
          <a:p>
            <a:r>
              <a:rPr lang="fr-FR" sz="1400" dirty="0"/>
              <a:t>Coalition pour la fourniture de produits de santé reproductive, 2014. </a:t>
            </a:r>
            <a:r>
              <a:rPr lang="fr-FR" sz="1400" dirty="0" err="1"/>
              <a:t>Family</a:t>
            </a:r>
            <a:r>
              <a:rPr lang="fr-FR" sz="1400" dirty="0"/>
              <a:t> Care International  et Global </a:t>
            </a:r>
            <a:r>
              <a:rPr lang="fr-FR" sz="1400" dirty="0" err="1"/>
              <a:t>Health</a:t>
            </a:r>
            <a:r>
              <a:rPr lang="fr-FR" sz="1400" dirty="0"/>
              <a:t> Visions, SARL, ont conjointement mis au point la matière des abrégés.</a:t>
            </a:r>
          </a:p>
        </p:txBody>
      </p:sp>
      <p:pic>
        <p:nvPicPr>
          <p:cNvPr id="6" name="Picture 5"/>
          <p:cNvPicPr/>
          <p:nvPr/>
        </p:nvPicPr>
        <p:blipFill rotWithShape="1">
          <a:blip r:embed="rId3"/>
          <a:srcRect l="11586" r="11301"/>
          <a:stretch/>
        </p:blipFill>
        <p:spPr bwMode="auto">
          <a:xfrm rot="5400000">
            <a:off x="3159490" y="1598806"/>
            <a:ext cx="3818137" cy="2523807"/>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4"/>
          <a:srcRect l="21086" t="2028" r="20791" b="56406"/>
          <a:stretch/>
        </p:blipFill>
        <p:spPr bwMode="auto">
          <a:xfrm>
            <a:off x="7187339" y="422045"/>
            <a:ext cx="3733312" cy="1834184"/>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5"/>
          <a:srcRect l="30395" r="30104" b="81073"/>
          <a:stretch/>
        </p:blipFill>
        <p:spPr bwMode="auto">
          <a:xfrm>
            <a:off x="7437763" y="2516396"/>
            <a:ext cx="3482888" cy="924341"/>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6"/>
          <a:srcRect l="3229" t="16227" r="82906" b="51349"/>
          <a:stretch/>
        </p:blipFill>
        <p:spPr bwMode="auto">
          <a:xfrm>
            <a:off x="7652824" y="3700904"/>
            <a:ext cx="2067951" cy="252954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353577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030" y="2166630"/>
            <a:ext cx="10515600" cy="876822"/>
          </a:xfrm>
          <a:ln>
            <a:solidFill>
              <a:srgbClr val="FF0000"/>
            </a:solidFill>
          </a:ln>
        </p:spPr>
        <p:txBody>
          <a:bodyPr anchor="t">
            <a:normAutofit/>
          </a:bodyPr>
          <a:lstStyle/>
          <a:p>
            <a:r>
              <a:rPr lang="fr-FR" sz="4800" b="1" dirty="0" smtClean="0">
                <a:latin typeface="+mn-lt"/>
              </a:rPr>
              <a:t>Fin de la présentation et questions </a:t>
            </a:r>
            <a:endParaRPr lang="fr-FR" sz="4800" b="1" dirty="0">
              <a:latin typeface="+mn-lt"/>
            </a:endParaRPr>
          </a:p>
        </p:txBody>
      </p:sp>
    </p:spTree>
    <p:extLst>
      <p:ext uri="{BB962C8B-B14F-4D97-AF65-F5344CB8AC3E}">
        <p14:creationId xmlns:p14="http://schemas.microsoft.com/office/powerpoint/2010/main" val="7677554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473" y="2692688"/>
            <a:ext cx="4052455" cy="1325563"/>
          </a:xfrm>
          <a:ln>
            <a:solidFill>
              <a:schemeClr val="accent2"/>
            </a:solidFill>
          </a:ln>
        </p:spPr>
        <p:txBody>
          <a:bodyPr>
            <a:normAutofit/>
          </a:bodyPr>
          <a:lstStyle/>
          <a:p>
            <a:r>
              <a:rPr lang="fr-FR" sz="4800" b="1" dirty="0" smtClean="0">
                <a:ln>
                  <a:solidFill>
                    <a:schemeClr val="accent2"/>
                  </a:solidFill>
                </a:ln>
                <a:solidFill>
                  <a:sysClr val="windowText" lastClr="000000"/>
                </a:solidFill>
                <a:latin typeface="+mn-lt"/>
              </a:rPr>
              <a:t>Introduction </a:t>
            </a:r>
            <a:endParaRPr lang="fr-FR" sz="4800" b="1" dirty="0">
              <a:ln>
                <a:solidFill>
                  <a:schemeClr val="accent2"/>
                </a:solidFill>
              </a:ln>
              <a:solidFill>
                <a:sysClr val="windowText" lastClr="000000"/>
              </a:solidFill>
              <a:latin typeface="+mn-lt"/>
            </a:endParaRPr>
          </a:p>
        </p:txBody>
      </p:sp>
    </p:spTree>
    <p:extLst>
      <p:ext uri="{BB962C8B-B14F-4D97-AF65-F5344CB8AC3E}">
        <p14:creationId xmlns:p14="http://schemas.microsoft.com/office/powerpoint/2010/main" val="931187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6"/>
            <a:ext cx="10716490" cy="1145020"/>
          </a:xfrm>
          <a:ln>
            <a:solidFill>
              <a:schemeClr val="accent2"/>
            </a:solidFill>
          </a:ln>
        </p:spPr>
        <p:txBody>
          <a:bodyPr/>
          <a:lstStyle/>
          <a:p>
            <a:r>
              <a:rPr lang="fr-FR" b="1" dirty="0" smtClean="0">
                <a:ln>
                  <a:solidFill>
                    <a:schemeClr val="accent2"/>
                  </a:solidFill>
                </a:ln>
                <a:solidFill>
                  <a:sysClr val="windowText" lastClr="000000"/>
                </a:solidFill>
                <a:latin typeface="+mn-lt"/>
              </a:rPr>
              <a:t>La chaine d’approvisionnement - définition </a:t>
            </a:r>
            <a:endParaRPr lang="fr-FR" b="1" dirty="0">
              <a:ln>
                <a:solidFill>
                  <a:schemeClr val="accent2"/>
                </a:solidFill>
              </a:ln>
              <a:solidFill>
                <a:sysClr val="windowText" lastClr="000000"/>
              </a:solidFill>
              <a:latin typeface="+mn-lt"/>
            </a:endParaRPr>
          </a:p>
        </p:txBody>
      </p:sp>
      <p:sp>
        <p:nvSpPr>
          <p:cNvPr id="3" name="Content Placeholder 2"/>
          <p:cNvSpPr>
            <a:spLocks noGrp="1"/>
          </p:cNvSpPr>
          <p:nvPr>
            <p:ph idx="1"/>
          </p:nvPr>
        </p:nvSpPr>
        <p:spPr>
          <a:xfrm>
            <a:off x="838200" y="2119745"/>
            <a:ext cx="10515600" cy="4057218"/>
          </a:xfrm>
        </p:spPr>
        <p:txBody>
          <a:bodyPr>
            <a:normAutofit/>
          </a:bodyPr>
          <a:lstStyle/>
          <a:p>
            <a:r>
              <a:rPr lang="fr-FR" dirty="0"/>
              <a:t> </a:t>
            </a:r>
            <a:r>
              <a:rPr lang="fr-FR" dirty="0" smtClean="0"/>
              <a:t>Le </a:t>
            </a:r>
            <a:r>
              <a:rPr lang="fr-FR" dirty="0"/>
              <a:t>processus qui englobe un ensemble de tâches ou opérations de production qui s'enchaînent depuis l’acheminement en matières premières, leur transport et leur transformation, jusqu'à la livraison du bien </a:t>
            </a:r>
            <a:r>
              <a:rPr lang="fr-FR" dirty="0" smtClean="0"/>
              <a:t>au dernière kilomètre ou </a:t>
            </a:r>
            <a:r>
              <a:rPr lang="fr-FR" dirty="0"/>
              <a:t>du service au client final. </a:t>
            </a:r>
            <a:endParaRPr lang="fr-FR" dirty="0" smtClean="0"/>
          </a:p>
          <a:p>
            <a:r>
              <a:rPr lang="fr-FR" dirty="0"/>
              <a:t>La chaine d'approvisionnement résume le flux de biens et de services requis pour livrer des produits de consommation.</a:t>
            </a:r>
          </a:p>
          <a:p>
            <a:r>
              <a:rPr lang="fr-FR" dirty="0" smtClean="0"/>
              <a:t>La </a:t>
            </a:r>
            <a:r>
              <a:rPr lang="fr-FR" dirty="0"/>
              <a:t>gestion de la chaine d'approvisionnement consiste à</a:t>
            </a:r>
            <a:r>
              <a:rPr lang="fr-FR" dirty="0" smtClean="0"/>
              <a:t> </a:t>
            </a:r>
            <a:r>
              <a:rPr lang="fr-FR" dirty="0"/>
              <a:t>rationaliser ce flux vital et à</a:t>
            </a:r>
            <a:r>
              <a:rPr lang="fr-FR" dirty="0" smtClean="0"/>
              <a:t> créer </a:t>
            </a:r>
            <a:r>
              <a:rPr lang="fr-FR" dirty="0"/>
              <a:t>un </a:t>
            </a:r>
            <a:r>
              <a:rPr lang="fr-FR" dirty="0" smtClean="0"/>
              <a:t>système </a:t>
            </a:r>
            <a:r>
              <a:rPr lang="fr-FR" dirty="0"/>
              <a:t>sans faille qui maximise les profits.</a:t>
            </a:r>
          </a:p>
        </p:txBody>
      </p:sp>
    </p:spTree>
    <p:extLst>
      <p:ext uri="{BB962C8B-B14F-4D97-AF65-F5344CB8AC3E}">
        <p14:creationId xmlns:p14="http://schemas.microsoft.com/office/powerpoint/2010/main" val="3514770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65564"/>
            <a:ext cx="10515600" cy="4611399"/>
          </a:xfrm>
        </p:spPr>
        <p:txBody>
          <a:bodyPr>
            <a:normAutofit fontScale="92500" lnSpcReduction="10000"/>
          </a:bodyPr>
          <a:lstStyle/>
          <a:p>
            <a:pPr lvl="0">
              <a:lnSpc>
                <a:spcPct val="120000"/>
              </a:lnSpc>
            </a:pPr>
            <a:r>
              <a:rPr lang="fr-FR" sz="2600" dirty="0" smtClean="0">
                <a:solidFill>
                  <a:prstClr val="black"/>
                </a:solidFill>
              </a:rPr>
              <a:t>La </a:t>
            </a:r>
            <a:r>
              <a:rPr lang="fr-FR" sz="2600" dirty="0">
                <a:solidFill>
                  <a:prstClr val="black"/>
                </a:solidFill>
              </a:rPr>
              <a:t>chaine d’approvisionnement est une  composante cruciale pour </a:t>
            </a:r>
            <a:r>
              <a:rPr lang="fr-FR" sz="2600" dirty="0" smtClean="0">
                <a:solidFill>
                  <a:prstClr val="black"/>
                </a:solidFill>
              </a:rPr>
              <a:t>fournir les produits de qualité et pallier </a:t>
            </a:r>
            <a:r>
              <a:rPr lang="fr-FR" sz="2600" dirty="0">
                <a:solidFill>
                  <a:prstClr val="black"/>
                </a:solidFill>
              </a:rPr>
              <a:t>à la rupture des </a:t>
            </a:r>
            <a:r>
              <a:rPr lang="fr-FR" sz="2600" dirty="0" smtClean="0">
                <a:solidFill>
                  <a:prstClr val="black"/>
                </a:solidFill>
              </a:rPr>
              <a:t>stocks.  </a:t>
            </a:r>
            <a:endParaRPr lang="fr-FR" sz="2600" dirty="0">
              <a:solidFill>
                <a:prstClr val="black"/>
              </a:solidFill>
            </a:endParaRPr>
          </a:p>
          <a:p>
            <a:pPr>
              <a:lnSpc>
                <a:spcPct val="120000"/>
              </a:lnSpc>
              <a:spcBef>
                <a:spcPts val="0"/>
              </a:spcBef>
              <a:tabLst>
                <a:tab pos="457200" algn="l"/>
              </a:tabLst>
            </a:pPr>
            <a:r>
              <a:rPr lang="fr-FR" sz="2600" dirty="0">
                <a:solidFill>
                  <a:prstClr val="black"/>
                </a:solidFill>
              </a:rPr>
              <a:t>La rupture des stocks des produits médicaux sont courantes et de fois persistantes dans nombreux situations humanitaires dans le tiers monde. </a:t>
            </a:r>
          </a:p>
          <a:p>
            <a:pPr lvl="0">
              <a:lnSpc>
                <a:spcPct val="120000"/>
              </a:lnSpc>
            </a:pPr>
            <a:r>
              <a:rPr lang="fr-FR" sz="2600" dirty="0">
                <a:solidFill>
                  <a:prstClr val="black"/>
                </a:solidFill>
              </a:rPr>
              <a:t>Impossible de mettre en œuvre les interventions DMU-SSR sans fournitures, médicaments et équipements </a:t>
            </a:r>
            <a:r>
              <a:rPr lang="fr-FR" sz="2600" dirty="0" smtClean="0">
                <a:solidFill>
                  <a:prstClr val="black"/>
                </a:solidFill>
              </a:rPr>
              <a:t>adéquats et de qualité. </a:t>
            </a:r>
            <a:endParaRPr lang="fr-FR" sz="2600" dirty="0">
              <a:solidFill>
                <a:prstClr val="black"/>
              </a:solidFill>
            </a:endParaRPr>
          </a:p>
          <a:p>
            <a:pPr lvl="0">
              <a:lnSpc>
                <a:spcPct val="120000"/>
              </a:lnSpc>
            </a:pPr>
            <a:r>
              <a:rPr lang="fr-FR" sz="2600" dirty="0">
                <a:solidFill>
                  <a:prstClr val="black"/>
                </a:solidFill>
              </a:rPr>
              <a:t>Un maillon faible dans ladite chaine, c’est tout le processus qui pourrait en pâtir. Insister sur le fait que l’interruption à n’importe quel point de  la chaine d’approvisionnement entraverait la disponibilité des produits et équipements aux points de prestations des services médicaux. </a:t>
            </a:r>
          </a:p>
          <a:p>
            <a:endParaRPr lang="fr-FR" dirty="0"/>
          </a:p>
        </p:txBody>
      </p:sp>
      <p:sp>
        <p:nvSpPr>
          <p:cNvPr id="5" name="Title 1"/>
          <p:cNvSpPr>
            <a:spLocks noGrp="1"/>
          </p:cNvSpPr>
          <p:nvPr>
            <p:ph type="title"/>
          </p:nvPr>
        </p:nvSpPr>
        <p:spPr>
          <a:xfrm>
            <a:off x="838200" y="614507"/>
            <a:ext cx="9885218" cy="729579"/>
          </a:xfrm>
          <a:ln>
            <a:solidFill>
              <a:schemeClr val="accent4"/>
            </a:solidFill>
          </a:ln>
        </p:spPr>
        <p:txBody>
          <a:bodyPr anchor="t">
            <a:normAutofit/>
          </a:bodyPr>
          <a:lstStyle/>
          <a:p>
            <a:r>
              <a:rPr lang="fr-FR" sz="3800" b="1" dirty="0" smtClean="0">
                <a:ln>
                  <a:solidFill>
                    <a:schemeClr val="accent2"/>
                  </a:solidFill>
                </a:ln>
                <a:latin typeface="+mn-lt"/>
              </a:rPr>
              <a:t>La  chaine d’approvisionnement -1 </a:t>
            </a:r>
            <a:endParaRPr lang="fr-FR" sz="3800" b="1" dirty="0">
              <a:ln>
                <a:solidFill>
                  <a:schemeClr val="accent2"/>
                </a:solidFill>
              </a:ln>
              <a:latin typeface="+mn-lt"/>
            </a:endParaRPr>
          </a:p>
        </p:txBody>
      </p:sp>
    </p:spTree>
    <p:extLst>
      <p:ext uri="{BB962C8B-B14F-4D97-AF65-F5344CB8AC3E}">
        <p14:creationId xmlns:p14="http://schemas.microsoft.com/office/powerpoint/2010/main" val="3447499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621982" cy="1034183"/>
          </a:xfrm>
          <a:ln>
            <a:solidFill>
              <a:schemeClr val="accent2"/>
            </a:solidFill>
          </a:ln>
        </p:spPr>
        <p:txBody>
          <a:bodyPr/>
          <a:lstStyle/>
          <a:p>
            <a:r>
              <a:rPr lang="fr-FR" b="1" dirty="0" smtClean="0">
                <a:ln>
                  <a:solidFill>
                    <a:schemeClr val="accent2"/>
                  </a:solidFill>
                </a:ln>
                <a:latin typeface="+mn-lt"/>
              </a:rPr>
              <a:t>La chaine d’approvisionnement - 2</a:t>
            </a:r>
            <a:endParaRPr lang="fr-FR" b="1" dirty="0">
              <a:ln>
                <a:solidFill>
                  <a:schemeClr val="accent2"/>
                </a:solidFill>
              </a:ln>
              <a:latin typeface="+mn-lt"/>
            </a:endParaRPr>
          </a:p>
        </p:txBody>
      </p:sp>
      <p:sp>
        <p:nvSpPr>
          <p:cNvPr id="3" name="Content Placeholder 2"/>
          <p:cNvSpPr>
            <a:spLocks noGrp="1"/>
          </p:cNvSpPr>
          <p:nvPr>
            <p:ph idx="1"/>
          </p:nvPr>
        </p:nvSpPr>
        <p:spPr>
          <a:xfrm>
            <a:off x="838200" y="1920109"/>
            <a:ext cx="10515600" cy="2715491"/>
          </a:xfrm>
        </p:spPr>
        <p:txBody>
          <a:bodyPr>
            <a:normAutofit/>
          </a:bodyPr>
          <a:lstStyle/>
          <a:p>
            <a:pPr marL="0" indent="0">
              <a:buNone/>
            </a:pPr>
            <a:r>
              <a:rPr lang="fr-FR" dirty="0"/>
              <a:t>L</a:t>
            </a:r>
            <a:r>
              <a:rPr lang="fr-FR" dirty="0" smtClean="0"/>
              <a:t>es </a:t>
            </a:r>
            <a:r>
              <a:rPr lang="fr-FR" dirty="0"/>
              <a:t>maillons </a:t>
            </a:r>
            <a:r>
              <a:rPr lang="fr-FR" dirty="0" smtClean="0"/>
              <a:t>de la chaine sont constitués </a:t>
            </a:r>
            <a:r>
              <a:rPr lang="fr-FR" dirty="0"/>
              <a:t>de différents intervenants amenés à collaborer entre eux, qui sont clients et fournisseurs les uns des autres</a:t>
            </a:r>
            <a:r>
              <a:rPr lang="fr-FR" dirty="0" smtClean="0"/>
              <a:t>.</a:t>
            </a:r>
          </a:p>
          <a:p>
            <a:pPr marL="0" indent="0">
              <a:buNone/>
            </a:pPr>
            <a:r>
              <a:rPr lang="fr-FR" dirty="0" smtClean="0"/>
              <a:t>Les différents intervenants sont les fabricants, les acheteurs, les expéditeurs, les distributeurs, les agents d’entrepôt, les gestionnaires d’installations et les prestataires des services. </a:t>
            </a:r>
            <a:endParaRPr lang="fr-FR" dirty="0"/>
          </a:p>
        </p:txBody>
      </p:sp>
      <p:sp>
        <p:nvSpPr>
          <p:cNvPr id="4" name="Rectangle 3"/>
          <p:cNvSpPr/>
          <p:nvPr/>
        </p:nvSpPr>
        <p:spPr>
          <a:xfrm>
            <a:off x="838200" y="5156400"/>
            <a:ext cx="10515600" cy="646331"/>
          </a:xfrm>
          <a:prstGeom prst="rect">
            <a:avLst/>
          </a:prstGeom>
          <a:solidFill>
            <a:schemeClr val="accent3">
              <a:lumMod val="60000"/>
              <a:lumOff val="40000"/>
            </a:schemeClr>
          </a:solidFill>
        </p:spPr>
        <p:txBody>
          <a:bodyPr wrap="square">
            <a:spAutoFit/>
          </a:bodyPr>
          <a:lstStyle/>
          <a:p>
            <a:pPr algn="just"/>
            <a:r>
              <a:rPr lang="fr-FR" b="1" dirty="0"/>
              <a:t>Une chaine d’approvisionnement efficace fonctionne lorsque les acteurs collaborèrent pour prendre des décisions sur le transport des produits, y compris la qualité à transporter, le moment et la manière de le faire. </a:t>
            </a:r>
          </a:p>
        </p:txBody>
      </p:sp>
    </p:spTree>
    <p:extLst>
      <p:ext uri="{BB962C8B-B14F-4D97-AF65-F5344CB8AC3E}">
        <p14:creationId xmlns:p14="http://schemas.microsoft.com/office/powerpoint/2010/main" val="1499231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5"/>
            <a:ext cx="7294417" cy="729579"/>
          </a:xfrm>
          <a:ln>
            <a:solidFill>
              <a:schemeClr val="accent4"/>
            </a:solidFill>
          </a:ln>
        </p:spPr>
        <p:txBody>
          <a:bodyPr anchor="t">
            <a:normAutofit/>
          </a:bodyPr>
          <a:lstStyle/>
          <a:p>
            <a:pPr algn="ctr"/>
            <a:r>
              <a:rPr lang="fr-FR" sz="3800" b="1" dirty="0" smtClean="0">
                <a:ln>
                  <a:solidFill>
                    <a:schemeClr val="accent2"/>
                  </a:solidFill>
                </a:ln>
                <a:latin typeface="+mn-lt"/>
              </a:rPr>
              <a:t>La chaine </a:t>
            </a:r>
            <a:r>
              <a:rPr lang="fr-FR" sz="4000" b="1" dirty="0" smtClean="0">
                <a:ln>
                  <a:solidFill>
                    <a:schemeClr val="accent2"/>
                  </a:solidFill>
                </a:ln>
                <a:latin typeface="+mn-lt"/>
              </a:rPr>
              <a:t>d’approvisionnement</a:t>
            </a:r>
            <a:r>
              <a:rPr lang="fr-FR" sz="3800" b="1" dirty="0" smtClean="0">
                <a:ln>
                  <a:solidFill>
                    <a:schemeClr val="accent2"/>
                  </a:solidFill>
                </a:ln>
                <a:latin typeface="+mn-lt"/>
              </a:rPr>
              <a:t> -3 </a:t>
            </a:r>
            <a:endParaRPr lang="fr-FR" sz="3800" b="1" dirty="0">
              <a:ln>
                <a:solidFill>
                  <a:schemeClr val="accent2"/>
                </a:solidFill>
              </a:ln>
              <a:latin typeface="+mn-lt"/>
            </a:endParaRPr>
          </a:p>
        </p:txBody>
      </p:sp>
      <p:sp>
        <p:nvSpPr>
          <p:cNvPr id="3" name="Content Placeholder 2"/>
          <p:cNvSpPr>
            <a:spLocks noGrp="1"/>
          </p:cNvSpPr>
          <p:nvPr>
            <p:ph idx="1"/>
          </p:nvPr>
        </p:nvSpPr>
        <p:spPr>
          <a:xfrm>
            <a:off x="838201" y="1551710"/>
            <a:ext cx="10827327" cy="4475018"/>
          </a:xfrm>
        </p:spPr>
        <p:txBody>
          <a:bodyPr>
            <a:normAutofit fontScale="55000" lnSpcReduction="20000"/>
          </a:bodyPr>
          <a:lstStyle/>
          <a:p>
            <a:pPr lvl="0">
              <a:lnSpc>
                <a:spcPct val="120000"/>
              </a:lnSpc>
            </a:pPr>
            <a:r>
              <a:rPr lang="fr-FR" sz="5500" dirty="0" smtClean="0">
                <a:solidFill>
                  <a:prstClr val="black"/>
                </a:solidFill>
              </a:rPr>
              <a:t>Une </a:t>
            </a:r>
            <a:r>
              <a:rPr lang="fr-FR" sz="5500" dirty="0">
                <a:solidFill>
                  <a:prstClr val="black"/>
                </a:solidFill>
              </a:rPr>
              <a:t>chaîne d’approvisionnement solide, flexible et résiliente  est une composante cruciale de la prestation de service de santé sexuelle et reproductive (SSR).</a:t>
            </a:r>
          </a:p>
          <a:p>
            <a:pPr>
              <a:lnSpc>
                <a:spcPct val="120000"/>
              </a:lnSpc>
            </a:pPr>
            <a:r>
              <a:rPr lang="fr-FR" sz="5500" dirty="0">
                <a:solidFill>
                  <a:prstClr val="black"/>
                </a:solidFill>
              </a:rPr>
              <a:t>Le succès ou l’échec d’une action humanitaire peut reposer sur la gestion efficace de la chaîne d’approvisionnement</a:t>
            </a:r>
            <a:r>
              <a:rPr lang="fr-FR" sz="5500" dirty="0" smtClean="0">
                <a:solidFill>
                  <a:prstClr val="black"/>
                </a:solidFill>
              </a:rPr>
              <a:t>.</a:t>
            </a:r>
            <a:r>
              <a:rPr lang="fr-FR" sz="5500" dirty="0">
                <a:solidFill>
                  <a:prstClr val="black"/>
                </a:solidFill>
                <a:cs typeface="Times New Roman" panose="02020603050405020304" pitchFamily="18" charset="0"/>
              </a:rPr>
              <a:t> </a:t>
            </a:r>
            <a:endParaRPr lang="fr-FR" sz="5500" dirty="0" smtClean="0">
              <a:solidFill>
                <a:prstClr val="black"/>
              </a:solidFill>
              <a:cs typeface="Times New Roman" panose="02020603050405020304" pitchFamily="18" charset="0"/>
            </a:endParaRPr>
          </a:p>
          <a:p>
            <a:pPr>
              <a:lnSpc>
                <a:spcPct val="120000"/>
              </a:lnSpc>
            </a:pPr>
            <a:r>
              <a:rPr lang="fr-FR" sz="5500" dirty="0" smtClean="0">
                <a:solidFill>
                  <a:prstClr val="black"/>
                </a:solidFill>
                <a:cs typeface="Times New Roman" panose="02020603050405020304" pitchFamily="18" charset="0"/>
              </a:rPr>
              <a:t>Important d’assurer </a:t>
            </a:r>
            <a:r>
              <a:rPr lang="fr-FR" sz="5500" dirty="0">
                <a:solidFill>
                  <a:prstClr val="black"/>
                </a:solidFill>
                <a:cs typeface="Times New Roman" panose="02020603050405020304" pitchFamily="18" charset="0"/>
              </a:rPr>
              <a:t>une bonne coordination entre les personnes clés en matière de SSR et les équipes en charge de l’approvisionnement et de la logistique, quelques soient leurs titres/ grade ou rôles spécifiques.</a:t>
            </a:r>
            <a:endParaRPr lang="en-US" sz="5500" dirty="0">
              <a:solidFill>
                <a:prstClr val="black"/>
              </a:solidFill>
              <a:cs typeface="Times New Roman" panose="02020603050405020304" pitchFamily="18" charset="0"/>
            </a:endParaRPr>
          </a:p>
          <a:p>
            <a:pPr marL="0" indent="0">
              <a:lnSpc>
                <a:spcPct val="120000"/>
              </a:lnSpc>
              <a:buNone/>
            </a:pPr>
            <a:endParaRPr lang="fr-FR" sz="3400" dirty="0" smtClean="0"/>
          </a:p>
          <a:p>
            <a:endParaRPr lang="fr-FR" dirty="0"/>
          </a:p>
        </p:txBody>
      </p:sp>
    </p:spTree>
    <p:extLst>
      <p:ext uri="{BB962C8B-B14F-4D97-AF65-F5344CB8AC3E}">
        <p14:creationId xmlns:p14="http://schemas.microsoft.com/office/powerpoint/2010/main" val="12457777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1380</TotalTime>
  <Words>2686</Words>
  <Application>Microsoft Office PowerPoint</Application>
  <PresentationFormat>Widescreen</PresentationFormat>
  <Paragraphs>229</Paragraphs>
  <Slides>43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Calibri Light</vt:lpstr>
      <vt:lpstr>Times New Roman</vt:lpstr>
      <vt:lpstr>Wingdings</vt:lpstr>
      <vt:lpstr>Office Theme</vt:lpstr>
      <vt:lpstr>Dispositif minimum d’urgence en santé sexuelle et reproductive (DMU-SSR) </vt:lpstr>
      <vt:lpstr>Le plan de présentation </vt:lpstr>
      <vt:lpstr>Objectifs du module –  Maintenir une chaine d’approvisionnement fonctionnelle et efficace</vt:lpstr>
      <vt:lpstr>Objectifs d’apprentissage </vt:lpstr>
      <vt:lpstr>Introduction </vt:lpstr>
      <vt:lpstr>La chaine d’approvisionnement - définition </vt:lpstr>
      <vt:lpstr>La  chaine d’approvisionnement -1 </vt:lpstr>
      <vt:lpstr>La chaine d’approvisionnement - 2</vt:lpstr>
      <vt:lpstr>La chaine d’approvisionnement -3 </vt:lpstr>
      <vt:lpstr>La  vision des parties prenantes </vt:lpstr>
      <vt:lpstr>L’enjeu essentiel de la gestion de la chaine </vt:lpstr>
      <vt:lpstr>Gestion de la chaine d’approvisionnement les principes  </vt:lpstr>
      <vt:lpstr>Principes  de gestion (2) </vt:lpstr>
      <vt:lpstr>La chronologie de la crise et les interventions d’approvisionnent </vt:lpstr>
      <vt:lpstr>Etape de préparation aux urgences -les interventions</vt:lpstr>
      <vt:lpstr>La phase aigue des urgences -les interventions</vt:lpstr>
      <vt:lpstr>La phase chronique de la crise les interventions </vt:lpstr>
      <vt:lpstr>La phase post crise- les interventions </vt:lpstr>
      <vt:lpstr>Informations essentielles</vt:lpstr>
      <vt:lpstr>La commande des produits en urgence pour la mise en œuvre du DMU-SSR </vt:lpstr>
      <vt:lpstr>Les Informations et données essentielles  - 1</vt:lpstr>
      <vt:lpstr>PowerPoint Presentation</vt:lpstr>
      <vt:lpstr>Étapes  pratiques de la chaîne d’approvisionnement</vt:lpstr>
      <vt:lpstr>Étapes  pratiques de la chaîne d’approvisionnement</vt:lpstr>
      <vt:lpstr>La sélection des produits – liste et critère  </vt:lpstr>
      <vt:lpstr>Critères de quantification des produits</vt:lpstr>
      <vt:lpstr>PowerPoint Presentation</vt:lpstr>
      <vt:lpstr>PowerPoint Presentation</vt:lpstr>
      <vt:lpstr>PowerPoint Presentation</vt:lpstr>
      <vt:lpstr>PowerPoint Presentation</vt:lpstr>
      <vt:lpstr>Les défis de la chaine d’approvisionnement - 1  Identifier les goulots d’étranglement et les solutions de la chaîne d’approvisionnement</vt:lpstr>
      <vt:lpstr>Les défis de la chaine d’approvisionnement - 2 Identifier les goulots d’étranglement et les solutions de la chaîne d’approvisionnement</vt:lpstr>
      <vt:lpstr>Les défis de la chaine d’approvisionnement - 3 Identifier les goulots d’étranglement et les solutions de la chaîne d’approvisionnement</vt:lpstr>
      <vt:lpstr>Coordonner et établir les liens </vt:lpstr>
      <vt:lpstr>Le plaidoyer en faveur des chaînes d’approvisionnement humanitaires pour la SSR.</vt:lpstr>
      <vt:lpstr>Le plaidoyer en faveur des chaînes d’approvisionnement  </vt:lpstr>
      <vt:lpstr>Passage aux services complets</vt:lpstr>
      <vt:lpstr>PowerPoint Presentation</vt:lpstr>
      <vt:lpstr>PowerPoint Presentation</vt:lpstr>
      <vt:lpstr>Les messages clés </vt:lpstr>
      <vt:lpstr>Passer la vidéo sur l’aperçu sur les kits de santé de la reproduction </vt:lpstr>
      <vt:lpstr>Ressources</vt:lpstr>
      <vt:lpstr>Fin de la présentation et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Dispositif minimum d’urgence en santé sexuelle et reproductive</dc:title>
  <dc:creator>JBN</dc:creator>
  <cp:lastModifiedBy>user</cp:lastModifiedBy>
  <cp:revision>116</cp:revision>
  <dcterms:created xsi:type="dcterms:W3CDTF">2020-09-10T07:05:20Z</dcterms:created>
  <dcterms:modified xsi:type="dcterms:W3CDTF">2022-03-04T04:15:21Z</dcterms:modified>
</cp:coreProperties>
</file>