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71" r:id="rId3"/>
    <p:sldId id="272" r:id="rId4"/>
    <p:sldId id="289" r:id="rId5"/>
    <p:sldId id="276" r:id="rId6"/>
    <p:sldId id="283" r:id="rId7"/>
    <p:sldId id="264" r:id="rId8"/>
    <p:sldId id="287" r:id="rId9"/>
    <p:sldId id="282" r:id="rId10"/>
    <p:sldId id="280" r:id="rId11"/>
    <p:sldId id="284" r:id="rId12"/>
    <p:sldId id="286" r:id="rId13"/>
    <p:sldId id="291" r:id="rId14"/>
    <p:sldId id="257" r:id="rId15"/>
    <p:sldId id="268" r:id="rId16"/>
    <p:sldId id="266" r:id="rId17"/>
    <p:sldId id="267" r:id="rId18"/>
    <p:sldId id="300" r:id="rId19"/>
    <p:sldId id="258" r:id="rId20"/>
    <p:sldId id="260" r:id="rId21"/>
    <p:sldId id="261" r:id="rId22"/>
    <p:sldId id="262" r:id="rId23"/>
    <p:sldId id="303" r:id="rId24"/>
    <p:sldId id="294" r:id="rId25"/>
    <p:sldId id="295" r:id="rId26"/>
    <p:sldId id="296" r:id="rId27"/>
    <p:sldId id="297" r:id="rId28"/>
    <p:sldId id="307" r:id="rId29"/>
    <p:sldId id="309" r:id="rId30"/>
    <p:sldId id="308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139" autoAdjust="0"/>
  </p:normalViewPr>
  <p:slideViewPr>
    <p:cSldViewPr snapToGrid="0">
      <p:cViewPr varScale="1">
        <p:scale>
          <a:sx n="104" d="100"/>
          <a:sy n="104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F77F1-03DA-433A-8654-EA2254C02D2A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FF4E4-3376-45FD-9605-53206B7ED88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0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F4E4-3376-45FD-9605-53206B7ED88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4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35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03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58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46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69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75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68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73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47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51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19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1466D-9EE5-4955-BA08-5AA29B950B4D}" type="datetimeFigureOut">
              <a:rPr lang="fr-FR" smtClean="0"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38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b="1" dirty="0">
                <a:latin typeface="Arial Black" panose="020B0A04020102020204" pitchFamily="34" charset="0"/>
              </a:rPr>
              <a:t>Séminaire </a:t>
            </a:r>
            <a:r>
              <a:rPr lang="fr-FR" sz="3600" b="1" dirty="0" smtClean="0">
                <a:latin typeface="Arial Black" panose="020B0A04020102020204" pitchFamily="34" charset="0"/>
              </a:rPr>
              <a:t>Sciences </a:t>
            </a:r>
            <a:r>
              <a:rPr lang="fr-FR" sz="3600" b="1" dirty="0">
                <a:latin typeface="Arial Black" panose="020B0A04020102020204" pitchFamily="34" charset="0"/>
              </a:rPr>
              <a:t>de l’éducation: Andragogie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46180"/>
          </a:xfrm>
        </p:spPr>
        <p:txBody>
          <a:bodyPr>
            <a:normAutofit/>
          </a:bodyPr>
          <a:lstStyle/>
          <a:p>
            <a:r>
              <a:rPr lang="fr-FR" dirty="0"/>
              <a:t>(22 au 26 février 2021)</a:t>
            </a:r>
          </a:p>
          <a:p>
            <a:endParaRPr lang="fr-FR" dirty="0"/>
          </a:p>
          <a:p>
            <a:r>
              <a:rPr lang="fr-FR" dirty="0"/>
              <a:t>Niveau </a:t>
            </a:r>
            <a:r>
              <a:rPr lang="fr-FR" dirty="0" smtClean="0"/>
              <a:t>Master</a:t>
            </a:r>
          </a:p>
          <a:p>
            <a:endParaRPr lang="fr-FR" dirty="0"/>
          </a:p>
          <a:p>
            <a:r>
              <a:rPr lang="fr-FR" b="1" dirty="0"/>
              <a:t>Dr </a:t>
            </a:r>
            <a:r>
              <a:rPr lang="fr-FR" b="1" dirty="0" smtClean="0"/>
              <a:t>Souleymane COULIBALY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9896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03BAD6-6A06-49CA-BF43-0032F27AB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</a:t>
            </a:r>
            <a:r>
              <a:rPr lang="fr-FR" sz="3600" b="1" dirty="0"/>
              <a:t>Formation: définition</a:t>
            </a:r>
            <a:endParaRPr lang="fr-BF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8F2825-F9C6-4A58-899F-0F8AAA750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fr-FR" b="1" dirty="0"/>
              <a:t>Former: </a:t>
            </a:r>
            <a:r>
              <a:rPr lang="fr-FR" altLang="fr-FR" dirty="0"/>
              <a:t>mettre en forme</a:t>
            </a:r>
          </a:p>
          <a:p>
            <a:r>
              <a:rPr lang="fr-FR" altLang="fr-FR" b="1" dirty="0"/>
              <a:t>Formation</a:t>
            </a:r>
            <a:r>
              <a:rPr lang="fr-FR" altLang="fr-FR" dirty="0"/>
              <a:t> = un processus d’apprentissage conduisant à  :</a:t>
            </a:r>
          </a:p>
          <a:p>
            <a:pPr lvl="1"/>
            <a:r>
              <a:rPr lang="fr-FR" altLang="fr-FR" sz="2800" dirty="0"/>
              <a:t>l’acquisition de connaissances ;</a:t>
            </a:r>
          </a:p>
          <a:p>
            <a:pPr lvl="1"/>
            <a:r>
              <a:rPr lang="fr-FR" altLang="fr-FR" sz="2800" dirty="0"/>
              <a:t>l’acquisition de savoirs, de savoir-faire et savoir-être ;</a:t>
            </a:r>
          </a:p>
          <a:p>
            <a:pPr lvl="1"/>
            <a:r>
              <a:rPr lang="fr-FR" altLang="fr-FR" sz="2800" dirty="0"/>
              <a:t>l’acquisition de compétences</a:t>
            </a:r>
          </a:p>
          <a:p>
            <a:pPr lvl="1"/>
            <a:r>
              <a:rPr lang="fr-FR" altLang="fr-FR" sz="2800" dirty="0"/>
              <a:t>l’amélioration de la performance.</a:t>
            </a:r>
          </a:p>
          <a:p>
            <a:pPr lvl="1"/>
            <a:endParaRPr lang="fr-FR" altLang="fr-FR" sz="2800" dirty="0"/>
          </a:p>
          <a:p>
            <a:r>
              <a:rPr lang="fr-FR" dirty="0"/>
              <a:t>La formation d’individus quel que soit leur âge conduit nécessairement à des </a:t>
            </a:r>
            <a:r>
              <a:rPr lang="fr-FR" b="1" dirty="0"/>
              <a:t>choix de méthodes de transmission des savoirs</a:t>
            </a:r>
            <a:r>
              <a:rPr lang="fr-FR" dirty="0"/>
              <a:t>. </a:t>
            </a:r>
          </a:p>
          <a:p>
            <a:pPr marL="457200" lvl="1" indent="0">
              <a:buNone/>
            </a:pPr>
            <a:endParaRPr lang="fr-FR" altLang="fr-FR" sz="2800" dirty="0"/>
          </a:p>
          <a:p>
            <a:pPr lvl="1"/>
            <a:endParaRPr lang="fr-FR" altLang="fr-FR" dirty="0"/>
          </a:p>
          <a:p>
            <a:pPr marL="0" indent="0">
              <a:buNone/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407026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41BEC3-BB44-4C47-8044-55F1B6C4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b="1" dirty="0"/>
              <a:t>Les théories de l’apprentissage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1B6782-7A4D-4327-AA2E-42C99E926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F" dirty="0"/>
          </a:p>
          <a:p>
            <a:r>
              <a:rPr lang="fr-FR" dirty="0"/>
              <a:t>L’art de former est relié à </a:t>
            </a:r>
            <a:r>
              <a:rPr lang="fr-FR" b="1" dirty="0"/>
              <a:t>des courants théoriques </a:t>
            </a:r>
            <a:r>
              <a:rPr lang="fr-FR" dirty="0"/>
              <a:t>qui servent de </a:t>
            </a:r>
            <a:r>
              <a:rPr lang="fr-FR" u="sng" dirty="0"/>
              <a:t>support conceptue</a:t>
            </a:r>
            <a:r>
              <a:rPr lang="fr-FR" dirty="0"/>
              <a:t>l et permettent d’opérer </a:t>
            </a:r>
            <a:r>
              <a:rPr lang="fr-FR" u="sng" dirty="0"/>
              <a:t>des choix de modalité d‘intervention pédagogique. </a:t>
            </a:r>
          </a:p>
          <a:p>
            <a:endParaRPr lang="fr-FR" u="sng" dirty="0"/>
          </a:p>
          <a:p>
            <a:r>
              <a:rPr lang="fr-FR" dirty="0"/>
              <a:t>Ces cadres théoriques facilitent l’</a:t>
            </a:r>
            <a:r>
              <a:rPr lang="fr-FR" b="1" dirty="0"/>
              <a:t>analyse des pratiques andragogiques </a:t>
            </a:r>
            <a:r>
              <a:rPr lang="fr-FR" dirty="0"/>
              <a:t>et pédagogiques et permettent </a:t>
            </a:r>
            <a:r>
              <a:rPr lang="fr-FR" b="1" dirty="0"/>
              <a:t>d’élaborer des modèles explicatifs. 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302356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D83008-85E2-4D42-8086-975FDF3D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4000" b="1" dirty="0"/>
              <a:t>Travail à faire pour demain 23/02/2021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BF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FBE620-81BD-4535-9A0F-407662BED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Les principaux courants théoriques de l’enseignement et de l’apprentissage sont </a:t>
            </a:r>
            <a:r>
              <a:rPr lang="fr-FR" b="1" dirty="0"/>
              <a:t>le socioconstructivisme, le constructivisme, le cognitivisme et behaviorisme</a:t>
            </a:r>
            <a:r>
              <a:rPr lang="fr-FR" dirty="0"/>
              <a:t>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Après avoir expliqué chacun de ces courants théoriques, dégagez sous la forme leurs implications en matière d’enseignement et d’apprentissage</a:t>
            </a:r>
            <a:endParaRPr lang="fr-BF" dirty="0"/>
          </a:p>
          <a:p>
            <a:pPr marL="0" indent="0">
              <a:buNone/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27572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2143C-5E2A-4A3C-96B3-461492A29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86431"/>
            <a:ext cx="10515600" cy="772357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sz="3600" b="1" dirty="0"/>
              <a:t>Implications pédagogiques des théories</a:t>
            </a:r>
            <a:endParaRPr lang="fr-BF" sz="3600" b="1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9522876-1267-4B54-B33F-A8F60781FE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80566"/>
              </p:ext>
            </p:extLst>
          </p:nvPr>
        </p:nvGraphicFramePr>
        <p:xfrm>
          <a:off x="-65314" y="514905"/>
          <a:ext cx="12419045" cy="6226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853">
                  <a:extLst>
                    <a:ext uri="{9D8B030D-6E8A-4147-A177-3AD203B41FA5}">
                      <a16:colId xmlns:a16="http://schemas.microsoft.com/office/drawing/2014/main" val="2791545736"/>
                    </a:ext>
                  </a:extLst>
                </a:gridCol>
                <a:gridCol w="2795126">
                  <a:extLst>
                    <a:ext uri="{9D8B030D-6E8A-4147-A177-3AD203B41FA5}">
                      <a16:colId xmlns:a16="http://schemas.microsoft.com/office/drawing/2014/main" val="2687832355"/>
                    </a:ext>
                  </a:extLst>
                </a:gridCol>
                <a:gridCol w="2962968">
                  <a:extLst>
                    <a:ext uri="{9D8B030D-6E8A-4147-A177-3AD203B41FA5}">
                      <a16:colId xmlns:a16="http://schemas.microsoft.com/office/drawing/2014/main" val="1148937899"/>
                    </a:ext>
                  </a:extLst>
                </a:gridCol>
                <a:gridCol w="3188760">
                  <a:extLst>
                    <a:ext uri="{9D8B030D-6E8A-4147-A177-3AD203B41FA5}">
                      <a16:colId xmlns:a16="http://schemas.microsoft.com/office/drawing/2014/main" val="1326443278"/>
                    </a:ext>
                  </a:extLst>
                </a:gridCol>
                <a:gridCol w="2111338">
                  <a:extLst>
                    <a:ext uri="{9D8B030D-6E8A-4147-A177-3AD203B41FA5}">
                      <a16:colId xmlns:a16="http://schemas.microsoft.com/office/drawing/2014/main" val="3601566571"/>
                    </a:ext>
                  </a:extLst>
                </a:gridCol>
              </a:tblGrid>
              <a:tr h="815324">
                <a:tc>
                  <a:txBody>
                    <a:bodyPr/>
                    <a:lstStyle/>
                    <a:p>
                      <a:endParaRPr lang="fr-B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Socioconstructivisme</a:t>
                      </a:r>
                      <a:endParaRPr lang="fr-BF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Constructivisme</a:t>
                      </a:r>
                      <a:endParaRPr lang="fr-BF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behaviorisme</a:t>
                      </a:r>
                      <a:endParaRPr lang="fr-BF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cognitivisme</a:t>
                      </a:r>
                      <a:endParaRPr lang="fr-BF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352337"/>
                  </a:ext>
                </a:extLst>
              </a:tr>
              <a:tr h="1993012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Enseigner</a:t>
                      </a:r>
                    </a:p>
                    <a:p>
                      <a:r>
                        <a:rPr lang="fr-FR" dirty="0"/>
                        <a:t>C’est...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Organiser des situations d’apprentissage propices au dialogue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Offrir des situations obstacles qui permettent une réorganisation de conceptions antérieures, un travail (re)construction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Stimuler, créer et renforcer les comportements appropriés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Offrir des situations d- modification progressive des comportements </a:t>
                      </a:r>
                      <a:endParaRPr lang="fr-BF" dirty="0"/>
                    </a:p>
                    <a:p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Présenter l’information de façon structurée, hiérarchique pour en faciliter les traitement</a:t>
                      </a:r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016995"/>
                  </a:ext>
                </a:extLst>
              </a:tr>
              <a:tr h="1721238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Apprendre </a:t>
                      </a:r>
                    </a:p>
                    <a:p>
                      <a:r>
                        <a:rPr lang="fr-FR" dirty="0"/>
                        <a:t>C’est...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Coconstruire ses connaissances</a:t>
                      </a:r>
                    </a:p>
                    <a:p>
                      <a:r>
                        <a:rPr lang="fr-FR" dirty="0"/>
                        <a:t>en confrontant ces représentations à celles des autres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Construire et organiser ses connaissances par son action propre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Accent mis sur l’activité de l’apprenant</a:t>
                      </a:r>
                    </a:p>
                    <a:p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Associer par conditionnement une récompense à une réponse spécifique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Traiter et emmagasiner de nouvelles informations de façon organisée</a:t>
                      </a:r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536706"/>
                  </a:ext>
                </a:extLst>
              </a:tr>
              <a:tr h="1673562">
                <a:tc>
                  <a:txBody>
                    <a:bodyPr/>
                    <a:lstStyle/>
                    <a:p>
                      <a:r>
                        <a:rPr lang="fr-FR" dirty="0"/>
                        <a:t>Méthodes</a:t>
                      </a:r>
                    </a:p>
                    <a:p>
                      <a:r>
                        <a:rPr lang="fr-FR" dirty="0"/>
                        <a:t>appropriées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Discussions,</a:t>
                      </a:r>
                    </a:p>
                    <a:p>
                      <a:r>
                        <a:rPr lang="fr-FR" dirty="0"/>
                        <a:t>Exercices,</a:t>
                      </a:r>
                    </a:p>
                    <a:p>
                      <a:r>
                        <a:rPr lang="fr-FR" dirty="0"/>
                        <a:t>Apprentissages par projets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Apprentissage par problèmes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Étude de cas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Programme d’autoformation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Exposé magistral,</a:t>
                      </a:r>
                    </a:p>
                    <a:p>
                      <a:r>
                        <a:rPr lang="fr-FR" dirty="0"/>
                        <a:t>Résolution de problèmes</a:t>
                      </a:r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409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1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 </a:t>
            </a:r>
            <a:r>
              <a:rPr lang="fr-FR" sz="2800" b="1" dirty="0">
                <a:latin typeface="Arial Black" panose="020B0A04020102020204" pitchFamily="34" charset="0"/>
              </a:rPr>
              <a:t>CONSTATS SUR L’APPRENTISSAGE DE L’ADULTE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1. L'adulte ne s'investit dans une formation que s'il en perçoit la valeur ajoutée.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2. L'adulte est toujours détenteur d'un savoir et d'une expérience.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3. L'adulte apprend en s'appuyant sur des réalités concrètes.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4. Les groupes d'adultes en formation sont très souvent hétérogènes.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5. Les adultes refusent d'être infantilisés</a:t>
            </a:r>
          </a:p>
        </p:txBody>
      </p:sp>
    </p:spTree>
    <p:extLst>
      <p:ext uri="{BB962C8B-B14F-4D97-AF65-F5344CB8AC3E}">
        <p14:creationId xmlns:p14="http://schemas.microsoft.com/office/powerpoint/2010/main" val="35631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817004"/>
              </p:ext>
            </p:extLst>
          </p:nvPr>
        </p:nvGraphicFramePr>
        <p:xfrm>
          <a:off x="-2" y="1"/>
          <a:ext cx="11993218" cy="7297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6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6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2017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CONSTATS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CONSEQUENCES POUR LE FORMATEUR D’ADULTE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201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2000" dirty="0">
                          <a:latin typeface="Arial Black" panose="020B0A04020102020204" pitchFamily="34" charset="0"/>
                        </a:rPr>
                        <a:t>1. L'adulte ne s'investit dans une formation que s'il en perçoit la valeur ajoutée.</a:t>
                      </a:r>
                    </a:p>
                    <a:p>
                      <a:pPr marL="0" indent="0">
                        <a:buNone/>
                      </a:pPr>
                      <a:endParaRPr lang="fr-FR" sz="20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 Black" panose="020B0A04020102020204" pitchFamily="34" charset="0"/>
                        </a:rPr>
                        <a:t>-</a:t>
                      </a:r>
                    </a:p>
                    <a:p>
                      <a:r>
                        <a:rPr lang="fr-FR" sz="2000" dirty="0">
                          <a:latin typeface="Arial Black" panose="020B0A04020102020204" pitchFamily="34" charset="0"/>
                        </a:rPr>
                        <a:t>-</a:t>
                      </a:r>
                    </a:p>
                    <a:p>
                      <a:r>
                        <a:rPr lang="fr-FR" sz="2000" dirty="0">
                          <a:latin typeface="Arial Black" panose="020B0A04020102020204" pitchFamily="34" charset="0"/>
                        </a:rPr>
                        <a:t>-</a:t>
                      </a:r>
                    </a:p>
                    <a:p>
                      <a:r>
                        <a:rPr lang="fr-FR" sz="2000" dirty="0"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201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fr-FR" sz="2000" dirty="0">
                        <a:latin typeface="Arial Black" panose="020B0A040201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2000" dirty="0">
                          <a:latin typeface="Arial Black" panose="020B0A04020102020204" pitchFamily="34" charset="0"/>
                        </a:rPr>
                        <a:t>2. L'adulte est toujours détenteur d'un savoir et d'une expérience.</a:t>
                      </a:r>
                    </a:p>
                    <a:p>
                      <a:endParaRPr lang="fr-FR" sz="20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2017">
                <a:tc>
                  <a:txBody>
                    <a:bodyPr/>
                    <a:lstStyle/>
                    <a:p>
                      <a:endParaRPr lang="fr-FR" sz="2000" dirty="0">
                        <a:latin typeface="Arial Black" panose="020B0A040201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2000" dirty="0">
                          <a:latin typeface="Arial Black" panose="020B0A04020102020204" pitchFamily="34" charset="0"/>
                        </a:rPr>
                        <a:t>3. L'adulte apprend en s'appuyant sur des réalités concrètes.</a:t>
                      </a:r>
                    </a:p>
                    <a:p>
                      <a:endParaRPr lang="fr-FR" sz="20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2017">
                <a:tc>
                  <a:txBody>
                    <a:bodyPr/>
                    <a:lstStyle/>
                    <a:p>
                      <a:endParaRPr lang="fr-FR" sz="2000" dirty="0">
                        <a:latin typeface="Arial Black" panose="020B0A040201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2000" dirty="0">
                          <a:latin typeface="Arial Black" panose="020B0A04020102020204" pitchFamily="34" charset="0"/>
                        </a:rPr>
                        <a:t>4. Les groupes d'adultes en formation sont très souvent hétérogènes.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2017">
                <a:tc>
                  <a:txBody>
                    <a:bodyPr/>
                    <a:lstStyle/>
                    <a:p>
                      <a:endParaRPr lang="fr-FR" sz="2000" dirty="0">
                        <a:latin typeface="Arial Black" panose="020B0A040201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2000" dirty="0">
                          <a:latin typeface="Arial Black" panose="020B0A04020102020204" pitchFamily="34" charset="0"/>
                        </a:rPr>
                        <a:t>5. Les adultes refusent d'être infantilisés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56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41668"/>
            <a:ext cx="10515600" cy="759854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4000" dirty="0">
                <a:latin typeface="Arial Black" panose="020B0A04020102020204" pitchFamily="34" charset="0"/>
              </a:rPr>
              <a:t>Avant la formation </a:t>
            </a:r>
            <a:br>
              <a:rPr lang="fr-FR" sz="4000" dirty="0">
                <a:latin typeface="Arial Black" panose="020B0A04020102020204" pitchFamily="34" charset="0"/>
              </a:rPr>
            </a:br>
            <a:endParaRPr lang="fr-FR" sz="40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17430"/>
            <a:ext cx="10515600" cy="5525037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Identifier les raisons (positives ou négatives) qui poussent un agent à suivre une formation ainsi que ses attentes concrètes.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Cerner les pratiques professionnelles des agents concernés.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Adapter sa prestation (objectifs pédagogiques, méthodes) au profil des apprenants.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Identifier les acquis de la population à former.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Identifier s'il existe un décalage entre la formation et sa mise en œuvre pratique.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Constituer, si possible, des groupes homogènes.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Identifier les contraintes spécifiques à anticiper.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91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4551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sz="3600" b="1" dirty="0">
                <a:latin typeface="Arial Black" panose="020B0A04020102020204" pitchFamily="34" charset="0"/>
              </a:rPr>
              <a:t>Pendant la 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789" y="1343608"/>
            <a:ext cx="11874321" cy="541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Créer un climat de confiance au sein du groupe en formation.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Favoriser les échanges, valoriser les participants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Faire intervenir, ponctuellement, certains membres du groupe sur les sujets qu'ils maîtrisent.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Relier les études de cas, les simulations, les exemples aux vécus professionnels des participants.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Évaluer l'atteinte des objectifs pédagogiques.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46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977476-8F3D-432D-B758-67D2BB1D7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dirty="0">
                <a:latin typeface="Arial Black" panose="020B0A04020102020204" pitchFamily="34" charset="0"/>
              </a:rPr>
              <a:t>A l’issue de la formation</a:t>
            </a:r>
            <a:endParaRPr lang="fr-BF" sz="36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F21383-BE94-4858-A5F8-912F99776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lnSpc>
                <a:spcPct val="150000"/>
              </a:lnSpc>
              <a:buNone/>
            </a:pPr>
            <a:r>
              <a:rPr lang="fr-FR" b="1" dirty="0"/>
              <a:t>Solliciter à l’issue de la formation, un retour des participants sur les points forts et les points à améliorer dans sa prestation </a:t>
            </a:r>
            <a:endParaRPr lang="fr-BF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62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2800" b="1" dirty="0">
                <a:latin typeface="Arial Black" panose="020B0A04020102020204" pitchFamily="34" charset="0"/>
              </a:rPr>
              <a:t>LES PRINCIPES DE FORMATION DES ADULTES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pPr marL="0" indent="0" algn="just">
              <a:buNone/>
            </a:pPr>
            <a:r>
              <a:rPr lang="fr-FR" b="1" dirty="0"/>
              <a:t>1. Motivation: </a:t>
            </a:r>
            <a:r>
              <a:rPr lang="fr-FR" dirty="0"/>
              <a:t>le contenu de l’enseignement doit présenter un intérêt pour l’apprenant et doit susciter l’envie d’apprendre.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r>
              <a:rPr lang="fr-FR" b="1" dirty="0"/>
              <a:t>2. Utilité des apprentissages pour les activités futures: </a:t>
            </a:r>
            <a:r>
              <a:rPr lang="fr-FR" dirty="0"/>
              <a:t>les participants auront plus envie d’apprendre s’ils réalisent que ce qu’ils sont en train d’apprendre leur sera utile dans leurs activités futures.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3</a:t>
            </a:r>
            <a:r>
              <a:rPr lang="fr-FR" dirty="0"/>
              <a:t>. </a:t>
            </a:r>
            <a:r>
              <a:rPr lang="fr-FR" b="1" dirty="0"/>
              <a:t>Relation avec l’expérience</a:t>
            </a:r>
            <a:r>
              <a:rPr lang="fr-FR" dirty="0"/>
              <a:t> </a:t>
            </a:r>
            <a:r>
              <a:rPr lang="fr-FR" b="1" dirty="0"/>
              <a:t>vécue.</a:t>
            </a:r>
            <a:r>
              <a:rPr lang="fr-FR" dirty="0"/>
              <a:t> Les participants apprennent mieux si l’information nouvelle est en relation avec ce qu’ils savent ou font déjà. Également, considérer que les participants ont peu de connaissances est très démotivant.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83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2F980A-ACE7-4EC3-A420-3D6AD3CFE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</a:t>
            </a:r>
            <a:r>
              <a:rPr lang="fr-FR" sz="3600" b="1" dirty="0"/>
              <a:t>L’andragogie: définition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9F91A5-441F-4C07-A0A5-21FC523EC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fr-FR" b="1" dirty="0">
                <a:solidFill>
                  <a:srgbClr val="002060"/>
                </a:solidFill>
              </a:rPr>
              <a:t>Andragogie</a:t>
            </a:r>
            <a:r>
              <a:rPr lang="fr-FR" b="1" dirty="0"/>
              <a:t>: </a:t>
            </a:r>
            <a:r>
              <a:rPr lang="fr-FR" dirty="0"/>
              <a:t>latin ‘’</a:t>
            </a:r>
            <a:r>
              <a:rPr lang="fr-FR" b="1" dirty="0" err="1"/>
              <a:t>Andrada</a:t>
            </a:r>
            <a:r>
              <a:rPr lang="fr-FR" dirty="0"/>
              <a:t>’’ et du grec ‘’</a:t>
            </a:r>
            <a:r>
              <a:rPr lang="fr-FR" b="1" dirty="0" err="1"/>
              <a:t>Andos</a:t>
            </a:r>
            <a:r>
              <a:rPr lang="fr-FR" b="1" dirty="0"/>
              <a:t>’’ </a:t>
            </a:r>
            <a:r>
              <a:rPr lang="fr-FR" dirty="0"/>
              <a:t>qui veut dire ‘</a:t>
            </a:r>
            <a:r>
              <a:rPr lang="fr-FR" b="1" dirty="0"/>
              <a:t>’homme mûr’’</a:t>
            </a:r>
            <a:r>
              <a:rPr lang="fr-FR" dirty="0"/>
              <a:t> ou adulte et ‘</a:t>
            </a:r>
            <a:r>
              <a:rPr lang="fr-FR" b="1" dirty="0"/>
              <a:t>’logos’</a:t>
            </a:r>
            <a:r>
              <a:rPr lang="fr-FR" dirty="0"/>
              <a:t>’ qui signifie ‘’</a:t>
            </a:r>
            <a:r>
              <a:rPr lang="fr-FR" b="1" dirty="0"/>
              <a:t>étude</a:t>
            </a:r>
            <a:r>
              <a:rPr lang="fr-FR" dirty="0"/>
              <a:t>’’</a:t>
            </a:r>
          </a:p>
          <a:p>
            <a:pPr algn="just">
              <a:buFontTx/>
              <a:buChar char="-"/>
            </a:pPr>
            <a:endParaRPr lang="fr-FR" dirty="0"/>
          </a:p>
          <a:p>
            <a:pPr algn="just">
              <a:buFontTx/>
              <a:buChar char="-"/>
            </a:pPr>
            <a:r>
              <a:rPr lang="fr-FR" b="1" dirty="0">
                <a:solidFill>
                  <a:srgbClr val="002060"/>
                </a:solidFill>
              </a:rPr>
              <a:t>l’Andragogie </a:t>
            </a:r>
            <a:r>
              <a:rPr lang="fr-FR" dirty="0"/>
              <a:t>étudie </a:t>
            </a:r>
            <a:r>
              <a:rPr lang="fr-FR" b="1" dirty="0"/>
              <a:t>les théories et les pratiques de formations </a:t>
            </a:r>
            <a:r>
              <a:rPr lang="fr-FR" dirty="0"/>
              <a:t>des adultes. </a:t>
            </a:r>
          </a:p>
          <a:p>
            <a:pPr algn="just">
              <a:buFontTx/>
              <a:buChar char="-"/>
            </a:pPr>
            <a:endParaRPr lang="fr-FR" dirty="0"/>
          </a:p>
          <a:p>
            <a:pPr algn="just">
              <a:buFontTx/>
              <a:buChar char="-"/>
            </a:pPr>
            <a:r>
              <a:rPr lang="fr-FR" dirty="0"/>
              <a:t>Elle est l’ensemble de procédés et de concepts scientifiques qui permettent d’étudier </a:t>
            </a:r>
            <a:r>
              <a:rPr lang="fr-FR" b="1" dirty="0"/>
              <a:t>le comportement, le fonctionnement de l’adulte dans les situations de  communication, d’apprentissage, de résolution de problèmes etc.</a:t>
            </a:r>
          </a:p>
          <a:p>
            <a:pPr algn="just">
              <a:buFontTx/>
              <a:buChar char="-"/>
            </a:pPr>
            <a:endParaRPr lang="fr-FR" dirty="0"/>
          </a:p>
          <a:p>
            <a:pPr algn="just">
              <a:buFontTx/>
              <a:buChar char="-"/>
            </a:pPr>
            <a:r>
              <a:rPr lang="fr-FR" dirty="0"/>
              <a:t>Elle s’intéresse au processus de formation des adultes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80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72732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200" b="1" dirty="0">
                <a:latin typeface="Arial Black" panose="020B0A04020102020204" pitchFamily="34" charset="0"/>
              </a:rPr>
              <a:t>LES PRINCIPES D’APPRENTISSAGE DES ADULTES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789" y="1262130"/>
            <a:ext cx="11900079" cy="54992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b="1" dirty="0"/>
              <a:t>4.</a:t>
            </a:r>
            <a:r>
              <a:rPr lang="fr-FR" dirty="0"/>
              <a:t> </a:t>
            </a:r>
            <a:r>
              <a:rPr lang="fr-FR" b="1" dirty="0"/>
              <a:t>Environnement relationnel:</a:t>
            </a:r>
            <a:r>
              <a:rPr lang="fr-FR" dirty="0"/>
              <a:t> créer une atmosphère d’échanges, de respect et d’encouragement. Les participants doivent se sentir libres de poser des questions et de participer aux discussions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5. Environnement matériel: s</a:t>
            </a:r>
            <a:r>
              <a:rPr lang="fr-FR" dirty="0"/>
              <a:t>alle de formation soignée, bonne disposition, …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6.Clarté de l’enseignement</a:t>
            </a:r>
            <a:r>
              <a:rPr lang="fr-FR" dirty="0"/>
              <a:t>: mots simples et familiers, nouveaux mots expliqués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7. Structure de l’enseignement: </a:t>
            </a:r>
            <a:r>
              <a:rPr lang="fr-FR" dirty="0"/>
              <a:t>le curriculum doit être conçu selon un ordre logique : Aller de l’essentiel au superflu, du plus simple au compliqué</a:t>
            </a:r>
          </a:p>
        </p:txBody>
      </p:sp>
    </p:spTree>
    <p:extLst>
      <p:ext uri="{BB962C8B-B14F-4D97-AF65-F5344CB8AC3E}">
        <p14:creationId xmlns:p14="http://schemas.microsoft.com/office/powerpoint/2010/main" val="243872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7760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100" b="1" dirty="0">
                <a:latin typeface="Arial Black" panose="020B0A04020102020204" pitchFamily="34" charset="0"/>
              </a:rPr>
              <a:t>LES PRINCIPES D’APPRENTISSAGE DES ADULTES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marL="514350" indent="-514350" algn="just">
              <a:buAutoNum type="arabicPeriod" startAt="8"/>
            </a:pPr>
            <a:r>
              <a:rPr lang="fr-FR" b="1" dirty="0"/>
              <a:t>Vitesse d’apprentissage: </a:t>
            </a:r>
            <a:r>
              <a:rPr lang="fr-FR" dirty="0"/>
              <a:t>respecter la vitesse d’apprentissage de chacun. Etre attentif à chaque participant</a:t>
            </a:r>
          </a:p>
          <a:p>
            <a:pPr marL="514350" indent="-514350" algn="just">
              <a:buAutoNum type="arabicPeriod" startAt="8"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9. L’apprentissage actif: </a:t>
            </a:r>
            <a:r>
              <a:rPr lang="fr-FR" dirty="0"/>
              <a:t>impliquer l’adulte au processus de formation.</a:t>
            </a:r>
          </a:p>
          <a:p>
            <a:pPr marL="0" indent="0" algn="just">
              <a:buNone/>
            </a:pPr>
            <a:r>
              <a:rPr lang="fr-FR" dirty="0"/>
              <a:t>On retient :</a:t>
            </a:r>
          </a:p>
          <a:p>
            <a:pPr marL="0" indent="0" algn="just">
              <a:buNone/>
            </a:pPr>
            <a:r>
              <a:rPr lang="fr-FR" dirty="0"/>
              <a:t>- </a:t>
            </a:r>
            <a:r>
              <a:rPr lang="fr-FR" b="1" dirty="0"/>
              <a:t>20%</a:t>
            </a:r>
            <a:r>
              <a:rPr lang="fr-FR" dirty="0"/>
              <a:t> de ce que </a:t>
            </a:r>
            <a:r>
              <a:rPr lang="fr-FR" b="1" dirty="0"/>
              <a:t>l’on entend </a:t>
            </a:r>
          </a:p>
          <a:p>
            <a:pPr algn="just">
              <a:buFontTx/>
              <a:buChar char="-"/>
            </a:pPr>
            <a:r>
              <a:rPr lang="fr-FR" b="1" dirty="0"/>
              <a:t>40%</a:t>
            </a:r>
            <a:r>
              <a:rPr lang="fr-FR" dirty="0"/>
              <a:t> de ce que </a:t>
            </a:r>
            <a:r>
              <a:rPr lang="fr-FR" b="1" dirty="0"/>
              <a:t>l’on entend et voit</a:t>
            </a:r>
          </a:p>
          <a:p>
            <a:pPr algn="just">
              <a:buFontTx/>
              <a:buChar char="-"/>
            </a:pPr>
            <a:r>
              <a:rPr lang="fr-FR" b="1" dirty="0"/>
              <a:t>80% </a:t>
            </a:r>
            <a:r>
              <a:rPr lang="fr-FR" dirty="0"/>
              <a:t>de ce que </a:t>
            </a:r>
            <a:r>
              <a:rPr lang="fr-FR" b="1" dirty="0"/>
              <a:t>l’on entend, voit et fait</a:t>
            </a:r>
          </a:p>
        </p:txBody>
      </p:sp>
    </p:spTree>
    <p:extLst>
      <p:ext uri="{BB962C8B-B14F-4D97-AF65-F5344CB8AC3E}">
        <p14:creationId xmlns:p14="http://schemas.microsoft.com/office/powerpoint/2010/main" val="301826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200" b="1" dirty="0">
                <a:latin typeface="Arial Black" panose="020B0A04020102020204" pitchFamily="34" charset="0"/>
              </a:rPr>
              <a:t>LES PRINCIPES D’APPRENTISSAGE DES ADULTES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b="1" dirty="0"/>
              <a:t>10. La rétro information (feedback):</a:t>
            </a:r>
            <a:r>
              <a:rPr lang="fr-FR" dirty="0"/>
              <a:t> l’apprenant a besoin d’être sûr qu’il utilise correctement l’information qu’il a reçue et d’être corrigé s’il utilise incorrectement une information au cours ou après la formation. </a:t>
            </a:r>
          </a:p>
          <a:p>
            <a:pPr marL="0" indent="0" algn="just">
              <a:buNone/>
            </a:pPr>
            <a:r>
              <a:rPr lang="fr-FR" dirty="0"/>
              <a:t>La rétro information doit :</a:t>
            </a:r>
          </a:p>
          <a:p>
            <a:pPr algn="just">
              <a:buFontTx/>
              <a:buChar char="-"/>
            </a:pPr>
            <a:r>
              <a:rPr lang="fr-FR" dirty="0"/>
              <a:t>être immédiate ; </a:t>
            </a:r>
          </a:p>
          <a:p>
            <a:pPr algn="just">
              <a:buFontTx/>
              <a:buChar char="-"/>
            </a:pPr>
            <a:r>
              <a:rPr lang="fr-FR" dirty="0"/>
              <a:t>faire référence à des normes établies (ce qui est correct et ce qui n’est pas correct) ; </a:t>
            </a:r>
          </a:p>
          <a:p>
            <a:pPr algn="just">
              <a:buFontTx/>
              <a:buChar char="-"/>
            </a:pPr>
            <a:r>
              <a:rPr lang="fr-FR" dirty="0"/>
              <a:t>avoir pour but de guider l’amélioration des compétences de l’apprenant ; </a:t>
            </a:r>
          </a:p>
          <a:p>
            <a:pPr algn="just">
              <a:buFontTx/>
              <a:buChar char="-"/>
            </a:pPr>
            <a:r>
              <a:rPr lang="fr-FR" dirty="0"/>
              <a:t>expliquer comment s’améliorer.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23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95296B-D17E-42C4-8F6F-2CCD63D58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860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100" dirty="0">
                <a:latin typeface="Arial Black" panose="020B0A04020102020204" pitchFamily="34" charset="0"/>
              </a:rPr>
              <a:t>Deux principales méthodes en formation </a:t>
            </a:r>
            <a:r>
              <a:rPr lang="fr-FR" sz="3100" dirty="0" smtClean="0">
                <a:latin typeface="Arial Black" panose="020B0A04020102020204" pitchFamily="34" charset="0"/>
              </a:rPr>
              <a:t>d’adultes</a:t>
            </a:r>
            <a:r>
              <a:rPr lang="fr-FR" sz="3100" dirty="0">
                <a:latin typeface="Arial Black" panose="020B0A04020102020204" pitchFamily="34" charset="0"/>
              </a:rPr>
              <a:t>: </a:t>
            </a:r>
            <a:br>
              <a:rPr lang="fr-FR" sz="3100" dirty="0">
                <a:latin typeface="Arial Black" panose="020B0A04020102020204" pitchFamily="34" charset="0"/>
              </a:rPr>
            </a:br>
            <a:endParaRPr lang="fr-BF" sz="3100" b="1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2F9848-0BAD-4908-90F2-CDAD0197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196"/>
            <a:ext cx="10515600" cy="49638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b="1" dirty="0" smtClean="0"/>
              <a:t>la </a:t>
            </a:r>
            <a:r>
              <a:rPr lang="fr-FR" sz="3200" b="1" dirty="0"/>
              <a:t>méthode </a:t>
            </a:r>
            <a:r>
              <a:rPr lang="fr-FR" sz="3200" b="1" dirty="0" smtClean="0"/>
              <a:t>magistrale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b="1" dirty="0" smtClean="0"/>
              <a:t>les </a:t>
            </a:r>
            <a:r>
              <a:rPr lang="fr-FR" sz="3200" b="1" dirty="0"/>
              <a:t>méthodes actives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fr-FR" sz="2400" b="1" u="sng" dirty="0" smtClean="0"/>
              <a:t>Question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 smtClean="0"/>
              <a:t>Selon l’observation que vous faites des sessions de formation d’adultes, </a:t>
            </a:r>
            <a:r>
              <a:rPr lang="fr-FR" sz="2400" dirty="0"/>
              <a:t>laquelle d’entre ces deux méthodes est la plus pratiquée par les formateurs d’adultes?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fr-FR" sz="3200" b="1" dirty="0"/>
          </a:p>
          <a:p>
            <a:pPr>
              <a:lnSpc>
                <a:spcPct val="150000"/>
              </a:lnSpc>
              <a:buFontTx/>
              <a:buChar char="-"/>
            </a:pPr>
            <a:endParaRPr lang="fr-FR" sz="3200" dirty="0"/>
          </a:p>
          <a:p>
            <a:pPr>
              <a:lnSpc>
                <a:spcPct val="150000"/>
              </a:lnSpc>
              <a:buFontTx/>
              <a:buChar char="-"/>
            </a:pPr>
            <a:endParaRPr lang="fr-FR" sz="3200" dirty="0"/>
          </a:p>
          <a:p>
            <a:pPr>
              <a:lnSpc>
                <a:spcPct val="150000"/>
              </a:lnSpc>
              <a:buFontTx/>
              <a:buChar char="-"/>
            </a:pPr>
            <a:endParaRPr lang="fr-BF" sz="3200" dirty="0"/>
          </a:p>
        </p:txBody>
      </p:sp>
    </p:spTree>
    <p:extLst>
      <p:ext uri="{BB962C8B-B14F-4D97-AF65-F5344CB8AC3E}">
        <p14:creationId xmlns:p14="http://schemas.microsoft.com/office/powerpoint/2010/main" val="17142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720A02-12C7-4DDA-BF88-73AA2F9C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100" b="1" dirty="0" smtClean="0">
                <a:latin typeface="Arial Black" panose="020B0A04020102020204" pitchFamily="34" charset="0"/>
              </a:rPr>
              <a:t>Quelques   risques </a:t>
            </a:r>
            <a:r>
              <a:rPr lang="fr-FR" sz="3100" b="1" dirty="0">
                <a:latin typeface="Arial Black" panose="020B0A04020102020204" pitchFamily="34" charset="0"/>
              </a:rPr>
              <a:t>liés à la </a:t>
            </a:r>
            <a:r>
              <a:rPr lang="fr-FR" sz="3100" b="1" dirty="0" err="1">
                <a:latin typeface="Arial Black" panose="020B0A04020102020204" pitchFamily="34" charset="0"/>
              </a:rPr>
              <a:t>magistralité</a:t>
            </a:r>
            <a:r>
              <a:rPr lang="fr-FR" sz="3100" b="1" dirty="0">
                <a:latin typeface="Arial Black" panose="020B0A04020102020204" pitchFamily="34" charset="0"/>
              </a:rPr>
              <a:t> en formation d’adulte?</a:t>
            </a:r>
            <a:br>
              <a:rPr lang="fr-FR" sz="3100" b="1" dirty="0">
                <a:latin typeface="Arial Black" panose="020B0A04020102020204" pitchFamily="34" charset="0"/>
              </a:rPr>
            </a:br>
            <a:endParaRPr lang="fr-BF" sz="3100" b="1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81EED0-0D30-44C0-86A8-55B51C245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616"/>
            <a:ext cx="10515600" cy="5177259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r>
              <a:rPr lang="fr-FR" dirty="0"/>
              <a:t>illusion que l'intégralité du message émis par le formateur est assimilé par tous les apprenants;</a:t>
            </a:r>
          </a:p>
          <a:p>
            <a:endParaRPr lang="fr-FR" dirty="0"/>
          </a:p>
          <a:p>
            <a:r>
              <a:rPr lang="fr-FR" dirty="0"/>
              <a:t>Approche génératrice de tensions dans les groupes d'adultes ; </a:t>
            </a:r>
          </a:p>
          <a:p>
            <a:r>
              <a:rPr lang="fr-FR" dirty="0"/>
              <a:t>Démotivation des apprenants;</a:t>
            </a:r>
          </a:p>
          <a:p>
            <a:endParaRPr lang="fr-FR" dirty="0"/>
          </a:p>
          <a:p>
            <a:r>
              <a:rPr lang="fr-FR" dirty="0"/>
              <a:t>Dévalorisation des apprenants;</a:t>
            </a:r>
          </a:p>
          <a:p>
            <a:endParaRPr lang="fr-FR" dirty="0"/>
          </a:p>
          <a:p>
            <a:r>
              <a:rPr lang="fr-FR" dirty="0" smtClean="0"/>
              <a:t>Désintérêt </a:t>
            </a:r>
            <a:r>
              <a:rPr lang="fr-FR" dirty="0"/>
              <a:t>des apprenants;</a:t>
            </a:r>
          </a:p>
          <a:p>
            <a:endParaRPr lang="fr-FR" dirty="0"/>
          </a:p>
          <a:p>
            <a:r>
              <a:rPr lang="fr-FR" dirty="0"/>
              <a:t>Etc.  </a:t>
            </a:r>
            <a:endParaRPr lang="fr-BF" dirty="0"/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41225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3343EB-A1B4-4B57-AB4A-A9D7AAF36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34108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100" b="1" dirty="0">
                <a:latin typeface="Arial Black" panose="020B0A04020102020204" pitchFamily="34" charset="0"/>
              </a:rPr>
              <a:t>Deux postures opposées en formation d’adultes</a:t>
            </a:r>
            <a:endParaRPr lang="fr-BF" sz="31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19BEC43B-C52D-4E24-8161-49E4C06D24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329526"/>
              </p:ext>
            </p:extLst>
          </p:nvPr>
        </p:nvGraphicFramePr>
        <p:xfrm>
          <a:off x="120072" y="646546"/>
          <a:ext cx="11961091" cy="6211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772">
                  <a:extLst>
                    <a:ext uri="{9D8B030D-6E8A-4147-A177-3AD203B41FA5}">
                      <a16:colId xmlns:a16="http://schemas.microsoft.com/office/drawing/2014/main" val="3797436167"/>
                    </a:ext>
                  </a:extLst>
                </a:gridCol>
                <a:gridCol w="6508319">
                  <a:extLst>
                    <a:ext uri="{9D8B030D-6E8A-4147-A177-3AD203B41FA5}">
                      <a16:colId xmlns:a16="http://schemas.microsoft.com/office/drawing/2014/main" val="463927773"/>
                    </a:ext>
                  </a:extLst>
                </a:gridCol>
              </a:tblGrid>
              <a:tr h="368666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CENTRATION SUR LE FORMATEUR</a:t>
                      </a:r>
                      <a:endParaRPr lang="fr-BF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CENTRATION SUR L’APPRENANT</a:t>
                      </a:r>
                      <a:endParaRPr lang="fr-BF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24614"/>
                  </a:ext>
                </a:extLst>
              </a:tr>
              <a:tr h="58427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dirty="0"/>
                        <a:t> - </a:t>
                      </a:r>
                      <a:r>
                        <a:rPr lang="fr-FR" sz="2400" dirty="0"/>
                        <a:t>l</a:t>
                      </a:r>
                      <a:r>
                        <a:rPr lang="fr-FR" sz="2400" dirty="0" smtClean="0"/>
                        <a:t>e </a:t>
                      </a:r>
                      <a:r>
                        <a:rPr lang="fr-FR" sz="2400" dirty="0"/>
                        <a:t>formateur est le seul détenteur des savoirs;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2400" dirty="0" smtClean="0"/>
                        <a:t>-</a:t>
                      </a:r>
                      <a:r>
                        <a:rPr lang="fr-FR" sz="2400" baseline="0" dirty="0" smtClean="0"/>
                        <a:t> l</a:t>
                      </a:r>
                      <a:r>
                        <a:rPr lang="fr-FR" sz="2400" dirty="0" smtClean="0"/>
                        <a:t>a </a:t>
                      </a:r>
                      <a:r>
                        <a:rPr lang="fr-FR" sz="2400" dirty="0"/>
                        <a:t>progression dans les enseignements se fait en fonction de la logique du formateur;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2400" dirty="0" smtClean="0"/>
                        <a:t>-</a:t>
                      </a:r>
                      <a:r>
                        <a:rPr lang="fr-FR" sz="2400" baseline="0" dirty="0" smtClean="0"/>
                        <a:t> primat de l</a:t>
                      </a:r>
                      <a:r>
                        <a:rPr lang="fr-FR" sz="2400" dirty="0" smtClean="0"/>
                        <a:t>'organisation </a:t>
                      </a:r>
                      <a:r>
                        <a:rPr lang="fr-FR" sz="2400" dirty="0"/>
                        <a:t>frontale de la </a:t>
                      </a:r>
                      <a:r>
                        <a:rPr lang="fr-FR" sz="2400" dirty="0" smtClean="0"/>
                        <a:t>classe </a:t>
                      </a:r>
                      <a:endParaRPr lang="fr-FR" sz="2400" dirty="0"/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2400" dirty="0"/>
                        <a:t>- Le formateur </a:t>
                      </a:r>
                      <a:r>
                        <a:rPr lang="fr-FR" sz="2400" dirty="0" smtClean="0"/>
                        <a:t>est le maître de la classe: fait </a:t>
                      </a:r>
                      <a:r>
                        <a:rPr lang="fr-FR" sz="2400" dirty="0"/>
                        <a:t>régner la </a:t>
                      </a:r>
                      <a:r>
                        <a:rPr lang="fr-FR" sz="2400" dirty="0" smtClean="0"/>
                        <a:t>discipline</a:t>
                      </a:r>
                      <a:endParaRPr lang="fr-BF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 smtClean="0"/>
                        <a:t>-</a:t>
                      </a:r>
                      <a:r>
                        <a:rPr lang="fr-FR" sz="2400" baseline="0" dirty="0" smtClean="0"/>
                        <a:t> prise en compte </a:t>
                      </a:r>
                      <a:r>
                        <a:rPr lang="fr-FR" sz="2400" dirty="0" smtClean="0"/>
                        <a:t>des centres d'intérêt de l'apprenant pour déclencher sa motivation.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 smtClean="0"/>
                        <a:t>-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dirty="0" smtClean="0"/>
                        <a:t>considération</a:t>
                      </a:r>
                      <a:r>
                        <a:rPr lang="fr-FR" sz="2400" baseline="0" dirty="0" smtClean="0"/>
                        <a:t> de</a:t>
                      </a:r>
                      <a:r>
                        <a:rPr lang="fr-FR" sz="2400" dirty="0" smtClean="0"/>
                        <a:t> sa culture, sa vision du monde, sa représentation de la formation et sa motivation à la suivre.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 smtClean="0"/>
                        <a:t> -</a:t>
                      </a:r>
                      <a:r>
                        <a:rPr lang="fr-FR" sz="2400" baseline="0" dirty="0" smtClean="0"/>
                        <a:t> prise en compte d</a:t>
                      </a:r>
                      <a:r>
                        <a:rPr lang="fr-FR" sz="2400" dirty="0" smtClean="0"/>
                        <a:t>es styles d'apprentissage privilégiés et en tenir compte.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 smtClean="0"/>
                        <a:t>– Faire preuve d'empathie à son égard (difficultés ou contraintes de</a:t>
                      </a:r>
                      <a:r>
                        <a:rPr lang="fr-FR" sz="2400" baseline="0" dirty="0" smtClean="0"/>
                        <a:t> l’adulte</a:t>
                      </a:r>
                      <a:r>
                        <a:rPr lang="fr-FR" sz="2400" dirty="0" smtClean="0"/>
                        <a:t>). </a:t>
                      </a:r>
                      <a:endParaRPr lang="fr-BF" sz="240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fr-BF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966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96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AD87F4-5397-4CED-96CF-05550018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605"/>
            <a:ext cx="10515600" cy="867747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b="1" dirty="0"/>
              <a:t>Deux postures opposées en formation d’adultes</a:t>
            </a:r>
            <a:endParaRPr lang="fr-B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2D8D6F14-0B42-4AFB-B8D9-8C92940A8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733276"/>
              </p:ext>
            </p:extLst>
          </p:nvPr>
        </p:nvGraphicFramePr>
        <p:xfrm>
          <a:off x="139959" y="1194318"/>
          <a:ext cx="11812554" cy="7038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6277">
                  <a:extLst>
                    <a:ext uri="{9D8B030D-6E8A-4147-A177-3AD203B41FA5}">
                      <a16:colId xmlns:a16="http://schemas.microsoft.com/office/drawing/2014/main" val="116337912"/>
                    </a:ext>
                  </a:extLst>
                </a:gridCol>
                <a:gridCol w="5906277">
                  <a:extLst>
                    <a:ext uri="{9D8B030D-6E8A-4147-A177-3AD203B41FA5}">
                      <a16:colId xmlns:a16="http://schemas.microsoft.com/office/drawing/2014/main" val="2522330941"/>
                    </a:ext>
                  </a:extLst>
                </a:gridCol>
              </a:tblGrid>
              <a:tr h="9120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 CENTRATION SUR LE FORMATEUR</a:t>
                      </a:r>
                      <a:endParaRPr lang="fr-BF" dirty="0"/>
                    </a:p>
                    <a:p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CENTRATION SUR L’APPRENANT</a:t>
                      </a:r>
                      <a:endParaRPr lang="fr-BF" dirty="0"/>
                    </a:p>
                    <a:p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426182"/>
                  </a:ext>
                </a:extLst>
              </a:tr>
              <a:tr h="47516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b="1" dirty="0"/>
                        <a:t>Un élève sous tutelle: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– La relation maître/élève est affirmée.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 – Le formateur est le modèle, le référent.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– L'élève suit les consignes du formateur.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– Les échanges entre élèves sont prohibés.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– La motivation individuelle, les classements génèrent émulation et compétition entre élèves (méritocratie). </a:t>
                      </a:r>
                      <a:endParaRPr lang="fr-BF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800" b="1" dirty="0" smtClean="0"/>
                        <a:t>La recherche de l'autonomie de l'apprenant </a:t>
                      </a:r>
                      <a:r>
                        <a:rPr lang="fr-FR" sz="2800" dirty="0" smtClean="0"/>
                        <a:t>– - Tendre vers une </a:t>
                      </a:r>
                      <a:r>
                        <a:rPr lang="fr-FR" sz="2800" u="sng" dirty="0" smtClean="0"/>
                        <a:t>relation plus égalitaire entre l'intervenant et l'apprenant</a:t>
                      </a:r>
                      <a:r>
                        <a:rPr lang="fr-FR" sz="2800" dirty="0" smtClean="0"/>
                        <a:t>. basée sur la confiance et le respect mutuel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800" dirty="0" smtClean="0"/>
                        <a:t> – Faire de l'apprenant un acteur déterminant de son apprentissage dans le respect du collectif. </a:t>
                      </a:r>
                      <a:endParaRPr lang="fr-BF" sz="2800" dirty="0" smtClean="0"/>
                    </a:p>
                    <a:p>
                      <a:endParaRPr lang="fr-BF" sz="240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fr-BF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196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4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2972D8-A3AF-4E2E-9D3C-04A3925CB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109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Deux postures opposées en formation d’adultes</a:t>
            </a:r>
            <a:endParaRPr lang="fr-B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ACD3002B-9C8C-4143-9110-BD1F6485A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2672262"/>
              </p:ext>
            </p:extLst>
          </p:nvPr>
        </p:nvGraphicFramePr>
        <p:xfrm>
          <a:off x="-1" y="709127"/>
          <a:ext cx="12108873" cy="5971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715">
                  <a:extLst>
                    <a:ext uri="{9D8B030D-6E8A-4147-A177-3AD203B41FA5}">
                      <a16:colId xmlns:a16="http://schemas.microsoft.com/office/drawing/2014/main" val="3720055369"/>
                    </a:ext>
                  </a:extLst>
                </a:gridCol>
                <a:gridCol w="6451158">
                  <a:extLst>
                    <a:ext uri="{9D8B030D-6E8A-4147-A177-3AD203B41FA5}">
                      <a16:colId xmlns:a16="http://schemas.microsoft.com/office/drawing/2014/main" val="1018707060"/>
                    </a:ext>
                  </a:extLst>
                </a:gridCol>
              </a:tblGrid>
              <a:tr h="618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CENTRATION SUR LE FORMATEUR</a:t>
                      </a:r>
                      <a:endParaRPr lang="fr-BF" dirty="0"/>
                    </a:p>
                    <a:p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CENTRATION SUR L’APPRENANT</a:t>
                      </a:r>
                      <a:endParaRPr lang="fr-BF" dirty="0"/>
                    </a:p>
                    <a:p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795305"/>
                  </a:ext>
                </a:extLst>
              </a:tr>
              <a:tr h="5331696">
                <a:tc>
                  <a:txBody>
                    <a:bodyPr/>
                    <a:lstStyle/>
                    <a:p>
                      <a:r>
                        <a:rPr lang="fr-FR" sz="2400" b="1" dirty="0"/>
                        <a:t>Des méthodes affirmatives</a:t>
                      </a:r>
                    </a:p>
                    <a:p>
                      <a:endParaRPr lang="fr-FR" dirty="0"/>
                    </a:p>
                    <a:p>
                      <a:r>
                        <a:rPr lang="fr-FR" sz="2000" dirty="0"/>
                        <a:t> – La transmission des savoirs est privilégiée (abstraction).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– Ces savoirs sont cloisonnés et peu reliés entre eux (matières, disciplines, programmes, ...).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– L'écoute et la mémorisation demeurent le fondement de ce type d'acquisition.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– Le jeu des questions et des réponses conditionne les échanges.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– L'apprentissage </a:t>
                      </a:r>
                      <a:r>
                        <a:rPr lang="fr-FR" dirty="0"/>
                        <a:t>est collectif (il se réalise essentiellement en groupe).</a:t>
                      </a:r>
                    </a:p>
                    <a:p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La mise en œuvre de méthodes actives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Les acquisitions se font par : 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sz="1800" dirty="0" smtClean="0"/>
                        <a:t>– la découverte (essais/erreurs) : « on apprend en faisant » ;</a:t>
                      </a:r>
                    </a:p>
                    <a:p>
                      <a:endParaRPr lang="fr-FR" sz="1800" dirty="0" smtClean="0"/>
                    </a:p>
                    <a:p>
                      <a:r>
                        <a:rPr lang="fr-FR" sz="1800" dirty="0" smtClean="0"/>
                        <a:t> – le développement de projets (problèmes spécifiques à résoudre) ; </a:t>
                      </a:r>
                    </a:p>
                    <a:p>
                      <a:endParaRPr lang="fr-FR" sz="1800" dirty="0" smtClean="0"/>
                    </a:p>
                    <a:p>
                      <a:r>
                        <a:rPr lang="fr-FR" sz="1800" dirty="0" smtClean="0"/>
                        <a:t>– des mises en situation ; </a:t>
                      </a:r>
                    </a:p>
                    <a:p>
                      <a:endParaRPr lang="fr-FR" sz="1800" dirty="0" smtClean="0"/>
                    </a:p>
                    <a:p>
                      <a:r>
                        <a:rPr lang="fr-FR" sz="1800" dirty="0" smtClean="0"/>
                        <a:t>– un apprentissage coopératif (groupe restreint focalisé collectivement sur un objectif à atteindre). </a:t>
                      </a:r>
                    </a:p>
                    <a:p>
                      <a:endParaRPr lang="fr-FR" sz="1800" dirty="0" smtClean="0"/>
                    </a:p>
                    <a:p>
                      <a:r>
                        <a:rPr lang="fr-FR" sz="1800" dirty="0" smtClean="0"/>
                        <a:t>... sans la présence permanente du formateur. L'apprenant organise progressivement ses savoirs seul ou en groupe.</a:t>
                      </a:r>
                    </a:p>
                    <a:p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468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55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types de participants </a:t>
            </a:r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adultes en formation</a:t>
            </a:r>
            <a:endParaRPr lang="en-US" sz="32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73018"/>
            <a:ext cx="10515600" cy="5003945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leader      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 positif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constructeur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L'introverti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réservé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 timide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silencieux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endParaRPr lang="fr-F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buFontTx/>
              <a:buChar char="-"/>
            </a:pPr>
            <a:endParaRPr lang="fr-FR" sz="2400" b="1" dirty="0">
              <a:latin typeface="NotoSerif-Bold"/>
            </a:endParaRPr>
          </a:p>
          <a:p>
            <a:pPr algn="just">
              <a:lnSpc>
                <a:spcPct val="200000"/>
              </a:lnSpc>
              <a:buFontTx/>
              <a:buChar char="-"/>
            </a:pPr>
            <a:endParaRPr lang="fr-FR" sz="2400" b="1" dirty="0"/>
          </a:p>
          <a:p>
            <a:pPr algn="just">
              <a:lnSpc>
                <a:spcPct val="200000"/>
              </a:lnSpc>
              <a:buFontTx/>
              <a:buChar char="-"/>
            </a:pP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6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Les types de participants adultes en formation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Le loquace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divergent </a:t>
            </a:r>
            <a:endParaRPr lang="fr-F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pessimiste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méfiant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L'indifférent 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L'interrogateur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889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B6FA2A-C9F0-4FB1-BAB8-7B90E3B97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</a:t>
            </a:r>
            <a:r>
              <a:rPr lang="fr-FR" sz="3600" b="1" dirty="0"/>
              <a:t>L’andragogie: définition (suite)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43F64B-B4CA-47F1-B771-D59540DB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/>
              <a:t>Appelée souvent ‘</a:t>
            </a:r>
            <a:r>
              <a:rPr lang="fr-FR" b="1" dirty="0"/>
              <a:t>’pédagogie des adultes</a:t>
            </a:r>
            <a:r>
              <a:rPr lang="fr-FR" dirty="0"/>
              <a:t>’’, elle désigne </a:t>
            </a:r>
            <a:r>
              <a:rPr lang="fr-FR" b="1" dirty="0"/>
              <a:t>la formation des adultes</a:t>
            </a:r>
            <a:r>
              <a:rPr lang="fr-FR" dirty="0"/>
              <a:t> dans ses aspects: </a:t>
            </a:r>
          </a:p>
          <a:p>
            <a:pPr marL="0" indent="0" algn="just">
              <a:buNone/>
            </a:pP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/>
              <a:t>psychologique: </a:t>
            </a:r>
            <a:r>
              <a:rPr lang="fr-FR" dirty="0"/>
              <a:t>motivation, caractéristiques, apprentissage, développement cognitif…;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/>
              <a:t>sociologique: </a:t>
            </a:r>
            <a:r>
              <a:rPr lang="fr-FR" dirty="0"/>
              <a:t>environnement situationnel, relationnel, institutionnel, systémique;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/>
              <a:t>pédagogique: </a:t>
            </a:r>
            <a:r>
              <a:rPr lang="fr-FR" dirty="0"/>
              <a:t>méthodes, techniques et stratégies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60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 </a:t>
            </a:r>
            <a:r>
              <a:rPr lang="fr-FR" sz="3600" b="1" dirty="0" smtClean="0"/>
              <a:t>Bibliographie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Bessette</a:t>
            </a:r>
            <a:r>
              <a:rPr lang="fr-FR" dirty="0"/>
              <a:t>, L. (2005). L’organisation et le fonctionnement de deux centres de formation générale à l’éducation des adultes : une étude de cas (Thèse de doctorat non publiée). Montréal, Université de Montréal. </a:t>
            </a:r>
            <a:endParaRPr lang="en-US" dirty="0"/>
          </a:p>
          <a:p>
            <a:r>
              <a:rPr lang="fr-FR" dirty="0" err="1"/>
              <a:t>Bierema</a:t>
            </a:r>
            <a:r>
              <a:rPr lang="fr-FR" dirty="0"/>
              <a:t>, L.L. (2010). Professional </a:t>
            </a:r>
            <a:r>
              <a:rPr lang="fr-FR" dirty="0" err="1"/>
              <a:t>identity</a:t>
            </a:r>
            <a:r>
              <a:rPr lang="fr-FR" dirty="0"/>
              <a:t>. In E.-C. </a:t>
            </a:r>
            <a:r>
              <a:rPr lang="fr-FR" dirty="0" err="1"/>
              <a:t>Kasworm</a:t>
            </a:r>
            <a:r>
              <a:rPr lang="fr-FR" dirty="0"/>
              <a:t>, A.-D. Rose and J.-M. </a:t>
            </a:r>
            <a:r>
              <a:rPr lang="fr-FR" dirty="0" err="1"/>
              <a:t>RossGordon</a:t>
            </a:r>
            <a:r>
              <a:rPr lang="fr-FR" dirty="0"/>
              <a:t> (</a:t>
            </a:r>
            <a:r>
              <a:rPr lang="fr-FR" dirty="0" err="1"/>
              <a:t>eds</a:t>
            </a:r>
            <a:r>
              <a:rPr lang="fr-FR" dirty="0"/>
              <a:t>.), </a:t>
            </a:r>
            <a:r>
              <a:rPr lang="fr-FR" dirty="0" err="1"/>
              <a:t>Handbook</a:t>
            </a:r>
            <a:r>
              <a:rPr lang="fr-FR" dirty="0"/>
              <a:t> of </a:t>
            </a:r>
            <a:r>
              <a:rPr lang="fr-FR" dirty="0" err="1"/>
              <a:t>adult</a:t>
            </a:r>
            <a:r>
              <a:rPr lang="fr-FR" dirty="0"/>
              <a:t> and </a:t>
            </a:r>
            <a:r>
              <a:rPr lang="fr-FR" dirty="0" err="1"/>
              <a:t>continuing</a:t>
            </a:r>
            <a:r>
              <a:rPr lang="fr-FR" dirty="0"/>
              <a:t> </a:t>
            </a:r>
            <a:r>
              <a:rPr lang="fr-FR" dirty="0" err="1"/>
              <a:t>education</a:t>
            </a:r>
            <a:r>
              <a:rPr lang="fr-FR" dirty="0"/>
              <a:t>. </a:t>
            </a:r>
            <a:r>
              <a:rPr lang="fr-FR" dirty="0" err="1"/>
              <a:t>Thousand</a:t>
            </a:r>
            <a:r>
              <a:rPr lang="fr-FR" dirty="0"/>
              <a:t> Oaks, </a:t>
            </a:r>
            <a:r>
              <a:rPr lang="fr-FR" dirty="0" err="1"/>
              <a:t>California</a:t>
            </a:r>
            <a:r>
              <a:rPr lang="fr-FR" dirty="0"/>
              <a:t> : SAGE Publications. </a:t>
            </a:r>
            <a:endParaRPr lang="en-US" dirty="0"/>
          </a:p>
          <a:p>
            <a:r>
              <a:rPr lang="fr-FR" dirty="0"/>
              <a:t>Blais, M., Chamberland, E., </a:t>
            </a:r>
            <a:r>
              <a:rPr lang="fr-FR" dirty="0" err="1"/>
              <a:t>Hrimech</a:t>
            </a:r>
            <a:r>
              <a:rPr lang="fr-FR" dirty="0"/>
              <a:t> M. et Thibault, A. (1994). L’andragogie, Champ d’études et profession, une histoire à suivre. Montréal, Québec : Guérin Universitaire. </a:t>
            </a:r>
            <a:endParaRPr lang="en-US" dirty="0"/>
          </a:p>
          <a:p>
            <a:r>
              <a:rPr lang="fr-FR" dirty="0" err="1"/>
              <a:t>Bourdoncle</a:t>
            </a:r>
            <a:r>
              <a:rPr lang="fr-FR" dirty="0"/>
              <a:t>, R. et Lessard, C. (2003). Note de synthèse. Revue française de pédagogie, (142), 131-181. </a:t>
            </a:r>
            <a:endParaRPr lang="en-US" dirty="0"/>
          </a:p>
          <a:p>
            <a:r>
              <a:rPr lang="fr-FR" dirty="0" err="1"/>
              <a:t>Boutinet</a:t>
            </a:r>
            <a:r>
              <a:rPr lang="fr-FR" dirty="0"/>
              <a:t>, J.-P. (2004). Que savons-nous de cet adulte qui part en formation ?, Savoirs, (4), 11-49.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0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C43AC5-0007-4A26-924D-7CD9F3CE1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043"/>
            <a:ext cx="10515600" cy="1047565"/>
          </a:xfrm>
        </p:spPr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fr-FR" sz="3600" b="1" dirty="0"/>
              <a:t>Les adultes décident de se former pour diverses raisons: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DA8F27-81BE-4102-9B48-7960E4878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794"/>
            <a:ext cx="10515600" cy="5193437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fr-FR" dirty="0"/>
              <a:t>améliorer leurs perspectives d’emploi, 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Faire face aux défis professionnels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se développer à titre personnel ou professionnel (acquérir de nouvelles compétences ou </a:t>
            </a:r>
            <a:r>
              <a:rPr lang="fr-FR"/>
              <a:t>les renforcer)</a:t>
            </a: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mettre à jour ses savoirs, ses savoir-faire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accroitre la compétitivité sur le marché du travail</a:t>
            </a:r>
          </a:p>
          <a:p>
            <a:pPr>
              <a:buFontTx/>
              <a:buChar char="-"/>
            </a:pPr>
            <a:endParaRPr lang="fr-BF" dirty="0"/>
          </a:p>
          <a:p>
            <a:pPr>
              <a:buFontTx/>
              <a:buChar char="-"/>
            </a:pPr>
            <a:r>
              <a:rPr lang="fr-FR" dirty="0"/>
              <a:t>jouir d’une considération sociale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etc.</a:t>
            </a: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39777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7C5F03-7E2A-4CC3-97A3-5CE882BB7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 </a:t>
            </a:r>
            <a:r>
              <a:rPr lang="fr-FR" sz="3600" b="1" dirty="0"/>
              <a:t>Andragogie vs pédagogie</a:t>
            </a:r>
            <a:br>
              <a:rPr lang="fr-FR" sz="3600" b="1" dirty="0"/>
            </a:b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1080A9-F161-4596-ACC4-8019ECB1B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470"/>
            <a:ext cx="10515600" cy="5060272"/>
          </a:xfrm>
        </p:spPr>
        <p:txBody>
          <a:bodyPr>
            <a:normAutofit lnSpcReduction="10000"/>
          </a:bodyPr>
          <a:lstStyle/>
          <a:p>
            <a:r>
              <a:rPr lang="fr-FR" b="1" dirty="0"/>
              <a:t>L’andragogie</a:t>
            </a:r>
            <a:r>
              <a:rPr lang="fr-FR" dirty="0"/>
              <a:t> est différente de </a:t>
            </a:r>
            <a:r>
              <a:rPr lang="fr-FR" b="1" dirty="0"/>
              <a:t>la pédagogie.</a:t>
            </a:r>
          </a:p>
          <a:p>
            <a:endParaRPr lang="fr-FR" b="1" dirty="0"/>
          </a:p>
          <a:p>
            <a:pPr algn="just"/>
            <a:r>
              <a:rPr lang="fr-FR" b="1" dirty="0"/>
              <a:t>La pédagogie </a:t>
            </a:r>
            <a:r>
              <a:rPr lang="fr-FR" dirty="0"/>
              <a:t>vient du grec « </a:t>
            </a:r>
            <a:r>
              <a:rPr lang="fr-FR" dirty="0" err="1"/>
              <a:t>païdos</a:t>
            </a:r>
            <a:r>
              <a:rPr lang="fr-FR" dirty="0"/>
              <a:t>»: </a:t>
            </a:r>
            <a:r>
              <a:rPr lang="fr-FR" b="1" dirty="0"/>
              <a:t>enfant</a:t>
            </a:r>
            <a:r>
              <a:rPr lang="fr-FR" dirty="0"/>
              <a:t> et  « </a:t>
            </a:r>
            <a:r>
              <a:rPr lang="fr-FR" dirty="0" err="1"/>
              <a:t>agogos</a:t>
            </a:r>
            <a:r>
              <a:rPr lang="fr-FR" dirty="0"/>
              <a:t>»: </a:t>
            </a:r>
            <a:r>
              <a:rPr lang="fr-FR" b="1" dirty="0"/>
              <a:t>conduire</a:t>
            </a:r>
            <a:r>
              <a:rPr lang="fr-FR" dirty="0"/>
              <a:t> = le pédagogue étant étymologiquement </a:t>
            </a:r>
            <a:r>
              <a:rPr lang="fr-FR" b="1" dirty="0"/>
              <a:t>l'esclave chargé de conduire un enfant à l'école. </a:t>
            </a:r>
          </a:p>
          <a:p>
            <a:pPr algn="just"/>
            <a:endParaRPr lang="fr-FR" b="1" dirty="0"/>
          </a:p>
          <a:p>
            <a:pPr algn="just"/>
            <a:r>
              <a:rPr lang="fr-FR" dirty="0"/>
              <a:t>La pédagogie est définie comme l’art et la science d’enseigner aux enfants. 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L’andragogie est définie comme l’art et la science d’enseigner aux adultes. 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267727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606908-39EA-4E11-AB98-0A9DADF37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b="1" dirty="0"/>
              <a:t>Le savoir pédagogique est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5586AE-7EFA-467B-A870-AFF36B4B7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347"/>
            <a:ext cx="10515600" cy="4605615"/>
          </a:xfrm>
        </p:spPr>
        <p:txBody>
          <a:bodyPr/>
          <a:lstStyle/>
          <a:p>
            <a:r>
              <a:rPr lang="fr-FR" b="1" dirty="0"/>
              <a:t>praxéologique</a:t>
            </a:r>
            <a:r>
              <a:rPr lang="fr-FR" dirty="0"/>
              <a:t> (tourné vers l’action), </a:t>
            </a:r>
          </a:p>
          <a:p>
            <a:r>
              <a:rPr lang="fr-FR" b="1" dirty="0"/>
              <a:t>normatif</a:t>
            </a:r>
            <a:r>
              <a:rPr lang="fr-FR" dirty="0"/>
              <a:t> (il nomme ce qu’il convient de faire), </a:t>
            </a:r>
          </a:p>
          <a:p>
            <a:r>
              <a:rPr lang="fr-FR" b="1" dirty="0"/>
              <a:t>axiologique</a:t>
            </a:r>
            <a:r>
              <a:rPr lang="fr-FR" dirty="0"/>
              <a:t> (il se réfère à un système de valeurs) ; </a:t>
            </a:r>
          </a:p>
          <a:p>
            <a:r>
              <a:rPr lang="fr-FR" dirty="0"/>
              <a:t>alimenté par des savoirs résultant de </a:t>
            </a:r>
            <a:r>
              <a:rPr lang="fr-FR" b="1" dirty="0"/>
              <a:t>l’expérience</a:t>
            </a:r>
            <a:r>
              <a:rPr lang="fr-FR" dirty="0"/>
              <a:t> autant que de </a:t>
            </a:r>
            <a:r>
              <a:rPr lang="fr-FR" b="1" dirty="0"/>
              <a:t>savoirs scientifiques</a:t>
            </a:r>
            <a:r>
              <a:rPr lang="fr-FR" dirty="0"/>
              <a:t>. </a:t>
            </a:r>
          </a:p>
          <a:p>
            <a:pPr marL="0" indent="0">
              <a:buNone/>
            </a:pPr>
            <a:r>
              <a:rPr lang="fr-FR" dirty="0"/>
              <a:t>La pédagogie est également orientée par une réflexion </a:t>
            </a:r>
            <a:r>
              <a:rPr lang="fr-FR" b="1" dirty="0"/>
              <a:t>sur les finalités de l’éducation...</a:t>
            </a:r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6142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latin typeface="Arial Black" panose="020B0A04020102020204" pitchFamily="34" charset="0"/>
              </a:rPr>
              <a:t>Quelles différences entre l’adulte et l’enfant?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467638"/>
              </p:ext>
            </p:extLst>
          </p:nvPr>
        </p:nvGraphicFramePr>
        <p:xfrm>
          <a:off x="168498" y="1403798"/>
          <a:ext cx="11396730" cy="74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8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8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578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L’ADULTE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L’ENFANT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246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sz="3600" dirty="0"/>
                        <a:t>Mature/majeur/Homme mûr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600" dirty="0"/>
                    </a:p>
                    <a:p>
                      <a:r>
                        <a:rPr lang="fr-FR" sz="3600" dirty="0"/>
                        <a:t>Mineur, immaturité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246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sz="3200" dirty="0"/>
                        <a:t>Autonome/indépendant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600" dirty="0"/>
                    </a:p>
                    <a:p>
                      <a:r>
                        <a:rPr lang="fr-FR" sz="3600" dirty="0"/>
                        <a:t>dépendant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2246"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/>
                        <a:t>Responsable</a:t>
                      </a:r>
                      <a:endParaRPr lang="fr-FR" sz="3200" dirty="0"/>
                    </a:p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 dirty="0"/>
                        <a:t>Pas de responsabilités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573"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 dirty="0"/>
                        <a:t>Riche</a:t>
                      </a:r>
                      <a:r>
                        <a:rPr lang="fr-FR" sz="3200" baseline="0" dirty="0"/>
                        <a:t> en expériences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 dirty="0"/>
                        <a:t>Inexpérience/expériences</a:t>
                      </a:r>
                      <a:r>
                        <a:rPr lang="fr-FR" sz="3200" baseline="0" dirty="0"/>
                        <a:t> insuffisantes</a:t>
                      </a:r>
                      <a:r>
                        <a:rPr lang="fr-FR" sz="32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2246"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 dirty="0"/>
                        <a:t>A des priorités</a:t>
                      </a:r>
                    </a:p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 dirty="0"/>
                        <a:t>Jeu</a:t>
                      </a:r>
                      <a:r>
                        <a:rPr lang="fr-FR" sz="3200" baseline="0" dirty="0"/>
                        <a:t> primordial</a:t>
                      </a:r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9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7C2783-C744-4A12-92CD-6AFEFC82D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106017"/>
            <a:ext cx="11115261" cy="861391"/>
          </a:xfrm>
        </p:spPr>
        <p:txBody>
          <a:bodyPr>
            <a:normAutofit/>
          </a:bodyPr>
          <a:lstStyle/>
          <a:p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L’adulte et l’enfant en situation en situation d’apprentissage</a:t>
            </a:r>
            <a:endParaRPr lang="fr-FR" sz="2400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6DCC3769-ADBB-435E-A9CE-B012E31363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4925"/>
              </p:ext>
            </p:extLst>
          </p:nvPr>
        </p:nvGraphicFramePr>
        <p:xfrm>
          <a:off x="437322" y="583096"/>
          <a:ext cx="11516139" cy="663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0139">
                  <a:extLst>
                    <a:ext uri="{9D8B030D-6E8A-4147-A177-3AD203B41FA5}">
                      <a16:colId xmlns:a16="http://schemas.microsoft.com/office/drawing/2014/main" val="1755250847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444586496"/>
                    </a:ext>
                  </a:extLst>
                </a:gridCol>
              </a:tblGrid>
              <a:tr h="18553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604766"/>
                  </a:ext>
                </a:extLst>
              </a:tr>
              <a:tr h="1038284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l’adulte fait davantage des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apprentissages de transformation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l’enfant fait des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apprentissages de formation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961378"/>
                  </a:ext>
                </a:extLst>
              </a:tr>
              <a:tr h="1254330"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besoins éducatifs de l’adulte sont directement 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liés à la résolution des problèmes auxquels il doit faire face 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 la vie courante.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besoins éducatifs de l’enfant ou de l’adolescent sont centrés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 la construction d’un cadre de référence qui lui permettra d’interpréter, de comprendre et de vivre les multiples expériences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que la vie lui apportera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041564"/>
                  </a:ext>
                </a:extLst>
              </a:tr>
              <a:tr h="1396791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l’adulte est un être qui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assume de multiples responsabilités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familiale, professionnelle, sociale,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ect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L’enfant ou l’adolescent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n’ont pas de responsabilités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987922"/>
                  </a:ext>
                </a:extLst>
              </a:tr>
              <a:tr h="1543791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l’adulte est membre d’un groupe social déterminé dont il partage et défend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valeurs sociales, morales, culturelles et politiques.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l’enfant ou l’adolescent en est à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construction de son cadre de référence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ses valeurs ne sont pas encore précisées ni affirmées.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14585"/>
                  </a:ext>
                </a:extLst>
              </a:tr>
              <a:tr h="1038284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l’adulte est libre dans ces choix et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s’engage librement et volontairement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dans les processus de formation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apprentissages de l’enfant ont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caractère obligatoire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730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90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EF5213-6DBE-4FCE-A03D-9962A4A86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       La formation: définition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87196-4F11-4D8B-94B2-E3320D62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2627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Formation: </a:t>
            </a:r>
            <a:r>
              <a:rPr lang="fr-FR" dirty="0"/>
              <a:t>racine</a:t>
            </a:r>
            <a:r>
              <a:rPr lang="fr-FR" b="1" dirty="0"/>
              <a:t> forme, formel et format. </a:t>
            </a:r>
          </a:p>
          <a:p>
            <a:endParaRPr lang="fr-FR" dirty="0"/>
          </a:p>
          <a:p>
            <a:r>
              <a:rPr lang="fr-FR" dirty="0"/>
              <a:t>La  formation: étymologiquement = </a:t>
            </a:r>
            <a:r>
              <a:rPr lang="fr-FR" b="1" dirty="0"/>
              <a:t>prendre forme</a:t>
            </a:r>
          </a:p>
          <a:p>
            <a:endParaRPr lang="fr-FR" b="1" dirty="0"/>
          </a:p>
          <a:p>
            <a:r>
              <a:rPr lang="fr-FR" b="1" dirty="0"/>
              <a:t>Former, </a:t>
            </a:r>
            <a:r>
              <a:rPr lang="fr-FR" dirty="0"/>
              <a:t>c’est faciliter l’assimilation des connaissances par les stagiaires</a:t>
            </a:r>
            <a:r>
              <a:rPr lang="fr-FR" b="1" dirty="0"/>
              <a:t> </a:t>
            </a:r>
          </a:p>
          <a:p>
            <a:endParaRPr lang="fr-FR" b="1" dirty="0"/>
          </a:p>
          <a:p>
            <a:r>
              <a:rPr lang="fr-FR" dirty="0"/>
              <a:t>La formation </a:t>
            </a:r>
            <a:r>
              <a:rPr lang="fr-FR" b="1" dirty="0"/>
              <a:t>suppose d’animer un groupe </a:t>
            </a:r>
            <a:r>
              <a:rPr lang="fr-FR" dirty="0"/>
              <a:t>qui est une entité vivante avec sa logique et évolution propres, on parle de la dynamique du groupe. </a:t>
            </a:r>
          </a:p>
          <a:p>
            <a:endParaRPr lang="fr-BF" dirty="0"/>
          </a:p>
          <a:p>
            <a:r>
              <a:rPr lang="fr-FR" dirty="0"/>
              <a:t>Le formateur a pour tâche de </a:t>
            </a:r>
            <a:r>
              <a:rPr lang="fr-FR" b="1" dirty="0"/>
              <a:t>provoquer une transformation </a:t>
            </a:r>
            <a:r>
              <a:rPr lang="fr-FR" dirty="0"/>
              <a:t>chez l’apprenant, de le conduire vers sa propre construction de savoirs. </a:t>
            </a:r>
          </a:p>
          <a:p>
            <a:endParaRPr lang="fr-FR" dirty="0"/>
          </a:p>
          <a:p>
            <a:pPr marL="0" indent="0">
              <a:buNone/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353310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</TotalTime>
  <Words>2113</Words>
  <Application>Microsoft Office PowerPoint</Application>
  <PresentationFormat>Grand écran</PresentationFormat>
  <Paragraphs>325</Paragraphs>
  <Slides>30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8" baseType="lpstr">
      <vt:lpstr>Arial</vt:lpstr>
      <vt:lpstr>Arial Black</vt:lpstr>
      <vt:lpstr>Calibri</vt:lpstr>
      <vt:lpstr>Calibri Light</vt:lpstr>
      <vt:lpstr>NotoSerif-Bold</vt:lpstr>
      <vt:lpstr>Times New Roman</vt:lpstr>
      <vt:lpstr>Wingdings</vt:lpstr>
      <vt:lpstr>Thème Office</vt:lpstr>
      <vt:lpstr> Séminaire Sciences de l’éducation: Andragogie</vt:lpstr>
      <vt:lpstr>        L’andragogie: définition </vt:lpstr>
      <vt:lpstr>       L’andragogie: définition (suite)</vt:lpstr>
      <vt:lpstr> Les adultes décident de se former pour diverses raisons:</vt:lpstr>
      <vt:lpstr>           Andragogie vs pédagogie </vt:lpstr>
      <vt:lpstr> Le savoir pédagogique est</vt:lpstr>
      <vt:lpstr>Quelles différences entre l’adulte et l’enfant?</vt:lpstr>
      <vt:lpstr>L’adulte et l’enfant en situation en situation d’apprentissage</vt:lpstr>
      <vt:lpstr>       La formation: définition</vt:lpstr>
      <vt:lpstr>    Formation: définition</vt:lpstr>
      <vt:lpstr> Les théories de l’apprentissage</vt:lpstr>
      <vt:lpstr>   Travail à faire pour demain 23/02/2021  </vt:lpstr>
      <vt:lpstr> Implications pédagogiques des théories</vt:lpstr>
      <vt:lpstr> CONSTATS SUR L’APPRENTISSAGE DE L’ADULTE</vt:lpstr>
      <vt:lpstr>Présentation PowerPoint</vt:lpstr>
      <vt:lpstr> Avant la formation  </vt:lpstr>
      <vt:lpstr> Pendant la formation</vt:lpstr>
      <vt:lpstr> A l’issue de la formation</vt:lpstr>
      <vt:lpstr> LES PRINCIPES DE FORMATION DES ADULTES </vt:lpstr>
      <vt:lpstr> LES PRINCIPES D’APPRENTISSAGE DES ADULTES</vt:lpstr>
      <vt:lpstr> LES PRINCIPES D’APPRENTISSAGE DES ADULTES</vt:lpstr>
      <vt:lpstr> LES PRINCIPES D’APPRENTISSAGE DES ADULTES</vt:lpstr>
      <vt:lpstr> Deux principales méthodes en formation d’adultes:  </vt:lpstr>
      <vt:lpstr> Quelques   risques liés à la magistralité en formation d’adulte? </vt:lpstr>
      <vt:lpstr> Deux postures opposées en formation d’adultes</vt:lpstr>
      <vt:lpstr> Deux postures opposées en formation d’adultes</vt:lpstr>
      <vt:lpstr>Deux postures opposées en formation d’adultes</vt:lpstr>
      <vt:lpstr> Les types de participants adultes en formation</vt:lpstr>
      <vt:lpstr>Les types de participants adultes en formation</vt:lpstr>
      <vt:lpstr> Bibliographie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</dc:creator>
  <cp:lastModifiedBy>USER</cp:lastModifiedBy>
  <cp:revision>114</cp:revision>
  <dcterms:created xsi:type="dcterms:W3CDTF">2020-11-10T19:28:28Z</dcterms:created>
  <dcterms:modified xsi:type="dcterms:W3CDTF">2021-03-05T16:55:39Z</dcterms:modified>
</cp:coreProperties>
</file>