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1"/>
  </p:notesMasterIdLst>
  <p:sldIdLst>
    <p:sldId id="300" r:id="rId4"/>
    <p:sldId id="257" r:id="rId5"/>
    <p:sldId id="306" r:id="rId6"/>
    <p:sldId id="307" r:id="rId7"/>
    <p:sldId id="309" r:id="rId8"/>
    <p:sldId id="308" r:id="rId9"/>
    <p:sldId id="310" r:id="rId10"/>
    <p:sldId id="347" r:id="rId11"/>
    <p:sldId id="348" r:id="rId12"/>
    <p:sldId id="349" r:id="rId13"/>
    <p:sldId id="352" r:id="rId14"/>
    <p:sldId id="353" r:id="rId15"/>
    <p:sldId id="351" r:id="rId16"/>
    <p:sldId id="311" r:id="rId17"/>
    <p:sldId id="315" r:id="rId18"/>
    <p:sldId id="316" r:id="rId19"/>
    <p:sldId id="312" r:id="rId20"/>
    <p:sldId id="317" r:id="rId21"/>
    <p:sldId id="342" r:id="rId22"/>
    <p:sldId id="346" r:id="rId23"/>
    <p:sldId id="318" r:id="rId24"/>
    <p:sldId id="319" r:id="rId25"/>
    <p:sldId id="343" r:id="rId26"/>
    <p:sldId id="345" r:id="rId27"/>
    <p:sldId id="341" r:id="rId28"/>
    <p:sldId id="344" r:id="rId29"/>
    <p:sldId id="350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FA04A-215C-4E60-BE49-969FD7080D0D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6152A-055D-4AFE-90B3-F011B290BA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29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D8ED5-A19E-4283-8D63-2453AFFBCDC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80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3340D-5EF4-4F03-AD09-8054243FE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64F218-F1E2-4062-8943-1EE6CBC75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6465B-02AC-4FB6-903D-74625B77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1B9148-45C1-4B6C-A043-ADBF714F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390A17-1279-47B7-9301-67168481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18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1268C7-4E25-4E46-8BC0-626B19C9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9F3350-62A1-409F-953C-D8271249E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8FC232-6611-4BA6-8950-46CB7C10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9A4E2-6E99-4F4A-A7BC-815793BCE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240CD-F988-499B-B79B-6DAB68E3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41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F1465A-F115-4998-B6CC-DC2393CBA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90EEA7-31D1-44AF-8812-7E69F866F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58CB0F-FDB1-4473-8C91-A405A61D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49C39-F2E9-4367-B498-9516B1ED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688F87-6C65-4995-A093-4F51EDF7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35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34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03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66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868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690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89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071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68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9EE14-0770-49C7-9D98-E238D368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E2FBC-D72A-4CB0-802B-1ACA3F706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E59F26-784D-4575-BC05-E29D7408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813FB-68CB-459B-91A3-0FE49637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F40C14-0355-4ACF-994B-A26B6F66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93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208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39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37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DC54-2EF7-4D7D-A07A-3A3134FE344F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2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8927-3C0C-4CEE-8E15-F9A5914D3144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0132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94C2-5847-40E1-A680-252366971B8F}" type="datetime1">
              <a:rPr lang="en-US" smtClean="0"/>
              <a:t>4/29/2021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734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6956-BB4E-48F3-920E-AD6133F05F7D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7053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C916A-7286-4D7C-B9B5-8CD6E52EC8BA}" type="datetime1">
              <a:rPr lang="en-US" smtClean="0"/>
              <a:t>4/29/2021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772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F07BF-A6A1-47D9-B0C0-68717905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AD64F5-6514-4456-9670-BDBEF5895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922050-D13D-4690-92F6-A0249BD3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00C99-60B4-4B26-B362-24EB1E6D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FA4FB6-3481-45D5-AF37-946DEEA3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43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83272-6294-4440-91A1-600AFB2E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BD8CAD-FE4D-4F8B-B50E-D46E81915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74F50F-FCB9-4A86-934D-AF644FA91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BC0628-5CB0-448C-AE60-B1B11C15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3D3E20-F864-4FAF-8CD8-F5514688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403A04-5299-45A2-87F8-86A6AD18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67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4A259E-6D94-40DE-9D15-37AD5CDE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0E99B5-6460-412F-82E2-C2C9FB229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B20333-8484-43C9-B74C-58820BB10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B93946-F8C8-44F9-B782-14B70B153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E1124C-6873-4ED4-8FF0-5CC0CDB9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C64B3B4-0FB9-48DD-9B52-369B97AB7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2C5550-429F-4922-B8CD-5E0B78F6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E6C9A3-E7A5-4B33-A6AF-421990B8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6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F5725-CD52-4813-AC2B-FA670244E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A436E8-135B-425C-980B-499048D1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6FF882-7C15-4B92-9D3F-7A5EAA62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D09050-5615-476D-B3F1-A2B4EA8A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87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8FECBC7-76A1-4539-8C1C-EB1D8B3F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03AD3E-03B0-4DF1-961D-A029257FB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3C497A-3FD8-45DA-8DA7-D51177CB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1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30D82-3297-42B4-B901-106398DB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F20DF-7430-4F2A-962B-AA805A37F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B0E927-65F0-451F-A416-B182B9093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9DA7DB-B634-4934-A781-E7390534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DED056-595D-4F62-BEAD-0003FCA9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EE25DA-59C8-43D7-9F5C-4727AB8B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19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E5FAA-AEE7-4430-8957-0702BFE7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7B5171-0C43-4E12-9319-2B73AF7D8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11C96A-8E36-4147-AEF2-8E96B2C15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0754F3-600F-4A0B-9F01-701B2EB04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E00ECF-D303-46D6-9E5B-959C6F5B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EC2A66-AC38-418D-A8B4-329457A5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7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3AA52-BD76-42F6-8D4F-3C33FB96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4ACB7D-5D95-4470-9C25-E726D1667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00F2D-C1F4-471D-A648-1EDED694F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73E9-BD7E-4975-9E71-7276F29A15E0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BD4FA-F16D-409C-AC51-4DD3386C0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BBDF2D-F89B-41E1-893A-0CA383BD3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49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890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83815" y="6191251"/>
            <a:ext cx="609600" cy="276999"/>
          </a:xfrm>
          <a:custGeom>
            <a:avLst/>
            <a:gdLst/>
            <a:ahLst/>
            <a:cxnLst/>
            <a:rect l="l" t="t" r="r" b="b"/>
            <a:pathLst>
              <a:path w="495300" h="381000">
                <a:moveTo>
                  <a:pt x="0" y="381000"/>
                </a:moveTo>
                <a:lnTo>
                  <a:pt x="495300" y="381000"/>
                </a:lnTo>
                <a:lnTo>
                  <a:pt x="4953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5A5B5E"/>
          </a:solidFill>
        </p:spPr>
        <p:txBody>
          <a:bodyPr wrap="square" lIns="0" tIns="0" rIns="0" bIns="0" rtlCol="0">
            <a:spAutoFit/>
          </a:bodyPr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5291" y="234823"/>
            <a:ext cx="1062141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1842" y="2014347"/>
            <a:ext cx="1134831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36BAD-44CB-47BB-943F-4A2A352ACC04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402646" y="6271159"/>
            <a:ext cx="3063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888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>
        <a:defRPr b="1" i="0" u="none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fr/" TargetMode="External"/><Relationship Id="rId2" Type="http://schemas.openxmlformats.org/officeDocument/2006/relationships/hyperlink" Target="http://www.google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fist.univ-rennes2.fr/typologie_moteurs" TargetMode="External"/><Relationship Id="rId4" Type="http://schemas.openxmlformats.org/officeDocument/2006/relationships/hyperlink" Target="http://www.scirus.com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u-rouen.fr/cismef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acrawler.com/" TargetMode="External"/><Relationship Id="rId2" Type="http://schemas.openxmlformats.org/officeDocument/2006/relationships/hyperlink" Target="http://www.dogpi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arch.com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ochranelibrary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dsp.ehesp.fr/" TargetMode="External"/><Relationship Id="rId3" Type="http://schemas.openxmlformats.org/officeDocument/2006/relationships/hyperlink" Target="http://www.cochranelibrary.com/" TargetMode="External"/><Relationship Id="rId7" Type="http://schemas.openxmlformats.org/officeDocument/2006/relationships/hyperlink" Target="http://www.apa.org/pubs/databases/psycinfo/index.aspx" TargetMode="External"/><Relationship Id="rId2" Type="http://schemas.openxmlformats.org/officeDocument/2006/relationships/hyperlink" Target="https://www.ncbi.nlm.nih.gov/pubm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bsco.com/products/research-databases/amed-the-allied-and-complementary-medicine-database" TargetMode="External"/><Relationship Id="rId11" Type="http://schemas.openxmlformats.org/officeDocument/2006/relationships/hyperlink" Target="https://www.iasociety.org/Conferences" TargetMode="External"/><Relationship Id="rId5" Type="http://schemas.openxmlformats.org/officeDocument/2006/relationships/hyperlink" Target="https://www.ebscohost.com/nursing/products/cinahl-databases" TargetMode="External"/><Relationship Id="rId10" Type="http://schemas.openxmlformats.org/officeDocument/2006/relationships/hyperlink" Target="https://scholar.google.com/schhp?hl=fr&amp;as_sdt=0,5" TargetMode="External"/><Relationship Id="rId4" Type="http://schemas.openxmlformats.org/officeDocument/2006/relationships/hyperlink" Target="https://www.elsevier.com/promo/rd-solutions/embase?p2=embase&amp;term=embase&amp;pscid=cm_ps_100000188&amp;gclid=EAIaIQobChMIzqvFlKX81gIVUhgbCh2pIATAEAAYASAAEgJKPvD_BwE" TargetMode="External"/><Relationship Id="rId9" Type="http://schemas.openxmlformats.org/officeDocument/2006/relationships/hyperlink" Target="https://www.elsevier.com/solutions/scop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top.eu/hetop/fr" TargetMode="External"/><Relationship Id="rId2" Type="http://schemas.openxmlformats.org/officeDocument/2006/relationships/hyperlink" Target="http://mesh.inserm.fr/FrenchMesh/view/index.j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1"/>
          <p:cNvSpPr txBox="1"/>
          <p:nvPr/>
        </p:nvSpPr>
        <p:spPr>
          <a:xfrm>
            <a:off x="242763" y="3949566"/>
            <a:ext cx="5247987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OUEDRAOGO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Boukary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Phd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Directeur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fr-FR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 ministère de la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ouedbouks@yahoo.fr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object 21"/>
          <p:cNvSpPr txBox="1"/>
          <p:nvPr/>
        </p:nvSpPr>
        <p:spPr>
          <a:xfrm>
            <a:off x="6457071" y="4054362"/>
            <a:ext cx="5523485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SYLLA Bry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Spécialiste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 et</a:t>
            </a:r>
            <a:r>
              <a:rPr kumimoji="0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d’informatique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médicale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syllabry02@yahoo.fr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6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C44FE1A-18DC-4212-8FB8-DC2CE5664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75" y="320407"/>
            <a:ext cx="7870054" cy="610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0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2BFEF-7AFD-4EF9-B771-DA6B7FE45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Avantage d’utiliser le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Chaque descripteur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MeSHest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accompagné d’une définition littérale permettant de cerner le concept médical qu’il représente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Indexation avec MeSH : description du contenu informationnel d’un document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descripteur majeur [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Majr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descripteur mineur [MeSH]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0D3B946-DD1D-4206-8CBD-BEA675212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5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34C329-B470-45B5-A0D4-A9A1B3F76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identification du document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 [TI], auteur(s)[AU], affiliation(s)[AD], nom du journal ou du support dans lequel il a été publié[TA], date de publication[DP],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la description du contenu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Titre, résumé[TIAB], mots clés[MH],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la description de sa constitution physique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page[PG], langue[LA],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par dates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de publication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d’entrée (Entrez Date) dans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Pubmed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d’indexation avec MeSH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mhda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C53CF46-9A21-49CF-A99D-5B4011D3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013"/>
            <a:ext cx="10515600" cy="132556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8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D031B5-6C59-4056-8E6D-5F29C3EA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6258"/>
            <a:ext cx="10515600" cy="1603375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Texte brut 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Tous les mots du texte sont considérés</a:t>
            </a:r>
            <a:b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comme significatifs</a:t>
            </a: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255B02A-60D4-45CB-9935-1BC683A91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22" y="943418"/>
            <a:ext cx="30289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6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9B7A37-8E77-4012-8912-8A312B24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9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selon les règles d’interrogation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Opérateurs booléens : ET, OU, SAUF 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Troncature : exprime en une seule fois toutes les formes d'un terme; élargit la recherche. Caractère *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Opérateurs logiques utilisés : Précisent une recherche et rétrécit ou élargit le nombre des résultats (dates, types de documents, etc. )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98016A0-5036-4BB8-9D66-A2E23631E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FORMULER LA REQUÊTE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67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0424" y="2168765"/>
            <a:ext cx="1764884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spc="-5" dirty="0">
                <a:solidFill>
                  <a:srgbClr val="FF0000"/>
                </a:solidFill>
                <a:latin typeface="Times New Roman"/>
                <a:cs typeface="Times New Roman"/>
              </a:rPr>
              <a:t>Intersection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7528" y="1986818"/>
            <a:ext cx="2010183" cy="183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5758">
              <a:lnSpc>
                <a:spcPts val="3336"/>
              </a:lnSpc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ET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all Th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endParaRPr sz="2902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" marR="44914">
              <a:lnSpc>
                <a:spcPts val="3336"/>
              </a:lnSpc>
              <a:spcBef>
                <a:spcPts val="1143"/>
              </a:spcBef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any 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of the terms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20161" y="3373854"/>
            <a:ext cx="946070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dirty="0">
                <a:solidFill>
                  <a:srgbClr val="FF0000"/>
                </a:solidFill>
                <a:latin typeface="Times New Roman"/>
                <a:cs typeface="Times New Roman"/>
              </a:rPr>
              <a:t>Union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2393" y="4580282"/>
            <a:ext cx="1500008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dirty="0">
                <a:solidFill>
                  <a:srgbClr val="FF0000"/>
                </a:solidFill>
                <a:latin typeface="Times New Roman"/>
                <a:cs typeface="Times New Roman"/>
              </a:rPr>
              <a:t>Exclusion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7532" y="4398335"/>
            <a:ext cx="1905384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5758">
              <a:lnSpc>
                <a:spcPts val="3336"/>
              </a:lnSpc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 AND NOT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902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SAUF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70211" y="5866519"/>
            <a:ext cx="53142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</a:t>
            </a:r>
            <a:r>
              <a:rPr b="1" spc="-2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TEURS</a:t>
            </a:r>
            <a:r>
              <a:rPr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BOOLEENS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7627150" y="1915165"/>
            <a:ext cx="1922933" cy="638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6"/>
          <p:cNvSpPr/>
          <p:nvPr/>
        </p:nvSpPr>
        <p:spPr>
          <a:xfrm>
            <a:off x="7728242" y="2991758"/>
            <a:ext cx="1720750" cy="764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9"/>
          <p:cNvSpPr/>
          <p:nvPr/>
        </p:nvSpPr>
        <p:spPr>
          <a:xfrm>
            <a:off x="7485873" y="4377748"/>
            <a:ext cx="2298568" cy="8669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7"/>
          </p:nvPr>
        </p:nvSpPr>
        <p:spPr>
          <a:xfrm>
            <a:off x="13688646" y="6271159"/>
            <a:ext cx="306363" cy="215444"/>
          </a:xfrm>
        </p:spPr>
        <p:txBody>
          <a:bodyPr/>
          <a:lstStyle/>
          <a:p>
            <a:pPr marL="25400"/>
            <a:fld id="{81D60167-4931-47E6-BA6A-407CBD079E47}" type="slidenum">
              <a:rPr lang="fr-FR" sz="1400">
                <a:solidFill>
                  <a:srgbClr val="FFD90F"/>
                </a:solidFill>
                <a:latin typeface="Arial"/>
                <a:cs typeface="Arial"/>
              </a:rPr>
              <a:pPr marL="25400"/>
              <a:t>15</a:t>
            </a:fld>
            <a:endParaRPr lang="fr-FR"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6428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967E6D-7A22-48A1-810F-22ED682CCCB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16</a:t>
            </a:fld>
            <a:endParaRPr lang="fr-FR" sz="1400">
              <a:latin typeface="Arial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DFAB88-8613-44F1-9B7F-BAA479298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27" y="1349862"/>
            <a:ext cx="9753600" cy="415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32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F98090-188F-49C0-BAC8-2FC13AE18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sommaire des résultats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l’outil utilisé retourne t-il bien le type de résultats souhaité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Sinon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Erreur dans les opérateurs 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Choix des termes 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Adéquation de l’outil ?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 algn="ctr">
              <a:buNone/>
            </a:pP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Revoir la stratégie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de la qualité des documents (LCA) : Les informations nécessaire à l'évaluation sont-elles facilement accessible ?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0946D8E-44E0-4901-968C-CD9BB1514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 les résultats de la recherche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38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ADE0C-3425-438E-BF5A-B491F7C7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DF7DDE-F35C-4736-AD53-DCC1FB47B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634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de recherche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moteur de recherche est un logiciel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permet d’effectuer une requête sur le Web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renvoie une liste de résultats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 types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généralistes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http://www.google.fr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spécialisés : informations de nature académique, Moins de documents, mais plus pertinents</a:t>
            </a: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http://scholar.google.fr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;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http://www.scirus.com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Suivez ce lien pour la typologie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https://urfist.univ-rennes2.fr/typologie_moteurs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" name="Phylactère : pensées 3">
            <a:extLst>
              <a:ext uri="{FF2B5EF4-FFF2-40B4-BE49-F238E27FC236}">
                <a16:creationId xmlns:a16="http://schemas.microsoft.com/office/drawing/2014/main" id="{14F9873C-A846-48BB-AE12-388D66C278DA}"/>
              </a:ext>
            </a:extLst>
          </p:cNvPr>
          <p:cNvSpPr/>
          <p:nvPr/>
        </p:nvSpPr>
        <p:spPr>
          <a:xfrm>
            <a:off x="8809501" y="1297172"/>
            <a:ext cx="3045041" cy="1801135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MR indexent ils tout le web??</a:t>
            </a:r>
          </a:p>
        </p:txBody>
      </p:sp>
    </p:spTree>
    <p:extLst>
      <p:ext uri="{BB962C8B-B14F-4D97-AF65-F5344CB8AC3E}">
        <p14:creationId xmlns:p14="http://schemas.microsoft.com/office/powerpoint/2010/main" val="2715091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609601"/>
            <a:ext cx="8045450" cy="549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9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3BFA3E-D73E-4C42-AF64-76C6B4B3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85677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PORTAILS SCIENTIFIQUES</a:t>
            </a:r>
          </a:p>
          <a:p>
            <a:pPr marL="0" indent="0" algn="ctr">
              <a:buNone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(outils pour la recherche documentaire sur le web)</a:t>
            </a:r>
          </a:p>
        </p:txBody>
      </p:sp>
    </p:spTree>
    <p:extLst>
      <p:ext uri="{BB962C8B-B14F-4D97-AF65-F5344CB8AC3E}">
        <p14:creationId xmlns:p14="http://schemas.microsoft.com/office/powerpoint/2010/main" val="1269809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041B55-CC56-4234-9E33-77533D2E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de recherche </a:t>
            </a: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WEB invisible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pages volontairement exclues par le webmaster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sites	qui nécessitent une identification, que ne peuvent pas réaliser les	robots utilisés par les moteurs 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bases de données appartiennent au Web invisible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9B1D01F-D6EB-45E8-8746-C26C8EFA1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87"/>
            <a:ext cx="105156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15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BC489-F84C-4250-A223-072F773E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Liens classés de façon hiérarchique vers des sites et non des pages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recherche pas dans le texte intégral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recherches portent sur les indications portées par le référenceur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annuaires doivent être privilégiés pour rechercher de l’information de type générale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http://www.chu-rouen.fr/cismef/</a:t>
            </a:r>
            <a:r>
              <a:rPr lang="fr-FR" dirty="0"/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FA40072-2790-424E-9DFA-DE99E29C7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</p:spTree>
    <p:extLst>
      <p:ext uri="{BB962C8B-B14F-4D97-AF65-F5344CB8AC3E}">
        <p14:creationId xmlns:p14="http://schemas.microsoft.com/office/powerpoint/2010/main" val="2688355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ED7A64-E28D-4221-9084-7E5A8A61D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Métamoteurs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 permettant interroger plusieurs moteurs simultanément et produisant une synthèse de leurs résultats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 :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Dogpile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www.dogpile.com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MetaCrawler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www.metacrawler.com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www.search.com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75ABC6B-D474-49FB-9CBC-39193552B082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33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7F6250-9D5E-4513-8FEB-0C302B5BA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Outils intelligents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Scorpus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(recherche complète mais accès payant)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EBSCO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WOK (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Tomson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Reuters)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Cochrane Library : Accès aux revues systématiques et méta analyse de hautes qualités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www.thecochranelibrary.com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E173FEE-4935-4366-9917-487D6C6F9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</p:spTree>
    <p:extLst>
      <p:ext uri="{BB962C8B-B14F-4D97-AF65-F5344CB8AC3E}">
        <p14:creationId xmlns:p14="http://schemas.microsoft.com/office/powerpoint/2010/main" val="781467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07351-B87C-4076-8F8E-7A23E0F6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RISQUE DE MAUVAISE INTERROGATION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7E5D5-05D6-4C05-B321-A6C223EB0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bruit : trop de réponses ne correspondant pas ou mal à la question posée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excessif de résultats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Parmi les résultats figurent des documents non pertinents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silence : absence de réponse alors qu’il existe des documents sur le sujet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Absence ou insuffisance de résultats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documents pertinents ne figurent pas parmi les résultats</a:t>
            </a:r>
          </a:p>
          <a:p>
            <a:pPr lvl="1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Qualité de la requête ? Qualité de l’outil de recherche ?  Adéquation requête - outil de recherche ?</a:t>
            </a:r>
          </a:p>
          <a:p>
            <a:pPr lvl="1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05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7"/>
          </p:nvPr>
        </p:nvSpPr>
        <p:spPr>
          <a:xfrm>
            <a:off x="9264650" y="6271158"/>
            <a:ext cx="248920" cy="224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25</a:t>
            </a:fld>
            <a:endParaRPr lang="fr-FR" sz="1400">
              <a:latin typeface="Arial"/>
              <a:cs typeface="Arial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39" y="380963"/>
            <a:ext cx="9247522" cy="4895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52600" y="5624828"/>
            <a:ext cx="8655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Recommandations :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est important de bien préparer la question à poser pour réduire les bruits et augmenter les silences.</a:t>
            </a:r>
          </a:p>
        </p:txBody>
      </p:sp>
    </p:spTree>
    <p:extLst>
      <p:ext uri="{BB962C8B-B14F-4D97-AF65-F5344CB8AC3E}">
        <p14:creationId xmlns:p14="http://schemas.microsoft.com/office/powerpoint/2010/main" val="2264834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5801D-3574-45FE-A022-605D2AE3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B3D68F-9EB1-4D16-813E-9A4D9DB36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Différents moteurs spéciaux et généraux ayant chacun leurs propres caractéristiques</a:t>
            </a:r>
          </a:p>
          <a:p>
            <a:r>
              <a:rPr lang="fr-FR" dirty="0"/>
              <a:t>Prenez l'habitude d'en utiliser un nombre limité au début afin de bien vous familiariser avec les options de recherche </a:t>
            </a:r>
          </a:p>
          <a:p>
            <a:r>
              <a:rPr lang="fr-FR" dirty="0"/>
              <a:t>Stratégie de recherche dépend de ce que l’on cherche (il faut parfois la moduler en fonction des résultats que l'on obtient en cherchant) </a:t>
            </a:r>
            <a:br>
              <a:rPr lang="fr-FR" dirty="0"/>
            </a:b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457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957763-280E-420A-A2F0-90A08E1AF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PORTAILS SCIENTIFIQUES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EAC4227-BFAE-4C66-89E7-E0D695435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567227"/>
              </p:ext>
            </p:extLst>
          </p:nvPr>
        </p:nvGraphicFramePr>
        <p:xfrm>
          <a:off x="838200" y="1825625"/>
          <a:ext cx="10515600" cy="388207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4574483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MEDLINE (PUBMED) : </a:t>
                      </a:r>
                      <a:r>
                        <a:rPr lang="en-GB" sz="1400" u="sng" strike="noStrike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https://www.ncbi.nlm.nih.gov/pubmed</a:t>
                      </a:r>
                      <a:r>
                        <a:rPr lang="en-GB" sz="1400" u="sng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549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Cochrane Central Register of Controlled Trials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http://www.cochranelibrary.com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93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Cochrane Database of Systematic Reviews (CDSR)</a:t>
                      </a:r>
                      <a:endParaRPr lang="en-US" sz="3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586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EMBASE®, </a:t>
                      </a:r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s-ES" sz="1400" u="sng" strike="noStrike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https://www.elsevier.com/promo/rd-solutions/embase?p2=embase&amp;term=embase&amp;pscid=cm_ps_100000188&amp;gclid=EAIaIQobChMIzqvFlKX81gIVUhgbCh2pIATAEAAYASAAEgJKPvD_BwE</a:t>
                      </a:r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)  </a:t>
                      </a:r>
                      <a:endParaRPr lang="es-ES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836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CINAHL® </a:t>
                      </a:r>
                      <a:r>
                        <a:rPr lang="it-IT" sz="1400" u="sng" strike="noStrike" dirty="0">
                          <a:solidFill>
                            <a:srgbClr val="FF000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https://www.ebscohost.com/nursing/products/cinahl-databases</a:t>
                      </a:r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it-IT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5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n-NO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AMED </a:t>
                      </a:r>
                      <a:r>
                        <a:rPr lang="nn-NO" sz="1400" u="sng" strike="noStrike" dirty="0">
                          <a:solidFill>
                            <a:srgbClr val="FF000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https://www.ebsco.com/products/research-databases/amed-the-allied-and-complementary-medicine-database</a:t>
                      </a:r>
                      <a:r>
                        <a:rPr lang="nn-NO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nn-NO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942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  </a:t>
                      </a:r>
                      <a:r>
                        <a:rPr lang="pl-PL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Psych INFO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,  </a:t>
                      </a:r>
                      <a:r>
                        <a:rPr lang="pl-PL" sz="1400" u="sng" strike="noStrike" dirty="0">
                          <a:solidFill>
                            <a:srgbClr val="FF000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http://www.apa.org/pubs/databases/psycinfo/index.aspx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</a:t>
                      </a:r>
                      <a:endParaRPr lang="pl-PL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852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b-NO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  BDSP  </a:t>
                      </a:r>
                      <a:r>
                        <a:rPr lang="nb-NO" sz="1400" u="sng" strike="noStrike" dirty="0">
                          <a:solidFill>
                            <a:srgbClr val="FF000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http://www.bdsp.ehesp.fr/</a:t>
                      </a:r>
                      <a:r>
                        <a:rPr lang="nb-NO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nb-NO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217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GB" sz="3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636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Scopus </a:t>
                      </a:r>
                      <a:r>
                        <a:rPr lang="it-IT" sz="1400" u="sng" strike="noStrike" dirty="0">
                          <a:solidFill>
                            <a:srgbClr val="FF0000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https://www.elsevier.com/solutions/scopus</a:t>
                      </a:r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</a:t>
                      </a:r>
                      <a:endParaRPr lang="it-IT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934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Google Scholar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https://scholar.google.com/schhp?hl=fr&amp;as_sdt=0,5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786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Scientific Societies Website </a:t>
                      </a:r>
                      <a:endParaRPr lang="en-GB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791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e.g.: International AIDS Society :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https://www.iasociety.org/Conferences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88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4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94243-9094-4DF4-902F-D361895A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3314FB-24B4-4523-BE73-19ACDF33F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 est  essentiel  pour  l'étudiant  universitaire  ou  d'école  supérieure  d'être capable  de  repérer  rapidement,  de  manière  autonome  et  critique,  des informations valides et de qualité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 ensemble de compétences qui doit lui permettre de dépasser le cadre du cours de l'enseignant, est souvent considérée comme l'un des objectifs fondamentaux de l'enseignement supérieur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 qu'un outil existe n'induit pas automatiquement que l'on puisse s’en servir correctement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D’où tout l’objectif de ce cours : Faire de la recherche avancée </a:t>
            </a:r>
          </a:p>
        </p:txBody>
      </p:sp>
    </p:spTree>
    <p:extLst>
      <p:ext uri="{BB962C8B-B14F-4D97-AF65-F5344CB8AC3E}">
        <p14:creationId xmlns:p14="http://schemas.microsoft.com/office/powerpoint/2010/main" val="364594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98E3D5C-2DB4-42DF-861A-B3C6115A7D9F}"/>
              </a:ext>
            </a:extLst>
          </p:cNvPr>
          <p:cNvSpPr txBox="1"/>
          <p:nvPr/>
        </p:nvSpPr>
        <p:spPr>
          <a:xfrm>
            <a:off x="1158949" y="1690688"/>
            <a:ext cx="7987709" cy="2857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044" indent="-342900"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2900"/>
              <a:buFont typeface="Wingdings" panose="05000000000000000000" pitchFamily="2" charset="2"/>
              <a:buChar char="Ø"/>
              <a:tabLst>
                <a:tab pos="322453" algn="l"/>
              </a:tabLst>
            </a:pP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Déma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7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ém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onsi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à 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"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2900"/>
              <a:tabLst>
                <a:tab pos="322453" algn="l"/>
              </a:tabLst>
            </a:pP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tifie</a:t>
            </a:r>
            <a:r>
              <a:rPr lang="fr-FR" sz="2400" kern="1200" spc="-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cupé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orm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tions di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(chi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ima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suj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donné)</a:t>
            </a:r>
            <a:endParaRPr lang="fr-F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044" indent="-342900" algn="l" rtl="0" eaLnBrk="1" latinLnBrk="0" hangingPunct="1">
              <a:spcBef>
                <a:spcPts val="671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22453" algn="l"/>
              </a:tabLst>
            </a:pP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Nécessi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244" lvl="1" indent="-342900">
              <a:spcBef>
                <a:spcPts val="671"/>
              </a:spcBef>
              <a:buFont typeface="Arial" panose="020B0604020202020204" pitchFamily="34" charset="0"/>
              <a:buChar char="•"/>
              <a:tabLst>
                <a:tab pos="322453" algn="l"/>
              </a:tabLst>
            </a:pPr>
            <a:r>
              <a:rPr lang="fr-FR" sz="2400" kern="1200" spc="-5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onnaissanc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sou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ces d</a:t>
            </a:r>
            <a:r>
              <a:rPr lang="fr-FR" sz="2400" kern="1200" spc="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endParaRPr lang="fr-FR" sz="24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244" lvl="1" indent="-342900">
              <a:spcBef>
                <a:spcPts val="671"/>
              </a:spcBef>
              <a:buFont typeface="Arial" panose="020B0604020202020204" pitchFamily="34" charset="0"/>
              <a:buChar char="•"/>
              <a:tabLst>
                <a:tab pos="322453" algn="l"/>
              </a:tabLst>
            </a:pP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Maitrise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outil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6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ches</a:t>
            </a:r>
            <a:endParaRPr lang="fr-F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7DE34C5-1B17-49A6-945D-2C7823C72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403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4462D-C36E-4574-8A32-6ED3B7A0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C1E0D8-5D40-41F6-8502-469EE61A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Nouveaux savoirs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Nouvelles techniques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Nouvelles pathologies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Augmentation des informations médicales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Multiples sources des informations médicales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DONC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 rechercher l’information (la bonne !), Savoir la critiquer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disponible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libre de droit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validé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5FF377-89C9-40D7-AD9A-8B729571D7EB}"/>
              </a:ext>
            </a:extLst>
          </p:cNvPr>
          <p:cNvSpPr txBox="1"/>
          <p:nvPr/>
        </p:nvSpPr>
        <p:spPr>
          <a:xfrm>
            <a:off x="6206755" y="4826675"/>
            <a:ext cx="60977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indexé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gratuit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web n’est pas tout !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5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695A7-FE7A-4E23-A3F4-C3AB4A80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31EB4F-5EF5-4CF2-8AA2-A3F1DD5BD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pour construire une équation de recherche efficace,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Formuler la requête dans l’interface de recherche en utilisant les outils de l’interface,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 les résultats de la recherche et compléter.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02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08AD68-94F2-43D4-B523-8614DACCB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2811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mot‐clé est terme représentatif d'un concept qu'on soumet aux différents outils de recherche informatisés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décrivent le plus précisément possible le contenu du document.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Penser aux différents synonymes (le terme ou l’expression à laquelle on pense n’est pas forcément celui de l’indexeur, de l’auteur du livre ou de l’article)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Nécessité ou non de penser aux mots‐clés en anglais*(souvent pour les documents en français)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Cancer-néoplasie-tumeur</a:t>
            </a:r>
          </a:p>
          <a:p>
            <a:pPr marL="0" indent="0">
              <a:buNone/>
            </a:pP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 Santé (test google)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6A1441C-3FD5-4DD7-B882-03CC9E75C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48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5DD8B0-9215-4C37-B8CF-3FB87CBDB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propos de MeSH (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heading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Thésaurus le plus largement utilisé pour indexer les documents scientifiques médicaux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Produit par le NLM(National Library of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Etats-Unis)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Ensemble de termes(descripteurs) organisés hiérarchiquement en arborescence du plus générique vers le plus spécifique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BC5B1CE-74E8-4EC0-928F-F8014207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18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918B1B-536A-4131-9F6F-508A5E9A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Avantage d’utiliser le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même terme peut appartenir à un ou plusieurs parents : cela permet d’indiquer les différents contextes dans lesquels un même terme peut être utilisé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même terme peut avoir (ou pas) plusieurs enfants : cela permet d’indiquer qu’il existe des termes plus précis (couvrant une notion plus restreinte)</a:t>
            </a:r>
          </a:p>
          <a:p>
            <a:pPr marL="0" indent="0" algn="ctr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l’explosion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http://mesh.inserm.fr/FrenchMesh/view/index.jsp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Constructeur MeSH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https://www.hetop.eu/hetop/fr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7C3EFE34-6EB5-4399-B16C-E2BEAF09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0610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C2CB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3214</TotalTime>
  <Words>1536</Words>
  <Application>Microsoft Office PowerPoint</Application>
  <PresentationFormat>Grand écran</PresentationFormat>
  <Paragraphs>170</Paragraphs>
  <Slides>27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Corbel</vt:lpstr>
      <vt:lpstr>Times New Roman</vt:lpstr>
      <vt:lpstr>Wingdings</vt:lpstr>
      <vt:lpstr>Thème Office</vt:lpstr>
      <vt:lpstr>À bandes</vt:lpstr>
      <vt:lpstr>Office Theme</vt:lpstr>
      <vt:lpstr>Présentation PowerPoint</vt:lpstr>
      <vt:lpstr>Présentation PowerPoint</vt:lpstr>
      <vt:lpstr>INTRODUCTION</vt:lpstr>
      <vt:lpstr>INTRODUCTION</vt:lpstr>
      <vt:lpstr>PROBLEMATIQUE</vt:lpstr>
      <vt:lpstr>DIFFERENTES ETAPES DE LA RECHERCHE</vt:lpstr>
      <vt:lpstr>DIFFERENTES ETAPES DE LA RECHERCHE Définir le sujet avec des mots-clés </vt:lpstr>
      <vt:lpstr>DIFFERENTES ETAPES DE LA RECHERCHE Définir le sujet avec des mots-clés </vt:lpstr>
      <vt:lpstr>DIFFERENTES ETAPES DE LA RECHERCHE Définir le sujet avec des mots-clés </vt:lpstr>
      <vt:lpstr>Présentation PowerPoint</vt:lpstr>
      <vt:lpstr>DIFFERENTES ETAPES DE LA RECHERCHE Définir le sujet avec des mots-clés </vt:lpstr>
      <vt:lpstr>DIFFERENTES ETAPES DE LA RECHERCHE Définir le sujet avec des mots-clés </vt:lpstr>
      <vt:lpstr>Présentation PowerPoint</vt:lpstr>
      <vt:lpstr>DIFFERENTES ETAPES DE LA RECHERCHE FORMULER LA REQUÊTE </vt:lpstr>
      <vt:lpstr>Présentation PowerPoint</vt:lpstr>
      <vt:lpstr>Présentation PowerPoint</vt:lpstr>
      <vt:lpstr>DIFFERENTES ETAPES DE LA RECHERCHE Analyser les résultats de la recherche</vt:lpstr>
      <vt:lpstr>LES SOURCES</vt:lpstr>
      <vt:lpstr>Présentation PowerPoint</vt:lpstr>
      <vt:lpstr>Présentation PowerPoint</vt:lpstr>
      <vt:lpstr>LES SOURCES</vt:lpstr>
      <vt:lpstr>Présentation PowerPoint</vt:lpstr>
      <vt:lpstr>LES SOURCES</vt:lpstr>
      <vt:lpstr>RISQUE DE MAUVAISE INTERROGATION</vt:lpstr>
      <vt:lpstr>Présentation PowerPoint</vt:lpstr>
      <vt:lpstr>CONCLUSION</vt:lpstr>
      <vt:lpstr>QUELQUES PORTAILS SCIENTIFIQUES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kisma sylla</cp:lastModifiedBy>
  <cp:revision>10</cp:revision>
  <dcterms:created xsi:type="dcterms:W3CDTF">2021-02-19T00:34:41Z</dcterms:created>
  <dcterms:modified xsi:type="dcterms:W3CDTF">2021-04-30T19:19:23Z</dcterms:modified>
</cp:coreProperties>
</file>