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BF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2D04DD-F784-7B12-F981-9CBF5DAED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29D49E-27E8-6DAD-F28A-61D43D360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158A57-78D7-76C3-2254-A310D25F6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BA2952-6899-8A7A-4B82-3CED341E1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FE43C5-FD94-F910-6EB9-397B8BADB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64612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008336-A781-5905-2390-CAD40E26E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6F2C75-9D61-AD65-5177-F9EE4EAF8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25FC41-0A86-F404-74E3-4CF7C1F4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D4D402-FEED-5B58-7594-79D3A826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E427BE-75A0-6F54-1DD7-4EA9634B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21842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F2ECA7-E455-489B-C915-48D7512999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E26F54-EC28-D78E-1578-90FBA5860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EB227B-FC94-E578-CF3C-E7D2B330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9ED8EE-8C2E-4B0A-A855-E26C54C7D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55D7F8-468B-4A1E-5CF4-FBF45856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010731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2840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523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FD28A-6DF0-8113-4D5C-75CC780F0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49C732-DFC8-2D8F-B6DC-A678F69B2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BE88E-368A-7393-BA2C-E5AB8A33F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F50BC0-3BD4-DC69-8A96-7642D312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903EBB-5C51-0EFF-4784-908529CE0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97641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9DCC1A-434F-2872-EC65-AA290C3D6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7E7061-5C72-2286-C37E-B565A537A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D89F1F-5EC9-01A6-B1F2-90FFFDDB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AB176E-8C7E-FDCB-FFBC-CBA96761A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FCC8BA-47E4-B1E7-C2D7-3876A181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36784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24C3-1875-9B38-5C84-45ACD1B83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61C7F0-063B-3124-619C-D9020FE18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80261F-5DAD-89B5-600A-5BEF2319D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50E7B9-53AA-EA27-0F93-4E5C97F56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28362C-AAA0-7242-4BD5-DB57BA1F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418577-AD77-AD04-E02D-10AA1782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13534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D5DD59-7D76-3593-5ADF-AED57DD5F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B222FB-0DA6-6CAE-4150-83EED110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7CA06A-A83E-12F3-B6FD-0B5DAB3EE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D37678-43CF-F6BC-CBE3-68501C853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EAF1185-8733-FB90-47FB-DACD167A2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E5A6215-1D06-0FA7-FD7D-5031E1EF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051F28C-B7D0-24DB-B0CA-4FA2EC728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F2F2A9-D5DF-4191-C08D-2AD81968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86491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51B3F1-D58E-7E34-3184-CA0CC73C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05D696-0417-5043-01A0-CDA52DD7E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09E0BB1-ADD1-850B-B59E-3BFE25150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56833D-A880-EFD3-45C7-260F0AB9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36426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246B4EA-1035-A523-53A4-BF8C535CE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F01B342-23BE-55BE-3CBC-973CE80C1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EAA421-F835-B450-D597-8C9B11AB7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61910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893D7E-F820-378B-2EA0-D93316C16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D0DA36-216E-A0FD-9EBC-7BE1FF157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D97D86-8F4A-990A-B5E0-AAA1B5A54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FFB5FA-44A3-B856-150C-B2F83F6E0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E706E6-3132-C11D-9C21-869D61DB4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310ADF-DE65-C790-B11F-68E4DB20D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96526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06FB6-711D-C5A7-F109-CAFEB1255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28AA554-4ABE-9E68-B996-C80E44ACD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7C3ADD-68EE-17B9-E28E-3828757F9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A2EABF-EE9E-E428-A503-14A5DB8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CEBC7F-FC1B-F288-8199-932EECC60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646AAB-251F-4DA2-F0E0-6D777A8A4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63069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C5D0C21-B731-0ECA-2EF8-75179AB75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11A37B-82D0-1C45-2321-E7544A90F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7A4D3E-F8C5-97B0-0EA0-C91D87295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ACBA-4278-4D00-B949-54E3B59AB612}" type="datetimeFigureOut">
              <a:rPr lang="fr-BF" smtClean="0"/>
              <a:t>07/06/2022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5E3124-B985-7CB7-5637-2AE8CFD965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EED49D-FAE7-89AF-4B27-BEF77A8AA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B0C0D-F2B8-4504-A6FB-FC5F1673BA4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42521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B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47138" y="1524127"/>
            <a:ext cx="7709534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5400" spc="-15" dirty="0">
                <a:latin typeface="Arial Black"/>
                <a:cs typeface="Arial Black"/>
              </a:rPr>
              <a:t>Perspectives </a:t>
            </a:r>
            <a:r>
              <a:rPr sz="5400" spc="-10" dirty="0">
                <a:latin typeface="Arial Black"/>
                <a:cs typeface="Arial Black"/>
              </a:rPr>
              <a:t> </a:t>
            </a:r>
            <a:r>
              <a:rPr sz="5400" spc="-5" dirty="0">
                <a:latin typeface="Arial Black"/>
                <a:cs typeface="Arial Black"/>
              </a:rPr>
              <a:t>théoriques</a:t>
            </a:r>
            <a:r>
              <a:rPr sz="5400" spc="10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des </a:t>
            </a:r>
            <a:r>
              <a:rPr sz="5400" spc="5" dirty="0">
                <a:latin typeface="Arial Black"/>
                <a:cs typeface="Arial Black"/>
              </a:rPr>
              <a:t> </a:t>
            </a:r>
            <a:r>
              <a:rPr sz="5400" spc="-5" dirty="0">
                <a:latin typeface="Arial Black"/>
                <a:cs typeface="Arial Black"/>
              </a:rPr>
              <a:t>sciences</a:t>
            </a:r>
            <a:r>
              <a:rPr sz="5400" spc="-95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sociales</a:t>
            </a:r>
            <a:r>
              <a:rPr sz="5400" spc="-90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et </a:t>
            </a:r>
            <a:r>
              <a:rPr sz="5400" spc="-1789" dirty="0">
                <a:latin typeface="Arial Black"/>
                <a:cs typeface="Arial Black"/>
              </a:rPr>
              <a:t> </a:t>
            </a:r>
            <a:r>
              <a:rPr sz="5400" spc="15" dirty="0">
                <a:latin typeface="Arial Black"/>
                <a:cs typeface="Arial Black"/>
              </a:rPr>
              <a:t>comportementales </a:t>
            </a:r>
            <a:r>
              <a:rPr sz="5400" spc="20" dirty="0">
                <a:latin typeface="Arial Black"/>
                <a:cs typeface="Arial Black"/>
              </a:rPr>
              <a:t> </a:t>
            </a:r>
            <a:r>
              <a:rPr sz="5400" spc="-5" dirty="0">
                <a:latin typeface="Arial Black"/>
                <a:cs typeface="Arial Black"/>
              </a:rPr>
              <a:t>en</a:t>
            </a:r>
            <a:r>
              <a:rPr sz="5400" spc="-45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santé</a:t>
            </a:r>
            <a:r>
              <a:rPr sz="5400" spc="-45" dirty="0">
                <a:latin typeface="Arial Black"/>
                <a:cs typeface="Arial Black"/>
              </a:rPr>
              <a:t> </a:t>
            </a:r>
            <a:r>
              <a:rPr sz="5400" dirty="0">
                <a:latin typeface="Arial Black"/>
                <a:cs typeface="Arial Black"/>
              </a:rPr>
              <a:t>publique</a:t>
            </a:r>
            <a:endParaRPr sz="5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65375" y="908303"/>
            <a:ext cx="8257032" cy="49453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3268" y="64974"/>
            <a:ext cx="7886065" cy="1672589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 indent="-6985" algn="ctr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Arial MT"/>
                <a:cs typeface="Arial MT"/>
              </a:rPr>
              <a:t>Les étapes et les modes </a:t>
            </a:r>
            <a:r>
              <a:rPr sz="3600" b="0" spc="5" dirty="0">
                <a:latin typeface="Arial MT"/>
                <a:cs typeface="Arial MT"/>
              </a:rPr>
              <a:t> </a:t>
            </a:r>
            <a:r>
              <a:rPr sz="3600" b="0" spc="-10" dirty="0">
                <a:latin typeface="Arial MT"/>
                <a:cs typeface="Arial MT"/>
              </a:rPr>
              <a:t>d’accompagnement</a:t>
            </a:r>
            <a:r>
              <a:rPr sz="3600" b="0" spc="-70" dirty="0">
                <a:latin typeface="Arial MT"/>
                <a:cs typeface="Arial MT"/>
              </a:rPr>
              <a:t> </a:t>
            </a:r>
            <a:r>
              <a:rPr sz="3600" b="0" spc="-5" dirty="0">
                <a:latin typeface="Arial MT"/>
                <a:cs typeface="Arial MT"/>
              </a:rPr>
              <a:t>du</a:t>
            </a:r>
            <a:r>
              <a:rPr sz="3600" b="0" spc="-50" dirty="0">
                <a:latin typeface="Arial MT"/>
                <a:cs typeface="Arial MT"/>
              </a:rPr>
              <a:t> </a:t>
            </a:r>
            <a:r>
              <a:rPr sz="3600" b="0" spc="-5" dirty="0">
                <a:latin typeface="Arial MT"/>
                <a:cs typeface="Arial MT"/>
              </a:rPr>
              <a:t>changement</a:t>
            </a:r>
            <a:r>
              <a:rPr sz="3600" b="0" spc="-165" dirty="0">
                <a:latin typeface="Arial MT"/>
                <a:cs typeface="Arial MT"/>
              </a:rPr>
              <a:t> </a:t>
            </a:r>
            <a:r>
              <a:rPr sz="3600" b="0" spc="-5" dirty="0">
                <a:latin typeface="Arial MT"/>
                <a:cs typeface="Arial MT"/>
              </a:rPr>
              <a:t>de </a:t>
            </a:r>
            <a:r>
              <a:rPr sz="3600" b="0" spc="-985" dirty="0">
                <a:latin typeface="Arial MT"/>
                <a:cs typeface="Arial MT"/>
              </a:rPr>
              <a:t> </a:t>
            </a:r>
            <a:r>
              <a:rPr sz="3600" b="0" dirty="0">
                <a:latin typeface="Arial MT"/>
                <a:cs typeface="Arial MT"/>
              </a:rPr>
              <a:t>comportement</a:t>
            </a:r>
            <a:endParaRPr sz="36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1427" y="1676398"/>
            <a:ext cx="7635240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7998" y="454533"/>
            <a:ext cx="507873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Arial MT"/>
                <a:cs typeface="Arial MT"/>
              </a:rPr>
              <a:t>La</a:t>
            </a:r>
            <a:r>
              <a:rPr spc="-180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précontemplation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53920" y="1605534"/>
            <a:ext cx="8681720" cy="4471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21615" indent="-343535" algn="just">
              <a:spcBef>
                <a:spcPts val="95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Arial MT"/>
                <a:cs typeface="Arial MT"/>
              </a:rPr>
              <a:t>À </a:t>
            </a:r>
            <a:r>
              <a:rPr sz="2800" dirty="0">
                <a:latin typeface="Arial MT"/>
                <a:cs typeface="Arial MT"/>
              </a:rPr>
              <a:t>ce </a:t>
            </a:r>
            <a:r>
              <a:rPr sz="2800" spc="-5" dirty="0">
                <a:latin typeface="Arial MT"/>
                <a:cs typeface="Arial MT"/>
              </a:rPr>
              <a:t>niveau, la personne </a:t>
            </a:r>
            <a:r>
              <a:rPr sz="2800" spc="-10" dirty="0">
                <a:latin typeface="Arial MT"/>
                <a:cs typeface="Arial MT"/>
              </a:rPr>
              <a:t>n’est </a:t>
            </a:r>
            <a:r>
              <a:rPr sz="2800" spc="-5" dirty="0">
                <a:latin typeface="Arial MT"/>
                <a:cs typeface="Arial MT"/>
              </a:rPr>
              <a:t>pas prête à changer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 comportement : soit elle ignore </a:t>
            </a:r>
            <a:r>
              <a:rPr sz="2800" spc="-10" dirty="0">
                <a:latin typeface="Arial MT"/>
                <a:cs typeface="Arial MT"/>
              </a:rPr>
              <a:t>le </a:t>
            </a:r>
            <a:r>
              <a:rPr sz="2800" dirty="0">
                <a:latin typeface="Arial MT"/>
                <a:cs typeface="Arial MT"/>
              </a:rPr>
              <a:t>problème, </a:t>
            </a:r>
            <a:r>
              <a:rPr sz="2800" spc="-5" dirty="0">
                <a:latin typeface="Arial MT"/>
                <a:cs typeface="Arial MT"/>
              </a:rPr>
              <a:t>soit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elle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pense qu’elle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peut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rien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faire.</a:t>
            </a:r>
            <a:endParaRPr sz="2800">
              <a:latin typeface="Arial MT"/>
              <a:cs typeface="Arial MT"/>
            </a:endParaRPr>
          </a:p>
          <a:p>
            <a:pPr marL="355600" marR="585470" indent="-343535" algn="just">
              <a:spcBef>
                <a:spcPts val="695"/>
              </a:spcBef>
              <a:buFont typeface="Arial MT"/>
              <a:buChar char="•"/>
              <a:tabLst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Actions appropriées à ce stade </a:t>
            </a:r>
            <a:r>
              <a:rPr sz="2800" spc="-5" dirty="0">
                <a:latin typeface="Arial MT"/>
                <a:cs typeface="Arial MT"/>
              </a:rPr>
              <a:t>: augmenter </a:t>
            </a:r>
            <a:r>
              <a:rPr sz="2800" spc="-15" dirty="0">
                <a:latin typeface="Arial MT"/>
                <a:cs typeface="Arial MT"/>
              </a:rPr>
              <a:t>le 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niveau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 </a:t>
            </a:r>
            <a:r>
              <a:rPr sz="2800" dirty="0">
                <a:latin typeface="Arial MT"/>
                <a:cs typeface="Arial MT"/>
              </a:rPr>
              <a:t>conscience,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favoriser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les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modifications</a:t>
            </a:r>
            <a:endParaRPr sz="2800">
              <a:latin typeface="Arial MT"/>
              <a:cs typeface="Arial MT"/>
            </a:endParaRPr>
          </a:p>
          <a:p>
            <a:pPr marL="355600" marR="5080" algn="just"/>
            <a:r>
              <a:rPr sz="2800" spc="-5" dirty="0">
                <a:latin typeface="Arial MT"/>
                <a:cs typeface="Arial MT"/>
              </a:rPr>
              <a:t>« </a:t>
            </a:r>
            <a:r>
              <a:rPr sz="2800" dirty="0">
                <a:latin typeface="Arial MT"/>
                <a:cs typeface="Arial MT"/>
              </a:rPr>
              <a:t>environnementales </a:t>
            </a:r>
            <a:r>
              <a:rPr sz="2800" spc="-5" dirty="0">
                <a:latin typeface="Arial MT"/>
                <a:cs typeface="Arial MT"/>
              </a:rPr>
              <a:t>» </a:t>
            </a:r>
            <a:r>
              <a:rPr sz="2800" dirty="0">
                <a:latin typeface="Arial MT"/>
                <a:cs typeface="Arial MT"/>
              </a:rPr>
              <a:t>(conférences, </a:t>
            </a:r>
            <a:r>
              <a:rPr sz="2800" spc="-5" dirty="0">
                <a:latin typeface="Arial MT"/>
                <a:cs typeface="Arial MT"/>
              </a:rPr>
              <a:t>campagnes de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sensibilisation…).</a:t>
            </a:r>
            <a:endParaRPr sz="2800">
              <a:latin typeface="Arial MT"/>
              <a:cs typeface="Arial MT"/>
            </a:endParaRPr>
          </a:p>
          <a:p>
            <a:pPr marL="355600" marR="1301115" indent="-343535">
              <a:spcBef>
                <a:spcPts val="71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Indication de temps </a:t>
            </a:r>
            <a:r>
              <a:rPr sz="2800" spc="-5" dirty="0">
                <a:latin typeface="Arial MT"/>
                <a:cs typeface="Arial MT"/>
              </a:rPr>
              <a:t>: Les </a:t>
            </a:r>
            <a:r>
              <a:rPr sz="2800" dirty="0">
                <a:latin typeface="Arial MT"/>
                <a:cs typeface="Arial MT"/>
              </a:rPr>
              <a:t>personnes ne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changeront</a:t>
            </a:r>
            <a:r>
              <a:rPr sz="2800" spc="-9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pas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comportement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dans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les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6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prochains mois.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2495" y="454533"/>
            <a:ext cx="4269105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Arial MT"/>
                <a:cs typeface="Arial MT"/>
              </a:rPr>
              <a:t>La</a:t>
            </a:r>
            <a:r>
              <a:rPr spc="-195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contemplation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331" y="1610691"/>
            <a:ext cx="7990205" cy="456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Ça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y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est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! Le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problème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est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connu,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la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personne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compris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l’intérêt de </a:t>
            </a:r>
            <a:r>
              <a:rPr sz="2400" spc="-65" dirty="0">
                <a:latin typeface="Arial MT"/>
                <a:cs typeface="Arial MT"/>
              </a:rPr>
              <a:t>changer. </a:t>
            </a:r>
            <a:r>
              <a:rPr sz="2400" spc="-5" dirty="0">
                <a:latin typeface="Arial MT"/>
                <a:cs typeface="Arial MT"/>
              </a:rPr>
              <a:t>Pourtant le passage à l’action </a:t>
            </a:r>
            <a:r>
              <a:rPr sz="2400" spc="-15" dirty="0">
                <a:latin typeface="Arial MT"/>
                <a:cs typeface="Arial MT"/>
              </a:rPr>
              <a:t>n’est 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pas immédiat, les freins </a:t>
            </a:r>
            <a:r>
              <a:rPr sz="2400" dirty="0">
                <a:latin typeface="Arial MT"/>
                <a:cs typeface="Arial MT"/>
              </a:rPr>
              <a:t>sont </a:t>
            </a:r>
            <a:r>
              <a:rPr sz="2400" spc="-5" dirty="0">
                <a:latin typeface="Arial MT"/>
                <a:cs typeface="Arial MT"/>
              </a:rPr>
              <a:t>encore </a:t>
            </a:r>
            <a:r>
              <a:rPr sz="2400" spc="-15" dirty="0">
                <a:latin typeface="Arial MT"/>
                <a:cs typeface="Arial MT"/>
              </a:rPr>
              <a:t>nombreux. </a:t>
            </a:r>
            <a:r>
              <a:rPr sz="2400" spc="-5" dirty="0">
                <a:latin typeface="Arial MT"/>
                <a:cs typeface="Arial MT"/>
              </a:rPr>
              <a:t>C’est la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phase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d’ambivalence.</a:t>
            </a:r>
            <a:endParaRPr sz="2400">
              <a:latin typeface="Arial MT"/>
              <a:cs typeface="Arial MT"/>
            </a:endParaRPr>
          </a:p>
          <a:p>
            <a:pPr marL="355600" marR="807720" indent="-342900">
              <a:spcBef>
                <a:spcPts val="60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À </a:t>
            </a:r>
            <a:r>
              <a:rPr sz="2400" spc="-5" dirty="0">
                <a:latin typeface="Arial MT"/>
                <a:cs typeface="Arial MT"/>
              </a:rPr>
              <a:t>l'étape de la contemplation, la personne pense à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30" dirty="0">
                <a:latin typeface="Arial MT"/>
                <a:cs typeface="Arial MT"/>
              </a:rPr>
              <a:t>effectuer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le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changement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dans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un</a:t>
            </a:r>
            <a:endParaRPr sz="2400">
              <a:latin typeface="Arial MT"/>
              <a:cs typeface="Arial MT"/>
            </a:endParaRPr>
          </a:p>
          <a:p>
            <a:pPr marL="355600" marR="127000"/>
            <a:r>
              <a:rPr sz="2400" spc="-5" dirty="0">
                <a:latin typeface="Arial MT"/>
                <a:cs typeface="Arial MT"/>
              </a:rPr>
              <a:t>avenir plus ou moins rapproché(6mois). Elle a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cependant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tendance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à</a:t>
            </a:r>
            <a:r>
              <a:rPr sz="2400" spc="-5" dirty="0">
                <a:latin typeface="Arial MT"/>
                <a:cs typeface="Arial MT"/>
              </a:rPr>
              <a:t> voir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davantage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les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inconvénients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 </a:t>
            </a:r>
            <a:r>
              <a:rPr sz="2400" spc="-5" dirty="0">
                <a:latin typeface="Arial MT"/>
                <a:cs typeface="Arial MT"/>
              </a:rPr>
              <a:t>les </a:t>
            </a:r>
            <a:r>
              <a:rPr sz="2400" spc="-30" dirty="0">
                <a:latin typeface="Arial MT"/>
                <a:cs typeface="Arial MT"/>
              </a:rPr>
              <a:t>difficultés </a:t>
            </a:r>
            <a:r>
              <a:rPr sz="2400" spc="-5" dirty="0">
                <a:latin typeface="Arial MT"/>
                <a:cs typeface="Arial MT"/>
              </a:rPr>
              <a:t>à </a:t>
            </a:r>
            <a:r>
              <a:rPr sz="2400" dirty="0">
                <a:latin typeface="Arial MT"/>
                <a:cs typeface="Arial MT"/>
              </a:rPr>
              <a:t>court </a:t>
            </a:r>
            <a:r>
              <a:rPr sz="2400" spc="-5" dirty="0">
                <a:latin typeface="Arial MT"/>
                <a:cs typeface="Arial MT"/>
              </a:rPr>
              <a:t>terme que </a:t>
            </a:r>
            <a:r>
              <a:rPr sz="2400" spc="-10" dirty="0">
                <a:latin typeface="Arial MT"/>
                <a:cs typeface="Arial MT"/>
              </a:rPr>
              <a:t>les </a:t>
            </a:r>
            <a:r>
              <a:rPr sz="2400" spc="-5" dirty="0">
                <a:latin typeface="Arial MT"/>
                <a:cs typeface="Arial MT"/>
              </a:rPr>
              <a:t>avantages à </a:t>
            </a:r>
            <a:r>
              <a:rPr sz="2400" dirty="0">
                <a:latin typeface="Arial MT"/>
                <a:cs typeface="Arial MT"/>
              </a:rPr>
              <a:t>court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et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à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long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terme.</a:t>
            </a:r>
            <a:endParaRPr sz="2400">
              <a:latin typeface="Arial MT"/>
              <a:cs typeface="Arial MT"/>
            </a:endParaRPr>
          </a:p>
          <a:p>
            <a:pPr marL="355600" indent="-342900">
              <a:spcBef>
                <a:spcPts val="60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Elle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peut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être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aidée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par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l'information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et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les</a:t>
            </a:r>
            <a:endParaRPr sz="2400">
              <a:latin typeface="Arial MT"/>
              <a:cs typeface="Arial MT"/>
            </a:endParaRPr>
          </a:p>
          <a:p>
            <a:pPr marL="355600"/>
            <a:r>
              <a:rPr sz="2400" spc="-5" dirty="0">
                <a:latin typeface="Arial MT"/>
                <a:cs typeface="Arial MT"/>
              </a:rPr>
              <a:t>encouragements.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80154" y="454533"/>
            <a:ext cx="3615054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Arial MT"/>
                <a:cs typeface="Arial MT"/>
              </a:rPr>
              <a:t>La</a:t>
            </a:r>
            <a:r>
              <a:rPr spc="-210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préparation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331" y="1610691"/>
            <a:ext cx="8010525" cy="5010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On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y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est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bientôt,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c’est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stade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planification,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du</a:t>
            </a:r>
            <a:r>
              <a:rPr sz="2400" spc="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plan</a:t>
            </a:r>
            <a:endParaRPr sz="2400">
              <a:latin typeface="Arial MT"/>
              <a:cs typeface="Arial MT"/>
            </a:endParaRPr>
          </a:p>
          <a:p>
            <a:pPr marL="355600">
              <a:spcBef>
                <a:spcPts val="5"/>
              </a:spcBef>
            </a:pPr>
            <a:r>
              <a:rPr sz="2400" spc="-5" dirty="0">
                <a:latin typeface="Arial MT"/>
                <a:cs typeface="Arial MT"/>
              </a:rPr>
              <a:t>d’actions.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personne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s’organise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pour</a:t>
            </a:r>
            <a:r>
              <a:rPr sz="2400" spc="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changer</a:t>
            </a:r>
            <a:endParaRPr sz="2400">
              <a:latin typeface="Arial MT"/>
              <a:cs typeface="Arial MT"/>
            </a:endParaRPr>
          </a:p>
          <a:p>
            <a:pPr marL="355600" marR="184150" indent="-342900"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À </a:t>
            </a:r>
            <a:r>
              <a:rPr sz="2400" spc="-5" dirty="0">
                <a:latin typeface="Arial MT"/>
                <a:cs typeface="Arial MT"/>
              </a:rPr>
              <a:t>l'étape de la préparation, la personne </a:t>
            </a:r>
            <a:r>
              <a:rPr sz="2400" dirty="0">
                <a:latin typeface="Arial MT"/>
                <a:cs typeface="Arial MT"/>
              </a:rPr>
              <a:t>est </a:t>
            </a:r>
            <a:r>
              <a:rPr sz="2400" spc="-5" dirty="0">
                <a:latin typeface="Arial MT"/>
                <a:cs typeface="Arial MT"/>
              </a:rPr>
              <a:t>convaincue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du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bien-fondé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faire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changement.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Elle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croit</a:t>
            </a:r>
            <a:r>
              <a:rPr sz="2400" spc="-5" dirty="0">
                <a:latin typeface="Arial MT"/>
                <a:cs typeface="Arial MT"/>
              </a:rPr>
              <a:t> qu'il</a:t>
            </a:r>
            <a:r>
              <a:rPr sz="2400" dirty="0">
                <a:latin typeface="Arial MT"/>
                <a:cs typeface="Arial MT"/>
              </a:rPr>
              <a:t> est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temps </a:t>
            </a:r>
            <a:r>
              <a:rPr sz="2400" spc="-70" dirty="0">
                <a:latin typeface="Arial MT"/>
                <a:cs typeface="Arial MT"/>
              </a:rPr>
              <a:t>d'agir. </a:t>
            </a:r>
            <a:r>
              <a:rPr sz="2400" spc="-5" dirty="0">
                <a:latin typeface="Arial MT"/>
                <a:cs typeface="Arial MT"/>
              </a:rPr>
              <a:t>Elle commence à poser des </a:t>
            </a:r>
            <a:r>
              <a:rPr sz="2400" dirty="0">
                <a:latin typeface="Arial MT"/>
                <a:cs typeface="Arial MT"/>
              </a:rPr>
              <a:t>gestes et fait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plans</a:t>
            </a:r>
            <a:endParaRPr sz="2400">
              <a:latin typeface="Arial MT"/>
              <a:cs typeface="Arial MT"/>
            </a:endParaRPr>
          </a:p>
          <a:p>
            <a:pPr marL="355600" marR="121285" indent="-342900"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Par exemple,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elle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commence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à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limiter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sa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consommation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 </a:t>
            </a:r>
            <a:r>
              <a:rPr sz="2400" spc="-5" dirty="0">
                <a:latin typeface="Arial MT"/>
                <a:cs typeface="Arial MT"/>
              </a:rPr>
              <a:t>cigarettes, </a:t>
            </a:r>
            <a:r>
              <a:rPr sz="2400" dirty="0">
                <a:latin typeface="Arial MT"/>
                <a:cs typeface="Arial MT"/>
              </a:rPr>
              <a:t>à </a:t>
            </a:r>
            <a:r>
              <a:rPr sz="2400" spc="-5" dirty="0">
                <a:latin typeface="Arial MT"/>
                <a:cs typeface="Arial MT"/>
              </a:rPr>
              <a:t>mieux choisir </a:t>
            </a:r>
            <a:r>
              <a:rPr sz="2400" dirty="0">
                <a:latin typeface="Arial MT"/>
                <a:cs typeface="Arial MT"/>
              </a:rPr>
              <a:t>son </a:t>
            </a:r>
            <a:r>
              <a:rPr sz="2400" spc="-5" dirty="0">
                <a:latin typeface="Arial MT"/>
                <a:cs typeface="Arial MT"/>
              </a:rPr>
              <a:t>alimentation, </a:t>
            </a:r>
            <a:r>
              <a:rPr sz="2400" dirty="0">
                <a:latin typeface="Arial MT"/>
                <a:cs typeface="Arial MT"/>
              </a:rPr>
              <a:t>à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s'informer des activités accessibles, à limiter certaines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dépenses,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etc..</a:t>
            </a:r>
            <a:endParaRPr sz="2400">
              <a:latin typeface="Arial MT"/>
              <a:cs typeface="Arial MT"/>
            </a:endParaRPr>
          </a:p>
          <a:p>
            <a:pPr marL="355600" marR="140335" indent="-342900">
              <a:spcBef>
                <a:spcPts val="60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L'aide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apportée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à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cette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étape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peut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être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concrète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(fournir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des </a:t>
            </a:r>
            <a:r>
              <a:rPr sz="2400" dirty="0">
                <a:latin typeface="Arial MT"/>
                <a:cs typeface="Arial MT"/>
              </a:rPr>
              <a:t>recettes santé, </a:t>
            </a:r>
            <a:r>
              <a:rPr sz="2400" spc="-5" dirty="0">
                <a:latin typeface="Arial MT"/>
                <a:cs typeface="Arial MT"/>
              </a:rPr>
              <a:t>des informations sur les </a:t>
            </a:r>
            <a:r>
              <a:rPr sz="2400" dirty="0">
                <a:latin typeface="Arial MT"/>
                <a:cs typeface="Arial MT"/>
              </a:rPr>
              <a:t>formes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d'exercices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accessibles...).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82619"/>
            <a:ext cx="10515600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L'action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0730" y="1218057"/>
            <a:ext cx="8533130" cy="5006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Ça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y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est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on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ne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dit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plus,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on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fait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!</a:t>
            </a:r>
            <a:r>
              <a:rPr sz="3200" spc="-5" dirty="0">
                <a:latin typeface="Arial MT"/>
                <a:cs typeface="Arial MT"/>
              </a:rPr>
              <a:t> Mais</a:t>
            </a:r>
            <a:r>
              <a:rPr sz="3200" spc="-1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attention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cette </a:t>
            </a:r>
            <a:r>
              <a:rPr sz="3200" spc="-5" dirty="0">
                <a:latin typeface="Arial MT"/>
                <a:cs typeface="Arial MT"/>
              </a:rPr>
              <a:t>phase </a:t>
            </a:r>
            <a:r>
              <a:rPr sz="3200" dirty="0">
                <a:latin typeface="Arial MT"/>
                <a:cs typeface="Arial MT"/>
              </a:rPr>
              <a:t>est </a:t>
            </a:r>
            <a:r>
              <a:rPr sz="3200" spc="-5" dirty="0">
                <a:latin typeface="Arial MT"/>
                <a:cs typeface="Arial MT"/>
              </a:rPr>
              <a:t>fragile, </a:t>
            </a:r>
            <a:r>
              <a:rPr sz="3200" dirty="0">
                <a:latin typeface="Arial MT"/>
                <a:cs typeface="Arial MT"/>
              </a:rPr>
              <a:t>la </a:t>
            </a:r>
            <a:r>
              <a:rPr sz="3200" spc="-5" dirty="0">
                <a:latin typeface="Arial MT"/>
                <a:cs typeface="Arial MT"/>
              </a:rPr>
              <a:t>personne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expérimente </a:t>
            </a:r>
            <a:r>
              <a:rPr sz="3200" dirty="0">
                <a:latin typeface="Arial MT"/>
                <a:cs typeface="Arial MT"/>
              </a:rPr>
              <a:t>et se </a:t>
            </a:r>
            <a:r>
              <a:rPr sz="3200" spc="-5" dirty="0">
                <a:latin typeface="Arial MT"/>
                <a:cs typeface="Arial MT"/>
              </a:rPr>
              <a:t>fait </a:t>
            </a:r>
            <a:r>
              <a:rPr sz="3200" dirty="0">
                <a:latin typeface="Arial MT"/>
                <a:cs typeface="Arial MT"/>
              </a:rPr>
              <a:t>sa propre </a:t>
            </a:r>
            <a:r>
              <a:rPr sz="3200" spc="-5" dirty="0">
                <a:latin typeface="Arial MT"/>
                <a:cs typeface="Arial MT"/>
              </a:rPr>
              <a:t>opinion </a:t>
            </a:r>
            <a:r>
              <a:rPr sz="3200" dirty="0">
                <a:latin typeface="Arial MT"/>
                <a:cs typeface="Arial MT"/>
              </a:rPr>
              <a:t>face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au </a:t>
            </a:r>
            <a:r>
              <a:rPr sz="3200" spc="-5" dirty="0">
                <a:latin typeface="Arial MT"/>
                <a:cs typeface="Arial MT"/>
              </a:rPr>
              <a:t>nouveau </a:t>
            </a:r>
            <a:r>
              <a:rPr sz="3200" spc="-15" dirty="0">
                <a:latin typeface="Arial MT"/>
                <a:cs typeface="Arial MT"/>
              </a:rPr>
              <a:t>comportement, </a:t>
            </a:r>
            <a:r>
              <a:rPr sz="3200" dirty="0">
                <a:latin typeface="Arial MT"/>
                <a:cs typeface="Arial MT"/>
              </a:rPr>
              <a:t>le risque de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rechute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est</a:t>
            </a:r>
            <a:r>
              <a:rPr sz="3200" spc="-8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grand.</a:t>
            </a:r>
            <a:endParaRPr sz="3200">
              <a:latin typeface="Arial MT"/>
              <a:cs typeface="Arial MT"/>
            </a:endParaRPr>
          </a:p>
          <a:p>
            <a:pPr marL="355600" marR="393065" indent="-342900">
              <a:spcBef>
                <a:spcPts val="8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À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l'étape</a:t>
            </a:r>
            <a:r>
              <a:rPr sz="3200" spc="-8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de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l'action,</a:t>
            </a:r>
            <a:r>
              <a:rPr sz="3200" spc="-1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la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personne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adopte</a:t>
            </a:r>
            <a:r>
              <a:rPr sz="3200" spc="-15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les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comportements</a:t>
            </a:r>
            <a:r>
              <a:rPr sz="3200" spc="-8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et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les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attitudes</a:t>
            </a:r>
            <a:r>
              <a:rPr sz="3200" spc="-1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souhaités</a:t>
            </a:r>
            <a:r>
              <a:rPr sz="3200" spc="-114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et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organise </a:t>
            </a:r>
            <a:r>
              <a:rPr sz="3200" dirty="0">
                <a:latin typeface="Arial MT"/>
                <a:cs typeface="Arial MT"/>
              </a:rPr>
              <a:t>sa vie </a:t>
            </a:r>
            <a:r>
              <a:rPr sz="3200" spc="-10" dirty="0">
                <a:latin typeface="Arial MT"/>
                <a:cs typeface="Arial MT"/>
              </a:rPr>
              <a:t>et </a:t>
            </a:r>
            <a:r>
              <a:rPr sz="3200" dirty="0">
                <a:latin typeface="Arial MT"/>
                <a:cs typeface="Arial MT"/>
              </a:rPr>
              <a:t>son </a:t>
            </a:r>
            <a:r>
              <a:rPr sz="3200" spc="-15" dirty="0">
                <a:latin typeface="Arial MT"/>
                <a:cs typeface="Arial MT"/>
              </a:rPr>
              <a:t>environnement </a:t>
            </a:r>
            <a:r>
              <a:rPr sz="3200" spc="-5" dirty="0">
                <a:latin typeface="Arial MT"/>
                <a:cs typeface="Arial MT"/>
              </a:rPr>
              <a:t>de </a:t>
            </a:r>
            <a:r>
              <a:rPr sz="3200" dirty="0">
                <a:latin typeface="Arial MT"/>
                <a:cs typeface="Arial MT"/>
              </a:rPr>
              <a:t> façon à faciliter ses </a:t>
            </a:r>
            <a:r>
              <a:rPr sz="3200" spc="-5" dirty="0">
                <a:latin typeface="Arial MT"/>
                <a:cs typeface="Arial MT"/>
              </a:rPr>
              <a:t>changements. </a:t>
            </a:r>
            <a:r>
              <a:rPr sz="3200" dirty="0">
                <a:latin typeface="Arial MT"/>
                <a:cs typeface="Arial MT"/>
              </a:rPr>
              <a:t>Cette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étape</a:t>
            </a:r>
            <a:r>
              <a:rPr sz="3200" spc="-10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requiert</a:t>
            </a:r>
            <a:r>
              <a:rPr sz="3200" spc="-1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du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temps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et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de</a:t>
            </a:r>
            <a:r>
              <a:rPr sz="3200" spc="-114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l'énergie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82619"/>
            <a:ext cx="10515600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L'action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331" y="1605534"/>
            <a:ext cx="7941945" cy="4381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Elle est vulnérable </a:t>
            </a:r>
            <a:r>
              <a:rPr sz="2800" dirty="0">
                <a:latin typeface="Arial MT"/>
                <a:cs typeface="Arial MT"/>
              </a:rPr>
              <a:t>et </a:t>
            </a:r>
            <a:r>
              <a:rPr sz="2800" spc="-5" dirty="0">
                <a:latin typeface="Arial MT"/>
                <a:cs typeface="Arial MT"/>
              </a:rPr>
              <a:t>les </a:t>
            </a:r>
            <a:r>
              <a:rPr sz="2800" dirty="0">
                <a:latin typeface="Arial MT"/>
                <a:cs typeface="Arial MT"/>
              </a:rPr>
              <a:t>risques </a:t>
            </a:r>
            <a:r>
              <a:rPr sz="2800" spc="-5" dirty="0">
                <a:latin typeface="Arial MT"/>
                <a:cs typeface="Arial MT"/>
              </a:rPr>
              <a:t>de </a:t>
            </a:r>
            <a:r>
              <a:rPr sz="2800" dirty="0">
                <a:latin typeface="Arial MT"/>
                <a:cs typeface="Arial MT"/>
              </a:rPr>
              <a:t>rechutes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sont assez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élevés.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Elle doit </a:t>
            </a:r>
            <a:r>
              <a:rPr sz="2800" dirty="0">
                <a:latin typeface="Arial MT"/>
                <a:cs typeface="Arial MT"/>
              </a:rPr>
              <a:t>apprendre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</a:t>
            </a:r>
            <a:r>
              <a:rPr sz="2800" dirty="0">
                <a:latin typeface="Arial MT"/>
                <a:cs typeface="Arial MT"/>
              </a:rPr>
              <a:t> son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expérience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pour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s'ajuster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et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persévérer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dans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les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changements. Elle doit </a:t>
            </a:r>
            <a:r>
              <a:rPr sz="2800" dirty="0">
                <a:latin typeface="Arial MT"/>
                <a:cs typeface="Arial MT"/>
              </a:rPr>
              <a:t>toujours </a:t>
            </a:r>
            <a:r>
              <a:rPr sz="2800" spc="-5" dirty="0">
                <a:latin typeface="Arial MT"/>
                <a:cs typeface="Arial MT"/>
              </a:rPr>
              <a:t>élaborer des </a:t>
            </a:r>
            <a:r>
              <a:rPr sz="2800" dirty="0">
                <a:latin typeface="Arial MT"/>
                <a:cs typeface="Arial MT"/>
              </a:rPr>
              <a:t> stratégies pour réussir </a:t>
            </a:r>
            <a:r>
              <a:rPr sz="2800" spc="-5" dirty="0">
                <a:latin typeface="Arial MT"/>
                <a:cs typeface="Arial MT"/>
              </a:rPr>
              <a:t>à </a:t>
            </a:r>
            <a:r>
              <a:rPr sz="2800" dirty="0">
                <a:latin typeface="Arial MT"/>
                <a:cs typeface="Arial MT"/>
              </a:rPr>
              <a:t>maintenir </a:t>
            </a:r>
            <a:r>
              <a:rPr sz="2800" spc="-5" dirty="0">
                <a:latin typeface="Arial MT"/>
                <a:cs typeface="Arial MT"/>
              </a:rPr>
              <a:t>son </a:t>
            </a:r>
            <a:r>
              <a:rPr sz="2800" dirty="0">
                <a:latin typeface="Arial MT"/>
                <a:cs typeface="Arial MT"/>
              </a:rPr>
              <a:t>objectif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(ex. réviser ses priorités, </a:t>
            </a:r>
            <a:r>
              <a:rPr sz="2800" spc="-5" dirty="0">
                <a:latin typeface="Arial MT"/>
                <a:cs typeface="Arial MT"/>
              </a:rPr>
              <a:t>se </a:t>
            </a:r>
            <a:r>
              <a:rPr sz="2800" dirty="0">
                <a:latin typeface="Arial MT"/>
                <a:cs typeface="Arial MT"/>
              </a:rPr>
              <a:t>mettre </a:t>
            </a:r>
            <a:r>
              <a:rPr sz="2800" spc="-5" dirty="0">
                <a:latin typeface="Arial MT"/>
                <a:cs typeface="Arial MT"/>
              </a:rPr>
              <a:t>dans de 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meilleures conditions, gérer le </a:t>
            </a:r>
            <a:r>
              <a:rPr sz="2800" dirty="0">
                <a:latin typeface="Arial MT"/>
                <a:cs typeface="Arial MT"/>
              </a:rPr>
              <a:t>stress, </a:t>
            </a:r>
            <a:r>
              <a:rPr sz="2800" spc="-5" dirty="0">
                <a:latin typeface="Arial MT"/>
                <a:cs typeface="Arial MT"/>
              </a:rPr>
              <a:t>réserver </a:t>
            </a:r>
            <a:r>
              <a:rPr sz="2800" dirty="0">
                <a:latin typeface="Arial MT"/>
                <a:cs typeface="Arial MT"/>
              </a:rPr>
              <a:t> du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temps,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être</a:t>
            </a:r>
            <a:r>
              <a:rPr sz="2800" spc="-5" dirty="0">
                <a:latin typeface="Arial MT"/>
                <a:cs typeface="Arial MT"/>
              </a:rPr>
              <a:t> assez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reposée...).</a:t>
            </a:r>
            <a:endParaRPr sz="2800">
              <a:latin typeface="Arial MT"/>
              <a:cs typeface="Arial MT"/>
            </a:endParaRPr>
          </a:p>
          <a:p>
            <a:pPr marL="355600" marR="904240" indent="-342900"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Indication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temps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: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au-delà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6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mois,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risque </a:t>
            </a:r>
            <a:r>
              <a:rPr sz="2800" spc="-5" dirty="0">
                <a:latin typeface="Arial MT"/>
                <a:cs typeface="Arial MT"/>
              </a:rPr>
              <a:t>de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rechute</a:t>
            </a:r>
            <a:r>
              <a:rPr sz="2800" spc="4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diminue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fortement.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0090" y="454533"/>
            <a:ext cx="3112135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</a:t>
            </a:r>
            <a:r>
              <a:rPr spc="-235" dirty="0"/>
              <a:t> </a:t>
            </a:r>
            <a:r>
              <a:rPr dirty="0"/>
              <a:t>maintien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331" y="1598421"/>
            <a:ext cx="7971155" cy="4518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À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l'étape</a:t>
            </a:r>
            <a:r>
              <a:rPr sz="3200" spc="-10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du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maintien,</a:t>
            </a:r>
            <a:r>
              <a:rPr sz="3200" spc="-1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la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personne</a:t>
            </a:r>
            <a:r>
              <a:rPr sz="3200" spc="-114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</a:t>
            </a:r>
            <a:r>
              <a:rPr sz="3200" spc="-10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réussi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à </a:t>
            </a:r>
            <a:r>
              <a:rPr sz="3200" spc="-5" dirty="0">
                <a:latin typeface="Arial MT"/>
                <a:cs typeface="Arial MT"/>
              </a:rPr>
              <a:t>maintenir </a:t>
            </a:r>
            <a:r>
              <a:rPr sz="3200" dirty="0">
                <a:latin typeface="Arial MT"/>
                <a:cs typeface="Arial MT"/>
              </a:rPr>
              <a:t>le </a:t>
            </a:r>
            <a:r>
              <a:rPr sz="3200" spc="-5" dirty="0">
                <a:latin typeface="Arial MT"/>
                <a:cs typeface="Arial MT"/>
              </a:rPr>
              <a:t>changement pendant </a:t>
            </a:r>
            <a:r>
              <a:rPr sz="3200" spc="-10" dirty="0">
                <a:latin typeface="Arial MT"/>
                <a:cs typeface="Arial MT"/>
              </a:rPr>
              <a:t>au </a:t>
            </a:r>
            <a:r>
              <a:rPr sz="3200" spc="-5" dirty="0">
                <a:latin typeface="Arial MT"/>
                <a:cs typeface="Arial MT"/>
              </a:rPr>
              <a:t> moins </a:t>
            </a:r>
            <a:r>
              <a:rPr sz="3200" dirty="0">
                <a:latin typeface="Arial MT"/>
                <a:cs typeface="Arial MT"/>
              </a:rPr>
              <a:t>six mois, </a:t>
            </a:r>
            <a:r>
              <a:rPr sz="3200" spc="-10" dirty="0">
                <a:latin typeface="Arial MT"/>
                <a:cs typeface="Arial MT"/>
              </a:rPr>
              <a:t>la </a:t>
            </a:r>
            <a:r>
              <a:rPr sz="3200" spc="-5" dirty="0">
                <a:latin typeface="Arial MT"/>
                <a:cs typeface="Arial MT"/>
              </a:rPr>
              <a:t>rechute </a:t>
            </a:r>
            <a:r>
              <a:rPr sz="3200" dirty="0">
                <a:latin typeface="Arial MT"/>
                <a:cs typeface="Arial MT"/>
              </a:rPr>
              <a:t>à </a:t>
            </a:r>
            <a:r>
              <a:rPr sz="3200" spc="-5" dirty="0">
                <a:latin typeface="Arial MT"/>
                <a:cs typeface="Arial MT"/>
              </a:rPr>
              <a:t>une étape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antérieure </a:t>
            </a:r>
            <a:r>
              <a:rPr sz="3200" dirty="0">
                <a:latin typeface="Arial MT"/>
                <a:cs typeface="Arial MT"/>
              </a:rPr>
              <a:t>devient </a:t>
            </a:r>
            <a:r>
              <a:rPr sz="3200" spc="-5" dirty="0">
                <a:latin typeface="Arial MT"/>
                <a:cs typeface="Arial MT"/>
              </a:rPr>
              <a:t>beaucoup moins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probable </a:t>
            </a:r>
            <a:r>
              <a:rPr sz="3200" dirty="0">
                <a:latin typeface="Arial MT"/>
                <a:cs typeface="Arial MT"/>
              </a:rPr>
              <a:t>et </a:t>
            </a:r>
            <a:r>
              <a:rPr sz="3200" spc="-5" dirty="0">
                <a:latin typeface="Arial MT"/>
                <a:cs typeface="Arial MT"/>
              </a:rPr>
              <a:t>d'une moins longue durée </a:t>
            </a:r>
            <a:r>
              <a:rPr sz="3200" dirty="0">
                <a:latin typeface="Arial MT"/>
                <a:cs typeface="Arial MT"/>
              </a:rPr>
              <a:t>si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cela</a:t>
            </a:r>
            <a:r>
              <a:rPr sz="3200" spc="-8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arrive.</a:t>
            </a:r>
            <a:endParaRPr sz="3200">
              <a:latin typeface="Arial MT"/>
              <a:cs typeface="Arial MT"/>
            </a:endParaRPr>
          </a:p>
          <a:p>
            <a:pPr marL="355600" marR="611505" indent="-342900" algn="just">
              <a:spcBef>
                <a:spcPts val="805"/>
              </a:spcBef>
              <a:buChar char="•"/>
              <a:tabLst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S'il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lui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arrive</a:t>
            </a:r>
            <a:r>
              <a:rPr sz="3200" spc="-9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de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fumer</a:t>
            </a:r>
            <a:r>
              <a:rPr sz="3200" spc="-8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une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cigarette</a:t>
            </a:r>
            <a:r>
              <a:rPr sz="3200" spc="-19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par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exemple, elle prend des mesures pour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éviter</a:t>
            </a:r>
            <a:r>
              <a:rPr sz="3200" spc="-10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que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cela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se</a:t>
            </a:r>
            <a:r>
              <a:rPr sz="3200" spc="-8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reproduise.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0090" y="454533"/>
            <a:ext cx="3112135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</a:t>
            </a:r>
            <a:r>
              <a:rPr spc="-235" dirty="0"/>
              <a:t> </a:t>
            </a:r>
            <a:r>
              <a:rPr dirty="0"/>
              <a:t>maintien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331" y="1605535"/>
            <a:ext cx="8004175" cy="3617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La </a:t>
            </a:r>
            <a:r>
              <a:rPr sz="2800" dirty="0">
                <a:latin typeface="Arial MT"/>
                <a:cs typeface="Arial MT"/>
              </a:rPr>
              <a:t>personne </a:t>
            </a:r>
            <a:r>
              <a:rPr sz="2800" spc="-5" dirty="0">
                <a:latin typeface="Arial MT"/>
                <a:cs typeface="Arial MT"/>
              </a:rPr>
              <a:t>a effectivement changé son 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comportement,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son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objectif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été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atteint,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mais, </a:t>
            </a:r>
            <a:r>
              <a:rPr sz="2800" spc="-5" dirty="0">
                <a:latin typeface="Arial MT"/>
                <a:cs typeface="Arial MT"/>
              </a:rPr>
              <a:t>là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encore,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risque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de </a:t>
            </a:r>
            <a:r>
              <a:rPr sz="2800" dirty="0">
                <a:latin typeface="Arial MT"/>
                <a:cs typeface="Arial MT"/>
              </a:rPr>
              <a:t>rechute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existe.</a:t>
            </a:r>
            <a:endParaRPr sz="2800">
              <a:latin typeface="Arial MT"/>
              <a:cs typeface="Arial MT"/>
            </a:endParaRPr>
          </a:p>
          <a:p>
            <a:pPr marL="355600" marR="485140" indent="-342900"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Actions </a:t>
            </a:r>
            <a:r>
              <a:rPr sz="2800" dirty="0">
                <a:latin typeface="Arial MT"/>
                <a:cs typeface="Arial MT"/>
              </a:rPr>
              <a:t>appropriées </a:t>
            </a:r>
            <a:r>
              <a:rPr sz="2800" spc="-5" dirty="0">
                <a:latin typeface="Arial MT"/>
                <a:cs typeface="Arial MT"/>
              </a:rPr>
              <a:t>à ce stade : les </a:t>
            </a:r>
            <a:r>
              <a:rPr sz="2800" dirty="0">
                <a:latin typeface="Arial MT"/>
                <a:cs typeface="Arial MT"/>
              </a:rPr>
              <a:t>contre-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mesures « </a:t>
            </a:r>
            <a:r>
              <a:rPr sz="2800" dirty="0">
                <a:latin typeface="Arial MT"/>
                <a:cs typeface="Arial MT"/>
              </a:rPr>
              <a:t>environnementales », </a:t>
            </a:r>
            <a:r>
              <a:rPr sz="2800" spc="-5" dirty="0">
                <a:latin typeface="Arial MT"/>
                <a:cs typeface="Arial MT"/>
              </a:rPr>
              <a:t>les relations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d’aide </a:t>
            </a:r>
            <a:r>
              <a:rPr sz="2800" dirty="0">
                <a:latin typeface="Arial MT"/>
                <a:cs typeface="Arial MT"/>
              </a:rPr>
              <a:t>(créer </a:t>
            </a:r>
            <a:r>
              <a:rPr sz="2800" spc="-5" dirty="0">
                <a:latin typeface="Arial MT"/>
                <a:cs typeface="Arial MT"/>
              </a:rPr>
              <a:t>et </a:t>
            </a:r>
            <a:r>
              <a:rPr sz="2800" dirty="0">
                <a:latin typeface="Arial MT"/>
                <a:cs typeface="Arial MT"/>
              </a:rPr>
              <a:t>faire vivre </a:t>
            </a:r>
            <a:r>
              <a:rPr sz="2800" spc="-5" dirty="0">
                <a:latin typeface="Arial MT"/>
                <a:cs typeface="Arial MT"/>
              </a:rPr>
              <a:t>des </a:t>
            </a:r>
            <a:r>
              <a:rPr sz="2800" dirty="0">
                <a:latin typeface="Arial MT"/>
                <a:cs typeface="Arial MT"/>
              </a:rPr>
              <a:t>réseaux, </a:t>
            </a:r>
            <a:r>
              <a:rPr sz="2800" spc="-5" dirty="0">
                <a:latin typeface="Arial MT"/>
                <a:cs typeface="Arial MT"/>
              </a:rPr>
              <a:t>des 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collectifs…).</a:t>
            </a:r>
            <a:endParaRPr sz="2800">
              <a:latin typeface="Arial MT"/>
              <a:cs typeface="Arial MT"/>
            </a:endParaRPr>
          </a:p>
          <a:p>
            <a:pPr marL="12700">
              <a:spcBef>
                <a:spcPts val="710"/>
              </a:spcBef>
            </a:pPr>
            <a:r>
              <a:rPr sz="2800" spc="-5" dirty="0">
                <a:latin typeface="Arial MT"/>
                <a:cs typeface="Arial MT"/>
              </a:rPr>
              <a:t>•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573</Words>
  <Application>Microsoft Office PowerPoint</Application>
  <PresentationFormat>Grand écran</PresentationFormat>
  <Paragraphs>32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Arial MT</vt:lpstr>
      <vt:lpstr>Calibri</vt:lpstr>
      <vt:lpstr>Calibri Light</vt:lpstr>
      <vt:lpstr>Thème Office</vt:lpstr>
      <vt:lpstr>Présentation PowerPoint</vt:lpstr>
      <vt:lpstr>Les étapes et les modes  d’accompagnement du changement de  comportement</vt:lpstr>
      <vt:lpstr>La précontemplation</vt:lpstr>
      <vt:lpstr>La contemplation</vt:lpstr>
      <vt:lpstr>La préparation</vt:lpstr>
      <vt:lpstr>L'action</vt:lpstr>
      <vt:lpstr>L'action</vt:lpstr>
      <vt:lpstr>Le maintien</vt:lpstr>
      <vt:lpstr>Le maintien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Dr KABORE</dc:creator>
  <cp:lastModifiedBy>Dr KABORE</cp:lastModifiedBy>
  <cp:revision>1</cp:revision>
  <dcterms:created xsi:type="dcterms:W3CDTF">2022-06-07T17:45:35Z</dcterms:created>
  <dcterms:modified xsi:type="dcterms:W3CDTF">2022-06-07T17:54:50Z</dcterms:modified>
</cp:coreProperties>
</file>