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6" r:id="rId6"/>
    <p:sldId id="277"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0" r:id="rId20"/>
    <p:sldId id="291" r:id="rId21"/>
    <p:sldId id="292" r:id="rId22"/>
    <p:sldId id="293" r:id="rId23"/>
    <p:sldId id="294" r:id="rId24"/>
    <p:sldId id="295" r:id="rId25"/>
    <p:sldId id="296" r:id="rId26"/>
    <p:sldId id="297" r:id="rId27"/>
    <p:sldId id="298" r:id="rId28"/>
    <p:sldId id="299" r:id="rId29"/>
    <p:sldId id="300" r:id="rId3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85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D6B58EA4-F603-434D-9C9D-0DE1E8D799DA}" type="datetimeFigureOut">
              <a:rPr lang="fr-FR" smtClean="0"/>
              <a:t>06/05/2019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1989828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6B58EA4-F603-434D-9C9D-0DE1E8D799DA}" type="datetimeFigureOut">
              <a:rPr lang="fr-FR" smtClean="0"/>
              <a:t>06/05/2019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3237371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6B58EA4-F603-434D-9C9D-0DE1E8D799DA}" type="datetimeFigureOut">
              <a:rPr lang="fr-FR" smtClean="0"/>
              <a:t>06/05/2019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3038489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6B58EA4-F603-434D-9C9D-0DE1E8D799DA}" type="datetimeFigureOut">
              <a:rPr lang="fr-FR" smtClean="0"/>
              <a:t>06/05/2019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1171544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D6B58EA4-F603-434D-9C9D-0DE1E8D799DA}" type="datetimeFigureOut">
              <a:rPr lang="fr-FR" smtClean="0"/>
              <a:t>06/05/2019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1243914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6B58EA4-F603-434D-9C9D-0DE1E8D799DA}" type="datetimeFigureOut">
              <a:rPr lang="fr-FR" smtClean="0"/>
              <a:t>06/05/2019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1510633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6B58EA4-F603-434D-9C9D-0DE1E8D799DA}" type="datetimeFigureOut">
              <a:rPr lang="fr-FR" smtClean="0"/>
              <a:t>06/05/2019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3566322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D6B58EA4-F603-434D-9C9D-0DE1E8D799DA}" type="datetimeFigureOut">
              <a:rPr lang="fr-FR" smtClean="0"/>
              <a:t>06/05/2019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2103180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6B58EA4-F603-434D-9C9D-0DE1E8D799DA}" type="datetimeFigureOut">
              <a:rPr lang="fr-FR" smtClean="0"/>
              <a:t>06/05/2019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3773865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D6B58EA4-F603-434D-9C9D-0DE1E8D799DA}" type="datetimeFigureOut">
              <a:rPr lang="fr-FR" smtClean="0"/>
              <a:t>06/05/2019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1726805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D6B58EA4-F603-434D-9C9D-0DE1E8D799DA}" type="datetimeFigureOut">
              <a:rPr lang="fr-FR" smtClean="0"/>
              <a:t>06/05/2019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812728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B58EA4-F603-434D-9C9D-0DE1E8D799DA}" type="datetimeFigureOut">
              <a:rPr lang="fr-FR" smtClean="0"/>
              <a:t>06/05/2019</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3A74BB-7CB2-4945-99D5-FF2C3E64EC48}" type="slidenum">
              <a:rPr lang="fr-FR" smtClean="0"/>
              <a:t>‹N°›</a:t>
            </a:fld>
            <a:endParaRPr lang="fr-FR"/>
          </a:p>
        </p:txBody>
      </p:sp>
    </p:spTree>
    <p:extLst>
      <p:ext uri="{BB962C8B-B14F-4D97-AF65-F5344CB8AC3E}">
        <p14:creationId xmlns:p14="http://schemas.microsoft.com/office/powerpoint/2010/main" val="1828152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smtClean="0">
                <a:solidFill>
                  <a:srgbClr val="7030A0"/>
                </a:solidFill>
                <a:latin typeface="Times New Roman" panose="02020603050405020304" pitchFamily="18" charset="0"/>
                <a:cs typeface="Times New Roman" panose="02020603050405020304" pitchFamily="18" charset="0"/>
              </a:rPr>
              <a:t>Module</a:t>
            </a:r>
            <a:r>
              <a:rPr lang="fr-FR" b="1" dirty="0" smtClean="0">
                <a:solidFill>
                  <a:srgbClr val="7030A0"/>
                </a:solidFill>
              </a:rPr>
              <a:t> I: La gestion du temps</a:t>
            </a:r>
            <a:endParaRPr lang="fr-FR" b="1" dirty="0">
              <a:solidFill>
                <a:srgbClr val="7030A0"/>
              </a:solidFill>
            </a:endParaRPr>
          </a:p>
        </p:txBody>
      </p:sp>
      <p:sp>
        <p:nvSpPr>
          <p:cNvPr id="3" name="Sous-titre 2"/>
          <p:cNvSpPr>
            <a:spLocks noGrp="1"/>
          </p:cNvSpPr>
          <p:nvPr>
            <p:ph type="subTitle" idx="1"/>
          </p:nvPr>
        </p:nvSpPr>
        <p:spPr>
          <a:xfrm>
            <a:off x="1524000" y="3602038"/>
            <a:ext cx="9144000" cy="1441450"/>
          </a:xfrm>
        </p:spPr>
        <p:txBody>
          <a:bodyPr/>
          <a:lstStyle/>
          <a:p>
            <a:pPr>
              <a:lnSpc>
                <a:spcPct val="115000"/>
              </a:lnSpc>
              <a:spcAft>
                <a:spcPts val="1000"/>
              </a:spcAft>
            </a:pPr>
            <a:r>
              <a:rPr lang="fr-FR"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Partie </a:t>
            </a:r>
            <a:r>
              <a:rPr lang="fr-FR" sz="28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II</a:t>
            </a:r>
            <a:r>
              <a:rPr lang="fr-FR"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La maîtrise du temps : les obstacles</a:t>
            </a:r>
            <a:endParaRPr lang="fr-FR"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235242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spcAft>
                <a:spcPts val="0"/>
              </a:spcAft>
            </a:pPr>
            <a:r>
              <a:rPr lang="fr-FR" i="1" dirty="0">
                <a:latin typeface="Times New Roman" panose="02020603050405020304" pitchFamily="18" charset="0"/>
                <a:ea typeface="Times New Roman" panose="02020603050405020304" pitchFamily="18" charset="0"/>
                <a:cs typeface="Arial" panose="020B0604020202020204" pitchFamily="34" charset="0"/>
              </a:rPr>
              <a:t>LE STYLE PERSONNEL DE GESTION</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r>
              <a:rPr lang="fr-FR" sz="3100" i="1" dirty="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t>« CONNAIS-TOI TOI-MÊME </a:t>
            </a:r>
            <a:r>
              <a:rPr lang="fr-FR" sz="3100" i="1" dirty="0" smtClean="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t>» SOCRATE</a:t>
            </a:r>
            <a:r>
              <a:rPr lang="fr-FR" sz="3100" i="1" dirty="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t/>
            </a:r>
            <a:br>
              <a:rPr lang="fr-FR" sz="3100" i="1" dirty="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br>
            <a:endParaRPr lang="fr-FR" sz="3100" dirty="0">
              <a:solidFill>
                <a:schemeClr val="accent1">
                  <a:lumMod val="75000"/>
                </a:schemeClr>
              </a:solidFill>
            </a:endParaRPr>
          </a:p>
        </p:txBody>
      </p:sp>
      <p:sp>
        <p:nvSpPr>
          <p:cNvPr id="3" name="Espace réservé du contenu 2"/>
          <p:cNvSpPr>
            <a:spLocks noGrp="1"/>
          </p:cNvSpPr>
          <p:nvPr>
            <p:ph idx="1"/>
          </p:nvPr>
        </p:nvSpPr>
        <p:spPr>
          <a:xfrm>
            <a:off x="838200" y="2011362"/>
            <a:ext cx="10763250" cy="4846638"/>
          </a:xfrm>
        </p:spPr>
        <p:txBody>
          <a:bodyPr>
            <a:normAutofit/>
          </a:bodyPr>
          <a:lstStyle/>
          <a:p>
            <a:pPr marL="0" indent="0">
              <a:spcAft>
                <a:spcPts val="0"/>
              </a:spcAft>
              <a:buNone/>
            </a:pPr>
            <a:r>
              <a:rPr lang="fr-FR" sz="4000" dirty="0">
                <a:latin typeface="Times New Roman" panose="02020603050405020304" pitchFamily="18" charset="0"/>
                <a:ea typeface="Times New Roman" panose="02020603050405020304" pitchFamily="18" charset="0"/>
                <a:cs typeface="Arial" panose="020B0604020202020204" pitchFamily="34" charset="0"/>
              </a:rPr>
              <a:t>Bien connaître son style de gestion est essentiel pour améliorer son efficacité personnelle. Certaines gens sont perfectionnistes, méthodiques, intuitifs, laxistes ou relationnistes, etc. Le questionnaire du pré-test a déjà fourni des pistes pour établir des profils. Voici quelques styles de gestion permettant de constater qu’une personne est toujours un alliage de plusieurs styles</a:t>
            </a:r>
            <a:r>
              <a:rPr lang="fr-FR" sz="40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408142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092200"/>
          </a:xfrm>
        </p:spPr>
        <p:txBody>
          <a:bodyPr>
            <a:normAutofit fontScale="90000"/>
          </a:bodyPr>
          <a:lstStyle/>
          <a:p>
            <a:pPr algn="ctr">
              <a:spcAft>
                <a:spcPts val="0"/>
              </a:spcAft>
            </a:pPr>
            <a:r>
              <a:rPr lang="fr-FR" i="1" dirty="0">
                <a:latin typeface="Times New Roman" panose="02020603050405020304" pitchFamily="18" charset="0"/>
                <a:ea typeface="Times New Roman" panose="02020603050405020304" pitchFamily="18" charset="0"/>
                <a:cs typeface="Arial" panose="020B0604020202020204" pitchFamily="34" charset="0"/>
              </a:rPr>
              <a:t>LE STYLE PERSONNEL DE GESTION</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r>
              <a:rPr lang="fr-FR" sz="3100" i="1" dirty="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t>« CONNAIS-TOI TOI-MÊME </a:t>
            </a:r>
            <a:r>
              <a:rPr lang="fr-FR" sz="3100" i="1" dirty="0" smtClean="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t>» SOCRATE</a:t>
            </a:r>
            <a:r>
              <a:rPr lang="fr-FR" sz="3100" i="1" dirty="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t/>
            </a:r>
            <a:br>
              <a:rPr lang="fr-FR" sz="3100" i="1" dirty="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br>
            <a:endParaRPr lang="fr-FR" sz="3100" dirty="0">
              <a:solidFill>
                <a:schemeClr val="accent1">
                  <a:lumMod val="75000"/>
                </a:schemeClr>
              </a:solidFill>
            </a:endParaRPr>
          </a:p>
        </p:txBody>
      </p:sp>
      <p:sp>
        <p:nvSpPr>
          <p:cNvPr id="3" name="Espace réservé du contenu 2"/>
          <p:cNvSpPr>
            <a:spLocks noGrp="1"/>
          </p:cNvSpPr>
          <p:nvPr>
            <p:ph idx="1"/>
          </p:nvPr>
        </p:nvSpPr>
        <p:spPr>
          <a:xfrm>
            <a:off x="838200" y="1343025"/>
            <a:ext cx="10763250" cy="5514975"/>
          </a:xfrm>
        </p:spPr>
        <p:txBody>
          <a:bodyPr>
            <a:normAutofit fontScale="62500" lnSpcReduction="20000"/>
          </a:bodyPr>
          <a:lstStyle/>
          <a:p>
            <a:pPr marL="0" indent="0">
              <a:spcAft>
                <a:spcPts val="0"/>
              </a:spcAft>
              <a:buNone/>
            </a:pPr>
            <a:r>
              <a:rPr lang="fr-FR" sz="4000" b="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I. La procrastination 1/2</a:t>
            </a:r>
            <a:endParaRPr lang="fr-FR"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marR="12700" indent="0" algn="just">
              <a:lnSpc>
                <a:spcPct val="100000"/>
              </a:lnSpc>
              <a:spcAft>
                <a:spcPts val="0"/>
              </a:spcAft>
              <a:buNone/>
            </a:pPr>
            <a:r>
              <a:rPr lang="fr-FR" sz="4000" dirty="0">
                <a:latin typeface="Times New Roman" panose="02020603050405020304" pitchFamily="18" charset="0"/>
                <a:ea typeface="Times New Roman" panose="02020603050405020304" pitchFamily="18" charset="0"/>
                <a:cs typeface="Arial" panose="020B0604020202020204" pitchFamily="34" charset="0"/>
              </a:rPr>
              <a:t>Le « </a:t>
            </a:r>
            <a:r>
              <a:rPr lang="fr-FR" sz="4000" dirty="0" err="1">
                <a:latin typeface="Times New Roman" panose="02020603050405020304" pitchFamily="18" charset="0"/>
                <a:ea typeface="Times New Roman" panose="02020603050405020304" pitchFamily="18" charset="0"/>
                <a:cs typeface="Arial" panose="020B0604020202020204" pitchFamily="34" charset="0"/>
              </a:rPr>
              <a:t>procrastinateur</a:t>
            </a:r>
            <a:r>
              <a:rPr lang="fr-FR" sz="4000" dirty="0">
                <a:latin typeface="Times New Roman" panose="02020603050405020304" pitchFamily="18" charset="0"/>
                <a:ea typeface="Times New Roman" panose="02020603050405020304" pitchFamily="18" charset="0"/>
                <a:cs typeface="Arial" panose="020B0604020202020204" pitchFamily="34" charset="0"/>
              </a:rPr>
              <a:t> » remet à demain (ou à plus tard) ce qui doit être fait aujourd’hui. Cette habitude mène à une effarante perte d’énergie et à beaucoup d’inefficacité. Elle peut même être dangereuse car elle oblige à régler dans l’urgence et de manière précipitée des tâches importantes. Il faut d’abord tenter de savoir pourquoi on agit ainsi et développer de nouvelles habitudes. Parmi celles-ci, on pourrait commencer systématiquement sa journée par des tâches que l’on n’aime pas beaucoup (ce sont souvent celles-là que l’on remet au lendemain). On éprouve un véritable soulagement lorsqu’elles sont accomplies, ce qui permet de passer une bien meilleure journée! (Cf. Loi de Parkinson</a:t>
            </a:r>
            <a:r>
              <a:rPr lang="fr-FR" sz="40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dirty="0">
              <a:latin typeface="Calibri" panose="020F0502020204030204" pitchFamily="34" charset="0"/>
              <a:ea typeface="Calibri" panose="020F0502020204030204" pitchFamily="34" charset="0"/>
              <a:cs typeface="Arial" panose="020B0604020202020204" pitchFamily="34" charset="0"/>
            </a:endParaRPr>
          </a:p>
          <a:p>
            <a:pPr marL="0" marR="546100" indent="0" algn="just">
              <a:lnSpc>
                <a:spcPct val="104000"/>
              </a:lnSpc>
              <a:spcAft>
                <a:spcPts val="0"/>
              </a:spcAft>
              <a:buNone/>
            </a:pPr>
            <a:r>
              <a:rPr lang="fr-FR" sz="4000" dirty="0">
                <a:latin typeface="Times New Roman" panose="02020603050405020304" pitchFamily="18" charset="0"/>
                <a:ea typeface="Times New Roman" panose="02020603050405020304" pitchFamily="18" charset="0"/>
                <a:cs typeface="Arial" panose="020B0604020202020204" pitchFamily="34" charset="0"/>
              </a:rPr>
              <a:t>Chaque personne a une horloge interne qui règle son rythme de travail et détermine les moments pendant lesquels elle travaille mieux</a:t>
            </a:r>
            <a:r>
              <a:rPr lang="fr-FR" sz="40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dirty="0">
              <a:latin typeface="Calibri" panose="020F0502020204030204" pitchFamily="34" charset="0"/>
              <a:ea typeface="Calibri" panose="020F0502020204030204" pitchFamily="34" charset="0"/>
              <a:cs typeface="Arial" panose="020B0604020202020204" pitchFamily="34" charset="0"/>
            </a:endParaRPr>
          </a:p>
          <a:p>
            <a:pPr marL="0" marR="254000" indent="0" algn="just">
              <a:lnSpc>
                <a:spcPct val="101000"/>
              </a:lnSpc>
              <a:spcAft>
                <a:spcPts val="0"/>
              </a:spcAft>
              <a:buNone/>
            </a:pPr>
            <a:r>
              <a:rPr lang="fr-FR" sz="4000" dirty="0">
                <a:latin typeface="Times New Roman" panose="02020603050405020304" pitchFamily="18" charset="0"/>
                <a:ea typeface="Times New Roman" panose="02020603050405020304" pitchFamily="18" charset="0"/>
                <a:cs typeface="Arial" panose="020B0604020202020204" pitchFamily="34" charset="0"/>
              </a:rPr>
              <a:t>Certains diront qu’ils sont « du matin », d’autres « des oiseaux de nuit ». À la longue on s’imagine destiné à réaliser des tâches plus importantes le matin ou le soir, sans remettre en question ce rythme subjectif.</a:t>
            </a:r>
            <a:endParaRPr lang="fr-FR"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90441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092200"/>
          </a:xfrm>
        </p:spPr>
        <p:txBody>
          <a:bodyPr>
            <a:normAutofit fontScale="90000"/>
          </a:bodyPr>
          <a:lstStyle/>
          <a:p>
            <a:pPr algn="ctr">
              <a:spcAft>
                <a:spcPts val="0"/>
              </a:spcAft>
            </a:pPr>
            <a:r>
              <a:rPr lang="fr-FR" i="1" dirty="0">
                <a:latin typeface="Times New Roman" panose="02020603050405020304" pitchFamily="18" charset="0"/>
                <a:ea typeface="Times New Roman" panose="02020603050405020304" pitchFamily="18" charset="0"/>
                <a:cs typeface="Arial" panose="020B0604020202020204" pitchFamily="34" charset="0"/>
              </a:rPr>
              <a:t>LE STYLE PERSONNEL DE GESTION</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r>
              <a:rPr lang="fr-FR" sz="3100" i="1" dirty="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t>« CONNAIS-TOI TOI-MÊME </a:t>
            </a:r>
            <a:r>
              <a:rPr lang="fr-FR" sz="3100" i="1" dirty="0" smtClean="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t>» SOCRATE</a:t>
            </a:r>
            <a:r>
              <a:rPr lang="fr-FR" sz="3100" i="1" dirty="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t/>
            </a:r>
            <a:br>
              <a:rPr lang="fr-FR" sz="3100" i="1" dirty="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br>
            <a:endParaRPr lang="fr-FR" sz="3100" dirty="0">
              <a:solidFill>
                <a:schemeClr val="accent1">
                  <a:lumMod val="75000"/>
                </a:schemeClr>
              </a:solidFill>
            </a:endParaRPr>
          </a:p>
        </p:txBody>
      </p:sp>
      <p:sp>
        <p:nvSpPr>
          <p:cNvPr id="3" name="Espace réservé du contenu 2"/>
          <p:cNvSpPr>
            <a:spLocks noGrp="1"/>
          </p:cNvSpPr>
          <p:nvPr>
            <p:ph idx="1"/>
          </p:nvPr>
        </p:nvSpPr>
        <p:spPr>
          <a:xfrm>
            <a:off x="838200" y="1343026"/>
            <a:ext cx="10948988" cy="5272088"/>
          </a:xfrm>
        </p:spPr>
        <p:txBody>
          <a:bodyPr>
            <a:normAutofit fontScale="70000" lnSpcReduction="20000"/>
          </a:bodyPr>
          <a:lstStyle/>
          <a:p>
            <a:pPr marL="0" indent="0">
              <a:spcAft>
                <a:spcPts val="0"/>
              </a:spcAft>
              <a:buNone/>
            </a:pPr>
            <a:r>
              <a:rPr lang="fr-FR" sz="4000" b="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I. La procrastination 2/2</a:t>
            </a:r>
            <a:endParaRPr lang="fr-FR"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0" marR="38100" indent="0">
              <a:lnSpc>
                <a:spcPct val="101000"/>
              </a:lnSpc>
              <a:spcAft>
                <a:spcPts val="0"/>
              </a:spcAft>
              <a:buNone/>
            </a:pPr>
            <a:r>
              <a:rPr lang="fr-FR" dirty="0">
                <a:latin typeface="Times New Roman" panose="02020603050405020304" pitchFamily="18" charset="0"/>
                <a:ea typeface="Times New Roman" panose="02020603050405020304" pitchFamily="18" charset="0"/>
                <a:cs typeface="Arial" panose="020B0604020202020204" pitchFamily="34" charset="0"/>
              </a:rPr>
              <a:t>Accomplir les activités importantes ou qui réclament une dépense émotionnelle intense au moment le plus fort de son rythme est certainement un gage de réussite et d’épargne d’énergie. Par ailleurs, il faut se souvenir qu’il est inutile d’entreprendre une tâche d’envergure lorsque le temps manque. Quatre petits quarts d’heure éparpillés dans la journée ne constitueront jamais l’heure de réflexion dont on a besoin pour planifier. Il importe donc de choisir ses activités en fonction de son énergie mais aussi de ses disponibilités réelles. Il faut donc planifier </a:t>
            </a:r>
            <a:r>
              <a:rPr lang="fr-FR" dirty="0" smtClean="0">
                <a:latin typeface="Times New Roman" panose="02020603050405020304" pitchFamily="18" charset="0"/>
                <a:ea typeface="Times New Roman" panose="02020603050405020304" pitchFamily="18" charset="0"/>
                <a:cs typeface="Arial" panose="020B0604020202020204" pitchFamily="34" charset="0"/>
              </a:rPr>
              <a:t>soigneusement.</a:t>
            </a:r>
            <a:endParaRPr lang="fr-FR" dirty="0" smtClean="0">
              <a:latin typeface="Calibri" panose="020F0502020204030204" pitchFamily="34" charset="0"/>
              <a:ea typeface="Times New Roman" panose="02020603050405020304" pitchFamily="18" charset="0"/>
              <a:cs typeface="Arial" panose="020B0604020202020204" pitchFamily="34" charset="0"/>
            </a:endParaRPr>
          </a:p>
          <a:p>
            <a:pPr marL="0" marR="38100" indent="0">
              <a:lnSpc>
                <a:spcPct val="101000"/>
              </a:lnSpc>
              <a:spcAft>
                <a:spcPts val="0"/>
              </a:spcAft>
              <a:buNone/>
            </a:pPr>
            <a:r>
              <a:rPr lang="fr-FR" dirty="0" smtClean="0">
                <a:latin typeface="Times New Roman" panose="02020603050405020304" pitchFamily="18" charset="0"/>
                <a:ea typeface="Times New Roman" panose="02020603050405020304" pitchFamily="18" charset="0"/>
                <a:cs typeface="Arial" panose="020B0604020202020204" pitchFamily="34" charset="0"/>
              </a:rPr>
              <a:t>Voici </a:t>
            </a:r>
            <a:r>
              <a:rPr lang="fr-FR" dirty="0">
                <a:latin typeface="Times New Roman" panose="02020603050405020304" pitchFamily="18" charset="0"/>
                <a:ea typeface="Times New Roman" panose="02020603050405020304" pitchFamily="18" charset="0"/>
                <a:cs typeface="Arial" panose="020B0604020202020204" pitchFamily="34" charset="0"/>
              </a:rPr>
              <a:t>quelques conseils pour combattre la procrastination </a:t>
            </a:r>
            <a:r>
              <a:rPr lang="fr-FR" dirty="0" smtClean="0">
                <a:latin typeface="Times New Roman" panose="02020603050405020304" pitchFamily="18" charset="0"/>
                <a:ea typeface="Times New Roman" panose="02020603050405020304" pitchFamily="18" charset="0"/>
                <a:cs typeface="Arial" panose="020B0604020202020204" pitchFamily="34" charset="0"/>
              </a:rPr>
              <a:t>:</a:t>
            </a:r>
            <a:endParaRPr lang="fr-FR" dirty="0" smtClean="0">
              <a:latin typeface="Calibri" panose="020F0502020204030204" pitchFamily="34" charset="0"/>
              <a:ea typeface="Times New Roman" panose="02020603050405020304" pitchFamily="18" charset="0"/>
              <a:cs typeface="Arial" panose="020B0604020202020204" pitchFamily="34" charset="0"/>
            </a:endParaRPr>
          </a:p>
          <a:p>
            <a:pPr marR="38100">
              <a:lnSpc>
                <a:spcPct val="101000"/>
              </a:lnSpc>
              <a:spcAft>
                <a:spcPts val="0"/>
              </a:spcAft>
              <a:buFont typeface="Wingdings" panose="05000000000000000000" pitchFamily="2" charset="2"/>
              <a:buChar char="ü"/>
            </a:pPr>
            <a:r>
              <a:rPr lang="fr-FR" dirty="0" smtClean="0">
                <a:latin typeface="Times New Roman" panose="02020603050405020304" pitchFamily="18" charset="0"/>
                <a:ea typeface="Times New Roman" panose="02020603050405020304" pitchFamily="18" charset="0"/>
                <a:cs typeface="Arial" panose="020B0604020202020204" pitchFamily="34" charset="0"/>
              </a:rPr>
              <a:t>Il </a:t>
            </a:r>
            <a:r>
              <a:rPr lang="fr-FR" dirty="0">
                <a:latin typeface="Times New Roman" panose="02020603050405020304" pitchFamily="18" charset="0"/>
                <a:ea typeface="Times New Roman" panose="02020603050405020304" pitchFamily="18" charset="0"/>
                <a:cs typeface="Arial" panose="020B0604020202020204" pitchFamily="34" charset="0"/>
              </a:rPr>
              <a:t>faut d’abord admettre le problème, puis en identifier les </a:t>
            </a:r>
            <a:r>
              <a:rPr lang="fr-FR" dirty="0" smtClean="0">
                <a:latin typeface="Times New Roman" panose="02020603050405020304" pitchFamily="18" charset="0"/>
                <a:ea typeface="Times New Roman" panose="02020603050405020304" pitchFamily="18" charset="0"/>
                <a:cs typeface="Arial" panose="020B0604020202020204" pitchFamily="34" charset="0"/>
              </a:rPr>
              <a:t>causes.</a:t>
            </a:r>
            <a:endParaRPr lang="fr-FR" sz="1800" dirty="0" smtClean="0">
              <a:latin typeface="Calibri" panose="020F0502020204030204" pitchFamily="34" charset="0"/>
              <a:ea typeface="Times New Roman" panose="02020603050405020304" pitchFamily="18" charset="0"/>
              <a:cs typeface="Arial" panose="020B0604020202020204" pitchFamily="34" charset="0"/>
            </a:endParaRPr>
          </a:p>
          <a:p>
            <a:pPr marR="38100">
              <a:lnSpc>
                <a:spcPct val="101000"/>
              </a:lnSpc>
              <a:spcAft>
                <a:spcPts val="0"/>
              </a:spcAft>
              <a:buFont typeface="Wingdings" panose="05000000000000000000" pitchFamily="2" charset="2"/>
              <a:buChar char="ü"/>
            </a:pPr>
            <a:r>
              <a:rPr lang="fr-FR" dirty="0" smtClean="0">
                <a:latin typeface="Times New Roman" panose="02020603050405020304" pitchFamily="18" charset="0"/>
                <a:ea typeface="Times New Roman" panose="02020603050405020304" pitchFamily="18" charset="0"/>
                <a:cs typeface="Arial" panose="020B0604020202020204" pitchFamily="34" charset="0"/>
              </a:rPr>
              <a:t>Commencer </a:t>
            </a:r>
            <a:r>
              <a:rPr lang="fr-FR" dirty="0">
                <a:latin typeface="Times New Roman" panose="02020603050405020304" pitchFamily="18" charset="0"/>
                <a:ea typeface="Times New Roman" panose="02020603050405020304" pitchFamily="18" charset="0"/>
                <a:cs typeface="Arial" panose="020B0604020202020204" pitchFamily="34" charset="0"/>
              </a:rPr>
              <a:t>par faire les tâches difficiles, celles que l’on n’aime </a:t>
            </a:r>
            <a:r>
              <a:rPr lang="fr-FR" dirty="0" smtClean="0">
                <a:latin typeface="Times New Roman" panose="02020603050405020304" pitchFamily="18" charset="0"/>
                <a:ea typeface="Times New Roman" panose="02020603050405020304" pitchFamily="18" charset="0"/>
                <a:cs typeface="Arial" panose="020B0604020202020204" pitchFamily="34" charset="0"/>
              </a:rPr>
              <a:t>pas.</a:t>
            </a:r>
            <a:endParaRPr lang="fr-FR" sz="1600" dirty="0" smtClean="0">
              <a:latin typeface="Calibri" panose="020F0502020204030204" pitchFamily="34" charset="0"/>
              <a:ea typeface="Times New Roman" panose="02020603050405020304" pitchFamily="18" charset="0"/>
              <a:cs typeface="Arial" panose="020B0604020202020204" pitchFamily="34" charset="0"/>
            </a:endParaRPr>
          </a:p>
          <a:p>
            <a:pPr marR="38100">
              <a:lnSpc>
                <a:spcPct val="101000"/>
              </a:lnSpc>
              <a:spcAft>
                <a:spcPts val="0"/>
              </a:spcAft>
              <a:buFont typeface="Wingdings" panose="05000000000000000000" pitchFamily="2" charset="2"/>
              <a:buChar char="ü"/>
            </a:pPr>
            <a:r>
              <a:rPr lang="fr-FR" dirty="0" smtClean="0">
                <a:latin typeface="Times New Roman" panose="02020603050405020304" pitchFamily="18" charset="0"/>
                <a:ea typeface="Times New Roman" panose="02020603050405020304" pitchFamily="18" charset="0"/>
                <a:cs typeface="Arial" panose="020B0604020202020204" pitchFamily="34" charset="0"/>
              </a:rPr>
              <a:t>Savoir </a:t>
            </a:r>
            <a:r>
              <a:rPr lang="fr-FR" dirty="0">
                <a:latin typeface="Times New Roman" panose="02020603050405020304" pitchFamily="18" charset="0"/>
                <a:ea typeface="Times New Roman" panose="02020603050405020304" pitchFamily="18" charset="0"/>
                <a:cs typeface="Arial" panose="020B0604020202020204" pitchFamily="34" charset="0"/>
              </a:rPr>
              <a:t>se ménager des pauses; diviser les tâches et s’accorder une récompense quand on a réussi à avancer dans son </a:t>
            </a:r>
            <a:r>
              <a:rPr lang="fr-FR" dirty="0" smtClean="0">
                <a:latin typeface="Times New Roman" panose="02020603050405020304" pitchFamily="18" charset="0"/>
                <a:ea typeface="Times New Roman" panose="02020603050405020304" pitchFamily="18" charset="0"/>
                <a:cs typeface="Arial" panose="020B0604020202020204" pitchFamily="34" charset="0"/>
              </a:rPr>
              <a:t>travail.</a:t>
            </a:r>
            <a:endParaRPr lang="fr-FR" sz="1600" dirty="0" smtClean="0">
              <a:latin typeface="Calibri" panose="020F0502020204030204" pitchFamily="34" charset="0"/>
              <a:ea typeface="Times New Roman" panose="02020603050405020304" pitchFamily="18" charset="0"/>
              <a:cs typeface="Arial" panose="020B0604020202020204" pitchFamily="34" charset="0"/>
            </a:endParaRPr>
          </a:p>
          <a:p>
            <a:pPr marR="38100">
              <a:lnSpc>
                <a:spcPct val="101000"/>
              </a:lnSpc>
              <a:spcAft>
                <a:spcPts val="0"/>
              </a:spcAft>
              <a:buFont typeface="Wingdings" panose="05000000000000000000" pitchFamily="2" charset="2"/>
              <a:buChar char="ü"/>
            </a:pPr>
            <a:r>
              <a:rPr lang="fr-FR" dirty="0" smtClean="0">
                <a:latin typeface="Times New Roman" panose="02020603050405020304" pitchFamily="18" charset="0"/>
                <a:ea typeface="Times New Roman" panose="02020603050405020304" pitchFamily="18" charset="0"/>
                <a:cs typeface="Arial" panose="020B0604020202020204" pitchFamily="34" charset="0"/>
              </a:rPr>
              <a:t>S’attaquer </a:t>
            </a:r>
            <a:r>
              <a:rPr lang="fr-FR" dirty="0">
                <a:latin typeface="Times New Roman" panose="02020603050405020304" pitchFamily="18" charset="0"/>
                <a:ea typeface="Times New Roman" panose="02020603050405020304" pitchFamily="18" charset="0"/>
                <a:cs typeface="Arial" panose="020B0604020202020204" pitchFamily="34" charset="0"/>
              </a:rPr>
              <a:t>à la tâche même si elle inquiète ou angoisse; une fois commencée, elle se </a:t>
            </a:r>
            <a:r>
              <a:rPr lang="fr-FR" dirty="0" smtClean="0">
                <a:latin typeface="Times New Roman" panose="02020603050405020304" pitchFamily="18" charset="0"/>
                <a:ea typeface="Times New Roman" panose="02020603050405020304" pitchFamily="18" charset="0"/>
                <a:cs typeface="Arial" panose="020B0604020202020204" pitchFamily="34" charset="0"/>
              </a:rPr>
              <a:t>démystifie.</a:t>
            </a:r>
            <a:endParaRPr lang="fr-FR" sz="1600" dirty="0" smtClean="0">
              <a:latin typeface="Calibri" panose="020F0502020204030204" pitchFamily="34" charset="0"/>
              <a:ea typeface="Times New Roman" panose="02020603050405020304" pitchFamily="18" charset="0"/>
              <a:cs typeface="Arial" panose="020B0604020202020204" pitchFamily="34" charset="0"/>
            </a:endParaRPr>
          </a:p>
          <a:p>
            <a:pPr marR="38100">
              <a:lnSpc>
                <a:spcPct val="101000"/>
              </a:lnSpc>
              <a:spcAft>
                <a:spcPts val="0"/>
              </a:spcAft>
              <a:buFont typeface="Wingdings" panose="05000000000000000000" pitchFamily="2" charset="2"/>
              <a:buChar char="ü"/>
            </a:pPr>
            <a:r>
              <a:rPr lang="fr-FR" dirty="0" smtClean="0">
                <a:latin typeface="Times New Roman" panose="02020603050405020304" pitchFamily="18" charset="0"/>
                <a:ea typeface="Times New Roman" panose="02020603050405020304" pitchFamily="18" charset="0"/>
                <a:cs typeface="Arial" panose="020B0604020202020204" pitchFamily="34" charset="0"/>
              </a:rPr>
              <a:t>Une </a:t>
            </a:r>
            <a:r>
              <a:rPr lang="fr-FR" dirty="0">
                <a:latin typeface="Times New Roman" panose="02020603050405020304" pitchFamily="18" charset="0"/>
                <a:ea typeface="Times New Roman" panose="02020603050405020304" pitchFamily="18" charset="0"/>
                <a:cs typeface="Arial" panose="020B0604020202020204" pitchFamily="34" charset="0"/>
              </a:rPr>
              <a:t>tâche possède une tendance à prendre tout le temps qu’on lui alloue (Loi de Parkinson). Il faut donc fixer une échéance.</a:t>
            </a:r>
            <a:endParaRPr lang="fr-FR"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02646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092200"/>
          </a:xfrm>
        </p:spPr>
        <p:txBody>
          <a:bodyPr>
            <a:normAutofit fontScale="90000"/>
          </a:bodyPr>
          <a:lstStyle/>
          <a:p>
            <a:pPr algn="ctr">
              <a:spcAft>
                <a:spcPts val="0"/>
              </a:spcAft>
            </a:pPr>
            <a:r>
              <a:rPr lang="fr-FR" i="1" dirty="0">
                <a:latin typeface="Times New Roman" panose="02020603050405020304" pitchFamily="18" charset="0"/>
                <a:ea typeface="Times New Roman" panose="02020603050405020304" pitchFamily="18" charset="0"/>
                <a:cs typeface="Arial" panose="020B0604020202020204" pitchFamily="34" charset="0"/>
              </a:rPr>
              <a:t>LE STYLE PERSONNEL DE GESTION</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r>
              <a:rPr lang="fr-FR" sz="3100" i="1" dirty="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t>« CONNAIS-TOI TOI-MÊME </a:t>
            </a:r>
            <a:r>
              <a:rPr lang="fr-FR" sz="3100" i="1" dirty="0" smtClean="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t>» SOCRATE</a:t>
            </a:r>
            <a:r>
              <a:rPr lang="fr-FR" sz="3100" i="1" dirty="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t/>
            </a:r>
            <a:br>
              <a:rPr lang="fr-FR" sz="3100" i="1" dirty="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br>
            <a:endParaRPr lang="fr-FR" sz="3100" dirty="0">
              <a:solidFill>
                <a:schemeClr val="accent1">
                  <a:lumMod val="75000"/>
                </a:schemeClr>
              </a:solidFill>
            </a:endParaRPr>
          </a:p>
        </p:txBody>
      </p:sp>
      <p:sp>
        <p:nvSpPr>
          <p:cNvPr id="3" name="Espace réservé du contenu 2"/>
          <p:cNvSpPr>
            <a:spLocks noGrp="1"/>
          </p:cNvSpPr>
          <p:nvPr>
            <p:ph idx="1"/>
          </p:nvPr>
        </p:nvSpPr>
        <p:spPr>
          <a:xfrm>
            <a:off x="838200" y="1343026"/>
            <a:ext cx="10948988" cy="5272088"/>
          </a:xfrm>
        </p:spPr>
        <p:txBody>
          <a:bodyPr>
            <a:normAutofit fontScale="62500" lnSpcReduction="20000"/>
          </a:bodyPr>
          <a:lstStyle/>
          <a:p>
            <a:pPr marL="0" lvl="0" indent="0">
              <a:spcAft>
                <a:spcPts val="0"/>
              </a:spcAft>
              <a:buNone/>
              <a:tabLst>
                <a:tab pos="152400" algn="l"/>
              </a:tabLst>
            </a:pPr>
            <a:r>
              <a:rPr lang="fr-FR" sz="4000"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2.Le perfectionniste </a:t>
            </a:r>
          </a:p>
          <a:p>
            <a:pPr marL="0" marR="825500" indent="0" algn="just">
              <a:lnSpc>
                <a:spcPct val="112000"/>
              </a:lnSpc>
              <a:spcAft>
                <a:spcPts val="0"/>
              </a:spcAft>
              <a:buNone/>
            </a:pPr>
            <a:r>
              <a:rPr lang="fr-FR" sz="4000" dirty="0" smtClean="0">
                <a:latin typeface="Times New Roman" panose="02020603050405020304" pitchFamily="18" charset="0"/>
                <a:ea typeface="Times New Roman" panose="02020603050405020304" pitchFamily="18" charset="0"/>
                <a:cs typeface="Arial" panose="020B0604020202020204" pitchFamily="34" charset="0"/>
              </a:rPr>
              <a:t>Ce </a:t>
            </a:r>
            <a:r>
              <a:rPr lang="fr-FR" sz="4000" dirty="0">
                <a:latin typeface="Times New Roman" panose="02020603050405020304" pitchFamily="18" charset="0"/>
                <a:ea typeface="Times New Roman" panose="02020603050405020304" pitchFamily="18" charset="0"/>
                <a:cs typeface="Arial" panose="020B0604020202020204" pitchFamily="34" charset="0"/>
              </a:rPr>
              <a:t>trait de caractère est souvent lié à la procrastination car le désir de faire un travail plus que parfait incite souvent à remettre son exécution à plus tard. La pression monte au fur et à mesure que l’échéance approche et que le perfectionniste n’arrive pas à faire parfaitement son travail. Il importe d’abord de ne pas confondre professionnalisme et perfectionnisme. Le perfectionniste doit garder en tête que, la plupart du temps, lorsqu’un travail correspond à 90% de ses attentes, il n’est pas nécessaire d’investir un temps excessif pour fignoler les </a:t>
            </a:r>
            <a:r>
              <a:rPr lang="fr-FR" sz="4000" dirty="0" smtClean="0">
                <a:latin typeface="Times New Roman" panose="02020603050405020304" pitchFamily="18" charset="0"/>
                <a:ea typeface="Times New Roman" panose="02020603050405020304" pitchFamily="18" charset="0"/>
                <a:cs typeface="Arial" panose="020B0604020202020204" pitchFamily="34" charset="0"/>
              </a:rPr>
              <a:t>derniers </a:t>
            </a:r>
            <a:r>
              <a:rPr lang="fr-FR" sz="4000" dirty="0">
                <a:latin typeface="Times New Roman" panose="02020603050405020304" pitchFamily="18" charset="0"/>
                <a:ea typeface="Times New Roman" panose="02020603050405020304" pitchFamily="18" charset="0"/>
                <a:cs typeface="Arial" panose="020B0604020202020204" pitchFamily="34" charset="0"/>
              </a:rPr>
              <a:t>10% qui lui procureraient une entière satisfaction. Un perfectionniste est-il jamais « entièrement satisfait »? (Cf. Loi de Pareto</a:t>
            </a:r>
            <a:r>
              <a:rPr lang="fr-FR" sz="40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4000" dirty="0">
              <a:latin typeface="Times New Roman" panose="02020603050405020304" pitchFamily="18" charset="0"/>
              <a:ea typeface="Times New Roman" panose="02020603050405020304" pitchFamily="18" charset="0"/>
              <a:cs typeface="Arial" panose="020B0604020202020204" pitchFamily="34" charset="0"/>
            </a:endParaRPr>
          </a:p>
          <a:p>
            <a:pPr marL="0" marR="25400" indent="0" algn="just">
              <a:lnSpc>
                <a:spcPct val="106000"/>
              </a:lnSpc>
              <a:spcAft>
                <a:spcPts val="0"/>
              </a:spcAft>
              <a:buNone/>
            </a:pPr>
            <a:r>
              <a:rPr lang="fr-FR" sz="4000" dirty="0">
                <a:latin typeface="Times New Roman" panose="02020603050405020304" pitchFamily="18" charset="0"/>
                <a:ea typeface="Times New Roman" panose="02020603050405020304" pitchFamily="18" charset="0"/>
                <a:cs typeface="Arial" panose="020B0604020202020204" pitchFamily="34" charset="0"/>
              </a:rPr>
              <a:t>Un gestionnaire doit avoir une vision globale de son travail et ne pas s’engager dans des tâches minutieuses et dévoreuses de temps que d’autres peuvent faire et ont le temps de faire « à la perfection ».</a:t>
            </a:r>
          </a:p>
          <a:p>
            <a:pPr marL="0" indent="0">
              <a:lnSpc>
                <a:spcPct val="100000"/>
              </a:lnSpc>
              <a:spcAft>
                <a:spcPts val="0"/>
              </a:spcAft>
              <a:buNone/>
            </a:pPr>
            <a:endParaRPr lang="fr-FR"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4915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092200"/>
          </a:xfrm>
        </p:spPr>
        <p:txBody>
          <a:bodyPr>
            <a:normAutofit fontScale="90000"/>
          </a:bodyPr>
          <a:lstStyle/>
          <a:p>
            <a:pPr algn="ctr">
              <a:spcAft>
                <a:spcPts val="0"/>
              </a:spcAft>
            </a:pPr>
            <a:r>
              <a:rPr lang="fr-FR" i="1" dirty="0">
                <a:latin typeface="Times New Roman" panose="02020603050405020304" pitchFamily="18" charset="0"/>
                <a:ea typeface="Times New Roman" panose="02020603050405020304" pitchFamily="18" charset="0"/>
                <a:cs typeface="Arial" panose="020B0604020202020204" pitchFamily="34" charset="0"/>
              </a:rPr>
              <a:t>LE STYLE PERSONNEL DE GESTION</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r>
              <a:rPr lang="fr-FR" sz="3100" i="1" dirty="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t>« CONNAIS-TOI TOI-MÊME </a:t>
            </a:r>
            <a:r>
              <a:rPr lang="fr-FR" sz="3100" i="1" dirty="0" smtClean="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t>» SOCRATE</a:t>
            </a:r>
            <a:r>
              <a:rPr lang="fr-FR" sz="3100" i="1" dirty="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t/>
            </a:r>
            <a:br>
              <a:rPr lang="fr-FR" sz="3100" i="1" dirty="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br>
            <a:endParaRPr lang="fr-FR" sz="3100" dirty="0">
              <a:solidFill>
                <a:schemeClr val="accent1">
                  <a:lumMod val="75000"/>
                </a:schemeClr>
              </a:solidFill>
            </a:endParaRPr>
          </a:p>
        </p:txBody>
      </p:sp>
      <p:sp>
        <p:nvSpPr>
          <p:cNvPr id="3" name="Espace réservé du contenu 2"/>
          <p:cNvSpPr>
            <a:spLocks noGrp="1"/>
          </p:cNvSpPr>
          <p:nvPr>
            <p:ph idx="1"/>
          </p:nvPr>
        </p:nvSpPr>
        <p:spPr>
          <a:xfrm>
            <a:off x="838200" y="1343026"/>
            <a:ext cx="10948988" cy="5272088"/>
          </a:xfrm>
        </p:spPr>
        <p:txBody>
          <a:bodyPr>
            <a:normAutofit fontScale="40000" lnSpcReduction="20000"/>
          </a:bodyPr>
          <a:lstStyle/>
          <a:p>
            <a:pPr marL="0" indent="0">
              <a:spcAft>
                <a:spcPts val="0"/>
              </a:spcAft>
              <a:buNone/>
            </a:pPr>
            <a:r>
              <a:rPr lang="fr-FR" sz="6800"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3. L’intuitionnisme</a:t>
            </a:r>
          </a:p>
          <a:p>
            <a:pPr marL="0" marR="88900" indent="0" algn="just">
              <a:lnSpc>
                <a:spcPct val="100000"/>
              </a:lnSpc>
              <a:spcAft>
                <a:spcPts val="0"/>
              </a:spcAft>
              <a:buNone/>
            </a:pPr>
            <a:r>
              <a:rPr lang="fr-FR" sz="5100" dirty="0">
                <a:latin typeface="Times New Roman" panose="02020603050405020304" pitchFamily="18" charset="0"/>
                <a:ea typeface="Times New Roman" panose="02020603050405020304" pitchFamily="18" charset="0"/>
                <a:cs typeface="Arial" panose="020B0604020202020204" pitchFamily="34" charset="0"/>
              </a:rPr>
              <a:t>L’intuition est la saisie immédiate de la vérité sans l’aide du raisonnement. Faut-il se fier uniquement à son intuition et rejeter toute méthode d’organisation ? Ou est-il préférable d’être organisé « mur à mur », quitte à ignorer une situation délicate qui demande à être réglée rapidement ou un problème social qui pourrait être important pour l’avenir ? Poser la question, c’est y répondre. Il ne faut pas s’enfermer dans un style comme dans une armure. Logiquement, un travail de gestionnaire, qui demande rigueur et compétence, ne peut se réaliser uniquement de façon intuitive ni sans intuition</a:t>
            </a:r>
            <a:r>
              <a:rPr lang="fr-FR" sz="51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3400" dirty="0">
              <a:latin typeface="Calibri" panose="020F0502020204030204" pitchFamily="34" charset="0"/>
              <a:ea typeface="Calibri" panose="020F0502020204030204" pitchFamily="34" charset="0"/>
              <a:cs typeface="Arial" panose="020B0604020202020204" pitchFamily="34" charset="0"/>
            </a:endParaRPr>
          </a:p>
          <a:p>
            <a:pPr marL="0" indent="0" algn="just">
              <a:buNone/>
            </a:pPr>
            <a:r>
              <a:rPr lang="fr-FR" sz="6700"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4. Le </a:t>
            </a:r>
            <a:r>
              <a:rPr lang="fr-FR" sz="6700" b="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laxisme</a:t>
            </a:r>
            <a:endParaRPr lang="fr-FR" sz="3400" dirty="0">
              <a:latin typeface="Calibri" panose="020F0502020204030204" pitchFamily="34" charset="0"/>
              <a:ea typeface="Calibri" panose="020F0502020204030204" pitchFamily="34" charset="0"/>
              <a:cs typeface="Arial" panose="020B0604020202020204" pitchFamily="34" charset="0"/>
            </a:endParaRPr>
          </a:p>
          <a:p>
            <a:pPr marL="0" indent="0" algn="just">
              <a:spcAft>
                <a:spcPts val="0"/>
              </a:spcAft>
              <a:buNone/>
            </a:pPr>
            <a:r>
              <a:rPr lang="fr-FR" sz="5100" dirty="0">
                <a:latin typeface="Times New Roman" panose="02020603050405020304" pitchFamily="18" charset="0"/>
                <a:ea typeface="Times New Roman" panose="02020603050405020304" pitchFamily="18" charset="0"/>
                <a:cs typeface="Arial" panose="020B0604020202020204" pitchFamily="34" charset="0"/>
              </a:rPr>
              <a:t>Le laxisme est l’attitude qui tend à adoucir exagérément la rigueur des lois ou des règlements. Le gestionnaire laxiste, champion du laisser-aller, a la mauvaise habitude de ne pas appliquer les politiques, les règlements et les procédures, de les appliquer mollement, ou de ne pas les appliquer de la même façon pour tous. On perçoit facilement les conséquences de cette absence de gestion. Cette tendance doit être contrôlée si l’on veut éviter de se faire remettre la monnaie de sa pièce, par exemple quand on aura besoin de l’obéissance et du respect du personnel dans une situation d’urgence ou qu’on se retrouvera confronté à des collaborateurs qui demandent les faveurs reçues « par les autres ».</a:t>
            </a:r>
            <a:endParaRPr lang="fr-FR" sz="3400" dirty="0">
              <a:latin typeface="Calibri" panose="020F0502020204030204" pitchFamily="34" charset="0"/>
              <a:ea typeface="Calibri" panose="020F0502020204030204" pitchFamily="34" charset="0"/>
              <a:cs typeface="Arial" panose="020B0604020202020204" pitchFamily="34" charset="0"/>
            </a:endParaRPr>
          </a:p>
          <a:p>
            <a:pPr marL="0" marR="393700" indent="0" algn="just">
              <a:lnSpc>
                <a:spcPct val="103000"/>
              </a:lnSpc>
              <a:spcAft>
                <a:spcPts val="0"/>
              </a:spcAft>
              <a:buNone/>
            </a:pPr>
            <a:r>
              <a:rPr lang="fr-FR" sz="5100" dirty="0">
                <a:latin typeface="Times New Roman" panose="02020603050405020304" pitchFamily="18" charset="0"/>
                <a:ea typeface="Times New Roman" panose="02020603050405020304" pitchFamily="18" charset="0"/>
                <a:cs typeface="Arial" panose="020B0604020202020204" pitchFamily="34" charset="0"/>
              </a:rPr>
              <a:t>Certains gestionnaires font preuve de laisser-aller plutôt que de laxisme, en se contentant d’éviter les problèmes créés par leur style de gestion</a:t>
            </a:r>
            <a:r>
              <a:rPr lang="fr-FR" sz="4000" dirty="0">
                <a:latin typeface="Times New Roman" panose="02020603050405020304" pitchFamily="18" charset="0"/>
                <a:ea typeface="Times New Roman" panose="02020603050405020304" pitchFamily="18" charset="0"/>
                <a:cs typeface="Arial" panose="020B0604020202020204" pitchFamily="34" charset="0"/>
              </a:rPr>
              <a:t>.</a:t>
            </a:r>
            <a:endParaRPr lang="fr-FR" dirty="0">
              <a:latin typeface="Calibri" panose="020F0502020204030204" pitchFamily="34" charset="0"/>
              <a:ea typeface="Calibri" panose="020F0502020204030204" pitchFamily="34" charset="0"/>
              <a:cs typeface="Arial" panose="020B0604020202020204" pitchFamily="34" charset="0"/>
            </a:endParaRPr>
          </a:p>
          <a:p>
            <a:pPr marL="0" indent="0">
              <a:lnSpc>
                <a:spcPct val="100000"/>
              </a:lnSpc>
              <a:spcAft>
                <a:spcPts val="0"/>
              </a:spcAft>
              <a:buNone/>
            </a:pPr>
            <a:endParaRPr lang="fr-FR"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33619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092200"/>
          </a:xfrm>
        </p:spPr>
        <p:txBody>
          <a:bodyPr>
            <a:normAutofit fontScale="90000"/>
          </a:bodyPr>
          <a:lstStyle/>
          <a:p>
            <a:pPr algn="ctr">
              <a:spcAft>
                <a:spcPts val="0"/>
              </a:spcAft>
            </a:pPr>
            <a:r>
              <a:rPr lang="fr-FR" i="1" dirty="0">
                <a:latin typeface="Times New Roman" panose="02020603050405020304" pitchFamily="18" charset="0"/>
                <a:ea typeface="Times New Roman" panose="02020603050405020304" pitchFamily="18" charset="0"/>
                <a:cs typeface="Arial" panose="020B0604020202020204" pitchFamily="34" charset="0"/>
              </a:rPr>
              <a:t>LE STYLE PERSONNEL DE GESTION</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r>
              <a:rPr lang="fr-FR" sz="3100" i="1" dirty="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t>« CONNAIS-TOI TOI-MÊME </a:t>
            </a:r>
            <a:r>
              <a:rPr lang="fr-FR" sz="3100" i="1" dirty="0" smtClean="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t>» SOCRATE</a:t>
            </a:r>
            <a:r>
              <a:rPr lang="fr-FR" sz="3100" i="1" dirty="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t/>
            </a:r>
            <a:br>
              <a:rPr lang="fr-FR" sz="3100" i="1" dirty="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br>
            <a:endParaRPr lang="fr-FR" sz="3100" dirty="0">
              <a:solidFill>
                <a:schemeClr val="accent1">
                  <a:lumMod val="75000"/>
                </a:schemeClr>
              </a:solidFill>
            </a:endParaRPr>
          </a:p>
        </p:txBody>
      </p:sp>
      <p:sp>
        <p:nvSpPr>
          <p:cNvPr id="3" name="Espace réservé du contenu 2"/>
          <p:cNvSpPr>
            <a:spLocks noGrp="1"/>
          </p:cNvSpPr>
          <p:nvPr>
            <p:ph idx="1"/>
          </p:nvPr>
        </p:nvSpPr>
        <p:spPr>
          <a:xfrm>
            <a:off x="838200" y="1343026"/>
            <a:ext cx="10948988" cy="5272088"/>
          </a:xfrm>
        </p:spPr>
        <p:txBody>
          <a:bodyPr>
            <a:normAutofit fontScale="25000" lnSpcReduction="20000"/>
          </a:bodyPr>
          <a:lstStyle/>
          <a:p>
            <a:pPr marL="0" indent="0">
              <a:spcAft>
                <a:spcPts val="0"/>
              </a:spcAft>
              <a:buNone/>
            </a:pPr>
            <a:r>
              <a:rPr lang="fr-FR" sz="10800"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5. Le relationniste </a:t>
            </a:r>
          </a:p>
          <a:p>
            <a:pPr marL="0" indent="0" algn="just">
              <a:spcAft>
                <a:spcPts val="0"/>
              </a:spcAft>
              <a:buNone/>
            </a:pPr>
            <a:r>
              <a:rPr lang="fr-FR" sz="8000" dirty="0">
                <a:latin typeface="Times New Roman" panose="02020603050405020304" pitchFamily="18" charset="0"/>
                <a:ea typeface="Times New Roman" panose="02020603050405020304" pitchFamily="18" charset="0"/>
                <a:cs typeface="Arial" panose="020B0604020202020204" pitchFamily="34" charset="0"/>
              </a:rPr>
              <a:t>On l’appelle aussi le gestionnaire collégial, celui qui règle les problèmes sur la place publique, qui privilégie la consultation, l’échange, la gestion de proximité, l’amitié, le travail d’équipe, et qui sous- estime les rapports formels et l’autorité directe. Ce style de gestion s’avère efficace dans des équipes où le niveau de compétence est élevé et assez similaire chez tous les participants. Ce n’est pas toujours le cas dans les établissements où plusieurs catégories de personnes travaillent dans des équipes souvent hétérogènes.</a:t>
            </a:r>
            <a:endParaRPr lang="fr-FR" sz="6400" dirty="0">
              <a:latin typeface="Calibri" panose="020F0502020204030204" pitchFamily="34" charset="0"/>
              <a:ea typeface="Calibri" panose="020F0502020204030204" pitchFamily="34" charset="0"/>
              <a:cs typeface="Arial" panose="020B0604020202020204" pitchFamily="34" charset="0"/>
            </a:endParaRPr>
          </a:p>
          <a:p>
            <a:pPr marL="0" marR="177800" indent="0" algn="just">
              <a:lnSpc>
                <a:spcPct val="103000"/>
              </a:lnSpc>
              <a:spcAft>
                <a:spcPts val="0"/>
              </a:spcAft>
              <a:buNone/>
            </a:pPr>
            <a:r>
              <a:rPr lang="fr-FR" sz="8000" dirty="0">
                <a:latin typeface="Times New Roman" panose="02020603050405020304" pitchFamily="18" charset="0"/>
                <a:ea typeface="Times New Roman" panose="02020603050405020304" pitchFamily="18" charset="0"/>
                <a:cs typeface="Arial" panose="020B0604020202020204" pitchFamily="34" charset="0"/>
              </a:rPr>
              <a:t>Il n’en reste pas moins qu’on peut tirer beaucoup de bien de l’introduction, dans son style de gestion, d’éléments de collégialité</a:t>
            </a:r>
            <a:r>
              <a:rPr lang="fr-FR" sz="7200" dirty="0" smtClean="0">
                <a:latin typeface="Times New Roman" panose="02020603050405020304" pitchFamily="18" charset="0"/>
                <a:ea typeface="Times New Roman" panose="02020603050405020304" pitchFamily="18" charset="0"/>
                <a:cs typeface="Arial" panose="020B0604020202020204" pitchFamily="34" charset="0"/>
              </a:rPr>
              <a:t>.</a:t>
            </a:r>
            <a:r>
              <a:rPr lang="fr-FR" sz="5400" dirty="0">
                <a:latin typeface="Times New Roman" panose="02020603050405020304" pitchFamily="18" charset="0"/>
                <a:ea typeface="Times New Roman" panose="02020603050405020304" pitchFamily="18" charset="0"/>
                <a:cs typeface="Arial" panose="020B0604020202020204" pitchFamily="34" charset="0"/>
              </a:rPr>
              <a:t> </a:t>
            </a:r>
            <a:endParaRPr lang="fr-FR" sz="5400" dirty="0">
              <a:latin typeface="Calibri" panose="020F0502020204030204" pitchFamily="34" charset="0"/>
              <a:ea typeface="Calibri" panose="020F0502020204030204" pitchFamily="34" charset="0"/>
              <a:cs typeface="Arial" panose="020B0604020202020204" pitchFamily="34" charset="0"/>
            </a:endParaRPr>
          </a:p>
          <a:p>
            <a:pPr marL="0" indent="0">
              <a:buNone/>
            </a:pPr>
            <a:r>
              <a:rPr lang="fr-FR" sz="10800"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6. Le méthodique </a:t>
            </a:r>
          </a:p>
          <a:p>
            <a:pPr marL="0" indent="0" algn="just">
              <a:spcAft>
                <a:spcPts val="0"/>
              </a:spcAft>
              <a:buNone/>
            </a:pPr>
            <a:r>
              <a:rPr lang="fr-FR" sz="8000" dirty="0">
                <a:latin typeface="Times New Roman" panose="02020603050405020304" pitchFamily="18" charset="0"/>
                <a:ea typeface="Times New Roman" panose="02020603050405020304" pitchFamily="18" charset="0"/>
                <a:cs typeface="Arial" panose="020B0604020202020204" pitchFamily="34" charset="0"/>
              </a:rPr>
              <a:t>C’est, à tout prendre, le contraire de l’intuitiviste. La méthode est son mode de vie et il suit le manuel d’instructions à la lettre. Typiquement, ce gestionnaire a fort peu de confiance en lui-même, n’ose pas exercer son leadership, et ne possède pas une vision de son établissement, ni à court ni à long terme. Il peut être plein de bonne volonté, consulter et même écouter, mais il ne se résoudra jamais à innover ou à modifier une politique, une règle ou une procédure.</a:t>
            </a:r>
            <a:endParaRPr lang="fr-FR" sz="6400" dirty="0">
              <a:latin typeface="Calibri" panose="020F0502020204030204" pitchFamily="34" charset="0"/>
              <a:ea typeface="Calibri" panose="020F0502020204030204" pitchFamily="34" charset="0"/>
              <a:cs typeface="Arial" panose="020B0604020202020204" pitchFamily="34" charset="0"/>
            </a:endParaRPr>
          </a:p>
          <a:p>
            <a:pPr marL="0" indent="0" algn="just">
              <a:buNone/>
            </a:pPr>
            <a:r>
              <a:rPr lang="fr-FR" sz="8000" dirty="0">
                <a:latin typeface="Times New Roman" panose="02020603050405020304" pitchFamily="18" charset="0"/>
                <a:ea typeface="Times New Roman" panose="02020603050405020304" pitchFamily="18" charset="0"/>
                <a:cs typeface="Arial" panose="020B0604020202020204" pitchFamily="34" charset="0"/>
              </a:rPr>
              <a:t>Son établissement vivra de façon routinière et monotone et la démotivation s’installera très rapidement. C’est un style de gestion dans lequel la porte du bureau est souvent fermée et le gestionnaire plongé dans ses dossiers.</a:t>
            </a:r>
            <a:endParaRPr lang="fr-FR" sz="32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14553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092200"/>
          </a:xfrm>
        </p:spPr>
        <p:txBody>
          <a:bodyPr>
            <a:normAutofit fontScale="90000"/>
          </a:bodyPr>
          <a:lstStyle/>
          <a:p>
            <a:pPr algn="ctr">
              <a:spcAft>
                <a:spcPts val="0"/>
              </a:spcAft>
            </a:pPr>
            <a:r>
              <a:rPr lang="fr-FR" i="1" dirty="0">
                <a:latin typeface="Times New Roman" panose="02020603050405020304" pitchFamily="18" charset="0"/>
                <a:ea typeface="Times New Roman" panose="02020603050405020304" pitchFamily="18" charset="0"/>
                <a:cs typeface="Arial" panose="020B0604020202020204" pitchFamily="34" charset="0"/>
              </a:rPr>
              <a:t>LE STYLE PERSONNEL DE GESTION</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r>
              <a:rPr lang="fr-FR" sz="3100" i="1" dirty="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t>« CONNAIS-TOI TOI-MÊME </a:t>
            </a:r>
            <a:r>
              <a:rPr lang="fr-FR" sz="3100" i="1" dirty="0" smtClean="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t>» SOCRATE</a:t>
            </a:r>
            <a:r>
              <a:rPr lang="fr-FR" sz="3100" i="1" dirty="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t/>
            </a:r>
            <a:br>
              <a:rPr lang="fr-FR" sz="3100" i="1" dirty="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br>
            <a:endParaRPr lang="fr-FR" sz="3100" dirty="0">
              <a:solidFill>
                <a:schemeClr val="accent1">
                  <a:lumMod val="75000"/>
                </a:schemeClr>
              </a:solidFill>
            </a:endParaRPr>
          </a:p>
        </p:txBody>
      </p:sp>
      <p:sp>
        <p:nvSpPr>
          <p:cNvPr id="3" name="Espace réservé du contenu 2"/>
          <p:cNvSpPr>
            <a:spLocks noGrp="1"/>
          </p:cNvSpPr>
          <p:nvPr>
            <p:ph idx="1"/>
          </p:nvPr>
        </p:nvSpPr>
        <p:spPr>
          <a:xfrm>
            <a:off x="838200" y="1343026"/>
            <a:ext cx="10948988" cy="5272088"/>
          </a:xfrm>
        </p:spPr>
        <p:txBody>
          <a:bodyPr>
            <a:normAutofit fontScale="25000" lnSpcReduction="20000"/>
          </a:bodyPr>
          <a:lstStyle/>
          <a:p>
            <a:pPr marL="0" indent="0">
              <a:spcAft>
                <a:spcPts val="0"/>
              </a:spcAft>
              <a:buNone/>
            </a:pPr>
            <a:r>
              <a:rPr lang="fr-FR" sz="10800"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7. Le dictateur</a:t>
            </a:r>
          </a:p>
          <a:p>
            <a:pPr marL="0" marR="228600" indent="0" algn="just">
              <a:lnSpc>
                <a:spcPct val="112000"/>
              </a:lnSpc>
              <a:spcAft>
                <a:spcPts val="0"/>
              </a:spcAft>
              <a:buNone/>
            </a:pPr>
            <a:r>
              <a:rPr lang="fr-FR" sz="9600" dirty="0">
                <a:latin typeface="Times New Roman" panose="02020603050405020304" pitchFamily="18" charset="0"/>
                <a:ea typeface="Times New Roman" panose="02020603050405020304" pitchFamily="18" charset="0"/>
                <a:cs typeface="Arial" panose="020B0604020202020204" pitchFamily="34" charset="0"/>
              </a:rPr>
              <a:t>Paternaliste, le dictateur n’est pas forcément mauvais. Il impose ses volontés pour sa propre satisfaction ou pour ce qu’il pense être le bien de « ses enfants ». Le dictateur contrôle tout dans les moindres détails, décide, ordonne de façon précise, ne consulte jamais et écoute peu. Son style sécurise et rassure certains employés, en étouffe d’autres, car il n’hésite pas à réprimander assez sévèrement. Par ailleurs, s’il est paternaliste, il décidera d’accorder des faveurs, de prendre en charge le bonheur de ses employés. Comme les besoins primaires du personnel sont comblés et les décisions prises rapidement, certaines personnes se complairont dans ce système et d’autres ne pourront le supporter</a:t>
            </a:r>
          </a:p>
          <a:p>
            <a:pPr marL="0" indent="0" algn="just">
              <a:buNone/>
            </a:pPr>
            <a:r>
              <a:rPr lang="fr-FR" sz="10800"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8. Celui qui ne sait pas dire non : </a:t>
            </a:r>
          </a:p>
          <a:p>
            <a:pPr marL="0" marR="228600" indent="0" algn="just">
              <a:lnSpc>
                <a:spcPct val="112000"/>
              </a:lnSpc>
              <a:buNone/>
            </a:pPr>
            <a:r>
              <a:rPr lang="fr-FR" sz="9600" dirty="0">
                <a:latin typeface="Times New Roman" panose="02020603050405020304" pitchFamily="18" charset="0"/>
                <a:ea typeface="Times New Roman" panose="02020603050405020304" pitchFamily="18" charset="0"/>
                <a:cs typeface="Arial" panose="020B0604020202020204" pitchFamily="34" charset="0"/>
              </a:rPr>
              <a:t>Si l’on souhaite garder le contrôle sur son emploi du temps, il tombe sous le sens qu’il ne faut pas consentir à tous les ajouts de tâche. Refuser une tâche qui vient compliquer la charge de travail n’est pas une manifestation de paresse mais de courage, de bon sens et de conscience professionnelle.</a:t>
            </a:r>
          </a:p>
          <a:p>
            <a:pPr marL="0" marR="228600" indent="0">
              <a:lnSpc>
                <a:spcPct val="112000"/>
              </a:lnSpc>
              <a:spcAft>
                <a:spcPts val="0"/>
              </a:spcAft>
              <a:buNone/>
            </a:pPr>
            <a:endParaRPr lang="fr-FR" sz="7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187126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092200"/>
          </a:xfrm>
        </p:spPr>
        <p:txBody>
          <a:bodyPr>
            <a:normAutofit fontScale="90000"/>
          </a:bodyPr>
          <a:lstStyle/>
          <a:p>
            <a:pPr algn="ctr">
              <a:spcAft>
                <a:spcPts val="0"/>
              </a:spcAft>
            </a:pPr>
            <a:r>
              <a:rPr lang="fr-FR" i="1" dirty="0">
                <a:latin typeface="Times New Roman" panose="02020603050405020304" pitchFamily="18" charset="0"/>
                <a:ea typeface="Times New Roman" panose="02020603050405020304" pitchFamily="18" charset="0"/>
                <a:cs typeface="Arial" panose="020B0604020202020204" pitchFamily="34" charset="0"/>
              </a:rPr>
              <a:t>LE STYLE PERSONNEL DE GESTION</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r>
              <a:rPr lang="fr-FR" sz="3100" i="1" dirty="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t>« CONNAIS-TOI TOI-MÊME </a:t>
            </a:r>
            <a:r>
              <a:rPr lang="fr-FR" sz="3100" i="1" dirty="0" smtClean="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t>» SOCRATE</a:t>
            </a:r>
            <a:r>
              <a:rPr lang="fr-FR" sz="3100" i="1" dirty="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t/>
            </a:r>
            <a:br>
              <a:rPr lang="fr-FR" sz="3100" i="1" dirty="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br>
            <a:endParaRPr lang="fr-FR" sz="3100" dirty="0">
              <a:solidFill>
                <a:schemeClr val="accent1">
                  <a:lumMod val="75000"/>
                </a:schemeClr>
              </a:solidFill>
            </a:endParaRPr>
          </a:p>
        </p:txBody>
      </p:sp>
      <p:sp>
        <p:nvSpPr>
          <p:cNvPr id="3" name="Espace réservé du contenu 2"/>
          <p:cNvSpPr>
            <a:spLocks noGrp="1"/>
          </p:cNvSpPr>
          <p:nvPr>
            <p:ph idx="1"/>
          </p:nvPr>
        </p:nvSpPr>
        <p:spPr>
          <a:xfrm>
            <a:off x="614363" y="1343026"/>
            <a:ext cx="11172825" cy="5272088"/>
          </a:xfrm>
        </p:spPr>
        <p:txBody>
          <a:bodyPr>
            <a:normAutofit fontScale="25000" lnSpcReduction="20000"/>
          </a:bodyPr>
          <a:lstStyle/>
          <a:p>
            <a:pPr marL="0" indent="0">
              <a:spcAft>
                <a:spcPts val="0"/>
              </a:spcAft>
              <a:buNone/>
            </a:pPr>
            <a:r>
              <a:rPr lang="fr-FR" sz="10800"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9. Le style démocratique :</a:t>
            </a:r>
          </a:p>
          <a:p>
            <a:pPr marL="0" indent="0" algn="just">
              <a:lnSpc>
                <a:spcPct val="100000"/>
              </a:lnSpc>
              <a:spcAft>
                <a:spcPts val="0"/>
              </a:spcAft>
              <a:buNone/>
            </a:pPr>
            <a:r>
              <a:rPr lang="fr-FR" sz="8000" dirty="0">
                <a:latin typeface="Times New Roman" panose="02020603050405020304" pitchFamily="18" charset="0"/>
                <a:ea typeface="Times New Roman" panose="02020603050405020304" pitchFamily="18" charset="0"/>
                <a:cs typeface="Arial" panose="020B0604020202020204" pitchFamily="34" charset="0"/>
              </a:rPr>
              <a:t>Le gestionnaire démocratique croit à la consultation et à la participation de ses subordonnés et de ses collaborateurs. Il est capable de déléguer et de se concentrer sur la coordination et la planification. Il crée un environnement de travail favorable où règne la confiance, ce qui convient aux gens qui ont confiance en eux-mêmes. Cette approche insécurise les personnes qui ont besoin d’une direction ferme, ce que l’on retrouve souvent dans les organisations aux tâches routinières. Le style démocratique est performant là où les gens peuvent, de par leur formation, leurs compétences ou leur personnalité, faire preuve d’initiative et de créativité</a:t>
            </a:r>
            <a:r>
              <a:rPr lang="fr-FR" sz="80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6400" dirty="0">
              <a:latin typeface="Calibri" panose="020F0502020204030204" pitchFamily="34" charset="0"/>
              <a:ea typeface="Calibri" panose="020F0502020204030204" pitchFamily="34" charset="0"/>
              <a:cs typeface="Arial" panose="020B0604020202020204" pitchFamily="34" charset="0"/>
            </a:endParaRPr>
          </a:p>
          <a:p>
            <a:pPr marL="0" indent="0" algn="just">
              <a:spcAft>
                <a:spcPts val="0"/>
              </a:spcAft>
              <a:buNone/>
            </a:pPr>
            <a:r>
              <a:rPr lang="fr-FR" sz="8000" b="1" dirty="0" smtClean="0">
                <a:solidFill>
                  <a:srgbClr val="92D050"/>
                </a:solidFill>
                <a:latin typeface="Times New Roman" panose="02020603050405020304" pitchFamily="18" charset="0"/>
                <a:ea typeface="Calibri" panose="020F0502020204030204" pitchFamily="34" charset="0"/>
                <a:cs typeface="Arial" panose="020B0604020202020204" pitchFamily="34" charset="0"/>
              </a:rPr>
              <a:t>CONCLUSION PARTIELLE</a:t>
            </a:r>
            <a:endParaRPr lang="fr-FR" sz="6400" b="1" dirty="0">
              <a:solidFill>
                <a:srgbClr val="92D050"/>
              </a:solidFill>
              <a:latin typeface="Calibri" panose="020F0502020204030204" pitchFamily="34" charset="0"/>
              <a:ea typeface="Calibri" panose="020F0502020204030204" pitchFamily="34" charset="0"/>
              <a:cs typeface="Arial" panose="020B0604020202020204" pitchFamily="34" charset="0"/>
            </a:endParaRPr>
          </a:p>
          <a:p>
            <a:pPr marL="0" marR="508000" indent="0" algn="just">
              <a:spcAft>
                <a:spcPts val="0"/>
              </a:spcAft>
              <a:buNone/>
            </a:pPr>
            <a:r>
              <a:rPr lang="fr-FR" sz="9600" dirty="0">
                <a:latin typeface="Times New Roman" panose="02020603050405020304" pitchFamily="18" charset="0"/>
                <a:ea typeface="Times New Roman" panose="02020603050405020304" pitchFamily="18" charset="0"/>
                <a:cs typeface="Arial" panose="020B0604020202020204" pitchFamily="34" charset="0"/>
              </a:rPr>
              <a:t>Il importe que chacun prenne conscience de son propre style de gestion, qui comporte habituellement une dominante et plusieurs traits empruntés à d’autres styles</a:t>
            </a:r>
            <a:r>
              <a:rPr lang="fr-FR" sz="9600" dirty="0" smtClean="0">
                <a:latin typeface="Times New Roman" panose="02020603050405020304" pitchFamily="18" charset="0"/>
                <a:ea typeface="Times New Roman" panose="02020603050405020304" pitchFamily="18" charset="0"/>
                <a:cs typeface="Arial" panose="020B0604020202020204" pitchFamily="34" charset="0"/>
              </a:rPr>
              <a:t>. Un </a:t>
            </a:r>
            <a:r>
              <a:rPr lang="fr-FR" sz="9600" dirty="0">
                <a:latin typeface="Times New Roman" panose="02020603050405020304" pitchFamily="18" charset="0"/>
                <a:ea typeface="Times New Roman" panose="02020603050405020304" pitchFamily="18" charset="0"/>
                <a:cs typeface="Arial" panose="020B0604020202020204" pitchFamily="34" charset="0"/>
              </a:rPr>
              <a:t>regard externe (celui d’un ami, d’un supérieur ou d’un collaborateur) peut éclairer considérablement la situation et provoquer une prise de conscience parfois douloureuse pour l’amour-propre. Pour le gestionnaire scolaire, qui traite avec des publics exigeants (enseignants, parents, élèves, confrères) et qui a une obligation de résultats et de réussite pour des centaines d’élèves, il vaut mieux connaître son style de gestion par n’importe quel moyen plutôt que d’en subir et d’en faire subir les conséquences</a:t>
            </a:r>
            <a:endParaRPr lang="fr-FR" sz="7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030015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092200"/>
          </a:xfrm>
        </p:spPr>
        <p:txBody>
          <a:bodyPr>
            <a:normAutofit/>
          </a:bodyPr>
          <a:lstStyle/>
          <a:p>
            <a:pPr algn="ctr">
              <a:spcAft>
                <a:spcPts val="0"/>
              </a:spcAft>
            </a:pPr>
            <a:r>
              <a:rPr lang="fr-FR"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LES </a:t>
            </a:r>
            <a:r>
              <a:rPr lang="fr-FR" b="1" i="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CHRONOPHAGES </a:t>
            </a:r>
            <a:endParaRPr lang="fr-FR" sz="3100" b="1" dirty="0">
              <a:solidFill>
                <a:srgbClr val="FF0000"/>
              </a:solidFill>
            </a:endParaRPr>
          </a:p>
        </p:txBody>
      </p:sp>
      <p:sp>
        <p:nvSpPr>
          <p:cNvPr id="3" name="Espace réservé du contenu 2"/>
          <p:cNvSpPr>
            <a:spLocks noGrp="1"/>
          </p:cNvSpPr>
          <p:nvPr>
            <p:ph idx="1"/>
          </p:nvPr>
        </p:nvSpPr>
        <p:spPr>
          <a:xfrm>
            <a:off x="614363" y="1343026"/>
            <a:ext cx="11172825" cy="5272088"/>
          </a:xfrm>
        </p:spPr>
        <p:txBody>
          <a:bodyPr>
            <a:normAutofit fontScale="62500" lnSpcReduction="20000"/>
          </a:bodyPr>
          <a:lstStyle/>
          <a:p>
            <a:pPr marL="0" marR="101600" indent="0">
              <a:lnSpc>
                <a:spcPct val="114000"/>
              </a:lnSpc>
              <a:spcAft>
                <a:spcPts val="0"/>
              </a:spcAft>
              <a:buNone/>
            </a:pPr>
            <a:r>
              <a:rPr lang="fr-FR" sz="9600" dirty="0">
                <a:latin typeface="Times New Roman" panose="02020603050405020304" pitchFamily="18" charset="0"/>
                <a:ea typeface="Times New Roman" panose="02020603050405020304" pitchFamily="18" charset="0"/>
                <a:cs typeface="Arial" panose="020B0604020202020204" pitchFamily="34" charset="0"/>
              </a:rPr>
              <a:t>On appelle </a:t>
            </a:r>
            <a:r>
              <a:rPr lang="fr-FR" sz="9600" i="1" dirty="0">
                <a:latin typeface="Times New Roman" panose="02020603050405020304" pitchFamily="18" charset="0"/>
                <a:ea typeface="Times New Roman" panose="02020603050405020304" pitchFamily="18" charset="0"/>
                <a:cs typeface="Arial" panose="020B0604020202020204" pitchFamily="34" charset="0"/>
              </a:rPr>
              <a:t>chronophage</a:t>
            </a:r>
            <a:r>
              <a:rPr lang="fr-FR" sz="9600" dirty="0">
                <a:latin typeface="Times New Roman" panose="02020603050405020304" pitchFamily="18" charset="0"/>
                <a:ea typeface="Times New Roman" panose="02020603050405020304" pitchFamily="18" charset="0"/>
                <a:cs typeface="Arial" panose="020B0604020202020204" pitchFamily="34" charset="0"/>
              </a:rPr>
              <a:t> tout ce qui « ronge le temps ». Les chronophages peuvent naître de causes internes, de causes externes et de causes personnelles.</a:t>
            </a:r>
            <a:endParaRPr lang="fr-FR" sz="7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62250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092200"/>
          </a:xfrm>
        </p:spPr>
        <p:txBody>
          <a:bodyPr>
            <a:normAutofit/>
          </a:bodyPr>
          <a:lstStyle/>
          <a:p>
            <a:pPr algn="ctr">
              <a:spcAft>
                <a:spcPts val="0"/>
              </a:spcAft>
            </a:pPr>
            <a:r>
              <a:rPr lang="fr-FR"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LES </a:t>
            </a:r>
            <a:r>
              <a:rPr lang="fr-FR" b="1" i="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CHRONOPHAGES </a:t>
            </a:r>
            <a:endParaRPr lang="fr-FR" sz="3100" b="1" dirty="0">
              <a:solidFill>
                <a:srgbClr val="FF0000"/>
              </a:solidFill>
            </a:endParaRPr>
          </a:p>
        </p:txBody>
      </p:sp>
      <p:sp>
        <p:nvSpPr>
          <p:cNvPr id="3" name="Espace réservé du contenu 2"/>
          <p:cNvSpPr>
            <a:spLocks noGrp="1"/>
          </p:cNvSpPr>
          <p:nvPr>
            <p:ph idx="1"/>
          </p:nvPr>
        </p:nvSpPr>
        <p:spPr>
          <a:xfrm>
            <a:off x="614363" y="1343026"/>
            <a:ext cx="11172825" cy="5272088"/>
          </a:xfrm>
        </p:spPr>
        <p:txBody>
          <a:bodyPr>
            <a:normAutofit/>
          </a:bodyPr>
          <a:lstStyle/>
          <a:p>
            <a:pPr marL="342900" lvl="0" indent="-342900">
              <a:spcAft>
                <a:spcPts val="0"/>
              </a:spcAft>
              <a:buFont typeface="+mj-lt"/>
              <a:buAutoNum type="arabicPeriod"/>
              <a:tabLst>
                <a:tab pos="152400" algn="l"/>
              </a:tabLst>
            </a:pPr>
            <a:r>
              <a:rPr lang="fr-FR" b="1" dirty="0">
                <a:solidFill>
                  <a:srgbClr val="00B050"/>
                </a:solidFill>
                <a:latin typeface="Times New Roman" panose="02020603050405020304" pitchFamily="18" charset="0"/>
                <a:ea typeface="Times New Roman" panose="02020603050405020304" pitchFamily="18" charset="0"/>
                <a:cs typeface="Arial" panose="020B0604020202020204" pitchFamily="34" charset="0"/>
              </a:rPr>
              <a:t>Les causes externes :</a:t>
            </a:r>
            <a:endParaRPr lang="fr-FR" sz="1800"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marL="0" indent="0">
              <a:lnSpc>
                <a:spcPts val="205"/>
              </a:lnSpc>
              <a:spcAft>
                <a:spcPts val="0"/>
              </a:spcAft>
              <a:buNone/>
            </a:pPr>
            <a:endParaRPr lang="fr-FR" sz="18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Ø"/>
              <a:tabLst>
                <a:tab pos="4572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Le </a:t>
            </a:r>
            <a:r>
              <a:rPr lang="fr-FR" dirty="0" smtClean="0">
                <a:latin typeface="Times New Roman" panose="02020603050405020304" pitchFamily="18" charset="0"/>
                <a:ea typeface="Times New Roman" panose="02020603050405020304" pitchFamily="18" charset="0"/>
                <a:cs typeface="Arial" panose="020B0604020202020204" pitchFamily="34" charset="0"/>
              </a:rPr>
              <a:t>téléphone</a:t>
            </a:r>
            <a:endParaRPr lang="fr-FR" sz="18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Ø"/>
              <a:tabLst>
                <a:tab pos="4572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Les réunions et les </a:t>
            </a:r>
            <a:r>
              <a:rPr lang="fr-FR" dirty="0" smtClean="0">
                <a:latin typeface="Times New Roman" panose="02020603050405020304" pitchFamily="18" charset="0"/>
                <a:ea typeface="Times New Roman" panose="02020603050405020304" pitchFamily="18" charset="0"/>
                <a:cs typeface="Arial" panose="020B0604020202020204" pitchFamily="34" charset="0"/>
              </a:rPr>
              <a:t>rendez-vous</a:t>
            </a:r>
            <a:endParaRPr lang="fr-FR" sz="18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Ø"/>
              <a:tabLst>
                <a:tab pos="4572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Les visites</a:t>
            </a:r>
            <a:endParaRPr lang="fr-FR" sz="1600" dirty="0">
              <a:latin typeface="Calibri" panose="020F0502020204030204" pitchFamily="34" charset="0"/>
              <a:ea typeface="Calibri" panose="020F0502020204030204" pitchFamily="34" charset="0"/>
              <a:cs typeface="Arial" panose="020B0604020202020204" pitchFamily="34" charset="0"/>
            </a:endParaRPr>
          </a:p>
          <a:p>
            <a:pPr>
              <a:lnSpc>
                <a:spcPts val="75"/>
              </a:lnSpc>
              <a:spcAft>
                <a:spcPts val="0"/>
              </a:spcAft>
              <a:buFont typeface="Wingdings" panose="05000000000000000000" pitchFamily="2" charset="2"/>
              <a:buChar char="Ø"/>
            </a:pPr>
            <a:endParaRPr lang="fr-FR" sz="18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Ø"/>
              <a:tabLst>
                <a:tab pos="4572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Les attentes</a:t>
            </a:r>
            <a:endParaRPr lang="fr-FR" sz="1600" dirty="0">
              <a:latin typeface="Calibri" panose="020F0502020204030204" pitchFamily="34" charset="0"/>
              <a:ea typeface="Calibri" panose="020F0502020204030204" pitchFamily="34" charset="0"/>
              <a:cs typeface="Arial" panose="020B0604020202020204" pitchFamily="34" charset="0"/>
            </a:endParaRPr>
          </a:p>
          <a:p>
            <a:pPr>
              <a:lnSpc>
                <a:spcPts val="80"/>
              </a:lnSpc>
              <a:spcAft>
                <a:spcPts val="0"/>
              </a:spcAft>
              <a:buFont typeface="Wingdings" panose="05000000000000000000" pitchFamily="2" charset="2"/>
              <a:buChar char="Ø"/>
            </a:pPr>
            <a:endParaRPr lang="fr-FR" sz="18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Ø"/>
              <a:tabLst>
                <a:tab pos="4572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Les déplacements</a:t>
            </a:r>
            <a:endParaRPr lang="fr-FR" sz="1600" dirty="0">
              <a:latin typeface="Calibri" panose="020F0502020204030204" pitchFamily="34" charset="0"/>
              <a:ea typeface="Calibri" panose="020F0502020204030204" pitchFamily="34" charset="0"/>
              <a:cs typeface="Arial" panose="020B0604020202020204" pitchFamily="34" charset="0"/>
            </a:endParaRPr>
          </a:p>
          <a:p>
            <a:pPr>
              <a:lnSpc>
                <a:spcPts val="75"/>
              </a:lnSpc>
              <a:spcAft>
                <a:spcPts val="0"/>
              </a:spcAft>
              <a:buFont typeface="Wingdings" panose="05000000000000000000" pitchFamily="2" charset="2"/>
              <a:buChar char="Ø"/>
            </a:pPr>
            <a:endParaRPr lang="fr-FR" sz="18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Ø"/>
              <a:tabLst>
                <a:tab pos="4572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La bureaucratie des autres</a:t>
            </a:r>
            <a:endParaRPr lang="fr-FR"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01036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800" b="1" dirty="0" smtClean="0">
                <a:solidFill>
                  <a:srgbClr val="FF0000"/>
                </a:solidFill>
              </a:rPr>
              <a:t>OBJECTIF</a:t>
            </a:r>
            <a:endParaRPr lang="fr-FR" sz="4800" b="1" dirty="0">
              <a:solidFill>
                <a:srgbClr val="FF0000"/>
              </a:solidFill>
            </a:endParaRPr>
          </a:p>
        </p:txBody>
      </p:sp>
      <p:sp>
        <p:nvSpPr>
          <p:cNvPr id="3" name="Espace réservé du contenu 2"/>
          <p:cNvSpPr>
            <a:spLocks noGrp="1"/>
          </p:cNvSpPr>
          <p:nvPr>
            <p:ph idx="1"/>
          </p:nvPr>
        </p:nvSpPr>
        <p:spPr/>
        <p:txBody>
          <a:bodyPr>
            <a:normAutofit fontScale="92500" lnSpcReduction="20000"/>
          </a:bodyPr>
          <a:lstStyle/>
          <a:p>
            <a:pPr marL="0" indent="0">
              <a:lnSpc>
                <a:spcPct val="115000"/>
              </a:lnSpc>
              <a:spcAft>
                <a:spcPts val="1000"/>
              </a:spcAft>
              <a:buNone/>
            </a:pPr>
            <a:r>
              <a:rPr lang="fr-FR" b="1" dirty="0">
                <a:latin typeface="Tahoma" panose="020B0604030504040204" pitchFamily="34" charset="0"/>
                <a:ea typeface="Times New Roman" panose="02020603050405020304" pitchFamily="18" charset="0"/>
                <a:cs typeface="Times New Roman" panose="02020603050405020304" pitchFamily="18" charset="0"/>
              </a:rPr>
              <a:t>À la fin de cette partie, </a:t>
            </a:r>
            <a:r>
              <a:rPr lang="fr-FR" b="1" dirty="0" smtClean="0">
                <a:latin typeface="Tahoma" panose="020B0604030504040204" pitchFamily="34" charset="0"/>
                <a:ea typeface="Times New Roman" panose="02020603050405020304" pitchFamily="18" charset="0"/>
                <a:cs typeface="Times New Roman" panose="02020603050405020304" pitchFamily="18" charset="0"/>
              </a:rPr>
              <a:t>vous devriez pouvoir: </a:t>
            </a:r>
            <a:endParaRPr lang="fr-F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1000"/>
              </a:spcAft>
              <a:buSzPts val="1000"/>
              <a:buFont typeface="Wingdings" panose="05000000000000000000" pitchFamily="2" charset="2"/>
              <a:buChar char="ü"/>
              <a:tabLst>
                <a:tab pos="457200" algn="l"/>
              </a:tabLst>
            </a:pPr>
            <a:r>
              <a:rPr lang="fr-FR" dirty="0" smtClean="0">
                <a:latin typeface="Times New Roman" panose="02020603050405020304" pitchFamily="18" charset="0"/>
                <a:ea typeface="Times New Roman" panose="02020603050405020304" pitchFamily="18" charset="0"/>
                <a:cs typeface="Times New Roman" panose="02020603050405020304" pitchFamily="18" charset="0"/>
              </a:rPr>
              <a:t>Connaître </a:t>
            </a:r>
            <a:r>
              <a:rPr lang="fr-FR" dirty="0">
                <a:latin typeface="Times New Roman" panose="02020603050405020304" pitchFamily="18" charset="0"/>
                <a:ea typeface="Times New Roman" panose="02020603050405020304" pitchFamily="18" charset="0"/>
                <a:cs typeface="Times New Roman" panose="02020603050405020304" pitchFamily="18" charset="0"/>
              </a:rPr>
              <a:t>la signification des termes suivants, dans le contexte de la gestion du temps: importance, urgence, procrastination, perfectionnisme, chronophages. </a:t>
            </a:r>
            <a:endParaRPr lang="fr-FR" sz="2400" dirty="0">
              <a:latin typeface="Times New Roman" panose="02020603050405020304" pitchFamily="18" charset="0"/>
              <a:ea typeface="Calibri" panose="020F0502020204030204" pitchFamily="34" charset="0"/>
              <a:cs typeface="Times New Roman" panose="02020603050405020304" pitchFamily="18" charset="0"/>
            </a:endParaRPr>
          </a:p>
          <a:p>
            <a:pPr lvl="0">
              <a:lnSpc>
                <a:spcPct val="115000"/>
              </a:lnSpc>
              <a:spcAft>
                <a:spcPts val="1000"/>
              </a:spcAft>
              <a:buSzPts val="1000"/>
              <a:buFont typeface="Wingdings" panose="05000000000000000000" pitchFamily="2" charset="2"/>
              <a:buChar char="ü"/>
              <a:tabLst>
                <a:tab pos="457200" algn="l"/>
              </a:tabLst>
            </a:pPr>
            <a:r>
              <a:rPr lang="fr-FR" dirty="0">
                <a:latin typeface="Times New Roman" panose="02020603050405020304" pitchFamily="18" charset="0"/>
                <a:ea typeface="Times New Roman" panose="02020603050405020304" pitchFamily="18" charset="0"/>
                <a:cs typeface="Times New Roman" panose="02020603050405020304" pitchFamily="18" charset="0"/>
              </a:rPr>
              <a:t>Connaître son style d’utilisation du temps. </a:t>
            </a:r>
            <a:endParaRPr lang="fr-FR" sz="2400" dirty="0">
              <a:latin typeface="Times New Roman" panose="02020603050405020304" pitchFamily="18" charset="0"/>
              <a:ea typeface="Calibri" panose="020F0502020204030204" pitchFamily="34" charset="0"/>
              <a:cs typeface="Times New Roman" panose="02020603050405020304" pitchFamily="18" charset="0"/>
            </a:endParaRPr>
          </a:p>
          <a:p>
            <a:pPr lvl="0">
              <a:lnSpc>
                <a:spcPct val="115000"/>
              </a:lnSpc>
              <a:spcAft>
                <a:spcPts val="1000"/>
              </a:spcAft>
              <a:buSzPts val="1000"/>
              <a:buFont typeface="Wingdings" panose="05000000000000000000" pitchFamily="2" charset="2"/>
              <a:buChar char="ü"/>
              <a:tabLst>
                <a:tab pos="457200" algn="l"/>
              </a:tabLst>
            </a:pPr>
            <a:r>
              <a:rPr lang="fr-FR" dirty="0">
                <a:latin typeface="Times New Roman" panose="02020603050405020304" pitchFamily="18" charset="0"/>
                <a:ea typeface="Times New Roman" panose="02020603050405020304" pitchFamily="18" charset="0"/>
                <a:cs typeface="Times New Roman" panose="02020603050405020304" pitchFamily="18" charset="0"/>
              </a:rPr>
              <a:t>Identifier les chronophages qui limitent l’utilisation efficace de son </a:t>
            </a:r>
            <a:r>
              <a:rPr lang="fr-FR" dirty="0" smtClean="0">
                <a:latin typeface="Times New Roman" panose="02020603050405020304" pitchFamily="18" charset="0"/>
                <a:ea typeface="Times New Roman" panose="02020603050405020304" pitchFamily="18" charset="0"/>
                <a:cs typeface="Times New Roman" panose="02020603050405020304" pitchFamily="18" charset="0"/>
              </a:rPr>
              <a:t>temps</a:t>
            </a:r>
          </a:p>
          <a:p>
            <a:pPr lvl="0">
              <a:lnSpc>
                <a:spcPct val="115000"/>
              </a:lnSpc>
              <a:spcAft>
                <a:spcPts val="1000"/>
              </a:spcAft>
              <a:buSzPts val="1000"/>
              <a:buFont typeface="Wingdings" panose="05000000000000000000" pitchFamily="2" charset="2"/>
              <a:buChar char="ü"/>
              <a:tabLst>
                <a:tab pos="457200" algn="l"/>
              </a:tabLst>
            </a:pPr>
            <a:r>
              <a:rPr lang="fr-FR" dirty="0" smtClean="0">
                <a:latin typeface="Times New Roman" panose="02020603050405020304" pitchFamily="18" charset="0"/>
                <a:ea typeface="Times New Roman" panose="02020603050405020304" pitchFamily="18" charset="0"/>
                <a:cs typeface="Times New Roman" panose="02020603050405020304" pitchFamily="18" charset="0"/>
              </a:rPr>
              <a:t>Être </a:t>
            </a:r>
            <a:r>
              <a:rPr lang="fr-FR" dirty="0">
                <a:latin typeface="Times New Roman" panose="02020603050405020304" pitchFamily="18" charset="0"/>
                <a:ea typeface="Times New Roman" panose="02020603050405020304" pitchFamily="18" charset="0"/>
                <a:cs typeface="Times New Roman" panose="02020603050405020304" pitchFamily="18" charset="0"/>
              </a:rPr>
              <a:t>capable d’identifier et d’éliminer les obstacles à une meilleure gestion de son temps </a:t>
            </a:r>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05225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092200"/>
          </a:xfrm>
        </p:spPr>
        <p:txBody>
          <a:bodyPr>
            <a:normAutofit/>
          </a:bodyPr>
          <a:lstStyle/>
          <a:p>
            <a:pPr algn="ctr">
              <a:spcAft>
                <a:spcPts val="0"/>
              </a:spcAft>
            </a:pPr>
            <a:r>
              <a:rPr lang="fr-FR"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LES </a:t>
            </a:r>
            <a:r>
              <a:rPr lang="fr-FR" b="1" i="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CHRONOPHAGES </a:t>
            </a:r>
            <a:endParaRPr lang="fr-FR" sz="3100" b="1" dirty="0">
              <a:solidFill>
                <a:srgbClr val="FF0000"/>
              </a:solidFill>
            </a:endParaRPr>
          </a:p>
        </p:txBody>
      </p:sp>
      <p:sp>
        <p:nvSpPr>
          <p:cNvPr id="3" name="Espace réservé du contenu 2"/>
          <p:cNvSpPr>
            <a:spLocks noGrp="1"/>
          </p:cNvSpPr>
          <p:nvPr>
            <p:ph idx="1"/>
          </p:nvPr>
        </p:nvSpPr>
        <p:spPr>
          <a:xfrm>
            <a:off x="614363" y="1343026"/>
            <a:ext cx="11172825" cy="5272088"/>
          </a:xfrm>
        </p:spPr>
        <p:txBody>
          <a:bodyPr>
            <a:normAutofit fontScale="77500" lnSpcReduction="20000"/>
          </a:bodyPr>
          <a:lstStyle/>
          <a:p>
            <a:pPr marL="0" lvl="0" indent="0">
              <a:spcAft>
                <a:spcPts val="0"/>
              </a:spcAft>
              <a:buNone/>
              <a:tabLst>
                <a:tab pos="152400" algn="l"/>
              </a:tabLst>
            </a:pPr>
            <a:r>
              <a:rPr lang="fr-FR" b="1" dirty="0" smtClean="0">
                <a:solidFill>
                  <a:srgbClr val="00B050"/>
                </a:solidFill>
                <a:latin typeface="Times New Roman" panose="02020603050405020304" pitchFamily="18" charset="0"/>
                <a:ea typeface="Times New Roman" panose="02020603050405020304" pitchFamily="18" charset="0"/>
                <a:cs typeface="Arial" panose="020B0604020202020204" pitchFamily="34" charset="0"/>
              </a:rPr>
              <a:t>2. Les </a:t>
            </a:r>
            <a:r>
              <a:rPr lang="fr-FR" b="1" dirty="0">
                <a:solidFill>
                  <a:srgbClr val="00B050"/>
                </a:solidFill>
                <a:latin typeface="Times New Roman" panose="02020603050405020304" pitchFamily="18" charset="0"/>
                <a:ea typeface="Times New Roman" panose="02020603050405020304" pitchFamily="18" charset="0"/>
                <a:cs typeface="Arial" panose="020B0604020202020204" pitchFamily="34" charset="0"/>
              </a:rPr>
              <a:t>causes internes </a:t>
            </a:r>
            <a:r>
              <a:rPr lang="fr-FR" b="1" dirty="0" smtClean="0">
                <a:solidFill>
                  <a:srgbClr val="00B050"/>
                </a:solidFill>
                <a:latin typeface="Times New Roman" panose="02020603050405020304" pitchFamily="18" charset="0"/>
                <a:ea typeface="Times New Roman" panose="02020603050405020304" pitchFamily="18" charset="0"/>
                <a:cs typeface="Arial" panose="020B0604020202020204" pitchFamily="34" charset="0"/>
              </a:rPr>
              <a:t>:</a:t>
            </a:r>
            <a:endParaRPr lang="fr-FR" sz="1800"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ü"/>
              <a:tabLst>
                <a:tab pos="457200" algn="l"/>
              </a:tabLst>
            </a:pPr>
            <a:r>
              <a:rPr lang="fr-FR" sz="2800" dirty="0">
                <a:latin typeface="Times New Roman" panose="02020603050405020304" pitchFamily="18" charset="0"/>
                <a:ea typeface="Times New Roman" panose="02020603050405020304" pitchFamily="18" charset="0"/>
                <a:cs typeface="Arial" panose="020B0604020202020204" pitchFamily="34" charset="0"/>
              </a:rPr>
              <a:t>Les employés </a:t>
            </a:r>
            <a:r>
              <a:rPr lang="fr-FR" sz="2800" dirty="0" smtClean="0">
                <a:latin typeface="Times New Roman" panose="02020603050405020304" pitchFamily="18" charset="0"/>
                <a:ea typeface="Times New Roman" panose="02020603050405020304" pitchFamily="18" charset="0"/>
                <a:cs typeface="Arial" panose="020B0604020202020204" pitchFamily="34" charset="0"/>
              </a:rPr>
              <a:t>problèmes</a:t>
            </a:r>
            <a:endParaRPr lang="fr-FR" sz="19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ü"/>
              <a:tabLst>
                <a:tab pos="457200" algn="l"/>
              </a:tabLst>
            </a:pPr>
            <a:r>
              <a:rPr lang="fr-FR" sz="2800" dirty="0">
                <a:latin typeface="Times New Roman" panose="02020603050405020304" pitchFamily="18" charset="0"/>
                <a:ea typeface="Times New Roman" panose="02020603050405020304" pitchFamily="18" charset="0"/>
                <a:cs typeface="Arial" panose="020B0604020202020204" pitchFamily="34" charset="0"/>
              </a:rPr>
              <a:t>Les </a:t>
            </a:r>
            <a:r>
              <a:rPr lang="fr-FR" sz="2800" dirty="0" smtClean="0">
                <a:latin typeface="Times New Roman" panose="02020603050405020304" pitchFamily="18" charset="0"/>
                <a:ea typeface="Times New Roman" panose="02020603050405020304" pitchFamily="18" charset="0"/>
                <a:cs typeface="Arial" panose="020B0604020202020204" pitchFamily="34" charset="0"/>
              </a:rPr>
              <a:t>réunions</a:t>
            </a:r>
            <a:r>
              <a:rPr lang="fr-FR" sz="2800" dirty="0">
                <a:latin typeface="Arial" panose="020B0604020202020204" pitchFamily="34" charset="0"/>
                <a:ea typeface="Arial" panose="020B0604020202020204" pitchFamily="34" charset="0"/>
                <a:cs typeface="Arial" panose="020B0604020202020204" pitchFamily="34" charset="0"/>
              </a:rPr>
              <a:t> </a:t>
            </a:r>
            <a:endParaRPr lang="fr-FR" sz="19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ü"/>
              <a:tabLst>
                <a:tab pos="457200" algn="l"/>
              </a:tabLst>
            </a:pPr>
            <a:r>
              <a:rPr lang="fr-FR" sz="2800" dirty="0">
                <a:latin typeface="Times New Roman" panose="02020603050405020304" pitchFamily="18" charset="0"/>
                <a:ea typeface="Times New Roman" panose="02020603050405020304" pitchFamily="18" charset="0"/>
                <a:cs typeface="Arial" panose="020B0604020202020204" pitchFamily="34" charset="0"/>
              </a:rPr>
              <a:t>Le manque de personnes à qui </a:t>
            </a:r>
            <a:r>
              <a:rPr lang="fr-FR" sz="2800" dirty="0" smtClean="0">
                <a:latin typeface="Times New Roman" panose="02020603050405020304" pitchFamily="18" charset="0"/>
                <a:ea typeface="Times New Roman" panose="02020603050405020304" pitchFamily="18" charset="0"/>
                <a:cs typeface="Arial" panose="020B0604020202020204" pitchFamily="34" charset="0"/>
              </a:rPr>
              <a:t>déléguer</a:t>
            </a:r>
            <a:endParaRPr lang="fr-FR" sz="19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ü"/>
              <a:tabLst>
                <a:tab pos="457200" algn="l"/>
              </a:tabLst>
            </a:pPr>
            <a:r>
              <a:rPr lang="fr-FR" sz="2800" dirty="0">
                <a:latin typeface="Times New Roman" panose="02020603050405020304" pitchFamily="18" charset="0"/>
                <a:ea typeface="Times New Roman" panose="02020603050405020304" pitchFamily="18" charset="0"/>
                <a:cs typeface="Arial" panose="020B0604020202020204" pitchFamily="34" charset="0"/>
              </a:rPr>
              <a:t>La </a:t>
            </a:r>
            <a:r>
              <a:rPr lang="fr-FR" sz="2800" dirty="0" smtClean="0">
                <a:latin typeface="Times New Roman" panose="02020603050405020304" pitchFamily="18" charset="0"/>
                <a:ea typeface="Times New Roman" panose="02020603050405020304" pitchFamily="18" charset="0"/>
                <a:cs typeface="Arial" panose="020B0604020202020204" pitchFamily="34" charset="0"/>
              </a:rPr>
              <a:t>routine</a:t>
            </a:r>
            <a:endParaRPr lang="fr-FR" sz="19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ü"/>
              <a:tabLst>
                <a:tab pos="457200" algn="l"/>
              </a:tabLst>
            </a:pPr>
            <a:r>
              <a:rPr lang="fr-FR" sz="2800" dirty="0">
                <a:latin typeface="Times New Roman" panose="02020603050405020304" pitchFamily="18" charset="0"/>
                <a:ea typeface="Times New Roman" panose="02020603050405020304" pitchFamily="18" charset="0"/>
                <a:cs typeface="Arial" panose="020B0604020202020204" pitchFamily="34" charset="0"/>
              </a:rPr>
              <a:t>L’absence ou le grand nombre de </a:t>
            </a:r>
            <a:r>
              <a:rPr lang="fr-FR" sz="2800" dirty="0" smtClean="0">
                <a:latin typeface="Times New Roman" panose="02020603050405020304" pitchFamily="18" charset="0"/>
                <a:ea typeface="Times New Roman" panose="02020603050405020304" pitchFamily="18" charset="0"/>
                <a:cs typeface="Arial" panose="020B0604020202020204" pitchFamily="34" charset="0"/>
              </a:rPr>
              <a:t>priorités</a:t>
            </a:r>
            <a:endParaRPr lang="fr-FR" sz="19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ü"/>
              <a:tabLst>
                <a:tab pos="457200" algn="l"/>
              </a:tabLst>
            </a:pPr>
            <a:r>
              <a:rPr lang="fr-FR" sz="2800" dirty="0">
                <a:latin typeface="Times New Roman" panose="02020603050405020304" pitchFamily="18" charset="0"/>
                <a:ea typeface="Times New Roman" panose="02020603050405020304" pitchFamily="18" charset="0"/>
                <a:cs typeface="Arial" panose="020B0604020202020204" pitchFamily="34" charset="0"/>
              </a:rPr>
              <a:t>La gestion par </a:t>
            </a:r>
            <a:r>
              <a:rPr lang="fr-FR" sz="2800" dirty="0" smtClean="0">
                <a:latin typeface="Times New Roman" panose="02020603050405020304" pitchFamily="18" charset="0"/>
                <a:ea typeface="Times New Roman" panose="02020603050405020304" pitchFamily="18" charset="0"/>
                <a:cs typeface="Arial" panose="020B0604020202020204" pitchFamily="34" charset="0"/>
              </a:rPr>
              <a:t>crises</a:t>
            </a:r>
            <a:endParaRPr lang="fr-FR" sz="19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ü"/>
              <a:tabLst>
                <a:tab pos="457200" algn="l"/>
              </a:tabLst>
            </a:pPr>
            <a:r>
              <a:rPr lang="fr-FR" sz="2800" dirty="0">
                <a:latin typeface="Times New Roman" panose="02020603050405020304" pitchFamily="18" charset="0"/>
                <a:ea typeface="Times New Roman" panose="02020603050405020304" pitchFamily="18" charset="0"/>
                <a:cs typeface="Arial" panose="020B0604020202020204" pitchFamily="34" charset="0"/>
              </a:rPr>
              <a:t>L’attention personnelle à porter aux </a:t>
            </a:r>
            <a:r>
              <a:rPr lang="fr-FR" sz="2800" dirty="0" smtClean="0">
                <a:latin typeface="Times New Roman" panose="02020603050405020304" pitchFamily="18" charset="0"/>
                <a:ea typeface="Times New Roman" panose="02020603050405020304" pitchFamily="18" charset="0"/>
                <a:cs typeface="Arial" panose="020B0604020202020204" pitchFamily="34" charset="0"/>
              </a:rPr>
              <a:t>gens</a:t>
            </a:r>
            <a:endParaRPr lang="fr-FR" sz="19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ü"/>
              <a:tabLst>
                <a:tab pos="457200" algn="l"/>
              </a:tabLst>
            </a:pPr>
            <a:r>
              <a:rPr lang="fr-FR" sz="2800" dirty="0">
                <a:latin typeface="Times New Roman" panose="02020603050405020304" pitchFamily="18" charset="0"/>
                <a:ea typeface="Times New Roman" panose="02020603050405020304" pitchFamily="18" charset="0"/>
                <a:cs typeface="Arial" panose="020B0604020202020204" pitchFamily="34" charset="0"/>
              </a:rPr>
              <a:t>Les activités </a:t>
            </a:r>
            <a:r>
              <a:rPr lang="fr-FR" sz="2800" dirty="0" smtClean="0">
                <a:latin typeface="Times New Roman" panose="02020603050405020304" pitchFamily="18" charset="0"/>
                <a:ea typeface="Times New Roman" panose="02020603050405020304" pitchFamily="18" charset="0"/>
                <a:cs typeface="Arial" panose="020B0604020202020204" pitchFamily="34" charset="0"/>
              </a:rPr>
              <a:t>extérieures</a:t>
            </a:r>
            <a:endParaRPr lang="fr-FR" sz="19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ü"/>
              <a:tabLst>
                <a:tab pos="457200" algn="l"/>
              </a:tabLst>
            </a:pPr>
            <a:r>
              <a:rPr lang="fr-FR" sz="2800" dirty="0">
                <a:latin typeface="Times New Roman" panose="02020603050405020304" pitchFamily="18" charset="0"/>
                <a:ea typeface="Times New Roman" panose="02020603050405020304" pitchFamily="18" charset="0"/>
                <a:cs typeface="Arial" panose="020B0604020202020204" pitchFamily="34" charset="0"/>
              </a:rPr>
              <a:t>Les mauvaises </a:t>
            </a:r>
            <a:r>
              <a:rPr lang="fr-FR" sz="2800" dirty="0" smtClean="0">
                <a:latin typeface="Times New Roman" panose="02020603050405020304" pitchFamily="18" charset="0"/>
                <a:ea typeface="Times New Roman" panose="02020603050405020304" pitchFamily="18" charset="0"/>
                <a:cs typeface="Arial" panose="020B0604020202020204" pitchFamily="34" charset="0"/>
              </a:rPr>
              <a:t>communications</a:t>
            </a:r>
            <a:endParaRPr lang="fr-FR" sz="19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ü"/>
              <a:tabLst>
                <a:tab pos="457200" algn="l"/>
              </a:tabLst>
            </a:pPr>
            <a:r>
              <a:rPr lang="fr-FR" sz="2800" dirty="0">
                <a:latin typeface="Times New Roman" panose="02020603050405020304" pitchFamily="18" charset="0"/>
                <a:ea typeface="Times New Roman" panose="02020603050405020304" pitchFamily="18" charset="0"/>
                <a:cs typeface="Arial" panose="020B0604020202020204" pitchFamily="34" charset="0"/>
              </a:rPr>
              <a:t>Les </a:t>
            </a:r>
            <a:r>
              <a:rPr lang="fr-FR" sz="2800" dirty="0" smtClean="0">
                <a:latin typeface="Times New Roman" panose="02020603050405020304" pitchFamily="18" charset="0"/>
                <a:ea typeface="Times New Roman" panose="02020603050405020304" pitchFamily="18" charset="0"/>
                <a:cs typeface="Arial" panose="020B0604020202020204" pitchFamily="34" charset="0"/>
              </a:rPr>
              <a:t>erreurs</a:t>
            </a:r>
            <a:r>
              <a:rPr lang="fr-FR" sz="2800" dirty="0">
                <a:latin typeface="Arial" panose="020B0604020202020204" pitchFamily="34" charset="0"/>
                <a:ea typeface="Arial" panose="020B0604020202020204" pitchFamily="34" charset="0"/>
                <a:cs typeface="Arial" panose="020B0604020202020204" pitchFamily="34" charset="0"/>
              </a:rPr>
              <a:t> </a:t>
            </a:r>
            <a:endParaRPr lang="fr-FR" sz="19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ü"/>
              <a:tabLst>
                <a:tab pos="457200" algn="l"/>
              </a:tabLst>
            </a:pPr>
            <a:r>
              <a:rPr lang="fr-FR" sz="2800" dirty="0">
                <a:latin typeface="Times New Roman" panose="02020603050405020304" pitchFamily="18" charset="0"/>
                <a:ea typeface="Times New Roman" panose="02020603050405020304" pitchFamily="18" charset="0"/>
                <a:cs typeface="Arial" panose="020B0604020202020204" pitchFamily="34" charset="0"/>
              </a:rPr>
              <a:t>Le surcroît de </a:t>
            </a:r>
            <a:r>
              <a:rPr lang="fr-FR" sz="2800" dirty="0" smtClean="0">
                <a:latin typeface="Times New Roman" panose="02020603050405020304" pitchFamily="18" charset="0"/>
                <a:ea typeface="Times New Roman" panose="02020603050405020304" pitchFamily="18" charset="0"/>
                <a:cs typeface="Arial" panose="020B0604020202020204" pitchFamily="34" charset="0"/>
              </a:rPr>
              <a:t>travail</a:t>
            </a:r>
            <a:endParaRPr lang="fr-FR" sz="19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ü"/>
              <a:tabLst>
                <a:tab pos="457200" algn="l"/>
              </a:tabLst>
            </a:pPr>
            <a:r>
              <a:rPr lang="fr-FR" sz="2800" dirty="0">
                <a:latin typeface="Times New Roman" panose="02020603050405020304" pitchFamily="18" charset="0"/>
                <a:ea typeface="Times New Roman" panose="02020603050405020304" pitchFamily="18" charset="0"/>
                <a:cs typeface="Arial" panose="020B0604020202020204" pitchFamily="34" charset="0"/>
              </a:rPr>
              <a:t>La confusion dans les </a:t>
            </a:r>
            <a:r>
              <a:rPr lang="fr-FR" sz="2800" dirty="0" smtClean="0">
                <a:latin typeface="Times New Roman" panose="02020603050405020304" pitchFamily="18" charset="0"/>
                <a:ea typeface="Times New Roman" panose="02020603050405020304" pitchFamily="18" charset="0"/>
                <a:cs typeface="Arial" panose="020B0604020202020204" pitchFamily="34" charset="0"/>
              </a:rPr>
              <a:t>fonctions</a:t>
            </a:r>
            <a:endParaRPr lang="fr-FR" sz="19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ü"/>
              <a:tabLst>
                <a:tab pos="457200" algn="l"/>
              </a:tabLst>
            </a:pPr>
            <a:r>
              <a:rPr lang="fr-FR" sz="2800" dirty="0">
                <a:latin typeface="Times New Roman" panose="02020603050405020304" pitchFamily="18" charset="0"/>
                <a:ea typeface="Times New Roman" panose="02020603050405020304" pitchFamily="18" charset="0"/>
                <a:cs typeface="Arial" panose="020B0604020202020204" pitchFamily="34" charset="0"/>
              </a:rPr>
              <a:t>Le </a:t>
            </a:r>
            <a:r>
              <a:rPr lang="fr-FR" sz="2800" dirty="0" smtClean="0">
                <a:latin typeface="Times New Roman" panose="02020603050405020304" pitchFamily="18" charset="0"/>
                <a:ea typeface="Times New Roman" panose="02020603050405020304" pitchFamily="18" charset="0"/>
                <a:cs typeface="Arial" panose="020B0604020202020204" pitchFamily="34" charset="0"/>
              </a:rPr>
              <a:t>patron</a:t>
            </a:r>
            <a:endParaRPr lang="fr-FR" sz="19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ü"/>
              <a:tabLst>
                <a:tab pos="457200" algn="l"/>
              </a:tabLst>
            </a:pPr>
            <a:r>
              <a:rPr lang="fr-FR" sz="2800" dirty="0">
                <a:latin typeface="Times New Roman" panose="02020603050405020304" pitchFamily="18" charset="0"/>
                <a:ea typeface="Times New Roman" panose="02020603050405020304" pitchFamily="18" charset="0"/>
                <a:cs typeface="Arial" panose="020B0604020202020204" pitchFamily="34" charset="0"/>
              </a:rPr>
              <a:t>Les </a:t>
            </a:r>
            <a:r>
              <a:rPr lang="fr-FR" sz="2800" dirty="0" smtClean="0">
                <a:latin typeface="Times New Roman" panose="02020603050405020304" pitchFamily="18" charset="0"/>
                <a:ea typeface="Times New Roman" panose="02020603050405020304" pitchFamily="18" charset="0"/>
                <a:cs typeface="Arial" panose="020B0604020202020204" pitchFamily="34" charset="0"/>
              </a:rPr>
              <a:t>collaborateurs</a:t>
            </a:r>
            <a:endParaRPr lang="fr-FR" sz="19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ü"/>
              <a:tabLst>
                <a:tab pos="457200" algn="l"/>
              </a:tabLst>
            </a:pPr>
            <a:r>
              <a:rPr lang="fr-FR" sz="2800" dirty="0">
                <a:latin typeface="Times New Roman" panose="02020603050405020304" pitchFamily="18" charset="0"/>
                <a:ea typeface="Times New Roman" panose="02020603050405020304" pitchFamily="18" charset="0"/>
                <a:cs typeface="Arial" panose="020B0604020202020204" pitchFamily="34" charset="0"/>
              </a:rPr>
              <a:t>Les rapports et les </a:t>
            </a:r>
            <a:r>
              <a:rPr lang="fr-FR" sz="2800" dirty="0" smtClean="0">
                <a:latin typeface="Times New Roman" panose="02020603050405020304" pitchFamily="18" charset="0"/>
                <a:ea typeface="Times New Roman" panose="02020603050405020304" pitchFamily="18" charset="0"/>
                <a:cs typeface="Arial" panose="020B0604020202020204" pitchFamily="34" charset="0"/>
              </a:rPr>
              <a:t>mémos</a:t>
            </a:r>
            <a:endParaRPr lang="fr-FR" sz="19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ü"/>
              <a:tabLst>
                <a:tab pos="457200" algn="l"/>
              </a:tabLst>
            </a:pPr>
            <a:r>
              <a:rPr lang="fr-FR" sz="2800" dirty="0">
                <a:latin typeface="Times New Roman" panose="02020603050405020304" pitchFamily="18" charset="0"/>
                <a:ea typeface="Times New Roman" panose="02020603050405020304" pitchFamily="18" charset="0"/>
                <a:cs typeface="Arial" panose="020B0604020202020204" pitchFamily="34" charset="0"/>
              </a:rPr>
              <a:t>Le manque de procédures</a:t>
            </a:r>
            <a:endParaRPr lang="fr-FR" sz="19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540164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092200"/>
          </a:xfrm>
        </p:spPr>
        <p:txBody>
          <a:bodyPr>
            <a:normAutofit/>
          </a:bodyPr>
          <a:lstStyle/>
          <a:p>
            <a:pPr algn="ctr">
              <a:spcAft>
                <a:spcPts val="0"/>
              </a:spcAft>
            </a:pPr>
            <a:r>
              <a:rPr lang="fr-FR"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LES </a:t>
            </a:r>
            <a:r>
              <a:rPr lang="fr-FR" b="1" i="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CHRONOPHAGES </a:t>
            </a:r>
            <a:endParaRPr lang="fr-FR" sz="3100" b="1" dirty="0">
              <a:solidFill>
                <a:srgbClr val="FF0000"/>
              </a:solidFill>
            </a:endParaRPr>
          </a:p>
        </p:txBody>
      </p:sp>
      <p:sp>
        <p:nvSpPr>
          <p:cNvPr id="3" name="Espace réservé du contenu 2"/>
          <p:cNvSpPr>
            <a:spLocks noGrp="1"/>
          </p:cNvSpPr>
          <p:nvPr>
            <p:ph idx="1"/>
          </p:nvPr>
        </p:nvSpPr>
        <p:spPr>
          <a:xfrm>
            <a:off x="614363" y="1343026"/>
            <a:ext cx="11172825" cy="5272088"/>
          </a:xfrm>
        </p:spPr>
        <p:txBody>
          <a:bodyPr>
            <a:normAutofit fontScale="92500" lnSpcReduction="10000"/>
          </a:bodyPr>
          <a:lstStyle/>
          <a:p>
            <a:pPr marL="0" lvl="0" indent="0">
              <a:spcAft>
                <a:spcPts val="0"/>
              </a:spcAft>
              <a:buNone/>
              <a:tabLst>
                <a:tab pos="152400" algn="l"/>
              </a:tabLst>
            </a:pPr>
            <a:r>
              <a:rPr lang="fr-FR" b="1" dirty="0" smtClean="0">
                <a:solidFill>
                  <a:srgbClr val="00B050"/>
                </a:solidFill>
                <a:latin typeface="Times New Roman" panose="02020603050405020304" pitchFamily="18" charset="0"/>
                <a:ea typeface="Times New Roman" panose="02020603050405020304" pitchFamily="18" charset="0"/>
                <a:cs typeface="Arial" panose="020B0604020202020204" pitchFamily="34" charset="0"/>
              </a:rPr>
              <a:t>3. Les </a:t>
            </a:r>
            <a:r>
              <a:rPr lang="fr-FR" b="1" dirty="0">
                <a:solidFill>
                  <a:srgbClr val="00B050"/>
                </a:solidFill>
                <a:latin typeface="Times New Roman" panose="02020603050405020304" pitchFamily="18" charset="0"/>
                <a:ea typeface="Times New Roman" panose="02020603050405020304" pitchFamily="18" charset="0"/>
                <a:cs typeface="Arial" panose="020B0604020202020204" pitchFamily="34" charset="0"/>
              </a:rPr>
              <a:t>causes </a:t>
            </a:r>
            <a:r>
              <a:rPr lang="fr-FR" b="1" dirty="0" smtClean="0">
                <a:solidFill>
                  <a:srgbClr val="00B050"/>
                </a:solidFill>
                <a:latin typeface="Times New Roman" panose="02020603050405020304" pitchFamily="18" charset="0"/>
                <a:ea typeface="Times New Roman" panose="02020603050405020304" pitchFamily="18" charset="0"/>
                <a:cs typeface="Arial" panose="020B0604020202020204" pitchFamily="34" charset="0"/>
              </a:rPr>
              <a:t>personnelles</a:t>
            </a:r>
            <a:endParaRPr lang="fr-FR" sz="1800" dirty="0">
              <a:solidFill>
                <a:srgbClr val="00B050"/>
              </a:solidFill>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Ø"/>
              <a:tabLst>
                <a:tab pos="4572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La rigidité intellectuelle : faire toujours les choses de la même </a:t>
            </a:r>
            <a:r>
              <a:rPr lang="fr-FR" dirty="0" smtClean="0">
                <a:latin typeface="Times New Roman" panose="02020603050405020304" pitchFamily="18" charset="0"/>
                <a:ea typeface="Times New Roman" panose="02020603050405020304" pitchFamily="18" charset="0"/>
                <a:cs typeface="Arial" panose="020B0604020202020204" pitchFamily="34" charset="0"/>
              </a:rPr>
              <a:t>façon</a:t>
            </a:r>
            <a:endParaRPr lang="fr-FR" sz="18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Ø"/>
              <a:tabLst>
                <a:tab pos="4572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La difficulté à se mobiliser intellectuellement : refuser d’améliorer sa </a:t>
            </a:r>
            <a:r>
              <a:rPr lang="fr-FR" dirty="0" smtClean="0">
                <a:latin typeface="Times New Roman" panose="02020603050405020304" pitchFamily="18" charset="0"/>
                <a:ea typeface="Times New Roman" panose="02020603050405020304" pitchFamily="18" charset="0"/>
                <a:cs typeface="Arial" panose="020B0604020202020204" pitchFamily="34" charset="0"/>
              </a:rPr>
              <a:t>formation</a:t>
            </a:r>
            <a:endParaRPr lang="fr-FR" sz="18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Ø"/>
              <a:tabLst>
                <a:tab pos="4572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Le perfectionnisme : faire à la perfection les tâches </a:t>
            </a:r>
            <a:r>
              <a:rPr lang="fr-FR" dirty="0" smtClean="0">
                <a:latin typeface="Times New Roman" panose="02020603050405020304" pitchFamily="18" charset="0"/>
                <a:ea typeface="Times New Roman" panose="02020603050405020304" pitchFamily="18" charset="0"/>
                <a:cs typeface="Arial" panose="020B0604020202020204" pitchFamily="34" charset="0"/>
              </a:rPr>
              <a:t>faciles</a:t>
            </a:r>
            <a:endParaRPr lang="fr-FR" sz="18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Ø"/>
              <a:tabLst>
                <a:tab pos="4572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La procrastination : remettre à demain ou plus tard</a:t>
            </a:r>
            <a:r>
              <a:rPr lang="fr-FR"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8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Ø"/>
              <a:tabLst>
                <a:tab pos="4572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L’émiettement : se </a:t>
            </a:r>
            <a:r>
              <a:rPr lang="fr-FR" dirty="0" smtClean="0">
                <a:latin typeface="Times New Roman" panose="02020603050405020304" pitchFamily="18" charset="0"/>
                <a:ea typeface="Times New Roman" panose="02020603050405020304" pitchFamily="18" charset="0"/>
                <a:cs typeface="Arial" panose="020B0604020202020204" pitchFamily="34" charset="0"/>
              </a:rPr>
              <a:t>disperser</a:t>
            </a:r>
            <a:endParaRPr lang="fr-FR" sz="18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Ø"/>
              <a:tabLst>
                <a:tab pos="4572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Le contrôle abusif : tout voir, tout </a:t>
            </a:r>
            <a:r>
              <a:rPr lang="fr-FR" dirty="0" smtClean="0">
                <a:latin typeface="Times New Roman" panose="02020603050405020304" pitchFamily="18" charset="0"/>
                <a:ea typeface="Times New Roman" panose="02020603050405020304" pitchFamily="18" charset="0"/>
                <a:cs typeface="Arial" panose="020B0604020202020204" pitchFamily="34" charset="0"/>
              </a:rPr>
              <a:t>contrôler</a:t>
            </a:r>
            <a:endParaRPr lang="fr-FR" sz="18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Ø"/>
              <a:tabLst>
                <a:tab pos="4572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Le manque de planification </a:t>
            </a:r>
            <a:r>
              <a:rPr lang="fr-FR" dirty="0" smtClean="0">
                <a:latin typeface="Times New Roman" panose="02020603050405020304" pitchFamily="18" charset="0"/>
                <a:ea typeface="Times New Roman" panose="02020603050405020304" pitchFamily="18" charset="0"/>
                <a:cs typeface="Arial" panose="020B0604020202020204" pitchFamily="34" charset="0"/>
              </a:rPr>
              <a:t>personnelle</a:t>
            </a:r>
            <a:endParaRPr lang="fr-FR" sz="18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Ø"/>
              <a:tabLst>
                <a:tab pos="4572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Le manque d’organisation : exécuter sa planification dans le </a:t>
            </a:r>
            <a:r>
              <a:rPr lang="fr-FR" dirty="0" smtClean="0">
                <a:latin typeface="Times New Roman" panose="02020603050405020304" pitchFamily="18" charset="0"/>
                <a:ea typeface="Times New Roman" panose="02020603050405020304" pitchFamily="18" charset="0"/>
                <a:cs typeface="Arial" panose="020B0604020202020204" pitchFamily="34" charset="0"/>
              </a:rPr>
              <a:t>temps</a:t>
            </a:r>
            <a:endParaRPr lang="fr-FR" sz="18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Ø"/>
              <a:tabLst>
                <a:tab pos="4572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L’abus de ses forces : ne jamais prendre de temps pour </a:t>
            </a:r>
            <a:r>
              <a:rPr lang="fr-FR" dirty="0" smtClean="0">
                <a:latin typeface="Times New Roman" panose="02020603050405020304" pitchFamily="18" charset="0"/>
                <a:ea typeface="Times New Roman" panose="02020603050405020304" pitchFamily="18" charset="0"/>
                <a:cs typeface="Arial" panose="020B0604020202020204" pitchFamily="34" charset="0"/>
              </a:rPr>
              <a:t>soi</a:t>
            </a:r>
            <a:endParaRPr lang="fr-FR" sz="18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Ø"/>
              <a:tabLst>
                <a:tab pos="4572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Le manque de délégation; tout faire </a:t>
            </a:r>
            <a:r>
              <a:rPr lang="fr-FR" dirty="0" smtClean="0">
                <a:latin typeface="Times New Roman" panose="02020603050405020304" pitchFamily="18" charset="0"/>
                <a:ea typeface="Times New Roman" panose="02020603050405020304" pitchFamily="18" charset="0"/>
                <a:cs typeface="Arial" panose="020B0604020202020204" pitchFamily="34" charset="0"/>
              </a:rPr>
              <a:t>soi-même</a:t>
            </a:r>
            <a:endParaRPr lang="fr-FR" sz="18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Ø"/>
              <a:tabLst>
                <a:tab pos="4572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Le manque de congruence : ne pas savoir où on s’en </a:t>
            </a:r>
            <a:r>
              <a:rPr lang="fr-FR" dirty="0" smtClean="0">
                <a:latin typeface="Times New Roman" panose="02020603050405020304" pitchFamily="18" charset="0"/>
                <a:ea typeface="Times New Roman" panose="02020603050405020304" pitchFamily="18" charset="0"/>
                <a:cs typeface="Arial" panose="020B0604020202020204" pitchFamily="34" charset="0"/>
              </a:rPr>
              <a:t>va</a:t>
            </a:r>
            <a:endParaRPr lang="fr-FR" sz="18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Ø"/>
              <a:tabLst>
                <a:tab pos="4572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L’incapacité d’aimer ce que l’on </a:t>
            </a:r>
            <a:r>
              <a:rPr lang="fr-FR" dirty="0" smtClean="0">
                <a:latin typeface="Times New Roman" panose="02020603050405020304" pitchFamily="18" charset="0"/>
                <a:ea typeface="Times New Roman" panose="02020603050405020304" pitchFamily="18" charset="0"/>
                <a:cs typeface="Arial" panose="020B0604020202020204" pitchFamily="34" charset="0"/>
              </a:rPr>
              <a:t>fait</a:t>
            </a:r>
            <a:endParaRPr lang="fr-FR" sz="18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Ø"/>
              <a:tabLst>
                <a:tab pos="4572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Une tâche de travail trop </a:t>
            </a:r>
            <a:r>
              <a:rPr lang="fr-FR" dirty="0" smtClean="0">
                <a:latin typeface="Times New Roman" panose="02020603050405020304" pitchFamily="18" charset="0"/>
                <a:ea typeface="Times New Roman" panose="02020603050405020304" pitchFamily="18" charset="0"/>
                <a:cs typeface="Arial" panose="020B0604020202020204" pitchFamily="34" charset="0"/>
              </a:rPr>
              <a:t>importante</a:t>
            </a:r>
            <a:endParaRPr lang="fr-FR" sz="18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Ø"/>
              <a:tabLst>
                <a:tab pos="4572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Trop d’implication dans trop de secteurs</a:t>
            </a:r>
            <a:endParaRPr lang="fr-FR"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218955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092200"/>
          </a:xfrm>
        </p:spPr>
        <p:txBody>
          <a:bodyPr>
            <a:normAutofit/>
          </a:bodyPr>
          <a:lstStyle/>
          <a:p>
            <a:pPr algn="ctr">
              <a:spcAft>
                <a:spcPts val="0"/>
              </a:spcAft>
            </a:pPr>
            <a:r>
              <a:rPr lang="fr-FR"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LES </a:t>
            </a:r>
            <a:r>
              <a:rPr lang="fr-FR" b="1" i="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CHRONOPHAGES </a:t>
            </a:r>
            <a:endParaRPr lang="fr-FR" sz="3100" b="1" dirty="0">
              <a:solidFill>
                <a:srgbClr val="FF0000"/>
              </a:solidFill>
            </a:endParaRPr>
          </a:p>
        </p:txBody>
      </p:sp>
      <p:sp>
        <p:nvSpPr>
          <p:cNvPr id="3" name="Espace réservé du contenu 2"/>
          <p:cNvSpPr>
            <a:spLocks noGrp="1"/>
          </p:cNvSpPr>
          <p:nvPr>
            <p:ph idx="1"/>
          </p:nvPr>
        </p:nvSpPr>
        <p:spPr>
          <a:xfrm>
            <a:off x="614363" y="1343026"/>
            <a:ext cx="11172825" cy="5272088"/>
          </a:xfrm>
        </p:spPr>
        <p:txBody>
          <a:bodyPr>
            <a:normAutofit/>
          </a:bodyPr>
          <a:lstStyle/>
          <a:p>
            <a:pPr marL="0" marR="88900" indent="0">
              <a:lnSpc>
                <a:spcPct val="102000"/>
              </a:lnSpc>
              <a:spcAft>
                <a:spcPts val="0"/>
              </a:spcAft>
              <a:buNone/>
            </a:pPr>
            <a:r>
              <a:rPr lang="fr-FR" dirty="0">
                <a:latin typeface="Times New Roman" panose="02020603050405020304" pitchFamily="18" charset="0"/>
                <a:ea typeface="Times New Roman" panose="02020603050405020304" pitchFamily="18" charset="0"/>
                <a:cs typeface="Arial" panose="020B0604020202020204" pitchFamily="34" charset="0"/>
              </a:rPr>
              <a:t>Ces chronophages ne se traitent évidemment pas tous de la même façon. Certains proviennent de l’environnement, d’autres du genre de travail accompli, d’autres enfin de son style de vie, de ses valeurs, de son éducation ou de son style de gestion. Si l’on désire améliorer sa qualité de vie et de travail, il faut procéder à une analyse de l’impact de ces chronophages sur la performance, pour ensuite utiliser des stratégies en vue de les contrer</a:t>
            </a:r>
            <a:r>
              <a:rPr lang="fr-FR"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800" dirty="0">
              <a:latin typeface="Calibri" panose="020F0502020204030204" pitchFamily="34" charset="0"/>
              <a:ea typeface="Calibri" panose="020F0502020204030204" pitchFamily="34" charset="0"/>
              <a:cs typeface="Arial" panose="020B0604020202020204" pitchFamily="34" charset="0"/>
            </a:endParaRPr>
          </a:p>
          <a:p>
            <a:pPr marL="0" marR="114300" indent="0">
              <a:lnSpc>
                <a:spcPct val="122000"/>
              </a:lnSpc>
              <a:spcAft>
                <a:spcPts val="0"/>
              </a:spcAft>
              <a:buNone/>
            </a:pPr>
            <a:r>
              <a:rPr lang="fr-FR" dirty="0">
                <a:latin typeface="Times New Roman" panose="02020603050405020304" pitchFamily="18" charset="0"/>
                <a:ea typeface="Times New Roman" panose="02020603050405020304" pitchFamily="18" charset="0"/>
                <a:cs typeface="Arial" panose="020B0604020202020204" pitchFamily="34" charset="0"/>
              </a:rPr>
              <a:t>Il existe des stratégies pour contrer les interruptions qui dérangent notre travail et des moyens de changer nos habitudes. Voyons d’abord les stratégies pour contrer les interruptions.</a:t>
            </a:r>
            <a:endParaRPr lang="fr-FR"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868698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1092200"/>
          </a:xfrm>
        </p:spPr>
        <p:txBody>
          <a:bodyPr>
            <a:normAutofit/>
          </a:bodyPr>
          <a:lstStyle/>
          <a:p>
            <a:pPr algn="ctr">
              <a:spcAft>
                <a:spcPts val="0"/>
              </a:spcAft>
            </a:pPr>
            <a:r>
              <a:rPr lang="fr-FR"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LES </a:t>
            </a:r>
            <a:r>
              <a:rPr lang="fr-FR" b="1" i="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CHRONOPHAGES </a:t>
            </a:r>
            <a:endParaRPr lang="fr-FR" sz="3100" b="1" dirty="0">
              <a:solidFill>
                <a:srgbClr val="FF0000"/>
              </a:solidFill>
            </a:endParaRPr>
          </a:p>
        </p:txBody>
      </p:sp>
      <p:sp>
        <p:nvSpPr>
          <p:cNvPr id="3" name="Espace réservé du contenu 2"/>
          <p:cNvSpPr>
            <a:spLocks noGrp="1"/>
          </p:cNvSpPr>
          <p:nvPr>
            <p:ph idx="1"/>
          </p:nvPr>
        </p:nvSpPr>
        <p:spPr>
          <a:xfrm>
            <a:off x="614363" y="1343026"/>
            <a:ext cx="11172825" cy="5272088"/>
          </a:xfrm>
        </p:spPr>
        <p:txBody>
          <a:bodyPr>
            <a:normAutofit fontScale="92500" lnSpcReduction="20000"/>
          </a:bodyPr>
          <a:lstStyle/>
          <a:p>
            <a:pPr marL="0" indent="0">
              <a:spcAft>
                <a:spcPts val="0"/>
              </a:spcAft>
              <a:buNone/>
            </a:pPr>
            <a:r>
              <a:rPr lang="fr-FR" b="1" dirty="0" smtClean="0">
                <a:solidFill>
                  <a:srgbClr val="00B0F0"/>
                </a:solidFill>
                <a:latin typeface="Times New Roman" panose="02020603050405020304" pitchFamily="18" charset="0"/>
                <a:ea typeface="Times New Roman" panose="02020603050405020304" pitchFamily="18" charset="0"/>
                <a:cs typeface="Arial" panose="020B0604020202020204" pitchFamily="34" charset="0"/>
              </a:rPr>
              <a:t>Stratégies</a:t>
            </a:r>
            <a:endParaRPr lang="fr-FR" sz="1800" dirty="0">
              <a:solidFill>
                <a:srgbClr val="00B0F0"/>
              </a:solidFill>
              <a:latin typeface="Calibri" panose="020F0502020204030204" pitchFamily="34" charset="0"/>
              <a:ea typeface="Calibri" panose="020F0502020204030204" pitchFamily="34" charset="0"/>
              <a:cs typeface="Arial" panose="020B0604020202020204" pitchFamily="34" charset="0"/>
            </a:endParaRPr>
          </a:p>
          <a:p>
            <a:pPr lvl="0">
              <a:lnSpc>
                <a:spcPct val="102000"/>
              </a:lnSpc>
              <a:buFont typeface="Wingdings" panose="05000000000000000000" pitchFamily="2" charset="2"/>
              <a:buChar char="v"/>
              <a:tabLst>
                <a:tab pos="2286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Utilisez à bon escient les services de la secrétaire ou de l’assistante. En début de journée, discutez avec elle de vos priorités et déterminez des plages de temps où vous ne souhaitez pas être interrompu dans votre travail, de façon à ce qu’elle prenne les appels téléphoniques et fixe des rendez-vous aux visiteurs non annoncés.</a:t>
            </a:r>
            <a:endParaRPr lang="fr-FR" sz="1800" dirty="0">
              <a:latin typeface="Calibri" panose="020F0502020204030204" pitchFamily="34" charset="0"/>
              <a:ea typeface="Calibri" panose="020F0502020204030204" pitchFamily="34" charset="0"/>
              <a:cs typeface="Arial" panose="020B0604020202020204" pitchFamily="34" charset="0"/>
            </a:endParaRPr>
          </a:p>
          <a:p>
            <a:pPr marL="0" indent="0">
              <a:lnSpc>
                <a:spcPts val="10"/>
              </a:lnSpc>
              <a:spcAft>
                <a:spcPts val="0"/>
              </a:spcAft>
              <a:buNone/>
            </a:pPr>
            <a:endParaRPr lang="fr-FR" sz="1800" dirty="0">
              <a:latin typeface="Calibri" panose="020F0502020204030204" pitchFamily="34" charset="0"/>
              <a:ea typeface="Calibri" panose="020F0502020204030204" pitchFamily="34" charset="0"/>
              <a:cs typeface="Arial" panose="020B0604020202020204" pitchFamily="34" charset="0"/>
            </a:endParaRPr>
          </a:p>
          <a:p>
            <a:pPr marR="76200" lvl="0">
              <a:lnSpc>
                <a:spcPct val="102000"/>
              </a:lnSpc>
              <a:buFont typeface="Wingdings" panose="05000000000000000000" pitchFamily="2" charset="2"/>
              <a:buChar char="v"/>
              <a:tabLst>
                <a:tab pos="2286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Décidez chaque jour d’un moment de tranquillité. Invitez vos collaborateurs à respecter ce temps de réflexion ou de planification.</a:t>
            </a:r>
            <a:endParaRPr lang="fr-FR" sz="1800" dirty="0">
              <a:latin typeface="Calibri" panose="020F0502020204030204" pitchFamily="34" charset="0"/>
              <a:ea typeface="Calibri" panose="020F0502020204030204" pitchFamily="34" charset="0"/>
              <a:cs typeface="Arial" panose="020B0604020202020204" pitchFamily="34" charset="0"/>
            </a:endParaRPr>
          </a:p>
          <a:p>
            <a:pPr marL="0" indent="0">
              <a:lnSpc>
                <a:spcPts val="5"/>
              </a:lnSpc>
              <a:spcAft>
                <a:spcPts val="0"/>
              </a:spcAft>
              <a:buNone/>
            </a:pPr>
            <a:endParaRPr lang="fr-FR" sz="1800" dirty="0">
              <a:latin typeface="Calibri" panose="020F0502020204030204" pitchFamily="34" charset="0"/>
              <a:ea typeface="Calibri" panose="020F0502020204030204" pitchFamily="34" charset="0"/>
              <a:cs typeface="Arial" panose="020B0604020202020204" pitchFamily="34" charset="0"/>
            </a:endParaRPr>
          </a:p>
          <a:p>
            <a:pPr marR="12700" lvl="0">
              <a:lnSpc>
                <a:spcPct val="101000"/>
              </a:lnSpc>
              <a:buFont typeface="Wingdings" panose="05000000000000000000" pitchFamily="2" charset="2"/>
              <a:buChar char="v"/>
              <a:tabLst>
                <a:tab pos="2286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Un chef d’établissement scolaire doit laisser sa porte ouverte pour favoriser le dialogue. Mais il doit aussi apprendre à fermer sa porte pour accomplir certaines activités nécessaires au bon fonctionnement de l’établissement. L’équilibre est la clé du succès, comme toujours. Il convient d’expliquer cette façon de faire au personnel qui croit souvent que le chef d’établissement « n’a pas de travail à faire autre que d’écouter tout le monde ».</a:t>
            </a:r>
            <a:endParaRPr lang="fr-FR" sz="1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645172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792162"/>
          </a:xfrm>
        </p:spPr>
        <p:txBody>
          <a:bodyPr>
            <a:normAutofit/>
          </a:bodyPr>
          <a:lstStyle/>
          <a:p>
            <a:pPr algn="ctr">
              <a:spcAft>
                <a:spcPts val="0"/>
              </a:spcAft>
            </a:pPr>
            <a:r>
              <a:rPr lang="fr-FR"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LES </a:t>
            </a:r>
            <a:r>
              <a:rPr lang="fr-FR" b="1" i="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CHRONOPHAGES </a:t>
            </a:r>
            <a:endParaRPr lang="fr-FR" sz="3100" b="1" dirty="0">
              <a:solidFill>
                <a:srgbClr val="FF0000"/>
              </a:solidFill>
            </a:endParaRPr>
          </a:p>
        </p:txBody>
      </p:sp>
      <p:sp>
        <p:nvSpPr>
          <p:cNvPr id="3" name="Espace réservé du contenu 2"/>
          <p:cNvSpPr>
            <a:spLocks noGrp="1"/>
          </p:cNvSpPr>
          <p:nvPr>
            <p:ph idx="1"/>
          </p:nvPr>
        </p:nvSpPr>
        <p:spPr>
          <a:xfrm>
            <a:off x="614363" y="1042988"/>
            <a:ext cx="11258550" cy="5572126"/>
          </a:xfrm>
        </p:spPr>
        <p:txBody>
          <a:bodyPr>
            <a:noAutofit/>
          </a:bodyPr>
          <a:lstStyle/>
          <a:p>
            <a:pPr marL="0" indent="0">
              <a:spcAft>
                <a:spcPts val="0"/>
              </a:spcAft>
              <a:buNone/>
            </a:pPr>
            <a:r>
              <a:rPr lang="fr-FR" sz="2600" b="1" dirty="0">
                <a:solidFill>
                  <a:srgbClr val="00B0F0"/>
                </a:solidFill>
                <a:latin typeface="Times New Roman" panose="02020603050405020304" pitchFamily="18" charset="0"/>
                <a:ea typeface="Times New Roman" panose="02020603050405020304" pitchFamily="18" charset="0"/>
                <a:cs typeface="Arial" panose="020B0604020202020204" pitchFamily="34" charset="0"/>
              </a:rPr>
              <a:t>Habitudes </a:t>
            </a:r>
            <a:r>
              <a:rPr lang="fr-FR" sz="2600" b="1" dirty="0" smtClean="0">
                <a:solidFill>
                  <a:srgbClr val="00B0F0"/>
                </a:solidFill>
                <a:latin typeface="Times New Roman" panose="02020603050405020304" pitchFamily="18" charset="0"/>
                <a:ea typeface="Times New Roman" panose="02020603050405020304" pitchFamily="18" charset="0"/>
                <a:cs typeface="Arial" panose="020B0604020202020204" pitchFamily="34" charset="0"/>
              </a:rPr>
              <a:t>1/2</a:t>
            </a:r>
            <a:endParaRPr lang="fr-FR" sz="2600" b="1" dirty="0">
              <a:solidFill>
                <a:srgbClr val="00B0F0"/>
              </a:solidFill>
              <a:latin typeface="Times New Roman" panose="02020603050405020304" pitchFamily="18" charset="0"/>
              <a:ea typeface="Times New Roman" panose="02020603050405020304" pitchFamily="18" charset="0"/>
              <a:cs typeface="Arial" panose="020B0604020202020204" pitchFamily="34" charset="0"/>
            </a:endParaRPr>
          </a:p>
          <a:p>
            <a:pPr marL="0" marR="368300" indent="0" algn="just">
              <a:lnSpc>
                <a:spcPct val="114000"/>
              </a:lnSpc>
              <a:spcAft>
                <a:spcPts val="0"/>
              </a:spcAft>
              <a:buNone/>
            </a:pPr>
            <a:r>
              <a:rPr lang="fr-FR" sz="2000" dirty="0">
                <a:latin typeface="Times New Roman" panose="02020603050405020304" pitchFamily="18" charset="0"/>
                <a:ea typeface="Times New Roman" panose="02020603050405020304" pitchFamily="18" charset="0"/>
                <a:cs typeface="Arial" panose="020B0604020202020204" pitchFamily="34" charset="0"/>
              </a:rPr>
              <a:t>John </a:t>
            </a:r>
            <a:r>
              <a:rPr lang="fr-FR" sz="2000" dirty="0" err="1">
                <a:latin typeface="Times New Roman" panose="02020603050405020304" pitchFamily="18" charset="0"/>
                <a:ea typeface="Times New Roman" panose="02020603050405020304" pitchFamily="18" charset="0"/>
                <a:cs typeface="Arial" panose="020B0604020202020204" pitchFamily="34" charset="0"/>
              </a:rPr>
              <a:t>Caunt</a:t>
            </a:r>
            <a:r>
              <a:rPr lang="fr-FR" sz="2000" dirty="0">
                <a:latin typeface="Times New Roman" panose="02020603050405020304" pitchFamily="18" charset="0"/>
                <a:ea typeface="Times New Roman" panose="02020603050405020304" pitchFamily="18" charset="0"/>
                <a:cs typeface="Arial" panose="020B0604020202020204" pitchFamily="34" charset="0"/>
              </a:rPr>
              <a:t>, dans </a:t>
            </a:r>
            <a:r>
              <a:rPr lang="fr-FR" sz="2000" i="1" dirty="0">
                <a:latin typeface="Times New Roman" panose="02020603050405020304" pitchFamily="18" charset="0"/>
                <a:ea typeface="Times New Roman" panose="02020603050405020304" pitchFamily="18" charset="0"/>
                <a:cs typeface="Arial" panose="020B0604020202020204" pitchFamily="34" charset="0"/>
              </a:rPr>
              <a:t>Organisez-vous</a:t>
            </a:r>
            <a:r>
              <a:rPr lang="fr-FR" sz="2000" dirty="0">
                <a:latin typeface="Times New Roman" panose="02020603050405020304" pitchFamily="18" charset="0"/>
                <a:ea typeface="Times New Roman" panose="02020603050405020304" pitchFamily="18" charset="0"/>
                <a:cs typeface="Arial" panose="020B0604020202020204" pitchFamily="34" charset="0"/>
              </a:rPr>
              <a:t> (L’Entreprise, 2005, p.47) a fort bien décrit l’utilité des habitudes</a:t>
            </a:r>
            <a:r>
              <a:rPr lang="fr-FR" sz="2000" dirty="0" smtClean="0">
                <a:latin typeface="Times New Roman" panose="02020603050405020304" pitchFamily="18" charset="0"/>
                <a:ea typeface="Times New Roman" panose="02020603050405020304" pitchFamily="18" charset="0"/>
                <a:cs typeface="Arial" panose="020B0604020202020204" pitchFamily="34" charset="0"/>
              </a:rPr>
              <a:t>.</a:t>
            </a:r>
            <a:r>
              <a:rPr lang="fr-FR" sz="1400" dirty="0">
                <a:latin typeface="Times New Roman" panose="02020603050405020304" pitchFamily="18" charset="0"/>
                <a:ea typeface="Times New Roman" panose="02020603050405020304" pitchFamily="18" charset="0"/>
                <a:cs typeface="Arial" panose="020B0604020202020204" pitchFamily="34" charset="0"/>
              </a:rPr>
              <a:t> </a:t>
            </a:r>
            <a:endParaRPr lang="fr-FR" sz="1400" dirty="0">
              <a:latin typeface="Calibri" panose="020F0502020204030204" pitchFamily="34" charset="0"/>
              <a:ea typeface="Calibri" panose="020F0502020204030204" pitchFamily="34" charset="0"/>
              <a:cs typeface="Arial" panose="020B0604020202020204" pitchFamily="34" charset="0"/>
            </a:endParaRPr>
          </a:p>
          <a:p>
            <a:pPr marL="0" indent="0" algn="just">
              <a:spcAft>
                <a:spcPts val="0"/>
              </a:spcAft>
              <a:buNone/>
            </a:pPr>
            <a:r>
              <a:rPr lang="fr-FR" sz="2000" i="1" dirty="0">
                <a:latin typeface="Times New Roman" panose="02020603050405020304" pitchFamily="18" charset="0"/>
                <a:ea typeface="Times New Roman" panose="02020603050405020304" pitchFamily="18" charset="0"/>
                <a:cs typeface="Arial" panose="020B0604020202020204" pitchFamily="34" charset="0"/>
              </a:rPr>
              <a:t>Mobilisez la force des habitudes</a:t>
            </a:r>
            <a:r>
              <a:rPr lang="fr-FR" sz="2000" i="1" dirty="0" smtClean="0">
                <a:latin typeface="Times New Roman" panose="02020603050405020304" pitchFamily="18" charset="0"/>
                <a:ea typeface="Times New Roman" panose="02020603050405020304" pitchFamily="18" charset="0"/>
                <a:cs typeface="Arial" panose="020B0604020202020204" pitchFamily="34" charset="0"/>
              </a:rPr>
              <a:t>.</a:t>
            </a:r>
            <a:r>
              <a:rPr lang="fr-FR" sz="1400" dirty="0">
                <a:latin typeface="Times New Roman" panose="02020603050405020304" pitchFamily="18" charset="0"/>
                <a:ea typeface="Times New Roman" panose="02020603050405020304" pitchFamily="18" charset="0"/>
                <a:cs typeface="Arial" panose="020B0604020202020204" pitchFamily="34" charset="0"/>
              </a:rPr>
              <a:t> </a:t>
            </a:r>
            <a:endParaRPr lang="fr-FR" sz="1400" dirty="0">
              <a:latin typeface="Calibri" panose="020F0502020204030204" pitchFamily="34" charset="0"/>
              <a:ea typeface="Calibri" panose="020F0502020204030204" pitchFamily="34" charset="0"/>
              <a:cs typeface="Arial" panose="020B0604020202020204" pitchFamily="34" charset="0"/>
            </a:endParaRPr>
          </a:p>
          <a:p>
            <a:pPr marL="0" marR="63500" indent="0" algn="just">
              <a:spcAft>
                <a:spcPts val="0"/>
              </a:spcAft>
              <a:buNone/>
            </a:pPr>
            <a:r>
              <a:rPr lang="fr-FR" sz="2000" dirty="0">
                <a:latin typeface="Times New Roman" panose="02020603050405020304" pitchFamily="18" charset="0"/>
                <a:ea typeface="Times New Roman" panose="02020603050405020304" pitchFamily="18" charset="0"/>
                <a:cs typeface="Arial" panose="020B0604020202020204" pitchFamily="34" charset="0"/>
              </a:rPr>
              <a:t>Chaque jour, vous souhaitez utiliser au mieux votre capital d’énergie. Mais il est probable que vous épuisiez votre bel élan en futilités chronophages. Alors qu’en réquisitionnant la force des habitudes, vous pourriez libérer votre énergie et être plus efficace. Si vous trouvez plus gratifiant d’être créatif dans votre travail et que vous avez une antipathie instinctive pour tout ce qui pourrait vous amener à être une personne d’habitudes, consolez-vous en pensant qu’avoir certaines routines et habitudes peut vous procurer plus de temps pour attaquer les choses qui demandent d’être créatif.</a:t>
            </a:r>
            <a:endParaRPr lang="fr-FR" sz="1400" dirty="0">
              <a:latin typeface="Calibri" panose="020F0502020204030204" pitchFamily="34" charset="0"/>
              <a:ea typeface="Calibri" panose="020F0502020204030204" pitchFamily="34" charset="0"/>
              <a:cs typeface="Arial" panose="020B0604020202020204" pitchFamily="34" charset="0"/>
            </a:endParaRPr>
          </a:p>
          <a:p>
            <a:pPr marL="0" marR="25400" indent="0" algn="just">
              <a:spcAft>
                <a:spcPts val="0"/>
              </a:spcAft>
              <a:buNone/>
            </a:pPr>
            <a:r>
              <a:rPr lang="fr-FR" sz="2000" dirty="0">
                <a:latin typeface="Times New Roman" panose="02020603050405020304" pitchFamily="18" charset="0"/>
                <a:ea typeface="Times New Roman" panose="02020603050405020304" pitchFamily="18" charset="0"/>
                <a:cs typeface="Arial" panose="020B0604020202020204" pitchFamily="34" charset="0"/>
              </a:rPr>
              <a:t>Considérez par exemple vos habitudes quotidiennes - vous laver les dents le matin, par exemple. Elles sont implantées, devenues partie intégrante de votre façon de commencer la journée. Vos pensées sont ailleurs quand vous les effectuez : en écoutant la radio ou en planifiant votre journée, vous ne vous en préoccupez pas. Elles ne vous réclament aucune énergie mentale. Il y a un certain nombre de tâches dans votre journée de travail qui peuvent s’apparenter au brossage de dents. Il ne vous sera peut-être pas possible d’en être aussi détaché mentalement, mais ce sont des tâches qui gâchent actuellement beaucoup de votre énergie. Elles vont à l’encontre de toutes les autres demandes que vous devez placer dans un programme déjà chargé. Il vous faut décider du moment opportun pour les effectuer et vous en préoccuper si elles n’ont pas été </a:t>
            </a:r>
            <a:r>
              <a:rPr lang="fr-FR" sz="2000" dirty="0" smtClean="0">
                <a:latin typeface="Times New Roman" panose="02020603050405020304" pitchFamily="18" charset="0"/>
                <a:ea typeface="Times New Roman" panose="02020603050405020304" pitchFamily="18" charset="0"/>
                <a:cs typeface="Arial" panose="020B0604020202020204" pitchFamily="34" charset="0"/>
              </a:rPr>
              <a:t>faites</a:t>
            </a:r>
            <a:endParaRPr lang="fr-FR" sz="1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009874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792162"/>
          </a:xfrm>
        </p:spPr>
        <p:txBody>
          <a:bodyPr>
            <a:normAutofit/>
          </a:bodyPr>
          <a:lstStyle/>
          <a:p>
            <a:pPr algn="ctr">
              <a:spcAft>
                <a:spcPts val="0"/>
              </a:spcAft>
            </a:pPr>
            <a:r>
              <a:rPr lang="fr-FR"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LES </a:t>
            </a:r>
            <a:r>
              <a:rPr lang="fr-FR" b="1" i="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CHRONOPHAGES </a:t>
            </a:r>
            <a:endParaRPr lang="fr-FR" sz="3100" b="1" dirty="0">
              <a:solidFill>
                <a:srgbClr val="FF0000"/>
              </a:solidFill>
            </a:endParaRPr>
          </a:p>
        </p:txBody>
      </p:sp>
      <p:sp>
        <p:nvSpPr>
          <p:cNvPr id="3" name="Espace réservé du contenu 2"/>
          <p:cNvSpPr>
            <a:spLocks noGrp="1"/>
          </p:cNvSpPr>
          <p:nvPr>
            <p:ph idx="1"/>
          </p:nvPr>
        </p:nvSpPr>
        <p:spPr>
          <a:xfrm>
            <a:off x="385763" y="1042988"/>
            <a:ext cx="11487150" cy="5572126"/>
          </a:xfrm>
        </p:spPr>
        <p:txBody>
          <a:bodyPr>
            <a:noAutofit/>
          </a:bodyPr>
          <a:lstStyle/>
          <a:p>
            <a:pPr marL="0" indent="0">
              <a:spcAft>
                <a:spcPts val="0"/>
              </a:spcAft>
              <a:buNone/>
            </a:pPr>
            <a:r>
              <a:rPr lang="fr-FR" sz="2600" b="1" dirty="0">
                <a:solidFill>
                  <a:srgbClr val="00B0F0"/>
                </a:solidFill>
                <a:latin typeface="Times New Roman" panose="02020603050405020304" pitchFamily="18" charset="0"/>
                <a:ea typeface="Times New Roman" panose="02020603050405020304" pitchFamily="18" charset="0"/>
                <a:cs typeface="Arial" panose="020B0604020202020204" pitchFamily="34" charset="0"/>
              </a:rPr>
              <a:t>Habitudes </a:t>
            </a:r>
            <a:r>
              <a:rPr lang="fr-FR" sz="2600" b="1" dirty="0" smtClean="0">
                <a:solidFill>
                  <a:srgbClr val="00B0F0"/>
                </a:solidFill>
                <a:latin typeface="Times New Roman" panose="02020603050405020304" pitchFamily="18" charset="0"/>
                <a:ea typeface="Times New Roman" panose="02020603050405020304" pitchFamily="18" charset="0"/>
                <a:cs typeface="Arial" panose="020B0604020202020204" pitchFamily="34" charset="0"/>
              </a:rPr>
              <a:t>2/2</a:t>
            </a:r>
            <a:endParaRPr lang="fr-FR" sz="2600" b="1" dirty="0">
              <a:solidFill>
                <a:srgbClr val="00B0F0"/>
              </a:solidFill>
              <a:latin typeface="Times New Roman" panose="02020603050405020304" pitchFamily="18" charset="0"/>
              <a:ea typeface="Times New Roman" panose="02020603050405020304" pitchFamily="18" charset="0"/>
              <a:cs typeface="Arial" panose="020B0604020202020204" pitchFamily="34" charset="0"/>
            </a:endParaRPr>
          </a:p>
          <a:p>
            <a:pPr marL="0" indent="0" algn="just">
              <a:spcAft>
                <a:spcPts val="0"/>
              </a:spcAft>
              <a:buNone/>
            </a:pPr>
            <a:r>
              <a:rPr lang="fr-FR" sz="2000" dirty="0">
                <a:latin typeface="Times New Roman" panose="02020603050405020304" pitchFamily="18" charset="0"/>
                <a:ea typeface="Times New Roman" panose="02020603050405020304" pitchFamily="18" charset="0"/>
                <a:cs typeface="Arial" panose="020B0604020202020204" pitchFamily="34" charset="0"/>
              </a:rPr>
              <a:t>Un bon nombre des tâches organisationnelles peuvent devenir ces routines, ces </a:t>
            </a:r>
            <a:r>
              <a:rPr lang="fr-FR" sz="2000" dirty="0" smtClean="0">
                <a:latin typeface="Times New Roman" panose="02020603050405020304" pitchFamily="18" charset="0"/>
                <a:ea typeface="Times New Roman" panose="02020603050405020304" pitchFamily="18" charset="0"/>
                <a:cs typeface="Arial" panose="020B0604020202020204" pitchFamily="34" charset="0"/>
              </a:rPr>
              <a:t>habitudes.</a:t>
            </a:r>
            <a:r>
              <a:rPr lang="fr-FR" sz="1400" dirty="0" smtClean="0">
                <a:latin typeface="Calibri" panose="020F0502020204030204" pitchFamily="34" charset="0"/>
                <a:ea typeface="Times New Roman" panose="02020603050405020304" pitchFamily="18" charset="0"/>
                <a:cs typeface="Arial" panose="020B0604020202020204" pitchFamily="34" charset="0"/>
              </a:rPr>
              <a:t> </a:t>
            </a:r>
            <a:r>
              <a:rPr lang="fr-FR" sz="2000" dirty="0" smtClean="0">
                <a:latin typeface="Times New Roman" panose="02020603050405020304" pitchFamily="18" charset="0"/>
                <a:ea typeface="Times New Roman" panose="02020603050405020304" pitchFamily="18" charset="0"/>
                <a:cs typeface="Arial" panose="020B0604020202020204" pitchFamily="34" charset="0"/>
              </a:rPr>
              <a:t>Notamment :</a:t>
            </a:r>
            <a:r>
              <a:rPr lang="fr-FR" sz="1400" dirty="0">
                <a:latin typeface="Times New Roman" panose="02020603050405020304" pitchFamily="18" charset="0"/>
                <a:ea typeface="Times New Roman" panose="02020603050405020304" pitchFamily="18" charset="0"/>
                <a:cs typeface="Arial" panose="020B0604020202020204" pitchFamily="34" charset="0"/>
              </a:rPr>
              <a:t> </a:t>
            </a:r>
            <a:endParaRPr lang="fr-FR" sz="1400" dirty="0">
              <a:latin typeface="Calibri" panose="020F0502020204030204" pitchFamily="34" charset="0"/>
              <a:ea typeface="Calibri" panose="020F0502020204030204" pitchFamily="34" charset="0"/>
              <a:cs typeface="Arial" panose="020B0604020202020204" pitchFamily="34" charset="0"/>
            </a:endParaRPr>
          </a:p>
          <a:p>
            <a:pPr lvl="0" algn="just">
              <a:buFont typeface="Wingdings" panose="05000000000000000000" pitchFamily="2" charset="2"/>
              <a:buChar char="ü"/>
              <a:tabLst>
                <a:tab pos="457200" algn="l"/>
              </a:tabLst>
            </a:pPr>
            <a:r>
              <a:rPr lang="fr-FR" sz="2000" dirty="0">
                <a:latin typeface="Times New Roman" panose="02020603050405020304" pitchFamily="18" charset="0"/>
                <a:ea typeface="Times New Roman" panose="02020603050405020304" pitchFamily="18" charset="0"/>
                <a:cs typeface="Arial" panose="020B0604020202020204" pitchFamily="34" charset="0"/>
              </a:rPr>
              <a:t>Mettre à jour vos programmes du lendemain, de la semaine suivante</a:t>
            </a:r>
            <a:r>
              <a:rPr lang="fr-FR" sz="20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400" dirty="0">
              <a:latin typeface="Calibri" panose="020F0502020204030204" pitchFamily="34" charset="0"/>
              <a:ea typeface="Calibri" panose="020F0502020204030204" pitchFamily="34" charset="0"/>
              <a:cs typeface="Arial" panose="020B0604020202020204" pitchFamily="34" charset="0"/>
            </a:endParaRPr>
          </a:p>
          <a:p>
            <a:pPr lvl="0" algn="just">
              <a:buFont typeface="Wingdings" panose="05000000000000000000" pitchFamily="2" charset="2"/>
              <a:buChar char="ü"/>
              <a:tabLst>
                <a:tab pos="457200" algn="l"/>
              </a:tabLst>
            </a:pPr>
            <a:r>
              <a:rPr lang="fr-FR" sz="2000" dirty="0">
                <a:latin typeface="Times New Roman" panose="02020603050405020304" pitchFamily="18" charset="0"/>
                <a:ea typeface="Times New Roman" panose="02020603050405020304" pitchFamily="18" charset="0"/>
                <a:cs typeface="Arial" panose="020B0604020202020204" pitchFamily="34" charset="0"/>
              </a:rPr>
              <a:t>Traiter des e-mails</a:t>
            </a:r>
            <a:r>
              <a:rPr lang="fr-FR" sz="20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400" dirty="0">
              <a:latin typeface="Calibri" panose="020F0502020204030204" pitchFamily="34" charset="0"/>
              <a:ea typeface="Calibri" panose="020F0502020204030204" pitchFamily="34" charset="0"/>
              <a:cs typeface="Arial" panose="020B0604020202020204" pitchFamily="34" charset="0"/>
            </a:endParaRPr>
          </a:p>
          <a:p>
            <a:pPr lvl="0" algn="just">
              <a:buFont typeface="Wingdings" panose="05000000000000000000" pitchFamily="2" charset="2"/>
              <a:buChar char="ü"/>
              <a:tabLst>
                <a:tab pos="457200" algn="l"/>
              </a:tabLst>
            </a:pPr>
            <a:r>
              <a:rPr lang="fr-FR" sz="2000" dirty="0">
                <a:latin typeface="Times New Roman" panose="02020603050405020304" pitchFamily="18" charset="0"/>
                <a:ea typeface="Times New Roman" panose="02020603050405020304" pitchFamily="18" charset="0"/>
                <a:cs typeface="Arial" panose="020B0604020202020204" pitchFamily="34" charset="0"/>
              </a:rPr>
              <a:t>Garder votre bureau rangé et libre</a:t>
            </a:r>
            <a:r>
              <a:rPr lang="fr-FR" sz="20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400" dirty="0">
              <a:latin typeface="Calibri" panose="020F0502020204030204" pitchFamily="34" charset="0"/>
              <a:ea typeface="Calibri" panose="020F0502020204030204" pitchFamily="34" charset="0"/>
              <a:cs typeface="Arial" panose="020B0604020202020204" pitchFamily="34" charset="0"/>
            </a:endParaRPr>
          </a:p>
          <a:p>
            <a:pPr algn="just">
              <a:buFont typeface="Wingdings" panose="05000000000000000000" pitchFamily="2" charset="2"/>
              <a:buChar char="ü"/>
            </a:pPr>
            <a:r>
              <a:rPr lang="fr-FR" sz="2000" dirty="0">
                <a:latin typeface="Times New Roman" panose="02020603050405020304" pitchFamily="18" charset="0"/>
                <a:ea typeface="Times New Roman" panose="02020603050405020304" pitchFamily="18" charset="0"/>
                <a:cs typeface="Arial" panose="020B0604020202020204" pitchFamily="34" charset="0"/>
              </a:rPr>
              <a:t>Procéder au classement </a:t>
            </a:r>
            <a:r>
              <a:rPr lang="fr-FR" sz="2000" dirty="0" smtClean="0">
                <a:latin typeface="Times New Roman" panose="02020603050405020304" pitchFamily="18" charset="0"/>
                <a:ea typeface="Times New Roman" panose="02020603050405020304" pitchFamily="18" charset="0"/>
                <a:cs typeface="Arial" panose="020B0604020202020204" pitchFamily="34" charset="0"/>
              </a:rPr>
              <a:t>habituel</a:t>
            </a:r>
          </a:p>
          <a:p>
            <a:pPr marL="0" indent="0" algn="just">
              <a:buNone/>
            </a:pPr>
            <a:r>
              <a:rPr lang="fr-FR" sz="2000" dirty="0">
                <a:latin typeface="Times New Roman" panose="02020603050405020304" pitchFamily="18" charset="0"/>
                <a:ea typeface="Times New Roman" panose="02020603050405020304" pitchFamily="18" charset="0"/>
                <a:cs typeface="Arial" panose="020B0604020202020204" pitchFamily="34" charset="0"/>
              </a:rPr>
              <a:t>Il y en d’autres plus spécifiques à votre travail. Le revers de la médaille des habitudes positives propres à dégager notre énergie pour la </a:t>
            </a:r>
            <a:r>
              <a:rPr lang="fr-FR" sz="2000" dirty="0" smtClean="0">
                <a:latin typeface="Times New Roman" panose="02020603050405020304" pitchFamily="18" charset="0"/>
                <a:ea typeface="Times New Roman" panose="02020603050405020304" pitchFamily="18" charset="0"/>
                <a:cs typeface="Arial" panose="020B0604020202020204" pitchFamily="34" charset="0"/>
              </a:rPr>
              <a:t>consacrer </a:t>
            </a:r>
            <a:r>
              <a:rPr lang="fr-FR" sz="2000" dirty="0">
                <a:latin typeface="Times New Roman" panose="02020603050405020304" pitchFamily="18" charset="0"/>
                <a:ea typeface="Times New Roman" panose="02020603050405020304" pitchFamily="18" charset="0"/>
                <a:cs typeface="Arial" panose="020B0604020202020204" pitchFamily="34" charset="0"/>
              </a:rPr>
              <a:t>à d’autres activités plus importantes, ce sont nos habitudes négatives qui nous condamnent à </a:t>
            </a:r>
            <a:r>
              <a:rPr lang="fr-FR" sz="2000" dirty="0" smtClean="0">
                <a:latin typeface="Times New Roman" panose="02020603050405020304" pitchFamily="18" charset="0"/>
                <a:ea typeface="Times New Roman" panose="02020603050405020304" pitchFamily="18" charset="0"/>
                <a:cs typeface="Arial" panose="020B0604020202020204" pitchFamily="34" charset="0"/>
              </a:rPr>
              <a:t>l’inefficacité</a:t>
            </a:r>
          </a:p>
          <a:p>
            <a:pPr marL="0" indent="0" algn="just">
              <a:spcAft>
                <a:spcPts val="0"/>
              </a:spcAft>
              <a:buNone/>
            </a:pPr>
            <a:r>
              <a:rPr lang="fr-FR" sz="2000" b="1" i="1" dirty="0">
                <a:latin typeface="Times New Roman" panose="02020603050405020304" pitchFamily="18" charset="0"/>
                <a:ea typeface="Times New Roman" panose="02020603050405020304" pitchFamily="18" charset="0"/>
                <a:cs typeface="Arial" panose="020B0604020202020204" pitchFamily="34" charset="0"/>
              </a:rPr>
              <a:t>Le cas de France </a:t>
            </a:r>
            <a:r>
              <a:rPr lang="fr-FR" sz="2000" b="1" i="1" dirty="0" smtClean="0">
                <a:latin typeface="Times New Roman" panose="02020603050405020304" pitchFamily="18" charset="0"/>
                <a:ea typeface="Times New Roman" panose="02020603050405020304" pitchFamily="18" charset="0"/>
                <a:cs typeface="Arial" panose="020B0604020202020204" pitchFamily="34" charset="0"/>
              </a:rPr>
              <a:t>Martin</a:t>
            </a:r>
            <a:endParaRPr lang="fr-FR" sz="1400" dirty="0">
              <a:latin typeface="Calibri" panose="020F0502020204030204" pitchFamily="34" charset="0"/>
              <a:ea typeface="Calibri" panose="020F0502020204030204" pitchFamily="34" charset="0"/>
              <a:cs typeface="Arial" panose="020B0604020202020204" pitchFamily="34" charset="0"/>
            </a:endParaRPr>
          </a:p>
          <a:p>
            <a:pPr marL="0" indent="0" algn="just">
              <a:buNone/>
            </a:pPr>
            <a:r>
              <a:rPr lang="fr-FR" sz="2000" dirty="0">
                <a:latin typeface="Times New Roman" panose="02020603050405020304" pitchFamily="18" charset="0"/>
                <a:ea typeface="Times New Roman" panose="02020603050405020304" pitchFamily="18" charset="0"/>
                <a:cs typeface="Arial" panose="020B0604020202020204" pitchFamily="34" charset="0"/>
              </a:rPr>
              <a:t>C’est l’exemple classique de l’employé de bureau en désordre. Bien que disciplinée et organisée sur beaucoup de plans, elle travaille dans un fouillis sidérant et déconcentrant. Elle se rend bien compte du temps qu’elle perd à chercher les choses dans les piles de papier qui encombrent totalement sa surface de travail et elle est consciente qu’avec un minimum de discipline, elle pourrait ranger son bureau chaque jour et être ainsi plus efficace. Elle se livre périodiquement à des purges, au cours desquelles des documents importants pourraient être jetés avec des choses inutiles, mais elle n’a jusqu’à présent pas réussi à se construire une habitude pour ranger son bureau</a:t>
            </a:r>
          </a:p>
        </p:txBody>
      </p:sp>
    </p:spTree>
    <p:extLst>
      <p:ext uri="{BB962C8B-B14F-4D97-AF65-F5344CB8AC3E}">
        <p14:creationId xmlns:p14="http://schemas.microsoft.com/office/powerpoint/2010/main" val="6084267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792162"/>
          </a:xfrm>
        </p:spPr>
        <p:txBody>
          <a:bodyPr>
            <a:normAutofit/>
          </a:bodyPr>
          <a:lstStyle/>
          <a:p>
            <a:pPr algn="ctr">
              <a:spcAft>
                <a:spcPts val="0"/>
              </a:spcAft>
            </a:pPr>
            <a:r>
              <a:rPr lang="fr-FR"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LES </a:t>
            </a:r>
            <a:r>
              <a:rPr lang="fr-FR" b="1" i="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CHRONOPHAGES </a:t>
            </a:r>
            <a:endParaRPr lang="fr-FR" sz="3100" b="1" dirty="0">
              <a:solidFill>
                <a:srgbClr val="FF0000"/>
              </a:solidFill>
            </a:endParaRPr>
          </a:p>
        </p:txBody>
      </p:sp>
      <p:sp>
        <p:nvSpPr>
          <p:cNvPr id="3" name="Espace réservé du contenu 2"/>
          <p:cNvSpPr>
            <a:spLocks noGrp="1"/>
          </p:cNvSpPr>
          <p:nvPr>
            <p:ph idx="1"/>
          </p:nvPr>
        </p:nvSpPr>
        <p:spPr>
          <a:xfrm>
            <a:off x="385763" y="1042988"/>
            <a:ext cx="11487150" cy="5572126"/>
          </a:xfrm>
        </p:spPr>
        <p:txBody>
          <a:bodyPr>
            <a:noAutofit/>
          </a:bodyPr>
          <a:lstStyle/>
          <a:p>
            <a:pPr marL="0" indent="0">
              <a:spcAft>
                <a:spcPts val="0"/>
              </a:spcAft>
              <a:buNone/>
            </a:pPr>
            <a:r>
              <a:rPr lang="fr-FR" i="1" dirty="0">
                <a:solidFill>
                  <a:srgbClr val="00B0F0"/>
                </a:solidFill>
                <a:latin typeface="Times New Roman" panose="02020603050405020304" pitchFamily="18" charset="0"/>
                <a:ea typeface="Times New Roman" panose="02020603050405020304" pitchFamily="18" charset="0"/>
                <a:cs typeface="Arial" panose="020B0604020202020204" pitchFamily="34" charset="0"/>
              </a:rPr>
              <a:t>Comment se forment les habitudes</a:t>
            </a:r>
            <a:r>
              <a:rPr lang="fr-FR" i="1" dirty="0" smtClean="0">
                <a:solidFill>
                  <a:srgbClr val="00B0F0"/>
                </a:solidFill>
                <a:latin typeface="Times New Roman" panose="02020603050405020304" pitchFamily="18" charset="0"/>
                <a:ea typeface="Times New Roman" panose="02020603050405020304" pitchFamily="18" charset="0"/>
                <a:cs typeface="Arial" panose="020B0604020202020204" pitchFamily="34" charset="0"/>
              </a:rPr>
              <a:t>? 1/2</a:t>
            </a:r>
            <a:endParaRPr lang="fr-FR" sz="1800" dirty="0">
              <a:solidFill>
                <a:srgbClr val="00B0F0"/>
              </a:solidFill>
              <a:latin typeface="Calibri" panose="020F0502020204030204" pitchFamily="34" charset="0"/>
              <a:ea typeface="Calibri" panose="020F0502020204030204" pitchFamily="34" charset="0"/>
              <a:cs typeface="Arial" panose="020B0604020202020204" pitchFamily="34" charset="0"/>
            </a:endParaRPr>
          </a:p>
          <a:p>
            <a:pPr marL="0" indent="0" algn="just">
              <a:buNone/>
            </a:pPr>
            <a:r>
              <a:rPr lang="fr-FR" sz="2400" dirty="0">
                <a:latin typeface="Times New Roman" panose="02020603050405020304" pitchFamily="18" charset="0"/>
                <a:ea typeface="Times New Roman" panose="02020603050405020304" pitchFamily="18" charset="0"/>
                <a:cs typeface="Arial" panose="020B0604020202020204" pitchFamily="34" charset="0"/>
              </a:rPr>
              <a:t>Qu’elles soient positives ou négatives, les habitudes naissent de la répétition et du renforcement. Nous sommes tous conscients du poids de la répétition dans la formation de nos habitudes. Mais nous échouons souvent à créer de toutes pièces une nouvelle routine. Souvenons- nous aussi que la répétition doit aller de pair avec le renforcement, positif ou négatif. Un mot d’encouragement (de vous-même s’il le faut) ou le plaisir ressenti à rayer une chose de la liste « à faire » sont des exemples fréquemment négligés de renforcement positif. Le renforcement négatif pourrait provenir d’une situation d’inconfort. Certaines réaffirmations sont plus puissantes que d’autres. Celles qui interviennent clairement et immédiatement sont souvent plus efficaces que celles qui se profilent vagues et lointaines dans le futur. Dans le cas de France et de ses habitudes de bureau, les conséquences s’avèrent vagues et indéfinies en comparaison de la rassurante impression donnée par ses habitudes actuelles, qu’elle perçoit comme lui permettant de passer d’une chose à l’autre rapidement, avec un minimum de préparation ou de rangement. </a:t>
            </a:r>
            <a:endParaRPr lang="fr-FR" sz="1800" dirty="0">
              <a:latin typeface="Times New Roman" panose="02020603050405020304" pitchFamily="18"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1822568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792162"/>
          </a:xfrm>
        </p:spPr>
        <p:txBody>
          <a:bodyPr>
            <a:normAutofit/>
          </a:bodyPr>
          <a:lstStyle/>
          <a:p>
            <a:pPr algn="ctr">
              <a:spcAft>
                <a:spcPts val="0"/>
              </a:spcAft>
            </a:pPr>
            <a:r>
              <a:rPr lang="fr-FR"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LES </a:t>
            </a:r>
            <a:r>
              <a:rPr lang="fr-FR" b="1" i="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CHRONOPHAGES </a:t>
            </a:r>
            <a:endParaRPr lang="fr-FR" sz="3100" b="1" dirty="0">
              <a:solidFill>
                <a:srgbClr val="FF0000"/>
              </a:solidFill>
            </a:endParaRPr>
          </a:p>
        </p:txBody>
      </p:sp>
      <p:sp>
        <p:nvSpPr>
          <p:cNvPr id="3" name="Espace réservé du contenu 2"/>
          <p:cNvSpPr>
            <a:spLocks noGrp="1"/>
          </p:cNvSpPr>
          <p:nvPr>
            <p:ph idx="1"/>
          </p:nvPr>
        </p:nvSpPr>
        <p:spPr>
          <a:xfrm>
            <a:off x="385763" y="1042988"/>
            <a:ext cx="11487150" cy="5572126"/>
          </a:xfrm>
        </p:spPr>
        <p:txBody>
          <a:bodyPr>
            <a:noAutofit/>
          </a:bodyPr>
          <a:lstStyle/>
          <a:p>
            <a:pPr marL="0" indent="0">
              <a:spcAft>
                <a:spcPts val="0"/>
              </a:spcAft>
              <a:buNone/>
            </a:pPr>
            <a:r>
              <a:rPr lang="fr-FR" i="1" dirty="0">
                <a:solidFill>
                  <a:srgbClr val="00B0F0"/>
                </a:solidFill>
                <a:latin typeface="Times New Roman" panose="02020603050405020304" pitchFamily="18" charset="0"/>
                <a:ea typeface="Times New Roman" panose="02020603050405020304" pitchFamily="18" charset="0"/>
                <a:cs typeface="Arial" panose="020B0604020202020204" pitchFamily="34" charset="0"/>
              </a:rPr>
              <a:t>Comment se forment les habitudes</a:t>
            </a:r>
            <a:r>
              <a:rPr lang="fr-FR" i="1" dirty="0" smtClean="0">
                <a:solidFill>
                  <a:srgbClr val="00B0F0"/>
                </a:solidFill>
                <a:latin typeface="Times New Roman" panose="02020603050405020304" pitchFamily="18" charset="0"/>
                <a:ea typeface="Times New Roman" panose="02020603050405020304" pitchFamily="18" charset="0"/>
                <a:cs typeface="Arial" panose="020B0604020202020204" pitchFamily="34" charset="0"/>
              </a:rPr>
              <a:t>? 2/2</a:t>
            </a:r>
            <a:endParaRPr lang="fr-FR" sz="1800" dirty="0">
              <a:solidFill>
                <a:srgbClr val="00B0F0"/>
              </a:solidFill>
              <a:latin typeface="Calibri" panose="020F0502020204030204" pitchFamily="34" charset="0"/>
              <a:ea typeface="Calibri" panose="020F0502020204030204" pitchFamily="34" charset="0"/>
              <a:cs typeface="Arial" panose="020B0604020202020204" pitchFamily="34" charset="0"/>
            </a:endParaRPr>
          </a:p>
          <a:p>
            <a:pPr marL="0" marR="12700" indent="0" algn="just">
              <a:lnSpc>
                <a:spcPct val="100000"/>
              </a:lnSpc>
              <a:spcAft>
                <a:spcPts val="0"/>
              </a:spcAft>
              <a:buNone/>
            </a:pPr>
            <a:r>
              <a:rPr lang="fr-FR" sz="2400" dirty="0">
                <a:latin typeface="Times New Roman" panose="02020603050405020304" pitchFamily="18" charset="0"/>
                <a:ea typeface="Times New Roman" panose="02020603050405020304" pitchFamily="18" charset="0"/>
                <a:cs typeface="Arial" panose="020B0604020202020204" pitchFamily="34" charset="0"/>
              </a:rPr>
              <a:t>Pour changer de comportement, il lui faudrait établir une relation claire entre un comportement différent et ses conséquences, puis réaffirmer cette relation chaque fois qu’elle a changé de comportement</a:t>
            </a:r>
            <a:r>
              <a:rPr lang="fr-FR" sz="24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600" dirty="0">
              <a:latin typeface="Calibri" panose="020F0502020204030204" pitchFamily="34" charset="0"/>
              <a:ea typeface="Calibri" panose="020F0502020204030204" pitchFamily="34" charset="0"/>
              <a:cs typeface="Arial" panose="020B0604020202020204" pitchFamily="34" charset="0"/>
            </a:endParaRPr>
          </a:p>
          <a:p>
            <a:pPr marL="0" marR="50800" indent="0" algn="just">
              <a:spcAft>
                <a:spcPts val="0"/>
              </a:spcAft>
              <a:buNone/>
            </a:pPr>
            <a:r>
              <a:rPr lang="fr-FR" sz="2400" dirty="0">
                <a:latin typeface="Times New Roman" panose="02020603050405020304" pitchFamily="18" charset="0"/>
                <a:ea typeface="Times New Roman" panose="02020603050405020304" pitchFamily="18" charset="0"/>
                <a:cs typeface="Arial" panose="020B0604020202020204" pitchFamily="34" charset="0"/>
              </a:rPr>
              <a:t>Les habitudes sont aussi soutenues par votre environnement, comprenant vos propres attitudes et la perception que vous avez de vous-même, de ceux qui vous sont proches et de la culture d’entreprise à votre travail. La perception que France a d’elle-même - créative et active - constitue la toile de fond de son comportement, tout comme la tendance, dans son milieu de travail, à penser qu’un bureau vide est signe d’oisiveté.</a:t>
            </a:r>
            <a:endParaRPr lang="fr-FR" sz="1600" dirty="0">
              <a:latin typeface="Calibri" panose="020F0502020204030204" pitchFamily="34" charset="0"/>
              <a:ea typeface="Calibri" panose="020F0502020204030204" pitchFamily="34" charset="0"/>
              <a:cs typeface="Arial" panose="020B0604020202020204" pitchFamily="34" charset="0"/>
            </a:endParaRPr>
          </a:p>
          <a:p>
            <a:pPr marL="0" marR="114300" indent="0" algn="just">
              <a:lnSpc>
                <a:spcPct val="100000"/>
              </a:lnSpc>
              <a:spcAft>
                <a:spcPts val="0"/>
              </a:spcAft>
              <a:buNone/>
            </a:pPr>
            <a:r>
              <a:rPr lang="fr-FR" sz="2400" dirty="0">
                <a:latin typeface="Times New Roman" panose="02020603050405020304" pitchFamily="18" charset="0"/>
                <a:ea typeface="Times New Roman" panose="02020603050405020304" pitchFamily="18" charset="0"/>
                <a:cs typeface="Arial" panose="020B0604020202020204" pitchFamily="34" charset="0"/>
              </a:rPr>
              <a:t>Il résulte de tout cela que décider que vous allez introduire de nouvelles habitudes dans votre journée n’est pas une garantie de succès. Encore faut-il vous adresser à l’environnement dans lequel naît votre comportement, et travailler à nourrir et à réaffirmer la nouvelle habitude jusqu’à ce qu’elle devienne automatique. Cela n’interviendra pas immédiatement, mais le résultat final mérite cette ténacité.</a:t>
            </a:r>
            <a:endParaRPr lang="fr-FR"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817851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792162"/>
          </a:xfrm>
        </p:spPr>
        <p:txBody>
          <a:bodyPr>
            <a:normAutofit/>
          </a:bodyPr>
          <a:lstStyle/>
          <a:p>
            <a:pPr algn="ctr">
              <a:spcAft>
                <a:spcPts val="0"/>
              </a:spcAft>
            </a:pPr>
            <a:r>
              <a:rPr lang="fr-FR" b="1" i="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Conseils pour changer d’habitudes </a:t>
            </a:r>
            <a:r>
              <a:rPr lang="fr-FR"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1/2</a:t>
            </a:r>
            <a:endParaRPr lang="fr-FR" sz="3100" b="1" dirty="0">
              <a:solidFill>
                <a:srgbClr val="FF0000"/>
              </a:solidFill>
            </a:endParaRPr>
          </a:p>
        </p:txBody>
      </p:sp>
      <p:sp>
        <p:nvSpPr>
          <p:cNvPr id="3" name="Espace réservé du contenu 2"/>
          <p:cNvSpPr>
            <a:spLocks noGrp="1"/>
          </p:cNvSpPr>
          <p:nvPr>
            <p:ph idx="1"/>
          </p:nvPr>
        </p:nvSpPr>
        <p:spPr>
          <a:xfrm>
            <a:off x="385763" y="1042988"/>
            <a:ext cx="11487150" cy="5572126"/>
          </a:xfrm>
        </p:spPr>
        <p:txBody>
          <a:bodyPr>
            <a:noAutofit/>
          </a:bodyPr>
          <a:lstStyle/>
          <a:p>
            <a:pPr marL="0" indent="0">
              <a:spcAft>
                <a:spcPts val="0"/>
              </a:spcAft>
              <a:buNone/>
            </a:pPr>
            <a:r>
              <a:rPr lang="fr-FR" i="1" dirty="0">
                <a:solidFill>
                  <a:srgbClr val="00B0F0"/>
                </a:solidFill>
                <a:latin typeface="Times New Roman" panose="02020603050405020304" pitchFamily="18" charset="0"/>
                <a:ea typeface="Times New Roman" panose="02020603050405020304" pitchFamily="18" charset="0"/>
                <a:cs typeface="Arial" panose="020B0604020202020204" pitchFamily="34" charset="0"/>
              </a:rPr>
              <a:t>Comment se forment les habitudes</a:t>
            </a:r>
            <a:r>
              <a:rPr lang="fr-FR" i="1" dirty="0" smtClean="0">
                <a:solidFill>
                  <a:srgbClr val="00B0F0"/>
                </a:solidFill>
                <a:latin typeface="Times New Roman" panose="02020603050405020304" pitchFamily="18" charset="0"/>
                <a:ea typeface="Times New Roman" panose="02020603050405020304" pitchFamily="18" charset="0"/>
                <a:cs typeface="Arial" panose="020B0604020202020204" pitchFamily="34" charset="0"/>
              </a:rPr>
              <a:t>? 2/2</a:t>
            </a:r>
            <a:endParaRPr lang="fr-FR" sz="1800" dirty="0">
              <a:solidFill>
                <a:srgbClr val="00B0F0"/>
              </a:solidFill>
              <a:latin typeface="Calibri" panose="020F0502020204030204" pitchFamily="34" charset="0"/>
              <a:ea typeface="Calibri" panose="020F0502020204030204" pitchFamily="34" charset="0"/>
              <a:cs typeface="Arial" panose="020B0604020202020204" pitchFamily="34" charset="0"/>
            </a:endParaRPr>
          </a:p>
          <a:p>
            <a:pPr marR="12700" lvl="0" algn="just">
              <a:lnSpc>
                <a:spcPct val="97000"/>
              </a:lnSpc>
              <a:spcAft>
                <a:spcPts val="0"/>
              </a:spcAft>
              <a:buFont typeface="Wingdings" panose="05000000000000000000" pitchFamily="2" charset="2"/>
              <a:buChar char="Ø"/>
              <a:tabLst>
                <a:tab pos="457200" algn="l"/>
              </a:tabLst>
            </a:pPr>
            <a:r>
              <a:rPr lang="fr-FR" sz="2400" dirty="0">
                <a:latin typeface="Times New Roman" panose="02020603050405020304" pitchFamily="18" charset="0"/>
                <a:ea typeface="Times New Roman" panose="02020603050405020304" pitchFamily="18" charset="0"/>
                <a:cs typeface="Arial" panose="020B0604020202020204" pitchFamily="34" charset="0"/>
              </a:rPr>
              <a:t>Commencez par penser en termes positifs à l’habitude que vous essayez de développer. Associez-la à la conséquence désirée – la possibilité de dégager du temps et de l’énergie pour des travaux plus appréciables – plutôt que de ne voir que la partie ennuyeuse de la tâche elle-même</a:t>
            </a:r>
            <a:r>
              <a:rPr lang="fr-FR" sz="24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600" dirty="0">
              <a:latin typeface="Calibri" panose="020F0502020204030204" pitchFamily="34" charset="0"/>
              <a:ea typeface="Calibri" panose="020F0502020204030204" pitchFamily="34" charset="0"/>
              <a:cs typeface="Arial" panose="020B0604020202020204" pitchFamily="34" charset="0"/>
            </a:endParaRPr>
          </a:p>
          <a:p>
            <a:pPr algn="just">
              <a:buFont typeface="Wingdings" panose="05000000000000000000" pitchFamily="2" charset="2"/>
              <a:buChar char="Ø"/>
            </a:pPr>
            <a:r>
              <a:rPr lang="fr-FR" sz="2400" dirty="0">
                <a:latin typeface="Times New Roman" panose="02020603050405020304" pitchFamily="18" charset="0"/>
                <a:ea typeface="Times New Roman" panose="02020603050405020304" pitchFamily="18" charset="0"/>
                <a:cs typeface="Arial" panose="020B0604020202020204" pitchFamily="34" charset="0"/>
              </a:rPr>
              <a:t>Associez également ces nouvelles habitudes à des aspects positifs de vous-mêmes – ces nouvelles habitudes sont essentielles à votre créativité et à votre capacité de décision. Elles ne </a:t>
            </a:r>
            <a:r>
              <a:rPr lang="fr-FR" sz="2400" dirty="0" smtClean="0">
                <a:latin typeface="Times New Roman" panose="02020603050405020304" pitchFamily="18" charset="0"/>
                <a:ea typeface="Times New Roman" panose="02020603050405020304" pitchFamily="18" charset="0"/>
                <a:cs typeface="Arial" panose="020B0604020202020204" pitchFamily="34" charset="0"/>
              </a:rPr>
              <a:t>doivent </a:t>
            </a:r>
            <a:r>
              <a:rPr lang="fr-FR" sz="2400" dirty="0">
                <a:latin typeface="Times New Roman" panose="02020603050405020304" pitchFamily="18" charset="0"/>
                <a:ea typeface="Times New Roman" panose="02020603050405020304" pitchFamily="18" charset="0"/>
                <a:cs typeface="Arial" panose="020B0604020202020204" pitchFamily="34" charset="0"/>
              </a:rPr>
              <a:t>pas devenir des routines</a:t>
            </a:r>
            <a:r>
              <a:rPr lang="fr-FR" sz="2400" dirty="0" smtClean="0">
                <a:latin typeface="Times New Roman" panose="02020603050405020304" pitchFamily="18" charset="0"/>
                <a:ea typeface="Times New Roman" panose="02020603050405020304" pitchFamily="18" charset="0"/>
                <a:cs typeface="Arial" panose="020B0604020202020204" pitchFamily="34" charset="0"/>
              </a:rPr>
              <a:t>. </a:t>
            </a:r>
          </a:p>
          <a:p>
            <a:pPr marR="76200" lvl="0" algn="just">
              <a:lnSpc>
                <a:spcPct val="100000"/>
              </a:lnSpc>
              <a:spcAft>
                <a:spcPts val="0"/>
              </a:spcAft>
              <a:buFont typeface="Wingdings" panose="05000000000000000000" pitchFamily="2" charset="2"/>
              <a:buChar char="Ø"/>
              <a:tabLst>
                <a:tab pos="457200" algn="l"/>
              </a:tabLst>
            </a:pPr>
            <a:r>
              <a:rPr lang="fr-FR" sz="2400" dirty="0">
                <a:latin typeface="Times New Roman" panose="02020603050405020304" pitchFamily="18" charset="0"/>
                <a:ea typeface="Times New Roman" panose="02020603050405020304" pitchFamily="18" charset="0"/>
                <a:cs typeface="Arial" panose="020B0604020202020204" pitchFamily="34" charset="0"/>
              </a:rPr>
              <a:t>Changez l’environnement dans lequel s’épanouissent les habitudes que vous souhaitez changer. Par exemple, faites coïncider une réorganisation de votre bureau avec une purge générale de votre espace de travail.</a:t>
            </a:r>
          </a:p>
          <a:p>
            <a:pPr marL="0" indent="0">
              <a:buNone/>
            </a:pPr>
            <a:endParaRPr lang="fr-FR" sz="2400" dirty="0">
              <a:latin typeface="Times New Roman" panose="02020603050405020304" pitchFamily="18"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6250239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792162"/>
          </a:xfrm>
        </p:spPr>
        <p:txBody>
          <a:bodyPr>
            <a:normAutofit/>
          </a:bodyPr>
          <a:lstStyle/>
          <a:p>
            <a:pPr algn="ctr">
              <a:spcAft>
                <a:spcPts val="0"/>
              </a:spcAft>
            </a:pPr>
            <a:r>
              <a:rPr lang="fr-FR" b="1" i="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Conseils pour changer d’habitudes 2</a:t>
            </a:r>
            <a:r>
              <a:rPr lang="fr-FR" b="1" i="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/2</a:t>
            </a:r>
            <a:endParaRPr lang="fr-FR" sz="3100" b="1" dirty="0">
              <a:solidFill>
                <a:srgbClr val="FF0000"/>
              </a:solidFill>
            </a:endParaRPr>
          </a:p>
        </p:txBody>
      </p:sp>
      <p:sp>
        <p:nvSpPr>
          <p:cNvPr id="3" name="Espace réservé du contenu 2"/>
          <p:cNvSpPr>
            <a:spLocks noGrp="1"/>
          </p:cNvSpPr>
          <p:nvPr>
            <p:ph idx="1"/>
          </p:nvPr>
        </p:nvSpPr>
        <p:spPr>
          <a:xfrm>
            <a:off x="314325" y="1042988"/>
            <a:ext cx="11558588" cy="5572126"/>
          </a:xfrm>
        </p:spPr>
        <p:txBody>
          <a:bodyPr>
            <a:noAutofit/>
          </a:bodyPr>
          <a:lstStyle/>
          <a:p>
            <a:pPr marR="25400" lvl="0" algn="just">
              <a:lnSpc>
                <a:spcPct val="98000"/>
              </a:lnSpc>
              <a:spcAft>
                <a:spcPts val="0"/>
              </a:spcAft>
              <a:buFont typeface="Wingdings" panose="05000000000000000000" pitchFamily="2" charset="2"/>
              <a:buChar char="ü"/>
              <a:tabLst>
                <a:tab pos="457200" algn="l"/>
              </a:tabLst>
            </a:pPr>
            <a:r>
              <a:rPr lang="fr-FR" sz="2400" dirty="0">
                <a:latin typeface="Times New Roman" panose="02020603050405020304" pitchFamily="18" charset="0"/>
                <a:ea typeface="Times New Roman" panose="02020603050405020304" pitchFamily="18" charset="0"/>
                <a:cs typeface="Arial" panose="020B0604020202020204" pitchFamily="34" charset="0"/>
              </a:rPr>
              <a:t>Souvenez-vous que la réaffirmation immédiate et positive aide à fixer une nouvelle habitude : entre autres, éliminer un élément de la liste des activités à réaliser ou vous récompenser par une conséquence agréable (</a:t>
            </a:r>
            <a:r>
              <a:rPr lang="fr-FR" sz="2400" i="1" dirty="0">
                <a:latin typeface="Times New Roman" panose="02020603050405020304" pitchFamily="18" charset="0"/>
                <a:ea typeface="Times New Roman" panose="02020603050405020304" pitchFamily="18" charset="0"/>
                <a:cs typeface="Arial" panose="020B0604020202020204" pitchFamily="34" charset="0"/>
              </a:rPr>
              <a:t>Maintenant je peux rentrer à la maison ou</a:t>
            </a:r>
            <a:r>
              <a:rPr lang="fr-FR" sz="2400" dirty="0">
                <a:latin typeface="Times New Roman" panose="02020603050405020304" pitchFamily="18" charset="0"/>
                <a:ea typeface="Times New Roman" panose="02020603050405020304" pitchFamily="18" charset="0"/>
                <a:cs typeface="Arial" panose="020B0604020202020204" pitchFamily="34" charset="0"/>
              </a:rPr>
              <a:t> </a:t>
            </a:r>
            <a:r>
              <a:rPr lang="fr-FR" sz="2400" i="1" dirty="0">
                <a:latin typeface="Times New Roman" panose="02020603050405020304" pitchFamily="18" charset="0"/>
                <a:ea typeface="Times New Roman" panose="02020603050405020304" pitchFamily="18" charset="0"/>
                <a:cs typeface="Arial" panose="020B0604020202020204" pitchFamily="34" charset="0"/>
              </a:rPr>
              <a:t>aller déjeuner</a:t>
            </a:r>
            <a:r>
              <a:rPr lang="fr-FR" sz="2400" dirty="0">
                <a:latin typeface="Times New Roman" panose="02020603050405020304" pitchFamily="18" charset="0"/>
                <a:ea typeface="Times New Roman" panose="02020603050405020304" pitchFamily="18" charset="0"/>
                <a:cs typeface="Arial" panose="020B0604020202020204" pitchFamily="34" charset="0"/>
              </a:rPr>
              <a:t>) ou simplement vous gratifier d’avoir accompli une tâche. Accordez-vous un soutien positif immédiat chaque fois que vous adoptez le nouveau comportement</a:t>
            </a:r>
            <a:r>
              <a:rPr lang="fr-FR" sz="24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600" dirty="0">
              <a:latin typeface="Calibri" panose="020F0502020204030204" pitchFamily="34" charset="0"/>
              <a:ea typeface="Calibri" panose="020F0502020204030204" pitchFamily="34" charset="0"/>
              <a:cs typeface="Arial" panose="020B0604020202020204" pitchFamily="34" charset="0"/>
            </a:endParaRPr>
          </a:p>
          <a:p>
            <a:pPr marR="165100" lvl="0" algn="just">
              <a:lnSpc>
                <a:spcPct val="97000"/>
              </a:lnSpc>
              <a:spcAft>
                <a:spcPts val="0"/>
              </a:spcAft>
              <a:buFont typeface="Wingdings" panose="05000000000000000000" pitchFamily="2" charset="2"/>
              <a:buChar char="ü"/>
              <a:tabLst>
                <a:tab pos="457200" algn="l"/>
              </a:tabLst>
            </a:pPr>
            <a:r>
              <a:rPr lang="fr-FR" sz="2400" dirty="0">
                <a:latin typeface="Times New Roman" panose="02020603050405020304" pitchFamily="18" charset="0"/>
                <a:ea typeface="Times New Roman" panose="02020603050405020304" pitchFamily="18" charset="0"/>
                <a:cs typeface="Arial" panose="020B0604020202020204" pitchFamily="34" charset="0"/>
              </a:rPr>
              <a:t>Attachez vos nouvelles habitudes à des points temporels de votre journée de travail – tôt le matin, juste avant le déjeuner, juste après le déjeuner, juste avant de rentrer. Associées à des repères, elles seront plus difficiles à oublier</a:t>
            </a:r>
            <a:r>
              <a:rPr lang="fr-FR" sz="24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600" dirty="0">
              <a:latin typeface="Calibri" panose="020F0502020204030204" pitchFamily="34" charset="0"/>
              <a:ea typeface="Calibri" panose="020F0502020204030204" pitchFamily="34" charset="0"/>
              <a:cs typeface="Arial" panose="020B0604020202020204" pitchFamily="34" charset="0"/>
            </a:endParaRPr>
          </a:p>
          <a:p>
            <a:pPr marR="355600" lvl="0" algn="just">
              <a:lnSpc>
                <a:spcPct val="100000"/>
              </a:lnSpc>
              <a:spcAft>
                <a:spcPts val="0"/>
              </a:spcAft>
              <a:buFont typeface="Wingdings" panose="05000000000000000000" pitchFamily="2" charset="2"/>
              <a:buChar char="ü"/>
              <a:tabLst>
                <a:tab pos="457200" algn="l"/>
              </a:tabLst>
            </a:pPr>
            <a:r>
              <a:rPr lang="fr-FR" sz="2400" dirty="0">
                <a:latin typeface="Times New Roman" panose="02020603050405020304" pitchFamily="18" charset="0"/>
                <a:ea typeface="Times New Roman" panose="02020603050405020304" pitchFamily="18" charset="0"/>
                <a:cs typeface="Arial" panose="020B0604020202020204" pitchFamily="34" charset="0"/>
              </a:rPr>
              <a:t>Continuez à soutenir et à contrôler ce nouveau comportement jusqu’à ce qu’il soit instauré. Insérez la nouvelle habitude dans la liste « à faire » pendant </a:t>
            </a:r>
            <a:r>
              <a:rPr lang="fr-FR" sz="2400" dirty="0" smtClean="0">
                <a:latin typeface="Times New Roman" panose="02020603050405020304" pitchFamily="18" charset="0"/>
                <a:ea typeface="Times New Roman" panose="02020603050405020304" pitchFamily="18" charset="0"/>
                <a:cs typeface="Arial" panose="020B0604020202020204" pitchFamily="34" charset="0"/>
              </a:rPr>
              <a:t>plusieurs</a:t>
            </a:r>
            <a:r>
              <a:rPr lang="fr-FR" sz="1600" dirty="0" smtClean="0">
                <a:latin typeface="Calibri" panose="020F0502020204030204" pitchFamily="34" charset="0"/>
                <a:ea typeface="Times New Roman" panose="02020603050405020304" pitchFamily="18" charset="0"/>
                <a:cs typeface="Arial" panose="020B0604020202020204" pitchFamily="34" charset="0"/>
              </a:rPr>
              <a:t> </a:t>
            </a:r>
            <a:r>
              <a:rPr lang="fr-FR" sz="2400" dirty="0" smtClean="0">
                <a:latin typeface="Times New Roman" panose="02020603050405020304" pitchFamily="18" charset="0"/>
                <a:ea typeface="Times New Roman" panose="02020603050405020304" pitchFamily="18" charset="0"/>
                <a:cs typeface="Arial" panose="020B0604020202020204" pitchFamily="34" charset="0"/>
              </a:rPr>
              <a:t>semaines </a:t>
            </a:r>
            <a:r>
              <a:rPr lang="fr-FR" sz="2400" dirty="0">
                <a:latin typeface="Times New Roman" panose="02020603050405020304" pitchFamily="18" charset="0"/>
                <a:ea typeface="Times New Roman" panose="02020603050405020304" pitchFamily="18" charset="0"/>
                <a:cs typeface="Arial" panose="020B0604020202020204" pitchFamily="34" charset="0"/>
              </a:rPr>
              <a:t>et félicitez-vous de vous y tenir.</a:t>
            </a:r>
            <a:endParaRPr lang="fr-FR" sz="1600" dirty="0">
              <a:latin typeface="Calibri" panose="020F0502020204030204" pitchFamily="34" charset="0"/>
              <a:ea typeface="Calibri" panose="020F0502020204030204" pitchFamily="34" charset="0"/>
              <a:cs typeface="Arial" panose="020B0604020202020204" pitchFamily="34" charset="0"/>
            </a:endParaRPr>
          </a:p>
          <a:p>
            <a:pPr lvl="0" algn="just">
              <a:lnSpc>
                <a:spcPct val="97000"/>
              </a:lnSpc>
              <a:spcAft>
                <a:spcPts val="0"/>
              </a:spcAft>
              <a:buFont typeface="Wingdings" panose="05000000000000000000" pitchFamily="2" charset="2"/>
              <a:buChar char="ü"/>
              <a:tabLst>
                <a:tab pos="457200" algn="l"/>
              </a:tabLst>
            </a:pPr>
            <a:r>
              <a:rPr lang="fr-FR" sz="2400" dirty="0">
                <a:latin typeface="Times New Roman" panose="02020603050405020304" pitchFamily="18" charset="0"/>
                <a:ea typeface="Times New Roman" panose="02020603050405020304" pitchFamily="18" charset="0"/>
                <a:cs typeface="Arial" panose="020B0604020202020204" pitchFamily="34" charset="0"/>
              </a:rPr>
              <a:t>N’essayez pas d’en faire trop en une fois. Procédez par étapes successives, nourrissant les nouvelles habitudes jusqu’à ce que vous soyez satisfait de la façon dont elles se sont établies, avant de vous tourner vers autre </a:t>
            </a:r>
            <a:r>
              <a:rPr lang="fr-FR" sz="2400" dirty="0" smtClean="0">
                <a:latin typeface="Times New Roman" panose="02020603050405020304" pitchFamily="18" charset="0"/>
                <a:ea typeface="Times New Roman" panose="02020603050405020304" pitchFamily="18" charset="0"/>
                <a:cs typeface="Arial" panose="020B0604020202020204" pitchFamily="34" charset="0"/>
              </a:rPr>
              <a:t>chose.</a:t>
            </a:r>
            <a:r>
              <a:rPr lang="fr-FR" sz="1600" dirty="0" smtClean="0">
                <a:latin typeface="Calibri" panose="020F0502020204030204" pitchFamily="34" charset="0"/>
                <a:ea typeface="Times New Roman" panose="02020603050405020304" pitchFamily="18" charset="0"/>
                <a:cs typeface="Arial" panose="020B0604020202020204" pitchFamily="34" charset="0"/>
              </a:rPr>
              <a:t> </a:t>
            </a:r>
            <a:r>
              <a:rPr lang="fr-FR" sz="2400" dirty="0" smtClean="0">
                <a:latin typeface="Times New Roman" panose="02020603050405020304" pitchFamily="18" charset="0"/>
                <a:ea typeface="Times New Roman" panose="02020603050405020304" pitchFamily="18" charset="0"/>
                <a:cs typeface="Arial" panose="020B0604020202020204" pitchFamily="34" charset="0"/>
              </a:rPr>
              <a:t>Caunt,John,</a:t>
            </a:r>
            <a:r>
              <a:rPr lang="fr-FR" sz="2400" i="1" dirty="0" smtClean="0">
                <a:latin typeface="Times New Roman" panose="02020603050405020304" pitchFamily="18" charset="0"/>
                <a:ea typeface="Times New Roman" panose="02020603050405020304" pitchFamily="18" charset="0"/>
                <a:cs typeface="Arial" panose="020B0604020202020204" pitchFamily="34" charset="0"/>
              </a:rPr>
              <a:t>Organisez-vous</a:t>
            </a:r>
            <a:r>
              <a:rPr lang="fr-FR" sz="2400" dirty="0" smtClean="0">
                <a:latin typeface="Times New Roman" panose="02020603050405020304" pitchFamily="18" charset="0"/>
                <a:ea typeface="Times New Roman" panose="02020603050405020304" pitchFamily="18" charset="0"/>
                <a:cs typeface="Arial" panose="020B0604020202020204" pitchFamily="34" charset="0"/>
              </a:rPr>
              <a:t>,2005</a:t>
            </a:r>
            <a:r>
              <a:rPr lang="fr-FR" sz="2400" dirty="0">
                <a:latin typeface="Times New Roman" panose="02020603050405020304" pitchFamily="18" charset="0"/>
                <a:ea typeface="Times New Roman" panose="02020603050405020304" pitchFamily="18" charset="0"/>
                <a:cs typeface="Arial" panose="020B0604020202020204" pitchFamily="34" charset="0"/>
              </a:rPr>
              <a:t>, </a:t>
            </a:r>
            <a:r>
              <a:rPr lang="fr-FR" sz="2400" dirty="0" smtClean="0">
                <a:latin typeface="Times New Roman" panose="02020603050405020304" pitchFamily="18" charset="0"/>
                <a:ea typeface="Times New Roman" panose="02020603050405020304" pitchFamily="18" charset="0"/>
                <a:cs typeface="Arial" panose="020B0604020202020204" pitchFamily="34" charset="0"/>
              </a:rPr>
              <a:t>p.47- </a:t>
            </a:r>
            <a:r>
              <a:rPr lang="fr-FR" sz="2400" dirty="0">
                <a:latin typeface="Times New Roman" panose="02020603050405020304" pitchFamily="18" charset="0"/>
                <a:ea typeface="Times New Roman" panose="02020603050405020304" pitchFamily="18" charset="0"/>
                <a:cs typeface="Arial" panose="020B0604020202020204" pitchFamily="34" charset="0"/>
              </a:rPr>
              <a:t>50</a:t>
            </a:r>
            <a:endParaRPr lang="fr-FR" sz="1600"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sz="2400" dirty="0">
              <a:latin typeface="Times New Roman" panose="02020603050405020304" pitchFamily="18"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5786968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FF0000"/>
                </a:solidFill>
              </a:rPr>
              <a:t>I</a:t>
            </a:r>
            <a:r>
              <a:rPr lang="fr-FR" b="1" dirty="0" smtClean="0">
                <a:solidFill>
                  <a:srgbClr val="FF0000"/>
                </a:solidFill>
              </a:rPr>
              <a:t>ntroduction</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pPr marL="0" marR="215900" indent="0" algn="just">
              <a:lnSpc>
                <a:spcPct val="102000"/>
              </a:lnSpc>
              <a:spcAft>
                <a:spcPts val="0"/>
              </a:spcAft>
              <a:buNone/>
            </a:pPr>
            <a:r>
              <a:rPr lang="fr-FR" dirty="0">
                <a:latin typeface="Times New Roman" panose="02020603050405020304" pitchFamily="18" charset="0"/>
                <a:ea typeface="Times New Roman" panose="02020603050405020304" pitchFamily="18" charset="0"/>
                <a:cs typeface="Arial" panose="020B0604020202020204" pitchFamily="34" charset="0"/>
              </a:rPr>
              <a:t>Les obstacles à une gestion efficace du temps sont légion. On a dit : « Maîtriser son temps, c’est faire ce qu’on doit faire, comme on doit le faire, et au moment où on doit le faire ». Ce qui ouvre d’immenses perspectives quant aux moyens de déroger à cette maxime.</a:t>
            </a:r>
            <a:endParaRPr lang="fr-FR" sz="1800" dirty="0">
              <a:latin typeface="Calibri" panose="020F0502020204030204" pitchFamily="34" charset="0"/>
              <a:ea typeface="Calibri" panose="020F0502020204030204" pitchFamily="34" charset="0"/>
              <a:cs typeface="Arial" panose="020B0604020202020204" pitchFamily="34" charset="0"/>
            </a:endParaRPr>
          </a:p>
          <a:p>
            <a:pPr marL="0" indent="0">
              <a:lnSpc>
                <a:spcPts val="10"/>
              </a:lnSpc>
              <a:spcAft>
                <a:spcPts val="0"/>
              </a:spcAft>
              <a:buNone/>
            </a:pPr>
            <a:r>
              <a:rPr lang="fr-FR" sz="1800" dirty="0">
                <a:latin typeface="Times New Roman" panose="02020603050405020304" pitchFamily="18" charset="0"/>
                <a:ea typeface="Times New Roman" panose="02020603050405020304" pitchFamily="18" charset="0"/>
                <a:cs typeface="Arial" panose="020B0604020202020204" pitchFamily="34" charset="0"/>
              </a:rPr>
              <a:t> </a:t>
            </a:r>
            <a:endParaRPr lang="fr-FR" sz="1800" dirty="0">
              <a:latin typeface="Calibri" panose="020F0502020204030204" pitchFamily="34" charset="0"/>
              <a:ea typeface="Calibri" panose="020F0502020204030204" pitchFamily="34" charset="0"/>
              <a:cs typeface="Arial" panose="020B0604020202020204" pitchFamily="34" charset="0"/>
            </a:endParaRPr>
          </a:p>
          <a:p>
            <a:pPr marL="0" marR="38100" indent="0">
              <a:lnSpc>
                <a:spcPct val="100000"/>
              </a:lnSpc>
              <a:spcAft>
                <a:spcPts val="0"/>
              </a:spcAft>
              <a:buNone/>
            </a:pPr>
            <a:r>
              <a:rPr lang="fr-FR" dirty="0">
                <a:latin typeface="Times New Roman" panose="02020603050405020304" pitchFamily="18" charset="0"/>
                <a:ea typeface="Times New Roman" panose="02020603050405020304" pitchFamily="18" charset="0"/>
                <a:cs typeface="Arial" panose="020B0604020202020204" pitchFamily="34" charset="0"/>
              </a:rPr>
              <a:t>Les manquements sont parfois dus à l’ignorance (par exemple, difficulté à distinguer l’important de l’urgent); à la personnalité de chacun ( manque d’organisation, perfectionnisme, intuitivisme, réunionite, etc.) ; aux chronophages (ceux du travail, de la vie en général, des collaborateurs, des supérieurs, voire même de l’environnement).</a:t>
            </a:r>
            <a:endParaRPr lang="fr-FR" sz="1800" dirty="0">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p:txBody>
      </p:sp>
    </p:spTree>
    <p:extLst>
      <p:ext uri="{BB962C8B-B14F-4D97-AF65-F5344CB8AC3E}">
        <p14:creationId xmlns:p14="http://schemas.microsoft.com/office/powerpoint/2010/main" val="2421559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spcAft>
                <a:spcPts val="0"/>
              </a:spcAft>
            </a:pPr>
            <a:r>
              <a:rPr lang="fr-FR" i="1" dirty="0">
                <a:latin typeface="Times New Roman" panose="02020603050405020304" pitchFamily="18" charset="0"/>
                <a:ea typeface="Times New Roman" panose="02020603050405020304" pitchFamily="18" charset="0"/>
                <a:cs typeface="Arial" panose="020B0604020202020204" pitchFamily="34" charset="0"/>
              </a:rPr>
              <a:t>IMPORTANT VS URGENCE</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r>
              <a:rPr lang="fr-FR" sz="3100" i="1" dirty="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t>L’urgent, c’est de l’important qui n’a pas été fait à temps</a:t>
            </a:r>
            <a:endParaRPr lang="fr-FR" sz="3100" dirty="0">
              <a:solidFill>
                <a:schemeClr val="accent1">
                  <a:lumMod val="75000"/>
                </a:schemeClr>
              </a:solidFill>
            </a:endParaRPr>
          </a:p>
        </p:txBody>
      </p:sp>
      <p:sp>
        <p:nvSpPr>
          <p:cNvPr id="3" name="Espace réservé du contenu 2"/>
          <p:cNvSpPr>
            <a:spLocks noGrp="1"/>
          </p:cNvSpPr>
          <p:nvPr>
            <p:ph idx="1"/>
          </p:nvPr>
        </p:nvSpPr>
        <p:spPr>
          <a:xfrm>
            <a:off x="838200" y="1825624"/>
            <a:ext cx="10515600" cy="4689475"/>
          </a:xfrm>
        </p:spPr>
        <p:txBody>
          <a:bodyPr>
            <a:normAutofit fontScale="40000" lnSpcReduction="20000"/>
          </a:bodyPr>
          <a:lstStyle/>
          <a:p>
            <a:pPr marL="0" indent="0">
              <a:spcAft>
                <a:spcPts val="0"/>
              </a:spcAft>
              <a:buNone/>
            </a:pPr>
            <a:r>
              <a:rPr lang="fr-FR" sz="5900" dirty="0">
                <a:latin typeface="Times New Roman" panose="02020603050405020304" pitchFamily="18" charset="0"/>
                <a:ea typeface="Times New Roman" panose="02020603050405020304" pitchFamily="18" charset="0"/>
                <a:cs typeface="Arial" panose="020B0604020202020204" pitchFamily="34" charset="0"/>
              </a:rPr>
              <a:t>Une tâche peut être </a:t>
            </a:r>
            <a:r>
              <a:rPr lang="fr-FR" sz="5900" dirty="0" smtClean="0">
                <a:latin typeface="Times New Roman" panose="02020603050405020304" pitchFamily="18" charset="0"/>
                <a:ea typeface="Times New Roman" panose="02020603050405020304" pitchFamily="18" charset="0"/>
                <a:cs typeface="Arial" panose="020B0604020202020204" pitchFamily="34" charset="0"/>
              </a:rPr>
              <a:t>:</a:t>
            </a:r>
            <a:r>
              <a:rPr lang="fr-FR" sz="3800" dirty="0">
                <a:latin typeface="Times New Roman" panose="02020603050405020304" pitchFamily="18" charset="0"/>
                <a:ea typeface="Times New Roman" panose="02020603050405020304" pitchFamily="18" charset="0"/>
                <a:cs typeface="Arial" panose="020B0604020202020204" pitchFamily="34" charset="0"/>
              </a:rPr>
              <a:t> </a:t>
            </a:r>
            <a:endParaRPr lang="fr-FR" sz="38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q"/>
              <a:tabLst>
                <a:tab pos="457200" algn="l"/>
              </a:tabLst>
            </a:pPr>
            <a:r>
              <a:rPr lang="fr-FR" sz="5100" dirty="0">
                <a:latin typeface="Times New Roman" panose="02020603050405020304" pitchFamily="18" charset="0"/>
                <a:ea typeface="Times New Roman" panose="02020603050405020304" pitchFamily="18" charset="0"/>
                <a:cs typeface="Arial" panose="020B0604020202020204" pitchFamily="34" charset="0"/>
              </a:rPr>
              <a:t>urgente et importante </a:t>
            </a:r>
            <a:r>
              <a:rPr lang="fr-FR" sz="51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34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q"/>
              <a:tabLst>
                <a:tab pos="457200" algn="l"/>
              </a:tabLst>
            </a:pPr>
            <a:r>
              <a:rPr lang="fr-FR" sz="5100" dirty="0">
                <a:latin typeface="Times New Roman" panose="02020603050405020304" pitchFamily="18" charset="0"/>
                <a:ea typeface="Times New Roman" panose="02020603050405020304" pitchFamily="18" charset="0"/>
                <a:cs typeface="Arial" panose="020B0604020202020204" pitchFamily="34" charset="0"/>
              </a:rPr>
              <a:t>importante mais non urgente </a:t>
            </a:r>
            <a:r>
              <a:rPr lang="fr-FR" sz="51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34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q"/>
              <a:tabLst>
                <a:tab pos="457200" algn="l"/>
              </a:tabLst>
            </a:pPr>
            <a:r>
              <a:rPr lang="fr-FR" sz="5100" dirty="0">
                <a:latin typeface="Times New Roman" panose="02020603050405020304" pitchFamily="18" charset="0"/>
                <a:ea typeface="Times New Roman" panose="02020603050405020304" pitchFamily="18" charset="0"/>
                <a:cs typeface="Arial" panose="020B0604020202020204" pitchFamily="34" charset="0"/>
              </a:rPr>
              <a:t>urgente mais non importante </a:t>
            </a:r>
            <a:r>
              <a:rPr lang="fr-FR" sz="5100" dirty="0" smtClean="0">
                <a:latin typeface="Times New Roman" panose="02020603050405020304" pitchFamily="18" charset="0"/>
                <a:ea typeface="Times New Roman" panose="02020603050405020304" pitchFamily="18" charset="0"/>
                <a:cs typeface="Arial" panose="020B0604020202020204" pitchFamily="34" charset="0"/>
              </a:rPr>
              <a:t>;</a:t>
            </a:r>
            <a:r>
              <a:rPr lang="fr-FR" sz="5100" dirty="0">
                <a:latin typeface="Arial" panose="020B0604020202020204" pitchFamily="34" charset="0"/>
                <a:ea typeface="Arial" panose="020B0604020202020204" pitchFamily="34" charset="0"/>
                <a:cs typeface="Arial" panose="020B0604020202020204" pitchFamily="34" charset="0"/>
              </a:rPr>
              <a:t> </a:t>
            </a:r>
            <a:endParaRPr lang="fr-FR" sz="3400" dirty="0">
              <a:latin typeface="Calibri" panose="020F0502020204030204" pitchFamily="34" charset="0"/>
              <a:ea typeface="Calibri" panose="020F0502020204030204" pitchFamily="34" charset="0"/>
              <a:cs typeface="Arial" panose="020B0604020202020204" pitchFamily="34" charset="0"/>
            </a:endParaRPr>
          </a:p>
          <a:p>
            <a:pPr lvl="1">
              <a:buFont typeface="Wingdings" panose="05000000000000000000" pitchFamily="2" charset="2"/>
              <a:buChar char="q"/>
              <a:tabLst>
                <a:tab pos="457200" algn="l"/>
              </a:tabLst>
            </a:pPr>
            <a:r>
              <a:rPr lang="fr-FR" sz="5100" dirty="0">
                <a:latin typeface="Times New Roman" panose="02020603050405020304" pitchFamily="18" charset="0"/>
                <a:ea typeface="Times New Roman" panose="02020603050405020304" pitchFamily="18" charset="0"/>
                <a:cs typeface="Arial" panose="020B0604020202020204" pitchFamily="34" charset="0"/>
              </a:rPr>
              <a:t>ni urgente, ni importante</a:t>
            </a:r>
            <a:r>
              <a:rPr lang="fr-FR" sz="5100" dirty="0" smtClean="0">
                <a:latin typeface="Times New Roman" panose="02020603050405020304" pitchFamily="18" charset="0"/>
                <a:ea typeface="Times New Roman" panose="02020603050405020304" pitchFamily="18" charset="0"/>
                <a:cs typeface="Arial" panose="020B0604020202020204" pitchFamily="34" charset="0"/>
              </a:rPr>
              <a:t>.</a:t>
            </a:r>
            <a:r>
              <a:rPr lang="fr-FR" sz="3400" dirty="0">
                <a:latin typeface="Times New Roman" panose="02020603050405020304" pitchFamily="18" charset="0"/>
                <a:ea typeface="Times New Roman" panose="02020603050405020304" pitchFamily="18" charset="0"/>
                <a:cs typeface="Arial" panose="020B0604020202020204" pitchFamily="34" charset="0"/>
              </a:rPr>
              <a:t> </a:t>
            </a:r>
            <a:endParaRPr lang="fr-FR" sz="3400" dirty="0">
              <a:latin typeface="Calibri" panose="020F0502020204030204" pitchFamily="34" charset="0"/>
              <a:ea typeface="Calibri" panose="020F0502020204030204" pitchFamily="34" charset="0"/>
              <a:cs typeface="Arial" panose="020B0604020202020204" pitchFamily="34" charset="0"/>
            </a:endParaRPr>
          </a:p>
          <a:p>
            <a:pPr marL="0" marR="12700" indent="0" algn="just">
              <a:lnSpc>
                <a:spcPct val="106000"/>
              </a:lnSpc>
              <a:spcAft>
                <a:spcPts val="0"/>
              </a:spcAft>
              <a:buNone/>
            </a:pPr>
            <a:r>
              <a:rPr lang="fr-FR" sz="6000"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L’importance</a:t>
            </a:r>
            <a:r>
              <a:rPr lang="fr-FR" sz="5100" dirty="0">
                <a:latin typeface="Times New Roman" panose="02020603050405020304" pitchFamily="18" charset="0"/>
                <a:ea typeface="Times New Roman" panose="02020603050405020304" pitchFamily="18" charset="0"/>
                <a:cs typeface="Arial" panose="020B0604020202020204" pitchFamily="34" charset="0"/>
              </a:rPr>
              <a:t>, c’est le niveau d’impact d’une activité sur l’objectif visé. Des activités importantes méritent que l’on réserve à l’agenda du temps continu pour leur réalisation. Ces activités ont un impact sur l’avenir de l’établissement. Sans le temps requis pour les élaborer ou les planifier, le gestionnaire aura de la difficulté à se doter d’une vision globale. Les tâches importantes comprennent, par exemple, celles reliées au projet éducatif, à la sécurité de l’école, à l’élaboration du budget, à la supervision de l’enseignement, à la communication avec le personnel, les parents et les élèves, aux priorités du gestionnaire. On peut aussi déterminer leur importance selon leurs conséquences sur l’école, un groupe ou un individu.</a:t>
            </a:r>
          </a:p>
          <a:p>
            <a:pPr marL="0" marR="431800" indent="0" algn="just">
              <a:lnSpc>
                <a:spcPct val="101000"/>
              </a:lnSpc>
              <a:spcAft>
                <a:spcPts val="0"/>
              </a:spcAft>
              <a:buNone/>
            </a:pPr>
            <a:r>
              <a:rPr lang="fr-FR" sz="5100" dirty="0">
                <a:latin typeface="Times New Roman" panose="02020603050405020304" pitchFamily="18" charset="0"/>
                <a:ea typeface="Times New Roman" panose="02020603050405020304" pitchFamily="18" charset="0"/>
                <a:cs typeface="Arial" panose="020B0604020202020204" pitchFamily="34" charset="0"/>
              </a:rPr>
              <a:t>Il arrive que des tâches soient importantes et urgentes. C’est souvent dû à une mauvaise organisation car, en principe, une tâche importante devrait être complétée bien avant son échéance pour se donner le temps d’en considérer tous les aspects.</a:t>
            </a:r>
          </a:p>
        </p:txBody>
      </p:sp>
    </p:spTree>
    <p:extLst>
      <p:ext uri="{BB962C8B-B14F-4D97-AF65-F5344CB8AC3E}">
        <p14:creationId xmlns:p14="http://schemas.microsoft.com/office/powerpoint/2010/main" val="281652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spcAft>
                <a:spcPts val="0"/>
              </a:spcAft>
            </a:pPr>
            <a:r>
              <a:rPr lang="fr-FR" i="1" dirty="0">
                <a:latin typeface="Times New Roman" panose="02020603050405020304" pitchFamily="18" charset="0"/>
                <a:ea typeface="Times New Roman" panose="02020603050405020304" pitchFamily="18" charset="0"/>
                <a:cs typeface="Arial" panose="020B0604020202020204" pitchFamily="34" charset="0"/>
              </a:rPr>
              <a:t>IMPORTANT VS URGENCE</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r>
              <a:rPr lang="fr-FR" sz="3100" i="1" dirty="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t>L’urgent, c’est de l’important qui n’a pas été fait à temps</a:t>
            </a:r>
            <a:endParaRPr lang="fr-FR" sz="3100" dirty="0">
              <a:solidFill>
                <a:schemeClr val="accent1">
                  <a:lumMod val="75000"/>
                </a:schemeClr>
              </a:solidFill>
            </a:endParaRPr>
          </a:p>
        </p:txBody>
      </p:sp>
      <p:sp>
        <p:nvSpPr>
          <p:cNvPr id="3" name="Espace réservé du contenu 2"/>
          <p:cNvSpPr>
            <a:spLocks noGrp="1"/>
          </p:cNvSpPr>
          <p:nvPr>
            <p:ph idx="1"/>
          </p:nvPr>
        </p:nvSpPr>
        <p:spPr>
          <a:xfrm>
            <a:off x="838200" y="1825625"/>
            <a:ext cx="10763250" cy="4846638"/>
          </a:xfrm>
        </p:spPr>
        <p:txBody>
          <a:bodyPr>
            <a:normAutofit fontScale="55000" lnSpcReduction="20000"/>
          </a:bodyPr>
          <a:lstStyle/>
          <a:p>
            <a:pPr marL="0" marR="127000" indent="0">
              <a:lnSpc>
                <a:spcPct val="104000"/>
              </a:lnSpc>
              <a:spcAft>
                <a:spcPts val="0"/>
              </a:spcAft>
              <a:buNone/>
            </a:pPr>
            <a:r>
              <a:rPr lang="fr-FR" sz="3600" dirty="0" smtClean="0">
                <a:latin typeface="Times New Roman" panose="02020603050405020304" pitchFamily="18" charset="0"/>
                <a:ea typeface="Times New Roman" panose="02020603050405020304" pitchFamily="18" charset="0"/>
                <a:cs typeface="Arial" panose="020B0604020202020204" pitchFamily="34" charset="0"/>
              </a:rPr>
              <a:t>Comment </a:t>
            </a:r>
            <a:r>
              <a:rPr lang="fr-FR" sz="3600" dirty="0">
                <a:latin typeface="Times New Roman" panose="02020603050405020304" pitchFamily="18" charset="0"/>
                <a:ea typeface="Times New Roman" panose="02020603050405020304" pitchFamily="18" charset="0"/>
                <a:cs typeface="Arial" panose="020B0604020202020204" pitchFamily="34" charset="0"/>
              </a:rPr>
              <a:t>déterminer si une tâche est importante ? En établissant des priorités (voir le tableau ci-après</a:t>
            </a:r>
            <a:r>
              <a:rPr lang="fr-FR" sz="36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2400" dirty="0">
              <a:latin typeface="Calibri" panose="020F0502020204030204" pitchFamily="34" charset="0"/>
              <a:ea typeface="Calibri" panose="020F0502020204030204" pitchFamily="34" charset="0"/>
              <a:cs typeface="Arial" panose="020B0604020202020204" pitchFamily="34" charset="0"/>
            </a:endParaRPr>
          </a:p>
          <a:p>
            <a:pPr marL="0" marR="25400" indent="0">
              <a:lnSpc>
                <a:spcPct val="103000"/>
              </a:lnSpc>
              <a:spcAft>
                <a:spcPts val="0"/>
              </a:spcAft>
              <a:buNone/>
            </a:pPr>
            <a:r>
              <a:rPr lang="fr-FR" sz="3600" dirty="0">
                <a:latin typeface="Times New Roman" panose="02020603050405020304" pitchFamily="18" charset="0"/>
                <a:ea typeface="Times New Roman" panose="02020603050405020304" pitchFamily="18" charset="0"/>
                <a:cs typeface="Arial" panose="020B0604020202020204" pitchFamily="34" charset="0"/>
              </a:rPr>
              <a:t>On peut aussi réfléchir aux caractéristiques suivantes qui distinguent le activités importantes </a:t>
            </a:r>
            <a:r>
              <a:rPr lang="fr-FR" sz="3600" dirty="0" smtClean="0">
                <a:latin typeface="Times New Roman" panose="02020603050405020304" pitchFamily="18" charset="0"/>
                <a:ea typeface="Times New Roman" panose="02020603050405020304" pitchFamily="18" charset="0"/>
                <a:cs typeface="Arial" panose="020B0604020202020204" pitchFamily="34" charset="0"/>
              </a:rPr>
              <a:t>de </a:t>
            </a:r>
            <a:r>
              <a:rPr lang="fr-FR" sz="3600" dirty="0">
                <a:latin typeface="Times New Roman" panose="02020603050405020304" pitchFamily="18" charset="0"/>
                <a:ea typeface="Times New Roman" panose="02020603050405020304" pitchFamily="18" charset="0"/>
                <a:cs typeface="Arial" panose="020B0604020202020204" pitchFamily="34" charset="0"/>
              </a:rPr>
              <a:t>celles qui ne le sont pas</a:t>
            </a:r>
            <a:r>
              <a:rPr lang="fr-FR" sz="3600" dirty="0" smtClean="0">
                <a:latin typeface="Times New Roman" panose="02020603050405020304" pitchFamily="18" charset="0"/>
                <a:ea typeface="Times New Roman" panose="02020603050405020304" pitchFamily="18" charset="0"/>
                <a:cs typeface="Arial" panose="020B0604020202020204" pitchFamily="34" charset="0"/>
              </a:rPr>
              <a:t>.</a:t>
            </a:r>
          </a:p>
          <a:p>
            <a:pPr marL="0" indent="0">
              <a:spcAft>
                <a:spcPts val="0"/>
              </a:spcAft>
              <a:buNone/>
            </a:pPr>
            <a:r>
              <a:rPr lang="fr-FR" sz="3600" dirty="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t>Les activités importantes </a:t>
            </a:r>
            <a:r>
              <a:rPr lang="fr-FR" sz="33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2200" dirty="0">
              <a:latin typeface="Calibri" panose="020F0502020204030204" pitchFamily="34" charset="0"/>
              <a:ea typeface="Calibri" panose="020F0502020204030204" pitchFamily="34" charset="0"/>
              <a:cs typeface="Arial" panose="020B0604020202020204" pitchFamily="34" charset="0"/>
            </a:endParaRPr>
          </a:p>
          <a:p>
            <a:pPr lvl="0">
              <a:buFont typeface="Wingdings" panose="05000000000000000000" pitchFamily="2" charset="2"/>
              <a:buChar char="ü"/>
              <a:tabLst>
                <a:tab pos="457200" algn="l"/>
              </a:tabLst>
            </a:pPr>
            <a:r>
              <a:rPr lang="fr-FR" sz="3300" dirty="0">
                <a:latin typeface="Times New Roman" panose="02020603050405020304" pitchFamily="18" charset="0"/>
                <a:ea typeface="Times New Roman" panose="02020603050405020304" pitchFamily="18" charset="0"/>
                <a:cs typeface="Arial" panose="020B0604020202020204" pitchFamily="34" charset="0"/>
              </a:rPr>
              <a:t>sont peu nombreuses </a:t>
            </a:r>
            <a:r>
              <a:rPr lang="fr-FR" sz="33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2200" dirty="0">
              <a:latin typeface="Calibri" panose="020F0502020204030204" pitchFamily="34" charset="0"/>
              <a:ea typeface="Calibri" panose="020F0502020204030204" pitchFamily="34" charset="0"/>
              <a:cs typeface="Arial" panose="020B0604020202020204" pitchFamily="34" charset="0"/>
            </a:endParaRPr>
          </a:p>
          <a:p>
            <a:pPr lvl="0">
              <a:buFont typeface="Wingdings" panose="05000000000000000000" pitchFamily="2" charset="2"/>
              <a:buChar char="ü"/>
              <a:tabLst>
                <a:tab pos="457200" algn="l"/>
              </a:tabLst>
            </a:pPr>
            <a:r>
              <a:rPr lang="fr-FR" sz="3300" dirty="0">
                <a:latin typeface="Times New Roman" panose="02020603050405020304" pitchFamily="18" charset="0"/>
                <a:ea typeface="Times New Roman" panose="02020603050405020304" pitchFamily="18" charset="0"/>
                <a:cs typeface="Arial" panose="020B0604020202020204" pitchFamily="34" charset="0"/>
              </a:rPr>
              <a:t>sont difficiles à réaliser </a:t>
            </a:r>
            <a:r>
              <a:rPr lang="fr-FR" sz="3300" dirty="0" smtClean="0">
                <a:latin typeface="Times New Roman" panose="02020603050405020304" pitchFamily="18" charset="0"/>
                <a:ea typeface="Times New Roman" panose="02020603050405020304" pitchFamily="18" charset="0"/>
                <a:cs typeface="Arial" panose="020B0604020202020204" pitchFamily="34" charset="0"/>
              </a:rPr>
              <a:t>;</a:t>
            </a:r>
            <a:r>
              <a:rPr lang="fr-FR" sz="3300" dirty="0">
                <a:latin typeface="Arial" panose="020B0604020202020204" pitchFamily="34" charset="0"/>
                <a:ea typeface="Arial" panose="020B0604020202020204" pitchFamily="34" charset="0"/>
                <a:cs typeface="Arial" panose="020B0604020202020204" pitchFamily="34" charset="0"/>
              </a:rPr>
              <a:t> </a:t>
            </a:r>
            <a:endParaRPr lang="fr-FR" sz="2200" dirty="0">
              <a:latin typeface="Calibri" panose="020F0502020204030204" pitchFamily="34" charset="0"/>
              <a:ea typeface="Calibri" panose="020F0502020204030204" pitchFamily="34" charset="0"/>
              <a:cs typeface="Arial" panose="020B0604020202020204" pitchFamily="34" charset="0"/>
            </a:endParaRPr>
          </a:p>
          <a:p>
            <a:pPr marR="254000" lvl="0">
              <a:lnSpc>
                <a:spcPct val="102000"/>
              </a:lnSpc>
              <a:buFont typeface="Wingdings" panose="05000000000000000000" pitchFamily="2" charset="2"/>
              <a:buChar char="ü"/>
              <a:tabLst>
                <a:tab pos="457200" algn="l"/>
              </a:tabLst>
            </a:pPr>
            <a:r>
              <a:rPr lang="fr-FR" sz="3300" dirty="0">
                <a:latin typeface="Times New Roman" panose="02020603050405020304" pitchFamily="18" charset="0"/>
                <a:ea typeface="Times New Roman" panose="02020603050405020304" pitchFamily="18" charset="0"/>
                <a:cs typeface="Arial" panose="020B0604020202020204" pitchFamily="34" charset="0"/>
              </a:rPr>
              <a:t>sont structurées à l’agenda (quelquefois depuis le début de l’année, par exemple des échéances administratives) ;</a:t>
            </a:r>
            <a:endParaRPr lang="fr-FR" sz="2200" dirty="0">
              <a:latin typeface="Calibri" panose="020F0502020204030204" pitchFamily="34" charset="0"/>
              <a:ea typeface="Calibri" panose="020F0502020204030204" pitchFamily="34" charset="0"/>
              <a:cs typeface="Arial" panose="020B0604020202020204" pitchFamily="34" charset="0"/>
            </a:endParaRPr>
          </a:p>
          <a:p>
            <a:pPr lvl="0">
              <a:buFont typeface="Wingdings" panose="05000000000000000000" pitchFamily="2" charset="2"/>
              <a:buChar char="ü"/>
              <a:tabLst>
                <a:tab pos="457200" algn="l"/>
              </a:tabLst>
            </a:pPr>
            <a:r>
              <a:rPr lang="fr-FR" sz="3300" dirty="0">
                <a:latin typeface="Times New Roman" panose="02020603050405020304" pitchFamily="18" charset="0"/>
                <a:ea typeface="Times New Roman" panose="02020603050405020304" pitchFamily="18" charset="0"/>
                <a:cs typeface="Arial" panose="020B0604020202020204" pitchFamily="34" charset="0"/>
              </a:rPr>
              <a:t>doivent être « vendues » à nos collaborateurs </a:t>
            </a:r>
            <a:r>
              <a:rPr lang="fr-FR" sz="3300" dirty="0" smtClean="0">
                <a:latin typeface="Times New Roman" panose="02020603050405020304" pitchFamily="18" charset="0"/>
                <a:ea typeface="Times New Roman" panose="02020603050405020304" pitchFamily="18" charset="0"/>
                <a:cs typeface="Arial" panose="020B0604020202020204" pitchFamily="34" charset="0"/>
              </a:rPr>
              <a:t>;</a:t>
            </a:r>
            <a:r>
              <a:rPr lang="fr-FR" sz="3300" dirty="0">
                <a:latin typeface="Arial" panose="020B0604020202020204" pitchFamily="34" charset="0"/>
                <a:ea typeface="Arial" panose="020B0604020202020204" pitchFamily="34" charset="0"/>
                <a:cs typeface="Arial" panose="020B0604020202020204" pitchFamily="34" charset="0"/>
              </a:rPr>
              <a:t> </a:t>
            </a:r>
            <a:endParaRPr lang="fr-FR" sz="2200" dirty="0">
              <a:latin typeface="Calibri" panose="020F0502020204030204" pitchFamily="34" charset="0"/>
              <a:ea typeface="Calibri" panose="020F0502020204030204" pitchFamily="34" charset="0"/>
              <a:cs typeface="Arial" panose="020B0604020202020204" pitchFamily="34" charset="0"/>
            </a:endParaRPr>
          </a:p>
          <a:p>
            <a:pPr lvl="0">
              <a:buFont typeface="Wingdings" panose="05000000000000000000" pitchFamily="2" charset="2"/>
              <a:buChar char="ü"/>
              <a:tabLst>
                <a:tab pos="457200" algn="l"/>
              </a:tabLst>
            </a:pPr>
            <a:r>
              <a:rPr lang="fr-FR" sz="3300" dirty="0">
                <a:latin typeface="Times New Roman" panose="02020603050405020304" pitchFamily="18" charset="0"/>
                <a:ea typeface="Times New Roman" panose="02020603050405020304" pitchFamily="18" charset="0"/>
                <a:cs typeface="Arial" panose="020B0604020202020204" pitchFamily="34" charset="0"/>
              </a:rPr>
              <a:t>sont difficiles à déléguer </a:t>
            </a:r>
            <a:r>
              <a:rPr lang="fr-FR" sz="3300" dirty="0" smtClean="0">
                <a:latin typeface="Times New Roman" panose="02020603050405020304" pitchFamily="18" charset="0"/>
                <a:ea typeface="Times New Roman" panose="02020603050405020304" pitchFamily="18" charset="0"/>
                <a:cs typeface="Arial" panose="020B0604020202020204" pitchFamily="34" charset="0"/>
              </a:rPr>
              <a:t>;</a:t>
            </a:r>
            <a:r>
              <a:rPr lang="fr-FR" sz="3300" dirty="0">
                <a:latin typeface="Arial" panose="020B0604020202020204" pitchFamily="34" charset="0"/>
                <a:ea typeface="Arial" panose="020B0604020202020204" pitchFamily="34" charset="0"/>
                <a:cs typeface="Arial" panose="020B0604020202020204" pitchFamily="34" charset="0"/>
              </a:rPr>
              <a:t> </a:t>
            </a:r>
            <a:endParaRPr lang="fr-FR" sz="2200" dirty="0">
              <a:latin typeface="Calibri" panose="020F0502020204030204" pitchFamily="34" charset="0"/>
              <a:ea typeface="Calibri" panose="020F0502020204030204" pitchFamily="34" charset="0"/>
              <a:cs typeface="Arial" panose="020B0604020202020204" pitchFamily="34" charset="0"/>
            </a:endParaRPr>
          </a:p>
          <a:p>
            <a:pPr lvl="0">
              <a:buFont typeface="Wingdings" panose="05000000000000000000" pitchFamily="2" charset="2"/>
              <a:buChar char="ü"/>
              <a:tabLst>
                <a:tab pos="457200" algn="l"/>
              </a:tabLst>
            </a:pPr>
            <a:r>
              <a:rPr lang="fr-FR" sz="3300" dirty="0">
                <a:latin typeface="Times New Roman" panose="02020603050405020304" pitchFamily="18" charset="0"/>
                <a:ea typeface="Times New Roman" panose="02020603050405020304" pitchFamily="18" charset="0"/>
                <a:cs typeface="Arial" panose="020B0604020202020204" pitchFamily="34" charset="0"/>
              </a:rPr>
              <a:t>ont un impact considérable sur l’établissement scolaire (</a:t>
            </a:r>
            <a:r>
              <a:rPr lang="fr-FR" sz="3300" dirty="0" err="1">
                <a:latin typeface="Times New Roman" panose="02020603050405020304" pitchFamily="18" charset="0"/>
                <a:ea typeface="Times New Roman" panose="02020603050405020304" pitchFamily="18" charset="0"/>
                <a:cs typeface="Arial" panose="020B0604020202020204" pitchFamily="34" charset="0"/>
              </a:rPr>
              <a:t>re</a:t>
            </a:r>
            <a:r>
              <a:rPr lang="fr-FR" sz="3300" dirty="0">
                <a:latin typeface="Times New Roman" panose="02020603050405020304" pitchFamily="18" charset="0"/>
                <a:ea typeface="Times New Roman" panose="02020603050405020304" pitchFamily="18" charset="0"/>
                <a:cs typeface="Arial" panose="020B0604020202020204" pitchFamily="34" charset="0"/>
              </a:rPr>
              <a:t>: Modèle de Pareto) </a:t>
            </a:r>
            <a:r>
              <a:rPr lang="fr-FR" sz="33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2200" dirty="0">
              <a:latin typeface="Calibri" panose="020F0502020204030204" pitchFamily="34" charset="0"/>
              <a:ea typeface="Calibri" panose="020F0502020204030204" pitchFamily="34" charset="0"/>
              <a:cs typeface="Arial" panose="020B0604020202020204" pitchFamily="34" charset="0"/>
            </a:endParaRPr>
          </a:p>
          <a:p>
            <a:pPr lvl="0">
              <a:buFont typeface="Wingdings" panose="05000000000000000000" pitchFamily="2" charset="2"/>
              <a:buChar char="ü"/>
              <a:tabLst>
                <a:tab pos="457200" algn="l"/>
              </a:tabLst>
            </a:pPr>
            <a:r>
              <a:rPr lang="fr-FR" sz="3300" dirty="0">
                <a:latin typeface="Times New Roman" panose="02020603050405020304" pitchFamily="18" charset="0"/>
                <a:ea typeface="Times New Roman" panose="02020603050405020304" pitchFamily="18" charset="0"/>
                <a:cs typeface="Arial" panose="020B0604020202020204" pitchFamily="34" charset="0"/>
              </a:rPr>
              <a:t>font appel aux compétences personnelles du gestionnaire </a:t>
            </a:r>
            <a:r>
              <a:rPr lang="fr-FR" sz="33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2200" dirty="0">
              <a:latin typeface="Calibri" panose="020F0502020204030204" pitchFamily="34" charset="0"/>
              <a:ea typeface="Calibri" panose="020F0502020204030204" pitchFamily="34" charset="0"/>
              <a:cs typeface="Arial" panose="020B0604020202020204" pitchFamily="34" charset="0"/>
            </a:endParaRPr>
          </a:p>
          <a:p>
            <a:pPr lvl="0">
              <a:buFont typeface="Wingdings" panose="05000000000000000000" pitchFamily="2" charset="2"/>
              <a:buChar char="ü"/>
              <a:tabLst>
                <a:tab pos="457200" algn="l"/>
              </a:tabLst>
            </a:pPr>
            <a:r>
              <a:rPr lang="fr-FR" sz="3300" dirty="0">
                <a:latin typeface="Times New Roman" panose="02020603050405020304" pitchFamily="18" charset="0"/>
                <a:ea typeface="Times New Roman" panose="02020603050405020304" pitchFamily="18" charset="0"/>
                <a:cs typeface="Arial" panose="020B0604020202020204" pitchFamily="34" charset="0"/>
              </a:rPr>
              <a:t>sont souvent risquées </a:t>
            </a:r>
            <a:r>
              <a:rPr lang="fr-FR" sz="3300" dirty="0" smtClean="0">
                <a:latin typeface="Times New Roman" panose="02020603050405020304" pitchFamily="18" charset="0"/>
                <a:ea typeface="Times New Roman" panose="02020603050405020304" pitchFamily="18" charset="0"/>
                <a:cs typeface="Arial" panose="020B0604020202020204" pitchFamily="34" charset="0"/>
              </a:rPr>
              <a:t>;</a:t>
            </a:r>
            <a:r>
              <a:rPr lang="fr-FR" sz="3300" dirty="0">
                <a:latin typeface="Arial" panose="020B0604020202020204" pitchFamily="34" charset="0"/>
                <a:ea typeface="Arial" panose="020B0604020202020204" pitchFamily="34" charset="0"/>
                <a:cs typeface="Arial" panose="020B0604020202020204" pitchFamily="34" charset="0"/>
              </a:rPr>
              <a:t> </a:t>
            </a:r>
            <a:endParaRPr lang="fr-FR" sz="2200" dirty="0">
              <a:latin typeface="Calibri" panose="020F0502020204030204" pitchFamily="34" charset="0"/>
              <a:ea typeface="Calibri" panose="020F0502020204030204" pitchFamily="34" charset="0"/>
              <a:cs typeface="Arial" panose="020B0604020202020204" pitchFamily="34" charset="0"/>
            </a:endParaRPr>
          </a:p>
          <a:p>
            <a:pPr>
              <a:buFont typeface="Wingdings" panose="05000000000000000000" pitchFamily="2" charset="2"/>
              <a:buChar char="ü"/>
            </a:pPr>
            <a:r>
              <a:rPr lang="fr-FR" sz="3300" dirty="0">
                <a:latin typeface="Times New Roman" panose="02020603050405020304" pitchFamily="18" charset="0"/>
                <a:ea typeface="Times New Roman" panose="02020603050405020304" pitchFamily="18" charset="0"/>
                <a:cs typeface="Arial" panose="020B0604020202020204" pitchFamily="34" charset="0"/>
              </a:rPr>
              <a:t>ne sont pas routinières</a:t>
            </a:r>
            <a:endParaRPr lang="fr-FR" sz="33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70256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spcAft>
                <a:spcPts val="0"/>
              </a:spcAft>
            </a:pPr>
            <a:r>
              <a:rPr lang="fr-FR" i="1" dirty="0">
                <a:latin typeface="Times New Roman" panose="02020603050405020304" pitchFamily="18" charset="0"/>
                <a:ea typeface="Times New Roman" panose="02020603050405020304" pitchFamily="18" charset="0"/>
                <a:cs typeface="Arial" panose="020B0604020202020204" pitchFamily="34" charset="0"/>
              </a:rPr>
              <a:t>IMPORTANT VS URGENCE</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r>
              <a:rPr lang="fr-FR" sz="3100" i="1" dirty="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t>L’urgent, c’est de l’important qui n’a pas été fait à temps</a:t>
            </a:r>
            <a:endParaRPr lang="fr-FR" sz="3100" dirty="0">
              <a:solidFill>
                <a:schemeClr val="accent1">
                  <a:lumMod val="75000"/>
                </a:schemeClr>
              </a:solidFill>
            </a:endParaRPr>
          </a:p>
        </p:txBody>
      </p:sp>
      <p:sp>
        <p:nvSpPr>
          <p:cNvPr id="3" name="Espace réservé du contenu 2"/>
          <p:cNvSpPr>
            <a:spLocks noGrp="1"/>
          </p:cNvSpPr>
          <p:nvPr>
            <p:ph idx="1"/>
          </p:nvPr>
        </p:nvSpPr>
        <p:spPr>
          <a:xfrm>
            <a:off x="838200" y="1825625"/>
            <a:ext cx="10763250" cy="4846638"/>
          </a:xfrm>
        </p:spPr>
        <p:txBody>
          <a:bodyPr>
            <a:normAutofit fontScale="55000" lnSpcReduction="20000"/>
          </a:bodyPr>
          <a:lstStyle/>
          <a:p>
            <a:pPr marL="0" marR="127000" indent="0" algn="ctr">
              <a:lnSpc>
                <a:spcPct val="104000"/>
              </a:lnSpc>
              <a:spcAft>
                <a:spcPts val="0"/>
              </a:spcAft>
              <a:buNone/>
            </a:pPr>
            <a:r>
              <a:rPr lang="fr-FR" sz="4200" b="1" dirty="0">
                <a:latin typeface="Times New Roman" panose="02020603050405020304" pitchFamily="18" charset="0"/>
                <a:ea typeface="Times New Roman" panose="02020603050405020304" pitchFamily="18" charset="0"/>
                <a:cs typeface="Arial" panose="020B0604020202020204" pitchFamily="34" charset="0"/>
              </a:rPr>
              <a:t>Grille d’identification des priorités</a:t>
            </a:r>
          </a:p>
          <a:p>
            <a:pPr marL="0" marR="127000" indent="0">
              <a:lnSpc>
                <a:spcPct val="104000"/>
              </a:lnSpc>
              <a:spcAft>
                <a:spcPts val="0"/>
              </a:spcAft>
              <a:buNone/>
            </a:pPr>
            <a:r>
              <a:rPr lang="fr-FR" sz="3600" dirty="0" smtClean="0">
                <a:latin typeface="Times New Roman" panose="02020603050405020304" pitchFamily="18" charset="0"/>
                <a:ea typeface="Times New Roman" panose="02020603050405020304" pitchFamily="18" charset="0"/>
                <a:cs typeface="Arial" panose="020B0604020202020204" pitchFamily="34" charset="0"/>
              </a:rPr>
              <a:t>On </a:t>
            </a:r>
            <a:r>
              <a:rPr lang="fr-FR" sz="3600" dirty="0">
                <a:latin typeface="Times New Roman" panose="02020603050405020304" pitchFamily="18" charset="0"/>
                <a:ea typeface="Times New Roman" panose="02020603050405020304" pitchFamily="18" charset="0"/>
                <a:cs typeface="Arial" panose="020B0604020202020204" pitchFamily="34" charset="0"/>
              </a:rPr>
              <a:t>peut utiliser la grille suivante pour décider du degré d’importance d’une tâche.</a:t>
            </a:r>
          </a:p>
          <a:p>
            <a:pPr marL="0" marR="127000" indent="0">
              <a:lnSpc>
                <a:spcPct val="104000"/>
              </a:lnSpc>
              <a:spcAft>
                <a:spcPts val="0"/>
              </a:spcAft>
              <a:buNone/>
            </a:pPr>
            <a:endParaRPr lang="fr-FR" sz="3600" dirty="0">
              <a:latin typeface="Times New Roman" panose="02020603050405020304" pitchFamily="18" charset="0"/>
              <a:ea typeface="Times New Roman" panose="02020603050405020304" pitchFamily="18" charset="0"/>
              <a:cs typeface="Arial" panose="020B0604020202020204" pitchFamily="34" charset="0"/>
            </a:endParaRPr>
          </a:p>
          <a:p>
            <a:pPr marL="0" marR="127000" indent="0">
              <a:lnSpc>
                <a:spcPct val="104000"/>
              </a:lnSpc>
              <a:spcAft>
                <a:spcPts val="0"/>
              </a:spcAft>
              <a:buNone/>
            </a:pPr>
            <a:endParaRPr lang="fr-FR" sz="3600" dirty="0" smtClean="0">
              <a:latin typeface="Times New Roman" panose="02020603050405020304" pitchFamily="18" charset="0"/>
              <a:ea typeface="Times New Roman" panose="02020603050405020304" pitchFamily="18" charset="0"/>
              <a:cs typeface="Arial" panose="020B0604020202020204" pitchFamily="34" charset="0"/>
            </a:endParaRPr>
          </a:p>
          <a:p>
            <a:pPr marL="0" marR="127000" indent="0">
              <a:lnSpc>
                <a:spcPct val="104000"/>
              </a:lnSpc>
              <a:spcAft>
                <a:spcPts val="0"/>
              </a:spcAft>
              <a:buNone/>
            </a:pPr>
            <a:endParaRPr lang="fr-FR" sz="3600" dirty="0">
              <a:latin typeface="Times New Roman" panose="02020603050405020304" pitchFamily="18" charset="0"/>
              <a:ea typeface="Times New Roman" panose="02020603050405020304" pitchFamily="18" charset="0"/>
              <a:cs typeface="Arial" panose="020B0604020202020204" pitchFamily="34" charset="0"/>
            </a:endParaRPr>
          </a:p>
          <a:p>
            <a:pPr marL="0" marR="127000" indent="0">
              <a:lnSpc>
                <a:spcPct val="104000"/>
              </a:lnSpc>
              <a:spcAft>
                <a:spcPts val="0"/>
              </a:spcAft>
              <a:buNone/>
            </a:pPr>
            <a:endParaRPr lang="fr-FR" sz="3600" dirty="0" smtClean="0">
              <a:latin typeface="Times New Roman" panose="02020603050405020304" pitchFamily="18" charset="0"/>
              <a:ea typeface="Times New Roman" panose="02020603050405020304" pitchFamily="18" charset="0"/>
              <a:cs typeface="Arial" panose="020B0604020202020204" pitchFamily="34" charset="0"/>
            </a:endParaRPr>
          </a:p>
          <a:p>
            <a:pPr marL="0" marR="127000" indent="0">
              <a:lnSpc>
                <a:spcPct val="104000"/>
              </a:lnSpc>
              <a:spcAft>
                <a:spcPts val="0"/>
              </a:spcAft>
              <a:buNone/>
            </a:pPr>
            <a:endParaRPr lang="fr-FR" sz="3600" dirty="0" smtClean="0">
              <a:latin typeface="Times New Roman" panose="02020603050405020304" pitchFamily="18" charset="0"/>
              <a:ea typeface="Times New Roman" panose="02020603050405020304" pitchFamily="18" charset="0"/>
              <a:cs typeface="Arial" panose="020B0604020202020204" pitchFamily="34" charset="0"/>
            </a:endParaRPr>
          </a:p>
          <a:p>
            <a:pPr marL="0" marR="127000" indent="0">
              <a:lnSpc>
                <a:spcPct val="104000"/>
              </a:lnSpc>
              <a:spcAft>
                <a:spcPts val="0"/>
              </a:spcAft>
              <a:buNone/>
            </a:pPr>
            <a:endParaRPr lang="fr-FR" sz="3600" dirty="0">
              <a:latin typeface="Times New Roman" panose="02020603050405020304" pitchFamily="18" charset="0"/>
              <a:ea typeface="Times New Roman" panose="02020603050405020304" pitchFamily="18" charset="0"/>
              <a:cs typeface="Arial" panose="020B0604020202020204" pitchFamily="34" charset="0"/>
            </a:endParaRPr>
          </a:p>
          <a:p>
            <a:pPr marL="0" marR="127000" indent="0">
              <a:lnSpc>
                <a:spcPct val="104000"/>
              </a:lnSpc>
              <a:spcAft>
                <a:spcPts val="0"/>
              </a:spcAft>
              <a:buNone/>
            </a:pPr>
            <a:r>
              <a:rPr lang="fr-FR" sz="3600" dirty="0">
                <a:latin typeface="Times New Roman" panose="02020603050405020304" pitchFamily="18" charset="0"/>
                <a:ea typeface="Times New Roman" panose="02020603050405020304" pitchFamily="18" charset="0"/>
                <a:cs typeface="Arial" panose="020B0604020202020204" pitchFamily="34" charset="0"/>
              </a:rPr>
              <a:t>Savoir classer les tâches quotidiennes selon leur degré d’importance est l’une des premières habiletés à acquérir pour un gestionnaire. Cette habileté devrait être vérifiée plusieurs fois dans l’année en retravaillant le tableau ci -haut. La priorité s’évalue en fonction du degré d’importance, d’intérêt, du pouvoir d’intervention, du degré de contraintes : exemple : planifier l’année scolaire est une tâche de grande importance pour l’établissement, d’intérêt, de pouvoir d’intervention et de beaucoup de contraintes pour le chef d’établissement scolaire, donc une tâche IMPORTANTE.</a:t>
            </a:r>
          </a:p>
        </p:txBody>
      </p:sp>
      <p:graphicFrame>
        <p:nvGraphicFramePr>
          <p:cNvPr id="6" name="Tableau 5"/>
          <p:cNvGraphicFramePr>
            <a:graphicFrameLocks noGrp="1"/>
          </p:cNvGraphicFramePr>
          <p:nvPr>
            <p:extLst>
              <p:ext uri="{D42A27DB-BD31-4B8C-83A1-F6EECF244321}">
                <p14:modId xmlns:p14="http://schemas.microsoft.com/office/powerpoint/2010/main" val="2426230774"/>
              </p:ext>
            </p:extLst>
          </p:nvPr>
        </p:nvGraphicFramePr>
        <p:xfrm>
          <a:off x="2998786" y="2798921"/>
          <a:ext cx="6416676" cy="1973103"/>
        </p:xfrm>
        <a:graphic>
          <a:graphicData uri="http://schemas.openxmlformats.org/drawingml/2006/table">
            <a:tbl>
              <a:tblPr/>
              <a:tblGrid>
                <a:gridCol w="2436895">
                  <a:extLst>
                    <a:ext uri="{9D8B030D-6E8A-4147-A177-3AD203B41FA5}">
                      <a16:colId xmlns:a16="http://schemas.microsoft.com/office/drawing/2014/main" val="1691841376"/>
                    </a:ext>
                  </a:extLst>
                </a:gridCol>
                <a:gridCol w="1514047">
                  <a:extLst>
                    <a:ext uri="{9D8B030D-6E8A-4147-A177-3AD203B41FA5}">
                      <a16:colId xmlns:a16="http://schemas.microsoft.com/office/drawing/2014/main" val="154783549"/>
                    </a:ext>
                  </a:extLst>
                </a:gridCol>
                <a:gridCol w="259551">
                  <a:extLst>
                    <a:ext uri="{9D8B030D-6E8A-4147-A177-3AD203B41FA5}">
                      <a16:colId xmlns:a16="http://schemas.microsoft.com/office/drawing/2014/main" val="496306106"/>
                    </a:ext>
                  </a:extLst>
                </a:gridCol>
                <a:gridCol w="2206183">
                  <a:extLst>
                    <a:ext uri="{9D8B030D-6E8A-4147-A177-3AD203B41FA5}">
                      <a16:colId xmlns:a16="http://schemas.microsoft.com/office/drawing/2014/main" val="370252467"/>
                    </a:ext>
                  </a:extLst>
                </a:gridCol>
              </a:tblGrid>
              <a:tr h="522773">
                <a:tc>
                  <a:txBody>
                    <a:bodyPr/>
                    <a:lstStyle/>
                    <a:p>
                      <a:pPr marL="76200">
                        <a:spcAft>
                          <a:spcPts val="0"/>
                        </a:spcAft>
                      </a:pPr>
                      <a:r>
                        <a:rPr lang="fr-FR" sz="1200">
                          <a:effectLst/>
                          <a:latin typeface="Times New Roman" panose="02020603050405020304" pitchFamily="18" charset="0"/>
                          <a:ea typeface="Times New Roman" panose="02020603050405020304" pitchFamily="18" charset="0"/>
                          <a:cs typeface="Arial" panose="020B0604020202020204" pitchFamily="34" charset="0"/>
                        </a:rPr>
                        <a:t>Degré d’importance</a:t>
                      </a:r>
                      <a:endParaRPr lang="fr-FR"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r-FR" sz="1200">
                          <a:effectLst/>
                          <a:latin typeface="Times New Roman" panose="02020603050405020304" pitchFamily="18" charset="0"/>
                          <a:ea typeface="Times New Roman" panose="02020603050405020304" pitchFamily="18" charset="0"/>
                          <a:cs typeface="Arial" panose="020B0604020202020204" pitchFamily="34" charset="0"/>
                        </a:rPr>
                        <a:t>--------------------Peu</a:t>
                      </a:r>
                      <a:endParaRPr lang="fr-FR"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3500" algn="r">
                        <a:spcAft>
                          <a:spcPts val="0"/>
                        </a:spcAft>
                      </a:pPr>
                      <a:r>
                        <a:rPr lang="fr-FR" sz="1200">
                          <a:effectLst/>
                          <a:latin typeface="Times New Roman" panose="02020603050405020304" pitchFamily="18" charset="0"/>
                          <a:ea typeface="Times New Roman" panose="02020603050405020304" pitchFamily="18" charset="0"/>
                          <a:cs typeface="Arial" panose="020B0604020202020204" pitchFamily="34" charset="0"/>
                        </a:rPr>
                        <a:t>&gt; </a:t>
                      </a:r>
                      <a:endParaRPr lang="fr-FR"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9700">
                        <a:spcAft>
                          <a:spcPts val="0"/>
                        </a:spcAft>
                      </a:pPr>
                      <a:r>
                        <a:rPr lang="fr-FR" sz="1200">
                          <a:effectLst/>
                          <a:latin typeface="Times New Roman" panose="02020603050405020304" pitchFamily="18" charset="0"/>
                          <a:ea typeface="Times New Roman" panose="02020603050405020304" pitchFamily="18" charset="0"/>
                          <a:cs typeface="Arial" panose="020B0604020202020204" pitchFamily="34" charset="0"/>
                        </a:rPr>
                        <a:t>Beaucoup</a:t>
                      </a:r>
                      <a:endParaRPr lang="fr-FR"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8383158"/>
                  </a:ext>
                </a:extLst>
              </a:tr>
              <a:tr h="482838">
                <a:tc>
                  <a:txBody>
                    <a:bodyPr/>
                    <a:lstStyle/>
                    <a:p>
                      <a:pPr marL="76200">
                        <a:lnSpc>
                          <a:spcPts val="1325"/>
                        </a:lnSpc>
                        <a:spcAft>
                          <a:spcPts val="0"/>
                        </a:spcAft>
                      </a:pPr>
                      <a:r>
                        <a:rPr lang="fr-FR" sz="1200">
                          <a:effectLst/>
                          <a:latin typeface="Times New Roman" panose="02020603050405020304" pitchFamily="18" charset="0"/>
                          <a:ea typeface="Times New Roman" panose="02020603050405020304" pitchFamily="18" charset="0"/>
                          <a:cs typeface="Arial" panose="020B0604020202020204" pitchFamily="34" charset="0"/>
                        </a:rPr>
                        <a:t>Degré d’intérêt</a:t>
                      </a:r>
                      <a:endParaRPr lang="fr-FR"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25"/>
                        </a:lnSpc>
                        <a:spcAft>
                          <a:spcPts val="0"/>
                        </a:spcAft>
                      </a:pPr>
                      <a:r>
                        <a:rPr lang="fr-FR" sz="1200">
                          <a:effectLst/>
                          <a:latin typeface="Times New Roman" panose="02020603050405020304" pitchFamily="18" charset="0"/>
                          <a:ea typeface="Times New Roman" panose="02020603050405020304" pitchFamily="18" charset="0"/>
                          <a:cs typeface="Arial" panose="020B0604020202020204" pitchFamily="34" charset="0"/>
                        </a:rPr>
                        <a:t>Peu --------------------</a:t>
                      </a:r>
                      <a:endParaRPr lang="fr-FR"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3500" algn="r">
                        <a:lnSpc>
                          <a:spcPts val="1325"/>
                        </a:lnSpc>
                        <a:spcAft>
                          <a:spcPts val="0"/>
                        </a:spcAft>
                      </a:pPr>
                      <a:r>
                        <a:rPr lang="fr-FR" sz="1200">
                          <a:effectLst/>
                          <a:latin typeface="Times New Roman" panose="02020603050405020304" pitchFamily="18" charset="0"/>
                          <a:ea typeface="Times New Roman" panose="02020603050405020304" pitchFamily="18" charset="0"/>
                          <a:cs typeface="Arial" panose="020B0604020202020204" pitchFamily="34" charset="0"/>
                        </a:rPr>
                        <a:t>&gt; </a:t>
                      </a:r>
                      <a:endParaRPr lang="fr-FR"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9700">
                        <a:lnSpc>
                          <a:spcPts val="1325"/>
                        </a:lnSpc>
                        <a:spcAft>
                          <a:spcPts val="0"/>
                        </a:spcAft>
                      </a:pPr>
                      <a:r>
                        <a:rPr lang="fr-FR" sz="1200">
                          <a:effectLst/>
                          <a:latin typeface="Times New Roman" panose="02020603050405020304" pitchFamily="18" charset="0"/>
                          <a:ea typeface="Times New Roman" panose="02020603050405020304" pitchFamily="18" charset="0"/>
                          <a:cs typeface="Arial" panose="020B0604020202020204" pitchFamily="34" charset="0"/>
                        </a:rPr>
                        <a:t>Beaucoup</a:t>
                      </a:r>
                      <a:endParaRPr lang="fr-FR"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1071432"/>
                  </a:ext>
                </a:extLst>
              </a:tr>
              <a:tr h="484654">
                <a:tc>
                  <a:txBody>
                    <a:bodyPr/>
                    <a:lstStyle/>
                    <a:p>
                      <a:pPr marL="76200">
                        <a:lnSpc>
                          <a:spcPts val="1335"/>
                        </a:lnSpc>
                        <a:spcAft>
                          <a:spcPts val="0"/>
                        </a:spcAft>
                      </a:pPr>
                      <a:r>
                        <a:rPr lang="fr-FR" sz="1200">
                          <a:effectLst/>
                          <a:latin typeface="Times New Roman" panose="02020603050405020304" pitchFamily="18" charset="0"/>
                          <a:ea typeface="Times New Roman" panose="02020603050405020304" pitchFamily="18" charset="0"/>
                          <a:cs typeface="Arial" panose="020B0604020202020204" pitchFamily="34" charset="0"/>
                        </a:rPr>
                        <a:t>Degré de pouvoir d’intervention</a:t>
                      </a:r>
                      <a:endParaRPr lang="fr-FR"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35"/>
                        </a:lnSpc>
                        <a:spcAft>
                          <a:spcPts val="0"/>
                        </a:spcAft>
                      </a:pPr>
                      <a:r>
                        <a:rPr lang="fr-FR" sz="1200" dirty="0">
                          <a:effectLst/>
                          <a:latin typeface="Times New Roman" panose="02020603050405020304" pitchFamily="18" charset="0"/>
                          <a:ea typeface="Times New Roman" panose="02020603050405020304" pitchFamily="18" charset="0"/>
                          <a:cs typeface="Arial" panose="020B0604020202020204" pitchFamily="34" charset="0"/>
                        </a:rPr>
                        <a:t>Peu --------------------</a:t>
                      </a:r>
                      <a:endParaRPr lang="fr-FR" sz="10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3500" algn="r">
                        <a:lnSpc>
                          <a:spcPts val="1335"/>
                        </a:lnSpc>
                        <a:spcAft>
                          <a:spcPts val="0"/>
                        </a:spcAft>
                      </a:pPr>
                      <a:r>
                        <a:rPr lang="fr-FR" sz="1200">
                          <a:effectLst/>
                          <a:latin typeface="Times New Roman" panose="02020603050405020304" pitchFamily="18" charset="0"/>
                          <a:ea typeface="Times New Roman" panose="02020603050405020304" pitchFamily="18" charset="0"/>
                          <a:cs typeface="Arial" panose="020B0604020202020204" pitchFamily="34" charset="0"/>
                        </a:rPr>
                        <a:t>&gt; </a:t>
                      </a:r>
                      <a:endParaRPr lang="fr-FR"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9700">
                        <a:lnSpc>
                          <a:spcPts val="1335"/>
                        </a:lnSpc>
                        <a:spcAft>
                          <a:spcPts val="0"/>
                        </a:spcAft>
                      </a:pPr>
                      <a:r>
                        <a:rPr lang="fr-FR" sz="1200">
                          <a:effectLst/>
                          <a:latin typeface="Times New Roman" panose="02020603050405020304" pitchFamily="18" charset="0"/>
                          <a:ea typeface="Times New Roman" panose="02020603050405020304" pitchFamily="18" charset="0"/>
                          <a:cs typeface="Arial" panose="020B0604020202020204" pitchFamily="34" charset="0"/>
                        </a:rPr>
                        <a:t>Beaucoup</a:t>
                      </a:r>
                      <a:endParaRPr lang="fr-FR"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35834"/>
                  </a:ext>
                </a:extLst>
              </a:tr>
              <a:tr h="482838">
                <a:tc>
                  <a:txBody>
                    <a:bodyPr/>
                    <a:lstStyle/>
                    <a:p>
                      <a:pPr marL="76200">
                        <a:lnSpc>
                          <a:spcPts val="1325"/>
                        </a:lnSpc>
                        <a:spcAft>
                          <a:spcPts val="0"/>
                        </a:spcAft>
                      </a:pPr>
                      <a:r>
                        <a:rPr lang="fr-FR" sz="1200">
                          <a:effectLst/>
                          <a:latin typeface="Times New Roman" panose="02020603050405020304" pitchFamily="18" charset="0"/>
                          <a:ea typeface="Times New Roman" panose="02020603050405020304" pitchFamily="18" charset="0"/>
                          <a:cs typeface="Arial" panose="020B0604020202020204" pitchFamily="34" charset="0"/>
                        </a:rPr>
                        <a:t>Degré de contraintes</a:t>
                      </a:r>
                      <a:endParaRPr lang="fr-FR"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25"/>
                        </a:lnSpc>
                        <a:spcAft>
                          <a:spcPts val="0"/>
                        </a:spcAft>
                      </a:pPr>
                      <a:r>
                        <a:rPr lang="fr-FR" sz="1200">
                          <a:effectLst/>
                          <a:latin typeface="Times New Roman" panose="02020603050405020304" pitchFamily="18" charset="0"/>
                          <a:ea typeface="Times New Roman" panose="02020603050405020304" pitchFamily="18" charset="0"/>
                          <a:cs typeface="Arial" panose="020B0604020202020204" pitchFamily="34" charset="0"/>
                        </a:rPr>
                        <a:t>Peu --------------------</a:t>
                      </a:r>
                      <a:endParaRPr lang="fr-FR"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3500" algn="r">
                        <a:lnSpc>
                          <a:spcPts val="1325"/>
                        </a:lnSpc>
                        <a:spcAft>
                          <a:spcPts val="0"/>
                        </a:spcAft>
                      </a:pPr>
                      <a:r>
                        <a:rPr lang="fr-FR" sz="1200">
                          <a:effectLst/>
                          <a:latin typeface="Times New Roman" panose="02020603050405020304" pitchFamily="18" charset="0"/>
                          <a:ea typeface="Times New Roman" panose="02020603050405020304" pitchFamily="18" charset="0"/>
                          <a:cs typeface="Arial" panose="020B0604020202020204" pitchFamily="34" charset="0"/>
                        </a:rPr>
                        <a:t>&gt; </a:t>
                      </a:r>
                      <a:endParaRPr lang="fr-FR"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9700">
                        <a:lnSpc>
                          <a:spcPts val="1325"/>
                        </a:lnSpc>
                        <a:spcAft>
                          <a:spcPts val="0"/>
                        </a:spcAft>
                      </a:pPr>
                      <a:r>
                        <a:rPr lang="fr-FR" sz="1200" dirty="0">
                          <a:effectLst/>
                          <a:latin typeface="Times New Roman" panose="02020603050405020304" pitchFamily="18" charset="0"/>
                          <a:ea typeface="Times New Roman" panose="02020603050405020304" pitchFamily="18" charset="0"/>
                          <a:cs typeface="Arial" panose="020B0604020202020204" pitchFamily="34" charset="0"/>
                        </a:rPr>
                        <a:t>Beaucoup</a:t>
                      </a:r>
                      <a:endParaRPr lang="fr-FR" sz="10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6283929"/>
                  </a:ext>
                </a:extLst>
              </a:tr>
            </a:tbl>
          </a:graphicData>
        </a:graphic>
      </p:graphicFrame>
    </p:spTree>
    <p:extLst>
      <p:ext uri="{BB962C8B-B14F-4D97-AF65-F5344CB8AC3E}">
        <p14:creationId xmlns:p14="http://schemas.microsoft.com/office/powerpoint/2010/main" val="2202855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spcAft>
                <a:spcPts val="0"/>
              </a:spcAft>
            </a:pPr>
            <a:r>
              <a:rPr lang="fr-FR" i="1" dirty="0">
                <a:latin typeface="Times New Roman" panose="02020603050405020304" pitchFamily="18" charset="0"/>
                <a:ea typeface="Times New Roman" panose="02020603050405020304" pitchFamily="18" charset="0"/>
                <a:cs typeface="Arial" panose="020B0604020202020204" pitchFamily="34" charset="0"/>
              </a:rPr>
              <a:t>IMPORTANT VS URGENCE</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r>
              <a:rPr lang="fr-FR" sz="3100" i="1" dirty="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t>L’urgent, c’est de l’important qui n’a pas été fait à temps</a:t>
            </a:r>
            <a:endParaRPr lang="fr-FR" sz="3100" dirty="0">
              <a:solidFill>
                <a:schemeClr val="accent1">
                  <a:lumMod val="75000"/>
                </a:schemeClr>
              </a:solidFill>
            </a:endParaRPr>
          </a:p>
        </p:txBody>
      </p:sp>
      <p:sp>
        <p:nvSpPr>
          <p:cNvPr id="3" name="Espace réservé du contenu 2"/>
          <p:cNvSpPr>
            <a:spLocks noGrp="1"/>
          </p:cNvSpPr>
          <p:nvPr>
            <p:ph idx="1"/>
          </p:nvPr>
        </p:nvSpPr>
        <p:spPr>
          <a:xfrm>
            <a:off x="838200" y="1825625"/>
            <a:ext cx="10763250" cy="4846638"/>
          </a:xfrm>
        </p:spPr>
        <p:txBody>
          <a:bodyPr>
            <a:normAutofit fontScale="70000" lnSpcReduction="20000"/>
          </a:bodyPr>
          <a:lstStyle/>
          <a:p>
            <a:pPr marL="0" marR="12700" indent="0" algn="just">
              <a:lnSpc>
                <a:spcPct val="102000"/>
              </a:lnSpc>
              <a:spcAft>
                <a:spcPts val="0"/>
              </a:spcAft>
              <a:buNone/>
            </a:pPr>
            <a:r>
              <a:rPr lang="fr-FR" sz="3600"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L’urgence</a:t>
            </a:r>
            <a:r>
              <a:rPr lang="fr-FR" sz="3600" dirty="0">
                <a:latin typeface="Times New Roman" panose="02020603050405020304" pitchFamily="18" charset="0"/>
                <a:ea typeface="Times New Roman" panose="02020603050405020304" pitchFamily="18" charset="0"/>
                <a:cs typeface="Arial" panose="020B0604020202020204" pitchFamily="34" charset="0"/>
              </a:rPr>
              <a:t>, c’est une activité qui doit être exécutée dans un court laps de temps. Ces activités</a:t>
            </a:r>
            <a:r>
              <a:rPr lang="fr-FR" sz="3600" b="1" dirty="0">
                <a:latin typeface="Times New Roman" panose="02020603050405020304" pitchFamily="18" charset="0"/>
                <a:ea typeface="Times New Roman" panose="02020603050405020304" pitchFamily="18" charset="0"/>
                <a:cs typeface="Arial" panose="020B0604020202020204" pitchFamily="34" charset="0"/>
              </a:rPr>
              <a:t> </a:t>
            </a:r>
            <a:r>
              <a:rPr lang="fr-FR" sz="3600" dirty="0">
                <a:latin typeface="Times New Roman" panose="02020603050405020304" pitchFamily="18" charset="0"/>
                <a:ea typeface="Times New Roman" panose="02020603050405020304" pitchFamily="18" charset="0"/>
                <a:cs typeface="Arial" panose="020B0604020202020204" pitchFamily="34" charset="0"/>
              </a:rPr>
              <a:t>non structurées occupent souvent le temps qu’on devrait consacrer à des activités importantes. En fait « l’urgent, c’est de l’important qui n’a pas été fait à temps ». Mais une tâche est urgente n’est pas nécessairement importante. L’urgence ne doit pas faire oublier le temps qu’il faut consacrer aux activités importantes</a:t>
            </a:r>
            <a:r>
              <a:rPr lang="fr-FR" sz="36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2400" dirty="0">
              <a:latin typeface="Calibri" panose="020F0502020204030204" pitchFamily="34" charset="0"/>
              <a:ea typeface="Calibri" panose="020F0502020204030204" pitchFamily="34" charset="0"/>
              <a:cs typeface="Arial" panose="020B0604020202020204" pitchFamily="34" charset="0"/>
            </a:endParaRPr>
          </a:p>
          <a:p>
            <a:pPr marL="0" marR="228600" indent="0" algn="just">
              <a:spcAft>
                <a:spcPts val="0"/>
              </a:spcAft>
              <a:buNone/>
            </a:pPr>
            <a:r>
              <a:rPr lang="fr-FR" sz="3600" dirty="0">
                <a:latin typeface="Times New Roman" panose="02020603050405020304" pitchFamily="18" charset="0"/>
                <a:ea typeface="Times New Roman" panose="02020603050405020304" pitchFamily="18" charset="0"/>
                <a:cs typeface="Arial" panose="020B0604020202020204" pitchFamily="34" charset="0"/>
              </a:rPr>
              <a:t>Les situations urgentes dans un établissement scolaire peuvent inclure une dispute entre des élèves ou des enseignants, l’arrivée à l’improviste de parents contrariés, un accident, une échéance qu’on avait oubliée….</a:t>
            </a:r>
            <a:endParaRPr lang="fr-FR" sz="2400" dirty="0">
              <a:latin typeface="Calibri" panose="020F0502020204030204" pitchFamily="34" charset="0"/>
              <a:ea typeface="Calibri" panose="020F0502020204030204" pitchFamily="34" charset="0"/>
              <a:cs typeface="Arial" panose="020B0604020202020204" pitchFamily="34" charset="0"/>
            </a:endParaRPr>
          </a:p>
          <a:p>
            <a:pPr marL="0" marR="101600" indent="0" algn="just">
              <a:spcAft>
                <a:spcPts val="0"/>
              </a:spcAft>
              <a:buNone/>
            </a:pPr>
            <a:r>
              <a:rPr lang="fr-FR" sz="3600" dirty="0">
                <a:latin typeface="Times New Roman" panose="02020603050405020304" pitchFamily="18" charset="0"/>
                <a:ea typeface="Times New Roman" panose="02020603050405020304" pitchFamily="18" charset="0"/>
                <a:cs typeface="Arial" panose="020B0604020202020204" pitchFamily="34" charset="0"/>
              </a:rPr>
              <a:t>Les gestionnaires commencent souvent leur journée par des tâches ni urgentes ni importantes. Cette habitude influence fortement l’organisation de leur journée, de leur semaine, et leur efficacité.</a:t>
            </a:r>
            <a:endParaRPr lang="fr-FR" sz="2400" dirty="0">
              <a:latin typeface="Calibri" panose="020F0502020204030204" pitchFamily="34" charset="0"/>
              <a:ea typeface="Calibri" panose="020F0502020204030204" pitchFamily="34" charset="0"/>
              <a:cs typeface="Arial" panose="020B0604020202020204" pitchFamily="34" charset="0"/>
            </a:endParaRPr>
          </a:p>
          <a:p>
            <a:pPr marL="0" indent="0" algn="just">
              <a:buNone/>
            </a:pPr>
            <a:r>
              <a:rPr lang="fr-FR" sz="3600" dirty="0">
                <a:latin typeface="Times New Roman" panose="02020603050405020304" pitchFamily="18" charset="0"/>
                <a:ea typeface="Times New Roman" panose="02020603050405020304" pitchFamily="18" charset="0"/>
                <a:cs typeface="Arial" panose="020B0604020202020204" pitchFamily="34" charset="0"/>
              </a:rPr>
              <a:t>Des tâches urgentes se présenteront immanquablement ; il convient donc de commencer sa journée par les tâches </a:t>
            </a:r>
            <a:r>
              <a:rPr lang="fr-FR" sz="3600" dirty="0" smtClean="0">
                <a:latin typeface="Times New Roman" panose="02020603050405020304" pitchFamily="18" charset="0"/>
                <a:ea typeface="Times New Roman" panose="02020603050405020304" pitchFamily="18" charset="0"/>
                <a:cs typeface="Arial" panose="020B0604020202020204" pitchFamily="34" charset="0"/>
              </a:rPr>
              <a:t>importantes,</a:t>
            </a:r>
            <a:endParaRPr lang="fr-FR" sz="3600" dirty="0">
              <a:latin typeface="Times New Roman" panose="02020603050405020304" pitchFamily="18"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825211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spcAft>
                <a:spcPts val="0"/>
              </a:spcAft>
            </a:pPr>
            <a:r>
              <a:rPr lang="fr-FR" i="1" dirty="0">
                <a:latin typeface="Times New Roman" panose="02020603050405020304" pitchFamily="18" charset="0"/>
                <a:ea typeface="Times New Roman" panose="02020603050405020304" pitchFamily="18" charset="0"/>
                <a:cs typeface="Arial" panose="020B0604020202020204" pitchFamily="34" charset="0"/>
              </a:rPr>
              <a:t>IMPORTANT VS URGENCE</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r>
              <a:rPr lang="fr-FR" sz="3100" i="1" dirty="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t>L’urgent, c’est de l’important qui n’a pas été fait à temps</a:t>
            </a:r>
            <a:endParaRPr lang="fr-FR" sz="3100" dirty="0">
              <a:solidFill>
                <a:schemeClr val="accent1">
                  <a:lumMod val="75000"/>
                </a:schemeClr>
              </a:solidFill>
            </a:endParaRPr>
          </a:p>
        </p:txBody>
      </p:sp>
      <p:sp>
        <p:nvSpPr>
          <p:cNvPr id="3" name="Espace réservé du contenu 2"/>
          <p:cNvSpPr>
            <a:spLocks noGrp="1"/>
          </p:cNvSpPr>
          <p:nvPr>
            <p:ph idx="1"/>
          </p:nvPr>
        </p:nvSpPr>
        <p:spPr>
          <a:xfrm>
            <a:off x="838200" y="1825625"/>
            <a:ext cx="10763250" cy="4846638"/>
          </a:xfrm>
        </p:spPr>
        <p:txBody>
          <a:bodyPr>
            <a:normAutofit fontScale="62500" lnSpcReduction="20000"/>
          </a:bodyPr>
          <a:lstStyle/>
          <a:p>
            <a:pPr marL="0" marR="596900" indent="0">
              <a:lnSpc>
                <a:spcPct val="112000"/>
              </a:lnSpc>
              <a:spcAft>
                <a:spcPts val="0"/>
              </a:spcAft>
              <a:buNone/>
            </a:pPr>
            <a:r>
              <a:rPr lang="fr-FR" sz="3600" dirty="0">
                <a:latin typeface="Times New Roman" panose="02020603050405020304" pitchFamily="18" charset="0"/>
                <a:ea typeface="Times New Roman" panose="02020603050405020304" pitchFamily="18" charset="0"/>
                <a:cs typeface="Arial" panose="020B0604020202020204" pitchFamily="34" charset="0"/>
              </a:rPr>
              <a:t>Voici certaines caractéristiques des tâches de routine, souvent urgentes mais rarement importantes </a:t>
            </a:r>
            <a:r>
              <a:rPr lang="fr-FR" sz="3600" dirty="0" smtClean="0">
                <a:latin typeface="Times New Roman" panose="02020603050405020304" pitchFamily="18" charset="0"/>
                <a:ea typeface="Times New Roman" panose="02020603050405020304" pitchFamily="18" charset="0"/>
                <a:cs typeface="Arial" panose="020B0604020202020204" pitchFamily="34" charset="0"/>
              </a:rPr>
              <a:t>:</a:t>
            </a:r>
            <a:r>
              <a:rPr lang="fr-FR" sz="2400" dirty="0">
                <a:latin typeface="Times New Roman" panose="02020603050405020304" pitchFamily="18" charset="0"/>
                <a:ea typeface="Times New Roman" panose="02020603050405020304" pitchFamily="18" charset="0"/>
                <a:cs typeface="Arial" panose="020B0604020202020204" pitchFamily="34" charset="0"/>
              </a:rPr>
              <a:t> </a:t>
            </a:r>
            <a:endParaRPr lang="fr-FR" sz="2400" dirty="0">
              <a:latin typeface="Calibri" panose="020F0502020204030204" pitchFamily="34" charset="0"/>
              <a:ea typeface="Calibri" panose="020F0502020204030204" pitchFamily="34" charset="0"/>
              <a:cs typeface="Arial" panose="020B0604020202020204" pitchFamily="34" charset="0"/>
            </a:endParaRPr>
          </a:p>
          <a:p>
            <a:pPr marL="0" indent="0">
              <a:spcAft>
                <a:spcPts val="0"/>
              </a:spcAft>
              <a:buNone/>
            </a:pPr>
            <a:r>
              <a:rPr lang="fr-FR" sz="3600" dirty="0">
                <a:latin typeface="Times New Roman" panose="02020603050405020304" pitchFamily="18" charset="0"/>
                <a:ea typeface="Times New Roman" panose="02020603050405020304" pitchFamily="18" charset="0"/>
                <a:cs typeface="Arial" panose="020B0604020202020204" pitchFamily="34" charset="0"/>
              </a:rPr>
              <a:t>Ces activités sont </a:t>
            </a:r>
            <a:r>
              <a:rPr lang="fr-FR" sz="36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2400" dirty="0">
              <a:latin typeface="Calibri" panose="020F0502020204030204" pitchFamily="34" charset="0"/>
              <a:ea typeface="Calibri" panose="020F0502020204030204" pitchFamily="34" charset="0"/>
              <a:cs typeface="Arial" panose="020B0604020202020204" pitchFamily="34" charset="0"/>
            </a:endParaRPr>
          </a:p>
          <a:p>
            <a:pPr lvl="0">
              <a:buFont typeface="Wingdings" panose="05000000000000000000" pitchFamily="2" charset="2"/>
              <a:buChar char="Ø"/>
              <a:tabLst>
                <a:tab pos="685800" algn="l"/>
              </a:tabLst>
            </a:pPr>
            <a:r>
              <a:rPr lang="fr-FR" sz="3600" dirty="0" smtClean="0">
                <a:latin typeface="Times New Roman" panose="02020603050405020304" pitchFamily="18" charset="0"/>
                <a:ea typeface="Times New Roman" panose="02020603050405020304" pitchFamily="18" charset="0"/>
                <a:cs typeface="Arial" panose="020B0604020202020204" pitchFamily="34" charset="0"/>
              </a:rPr>
              <a:t>nombreuses</a:t>
            </a:r>
            <a:endParaRPr lang="fr-FR" sz="2400" dirty="0">
              <a:latin typeface="Calibri" panose="020F0502020204030204" pitchFamily="34" charset="0"/>
              <a:ea typeface="Calibri" panose="020F0502020204030204" pitchFamily="34" charset="0"/>
              <a:cs typeface="Arial" panose="020B0604020202020204" pitchFamily="34" charset="0"/>
            </a:endParaRPr>
          </a:p>
          <a:p>
            <a:pPr lvl="0">
              <a:buFont typeface="Wingdings" panose="05000000000000000000" pitchFamily="2" charset="2"/>
              <a:buChar char="Ø"/>
              <a:tabLst>
                <a:tab pos="685800" algn="l"/>
              </a:tabLst>
            </a:pPr>
            <a:r>
              <a:rPr lang="fr-FR" sz="3600" dirty="0">
                <a:latin typeface="Times New Roman" panose="02020603050405020304" pitchFamily="18" charset="0"/>
                <a:ea typeface="Times New Roman" panose="02020603050405020304" pitchFamily="18" charset="0"/>
                <a:cs typeface="Arial" panose="020B0604020202020204" pitchFamily="34" charset="0"/>
              </a:rPr>
              <a:t>faciles à </a:t>
            </a:r>
            <a:r>
              <a:rPr lang="fr-FR" sz="3600" dirty="0" smtClean="0">
                <a:latin typeface="Times New Roman" panose="02020603050405020304" pitchFamily="18" charset="0"/>
                <a:ea typeface="Times New Roman" panose="02020603050405020304" pitchFamily="18" charset="0"/>
                <a:cs typeface="Arial" panose="020B0604020202020204" pitchFamily="34" charset="0"/>
              </a:rPr>
              <a:t>réaliser</a:t>
            </a:r>
            <a:endParaRPr lang="fr-FR" sz="2400" dirty="0">
              <a:latin typeface="Calibri" panose="020F0502020204030204" pitchFamily="34" charset="0"/>
              <a:ea typeface="Calibri" panose="020F0502020204030204" pitchFamily="34" charset="0"/>
              <a:cs typeface="Arial" panose="020B0604020202020204" pitchFamily="34" charset="0"/>
            </a:endParaRPr>
          </a:p>
          <a:p>
            <a:pPr lvl="0">
              <a:buFont typeface="Wingdings" panose="05000000000000000000" pitchFamily="2" charset="2"/>
              <a:buChar char="Ø"/>
              <a:tabLst>
                <a:tab pos="685800" algn="l"/>
              </a:tabLst>
            </a:pPr>
            <a:r>
              <a:rPr lang="fr-FR" sz="3600" dirty="0">
                <a:latin typeface="Times New Roman" panose="02020603050405020304" pitchFamily="18" charset="0"/>
                <a:ea typeface="Times New Roman" panose="02020603050405020304" pitchFamily="18" charset="0"/>
                <a:cs typeface="Arial" panose="020B0604020202020204" pitchFamily="34" charset="0"/>
              </a:rPr>
              <a:t>non structurées à </a:t>
            </a:r>
            <a:r>
              <a:rPr lang="fr-FR" sz="3600" dirty="0" smtClean="0">
                <a:latin typeface="Times New Roman" panose="02020603050405020304" pitchFamily="18" charset="0"/>
                <a:ea typeface="Times New Roman" panose="02020603050405020304" pitchFamily="18" charset="0"/>
                <a:cs typeface="Arial" panose="020B0604020202020204" pitchFamily="34" charset="0"/>
              </a:rPr>
              <a:t>l’agenda</a:t>
            </a:r>
            <a:endParaRPr lang="fr-FR" sz="2400" dirty="0">
              <a:latin typeface="Calibri" panose="020F0502020204030204" pitchFamily="34" charset="0"/>
              <a:ea typeface="Calibri" panose="020F0502020204030204" pitchFamily="34" charset="0"/>
              <a:cs typeface="Arial" panose="020B0604020202020204" pitchFamily="34" charset="0"/>
            </a:endParaRPr>
          </a:p>
          <a:p>
            <a:pPr lvl="0">
              <a:buFont typeface="Wingdings" panose="05000000000000000000" pitchFamily="2" charset="2"/>
              <a:buChar char="Ø"/>
              <a:tabLst>
                <a:tab pos="685800" algn="l"/>
              </a:tabLst>
            </a:pPr>
            <a:r>
              <a:rPr lang="fr-FR" sz="3600" dirty="0">
                <a:latin typeface="Times New Roman" panose="02020603050405020304" pitchFamily="18" charset="0"/>
                <a:ea typeface="Times New Roman" panose="02020603050405020304" pitchFamily="18" charset="0"/>
                <a:cs typeface="Arial" panose="020B0604020202020204" pitchFamily="34" charset="0"/>
              </a:rPr>
              <a:t>facilement observables par les </a:t>
            </a:r>
            <a:r>
              <a:rPr lang="fr-FR" sz="3600" dirty="0" smtClean="0">
                <a:latin typeface="Times New Roman" panose="02020603050405020304" pitchFamily="18" charset="0"/>
                <a:ea typeface="Times New Roman" panose="02020603050405020304" pitchFamily="18" charset="0"/>
                <a:cs typeface="Arial" panose="020B0604020202020204" pitchFamily="34" charset="0"/>
              </a:rPr>
              <a:t>subordonnés</a:t>
            </a:r>
            <a:endParaRPr lang="fr-FR" sz="2400" dirty="0">
              <a:latin typeface="Calibri" panose="020F0502020204030204" pitchFamily="34" charset="0"/>
              <a:ea typeface="Calibri" panose="020F0502020204030204" pitchFamily="34" charset="0"/>
              <a:cs typeface="Arial" panose="020B0604020202020204" pitchFamily="34" charset="0"/>
            </a:endParaRPr>
          </a:p>
          <a:p>
            <a:pPr lvl="0">
              <a:buFont typeface="Wingdings" panose="05000000000000000000" pitchFamily="2" charset="2"/>
              <a:buChar char="Ø"/>
              <a:tabLst>
                <a:tab pos="685800" algn="l"/>
              </a:tabLst>
            </a:pPr>
            <a:r>
              <a:rPr lang="fr-FR" sz="3600" dirty="0">
                <a:latin typeface="Times New Roman" panose="02020603050405020304" pitchFamily="18" charset="0"/>
                <a:ea typeface="Times New Roman" panose="02020603050405020304" pitchFamily="18" charset="0"/>
                <a:cs typeface="Arial" panose="020B0604020202020204" pitchFamily="34" charset="0"/>
              </a:rPr>
              <a:t>faciles à </a:t>
            </a:r>
            <a:r>
              <a:rPr lang="fr-FR" sz="3600" dirty="0" smtClean="0">
                <a:latin typeface="Times New Roman" panose="02020603050405020304" pitchFamily="18" charset="0"/>
                <a:ea typeface="Times New Roman" panose="02020603050405020304" pitchFamily="18" charset="0"/>
                <a:cs typeface="Arial" panose="020B0604020202020204" pitchFamily="34" charset="0"/>
              </a:rPr>
              <a:t>déléguer</a:t>
            </a:r>
            <a:r>
              <a:rPr lang="fr-FR" sz="3600" dirty="0">
                <a:latin typeface="Arial" panose="020B0604020202020204" pitchFamily="34" charset="0"/>
                <a:ea typeface="Arial" panose="020B0604020202020204" pitchFamily="34" charset="0"/>
                <a:cs typeface="Arial" panose="020B0604020202020204" pitchFamily="34" charset="0"/>
              </a:rPr>
              <a:t> </a:t>
            </a:r>
            <a:endParaRPr lang="fr-FR" sz="2400" dirty="0">
              <a:latin typeface="Calibri" panose="020F0502020204030204" pitchFamily="34" charset="0"/>
              <a:ea typeface="Calibri" panose="020F0502020204030204" pitchFamily="34" charset="0"/>
              <a:cs typeface="Arial" panose="020B0604020202020204" pitchFamily="34" charset="0"/>
            </a:endParaRPr>
          </a:p>
          <a:p>
            <a:pPr lvl="0">
              <a:buFont typeface="Wingdings" panose="05000000000000000000" pitchFamily="2" charset="2"/>
              <a:buChar char="Ø"/>
              <a:tabLst>
                <a:tab pos="685800" algn="l"/>
              </a:tabLst>
            </a:pPr>
            <a:r>
              <a:rPr lang="fr-FR" sz="3600" dirty="0">
                <a:latin typeface="Times New Roman" panose="02020603050405020304" pitchFamily="18" charset="0"/>
                <a:ea typeface="Times New Roman" panose="02020603050405020304" pitchFamily="18" charset="0"/>
                <a:cs typeface="Arial" panose="020B0604020202020204" pitchFamily="34" charset="0"/>
              </a:rPr>
              <a:t>peu </a:t>
            </a:r>
            <a:r>
              <a:rPr lang="fr-FR" sz="3600" dirty="0" smtClean="0">
                <a:latin typeface="Times New Roman" panose="02020603050405020304" pitchFamily="18" charset="0"/>
                <a:ea typeface="Times New Roman" panose="02020603050405020304" pitchFamily="18" charset="0"/>
                <a:cs typeface="Arial" panose="020B0604020202020204" pitchFamily="34" charset="0"/>
              </a:rPr>
              <a:t>risquées</a:t>
            </a:r>
            <a:r>
              <a:rPr lang="fr-FR" sz="3600" dirty="0">
                <a:latin typeface="Arial" panose="020B0604020202020204" pitchFamily="34" charset="0"/>
                <a:ea typeface="Arial" panose="020B0604020202020204" pitchFamily="34" charset="0"/>
                <a:cs typeface="Arial" panose="020B0604020202020204" pitchFamily="34" charset="0"/>
              </a:rPr>
              <a:t> </a:t>
            </a:r>
            <a:endParaRPr lang="fr-FR" sz="2400" dirty="0">
              <a:latin typeface="Calibri" panose="020F0502020204030204" pitchFamily="34" charset="0"/>
              <a:ea typeface="Calibri" panose="020F0502020204030204" pitchFamily="34" charset="0"/>
              <a:cs typeface="Arial" panose="020B0604020202020204" pitchFamily="34" charset="0"/>
            </a:endParaRPr>
          </a:p>
          <a:p>
            <a:pPr lvl="0">
              <a:buFont typeface="Wingdings" panose="05000000000000000000" pitchFamily="2" charset="2"/>
              <a:buChar char="Ø"/>
              <a:tabLst>
                <a:tab pos="685800" algn="l"/>
              </a:tabLst>
            </a:pPr>
            <a:r>
              <a:rPr lang="fr-FR" sz="3600" dirty="0" smtClean="0">
                <a:latin typeface="Times New Roman" panose="02020603050405020304" pitchFamily="18" charset="0"/>
                <a:ea typeface="Times New Roman" panose="02020603050405020304" pitchFamily="18" charset="0"/>
                <a:cs typeface="Arial" panose="020B0604020202020204" pitchFamily="34" charset="0"/>
              </a:rPr>
              <a:t>sécurisantes</a:t>
            </a:r>
            <a:endParaRPr lang="fr-FR" sz="2400" dirty="0">
              <a:latin typeface="Calibri" panose="020F0502020204030204" pitchFamily="34" charset="0"/>
              <a:ea typeface="Calibri" panose="020F0502020204030204" pitchFamily="34" charset="0"/>
              <a:cs typeface="Arial" panose="020B0604020202020204" pitchFamily="34" charset="0"/>
            </a:endParaRPr>
          </a:p>
          <a:p>
            <a:pPr lvl="0">
              <a:buFont typeface="Wingdings" panose="05000000000000000000" pitchFamily="2" charset="2"/>
              <a:buChar char="Ø"/>
              <a:tabLst>
                <a:tab pos="685800" algn="l"/>
              </a:tabLst>
            </a:pPr>
            <a:r>
              <a:rPr lang="fr-FR" sz="3600" dirty="0" smtClean="0">
                <a:latin typeface="Times New Roman" panose="02020603050405020304" pitchFamily="18" charset="0"/>
                <a:ea typeface="Times New Roman" panose="02020603050405020304" pitchFamily="18" charset="0"/>
                <a:cs typeface="Arial" panose="020B0604020202020204" pitchFamily="34" charset="0"/>
              </a:rPr>
              <a:t>Chronophages</a:t>
            </a:r>
            <a:endParaRPr lang="fr-FR" sz="2400" dirty="0" smtClean="0">
              <a:latin typeface="Calibri" panose="020F0502020204030204" pitchFamily="34" charset="0"/>
              <a:ea typeface="Times New Roman" panose="02020603050405020304" pitchFamily="18" charset="0"/>
              <a:cs typeface="Arial" panose="020B0604020202020204" pitchFamily="34" charset="0"/>
            </a:endParaRPr>
          </a:p>
          <a:p>
            <a:pPr lvl="0">
              <a:buFont typeface="Wingdings" panose="05000000000000000000" pitchFamily="2" charset="2"/>
              <a:buChar char="Ø"/>
              <a:tabLst>
                <a:tab pos="685800" algn="l"/>
              </a:tabLst>
            </a:pPr>
            <a:r>
              <a:rPr lang="fr-FR" sz="3600" dirty="0" smtClean="0">
                <a:latin typeface="Times New Roman" panose="02020603050405020304" pitchFamily="18" charset="0"/>
                <a:ea typeface="Times New Roman" panose="02020603050405020304" pitchFamily="18" charset="0"/>
                <a:cs typeface="Arial" panose="020B0604020202020204" pitchFamily="34" charset="0"/>
              </a:rPr>
              <a:t>Elles </a:t>
            </a:r>
            <a:r>
              <a:rPr lang="fr-FR" sz="3600" dirty="0">
                <a:latin typeface="Times New Roman" panose="02020603050405020304" pitchFamily="18" charset="0"/>
                <a:ea typeface="Times New Roman" panose="02020603050405020304" pitchFamily="18" charset="0"/>
                <a:cs typeface="Arial" panose="020B0604020202020204" pitchFamily="34" charset="0"/>
              </a:rPr>
              <a:t>ont peu d’impact sur l’établissement scolaire ( cf. Modèle de Pareto) et </a:t>
            </a:r>
            <a:r>
              <a:rPr lang="fr-FR" sz="3600" dirty="0" smtClean="0">
                <a:latin typeface="Times New Roman" panose="02020603050405020304" pitchFamily="18" charset="0"/>
                <a:ea typeface="Times New Roman" panose="02020603050405020304" pitchFamily="18" charset="0"/>
                <a:cs typeface="Arial" panose="020B0604020202020204" pitchFamily="34" charset="0"/>
              </a:rPr>
              <a:t>exigent peu </a:t>
            </a:r>
            <a:r>
              <a:rPr lang="fr-FR" sz="3600" dirty="0">
                <a:latin typeface="Times New Roman" panose="02020603050405020304" pitchFamily="18" charset="0"/>
                <a:ea typeface="Times New Roman" panose="02020603050405020304" pitchFamily="18" charset="0"/>
                <a:cs typeface="Arial" panose="020B0604020202020204" pitchFamily="34" charset="0"/>
              </a:rPr>
              <a:t>ou pas de compétences spéciales.</a:t>
            </a:r>
            <a:endParaRPr lang="fr-FR" sz="2400" dirty="0">
              <a:latin typeface="Calibri" panose="020F0502020204030204" pitchFamily="34" charset="0"/>
              <a:ea typeface="Calibri" panose="020F0502020204030204" pitchFamily="34" charset="0"/>
              <a:cs typeface="Arial" panose="020B0604020202020204" pitchFamily="34" charset="0"/>
            </a:endParaRPr>
          </a:p>
          <a:p>
            <a:pPr marL="0" indent="0">
              <a:spcAft>
                <a:spcPts val="0"/>
              </a:spcAft>
              <a:buNone/>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41711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spcAft>
                <a:spcPts val="0"/>
              </a:spcAft>
            </a:pPr>
            <a:r>
              <a:rPr lang="fr-FR" i="1" dirty="0">
                <a:latin typeface="Times New Roman" panose="02020603050405020304" pitchFamily="18" charset="0"/>
                <a:ea typeface="Times New Roman" panose="02020603050405020304" pitchFamily="18" charset="0"/>
                <a:cs typeface="Arial" panose="020B0604020202020204" pitchFamily="34" charset="0"/>
              </a:rPr>
              <a:t>IMPORTANT VS URGENCE</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r>
              <a:rPr lang="fr-FR" sz="3100" i="1" dirty="0">
                <a:solidFill>
                  <a:schemeClr val="accent1">
                    <a:lumMod val="75000"/>
                  </a:schemeClr>
                </a:solidFill>
                <a:latin typeface="Times New Roman" panose="02020603050405020304" pitchFamily="18" charset="0"/>
                <a:ea typeface="Times New Roman" panose="02020603050405020304" pitchFamily="18" charset="0"/>
                <a:cs typeface="Arial" panose="020B0604020202020204" pitchFamily="34" charset="0"/>
              </a:rPr>
              <a:t>L’urgent, c’est de l’important qui n’a pas été fait à temps</a:t>
            </a:r>
            <a:endParaRPr lang="fr-FR" sz="3100" dirty="0">
              <a:solidFill>
                <a:schemeClr val="accent1">
                  <a:lumMod val="75000"/>
                </a:schemeClr>
              </a:solidFill>
            </a:endParaRPr>
          </a:p>
        </p:txBody>
      </p:sp>
      <p:sp>
        <p:nvSpPr>
          <p:cNvPr id="3" name="Espace réservé du contenu 2"/>
          <p:cNvSpPr>
            <a:spLocks noGrp="1"/>
          </p:cNvSpPr>
          <p:nvPr>
            <p:ph idx="1"/>
          </p:nvPr>
        </p:nvSpPr>
        <p:spPr>
          <a:xfrm>
            <a:off x="838200" y="1825625"/>
            <a:ext cx="10763250" cy="4846638"/>
          </a:xfrm>
        </p:spPr>
        <p:txBody>
          <a:bodyPr>
            <a:normAutofit fontScale="92500" lnSpcReduction="10000"/>
          </a:bodyPr>
          <a:lstStyle/>
          <a:p>
            <a:pPr marL="0" indent="0">
              <a:spcAft>
                <a:spcPts val="0"/>
              </a:spcAft>
              <a:buNone/>
            </a:pPr>
            <a:r>
              <a:rPr lang="fr-FR" sz="2400" dirty="0">
                <a:latin typeface="Times New Roman" panose="02020603050405020304" pitchFamily="18" charset="0"/>
                <a:ea typeface="Times New Roman" panose="02020603050405020304" pitchFamily="18" charset="0"/>
                <a:cs typeface="Arial" panose="020B0604020202020204" pitchFamily="34" charset="0"/>
              </a:rPr>
              <a:t>Selon le Principe d’Eisenhower, on peut on peut identifier :</a:t>
            </a:r>
          </a:p>
          <a:p>
            <a:pPr>
              <a:spcAft>
                <a:spcPts val="0"/>
              </a:spcAft>
              <a:buFont typeface="Wingdings" panose="05000000000000000000" pitchFamily="2" charset="2"/>
              <a:buChar char="ü"/>
            </a:pPr>
            <a:r>
              <a:rPr lang="fr-FR" sz="2400" dirty="0">
                <a:latin typeface="Times New Roman" panose="02020603050405020304" pitchFamily="18" charset="0"/>
                <a:ea typeface="Times New Roman" panose="02020603050405020304" pitchFamily="18" charset="0"/>
                <a:cs typeface="Arial" panose="020B0604020202020204" pitchFamily="34" charset="0"/>
              </a:rPr>
              <a:t>par un A une activité importante et urgente ;</a:t>
            </a:r>
          </a:p>
          <a:p>
            <a:pPr lvl="0">
              <a:spcAft>
                <a:spcPts val="0"/>
              </a:spcAft>
              <a:buFont typeface="Wingdings" panose="05000000000000000000" pitchFamily="2" charset="2"/>
              <a:buChar char="ü"/>
              <a:tabLst>
                <a:tab pos="88900" algn="l"/>
              </a:tabLst>
            </a:pPr>
            <a:r>
              <a:rPr lang="fr-FR" sz="2400" dirty="0">
                <a:latin typeface="Times New Roman" panose="02020603050405020304" pitchFamily="18" charset="0"/>
                <a:ea typeface="Times New Roman" panose="02020603050405020304" pitchFamily="18" charset="0"/>
                <a:cs typeface="Arial" panose="020B0604020202020204" pitchFamily="34" charset="0"/>
              </a:rPr>
              <a:t>par un B une activité importante mais non urgente, qui peut donc être reportée à plus tard </a:t>
            </a:r>
            <a:r>
              <a:rPr lang="fr-FR" sz="24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600" dirty="0">
              <a:latin typeface="Calibri" panose="020F0502020204030204" pitchFamily="34" charset="0"/>
              <a:ea typeface="Calibri" panose="020F0502020204030204" pitchFamily="34" charset="0"/>
              <a:cs typeface="Arial" panose="020B0604020202020204" pitchFamily="34" charset="0"/>
            </a:endParaRPr>
          </a:p>
          <a:p>
            <a:pPr lvl="0">
              <a:spcAft>
                <a:spcPts val="0"/>
              </a:spcAft>
              <a:buFont typeface="Wingdings" panose="05000000000000000000" pitchFamily="2" charset="2"/>
              <a:buChar char="ü"/>
              <a:tabLst>
                <a:tab pos="88900" algn="l"/>
              </a:tabLst>
            </a:pPr>
            <a:r>
              <a:rPr lang="fr-FR" sz="2400" dirty="0">
                <a:latin typeface="Times New Roman" panose="02020603050405020304" pitchFamily="18" charset="0"/>
                <a:ea typeface="Times New Roman" panose="02020603050405020304" pitchFamily="18" charset="0"/>
                <a:cs typeface="Arial" panose="020B0604020202020204" pitchFamily="34" charset="0"/>
              </a:rPr>
              <a:t>par un C une activité peu importante mais urgente ;</a:t>
            </a:r>
            <a:endParaRPr lang="fr-FR" sz="1600" dirty="0">
              <a:latin typeface="Calibri" panose="020F0502020204030204" pitchFamily="34" charset="0"/>
              <a:ea typeface="Calibri" panose="020F0502020204030204" pitchFamily="34" charset="0"/>
              <a:cs typeface="Arial" panose="020B0604020202020204" pitchFamily="34" charset="0"/>
            </a:endParaRPr>
          </a:p>
          <a:p>
            <a:pPr lvl="0">
              <a:spcAft>
                <a:spcPts val="0"/>
              </a:spcAft>
              <a:buFont typeface="Wingdings" panose="05000000000000000000" pitchFamily="2" charset="2"/>
              <a:buChar char="ü"/>
              <a:tabLst>
                <a:tab pos="88900" algn="l"/>
              </a:tabLst>
            </a:pPr>
            <a:r>
              <a:rPr lang="fr-FR" sz="2400" dirty="0">
                <a:latin typeface="Times New Roman" panose="02020603050405020304" pitchFamily="18" charset="0"/>
                <a:ea typeface="Times New Roman" panose="02020603050405020304" pitchFamily="18" charset="0"/>
                <a:cs typeface="Arial" panose="020B0604020202020204" pitchFamily="34" charset="0"/>
              </a:rPr>
              <a:t>par un D une activité ni importante ni urgente, constituant souvent une perte de temps.</a:t>
            </a:r>
            <a:endParaRPr lang="fr-FR" sz="1600" dirty="0">
              <a:latin typeface="Calibri" panose="020F0502020204030204" pitchFamily="34" charset="0"/>
              <a:ea typeface="Calibri" panose="020F0502020204030204" pitchFamily="34" charset="0"/>
              <a:cs typeface="Arial" panose="020B0604020202020204" pitchFamily="34" charset="0"/>
            </a:endParaRPr>
          </a:p>
          <a:p>
            <a:pPr marL="0" indent="0">
              <a:spcAft>
                <a:spcPts val="0"/>
              </a:spcAft>
              <a:buNone/>
            </a:pP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spcAft>
                <a:spcPts val="0"/>
              </a:spcAft>
              <a:buNone/>
            </a:pPr>
            <a:endParaRPr lang="fr-FR" sz="2400" dirty="0">
              <a:latin typeface="Calibri" panose="020F0502020204030204" pitchFamily="34" charset="0"/>
              <a:ea typeface="Calibri" panose="020F0502020204030204" pitchFamily="34" charset="0"/>
              <a:cs typeface="Arial" panose="020B0604020202020204" pitchFamily="34" charset="0"/>
            </a:endParaRPr>
          </a:p>
          <a:p>
            <a:pPr marL="0" indent="0">
              <a:spcAft>
                <a:spcPts val="0"/>
              </a:spcAft>
              <a:buNone/>
            </a:pP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spcAft>
                <a:spcPts val="0"/>
              </a:spcAft>
              <a:buNone/>
            </a:pP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0" marR="25400" indent="0">
              <a:lnSpc>
                <a:spcPct val="106000"/>
              </a:lnSpc>
              <a:spcAft>
                <a:spcPts val="0"/>
              </a:spcAft>
              <a:buNone/>
            </a:pPr>
            <a:r>
              <a:rPr lang="fr-FR" sz="2400" dirty="0">
                <a:latin typeface="Times New Roman" panose="02020603050405020304" pitchFamily="18" charset="0"/>
                <a:ea typeface="Times New Roman" panose="02020603050405020304" pitchFamily="18" charset="0"/>
                <a:cs typeface="Arial" panose="020B0604020202020204" pitchFamily="34" charset="0"/>
              </a:rPr>
              <a:t>Bien savoir classer les tâches quotidiennes selon leur degré d’importance est une des premières habiletés à acquérir pour un gestionnaire. Cette compétence devrait être vérifiée plusieurs fois par année en retravaillant le tableau ci-dessus.</a:t>
            </a:r>
            <a:endParaRPr lang="fr-FR" sz="1600" dirty="0">
              <a:latin typeface="Calibri" panose="020F0502020204030204" pitchFamily="34" charset="0"/>
              <a:ea typeface="Calibri" panose="020F0502020204030204" pitchFamily="34" charset="0"/>
              <a:cs typeface="Arial" panose="020B0604020202020204" pitchFamily="34" charset="0"/>
            </a:endParaRPr>
          </a:p>
          <a:p>
            <a:pPr marL="0" indent="0">
              <a:spcAft>
                <a:spcPts val="0"/>
              </a:spcAft>
              <a:buNone/>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4" name="Tableau 3"/>
          <p:cNvGraphicFramePr>
            <a:graphicFrameLocks noGrp="1"/>
          </p:cNvGraphicFramePr>
          <p:nvPr>
            <p:extLst>
              <p:ext uri="{D42A27DB-BD31-4B8C-83A1-F6EECF244321}">
                <p14:modId xmlns:p14="http://schemas.microsoft.com/office/powerpoint/2010/main" val="3989524726"/>
              </p:ext>
            </p:extLst>
          </p:nvPr>
        </p:nvGraphicFramePr>
        <p:xfrm>
          <a:off x="3143250" y="3787299"/>
          <a:ext cx="3619500" cy="1515118"/>
        </p:xfrm>
        <a:graphic>
          <a:graphicData uri="http://schemas.openxmlformats.org/drawingml/2006/table">
            <a:tbl>
              <a:tblPr/>
              <a:tblGrid>
                <a:gridCol w="990600">
                  <a:extLst>
                    <a:ext uri="{9D8B030D-6E8A-4147-A177-3AD203B41FA5}">
                      <a16:colId xmlns:a16="http://schemas.microsoft.com/office/drawing/2014/main" val="1905289066"/>
                    </a:ext>
                  </a:extLst>
                </a:gridCol>
                <a:gridCol w="1371600">
                  <a:extLst>
                    <a:ext uri="{9D8B030D-6E8A-4147-A177-3AD203B41FA5}">
                      <a16:colId xmlns:a16="http://schemas.microsoft.com/office/drawing/2014/main" val="2614027232"/>
                    </a:ext>
                  </a:extLst>
                </a:gridCol>
                <a:gridCol w="1257300">
                  <a:extLst>
                    <a:ext uri="{9D8B030D-6E8A-4147-A177-3AD203B41FA5}">
                      <a16:colId xmlns:a16="http://schemas.microsoft.com/office/drawing/2014/main" val="3652355313"/>
                    </a:ext>
                  </a:extLst>
                </a:gridCol>
              </a:tblGrid>
              <a:tr h="139140">
                <a:tc>
                  <a:txBody>
                    <a:bodyPr/>
                    <a:lstStyle/>
                    <a:p>
                      <a:pPr>
                        <a:spcAft>
                          <a:spcPts val="0"/>
                        </a:spcAft>
                      </a:pPr>
                      <a:r>
                        <a:rPr lang="fr-FR" sz="1200">
                          <a:effectLst/>
                          <a:latin typeface="Times New Roman" panose="02020603050405020304" pitchFamily="18" charset="0"/>
                          <a:ea typeface="Times New Roman" panose="02020603050405020304" pitchFamily="18" charset="0"/>
                          <a:cs typeface="Arial" panose="020B0604020202020204" pitchFamily="34" charset="0"/>
                        </a:rPr>
                        <a:t> </a:t>
                      </a:r>
                      <a:endParaRPr lang="fr-FR"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b="1">
                          <a:effectLst/>
                          <a:latin typeface="Times New Roman" panose="02020603050405020304" pitchFamily="18" charset="0"/>
                          <a:ea typeface="Times New Roman" panose="02020603050405020304" pitchFamily="18" charset="0"/>
                          <a:cs typeface="Arial" panose="020B0604020202020204" pitchFamily="34" charset="0"/>
                        </a:rPr>
                        <a:t>Important</a:t>
                      </a:r>
                      <a:endParaRPr lang="fr-FR"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fr-FR" sz="1200" b="1">
                          <a:effectLst/>
                          <a:latin typeface="Times New Roman" panose="02020603050405020304" pitchFamily="18" charset="0"/>
                          <a:ea typeface="Times New Roman" panose="02020603050405020304" pitchFamily="18" charset="0"/>
                          <a:cs typeface="Arial" panose="020B0604020202020204" pitchFamily="34" charset="0"/>
                        </a:rPr>
                        <a:t>Non important</a:t>
                      </a:r>
                      <a:endParaRPr lang="fr-FR"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3801786"/>
                  </a:ext>
                </a:extLst>
              </a:tr>
              <a:tr h="458004">
                <a:tc>
                  <a:txBody>
                    <a:bodyPr/>
                    <a:lstStyle/>
                    <a:p>
                      <a:pPr algn="ctr">
                        <a:spcAft>
                          <a:spcPts val="0"/>
                        </a:spcAft>
                      </a:pPr>
                      <a:r>
                        <a:rPr lang="fr-FR" sz="1200" b="1">
                          <a:effectLst/>
                          <a:latin typeface="Times New Roman" panose="02020603050405020304" pitchFamily="18" charset="0"/>
                          <a:ea typeface="Times New Roman" panose="02020603050405020304" pitchFamily="18" charset="0"/>
                          <a:cs typeface="Arial" panose="020B0604020202020204" pitchFamily="34" charset="0"/>
                        </a:rPr>
                        <a:t>Urgent</a:t>
                      </a:r>
                      <a:endParaRPr lang="fr-FR"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fr-FR" sz="1800" b="1">
                          <a:effectLst/>
                          <a:latin typeface="Times New Roman" panose="02020603050405020304" pitchFamily="18" charset="0"/>
                          <a:ea typeface="Times New Roman" panose="02020603050405020304" pitchFamily="18" charset="0"/>
                          <a:cs typeface="Arial" panose="020B0604020202020204" pitchFamily="34" charset="0"/>
                        </a:rPr>
                        <a:t>A</a:t>
                      </a:r>
                      <a:endParaRPr lang="fr-FR"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fr-FR" sz="1800" b="1">
                          <a:effectLst/>
                          <a:latin typeface="Times New Roman" panose="02020603050405020304" pitchFamily="18" charset="0"/>
                          <a:ea typeface="Times New Roman" panose="02020603050405020304" pitchFamily="18" charset="0"/>
                          <a:cs typeface="Arial" panose="020B0604020202020204" pitchFamily="34" charset="0"/>
                        </a:rPr>
                        <a:t>C</a:t>
                      </a:r>
                      <a:endParaRPr lang="fr-FR"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612243285"/>
                  </a:ext>
                </a:extLst>
              </a:tr>
              <a:tr h="139140">
                <a:tc>
                  <a:txBody>
                    <a:bodyPr/>
                    <a:lstStyle/>
                    <a:p>
                      <a:pPr>
                        <a:spcAft>
                          <a:spcPts val="0"/>
                        </a:spcAft>
                      </a:pPr>
                      <a:r>
                        <a:rPr lang="fr-FR" sz="1200">
                          <a:effectLst/>
                          <a:latin typeface="Times New Roman" panose="02020603050405020304" pitchFamily="18" charset="0"/>
                          <a:ea typeface="Times New Roman" panose="02020603050405020304" pitchFamily="18" charset="0"/>
                          <a:cs typeface="Arial" panose="020B0604020202020204" pitchFamily="34" charset="0"/>
                        </a:rPr>
                        <a:t> </a:t>
                      </a:r>
                      <a:endParaRPr lang="fr-FR"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r>
                        <a:rPr lang="fr-FR" sz="1200" dirty="0">
                          <a:effectLst/>
                          <a:latin typeface="Times New Roman" panose="02020603050405020304" pitchFamily="18" charset="0"/>
                          <a:ea typeface="Times New Roman" panose="02020603050405020304" pitchFamily="18" charset="0"/>
                          <a:cs typeface="Arial" panose="020B0604020202020204" pitchFamily="34" charset="0"/>
                        </a:rPr>
                        <a:t> </a:t>
                      </a:r>
                      <a:endParaRPr lang="fr-FR" sz="10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r>
                        <a:rPr lang="fr-FR" sz="1200">
                          <a:effectLst/>
                          <a:latin typeface="Times New Roman" panose="02020603050405020304" pitchFamily="18" charset="0"/>
                          <a:ea typeface="Times New Roman" panose="02020603050405020304" pitchFamily="18" charset="0"/>
                          <a:cs typeface="Arial" panose="020B0604020202020204" pitchFamily="34" charset="0"/>
                        </a:rPr>
                        <a:t> </a:t>
                      </a:r>
                      <a:endParaRPr lang="fr-FR"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1083825"/>
                  </a:ext>
                </a:extLst>
              </a:tr>
              <a:tr h="458004">
                <a:tc>
                  <a:txBody>
                    <a:bodyPr/>
                    <a:lstStyle/>
                    <a:p>
                      <a:pPr algn="ctr">
                        <a:spcAft>
                          <a:spcPts val="0"/>
                        </a:spcAft>
                      </a:pPr>
                      <a:r>
                        <a:rPr lang="fr-FR" sz="1200" b="1">
                          <a:effectLst/>
                          <a:latin typeface="Times New Roman" panose="02020603050405020304" pitchFamily="18" charset="0"/>
                          <a:ea typeface="Times New Roman" panose="02020603050405020304" pitchFamily="18" charset="0"/>
                          <a:cs typeface="Arial" panose="020B0604020202020204" pitchFamily="34" charset="0"/>
                        </a:rPr>
                        <a:t>Non urgent</a:t>
                      </a:r>
                      <a:endParaRPr lang="fr-FR"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fr-FR" sz="1800" b="1">
                          <a:effectLst/>
                          <a:latin typeface="Times New Roman" panose="02020603050405020304" pitchFamily="18" charset="0"/>
                          <a:ea typeface="Times New Roman" panose="02020603050405020304" pitchFamily="18" charset="0"/>
                          <a:cs typeface="Arial" panose="020B0604020202020204" pitchFamily="34" charset="0"/>
                        </a:rPr>
                        <a:t>B</a:t>
                      </a:r>
                      <a:endParaRPr lang="fr-FR"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a:spcAft>
                          <a:spcPts val="0"/>
                        </a:spcAft>
                      </a:pPr>
                      <a:r>
                        <a:rPr lang="fr-FR" sz="1800" b="1">
                          <a:effectLst/>
                          <a:latin typeface="Times New Roman" panose="02020603050405020304" pitchFamily="18" charset="0"/>
                          <a:ea typeface="Times New Roman" panose="02020603050405020304" pitchFamily="18" charset="0"/>
                          <a:cs typeface="Arial" panose="020B0604020202020204" pitchFamily="34" charset="0"/>
                        </a:rPr>
                        <a:t>D</a:t>
                      </a:r>
                      <a:endParaRPr lang="fr-FR"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152708188"/>
                  </a:ext>
                </a:extLst>
              </a:tr>
              <a:tr h="233350">
                <a:tc>
                  <a:txBody>
                    <a:bodyPr/>
                    <a:lstStyle/>
                    <a:p>
                      <a:pPr>
                        <a:spcAft>
                          <a:spcPts val="0"/>
                        </a:spcAft>
                      </a:pPr>
                      <a:r>
                        <a:rPr lang="fr-FR" sz="1200">
                          <a:effectLst/>
                          <a:latin typeface="Times New Roman" panose="02020603050405020304" pitchFamily="18" charset="0"/>
                          <a:ea typeface="Times New Roman" panose="02020603050405020304" pitchFamily="18" charset="0"/>
                          <a:cs typeface="Arial" panose="020B0604020202020204" pitchFamily="34" charset="0"/>
                        </a:rPr>
                        <a:t> </a:t>
                      </a:r>
                      <a:endParaRPr lang="fr-FR"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r>
                        <a:rPr lang="fr-FR" sz="1200">
                          <a:effectLst/>
                          <a:latin typeface="Times New Roman" panose="02020603050405020304" pitchFamily="18" charset="0"/>
                          <a:ea typeface="Times New Roman" panose="02020603050405020304" pitchFamily="18" charset="0"/>
                          <a:cs typeface="Arial" panose="020B0604020202020204" pitchFamily="34" charset="0"/>
                        </a:rPr>
                        <a:t> </a:t>
                      </a:r>
                      <a:endParaRPr lang="fr-FR" sz="100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spcAft>
                          <a:spcPts val="0"/>
                        </a:spcAft>
                      </a:pPr>
                      <a:r>
                        <a:rPr lang="fr-FR" sz="1200" dirty="0">
                          <a:effectLst/>
                          <a:latin typeface="Times New Roman" panose="02020603050405020304" pitchFamily="18" charset="0"/>
                          <a:ea typeface="Times New Roman" panose="02020603050405020304" pitchFamily="18" charset="0"/>
                          <a:cs typeface="Arial" panose="020B0604020202020204" pitchFamily="34" charset="0"/>
                        </a:rPr>
                        <a:t> </a:t>
                      </a:r>
                      <a:endParaRPr lang="fr-FR" sz="1000" dirty="0">
                        <a:effectLst/>
                        <a:latin typeface="Calibri" panose="020F0502020204030204" pitchFamily="34" charset="0"/>
                        <a:ea typeface="Calibri" panose="020F0502020204030204" pitchFamily="34" charset="0"/>
                        <a:cs typeface="Arial" panose="020B0604020202020204" pitchFamily="34" charset="0"/>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2224500"/>
                  </a:ext>
                </a:extLst>
              </a:tr>
            </a:tbl>
          </a:graphicData>
        </a:graphic>
      </p:graphicFrame>
    </p:spTree>
    <p:extLst>
      <p:ext uri="{BB962C8B-B14F-4D97-AF65-F5344CB8AC3E}">
        <p14:creationId xmlns:p14="http://schemas.microsoft.com/office/powerpoint/2010/main" val="286917171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501</TotalTime>
  <Words>3106</Words>
  <Application>Microsoft Office PowerPoint</Application>
  <PresentationFormat>Grand écran</PresentationFormat>
  <Paragraphs>237</Paragraphs>
  <Slides>29</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29</vt:i4>
      </vt:variant>
    </vt:vector>
  </HeadingPairs>
  <TitlesOfParts>
    <vt:vector size="36" baseType="lpstr">
      <vt:lpstr>Arial</vt:lpstr>
      <vt:lpstr>Calibri</vt:lpstr>
      <vt:lpstr>Calibri Light</vt:lpstr>
      <vt:lpstr>Tahoma</vt:lpstr>
      <vt:lpstr>Times New Roman</vt:lpstr>
      <vt:lpstr>Wingdings</vt:lpstr>
      <vt:lpstr>Thème Office</vt:lpstr>
      <vt:lpstr>Module I: La gestion du temps</vt:lpstr>
      <vt:lpstr>OBJECTIF</vt:lpstr>
      <vt:lpstr>Introduction</vt:lpstr>
      <vt:lpstr>IMPORTANT VS URGENCE L’urgent, c’est de l’important qui n’a pas été fait à temps</vt:lpstr>
      <vt:lpstr>IMPORTANT VS URGENCE L’urgent, c’est de l’important qui n’a pas été fait à temps</vt:lpstr>
      <vt:lpstr>IMPORTANT VS URGENCE L’urgent, c’est de l’important qui n’a pas été fait à temps</vt:lpstr>
      <vt:lpstr>IMPORTANT VS URGENCE L’urgent, c’est de l’important qui n’a pas été fait à temps</vt:lpstr>
      <vt:lpstr>IMPORTANT VS URGENCE L’urgent, c’est de l’important qui n’a pas été fait à temps</vt:lpstr>
      <vt:lpstr>IMPORTANT VS URGENCE L’urgent, c’est de l’important qui n’a pas été fait à temps</vt:lpstr>
      <vt:lpstr>LE STYLE PERSONNEL DE GESTION « CONNAIS-TOI TOI-MÊME » SOCRATE </vt:lpstr>
      <vt:lpstr>LE STYLE PERSONNEL DE GESTION « CONNAIS-TOI TOI-MÊME » SOCRATE </vt:lpstr>
      <vt:lpstr>LE STYLE PERSONNEL DE GESTION « CONNAIS-TOI TOI-MÊME » SOCRATE </vt:lpstr>
      <vt:lpstr>LE STYLE PERSONNEL DE GESTION « CONNAIS-TOI TOI-MÊME » SOCRATE </vt:lpstr>
      <vt:lpstr>LE STYLE PERSONNEL DE GESTION « CONNAIS-TOI TOI-MÊME » SOCRATE </vt:lpstr>
      <vt:lpstr>LE STYLE PERSONNEL DE GESTION « CONNAIS-TOI TOI-MÊME » SOCRATE </vt:lpstr>
      <vt:lpstr>LE STYLE PERSONNEL DE GESTION « CONNAIS-TOI TOI-MÊME » SOCRATE </vt:lpstr>
      <vt:lpstr>LE STYLE PERSONNEL DE GESTION « CONNAIS-TOI TOI-MÊME » SOCRATE </vt:lpstr>
      <vt:lpstr>LES CHRONOPHAGES </vt:lpstr>
      <vt:lpstr>LES CHRONOPHAGES </vt:lpstr>
      <vt:lpstr>LES CHRONOPHAGES </vt:lpstr>
      <vt:lpstr>LES CHRONOPHAGES </vt:lpstr>
      <vt:lpstr>LES CHRONOPHAGES </vt:lpstr>
      <vt:lpstr>LES CHRONOPHAGES </vt:lpstr>
      <vt:lpstr>LES CHRONOPHAGES </vt:lpstr>
      <vt:lpstr>LES CHRONOPHAGES </vt:lpstr>
      <vt:lpstr>LES CHRONOPHAGES </vt:lpstr>
      <vt:lpstr>LES CHRONOPHAGES </vt:lpstr>
      <vt:lpstr>Conseils pour changer d’habitudes 1/2</vt:lpstr>
      <vt:lpstr>Conseils pour changer d’habitudes 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I: La gestion du temps</dc:title>
  <dc:creator>Utilisateur Windows</dc:creator>
  <cp:lastModifiedBy>Utilisateur Windows</cp:lastModifiedBy>
  <cp:revision>23</cp:revision>
  <dcterms:created xsi:type="dcterms:W3CDTF">2019-04-30T16:23:56Z</dcterms:created>
  <dcterms:modified xsi:type="dcterms:W3CDTF">2019-05-06T12:54:05Z</dcterms:modified>
</cp:coreProperties>
</file>