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372" r:id="rId2"/>
    <p:sldId id="297" r:id="rId3"/>
    <p:sldId id="287" r:id="rId4"/>
    <p:sldId id="293" r:id="rId5"/>
    <p:sldId id="295" r:id="rId6"/>
    <p:sldId id="296" r:id="rId7"/>
    <p:sldId id="298" r:id="rId8"/>
    <p:sldId id="299" r:id="rId9"/>
    <p:sldId id="301" r:id="rId10"/>
    <p:sldId id="300" r:id="rId11"/>
    <p:sldId id="356" r:id="rId12"/>
    <p:sldId id="302" r:id="rId13"/>
    <p:sldId id="357" r:id="rId14"/>
    <p:sldId id="358" r:id="rId15"/>
    <p:sldId id="304" r:id="rId16"/>
    <p:sldId id="305" r:id="rId17"/>
    <p:sldId id="306" r:id="rId18"/>
    <p:sldId id="307" r:id="rId19"/>
    <p:sldId id="309" r:id="rId20"/>
    <p:sldId id="310" r:id="rId21"/>
    <p:sldId id="311" r:id="rId22"/>
    <p:sldId id="359" r:id="rId23"/>
    <p:sldId id="361" r:id="rId24"/>
    <p:sldId id="257" r:id="rId25"/>
    <p:sldId id="258" r:id="rId26"/>
    <p:sldId id="259" r:id="rId27"/>
    <p:sldId id="260" r:id="rId28"/>
    <p:sldId id="373" r:id="rId29"/>
    <p:sldId id="261" r:id="rId30"/>
    <p:sldId id="262" r:id="rId31"/>
    <p:sldId id="263" r:id="rId32"/>
    <p:sldId id="362" r:id="rId33"/>
    <p:sldId id="282" r:id="rId34"/>
    <p:sldId id="285" r:id="rId35"/>
    <p:sldId id="265" r:id="rId36"/>
    <p:sldId id="266" r:id="rId37"/>
    <p:sldId id="267" r:id="rId38"/>
    <p:sldId id="375" r:id="rId39"/>
    <p:sldId id="269" r:id="rId40"/>
    <p:sldId id="270" r:id="rId41"/>
    <p:sldId id="271" r:id="rId42"/>
    <p:sldId id="273" r:id="rId43"/>
    <p:sldId id="274" r:id="rId44"/>
    <p:sldId id="275" r:id="rId45"/>
    <p:sldId id="277" r:id="rId46"/>
    <p:sldId id="278" r:id="rId47"/>
    <p:sldId id="280" r:id="rId48"/>
    <p:sldId id="281" r:id="rId49"/>
    <p:sldId id="314" r:id="rId50"/>
    <p:sldId id="315" r:id="rId51"/>
    <p:sldId id="316" r:id="rId52"/>
    <p:sldId id="318" r:id="rId53"/>
    <p:sldId id="317" r:id="rId54"/>
    <p:sldId id="378" r:id="rId55"/>
    <p:sldId id="319" r:id="rId56"/>
    <p:sldId id="320" r:id="rId57"/>
    <p:sldId id="321" r:id="rId58"/>
    <p:sldId id="323" r:id="rId59"/>
    <p:sldId id="324" r:id="rId60"/>
    <p:sldId id="364" r:id="rId61"/>
    <p:sldId id="326" r:id="rId62"/>
    <p:sldId id="327" r:id="rId63"/>
    <p:sldId id="328" r:id="rId64"/>
    <p:sldId id="330" r:id="rId65"/>
    <p:sldId id="331" r:id="rId66"/>
    <p:sldId id="332" r:id="rId67"/>
    <p:sldId id="333" r:id="rId68"/>
    <p:sldId id="334" r:id="rId69"/>
    <p:sldId id="335" r:id="rId70"/>
    <p:sldId id="376" r:id="rId71"/>
    <p:sldId id="379" r:id="rId72"/>
    <p:sldId id="337" r:id="rId73"/>
    <p:sldId id="338" r:id="rId74"/>
    <p:sldId id="339" r:id="rId75"/>
    <p:sldId id="365" r:id="rId76"/>
    <p:sldId id="341" r:id="rId77"/>
    <p:sldId id="342" r:id="rId78"/>
    <p:sldId id="343" r:id="rId79"/>
    <p:sldId id="344" r:id="rId80"/>
    <p:sldId id="345" r:id="rId81"/>
    <p:sldId id="346" r:id="rId82"/>
    <p:sldId id="377" r:id="rId83"/>
    <p:sldId id="348" r:id="rId84"/>
    <p:sldId id="349" r:id="rId85"/>
    <p:sldId id="350" r:id="rId86"/>
    <p:sldId id="352" r:id="rId87"/>
    <p:sldId id="368" r:id="rId88"/>
    <p:sldId id="351" r:id="rId89"/>
    <p:sldId id="367" r:id="rId90"/>
    <p:sldId id="370" r:id="rId91"/>
    <p:sldId id="353" r:id="rId92"/>
    <p:sldId id="380" r:id="rId93"/>
    <p:sldId id="371" r:id="rId94"/>
    <p:sldId id="381" r:id="rId95"/>
    <p:sldId id="374" r:id="rId9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364" autoAdjust="0"/>
  </p:normalViewPr>
  <p:slideViewPr>
    <p:cSldViewPr snapToGrid="0">
      <p:cViewPr varScale="1">
        <p:scale>
          <a:sx n="69" d="100"/>
          <a:sy n="69"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7D532-91F4-4C0C-8738-61D5E3650ECE}" type="datetimeFigureOut">
              <a:rPr lang="fr-FR" smtClean="0"/>
              <a:t>03/02/2022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DB471-2F48-49B6-88EE-40B824CE208C}" type="slidenum">
              <a:rPr lang="fr-FR" smtClean="0"/>
              <a:t>‹N°›</a:t>
            </a:fld>
            <a:endParaRPr lang="fr-FR"/>
          </a:p>
        </p:txBody>
      </p:sp>
    </p:spTree>
    <p:extLst>
      <p:ext uri="{BB962C8B-B14F-4D97-AF65-F5344CB8AC3E}">
        <p14:creationId xmlns:p14="http://schemas.microsoft.com/office/powerpoint/2010/main" val="306414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1DB471-2F48-49B6-88EE-40B824CE208C}" type="slidenum">
              <a:rPr lang="fr-FR" smtClean="0"/>
              <a:t>47</a:t>
            </a:fld>
            <a:endParaRPr lang="fr-FR"/>
          </a:p>
        </p:txBody>
      </p:sp>
    </p:spTree>
    <p:extLst>
      <p:ext uri="{BB962C8B-B14F-4D97-AF65-F5344CB8AC3E}">
        <p14:creationId xmlns:p14="http://schemas.microsoft.com/office/powerpoint/2010/main" val="23183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5026681-F4DC-4CD6-88E5-821C5BD351AB}" type="datetimeFigureOut">
              <a:rPr lang="fr-FR" smtClean="0"/>
              <a:t>03/02/2022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90512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026681-F4DC-4CD6-88E5-821C5BD351AB}" type="datetimeFigureOut">
              <a:rPr lang="fr-FR" smtClean="0"/>
              <a:t>03/02/2022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361004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026681-F4DC-4CD6-88E5-821C5BD351AB}" type="datetimeFigureOut">
              <a:rPr lang="fr-FR" smtClean="0"/>
              <a:t>03/02/2022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174356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5026681-F4DC-4CD6-88E5-821C5BD351AB}" type="datetimeFigureOut">
              <a:rPr lang="fr-FR" smtClean="0"/>
              <a:t>03/02/2022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176041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5026681-F4DC-4CD6-88E5-821C5BD351AB}" type="datetimeFigureOut">
              <a:rPr lang="fr-FR" smtClean="0"/>
              <a:t>03/02/2022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346913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5026681-F4DC-4CD6-88E5-821C5BD351AB}" type="datetimeFigureOut">
              <a:rPr lang="fr-FR" smtClean="0"/>
              <a:t>03/02/2022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576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5026681-F4DC-4CD6-88E5-821C5BD351AB}" type="datetimeFigureOut">
              <a:rPr lang="fr-FR" smtClean="0"/>
              <a:t>03/02/2022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194353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5026681-F4DC-4CD6-88E5-821C5BD351AB}" type="datetimeFigureOut">
              <a:rPr lang="fr-FR" smtClean="0"/>
              <a:t>03/02/2022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149001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026681-F4DC-4CD6-88E5-821C5BD351AB}" type="datetimeFigureOut">
              <a:rPr lang="fr-FR" smtClean="0"/>
              <a:t>03/02/2022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46558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5026681-F4DC-4CD6-88E5-821C5BD351AB}" type="datetimeFigureOut">
              <a:rPr lang="fr-FR" smtClean="0"/>
              <a:t>03/02/2022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279947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5026681-F4DC-4CD6-88E5-821C5BD351AB}" type="datetimeFigureOut">
              <a:rPr lang="fr-FR" smtClean="0"/>
              <a:t>03/02/2022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FF59CD-1185-4F20-BE1E-C11F2E045FEF}" type="slidenum">
              <a:rPr lang="fr-FR" smtClean="0"/>
              <a:t>‹N°›</a:t>
            </a:fld>
            <a:endParaRPr lang="fr-FR"/>
          </a:p>
        </p:txBody>
      </p:sp>
    </p:spTree>
    <p:extLst>
      <p:ext uri="{BB962C8B-B14F-4D97-AF65-F5344CB8AC3E}">
        <p14:creationId xmlns:p14="http://schemas.microsoft.com/office/powerpoint/2010/main" val="115538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26681-F4DC-4CD6-88E5-821C5BD351AB}" type="datetimeFigureOut">
              <a:rPr lang="fr-FR" smtClean="0"/>
              <a:t>03/02/2022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F59CD-1185-4F20-BE1E-C11F2E045FEF}" type="slidenum">
              <a:rPr lang="fr-FR" smtClean="0"/>
              <a:t>‹N°›</a:t>
            </a:fld>
            <a:endParaRPr lang="fr-FR"/>
          </a:p>
        </p:txBody>
      </p:sp>
    </p:spTree>
    <p:extLst>
      <p:ext uri="{BB962C8B-B14F-4D97-AF65-F5344CB8AC3E}">
        <p14:creationId xmlns:p14="http://schemas.microsoft.com/office/powerpoint/2010/main" val="3984304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B58DC-6682-4DD1-895F-9A12B40A6781}"/>
              </a:ext>
            </a:extLst>
          </p:cNvPr>
          <p:cNvSpPr>
            <a:spLocks noGrp="1"/>
          </p:cNvSpPr>
          <p:nvPr>
            <p:ph type="title"/>
          </p:nvPr>
        </p:nvSpPr>
        <p:spPr>
          <a:xfrm>
            <a:off x="2553694" y="80500"/>
            <a:ext cx="7261849" cy="760662"/>
          </a:xfrm>
        </p:spPr>
        <p:txBody>
          <a:bodyPr>
            <a:normAutofit/>
          </a:bodyPr>
          <a:lstStyle/>
          <a:p>
            <a:pPr algn="ctr"/>
            <a:r>
              <a:rPr lang="fr-FR" sz="4800" b="1" dirty="0">
                <a:latin typeface="Times New Roman" panose="02020603050405020304" pitchFamily="18" charset="0"/>
                <a:cs typeface="Times New Roman" panose="02020603050405020304" pitchFamily="18" charset="0"/>
              </a:rPr>
              <a:t>OUTILS STATISTIQUES</a:t>
            </a:r>
          </a:p>
        </p:txBody>
      </p:sp>
      <p:sp>
        <p:nvSpPr>
          <p:cNvPr id="3" name="Rectangle 2">
            <a:extLst>
              <a:ext uri="{FF2B5EF4-FFF2-40B4-BE49-F238E27FC236}">
                <a16:creationId xmlns:a16="http://schemas.microsoft.com/office/drawing/2014/main" id="{262E94A5-FC88-4BB3-B7AC-9F07D630EDB1}"/>
              </a:ext>
            </a:extLst>
          </p:cNvPr>
          <p:cNvSpPr/>
          <p:nvPr/>
        </p:nvSpPr>
        <p:spPr>
          <a:xfrm>
            <a:off x="2848803" y="3083175"/>
            <a:ext cx="6056244" cy="1437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cs typeface="Times New Roman" panose="02020603050405020304" pitchFamily="18" charset="0"/>
              </a:rPr>
              <a:t>KABORE T.A. Geraude Démographe Mail: kaboralimata@gmail.com Tel: (+226) 73382412/ (+226) 66757694 </a:t>
            </a:r>
          </a:p>
        </p:txBody>
      </p:sp>
      <p:sp>
        <p:nvSpPr>
          <p:cNvPr id="4" name="Rectangle 3">
            <a:extLst>
              <a:ext uri="{FF2B5EF4-FFF2-40B4-BE49-F238E27FC236}">
                <a16:creationId xmlns:a16="http://schemas.microsoft.com/office/drawing/2014/main" id="{E2AA226C-7FEF-4EFC-B8CB-A8B85C82BEB0}"/>
              </a:ext>
            </a:extLst>
          </p:cNvPr>
          <p:cNvSpPr/>
          <p:nvPr/>
        </p:nvSpPr>
        <p:spPr>
          <a:xfrm>
            <a:off x="6353376" y="4499693"/>
            <a:ext cx="4513123" cy="1736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COULIBALI Moussa Démographe Mail: coulibalymoussa330@gmail.com Tel: (+226) 72555573 / (+226) 74066271 </a:t>
            </a:r>
          </a:p>
        </p:txBody>
      </p:sp>
      <p:sp>
        <p:nvSpPr>
          <p:cNvPr id="5" name="Rectangle 4">
            <a:extLst>
              <a:ext uri="{FF2B5EF4-FFF2-40B4-BE49-F238E27FC236}">
                <a16:creationId xmlns:a16="http://schemas.microsoft.com/office/drawing/2014/main" id="{AB2E3253-55C4-47A1-B26A-B01138B29A41}"/>
              </a:ext>
            </a:extLst>
          </p:cNvPr>
          <p:cNvSpPr/>
          <p:nvPr/>
        </p:nvSpPr>
        <p:spPr>
          <a:xfrm>
            <a:off x="698579" y="4534338"/>
            <a:ext cx="4744278" cy="1701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Times New Roman" panose="02020603050405020304" pitchFamily="18" charset="0"/>
                <a:cs typeface="Times New Roman" panose="02020603050405020304" pitchFamily="18" charset="0"/>
              </a:rPr>
              <a:t>OUEDRAOGO Houdou Statisticien Economiste Mail: houdbarack@gmail.com Tel: (+226) 70129773/77815823 </a:t>
            </a:r>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53694" y="6235727"/>
            <a:ext cx="7191197" cy="400110"/>
          </a:xfrm>
          <a:prstGeom prst="rect">
            <a:avLst/>
          </a:prstGeom>
        </p:spPr>
        <p:txBody>
          <a:bodyPr wrap="square">
            <a:spAutoFit/>
          </a:bodyPr>
          <a:lstStyle/>
          <a:p>
            <a:pPr algn="ctr"/>
            <a:r>
              <a:rPr lang="fr-FR" sz="2000" dirty="0">
                <a:latin typeface="Times New Roman" panose="02020603050405020304" pitchFamily="18" charset="0"/>
                <a:cs typeface="Times New Roman" panose="02020603050405020304" pitchFamily="18" charset="0"/>
              </a:rPr>
              <a:t>Année académique_2021-2022 </a:t>
            </a:r>
          </a:p>
        </p:txBody>
      </p:sp>
      <p:pic>
        <p:nvPicPr>
          <p:cNvPr id="8" name="Image 7"/>
          <p:cNvPicPr>
            <a:picLocks noChangeAspect="1"/>
          </p:cNvPicPr>
          <p:nvPr/>
        </p:nvPicPr>
        <p:blipFill>
          <a:blip r:embed="rId2"/>
          <a:stretch>
            <a:fillRect/>
          </a:stretch>
        </p:blipFill>
        <p:spPr>
          <a:xfrm>
            <a:off x="8810733" y="841161"/>
            <a:ext cx="3196210" cy="2193709"/>
          </a:xfrm>
          <a:prstGeom prst="rect">
            <a:avLst/>
          </a:prstGeom>
        </p:spPr>
      </p:pic>
      <p:pic>
        <p:nvPicPr>
          <p:cNvPr id="9" name="Image 8"/>
          <p:cNvPicPr>
            <a:picLocks noChangeAspect="1"/>
          </p:cNvPicPr>
          <p:nvPr/>
        </p:nvPicPr>
        <p:blipFill>
          <a:blip r:embed="rId3"/>
          <a:stretch>
            <a:fillRect/>
          </a:stretch>
        </p:blipFill>
        <p:spPr>
          <a:xfrm>
            <a:off x="60865" y="590346"/>
            <a:ext cx="2753745" cy="2753745"/>
          </a:xfrm>
          <a:prstGeom prst="rect">
            <a:avLst/>
          </a:prstGeom>
        </p:spPr>
      </p:pic>
      <p:pic>
        <p:nvPicPr>
          <p:cNvPr id="10" name="Image 9"/>
          <p:cNvPicPr>
            <a:picLocks noChangeAspect="1"/>
          </p:cNvPicPr>
          <p:nvPr/>
        </p:nvPicPr>
        <p:blipFill>
          <a:blip r:embed="rId4"/>
          <a:stretch>
            <a:fillRect/>
          </a:stretch>
        </p:blipFill>
        <p:spPr>
          <a:xfrm>
            <a:off x="4517432" y="787807"/>
            <a:ext cx="4012614" cy="2247064"/>
          </a:xfrm>
          <a:prstGeom prst="rect">
            <a:avLst/>
          </a:prstGeom>
        </p:spPr>
      </p:pic>
    </p:spTree>
    <p:extLst>
      <p:ext uri="{BB962C8B-B14F-4D97-AF65-F5344CB8AC3E}">
        <p14:creationId xmlns:p14="http://schemas.microsoft.com/office/powerpoint/2010/main" val="2109524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934AB0-A81F-42E0-9710-A4322B9C02FB}"/>
              </a:ext>
            </a:extLst>
          </p:cNvPr>
          <p:cNvSpPr>
            <a:spLocks noGrp="1"/>
          </p:cNvSpPr>
          <p:nvPr>
            <p:ph idx="1"/>
          </p:nvPr>
        </p:nvSpPr>
        <p:spPr/>
        <p:txBody>
          <a:bodyPr/>
          <a:lstStyle/>
          <a:p>
            <a:r>
              <a:rPr lang="fr-FR" dirty="0">
                <a:latin typeface="Garamond" panose="02020404030301010803" pitchFamily="18" charset="0"/>
              </a:rPr>
              <a:t>La méthodologie prend en compte aussi : le contrôle de la qualité des données ; </a:t>
            </a:r>
          </a:p>
          <a:p>
            <a:r>
              <a:rPr lang="fr-FR" dirty="0">
                <a:latin typeface="Garamond" panose="02020404030301010803" pitchFamily="18" charset="0"/>
              </a:rPr>
              <a:t>l’enregistrement et le nettoyage de la base de données ;</a:t>
            </a:r>
          </a:p>
          <a:p>
            <a:r>
              <a:rPr lang="fr-FR" dirty="0">
                <a:latin typeface="Garamond" panose="02020404030301010803" pitchFamily="18" charset="0"/>
              </a:rPr>
              <a:t> le plan d’analyse et de diffusion des résultats.</a:t>
            </a:r>
          </a:p>
          <a:p>
            <a:r>
              <a:rPr lang="fr-FR" b="1" dirty="0">
                <a:latin typeface="Garamond" panose="02020404030301010803" pitchFamily="18" charset="0"/>
                <a:cs typeface="Times New Roman" panose="02020603050405020304" pitchFamily="18" charset="0"/>
              </a:rPr>
              <a:t> </a:t>
            </a:r>
            <a:r>
              <a:rPr lang="fr-FR" dirty="0">
                <a:latin typeface="Garamond" panose="02020404030301010803" pitchFamily="18" charset="0"/>
                <a:cs typeface="Times New Roman" panose="02020603050405020304" pitchFamily="18" charset="0"/>
              </a:rPr>
              <a:t>Dans ce cours il sera abordé que les méthodes et techniques de collectes des données, la statistique descriptive d’échantillon, et quelques éléments de statistique inférentielle</a:t>
            </a:r>
          </a:p>
        </p:txBody>
      </p:sp>
      <p:sp>
        <p:nvSpPr>
          <p:cNvPr id="4" name="Titre 3"/>
          <p:cNvSpPr>
            <a:spLocks noGrp="1"/>
          </p:cNvSpPr>
          <p:nvPr>
            <p:ph type="title"/>
          </p:nvPr>
        </p:nvSpPr>
        <p:spPr/>
        <p:txBody>
          <a:bodyPr/>
          <a:lstStyle/>
          <a:p>
            <a:r>
              <a:rPr lang="fr-FR" b="1" dirty="0">
                <a:solidFill>
                  <a:prstClr val="black"/>
                </a:solidFill>
                <a:latin typeface="Garamond" panose="02020404030301010803" pitchFamily="18" charset="0"/>
                <a:cs typeface="Times New Roman" panose="02020603050405020304" pitchFamily="18" charset="0"/>
              </a:rPr>
              <a:t>Etapes d’une étude statistique </a:t>
            </a:r>
            <a:endParaRPr lang="fr-FR" dirty="0"/>
          </a:p>
        </p:txBody>
      </p:sp>
    </p:spTree>
    <p:extLst>
      <p:ext uri="{BB962C8B-B14F-4D97-AF65-F5344CB8AC3E}">
        <p14:creationId xmlns:p14="http://schemas.microsoft.com/office/powerpoint/2010/main" val="67456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A378A-D029-4239-B078-C6F919320EF2}"/>
              </a:ext>
            </a:extLst>
          </p:cNvPr>
          <p:cNvSpPr>
            <a:spLocks noGrp="1"/>
          </p:cNvSpPr>
          <p:nvPr>
            <p:ph type="title"/>
          </p:nvPr>
        </p:nvSpPr>
        <p:spPr>
          <a:xfrm>
            <a:off x="838200" y="365126"/>
            <a:ext cx="6934200" cy="967286"/>
          </a:xfrm>
        </p:spPr>
        <p:txBody>
          <a:bodyPr>
            <a:normAutofit/>
          </a:bodyPr>
          <a:lstStyle/>
          <a:p>
            <a:r>
              <a:rPr lang="fr-FR" b="1" dirty="0">
                <a:latin typeface="Times New Roman" panose="02020603050405020304" pitchFamily="18" charset="0"/>
                <a:cs typeface="Times New Roman" panose="02020603050405020304" pitchFamily="18" charset="0"/>
              </a:rPr>
              <a:t> </a:t>
            </a:r>
            <a:r>
              <a:rPr lang="fr-FR" b="1" dirty="0">
                <a:latin typeface="Garamond" panose="02020404030301010803" pitchFamily="18" charset="0"/>
                <a:cs typeface="Times New Roman" panose="02020603050405020304" pitchFamily="18" charset="0"/>
              </a:rPr>
              <a:t>Statistique </a:t>
            </a:r>
            <a:r>
              <a:rPr lang="fr-FR" sz="4800" b="1" dirty="0">
                <a:latin typeface="Garamond" panose="02020404030301010803" pitchFamily="18" charset="0"/>
                <a:cs typeface="Times New Roman" panose="02020603050405020304" pitchFamily="18" charset="0"/>
              </a:rPr>
              <a:t>descriptive</a:t>
            </a:r>
            <a:endParaRPr lang="fr-FR" b="1" dirty="0">
              <a:latin typeface="Garamond" panose="02020404030301010803"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02BEEE9-662E-4D1B-B148-3974758D40B3}"/>
              </a:ext>
            </a:extLst>
          </p:cNvPr>
          <p:cNvSpPr>
            <a:spLocks noGrp="1"/>
          </p:cNvSpPr>
          <p:nvPr>
            <p:ph idx="1"/>
          </p:nvPr>
        </p:nvSpPr>
        <p:spPr>
          <a:xfrm>
            <a:off x="403412" y="1459866"/>
            <a:ext cx="11282082" cy="4806464"/>
          </a:xfrm>
        </p:spPr>
        <p:txBody>
          <a:bodyPr>
            <a:normAutofit/>
          </a:bodyPr>
          <a:lstStyle/>
          <a:p>
            <a:r>
              <a:rPr lang="fr-FR" dirty="0">
                <a:latin typeface="Garamond" panose="02020404030301010803" pitchFamily="18" charset="0"/>
              </a:rPr>
              <a:t>La statistique descriptive a pour but de résumer l’information contenue dans les données de façon à mettre en évidence leurs particularités essentielles. Elle rend simplement compte des données ou observations à travers des tableaux, graphiques et des paramètres les résumant(collecter, ordonner, réduire, synthétiser). </a:t>
            </a:r>
          </a:p>
          <a:p>
            <a:endParaRPr lang="fr-FR" dirty="0">
              <a:latin typeface="Garamond" panose="02020404030301010803" pitchFamily="18" charset="0"/>
            </a:endParaRPr>
          </a:p>
          <a:p>
            <a:r>
              <a:rPr lang="fr-FR" dirty="0">
                <a:latin typeface="Garamond" panose="02020404030301010803" pitchFamily="18" charset="0"/>
              </a:rPr>
              <a:t>L’objectif dans le présent cours est de résumer à travers quelques indicateurs numériques ou paramètres caractéristiques  la  distribution  d’une  variable  statistique.  On  les  appelle  des indicateurs  de  synthèse  d’une  distribution  statistique.  On  utilise  des  indicateurs  de position (ou de tendance centrale), des indicateurs de dispersion </a:t>
            </a:r>
          </a:p>
          <a:p>
            <a:endParaRPr lang="fr-FR" dirty="0"/>
          </a:p>
          <a:p>
            <a:endParaRPr lang="fr-FR" dirty="0"/>
          </a:p>
        </p:txBody>
      </p:sp>
    </p:spTree>
    <p:extLst>
      <p:ext uri="{BB962C8B-B14F-4D97-AF65-F5344CB8AC3E}">
        <p14:creationId xmlns:p14="http://schemas.microsoft.com/office/powerpoint/2010/main" val="24284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85149-1E4D-4672-8FA4-787978139A3C}"/>
              </a:ext>
            </a:extLst>
          </p:cNvPr>
          <p:cNvSpPr>
            <a:spLocks noGrp="1"/>
          </p:cNvSpPr>
          <p:nvPr>
            <p:ph type="title"/>
          </p:nvPr>
        </p:nvSpPr>
        <p:spPr>
          <a:xfrm>
            <a:off x="302623" y="352062"/>
            <a:ext cx="8527868" cy="980349"/>
          </a:xfrm>
        </p:spPr>
        <p:txBody>
          <a:bodyPr>
            <a:normAutofit/>
          </a:bodyPr>
          <a:lstStyle/>
          <a:p>
            <a:pPr algn="ctr"/>
            <a:r>
              <a:rPr lang="fr-FR" sz="4800" b="1" dirty="0">
                <a:latin typeface="Garamond" panose="02020404030301010803" pitchFamily="18" charset="0"/>
                <a:cs typeface="Times New Roman" panose="02020603050405020304" pitchFamily="18" charset="0"/>
              </a:rPr>
              <a:t>Définition de quelques notions</a:t>
            </a:r>
          </a:p>
        </p:txBody>
      </p:sp>
      <p:sp>
        <p:nvSpPr>
          <p:cNvPr id="3" name="Espace réservé du contenu 2">
            <a:extLst>
              <a:ext uri="{FF2B5EF4-FFF2-40B4-BE49-F238E27FC236}">
                <a16:creationId xmlns:a16="http://schemas.microsoft.com/office/drawing/2014/main" id="{D0C61AFD-1356-4B59-9063-A2FECC1DD555}"/>
              </a:ext>
            </a:extLst>
          </p:cNvPr>
          <p:cNvSpPr>
            <a:spLocks noGrp="1"/>
          </p:cNvSpPr>
          <p:nvPr>
            <p:ph idx="1"/>
          </p:nvPr>
        </p:nvSpPr>
        <p:spPr>
          <a:xfrm>
            <a:off x="3227294" y="1693226"/>
            <a:ext cx="8614459" cy="4616134"/>
          </a:xfrm>
        </p:spPr>
        <p:txBody>
          <a:bodyPr>
            <a:normAutofit/>
          </a:bodyPr>
          <a:lstStyle/>
          <a:p>
            <a:r>
              <a:rPr lang="fr-FR" b="1" dirty="0">
                <a:latin typeface="Garamond" panose="02020404030301010803" pitchFamily="18" charset="0"/>
              </a:rPr>
              <a:t>I. 1. 1. Notion de variable </a:t>
            </a:r>
          </a:p>
          <a:p>
            <a:r>
              <a:rPr lang="fr-FR" dirty="0">
                <a:latin typeface="Garamond" panose="02020404030301010803" pitchFamily="18" charset="0"/>
              </a:rPr>
              <a:t>On appelle population un ensemble d’objets ou d’êtres sur lesquels on étudie une ou plusieurs caractéristiques ;</a:t>
            </a:r>
          </a:p>
          <a:p>
            <a:r>
              <a:rPr lang="fr-FR" dirty="0">
                <a:latin typeface="Garamond" panose="02020404030301010803" pitchFamily="18" charset="0"/>
              </a:rPr>
              <a:t>On appelle échantillon un sous-ensemble d’individus à l’intérieur d’une population pour estimer les caractéristiques de l’ensemble de la population.</a:t>
            </a:r>
          </a:p>
          <a:p>
            <a:r>
              <a:rPr lang="fr-FR" dirty="0">
                <a:latin typeface="Garamond" panose="02020404030301010803" pitchFamily="18" charset="0"/>
              </a:rPr>
              <a:t> Chaque élément de cette population est appelé individu ou unité statistique. </a:t>
            </a:r>
          </a:p>
        </p:txBody>
      </p:sp>
      <p:pic>
        <p:nvPicPr>
          <p:cNvPr id="5" name="Image 4"/>
          <p:cNvPicPr>
            <a:picLocks noChangeAspect="1"/>
          </p:cNvPicPr>
          <p:nvPr/>
        </p:nvPicPr>
        <p:blipFill>
          <a:blip r:embed="rId2"/>
          <a:stretch>
            <a:fillRect/>
          </a:stretch>
        </p:blipFill>
        <p:spPr>
          <a:xfrm>
            <a:off x="302623" y="1693226"/>
            <a:ext cx="2692604" cy="2956832"/>
          </a:xfrm>
          <a:prstGeom prst="rect">
            <a:avLst/>
          </a:prstGeom>
        </p:spPr>
      </p:pic>
    </p:spTree>
    <p:extLst>
      <p:ext uri="{BB962C8B-B14F-4D97-AF65-F5344CB8AC3E}">
        <p14:creationId xmlns:p14="http://schemas.microsoft.com/office/powerpoint/2010/main" val="2076192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EDD987-5F08-4C81-AC3E-7BFA302F2DD8}"/>
              </a:ext>
            </a:extLst>
          </p:cNvPr>
          <p:cNvSpPr>
            <a:spLocks noGrp="1"/>
          </p:cNvSpPr>
          <p:nvPr>
            <p:ph idx="1"/>
          </p:nvPr>
        </p:nvSpPr>
        <p:spPr>
          <a:xfrm>
            <a:off x="3592286" y="339635"/>
            <a:ext cx="8466908" cy="6309359"/>
          </a:xfrm>
        </p:spPr>
        <p:txBody>
          <a:bodyPr>
            <a:normAutofit/>
          </a:bodyPr>
          <a:lstStyle/>
          <a:p>
            <a:r>
              <a:rPr lang="fr-FR" dirty="0">
                <a:latin typeface="Garamond" panose="02020404030301010803" pitchFamily="18" charset="0"/>
              </a:rPr>
              <a:t>On s’intéresse, à propos de chaque individu, à une ou à plusieurs caractéristiques, que l’on appelle caractères ou variables statistiques. </a:t>
            </a:r>
          </a:p>
          <a:p>
            <a:endParaRPr lang="fr-FR" dirty="0">
              <a:latin typeface="Garamond" panose="02020404030301010803" pitchFamily="18" charset="0"/>
            </a:endParaRPr>
          </a:p>
          <a:p>
            <a:r>
              <a:rPr lang="fr-FR" sz="3200" b="1" dirty="0">
                <a:latin typeface="Garamond" panose="02020404030301010803" pitchFamily="18" charset="0"/>
              </a:rPr>
              <a:t>Une variable </a:t>
            </a:r>
            <a:r>
              <a:rPr lang="fr-FR" dirty="0">
                <a:latin typeface="Garamond" panose="02020404030301010803" pitchFamily="18" charset="0"/>
              </a:rPr>
              <a:t>est une caractéristique dont on peut observer des valeurs différentes au sein d'un groupe de sujets (âge, sexe, groupe sanguin, nombre d’enfants, statut matrimonial …).</a:t>
            </a:r>
          </a:p>
          <a:p>
            <a:endParaRPr lang="fr-FR" dirty="0">
              <a:latin typeface="Garamond" panose="02020404030301010803" pitchFamily="18" charset="0"/>
            </a:endParaRPr>
          </a:p>
          <a:p>
            <a:r>
              <a:rPr lang="fr-FR" dirty="0">
                <a:latin typeface="Garamond" panose="02020404030301010803" pitchFamily="18" charset="0"/>
              </a:rPr>
              <a:t> Une variable peut être de nature qualitative (catégorielle) ou de nature quantitative. </a:t>
            </a:r>
          </a:p>
        </p:txBody>
      </p:sp>
      <p:pic>
        <p:nvPicPr>
          <p:cNvPr id="5" name="Image 4"/>
          <p:cNvPicPr>
            <a:picLocks noChangeAspect="1"/>
          </p:cNvPicPr>
          <p:nvPr/>
        </p:nvPicPr>
        <p:blipFill>
          <a:blip r:embed="rId2"/>
          <a:stretch>
            <a:fillRect/>
          </a:stretch>
        </p:blipFill>
        <p:spPr>
          <a:xfrm>
            <a:off x="282231" y="470263"/>
            <a:ext cx="3310055" cy="3640310"/>
          </a:xfrm>
          <a:prstGeom prst="rect">
            <a:avLst/>
          </a:prstGeom>
        </p:spPr>
      </p:pic>
    </p:spTree>
    <p:extLst>
      <p:ext uri="{BB962C8B-B14F-4D97-AF65-F5344CB8AC3E}">
        <p14:creationId xmlns:p14="http://schemas.microsoft.com/office/powerpoint/2010/main" val="164561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F5EB0-0734-40AE-AD4A-42D207BF5776}"/>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Définition de quelques notions</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6B11E253-AF8A-452A-9639-1441AAE08AA0}"/>
              </a:ext>
            </a:extLst>
          </p:cNvPr>
          <p:cNvSpPr>
            <a:spLocks noGrp="1"/>
          </p:cNvSpPr>
          <p:nvPr>
            <p:ph idx="1"/>
          </p:nvPr>
        </p:nvSpPr>
        <p:spPr>
          <a:xfrm>
            <a:off x="838200" y="2403849"/>
            <a:ext cx="10515600" cy="3069104"/>
          </a:xfrm>
        </p:spPr>
        <p:txBody>
          <a:bodyPr/>
          <a:lstStyle/>
          <a:p>
            <a:pPr marL="0" indent="0">
              <a:buNone/>
            </a:pPr>
            <a:r>
              <a:rPr lang="fr-FR" dirty="0">
                <a:latin typeface="Garamond" panose="02020404030301010803" pitchFamily="18" charset="0"/>
              </a:rPr>
              <a:t>Dans la suite du cours, vous verrez que les modes de représentation et les méthodes d'analyse diffèrent selon que l'on a affaire à une variable catégorielle ou à une variable quantitative. Il est donc important de bien comprendre leurs différences pour les distinguer avec assurance.</a:t>
            </a:r>
          </a:p>
        </p:txBody>
      </p:sp>
    </p:spTree>
    <p:extLst>
      <p:ext uri="{BB962C8B-B14F-4D97-AF65-F5344CB8AC3E}">
        <p14:creationId xmlns:p14="http://schemas.microsoft.com/office/powerpoint/2010/main" val="371835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D1A11E-E3C3-4691-8F83-61BF667CEAFB}"/>
              </a:ext>
            </a:extLst>
          </p:cNvPr>
          <p:cNvSpPr>
            <a:spLocks noGrp="1"/>
          </p:cNvSpPr>
          <p:nvPr>
            <p:ph idx="1"/>
          </p:nvPr>
        </p:nvSpPr>
        <p:spPr>
          <a:xfrm>
            <a:off x="3482788" y="599740"/>
            <a:ext cx="8390965" cy="5706931"/>
          </a:xfrm>
        </p:spPr>
        <p:txBody>
          <a:bodyPr>
            <a:normAutofit/>
          </a:bodyPr>
          <a:lstStyle/>
          <a:p>
            <a:r>
              <a:rPr lang="fr-FR" b="1" dirty="0">
                <a:latin typeface="Garamond" panose="02020404030301010803" pitchFamily="18" charset="0"/>
              </a:rPr>
              <a:t>La variable qualitative ou catégorielle</a:t>
            </a:r>
          </a:p>
          <a:p>
            <a:r>
              <a:rPr lang="fr-FR" dirty="0">
                <a:latin typeface="Garamond" panose="02020404030301010803" pitchFamily="18" charset="0"/>
              </a:rPr>
              <a:t>La variable est dite qualitative quand les modalités sont des catégories. Autrement dit, une variable est dite qualitative lorsque ses modalités ne sont pas mesurables. </a:t>
            </a:r>
          </a:p>
          <a:p>
            <a:r>
              <a:rPr lang="fr-FR" dirty="0">
                <a:latin typeface="Garamond" panose="02020404030301010803" pitchFamily="18" charset="0"/>
              </a:rPr>
              <a:t>Nous avons deux catégorie de variable qualitative: ordinale et nominale.</a:t>
            </a:r>
          </a:p>
          <a:p>
            <a:endParaRPr lang="fr-FR" dirty="0">
              <a:latin typeface="Garamond" panose="02020404030301010803" pitchFamily="18" charset="0"/>
            </a:endParaRPr>
          </a:p>
          <a:p>
            <a:r>
              <a:rPr lang="fr-FR" b="1" dirty="0">
                <a:latin typeface="Garamond" panose="02020404030301010803" pitchFamily="18" charset="0"/>
              </a:rPr>
              <a:t>La variable quantitative </a:t>
            </a:r>
          </a:p>
          <a:p>
            <a:r>
              <a:rPr lang="fr-FR" dirty="0">
                <a:latin typeface="Garamond" panose="02020404030301010803" pitchFamily="18" charset="0"/>
              </a:rPr>
              <a:t>une variable est dite quantitative lorsque ses modalités sont pas mesurables.  </a:t>
            </a:r>
          </a:p>
          <a:p>
            <a:r>
              <a:rPr lang="fr-FR" dirty="0">
                <a:latin typeface="Garamond" panose="02020404030301010803" pitchFamily="18" charset="0"/>
              </a:rPr>
              <a:t>Nous avons deux catégorie de variable quantitative: discret et continue</a:t>
            </a:r>
          </a:p>
          <a:p>
            <a:endParaRPr lang="fr-FR" dirty="0">
              <a:latin typeface="Garamond" panose="02020404030301010803" pitchFamily="18" charset="0"/>
            </a:endParaRPr>
          </a:p>
        </p:txBody>
      </p:sp>
      <p:pic>
        <p:nvPicPr>
          <p:cNvPr id="5" name="Image 4"/>
          <p:cNvPicPr>
            <a:picLocks noChangeAspect="1"/>
          </p:cNvPicPr>
          <p:nvPr/>
        </p:nvPicPr>
        <p:blipFill>
          <a:blip r:embed="rId2"/>
          <a:stretch>
            <a:fillRect/>
          </a:stretch>
        </p:blipFill>
        <p:spPr>
          <a:xfrm>
            <a:off x="0" y="1207311"/>
            <a:ext cx="3348318" cy="3681299"/>
          </a:xfrm>
          <a:prstGeom prst="rect">
            <a:avLst/>
          </a:prstGeom>
        </p:spPr>
      </p:pic>
    </p:spTree>
    <p:extLst>
      <p:ext uri="{BB962C8B-B14F-4D97-AF65-F5344CB8AC3E}">
        <p14:creationId xmlns:p14="http://schemas.microsoft.com/office/powerpoint/2010/main" val="1767755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EAE51-09F2-4A72-8F20-3DC879676AC7}"/>
              </a:ext>
            </a:extLst>
          </p:cNvPr>
          <p:cNvSpPr>
            <a:spLocks noGrp="1"/>
          </p:cNvSpPr>
          <p:nvPr>
            <p:ph idx="1"/>
          </p:nvPr>
        </p:nvSpPr>
        <p:spPr>
          <a:xfrm>
            <a:off x="3735977" y="182880"/>
            <a:ext cx="8347167" cy="5708469"/>
          </a:xfrm>
        </p:spPr>
        <p:txBody>
          <a:bodyPr>
            <a:normAutofit/>
          </a:bodyPr>
          <a:lstStyle/>
          <a:p>
            <a:pPr marL="0" indent="0">
              <a:buNone/>
            </a:pPr>
            <a:r>
              <a:rPr lang="fr-FR" b="1" dirty="0">
                <a:latin typeface="Garamond" panose="02020404030301010803" pitchFamily="18" charset="0"/>
              </a:rPr>
              <a:t>I. 2. Méthodes et techniques de collecte</a:t>
            </a:r>
          </a:p>
          <a:p>
            <a:pPr marL="0" indent="0">
              <a:buNone/>
            </a:pPr>
            <a:r>
              <a:rPr lang="fr-FR" dirty="0">
                <a:latin typeface="Garamond" panose="02020404030301010803" pitchFamily="18" charset="0"/>
              </a:rPr>
              <a:t>La collecte de données est le processus qui permet d’obtenir les informations pour chaque unité sélectionnée de l’enquête.</a:t>
            </a:r>
          </a:p>
          <a:p>
            <a:pPr marL="0" indent="0">
              <a:buNone/>
            </a:pPr>
            <a:endParaRPr lang="fr-FR" dirty="0">
              <a:latin typeface="Garamond" panose="02020404030301010803" pitchFamily="18" charset="0"/>
            </a:endParaRPr>
          </a:p>
          <a:p>
            <a:pPr marL="0" indent="0">
              <a:buNone/>
            </a:pPr>
            <a:r>
              <a:rPr lang="fr-FR" dirty="0">
                <a:latin typeface="Garamond" panose="02020404030301010803" pitchFamily="18" charset="0"/>
              </a:rPr>
              <a:t>Elle demande beaucoup de temps et de ressources. Le choix de la méthode doit tenir compte du budget disponible. Cependant elle doit permettre d’atteindre un taux de participation élevé, des réponses les plus complètes possibles et ne pas être un fardeau pour les répondants. </a:t>
            </a:r>
          </a:p>
        </p:txBody>
      </p:sp>
      <p:pic>
        <p:nvPicPr>
          <p:cNvPr id="5" name="Image 4"/>
          <p:cNvPicPr>
            <a:picLocks noChangeAspect="1"/>
          </p:cNvPicPr>
          <p:nvPr/>
        </p:nvPicPr>
        <p:blipFill>
          <a:blip r:embed="rId2"/>
          <a:stretch>
            <a:fillRect/>
          </a:stretch>
        </p:blipFill>
        <p:spPr>
          <a:xfrm>
            <a:off x="312929" y="838477"/>
            <a:ext cx="3310415" cy="3639627"/>
          </a:xfrm>
          <a:prstGeom prst="rect">
            <a:avLst/>
          </a:prstGeom>
        </p:spPr>
      </p:pic>
    </p:spTree>
    <p:extLst>
      <p:ext uri="{BB962C8B-B14F-4D97-AF65-F5344CB8AC3E}">
        <p14:creationId xmlns:p14="http://schemas.microsoft.com/office/powerpoint/2010/main" val="1465753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9997FF-D43C-422F-B8A8-0EF1864EC3BD}"/>
              </a:ext>
            </a:extLst>
          </p:cNvPr>
          <p:cNvSpPr>
            <a:spLocks noGrp="1"/>
          </p:cNvSpPr>
          <p:nvPr>
            <p:ph idx="1"/>
          </p:nvPr>
        </p:nvSpPr>
        <p:spPr>
          <a:xfrm>
            <a:off x="4506686" y="248194"/>
            <a:ext cx="7514986" cy="5507147"/>
          </a:xfrm>
        </p:spPr>
        <p:txBody>
          <a:bodyPr>
            <a:normAutofit/>
          </a:bodyPr>
          <a:lstStyle/>
          <a:p>
            <a:r>
              <a:rPr lang="fr-FR" dirty="0">
                <a:latin typeface="Garamond" panose="02020404030301010803" pitchFamily="18" charset="0"/>
              </a:rPr>
              <a:t>Deux types de données sont utilisés dans les études statistiques : </a:t>
            </a:r>
            <a:r>
              <a:rPr lang="fr-FR" dirty="0">
                <a:latin typeface="Garamond" panose="02020404030301010803" pitchFamily="18" charset="0"/>
                <a:cs typeface="Times New Roman" panose="02020603050405020304" pitchFamily="18" charset="0"/>
              </a:rPr>
              <a:t>Les données primaires et les données secondaires</a:t>
            </a:r>
            <a:r>
              <a:rPr lang="fr-FR" dirty="0">
                <a:latin typeface="Garamond" panose="02020404030301010803" pitchFamily="18" charset="0"/>
              </a:rPr>
              <a:t>.</a:t>
            </a:r>
          </a:p>
          <a:p>
            <a:endParaRPr lang="fr-FR" dirty="0">
              <a:latin typeface="Garamond" panose="02020404030301010803" pitchFamily="18" charset="0"/>
            </a:endParaRPr>
          </a:p>
          <a:p>
            <a:r>
              <a:rPr lang="fr-FR" b="1" dirty="0">
                <a:latin typeface="Garamond" panose="02020404030301010803" pitchFamily="18" charset="0"/>
              </a:rPr>
              <a:t> Les données secondaires </a:t>
            </a:r>
            <a:r>
              <a:rPr lang="fr-FR" dirty="0">
                <a:latin typeface="Garamond" panose="02020404030301010803" pitchFamily="18" charset="0"/>
              </a:rPr>
              <a:t>sont des données déjà collectées pour d’autres raison. La plupart du temps ce sont des données administratives ou de routine. Ce sont par exemple les données des dossiers médicaux, les déclarations obligatoires de certaines maladies (poliomyélite, fièvre jaune, choléra).. </a:t>
            </a:r>
          </a:p>
        </p:txBody>
      </p:sp>
      <p:pic>
        <p:nvPicPr>
          <p:cNvPr id="5" name="Image 4"/>
          <p:cNvPicPr>
            <a:picLocks noChangeAspect="1"/>
          </p:cNvPicPr>
          <p:nvPr/>
        </p:nvPicPr>
        <p:blipFill>
          <a:blip r:embed="rId2"/>
          <a:stretch>
            <a:fillRect/>
          </a:stretch>
        </p:blipFill>
        <p:spPr>
          <a:xfrm>
            <a:off x="0" y="407403"/>
            <a:ext cx="4025526" cy="4425854"/>
          </a:xfrm>
          <a:prstGeom prst="rect">
            <a:avLst/>
          </a:prstGeom>
        </p:spPr>
      </p:pic>
    </p:spTree>
    <p:extLst>
      <p:ext uri="{BB962C8B-B14F-4D97-AF65-F5344CB8AC3E}">
        <p14:creationId xmlns:p14="http://schemas.microsoft.com/office/powerpoint/2010/main" val="646037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D04704-958E-45B4-88D5-CA0DD9A3BF41}"/>
              </a:ext>
            </a:extLst>
          </p:cNvPr>
          <p:cNvSpPr>
            <a:spLocks noGrp="1"/>
          </p:cNvSpPr>
          <p:nvPr>
            <p:ph idx="1"/>
          </p:nvPr>
        </p:nvSpPr>
        <p:spPr>
          <a:xfrm>
            <a:off x="4297680" y="339634"/>
            <a:ext cx="7249886" cy="5837329"/>
          </a:xfrm>
        </p:spPr>
        <p:txBody>
          <a:bodyPr/>
          <a:lstStyle/>
          <a:p>
            <a:r>
              <a:rPr lang="fr-FR" dirty="0"/>
              <a:t> </a:t>
            </a:r>
            <a:r>
              <a:rPr lang="fr-FR" b="1" dirty="0">
                <a:latin typeface="Garamond" panose="02020404030301010803" pitchFamily="18" charset="0"/>
              </a:rPr>
              <a:t>Les données primaires </a:t>
            </a:r>
            <a:r>
              <a:rPr lang="fr-FR" dirty="0">
                <a:latin typeface="Garamond" panose="02020404030301010803" pitchFamily="18" charset="0"/>
              </a:rPr>
              <a:t>sont les données collectées spécifiquement pour l’étude. Elles sont obtenues par les enquêtes périodiques : recensement, enquête démographique et de santé (EDS), enquête à indicateurs multiples du type Malaria </a:t>
            </a:r>
            <a:r>
              <a:rPr lang="fr-FR" dirty="0" err="1">
                <a:latin typeface="Garamond" panose="02020404030301010803" pitchFamily="18" charset="0"/>
              </a:rPr>
              <a:t>Indicators</a:t>
            </a:r>
            <a:r>
              <a:rPr lang="fr-FR" dirty="0">
                <a:latin typeface="Garamond" panose="02020404030301010803" pitchFamily="18" charset="0"/>
              </a:rPr>
              <a:t> Survey (MIS) ou ponctuelles. </a:t>
            </a:r>
          </a:p>
          <a:p>
            <a:endParaRPr lang="fr-FR" dirty="0">
              <a:latin typeface="Garamond" panose="02020404030301010803" pitchFamily="18" charset="0"/>
            </a:endParaRPr>
          </a:p>
          <a:p>
            <a:r>
              <a:rPr lang="fr-FR" dirty="0">
                <a:latin typeface="Garamond" panose="02020404030301010803" pitchFamily="18" charset="0"/>
              </a:rPr>
              <a:t>Plusieurs méthodes de collectes sont utilisées selon les cas</a:t>
            </a:r>
          </a:p>
          <a:p>
            <a:endParaRPr lang="fr-FR" dirty="0"/>
          </a:p>
        </p:txBody>
      </p:sp>
      <p:pic>
        <p:nvPicPr>
          <p:cNvPr id="5" name="Image 4"/>
          <p:cNvPicPr>
            <a:picLocks noChangeAspect="1"/>
          </p:cNvPicPr>
          <p:nvPr/>
        </p:nvPicPr>
        <p:blipFill>
          <a:blip r:embed="rId2"/>
          <a:stretch>
            <a:fillRect/>
          </a:stretch>
        </p:blipFill>
        <p:spPr>
          <a:xfrm>
            <a:off x="126100" y="875441"/>
            <a:ext cx="4023709" cy="4426080"/>
          </a:xfrm>
          <a:prstGeom prst="rect">
            <a:avLst/>
          </a:prstGeom>
        </p:spPr>
      </p:pic>
    </p:spTree>
    <p:extLst>
      <p:ext uri="{BB962C8B-B14F-4D97-AF65-F5344CB8AC3E}">
        <p14:creationId xmlns:p14="http://schemas.microsoft.com/office/powerpoint/2010/main" val="4017391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C81F26-335F-456C-9F9A-1519EA2CCCCE}"/>
              </a:ext>
            </a:extLst>
          </p:cNvPr>
          <p:cNvSpPr>
            <a:spLocks noGrp="1"/>
          </p:cNvSpPr>
          <p:nvPr>
            <p:ph idx="1"/>
          </p:nvPr>
        </p:nvSpPr>
        <p:spPr>
          <a:xfrm>
            <a:off x="4450254" y="104503"/>
            <a:ext cx="7504181" cy="6551792"/>
          </a:xfrm>
        </p:spPr>
        <p:txBody>
          <a:bodyPr>
            <a:normAutofit/>
          </a:bodyPr>
          <a:lstStyle/>
          <a:p>
            <a:pPr marL="0" indent="0">
              <a:buNone/>
            </a:pPr>
            <a:r>
              <a:rPr lang="fr-FR" dirty="0"/>
              <a:t> </a:t>
            </a:r>
            <a:r>
              <a:rPr lang="fr-FR" b="1" dirty="0"/>
              <a:t>Le graphique:</a:t>
            </a:r>
          </a:p>
          <a:p>
            <a:r>
              <a:rPr lang="fr-FR" dirty="0"/>
              <a:t> </a:t>
            </a:r>
            <a:r>
              <a:rPr lang="fr-FR" dirty="0">
                <a:latin typeface="Garamond" panose="02020404030301010803" pitchFamily="18" charset="0"/>
              </a:rPr>
              <a:t>Un graphique permet essentiellement de visualiser un phénomène remarquable. Il doit délivrer très rapidement et correctement le message. </a:t>
            </a:r>
          </a:p>
          <a:p>
            <a:pPr marL="0" indent="0">
              <a:buNone/>
            </a:pPr>
            <a:r>
              <a:rPr lang="fr-FR" dirty="0">
                <a:latin typeface="Garamond" panose="02020404030301010803" pitchFamily="18" charset="0"/>
              </a:rPr>
              <a:t>L’œil doit pouvoir suivre tous les traits et observer les changements des valeurs en ordonnée (échelle verticale) pour un changement d’unité, de classe ou de modalité en abscisse (échelle horizontale). </a:t>
            </a:r>
          </a:p>
          <a:p>
            <a:r>
              <a:rPr lang="fr-FR" dirty="0">
                <a:latin typeface="Garamond" panose="02020404030301010803" pitchFamily="18" charset="0"/>
              </a:rPr>
              <a:t>Il existe de nombreux graphiques possibles et le choix repose essentiellement sur le type et le nombre de variables à représenter. Dans ce paragraphe, vous verrez les principes de construction de graphiques simples. </a:t>
            </a:r>
          </a:p>
        </p:txBody>
      </p:sp>
      <p:pic>
        <p:nvPicPr>
          <p:cNvPr id="5" name="Image 4"/>
          <p:cNvPicPr>
            <a:picLocks noChangeAspect="1"/>
          </p:cNvPicPr>
          <p:nvPr/>
        </p:nvPicPr>
        <p:blipFill>
          <a:blip r:embed="rId2"/>
          <a:stretch>
            <a:fillRect/>
          </a:stretch>
        </p:blipFill>
        <p:spPr>
          <a:xfrm>
            <a:off x="426545" y="732634"/>
            <a:ext cx="4023709" cy="4426080"/>
          </a:xfrm>
          <a:prstGeom prst="rect">
            <a:avLst/>
          </a:prstGeom>
        </p:spPr>
      </p:pic>
    </p:spTree>
    <p:extLst>
      <p:ext uri="{BB962C8B-B14F-4D97-AF65-F5344CB8AC3E}">
        <p14:creationId xmlns:p14="http://schemas.microsoft.com/office/powerpoint/2010/main" val="396763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C3995-093F-44F9-B3D4-715D08ED52DD}"/>
              </a:ext>
            </a:extLst>
          </p:cNvPr>
          <p:cNvSpPr>
            <a:spLocks noGrp="1"/>
          </p:cNvSpPr>
          <p:nvPr>
            <p:ph type="title"/>
          </p:nvPr>
        </p:nvSpPr>
        <p:spPr>
          <a:xfrm>
            <a:off x="3099163" y="221434"/>
            <a:ext cx="5993674" cy="1006475"/>
          </a:xfrm>
        </p:spPr>
        <p:txBody>
          <a:bodyPr>
            <a:normAutofit fontScale="90000"/>
          </a:bodyPr>
          <a:lstStyle/>
          <a:p>
            <a:pPr algn="ctr"/>
            <a:r>
              <a:rPr lang="fr-FR" b="1" dirty="0">
                <a:latin typeface="Garamond" panose="02020404030301010803" pitchFamily="18" charset="0"/>
              </a:rPr>
              <a:t>Objectifs du cours </a:t>
            </a:r>
            <a:br>
              <a:rPr lang="fr-FR" b="1" dirty="0">
                <a:latin typeface="Garamond" panose="02020404030301010803" pitchFamily="18" charset="0"/>
              </a:rPr>
            </a:b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01370A5A-8F03-4EC1-9934-514E73DD4B13}"/>
              </a:ext>
            </a:extLst>
          </p:cNvPr>
          <p:cNvSpPr>
            <a:spLocks noGrp="1"/>
          </p:cNvSpPr>
          <p:nvPr>
            <p:ph idx="1"/>
          </p:nvPr>
        </p:nvSpPr>
        <p:spPr>
          <a:xfrm>
            <a:off x="209006" y="3171100"/>
            <a:ext cx="10084526" cy="2707186"/>
          </a:xfrm>
        </p:spPr>
        <p:txBody>
          <a:bodyPr>
            <a:normAutofit/>
          </a:bodyPr>
          <a:lstStyle/>
          <a:p>
            <a:pPr marL="571500" indent="-571500">
              <a:buFont typeface="+mj-lt"/>
              <a:buAutoNum type="romanUcPeriod"/>
            </a:pPr>
            <a:r>
              <a:rPr lang="fr-FR" b="1" dirty="0">
                <a:latin typeface="Garamond" panose="02020404030301010803" pitchFamily="18" charset="0"/>
              </a:rPr>
              <a:t>Connaissance des généralités en statistiques.</a:t>
            </a:r>
          </a:p>
          <a:p>
            <a:pPr marL="0" indent="0">
              <a:buNone/>
            </a:pPr>
            <a:endParaRPr lang="fr-FR" b="1" dirty="0">
              <a:latin typeface="Garamond" panose="02020404030301010803" pitchFamily="18" charset="0"/>
            </a:endParaRPr>
          </a:p>
          <a:p>
            <a:pPr marL="0" indent="0">
              <a:buNone/>
            </a:pPr>
            <a:r>
              <a:rPr lang="fr-FR" b="1" dirty="0">
                <a:latin typeface="Garamond" panose="02020404030301010803" pitchFamily="18" charset="0"/>
              </a:rPr>
              <a:t>II. Connaissance des étapes d’une étude statistique (Collecte des données et Analyse descriptive et inférentielle)</a:t>
            </a:r>
          </a:p>
          <a:p>
            <a:endParaRPr lang="fr-FR" dirty="0"/>
          </a:p>
        </p:txBody>
      </p:sp>
      <p:pic>
        <p:nvPicPr>
          <p:cNvPr id="4" name="Image 3"/>
          <p:cNvPicPr>
            <a:picLocks noChangeAspect="1"/>
          </p:cNvPicPr>
          <p:nvPr/>
        </p:nvPicPr>
        <p:blipFill>
          <a:blip r:embed="rId2"/>
          <a:stretch>
            <a:fillRect/>
          </a:stretch>
        </p:blipFill>
        <p:spPr>
          <a:xfrm>
            <a:off x="7391123" y="724671"/>
            <a:ext cx="4639768" cy="2598270"/>
          </a:xfrm>
          <a:prstGeom prst="rect">
            <a:avLst/>
          </a:prstGeom>
        </p:spPr>
      </p:pic>
    </p:spTree>
    <p:extLst>
      <p:ext uri="{BB962C8B-B14F-4D97-AF65-F5344CB8AC3E}">
        <p14:creationId xmlns:p14="http://schemas.microsoft.com/office/powerpoint/2010/main" val="493521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421F93-BABC-4D68-B217-44EC171EE573}"/>
              </a:ext>
            </a:extLst>
          </p:cNvPr>
          <p:cNvSpPr>
            <a:spLocks noGrp="1"/>
          </p:cNvSpPr>
          <p:nvPr>
            <p:ph idx="1"/>
          </p:nvPr>
        </p:nvSpPr>
        <p:spPr>
          <a:xfrm>
            <a:off x="4303059" y="587829"/>
            <a:ext cx="7677758" cy="5866759"/>
          </a:xfrm>
        </p:spPr>
        <p:txBody>
          <a:bodyPr>
            <a:normAutofit/>
          </a:bodyPr>
          <a:lstStyle/>
          <a:p>
            <a:pPr algn="just"/>
            <a:r>
              <a:rPr lang="fr-FR" dirty="0">
                <a:latin typeface="Garamond" panose="02020404030301010803" pitchFamily="18" charset="0"/>
              </a:rPr>
              <a:t>1 </a:t>
            </a:r>
            <a:r>
              <a:rPr lang="fr-FR" b="1" dirty="0">
                <a:latin typeface="Garamond" panose="02020404030301010803" pitchFamily="18" charset="0"/>
              </a:rPr>
              <a:t>Variable quantitative continue</a:t>
            </a:r>
          </a:p>
          <a:p>
            <a:pPr algn="just"/>
            <a:r>
              <a:rPr lang="fr-FR" dirty="0">
                <a:latin typeface="Garamond" panose="02020404030301010803" pitchFamily="18" charset="0"/>
              </a:rPr>
              <a:t>Si les bornes (les valeurs minimale et maximale) sont connues, le choix se porte sur l’histogramme ou le polygone de fréquence.</a:t>
            </a:r>
          </a:p>
          <a:p>
            <a:pPr marL="0" indent="0" algn="just">
              <a:buNone/>
            </a:pPr>
            <a:r>
              <a:rPr lang="fr-FR" dirty="0">
                <a:latin typeface="Garamond" panose="02020404030301010803" pitchFamily="18" charset="0"/>
              </a:rPr>
              <a:t> </a:t>
            </a:r>
          </a:p>
          <a:p>
            <a:pPr algn="just"/>
            <a:r>
              <a:rPr lang="fr-FR" dirty="0">
                <a:latin typeface="Garamond" panose="02020404030301010803" pitchFamily="18" charset="0"/>
              </a:rPr>
              <a:t>a) </a:t>
            </a:r>
            <a:r>
              <a:rPr lang="fr-FR" b="1" dirty="0">
                <a:latin typeface="Garamond" panose="02020404030301010803" pitchFamily="18" charset="0"/>
              </a:rPr>
              <a:t>L’histogramme</a:t>
            </a:r>
          </a:p>
          <a:p>
            <a:pPr algn="just"/>
            <a:r>
              <a:rPr lang="fr-FR" dirty="0">
                <a:latin typeface="Garamond" panose="02020404030301010803" pitchFamily="18" charset="0"/>
              </a:rPr>
              <a:t>C’est un graphique où l’axe des abscisses représente les valeurs de la variable, regroupées en classes, et l’ordonnée représente la fréquence (en nombre absolu ou relatif) de chacune des classes. Par exemple, un histogramme permet de représenter la distribution de l’âge des femmes venues en consultation au centre de dépistage.</a:t>
            </a:r>
          </a:p>
        </p:txBody>
      </p:sp>
      <p:pic>
        <p:nvPicPr>
          <p:cNvPr id="5" name="Image 4"/>
          <p:cNvPicPr>
            <a:picLocks noChangeAspect="1"/>
          </p:cNvPicPr>
          <p:nvPr/>
        </p:nvPicPr>
        <p:blipFill>
          <a:blip r:embed="rId2"/>
          <a:stretch>
            <a:fillRect/>
          </a:stretch>
        </p:blipFill>
        <p:spPr>
          <a:xfrm>
            <a:off x="348168" y="587829"/>
            <a:ext cx="3805343" cy="4185877"/>
          </a:xfrm>
          <a:prstGeom prst="rect">
            <a:avLst/>
          </a:prstGeom>
        </p:spPr>
      </p:pic>
    </p:spTree>
    <p:extLst>
      <p:ext uri="{BB962C8B-B14F-4D97-AF65-F5344CB8AC3E}">
        <p14:creationId xmlns:p14="http://schemas.microsoft.com/office/powerpoint/2010/main" val="1982960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6DB124-1B06-401E-9DE5-A0C844381C3C}"/>
              </a:ext>
            </a:extLst>
          </p:cNvPr>
          <p:cNvSpPr>
            <a:spLocks noGrp="1"/>
          </p:cNvSpPr>
          <p:nvPr>
            <p:ph idx="1"/>
          </p:nvPr>
        </p:nvSpPr>
        <p:spPr>
          <a:xfrm>
            <a:off x="4276166" y="274963"/>
            <a:ext cx="7745506" cy="6273755"/>
          </a:xfrm>
        </p:spPr>
        <p:txBody>
          <a:bodyPr>
            <a:normAutofit/>
          </a:bodyPr>
          <a:lstStyle/>
          <a:p>
            <a:pPr marL="0" indent="0" algn="just">
              <a:buNone/>
            </a:pPr>
            <a:r>
              <a:rPr lang="fr-FR" dirty="0">
                <a:latin typeface="Garamond" panose="02020404030301010803" pitchFamily="18" charset="0"/>
              </a:rPr>
              <a:t>b) </a:t>
            </a:r>
            <a:r>
              <a:rPr lang="fr-FR" b="1" dirty="0">
                <a:latin typeface="Garamond" panose="02020404030301010803" pitchFamily="18" charset="0"/>
              </a:rPr>
              <a:t>Le polygone de fréquence</a:t>
            </a:r>
          </a:p>
          <a:p>
            <a:pPr marL="0" indent="0" algn="just">
              <a:buNone/>
            </a:pPr>
            <a:r>
              <a:rPr lang="fr-FR" b="1" dirty="0">
                <a:latin typeface="Garamond" panose="02020404030301010803" pitchFamily="18" charset="0"/>
              </a:rPr>
              <a:t> </a:t>
            </a:r>
            <a:r>
              <a:rPr lang="fr-FR" dirty="0">
                <a:latin typeface="Garamond" panose="02020404030301010803" pitchFamily="18" charset="0"/>
              </a:rPr>
              <a:t>C’est la courbe qui joint les milieux des sommets des rectangles de l’histogramme. On l’appelle polygone de « fréquence » bien que ce soient les effectifs qui apparaissent en ordonnée. Il s’agit d’un terme général, car on peut faire la représentation de chaque catégorie d’âge soit en fonction de l’effectif, soit en fonction de la proportion.</a:t>
            </a:r>
          </a:p>
          <a:p>
            <a:pPr marL="0" indent="0" algn="just">
              <a:buNone/>
            </a:pPr>
            <a:endParaRPr lang="fr-FR" dirty="0">
              <a:latin typeface="Garamond" panose="02020404030301010803" pitchFamily="18" charset="0"/>
            </a:endParaRPr>
          </a:p>
          <a:p>
            <a:pPr algn="just"/>
            <a:r>
              <a:rPr lang="fr-FR" b="1" dirty="0">
                <a:latin typeface="Garamond" panose="02020404030301010803" pitchFamily="18" charset="0"/>
              </a:rPr>
              <a:t>2) Variable quantitative discrète</a:t>
            </a:r>
          </a:p>
          <a:p>
            <a:pPr algn="just"/>
            <a:r>
              <a:rPr lang="fr-FR" dirty="0">
                <a:latin typeface="Garamond" panose="02020404030301010803" pitchFamily="18" charset="0"/>
              </a:rPr>
              <a:t>Le diagramme en barres ou diagramme en bâtonnets. </a:t>
            </a:r>
          </a:p>
          <a:p>
            <a:pPr algn="just"/>
            <a:r>
              <a:rPr lang="fr-FR" dirty="0">
                <a:latin typeface="Garamond" panose="02020404030301010803" pitchFamily="18" charset="0"/>
              </a:rPr>
              <a:t>Il représente le nombre ou la proportion de sujets dans chaque catégorie. Chaque barre a la même largeur et un espace figure entre chaque barre. </a:t>
            </a:r>
          </a:p>
          <a:p>
            <a:pPr marL="0" indent="0">
              <a:buNone/>
            </a:pPr>
            <a:endParaRPr lang="fr-FR" dirty="0"/>
          </a:p>
        </p:txBody>
      </p:sp>
      <p:pic>
        <p:nvPicPr>
          <p:cNvPr id="5" name="Image 4"/>
          <p:cNvPicPr>
            <a:picLocks noChangeAspect="1"/>
          </p:cNvPicPr>
          <p:nvPr/>
        </p:nvPicPr>
        <p:blipFill>
          <a:blip r:embed="rId2"/>
          <a:stretch>
            <a:fillRect/>
          </a:stretch>
        </p:blipFill>
        <p:spPr>
          <a:xfrm>
            <a:off x="343493" y="1117784"/>
            <a:ext cx="3495117" cy="3844181"/>
          </a:xfrm>
          <a:prstGeom prst="rect">
            <a:avLst/>
          </a:prstGeom>
        </p:spPr>
      </p:pic>
    </p:spTree>
    <p:extLst>
      <p:ext uri="{BB962C8B-B14F-4D97-AF65-F5344CB8AC3E}">
        <p14:creationId xmlns:p14="http://schemas.microsoft.com/office/powerpoint/2010/main" val="966011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A7CBC5-7F91-4BF1-ADBF-7E2FB9B99E62}"/>
              </a:ext>
            </a:extLst>
          </p:cNvPr>
          <p:cNvSpPr>
            <a:spLocks noGrp="1"/>
          </p:cNvSpPr>
          <p:nvPr>
            <p:ph idx="1"/>
          </p:nvPr>
        </p:nvSpPr>
        <p:spPr>
          <a:xfrm>
            <a:off x="4854388" y="1290918"/>
            <a:ext cx="6131858" cy="3711388"/>
          </a:xfrm>
        </p:spPr>
        <p:txBody>
          <a:bodyPr/>
          <a:lstStyle/>
          <a:p>
            <a:pPr algn="just"/>
            <a:r>
              <a:rPr lang="fr-FR" dirty="0"/>
              <a:t>3) Variable qualitative ou catégorielle </a:t>
            </a:r>
          </a:p>
          <a:p>
            <a:pPr algn="just"/>
            <a:r>
              <a:rPr lang="fr-FR" dirty="0"/>
              <a:t>Le graphique en secteurs ou « camembert »</a:t>
            </a:r>
          </a:p>
          <a:p>
            <a:pPr algn="just"/>
            <a:r>
              <a:rPr lang="fr-FR" dirty="0"/>
              <a:t> Ce graphique illustre également la répartition d’une variable catégorielle( qualitative)</a:t>
            </a:r>
          </a:p>
        </p:txBody>
      </p:sp>
      <p:pic>
        <p:nvPicPr>
          <p:cNvPr id="5" name="Image 4"/>
          <p:cNvPicPr>
            <a:picLocks noChangeAspect="1"/>
          </p:cNvPicPr>
          <p:nvPr/>
        </p:nvPicPr>
        <p:blipFill>
          <a:blip r:embed="rId2"/>
          <a:stretch>
            <a:fillRect/>
          </a:stretch>
        </p:blipFill>
        <p:spPr>
          <a:xfrm>
            <a:off x="715223" y="648868"/>
            <a:ext cx="3688400" cy="4054191"/>
          </a:xfrm>
          <a:prstGeom prst="rect">
            <a:avLst/>
          </a:prstGeom>
        </p:spPr>
      </p:pic>
    </p:spTree>
    <p:extLst>
      <p:ext uri="{BB962C8B-B14F-4D97-AF65-F5344CB8AC3E}">
        <p14:creationId xmlns:p14="http://schemas.microsoft.com/office/powerpoint/2010/main" val="4074477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0B61C-602A-45E0-A049-7C4D615AB321}"/>
              </a:ext>
            </a:extLst>
          </p:cNvPr>
          <p:cNvSpPr>
            <a:spLocks noGrp="1"/>
          </p:cNvSpPr>
          <p:nvPr>
            <p:ph type="title"/>
          </p:nvPr>
        </p:nvSpPr>
        <p:spPr>
          <a:xfrm>
            <a:off x="838200" y="365126"/>
            <a:ext cx="6288741" cy="1275416"/>
          </a:xfrm>
        </p:spPr>
        <p:txBody>
          <a:bodyPr>
            <a:normAutofit/>
          </a:bodyPr>
          <a:lstStyle/>
          <a:p>
            <a:r>
              <a:rPr lang="fr-FR" b="1" dirty="0">
                <a:latin typeface="Garamond" panose="02020404030301010803" pitchFamily="18" charset="0"/>
                <a:cs typeface="Times New Roman" panose="02020603050405020304" pitchFamily="18" charset="0"/>
              </a:rPr>
              <a:t>Convention de notation </a:t>
            </a:r>
          </a:p>
        </p:txBody>
      </p:sp>
      <p:pic>
        <p:nvPicPr>
          <p:cNvPr id="3" name="Image 2">
            <a:extLst>
              <a:ext uri="{FF2B5EF4-FFF2-40B4-BE49-F238E27FC236}">
                <a16:creationId xmlns:a16="http://schemas.microsoft.com/office/drawing/2014/main" id="{540E4381-61A1-45AD-8D9A-0D139AE4EF41}"/>
              </a:ext>
            </a:extLst>
          </p:cNvPr>
          <p:cNvPicPr>
            <a:picLocks noChangeAspect="1"/>
          </p:cNvPicPr>
          <p:nvPr/>
        </p:nvPicPr>
        <p:blipFill>
          <a:blip r:embed="rId2"/>
          <a:stretch>
            <a:fillRect/>
          </a:stretch>
        </p:blipFill>
        <p:spPr>
          <a:xfrm>
            <a:off x="2080591" y="2290762"/>
            <a:ext cx="8004313" cy="3460681"/>
          </a:xfrm>
          <a:prstGeom prst="rect">
            <a:avLst/>
          </a:prstGeom>
        </p:spPr>
      </p:pic>
    </p:spTree>
    <p:extLst>
      <p:ext uri="{BB962C8B-B14F-4D97-AF65-F5344CB8AC3E}">
        <p14:creationId xmlns:p14="http://schemas.microsoft.com/office/powerpoint/2010/main" val="253276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Garamond" panose="02020404030301010803" pitchFamily="18" charset="0"/>
                <a:cs typeface="Times New Roman" panose="02020603050405020304" pitchFamily="18" charset="0"/>
              </a:rPr>
              <a:t> Caractéristiques de tendance centrale </a:t>
            </a:r>
          </a:p>
        </p:txBody>
      </p:sp>
      <p:sp>
        <p:nvSpPr>
          <p:cNvPr id="3" name="Espace réservé du contenu 2"/>
          <p:cNvSpPr>
            <a:spLocks noGrp="1"/>
          </p:cNvSpPr>
          <p:nvPr>
            <p:ph idx="1"/>
          </p:nvPr>
        </p:nvSpPr>
        <p:spPr/>
        <p:txBody>
          <a:bodyPr/>
          <a:lstStyle/>
          <a:p>
            <a:r>
              <a:rPr lang="fr-FR" dirty="0">
                <a:latin typeface="Times New Roman" panose="02020603050405020304" pitchFamily="18" charset="0"/>
                <a:cs typeface="Times New Roman" panose="02020603050405020304" pitchFamily="18" charset="0"/>
              </a:rPr>
              <a:t>Les caractéristiques de tendance centrale sont des valeurs numériques, calculées à partir d’une série (ou d’une distribution) statistique et qui permettent de déterminer la  valeur  typique  ou  l’ordre  de  grandeur  de  la  distribution. </a:t>
            </a:r>
          </a:p>
          <a:p>
            <a:r>
              <a:rPr lang="fr-FR" dirty="0">
                <a:latin typeface="Times New Roman" panose="02020603050405020304" pitchFamily="18" charset="0"/>
                <a:cs typeface="Times New Roman" panose="02020603050405020304" pitchFamily="18" charset="0"/>
              </a:rPr>
              <a:t> Les  principales caractéristiques de tendance centrale sont : </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le mode;</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la médiane;</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 la moyenne.</a:t>
            </a:r>
          </a:p>
        </p:txBody>
      </p:sp>
    </p:spTree>
    <p:extLst>
      <p:ext uri="{BB962C8B-B14F-4D97-AF65-F5344CB8AC3E}">
        <p14:creationId xmlns:p14="http://schemas.microsoft.com/office/powerpoint/2010/main" val="2262345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7496" y="241862"/>
            <a:ext cx="2326341" cy="966133"/>
          </a:xfrm>
        </p:spPr>
        <p:txBody>
          <a:bodyPr>
            <a:normAutofit/>
          </a:bodyPr>
          <a:lstStyle/>
          <a:p>
            <a:pPr algn="ctr"/>
            <a:r>
              <a:rPr lang="fr-FR" sz="4800" b="1" dirty="0">
                <a:latin typeface="Times New Roman" panose="02020603050405020304" pitchFamily="18" charset="0"/>
                <a:cs typeface="Times New Roman" panose="02020603050405020304" pitchFamily="18" charset="0"/>
              </a:rPr>
              <a:t>Mode</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fr-FR" dirty="0"/>
                  <a:t>Le mode est la valeur la plus fréquente dans une série d’observations. On le note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0</m:t>
                        </m:r>
                      </m:sub>
                    </m:sSub>
                    <m:r>
                      <a:rPr lang="fr-FR" b="0" i="0" smtClean="0">
                        <a:latin typeface="Cambria Math" panose="02040503050406030204" pitchFamily="18" charset="0"/>
                      </a:rPr>
                      <m:t>.</m:t>
                    </m:r>
                  </m:oMath>
                </a14:m>
                <a:endParaRPr lang="fr-FR" dirty="0"/>
              </a:p>
              <a:p>
                <a:r>
                  <a:rPr lang="fr-FR" dirty="0"/>
                  <a:t>Dans  le  cas  d’une  variable  quantitative  continue  on  appelle  </a:t>
                </a:r>
                <a:r>
                  <a:rPr lang="fr-FR" b="1" dirty="0"/>
                  <a:t>«classe  modale »  </a:t>
                </a:r>
                <a:r>
                  <a:rPr lang="fr-FR" dirty="0"/>
                  <a:t>la classe qui présente l’effectif le plus élevé.</a:t>
                </a:r>
              </a:p>
              <a:p>
                <a:r>
                  <a:rPr lang="fr-FR" b="1" dirty="0"/>
                  <a:t>Remarque</a:t>
                </a:r>
                <a:r>
                  <a:rPr lang="fr-FR" dirty="0"/>
                  <a:t> : Le mode d’une série n’est pas nécessairement unique. Il peut ne pas exister.</a:t>
                </a:r>
              </a:p>
              <a:p>
                <a:r>
                  <a:rPr lang="fr-FR" u="sng" dirty="0"/>
                  <a:t>Exemple 1 </a:t>
                </a:r>
                <a:r>
                  <a:rPr lang="fr-FR" dirty="0"/>
                  <a:t>: la série </a:t>
                </a:r>
                <a14:m>
                  <m:oMath xmlns:m="http://schemas.openxmlformats.org/officeDocument/2006/math">
                    <m:d>
                      <m:dPr>
                        <m:begChr m:val="{"/>
                        <m:endChr m:val="}"/>
                        <m:ctrlPr>
                          <a:rPr lang="fr-FR" i="1" smtClean="0">
                            <a:latin typeface="Cambria Math" panose="02040503050406030204" pitchFamily="18" charset="0"/>
                          </a:rPr>
                        </m:ctrlPr>
                      </m:dPr>
                      <m:e>
                        <m:r>
                          <a:rPr lang="fr-FR" b="0" i="1" smtClean="0">
                            <a:latin typeface="Cambria Math" panose="02040503050406030204" pitchFamily="18" charset="0"/>
                          </a:rPr>
                          <m:t>1;7;2;4;5;3</m:t>
                        </m:r>
                      </m:e>
                    </m:d>
                  </m:oMath>
                </a14:m>
                <a:r>
                  <a:rPr lang="fr-FR" dirty="0"/>
                  <a:t> n’a pas de mode </a:t>
                </a:r>
              </a:p>
              <a:p>
                <a:r>
                  <a:rPr lang="fr-FR" u="sng" dirty="0"/>
                  <a:t>Exemple 2 </a:t>
                </a:r>
                <a:r>
                  <a:rPr lang="fr-FR" dirty="0"/>
                  <a:t>: la série </a:t>
                </a:r>
                <a14:m>
                  <m:oMath xmlns:m="http://schemas.openxmlformats.org/officeDocument/2006/math">
                    <m:d>
                      <m:dPr>
                        <m:begChr m:val="{"/>
                        <m:endChr m:val="}"/>
                        <m:ctrlPr>
                          <a:rPr lang="fr-FR" i="1" smtClean="0">
                            <a:latin typeface="Cambria Math" panose="02040503050406030204" pitchFamily="18" charset="0"/>
                          </a:rPr>
                        </m:ctrlPr>
                      </m:dPr>
                      <m:e>
                        <m:r>
                          <a:rPr lang="fr-FR" b="0" i="1" smtClean="0">
                            <a:latin typeface="Cambria Math" panose="02040503050406030204" pitchFamily="18" charset="0"/>
                          </a:rPr>
                          <m:t>2;1;2;2;3;1;5;4;4;5;4</m:t>
                        </m:r>
                      </m:e>
                    </m:d>
                  </m:oMath>
                </a14:m>
                <a:r>
                  <a:rPr lang="fr-FR" dirty="0"/>
                  <a:t> a deux modes à savoir 2 et 4.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1043" t="-2241" r="-1913"/>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6096000" y="0"/>
            <a:ext cx="2466975" cy="1847850"/>
          </a:xfrm>
          <a:prstGeom prst="rect">
            <a:avLst/>
          </a:prstGeom>
        </p:spPr>
      </p:pic>
      <p:pic>
        <p:nvPicPr>
          <p:cNvPr id="5" name="Image 4"/>
          <p:cNvPicPr>
            <a:picLocks noChangeAspect="1"/>
          </p:cNvPicPr>
          <p:nvPr/>
        </p:nvPicPr>
        <p:blipFill>
          <a:blip r:embed="rId4"/>
          <a:stretch>
            <a:fillRect/>
          </a:stretch>
        </p:blipFill>
        <p:spPr>
          <a:xfrm>
            <a:off x="9107300" y="0"/>
            <a:ext cx="2419350" cy="1885950"/>
          </a:xfrm>
          <a:prstGeom prst="rect">
            <a:avLst/>
          </a:prstGeom>
        </p:spPr>
      </p:pic>
      <p:pic>
        <p:nvPicPr>
          <p:cNvPr id="6" name="Image 5"/>
          <p:cNvPicPr>
            <a:picLocks noChangeAspect="1"/>
          </p:cNvPicPr>
          <p:nvPr/>
        </p:nvPicPr>
        <p:blipFill>
          <a:blip r:embed="rId5"/>
          <a:stretch>
            <a:fillRect/>
          </a:stretch>
        </p:blipFill>
        <p:spPr>
          <a:xfrm>
            <a:off x="1035283" y="241862"/>
            <a:ext cx="2326132" cy="1596533"/>
          </a:xfrm>
          <a:prstGeom prst="rect">
            <a:avLst/>
          </a:prstGeom>
        </p:spPr>
      </p:pic>
    </p:spTree>
    <p:extLst>
      <p:ext uri="{BB962C8B-B14F-4D97-AF65-F5344CB8AC3E}">
        <p14:creationId xmlns:p14="http://schemas.microsoft.com/office/powerpoint/2010/main" val="268567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5179" y="223838"/>
            <a:ext cx="3767418" cy="1087156"/>
          </a:xfrm>
        </p:spPr>
        <p:txBody>
          <a:bodyPr/>
          <a:lstStyle/>
          <a:p>
            <a:pPr algn="ctr"/>
            <a:r>
              <a:rPr lang="fr-FR" b="1" dirty="0">
                <a:latin typeface="Times New Roman" panose="02020603050405020304" pitchFamily="18" charset="0"/>
                <a:cs typeface="Times New Roman" panose="02020603050405020304" pitchFamily="18" charset="0"/>
              </a:rPr>
              <a:t>La médiane </a:t>
            </a:r>
          </a:p>
        </p:txBody>
      </p:sp>
      <p:sp>
        <p:nvSpPr>
          <p:cNvPr id="3" name="Espace réservé du contenu 2"/>
          <p:cNvSpPr>
            <a:spLocks noGrp="1"/>
          </p:cNvSpPr>
          <p:nvPr>
            <p:ph idx="1"/>
          </p:nvPr>
        </p:nvSpPr>
        <p:spPr>
          <a:xfrm>
            <a:off x="271182" y="2387900"/>
            <a:ext cx="10515600" cy="4141862"/>
          </a:xfrm>
        </p:spPr>
        <p:txBody>
          <a:bodyPr>
            <a:normAutofit lnSpcReduction="10000"/>
          </a:bodyPr>
          <a:lstStyle/>
          <a:p>
            <a:r>
              <a:rPr lang="fr-FR" dirty="0">
                <a:latin typeface="Garamond" panose="02020404030301010803" pitchFamily="18" charset="0"/>
              </a:rPr>
              <a:t>C’est la valeur qui sépare une série d’observations ordonnées en ordre croissant ou décroissant,  en  deux  parties  comportant  le  même  nombre  d’observations.  On  la désigne par la notation Me.</a:t>
            </a:r>
          </a:p>
          <a:p>
            <a:pPr marL="0" indent="0">
              <a:buNone/>
            </a:pPr>
            <a:r>
              <a:rPr lang="fr-FR" b="1" dirty="0">
                <a:latin typeface="Garamond" panose="02020404030301010803" pitchFamily="18" charset="0"/>
              </a:rPr>
              <a:t>Méthode de calcul – cas général </a:t>
            </a:r>
          </a:p>
          <a:p>
            <a:pPr>
              <a:buFont typeface="Wingdings" panose="05000000000000000000" pitchFamily="2" charset="2"/>
              <a:buChar char="ü"/>
            </a:pPr>
            <a:r>
              <a:rPr lang="fr-FR" dirty="0">
                <a:latin typeface="Garamond" panose="02020404030301010803" pitchFamily="18" charset="0"/>
              </a:rPr>
              <a:t>Présenter  les  données  sous  forme  de  série.  Lorsque  les  données  sont présentées sous forme de tableau de distribution, les convertir en série;</a:t>
            </a:r>
          </a:p>
          <a:p>
            <a:pPr>
              <a:buFont typeface="Wingdings" panose="05000000000000000000" pitchFamily="2" charset="2"/>
              <a:buChar char="ü"/>
            </a:pPr>
            <a:r>
              <a:rPr lang="fr-FR" dirty="0">
                <a:latin typeface="Garamond" panose="02020404030301010803" pitchFamily="18" charset="0"/>
              </a:rPr>
              <a:t>Ordonner la série par ordre croissant ou décroissant;</a:t>
            </a:r>
          </a:p>
          <a:p>
            <a:pPr>
              <a:buFont typeface="Wingdings" panose="05000000000000000000" pitchFamily="2" charset="2"/>
              <a:buChar char="ü"/>
            </a:pPr>
            <a:r>
              <a:rPr lang="fr-FR" dirty="0">
                <a:latin typeface="Garamond" panose="02020404030301010803" pitchFamily="18" charset="0"/>
              </a:rPr>
              <a:t>Déterminer  si  la  série  comprend  un  nombre  pair  ou  impair  d’unités statistiques. </a:t>
            </a:r>
          </a:p>
        </p:txBody>
      </p:sp>
      <p:pic>
        <p:nvPicPr>
          <p:cNvPr id="4" name="Image 3"/>
          <p:cNvPicPr>
            <a:picLocks noChangeAspect="1"/>
          </p:cNvPicPr>
          <p:nvPr/>
        </p:nvPicPr>
        <p:blipFill>
          <a:blip r:embed="rId2"/>
          <a:stretch>
            <a:fillRect/>
          </a:stretch>
        </p:blipFill>
        <p:spPr>
          <a:xfrm>
            <a:off x="8028986" y="0"/>
            <a:ext cx="4163014" cy="1954586"/>
          </a:xfrm>
          <a:prstGeom prst="rect">
            <a:avLst/>
          </a:prstGeom>
        </p:spPr>
      </p:pic>
      <p:pic>
        <p:nvPicPr>
          <p:cNvPr id="5" name="Image 4"/>
          <p:cNvPicPr>
            <a:picLocks noChangeAspect="1"/>
          </p:cNvPicPr>
          <p:nvPr/>
        </p:nvPicPr>
        <p:blipFill>
          <a:blip r:embed="rId3"/>
          <a:stretch>
            <a:fillRect/>
          </a:stretch>
        </p:blipFill>
        <p:spPr>
          <a:xfrm>
            <a:off x="271182" y="0"/>
            <a:ext cx="4413997" cy="2387900"/>
          </a:xfrm>
          <a:prstGeom prst="rect">
            <a:avLst/>
          </a:prstGeom>
        </p:spPr>
      </p:pic>
    </p:spTree>
    <p:extLst>
      <p:ext uri="{BB962C8B-B14F-4D97-AF65-F5344CB8AC3E}">
        <p14:creationId xmlns:p14="http://schemas.microsoft.com/office/powerpoint/2010/main" val="200472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La médiane </a:t>
            </a:r>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fontScale="92500" lnSpcReduction="20000"/>
              </a:bodyPr>
              <a:lstStyle/>
              <a:p>
                <a:r>
                  <a:rPr lang="fr-FR" dirty="0">
                    <a:latin typeface="Garamond" panose="02020404030301010803" pitchFamily="18" charset="0"/>
                  </a:rPr>
                  <a:t>Soit N le nombre d’observations :</a:t>
                </a:r>
              </a:p>
              <a:p>
                <a:pPr marL="0" indent="0">
                  <a:buNone/>
                </a:pPr>
                <a:r>
                  <a:rPr lang="fr-FR" b="1" dirty="0">
                    <a:latin typeface="Garamond" panose="02020404030301010803" pitchFamily="18" charset="0"/>
                  </a:rPr>
                  <a:t>Cas où N est impair :</a:t>
                </a:r>
                <a:r>
                  <a:rPr lang="fr-FR" dirty="0">
                    <a:latin typeface="Garamond" panose="02020404030301010803" pitchFamily="18" charset="0"/>
                  </a:rPr>
                  <a:t> </a:t>
                </a:r>
              </a:p>
              <a:p>
                <a:pPr marL="0" indent="0">
                  <a:buNone/>
                </a:pPr>
                <a:r>
                  <a:rPr lang="fr-FR" dirty="0">
                    <a:latin typeface="Garamond" panose="02020404030301010803" pitchFamily="18" charset="0"/>
                  </a:rPr>
                  <a:t> Dans ce cas la médiane est la valeur qui occupe le rang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𝑁</m:t>
                        </m:r>
                        <m:r>
                          <a:rPr lang="fr-FR" b="0" i="1" smtClean="0">
                            <a:latin typeface="Cambria Math" panose="02040503050406030204" pitchFamily="18" charset="0"/>
                          </a:rPr>
                          <m:t>+1</m:t>
                        </m:r>
                      </m:num>
                      <m:den>
                        <m:r>
                          <a:rPr lang="fr-FR" b="0" i="1" smtClean="0">
                            <a:latin typeface="Cambria Math" panose="02040503050406030204" pitchFamily="18" charset="0"/>
                          </a:rPr>
                          <m:t>2</m:t>
                        </m:r>
                      </m:den>
                    </m:f>
                  </m:oMath>
                </a14:m>
                <a:r>
                  <a:rPr lang="fr-FR" dirty="0">
                    <a:latin typeface="Garamond" panose="02020404030301010803" pitchFamily="18" charset="0"/>
                  </a:rPr>
                  <a:t> dans la série ordonnée.</a:t>
                </a:r>
              </a:p>
              <a:p>
                <a:pPr marL="0" indent="0">
                  <a:buNone/>
                </a:pPr>
                <a:r>
                  <a:rPr lang="fr-FR" u="sng" dirty="0">
                    <a:latin typeface="Garamond" panose="02020404030301010803" pitchFamily="18" charset="0"/>
                  </a:rPr>
                  <a:t>Exemple1 : </a:t>
                </a:r>
                <a:r>
                  <a:rPr lang="fr-FR" dirty="0">
                    <a:latin typeface="Garamond" panose="02020404030301010803" pitchFamily="18" charset="0"/>
                  </a:rPr>
                  <a:t>Série S = 2 ; 4 ; 4 ; 6 ; 7 ; 8 ; 10 ; 10 ; 12</a:t>
                </a:r>
              </a:p>
              <a:p>
                <a:pPr marL="0" indent="0">
                  <a:buNone/>
                </a:pPr>
                <a:r>
                  <a:rPr lang="fr-FR" dirty="0">
                    <a:latin typeface="Garamond" panose="02020404030301010803" pitchFamily="18" charset="0"/>
                  </a:rPr>
                  <a:t>N= 9,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9+1</m:t>
                        </m:r>
                      </m:num>
                      <m:den>
                        <m:r>
                          <a:rPr lang="fr-FR" b="0" i="1" smtClean="0">
                            <a:latin typeface="Cambria Math" panose="02040503050406030204" pitchFamily="18" charset="0"/>
                          </a:rPr>
                          <m:t>2</m:t>
                        </m:r>
                      </m:den>
                    </m:f>
                    <m:r>
                      <a:rPr lang="fr-FR" b="0" i="0" smtClean="0">
                        <a:latin typeface="Cambria Math" panose="02040503050406030204" pitchFamily="18" charset="0"/>
                      </a:rPr>
                      <m:t>=5 </m:t>
                    </m:r>
                    <m:r>
                      <m:rPr>
                        <m:sty m:val="p"/>
                      </m:rPr>
                      <a:rPr lang="fr-FR" b="0" i="0" smtClean="0">
                        <a:latin typeface="Cambria Math" panose="02040503050406030204" pitchFamily="18" charset="0"/>
                      </a:rPr>
                      <m:t>donc</m:t>
                    </m:r>
                    <m:r>
                      <a:rPr lang="fr-FR" b="0" i="0" smtClean="0">
                        <a:latin typeface="Cambria Math" panose="02040503050406030204" pitchFamily="18" charset="0"/>
                      </a:rPr>
                      <m:t>  </m:t>
                    </m:r>
                  </m:oMath>
                </a14:m>
                <a:r>
                  <a:rPr lang="fr-FR" dirty="0">
                    <a:latin typeface="Garamond" panose="02020404030301010803" pitchFamily="18" charset="0"/>
                  </a:rPr>
                  <a:t>la médiane est la 5</a:t>
                </a:r>
                <a:r>
                  <a:rPr lang="fr-FR" baseline="30000" dirty="0">
                    <a:latin typeface="Garamond" panose="02020404030301010803" pitchFamily="18" charset="0"/>
                  </a:rPr>
                  <a:t>ème</a:t>
                </a:r>
                <a:r>
                  <a:rPr lang="fr-FR" dirty="0">
                    <a:latin typeface="Garamond" panose="02020404030301010803" pitchFamily="18" charset="0"/>
                  </a:rPr>
                  <a:t>  </a:t>
                </a:r>
                <a:r>
                  <a:rPr lang="fr-FR" dirty="0" err="1">
                    <a:latin typeface="Garamond" panose="02020404030301010803" pitchFamily="18" charset="0"/>
                  </a:rPr>
                  <a:t>valeure</a:t>
                </a:r>
                <a:r>
                  <a:rPr lang="fr-FR" dirty="0">
                    <a:latin typeface="Garamond" panose="02020404030301010803" pitchFamily="18" charset="0"/>
                  </a:rPr>
                  <a:t>.</a:t>
                </a:r>
              </a:p>
              <a:p>
                <a:pPr marL="0" indent="0">
                  <a:buNone/>
                </a:pPr>
                <a:r>
                  <a:rPr lang="fr-FR" dirty="0">
                    <a:latin typeface="Garamond" panose="02020404030301010803" pitchFamily="18" charset="0"/>
                  </a:rPr>
                  <a:t>Ici, la médiane est égale à 7. </a:t>
                </a:r>
              </a:p>
              <a:p>
                <a:pPr marL="0" indent="0">
                  <a:buNone/>
                </a:pPr>
                <a:r>
                  <a:rPr lang="fr-FR" u="sng" dirty="0">
                    <a:latin typeface="Garamond" panose="02020404030301010803" pitchFamily="18" charset="0"/>
                  </a:rPr>
                  <a:t>Exemple2</a:t>
                </a:r>
                <a:r>
                  <a:rPr lang="fr-FR" dirty="0">
                    <a:latin typeface="Garamond" panose="02020404030301010803" pitchFamily="18" charset="0"/>
                  </a:rPr>
                  <a:t>: Soit une série de 11 observations de poids ordonnés de façon croissante: 59, 64, 66, 67, 69, 76, 78, 79, 84, 89, 90. L'on voit facilement que la médiane est égale à 76 Kg. La médiane correspond bien à la valeur de la 6ème observation, car : (11+1)/2 = 6.</a:t>
                </a:r>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fr-FR">
                    <a:noFill/>
                  </a:rPr>
                  <a:t> </a:t>
                </a:r>
              </a:p>
            </p:txBody>
          </p:sp>
        </mc:Fallback>
      </mc:AlternateContent>
    </p:spTree>
    <p:extLst>
      <p:ext uri="{BB962C8B-B14F-4D97-AF65-F5344CB8AC3E}">
        <p14:creationId xmlns:p14="http://schemas.microsoft.com/office/powerpoint/2010/main" val="86109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352B5E-F4DE-4FA8-A0E1-1186ED2832C9}"/>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La médiane </a:t>
            </a:r>
            <a:endParaRPr lang="fr-FR" dirty="0"/>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EFE5DE11-9AE9-4456-9743-326BCAFB50E1}"/>
                  </a:ext>
                </a:extLst>
              </p:cNvPr>
              <p:cNvSpPr>
                <a:spLocks noGrp="1"/>
              </p:cNvSpPr>
              <p:nvPr>
                <p:ph idx="1"/>
              </p:nvPr>
            </p:nvSpPr>
            <p:spPr/>
            <p:txBody>
              <a:bodyPr/>
              <a:lstStyle/>
              <a:p>
                <a:pPr marL="0" indent="0">
                  <a:buNone/>
                </a:pPr>
                <a:r>
                  <a:rPr lang="fr-FR" b="1" dirty="0"/>
                  <a:t>Cas où N est pair :</a:t>
                </a:r>
              </a:p>
              <a:p>
                <a:pPr marL="0" indent="0">
                  <a:buNone/>
                </a:pPr>
                <a:r>
                  <a:rPr lang="fr-FR" dirty="0">
                    <a:latin typeface="Garamond" panose="02020404030301010803" pitchFamily="18" charset="0"/>
                  </a:rPr>
                  <a:t>Dans ce cas la médiane est la moyenne des valeurs de rangs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𝑁</m:t>
                        </m:r>
                      </m:num>
                      <m:den>
                        <m:r>
                          <a:rPr lang="fr-FR" i="1">
                            <a:latin typeface="Cambria Math" panose="02040503050406030204" pitchFamily="18" charset="0"/>
                          </a:rPr>
                          <m:t>2</m:t>
                        </m:r>
                      </m:den>
                    </m:f>
                  </m:oMath>
                </a14:m>
                <a:r>
                  <a:rPr lang="fr-FR" dirty="0">
                    <a:latin typeface="Garamond" panose="02020404030301010803" pitchFamily="18" charset="0"/>
                  </a:rPr>
                  <a:t> et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𝑁</m:t>
                        </m:r>
                      </m:num>
                      <m:den>
                        <m:r>
                          <a:rPr lang="fr-FR" i="1">
                            <a:latin typeface="Cambria Math" panose="02040503050406030204" pitchFamily="18" charset="0"/>
                          </a:rPr>
                          <m:t>2</m:t>
                        </m:r>
                      </m:den>
                    </m:f>
                  </m:oMath>
                </a14:m>
                <a:r>
                  <a:rPr lang="fr-FR" dirty="0">
                    <a:latin typeface="Garamond" panose="02020404030301010803" pitchFamily="18" charset="0"/>
                  </a:rPr>
                  <a:t>+1</a:t>
                </a:r>
              </a:p>
              <a:p>
                <a:pPr marL="0" indent="0">
                  <a:buNone/>
                </a:pPr>
                <a:r>
                  <a:rPr lang="fr-FR" dirty="0">
                    <a:latin typeface="Garamond" panose="02020404030301010803" pitchFamily="18" charset="0"/>
                  </a:rPr>
                  <a:t>Si n est un nombre pair, par exemple, pour une série de 10 observations de poids: 59, 64, 66, 67, 69, 76, 79, 84, 89, 90, </a:t>
                </a:r>
              </a:p>
              <a:p>
                <a:pPr marL="0" indent="0">
                  <a:buNone/>
                </a:pPr>
                <a:r>
                  <a:rPr lang="fr-FR" dirty="0">
                    <a:latin typeface="Garamond" panose="02020404030301010803" pitchFamily="18" charset="0"/>
                  </a:rPr>
                  <a:t>la médiane se situe entre la valeur de la 5ème observation (69Kg) et celle de la 6ème observation (76 Kg), puisque (10+1)/2 = 5,5. </a:t>
                </a:r>
              </a:p>
              <a:p>
                <a:pPr marL="0" indent="0">
                  <a:buNone/>
                </a:pPr>
                <a:r>
                  <a:rPr lang="fr-FR" dirty="0">
                    <a:latin typeface="Garamond" panose="02020404030301010803" pitchFamily="18" charset="0"/>
                  </a:rPr>
                  <a:t>Mais où plus précisément</a:t>
                </a:r>
              </a:p>
              <a:p>
                <a:endParaRPr lang="fr-FR" dirty="0"/>
              </a:p>
            </p:txBody>
          </p:sp>
        </mc:Choice>
        <mc:Fallback>
          <p:sp>
            <p:nvSpPr>
              <p:cNvPr id="3" name="Espace réservé du contenu 2">
                <a:extLst>
                  <a:ext uri="{FF2B5EF4-FFF2-40B4-BE49-F238E27FC236}">
                    <a16:creationId xmlns:a16="http://schemas.microsoft.com/office/drawing/2014/main" id="{EFE5DE11-9AE9-4456-9743-326BCAFB50E1}"/>
                  </a:ext>
                </a:extLst>
              </p:cNvPr>
              <p:cNvSpPr>
                <a:spLocks noGrp="1" noRot="1" noChangeAspect="1" noMove="1" noResize="1" noEditPoints="1" noAdjustHandles="1" noChangeArrowheads="1" noChangeShapeType="1" noTextEdit="1"/>
              </p:cNvSpPr>
              <p:nvPr>
                <p:ph idx="1"/>
              </p:nvPr>
            </p:nvSpPr>
            <p:spPr>
              <a:blipFill>
                <a:blip r:embed="rId2"/>
                <a:stretch>
                  <a:fillRect l="-1217" t="-2241" r="-1391"/>
                </a:stretch>
              </a:blipFill>
            </p:spPr>
            <p:txBody>
              <a:bodyPr/>
              <a:lstStyle/>
              <a:p>
                <a:r>
                  <a:rPr lang="fr-FR">
                    <a:noFill/>
                  </a:rPr>
                  <a:t> </a:t>
                </a:r>
              </a:p>
            </p:txBody>
          </p:sp>
        </mc:Fallback>
      </mc:AlternateContent>
    </p:spTree>
    <p:extLst>
      <p:ext uri="{BB962C8B-B14F-4D97-AF65-F5344CB8AC3E}">
        <p14:creationId xmlns:p14="http://schemas.microsoft.com/office/powerpoint/2010/main" val="159524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5831541" cy="1006475"/>
          </a:xfrm>
        </p:spPr>
        <p:txBody>
          <a:bodyPr/>
          <a:lstStyle/>
          <a:p>
            <a:pPr algn="ctr"/>
            <a:r>
              <a:rPr lang="fr-FR" b="1" dirty="0">
                <a:latin typeface="Garamond" panose="02020404030301010803" pitchFamily="18" charset="0"/>
                <a:cs typeface="Times New Roman" panose="02020603050405020304" pitchFamily="18" charset="0"/>
              </a:rPr>
              <a:t>La médiane </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normAutofit/>
              </a:bodyPr>
              <a:lstStyle/>
              <a:p>
                <a:pPr marL="0" indent="0">
                  <a:buNone/>
                </a:pPr>
                <a:endParaRPr lang="fr-FR" dirty="0">
                  <a:latin typeface="Garamond" panose="02020404030301010803" pitchFamily="18" charset="0"/>
                </a:endParaRPr>
              </a:p>
              <a:p>
                <a:pPr marL="0" indent="0">
                  <a:buNone/>
                </a:pPr>
                <a:r>
                  <a:rPr lang="fr-FR" dirty="0">
                    <a:latin typeface="Garamond" panose="02020404030301010803" pitchFamily="18" charset="0"/>
                  </a:rPr>
                  <a:t>La médiane vaut donc : (69 + 76)/2 = 72.5 Kg.</a:t>
                </a:r>
              </a:p>
              <a:p>
                <a:pPr marL="0" indent="0">
                  <a:buNone/>
                </a:pPr>
                <a:r>
                  <a:rPr lang="fr-FR" dirty="0">
                    <a:latin typeface="Garamond" panose="02020404030301010803" pitchFamily="18" charset="0"/>
                  </a:rPr>
                  <a:t> On peut aussi dire que la médiane est égale à la valeur correspondant à la moyenne arithmétique des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𝑁</m:t>
                        </m:r>
                      </m:num>
                      <m:den>
                        <m:r>
                          <a:rPr lang="fr-FR" i="1">
                            <a:latin typeface="Cambria Math" panose="02040503050406030204" pitchFamily="18" charset="0"/>
                          </a:rPr>
                          <m:t>2</m:t>
                        </m:r>
                      </m:den>
                    </m:f>
                  </m:oMath>
                </a14:m>
                <a:r>
                  <a:rPr lang="fr-FR" dirty="0">
                    <a:latin typeface="Garamond" panose="02020404030301010803" pitchFamily="18" charset="0"/>
                  </a:rPr>
                  <a:t> )et(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𝑁</m:t>
                        </m:r>
                      </m:num>
                      <m:den>
                        <m:r>
                          <a:rPr lang="fr-FR" i="1">
                            <a:latin typeface="Cambria Math" panose="02040503050406030204" pitchFamily="18" charset="0"/>
                          </a:rPr>
                          <m:t>2</m:t>
                        </m:r>
                      </m:den>
                    </m:f>
                  </m:oMath>
                </a14:m>
                <a:r>
                  <a:rPr lang="fr-FR" dirty="0">
                    <a:latin typeface="Garamond" panose="02020404030301010803" pitchFamily="18" charset="0"/>
                  </a:rPr>
                  <a:t>+1)</a:t>
                </a:r>
                <a:r>
                  <a:rPr lang="fr-FR" dirty="0" err="1">
                    <a:latin typeface="Garamond" panose="02020404030301010803" pitchFamily="18" charset="0"/>
                  </a:rPr>
                  <a:t>ème</a:t>
                </a:r>
                <a:r>
                  <a:rPr lang="fr-FR" dirty="0">
                    <a:latin typeface="Garamond" panose="02020404030301010803" pitchFamily="18" charset="0"/>
                  </a:rPr>
                  <a:t> valeurs : </a:t>
                </a:r>
              </a:p>
              <a:p>
                <a:pPr marL="0" indent="0">
                  <a:buNone/>
                </a:pPr>
                <a:r>
                  <a:rPr lang="fr-FR" dirty="0">
                    <a:latin typeface="Garamond" panose="02020404030301010803" pitchFamily="18" charset="0"/>
                  </a:rPr>
                  <a:t>10/2=5 (5ème rang) et 10/2 + 1= 5+1 = 6 (6ème rang)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𝑁</m:t>
                        </m:r>
                      </m:num>
                      <m:den>
                        <m:r>
                          <a:rPr lang="fr-FR" i="1">
                            <a:latin typeface="Cambria Math" panose="02040503050406030204" pitchFamily="18" charset="0"/>
                          </a:rPr>
                          <m:t>2</m:t>
                        </m:r>
                      </m:den>
                    </m:f>
                  </m:oMath>
                </a14:m>
                <a:r>
                  <a:rPr lang="fr-FR" dirty="0">
                    <a:latin typeface="Garamond" panose="02020404030301010803" pitchFamily="18" charset="0"/>
                  </a:rPr>
                  <a:t> = 69 et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𝑁</m:t>
                        </m:r>
                      </m:num>
                      <m:den>
                        <m:r>
                          <a:rPr lang="fr-FR" i="1">
                            <a:latin typeface="Cambria Math" panose="02040503050406030204" pitchFamily="18" charset="0"/>
                          </a:rPr>
                          <m:t>2</m:t>
                        </m:r>
                      </m:den>
                    </m:f>
                  </m:oMath>
                </a14:m>
                <a:r>
                  <a:rPr lang="fr-FR" dirty="0">
                    <a:latin typeface="Garamond" panose="02020404030301010803" pitchFamily="18" charset="0"/>
                  </a:rPr>
                  <a:t>+1</a:t>
                </a:r>
              </a:p>
              <a:p>
                <a:pPr marL="0" indent="0">
                  <a:buNone/>
                </a:pPr>
                <a:r>
                  <a:rPr lang="fr-FR" dirty="0">
                    <a:latin typeface="Garamond" panose="02020404030301010803" pitchFamily="18" charset="0"/>
                  </a:rPr>
                  <a:t> =76 </a:t>
                </a:r>
              </a:p>
              <a:p>
                <a:pPr marL="0" indent="0">
                  <a:buNone/>
                </a:pPr>
                <a:r>
                  <a:rPr lang="fr-FR" dirty="0">
                    <a:latin typeface="Garamond" panose="02020404030301010803" pitchFamily="18" charset="0"/>
                  </a:rPr>
                  <a:t>On peut aussi se limiter à parler d'intervalle médian. Pour l'exemple, on trouve l'intervalle [69 ; 76] Kg. </a:t>
                </a:r>
                <a:endParaRPr lang="fr-FR" b="0" dirty="0">
                  <a:latin typeface="Garamond" panose="02020404030301010803" pitchFamily="18" charset="0"/>
                </a:endParaRP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fr-FR">
                    <a:noFill/>
                  </a:rPr>
                  <a:t> </a:t>
                </a:r>
              </a:p>
            </p:txBody>
          </p:sp>
        </mc:Fallback>
      </mc:AlternateContent>
    </p:spTree>
    <p:extLst>
      <p:ext uri="{BB962C8B-B14F-4D97-AF65-F5344CB8AC3E}">
        <p14:creationId xmlns:p14="http://schemas.microsoft.com/office/powerpoint/2010/main" val="4037256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190A9-02F8-477D-95A2-A9056791A1CD}"/>
              </a:ext>
            </a:extLst>
          </p:cNvPr>
          <p:cNvSpPr>
            <a:spLocks noGrp="1"/>
          </p:cNvSpPr>
          <p:nvPr>
            <p:ph type="title"/>
          </p:nvPr>
        </p:nvSpPr>
        <p:spPr>
          <a:xfrm>
            <a:off x="838200" y="365125"/>
            <a:ext cx="5484223" cy="1280795"/>
          </a:xfrm>
        </p:spPr>
        <p:txBody>
          <a:bodyPr>
            <a:normAutofit fontScale="90000"/>
          </a:bodyPr>
          <a:lstStyle/>
          <a:p>
            <a:pPr algn="ctr"/>
            <a:r>
              <a:rPr lang="fr-FR" b="1" dirty="0">
                <a:latin typeface="Garamond" panose="02020404030301010803" pitchFamily="18" charset="0"/>
                <a:cs typeface="Times New Roman" panose="02020603050405020304" pitchFamily="18" charset="0"/>
              </a:rPr>
              <a:t>Résultats attendus</a:t>
            </a:r>
            <a:br>
              <a:rPr lang="fr-FR" b="1" dirty="0">
                <a:latin typeface="Garamond" panose="02020404030301010803" pitchFamily="18" charset="0"/>
                <a:cs typeface="Times New Roman" panose="02020603050405020304" pitchFamily="18" charset="0"/>
              </a:rPr>
            </a:br>
            <a:endParaRPr lang="fr-FR" dirty="0">
              <a:latin typeface="Garamond" panose="02020404030301010803"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DC51FD5-9B16-4FD3-A2C9-A53309193E88}"/>
              </a:ext>
            </a:extLst>
          </p:cNvPr>
          <p:cNvSpPr>
            <a:spLocks noGrp="1"/>
          </p:cNvSpPr>
          <p:nvPr>
            <p:ph idx="1"/>
          </p:nvPr>
        </p:nvSpPr>
        <p:spPr>
          <a:xfrm>
            <a:off x="838200" y="1423851"/>
            <a:ext cx="10056223" cy="5212080"/>
          </a:xfrm>
        </p:spPr>
        <p:txBody>
          <a:bodyPr>
            <a:normAutofit lnSpcReduction="10000"/>
          </a:bodyPr>
          <a:lstStyle/>
          <a:p>
            <a:r>
              <a:rPr lang="fr-FR" b="1" dirty="0">
                <a:latin typeface="Garamond" panose="02020404030301010803" pitchFamily="18" charset="0"/>
                <a:cs typeface="Times New Roman" panose="02020603050405020304" pitchFamily="18" charset="0"/>
              </a:rPr>
              <a:t>À l’issue de ce cours, les étudiants doivent avoir compris les notions suivantes  </a:t>
            </a:r>
          </a:p>
          <a:p>
            <a:r>
              <a:rPr lang="fr-FR" b="1" dirty="0">
                <a:latin typeface="Garamond" panose="02020404030301010803" pitchFamily="18" charset="0"/>
                <a:cs typeface="Times New Roman" panose="02020603050405020304" pitchFamily="18" charset="0"/>
              </a:rPr>
              <a:t>- Statistiques </a:t>
            </a:r>
          </a:p>
          <a:p>
            <a:r>
              <a:rPr lang="fr-FR" b="1" dirty="0">
                <a:latin typeface="Garamond" panose="02020404030301010803" pitchFamily="18" charset="0"/>
                <a:cs typeface="Times New Roman" panose="02020603050405020304" pitchFamily="18" charset="0"/>
              </a:rPr>
              <a:t>- Statistique </a:t>
            </a:r>
          </a:p>
          <a:p>
            <a:r>
              <a:rPr lang="fr-FR" b="1" dirty="0">
                <a:latin typeface="Garamond" panose="02020404030301010803" pitchFamily="18" charset="0"/>
                <a:cs typeface="Times New Roman" panose="02020603050405020304" pitchFamily="18" charset="0"/>
              </a:rPr>
              <a:t>- Variabilité </a:t>
            </a:r>
          </a:p>
          <a:p>
            <a:r>
              <a:rPr lang="fr-FR" b="1" dirty="0">
                <a:latin typeface="Garamond" panose="02020404030301010803" pitchFamily="18" charset="0"/>
                <a:cs typeface="Times New Roman" panose="02020603050405020304" pitchFamily="18" charset="0"/>
              </a:rPr>
              <a:t>- Données primaires et secondaires </a:t>
            </a:r>
          </a:p>
          <a:p>
            <a:r>
              <a:rPr lang="fr-FR" b="1" dirty="0">
                <a:latin typeface="Garamond" panose="02020404030301010803" pitchFamily="18" charset="0"/>
                <a:cs typeface="Times New Roman" panose="02020603050405020304" pitchFamily="18" charset="0"/>
              </a:rPr>
              <a:t>- Distribution de fréquence </a:t>
            </a:r>
          </a:p>
          <a:p>
            <a:r>
              <a:rPr lang="fr-FR" b="1" dirty="0">
                <a:latin typeface="Garamond" panose="02020404030301010803" pitchFamily="18" charset="0"/>
                <a:cs typeface="Times New Roman" panose="02020603050405020304" pitchFamily="18" charset="0"/>
              </a:rPr>
              <a:t>- Mesures de tendance centrale</a:t>
            </a:r>
          </a:p>
          <a:p>
            <a:pPr marL="0" indent="0">
              <a:buNone/>
            </a:pPr>
            <a:r>
              <a:rPr lang="fr-FR" b="1" dirty="0">
                <a:solidFill>
                  <a:srgbClr val="FF0000"/>
                </a:solidFill>
                <a:latin typeface="Garamond" panose="02020404030301010803" pitchFamily="18" charset="0"/>
                <a:cs typeface="Times New Roman" panose="02020603050405020304" pitchFamily="18" charset="0"/>
              </a:rPr>
              <a:t>      Moyenne, médiane, mode, etc.</a:t>
            </a:r>
          </a:p>
          <a:p>
            <a:r>
              <a:rPr lang="fr-FR" b="1" dirty="0">
                <a:latin typeface="Garamond" panose="02020404030301010803" pitchFamily="18" charset="0"/>
                <a:cs typeface="Times New Roman" panose="02020603050405020304" pitchFamily="18" charset="0"/>
              </a:rPr>
              <a:t>- Mesures de dispersion </a:t>
            </a:r>
          </a:p>
          <a:p>
            <a:pPr marL="0" indent="0">
              <a:buNone/>
            </a:pPr>
            <a:r>
              <a:rPr lang="fr-FR" b="1" dirty="0">
                <a:solidFill>
                  <a:srgbClr val="FF0000"/>
                </a:solidFill>
                <a:latin typeface="Garamond" panose="02020404030301010803" pitchFamily="18" charset="0"/>
                <a:cs typeface="Times New Roman" panose="02020603050405020304" pitchFamily="18" charset="0"/>
              </a:rPr>
              <a:t>     Écart interquartile, variance, coefficient de variation, etc.</a:t>
            </a:r>
          </a:p>
        </p:txBody>
      </p:sp>
      <p:pic>
        <p:nvPicPr>
          <p:cNvPr id="4" name="Image 3"/>
          <p:cNvPicPr>
            <a:picLocks noChangeAspect="1"/>
          </p:cNvPicPr>
          <p:nvPr/>
        </p:nvPicPr>
        <p:blipFill>
          <a:blip r:embed="rId2"/>
          <a:stretch>
            <a:fillRect/>
          </a:stretch>
        </p:blipFill>
        <p:spPr>
          <a:xfrm>
            <a:off x="6635931" y="1967184"/>
            <a:ext cx="5342709" cy="3781917"/>
          </a:xfrm>
          <a:prstGeom prst="rect">
            <a:avLst/>
          </a:prstGeom>
        </p:spPr>
      </p:pic>
    </p:spTree>
    <p:extLst>
      <p:ext uri="{BB962C8B-B14F-4D97-AF65-F5344CB8AC3E}">
        <p14:creationId xmlns:p14="http://schemas.microsoft.com/office/powerpoint/2010/main" val="600277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La médiane</a:t>
            </a:r>
            <a:r>
              <a:rPr lang="fr-FR" b="1" dirty="0">
                <a:latin typeface="Times New Roman" panose="02020603050405020304" pitchFamily="18" charset="0"/>
                <a:cs typeface="Times New Roman" panose="02020603050405020304" pitchFamily="18" charset="0"/>
              </a:rPr>
              <a:t> </a:t>
            </a:r>
            <a:endParaRPr lang="fr-FR" dirty="0"/>
          </a:p>
        </p:txBody>
      </p:sp>
      <p:sp>
        <p:nvSpPr>
          <p:cNvPr id="3" name="Espace réservé du contenu 2"/>
          <p:cNvSpPr>
            <a:spLocks noGrp="1"/>
          </p:cNvSpPr>
          <p:nvPr>
            <p:ph idx="1"/>
          </p:nvPr>
        </p:nvSpPr>
        <p:spPr>
          <a:xfrm>
            <a:off x="690282" y="1435660"/>
            <a:ext cx="10515600" cy="4351338"/>
          </a:xfrm>
        </p:spPr>
        <p:txBody>
          <a:bodyPr>
            <a:normAutofit fontScale="92500" lnSpcReduction="10000"/>
          </a:bodyPr>
          <a:lstStyle/>
          <a:p>
            <a:endParaRPr lang="fr-FR" dirty="0"/>
          </a:p>
          <a:p>
            <a:r>
              <a:rPr lang="fr-FR" b="1" dirty="0">
                <a:latin typeface="Garamond" panose="02020404030301010803" pitchFamily="18" charset="0"/>
              </a:rPr>
              <a:t>Méthode de calcul – cas des données groupées </a:t>
            </a:r>
            <a:endParaRPr lang="fr-FR" dirty="0">
              <a:latin typeface="Garamond" panose="02020404030301010803" pitchFamily="18" charset="0"/>
            </a:endParaRPr>
          </a:p>
          <a:p>
            <a:r>
              <a:rPr lang="fr-FR" dirty="0">
                <a:latin typeface="Garamond" panose="02020404030301010803" pitchFamily="18" charset="0"/>
              </a:rPr>
              <a:t>Si les données sont groupées par classes (cas des variables continues) il faut : </a:t>
            </a:r>
          </a:p>
          <a:p>
            <a:pPr>
              <a:buFont typeface="Wingdings" panose="05000000000000000000" pitchFamily="2" charset="2"/>
              <a:buChar char="ü"/>
            </a:pPr>
            <a:r>
              <a:rPr lang="fr-FR" dirty="0">
                <a:latin typeface="Garamond" panose="02020404030301010803" pitchFamily="18" charset="0"/>
              </a:rPr>
              <a:t>localiser la classe médiane, c’est-à-dire celle qui contient la médiane. </a:t>
            </a:r>
          </a:p>
          <a:p>
            <a:pPr>
              <a:buFont typeface="Wingdings" panose="05000000000000000000" pitchFamily="2" charset="2"/>
              <a:buChar char="ü"/>
            </a:pPr>
            <a:r>
              <a:rPr lang="fr-FR" dirty="0">
                <a:latin typeface="Garamond" panose="02020404030301010803" pitchFamily="18" charset="0"/>
              </a:rPr>
              <a:t>calculer par extrapolation linéaire la valeur de la médiane ; </a:t>
            </a:r>
          </a:p>
          <a:p>
            <a:pPr>
              <a:buFont typeface="Wingdings" panose="05000000000000000000" pitchFamily="2" charset="2"/>
              <a:buChar char="ü"/>
            </a:pPr>
            <a:r>
              <a:rPr lang="fr-FR" dirty="0">
                <a:latin typeface="Garamond" panose="02020404030301010803" pitchFamily="18" charset="0"/>
              </a:rPr>
              <a:t>ou  déterminer  la  médiane  par  projection  à  partir  du  diagramme  des fréquences cumulées. </a:t>
            </a:r>
          </a:p>
          <a:p>
            <a:pPr marL="0" indent="0">
              <a:buNone/>
            </a:pPr>
            <a:endParaRPr lang="fr-FR" dirty="0">
              <a:latin typeface="Garamond" panose="02020404030301010803" pitchFamily="18" charset="0"/>
            </a:endParaRPr>
          </a:p>
          <a:p>
            <a:pPr marL="0" indent="0">
              <a:buNone/>
            </a:pPr>
            <a:r>
              <a:rPr lang="fr-FR" b="1" dirty="0">
                <a:latin typeface="Garamond" panose="02020404030301010803" pitchFamily="18" charset="0"/>
              </a:rPr>
              <a:t>NB</a:t>
            </a:r>
            <a:r>
              <a:rPr lang="fr-FR" dirty="0">
                <a:latin typeface="Garamond" panose="02020404030301010803" pitchFamily="18" charset="0"/>
              </a:rPr>
              <a:t> : La classe médiane est celle dont la fréquence cumulée est ≥ 50 % et dont la classe précédente à une fréquence cumulée &lt; 50 %.</a:t>
            </a:r>
          </a:p>
        </p:txBody>
      </p:sp>
    </p:spTree>
    <p:extLst>
      <p:ext uri="{BB962C8B-B14F-4D97-AF65-F5344CB8AC3E}">
        <p14:creationId xmlns:p14="http://schemas.microsoft.com/office/powerpoint/2010/main" val="3242200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La médiane </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42047" y="1869141"/>
                <a:ext cx="11604812" cy="4867834"/>
              </a:xfrm>
            </p:spPr>
            <p:txBody>
              <a:bodyPr>
                <a:normAutofit/>
              </a:bodyPr>
              <a:lstStyle/>
              <a:p>
                <a:r>
                  <a:rPr lang="fr-FR" dirty="0">
                    <a:latin typeface="Garamond" panose="02020404030301010803" pitchFamily="18" charset="0"/>
                  </a:rPr>
                  <a:t>Si on note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𝑒</m:t>
                        </m:r>
                      </m:sub>
                    </m:sSub>
                  </m:oMath>
                </a14:m>
                <a:r>
                  <a:rPr lang="fr-FR" dirty="0">
                    <a:latin typeface="Garamond" panose="02020404030301010803" pitchFamily="18" charset="0"/>
                  </a:rPr>
                  <a:t> la médiane,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𝑒</m:t>
                        </m:r>
                      </m:e>
                      <m:sub>
                        <m:r>
                          <a:rPr lang="fr-FR" b="0" i="1" smtClean="0">
                            <a:latin typeface="Cambria Math" panose="02040503050406030204" pitchFamily="18" charset="0"/>
                          </a:rPr>
                          <m:t>1</m:t>
                        </m:r>
                      </m:sub>
                    </m:sSub>
                  </m:oMath>
                </a14:m>
                <a:r>
                  <a:rPr lang="fr-FR" dirty="0">
                    <a:latin typeface="Garamond" panose="02020404030301010803" pitchFamily="18" charset="0"/>
                  </a:rPr>
                  <a:t>  la borne inférieure de la classe médiane, F la fonction de répartition de la variable, et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𝑓</m:t>
                        </m:r>
                      </m:e>
                      <m:sub>
                        <m:r>
                          <a:rPr lang="fr-FR" b="0" i="1" smtClean="0">
                            <a:latin typeface="Cambria Math" panose="02040503050406030204" pitchFamily="18" charset="0"/>
                          </a:rPr>
                          <m:t>𝑀𝑒</m:t>
                        </m:r>
                      </m:sub>
                    </m:sSub>
                  </m:oMath>
                </a14:m>
                <a:r>
                  <a:rPr lang="fr-FR" dirty="0">
                    <a:latin typeface="Garamond" panose="02020404030301010803" pitchFamily="18" charset="0"/>
                  </a:rPr>
                  <a:t>  la fréquence de la classe médiane, on a alors </a:t>
                </a:r>
                <a14:m>
                  <m:oMath xmlns:m="http://schemas.openxmlformats.org/officeDocument/2006/math">
                    <m:r>
                      <a:rPr lang="fr-FR" b="0" i="1" smtClean="0">
                        <a:latin typeface="Cambria Math" panose="02040503050406030204" pitchFamily="18" charset="0"/>
                      </a:rPr>
                      <m:t>𝐹</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𝑒</m:t>
                            </m:r>
                          </m:e>
                          <m:sub>
                            <m:r>
                              <a:rPr lang="fr-FR" b="0" i="1" smtClean="0">
                                <a:latin typeface="Cambria Math" panose="02040503050406030204" pitchFamily="18" charset="0"/>
                              </a:rPr>
                              <m:t>1</m:t>
                            </m:r>
                          </m:sub>
                        </m:sSub>
                      </m:e>
                    </m:d>
                    <m:r>
                      <a:rPr lang="fr-FR" b="0" i="1" smtClean="0">
                        <a:latin typeface="Cambria Math" panose="02040503050406030204" pitchFamily="18" charset="0"/>
                      </a:rPr>
                      <m:t> </m:t>
                    </m:r>
                  </m:oMath>
                </a14:m>
                <a:r>
                  <a:rPr lang="fr-FR" dirty="0">
                    <a:latin typeface="Garamond" panose="02020404030301010803" pitchFamily="18" charset="0"/>
                  </a:rPr>
                  <a:t>est  la  fréquence  cumulée  à  la  classe  précédant  la  classe  médiane, </a:t>
                </a:r>
                <a14:m>
                  <m:oMath xmlns:m="http://schemas.openxmlformats.org/officeDocument/2006/math">
                    <m:r>
                      <a:rPr lang="fr-FR" b="0" i="1" smtClean="0">
                        <a:latin typeface="Cambria Math" panose="02040503050406030204" pitchFamily="18" charset="0"/>
                      </a:rPr>
                      <m:t>𝐹</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𝑒</m:t>
                            </m:r>
                          </m:e>
                          <m:sub>
                            <m:r>
                              <a:rPr lang="fr-FR" b="0" i="1" smtClean="0">
                                <a:latin typeface="Cambria Math" panose="02040503050406030204" pitchFamily="18" charset="0"/>
                              </a:rPr>
                              <m:t>2</m:t>
                            </m:r>
                          </m:sub>
                        </m:sSub>
                      </m:e>
                    </m:d>
                    <m:r>
                      <a:rPr lang="fr-FR" b="0" i="0" smtClean="0">
                        <a:latin typeface="Cambria Math" panose="02040503050406030204" pitchFamily="18" charset="0"/>
                      </a:rPr>
                      <m:t> </m:t>
                    </m:r>
                  </m:oMath>
                </a14:m>
                <a:r>
                  <a:rPr lang="fr-FR" dirty="0">
                    <a:latin typeface="Garamond" panose="02020404030301010803" pitchFamily="18" charset="0"/>
                  </a:rPr>
                  <a:t>la fréquence cumulée à la classe médiane et : </a:t>
                </a:r>
              </a:p>
              <a:p>
                <a:pPr marL="0" indent="0">
                  <a:buNone/>
                </a:pPr>
                <a:endParaRPr lang="fr-FR" dirty="0">
                  <a:latin typeface="Garamond" panose="02020404030301010803"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𝑒</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𝑒</m:t>
                          </m:r>
                        </m:e>
                        <m:sub>
                          <m:r>
                            <a:rPr lang="fr-FR" b="0" i="1" smtClean="0">
                              <a:latin typeface="Cambria Math" panose="02040503050406030204" pitchFamily="18" charset="0"/>
                            </a:rPr>
                            <m:t>1</m:t>
                          </m:r>
                        </m:sub>
                      </m:sSub>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0,5−</m:t>
                          </m:r>
                          <m:r>
                            <a:rPr lang="fr-FR" b="0" i="1" smtClean="0">
                              <a:latin typeface="Cambria Math" panose="02040503050406030204" pitchFamily="18" charset="0"/>
                            </a:rPr>
                            <m:t>𝐹</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𝑒</m:t>
                              </m:r>
                            </m:e>
                            <m:sub>
                              <m:r>
                                <a:rPr lang="fr-FR" b="0" i="1" smtClean="0">
                                  <a:latin typeface="Cambria Math" panose="02040503050406030204" pitchFamily="18" charset="0"/>
                                </a:rPr>
                                <m:t>1</m:t>
                              </m:r>
                            </m:sub>
                          </m:sSub>
                          <m:r>
                            <a:rPr lang="fr-FR" b="0" i="1" smtClean="0">
                              <a:latin typeface="Cambria Math" panose="02040503050406030204" pitchFamily="18" charset="0"/>
                            </a:rPr>
                            <m:t>)</m:t>
                          </m:r>
                        </m:num>
                        <m:den>
                          <m:r>
                            <a:rPr lang="fr-FR" b="0" i="1" smtClean="0">
                              <a:latin typeface="Cambria Math" panose="02040503050406030204" pitchFamily="18" charset="0"/>
                            </a:rPr>
                            <m:t>𝐹</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𝑒</m:t>
                                  </m:r>
                                </m:e>
                                <m:sub>
                                  <m:r>
                                    <a:rPr lang="fr-FR" b="0" i="1" smtClean="0">
                                      <a:latin typeface="Cambria Math" panose="02040503050406030204" pitchFamily="18" charset="0"/>
                                    </a:rPr>
                                    <m:t>2</m:t>
                                  </m:r>
                                </m:sub>
                              </m:sSub>
                            </m:e>
                          </m:d>
                          <m:r>
                            <a:rPr lang="fr-FR" b="0" i="1" smtClean="0">
                              <a:latin typeface="Cambria Math" panose="02040503050406030204" pitchFamily="18" charset="0"/>
                            </a:rPr>
                            <m:t>−</m:t>
                          </m:r>
                          <m:r>
                            <a:rPr lang="fr-FR" b="0" i="1" smtClean="0">
                              <a:latin typeface="Cambria Math" panose="02040503050406030204" pitchFamily="18" charset="0"/>
                            </a:rPr>
                            <m:t>𝐹</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𝑒</m:t>
                              </m:r>
                            </m:e>
                            <m:sub>
                              <m:r>
                                <a:rPr lang="fr-FR" b="0" i="1" smtClean="0">
                                  <a:latin typeface="Cambria Math" panose="02040503050406030204" pitchFamily="18" charset="0"/>
                                </a:rPr>
                                <m:t>1</m:t>
                              </m:r>
                            </m:sub>
                          </m:sSub>
                          <m:r>
                            <a:rPr lang="fr-FR" b="0" i="1" smtClean="0">
                              <a:latin typeface="Cambria Math" panose="02040503050406030204" pitchFamily="18" charset="0"/>
                            </a:rPr>
                            <m:t>)</m:t>
                          </m:r>
                        </m:den>
                      </m:f>
                      <m:r>
                        <a:rPr lang="fr-FR" i="1">
                          <a:latin typeface="Cambria Math" panose="02040503050406030204" pitchFamily="18" charset="0"/>
                          <a:ea typeface="Cambria Math" panose="02040503050406030204" pitchFamily="18" charset="0"/>
                        </a:rPr>
                        <m:t>×</m:t>
                      </m:r>
                      <m:d>
                        <m:dPr>
                          <m:ctrlPr>
                            <a:rPr lang="fr-FR" b="0" i="1" smtClean="0">
                              <a:latin typeface="Cambria Math" panose="02040503050406030204" pitchFamily="18" charset="0"/>
                              <a:ea typeface="Cambria Math" panose="02040503050406030204" pitchFamily="18" charset="0"/>
                            </a:rPr>
                          </m:ctrlPr>
                        </m:dPr>
                        <m:e>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𝑒</m:t>
                              </m:r>
                            </m:e>
                            <m:sub>
                              <m:r>
                                <a:rPr lang="fr-FR" b="0" i="1" smtClean="0">
                                  <a:latin typeface="Cambria Math" panose="02040503050406030204" pitchFamily="18" charset="0"/>
                                  <a:ea typeface="Cambria Math" panose="02040503050406030204" pitchFamily="18" charset="0"/>
                                </a:rPr>
                                <m:t>2</m:t>
                              </m:r>
                            </m:sub>
                          </m:sSub>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𝑒</m:t>
                              </m:r>
                            </m:e>
                            <m:sub>
                              <m:r>
                                <a:rPr lang="fr-FR" b="0" i="1" smtClean="0">
                                  <a:latin typeface="Cambria Math" panose="02040503050406030204" pitchFamily="18" charset="0"/>
                                  <a:ea typeface="Cambria Math" panose="02040503050406030204" pitchFamily="18" charset="0"/>
                                </a:rPr>
                                <m:t>1</m:t>
                              </m:r>
                            </m:sub>
                          </m:sSub>
                        </m:e>
                      </m:d>
                    </m:oMath>
                  </m:oMathPara>
                </a14:m>
                <a:endParaRPr lang="fr-FR" b="0" dirty="0">
                  <a:latin typeface="Garamond" panose="02020404030301010803" pitchFamily="18" charset="0"/>
                  <a:ea typeface="Cambria Math" panose="02040503050406030204" pitchFamily="18" charset="0"/>
                </a:endParaRPr>
              </a:p>
              <a:p>
                <a:pPr marL="0" indent="0">
                  <a:buNone/>
                </a:pPr>
                <a:r>
                  <a:rPr lang="fr-FR" dirty="0">
                    <a:latin typeface="Garamond" panose="02020404030301010803" pitchFamily="18" charset="0"/>
                  </a:rPr>
                  <a:t>Remarque : </a:t>
                </a:r>
              </a:p>
              <a:p>
                <a:pPr marL="0" indent="0">
                  <a:buNone/>
                </a:pPr>
                <a:r>
                  <a:rPr lang="fr-FR" dirty="0">
                    <a:latin typeface="Garamond" panose="02020404030301010803" pitchFamily="18" charset="0"/>
                  </a:rPr>
                  <a:t>Si les fréquences sont exprimées en % on a :</a:t>
                </a:r>
              </a:p>
              <a:p>
                <a:pPr marL="0" indent="0">
                  <a:buNone/>
                </a:pPr>
                <a:r>
                  <a:rPr lang="fr-FR" dirty="0">
                    <a:latin typeface="Garamond" panose="02020404030301010803" pitchFamily="18" charset="0"/>
                  </a:rPr>
                  <a:t>𝑀_𝑒=𝑒_1+(50−𝐹(𝑒_1))/(𝐹(𝑒_2 )−𝐹(𝑒_1))×(𝑒_2−𝑒_1 )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42047" y="1869141"/>
                <a:ext cx="11604812" cy="4867834"/>
              </a:xfrm>
              <a:blipFill>
                <a:blip r:embed="rId2"/>
                <a:stretch>
                  <a:fillRect l="-1104" t="-2256"/>
                </a:stretch>
              </a:blipFill>
            </p:spPr>
            <p:txBody>
              <a:bodyPr/>
              <a:lstStyle/>
              <a:p>
                <a:r>
                  <a:rPr lang="fr-FR">
                    <a:noFill/>
                  </a:rPr>
                  <a:t> </a:t>
                </a:r>
              </a:p>
            </p:txBody>
          </p:sp>
        </mc:Fallback>
      </mc:AlternateContent>
    </p:spTree>
    <p:extLst>
      <p:ext uri="{BB962C8B-B14F-4D97-AF65-F5344CB8AC3E}">
        <p14:creationId xmlns:p14="http://schemas.microsoft.com/office/powerpoint/2010/main" val="302012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8B68A-0FA6-4ECB-BE1C-835B973034B1}"/>
              </a:ext>
            </a:extLst>
          </p:cNvPr>
          <p:cNvSpPr>
            <a:spLocks noGrp="1"/>
          </p:cNvSpPr>
          <p:nvPr>
            <p:ph type="title"/>
          </p:nvPr>
        </p:nvSpPr>
        <p:spPr/>
        <p:txBody>
          <a:bodyPr>
            <a:normAutofit fontScale="90000"/>
          </a:bodyPr>
          <a:lstStyle/>
          <a:p>
            <a:r>
              <a:rPr lang="fr-FR" b="1" dirty="0">
                <a:latin typeface="Garamond" panose="02020404030301010803" pitchFamily="18" charset="0"/>
                <a:cs typeface="Times New Roman" panose="02020603050405020304" pitchFamily="18" charset="0"/>
              </a:rPr>
              <a:t>Répartition par catégorie d'âge des 120 femmes ayant consulté dans un centre de santé </a:t>
            </a:r>
          </a:p>
        </p:txBody>
      </p:sp>
      <p:pic>
        <p:nvPicPr>
          <p:cNvPr id="3" name="Image 2">
            <a:extLst>
              <a:ext uri="{FF2B5EF4-FFF2-40B4-BE49-F238E27FC236}">
                <a16:creationId xmlns:a16="http://schemas.microsoft.com/office/drawing/2014/main" id="{2772E964-E327-4372-81AB-EE0DC7613911}"/>
              </a:ext>
            </a:extLst>
          </p:cNvPr>
          <p:cNvPicPr>
            <a:picLocks noChangeAspect="1"/>
          </p:cNvPicPr>
          <p:nvPr/>
        </p:nvPicPr>
        <p:blipFill>
          <a:blip r:embed="rId2"/>
          <a:stretch>
            <a:fillRect/>
          </a:stretch>
        </p:blipFill>
        <p:spPr>
          <a:xfrm>
            <a:off x="2173357" y="2157412"/>
            <a:ext cx="7699513" cy="4018101"/>
          </a:xfrm>
          <a:prstGeom prst="rect">
            <a:avLst/>
          </a:prstGeom>
        </p:spPr>
      </p:pic>
    </p:spTree>
    <p:extLst>
      <p:ext uri="{BB962C8B-B14F-4D97-AF65-F5344CB8AC3E}">
        <p14:creationId xmlns:p14="http://schemas.microsoft.com/office/powerpoint/2010/main" val="2248893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6858" y="1045695"/>
            <a:ext cx="11362766" cy="5516470"/>
          </a:xfrm>
        </p:spPr>
        <p:txBody>
          <a:bodyPr/>
          <a:lstStyle/>
          <a:p>
            <a:pPr marL="0" indent="0">
              <a:buNone/>
            </a:pPr>
            <a:r>
              <a:rPr lang="fr-FR" sz="2400" dirty="0">
                <a:latin typeface="Garamond" panose="02020404030301010803" pitchFamily="18" charset="0"/>
              </a:rPr>
              <a:t>La médiane est la valeur qui divise la population en deux sous-populations de tailles égales. De la même façon on peut définir des valeurs qui divisent la population en quatre, dix, cent, ... sous-populations de tailles égales. On définit ainsi : </a:t>
            </a:r>
          </a:p>
          <a:p>
            <a:r>
              <a:rPr lang="fr-FR" sz="2400" dirty="0">
                <a:latin typeface="Garamond" panose="02020404030301010803" pitchFamily="18" charset="0"/>
              </a:rPr>
              <a:t>Les quartiles :  Ce sont les valeurs du caractère qui partagent la série en quatre sous-ensembles de tailles égales. Ils sont au nombre de 3 : 𝑄_1, 𝑄_2 et 𝑄_3.  </a:t>
            </a:r>
          </a:p>
          <a:p>
            <a:r>
              <a:rPr lang="fr-FR" sz="2400" dirty="0">
                <a:latin typeface="Garamond" panose="02020404030301010803" pitchFamily="18" charset="0"/>
              </a:rPr>
              <a:t>𝑄_1 : 25 % de valeurs inférieures et 75 % de valeurs supérieures. </a:t>
            </a:r>
          </a:p>
          <a:p>
            <a:r>
              <a:rPr lang="fr-FR" sz="2400" dirty="0">
                <a:latin typeface="Garamond" panose="02020404030301010803" pitchFamily="18" charset="0"/>
              </a:rPr>
              <a:t>𝑄_2  : 50 % de valeurs inférieures et 50 % de valeurs supérieures, Q2 est la médiane. </a:t>
            </a:r>
          </a:p>
          <a:p>
            <a:r>
              <a:rPr lang="fr-FR" sz="2400" dirty="0">
                <a:latin typeface="Garamond" panose="02020404030301010803" pitchFamily="18" charset="0"/>
              </a:rPr>
              <a:t>𝑄_3: 75% des valeurs inférieures et 25% des valeurs supérieures.</a:t>
            </a:r>
          </a:p>
          <a:p>
            <a:r>
              <a:rPr lang="fr-FR" dirty="0"/>
              <a:t>    </a:t>
            </a:r>
          </a:p>
          <a:p>
            <a:pPr marL="0" indent="0">
              <a:buNone/>
            </a:pPr>
            <a:endParaRPr lang="fr-FR" dirty="0"/>
          </a:p>
        </p:txBody>
      </p:sp>
      <p:sp>
        <p:nvSpPr>
          <p:cNvPr id="4" name="Titre 3"/>
          <p:cNvSpPr>
            <a:spLocks noGrp="1"/>
          </p:cNvSpPr>
          <p:nvPr>
            <p:ph type="title"/>
          </p:nvPr>
        </p:nvSpPr>
        <p:spPr>
          <a:xfrm>
            <a:off x="537882" y="109631"/>
            <a:ext cx="11524130" cy="831664"/>
          </a:xfrm>
        </p:spPr>
        <p:txBody>
          <a:bodyPr>
            <a:normAutofit fontScale="90000"/>
          </a:bodyPr>
          <a:lstStyle/>
          <a:p>
            <a:r>
              <a:rPr lang="fr-FR" b="1" dirty="0">
                <a:latin typeface="Garamond" panose="02020404030301010803" pitchFamily="18" charset="0"/>
              </a:rPr>
              <a:t>Généralisation sur la notion de médiane –quantiles</a:t>
            </a:r>
            <a:endParaRPr lang="fr-FR" dirty="0">
              <a:latin typeface="Garamond" panose="02020404030301010803" pitchFamily="18" charset="0"/>
            </a:endParaRPr>
          </a:p>
        </p:txBody>
      </p:sp>
      <p:pic>
        <p:nvPicPr>
          <p:cNvPr id="7" name="Image 6"/>
          <p:cNvPicPr>
            <a:picLocks noChangeAspect="1"/>
          </p:cNvPicPr>
          <p:nvPr/>
        </p:nvPicPr>
        <p:blipFill>
          <a:blip r:embed="rId2"/>
          <a:stretch>
            <a:fillRect/>
          </a:stretch>
        </p:blipFill>
        <p:spPr>
          <a:xfrm>
            <a:off x="2686668" y="4876519"/>
            <a:ext cx="6823145" cy="1497387"/>
          </a:xfrm>
          <a:prstGeom prst="rect">
            <a:avLst/>
          </a:prstGeom>
        </p:spPr>
      </p:pic>
    </p:spTree>
    <p:extLst>
      <p:ext uri="{BB962C8B-B14F-4D97-AF65-F5344CB8AC3E}">
        <p14:creationId xmlns:p14="http://schemas.microsoft.com/office/powerpoint/2010/main" val="3093186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147919" y="1264024"/>
                <a:ext cx="11456894" cy="5593976"/>
              </a:xfrm>
            </p:spPr>
            <p:txBody>
              <a:bodyPr>
                <a:normAutofit/>
              </a:bodyPr>
              <a:lstStyle/>
              <a:p>
                <a:pPr marL="0" indent="0" algn="just">
                  <a:buNone/>
                </a:pPr>
                <a:r>
                  <a:rPr lang="fr-FR" dirty="0"/>
                  <a:t> </a:t>
                </a:r>
                <a:r>
                  <a:rPr lang="fr-FR" b="1" dirty="0">
                    <a:latin typeface="Garamond" panose="02020404030301010803" pitchFamily="18" charset="0"/>
                  </a:rPr>
                  <a:t>Détermination des quantiles</a:t>
                </a:r>
              </a:p>
              <a:p>
                <a:pPr algn="just"/>
                <a:r>
                  <a:rPr lang="fr-FR" dirty="0">
                    <a:latin typeface="Garamond" panose="02020404030301010803" pitchFamily="18" charset="0"/>
                  </a:rPr>
                  <a:t>Les  quantiles  sont  déterminés  de  la  même  manière  que  la  médiane  par  méthode graphique  à  partir  de  la  courbe  des  fréquences  cumulées  ou  par  extrapolation linéaire.</a:t>
                </a:r>
              </a:p>
              <a:p>
                <a:pPr algn="just"/>
                <a:r>
                  <a:rPr lang="fr-FR" dirty="0">
                    <a:latin typeface="Garamond" panose="02020404030301010803" pitchFamily="18" charset="0"/>
                  </a:rPr>
                  <a:t>Les quartiles divisent la série en quatre sous-ensembles de tailles égales, soit 25 %. Ils sont au nombre de quatre : </a:t>
                </a:r>
                <a14:m>
                  <m:oMath xmlns:m="http://schemas.openxmlformats.org/officeDocument/2006/math">
                    <m:f>
                      <m:fPr>
                        <m:type m:val="skw"/>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4</m:t>
                        </m:r>
                      </m:den>
                    </m:f>
                    <m:r>
                      <a:rPr lang="fr-FR" b="0" i="1" smtClean="0">
                        <a:latin typeface="Cambria Math" panose="02040503050406030204" pitchFamily="18" charset="0"/>
                      </a:rPr>
                      <m:t>;</m:t>
                    </m:r>
                    <m:f>
                      <m:fPr>
                        <m:type m:val="skw"/>
                        <m:ctrlPr>
                          <a:rPr lang="fr-FR" b="0" i="1" smtClean="0">
                            <a:latin typeface="Cambria Math" panose="02040503050406030204" pitchFamily="18" charset="0"/>
                          </a:rPr>
                        </m:ctrlPr>
                      </m:fPr>
                      <m:num>
                        <m:r>
                          <a:rPr lang="fr-FR" b="0" i="1" smtClean="0">
                            <a:latin typeface="Cambria Math" panose="02040503050406030204" pitchFamily="18" charset="0"/>
                          </a:rPr>
                          <m:t>2</m:t>
                        </m:r>
                      </m:num>
                      <m:den>
                        <m:r>
                          <a:rPr lang="fr-FR" b="0" i="1" smtClean="0">
                            <a:latin typeface="Cambria Math" panose="02040503050406030204" pitchFamily="18" charset="0"/>
                          </a:rPr>
                          <m:t>4</m:t>
                        </m:r>
                      </m:den>
                    </m:f>
                    <m:r>
                      <a:rPr lang="fr-FR" b="0" i="1" smtClean="0">
                        <a:latin typeface="Cambria Math" panose="02040503050406030204" pitchFamily="18" charset="0"/>
                      </a:rPr>
                      <m:t>𝑒𝑡</m:t>
                    </m:r>
                    <m:r>
                      <a:rPr lang="fr-FR" b="0" i="1" smtClean="0">
                        <a:latin typeface="Cambria Math" panose="02040503050406030204" pitchFamily="18" charset="0"/>
                      </a:rPr>
                      <m:t> </m:t>
                    </m:r>
                    <m:f>
                      <m:fPr>
                        <m:type m:val="skw"/>
                        <m:ctrlPr>
                          <a:rPr lang="fr-FR" b="0" i="1" smtClean="0">
                            <a:latin typeface="Cambria Math" panose="02040503050406030204" pitchFamily="18" charset="0"/>
                          </a:rPr>
                        </m:ctrlPr>
                      </m:fPr>
                      <m:num>
                        <m:r>
                          <a:rPr lang="fr-FR" b="0" i="1" smtClean="0">
                            <a:latin typeface="Cambria Math" panose="02040503050406030204" pitchFamily="18" charset="0"/>
                          </a:rPr>
                          <m:t>3</m:t>
                        </m:r>
                      </m:num>
                      <m:den>
                        <m:r>
                          <a:rPr lang="fr-FR" b="0" i="1" smtClean="0">
                            <a:latin typeface="Cambria Math" panose="02040503050406030204" pitchFamily="18" charset="0"/>
                          </a:rPr>
                          <m:t>4</m:t>
                        </m:r>
                      </m:den>
                    </m:f>
                  </m:oMath>
                </a14:m>
                <a:r>
                  <a:rPr lang="fr-FR" dirty="0">
                    <a:latin typeface="Garamond" panose="02020404030301010803" pitchFamily="18" charset="0"/>
                  </a:rPr>
                  <a:t> </a:t>
                </a:r>
              </a:p>
              <a:p>
                <a:pPr algn="just"/>
                <a:r>
                  <a:rPr lang="fr-FR" dirty="0">
                    <a:latin typeface="Garamond" panose="02020404030301010803" pitchFamily="18" charset="0"/>
                  </a:rPr>
                  <a:t> C'est-à-dire que : </a:t>
                </a:r>
                <a14:m>
                  <m:oMath xmlns:m="http://schemas.openxmlformats.org/officeDocument/2006/math">
                    <m:r>
                      <a:rPr lang="fr-FR" b="0" i="1" smtClean="0">
                        <a:latin typeface="Cambria Math" panose="02040503050406030204" pitchFamily="18" charset="0"/>
                      </a:rPr>
                      <m:t>𝐹</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1</m:t>
                            </m:r>
                          </m:sub>
                        </m:sSub>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4</m:t>
                        </m:r>
                      </m:den>
                    </m:f>
                    <m:r>
                      <a:rPr lang="fr-FR" b="0" i="1" smtClean="0">
                        <a:latin typeface="Cambria Math" panose="02040503050406030204" pitchFamily="18" charset="0"/>
                      </a:rPr>
                      <m:t>=25%;</m:t>
                    </m:r>
                  </m:oMath>
                </a14:m>
                <a:r>
                  <a:rPr lang="fr-FR" dirty="0">
                    <a:latin typeface="Garamond" panose="02020404030301010803" pitchFamily="18" charset="0"/>
                  </a:rPr>
                  <a:t> </a:t>
                </a:r>
                <a14:m>
                  <m:oMath xmlns:m="http://schemas.openxmlformats.org/officeDocument/2006/math">
                    <m:r>
                      <a:rPr lang="fr-FR" b="0" i="1" smtClean="0">
                        <a:latin typeface="Cambria Math" panose="02040503050406030204" pitchFamily="18" charset="0"/>
                      </a:rPr>
                      <m:t>𝐹</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2</m:t>
                            </m:r>
                          </m:sub>
                        </m:sSub>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2</m:t>
                        </m:r>
                      </m:num>
                      <m:den>
                        <m:r>
                          <a:rPr lang="fr-FR" b="0" i="1" smtClean="0">
                            <a:latin typeface="Cambria Math" panose="02040503050406030204" pitchFamily="18" charset="0"/>
                          </a:rPr>
                          <m:t>4</m:t>
                        </m:r>
                      </m:den>
                    </m:f>
                    <m:r>
                      <a:rPr lang="fr-FR" b="0" i="1" smtClean="0">
                        <a:latin typeface="Cambria Math" panose="02040503050406030204" pitchFamily="18" charset="0"/>
                      </a:rPr>
                      <m:t>=50%;</m:t>
                    </m:r>
                    <m:r>
                      <a:rPr lang="fr-FR" b="0" i="1" smtClean="0">
                        <a:latin typeface="Cambria Math" panose="02040503050406030204" pitchFamily="18" charset="0"/>
                      </a:rPr>
                      <m:t>𝐹</m:t>
                    </m:r>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3</m:t>
                            </m:r>
                          </m:sub>
                        </m:sSub>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3</m:t>
                        </m:r>
                      </m:num>
                      <m:den>
                        <m:r>
                          <a:rPr lang="fr-FR" b="0" i="1" smtClean="0">
                            <a:latin typeface="Cambria Math" panose="02040503050406030204" pitchFamily="18" charset="0"/>
                          </a:rPr>
                          <m:t>4</m:t>
                        </m:r>
                      </m:den>
                    </m:f>
                    <m:r>
                      <a:rPr lang="fr-FR" b="0" i="1" smtClean="0">
                        <a:latin typeface="Cambria Math" panose="02040503050406030204" pitchFamily="18" charset="0"/>
                      </a:rPr>
                      <m:t>=75%</m:t>
                    </m:r>
                  </m:oMath>
                </a14:m>
                <a:endParaRPr lang="fr-FR" dirty="0">
                  <a:latin typeface="Garamond" panose="02020404030301010803" pitchFamily="18" charset="0"/>
                </a:endParaRPr>
              </a:p>
              <a:p>
                <a:pPr algn="just"/>
                <a:r>
                  <a:rPr lang="fr-FR" dirty="0">
                    <a:latin typeface="Garamond" panose="02020404030301010803" pitchFamily="18" charset="0"/>
                  </a:rPr>
                  <a:t>De même, on définit les:  Les déciles qui divisent la série en dix sous-ensembles de tailles égales, soit 10 %. </a:t>
                </a:r>
              </a:p>
              <a:p>
                <a:pPr algn="just"/>
                <a:r>
                  <a:rPr lang="fr-FR" dirty="0">
                    <a:latin typeface="Garamond" panose="02020404030301010803" pitchFamily="18" charset="0"/>
                  </a:rPr>
                  <a:t> Les centiles qui divisent la série en cent sous-ensembles de 1 % de la population.</a:t>
                </a: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147919" y="1264024"/>
                <a:ext cx="11456894" cy="5593976"/>
              </a:xfrm>
              <a:blipFill>
                <a:blip r:embed="rId2"/>
                <a:stretch>
                  <a:fillRect l="-957" t="-1852" r="-1064"/>
                </a:stretch>
              </a:blipFill>
            </p:spPr>
            <p:txBody>
              <a:bodyPr/>
              <a:lstStyle/>
              <a:p>
                <a:r>
                  <a:rPr lang="fr-FR">
                    <a:noFill/>
                  </a:rPr>
                  <a:t> </a:t>
                </a:r>
              </a:p>
            </p:txBody>
          </p:sp>
        </mc:Fallback>
      </mc:AlternateContent>
      <p:sp>
        <p:nvSpPr>
          <p:cNvPr id="5" name="Titre 3"/>
          <p:cNvSpPr>
            <a:spLocks noGrp="1"/>
          </p:cNvSpPr>
          <p:nvPr>
            <p:ph type="title"/>
          </p:nvPr>
        </p:nvSpPr>
        <p:spPr>
          <a:xfrm>
            <a:off x="430306" y="365126"/>
            <a:ext cx="11658600" cy="898898"/>
          </a:xfrm>
        </p:spPr>
        <p:txBody>
          <a:bodyPr>
            <a:normAutofit fontScale="90000"/>
          </a:bodyPr>
          <a:lstStyle/>
          <a:p>
            <a:r>
              <a:rPr lang="fr-FR" b="1" dirty="0">
                <a:latin typeface="Garamond" panose="02020404030301010803" pitchFamily="18" charset="0"/>
              </a:rPr>
              <a:t>Généralisation sur la notion de médiane –quantiles</a:t>
            </a:r>
            <a:endParaRPr lang="fr-FR" dirty="0">
              <a:latin typeface="Garamond" panose="02020404030301010803" pitchFamily="18" charset="0"/>
            </a:endParaRPr>
          </a:p>
        </p:txBody>
      </p:sp>
    </p:spTree>
    <p:extLst>
      <p:ext uri="{BB962C8B-B14F-4D97-AF65-F5344CB8AC3E}">
        <p14:creationId xmlns:p14="http://schemas.microsoft.com/office/powerpoint/2010/main" val="776811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7283824" cy="1167840"/>
          </a:xfrm>
        </p:spPr>
        <p:txBody>
          <a:bodyPr/>
          <a:lstStyle/>
          <a:p>
            <a:pPr algn="ctr"/>
            <a:r>
              <a:rPr lang="fr-FR" b="1" dirty="0">
                <a:latin typeface="Times New Roman" panose="02020603050405020304" pitchFamily="18" charset="0"/>
                <a:cs typeface="Times New Roman" panose="02020603050405020304" pitchFamily="18" charset="0"/>
              </a:rPr>
              <a:t> </a:t>
            </a:r>
            <a:r>
              <a:rPr lang="fr-FR" b="1" dirty="0">
                <a:latin typeface="Garamond" panose="02020404030301010803" pitchFamily="18" charset="0"/>
                <a:cs typeface="Times New Roman" panose="02020603050405020304" pitchFamily="18" charset="0"/>
              </a:rPr>
              <a:t>La moyenne arithmétique </a:t>
            </a:r>
          </a:p>
        </p:txBody>
      </p:sp>
      <p:sp>
        <p:nvSpPr>
          <p:cNvPr id="3" name="Espace réservé du contenu 2"/>
          <p:cNvSpPr>
            <a:spLocks noGrp="1"/>
          </p:cNvSpPr>
          <p:nvPr>
            <p:ph idx="1"/>
          </p:nvPr>
        </p:nvSpPr>
        <p:spPr/>
        <p:txBody>
          <a:bodyPr>
            <a:normAutofit/>
          </a:bodyPr>
          <a:lstStyle/>
          <a:p>
            <a:pPr marL="0" indent="0" algn="just">
              <a:buNone/>
            </a:pPr>
            <a:r>
              <a:rPr lang="fr-FR" dirty="0">
                <a:latin typeface="Garamond" panose="02020404030301010803" pitchFamily="18" charset="0"/>
                <a:cs typeface="Times New Roman" panose="02020603050405020304" pitchFamily="18" charset="0"/>
              </a:rPr>
              <a:t>Définition :</a:t>
            </a:r>
          </a:p>
          <a:p>
            <a:pPr algn="just"/>
            <a:r>
              <a:rPr lang="fr-FR" dirty="0">
                <a:latin typeface="Garamond" panose="02020404030301010803" pitchFamily="18" charset="0"/>
                <a:cs typeface="Times New Roman" panose="02020603050405020304" pitchFamily="18" charset="0"/>
              </a:rPr>
              <a:t>La moyenne arithmétique d’une variable statistique est la valeur moyenne de cette variable ; elle est égale à la somme de toutes les valeurs de la variable divisée par l’effectif total des individus sur lesquels porte l’observation.</a:t>
            </a:r>
          </a:p>
          <a:p>
            <a:pPr algn="just"/>
            <a:endParaRPr lang="fr-FR" dirty="0">
              <a:latin typeface="Garamond" panose="02020404030301010803" pitchFamily="18" charset="0"/>
              <a:cs typeface="Times New Roman" panose="02020603050405020304" pitchFamily="18" charset="0"/>
            </a:endParaRPr>
          </a:p>
          <a:p>
            <a:pPr algn="just"/>
            <a:r>
              <a:rPr lang="fr-FR" dirty="0">
                <a:latin typeface="Garamond" panose="02020404030301010803" pitchFamily="18" charset="0"/>
                <a:cs typeface="Times New Roman" panose="02020603050405020304" pitchFamily="18" charset="0"/>
              </a:rPr>
              <a:t>Il existe deux façons courantes de calculer la moyenne arithmétique: </a:t>
            </a:r>
            <a:r>
              <a:rPr lang="fr-FR" b="1" dirty="0">
                <a:latin typeface="Garamond" panose="02020404030301010803" pitchFamily="18" charset="0"/>
                <a:cs typeface="Times New Roman" panose="02020603050405020304" pitchFamily="18" charset="0"/>
              </a:rPr>
              <a:t>la moyenne arithmétique simple et la moyenne arithmétique pondérée </a:t>
            </a: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27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1041808"/>
                <a:ext cx="5526741" cy="5816193"/>
              </a:xfrm>
            </p:spPr>
            <p:txBody>
              <a:bodyPr>
                <a:normAutofit/>
              </a:bodyPr>
              <a:lstStyle/>
              <a:p>
                <a:pPr marL="0" indent="0">
                  <a:buNone/>
                </a:pPr>
                <a:r>
                  <a:rPr lang="fr-FR" dirty="0">
                    <a:latin typeface="Garamond" panose="02020404030301010803" pitchFamily="18" charset="0"/>
                  </a:rPr>
                  <a:t>Sa formule est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𝑋</m:t>
                        </m:r>
                      </m:e>
                    </m:acc>
                    <m:r>
                      <a:rPr lang="fr-FR" b="0" i="1" smtClean="0">
                        <a:latin typeface="Cambria Math" panose="02040503050406030204" pitchFamily="18" charset="0"/>
                      </a:rPr>
                      <m:t>=</m:t>
                    </m:r>
                    <m:f>
                      <m:fPr>
                        <m:ctrlPr>
                          <a:rPr lang="fr-FR" b="0" i="1" smtClean="0">
                            <a:latin typeface="Cambria Math" panose="02040503050406030204" pitchFamily="18" charset="0"/>
                          </a:rPr>
                        </m:ctrlPr>
                      </m:fPr>
                      <m:num>
                        <m:nary>
                          <m:naryPr>
                            <m:chr m:val="∑"/>
                            <m:ctrlPr>
                              <a:rPr lang="fr-FR" b="0"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e>
                        </m:nary>
                      </m:num>
                      <m:den>
                        <m:r>
                          <a:rPr lang="fr-FR" b="0" i="1" smtClean="0">
                            <a:latin typeface="Cambria Math" panose="02040503050406030204" pitchFamily="18" charset="0"/>
                          </a:rPr>
                          <m:t>𝑁</m:t>
                        </m:r>
                      </m:den>
                    </m:f>
                    <m:r>
                      <a:rPr lang="fr-FR" b="0" i="0"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nary>
                      <m:naryPr>
                        <m:chr m:val="∑"/>
                        <m:ctrlPr>
                          <a:rPr lang="fr-FR" b="0"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e>
                    </m:nary>
                  </m:oMath>
                </a14:m>
                <a:r>
                  <a:rPr lang="fr-FR" dirty="0">
                    <a:latin typeface="Garamond" panose="02020404030301010803" pitchFamily="18" charset="0"/>
                  </a:rPr>
                  <a:t> </a:t>
                </a:r>
              </a:p>
              <a:p>
                <a:pPr marL="0" indent="0">
                  <a:buNone/>
                </a:pPr>
                <a:endParaRPr lang="fr-FR" dirty="0">
                  <a:latin typeface="Garamond" panose="02020404030301010803" pitchFamily="18" charset="0"/>
                </a:endParaRPr>
              </a:p>
              <a:p>
                <a:pPr marL="0" indent="0">
                  <a:buNone/>
                </a:pPr>
                <a:r>
                  <a:rPr lang="fr-FR" dirty="0">
                    <a:latin typeface="Garamond" panose="02020404030301010803" pitchFamily="18" charset="0"/>
                  </a:rPr>
                  <a:t>où les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oMath>
                </a14:m>
                <a:r>
                  <a:rPr lang="fr-FR" dirty="0">
                    <a:latin typeface="Garamond" panose="02020404030301010803" pitchFamily="18" charset="0"/>
                  </a:rPr>
                  <a:t>  sont les valeurs observées et N est le nombre d’observations ou la taille de la population. </a:t>
                </a:r>
              </a:p>
              <a:p>
                <a:pPr marL="0" indent="0">
                  <a:buNone/>
                </a:pPr>
                <a:r>
                  <a:rPr lang="fr-FR" dirty="0">
                    <a:latin typeface="Garamond" panose="02020404030301010803" pitchFamily="18" charset="0"/>
                  </a:rPr>
                  <a:t>Cette formule est utilisée dans le cas où les données sont présentées sous forme de série.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1041808"/>
                <a:ext cx="5526741" cy="5816193"/>
              </a:xfrm>
              <a:blipFill>
                <a:blip r:embed="rId2"/>
                <a:stretch>
                  <a:fillRect l="-2205" r="-2095"/>
                </a:stretch>
              </a:blipFill>
            </p:spPr>
            <p:txBody>
              <a:bodyPr/>
              <a:lstStyle/>
              <a:p>
                <a:r>
                  <a:rPr lang="fr-BF">
                    <a:noFill/>
                  </a:rPr>
                  <a:t> </a:t>
                </a:r>
              </a:p>
            </p:txBody>
          </p:sp>
        </mc:Fallback>
      </mc:AlternateContent>
      <mc:AlternateContent xmlns:mc="http://schemas.openxmlformats.org/markup-compatibility/2006" xmlns:a14="http://schemas.microsoft.com/office/drawing/2010/main">
        <mc:Choice Requires="a14">
          <p:sp>
            <p:nvSpPr>
              <p:cNvPr id="6" name="Espace réservé du contenu 2">
                <a:extLst>
                  <a:ext uri="{FF2B5EF4-FFF2-40B4-BE49-F238E27FC236}">
                    <a16:creationId xmlns:a16="http://schemas.microsoft.com/office/drawing/2014/main" id="{A1B9F83C-E65C-4724-BE4F-88E4A497A3EE}"/>
                  </a:ext>
                </a:extLst>
              </p:cNvPr>
              <p:cNvSpPr txBox="1">
                <a:spLocks/>
              </p:cNvSpPr>
              <p:nvPr/>
            </p:nvSpPr>
            <p:spPr>
              <a:xfrm>
                <a:off x="5789082" y="1041808"/>
                <a:ext cx="5886988" cy="5540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latin typeface="Garamond" panose="02020404030301010803" pitchFamily="18" charset="0"/>
                  </a:rPr>
                  <a:t>Méthode: </a:t>
                </a:r>
                <a14:m>
                  <m:oMath xmlns:m="http://schemas.openxmlformats.org/officeDocument/2006/math">
                    <m:f>
                      <m:fPr>
                        <m:ctrlPr>
                          <a:rPr lang="fr-FR" sz="2400" b="1" i="1" smtClean="0">
                            <a:latin typeface="Cambria Math" panose="02040503050406030204" pitchFamily="18" charset="0"/>
                          </a:rPr>
                        </m:ctrlPr>
                      </m:fPr>
                      <m:num>
                        <m:r>
                          <a:rPr lang="fr-FR" sz="2400" b="1" i="1" smtClean="0">
                            <a:solidFill>
                              <a:srgbClr val="FF0000"/>
                            </a:solidFill>
                            <a:latin typeface="Cambria Math" panose="02040503050406030204" pitchFamily="18" charset="0"/>
                          </a:rPr>
                          <m:t>𝒔𝒐𝒎𝒎𝒆</m:t>
                        </m:r>
                        <m:r>
                          <a:rPr lang="fr-FR" sz="2400" b="1" i="1" smtClean="0">
                            <a:solidFill>
                              <a:srgbClr val="FF0000"/>
                            </a:solidFill>
                            <a:latin typeface="Cambria Math" panose="02040503050406030204" pitchFamily="18" charset="0"/>
                          </a:rPr>
                          <m:t> </m:t>
                        </m:r>
                        <m:r>
                          <a:rPr lang="fr-FR" sz="2400" b="1" i="1" smtClean="0">
                            <a:solidFill>
                              <a:srgbClr val="FF0000"/>
                            </a:solidFill>
                            <a:latin typeface="Cambria Math" panose="02040503050406030204" pitchFamily="18" charset="0"/>
                          </a:rPr>
                          <m:t>𝒅𝒆𝒔</m:t>
                        </m:r>
                        <m:r>
                          <a:rPr lang="fr-FR" sz="2400" b="1" i="1" smtClean="0">
                            <a:solidFill>
                              <a:srgbClr val="FF0000"/>
                            </a:solidFill>
                            <a:latin typeface="Cambria Math" panose="02040503050406030204" pitchFamily="18" charset="0"/>
                          </a:rPr>
                          <m:t> </m:t>
                        </m:r>
                        <m:r>
                          <a:rPr lang="fr-FR" sz="2400" b="1" i="1" smtClean="0">
                            <a:solidFill>
                              <a:srgbClr val="FF0000"/>
                            </a:solidFill>
                            <a:latin typeface="Cambria Math" panose="02040503050406030204" pitchFamily="18" charset="0"/>
                          </a:rPr>
                          <m:t>𝒅𝒐𝒏𝒏</m:t>
                        </m:r>
                        <m:r>
                          <a:rPr lang="fr-FR" sz="2400" b="1" i="1" smtClean="0">
                            <a:solidFill>
                              <a:srgbClr val="FF0000"/>
                            </a:solidFill>
                            <a:latin typeface="Cambria Math" panose="02040503050406030204" pitchFamily="18" charset="0"/>
                          </a:rPr>
                          <m:t>é</m:t>
                        </m:r>
                        <m:r>
                          <a:rPr lang="fr-FR" sz="2400" b="1" i="1" smtClean="0">
                            <a:solidFill>
                              <a:srgbClr val="FF0000"/>
                            </a:solidFill>
                            <a:latin typeface="Cambria Math" panose="02040503050406030204" pitchFamily="18" charset="0"/>
                          </a:rPr>
                          <m:t>𝒆𝒔</m:t>
                        </m:r>
                      </m:num>
                      <m:den>
                        <m:r>
                          <a:rPr lang="fr-FR" sz="2400" b="1" i="1" smtClean="0">
                            <a:solidFill>
                              <a:schemeClr val="accent1"/>
                            </a:solidFill>
                            <a:latin typeface="Cambria Math" panose="02040503050406030204" pitchFamily="18" charset="0"/>
                          </a:rPr>
                          <m:t>𝒏𝒐𝒎𝒃𝒓𝒆</m:t>
                        </m:r>
                        <m:r>
                          <a:rPr lang="fr-FR" sz="2400" b="1" i="1" smtClean="0">
                            <a:solidFill>
                              <a:schemeClr val="accent1"/>
                            </a:solidFill>
                            <a:latin typeface="Cambria Math" panose="02040503050406030204" pitchFamily="18" charset="0"/>
                          </a:rPr>
                          <m:t> </m:t>
                        </m:r>
                        <m:r>
                          <a:rPr lang="fr-FR" sz="2400" b="1" i="1" smtClean="0">
                            <a:solidFill>
                              <a:schemeClr val="accent1"/>
                            </a:solidFill>
                            <a:latin typeface="Cambria Math" panose="02040503050406030204" pitchFamily="18" charset="0"/>
                          </a:rPr>
                          <m:t>𝒅𝒆</m:t>
                        </m:r>
                        <m:r>
                          <a:rPr lang="fr-FR" sz="2400" b="1" i="1" smtClean="0">
                            <a:solidFill>
                              <a:schemeClr val="accent1"/>
                            </a:solidFill>
                            <a:latin typeface="Cambria Math" panose="02040503050406030204" pitchFamily="18" charset="0"/>
                          </a:rPr>
                          <m:t> </m:t>
                        </m:r>
                        <m:r>
                          <a:rPr lang="fr-FR" sz="2400" b="1" i="1" smtClean="0">
                            <a:solidFill>
                              <a:schemeClr val="accent1"/>
                            </a:solidFill>
                            <a:latin typeface="Cambria Math" panose="02040503050406030204" pitchFamily="18" charset="0"/>
                          </a:rPr>
                          <m:t>𝒅𝒐𝒏𝒏</m:t>
                        </m:r>
                        <m:r>
                          <a:rPr lang="fr-FR" sz="2400" b="1" i="1" smtClean="0">
                            <a:solidFill>
                              <a:schemeClr val="accent1"/>
                            </a:solidFill>
                            <a:latin typeface="Cambria Math" panose="02040503050406030204" pitchFamily="18" charset="0"/>
                          </a:rPr>
                          <m:t>é</m:t>
                        </m:r>
                        <m:r>
                          <a:rPr lang="fr-FR" sz="2400" b="1" i="1" smtClean="0">
                            <a:solidFill>
                              <a:schemeClr val="accent1"/>
                            </a:solidFill>
                            <a:latin typeface="Cambria Math" panose="02040503050406030204" pitchFamily="18" charset="0"/>
                          </a:rPr>
                          <m:t>𝒆𝒔</m:t>
                        </m:r>
                      </m:den>
                    </m:f>
                  </m:oMath>
                </a14:m>
                <a:endParaRPr lang="fr-FR" sz="2400" b="1" dirty="0">
                  <a:latin typeface="Garamond" panose="02020404030301010803" pitchFamily="18" charset="0"/>
                </a:endParaRPr>
              </a:p>
              <a:p>
                <a:pPr marL="0" indent="0">
                  <a:buFont typeface="Arial" panose="020B0604020202020204" pitchFamily="34" charset="0"/>
                  <a:buNone/>
                </a:pPr>
                <a:r>
                  <a:rPr lang="fr-FR" sz="2400" b="1" dirty="0">
                    <a:latin typeface="Garamond" panose="02020404030301010803" pitchFamily="18" charset="0"/>
                  </a:rPr>
                  <a:t>Application:</a:t>
                </a:r>
              </a:p>
              <a:p>
                <a:pPr marL="0" indent="0">
                  <a:buFont typeface="Arial" panose="020B0604020202020204" pitchFamily="34" charset="0"/>
                  <a:buNone/>
                </a:pPr>
                <a:r>
                  <a:rPr lang="fr-FR" sz="2400" b="1" dirty="0">
                    <a:latin typeface="Garamond" panose="02020404030301010803" pitchFamily="18" charset="0"/>
                  </a:rPr>
                  <a:t>Les notes d’un étudiant en statistique descriptive sont:</a:t>
                </a:r>
              </a:p>
              <a:p>
                <a:pPr marL="0" indent="0">
                  <a:buFont typeface="Arial" panose="020B0604020202020204" pitchFamily="34" charset="0"/>
                  <a:buNone/>
                </a:pPr>
                <a:endParaRPr lang="fr-FR" sz="2400" b="1" dirty="0">
                  <a:latin typeface="Garamond" panose="02020404030301010803" pitchFamily="18" charset="0"/>
                </a:endParaRPr>
              </a:p>
              <a:p>
                <a:pPr marL="0" indent="0">
                  <a:buFont typeface="Arial" panose="020B0604020202020204" pitchFamily="34" charset="0"/>
                  <a:buNone/>
                </a:pPr>
                <a:endParaRPr lang="fr-FR" sz="2400" b="1" dirty="0">
                  <a:latin typeface="Garamond" panose="02020404030301010803" pitchFamily="18" charset="0"/>
                </a:endParaRPr>
              </a:p>
              <a:p>
                <a:pPr marL="0" indent="0">
                  <a:buFont typeface="Arial" panose="020B0604020202020204" pitchFamily="34" charset="0"/>
                  <a:buNone/>
                </a:pPr>
                <a:endParaRPr lang="fr-FR" sz="2400" b="1" dirty="0">
                  <a:latin typeface="Garamond" panose="02020404030301010803" pitchFamily="18" charset="0"/>
                </a:endParaRPr>
              </a:p>
              <a:p>
                <a:pPr marL="0" indent="0">
                  <a:buFont typeface="Arial" panose="020B0604020202020204" pitchFamily="34" charset="0"/>
                  <a:buNone/>
                </a:pPr>
                <a:endParaRPr lang="fr-FR" sz="2400" b="1" dirty="0">
                  <a:latin typeface="Garamond" panose="02020404030301010803" pitchFamily="18" charset="0"/>
                </a:endParaRPr>
              </a:p>
              <a:p>
                <a:pPr marL="0" indent="0">
                  <a:buFont typeface="Arial" panose="020B0604020202020204" pitchFamily="34" charset="0"/>
                  <a:buNone/>
                </a:pPr>
                <a:r>
                  <a:rPr lang="fr-FR" sz="2400" b="1" dirty="0">
                    <a:latin typeface="Garamond" panose="02020404030301010803" pitchFamily="18" charset="0"/>
                  </a:rPr>
                  <a:t>La moyenne arithmétique simple est: </a:t>
                </a:r>
                <a14:m>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𝟏𝟖</m:t>
                        </m:r>
                        <m:r>
                          <a:rPr lang="fr-FR" sz="2400" b="1" i="1" smtClean="0">
                            <a:latin typeface="Cambria Math" panose="02040503050406030204" pitchFamily="18" charset="0"/>
                          </a:rPr>
                          <m:t>+</m:t>
                        </m:r>
                        <m:r>
                          <a:rPr lang="fr-FR" sz="2400" b="1" i="1" smtClean="0">
                            <a:latin typeface="Cambria Math" panose="02040503050406030204" pitchFamily="18" charset="0"/>
                          </a:rPr>
                          <m:t>𝟏𝟒</m:t>
                        </m:r>
                        <m:r>
                          <a:rPr lang="fr-FR" sz="2400" b="1" i="1" smtClean="0">
                            <a:latin typeface="Cambria Math" panose="02040503050406030204" pitchFamily="18" charset="0"/>
                          </a:rPr>
                          <m:t>+</m:t>
                        </m:r>
                        <m:r>
                          <a:rPr lang="fr-FR" sz="2400" b="1" i="1" smtClean="0">
                            <a:latin typeface="Cambria Math" panose="02040503050406030204" pitchFamily="18" charset="0"/>
                          </a:rPr>
                          <m:t>𝟖</m:t>
                        </m:r>
                        <m:r>
                          <a:rPr lang="fr-FR" sz="2400" b="1" i="1" smtClean="0">
                            <a:latin typeface="Cambria Math" panose="02040503050406030204" pitchFamily="18" charset="0"/>
                          </a:rPr>
                          <m:t>+</m:t>
                        </m:r>
                        <m:r>
                          <a:rPr lang="fr-FR" sz="2400" b="1" i="1" smtClean="0">
                            <a:latin typeface="Cambria Math" panose="02040503050406030204" pitchFamily="18" charset="0"/>
                          </a:rPr>
                          <m:t>𝟏𝟐</m:t>
                        </m:r>
                      </m:num>
                      <m:den>
                        <m:r>
                          <a:rPr lang="fr-FR" sz="2400" b="1" i="1" smtClean="0">
                            <a:latin typeface="Cambria Math" panose="02040503050406030204" pitchFamily="18" charset="0"/>
                          </a:rPr>
                          <m:t>𝟒</m:t>
                        </m:r>
                      </m:den>
                    </m:f>
                  </m:oMath>
                </a14:m>
                <a:r>
                  <a:rPr lang="fr-FR" sz="2400" b="1" dirty="0">
                    <a:latin typeface="Garamond" panose="02020404030301010803" pitchFamily="18" charset="0"/>
                  </a:rPr>
                  <a:t>= </a:t>
                </a:r>
                <a:r>
                  <a:rPr lang="fr-FR" sz="2400" b="1" dirty="0">
                    <a:solidFill>
                      <a:srgbClr val="FF0000"/>
                    </a:solidFill>
                    <a:latin typeface="Garamond" panose="02020404030301010803" pitchFamily="18" charset="0"/>
                  </a:rPr>
                  <a:t>13</a:t>
                </a:r>
              </a:p>
              <a:p>
                <a:pPr marL="0" indent="0">
                  <a:buFont typeface="Arial" panose="020B0604020202020204" pitchFamily="34" charset="0"/>
                  <a:buNone/>
                </a:pPr>
                <a:r>
                  <a:rPr lang="fr-FR" sz="2400" b="1" dirty="0">
                    <a:latin typeface="Garamond" panose="02020404030301010803" pitchFamily="18" charset="0"/>
                  </a:rPr>
                  <a:t>La note moyenne de l’élève en statistique descriptive est </a:t>
                </a:r>
                <a:r>
                  <a:rPr lang="fr-FR" sz="2400" b="1" dirty="0">
                    <a:solidFill>
                      <a:srgbClr val="FF0000"/>
                    </a:solidFill>
                    <a:latin typeface="Garamond" panose="02020404030301010803" pitchFamily="18" charset="0"/>
                  </a:rPr>
                  <a:t>13</a:t>
                </a:r>
              </a:p>
              <a:p>
                <a:pPr marL="0" indent="0">
                  <a:buFont typeface="Arial" panose="020B0604020202020204" pitchFamily="34" charset="0"/>
                  <a:buNone/>
                </a:pPr>
                <a:endParaRPr lang="fr-FR" sz="2400" b="1" dirty="0">
                  <a:solidFill>
                    <a:srgbClr val="FF0000"/>
                  </a:solidFill>
                  <a:latin typeface="Garamond" panose="02020404030301010803" pitchFamily="18" charset="0"/>
                </a:endParaRPr>
              </a:p>
            </p:txBody>
          </p:sp>
        </mc:Choice>
        <mc:Fallback xmlns="">
          <p:sp>
            <p:nvSpPr>
              <p:cNvPr id="6" name="Espace réservé du contenu 2">
                <a:extLst>
                  <a:ext uri="{FF2B5EF4-FFF2-40B4-BE49-F238E27FC236}">
                    <a16:creationId xmlns:a16="http://schemas.microsoft.com/office/drawing/2014/main" id="{A1B9F83C-E65C-4724-BE4F-88E4A497A3EE}"/>
                  </a:ext>
                </a:extLst>
              </p:cNvPr>
              <p:cNvSpPr txBox="1">
                <a:spLocks noRot="1" noChangeAspect="1" noMove="1" noResize="1" noEditPoints="1" noAdjustHandles="1" noChangeArrowheads="1" noChangeShapeType="1" noTextEdit="1"/>
              </p:cNvSpPr>
              <p:nvPr/>
            </p:nvSpPr>
            <p:spPr>
              <a:xfrm>
                <a:off x="5789082" y="1041808"/>
                <a:ext cx="5886988" cy="5540188"/>
              </a:xfrm>
              <a:prstGeom prst="rect">
                <a:avLst/>
              </a:prstGeom>
              <a:blipFill>
                <a:blip r:embed="rId3"/>
                <a:stretch>
                  <a:fillRect l="-1658"/>
                </a:stretch>
              </a:blipFill>
            </p:spPr>
            <p:txBody>
              <a:bodyPr/>
              <a:lstStyle/>
              <a:p>
                <a:r>
                  <a:rPr lang="fr-BF">
                    <a:noFill/>
                  </a:rPr>
                  <a:t> </a:t>
                </a:r>
              </a:p>
            </p:txBody>
          </p:sp>
        </mc:Fallback>
      </mc:AlternateContent>
      <p:graphicFrame>
        <p:nvGraphicFramePr>
          <p:cNvPr id="4" name="Tableau 3">
            <a:extLst>
              <a:ext uri="{FF2B5EF4-FFF2-40B4-BE49-F238E27FC236}">
                <a16:creationId xmlns:a16="http://schemas.microsoft.com/office/drawing/2014/main" id="{B58C2EBE-A226-4056-8C1A-0A9DD74AADB8}"/>
              </a:ext>
            </a:extLst>
          </p:cNvPr>
          <p:cNvGraphicFramePr>
            <a:graphicFrameLocks noGrp="1"/>
          </p:cNvGraphicFramePr>
          <p:nvPr>
            <p:extLst>
              <p:ext uri="{D42A27DB-BD31-4B8C-83A1-F6EECF244321}">
                <p14:modId xmlns:p14="http://schemas.microsoft.com/office/powerpoint/2010/main" val="3909842118"/>
              </p:ext>
            </p:extLst>
          </p:nvPr>
        </p:nvGraphicFramePr>
        <p:xfrm>
          <a:off x="5845235" y="2875183"/>
          <a:ext cx="5774682" cy="2057400"/>
        </p:xfrm>
        <a:graphic>
          <a:graphicData uri="http://schemas.openxmlformats.org/drawingml/2006/table">
            <a:tbl>
              <a:tblPr firstRow="1" firstCol="1" bandRow="1">
                <a:tableStyleId>{5C22544A-7EE6-4342-B048-85BDC9FD1C3A}</a:tableStyleId>
              </a:tblPr>
              <a:tblGrid>
                <a:gridCol w="2887341">
                  <a:extLst>
                    <a:ext uri="{9D8B030D-6E8A-4147-A177-3AD203B41FA5}">
                      <a16:colId xmlns:a16="http://schemas.microsoft.com/office/drawing/2014/main" val="3838825948"/>
                    </a:ext>
                  </a:extLst>
                </a:gridCol>
                <a:gridCol w="2887341">
                  <a:extLst>
                    <a:ext uri="{9D8B030D-6E8A-4147-A177-3AD203B41FA5}">
                      <a16:colId xmlns:a16="http://schemas.microsoft.com/office/drawing/2014/main" val="4139078900"/>
                    </a:ext>
                  </a:extLst>
                </a:gridCol>
              </a:tblGrid>
              <a:tr h="313634">
                <a:tc>
                  <a:txBody>
                    <a:bodyPr/>
                    <a:lstStyle/>
                    <a:p>
                      <a:pPr algn="just">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Devoir </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Note </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157730"/>
                  </a:ext>
                </a:extLst>
              </a:tr>
              <a:tr h="313634">
                <a:tc>
                  <a:txBody>
                    <a:bodyPr/>
                    <a:lstStyle/>
                    <a:p>
                      <a:pPr algn="just">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Devoir1</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18</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086385"/>
                  </a:ext>
                </a:extLst>
              </a:tr>
              <a:tr h="313634">
                <a:tc>
                  <a:txBody>
                    <a:bodyPr/>
                    <a:lstStyle/>
                    <a:p>
                      <a:pPr algn="just">
                        <a:lnSpc>
                          <a:spcPct val="150000"/>
                        </a:lnSpc>
                        <a:spcBef>
                          <a:spcPts val="600"/>
                        </a:spcBef>
                        <a:spcAft>
                          <a:spcPts val="600"/>
                        </a:spcAft>
                      </a:pPr>
                      <a:r>
                        <a:rPr lang="fr-FR" sz="1800">
                          <a:effectLst/>
                          <a:latin typeface="Times New Roman" panose="02020603050405020304" pitchFamily="18" charset="0"/>
                          <a:cs typeface="Times New Roman" panose="02020603050405020304" pitchFamily="18" charset="0"/>
                        </a:rPr>
                        <a:t>Devoir 2</a:t>
                      </a:r>
                      <a:endParaRPr lang="fr-BF"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14</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5840247"/>
                  </a:ext>
                </a:extLst>
              </a:tr>
              <a:tr h="313634">
                <a:tc>
                  <a:txBody>
                    <a:bodyPr/>
                    <a:lstStyle/>
                    <a:p>
                      <a:pPr algn="just">
                        <a:lnSpc>
                          <a:spcPct val="150000"/>
                        </a:lnSpc>
                        <a:spcBef>
                          <a:spcPts val="600"/>
                        </a:spcBef>
                        <a:spcAft>
                          <a:spcPts val="600"/>
                        </a:spcAft>
                      </a:pPr>
                      <a:r>
                        <a:rPr lang="fr-FR" sz="1800">
                          <a:effectLst/>
                          <a:latin typeface="Times New Roman" panose="02020603050405020304" pitchFamily="18" charset="0"/>
                          <a:cs typeface="Times New Roman" panose="02020603050405020304" pitchFamily="18" charset="0"/>
                        </a:rPr>
                        <a:t>Devoir 3</a:t>
                      </a:r>
                      <a:endParaRPr lang="fr-BF"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8</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2370092"/>
                  </a:ext>
                </a:extLst>
              </a:tr>
              <a:tr h="0">
                <a:tc>
                  <a:txBody>
                    <a:bodyPr/>
                    <a:lstStyle/>
                    <a:p>
                      <a:pPr algn="just">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Devoir 4</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fr-FR" sz="1800" dirty="0">
                          <a:effectLst/>
                          <a:latin typeface="Times New Roman" panose="02020603050405020304" pitchFamily="18" charset="0"/>
                          <a:cs typeface="Times New Roman" panose="02020603050405020304" pitchFamily="18" charset="0"/>
                        </a:rPr>
                        <a:t>12</a:t>
                      </a:r>
                      <a:endParaRPr lang="fr-BF"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0426885"/>
                  </a:ext>
                </a:extLst>
              </a:tr>
            </a:tbl>
          </a:graphicData>
        </a:graphic>
      </p:graphicFrame>
      <p:sp>
        <p:nvSpPr>
          <p:cNvPr id="10" name="ZoneTexte 9">
            <a:extLst>
              <a:ext uri="{FF2B5EF4-FFF2-40B4-BE49-F238E27FC236}">
                <a16:creationId xmlns:a16="http://schemas.microsoft.com/office/drawing/2014/main" id="{99537A83-7CF9-4422-A613-2501FA852727}"/>
              </a:ext>
            </a:extLst>
          </p:cNvPr>
          <p:cNvSpPr txBox="1"/>
          <p:nvPr/>
        </p:nvSpPr>
        <p:spPr>
          <a:xfrm>
            <a:off x="2082018" y="204840"/>
            <a:ext cx="6246054" cy="584775"/>
          </a:xfrm>
          <a:prstGeom prst="rect">
            <a:avLst/>
          </a:prstGeom>
          <a:noFill/>
        </p:spPr>
        <p:txBody>
          <a:bodyPr wrap="square">
            <a:spAutoFit/>
          </a:bodyPr>
          <a:lstStyle/>
          <a:p>
            <a:pPr marL="0" indent="0">
              <a:buNone/>
            </a:pPr>
            <a:r>
              <a:rPr lang="fr-FR" sz="3200" b="1" dirty="0">
                <a:latin typeface="Garamond" panose="02020404030301010803" pitchFamily="18" charset="0"/>
              </a:rPr>
              <a:t>Moyenne arithmétique simple     </a:t>
            </a:r>
          </a:p>
        </p:txBody>
      </p:sp>
    </p:spTree>
    <p:extLst>
      <p:ext uri="{BB962C8B-B14F-4D97-AF65-F5344CB8AC3E}">
        <p14:creationId xmlns:p14="http://schemas.microsoft.com/office/powerpoint/2010/main" val="1912884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55494" y="1192548"/>
                <a:ext cx="11460256" cy="5285625"/>
              </a:xfrm>
            </p:spPr>
            <p:txBody>
              <a:bodyPr>
                <a:normAutofit/>
              </a:bodyPr>
              <a:lstStyle/>
              <a:p>
                <a:pPr marL="0" indent="0">
                  <a:buNone/>
                </a:pPr>
                <a:r>
                  <a:rPr lang="fr-FR" sz="3600" u="sng" dirty="0">
                    <a:latin typeface="Garamond" panose="02020404030301010803" pitchFamily="18" charset="0"/>
                  </a:rPr>
                  <a:t>Exemple</a:t>
                </a:r>
                <a:r>
                  <a:rPr lang="fr-FR" sz="3600" dirty="0">
                    <a:latin typeface="Garamond" panose="02020404030301010803" pitchFamily="18" charset="0"/>
                  </a:rPr>
                  <a:t> : série du nombre d’enfants des étudiants :</a:t>
                </a:r>
              </a:p>
              <a:p>
                <a:pPr marL="0" indent="0">
                  <a:buNone/>
                </a:pPr>
                <a:r>
                  <a:rPr lang="fr-FR" sz="3600" dirty="0">
                    <a:latin typeface="Garamond" panose="02020404030301010803" pitchFamily="18" charset="0"/>
                  </a:rPr>
                  <a:t>0,0,0,0,0,1,1,1,1,1,2,2,3,4,4,5,6,7,7,10</a:t>
                </a:r>
              </a:p>
              <a:p>
                <a:pPr marL="0" indent="0">
                  <a:buNone/>
                </a:pPr>
                <a:endParaRPr lang="fr-FR" sz="3600" dirty="0">
                  <a:latin typeface="Garamond" panose="02020404030301010803" pitchFamily="18" charset="0"/>
                </a:endParaRPr>
              </a:p>
              <a:p>
                <a:pPr marL="0" indent="0">
                  <a:buNone/>
                </a:pPr>
                <a:endParaRPr lang="fr-FR" sz="3600" dirty="0">
                  <a:latin typeface="Garamond" panose="02020404030301010803" pitchFamily="18" charset="0"/>
                </a:endParaRPr>
              </a:p>
              <a:p>
                <a:pPr marL="0" indent="0">
                  <a:buNone/>
                </a:pPr>
                <a:r>
                  <a:rPr lang="fr-FR" sz="3600" dirty="0">
                    <a:latin typeface="Garamond" panose="02020404030301010803" pitchFamily="18" charset="0"/>
                  </a:rPr>
                  <a:t>Le nombre moyen d’enfants par étudiant est </a:t>
                </a:r>
              </a:p>
              <a:p>
                <a14:m>
                  <m:oMath xmlns:m="http://schemas.openxmlformats.org/officeDocument/2006/math">
                    <m:acc>
                      <m:accPr>
                        <m:chr m:val="̅"/>
                        <m:ctrlPr>
                          <a:rPr lang="fr-FR" sz="3600" i="1" smtClean="0">
                            <a:latin typeface="Cambria Math" panose="02040503050406030204" pitchFamily="18" charset="0"/>
                          </a:rPr>
                        </m:ctrlPr>
                      </m:accPr>
                      <m:e>
                        <m:r>
                          <a:rPr lang="fr-FR" sz="3600" b="0" i="1" smtClean="0">
                            <a:latin typeface="Cambria Math" panose="02040503050406030204" pitchFamily="18" charset="0"/>
                          </a:rPr>
                          <m:t>𝑋</m:t>
                        </m:r>
                      </m:e>
                    </m:acc>
                    <m:r>
                      <a:rPr lang="fr-FR" sz="3600" b="0" i="1" smtClean="0">
                        <a:latin typeface="Cambria Math" panose="02040503050406030204" pitchFamily="18" charset="0"/>
                      </a:rPr>
                      <m:t>=</m:t>
                    </m:r>
                    <m:f>
                      <m:fPr>
                        <m:ctrlPr>
                          <a:rPr lang="fr-FR" sz="3600" b="0" i="1" smtClean="0">
                            <a:latin typeface="Cambria Math" panose="02040503050406030204" pitchFamily="18" charset="0"/>
                          </a:rPr>
                        </m:ctrlPr>
                      </m:fPr>
                      <m:num>
                        <m:r>
                          <a:rPr lang="fr-FR" sz="3600" b="0" i="1" smtClean="0">
                            <a:latin typeface="Cambria Math" panose="02040503050406030204" pitchFamily="18" charset="0"/>
                          </a:rPr>
                          <m:t>0+0+0+0+0+1+1+1+1+1+2+2+3+4+4+5+6+7+7+10</m:t>
                        </m:r>
                      </m:num>
                      <m:den>
                        <m:r>
                          <a:rPr lang="fr-FR" sz="3600" b="0" i="1" smtClean="0">
                            <a:latin typeface="Cambria Math" panose="02040503050406030204" pitchFamily="18" charset="0"/>
                          </a:rPr>
                          <m:t>20</m:t>
                        </m:r>
                      </m:den>
                    </m:f>
                    <m:r>
                      <a:rPr lang="fr-FR" sz="3600" b="0" i="1" smtClean="0">
                        <a:latin typeface="Cambria Math" panose="02040503050406030204" pitchFamily="18" charset="0"/>
                      </a:rPr>
                      <m:t>=2,75</m:t>
                    </m:r>
                  </m:oMath>
                </a14:m>
                <a:endParaRPr lang="fr-FR" sz="3600" b="0" dirty="0">
                  <a:latin typeface="Garamond" panose="02020404030301010803" pitchFamily="18" charset="0"/>
                </a:endParaRPr>
              </a:p>
              <a:p>
                <a:pPr marL="0" indent="0">
                  <a:buNone/>
                </a:pPr>
                <a:endParaRPr lang="fr-FR" sz="3600" dirty="0">
                  <a:latin typeface="Garamond" panose="02020404030301010803" pitchFamily="18" charset="0"/>
                </a:endParaRPr>
              </a:p>
              <a:p>
                <a:pPr marL="0" indent="0">
                  <a:buNone/>
                </a:pPr>
                <a:r>
                  <a:rPr lang="fr-FR" sz="3600" b="1" dirty="0">
                    <a:latin typeface="Garamond" panose="02020404030301010803" pitchFamily="18" charset="0"/>
                  </a:rPr>
                  <a:t>Le nombre moyen d’enfant par étudiant est de 2,75</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55494" y="1192548"/>
                <a:ext cx="11460256" cy="5285625"/>
              </a:xfrm>
              <a:blipFill>
                <a:blip r:embed="rId2"/>
                <a:stretch>
                  <a:fillRect l="-1649" t="-2768" b="-1845"/>
                </a:stretch>
              </a:blipFill>
            </p:spPr>
            <p:txBody>
              <a:bodyPr/>
              <a:lstStyle/>
              <a:p>
                <a:r>
                  <a:rPr lang="fr-BF">
                    <a:noFill/>
                  </a:rPr>
                  <a:t> </a:t>
                </a:r>
              </a:p>
            </p:txBody>
          </p:sp>
        </mc:Fallback>
      </mc:AlternateContent>
      <p:sp>
        <p:nvSpPr>
          <p:cNvPr id="5" name="Titre 4">
            <a:extLst>
              <a:ext uri="{FF2B5EF4-FFF2-40B4-BE49-F238E27FC236}">
                <a16:creationId xmlns:a16="http://schemas.microsoft.com/office/drawing/2014/main" id="{B89E38FC-2593-45F8-A570-47283E957A2F}"/>
              </a:ext>
            </a:extLst>
          </p:cNvPr>
          <p:cNvSpPr>
            <a:spLocks noGrp="1"/>
          </p:cNvSpPr>
          <p:nvPr>
            <p:ph type="title"/>
          </p:nvPr>
        </p:nvSpPr>
        <p:spPr>
          <a:xfrm>
            <a:off x="1265144" y="379827"/>
            <a:ext cx="8964706" cy="647115"/>
          </a:xfrm>
        </p:spPr>
        <p:txBody>
          <a:bodyPr>
            <a:normAutofit/>
          </a:bodyPr>
          <a:lstStyle/>
          <a:p>
            <a:r>
              <a:rPr lang="fr-FR" sz="2800" b="1" dirty="0">
                <a:latin typeface="Times New Roman" panose="02020603050405020304" pitchFamily="18" charset="0"/>
                <a:cs typeface="Times New Roman" panose="02020603050405020304" pitchFamily="18" charset="0"/>
              </a:rPr>
              <a:t>Autre exemple de moyenne arithmétique simple:</a:t>
            </a:r>
            <a:endParaRPr lang="fr-BF"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303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2">
                <a:extLst>
                  <a:ext uri="{FF2B5EF4-FFF2-40B4-BE49-F238E27FC236}">
                    <a16:creationId xmlns:a16="http://schemas.microsoft.com/office/drawing/2014/main" id="{09B1D0E6-380D-4748-BBD5-5AC6E4170D2A}"/>
                  </a:ext>
                </a:extLst>
              </p:cNvPr>
              <p:cNvSpPr txBox="1">
                <a:spLocks/>
              </p:cNvSpPr>
              <p:nvPr/>
            </p:nvSpPr>
            <p:spPr>
              <a:xfrm>
                <a:off x="394447" y="1371600"/>
                <a:ext cx="11403105" cy="4838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dirty="0">
                    <a:latin typeface="Garamond" panose="02020404030301010803" pitchFamily="18" charset="0"/>
                  </a:rPr>
                  <a:t>Sa formule est :</a:t>
                </a:r>
              </a:p>
              <a:p>
                <a:pPr marL="0" indent="0">
                  <a:buNone/>
                </a:pPr>
                <a14:m>
                  <m:oMath xmlns:m="http://schemas.openxmlformats.org/officeDocument/2006/math">
                    <m:acc>
                      <m:accPr>
                        <m:chr m:val="̅"/>
                        <m:ctrlPr>
                          <a:rPr lang="fr-FR" sz="3600" i="1" smtClean="0">
                            <a:latin typeface="Cambria Math" panose="02040503050406030204" pitchFamily="18" charset="0"/>
                          </a:rPr>
                        </m:ctrlPr>
                      </m:accPr>
                      <m:e>
                        <m:r>
                          <a:rPr lang="fr-FR" sz="3600" i="1" smtClean="0">
                            <a:latin typeface="Cambria Math" panose="02040503050406030204" pitchFamily="18" charset="0"/>
                          </a:rPr>
                          <m:t>𝑋</m:t>
                        </m:r>
                      </m:e>
                    </m:acc>
                    <m:r>
                      <a:rPr lang="fr-FR" sz="3600" i="1" smtClean="0">
                        <a:latin typeface="Cambria Math" panose="02040503050406030204" pitchFamily="18" charset="0"/>
                      </a:rPr>
                      <m:t>=</m:t>
                    </m:r>
                    <m:f>
                      <m:fPr>
                        <m:ctrlPr>
                          <a:rPr lang="fr-FR" sz="3600" i="1" smtClean="0">
                            <a:latin typeface="Cambria Math" panose="02040503050406030204" pitchFamily="18" charset="0"/>
                          </a:rPr>
                        </m:ctrlPr>
                      </m:fPr>
                      <m:num>
                        <m:nary>
                          <m:naryPr>
                            <m:chr m:val="∑"/>
                            <m:ctrlPr>
                              <a:rPr lang="fr-FR" sz="3600" i="1" smtClean="0">
                                <a:latin typeface="Cambria Math" panose="02040503050406030204" pitchFamily="18" charset="0"/>
                              </a:rPr>
                            </m:ctrlPr>
                          </m:naryPr>
                          <m:sub>
                            <m:r>
                              <m:rPr>
                                <m:brk m:alnAt="23"/>
                              </m:rPr>
                              <a:rPr lang="fr-FR" sz="3600" i="1" smtClean="0">
                                <a:latin typeface="Cambria Math" panose="02040503050406030204" pitchFamily="18" charset="0"/>
                              </a:rPr>
                              <m:t>𝑖</m:t>
                            </m:r>
                            <m:r>
                              <a:rPr lang="fr-FR" sz="3600" i="1" smtClean="0">
                                <a:latin typeface="Cambria Math" panose="02040503050406030204" pitchFamily="18" charset="0"/>
                              </a:rPr>
                              <m:t>=1</m:t>
                            </m:r>
                          </m:sub>
                          <m:sup>
                            <m:r>
                              <a:rPr lang="fr-FR" sz="3600" i="1" smtClean="0">
                                <a:latin typeface="Cambria Math" panose="02040503050406030204" pitchFamily="18" charset="0"/>
                              </a:rPr>
                              <m:t>𝐾</m:t>
                            </m:r>
                          </m:sup>
                          <m:e>
                            <m:sSub>
                              <m:sSubPr>
                                <m:ctrlPr>
                                  <a:rPr lang="fr-FR" sz="3600" i="1" smtClean="0">
                                    <a:latin typeface="Cambria Math" panose="02040503050406030204" pitchFamily="18" charset="0"/>
                                  </a:rPr>
                                </m:ctrlPr>
                              </m:sSubPr>
                              <m:e>
                                <m:r>
                                  <a:rPr lang="fr-FR" sz="3600" i="1" smtClean="0">
                                    <a:latin typeface="Cambria Math" panose="02040503050406030204" pitchFamily="18" charset="0"/>
                                  </a:rPr>
                                  <m:t>𝑁</m:t>
                                </m:r>
                              </m:e>
                              <m:sub>
                                <m:r>
                                  <a:rPr lang="fr-FR" sz="3600" i="1" smtClean="0">
                                    <a:latin typeface="Cambria Math" panose="02040503050406030204" pitchFamily="18" charset="0"/>
                                  </a:rPr>
                                  <m:t>𝑖</m:t>
                                </m:r>
                              </m:sub>
                            </m:sSub>
                            <m:sSub>
                              <m:sSubPr>
                                <m:ctrlPr>
                                  <a:rPr lang="fr-FR" sz="3600" i="1" smtClean="0">
                                    <a:latin typeface="Cambria Math" panose="02040503050406030204" pitchFamily="18" charset="0"/>
                                  </a:rPr>
                                </m:ctrlPr>
                              </m:sSubPr>
                              <m:e>
                                <m:r>
                                  <a:rPr lang="fr-FR" sz="3600" i="1" smtClean="0">
                                    <a:latin typeface="Cambria Math" panose="02040503050406030204" pitchFamily="18" charset="0"/>
                                  </a:rPr>
                                  <m:t>𝑥</m:t>
                                </m:r>
                              </m:e>
                              <m:sub>
                                <m:r>
                                  <a:rPr lang="fr-FR" sz="3600" i="1" smtClean="0">
                                    <a:latin typeface="Cambria Math" panose="02040503050406030204" pitchFamily="18" charset="0"/>
                                  </a:rPr>
                                  <m:t>𝑖</m:t>
                                </m:r>
                              </m:sub>
                            </m:sSub>
                          </m:e>
                        </m:nary>
                      </m:num>
                      <m:den>
                        <m:nary>
                          <m:naryPr>
                            <m:chr m:val="∑"/>
                            <m:ctrlPr>
                              <a:rPr lang="fr-FR" sz="3600" i="1" smtClean="0">
                                <a:latin typeface="Cambria Math" panose="02040503050406030204" pitchFamily="18" charset="0"/>
                              </a:rPr>
                            </m:ctrlPr>
                          </m:naryPr>
                          <m:sub>
                            <m:r>
                              <m:rPr>
                                <m:brk m:alnAt="23"/>
                              </m:rPr>
                              <a:rPr lang="fr-FR" sz="3600" i="1" smtClean="0">
                                <a:latin typeface="Cambria Math" panose="02040503050406030204" pitchFamily="18" charset="0"/>
                              </a:rPr>
                              <m:t>𝑖</m:t>
                            </m:r>
                            <m:r>
                              <a:rPr lang="fr-FR" sz="3600" i="1" smtClean="0">
                                <a:latin typeface="Cambria Math" panose="02040503050406030204" pitchFamily="18" charset="0"/>
                              </a:rPr>
                              <m:t>=1</m:t>
                            </m:r>
                          </m:sub>
                          <m:sup>
                            <m:r>
                              <a:rPr lang="fr-FR" sz="3600" i="1" smtClean="0">
                                <a:latin typeface="Cambria Math" panose="02040503050406030204" pitchFamily="18" charset="0"/>
                              </a:rPr>
                              <m:t>𝐾</m:t>
                            </m:r>
                          </m:sup>
                          <m:e>
                            <m:sSub>
                              <m:sSubPr>
                                <m:ctrlPr>
                                  <a:rPr lang="fr-FR" sz="3600" i="1" smtClean="0">
                                    <a:latin typeface="Cambria Math" panose="02040503050406030204" pitchFamily="18" charset="0"/>
                                  </a:rPr>
                                </m:ctrlPr>
                              </m:sSubPr>
                              <m:e>
                                <m:r>
                                  <a:rPr lang="fr-FR" sz="3600" i="1" smtClean="0">
                                    <a:latin typeface="Cambria Math" panose="02040503050406030204" pitchFamily="18" charset="0"/>
                                  </a:rPr>
                                  <m:t>𝑁</m:t>
                                </m:r>
                              </m:e>
                              <m:sub>
                                <m:r>
                                  <a:rPr lang="fr-FR" sz="3600" i="1" smtClean="0">
                                    <a:latin typeface="Cambria Math" panose="02040503050406030204" pitchFamily="18" charset="0"/>
                                  </a:rPr>
                                  <m:t>𝑖</m:t>
                                </m:r>
                              </m:sub>
                            </m:sSub>
                          </m:e>
                        </m:nary>
                      </m:den>
                    </m:f>
                  </m:oMath>
                </a14:m>
                <a:r>
                  <a:rPr lang="fr-FR" sz="3600" dirty="0">
                    <a:latin typeface="Garamond" panose="02020404030301010803" pitchFamily="18" charset="0"/>
                  </a:rPr>
                  <a:t>=</a:t>
                </a:r>
                <a14:m>
                  <m:oMath xmlns:m="http://schemas.openxmlformats.org/officeDocument/2006/math">
                    <m:f>
                      <m:fPr>
                        <m:ctrlPr>
                          <a:rPr lang="fr-FR" sz="3600" i="1" dirty="0" smtClean="0">
                            <a:latin typeface="Cambria Math" panose="02040503050406030204" pitchFamily="18" charset="0"/>
                          </a:rPr>
                        </m:ctrlPr>
                      </m:fPr>
                      <m:num>
                        <m:r>
                          <a:rPr lang="fr-FR" sz="3600" i="1" dirty="0" smtClean="0">
                            <a:latin typeface="Cambria Math" panose="02040503050406030204" pitchFamily="18" charset="0"/>
                          </a:rPr>
                          <m:t>1</m:t>
                        </m:r>
                      </m:num>
                      <m:den>
                        <m:r>
                          <a:rPr lang="fr-FR" sz="3600" i="1" dirty="0" smtClean="0">
                            <a:latin typeface="Cambria Math" panose="02040503050406030204" pitchFamily="18" charset="0"/>
                          </a:rPr>
                          <m:t>𝑁</m:t>
                        </m:r>
                      </m:den>
                    </m:f>
                    <m:nary>
                      <m:naryPr>
                        <m:chr m:val="∑"/>
                        <m:ctrlPr>
                          <a:rPr lang="fr-FR" sz="3600" i="1" smtClean="0">
                            <a:latin typeface="Cambria Math" panose="02040503050406030204" pitchFamily="18" charset="0"/>
                          </a:rPr>
                        </m:ctrlPr>
                      </m:naryPr>
                      <m:sub>
                        <m:r>
                          <m:rPr>
                            <m:brk m:alnAt="23"/>
                          </m:rPr>
                          <a:rPr lang="fr-FR" sz="3600" i="1" smtClean="0">
                            <a:latin typeface="Cambria Math" panose="02040503050406030204" pitchFamily="18" charset="0"/>
                          </a:rPr>
                          <m:t>𝑖</m:t>
                        </m:r>
                        <m:r>
                          <a:rPr lang="fr-FR" sz="3600" i="1" smtClean="0">
                            <a:latin typeface="Cambria Math" panose="02040503050406030204" pitchFamily="18" charset="0"/>
                          </a:rPr>
                          <m:t>=1</m:t>
                        </m:r>
                      </m:sub>
                      <m:sup>
                        <m:r>
                          <a:rPr lang="fr-FR" sz="3600" i="1" smtClean="0">
                            <a:latin typeface="Cambria Math" panose="02040503050406030204" pitchFamily="18" charset="0"/>
                          </a:rPr>
                          <m:t>𝑁</m:t>
                        </m:r>
                      </m:sup>
                      <m:e>
                        <m:sSub>
                          <m:sSubPr>
                            <m:ctrlPr>
                              <a:rPr lang="fr-FR" sz="3600" i="1" smtClean="0">
                                <a:latin typeface="Cambria Math" panose="02040503050406030204" pitchFamily="18" charset="0"/>
                              </a:rPr>
                            </m:ctrlPr>
                          </m:sSubPr>
                          <m:e>
                            <m:r>
                              <a:rPr lang="fr-FR" sz="3600" i="1" smtClean="0">
                                <a:latin typeface="Cambria Math" panose="02040503050406030204" pitchFamily="18" charset="0"/>
                              </a:rPr>
                              <m:t>𝑁</m:t>
                            </m:r>
                          </m:e>
                          <m:sub>
                            <m:r>
                              <a:rPr lang="fr-FR" sz="3600" i="1" smtClean="0">
                                <a:latin typeface="Cambria Math" panose="02040503050406030204" pitchFamily="18" charset="0"/>
                              </a:rPr>
                              <m:t>𝑖</m:t>
                            </m:r>
                          </m:sub>
                        </m:sSub>
                        <m:sSub>
                          <m:sSubPr>
                            <m:ctrlPr>
                              <a:rPr lang="fr-FR" sz="3600" i="1" smtClean="0">
                                <a:latin typeface="Cambria Math" panose="02040503050406030204" pitchFamily="18" charset="0"/>
                              </a:rPr>
                            </m:ctrlPr>
                          </m:sSubPr>
                          <m:e>
                            <m:r>
                              <a:rPr lang="fr-FR" sz="3600" i="1" smtClean="0">
                                <a:latin typeface="Cambria Math" panose="02040503050406030204" pitchFamily="18" charset="0"/>
                              </a:rPr>
                              <m:t>𝑥</m:t>
                            </m:r>
                          </m:e>
                          <m:sub>
                            <m:r>
                              <a:rPr lang="fr-FR" sz="3600" i="1" smtClean="0">
                                <a:latin typeface="Cambria Math" panose="02040503050406030204" pitchFamily="18" charset="0"/>
                              </a:rPr>
                              <m:t>𝑖</m:t>
                            </m:r>
                          </m:sub>
                        </m:sSub>
                      </m:e>
                    </m:nary>
                  </m:oMath>
                </a14:m>
                <a:r>
                  <a:rPr lang="fr-FR" sz="3600" dirty="0">
                    <a:latin typeface="Garamond" panose="02020404030301010803" pitchFamily="18" charset="0"/>
                  </a:rPr>
                  <a:t> ;  </a:t>
                </a:r>
                <a14:m>
                  <m:oMath xmlns:m="http://schemas.openxmlformats.org/officeDocument/2006/math">
                    <m:acc>
                      <m:accPr>
                        <m:chr m:val="̅"/>
                        <m:ctrlPr>
                          <a:rPr lang="fr-FR" sz="3600" i="1">
                            <a:latin typeface="Cambria Math" panose="02040503050406030204" pitchFamily="18" charset="0"/>
                          </a:rPr>
                        </m:ctrlPr>
                      </m:accPr>
                      <m:e>
                        <m:r>
                          <a:rPr lang="fr-FR" sz="3600" i="1">
                            <a:latin typeface="Cambria Math" panose="02040503050406030204" pitchFamily="18" charset="0"/>
                          </a:rPr>
                          <m:t>𝑋</m:t>
                        </m:r>
                      </m:e>
                    </m:acc>
                    <m:r>
                      <a:rPr lang="fr-FR" sz="3600" i="1">
                        <a:latin typeface="Cambria Math" panose="02040503050406030204" pitchFamily="18" charset="0"/>
                      </a:rPr>
                      <m:t>=</m:t>
                    </m:r>
                    <m:nary>
                      <m:naryPr>
                        <m:chr m:val="∑"/>
                        <m:ctrlPr>
                          <a:rPr lang="fr-FR" sz="3600" i="1">
                            <a:latin typeface="Cambria Math" panose="02040503050406030204" pitchFamily="18" charset="0"/>
                          </a:rPr>
                        </m:ctrlPr>
                      </m:naryPr>
                      <m:sub>
                        <m:r>
                          <m:rPr>
                            <m:brk m:alnAt="23"/>
                          </m:rPr>
                          <a:rPr lang="fr-FR" sz="3600" i="1">
                            <a:latin typeface="Cambria Math" panose="02040503050406030204" pitchFamily="18" charset="0"/>
                          </a:rPr>
                          <m:t>𝑖</m:t>
                        </m:r>
                        <m:r>
                          <a:rPr lang="fr-FR" sz="3600" i="1">
                            <a:latin typeface="Cambria Math" panose="02040503050406030204" pitchFamily="18" charset="0"/>
                          </a:rPr>
                          <m:t>=1</m:t>
                        </m:r>
                      </m:sub>
                      <m:sup>
                        <m:r>
                          <a:rPr lang="fr-FR" sz="3600" i="1">
                            <a:latin typeface="Cambria Math" panose="02040503050406030204" pitchFamily="18" charset="0"/>
                          </a:rPr>
                          <m:t>𝐾</m:t>
                        </m:r>
                      </m:sup>
                      <m:e>
                        <m:f>
                          <m:fPr>
                            <m:ctrlPr>
                              <a:rPr lang="fr-FR" sz="3600" i="1">
                                <a:latin typeface="Cambria Math" panose="02040503050406030204" pitchFamily="18" charset="0"/>
                              </a:rPr>
                            </m:ctrlPr>
                          </m:fPr>
                          <m:num>
                            <m:sSub>
                              <m:sSubPr>
                                <m:ctrlPr>
                                  <a:rPr lang="fr-FR" sz="3600" i="1">
                                    <a:latin typeface="Cambria Math" panose="02040503050406030204" pitchFamily="18" charset="0"/>
                                  </a:rPr>
                                </m:ctrlPr>
                              </m:sSubPr>
                              <m:e>
                                <m:r>
                                  <a:rPr lang="fr-FR" sz="3600" i="1">
                                    <a:latin typeface="Cambria Math" panose="02040503050406030204" pitchFamily="18" charset="0"/>
                                  </a:rPr>
                                  <m:t>𝑁</m:t>
                                </m:r>
                              </m:e>
                              <m:sub>
                                <m:r>
                                  <a:rPr lang="fr-FR" sz="3600" i="1">
                                    <a:latin typeface="Cambria Math" panose="02040503050406030204" pitchFamily="18" charset="0"/>
                                  </a:rPr>
                                  <m:t>𝑖</m:t>
                                </m:r>
                              </m:sub>
                            </m:sSub>
                          </m:num>
                          <m:den>
                            <m:r>
                              <a:rPr lang="fr-FR" sz="3600" i="1">
                                <a:latin typeface="Cambria Math" panose="02040503050406030204" pitchFamily="18" charset="0"/>
                              </a:rPr>
                              <m:t>𝑁</m:t>
                            </m:r>
                          </m:den>
                        </m:f>
                        <m:sSub>
                          <m:sSubPr>
                            <m:ctrlPr>
                              <a:rPr lang="fr-FR" sz="3600" i="1">
                                <a:latin typeface="Cambria Math" panose="02040503050406030204" pitchFamily="18" charset="0"/>
                              </a:rPr>
                            </m:ctrlPr>
                          </m:sSubPr>
                          <m:e>
                            <m:r>
                              <a:rPr lang="fr-FR" sz="3600" i="1">
                                <a:latin typeface="Cambria Math" panose="02040503050406030204" pitchFamily="18" charset="0"/>
                              </a:rPr>
                              <m:t>𝑥</m:t>
                            </m:r>
                          </m:e>
                          <m:sub>
                            <m:r>
                              <a:rPr lang="fr-FR" sz="3600" i="1">
                                <a:latin typeface="Cambria Math" panose="02040503050406030204" pitchFamily="18" charset="0"/>
                              </a:rPr>
                              <m:t>𝑖</m:t>
                            </m:r>
                          </m:sub>
                        </m:sSub>
                        <m:r>
                          <a:rPr lang="fr-FR" sz="3600" i="1">
                            <a:latin typeface="Cambria Math" panose="02040503050406030204" pitchFamily="18" charset="0"/>
                          </a:rPr>
                          <m:t>=</m:t>
                        </m:r>
                        <m:nary>
                          <m:naryPr>
                            <m:chr m:val="∑"/>
                            <m:ctrlPr>
                              <a:rPr lang="fr-FR" sz="3600" i="1">
                                <a:latin typeface="Cambria Math" panose="02040503050406030204" pitchFamily="18" charset="0"/>
                              </a:rPr>
                            </m:ctrlPr>
                          </m:naryPr>
                          <m:sub>
                            <m:r>
                              <m:rPr>
                                <m:brk m:alnAt="23"/>
                              </m:rPr>
                              <a:rPr lang="fr-FR" sz="3600" i="1">
                                <a:latin typeface="Cambria Math" panose="02040503050406030204" pitchFamily="18" charset="0"/>
                              </a:rPr>
                              <m:t>𝑖</m:t>
                            </m:r>
                            <m:r>
                              <a:rPr lang="fr-FR" sz="3600" i="1">
                                <a:latin typeface="Cambria Math" panose="02040503050406030204" pitchFamily="18" charset="0"/>
                              </a:rPr>
                              <m:t>=1</m:t>
                            </m:r>
                          </m:sub>
                          <m:sup>
                            <m:r>
                              <a:rPr lang="fr-FR" sz="3600" i="1">
                                <a:latin typeface="Cambria Math" panose="02040503050406030204" pitchFamily="18" charset="0"/>
                              </a:rPr>
                              <m:t>𝐾</m:t>
                            </m:r>
                          </m:sup>
                          <m:e>
                            <m:sSub>
                              <m:sSubPr>
                                <m:ctrlPr>
                                  <a:rPr lang="fr-FR" sz="3600" i="1">
                                    <a:latin typeface="Cambria Math" panose="02040503050406030204" pitchFamily="18" charset="0"/>
                                  </a:rPr>
                                </m:ctrlPr>
                              </m:sSubPr>
                              <m:e>
                                <m:r>
                                  <a:rPr lang="fr-FR" sz="3600" i="1">
                                    <a:latin typeface="Cambria Math" panose="02040503050406030204" pitchFamily="18" charset="0"/>
                                  </a:rPr>
                                  <m:t>𝑓</m:t>
                                </m:r>
                              </m:e>
                              <m:sub>
                                <m:r>
                                  <a:rPr lang="fr-FR" sz="3600" i="1">
                                    <a:latin typeface="Cambria Math" panose="02040503050406030204" pitchFamily="18" charset="0"/>
                                  </a:rPr>
                                  <m:t>𝑖</m:t>
                                </m:r>
                              </m:sub>
                            </m:sSub>
                            <m:sSub>
                              <m:sSubPr>
                                <m:ctrlPr>
                                  <a:rPr lang="fr-FR" sz="3600" i="1">
                                    <a:latin typeface="Cambria Math" panose="02040503050406030204" pitchFamily="18" charset="0"/>
                                  </a:rPr>
                                </m:ctrlPr>
                              </m:sSubPr>
                              <m:e>
                                <m:r>
                                  <a:rPr lang="fr-FR" sz="3600" i="1">
                                    <a:latin typeface="Cambria Math" panose="02040503050406030204" pitchFamily="18" charset="0"/>
                                  </a:rPr>
                                  <m:t>𝑥</m:t>
                                </m:r>
                              </m:e>
                              <m:sub>
                                <m:r>
                                  <a:rPr lang="fr-FR" sz="3600" i="1">
                                    <a:latin typeface="Cambria Math" panose="02040503050406030204" pitchFamily="18" charset="0"/>
                                  </a:rPr>
                                  <m:t>𝑖</m:t>
                                </m:r>
                              </m:sub>
                            </m:sSub>
                          </m:e>
                        </m:nary>
                      </m:e>
                    </m:nary>
                  </m:oMath>
                </a14:m>
                <a:endParaRPr lang="fr-FR" sz="3600" dirty="0">
                  <a:latin typeface="Garamond" panose="02020404030301010803" pitchFamily="18" charset="0"/>
                </a:endParaRPr>
              </a:p>
              <a:p>
                <a:pPr marL="0" indent="0">
                  <a:buFont typeface="Arial" panose="020B0604020202020204" pitchFamily="34" charset="0"/>
                  <a:buNone/>
                </a:pPr>
                <a:r>
                  <a:rPr lang="fr-FR" sz="3600" dirty="0">
                    <a:latin typeface="Garamond" panose="02020404030301010803" pitchFamily="18" charset="0"/>
                  </a:rPr>
                  <a:t>Où</a:t>
                </a:r>
              </a:p>
              <a:p>
                <a:pPr marL="0" indent="0">
                  <a:buFont typeface="Arial" panose="020B0604020202020204" pitchFamily="34" charset="0"/>
                  <a:buNone/>
                </a:pPr>
                <a:r>
                  <a:rPr lang="fr-FR" sz="3600" dirty="0">
                    <a:latin typeface="Garamond" panose="02020404030301010803" pitchFamily="18" charset="0"/>
                  </a:rPr>
                  <a:t>où les </a:t>
                </a:r>
                <a14:m>
                  <m:oMath xmlns:m="http://schemas.openxmlformats.org/officeDocument/2006/math">
                    <m:sSub>
                      <m:sSubPr>
                        <m:ctrlPr>
                          <a:rPr lang="fr-FR" sz="3600" i="1" smtClean="0">
                            <a:latin typeface="Cambria Math" panose="02040503050406030204" pitchFamily="18" charset="0"/>
                          </a:rPr>
                        </m:ctrlPr>
                      </m:sSubPr>
                      <m:e>
                        <m:r>
                          <a:rPr lang="fr-FR" sz="3600" i="1" smtClean="0">
                            <a:latin typeface="Cambria Math" panose="02040503050406030204" pitchFamily="18" charset="0"/>
                          </a:rPr>
                          <m:t>𝑥</m:t>
                        </m:r>
                      </m:e>
                      <m:sub>
                        <m:r>
                          <a:rPr lang="fr-FR" sz="3600" i="1" smtClean="0">
                            <a:latin typeface="Cambria Math" panose="02040503050406030204" pitchFamily="18" charset="0"/>
                          </a:rPr>
                          <m:t>𝑖</m:t>
                        </m:r>
                      </m:sub>
                    </m:sSub>
                  </m:oMath>
                </a14:m>
                <a:r>
                  <a:rPr lang="fr-FR" sz="3600" dirty="0">
                    <a:latin typeface="Garamond" panose="02020404030301010803" pitchFamily="18" charset="0"/>
                  </a:rPr>
                  <a:t>  sont les modalités (différentes valeurs) de la variable et </a:t>
                </a:r>
              </a:p>
              <a:p>
                <a:pPr marL="0" indent="0">
                  <a:buFont typeface="Arial" panose="020B0604020202020204" pitchFamily="34" charset="0"/>
                  <a:buNone/>
                </a:pPr>
                <a14:m>
                  <m:oMath xmlns:m="http://schemas.openxmlformats.org/officeDocument/2006/math">
                    <m:sSub>
                      <m:sSubPr>
                        <m:ctrlPr>
                          <a:rPr lang="fr-FR" sz="3600" i="1" smtClean="0">
                            <a:latin typeface="Cambria Math" panose="02040503050406030204" pitchFamily="18" charset="0"/>
                          </a:rPr>
                        </m:ctrlPr>
                      </m:sSubPr>
                      <m:e>
                        <m:r>
                          <a:rPr lang="fr-FR" sz="3600" i="1" smtClean="0">
                            <a:latin typeface="Cambria Math" panose="02040503050406030204" pitchFamily="18" charset="0"/>
                          </a:rPr>
                          <m:t>𝑁</m:t>
                        </m:r>
                      </m:e>
                      <m:sub>
                        <m:r>
                          <a:rPr lang="fr-FR" sz="3600" i="1" smtClean="0">
                            <a:latin typeface="Cambria Math" panose="02040503050406030204" pitchFamily="18" charset="0"/>
                          </a:rPr>
                          <m:t>𝑖</m:t>
                        </m:r>
                      </m:sub>
                    </m:sSub>
                  </m:oMath>
                </a14:m>
                <a:r>
                  <a:rPr lang="fr-FR" sz="3600" dirty="0">
                    <a:latin typeface="Garamond" panose="02020404030301010803" pitchFamily="18" charset="0"/>
                  </a:rPr>
                  <a:t>  les effectifs de ces modalités et K le nombre de modalités de la variable</a:t>
                </a:r>
                <a:r>
                  <a:rPr lang="fr-FR" sz="3600" dirty="0"/>
                  <a:t>. </a:t>
                </a:r>
              </a:p>
            </p:txBody>
          </p:sp>
        </mc:Choice>
        <mc:Fallback xmlns="">
          <p:sp>
            <p:nvSpPr>
              <p:cNvPr id="2" name="Espace réservé du contenu 2">
                <a:extLst>
                  <a:ext uri="{FF2B5EF4-FFF2-40B4-BE49-F238E27FC236}">
                    <a16:creationId xmlns:a16="http://schemas.microsoft.com/office/drawing/2014/main" id="{09B1D0E6-380D-4748-BBD5-5AC6E4170D2A}"/>
                  </a:ext>
                </a:extLst>
              </p:cNvPr>
              <p:cNvSpPr txBox="1">
                <a:spLocks noRot="1" noChangeAspect="1" noMove="1" noResize="1" noEditPoints="1" noAdjustHandles="1" noChangeArrowheads="1" noChangeShapeType="1" noTextEdit="1"/>
              </p:cNvSpPr>
              <p:nvPr/>
            </p:nvSpPr>
            <p:spPr>
              <a:xfrm>
                <a:off x="394447" y="1371600"/>
                <a:ext cx="11403105" cy="4838700"/>
              </a:xfrm>
              <a:prstGeom prst="rect">
                <a:avLst/>
              </a:prstGeom>
              <a:blipFill>
                <a:blip r:embed="rId2"/>
                <a:stretch>
                  <a:fillRect l="-1658" t="-2897" r="-214"/>
                </a:stretch>
              </a:blipFill>
            </p:spPr>
            <p:txBody>
              <a:bodyPr/>
              <a:lstStyle/>
              <a:p>
                <a:r>
                  <a:rPr lang="fr-BF">
                    <a:noFill/>
                  </a:rPr>
                  <a:t> </a:t>
                </a:r>
              </a:p>
            </p:txBody>
          </p:sp>
        </mc:Fallback>
      </mc:AlternateContent>
      <p:sp>
        <p:nvSpPr>
          <p:cNvPr id="4" name="ZoneTexte 3">
            <a:extLst>
              <a:ext uri="{FF2B5EF4-FFF2-40B4-BE49-F238E27FC236}">
                <a16:creationId xmlns:a16="http://schemas.microsoft.com/office/drawing/2014/main" id="{EF0BA4FB-F6F0-4BF6-BCE6-3DD9F46D45E5}"/>
              </a:ext>
            </a:extLst>
          </p:cNvPr>
          <p:cNvSpPr txBox="1"/>
          <p:nvPr/>
        </p:nvSpPr>
        <p:spPr>
          <a:xfrm>
            <a:off x="1866900" y="209550"/>
            <a:ext cx="8001000" cy="707886"/>
          </a:xfrm>
          <a:prstGeom prst="rect">
            <a:avLst/>
          </a:prstGeom>
          <a:noFill/>
        </p:spPr>
        <p:txBody>
          <a:bodyPr wrap="square">
            <a:spAutoFit/>
          </a:bodyPr>
          <a:lstStyle/>
          <a:p>
            <a:pPr marL="0" indent="0">
              <a:buNone/>
            </a:pPr>
            <a:r>
              <a:rPr lang="fr-FR" sz="4000" b="1" dirty="0">
                <a:latin typeface="Garamond" panose="02020404030301010803" pitchFamily="18" charset="0"/>
              </a:rPr>
              <a:t>La moyenne arithmétique pondérée </a:t>
            </a:r>
          </a:p>
        </p:txBody>
      </p:sp>
    </p:spTree>
    <p:extLst>
      <p:ext uri="{BB962C8B-B14F-4D97-AF65-F5344CB8AC3E}">
        <p14:creationId xmlns:p14="http://schemas.microsoft.com/office/powerpoint/2010/main" val="2791066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F8D39F4-A4CF-4188-ADA1-79A895AB4A22}"/>
              </a:ext>
            </a:extLst>
          </p:cNvPr>
          <p:cNvSpPr txBox="1"/>
          <p:nvPr/>
        </p:nvSpPr>
        <p:spPr>
          <a:xfrm>
            <a:off x="1866900" y="209550"/>
            <a:ext cx="8001000" cy="707886"/>
          </a:xfrm>
          <a:prstGeom prst="rect">
            <a:avLst/>
          </a:prstGeom>
          <a:noFill/>
        </p:spPr>
        <p:txBody>
          <a:bodyPr wrap="square">
            <a:spAutoFit/>
          </a:bodyPr>
          <a:lstStyle/>
          <a:p>
            <a:pPr marL="0" indent="0">
              <a:buNone/>
            </a:pPr>
            <a:r>
              <a:rPr lang="fr-FR" sz="4000" b="1" dirty="0">
                <a:latin typeface="Garamond" panose="02020404030301010803" pitchFamily="18" charset="0"/>
              </a:rPr>
              <a:t>La moyenne arithmétique pondérée </a:t>
            </a:r>
          </a:p>
        </p:txBody>
      </p:sp>
      <p:sp>
        <p:nvSpPr>
          <p:cNvPr id="15" name="ZoneTexte 14">
            <a:extLst>
              <a:ext uri="{FF2B5EF4-FFF2-40B4-BE49-F238E27FC236}">
                <a16:creationId xmlns:a16="http://schemas.microsoft.com/office/drawing/2014/main" id="{DAB7007C-F2F3-414F-9333-D3B88B689D74}"/>
              </a:ext>
            </a:extLst>
          </p:cNvPr>
          <p:cNvSpPr txBox="1"/>
          <p:nvPr/>
        </p:nvSpPr>
        <p:spPr>
          <a:xfrm>
            <a:off x="742950" y="1888986"/>
            <a:ext cx="11449050" cy="2062103"/>
          </a:xfrm>
          <a:prstGeom prst="rect">
            <a:avLst/>
          </a:prstGeom>
          <a:noFill/>
        </p:spPr>
        <p:txBody>
          <a:bodyPr wrap="square">
            <a:spAutoFit/>
          </a:bodyPr>
          <a:lstStyle/>
          <a:p>
            <a:pPr algn="just"/>
            <a:r>
              <a:rPr lang="fr-FR" sz="3200" b="1" i="0" u="none" strike="noStrike" baseline="0" dirty="0">
                <a:solidFill>
                  <a:srgbClr val="000000"/>
                </a:solidFill>
                <a:latin typeface="Garamond" panose="02020404030301010803" pitchFamily="18" charset="0"/>
              </a:rPr>
              <a:t>N.B. </a:t>
            </a:r>
            <a:r>
              <a:rPr lang="fr-FR" sz="3200" b="0" i="0" u="none" strike="noStrike" baseline="0" dirty="0">
                <a:solidFill>
                  <a:srgbClr val="000000"/>
                </a:solidFill>
                <a:latin typeface="Garamond" panose="02020404030301010803" pitchFamily="18" charset="0"/>
              </a:rPr>
              <a:t>Dans le cas d’une variable continue (ou d’une variable discrète lorsqu’on a constitué des classes de valeurs), x</a:t>
            </a:r>
            <a:r>
              <a:rPr lang="fr-FR" b="0" i="0" u="none" strike="noStrike" baseline="0" dirty="0">
                <a:solidFill>
                  <a:srgbClr val="000000"/>
                </a:solidFill>
                <a:latin typeface="Garamond" panose="02020404030301010803" pitchFamily="18" charset="0"/>
              </a:rPr>
              <a:t>i </a:t>
            </a:r>
            <a:r>
              <a:rPr lang="fr-FR" sz="3200" b="0" i="0" u="none" strike="noStrike" baseline="0" dirty="0">
                <a:solidFill>
                  <a:srgbClr val="000000"/>
                </a:solidFill>
                <a:latin typeface="Garamond" panose="02020404030301010803" pitchFamily="18" charset="0"/>
              </a:rPr>
              <a:t>est remplacé par </a:t>
            </a:r>
            <a:r>
              <a:rPr lang="fr-FR" sz="3200" b="1" i="0" u="none" strike="noStrike" baseline="0" dirty="0">
                <a:solidFill>
                  <a:srgbClr val="000000"/>
                </a:solidFill>
                <a:latin typeface="Garamond" panose="02020404030301010803" pitchFamily="18" charset="0"/>
              </a:rPr>
              <a:t>c</a:t>
            </a:r>
            <a:r>
              <a:rPr lang="fr-FR" b="1" i="0" u="none" strike="noStrike" baseline="0" dirty="0">
                <a:solidFill>
                  <a:srgbClr val="000000"/>
                </a:solidFill>
                <a:latin typeface="Garamond" panose="02020404030301010803" pitchFamily="18" charset="0"/>
              </a:rPr>
              <a:t>i </a:t>
            </a:r>
            <a:r>
              <a:rPr lang="fr-FR" sz="3200" b="0" i="0" u="none" strike="noStrike" baseline="0" dirty="0">
                <a:solidFill>
                  <a:srgbClr val="000000"/>
                </a:solidFill>
                <a:latin typeface="Garamond" panose="02020404030301010803" pitchFamily="18" charset="0"/>
              </a:rPr>
              <a:t>qui est le centre de classe. On suppose une répartition uniforme des observations au sein de chacune des classes. </a:t>
            </a:r>
            <a:endParaRPr lang="fr-BF" sz="3200" dirty="0">
              <a:latin typeface="Garamond" panose="02020404030301010803" pitchFamily="18" charset="0"/>
            </a:endParaRPr>
          </a:p>
        </p:txBody>
      </p:sp>
    </p:spTree>
    <p:extLst>
      <p:ext uri="{BB962C8B-B14F-4D97-AF65-F5344CB8AC3E}">
        <p14:creationId xmlns:p14="http://schemas.microsoft.com/office/powerpoint/2010/main" val="3675410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98BA2-BFD4-49D3-8F4D-A0F8B3FC46CA}"/>
              </a:ext>
            </a:extLst>
          </p:cNvPr>
          <p:cNvSpPr>
            <a:spLocks noGrp="1"/>
          </p:cNvSpPr>
          <p:nvPr>
            <p:ph type="title"/>
          </p:nvPr>
        </p:nvSpPr>
        <p:spPr>
          <a:xfrm>
            <a:off x="838200" y="365126"/>
            <a:ext cx="6921137" cy="1019537"/>
          </a:xfrm>
        </p:spPr>
        <p:txBody>
          <a:bodyPr>
            <a:normAutofit/>
          </a:bodyPr>
          <a:lstStyle/>
          <a:p>
            <a:r>
              <a:rPr lang="fr-FR" b="1" dirty="0">
                <a:latin typeface="Garamond" panose="02020404030301010803" pitchFamily="18" charset="0"/>
                <a:cs typeface="Times New Roman" panose="02020603050405020304" pitchFamily="18" charset="0"/>
              </a:rPr>
              <a:t>Généralités en statistiques</a:t>
            </a:r>
          </a:p>
        </p:txBody>
      </p:sp>
      <p:sp>
        <p:nvSpPr>
          <p:cNvPr id="3" name="Espace réservé du contenu 2">
            <a:extLst>
              <a:ext uri="{FF2B5EF4-FFF2-40B4-BE49-F238E27FC236}">
                <a16:creationId xmlns:a16="http://schemas.microsoft.com/office/drawing/2014/main" id="{124EBA73-3646-4EC9-8ACC-DEDBABEBABA7}"/>
              </a:ext>
            </a:extLst>
          </p:cNvPr>
          <p:cNvSpPr>
            <a:spLocks noGrp="1"/>
          </p:cNvSpPr>
          <p:nvPr>
            <p:ph idx="1"/>
          </p:nvPr>
        </p:nvSpPr>
        <p:spPr>
          <a:xfrm>
            <a:off x="132805" y="1632858"/>
            <a:ext cx="10980672" cy="4556928"/>
          </a:xfrm>
        </p:spPr>
        <p:txBody>
          <a:bodyPr>
            <a:normAutofit/>
          </a:bodyPr>
          <a:lstStyle/>
          <a:p>
            <a:r>
              <a:rPr lang="fr-FR" sz="3200" b="1" dirty="0">
                <a:latin typeface="Times New Roman" panose="02020603050405020304" pitchFamily="18" charset="0"/>
                <a:cs typeface="Times New Roman" panose="02020603050405020304" pitchFamily="18" charset="0"/>
              </a:rPr>
              <a:t>I. Définition </a:t>
            </a:r>
          </a:p>
          <a:p>
            <a:r>
              <a:rPr lang="fr-FR" sz="3200" dirty="0">
                <a:latin typeface="Garamond" panose="02020404030301010803" pitchFamily="18" charset="0"/>
                <a:cs typeface="Times New Roman" panose="02020603050405020304" pitchFamily="18" charset="0"/>
              </a:rPr>
              <a:t>Il est d’usage courant de différencier les statistiques », de la statistique.</a:t>
            </a:r>
          </a:p>
          <a:p>
            <a:r>
              <a:rPr lang="fr-FR" sz="3200" b="1" dirty="0">
                <a:latin typeface="Garamond" panose="02020404030301010803" pitchFamily="18" charset="0"/>
                <a:cs typeface="Times New Roman" panose="02020603050405020304" pitchFamily="18" charset="0"/>
              </a:rPr>
              <a:t>Les statistiques </a:t>
            </a:r>
            <a:r>
              <a:rPr lang="fr-FR" sz="3200" dirty="0">
                <a:latin typeface="Garamond" panose="02020404030301010803" pitchFamily="18" charset="0"/>
                <a:cs typeface="Times New Roman" panose="02020603050405020304" pitchFamily="18" charset="0"/>
              </a:rPr>
              <a:t>sont définies comme un ensemble de données numériques concernant une même catégorie de faits. Ces données sont obtenues par dénombrement, inventaire, recensement etc.</a:t>
            </a:r>
          </a:p>
          <a:p>
            <a:r>
              <a:rPr lang="fr-FR" sz="3200" dirty="0">
                <a:solidFill>
                  <a:srgbClr val="FF0000"/>
                </a:solidFill>
                <a:latin typeface="Garamond" panose="02020404030301010803" pitchFamily="18" charset="0"/>
                <a:cs typeface="Times New Roman" panose="02020603050405020304" pitchFamily="18" charset="0"/>
              </a:rPr>
              <a:t>La statistique est une discipline scientifique qui a pour objet de recueillir, organiser, classer, présenter et interpréter les données, en un mot, de Valoriser les données.</a:t>
            </a:r>
          </a:p>
        </p:txBody>
      </p:sp>
      <p:pic>
        <p:nvPicPr>
          <p:cNvPr id="4" name="Image 3"/>
          <p:cNvPicPr>
            <a:picLocks noChangeAspect="1"/>
          </p:cNvPicPr>
          <p:nvPr/>
        </p:nvPicPr>
        <p:blipFill>
          <a:blip r:embed="rId2"/>
          <a:stretch>
            <a:fillRect/>
          </a:stretch>
        </p:blipFill>
        <p:spPr>
          <a:xfrm>
            <a:off x="9828628" y="0"/>
            <a:ext cx="2363372" cy="2363372"/>
          </a:xfrm>
          <a:prstGeom prst="rect">
            <a:avLst/>
          </a:prstGeom>
        </p:spPr>
      </p:pic>
    </p:spTree>
    <p:extLst>
      <p:ext uri="{BB962C8B-B14F-4D97-AF65-F5344CB8AC3E}">
        <p14:creationId xmlns:p14="http://schemas.microsoft.com/office/powerpoint/2010/main" val="3724104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DCC5C5A-9A07-409A-B8C7-CDF99B8B01B9}"/>
              </a:ext>
            </a:extLst>
          </p:cNvPr>
          <p:cNvSpPr txBox="1"/>
          <p:nvPr/>
        </p:nvSpPr>
        <p:spPr>
          <a:xfrm>
            <a:off x="2095500" y="117755"/>
            <a:ext cx="8001000" cy="707886"/>
          </a:xfrm>
          <a:prstGeom prst="rect">
            <a:avLst/>
          </a:prstGeom>
          <a:noFill/>
        </p:spPr>
        <p:txBody>
          <a:bodyPr wrap="square">
            <a:spAutoFit/>
          </a:bodyPr>
          <a:lstStyle/>
          <a:p>
            <a:pPr marL="0" indent="0">
              <a:buNone/>
            </a:pPr>
            <a:r>
              <a:rPr lang="fr-FR" sz="4000" b="1" dirty="0">
                <a:latin typeface="Garamond" panose="02020404030301010803" pitchFamily="18" charset="0"/>
              </a:rPr>
              <a:t>La moyenne arithmétique pondérée </a:t>
            </a:r>
          </a:p>
        </p:txBody>
      </p:sp>
      <p:sp>
        <p:nvSpPr>
          <p:cNvPr id="8" name="ZoneTexte 7">
            <a:extLst>
              <a:ext uri="{FF2B5EF4-FFF2-40B4-BE49-F238E27FC236}">
                <a16:creationId xmlns:a16="http://schemas.microsoft.com/office/drawing/2014/main" id="{5FC84B71-C5B4-4BC0-8E4E-CBDF8F45B377}"/>
              </a:ext>
            </a:extLst>
          </p:cNvPr>
          <p:cNvSpPr txBox="1"/>
          <p:nvPr/>
        </p:nvSpPr>
        <p:spPr>
          <a:xfrm>
            <a:off x="1028700" y="1007417"/>
            <a:ext cx="4591050" cy="707886"/>
          </a:xfrm>
          <a:prstGeom prst="rect">
            <a:avLst/>
          </a:prstGeom>
          <a:noFill/>
        </p:spPr>
        <p:txBody>
          <a:bodyPr wrap="square">
            <a:spAutoFit/>
          </a:bodyPr>
          <a:lstStyle/>
          <a:p>
            <a:r>
              <a:rPr lang="fr-FR" sz="2000" b="1" i="0" u="none" strike="noStrike" baseline="0" dirty="0">
                <a:solidFill>
                  <a:srgbClr val="000000"/>
                </a:solidFill>
                <a:latin typeface="Times New Roman" panose="02020603050405020304" pitchFamily="18" charset="0"/>
              </a:rPr>
              <a:t>Tableau </a:t>
            </a:r>
            <a:r>
              <a:rPr lang="fr-FR" sz="2000" b="0" i="0" u="none" strike="noStrike" baseline="0" dirty="0">
                <a:solidFill>
                  <a:srgbClr val="000000"/>
                </a:solidFill>
                <a:latin typeface="Times New Roman" panose="02020603050405020304" pitchFamily="18" charset="0"/>
              </a:rPr>
              <a:t>: Répartition de 360 ménages ayant au plus 8 personnes selon leur taille </a:t>
            </a:r>
            <a:endParaRPr lang="fr-BF" sz="2000" dirty="0"/>
          </a:p>
        </p:txBody>
      </p:sp>
      <p:graphicFrame>
        <p:nvGraphicFramePr>
          <p:cNvPr id="9" name="Tableau 8">
            <a:extLst>
              <a:ext uri="{FF2B5EF4-FFF2-40B4-BE49-F238E27FC236}">
                <a16:creationId xmlns:a16="http://schemas.microsoft.com/office/drawing/2014/main" id="{AA338357-D883-452E-89AC-5828824BC87D}"/>
              </a:ext>
            </a:extLst>
          </p:cNvPr>
          <p:cNvGraphicFramePr>
            <a:graphicFrameLocks noGrp="1"/>
          </p:cNvGraphicFramePr>
          <p:nvPr>
            <p:extLst>
              <p:ext uri="{D42A27DB-BD31-4B8C-83A1-F6EECF244321}">
                <p14:modId xmlns:p14="http://schemas.microsoft.com/office/powerpoint/2010/main" val="698326685"/>
              </p:ext>
            </p:extLst>
          </p:nvPr>
        </p:nvGraphicFramePr>
        <p:xfrm>
          <a:off x="1200150" y="1805285"/>
          <a:ext cx="3905250" cy="3768570"/>
        </p:xfrm>
        <a:graphic>
          <a:graphicData uri="http://schemas.openxmlformats.org/drawingml/2006/table">
            <a:tbl>
              <a:tblPr>
                <a:tableStyleId>{5C22544A-7EE6-4342-B048-85BDC9FD1C3A}</a:tableStyleId>
              </a:tblPr>
              <a:tblGrid>
                <a:gridCol w="1952625">
                  <a:extLst>
                    <a:ext uri="{9D8B030D-6E8A-4147-A177-3AD203B41FA5}">
                      <a16:colId xmlns:a16="http://schemas.microsoft.com/office/drawing/2014/main" val="465605083"/>
                    </a:ext>
                  </a:extLst>
                </a:gridCol>
                <a:gridCol w="1952625">
                  <a:extLst>
                    <a:ext uri="{9D8B030D-6E8A-4147-A177-3AD203B41FA5}">
                      <a16:colId xmlns:a16="http://schemas.microsoft.com/office/drawing/2014/main" val="216119798"/>
                    </a:ext>
                  </a:extLst>
                </a:gridCol>
              </a:tblGrid>
              <a:tr h="376857">
                <a:tc>
                  <a:txBody>
                    <a:bodyPr/>
                    <a:lstStyle/>
                    <a:p>
                      <a:pPr algn="l" fontAlgn="t"/>
                      <a:r>
                        <a:rPr lang="fr-FR" sz="2400" u="none" strike="noStrike" dirty="0">
                          <a:effectLst/>
                          <a:latin typeface="Times New Roman" panose="02020603050405020304" pitchFamily="18" charset="0"/>
                          <a:cs typeface="Times New Roman" panose="02020603050405020304" pitchFamily="18" charset="0"/>
                        </a:rPr>
                        <a:t>Taille (xi)</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tc>
                <a:tc>
                  <a:txBody>
                    <a:bodyPr/>
                    <a:lstStyle/>
                    <a:p>
                      <a:pPr algn="l" fontAlgn="t"/>
                      <a:r>
                        <a:rPr lang="fr-FR" sz="2400" u="none" strike="noStrike" dirty="0">
                          <a:effectLst/>
                          <a:latin typeface="Times New Roman" panose="02020603050405020304" pitchFamily="18" charset="0"/>
                          <a:cs typeface="Times New Roman" panose="02020603050405020304" pitchFamily="18" charset="0"/>
                        </a:rPr>
                        <a:t>Effectif (ni)</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57175" marR="9525" marT="9525" marB="0"/>
                </a:tc>
                <a:extLst>
                  <a:ext uri="{0D108BD9-81ED-4DB2-BD59-A6C34878D82A}">
                    <a16:rowId xmlns:a16="http://schemas.microsoft.com/office/drawing/2014/main" val="2423411212"/>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1</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84</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400955539"/>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2</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a:effectLst/>
                          <a:latin typeface="Times New Roman" panose="02020603050405020304" pitchFamily="18" charset="0"/>
                          <a:cs typeface="Times New Roman" panose="02020603050405020304" pitchFamily="18" charset="0"/>
                        </a:rPr>
                        <a:t>107</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519474052"/>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3</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72</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613013108"/>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4</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a:effectLst/>
                          <a:latin typeface="Times New Roman" panose="02020603050405020304" pitchFamily="18" charset="0"/>
                          <a:cs typeface="Times New Roman" panose="02020603050405020304" pitchFamily="18" charset="0"/>
                        </a:rPr>
                        <a:t>57</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167898661"/>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5</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a:effectLst/>
                          <a:latin typeface="Times New Roman" panose="02020603050405020304" pitchFamily="18" charset="0"/>
                          <a:cs typeface="Times New Roman" panose="02020603050405020304" pitchFamily="18" charset="0"/>
                        </a:rPr>
                        <a:t>25</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628968955"/>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6</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a:effectLst/>
                          <a:latin typeface="Times New Roman" panose="02020603050405020304" pitchFamily="18" charset="0"/>
                          <a:cs typeface="Times New Roman" panose="02020603050405020304" pitchFamily="18" charset="0"/>
                        </a:rPr>
                        <a:t>10</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409009219"/>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7</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a:effectLst/>
                          <a:latin typeface="Times New Roman" panose="02020603050405020304" pitchFamily="18" charset="0"/>
                          <a:cs typeface="Times New Roman" panose="02020603050405020304" pitchFamily="18" charset="0"/>
                        </a:rPr>
                        <a:t>4</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56202494"/>
                  </a:ext>
                </a:extLst>
              </a:tr>
              <a:tr h="376857">
                <a:tc>
                  <a:txBody>
                    <a:bodyPr/>
                    <a:lstStyle/>
                    <a:p>
                      <a:pPr algn="ctr" fontAlgn="t"/>
                      <a:r>
                        <a:rPr lang="fr-BF" sz="2400" u="none" strike="noStrike">
                          <a:effectLst/>
                          <a:latin typeface="Times New Roman" panose="02020603050405020304" pitchFamily="18" charset="0"/>
                          <a:cs typeface="Times New Roman" panose="02020603050405020304" pitchFamily="18" charset="0"/>
                        </a:rPr>
                        <a:t>8</a:t>
                      </a:r>
                      <a:endParaRPr lang="fr-BF"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1</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140499492"/>
                  </a:ext>
                </a:extLst>
              </a:tr>
              <a:tr h="376857">
                <a:tc>
                  <a:txBody>
                    <a:bodyPr/>
                    <a:lstStyle/>
                    <a:p>
                      <a:pPr algn="ctr" fontAlgn="t"/>
                      <a:r>
                        <a:rPr lang="fr-FR" sz="2400" u="none" strike="noStrike">
                          <a:effectLst/>
                          <a:latin typeface="Times New Roman" panose="02020603050405020304" pitchFamily="18" charset="0"/>
                          <a:cs typeface="Times New Roman" panose="02020603050405020304" pitchFamily="18" charset="0"/>
                        </a:rPr>
                        <a:t>Total</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360</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65970898"/>
                  </a:ext>
                </a:extLst>
              </a:tr>
            </a:tbl>
          </a:graphicData>
        </a:graphic>
      </p:graphicFrame>
      <p:sp>
        <p:nvSpPr>
          <p:cNvPr id="12" name="ZoneTexte 11">
            <a:extLst>
              <a:ext uri="{FF2B5EF4-FFF2-40B4-BE49-F238E27FC236}">
                <a16:creationId xmlns:a16="http://schemas.microsoft.com/office/drawing/2014/main" id="{A0B0E901-ED1D-47CA-91ED-1F5B18F7017D}"/>
              </a:ext>
            </a:extLst>
          </p:cNvPr>
          <p:cNvSpPr txBox="1"/>
          <p:nvPr/>
        </p:nvSpPr>
        <p:spPr>
          <a:xfrm>
            <a:off x="533400" y="5937408"/>
            <a:ext cx="11315700" cy="830997"/>
          </a:xfrm>
          <a:prstGeom prst="rect">
            <a:avLst/>
          </a:prstGeom>
          <a:noFill/>
        </p:spPr>
        <p:txBody>
          <a:bodyPr wrap="square">
            <a:spAutoFit/>
          </a:bodyPr>
          <a:lstStyle/>
          <a:p>
            <a:r>
              <a:rPr lang="fr-FR" sz="2400" b="1" i="0" u="none" strike="noStrike" baseline="0" dirty="0">
                <a:solidFill>
                  <a:srgbClr val="000000"/>
                </a:solidFill>
                <a:latin typeface="Times New Roman" panose="02020603050405020304" pitchFamily="18" charset="0"/>
              </a:rPr>
              <a:t>Calculer la taille moyenne de ces 360 ménages et l’âge moyen des étudiants de la promotion</a:t>
            </a:r>
            <a:endParaRPr lang="fr-BF" sz="2400" dirty="0"/>
          </a:p>
        </p:txBody>
      </p:sp>
      <p:graphicFrame>
        <p:nvGraphicFramePr>
          <p:cNvPr id="13" name="Tableau 12">
            <a:extLst>
              <a:ext uri="{FF2B5EF4-FFF2-40B4-BE49-F238E27FC236}">
                <a16:creationId xmlns:a16="http://schemas.microsoft.com/office/drawing/2014/main" id="{19162401-DB32-45CB-8034-2E1078F49472}"/>
              </a:ext>
            </a:extLst>
          </p:cNvPr>
          <p:cNvGraphicFramePr>
            <a:graphicFrameLocks noGrp="1"/>
          </p:cNvGraphicFramePr>
          <p:nvPr>
            <p:extLst>
              <p:ext uri="{D42A27DB-BD31-4B8C-83A1-F6EECF244321}">
                <p14:modId xmlns:p14="http://schemas.microsoft.com/office/powerpoint/2010/main" val="98388982"/>
              </p:ext>
            </p:extLst>
          </p:nvPr>
        </p:nvGraphicFramePr>
        <p:xfrm>
          <a:off x="7277102" y="1805289"/>
          <a:ext cx="4114800" cy="3768566"/>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3767803550"/>
                    </a:ext>
                  </a:extLst>
                </a:gridCol>
                <a:gridCol w="2057400">
                  <a:extLst>
                    <a:ext uri="{9D8B030D-6E8A-4147-A177-3AD203B41FA5}">
                      <a16:colId xmlns:a16="http://schemas.microsoft.com/office/drawing/2014/main" val="3844822916"/>
                    </a:ext>
                  </a:extLst>
                </a:gridCol>
              </a:tblGrid>
              <a:tr h="487875">
                <a:tc>
                  <a:txBody>
                    <a:bodyPr/>
                    <a:lstStyle/>
                    <a:p>
                      <a:pPr algn="l" fontAlgn="b"/>
                      <a:r>
                        <a:rPr lang="fr-FR" sz="2400" b="1" u="none" strike="noStrike" dirty="0">
                          <a:effectLst/>
                          <a:latin typeface="Times New Roman" panose="02020603050405020304" pitchFamily="18" charset="0"/>
                          <a:cs typeface="Times New Roman" panose="02020603050405020304" pitchFamily="18" charset="0"/>
                        </a:rPr>
                        <a:t>Groupe d’âge</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fr-FR" sz="2400" b="1" u="none" strike="noStrike" dirty="0">
                          <a:effectLst/>
                          <a:latin typeface="Times New Roman" panose="02020603050405020304" pitchFamily="18" charset="0"/>
                          <a:cs typeface="Times New Roman" panose="02020603050405020304" pitchFamily="18" charset="0"/>
                        </a:rPr>
                        <a:t>Effectif</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12863043"/>
                  </a:ext>
                </a:extLst>
              </a:tr>
              <a:tr h="544727">
                <a:tc>
                  <a:txBody>
                    <a:bodyPr/>
                    <a:lstStyle/>
                    <a:p>
                      <a:pPr algn="l" fontAlgn="t"/>
                      <a:r>
                        <a:rPr lang="fr-FR" sz="2400" u="none" strike="noStrike">
                          <a:effectLst/>
                          <a:latin typeface="Times New Roman" panose="02020603050405020304" pitchFamily="18" charset="0"/>
                          <a:cs typeface="Times New Roman" panose="02020603050405020304" pitchFamily="18" charset="0"/>
                        </a:rPr>
                        <a:t>20-24 ans</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3</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491809463"/>
                  </a:ext>
                </a:extLst>
              </a:tr>
              <a:tr h="544727">
                <a:tc>
                  <a:txBody>
                    <a:bodyPr/>
                    <a:lstStyle/>
                    <a:p>
                      <a:pPr algn="l" fontAlgn="t"/>
                      <a:r>
                        <a:rPr lang="fr-FR" sz="2400" u="none" strike="noStrike">
                          <a:effectLst/>
                          <a:latin typeface="Times New Roman" panose="02020603050405020304" pitchFamily="18" charset="0"/>
                          <a:cs typeface="Times New Roman" panose="02020603050405020304" pitchFamily="18" charset="0"/>
                        </a:rPr>
                        <a:t>25-29 ans</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5</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332776824"/>
                  </a:ext>
                </a:extLst>
              </a:tr>
              <a:tr h="544727">
                <a:tc>
                  <a:txBody>
                    <a:bodyPr/>
                    <a:lstStyle/>
                    <a:p>
                      <a:pPr algn="l" fontAlgn="t"/>
                      <a:r>
                        <a:rPr lang="fr-FR" sz="2400" u="none" strike="noStrike">
                          <a:effectLst/>
                          <a:latin typeface="Times New Roman" panose="02020603050405020304" pitchFamily="18" charset="0"/>
                          <a:cs typeface="Times New Roman" panose="02020603050405020304" pitchFamily="18" charset="0"/>
                        </a:rPr>
                        <a:t>30-34 ans</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6</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157277340"/>
                  </a:ext>
                </a:extLst>
              </a:tr>
              <a:tr h="544727">
                <a:tc>
                  <a:txBody>
                    <a:bodyPr/>
                    <a:lstStyle/>
                    <a:p>
                      <a:pPr algn="l" fontAlgn="t"/>
                      <a:r>
                        <a:rPr lang="fr-FR" sz="2400" u="none" strike="noStrike">
                          <a:effectLst/>
                          <a:latin typeface="Times New Roman" panose="02020603050405020304" pitchFamily="18" charset="0"/>
                          <a:cs typeface="Times New Roman" panose="02020603050405020304" pitchFamily="18" charset="0"/>
                        </a:rPr>
                        <a:t>35-39 ans</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5</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614105548"/>
                  </a:ext>
                </a:extLst>
              </a:tr>
              <a:tr h="557056">
                <a:tc>
                  <a:txBody>
                    <a:bodyPr/>
                    <a:lstStyle/>
                    <a:p>
                      <a:pPr algn="l" fontAlgn="t"/>
                      <a:r>
                        <a:rPr lang="fr-FR" sz="2400" u="none" strike="noStrike" dirty="0">
                          <a:effectLst/>
                          <a:latin typeface="Times New Roman" panose="02020603050405020304" pitchFamily="18" charset="0"/>
                          <a:cs typeface="Times New Roman" panose="02020603050405020304" pitchFamily="18" charset="0"/>
                        </a:rPr>
                        <a:t>40-45 ans</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2</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78985710"/>
                  </a:ext>
                </a:extLst>
              </a:tr>
              <a:tr h="544727">
                <a:tc>
                  <a:txBody>
                    <a:bodyPr/>
                    <a:lstStyle/>
                    <a:p>
                      <a:pPr algn="l" fontAlgn="t"/>
                      <a:r>
                        <a:rPr lang="fr-FR" sz="2400" u="none" strike="noStrike">
                          <a:effectLst/>
                          <a:latin typeface="Times New Roman" panose="02020603050405020304" pitchFamily="18" charset="0"/>
                          <a:cs typeface="Times New Roman" panose="02020603050405020304" pitchFamily="18" charset="0"/>
                        </a:rPr>
                        <a:t>Total</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fr-BF" sz="2400" u="none" strike="noStrike" dirty="0">
                          <a:effectLst/>
                          <a:latin typeface="Times New Roman" panose="02020603050405020304" pitchFamily="18" charset="0"/>
                          <a:cs typeface="Times New Roman" panose="02020603050405020304" pitchFamily="18" charset="0"/>
                        </a:rPr>
                        <a:t>21</a:t>
                      </a:r>
                      <a:endParaRPr lang="fr-BF"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433840540"/>
                  </a:ext>
                </a:extLst>
              </a:tr>
            </a:tbl>
          </a:graphicData>
        </a:graphic>
      </p:graphicFrame>
      <p:sp>
        <p:nvSpPr>
          <p:cNvPr id="14" name="ZoneTexte 13">
            <a:extLst>
              <a:ext uri="{FF2B5EF4-FFF2-40B4-BE49-F238E27FC236}">
                <a16:creationId xmlns:a16="http://schemas.microsoft.com/office/drawing/2014/main" id="{0DCFDD7A-890D-49C2-A53C-DE0737BB9BD4}"/>
              </a:ext>
            </a:extLst>
          </p:cNvPr>
          <p:cNvSpPr txBox="1"/>
          <p:nvPr/>
        </p:nvSpPr>
        <p:spPr>
          <a:xfrm>
            <a:off x="7105650" y="1007417"/>
            <a:ext cx="3905250" cy="707886"/>
          </a:xfrm>
          <a:prstGeom prst="rect">
            <a:avLst/>
          </a:prstGeom>
          <a:noFill/>
        </p:spPr>
        <p:txBody>
          <a:bodyPr wrap="square">
            <a:spAutoFit/>
          </a:bodyPr>
          <a:lstStyle/>
          <a:p>
            <a:r>
              <a:rPr lang="fr-FR" sz="2000" b="1" i="0" u="none" strike="noStrike" baseline="0" dirty="0">
                <a:solidFill>
                  <a:srgbClr val="000000"/>
                </a:solidFill>
                <a:latin typeface="Times New Roman" panose="02020603050405020304" pitchFamily="18" charset="0"/>
              </a:rPr>
              <a:t>Tableau </a:t>
            </a:r>
            <a:r>
              <a:rPr lang="fr-FR" sz="2000" b="0" i="0" u="none" strike="noStrike" baseline="0" dirty="0">
                <a:solidFill>
                  <a:srgbClr val="000000"/>
                </a:solidFill>
                <a:latin typeface="Times New Roman" panose="02020603050405020304" pitchFamily="18" charset="0"/>
              </a:rPr>
              <a:t>: Répartition des étudiants de la promotion selon leur âge</a:t>
            </a:r>
            <a:endParaRPr lang="fr-BF" sz="2000" dirty="0"/>
          </a:p>
        </p:txBody>
      </p:sp>
    </p:spTree>
    <p:extLst>
      <p:ext uri="{BB962C8B-B14F-4D97-AF65-F5344CB8AC3E}">
        <p14:creationId xmlns:p14="http://schemas.microsoft.com/office/powerpoint/2010/main" val="713469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094" y="163420"/>
            <a:ext cx="6275294" cy="1127499"/>
          </a:xfrm>
        </p:spPr>
        <p:txBody>
          <a:bodyPr>
            <a:normAutofit/>
          </a:bodyPr>
          <a:lstStyle/>
          <a:p>
            <a:pPr algn="ctr"/>
            <a:r>
              <a:rPr lang="fr-FR" sz="4000" b="1" dirty="0">
                <a:latin typeface="Garamond" panose="02020404030301010803" pitchFamily="18" charset="0"/>
                <a:cs typeface="Times New Roman" panose="02020603050405020304" pitchFamily="18" charset="0"/>
              </a:rPr>
              <a:t>Moyenne géométrique </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1610472"/>
                <a:ext cx="6172200" cy="4776881"/>
              </a:xfrm>
            </p:spPr>
            <p:txBody>
              <a:bodyPr>
                <a:normAutofit/>
              </a:bodyPr>
              <a:lstStyle/>
              <a:p>
                <a:r>
                  <a:rPr lang="fr-FR" sz="3200" dirty="0">
                    <a:latin typeface="Garamond" panose="02020404030301010803" pitchFamily="18" charset="0"/>
                  </a:rPr>
                  <a:t>Elle est utilisée dans le cas d’une variable positive (strictement &gt;0). Sa formule est : </a:t>
                </a:r>
              </a:p>
              <a:p>
                <a14:m>
                  <m:oMath xmlns:m="http://schemas.openxmlformats.org/officeDocument/2006/math">
                    <m:rad>
                      <m:radPr>
                        <m:ctrlPr>
                          <a:rPr lang="fr-FR" sz="3200" i="1" smtClean="0">
                            <a:latin typeface="Cambria Math" panose="02040503050406030204" pitchFamily="18" charset="0"/>
                          </a:rPr>
                        </m:ctrlPr>
                      </m:radPr>
                      <m:deg>
                        <m:r>
                          <m:rPr>
                            <m:brk m:alnAt="7"/>
                          </m:rPr>
                          <a:rPr lang="fr-FR" sz="3200" b="0" i="1" smtClean="0">
                            <a:latin typeface="Cambria Math" panose="02040503050406030204" pitchFamily="18" charset="0"/>
                          </a:rPr>
                          <m:t>𝑁</m:t>
                        </m:r>
                      </m:deg>
                      <m:e>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𝑥</m:t>
                            </m:r>
                          </m:e>
                          <m:sub>
                            <m:r>
                              <a:rPr lang="fr-FR" sz="3200" b="0" i="1" smtClean="0">
                                <a:latin typeface="Cambria Math" panose="02040503050406030204" pitchFamily="18" charset="0"/>
                              </a:rPr>
                              <m:t>1</m:t>
                            </m:r>
                          </m:sub>
                        </m:sSub>
                        <m:r>
                          <a:rPr lang="fr-FR" sz="3200" b="0" i="1">
                            <a:latin typeface="Cambria Math" panose="02040503050406030204" pitchFamily="18" charset="0"/>
                            <a:ea typeface="Cambria Math" panose="02040503050406030204" pitchFamily="18" charset="0"/>
                          </a:rPr>
                          <m:t>×</m:t>
                        </m:r>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𝑥</m:t>
                            </m:r>
                          </m:e>
                          <m:sub>
                            <m:r>
                              <a:rPr lang="fr-FR" sz="3200" b="0" i="1" smtClean="0">
                                <a:latin typeface="Cambria Math" panose="02040503050406030204" pitchFamily="18" charset="0"/>
                              </a:rPr>
                              <m:t>2</m:t>
                            </m:r>
                          </m:sub>
                        </m:sSub>
                        <m:r>
                          <a:rPr lang="fr-FR" sz="3200" b="0" i="1" smtClean="0">
                            <a:latin typeface="Cambria Math" panose="02040503050406030204" pitchFamily="18" charset="0"/>
                            <a:ea typeface="Cambria Math" panose="02040503050406030204" pitchFamily="18" charset="0"/>
                          </a:rPr>
                          <m:t>×…×</m:t>
                        </m:r>
                        <m:sSub>
                          <m:sSubPr>
                            <m:ctrlPr>
                              <a:rPr lang="fr-FR" sz="3200" i="1" smtClean="0">
                                <a:latin typeface="Cambria Math" panose="02040503050406030204" pitchFamily="18" charset="0"/>
                                <a:ea typeface="Cambria Math" panose="02040503050406030204" pitchFamily="18" charset="0"/>
                              </a:rPr>
                            </m:ctrlPr>
                          </m:sSubPr>
                          <m:e>
                            <m:r>
                              <a:rPr lang="fr-FR" sz="3200" b="0" i="1" smtClean="0">
                                <a:latin typeface="Cambria Math" panose="02040503050406030204" pitchFamily="18" charset="0"/>
                                <a:ea typeface="Cambria Math" panose="02040503050406030204" pitchFamily="18" charset="0"/>
                              </a:rPr>
                              <m:t>𝑥</m:t>
                            </m:r>
                          </m:e>
                          <m:sub>
                            <m:r>
                              <a:rPr lang="fr-FR" sz="3200" b="0" i="1" smtClean="0">
                                <a:latin typeface="Cambria Math" panose="02040503050406030204" pitchFamily="18" charset="0"/>
                                <a:ea typeface="Cambria Math" panose="02040503050406030204" pitchFamily="18" charset="0"/>
                              </a:rPr>
                              <m:t>𝑁</m:t>
                            </m:r>
                          </m:sub>
                        </m:sSub>
                      </m:e>
                    </m:rad>
                  </m:oMath>
                </a14:m>
                <a:r>
                  <a:rPr lang="fr-FR" sz="3200" dirty="0">
                    <a:latin typeface="Garamond" panose="02020404030301010803" pitchFamily="18" charset="0"/>
                  </a:rPr>
                  <a:t>     : Moyenne géométrique simple </a:t>
                </a:r>
              </a:p>
              <a:p>
                <a14:m>
                  <m:oMath xmlns:m="http://schemas.openxmlformats.org/officeDocument/2006/math">
                    <m:rad>
                      <m:radPr>
                        <m:ctrlPr>
                          <a:rPr lang="fr-FR" sz="3200" i="1" smtClean="0">
                            <a:latin typeface="Cambria Math" panose="02040503050406030204" pitchFamily="18" charset="0"/>
                          </a:rPr>
                        </m:ctrlPr>
                      </m:radPr>
                      <m:deg>
                        <m:r>
                          <m:rPr>
                            <m:brk m:alnAt="7"/>
                          </m:rPr>
                          <a:rPr lang="fr-FR" sz="3200" b="0" i="1" smtClean="0">
                            <a:latin typeface="Cambria Math" panose="02040503050406030204" pitchFamily="18" charset="0"/>
                          </a:rPr>
                          <m:t>𝑁</m:t>
                        </m:r>
                      </m:deg>
                      <m:e>
                        <m:sSubSup>
                          <m:sSubSupPr>
                            <m:ctrlPr>
                              <a:rPr lang="fr-FR" sz="3200" i="1" smtClean="0">
                                <a:latin typeface="Cambria Math" panose="02040503050406030204" pitchFamily="18" charset="0"/>
                              </a:rPr>
                            </m:ctrlPr>
                          </m:sSubSupPr>
                          <m:e>
                            <m:r>
                              <a:rPr lang="fr-FR" sz="3200" b="0" i="1" smtClean="0">
                                <a:latin typeface="Cambria Math" panose="02040503050406030204" pitchFamily="18" charset="0"/>
                              </a:rPr>
                              <m:t>𝑥</m:t>
                            </m:r>
                          </m:e>
                          <m:sub>
                            <m:r>
                              <a:rPr lang="fr-FR" sz="3200" b="0" i="1" smtClean="0">
                                <a:latin typeface="Cambria Math" panose="02040503050406030204" pitchFamily="18" charset="0"/>
                              </a:rPr>
                              <m:t>1</m:t>
                            </m:r>
                          </m:sub>
                          <m:sup>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𝑁</m:t>
                                </m:r>
                              </m:e>
                              <m:sub>
                                <m:r>
                                  <a:rPr lang="fr-FR" sz="3200" b="0" i="1" smtClean="0">
                                    <a:latin typeface="Cambria Math" panose="02040503050406030204" pitchFamily="18" charset="0"/>
                                  </a:rPr>
                                  <m:t>1</m:t>
                                </m:r>
                              </m:sub>
                            </m:sSub>
                          </m:sup>
                        </m:sSubSup>
                        <m:r>
                          <a:rPr lang="fr-FR" sz="3200" b="0" i="1" smtClean="0">
                            <a:latin typeface="Cambria Math" panose="02040503050406030204" pitchFamily="18" charset="0"/>
                            <a:ea typeface="Cambria Math" panose="02040503050406030204" pitchFamily="18" charset="0"/>
                          </a:rPr>
                          <m:t>×</m:t>
                        </m:r>
                        <m:sSubSup>
                          <m:sSubSupPr>
                            <m:ctrlPr>
                              <a:rPr lang="fr-FR" sz="3200" i="1" smtClean="0">
                                <a:latin typeface="Cambria Math" panose="02040503050406030204" pitchFamily="18" charset="0"/>
                              </a:rPr>
                            </m:ctrlPr>
                          </m:sSubSupPr>
                          <m:e>
                            <m:r>
                              <a:rPr lang="fr-FR" sz="3200" b="0" i="1" smtClean="0">
                                <a:latin typeface="Cambria Math" panose="02040503050406030204" pitchFamily="18" charset="0"/>
                              </a:rPr>
                              <m:t>𝑥</m:t>
                            </m:r>
                          </m:e>
                          <m:sub>
                            <m:r>
                              <a:rPr lang="fr-FR" sz="3200" b="0" i="1" smtClean="0">
                                <a:latin typeface="Cambria Math" panose="02040503050406030204" pitchFamily="18" charset="0"/>
                              </a:rPr>
                              <m:t>2</m:t>
                            </m:r>
                          </m:sub>
                          <m:sup>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𝑁</m:t>
                                </m:r>
                              </m:e>
                              <m:sub>
                                <m:r>
                                  <a:rPr lang="fr-FR" sz="3200" b="0" i="1" smtClean="0">
                                    <a:latin typeface="Cambria Math" panose="02040503050406030204" pitchFamily="18" charset="0"/>
                                  </a:rPr>
                                  <m:t>2</m:t>
                                </m:r>
                              </m:sub>
                            </m:sSub>
                          </m:sup>
                        </m:sSubSup>
                        <m:r>
                          <a:rPr lang="fr-FR" sz="3200" b="0" i="1" smtClean="0">
                            <a:latin typeface="Cambria Math" panose="02040503050406030204" pitchFamily="18" charset="0"/>
                          </a:rPr>
                          <m:t>…</m:t>
                        </m:r>
                        <m:r>
                          <a:rPr lang="fr-FR" sz="3200" b="0" i="1" smtClean="0">
                            <a:latin typeface="Cambria Math" panose="02040503050406030204" pitchFamily="18" charset="0"/>
                            <a:ea typeface="Cambria Math" panose="02040503050406030204" pitchFamily="18" charset="0"/>
                          </a:rPr>
                          <m:t>×</m:t>
                        </m:r>
                        <m:sSubSup>
                          <m:sSubSupPr>
                            <m:ctrlPr>
                              <a:rPr lang="fr-FR" sz="3200" i="1" smtClean="0">
                                <a:latin typeface="Cambria Math" panose="02040503050406030204" pitchFamily="18" charset="0"/>
                              </a:rPr>
                            </m:ctrlPr>
                          </m:sSubSupPr>
                          <m:e>
                            <m:r>
                              <a:rPr lang="fr-FR" sz="3200" b="0" i="1" smtClean="0">
                                <a:latin typeface="Cambria Math" panose="02040503050406030204" pitchFamily="18" charset="0"/>
                              </a:rPr>
                              <m:t>𝑥</m:t>
                            </m:r>
                          </m:e>
                          <m:sub>
                            <m:r>
                              <a:rPr lang="fr-FR" sz="3200" b="0" i="1" smtClean="0">
                                <a:latin typeface="Cambria Math" panose="02040503050406030204" pitchFamily="18" charset="0"/>
                              </a:rPr>
                              <m:t>𝐾</m:t>
                            </m:r>
                          </m:sub>
                          <m:sup>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𝑁</m:t>
                                </m:r>
                              </m:e>
                              <m:sub>
                                <m:r>
                                  <a:rPr lang="fr-FR" sz="3200" b="0" i="1" smtClean="0">
                                    <a:latin typeface="Cambria Math" panose="02040503050406030204" pitchFamily="18" charset="0"/>
                                  </a:rPr>
                                  <m:t>𝐾</m:t>
                                </m:r>
                                <m:r>
                                  <a:rPr lang="fr-FR" sz="3200" b="0" i="1" smtClean="0">
                                    <a:latin typeface="Cambria Math" panose="02040503050406030204" pitchFamily="18" charset="0"/>
                                  </a:rPr>
                                  <m:t> </m:t>
                                </m:r>
                              </m:sub>
                            </m:sSub>
                          </m:sup>
                        </m:sSubSup>
                      </m:e>
                    </m:rad>
                  </m:oMath>
                </a14:m>
                <a:r>
                  <a:rPr lang="fr-FR" sz="3200" dirty="0">
                    <a:latin typeface="Garamond" panose="02020404030301010803" pitchFamily="18" charset="0"/>
                  </a:rPr>
                  <a:t>  : Moyenne géométrique pondérée</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1610472"/>
                <a:ext cx="6172200" cy="4776881"/>
              </a:xfrm>
              <a:blipFill>
                <a:blip r:embed="rId2"/>
                <a:stretch>
                  <a:fillRect l="-2270" t="-2551" r="-3949"/>
                </a:stretch>
              </a:blipFill>
            </p:spPr>
            <p:txBody>
              <a:bodyPr/>
              <a:lstStyle/>
              <a:p>
                <a:r>
                  <a:rPr lang="fr-FR">
                    <a:noFill/>
                  </a:rPr>
                  <a:t> </a:t>
                </a:r>
              </a:p>
            </p:txBody>
          </p:sp>
        </mc:Fallback>
      </mc:AlternateContent>
      <p:sp>
        <p:nvSpPr>
          <p:cNvPr id="4" name="Rectangle 3"/>
          <p:cNvSpPr/>
          <p:nvPr/>
        </p:nvSpPr>
        <p:spPr>
          <a:xfrm>
            <a:off x="6293224" y="373226"/>
            <a:ext cx="6127376" cy="707886"/>
          </a:xfrm>
          <a:prstGeom prst="rect">
            <a:avLst/>
          </a:prstGeom>
        </p:spPr>
        <p:txBody>
          <a:bodyPr wrap="square">
            <a:spAutoFit/>
          </a:bodyPr>
          <a:lstStyle/>
          <a:p>
            <a:r>
              <a:rPr lang="fr-FR" sz="4000" b="1" dirty="0">
                <a:latin typeface="Garamond" panose="02020404030301010803" pitchFamily="18" charset="0"/>
              </a:rPr>
              <a:t>Moyenne harmonique </a:t>
            </a:r>
          </a:p>
        </p:txBody>
      </p:sp>
      <p:pic>
        <p:nvPicPr>
          <p:cNvPr id="5" name="Image 4"/>
          <p:cNvPicPr>
            <a:picLocks noChangeAspect="1"/>
          </p:cNvPicPr>
          <p:nvPr/>
        </p:nvPicPr>
        <p:blipFill>
          <a:blip r:embed="rId3"/>
          <a:stretch>
            <a:fillRect/>
          </a:stretch>
        </p:blipFill>
        <p:spPr>
          <a:xfrm>
            <a:off x="6589058" y="1610472"/>
            <a:ext cx="4947621" cy="4265692"/>
          </a:xfrm>
          <a:prstGeom prst="rect">
            <a:avLst/>
          </a:prstGeom>
        </p:spPr>
      </p:pic>
    </p:spTree>
    <p:extLst>
      <p:ext uri="{BB962C8B-B14F-4D97-AF65-F5344CB8AC3E}">
        <p14:creationId xmlns:p14="http://schemas.microsoft.com/office/powerpoint/2010/main" val="3926234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6288741" cy="1140946"/>
          </a:xfrm>
        </p:spPr>
        <p:txBody>
          <a:bodyPr/>
          <a:lstStyle/>
          <a:p>
            <a:pPr algn="ctr"/>
            <a:r>
              <a:rPr lang="fr-FR" b="1" dirty="0">
                <a:latin typeface="Garamond" panose="02020404030301010803" pitchFamily="18" charset="0"/>
                <a:cs typeface="Times New Roman" panose="02020603050405020304" pitchFamily="18" charset="0"/>
              </a:rPr>
              <a:t>Moyenne quadratique </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1" y="1680882"/>
                <a:ext cx="4796118" cy="4612342"/>
              </a:xfrm>
            </p:spPr>
            <p:txBody>
              <a:bodyPr/>
              <a:lstStyle/>
              <a:p>
                <a14:m>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m:t>
                    </m:r>
                    <m:rad>
                      <m:radPr>
                        <m:degHide m:val="on"/>
                        <m:ctrlPr>
                          <a:rPr lang="fr-FR" b="0" i="1" smtClean="0">
                            <a:latin typeface="Cambria Math" panose="02040503050406030204" pitchFamily="18" charset="0"/>
                          </a:rPr>
                        </m:ctrlPr>
                      </m:radPr>
                      <m:deg/>
                      <m:e>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nary>
                          <m:naryPr>
                            <m:chr m:val="∑"/>
                            <m:ctrlPr>
                              <a:rPr lang="fr-FR" b="0"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𝑥</m:t>
                                </m:r>
                              </m:e>
                              <m:sub>
                                <m:r>
                                  <a:rPr lang="fr-FR" b="0" i="1" smtClean="0">
                                    <a:latin typeface="Cambria Math" panose="02040503050406030204" pitchFamily="18" charset="0"/>
                                  </a:rPr>
                                  <m:t>𝑖</m:t>
                                </m:r>
                              </m:sub>
                              <m:sup>
                                <m:r>
                                  <a:rPr lang="fr-FR" b="0" i="1" smtClean="0">
                                    <a:latin typeface="Cambria Math" panose="02040503050406030204" pitchFamily="18" charset="0"/>
                                  </a:rPr>
                                  <m:t>2</m:t>
                                </m:r>
                              </m:sup>
                            </m:sSubSup>
                          </m:e>
                        </m:nary>
                      </m:e>
                    </m:rad>
                  </m:oMath>
                </a14:m>
                <a:r>
                  <a:rPr lang="fr-FR" dirty="0">
                    <a:latin typeface="Garamond" panose="02020404030301010803" pitchFamily="18" charset="0"/>
                  </a:rPr>
                  <a:t>         Moyenne quadratique simple </a:t>
                </a:r>
              </a:p>
              <a:p>
                <a:pPr marL="0" indent="0">
                  <a:buNone/>
                </a:pPr>
                <a:r>
                  <a:rPr lang="fr-FR" dirty="0">
                    <a:latin typeface="Garamond" panose="02020404030301010803" pitchFamily="18" charset="0"/>
                  </a:rPr>
                  <a:t>ou</a:t>
                </a:r>
              </a:p>
              <a:p>
                <a14:m>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m:t>
                    </m:r>
                    <m:rad>
                      <m:radPr>
                        <m:degHide m:val="on"/>
                        <m:ctrlPr>
                          <a:rPr lang="fr-FR" b="0" i="1" smtClean="0">
                            <a:latin typeface="Cambria Math" panose="02040503050406030204" pitchFamily="18" charset="0"/>
                          </a:rPr>
                        </m:ctrlPr>
                      </m:radPr>
                      <m:deg/>
                      <m:e>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nary>
                          <m:naryPr>
                            <m:chr m:val="∑"/>
                            <m:ctrlPr>
                              <a:rPr lang="fr-FR" b="0"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sSubSup>
                              <m:sSubSupPr>
                                <m:ctrlPr>
                                  <a:rPr lang="fr-FR" b="0" i="1" smtClean="0">
                                    <a:latin typeface="Cambria Math" panose="02040503050406030204" pitchFamily="18" charset="0"/>
                                  </a:rPr>
                                </m:ctrlPr>
                              </m:sSubSup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𝑖</m:t>
                                    </m:r>
                                  </m:sub>
                                </m:sSub>
                                <m:r>
                                  <a:rPr lang="fr-FR" b="0" i="1" smtClean="0">
                                    <a:latin typeface="Cambria Math" panose="02040503050406030204" pitchFamily="18" charset="0"/>
                                  </a:rPr>
                                  <m:t>𝑥</m:t>
                                </m:r>
                              </m:e>
                              <m:sub>
                                <m:r>
                                  <a:rPr lang="fr-FR" b="0" i="1" smtClean="0">
                                    <a:latin typeface="Cambria Math" panose="02040503050406030204" pitchFamily="18" charset="0"/>
                                  </a:rPr>
                                  <m:t>𝑖</m:t>
                                </m:r>
                              </m:sub>
                              <m:sup>
                                <m:r>
                                  <a:rPr lang="fr-FR" b="0" i="1" smtClean="0">
                                    <a:latin typeface="Cambria Math" panose="02040503050406030204" pitchFamily="18" charset="0"/>
                                  </a:rPr>
                                  <m:t>2</m:t>
                                </m:r>
                              </m:sup>
                            </m:sSubSup>
                          </m:e>
                        </m:nary>
                      </m:e>
                    </m:rad>
                  </m:oMath>
                </a14:m>
                <a:endParaRPr lang="fr-FR" dirty="0">
                  <a:latin typeface="Garamond" panose="02020404030301010803" pitchFamily="18"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1" y="1680882"/>
                <a:ext cx="4796118" cy="4612342"/>
              </a:xfrm>
              <a:blipFill>
                <a:blip r:embed="rId2"/>
                <a:stretch>
                  <a:fillRect l="-2672"/>
                </a:stretch>
              </a:blipFill>
            </p:spPr>
            <p:txBody>
              <a:bodyPr/>
              <a:lstStyle/>
              <a:p>
                <a:r>
                  <a:rPr lang="fr-FR">
                    <a:noFill/>
                  </a:rPr>
                  <a:t> </a:t>
                </a:r>
              </a:p>
            </p:txBody>
          </p:sp>
        </mc:Fallback>
      </mc:AlternateContent>
    </p:spTree>
    <p:extLst>
      <p:ext uri="{BB962C8B-B14F-4D97-AF65-F5344CB8AC3E}">
        <p14:creationId xmlns:p14="http://schemas.microsoft.com/office/powerpoint/2010/main" val="3408498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Les caractéristiques de dispersion </a:t>
            </a:r>
          </a:p>
        </p:txBody>
      </p:sp>
      <p:sp>
        <p:nvSpPr>
          <p:cNvPr id="3" name="Espace réservé du contenu 2"/>
          <p:cNvSpPr>
            <a:spLocks noGrp="1"/>
          </p:cNvSpPr>
          <p:nvPr>
            <p:ph idx="1"/>
          </p:nvPr>
        </p:nvSpPr>
        <p:spPr/>
        <p:txBody>
          <a:bodyPr/>
          <a:lstStyle/>
          <a:p>
            <a:r>
              <a:rPr lang="fr-FR" dirty="0"/>
              <a:t>Elles  servent  à  mesurer  la  variabilité  de  la  variable  statistique  et  de  juger  de  la pertinence (représentativité) de la caractéristique de tendance centrale. </a:t>
            </a:r>
          </a:p>
          <a:p>
            <a:r>
              <a:rPr lang="fr-FR" dirty="0"/>
              <a:t>1. L’étendue </a:t>
            </a:r>
          </a:p>
          <a:p>
            <a:r>
              <a:rPr lang="fr-FR" dirty="0"/>
              <a:t>2). Ecart absolu moyen</a:t>
            </a:r>
          </a:p>
          <a:p>
            <a:r>
              <a:rPr lang="fr-FR" dirty="0"/>
              <a:t>3). Variance</a:t>
            </a:r>
          </a:p>
          <a:p>
            <a:r>
              <a:rPr lang="fr-FR" dirty="0"/>
              <a:t>4). écart-type</a:t>
            </a:r>
          </a:p>
          <a:p>
            <a:r>
              <a:rPr lang="fr-FR" dirty="0"/>
              <a:t>5). Intervalle interquartile</a:t>
            </a:r>
          </a:p>
          <a:p>
            <a:r>
              <a:rPr lang="fr-FR" dirty="0"/>
              <a:t>6) coefficient de variation</a:t>
            </a:r>
          </a:p>
        </p:txBody>
      </p:sp>
    </p:spTree>
    <p:extLst>
      <p:ext uri="{BB962C8B-B14F-4D97-AF65-F5344CB8AC3E}">
        <p14:creationId xmlns:p14="http://schemas.microsoft.com/office/powerpoint/2010/main" val="3030641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6836" y="0"/>
            <a:ext cx="10901082" cy="912346"/>
          </a:xfrm>
        </p:spPr>
        <p:txBody>
          <a:bodyPr/>
          <a:lstStyle/>
          <a:p>
            <a:pPr algn="ctr"/>
            <a:r>
              <a:rPr lang="fr-FR" b="1" dirty="0">
                <a:latin typeface="Garamond" panose="02020404030301010803" pitchFamily="18" charset="0"/>
                <a:cs typeface="Times New Roman" panose="02020603050405020304" pitchFamily="18" charset="0"/>
              </a:rPr>
              <a:t>L’étendue et l’intervalle interquartile </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15153" y="1156448"/>
                <a:ext cx="11833412" cy="5499846"/>
              </a:xfrm>
            </p:spPr>
            <p:txBody>
              <a:bodyPr>
                <a:normAutofit fontScale="62500" lnSpcReduction="20000"/>
              </a:bodyPr>
              <a:lstStyle/>
              <a:p>
                <a:pPr marL="0" indent="0" algn="just">
                  <a:lnSpc>
                    <a:spcPct val="100000"/>
                  </a:lnSpc>
                  <a:spcBef>
                    <a:spcPct val="0"/>
                  </a:spcBef>
                  <a:buNone/>
                </a:pPr>
                <a:r>
                  <a:rPr lang="fr-FR" sz="4800" dirty="0">
                    <a:latin typeface="Garamond" panose="02020404030301010803" pitchFamily="18" charset="0"/>
                    <a:ea typeface="+mj-ea"/>
                    <a:cs typeface="Times New Roman" panose="02020603050405020304" pitchFamily="18" charset="0"/>
                  </a:rPr>
                  <a:t>Étendue</a:t>
                </a:r>
              </a:p>
              <a:p>
                <a:pPr marL="0" indent="0" algn="just">
                  <a:lnSpc>
                    <a:spcPct val="100000"/>
                  </a:lnSpc>
                  <a:spcBef>
                    <a:spcPct val="0"/>
                  </a:spcBef>
                  <a:buNone/>
                </a:pPr>
                <a:r>
                  <a:rPr lang="fr-FR" sz="4800" dirty="0">
                    <a:latin typeface="Garamond" panose="02020404030301010803" pitchFamily="18" charset="0"/>
                    <a:ea typeface="+mj-ea"/>
                    <a:cs typeface="Times New Roman" panose="02020603050405020304" pitchFamily="18" charset="0"/>
                  </a:rPr>
                  <a:t>C’est la différence entre la plus grande et la plus petite valeur observée.</a:t>
                </a:r>
              </a:p>
              <a:p>
                <a:pPr marL="0" indent="0" algn="just">
                  <a:lnSpc>
                    <a:spcPct val="100000"/>
                  </a:lnSpc>
                  <a:spcBef>
                    <a:spcPct val="0"/>
                  </a:spcBef>
                  <a:buNone/>
                </a:pPr>
                <a:endParaRPr lang="fr-FR" sz="4800" dirty="0">
                  <a:latin typeface="Garamond" panose="02020404030301010803" pitchFamily="18" charset="0"/>
                  <a:ea typeface="+mj-ea"/>
                  <a:cs typeface="Times New Roman" panose="02020603050405020304" pitchFamily="18" charset="0"/>
                </a:endParaRPr>
              </a:p>
              <a:p>
                <a:pPr marL="0" indent="0" algn="just">
                  <a:lnSpc>
                    <a:spcPct val="100000"/>
                  </a:lnSpc>
                  <a:spcBef>
                    <a:spcPct val="0"/>
                  </a:spcBef>
                  <a:buNone/>
                </a:pPr>
                <a:r>
                  <a:rPr lang="fr-FR" sz="4800" dirty="0">
                    <a:latin typeface="Garamond" panose="02020404030301010803" pitchFamily="18" charset="0"/>
                    <a:ea typeface="+mj-ea"/>
                    <a:cs typeface="Times New Roman" panose="02020603050405020304" pitchFamily="18" charset="0"/>
                  </a:rPr>
                  <a:t>Intervalle interquartile</a:t>
                </a:r>
              </a:p>
              <a:p>
                <a:pPr marL="0" indent="0" algn="just">
                  <a:lnSpc>
                    <a:spcPct val="100000"/>
                  </a:lnSpc>
                  <a:spcBef>
                    <a:spcPct val="0"/>
                  </a:spcBef>
                  <a:buNone/>
                </a:pPr>
                <a:r>
                  <a:rPr lang="fr-FR" sz="4800" dirty="0">
                    <a:latin typeface="Garamond" panose="02020404030301010803" pitchFamily="18" charset="0"/>
                    <a:ea typeface="+mj-ea"/>
                    <a:cs typeface="Times New Roman" panose="02020603050405020304" pitchFamily="18" charset="0"/>
                  </a:rPr>
                  <a:t>L’utilisation de ces intervalles permet d’éliminer l’influence des valeurs extrêmes qui sont des valeurs rares ou aberrantes.  </a:t>
                </a:r>
              </a:p>
              <a:p>
                <a:pPr marL="0" indent="0" algn="just">
                  <a:lnSpc>
                    <a:spcPct val="100000"/>
                  </a:lnSpc>
                  <a:spcBef>
                    <a:spcPct val="0"/>
                  </a:spcBef>
                  <a:buNone/>
                </a:pPr>
                <a:r>
                  <a:rPr lang="fr-FR" sz="4800" dirty="0">
                    <a:latin typeface="Garamond" panose="02020404030301010803" pitchFamily="18" charset="0"/>
                    <a:ea typeface="+mj-ea"/>
                    <a:cs typeface="Times New Roman" panose="02020603050405020304" pitchFamily="18" charset="0"/>
                  </a:rPr>
                  <a:t>La perte de l’information du fait de la diminution des observations qu’elle entraîne est compensée par l’homogénéité des données dans l’intervalle interquartile. </a:t>
                </a:r>
              </a:p>
              <a:p>
                <a:pPr marL="0" indent="0" algn="just">
                  <a:lnSpc>
                    <a:spcPct val="100000"/>
                  </a:lnSpc>
                  <a:spcBef>
                    <a:spcPct val="0"/>
                  </a:spcBef>
                  <a:buNone/>
                </a:pPr>
                <a:endParaRPr lang="fr-FR" sz="4800" dirty="0">
                  <a:latin typeface="Garamond" panose="02020404030301010803" pitchFamily="18" charset="0"/>
                  <a:ea typeface="+mj-ea"/>
                  <a:cs typeface="Times New Roman" panose="02020603050405020304" pitchFamily="18" charset="0"/>
                </a:endParaRPr>
              </a:p>
              <a:p>
                <a:pPr marL="0" indent="0" algn="just">
                  <a:lnSpc>
                    <a:spcPct val="100000"/>
                  </a:lnSpc>
                  <a:spcBef>
                    <a:spcPct val="0"/>
                  </a:spcBef>
                  <a:buNone/>
                </a:pPr>
                <a:r>
                  <a:rPr lang="fr-FR" sz="4800" dirty="0">
                    <a:latin typeface="Garamond" panose="02020404030301010803" pitchFamily="18" charset="0"/>
                    <a:ea typeface="+mj-ea"/>
                    <a:cs typeface="Times New Roman" panose="02020603050405020304" pitchFamily="18" charset="0"/>
                  </a:rPr>
                  <a:t>C’est la différence entre le 3e  et le 1er  quartile. </a:t>
                </a:r>
              </a:p>
              <a:p>
                <a:pPr marL="0" indent="0" algn="just">
                  <a:lnSpc>
                    <a:spcPct val="100000"/>
                  </a:lnSpc>
                  <a:spcBef>
                    <a:spcPct val="0"/>
                  </a:spcBef>
                  <a:buNone/>
                </a:pPr>
                <a14:m>
                  <m:oMathPara xmlns:m="http://schemas.openxmlformats.org/officeDocument/2006/math">
                    <m:oMathParaPr>
                      <m:jc m:val="centerGroup"/>
                    </m:oMathParaPr>
                    <m:oMath xmlns:m="http://schemas.openxmlformats.org/officeDocument/2006/math">
                      <m:r>
                        <m:rPr>
                          <m:sty m:val="p"/>
                        </m:rPr>
                        <a:rPr lang="fr-FR" sz="4800" b="0" i="1">
                          <a:latin typeface="Cambria Math" panose="02040503050406030204" pitchFamily="18" charset="0"/>
                          <a:ea typeface="+mj-ea"/>
                          <a:cs typeface="Times New Roman" panose="02020603050405020304" pitchFamily="18" charset="0"/>
                        </a:rPr>
                        <m:t>Q</m:t>
                      </m:r>
                      <m:r>
                        <a:rPr lang="fr-FR" sz="4800" b="0">
                          <a:latin typeface="Cambria Math" panose="02040503050406030204" pitchFamily="18" charset="0"/>
                          <a:ea typeface="+mj-ea"/>
                          <a:cs typeface="Times New Roman" panose="02020603050405020304" pitchFamily="18" charset="0"/>
                        </a:rPr>
                        <m:t>=</m:t>
                      </m:r>
                      <m:sSub>
                        <m:sSubPr>
                          <m:ctrlPr>
                            <a:rPr lang="fr-FR" sz="4800" i="1">
                              <a:latin typeface="Cambria Math" panose="02040503050406030204" pitchFamily="18" charset="0"/>
                              <a:ea typeface="+mj-ea"/>
                              <a:cs typeface="Times New Roman" panose="02020603050405020304" pitchFamily="18" charset="0"/>
                            </a:rPr>
                          </m:ctrlPr>
                        </m:sSubPr>
                        <m:e>
                          <m:r>
                            <m:rPr>
                              <m:sty m:val="p"/>
                            </m:rPr>
                            <a:rPr lang="fr-FR" sz="4800" b="0" i="1">
                              <a:latin typeface="Cambria Math" panose="02040503050406030204" pitchFamily="18" charset="0"/>
                              <a:ea typeface="+mj-ea"/>
                              <a:cs typeface="Times New Roman" panose="02020603050405020304" pitchFamily="18" charset="0"/>
                            </a:rPr>
                            <m:t>Q</m:t>
                          </m:r>
                        </m:e>
                        <m:sub>
                          <m:r>
                            <a:rPr lang="fr-FR" sz="4800" b="0">
                              <a:latin typeface="Cambria Math" panose="02040503050406030204" pitchFamily="18" charset="0"/>
                              <a:ea typeface="+mj-ea"/>
                              <a:cs typeface="Times New Roman" panose="02020603050405020304" pitchFamily="18" charset="0"/>
                            </a:rPr>
                            <m:t>3</m:t>
                          </m:r>
                        </m:sub>
                      </m:sSub>
                      <m:r>
                        <a:rPr lang="fr-FR" sz="4800" b="0">
                          <a:latin typeface="Cambria Math" panose="02040503050406030204" pitchFamily="18" charset="0"/>
                          <a:ea typeface="+mj-ea"/>
                          <a:cs typeface="Times New Roman" panose="02020603050405020304" pitchFamily="18" charset="0"/>
                        </a:rPr>
                        <m:t>−</m:t>
                      </m:r>
                      <m:sSub>
                        <m:sSubPr>
                          <m:ctrlPr>
                            <a:rPr lang="fr-FR" sz="4800" i="1">
                              <a:latin typeface="Cambria Math" panose="02040503050406030204" pitchFamily="18" charset="0"/>
                              <a:ea typeface="+mj-ea"/>
                              <a:cs typeface="Times New Roman" panose="02020603050405020304" pitchFamily="18" charset="0"/>
                            </a:rPr>
                          </m:ctrlPr>
                        </m:sSubPr>
                        <m:e>
                          <m:r>
                            <m:rPr>
                              <m:sty m:val="p"/>
                            </m:rPr>
                            <a:rPr lang="fr-FR" sz="4800" b="0" i="1">
                              <a:latin typeface="Cambria Math" panose="02040503050406030204" pitchFamily="18" charset="0"/>
                              <a:ea typeface="+mj-ea"/>
                              <a:cs typeface="Times New Roman" panose="02020603050405020304" pitchFamily="18" charset="0"/>
                            </a:rPr>
                            <m:t>Q</m:t>
                          </m:r>
                        </m:e>
                        <m:sub>
                          <m:r>
                            <a:rPr lang="fr-FR" sz="4800" b="0">
                              <a:latin typeface="Cambria Math" panose="02040503050406030204" pitchFamily="18" charset="0"/>
                              <a:ea typeface="+mj-ea"/>
                              <a:cs typeface="Times New Roman" panose="02020603050405020304" pitchFamily="18" charset="0"/>
                            </a:rPr>
                            <m:t>1</m:t>
                          </m:r>
                        </m:sub>
                      </m:sSub>
                    </m:oMath>
                  </m:oMathPara>
                </a14:m>
                <a:endParaRPr lang="fr-FR" sz="4800" dirty="0">
                  <a:latin typeface="Garamond" panose="02020404030301010803" pitchFamily="18" charset="0"/>
                  <a:ea typeface="+mj-ea"/>
                  <a:cs typeface="Times New Roman" panose="02020603050405020304" pitchFamily="18" charset="0"/>
                </a:endParaRPr>
              </a:p>
              <a:p>
                <a:pPr marL="0" indent="0" algn="just">
                  <a:lnSpc>
                    <a:spcPct val="100000"/>
                  </a:lnSpc>
                  <a:spcBef>
                    <a:spcPct val="0"/>
                  </a:spcBef>
                  <a:buNone/>
                </a:pPr>
                <a:r>
                  <a:rPr lang="fr-FR" sz="4800" dirty="0">
                    <a:latin typeface="Garamond" panose="02020404030301010803" pitchFamily="18" charset="0"/>
                    <a:ea typeface="+mj-ea"/>
                    <a:cs typeface="Times New Roman" panose="02020603050405020304" pitchFamily="18" charset="0"/>
                  </a:rPr>
                  <a:t>On définit de la même façon l’intervalle inter-décile (</a:t>
                </a:r>
                <a14:m>
                  <m:oMath xmlns:m="http://schemas.openxmlformats.org/officeDocument/2006/math">
                    <m:sSub>
                      <m:sSubPr>
                        <m:ctrlPr>
                          <a:rPr lang="fr-FR" sz="4800" i="1" dirty="0">
                            <a:latin typeface="Cambria Math" panose="02040503050406030204" pitchFamily="18" charset="0"/>
                            <a:ea typeface="+mj-ea"/>
                            <a:cs typeface="Times New Roman" panose="02020603050405020304" pitchFamily="18" charset="0"/>
                          </a:rPr>
                        </m:ctrlPr>
                      </m:sSubPr>
                      <m:e>
                        <m:r>
                          <m:rPr>
                            <m:sty m:val="p"/>
                          </m:rPr>
                          <a:rPr lang="fr-FR" sz="4800" b="0" i="1" dirty="0">
                            <a:latin typeface="Cambria Math" panose="02040503050406030204" pitchFamily="18" charset="0"/>
                            <a:ea typeface="+mj-ea"/>
                            <a:cs typeface="Times New Roman" panose="02020603050405020304" pitchFamily="18" charset="0"/>
                          </a:rPr>
                          <m:t>I</m:t>
                        </m:r>
                      </m:e>
                      <m:sub>
                        <m:r>
                          <m:rPr>
                            <m:sty m:val="p"/>
                          </m:rPr>
                          <a:rPr lang="fr-FR" sz="4800" b="0" i="1" dirty="0">
                            <a:latin typeface="Cambria Math" panose="02040503050406030204" pitchFamily="18" charset="0"/>
                            <a:ea typeface="+mj-ea"/>
                            <a:cs typeface="Times New Roman" panose="02020603050405020304" pitchFamily="18" charset="0"/>
                          </a:rPr>
                          <m:t>D</m:t>
                        </m:r>
                      </m:sub>
                    </m:sSub>
                    <m:r>
                      <a:rPr lang="fr-FR" sz="4800" b="0" dirty="0">
                        <a:latin typeface="Cambria Math" panose="02040503050406030204" pitchFamily="18" charset="0"/>
                        <a:ea typeface="+mj-ea"/>
                        <a:cs typeface="Times New Roman" panose="02020603050405020304" pitchFamily="18" charset="0"/>
                      </a:rPr>
                      <m:t>=</m:t>
                    </m:r>
                    <m:sSub>
                      <m:sSubPr>
                        <m:ctrlPr>
                          <a:rPr lang="fr-FR" sz="4800" i="1" dirty="0">
                            <a:latin typeface="Cambria Math" panose="02040503050406030204" pitchFamily="18" charset="0"/>
                            <a:ea typeface="+mj-ea"/>
                            <a:cs typeface="Times New Roman" panose="02020603050405020304" pitchFamily="18" charset="0"/>
                          </a:rPr>
                        </m:ctrlPr>
                      </m:sSubPr>
                      <m:e>
                        <m:r>
                          <m:rPr>
                            <m:sty m:val="p"/>
                          </m:rPr>
                          <a:rPr lang="fr-FR" sz="4800" b="0" i="1" dirty="0">
                            <a:latin typeface="Cambria Math" panose="02040503050406030204" pitchFamily="18" charset="0"/>
                            <a:ea typeface="+mj-ea"/>
                            <a:cs typeface="Times New Roman" panose="02020603050405020304" pitchFamily="18" charset="0"/>
                          </a:rPr>
                          <m:t>D</m:t>
                        </m:r>
                      </m:e>
                      <m:sub>
                        <m:r>
                          <a:rPr lang="fr-FR" sz="4800" b="0" dirty="0">
                            <a:latin typeface="Cambria Math" panose="02040503050406030204" pitchFamily="18" charset="0"/>
                            <a:ea typeface="+mj-ea"/>
                            <a:cs typeface="Times New Roman" panose="02020603050405020304" pitchFamily="18" charset="0"/>
                          </a:rPr>
                          <m:t>9</m:t>
                        </m:r>
                      </m:sub>
                    </m:sSub>
                    <m:r>
                      <a:rPr lang="fr-FR" sz="4800" b="0" dirty="0">
                        <a:latin typeface="Cambria Math" panose="02040503050406030204" pitchFamily="18" charset="0"/>
                        <a:ea typeface="+mj-ea"/>
                        <a:cs typeface="Times New Roman" panose="02020603050405020304" pitchFamily="18" charset="0"/>
                      </a:rPr>
                      <m:t>−</m:t>
                    </m:r>
                    <m:sSub>
                      <m:sSubPr>
                        <m:ctrlPr>
                          <a:rPr lang="fr-FR" sz="4800" i="1" dirty="0">
                            <a:latin typeface="Cambria Math" panose="02040503050406030204" pitchFamily="18" charset="0"/>
                            <a:ea typeface="+mj-ea"/>
                            <a:cs typeface="Times New Roman" panose="02020603050405020304" pitchFamily="18" charset="0"/>
                          </a:rPr>
                        </m:ctrlPr>
                      </m:sSubPr>
                      <m:e>
                        <m:r>
                          <m:rPr>
                            <m:sty m:val="p"/>
                          </m:rPr>
                          <a:rPr lang="fr-FR" sz="4800" b="0" i="1" dirty="0">
                            <a:latin typeface="Cambria Math" panose="02040503050406030204" pitchFamily="18" charset="0"/>
                            <a:ea typeface="+mj-ea"/>
                            <a:cs typeface="Times New Roman" panose="02020603050405020304" pitchFamily="18" charset="0"/>
                          </a:rPr>
                          <m:t>D</m:t>
                        </m:r>
                      </m:e>
                      <m:sub>
                        <m:r>
                          <a:rPr lang="fr-FR" sz="4800" b="0" dirty="0">
                            <a:latin typeface="Cambria Math" panose="02040503050406030204" pitchFamily="18" charset="0"/>
                            <a:ea typeface="+mj-ea"/>
                            <a:cs typeface="Times New Roman" panose="02020603050405020304" pitchFamily="18" charset="0"/>
                          </a:rPr>
                          <m:t>1</m:t>
                        </m:r>
                      </m:sub>
                    </m:sSub>
                  </m:oMath>
                </a14:m>
                <a:r>
                  <a:rPr lang="fr-FR" sz="4800" dirty="0">
                    <a:latin typeface="Garamond" panose="02020404030301010803" pitchFamily="18" charset="0"/>
                    <a:ea typeface="+mj-ea"/>
                    <a:cs typeface="Times New Roman" panose="02020603050405020304" pitchFamily="18" charset="0"/>
                  </a:rPr>
                  <a:t>) et l’intervalle inter-centile (</a:t>
                </a:r>
                <a14:m>
                  <m:oMath xmlns:m="http://schemas.openxmlformats.org/officeDocument/2006/math">
                    <m:sSub>
                      <m:sSubPr>
                        <m:ctrlPr>
                          <a:rPr lang="fr-FR" sz="4800" i="1">
                            <a:latin typeface="Cambria Math" panose="02040503050406030204" pitchFamily="18" charset="0"/>
                            <a:ea typeface="+mj-ea"/>
                            <a:cs typeface="Times New Roman" panose="02020603050405020304" pitchFamily="18" charset="0"/>
                          </a:rPr>
                        </m:ctrlPr>
                      </m:sSubPr>
                      <m:e>
                        <m:r>
                          <m:rPr>
                            <m:sty m:val="p"/>
                          </m:rPr>
                          <a:rPr lang="fr-FR" sz="4800" b="0" i="1">
                            <a:latin typeface="Cambria Math" panose="02040503050406030204" pitchFamily="18" charset="0"/>
                            <a:ea typeface="+mj-ea"/>
                            <a:cs typeface="Times New Roman" panose="02020603050405020304" pitchFamily="18" charset="0"/>
                          </a:rPr>
                          <m:t>I</m:t>
                        </m:r>
                      </m:e>
                      <m:sub>
                        <m:r>
                          <m:rPr>
                            <m:sty m:val="p"/>
                          </m:rPr>
                          <a:rPr lang="fr-FR" sz="4800" b="0" i="1">
                            <a:latin typeface="Cambria Math" panose="02040503050406030204" pitchFamily="18" charset="0"/>
                            <a:ea typeface="+mj-ea"/>
                            <a:cs typeface="Times New Roman" panose="02020603050405020304" pitchFamily="18" charset="0"/>
                          </a:rPr>
                          <m:t>c</m:t>
                        </m:r>
                      </m:sub>
                    </m:sSub>
                    <m:r>
                      <a:rPr lang="fr-FR" sz="4800" b="0">
                        <a:latin typeface="Cambria Math" panose="02040503050406030204" pitchFamily="18" charset="0"/>
                        <a:ea typeface="+mj-ea"/>
                        <a:cs typeface="Times New Roman" panose="02020603050405020304" pitchFamily="18" charset="0"/>
                      </a:rPr>
                      <m:t>=</m:t>
                    </m:r>
                    <m:sSub>
                      <m:sSubPr>
                        <m:ctrlPr>
                          <a:rPr lang="fr-FR" sz="4800" i="1">
                            <a:latin typeface="Cambria Math" panose="02040503050406030204" pitchFamily="18" charset="0"/>
                            <a:ea typeface="+mj-ea"/>
                            <a:cs typeface="Times New Roman" panose="02020603050405020304" pitchFamily="18" charset="0"/>
                          </a:rPr>
                        </m:ctrlPr>
                      </m:sSubPr>
                      <m:e>
                        <m:r>
                          <m:rPr>
                            <m:sty m:val="p"/>
                          </m:rPr>
                          <a:rPr lang="fr-FR" sz="4800" b="0" i="1">
                            <a:latin typeface="Cambria Math" panose="02040503050406030204" pitchFamily="18" charset="0"/>
                            <a:ea typeface="+mj-ea"/>
                            <a:cs typeface="Times New Roman" panose="02020603050405020304" pitchFamily="18" charset="0"/>
                          </a:rPr>
                          <m:t>C</m:t>
                        </m:r>
                      </m:e>
                      <m:sub>
                        <m:r>
                          <a:rPr lang="fr-FR" sz="4800" b="0">
                            <a:latin typeface="Cambria Math" panose="02040503050406030204" pitchFamily="18" charset="0"/>
                            <a:ea typeface="+mj-ea"/>
                            <a:cs typeface="Times New Roman" panose="02020603050405020304" pitchFamily="18" charset="0"/>
                          </a:rPr>
                          <m:t>99</m:t>
                        </m:r>
                      </m:sub>
                    </m:sSub>
                    <m:r>
                      <a:rPr lang="fr-FR" sz="4800" b="0">
                        <a:latin typeface="Cambria Math" panose="02040503050406030204" pitchFamily="18" charset="0"/>
                        <a:ea typeface="+mj-ea"/>
                        <a:cs typeface="Times New Roman" panose="02020603050405020304" pitchFamily="18" charset="0"/>
                      </a:rPr>
                      <m:t>−</m:t>
                    </m:r>
                    <m:sSub>
                      <m:sSubPr>
                        <m:ctrlPr>
                          <a:rPr lang="fr-FR" sz="4800" i="1">
                            <a:latin typeface="Cambria Math" panose="02040503050406030204" pitchFamily="18" charset="0"/>
                            <a:ea typeface="+mj-ea"/>
                            <a:cs typeface="Times New Roman" panose="02020603050405020304" pitchFamily="18" charset="0"/>
                          </a:rPr>
                        </m:ctrlPr>
                      </m:sSubPr>
                      <m:e>
                        <m:r>
                          <m:rPr>
                            <m:sty m:val="p"/>
                          </m:rPr>
                          <a:rPr lang="fr-FR" sz="4800" b="0" i="1">
                            <a:latin typeface="Cambria Math" panose="02040503050406030204" pitchFamily="18" charset="0"/>
                            <a:ea typeface="+mj-ea"/>
                            <a:cs typeface="Times New Roman" panose="02020603050405020304" pitchFamily="18" charset="0"/>
                          </a:rPr>
                          <m:t>C</m:t>
                        </m:r>
                      </m:e>
                      <m:sub>
                        <m:r>
                          <a:rPr lang="fr-FR" sz="4800" b="0">
                            <a:latin typeface="Cambria Math" panose="02040503050406030204" pitchFamily="18" charset="0"/>
                            <a:ea typeface="+mj-ea"/>
                            <a:cs typeface="Times New Roman" panose="02020603050405020304" pitchFamily="18" charset="0"/>
                          </a:rPr>
                          <m:t>1</m:t>
                        </m:r>
                      </m:sub>
                    </m:sSub>
                  </m:oMath>
                </a14:m>
                <a:r>
                  <a:rPr lang="fr-FR" sz="4800" dirty="0">
                    <a:latin typeface="Garamond" panose="02020404030301010803" pitchFamily="18" charset="0"/>
                    <a:ea typeface="+mj-ea"/>
                    <a:cs typeface="Times New Roman" panose="02020603050405020304" pitchFamily="18" charset="0"/>
                  </a:rPr>
                  <a:t>). </a:t>
                </a: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15153" y="1156448"/>
                <a:ext cx="11833412" cy="5499846"/>
              </a:xfrm>
              <a:blipFill>
                <a:blip r:embed="rId2"/>
                <a:stretch>
                  <a:fillRect l="-1185" t="-2772" r="-1236" b="-222"/>
                </a:stretch>
              </a:blipFill>
            </p:spPr>
            <p:txBody>
              <a:bodyPr/>
              <a:lstStyle/>
              <a:p>
                <a:r>
                  <a:rPr lang="fr-FR">
                    <a:noFill/>
                  </a:rPr>
                  <a:t> </a:t>
                </a:r>
              </a:p>
            </p:txBody>
          </p:sp>
        </mc:Fallback>
      </mc:AlternateContent>
    </p:spTree>
    <p:extLst>
      <p:ext uri="{BB962C8B-B14F-4D97-AF65-F5344CB8AC3E}">
        <p14:creationId xmlns:p14="http://schemas.microsoft.com/office/powerpoint/2010/main" val="4075888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3078"/>
            <a:ext cx="5737412" cy="1033369"/>
          </a:xfrm>
        </p:spPr>
        <p:txBody>
          <a:bodyPr/>
          <a:lstStyle/>
          <a:p>
            <a:pPr algn="ctr"/>
            <a:r>
              <a:rPr lang="fr-FR" b="1" dirty="0">
                <a:latin typeface="Garamond" panose="02020404030301010803" pitchFamily="18" charset="0"/>
                <a:cs typeface="Times New Roman" panose="02020603050405020304" pitchFamily="18" charset="0"/>
              </a:rPr>
              <a:t>Ecart absolu moyen</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327211" y="1368425"/>
                <a:ext cx="10515600" cy="4351338"/>
              </a:xfrm>
            </p:spPr>
            <p:txBody>
              <a:bodyPr>
                <a:noAutofit/>
              </a:bodyPr>
              <a:lstStyle/>
              <a:p>
                <a:pPr marL="0" indent="0" algn="just">
                  <a:lnSpc>
                    <a:spcPct val="80000"/>
                  </a:lnSpc>
                  <a:spcBef>
                    <a:spcPct val="0"/>
                  </a:spcBef>
                  <a:buNone/>
                </a:pPr>
                <a:r>
                  <a:rPr lang="fr-FR" sz="3000" dirty="0">
                    <a:latin typeface="Garamond" panose="02020404030301010803" pitchFamily="18" charset="0"/>
                    <a:ea typeface="+mj-ea"/>
                    <a:cs typeface="Times New Roman" panose="02020603050405020304" pitchFamily="18" charset="0"/>
                  </a:rPr>
                  <a:t>L’écart  absolu  moyen  mesure  la  dispersion  des  valeurs  observées  d’une  variable statistique  autour  d’une  valeur  centrale.  Une  valeur  faible  de  l’écart  absolu  moyen traduit une faible dispersion des valeurs autour de la valeur centrale.</a:t>
                </a:r>
              </a:p>
              <a:p>
                <a:pPr marL="0" indent="0" algn="just">
                  <a:lnSpc>
                    <a:spcPct val="80000"/>
                  </a:lnSpc>
                  <a:spcBef>
                    <a:spcPct val="0"/>
                  </a:spcBef>
                  <a:buNone/>
                </a:pPr>
                <a:r>
                  <a:rPr lang="fr-FR" sz="3000" dirty="0">
                    <a:latin typeface="Garamond" panose="02020404030301010803" pitchFamily="18" charset="0"/>
                    <a:ea typeface="+mj-ea"/>
                    <a:cs typeface="Times New Roman" panose="02020603050405020304" pitchFamily="18" charset="0"/>
                  </a:rPr>
                  <a:t>C’est la moyenne des écarts absolus entre chaque observation et la moyenne. </a:t>
                </a:r>
              </a:p>
              <a:p>
                <a:pPr marL="0" indent="0" algn="just">
                  <a:lnSpc>
                    <a:spcPct val="80000"/>
                  </a:lnSpc>
                  <a:spcBef>
                    <a:spcPct val="0"/>
                  </a:spcBef>
                  <a:buNone/>
                </a:pPr>
                <a14:m>
                  <m:oMath xmlns:m="http://schemas.openxmlformats.org/officeDocument/2006/math">
                    <m:r>
                      <a:rPr lang="fr-FR" sz="3000">
                        <a:latin typeface="Cambria Math" panose="02040503050406030204" pitchFamily="18" charset="0"/>
                        <a:ea typeface="+mj-ea"/>
                        <a:cs typeface="Times New Roman" panose="02020603050405020304" pitchFamily="18" charset="0"/>
                      </a:rPr>
                      <m:t>𝐸𝑀</m:t>
                    </m:r>
                    <m:r>
                      <a:rPr lang="fr-FR" sz="3000">
                        <a:latin typeface="Cambria Math" panose="02040503050406030204" pitchFamily="18" charset="0"/>
                        <a:ea typeface="+mj-ea"/>
                        <a:cs typeface="Times New Roman" panose="02020603050405020304" pitchFamily="18" charset="0"/>
                      </a:rPr>
                      <m:t>=</m:t>
                    </m:r>
                    <m:f>
                      <m:fPr>
                        <m:ctrlPr>
                          <a:rPr lang="fr-FR" sz="3000" i="1">
                            <a:latin typeface="Cambria Math" panose="02040503050406030204" pitchFamily="18" charset="0"/>
                            <a:ea typeface="+mj-ea"/>
                            <a:cs typeface="Times New Roman" panose="02020603050405020304" pitchFamily="18" charset="0"/>
                          </a:rPr>
                        </m:ctrlPr>
                      </m:fPr>
                      <m:num>
                        <m:r>
                          <a:rPr lang="fr-FR" sz="3000">
                            <a:latin typeface="Cambria Math" panose="02040503050406030204" pitchFamily="18" charset="0"/>
                            <a:ea typeface="+mj-ea"/>
                            <a:cs typeface="Times New Roman" panose="02020603050405020304" pitchFamily="18" charset="0"/>
                          </a:rPr>
                          <m:t>1</m:t>
                        </m:r>
                      </m:num>
                      <m:den>
                        <m:r>
                          <a:rPr lang="fr-FR" sz="3000">
                            <a:latin typeface="Cambria Math" panose="02040503050406030204" pitchFamily="18" charset="0"/>
                            <a:ea typeface="+mj-ea"/>
                            <a:cs typeface="Times New Roman" panose="02020603050405020304" pitchFamily="18" charset="0"/>
                          </a:rPr>
                          <m:t>𝑁</m:t>
                        </m:r>
                      </m:den>
                    </m:f>
                    <m:nary>
                      <m:naryPr>
                        <m:chr m:val="∑"/>
                        <m:ctrlPr>
                          <a:rPr lang="fr-FR" sz="3000" i="1">
                            <a:latin typeface="Cambria Math" panose="02040503050406030204" pitchFamily="18" charset="0"/>
                            <a:ea typeface="+mj-ea"/>
                            <a:cs typeface="Times New Roman" panose="02020603050405020304" pitchFamily="18" charset="0"/>
                          </a:rPr>
                        </m:ctrlPr>
                      </m:naryPr>
                      <m:sub>
                        <m:r>
                          <m:rPr>
                            <m:brk m:alnAt="23"/>
                          </m:rPr>
                          <a:rPr lang="fr-FR" sz="3000">
                            <a:latin typeface="Cambria Math" panose="02040503050406030204" pitchFamily="18" charset="0"/>
                            <a:ea typeface="+mj-ea"/>
                            <a:cs typeface="Times New Roman" panose="02020603050405020304" pitchFamily="18" charset="0"/>
                          </a:rPr>
                          <m:t>𝑖</m:t>
                        </m:r>
                        <m:r>
                          <a:rPr lang="fr-FR" sz="3000">
                            <a:latin typeface="Cambria Math" panose="02040503050406030204" pitchFamily="18" charset="0"/>
                            <a:ea typeface="+mj-ea"/>
                            <a:cs typeface="Times New Roman" panose="02020603050405020304" pitchFamily="18" charset="0"/>
                          </a:rPr>
                          <m:t>=1</m:t>
                        </m:r>
                      </m:sub>
                      <m:sup>
                        <m:r>
                          <a:rPr lang="fr-FR" sz="3000">
                            <a:latin typeface="Cambria Math" panose="02040503050406030204" pitchFamily="18" charset="0"/>
                            <a:ea typeface="+mj-ea"/>
                            <a:cs typeface="Times New Roman" panose="02020603050405020304" pitchFamily="18" charset="0"/>
                          </a:rPr>
                          <m:t>𝑁</m:t>
                        </m:r>
                      </m:sup>
                      <m:e>
                        <m:d>
                          <m:dPr>
                            <m:begChr m:val="|"/>
                            <m:endChr m:val="|"/>
                            <m:ctrlPr>
                              <a:rPr lang="fr-FR" sz="3000" i="1">
                                <a:latin typeface="Cambria Math" panose="02040503050406030204" pitchFamily="18" charset="0"/>
                                <a:ea typeface="+mj-ea"/>
                                <a:cs typeface="Times New Roman" panose="02020603050405020304" pitchFamily="18" charset="0"/>
                              </a:rPr>
                            </m:ctrlPr>
                          </m:dPr>
                          <m:e>
                            <m:sSub>
                              <m:sSubPr>
                                <m:ctrlPr>
                                  <a:rPr lang="fr-FR" sz="3000" i="1">
                                    <a:latin typeface="Cambria Math" panose="02040503050406030204" pitchFamily="18" charset="0"/>
                                    <a:ea typeface="+mj-ea"/>
                                    <a:cs typeface="Times New Roman" panose="02020603050405020304" pitchFamily="18" charset="0"/>
                                  </a:rPr>
                                </m:ctrlPr>
                              </m:sSubPr>
                              <m:e>
                                <m:r>
                                  <a:rPr lang="fr-FR" sz="3000">
                                    <a:latin typeface="Cambria Math" panose="02040503050406030204" pitchFamily="18" charset="0"/>
                                    <a:ea typeface="+mj-ea"/>
                                    <a:cs typeface="Times New Roman" panose="02020603050405020304" pitchFamily="18" charset="0"/>
                                  </a:rPr>
                                  <m:t>𝑥</m:t>
                                </m:r>
                              </m:e>
                              <m:sub>
                                <m:r>
                                  <a:rPr lang="fr-FR" sz="3000">
                                    <a:latin typeface="Cambria Math" panose="02040503050406030204" pitchFamily="18" charset="0"/>
                                    <a:ea typeface="+mj-ea"/>
                                    <a:cs typeface="Times New Roman" panose="02020603050405020304" pitchFamily="18" charset="0"/>
                                  </a:rPr>
                                  <m:t>𝑖</m:t>
                                </m:r>
                              </m:sub>
                            </m:sSub>
                            <m:r>
                              <a:rPr lang="fr-FR" sz="3000">
                                <a:latin typeface="Cambria Math" panose="02040503050406030204" pitchFamily="18" charset="0"/>
                                <a:ea typeface="+mj-ea"/>
                                <a:cs typeface="Times New Roman" panose="02020603050405020304" pitchFamily="18" charset="0"/>
                              </a:rPr>
                              <m:t>−</m:t>
                            </m:r>
                            <m:acc>
                              <m:accPr>
                                <m:chr m:val="̅"/>
                                <m:ctrlPr>
                                  <a:rPr lang="fr-FR" sz="3000" i="1">
                                    <a:latin typeface="Cambria Math" panose="02040503050406030204" pitchFamily="18" charset="0"/>
                                    <a:ea typeface="+mj-ea"/>
                                    <a:cs typeface="Times New Roman" panose="02020603050405020304" pitchFamily="18" charset="0"/>
                                  </a:rPr>
                                </m:ctrlPr>
                              </m:accPr>
                              <m:e>
                                <m:r>
                                  <a:rPr lang="fr-FR" sz="3000">
                                    <a:latin typeface="Cambria Math" panose="02040503050406030204" pitchFamily="18" charset="0"/>
                                    <a:ea typeface="+mj-ea"/>
                                    <a:cs typeface="Times New Roman" panose="02020603050405020304" pitchFamily="18" charset="0"/>
                                  </a:rPr>
                                  <m:t>𝑋</m:t>
                                </m:r>
                              </m:e>
                            </m:acc>
                          </m:e>
                        </m:d>
                      </m:e>
                    </m:nary>
                  </m:oMath>
                </a14:m>
                <a:r>
                  <a:rPr lang="fr-FR" sz="3000" dirty="0">
                    <a:latin typeface="Garamond" panose="02020404030301010803" pitchFamily="18" charset="0"/>
                    <a:ea typeface="+mj-ea"/>
                    <a:cs typeface="Times New Roman" panose="02020603050405020304" pitchFamily="18" charset="0"/>
                  </a:rPr>
                  <a:t>  : Cas simple   </a:t>
                </a:r>
              </a:p>
              <a:p>
                <a:pPr marL="0" indent="0" algn="just">
                  <a:lnSpc>
                    <a:spcPct val="80000"/>
                  </a:lnSpc>
                  <a:spcBef>
                    <a:spcPct val="0"/>
                  </a:spcBef>
                  <a:buNone/>
                </a:pPr>
                <a14:m>
                  <m:oMath xmlns:m="http://schemas.openxmlformats.org/officeDocument/2006/math">
                    <m:r>
                      <a:rPr lang="fr-FR" sz="3000">
                        <a:latin typeface="Cambria Math" panose="02040503050406030204" pitchFamily="18" charset="0"/>
                        <a:ea typeface="+mj-ea"/>
                        <a:cs typeface="Times New Roman" panose="02020603050405020304" pitchFamily="18" charset="0"/>
                      </a:rPr>
                      <m:t>𝐸𝑀</m:t>
                    </m:r>
                    <m:r>
                      <a:rPr lang="fr-FR" sz="3000">
                        <a:latin typeface="Cambria Math" panose="02040503050406030204" pitchFamily="18" charset="0"/>
                        <a:ea typeface="+mj-ea"/>
                        <a:cs typeface="Times New Roman" panose="02020603050405020304" pitchFamily="18" charset="0"/>
                      </a:rPr>
                      <m:t>=</m:t>
                    </m:r>
                    <m:f>
                      <m:fPr>
                        <m:ctrlPr>
                          <a:rPr lang="fr-FR" sz="3000" i="1">
                            <a:latin typeface="Cambria Math" panose="02040503050406030204" pitchFamily="18" charset="0"/>
                            <a:ea typeface="+mj-ea"/>
                            <a:cs typeface="Times New Roman" panose="02020603050405020304" pitchFamily="18" charset="0"/>
                          </a:rPr>
                        </m:ctrlPr>
                      </m:fPr>
                      <m:num>
                        <m:r>
                          <a:rPr lang="fr-FR" sz="3000">
                            <a:latin typeface="Cambria Math" panose="02040503050406030204" pitchFamily="18" charset="0"/>
                            <a:ea typeface="+mj-ea"/>
                            <a:cs typeface="Times New Roman" panose="02020603050405020304" pitchFamily="18" charset="0"/>
                          </a:rPr>
                          <m:t>1</m:t>
                        </m:r>
                      </m:num>
                      <m:den>
                        <m:r>
                          <a:rPr lang="fr-FR" sz="3000">
                            <a:latin typeface="Cambria Math" panose="02040503050406030204" pitchFamily="18" charset="0"/>
                            <a:ea typeface="+mj-ea"/>
                            <a:cs typeface="Times New Roman" panose="02020603050405020304" pitchFamily="18" charset="0"/>
                          </a:rPr>
                          <m:t>𝑁</m:t>
                        </m:r>
                      </m:den>
                    </m:f>
                    <m:nary>
                      <m:naryPr>
                        <m:chr m:val="∑"/>
                        <m:ctrlPr>
                          <a:rPr lang="fr-FR" sz="3000" i="1">
                            <a:latin typeface="Cambria Math" panose="02040503050406030204" pitchFamily="18" charset="0"/>
                            <a:ea typeface="+mj-ea"/>
                            <a:cs typeface="Times New Roman" panose="02020603050405020304" pitchFamily="18" charset="0"/>
                          </a:rPr>
                        </m:ctrlPr>
                      </m:naryPr>
                      <m:sub>
                        <m:r>
                          <m:rPr>
                            <m:brk m:alnAt="23"/>
                          </m:rPr>
                          <a:rPr lang="fr-FR" sz="3000">
                            <a:latin typeface="Cambria Math" panose="02040503050406030204" pitchFamily="18" charset="0"/>
                            <a:ea typeface="+mj-ea"/>
                            <a:cs typeface="Times New Roman" panose="02020603050405020304" pitchFamily="18" charset="0"/>
                          </a:rPr>
                          <m:t>𝑖</m:t>
                        </m:r>
                        <m:r>
                          <a:rPr lang="fr-FR" sz="3000">
                            <a:latin typeface="Cambria Math" panose="02040503050406030204" pitchFamily="18" charset="0"/>
                            <a:ea typeface="+mj-ea"/>
                            <a:cs typeface="Times New Roman" panose="02020603050405020304" pitchFamily="18" charset="0"/>
                          </a:rPr>
                          <m:t>=1</m:t>
                        </m:r>
                      </m:sub>
                      <m:sup>
                        <m:r>
                          <a:rPr lang="fr-FR" sz="3000">
                            <a:latin typeface="Cambria Math" panose="02040503050406030204" pitchFamily="18" charset="0"/>
                            <a:ea typeface="+mj-ea"/>
                            <a:cs typeface="Times New Roman" panose="02020603050405020304" pitchFamily="18" charset="0"/>
                          </a:rPr>
                          <m:t>𝑁</m:t>
                        </m:r>
                      </m:sup>
                      <m:e>
                        <m:sSub>
                          <m:sSubPr>
                            <m:ctrlPr>
                              <a:rPr lang="fr-FR" sz="3000" i="1">
                                <a:latin typeface="Cambria Math" panose="02040503050406030204" pitchFamily="18" charset="0"/>
                                <a:ea typeface="+mj-ea"/>
                                <a:cs typeface="Times New Roman" panose="02020603050405020304" pitchFamily="18" charset="0"/>
                              </a:rPr>
                            </m:ctrlPr>
                          </m:sSubPr>
                          <m:e>
                            <m:r>
                              <a:rPr lang="fr-FR" sz="3000">
                                <a:latin typeface="Cambria Math" panose="02040503050406030204" pitchFamily="18" charset="0"/>
                                <a:ea typeface="+mj-ea"/>
                                <a:cs typeface="Times New Roman" panose="02020603050405020304" pitchFamily="18" charset="0"/>
                              </a:rPr>
                              <m:t>𝑁</m:t>
                            </m:r>
                          </m:e>
                          <m:sub>
                            <m:r>
                              <a:rPr lang="fr-FR" sz="3000">
                                <a:latin typeface="Cambria Math" panose="02040503050406030204" pitchFamily="18" charset="0"/>
                                <a:ea typeface="+mj-ea"/>
                                <a:cs typeface="Times New Roman" panose="02020603050405020304" pitchFamily="18" charset="0"/>
                              </a:rPr>
                              <m:t>𝑖</m:t>
                            </m:r>
                          </m:sub>
                        </m:sSub>
                        <m:r>
                          <a:rPr lang="fr-FR" sz="3000">
                            <a:latin typeface="Cambria Math" panose="02040503050406030204" pitchFamily="18" charset="0"/>
                            <a:ea typeface="+mj-ea"/>
                            <a:cs typeface="Times New Roman" panose="02020603050405020304" pitchFamily="18" charset="0"/>
                          </a:rPr>
                          <m:t>×</m:t>
                        </m:r>
                        <m:d>
                          <m:dPr>
                            <m:begChr m:val="|"/>
                            <m:endChr m:val="|"/>
                            <m:ctrlPr>
                              <a:rPr lang="fr-FR" sz="3000" i="1">
                                <a:latin typeface="Cambria Math" panose="02040503050406030204" pitchFamily="18" charset="0"/>
                                <a:ea typeface="+mj-ea"/>
                                <a:cs typeface="Times New Roman" panose="02020603050405020304" pitchFamily="18" charset="0"/>
                              </a:rPr>
                            </m:ctrlPr>
                          </m:dPr>
                          <m:e>
                            <m:sSub>
                              <m:sSubPr>
                                <m:ctrlPr>
                                  <a:rPr lang="fr-FR" sz="3000" i="1">
                                    <a:latin typeface="Cambria Math" panose="02040503050406030204" pitchFamily="18" charset="0"/>
                                    <a:ea typeface="+mj-ea"/>
                                    <a:cs typeface="Times New Roman" panose="02020603050405020304" pitchFamily="18" charset="0"/>
                                  </a:rPr>
                                </m:ctrlPr>
                              </m:sSubPr>
                              <m:e>
                                <m:r>
                                  <a:rPr lang="fr-FR" sz="3000">
                                    <a:latin typeface="Cambria Math" panose="02040503050406030204" pitchFamily="18" charset="0"/>
                                    <a:ea typeface="+mj-ea"/>
                                    <a:cs typeface="Times New Roman" panose="02020603050405020304" pitchFamily="18" charset="0"/>
                                  </a:rPr>
                                  <m:t>𝑥</m:t>
                                </m:r>
                              </m:e>
                              <m:sub>
                                <m:r>
                                  <a:rPr lang="fr-FR" sz="3000">
                                    <a:latin typeface="Cambria Math" panose="02040503050406030204" pitchFamily="18" charset="0"/>
                                    <a:ea typeface="+mj-ea"/>
                                    <a:cs typeface="Times New Roman" panose="02020603050405020304" pitchFamily="18" charset="0"/>
                                  </a:rPr>
                                  <m:t>𝑖</m:t>
                                </m:r>
                              </m:sub>
                            </m:sSub>
                            <m:r>
                              <a:rPr lang="fr-FR" sz="3000">
                                <a:latin typeface="Cambria Math" panose="02040503050406030204" pitchFamily="18" charset="0"/>
                                <a:ea typeface="+mj-ea"/>
                                <a:cs typeface="Times New Roman" panose="02020603050405020304" pitchFamily="18" charset="0"/>
                              </a:rPr>
                              <m:t>−</m:t>
                            </m:r>
                            <m:acc>
                              <m:accPr>
                                <m:chr m:val="̅"/>
                                <m:ctrlPr>
                                  <a:rPr lang="fr-FR" sz="3000" i="1">
                                    <a:latin typeface="Cambria Math" panose="02040503050406030204" pitchFamily="18" charset="0"/>
                                    <a:ea typeface="+mj-ea"/>
                                    <a:cs typeface="Times New Roman" panose="02020603050405020304" pitchFamily="18" charset="0"/>
                                  </a:rPr>
                                </m:ctrlPr>
                              </m:accPr>
                              <m:e>
                                <m:r>
                                  <a:rPr lang="fr-FR" sz="3000">
                                    <a:latin typeface="Cambria Math" panose="02040503050406030204" pitchFamily="18" charset="0"/>
                                    <a:ea typeface="+mj-ea"/>
                                    <a:cs typeface="Times New Roman" panose="02020603050405020304" pitchFamily="18" charset="0"/>
                                  </a:rPr>
                                  <m:t>𝑋</m:t>
                                </m:r>
                              </m:e>
                            </m:acc>
                          </m:e>
                        </m:d>
                      </m:e>
                    </m:nary>
                  </m:oMath>
                </a14:m>
                <a:r>
                  <a:rPr lang="fr-FR" sz="3000" dirty="0">
                    <a:latin typeface="Garamond" panose="02020404030301010803" pitchFamily="18" charset="0"/>
                    <a:ea typeface="+mj-ea"/>
                    <a:cs typeface="Times New Roman" panose="02020603050405020304" pitchFamily="18" charset="0"/>
                  </a:rPr>
                  <a:t> : Cas pondéré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327211" y="1368425"/>
                <a:ext cx="10515600" cy="4351338"/>
              </a:xfrm>
              <a:blipFill>
                <a:blip r:embed="rId2"/>
                <a:stretch>
                  <a:fillRect l="-1391" t="-3501" r="-1333"/>
                </a:stretch>
              </a:blipFill>
            </p:spPr>
            <p:txBody>
              <a:bodyPr/>
              <a:lstStyle/>
              <a:p>
                <a:r>
                  <a:rPr lang="fr-FR">
                    <a:noFill/>
                  </a:rPr>
                  <a:t> </a:t>
                </a:r>
              </a:p>
            </p:txBody>
          </p:sp>
        </mc:Fallback>
      </mc:AlternateContent>
    </p:spTree>
    <p:extLst>
      <p:ext uri="{BB962C8B-B14F-4D97-AF65-F5344CB8AC3E}">
        <p14:creationId xmlns:p14="http://schemas.microsoft.com/office/powerpoint/2010/main" val="1105776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212" y="188259"/>
            <a:ext cx="6230470" cy="941294"/>
          </a:xfrm>
        </p:spPr>
        <p:txBody>
          <a:bodyPr/>
          <a:lstStyle/>
          <a:p>
            <a:pPr algn="ctr"/>
            <a:r>
              <a:rPr lang="fr-FR" b="1" dirty="0">
                <a:latin typeface="Garamond" panose="02020404030301010803" pitchFamily="18" charset="0"/>
                <a:cs typeface="Times New Roman" panose="02020603050405020304" pitchFamily="18" charset="0"/>
              </a:rPr>
              <a:t>Variance et écart-type</a:t>
            </a:r>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0" y="1354978"/>
                <a:ext cx="11093824" cy="5328210"/>
              </a:xfrm>
            </p:spPr>
            <p:txBody>
              <a:bodyPr>
                <a:normAutofit/>
              </a:bodyPr>
              <a:lstStyle/>
              <a:p>
                <a:r>
                  <a:rPr lang="fr-FR" dirty="0">
                    <a:latin typeface="Garamond" panose="02020404030301010803" pitchFamily="18" charset="0"/>
                  </a:rPr>
                  <a:t>La variance est la moyenne des écarts (élevés au carré) des valeurs observées par rapport à la moyenne arithmétique de la série. On la note </a:t>
                </a:r>
                <a14:m>
                  <m:oMath xmlns:m="http://schemas.openxmlformats.org/officeDocument/2006/math">
                    <m:r>
                      <a:rPr lang="fr-FR" b="0" i="1" smtClean="0">
                        <a:latin typeface="Cambria Math" panose="02040503050406030204" pitchFamily="18" charset="0"/>
                      </a:rPr>
                      <m:t>𝑉</m:t>
                    </m:r>
                    <m:d>
                      <m:dPr>
                        <m:ctrlPr>
                          <a:rPr lang="fr-FR" b="0" i="1" smtClean="0">
                            <a:latin typeface="Cambria Math" panose="02040503050406030204" pitchFamily="18" charset="0"/>
                          </a:rPr>
                        </m:ctrlPr>
                      </m:dPr>
                      <m:e>
                        <m:r>
                          <a:rPr lang="fr-FR" b="0" i="1" smtClean="0">
                            <a:latin typeface="Cambria Math" panose="02040503050406030204" pitchFamily="18" charset="0"/>
                          </a:rPr>
                          <m:t>𝑋</m:t>
                        </m:r>
                      </m:e>
                    </m:d>
                  </m:oMath>
                </a14:m>
                <a:r>
                  <a:rPr lang="fr-FR" dirty="0">
                    <a:latin typeface="Garamond" panose="02020404030301010803" pitchFamily="18" charset="0"/>
                  </a:rPr>
                  <a:t> pour une variable notée X.   </a:t>
                </a:r>
              </a:p>
              <a:p>
                <a14:m>
                  <m:oMath xmlns:m="http://schemas.openxmlformats.org/officeDocument/2006/math">
                    <m:r>
                      <a:rPr lang="fr-FR" b="0" i="1" smtClean="0">
                        <a:latin typeface="Cambria Math" panose="02040503050406030204" pitchFamily="18" charset="0"/>
                      </a:rPr>
                      <m:t>𝑉</m:t>
                    </m:r>
                    <m:d>
                      <m:dPr>
                        <m:ctrlPr>
                          <a:rPr lang="fr-FR" b="0" i="1" smtClean="0">
                            <a:latin typeface="Cambria Math" panose="02040503050406030204" pitchFamily="18" charset="0"/>
                          </a:rPr>
                        </m:ctrlPr>
                      </m:dPr>
                      <m:e>
                        <m:r>
                          <a:rPr lang="fr-FR" b="0" i="1" smtClean="0">
                            <a:latin typeface="Cambria Math" panose="02040503050406030204" pitchFamily="18" charset="0"/>
                          </a:rPr>
                          <m:t>𝑋</m:t>
                        </m:r>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nary>
                      <m:naryPr>
                        <m:chr m:val="∑"/>
                        <m:ctrlPr>
                          <a:rPr lang="fr-FR" b="0"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sSup>
                          <m:sSupPr>
                            <m:ctrlPr>
                              <a:rPr lang="fr-FR" b="0" i="1" smtClean="0">
                                <a:latin typeface="Cambria Math" panose="02040503050406030204" pitchFamily="18" charset="0"/>
                              </a:rPr>
                            </m:ctrlPr>
                          </m:sSupPr>
                          <m:e>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𝑋</m:t>
                                </m:r>
                              </m:e>
                            </m:acc>
                            <m:r>
                              <a:rPr lang="fr-FR" b="0" i="1" smtClean="0">
                                <a:latin typeface="Cambria Math" panose="02040503050406030204" pitchFamily="18" charset="0"/>
                              </a:rPr>
                              <m:t>)</m:t>
                            </m:r>
                          </m:e>
                          <m:sup>
                            <m:r>
                              <a:rPr lang="fr-FR" b="0" i="1" smtClean="0">
                                <a:latin typeface="Cambria Math" panose="02040503050406030204" pitchFamily="18" charset="0"/>
                              </a:rPr>
                              <m:t>2</m:t>
                            </m:r>
                          </m:sup>
                        </m:sSup>
                      </m:e>
                    </m:nary>
                  </m:oMath>
                </a14:m>
                <a:r>
                  <a:rPr lang="fr-FR" dirty="0">
                    <a:latin typeface="Garamond" panose="02020404030301010803" pitchFamily="18" charset="0"/>
                  </a:rPr>
                  <a:t>   : Cas simple</a:t>
                </a:r>
              </a:p>
              <a:p>
                <a14:m>
                  <m:oMath xmlns:m="http://schemas.openxmlformats.org/officeDocument/2006/math">
                    <m:r>
                      <a:rPr lang="fr-FR" b="0" i="1" smtClean="0">
                        <a:latin typeface="Cambria Math" panose="02040503050406030204" pitchFamily="18" charset="0"/>
                      </a:rPr>
                      <m:t>𝑉</m:t>
                    </m:r>
                    <m:d>
                      <m:dPr>
                        <m:ctrlPr>
                          <a:rPr lang="fr-FR" b="0" i="1" smtClean="0">
                            <a:latin typeface="Cambria Math" panose="02040503050406030204" pitchFamily="18" charset="0"/>
                          </a:rPr>
                        </m:ctrlPr>
                      </m:dPr>
                      <m:e>
                        <m:r>
                          <a:rPr lang="fr-FR" b="0" i="1" smtClean="0">
                            <a:latin typeface="Cambria Math" panose="02040503050406030204" pitchFamily="18" charset="0"/>
                          </a:rPr>
                          <m:t>𝑋</m:t>
                        </m:r>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nary>
                      <m:naryPr>
                        <m:chr m:val="∑"/>
                        <m:ctrlPr>
                          <a:rPr lang="fr-FR" b="0"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𝑁</m:t>
                        </m:r>
                      </m:sup>
                      <m:e>
                        <m:sSup>
                          <m:sSupPr>
                            <m:ctrlPr>
                              <a:rPr lang="fr-FR" b="0" i="1" smtClean="0">
                                <a:latin typeface="Cambria Math" panose="02040503050406030204" pitchFamily="18" charset="0"/>
                              </a:rPr>
                            </m:ctrlPr>
                          </m:sSupPr>
                          <m:e>
                            <m:sSub>
                              <m:sSubPr>
                                <m:ctrlPr>
                                  <a:rPr lang="fr-FR" b="0" i="1" smtClean="0">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rPr>
                                  <m:t>𝑖</m:t>
                                </m:r>
                              </m:sub>
                            </m:sSub>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𝑖</m:t>
                                </m:r>
                              </m:sub>
                            </m:sSub>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𝑋</m:t>
                                </m:r>
                              </m:e>
                            </m:acc>
                            <m:r>
                              <a:rPr lang="fr-FR" b="0" i="1" smtClean="0">
                                <a:latin typeface="Cambria Math" panose="02040503050406030204" pitchFamily="18" charset="0"/>
                              </a:rPr>
                              <m:t>)</m:t>
                            </m:r>
                          </m:e>
                          <m:sup>
                            <m:r>
                              <a:rPr lang="fr-FR" b="0" i="1" smtClean="0">
                                <a:latin typeface="Cambria Math" panose="02040503050406030204" pitchFamily="18" charset="0"/>
                              </a:rPr>
                              <m:t>2</m:t>
                            </m:r>
                          </m:sup>
                        </m:sSup>
                      </m:e>
                    </m:nary>
                  </m:oMath>
                </a14:m>
                <a:r>
                  <a:rPr lang="fr-FR" dirty="0">
                    <a:latin typeface="Garamond" panose="02020404030301010803" pitchFamily="18" charset="0"/>
                  </a:rPr>
                  <a:t> : Cas avec pondération </a:t>
                </a:r>
              </a:p>
              <a:p>
                <a:endParaRPr lang="fr-FR" dirty="0">
                  <a:latin typeface="Garamond" panose="02020404030301010803" pitchFamily="18" charset="0"/>
                </a:endParaRPr>
              </a:p>
              <a:p>
                <a:endParaRPr lang="fr-FR" dirty="0">
                  <a:latin typeface="Garamond" panose="02020404030301010803" pitchFamily="18" charset="0"/>
                </a:endParaRPr>
              </a:p>
              <a:p>
                <a:r>
                  <a:rPr lang="fr-FR" dirty="0">
                    <a:latin typeface="Garamond" panose="02020404030301010803" pitchFamily="18" charset="0"/>
                  </a:rPr>
                  <a:t>L’écart-type est la racine carrée de la variance. On le note </a:t>
                </a:r>
                <a14:m>
                  <m:oMath xmlns:m="http://schemas.openxmlformats.org/officeDocument/2006/math">
                    <m:r>
                      <a:rPr lang="fr-FR" i="1">
                        <a:latin typeface="Cambria Math" panose="02040503050406030204" pitchFamily="18" charset="0"/>
                        <a:ea typeface="Cambria Math" panose="02040503050406030204" pitchFamily="18" charset="0"/>
                      </a:rPr>
                      <m:t>𝜎</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𝑋</m:t>
                    </m:r>
                    <m:r>
                      <a:rPr lang="fr-FR" i="1">
                        <a:latin typeface="Cambria Math" panose="02040503050406030204" pitchFamily="18" charset="0"/>
                        <a:ea typeface="Cambria Math" panose="02040503050406030204" pitchFamily="18" charset="0"/>
                      </a:rPr>
                      <m:t>)</m:t>
                    </m:r>
                  </m:oMath>
                </a14:m>
                <a:r>
                  <a:rPr lang="fr-FR" dirty="0">
                    <a:latin typeface="Garamond" panose="02020404030301010803" pitchFamily="18" charset="0"/>
                  </a:rPr>
                  <a:t> ou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𝜎</m:t>
                        </m:r>
                      </m:e>
                      <m:sub>
                        <m:r>
                          <a:rPr lang="fr-FR" i="1">
                            <a:latin typeface="Cambria Math" panose="02040503050406030204" pitchFamily="18" charset="0"/>
                          </a:rPr>
                          <m:t>𝑋</m:t>
                        </m:r>
                      </m:sub>
                    </m:sSub>
                  </m:oMath>
                </a14:m>
                <a:r>
                  <a:rPr lang="fr-FR" dirty="0">
                    <a:latin typeface="Garamond" panose="02020404030301010803" pitchFamily="18" charset="0"/>
                  </a:rPr>
                  <a:t>  Sa formule est : </a:t>
                </a:r>
              </a:p>
              <a:p>
                <a14:m>
                  <m:oMath xmlns:m="http://schemas.openxmlformats.org/officeDocument/2006/math">
                    <m:r>
                      <a:rPr lang="fr-FR" i="1">
                        <a:latin typeface="Cambria Math" panose="02040503050406030204" pitchFamily="18" charset="0"/>
                        <a:ea typeface="Cambria Math" panose="02040503050406030204" pitchFamily="18" charset="0"/>
                      </a:rPr>
                      <m:t>𝜌</m:t>
                    </m:r>
                    <m:d>
                      <m:dPr>
                        <m:ctrlPr>
                          <a:rPr lang="fr-FR" i="1">
                            <a:latin typeface="Cambria Math" panose="02040503050406030204" pitchFamily="18" charset="0"/>
                            <a:ea typeface="Cambria Math" panose="02040503050406030204" pitchFamily="18" charset="0"/>
                          </a:rPr>
                        </m:ctrlPr>
                      </m:dPr>
                      <m:e>
                        <m:r>
                          <a:rPr lang="fr-FR" i="1">
                            <a:latin typeface="Cambria Math" panose="02040503050406030204" pitchFamily="18" charset="0"/>
                            <a:ea typeface="Cambria Math" panose="02040503050406030204" pitchFamily="18" charset="0"/>
                          </a:rPr>
                          <m:t>𝑋</m:t>
                        </m:r>
                      </m:e>
                    </m:d>
                    <m:r>
                      <a:rPr lang="fr-FR" i="1">
                        <a:latin typeface="Cambria Math" panose="02040503050406030204" pitchFamily="18" charset="0"/>
                        <a:ea typeface="Cambria Math" panose="02040503050406030204" pitchFamily="18" charset="0"/>
                      </a:rPr>
                      <m:t>=</m:t>
                    </m:r>
                    <m:rad>
                      <m:radPr>
                        <m:degHide m:val="on"/>
                        <m:ctrlPr>
                          <a:rPr lang="fr-FR" i="1">
                            <a:latin typeface="Cambria Math" panose="02040503050406030204" pitchFamily="18" charset="0"/>
                            <a:ea typeface="Cambria Math" panose="02040503050406030204" pitchFamily="18" charset="0"/>
                          </a:rPr>
                        </m:ctrlPr>
                      </m:radPr>
                      <m:deg/>
                      <m:e>
                        <m:r>
                          <a:rPr lang="fr-FR" i="1">
                            <a:latin typeface="Cambria Math" panose="02040503050406030204" pitchFamily="18" charset="0"/>
                            <a:ea typeface="Cambria Math" panose="02040503050406030204" pitchFamily="18" charset="0"/>
                          </a:rPr>
                          <m:t>𝑉</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𝑋</m:t>
                        </m:r>
                        <m:r>
                          <a:rPr lang="fr-FR" i="1">
                            <a:latin typeface="Cambria Math" panose="02040503050406030204" pitchFamily="18" charset="0"/>
                            <a:ea typeface="Cambria Math" panose="02040503050406030204" pitchFamily="18" charset="0"/>
                          </a:rPr>
                          <m:t>)</m:t>
                        </m:r>
                      </m:e>
                    </m:rad>
                  </m:oMath>
                </a14:m>
                <a:endParaRPr lang="fr-FR" dirty="0">
                  <a:latin typeface="Garamond" panose="02020404030301010803" pitchFamily="18" charset="0"/>
                </a:endParaRPr>
              </a:p>
              <a:p>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0" y="1354978"/>
                <a:ext cx="11093824" cy="5328210"/>
              </a:xfrm>
              <a:blipFill>
                <a:blip r:embed="rId2"/>
                <a:stretch>
                  <a:fillRect l="-989" t="-1945" r="-769"/>
                </a:stretch>
              </a:blipFill>
            </p:spPr>
            <p:txBody>
              <a:bodyPr/>
              <a:lstStyle/>
              <a:p>
                <a:r>
                  <a:rPr lang="fr-FR">
                    <a:noFill/>
                  </a:rPr>
                  <a:t> </a:t>
                </a:r>
              </a:p>
            </p:txBody>
          </p:sp>
        </mc:Fallback>
      </mc:AlternateContent>
    </p:spTree>
    <p:extLst>
      <p:ext uri="{BB962C8B-B14F-4D97-AF65-F5344CB8AC3E}">
        <p14:creationId xmlns:p14="http://schemas.microsoft.com/office/powerpoint/2010/main" val="3333359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765" y="290141"/>
            <a:ext cx="6772835" cy="1167840"/>
          </a:xfrm>
        </p:spPr>
        <p:txBody>
          <a:bodyPr>
            <a:normAutofit fontScale="90000"/>
          </a:bodyPr>
          <a:lstStyle/>
          <a:p>
            <a:pPr algn="ctr"/>
            <a:r>
              <a:rPr lang="fr-FR" b="1" dirty="0">
                <a:latin typeface="Garamond" panose="02020404030301010803" pitchFamily="18" charset="0"/>
                <a:cs typeface="Times New Roman" panose="02020603050405020304" pitchFamily="18" charset="0"/>
              </a:rPr>
              <a:t>Les coefficients de variation </a:t>
            </a:r>
          </a:p>
        </p:txBody>
      </p:sp>
      <p:sp>
        <p:nvSpPr>
          <p:cNvPr id="3" name="Espace réservé du contenu 2"/>
          <p:cNvSpPr>
            <a:spLocks noGrp="1"/>
          </p:cNvSpPr>
          <p:nvPr>
            <p:ph idx="1"/>
          </p:nvPr>
        </p:nvSpPr>
        <p:spPr>
          <a:xfrm>
            <a:off x="201706" y="1861393"/>
            <a:ext cx="11040035" cy="4491316"/>
          </a:xfrm>
        </p:spPr>
        <p:txBody>
          <a:bodyPr>
            <a:normAutofit/>
          </a:bodyPr>
          <a:lstStyle/>
          <a:p>
            <a:r>
              <a:rPr lang="fr-FR" dirty="0">
                <a:latin typeface="Garamond" panose="02020404030301010803" pitchFamily="18" charset="0"/>
              </a:rPr>
              <a:t>Du fait qu’elle est sans unité, le coefficient de variation présente l’avantage de ne  pas  être  sensible  à  l’ordre  de  grandeur  (ou  à  l’unité  de  mesure)  de  la variable  mais  seulement  à  la  dispersion  des  valeurs  autour  de  la  moyenne. </a:t>
            </a:r>
          </a:p>
          <a:p>
            <a:endParaRPr lang="fr-FR" dirty="0">
              <a:latin typeface="Garamond" panose="02020404030301010803" pitchFamily="18" charset="0"/>
            </a:endParaRPr>
          </a:p>
          <a:p>
            <a:pPr marL="0" indent="0">
              <a:buNone/>
            </a:pPr>
            <a:r>
              <a:rPr lang="fr-FR" dirty="0">
                <a:latin typeface="Garamond" panose="02020404030301010803" pitchFamily="18" charset="0"/>
              </a:rPr>
              <a:t>Ainsi  on  peut  l’utiliser  pour  comparer  la  dispersion  de  deux  séries  dont  les ordres de grandeur (ou les unités de mesure) sont différents.</a:t>
            </a:r>
          </a:p>
          <a:p>
            <a:endParaRPr lang="fr-FR" dirty="0"/>
          </a:p>
        </p:txBody>
      </p:sp>
    </p:spTree>
    <p:extLst>
      <p:ext uri="{BB962C8B-B14F-4D97-AF65-F5344CB8AC3E}">
        <p14:creationId xmlns:p14="http://schemas.microsoft.com/office/powerpoint/2010/main" val="1694828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7996518" cy="1019922"/>
          </a:xfrm>
        </p:spPr>
        <p:txBody>
          <a:bodyPr/>
          <a:lstStyle/>
          <a:p>
            <a:pPr algn="ctr"/>
            <a:r>
              <a:rPr lang="fr-FR" b="1" dirty="0">
                <a:latin typeface="Times New Roman" panose="02020603050405020304" pitchFamily="18" charset="0"/>
                <a:cs typeface="Times New Roman" panose="02020603050405020304" pitchFamily="18" charset="0"/>
              </a:rPr>
              <a:t>Les coefficients de variation</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340659" y="1781642"/>
                <a:ext cx="10515600" cy="4351338"/>
              </a:xfrm>
            </p:spPr>
            <p:txBody>
              <a:bodyPr/>
              <a:lstStyle/>
              <a:p>
                <a:r>
                  <a:rPr lang="fr-FR" dirty="0">
                    <a:latin typeface="Garamond" panose="02020404030301010803" pitchFamily="18" charset="0"/>
                  </a:rPr>
                  <a:t>Le  coefficient  de  variation  de  l’écart-type  est  le  rapport  entre  l’écart-type  et  la moyenne de la distribution. On le note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𝐶𝑉</m:t>
                        </m:r>
                      </m:e>
                      <m:sub>
                        <m:r>
                          <a:rPr lang="fr-FR" i="1" smtClean="0">
                            <a:latin typeface="Cambria Math" panose="02040503050406030204" pitchFamily="18" charset="0"/>
                            <a:ea typeface="Cambria Math" panose="02040503050406030204" pitchFamily="18" charset="0"/>
                          </a:rPr>
                          <m:t>𝜎</m:t>
                        </m:r>
                      </m:sub>
                    </m:sSub>
                  </m:oMath>
                </a14:m>
                <a:endParaRPr lang="fr-FR" dirty="0">
                  <a:latin typeface="Garamond" panose="02020404030301010803" pitchFamily="18" charset="0"/>
                </a:endParaRPr>
              </a:p>
              <a:p>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𝐶𝑉</m:t>
                        </m:r>
                      </m:e>
                      <m:sub>
                        <m:r>
                          <a:rPr lang="fr-FR" i="1" smtClean="0">
                            <a:latin typeface="Cambria Math" panose="02040503050406030204" pitchFamily="18" charset="0"/>
                            <a:ea typeface="Cambria Math" panose="02040503050406030204" pitchFamily="18" charset="0"/>
                          </a:rPr>
                          <m:t>𝜎</m:t>
                        </m:r>
                      </m:sub>
                    </m:sSub>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𝜎</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𝑋</m:t>
                        </m:r>
                        <m:r>
                          <a:rPr lang="fr-FR" b="0" i="1" smtClean="0">
                            <a:latin typeface="Cambria Math" panose="02040503050406030204" pitchFamily="18" charset="0"/>
                            <a:ea typeface="Cambria Math" panose="02040503050406030204" pitchFamily="18" charset="0"/>
                          </a:rPr>
                          <m:t>)</m:t>
                        </m:r>
                      </m:num>
                      <m:den>
                        <m:acc>
                          <m:accPr>
                            <m:chr m:val="̅"/>
                            <m:ctrlPr>
                              <a:rPr lang="fr-FR" b="0"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𝑋</m:t>
                            </m:r>
                          </m:e>
                        </m:acc>
                      </m:den>
                    </m:f>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𝐸𝑐𝑎𝑟𝑡</m:t>
                        </m:r>
                        <m:r>
                          <a:rPr lang="fr-FR" b="0" i="1" smtClean="0">
                            <a:latin typeface="Cambria Math" panose="02040503050406030204" pitchFamily="18" charset="0"/>
                            <a:ea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𝑡𝑦𝑝𝑒</m:t>
                        </m:r>
                      </m:num>
                      <m:den>
                        <m:r>
                          <a:rPr lang="fr-FR" b="0" i="1" smtClean="0">
                            <a:latin typeface="Cambria Math" panose="02040503050406030204" pitchFamily="18" charset="0"/>
                            <a:ea typeface="Cambria Math" panose="02040503050406030204" pitchFamily="18" charset="0"/>
                          </a:rPr>
                          <m:t>𝑀𝑜𝑦𝑒𝑛𝑛𝑒</m:t>
                        </m:r>
                      </m:den>
                    </m:f>
                  </m:oMath>
                </a14:m>
                <a:r>
                  <a:rPr lang="fr-FR" dirty="0">
                    <a:latin typeface="Garamond" panose="02020404030301010803" pitchFamily="18" charset="0"/>
                  </a:rPr>
                  <a:t>  </a:t>
                </a:r>
              </a:p>
              <a:p>
                <a:endParaRPr lang="fr-FR" dirty="0">
                  <a:latin typeface="Garamond" panose="02020404030301010803" pitchFamily="18" charset="0"/>
                </a:endParaRPr>
              </a:p>
              <a:p>
                <a:r>
                  <a:rPr lang="fr-FR" dirty="0">
                    <a:latin typeface="Garamond" panose="02020404030301010803" pitchFamily="18" charset="0"/>
                  </a:rPr>
                  <a:t>De  façon  analogue,  on  définit  le  coefficient  de  variation  de  l’intervalle  interquartile par :  </a:t>
                </a:r>
              </a:p>
              <a:p>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𝐶𝑉</m:t>
                        </m:r>
                      </m:e>
                      <m:sub>
                        <m:r>
                          <a:rPr lang="fr-FR" b="0" i="1" smtClean="0">
                            <a:latin typeface="Cambria Math" panose="02040503050406030204" pitchFamily="18" charset="0"/>
                          </a:rPr>
                          <m:t>𝑄</m:t>
                        </m:r>
                      </m:sub>
                    </m:sSub>
                    <m:r>
                      <a:rPr lang="fr-FR" b="0" i="1" smtClean="0">
                        <a:latin typeface="Cambria Math" panose="02040503050406030204" pitchFamily="18" charset="0"/>
                      </a:rPr>
                      <m:t>=</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𝐼</m:t>
                            </m:r>
                          </m:e>
                          <m:sub>
                            <m:r>
                              <a:rPr lang="fr-FR" b="0" i="1" smtClean="0">
                                <a:latin typeface="Cambria Math" panose="02040503050406030204" pitchFamily="18" charset="0"/>
                              </a:rPr>
                              <m:t>𝑄</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𝑒</m:t>
                            </m:r>
                          </m:sub>
                        </m:sSub>
                      </m:den>
                    </m:f>
                    <m:r>
                      <a:rPr lang="fr-FR" b="0" i="1" smtClean="0">
                        <a:latin typeface="Cambria Math" panose="02040503050406030204" pitchFamily="18" charset="0"/>
                      </a:rPr>
                      <m:t>=</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3</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1</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2</m:t>
                            </m:r>
                          </m:sub>
                        </m:sSub>
                      </m:den>
                    </m:f>
                  </m:oMath>
                </a14:m>
                <a:endParaRPr lang="fr-FR" dirty="0">
                  <a:latin typeface="Garamond" panose="02020404030301010803" pitchFamily="18"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340659" y="1781642"/>
                <a:ext cx="10515600" cy="4351338"/>
              </a:xfrm>
              <a:blipFill>
                <a:blip r:embed="rId2"/>
                <a:stretch>
                  <a:fillRect l="-1043" t="-2381"/>
                </a:stretch>
              </a:blipFill>
            </p:spPr>
            <p:txBody>
              <a:bodyPr/>
              <a:lstStyle/>
              <a:p>
                <a:r>
                  <a:rPr lang="fr-FR">
                    <a:noFill/>
                  </a:rPr>
                  <a:t> </a:t>
                </a:r>
              </a:p>
            </p:txBody>
          </p:sp>
        </mc:Fallback>
      </mc:AlternateContent>
    </p:spTree>
    <p:extLst>
      <p:ext uri="{BB962C8B-B14F-4D97-AF65-F5344CB8AC3E}">
        <p14:creationId xmlns:p14="http://schemas.microsoft.com/office/powerpoint/2010/main" val="3245229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C9C15-AD0A-48FA-B0B7-7E9C4139A5BB}"/>
              </a:ext>
            </a:extLst>
          </p:cNvPr>
          <p:cNvSpPr>
            <a:spLocks noGrp="1"/>
          </p:cNvSpPr>
          <p:nvPr>
            <p:ph type="title"/>
          </p:nvPr>
        </p:nvSpPr>
        <p:spPr>
          <a:xfrm>
            <a:off x="1362635" y="0"/>
            <a:ext cx="7445188" cy="1460500"/>
          </a:xfrm>
        </p:spPr>
        <p:txBody>
          <a:bodyPr>
            <a:normAutofit/>
          </a:bodyPr>
          <a:lstStyle/>
          <a:p>
            <a:pPr algn="ctr"/>
            <a:r>
              <a:rPr lang="fr-FR" sz="4800" b="1" dirty="0">
                <a:latin typeface="Times New Roman" panose="02020603050405020304" pitchFamily="18" charset="0"/>
                <a:cs typeface="Times New Roman" panose="02020603050405020304" pitchFamily="18" charset="0"/>
              </a:rPr>
              <a:t>Inférence statistique</a:t>
            </a:r>
          </a:p>
        </p:txBody>
      </p:sp>
      <p:sp>
        <p:nvSpPr>
          <p:cNvPr id="3" name="Espace réservé du contenu 2">
            <a:extLst>
              <a:ext uri="{FF2B5EF4-FFF2-40B4-BE49-F238E27FC236}">
                <a16:creationId xmlns:a16="http://schemas.microsoft.com/office/drawing/2014/main" id="{D68310E9-BA4B-4034-AF43-35490F3DB6A7}"/>
              </a:ext>
            </a:extLst>
          </p:cNvPr>
          <p:cNvSpPr>
            <a:spLocks noGrp="1"/>
          </p:cNvSpPr>
          <p:nvPr>
            <p:ph idx="1"/>
          </p:nvPr>
        </p:nvSpPr>
        <p:spPr>
          <a:xfrm>
            <a:off x="309281" y="1460500"/>
            <a:ext cx="11335871" cy="4859618"/>
          </a:xfrm>
        </p:spPr>
        <p:txBody>
          <a:bodyPr>
            <a:normAutofit fontScale="92500" lnSpcReduction="10000"/>
          </a:bodyPr>
          <a:lstStyle/>
          <a:p>
            <a:pPr marL="0" indent="0" algn="just">
              <a:buNone/>
            </a:pPr>
            <a:endParaRPr lang="fr-FR" dirty="0">
              <a:latin typeface="Times New Roman" panose="02020603050405020304" pitchFamily="18" charset="0"/>
              <a:cs typeface="Times New Roman" panose="02020603050405020304" pitchFamily="18" charset="0"/>
            </a:endParaRPr>
          </a:p>
          <a:p>
            <a:pPr algn="just"/>
            <a:r>
              <a:rPr lang="fr-FR" dirty="0">
                <a:latin typeface="Garamond" panose="02020404030301010803" pitchFamily="18" charset="0"/>
                <a:cs typeface="Times New Roman" panose="02020603050405020304" pitchFamily="18" charset="0"/>
              </a:rPr>
              <a:t>Principes de l’analyse des données en statistique.</a:t>
            </a:r>
          </a:p>
          <a:p>
            <a:pPr algn="just"/>
            <a:r>
              <a:rPr lang="fr-FR" dirty="0">
                <a:latin typeface="Garamond" panose="02020404030301010803" pitchFamily="18" charset="0"/>
                <a:cs typeface="Times New Roman" panose="02020603050405020304" pitchFamily="18" charset="0"/>
              </a:rPr>
              <a:t> Le plus souvent, on dispose de données sur un échantillon d’individus. On ne connait pas les paramètres réels de la population. On souhaite utiliser les résultats obtenus avec l’échantillon pour estimer la vraie valeur dans la population.</a:t>
            </a:r>
          </a:p>
          <a:p>
            <a:pPr marL="0" indent="0" algn="just">
              <a:buNone/>
            </a:pPr>
            <a:endParaRPr lang="fr-FR" dirty="0">
              <a:latin typeface="Garamond" panose="02020404030301010803" pitchFamily="18" charset="0"/>
              <a:cs typeface="Times New Roman" panose="02020603050405020304" pitchFamily="18" charset="0"/>
            </a:endParaRPr>
          </a:p>
          <a:p>
            <a:r>
              <a:rPr lang="fr-FR" dirty="0">
                <a:latin typeface="Garamond" panose="02020404030301010803" pitchFamily="18" charset="0"/>
              </a:rPr>
              <a:t>Pour que cette interprétation soit valide, </a:t>
            </a:r>
          </a:p>
          <a:p>
            <a:r>
              <a:rPr lang="fr-FR" dirty="0">
                <a:latin typeface="Garamond" panose="02020404030301010803" pitchFamily="18" charset="0"/>
              </a:rPr>
              <a:t>l’échantillon doit être représentatif de la population, c’est-à-dire constitué sans biais, au mieux par tirage au hasard ; </a:t>
            </a:r>
          </a:p>
          <a:p>
            <a:r>
              <a:rPr lang="fr-FR" dirty="0">
                <a:latin typeface="Garamond" panose="02020404030301010803" pitchFamily="18" charset="0"/>
              </a:rPr>
              <a:t>tous les individus ont la même probabilité d’être choisis ; </a:t>
            </a:r>
          </a:p>
          <a:p>
            <a:r>
              <a:rPr lang="fr-FR" dirty="0">
                <a:latin typeface="Garamond" panose="02020404030301010803" pitchFamily="18" charset="0"/>
              </a:rPr>
              <a:t>les choix sont indépendants les uns des autres.</a:t>
            </a:r>
          </a:p>
          <a:p>
            <a:pPr marL="0" indent="0" algn="just">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603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90689-C72F-4775-B48A-9206FD1CF051}"/>
              </a:ext>
            </a:extLst>
          </p:cNvPr>
          <p:cNvSpPr>
            <a:spLocks noGrp="1"/>
          </p:cNvSpPr>
          <p:nvPr>
            <p:ph type="title"/>
          </p:nvPr>
        </p:nvSpPr>
        <p:spPr>
          <a:xfrm>
            <a:off x="838200" y="91439"/>
            <a:ext cx="5262154" cy="1489167"/>
          </a:xfrm>
        </p:spPr>
        <p:txBody>
          <a:bodyPr>
            <a:normAutofit fontScale="90000"/>
          </a:bodyPr>
          <a:lstStyle/>
          <a:p>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t>
            </a:r>
            <a:r>
              <a:rPr lang="fr-FR" b="1" dirty="0">
                <a:latin typeface="Garamond" panose="02020404030301010803" pitchFamily="18" charset="0"/>
              </a:rPr>
              <a:t>Types de statistiques </a:t>
            </a:r>
            <a:endParaRPr lang="fr-FR" b="1" dirty="0">
              <a:latin typeface="Garamond" panose="02020404030301010803"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C3B4EC9F-FBE0-4305-945F-E77F26D96410}"/>
              </a:ext>
            </a:extLst>
          </p:cNvPr>
          <p:cNvSpPr>
            <a:spLocks noGrp="1"/>
          </p:cNvSpPr>
          <p:nvPr>
            <p:ph idx="1"/>
          </p:nvPr>
        </p:nvSpPr>
        <p:spPr/>
        <p:txBody>
          <a:bodyPr>
            <a:normAutofit/>
          </a:bodyPr>
          <a:lstStyle/>
          <a:p>
            <a:pPr marL="0" indent="0">
              <a:buNone/>
            </a:pPr>
            <a:r>
              <a:rPr lang="fr-FR" dirty="0">
                <a:latin typeface="Garamond" panose="02020404030301010803" pitchFamily="18" charset="0"/>
              </a:rPr>
              <a:t>Il existe deux types de statistiques : </a:t>
            </a:r>
            <a:r>
              <a:rPr lang="fr-FR" b="1" dirty="0">
                <a:latin typeface="Garamond" panose="02020404030301010803" pitchFamily="18" charset="0"/>
              </a:rPr>
              <a:t>la statistique descriptive et la statistique inférentielle</a:t>
            </a:r>
            <a:r>
              <a:rPr lang="fr-FR" dirty="0">
                <a:latin typeface="Garamond" panose="02020404030301010803" pitchFamily="18" charset="0"/>
              </a:rPr>
              <a:t>. </a:t>
            </a:r>
          </a:p>
          <a:p>
            <a:pPr marL="0" indent="0">
              <a:buNone/>
            </a:pPr>
            <a:endParaRPr lang="fr-FR" dirty="0">
              <a:latin typeface="Garamond" panose="02020404030301010803" pitchFamily="18" charset="0"/>
            </a:endParaRPr>
          </a:p>
          <a:p>
            <a:pPr marL="0" indent="0">
              <a:buNone/>
            </a:pPr>
            <a:r>
              <a:rPr lang="fr-FR" b="1" dirty="0">
                <a:latin typeface="Garamond" panose="02020404030301010803" pitchFamily="18" charset="0"/>
                <a:cs typeface="Times New Roman" panose="02020603050405020304" pitchFamily="18" charset="0"/>
              </a:rPr>
              <a:t>La statistique descriptive </a:t>
            </a:r>
            <a:r>
              <a:rPr lang="fr-FR" dirty="0">
                <a:latin typeface="Garamond" panose="02020404030301010803" pitchFamily="18" charset="0"/>
              </a:rPr>
              <a:t>a pour but de résumer l’information contenue dans les données de façon à mettre en évidence leurs particularités essentielles. Elle rend simplement compte des données ou observations à travers des tableaux, graphiques et des paramètres les résumant(collecter, ordonner, réduire, synthétiser). </a:t>
            </a:r>
          </a:p>
          <a:p>
            <a:endParaRPr lang="fr-FR" dirty="0"/>
          </a:p>
        </p:txBody>
      </p:sp>
    </p:spTree>
    <p:extLst>
      <p:ext uri="{BB962C8B-B14F-4D97-AF65-F5344CB8AC3E}">
        <p14:creationId xmlns:p14="http://schemas.microsoft.com/office/powerpoint/2010/main" val="385423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E6D0E-4D11-4B92-8434-BE660E1CFAB7}"/>
              </a:ext>
            </a:extLst>
          </p:cNvPr>
          <p:cNvSpPr>
            <a:spLocks noGrp="1"/>
          </p:cNvSpPr>
          <p:nvPr>
            <p:ph type="title"/>
          </p:nvPr>
        </p:nvSpPr>
        <p:spPr>
          <a:xfrm>
            <a:off x="838200" y="365125"/>
            <a:ext cx="5966012" cy="697193"/>
          </a:xfrm>
        </p:spPr>
        <p:txBody>
          <a:bodyPr>
            <a:normAutofit/>
          </a:bodyPr>
          <a:lstStyle/>
          <a:p>
            <a:pPr algn="ctr"/>
            <a:r>
              <a:rPr lang="fr-FR" b="1" dirty="0">
                <a:latin typeface="Garamond" panose="02020404030301010803" pitchFamily="18" charset="0"/>
                <a:cs typeface="Times New Roman" panose="02020603050405020304" pitchFamily="18" charset="0"/>
              </a:rPr>
              <a:t>Inférence statistique</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FF8A7F9-DBD4-48C9-B515-CC5EE9F85EDC}"/>
                  </a:ext>
                </a:extLst>
              </p:cNvPr>
              <p:cNvSpPr>
                <a:spLocks noGrp="1"/>
              </p:cNvSpPr>
              <p:nvPr>
                <p:ph idx="1"/>
              </p:nvPr>
            </p:nvSpPr>
            <p:spPr>
              <a:xfrm>
                <a:off x="309282" y="1250576"/>
                <a:ext cx="10139083" cy="5419165"/>
              </a:xfrm>
            </p:spPr>
            <p:txBody>
              <a:bodyPr>
                <a:normAutofit/>
              </a:bodyPr>
              <a:lstStyle/>
              <a:p>
                <a:r>
                  <a:rPr lang="fr-FR" b="1" dirty="0">
                    <a:latin typeface="Garamond" panose="02020404030301010803" pitchFamily="18" charset="0"/>
                  </a:rPr>
                  <a:t>Estimation des paramètres</a:t>
                </a:r>
              </a:p>
              <a:p>
                <a:r>
                  <a:rPr lang="fr-FR" b="1" dirty="0">
                    <a:latin typeface="Garamond" panose="02020404030301010803" pitchFamily="18" charset="0"/>
                  </a:rPr>
                  <a:t>  intervalle de confiance d’une moyenne. </a:t>
                </a:r>
              </a:p>
              <a:p>
                <a:r>
                  <a:rPr lang="fr-FR" dirty="0">
                    <a:latin typeface="Garamond" panose="02020404030301010803" pitchFamily="18" charset="0"/>
                  </a:rPr>
                  <a:t>On appelle erreur standard erreur type le rapport </a:t>
                </a:r>
                <a14:m>
                  <m:oMath xmlns:m="http://schemas.openxmlformats.org/officeDocument/2006/math">
                    <m:f>
                      <m:fPr>
                        <m:type m:val="lin"/>
                        <m:ctrlPr>
                          <a:rPr lang="fr-FR" i="1" dirty="0" smtClean="0">
                            <a:latin typeface="Cambria Math" panose="02040503050406030204" pitchFamily="18" charset="0"/>
                          </a:rPr>
                        </m:ctrlPr>
                      </m:fPr>
                      <m:num>
                        <m:r>
                          <a:rPr lang="fr-FR" i="1" dirty="0" smtClean="0">
                            <a:latin typeface="Cambria Math" panose="02040503050406030204" pitchFamily="18" charset="0"/>
                          </a:rPr>
                          <m:t>𝜎</m:t>
                        </m:r>
                      </m:num>
                      <m:den>
                        <m:rad>
                          <m:radPr>
                            <m:degHide m:val="on"/>
                            <m:ctrlPr>
                              <a:rPr lang="fr-FR" i="1" dirty="0" smtClean="0">
                                <a:latin typeface="Cambria Math" panose="02040503050406030204" pitchFamily="18" charset="0"/>
                              </a:rPr>
                            </m:ctrlPr>
                          </m:radPr>
                          <m:deg/>
                          <m:e>
                            <m:r>
                              <a:rPr lang="fr-FR" i="1" dirty="0" smtClean="0">
                                <a:latin typeface="Cambria Math" panose="02040503050406030204" pitchFamily="18" charset="0"/>
                              </a:rPr>
                              <m:t>𝑛</m:t>
                            </m:r>
                          </m:e>
                        </m:rad>
                      </m:den>
                    </m:f>
                  </m:oMath>
                </a14:m>
                <a:r>
                  <a:rPr lang="fr-FR" dirty="0">
                    <a:latin typeface="Garamond" panose="02020404030301010803" pitchFamily="18" charset="0"/>
                  </a:rPr>
                  <a:t> .</a:t>
                </a:r>
              </a:p>
              <a:p>
                <a:r>
                  <a:rPr lang="fr-FR" dirty="0">
                    <a:latin typeface="Garamond" panose="02020404030301010803" pitchFamily="18" charset="0"/>
                  </a:rPr>
                  <a:t>Elle va être utile pour construire l’intervalle de confiance de la moyenne.</a:t>
                </a:r>
              </a:p>
              <a:p>
                <a:r>
                  <a:rPr lang="fr-FR" dirty="0">
                    <a:latin typeface="Garamond" panose="02020404030301010803" pitchFamily="18" charset="0"/>
                  </a:rPr>
                  <a:t> En effet, l’intervalle de confiance d’une moyenne est construit de telle sorte qu’il s’étende de chaque côté de la valeur de la moyenne par un multiple de l’erreur-type. </a:t>
                </a:r>
              </a:p>
              <a:p>
                <a:r>
                  <a:rPr lang="fr-FR" dirty="0">
                    <a:latin typeface="Garamond" panose="02020404030301010803" pitchFamily="18" charset="0"/>
                  </a:rPr>
                  <a:t>Si σ est connu les bornes de l’intervalle de confiance à 95 % de la moyenne sont: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𝑥</m:t>
                        </m:r>
                      </m:e>
                    </m:acc>
                    <m:r>
                      <a:rPr lang="fr-FR" i="1">
                        <a:latin typeface="Cambria Math" panose="02040503050406030204" pitchFamily="18" charset="0"/>
                      </a:rPr>
                      <m:t> </m:t>
                    </m:r>
                  </m:oMath>
                </a14:m>
                <a:r>
                  <a:rPr lang="fr-FR" b="1" dirty="0">
                    <a:latin typeface="Garamond" panose="02020404030301010803" pitchFamily="18" charset="0"/>
                  </a:rPr>
                  <a:t>-1.96 σ ⁄ </a:t>
                </a:r>
                <a14:m>
                  <m:oMath xmlns:m="http://schemas.openxmlformats.org/officeDocument/2006/math">
                    <m:rad>
                      <m:radPr>
                        <m:degHide m:val="on"/>
                        <m:ctrlPr>
                          <a:rPr lang="fr-FR" b="1" i="1" smtClean="0">
                            <a:latin typeface="Cambria Math" panose="02040503050406030204" pitchFamily="18" charset="0"/>
                          </a:rPr>
                        </m:ctrlPr>
                      </m:radPr>
                      <m:deg/>
                      <m:e>
                        <m:r>
                          <a:rPr lang="fr-FR" b="1" i="1" smtClean="0">
                            <a:latin typeface="Cambria Math" panose="02040503050406030204" pitchFamily="18" charset="0"/>
                          </a:rPr>
                          <m:t>𝒏</m:t>
                        </m:r>
                      </m:e>
                    </m:rad>
                  </m:oMath>
                </a14:m>
                <a:r>
                  <a:rPr lang="fr-FR" b="1" dirty="0">
                    <a:latin typeface="Garamond" panose="02020404030301010803" pitchFamily="18" charset="0"/>
                  </a:rPr>
                  <a:t> et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𝑥</m:t>
                        </m:r>
                      </m:e>
                    </m:acc>
                    <m:r>
                      <a:rPr lang="fr-FR" i="1">
                        <a:latin typeface="Cambria Math" panose="02040503050406030204" pitchFamily="18" charset="0"/>
                      </a:rPr>
                      <m:t> </m:t>
                    </m:r>
                  </m:oMath>
                </a14:m>
                <a:r>
                  <a:rPr lang="fr-FR" b="1" dirty="0">
                    <a:latin typeface="Garamond" panose="02020404030301010803" pitchFamily="18" charset="0"/>
                  </a:rPr>
                  <a:t>+1.96 σ ⁄ </a:t>
                </a:r>
                <a14:m>
                  <m:oMath xmlns:m="http://schemas.openxmlformats.org/officeDocument/2006/math">
                    <m:rad>
                      <m:radPr>
                        <m:degHide m:val="on"/>
                        <m:ctrlPr>
                          <a:rPr lang="fr-FR" b="1" i="1">
                            <a:latin typeface="Cambria Math" panose="02040503050406030204" pitchFamily="18" charset="0"/>
                          </a:rPr>
                        </m:ctrlPr>
                      </m:radPr>
                      <m:deg/>
                      <m:e>
                        <m:r>
                          <a:rPr lang="fr-FR" b="1" i="1">
                            <a:latin typeface="Cambria Math" panose="02040503050406030204" pitchFamily="18" charset="0"/>
                          </a:rPr>
                          <m:t>𝒏</m:t>
                        </m:r>
                      </m:e>
                    </m:rad>
                  </m:oMath>
                </a14:m>
                <a:r>
                  <a:rPr lang="fr-FR" b="1" dirty="0">
                    <a:latin typeface="Garamond" panose="02020404030301010803" pitchFamily="18" charset="0"/>
                  </a:rPr>
                  <a:t> </a:t>
                </a:r>
              </a:p>
            </p:txBody>
          </p:sp>
        </mc:Choice>
        <mc:Fallback xmlns="">
          <p:sp>
            <p:nvSpPr>
              <p:cNvPr id="3" name="Espace réservé du contenu 2">
                <a:extLst>
                  <a:ext uri="{FF2B5EF4-FFF2-40B4-BE49-F238E27FC236}">
                    <a16:creationId xmlns:a16="http://schemas.microsoft.com/office/drawing/2014/main" id="{CFF8A7F9-DBD4-48C9-B515-CC5EE9F85EDC}"/>
                  </a:ext>
                </a:extLst>
              </p:cNvPr>
              <p:cNvSpPr>
                <a:spLocks noGrp="1" noRot="1" noChangeAspect="1" noMove="1" noResize="1" noEditPoints="1" noAdjustHandles="1" noChangeArrowheads="1" noChangeShapeType="1" noTextEdit="1"/>
              </p:cNvSpPr>
              <p:nvPr>
                <p:ph idx="1"/>
              </p:nvPr>
            </p:nvSpPr>
            <p:spPr>
              <a:xfrm>
                <a:off x="309282" y="1250576"/>
                <a:ext cx="10139083" cy="5419165"/>
              </a:xfrm>
              <a:blipFill>
                <a:blip r:embed="rId3"/>
                <a:stretch>
                  <a:fillRect l="-1082" t="-1912" r="-1624"/>
                </a:stretch>
              </a:blipFill>
            </p:spPr>
            <p:txBody>
              <a:bodyPr/>
              <a:lstStyle/>
              <a:p>
                <a:r>
                  <a:rPr lang="fr-FR">
                    <a:noFill/>
                  </a:rPr>
                  <a:t> </a:t>
                </a:r>
              </a:p>
            </p:txBody>
          </p:sp>
        </mc:Fallback>
      </mc:AlternateContent>
      <p:graphicFrame>
        <p:nvGraphicFramePr>
          <p:cNvPr id="4" name="Objet 3">
            <a:extLst>
              <a:ext uri="{FF2B5EF4-FFF2-40B4-BE49-F238E27FC236}">
                <a16:creationId xmlns:a16="http://schemas.microsoft.com/office/drawing/2014/main" id="{E4A3EDCD-9F09-42E0-A96A-5F4389FB0693}"/>
              </a:ext>
            </a:extLst>
          </p:cNvPr>
          <p:cNvGraphicFramePr>
            <a:graphicFrameLocks noChangeAspect="1"/>
          </p:cNvGraphicFramePr>
          <p:nvPr>
            <p:extLst>
              <p:ext uri="{D42A27DB-BD31-4B8C-83A1-F6EECF244321}">
                <p14:modId xmlns:p14="http://schemas.microsoft.com/office/powerpoint/2010/main" val="2948132751"/>
              </p:ext>
            </p:extLst>
          </p:nvPr>
        </p:nvGraphicFramePr>
        <p:xfrm>
          <a:off x="92075" y="92075"/>
          <a:ext cx="2247900" cy="438150"/>
        </p:xfrm>
        <a:graphic>
          <a:graphicData uri="http://schemas.openxmlformats.org/presentationml/2006/ole">
            <mc:AlternateContent xmlns:mc="http://schemas.openxmlformats.org/markup-compatibility/2006">
              <mc:Choice xmlns:v="urn:schemas-microsoft-com:vml" Requires="v">
                <p:oleObj spid="_x0000_s1045" name="Objet d’environnement du Gestionnaire de liaisons" showAsIcon="1" r:id="rId4" imgW="2247480" imgH="437760" progId="Package">
                  <p:embed/>
                </p:oleObj>
              </mc:Choice>
              <mc:Fallback>
                <p:oleObj name="Objet d’environnement du Gestionnaire de liaisons" showAsIcon="1" r:id="rId4" imgW="2247480" imgH="437760" progId="Package">
                  <p:embed/>
                  <p:pic>
                    <p:nvPicPr>
                      <p:cNvPr id="0" name=""/>
                      <p:cNvPicPr/>
                      <p:nvPr/>
                    </p:nvPicPr>
                    <p:blipFill>
                      <a:blip r:embed="rId5"/>
                      <a:stretch>
                        <a:fillRect/>
                      </a:stretch>
                    </p:blipFill>
                    <p:spPr>
                      <a:xfrm>
                        <a:off x="92075" y="92075"/>
                        <a:ext cx="2247900" cy="438150"/>
                      </a:xfrm>
                      <a:prstGeom prst="rect">
                        <a:avLst/>
                      </a:prstGeom>
                    </p:spPr>
                  </p:pic>
                </p:oleObj>
              </mc:Fallback>
            </mc:AlternateContent>
          </a:graphicData>
        </a:graphic>
      </p:graphicFrame>
    </p:spTree>
    <p:extLst>
      <p:ext uri="{BB962C8B-B14F-4D97-AF65-F5344CB8AC3E}">
        <p14:creationId xmlns:p14="http://schemas.microsoft.com/office/powerpoint/2010/main" val="2192346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9FAA7-7BEE-4216-AA44-D9F6688803ED}"/>
              </a:ext>
            </a:extLst>
          </p:cNvPr>
          <p:cNvSpPr>
            <a:spLocks noGrp="1"/>
          </p:cNvSpPr>
          <p:nvPr>
            <p:ph type="title"/>
          </p:nvPr>
        </p:nvSpPr>
        <p:spPr>
          <a:xfrm>
            <a:off x="838200" y="365125"/>
            <a:ext cx="10295965" cy="1315757"/>
          </a:xfrm>
        </p:spPr>
        <p:txBody>
          <a:bodyPr/>
          <a:lstStyle/>
          <a:p>
            <a:pPr algn="ctr"/>
            <a:r>
              <a:rPr lang="fr-FR" b="1" dirty="0">
                <a:latin typeface="Garamond" panose="02020404030301010803" pitchFamily="18" charset="0"/>
                <a:cs typeface="Times New Roman" panose="02020603050405020304" pitchFamily="18" charset="0"/>
              </a:rPr>
              <a:t>Intervalle de confiance d’une moyenne</a:t>
            </a:r>
            <a:endParaRPr lang="fr-FR" dirty="0">
              <a:latin typeface="Garamond" panose="02020404030301010803"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486C611-7289-4E92-B4A2-4B2F77A2D047}"/>
                  </a:ext>
                </a:extLst>
              </p:cNvPr>
              <p:cNvSpPr>
                <a:spLocks noGrp="1"/>
              </p:cNvSpPr>
              <p:nvPr>
                <p:ph idx="1"/>
              </p:nvPr>
            </p:nvSpPr>
            <p:spPr>
              <a:xfrm>
                <a:off x="618565" y="2296272"/>
                <a:ext cx="10515600" cy="4351338"/>
              </a:xfrm>
            </p:spPr>
            <p:txBody>
              <a:bodyPr>
                <a:normAutofit/>
              </a:bodyPr>
              <a:lstStyle/>
              <a:p>
                <a:r>
                  <a:rPr lang="fr-FR" dirty="0">
                    <a:latin typeface="Garamond" panose="02020404030301010803" pitchFamily="18" charset="0"/>
                  </a:rPr>
                  <a:t>La plupart du temps on ne connait pas σ. On admet que s² est une bonne estimation de σ² quand la taille d’échantillon est grande (≥ 30). On l’utilisera donc pour calculer l’erreur-type.</a:t>
                </a:r>
              </a:p>
              <a:p>
                <a:endParaRPr lang="fr-FR" dirty="0">
                  <a:latin typeface="Garamond" panose="02020404030301010803" pitchFamily="18" charset="0"/>
                </a:endParaRPr>
              </a:p>
              <a:p>
                <a:r>
                  <a:rPr lang="fr-FR" dirty="0">
                    <a:latin typeface="Garamond" panose="02020404030301010803" pitchFamily="18" charset="0"/>
                  </a:rPr>
                  <a:t> Ce calcul permet de trouver des limites entre lesquelles il est vraisemblable que la vraie valeur de la moyenne (µ) se trouve. </a:t>
                </a:r>
              </a:p>
              <a:p>
                <a:r>
                  <a:rPr lang="fr-FR" dirty="0">
                    <a:latin typeface="Garamond" panose="02020404030301010803" pitchFamily="18" charset="0"/>
                  </a:rPr>
                  <a:t>On peut admettre, avec un risque d’erreur d e 5%, que la moyenne d’une </a:t>
                </a:r>
                <a:r>
                  <a:rPr lang="fr-FR" b="1" dirty="0">
                    <a:latin typeface="Garamond" panose="02020404030301010803" pitchFamily="18" charset="0"/>
                  </a:rPr>
                  <a:t>population</a:t>
                </a:r>
                <a:r>
                  <a:rPr lang="fr-FR" dirty="0">
                    <a:latin typeface="Garamond" panose="02020404030301010803" pitchFamily="18" charset="0"/>
                  </a:rPr>
                  <a:t> est comprise dans l’intervalle : </a:t>
                </a:r>
                <a14:m>
                  <m:oMath xmlns:m="http://schemas.openxmlformats.org/officeDocument/2006/math">
                    <m:acc>
                      <m:accPr>
                        <m:chr m:val="̅"/>
                        <m:ctrlPr>
                          <a:rPr lang="fr-FR" i="1" smtClean="0">
                            <a:latin typeface="Cambria Math" panose="02040503050406030204" pitchFamily="18" charset="0"/>
                          </a:rPr>
                        </m:ctrlPr>
                      </m:accPr>
                      <m:e>
                        <m:r>
                          <a:rPr lang="fr-FR" i="1" smtClean="0">
                            <a:latin typeface="Cambria Math" panose="02040503050406030204" pitchFamily="18" charset="0"/>
                          </a:rPr>
                          <m:t>𝑥</m:t>
                        </m:r>
                      </m:e>
                    </m:acc>
                    <m:r>
                      <a:rPr lang="fr-FR" i="1" smtClean="0">
                        <a:latin typeface="Cambria Math" panose="02040503050406030204" pitchFamily="18" charset="0"/>
                      </a:rPr>
                      <m:t>−</m:t>
                    </m:r>
                  </m:oMath>
                </a14:m>
                <a:r>
                  <a:rPr lang="fr-FR" dirty="0">
                    <a:latin typeface="Garamond" panose="02020404030301010803" pitchFamily="18" charset="0"/>
                  </a:rPr>
                  <a:t>1,96 </a:t>
                </a:r>
                <a14:m>
                  <m:oMath xmlns:m="http://schemas.openxmlformats.org/officeDocument/2006/math">
                    <m:f>
                      <m:fPr>
                        <m:type m:val="lin"/>
                        <m:ctrlPr>
                          <a:rPr lang="fr-FR" i="1" dirty="0">
                            <a:latin typeface="Cambria Math" panose="02040503050406030204" pitchFamily="18" charset="0"/>
                          </a:rPr>
                        </m:ctrlPr>
                      </m:fPr>
                      <m:num>
                        <m:r>
                          <a:rPr lang="fr-FR" b="0" i="1" dirty="0" smtClean="0">
                            <a:latin typeface="Cambria Math" panose="02040503050406030204" pitchFamily="18" charset="0"/>
                          </a:rPr>
                          <m:t>𝑠</m:t>
                        </m:r>
                      </m:num>
                      <m:den>
                        <m:rad>
                          <m:radPr>
                            <m:degHide m:val="on"/>
                            <m:ctrlPr>
                              <a:rPr lang="fr-FR" i="1" dirty="0">
                                <a:latin typeface="Cambria Math" panose="02040503050406030204" pitchFamily="18" charset="0"/>
                              </a:rPr>
                            </m:ctrlPr>
                          </m:radPr>
                          <m:deg/>
                          <m:e>
                            <m:r>
                              <a:rPr lang="fr-FR" i="1" dirty="0">
                                <a:latin typeface="Cambria Math" panose="02040503050406030204" pitchFamily="18" charset="0"/>
                              </a:rPr>
                              <m:t>𝑛</m:t>
                            </m:r>
                          </m:e>
                        </m:rad>
                      </m:den>
                    </m:f>
                  </m:oMath>
                </a14:m>
                <a:r>
                  <a:rPr lang="fr-FR" dirty="0">
                    <a:latin typeface="Garamond" panose="02020404030301010803" pitchFamily="18" charset="0"/>
                  </a:rPr>
                  <a:t> et </a:t>
                </a:r>
              </a:p>
              <a:p>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𝑥</m:t>
                        </m:r>
                      </m:e>
                    </m:acc>
                    <m:r>
                      <a:rPr lang="fr-FR" dirty="0" smtClean="0">
                        <a:latin typeface="Cambria Math" panose="02040503050406030204" pitchFamily="18" charset="0"/>
                      </a:rPr>
                      <m:t>+</m:t>
                    </m:r>
                  </m:oMath>
                </a14:m>
                <a:r>
                  <a:rPr lang="fr-FR" dirty="0">
                    <a:latin typeface="Garamond" panose="02020404030301010803" pitchFamily="18" charset="0"/>
                  </a:rPr>
                  <a:t>1,96 </a:t>
                </a:r>
                <a14:m>
                  <m:oMath xmlns:m="http://schemas.openxmlformats.org/officeDocument/2006/math">
                    <m:f>
                      <m:fPr>
                        <m:type m:val="lin"/>
                        <m:ctrlPr>
                          <a:rPr lang="fr-FR" i="1" dirty="0">
                            <a:latin typeface="Cambria Math" panose="02040503050406030204" pitchFamily="18" charset="0"/>
                          </a:rPr>
                        </m:ctrlPr>
                      </m:fPr>
                      <m:num>
                        <m:r>
                          <a:rPr lang="fr-FR" b="0" i="1" dirty="0" smtClean="0">
                            <a:latin typeface="Cambria Math" panose="02040503050406030204" pitchFamily="18" charset="0"/>
                          </a:rPr>
                          <m:t>𝑠</m:t>
                        </m:r>
                      </m:num>
                      <m:den>
                        <m:rad>
                          <m:radPr>
                            <m:degHide m:val="on"/>
                            <m:ctrlPr>
                              <a:rPr lang="fr-FR" i="1" dirty="0">
                                <a:latin typeface="Cambria Math" panose="02040503050406030204" pitchFamily="18" charset="0"/>
                              </a:rPr>
                            </m:ctrlPr>
                          </m:radPr>
                          <m:deg/>
                          <m:e>
                            <m:r>
                              <a:rPr lang="fr-FR" i="1" dirty="0">
                                <a:latin typeface="Cambria Math" panose="02040503050406030204" pitchFamily="18" charset="0"/>
                              </a:rPr>
                              <m:t>𝑛</m:t>
                            </m:r>
                          </m:e>
                        </m:rad>
                      </m:den>
                    </m:f>
                  </m:oMath>
                </a14:m>
                <a:endParaRPr lang="fr-FR" dirty="0">
                  <a:latin typeface="Garamond" panose="02020404030301010803" pitchFamily="18" charset="0"/>
                </a:endParaRPr>
              </a:p>
            </p:txBody>
          </p:sp>
        </mc:Choice>
        <mc:Fallback xmlns="">
          <p:sp>
            <p:nvSpPr>
              <p:cNvPr id="3" name="Espace réservé du contenu 2">
                <a:extLst>
                  <a:ext uri="{FF2B5EF4-FFF2-40B4-BE49-F238E27FC236}">
                    <a16:creationId xmlns:a16="http://schemas.microsoft.com/office/drawing/2014/main" id="{3486C611-7289-4E92-B4A2-4B2F77A2D047}"/>
                  </a:ext>
                </a:extLst>
              </p:cNvPr>
              <p:cNvSpPr>
                <a:spLocks noGrp="1" noRot="1" noChangeAspect="1" noMove="1" noResize="1" noEditPoints="1" noAdjustHandles="1" noChangeArrowheads="1" noChangeShapeType="1" noTextEdit="1"/>
              </p:cNvSpPr>
              <p:nvPr>
                <p:ph idx="1"/>
              </p:nvPr>
            </p:nvSpPr>
            <p:spPr>
              <a:xfrm>
                <a:off x="618565" y="2296272"/>
                <a:ext cx="10515600" cy="4351338"/>
              </a:xfrm>
              <a:blipFill>
                <a:blip r:embed="rId2"/>
                <a:stretch>
                  <a:fillRect l="-1043" t="-2525" r="-1797"/>
                </a:stretch>
              </a:blipFill>
            </p:spPr>
            <p:txBody>
              <a:bodyPr/>
              <a:lstStyle/>
              <a:p>
                <a:r>
                  <a:rPr lang="fr-FR">
                    <a:noFill/>
                  </a:rPr>
                  <a:t> </a:t>
                </a:r>
              </a:p>
            </p:txBody>
          </p:sp>
        </mc:Fallback>
      </mc:AlternateContent>
    </p:spTree>
    <p:extLst>
      <p:ext uri="{BB962C8B-B14F-4D97-AF65-F5344CB8AC3E}">
        <p14:creationId xmlns:p14="http://schemas.microsoft.com/office/powerpoint/2010/main" val="4250078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9F489-641F-40AE-9B7C-9D106C0A2FC0}"/>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Intervalle de confiance d’une moyenne</a:t>
            </a:r>
            <a:endParaRPr lang="fr-FR" dirty="0">
              <a:latin typeface="Garamond" panose="02020404030301010803"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B446564-EB82-408D-A8C8-C867EFFBBC77}"/>
              </a:ext>
            </a:extLst>
          </p:cNvPr>
          <p:cNvSpPr>
            <a:spLocks noGrp="1"/>
          </p:cNvSpPr>
          <p:nvPr>
            <p:ph idx="1"/>
          </p:nvPr>
        </p:nvSpPr>
        <p:spPr/>
        <p:txBody>
          <a:bodyPr>
            <a:normAutofit lnSpcReduction="10000"/>
          </a:bodyPr>
          <a:lstStyle/>
          <a:p>
            <a:r>
              <a:rPr lang="fr-FR" dirty="0">
                <a:latin typeface="Garamond" panose="02020404030301010803" pitchFamily="18" charset="0"/>
              </a:rPr>
              <a:t>Par exemple, dans un échantillon des 100 hommes jeunes, la moyenne de la concentration sanguine de cholestérol total sanguin est 1,84 g/l et l’erreur-type 0,04 g/l.</a:t>
            </a:r>
          </a:p>
          <a:p>
            <a:endParaRPr lang="fr-FR" dirty="0">
              <a:latin typeface="Garamond" panose="02020404030301010803" pitchFamily="18" charset="0"/>
            </a:endParaRPr>
          </a:p>
          <a:p>
            <a:r>
              <a:rPr lang="fr-FR" dirty="0">
                <a:latin typeface="Garamond" panose="02020404030301010803" pitchFamily="18" charset="0"/>
              </a:rPr>
              <a:t> L’intervalle de confiance à 95% de la moyenne se calcule en faisant : 1,84 ± 1,96 x 0,04 = [1,76-1,92] g/l. </a:t>
            </a:r>
          </a:p>
          <a:p>
            <a:endParaRPr lang="fr-FR" dirty="0">
              <a:latin typeface="Garamond" panose="02020404030301010803" pitchFamily="18" charset="0"/>
            </a:endParaRPr>
          </a:p>
          <a:p>
            <a:r>
              <a:rPr lang="fr-FR" dirty="0">
                <a:latin typeface="Garamond" panose="02020404030301010803" pitchFamily="18" charset="0"/>
              </a:rPr>
              <a:t> L’intervalle de confiance à 95% est le plus couramment employé, mais il arrive que l’on construise un intervalle à d’autres niveaux de confiance, à 99% par exemple.</a:t>
            </a:r>
          </a:p>
          <a:p>
            <a:endParaRPr lang="fr-FR" dirty="0"/>
          </a:p>
        </p:txBody>
      </p:sp>
    </p:spTree>
    <p:extLst>
      <p:ext uri="{BB962C8B-B14F-4D97-AF65-F5344CB8AC3E}">
        <p14:creationId xmlns:p14="http://schemas.microsoft.com/office/powerpoint/2010/main" val="2211797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02B14B-1335-4EFC-850F-49EF33B8B8BA}"/>
              </a:ext>
            </a:extLst>
          </p:cNvPr>
          <p:cNvSpPr>
            <a:spLocks noGrp="1"/>
          </p:cNvSpPr>
          <p:nvPr>
            <p:ph idx="1"/>
          </p:nvPr>
        </p:nvSpPr>
        <p:spPr/>
        <p:txBody>
          <a:bodyPr>
            <a:normAutofit/>
          </a:bodyPr>
          <a:lstStyle/>
          <a:p>
            <a:r>
              <a:rPr lang="fr-FR" dirty="0">
                <a:latin typeface="Garamond" panose="02020404030301010803" pitchFamily="18" charset="0"/>
              </a:rPr>
              <a:t>Pour calculer un intervalle de confiance à 99%, la seule différence sera de prendre 2,576 (ou 2,58) à la place de 1,96. </a:t>
            </a:r>
          </a:p>
          <a:p>
            <a:endParaRPr lang="fr-FR" dirty="0">
              <a:latin typeface="Garamond" panose="02020404030301010803" pitchFamily="18" charset="0"/>
            </a:endParaRPr>
          </a:p>
          <a:p>
            <a:r>
              <a:rPr lang="fr-FR" dirty="0">
                <a:latin typeface="Garamond" panose="02020404030301010803" pitchFamily="18" charset="0"/>
              </a:rPr>
              <a:t>Pour l’exemple ci-dessus on trouve : 1,84 ± 2,58 x 0,04 = [1,74-1,94] g/l. </a:t>
            </a:r>
          </a:p>
          <a:p>
            <a:r>
              <a:rPr lang="fr-FR" dirty="0">
                <a:latin typeface="Garamond" panose="02020404030301010803" pitchFamily="18" charset="0"/>
              </a:rPr>
              <a:t>Cet intervalle est plus large que le précédent car on a plus de chance que µ y soit incluse.</a:t>
            </a:r>
          </a:p>
          <a:p>
            <a:endParaRPr lang="fr-FR" dirty="0">
              <a:latin typeface="Garamond" panose="02020404030301010803" pitchFamily="18" charset="0"/>
            </a:endParaRPr>
          </a:p>
          <a:p>
            <a:r>
              <a:rPr lang="fr-FR" dirty="0">
                <a:latin typeface="Garamond" panose="02020404030301010803" pitchFamily="18" charset="0"/>
              </a:rPr>
              <a:t> En revanche, on a plus d’incertitude sur µ. Mais comment énoncer ce résultat ? </a:t>
            </a:r>
          </a:p>
        </p:txBody>
      </p:sp>
      <p:sp>
        <p:nvSpPr>
          <p:cNvPr id="5" name="Titre 1">
            <a:extLst>
              <a:ext uri="{FF2B5EF4-FFF2-40B4-BE49-F238E27FC236}">
                <a16:creationId xmlns:a16="http://schemas.microsoft.com/office/drawing/2014/main" id="{9339F489-641F-40AE-9B7C-9D106C0A2FC0}"/>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Intervalle de confiance d’une moyenne</a:t>
            </a:r>
            <a:endParaRPr lang="fr-FR"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714554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1D984-2E19-4C82-A317-2DEE5A5E490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6A04B96-F83F-4FFF-82E3-B47DBA81ADA1}"/>
              </a:ext>
            </a:extLst>
          </p:cNvPr>
          <p:cNvSpPr>
            <a:spLocks noGrp="1"/>
          </p:cNvSpPr>
          <p:nvPr>
            <p:ph idx="1"/>
          </p:nvPr>
        </p:nvSpPr>
        <p:spPr/>
        <p:txBody>
          <a:bodyPr>
            <a:normAutofit/>
          </a:bodyPr>
          <a:lstStyle/>
          <a:p>
            <a:r>
              <a:rPr lang="fr-FR" sz="3600" b="1" dirty="0">
                <a:latin typeface="Times New Roman" panose="02020603050405020304" pitchFamily="18" charset="0"/>
                <a:cs typeface="Times New Roman" panose="02020603050405020304" pitchFamily="18" charset="0"/>
              </a:rPr>
              <a:t>Exemple: Le volume cellulaire moyen (MCV) est mesuré chez 15 enfants de 5 ans souffrant de drépanocytose homozygote (SS). Les résultats sont les suivants Moyenne du MCV des 15 enfants : 84, écart-type 8.324. Estimez la moyenne de la population au seuil de 5%.</a:t>
            </a:r>
          </a:p>
        </p:txBody>
      </p:sp>
    </p:spTree>
    <p:extLst>
      <p:ext uri="{BB962C8B-B14F-4D97-AF65-F5344CB8AC3E}">
        <p14:creationId xmlns:p14="http://schemas.microsoft.com/office/powerpoint/2010/main" val="3001860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4FC49-B21B-40B6-B783-9CF5D4229EB8}"/>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Intervalle de confiance d’une moyenne</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FB9F6ACA-53A2-49E2-877A-9DAF35A17A8A}"/>
              </a:ext>
            </a:extLst>
          </p:cNvPr>
          <p:cNvSpPr>
            <a:spLocks noGrp="1"/>
          </p:cNvSpPr>
          <p:nvPr>
            <p:ph idx="1"/>
          </p:nvPr>
        </p:nvSpPr>
        <p:spPr/>
        <p:txBody>
          <a:bodyPr/>
          <a:lstStyle/>
          <a:p>
            <a:r>
              <a:rPr lang="fr-FR" b="1" dirty="0">
                <a:latin typeface="Garamond" panose="02020404030301010803" pitchFamily="18" charset="0"/>
                <a:cs typeface="Times New Roman" panose="02020603050405020304" pitchFamily="18" charset="0"/>
              </a:rPr>
              <a:t>Limite de l’intervalle de confiance </a:t>
            </a:r>
          </a:p>
          <a:p>
            <a:endParaRPr lang="fr-FR" b="1" dirty="0">
              <a:latin typeface="Garamond" panose="02020404030301010803" pitchFamily="18" charset="0"/>
              <a:cs typeface="Times New Roman" panose="02020603050405020304" pitchFamily="18" charset="0"/>
            </a:endParaRPr>
          </a:p>
          <a:p>
            <a:pPr marL="0" indent="0">
              <a:buNone/>
            </a:pPr>
            <a:r>
              <a:rPr lang="fr-FR" dirty="0">
                <a:latin typeface="Garamond" panose="02020404030301010803" pitchFamily="18" charset="0"/>
              </a:rPr>
              <a:t>Par exemple, pour un intervalle de confiance à 95%, il n’est pas correct de dire qu’il y a 95% de chances que la moyenne de la population soit dans l’intervalle : la moyenne de la population étant une valeur unique, qui ne fluctue pas, elle n’est pas attachée à des probabilités. 95%, c’est la probabilité que les limites calculées à partir d’un échantillon représentatif incluent la vraie valeur, µ.</a:t>
            </a:r>
          </a:p>
          <a:p>
            <a:endParaRPr lang="fr-FR" dirty="0"/>
          </a:p>
        </p:txBody>
      </p:sp>
    </p:spTree>
    <p:extLst>
      <p:ext uri="{BB962C8B-B14F-4D97-AF65-F5344CB8AC3E}">
        <p14:creationId xmlns:p14="http://schemas.microsoft.com/office/powerpoint/2010/main" val="973015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4C56F-1BF8-4CA0-9134-DEA129120AA9}"/>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Intervalle de confiance d’une proportion</a:t>
            </a:r>
            <a:br>
              <a:rPr lang="fr-FR" b="1" dirty="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BF09B2A-797C-4344-8353-AE0B97327A91}"/>
                  </a:ext>
                </a:extLst>
              </p:cNvPr>
              <p:cNvSpPr>
                <a:spLocks noGrp="1"/>
              </p:cNvSpPr>
              <p:nvPr>
                <p:ph idx="1"/>
              </p:nvPr>
            </p:nvSpPr>
            <p:spPr>
              <a:xfrm>
                <a:off x="403412" y="1690687"/>
                <a:ext cx="11255188" cy="4486275"/>
              </a:xfrm>
            </p:spPr>
            <p:txBody>
              <a:bodyPr/>
              <a:lstStyle/>
              <a:p>
                <a:r>
                  <a:rPr lang="fr-FR" dirty="0">
                    <a:latin typeface="Garamond" panose="02020404030301010803" pitchFamily="18" charset="0"/>
                  </a:rPr>
                  <a:t>Intervalle de confiance d’une proportion</a:t>
                </a:r>
              </a:p>
              <a:p>
                <a:r>
                  <a:rPr lang="fr-FR" dirty="0">
                    <a:latin typeface="Garamond" panose="02020404030301010803" pitchFamily="18" charset="0"/>
                  </a:rPr>
                  <a:t>Si l’on s’intéresse à une variable catégorielle dichotomique l’intervalle de confiance d’une proportion se calcule selon la formule :</a:t>
                </a:r>
              </a:p>
              <a:p>
                <a:endParaRPr lang="fr-FR" dirty="0">
                  <a:latin typeface="Garamond" panose="02020404030301010803" pitchFamily="18" charset="0"/>
                </a:endParaRPr>
              </a:p>
              <a:p>
                <a:r>
                  <a:rPr lang="fr-FR" dirty="0">
                    <a:latin typeface="Garamond" panose="02020404030301010803" pitchFamily="18" charset="0"/>
                  </a:rPr>
                  <a:t>p – 1.96</a:t>
                </a:r>
                <a14:m>
                  <m:oMath xmlns:m="http://schemas.openxmlformats.org/officeDocument/2006/math">
                    <m:rad>
                      <m:radPr>
                        <m:degHide m:val="on"/>
                        <m:ctrlPr>
                          <a:rPr lang="fr-FR" i="1" smtClean="0">
                            <a:latin typeface="Cambria Math" panose="02040503050406030204" pitchFamily="18" charset="0"/>
                          </a:rPr>
                        </m:ctrlPr>
                      </m:radPr>
                      <m:deg/>
                      <m:e>
                        <m:f>
                          <m:fPr>
                            <m:ctrlPr>
                              <a:rPr lang="fr-FR" i="1" smtClean="0">
                                <a:latin typeface="Cambria Math" panose="02040503050406030204" pitchFamily="18" charset="0"/>
                              </a:rPr>
                            </m:ctrlPr>
                          </m:fPr>
                          <m:num>
                            <m:r>
                              <a:rPr lang="fr-FR" i="1" smtClean="0">
                                <a:latin typeface="Cambria Math" panose="02040503050406030204" pitchFamily="18" charset="0"/>
                              </a:rPr>
                              <m:t>𝑝𝑞</m:t>
                            </m:r>
                          </m:num>
                          <m:den>
                            <m:r>
                              <a:rPr lang="fr-FR" i="1" smtClean="0">
                                <a:latin typeface="Cambria Math" panose="02040503050406030204" pitchFamily="18" charset="0"/>
                              </a:rPr>
                              <m:t>𝑛</m:t>
                            </m:r>
                          </m:den>
                        </m:f>
                      </m:e>
                    </m:rad>
                  </m:oMath>
                </a14:m>
                <a:r>
                  <a:rPr lang="fr-FR" dirty="0">
                    <a:latin typeface="Garamond" panose="02020404030301010803" pitchFamily="18" charset="0"/>
                  </a:rPr>
                  <a:t> et p +1.96</a:t>
                </a:r>
                <a14:m>
                  <m:oMath xmlns:m="http://schemas.openxmlformats.org/officeDocument/2006/math">
                    <m:rad>
                      <m:radPr>
                        <m:degHide m:val="on"/>
                        <m:ctrlPr>
                          <a:rPr lang="fr-FR" i="1">
                            <a:latin typeface="Cambria Math" panose="02040503050406030204" pitchFamily="18" charset="0"/>
                          </a:rPr>
                        </m:ctrlPr>
                      </m:radPr>
                      <m:deg/>
                      <m:e>
                        <m:f>
                          <m:fPr>
                            <m:ctrlPr>
                              <a:rPr lang="fr-FR" i="1">
                                <a:latin typeface="Cambria Math" panose="02040503050406030204" pitchFamily="18" charset="0"/>
                              </a:rPr>
                            </m:ctrlPr>
                          </m:fPr>
                          <m:num>
                            <m:r>
                              <a:rPr lang="fr-FR" i="1">
                                <a:latin typeface="Cambria Math" panose="02040503050406030204" pitchFamily="18" charset="0"/>
                              </a:rPr>
                              <m:t>𝑝𝑞</m:t>
                            </m:r>
                          </m:num>
                          <m:den>
                            <m:r>
                              <a:rPr lang="fr-FR" i="1">
                                <a:latin typeface="Cambria Math" panose="02040503050406030204" pitchFamily="18" charset="0"/>
                              </a:rPr>
                              <m:t>𝑛</m:t>
                            </m:r>
                          </m:den>
                        </m:f>
                      </m:e>
                    </m:rad>
                  </m:oMath>
                </a14:m>
                <a:endParaRPr lang="fr-FR" dirty="0">
                  <a:latin typeface="Garamond" panose="02020404030301010803" pitchFamily="18" charset="0"/>
                </a:endParaRPr>
              </a:p>
              <a:p>
                <a:r>
                  <a:rPr lang="fr-FR" dirty="0">
                    <a:latin typeface="Garamond" panose="02020404030301010803" pitchFamily="18" charset="0"/>
                  </a:rPr>
                  <a:t>où q =1-p</a:t>
                </a:r>
              </a:p>
            </p:txBody>
          </p:sp>
        </mc:Choice>
        <mc:Fallback xmlns="">
          <p:sp>
            <p:nvSpPr>
              <p:cNvPr id="3" name="Espace réservé du contenu 2">
                <a:extLst>
                  <a:ext uri="{FF2B5EF4-FFF2-40B4-BE49-F238E27FC236}">
                    <a16:creationId xmlns:a16="http://schemas.microsoft.com/office/drawing/2014/main" id="{2BF09B2A-797C-4344-8353-AE0B97327A91}"/>
                  </a:ext>
                </a:extLst>
              </p:cNvPr>
              <p:cNvSpPr>
                <a:spLocks noGrp="1" noRot="1" noChangeAspect="1" noMove="1" noResize="1" noEditPoints="1" noAdjustHandles="1" noChangeArrowheads="1" noChangeShapeType="1" noTextEdit="1"/>
              </p:cNvSpPr>
              <p:nvPr>
                <p:ph idx="1"/>
              </p:nvPr>
            </p:nvSpPr>
            <p:spPr>
              <a:xfrm>
                <a:off x="403412" y="1690687"/>
                <a:ext cx="11255188" cy="4486275"/>
              </a:xfrm>
              <a:blipFill>
                <a:blip r:embed="rId2"/>
                <a:stretch>
                  <a:fillRect l="-975" t="-2310"/>
                </a:stretch>
              </a:blipFill>
            </p:spPr>
            <p:txBody>
              <a:bodyPr/>
              <a:lstStyle/>
              <a:p>
                <a:r>
                  <a:rPr lang="fr-FR">
                    <a:noFill/>
                  </a:rPr>
                  <a:t> </a:t>
                </a:r>
              </a:p>
            </p:txBody>
          </p:sp>
        </mc:Fallback>
      </mc:AlternateContent>
    </p:spTree>
    <p:extLst>
      <p:ext uri="{BB962C8B-B14F-4D97-AF65-F5344CB8AC3E}">
        <p14:creationId xmlns:p14="http://schemas.microsoft.com/office/powerpoint/2010/main" val="915083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50D4D-7239-49E4-B004-E21B2DF6A3DC}"/>
              </a:ext>
            </a:extLst>
          </p:cNvPr>
          <p:cNvSpPr>
            <a:spLocks noGrp="1"/>
          </p:cNvSpPr>
          <p:nvPr>
            <p:ph type="title"/>
          </p:nvPr>
        </p:nvSpPr>
        <p:spPr>
          <a:xfrm>
            <a:off x="838200" y="365125"/>
            <a:ext cx="7606553" cy="1087157"/>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1849CB6-22F7-4071-92AF-A9006E453E0C}"/>
              </a:ext>
            </a:extLst>
          </p:cNvPr>
          <p:cNvSpPr>
            <a:spLocks noGrp="1"/>
          </p:cNvSpPr>
          <p:nvPr>
            <p:ph idx="1"/>
          </p:nvPr>
        </p:nvSpPr>
        <p:spPr>
          <a:xfrm>
            <a:off x="242047" y="1452282"/>
            <a:ext cx="11658599" cy="5217459"/>
          </a:xfrm>
        </p:spPr>
        <p:txBody>
          <a:bodyPr>
            <a:normAutofit lnSpcReduction="10000"/>
          </a:bodyPr>
          <a:lstStyle/>
          <a:p>
            <a:r>
              <a:rPr lang="fr-FR" b="1" dirty="0">
                <a:latin typeface="Garamond" panose="02020404030301010803" pitchFamily="18" charset="0"/>
              </a:rPr>
              <a:t>Test d’hypothèse: </a:t>
            </a:r>
          </a:p>
          <a:p>
            <a:r>
              <a:rPr lang="fr-FR" dirty="0">
                <a:latin typeface="Garamond" panose="02020404030301010803" pitchFamily="18" charset="0"/>
              </a:rPr>
              <a:t>L’approche est moins intuitive que pour l’estimation mais plus souvent utilisée en épidémiologie et en santé publique. En effet, le plus souvent la question d’intérêt entraîne une comparaison.</a:t>
            </a:r>
          </a:p>
          <a:p>
            <a:r>
              <a:rPr lang="fr-FR" dirty="0">
                <a:latin typeface="Garamond" panose="02020404030301010803" pitchFamily="18" charset="0"/>
              </a:rPr>
              <a:t>On peut citer trois exemples : </a:t>
            </a:r>
          </a:p>
          <a:p>
            <a:r>
              <a:rPr lang="fr-FR" dirty="0">
                <a:latin typeface="Garamond" panose="02020404030301010803" pitchFamily="18" charset="0"/>
              </a:rPr>
              <a:t>- la ration calorique des femmes travaillant de nuit est-elle différente de la ration théorique recommandée ?</a:t>
            </a:r>
          </a:p>
          <a:p>
            <a:r>
              <a:rPr lang="fr-FR" dirty="0">
                <a:latin typeface="Garamond" panose="02020404030301010803" pitchFamily="18" charset="0"/>
              </a:rPr>
              <a:t> - la concentration moyenne de cholestérol total dans le sang est-elle différente chez les sujets présentant un infarctus du myocarde et chez les sujets ne présentant pas d’infarctus du myocarde ?</a:t>
            </a:r>
          </a:p>
          <a:p>
            <a:r>
              <a:rPr lang="fr-FR" dirty="0">
                <a:latin typeface="Garamond" panose="02020404030301010803" pitchFamily="18" charset="0"/>
              </a:rPr>
              <a:t> - la glycémie moyenne de sujets diabétiques est-elle différente avant et après la prise d’un nouveau traitement antidiabétique ?</a:t>
            </a:r>
          </a:p>
          <a:p>
            <a:endParaRPr lang="fr-FR" dirty="0"/>
          </a:p>
        </p:txBody>
      </p:sp>
      <p:pic>
        <p:nvPicPr>
          <p:cNvPr id="4" name="Image 3"/>
          <p:cNvPicPr>
            <a:picLocks noChangeAspect="1"/>
          </p:cNvPicPr>
          <p:nvPr/>
        </p:nvPicPr>
        <p:blipFill>
          <a:blip r:embed="rId2"/>
          <a:stretch>
            <a:fillRect/>
          </a:stretch>
        </p:blipFill>
        <p:spPr>
          <a:xfrm>
            <a:off x="9816353" y="0"/>
            <a:ext cx="2338946" cy="1556462"/>
          </a:xfrm>
          <a:prstGeom prst="rect">
            <a:avLst/>
          </a:prstGeom>
        </p:spPr>
      </p:pic>
    </p:spTree>
    <p:extLst>
      <p:ext uri="{BB962C8B-B14F-4D97-AF65-F5344CB8AC3E}">
        <p14:creationId xmlns:p14="http://schemas.microsoft.com/office/powerpoint/2010/main" val="3191914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80D99-8C37-472B-9D3C-C8CFCE245DEC}"/>
              </a:ext>
            </a:extLst>
          </p:cNvPr>
          <p:cNvSpPr>
            <a:spLocks noGrp="1"/>
          </p:cNvSpPr>
          <p:nvPr>
            <p:ph type="title"/>
          </p:nvPr>
        </p:nvSpPr>
        <p:spPr>
          <a:xfrm>
            <a:off x="838200" y="365125"/>
            <a:ext cx="6665259" cy="1127499"/>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A933E517-E1F0-4ED2-A9EB-2DC4DB60C764}"/>
              </a:ext>
            </a:extLst>
          </p:cNvPr>
          <p:cNvSpPr>
            <a:spLocks noGrp="1"/>
          </p:cNvSpPr>
          <p:nvPr>
            <p:ph idx="1"/>
          </p:nvPr>
        </p:nvSpPr>
        <p:spPr>
          <a:xfrm>
            <a:off x="376518" y="1277472"/>
            <a:ext cx="11053482" cy="5378822"/>
          </a:xfrm>
        </p:spPr>
        <p:txBody>
          <a:bodyPr>
            <a:normAutofit/>
          </a:bodyPr>
          <a:lstStyle/>
          <a:p>
            <a:r>
              <a:rPr lang="fr-FR" dirty="0">
                <a:latin typeface="Garamond" panose="02020404030301010803" pitchFamily="18" charset="0"/>
              </a:rPr>
              <a:t>Dans chacun des exemples, on est intéressé à mesurer une différence, un effet, mais selon la formulation de la question, on peut distinguer trois grands types de situations : </a:t>
            </a:r>
          </a:p>
          <a:p>
            <a:r>
              <a:rPr lang="fr-FR" dirty="0">
                <a:latin typeface="Garamond" panose="02020404030301010803" pitchFamily="18" charset="0"/>
              </a:rPr>
              <a:t>- dans la première situation, on souhaite comparer une information observée sur un échantillon à une valeur théorique, </a:t>
            </a:r>
          </a:p>
          <a:p>
            <a:r>
              <a:rPr lang="fr-FR" dirty="0">
                <a:latin typeface="Garamond" panose="02020404030301010803" pitchFamily="18" charset="0"/>
              </a:rPr>
              <a:t>- dans la deuxième situation, on souhaite comparer deux échantillons indépendants,</a:t>
            </a:r>
          </a:p>
          <a:p>
            <a:r>
              <a:rPr lang="fr-FR" dirty="0">
                <a:latin typeface="Garamond" panose="02020404030301010803" pitchFamily="18" charset="0"/>
              </a:rPr>
              <a:t> - dans la troisième situation, on est intéressé à comparer la distribution de la même variable mesurée à deux reprises au sein du même échantillon. </a:t>
            </a:r>
          </a:p>
          <a:p>
            <a:r>
              <a:rPr lang="fr-FR" dirty="0">
                <a:latin typeface="Garamond" panose="02020404030301010803" pitchFamily="18" charset="0"/>
              </a:rPr>
              <a:t>Dans la deuxième situation, on a affaire à des échantillons indépendants et dans la troisième situation à des échantillons appariés. </a:t>
            </a:r>
          </a:p>
        </p:txBody>
      </p:sp>
    </p:spTree>
    <p:extLst>
      <p:ext uri="{BB962C8B-B14F-4D97-AF65-F5344CB8AC3E}">
        <p14:creationId xmlns:p14="http://schemas.microsoft.com/office/powerpoint/2010/main" val="35234246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E9185-EB4C-433F-A4C0-621389E0C25F}"/>
              </a:ext>
            </a:extLst>
          </p:cNvPr>
          <p:cNvSpPr>
            <a:spLocks noGrp="1"/>
          </p:cNvSpPr>
          <p:nvPr>
            <p:ph type="title"/>
          </p:nvPr>
        </p:nvSpPr>
        <p:spPr>
          <a:xfrm>
            <a:off x="838200" y="282389"/>
            <a:ext cx="6705600" cy="1408300"/>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E045A1F8-8DE2-423D-802E-05887CE132B8}"/>
              </a:ext>
            </a:extLst>
          </p:cNvPr>
          <p:cNvSpPr>
            <a:spLocks noGrp="1"/>
          </p:cNvSpPr>
          <p:nvPr>
            <p:ph idx="1"/>
          </p:nvPr>
        </p:nvSpPr>
        <p:spPr>
          <a:xfrm>
            <a:off x="282388" y="1573306"/>
            <a:ext cx="11909612" cy="4921623"/>
          </a:xfrm>
        </p:spPr>
        <p:txBody>
          <a:bodyPr>
            <a:normAutofit lnSpcReduction="10000"/>
          </a:bodyPr>
          <a:lstStyle/>
          <a:p>
            <a:r>
              <a:rPr lang="fr-FR" dirty="0">
                <a:latin typeface="Garamond" panose="02020404030301010803" pitchFamily="18" charset="0"/>
              </a:rPr>
              <a:t>Deux échantillons sont indépendants si les sujets de ces deux échantillons n’ont rien à voir les uns avec les autres. </a:t>
            </a:r>
          </a:p>
          <a:p>
            <a:endParaRPr lang="fr-FR" dirty="0">
              <a:latin typeface="Garamond" panose="02020404030301010803" pitchFamily="18" charset="0"/>
            </a:endParaRPr>
          </a:p>
          <a:p>
            <a:r>
              <a:rPr lang="fr-FR" dirty="0">
                <a:latin typeface="Garamond" panose="02020404030301010803" pitchFamily="18" charset="0"/>
              </a:rPr>
              <a:t>Par exemple, si l’on inclut 100 patients dans un essai thérapeutique évaluant des médicaments contre l’hypertension artérielle, le groupe des 50 sujets recevant le médicament A et le groupe des 50 sujets recevant le médicament B sont deux groupes indépendants. </a:t>
            </a:r>
          </a:p>
          <a:p>
            <a:endParaRPr lang="fr-FR" dirty="0">
              <a:latin typeface="Garamond" panose="02020404030301010803" pitchFamily="18" charset="0"/>
            </a:endParaRPr>
          </a:p>
          <a:p>
            <a:r>
              <a:rPr lang="fr-FR" dirty="0">
                <a:latin typeface="Garamond" panose="02020404030301010803" pitchFamily="18" charset="0"/>
              </a:rPr>
              <a:t>Deux échantillons sont appariés s’ils se correspondent par un élément commun.</a:t>
            </a:r>
          </a:p>
          <a:p>
            <a:r>
              <a:rPr lang="fr-FR" dirty="0">
                <a:latin typeface="Garamond" panose="02020404030301010803" pitchFamily="18" charset="0"/>
              </a:rPr>
              <a:t>Par exemple, si les 100 sujets reçoivent le même médicament et que l’on compare la pression artérielle avant et après traitement, les groupes sont appariés</a:t>
            </a:r>
          </a:p>
        </p:txBody>
      </p:sp>
    </p:spTree>
    <p:extLst>
      <p:ext uri="{BB962C8B-B14F-4D97-AF65-F5344CB8AC3E}">
        <p14:creationId xmlns:p14="http://schemas.microsoft.com/office/powerpoint/2010/main" val="165711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5F25DC-452A-47AF-B8FC-D78EF55DC637}"/>
              </a:ext>
            </a:extLst>
          </p:cNvPr>
          <p:cNvSpPr>
            <a:spLocks noGrp="1"/>
          </p:cNvSpPr>
          <p:nvPr>
            <p:ph idx="1"/>
          </p:nvPr>
        </p:nvSpPr>
        <p:spPr>
          <a:xfrm>
            <a:off x="389041" y="1540548"/>
            <a:ext cx="11336793" cy="4026533"/>
          </a:xfrm>
        </p:spPr>
        <p:txBody>
          <a:bodyPr/>
          <a:lstStyle/>
          <a:p>
            <a:pPr marL="0" indent="0">
              <a:buNone/>
            </a:pPr>
            <a:r>
              <a:rPr lang="fr-FR" b="1" dirty="0">
                <a:latin typeface="Garamond" panose="02020404030301010803" pitchFamily="18" charset="0"/>
                <a:cs typeface="Times New Roman" panose="02020603050405020304" pitchFamily="18" charset="0"/>
              </a:rPr>
              <a:t>La statistique inférentielle </a:t>
            </a:r>
            <a:r>
              <a:rPr lang="fr-FR" dirty="0">
                <a:latin typeface="Garamond" panose="02020404030301010803" pitchFamily="18" charset="0"/>
              </a:rPr>
              <a:t>utilise les résultats obtenus avec l’échantillon pour fournir des résultats relatifs à la population dont il est issu. Cela implique que l’échantillon doit être représentatif de la population. </a:t>
            </a:r>
          </a:p>
          <a:p>
            <a:pPr marL="0" indent="0">
              <a:buNone/>
            </a:pPr>
            <a:endParaRPr lang="fr-FR" dirty="0">
              <a:latin typeface="Garamond" panose="02020404030301010803" pitchFamily="18" charset="0"/>
            </a:endParaRPr>
          </a:p>
          <a:p>
            <a:pPr marL="0" indent="0">
              <a:buNone/>
            </a:pPr>
            <a:r>
              <a:rPr lang="fr-FR" dirty="0">
                <a:latin typeface="Garamond" panose="02020404030301010803" pitchFamily="18" charset="0"/>
              </a:rPr>
              <a:t>Sa constitution obéit à des principes (sondage). De même on admet une marge d’erreur (généralement 5%) sur les estimations faites à partir des résultats de cet échantillon.</a:t>
            </a:r>
          </a:p>
        </p:txBody>
      </p:sp>
      <p:pic>
        <p:nvPicPr>
          <p:cNvPr id="5" name="Image 4"/>
          <p:cNvPicPr>
            <a:picLocks noChangeAspect="1"/>
          </p:cNvPicPr>
          <p:nvPr/>
        </p:nvPicPr>
        <p:blipFill>
          <a:blip r:embed="rId2"/>
          <a:stretch>
            <a:fillRect/>
          </a:stretch>
        </p:blipFill>
        <p:spPr>
          <a:xfrm>
            <a:off x="389042" y="0"/>
            <a:ext cx="4653221" cy="1399145"/>
          </a:xfrm>
          <a:prstGeom prst="rect">
            <a:avLst/>
          </a:prstGeom>
        </p:spPr>
      </p:pic>
    </p:spTree>
    <p:extLst>
      <p:ext uri="{BB962C8B-B14F-4D97-AF65-F5344CB8AC3E}">
        <p14:creationId xmlns:p14="http://schemas.microsoft.com/office/powerpoint/2010/main" val="34906158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05FD2-39F6-4783-AE29-8D5FCC9C6D38}"/>
              </a:ext>
            </a:extLst>
          </p:cNvPr>
          <p:cNvSpPr>
            <a:spLocks noGrp="1"/>
          </p:cNvSpPr>
          <p:nvPr>
            <p:ph type="title"/>
          </p:nvPr>
        </p:nvSpPr>
        <p:spPr>
          <a:xfrm>
            <a:off x="838200" y="365125"/>
            <a:ext cx="7835153" cy="1356099"/>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6836DD36-59EF-41D8-9E19-1B47A652D9A2}"/>
              </a:ext>
            </a:extLst>
          </p:cNvPr>
          <p:cNvSpPr>
            <a:spLocks noGrp="1"/>
          </p:cNvSpPr>
          <p:nvPr>
            <p:ph idx="1"/>
          </p:nvPr>
        </p:nvSpPr>
        <p:spPr/>
        <p:txBody>
          <a:bodyPr/>
          <a:lstStyle/>
          <a:p>
            <a:endParaRPr lang="fr-FR" dirty="0">
              <a:latin typeface="Garamond" panose="02020404030301010803" pitchFamily="18" charset="0"/>
            </a:endParaRPr>
          </a:p>
          <a:p>
            <a:r>
              <a:rPr lang="fr-FR" dirty="0">
                <a:latin typeface="Garamond" panose="02020404030301010803" pitchFamily="18" charset="0"/>
              </a:rPr>
              <a:t> Nous verrons la démarche générale d’un test statistique, puis le choix du test approprié en fonction de ces trois grandes situations selon le type de variable (quantitative et qualitative)</a:t>
            </a:r>
          </a:p>
          <a:p>
            <a:endParaRPr lang="fr-FR" dirty="0">
              <a:latin typeface="Garamond" panose="02020404030301010803" pitchFamily="18" charset="0"/>
            </a:endParaRPr>
          </a:p>
        </p:txBody>
      </p:sp>
    </p:spTree>
    <p:extLst>
      <p:ext uri="{BB962C8B-B14F-4D97-AF65-F5344CB8AC3E}">
        <p14:creationId xmlns:p14="http://schemas.microsoft.com/office/powerpoint/2010/main" val="2336280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225B7-249E-41E3-95F6-95C979B6EF8D}"/>
              </a:ext>
            </a:extLst>
          </p:cNvPr>
          <p:cNvSpPr>
            <a:spLocks noGrp="1"/>
          </p:cNvSpPr>
          <p:nvPr>
            <p:ph type="title"/>
          </p:nvPr>
        </p:nvSpPr>
        <p:spPr>
          <a:xfrm>
            <a:off x="838200" y="365126"/>
            <a:ext cx="6463553" cy="1100604"/>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BE6227D9-E340-4F30-83A0-14A49C66F267}"/>
              </a:ext>
            </a:extLst>
          </p:cNvPr>
          <p:cNvSpPr>
            <a:spLocks noGrp="1"/>
          </p:cNvSpPr>
          <p:nvPr>
            <p:ph idx="1"/>
          </p:nvPr>
        </p:nvSpPr>
        <p:spPr>
          <a:xfrm>
            <a:off x="322730" y="1465730"/>
            <a:ext cx="11551024" cy="4988858"/>
          </a:xfrm>
        </p:spPr>
        <p:txBody>
          <a:bodyPr>
            <a:normAutofit/>
          </a:bodyPr>
          <a:lstStyle/>
          <a:p>
            <a:r>
              <a:rPr lang="fr-FR" dirty="0">
                <a:latin typeface="Garamond" panose="02020404030301010803" pitchFamily="18" charset="0"/>
              </a:rPr>
              <a:t>Variable quantitative (Comparaison de moyennes)</a:t>
            </a:r>
          </a:p>
          <a:p>
            <a:pPr marL="0" indent="0">
              <a:buNone/>
            </a:pPr>
            <a:r>
              <a:rPr lang="fr-FR" dirty="0">
                <a:latin typeface="Garamond" panose="02020404030301010803" pitchFamily="18" charset="0"/>
              </a:rPr>
              <a:t>Prenons cet exemple pour illustrer la démarche : </a:t>
            </a:r>
          </a:p>
          <a:p>
            <a:pPr marL="0" indent="0">
              <a:buNone/>
            </a:pPr>
            <a:r>
              <a:rPr lang="fr-FR" dirty="0">
                <a:latin typeface="Garamond" panose="02020404030301010803" pitchFamily="18" charset="0"/>
              </a:rPr>
              <a:t>Afin d’expliquer le surpoids des femmes travaillant de nuit dans une certaine entreprise, un médecin fait l’hypothèse que les femmes exerçant un métier de nuit ont une ration calorique quotidienne plus importante que celle qui est habituellement recommandée pour la même tranche d’âge, soit 2300 cal/jour. </a:t>
            </a:r>
          </a:p>
          <a:p>
            <a:pPr marL="0" indent="0">
              <a:buNone/>
            </a:pPr>
            <a:r>
              <a:rPr lang="fr-FR" dirty="0">
                <a:latin typeface="Garamond" panose="02020404030301010803" pitchFamily="18" charset="0"/>
              </a:rPr>
              <a:t>Une enquête permet de décrire la moyenne observée, X , des apports caloriques quotidiens pour 100 femmes. Comment décider si cette moyenne observée sur un échantillon de la population est ou non différente de la valeur théorique ? </a:t>
            </a:r>
          </a:p>
        </p:txBody>
      </p:sp>
    </p:spTree>
    <p:extLst>
      <p:ext uri="{BB962C8B-B14F-4D97-AF65-F5344CB8AC3E}">
        <p14:creationId xmlns:p14="http://schemas.microsoft.com/office/powerpoint/2010/main" val="7436457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A6AE2-86D0-4F43-96A1-4101A0009CCD}"/>
              </a:ext>
            </a:extLst>
          </p:cNvPr>
          <p:cNvSpPr>
            <a:spLocks noGrp="1"/>
          </p:cNvSpPr>
          <p:nvPr>
            <p:ph type="title"/>
          </p:nvPr>
        </p:nvSpPr>
        <p:spPr>
          <a:xfrm>
            <a:off x="838200" y="365126"/>
            <a:ext cx="6544235" cy="1167840"/>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EA17D857-3F5E-4893-9661-1719395524A8}"/>
              </a:ext>
            </a:extLst>
          </p:cNvPr>
          <p:cNvSpPr>
            <a:spLocks noGrp="1"/>
          </p:cNvSpPr>
          <p:nvPr>
            <p:ph idx="1"/>
          </p:nvPr>
        </p:nvSpPr>
        <p:spPr>
          <a:xfrm>
            <a:off x="336175" y="1532966"/>
            <a:ext cx="11362765" cy="5096434"/>
          </a:xfrm>
        </p:spPr>
        <p:txBody>
          <a:bodyPr>
            <a:normAutofit/>
          </a:bodyPr>
          <a:lstStyle/>
          <a:p>
            <a:pPr marL="0" indent="0" algn="just">
              <a:buNone/>
            </a:pPr>
            <a:r>
              <a:rPr lang="fr-FR" dirty="0">
                <a:latin typeface="Garamond" panose="02020404030301010803" pitchFamily="18" charset="0"/>
              </a:rPr>
              <a:t>À ce stade, on n’a pas de méthode claire pour répondre. Néanmoins, plusieurs acquis peuvent aider notre raisonnement : d’une part, la notion de fluctuation d’échantillonnage, d’autre part, la notion d’intervalle de confiance. </a:t>
            </a:r>
          </a:p>
          <a:p>
            <a:pPr marL="0" indent="0" algn="just">
              <a:buNone/>
            </a:pPr>
            <a:endParaRPr lang="fr-FR" dirty="0">
              <a:latin typeface="Garamond" panose="02020404030301010803" pitchFamily="18" charset="0"/>
            </a:endParaRPr>
          </a:p>
          <a:p>
            <a:pPr marL="0" indent="0" algn="just">
              <a:buNone/>
            </a:pPr>
            <a:r>
              <a:rPr lang="fr-FR" dirty="0">
                <a:latin typeface="Garamond" panose="02020404030301010803" pitchFamily="18" charset="0"/>
              </a:rPr>
              <a:t>En effet, supposons que la population des femmes travaillant de nuit se conforme à la ration théorique. </a:t>
            </a:r>
          </a:p>
          <a:p>
            <a:pPr marL="0" indent="0" algn="just">
              <a:buNone/>
            </a:pPr>
            <a:endParaRPr lang="fr-FR" dirty="0">
              <a:latin typeface="Garamond" panose="02020404030301010803" pitchFamily="18" charset="0"/>
            </a:endParaRPr>
          </a:p>
          <a:p>
            <a:pPr marL="0" indent="0" algn="just">
              <a:buNone/>
            </a:pPr>
            <a:r>
              <a:rPr lang="fr-FR" dirty="0">
                <a:latin typeface="Garamond" panose="02020404030301010803" pitchFamily="18" charset="0"/>
              </a:rPr>
              <a:t>La moyenne observée sur de nombreux échantillons de 100 femmes sera souvent proche de 2300 cal/jour, mais il pourra arriver que, sur quelques échantillons, on observe des moyennes très différentes de 2300 cal/jour.</a:t>
            </a:r>
          </a:p>
        </p:txBody>
      </p:sp>
    </p:spTree>
    <p:extLst>
      <p:ext uri="{BB962C8B-B14F-4D97-AF65-F5344CB8AC3E}">
        <p14:creationId xmlns:p14="http://schemas.microsoft.com/office/powerpoint/2010/main" val="2665566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9B13F-23EB-48C0-9C08-BE3F88614ACC}"/>
              </a:ext>
            </a:extLst>
          </p:cNvPr>
          <p:cNvSpPr>
            <a:spLocks noGrp="1"/>
          </p:cNvSpPr>
          <p:nvPr>
            <p:ph type="title"/>
          </p:nvPr>
        </p:nvSpPr>
        <p:spPr>
          <a:xfrm>
            <a:off x="838200" y="365125"/>
            <a:ext cx="7445188" cy="1033369"/>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EFB0F026-B019-4BA5-AA71-58C3D646320C}"/>
              </a:ext>
            </a:extLst>
          </p:cNvPr>
          <p:cNvSpPr>
            <a:spLocks noGrp="1"/>
          </p:cNvSpPr>
          <p:nvPr>
            <p:ph idx="1"/>
          </p:nvPr>
        </p:nvSpPr>
        <p:spPr>
          <a:xfrm>
            <a:off x="94129" y="1250576"/>
            <a:ext cx="11403105" cy="5325035"/>
          </a:xfrm>
        </p:spPr>
        <p:txBody>
          <a:bodyPr>
            <a:normAutofit/>
          </a:bodyPr>
          <a:lstStyle/>
          <a:p>
            <a:pPr algn="just"/>
            <a:r>
              <a:rPr lang="fr-FR" dirty="0">
                <a:latin typeface="Garamond" panose="02020404030301010803" pitchFamily="18" charset="0"/>
              </a:rPr>
              <a:t>Inversement, supposons que la ration calorique des femmes travaillant de nuit soit, en réalité, beaucoup plus importante (ou beaucoup moins importante) que ce qui est recommandé. Il pourra arriver qu’un échantillon permette d’observer, malgré tout, une ration calorique proche des recommandations. </a:t>
            </a:r>
          </a:p>
          <a:p>
            <a:pPr algn="just"/>
            <a:r>
              <a:rPr lang="fr-FR" dirty="0">
                <a:latin typeface="Garamond" panose="02020404030301010803" pitchFamily="18" charset="0"/>
              </a:rPr>
              <a:t>Par conséquent, compte tenu que l’on ne dispose le plus souvent que d’un seul échantillon, on ne pourra jamais répondre avec certitude à ce genre de questions. Or, la variabilité est le principal caractère des êtres vivants et la plupart des problèmes seront donc soumis à ce genre d’incertitude. On ne pourra donc apporter une réponse qu’en acceptant de prendre certains risques. </a:t>
            </a:r>
          </a:p>
          <a:p>
            <a:pPr algn="just"/>
            <a:r>
              <a:rPr lang="fr-FR" dirty="0">
                <a:latin typeface="Garamond" panose="02020404030301010803" pitchFamily="18" charset="0"/>
              </a:rPr>
              <a:t>Conditions préalables d’application du test d’hypothèse : échantillon aléatoire simple (échantillon représentatif) et distribution normale (Distribution dont la moyenne est 0 et la variance 1)</a:t>
            </a:r>
          </a:p>
          <a:p>
            <a:endParaRPr lang="fr-FR" dirty="0">
              <a:latin typeface="Garamond" panose="02020404030301010803" pitchFamily="18" charset="0"/>
            </a:endParaRPr>
          </a:p>
        </p:txBody>
      </p:sp>
    </p:spTree>
    <p:extLst>
      <p:ext uri="{BB962C8B-B14F-4D97-AF65-F5344CB8AC3E}">
        <p14:creationId xmlns:p14="http://schemas.microsoft.com/office/powerpoint/2010/main" val="3677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B1964-6B54-4606-97FC-3FE5B1129158}"/>
              </a:ext>
            </a:extLst>
          </p:cNvPr>
          <p:cNvSpPr>
            <a:spLocks noGrp="1"/>
          </p:cNvSpPr>
          <p:nvPr>
            <p:ph type="title"/>
          </p:nvPr>
        </p:nvSpPr>
        <p:spPr>
          <a:xfrm>
            <a:off x="376518" y="149972"/>
            <a:ext cx="7382435" cy="724087"/>
          </a:xfrm>
        </p:spPr>
        <p:txBody>
          <a:bodyPr/>
          <a:lstStyle/>
          <a:p>
            <a:pPr algn="ctr"/>
            <a:r>
              <a:rPr lang="fr-FR" b="1" dirty="0">
                <a:latin typeface="Times New Roman" panose="02020603050405020304"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153971CB-2102-4154-9FA4-499AD77543ED}"/>
              </a:ext>
            </a:extLst>
          </p:cNvPr>
          <p:cNvSpPr>
            <a:spLocks noGrp="1"/>
          </p:cNvSpPr>
          <p:nvPr>
            <p:ph idx="1"/>
          </p:nvPr>
        </p:nvSpPr>
        <p:spPr>
          <a:xfrm>
            <a:off x="121024" y="874060"/>
            <a:ext cx="12070976" cy="5983940"/>
          </a:xfrm>
        </p:spPr>
        <p:txBody>
          <a:bodyPr>
            <a:normAutofit lnSpcReduction="10000"/>
          </a:bodyPr>
          <a:lstStyle/>
          <a:p>
            <a:r>
              <a:rPr lang="fr-FR" dirty="0">
                <a:latin typeface="Garamond" panose="02020404030301010803" pitchFamily="18" charset="0"/>
              </a:rPr>
              <a:t>Démarches générales :</a:t>
            </a:r>
          </a:p>
          <a:p>
            <a:r>
              <a:rPr lang="fr-FR" dirty="0">
                <a:latin typeface="Garamond" panose="02020404030301010803" pitchFamily="18" charset="0"/>
              </a:rPr>
              <a:t> 1. Déterminer la nature des données à comparer et le type de comparaison. </a:t>
            </a:r>
          </a:p>
          <a:p>
            <a:r>
              <a:rPr lang="fr-FR" dirty="0">
                <a:latin typeface="Garamond" panose="02020404030301010803" pitchFamily="18" charset="0"/>
              </a:rPr>
              <a:t>2. Poser l’hypothèse nulle (Ho) : Il s’agit d’émettre l’hypothèse selon laquelle il n’ y a pas différence significative entre les moyennes.</a:t>
            </a:r>
          </a:p>
          <a:p>
            <a:r>
              <a:rPr lang="fr-FR" dirty="0">
                <a:latin typeface="Garamond" panose="02020404030301010803" pitchFamily="18" charset="0"/>
              </a:rPr>
              <a:t> Poser l’hypothèse alternative (H1) : Hypothèse selon laquelle il y a une différence significative entre les moyennes.</a:t>
            </a:r>
          </a:p>
          <a:p>
            <a:endParaRPr lang="fr-FR" dirty="0">
              <a:latin typeface="Garamond" panose="02020404030301010803" pitchFamily="18" charset="0"/>
            </a:endParaRPr>
          </a:p>
          <a:p>
            <a:r>
              <a:rPr lang="fr-FR" dirty="0">
                <a:latin typeface="Garamond" panose="02020404030301010803" pitchFamily="18" charset="0"/>
              </a:rPr>
              <a:t> 3. Fixer le risque d’erreur (seuil) α. </a:t>
            </a:r>
          </a:p>
          <a:p>
            <a:r>
              <a:rPr lang="fr-FR" dirty="0">
                <a:latin typeface="Garamond" panose="02020404030301010803" pitchFamily="18" charset="0"/>
              </a:rPr>
              <a:t>4. Calculer le test et comparer à la valeur théorique : Pour la comparaison des moyennes, on utilise le test « t de </a:t>
            </a:r>
            <a:r>
              <a:rPr lang="fr-FR" dirty="0" err="1">
                <a:latin typeface="Garamond" panose="02020404030301010803" pitchFamily="18" charset="0"/>
              </a:rPr>
              <a:t>Student</a:t>
            </a:r>
            <a:r>
              <a:rPr lang="fr-FR" dirty="0">
                <a:latin typeface="Garamond" panose="02020404030301010803" pitchFamily="18" charset="0"/>
              </a:rPr>
              <a:t> ».</a:t>
            </a:r>
          </a:p>
          <a:p>
            <a:r>
              <a:rPr lang="fr-FR" dirty="0">
                <a:latin typeface="Garamond" panose="02020404030301010803" pitchFamily="18" charset="0"/>
              </a:rPr>
              <a:t> 5. Décider si on rejette H0 ou pas : </a:t>
            </a:r>
          </a:p>
          <a:p>
            <a:r>
              <a:rPr lang="fr-FR" dirty="0">
                <a:latin typeface="Garamond" panose="02020404030301010803" pitchFamily="18" charset="0"/>
              </a:rPr>
              <a:t>6. Tirer la conclusion en précisant le niveau de signification obtenu dans les tables : Il s’agira de confirmer ou d’infirmer l’hypothèse nulle de départ.</a:t>
            </a:r>
          </a:p>
        </p:txBody>
      </p:sp>
    </p:spTree>
    <p:extLst>
      <p:ext uri="{BB962C8B-B14F-4D97-AF65-F5344CB8AC3E}">
        <p14:creationId xmlns:p14="http://schemas.microsoft.com/office/powerpoint/2010/main" val="16314993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96936-C65A-47F1-8564-F91648D93FE7}"/>
              </a:ext>
            </a:extLst>
          </p:cNvPr>
          <p:cNvSpPr>
            <a:spLocks noGrp="1"/>
          </p:cNvSpPr>
          <p:nvPr>
            <p:ph type="title"/>
          </p:nvPr>
        </p:nvSpPr>
        <p:spPr>
          <a:xfrm>
            <a:off x="838200" y="365126"/>
            <a:ext cx="6100482" cy="993028"/>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18B7496-79DD-430A-B4C5-27D8F05976BB}"/>
                  </a:ext>
                </a:extLst>
              </p:cNvPr>
              <p:cNvSpPr>
                <a:spLocks noGrp="1"/>
              </p:cNvSpPr>
              <p:nvPr>
                <p:ph idx="1"/>
              </p:nvPr>
            </p:nvSpPr>
            <p:spPr>
              <a:xfrm>
                <a:off x="363072" y="1264024"/>
                <a:ext cx="8767482" cy="5217457"/>
              </a:xfrm>
            </p:spPr>
            <p:txBody>
              <a:bodyPr>
                <a:normAutofit/>
              </a:bodyPr>
              <a:lstStyle/>
              <a:p>
                <a:r>
                  <a:rPr lang="fr-FR" dirty="0">
                    <a:latin typeface="Garamond" panose="02020404030301010803" pitchFamily="18" charset="0"/>
                  </a:rPr>
                  <a:t>Comparaison d’une moyenne d’un échantillon à une moyenne théorique.</a:t>
                </a:r>
              </a:p>
              <a:p>
                <a:r>
                  <a:rPr lang="fr-FR" dirty="0">
                    <a:latin typeface="Garamond" panose="02020404030301010803" pitchFamily="18" charset="0"/>
                  </a:rPr>
                  <a:t>Si σ est connu on utilise le test Z</a:t>
                </a:r>
              </a:p>
              <a:p>
                <a:r>
                  <a:rPr lang="fr-FR" dirty="0">
                    <a:latin typeface="Garamond" panose="02020404030301010803" pitchFamily="18" charset="0"/>
                  </a:rPr>
                  <a:t>Z=</a:t>
                </a:r>
                <a14:m>
                  <m:oMath xmlns:m="http://schemas.openxmlformats.org/officeDocument/2006/math">
                    <m:f>
                      <m:fPr>
                        <m:ctrlPr>
                          <a:rPr lang="fr-FR" i="1" smtClean="0">
                            <a:latin typeface="Cambria Math" panose="02040503050406030204" pitchFamily="18" charset="0"/>
                          </a:rPr>
                        </m:ctrlPr>
                      </m:fPr>
                      <m:num>
                        <m:d>
                          <m:dPr>
                            <m:begChr m:val="|"/>
                            <m:endChr m:val="|"/>
                            <m:ctrlPr>
                              <a:rPr lang="fr-FR" i="1" smtClean="0">
                                <a:latin typeface="Cambria Math" panose="02040503050406030204" pitchFamily="18" charset="0"/>
                              </a:rPr>
                            </m:ctrlPr>
                          </m:dPr>
                          <m:e>
                            <m:r>
                              <a:rPr lang="fr-FR" i="1" smtClean="0">
                                <a:latin typeface="Cambria Math" panose="02040503050406030204" pitchFamily="18" charset="0"/>
                              </a:rPr>
                              <m:t>𝜇</m:t>
                            </m:r>
                            <m:r>
                              <a:rPr lang="fr-FR" i="1" smtClean="0">
                                <a:latin typeface="Cambria Math" panose="02040503050406030204" pitchFamily="18" charset="0"/>
                              </a:rPr>
                              <m:t>−</m:t>
                            </m:r>
                            <m:acc>
                              <m:accPr>
                                <m:chr m:val="̅"/>
                                <m:ctrlPr>
                                  <a:rPr lang="fr-FR" i="1" smtClean="0">
                                    <a:latin typeface="Cambria Math" panose="02040503050406030204" pitchFamily="18" charset="0"/>
                                  </a:rPr>
                                </m:ctrlPr>
                              </m:accPr>
                              <m:e>
                                <m:r>
                                  <a:rPr lang="fr-FR" i="1" smtClean="0">
                                    <a:latin typeface="Cambria Math" panose="02040503050406030204" pitchFamily="18" charset="0"/>
                                  </a:rPr>
                                  <m:t>𝑥</m:t>
                                </m:r>
                              </m:e>
                            </m:acc>
                          </m:e>
                        </m:d>
                      </m:num>
                      <m:den>
                        <m:f>
                          <m:fPr>
                            <m:type m:val="lin"/>
                            <m:ctrlPr>
                              <a:rPr lang="fr-FR" i="1" smtClean="0">
                                <a:latin typeface="Cambria Math" panose="02040503050406030204" pitchFamily="18" charset="0"/>
                              </a:rPr>
                            </m:ctrlPr>
                          </m:fPr>
                          <m:num>
                            <m:r>
                              <a:rPr lang="fr-FR" i="1" smtClean="0">
                                <a:latin typeface="Cambria Math" panose="02040503050406030204" pitchFamily="18" charset="0"/>
                              </a:rPr>
                              <m:t>𝜎</m:t>
                            </m:r>
                          </m:num>
                          <m:den>
                            <m:rad>
                              <m:radPr>
                                <m:degHide m:val="on"/>
                                <m:ctrlPr>
                                  <a:rPr lang="fr-FR" i="1" smtClean="0">
                                    <a:latin typeface="Cambria Math" panose="02040503050406030204" pitchFamily="18" charset="0"/>
                                  </a:rPr>
                                </m:ctrlPr>
                              </m:radPr>
                              <m:deg/>
                              <m:e>
                                <m:r>
                                  <a:rPr lang="fr-FR" i="1" smtClean="0">
                                    <a:latin typeface="Cambria Math" panose="02040503050406030204" pitchFamily="18" charset="0"/>
                                  </a:rPr>
                                  <m:t>𝑛</m:t>
                                </m:r>
                              </m:e>
                            </m:rad>
                          </m:den>
                        </m:f>
                      </m:den>
                    </m:f>
                  </m:oMath>
                </a14:m>
                <a:r>
                  <a:rPr lang="fr-FR" dirty="0">
                    <a:latin typeface="Garamond" panose="02020404030301010803" pitchFamily="18" charset="0"/>
                  </a:rPr>
                  <a:t> </a:t>
                </a:r>
              </a:p>
              <a:p>
                <a:endParaRPr lang="fr-FR" dirty="0">
                  <a:latin typeface="Garamond" panose="02020404030301010803" pitchFamily="18" charset="0"/>
                </a:endParaRPr>
              </a:p>
              <a:p>
                <a:r>
                  <a:rPr lang="fr-FR" dirty="0">
                    <a:latin typeface="Garamond" panose="02020404030301010803" pitchFamily="18" charset="0"/>
                  </a:rPr>
                  <a:t>Si σ est inconnu on utilise le test t de </a:t>
                </a:r>
                <a:r>
                  <a:rPr lang="fr-FR" dirty="0" err="1">
                    <a:latin typeface="Garamond" panose="02020404030301010803" pitchFamily="18" charset="0"/>
                  </a:rPr>
                  <a:t>Student</a:t>
                </a:r>
                <a:endParaRPr lang="fr-FR" dirty="0">
                  <a:latin typeface="Garamond" panose="02020404030301010803" pitchFamily="18" charset="0"/>
                </a:endParaRPr>
              </a:p>
              <a:p>
                <a:r>
                  <a:rPr lang="fr-FR" dirty="0">
                    <a:latin typeface="Garamond" panose="02020404030301010803" pitchFamily="18" charset="0"/>
                  </a:rPr>
                  <a:t>t= </a:t>
                </a:r>
                <a14:m>
                  <m:oMath xmlns:m="http://schemas.openxmlformats.org/officeDocument/2006/math">
                    <m:f>
                      <m:fPr>
                        <m:ctrlPr>
                          <a:rPr lang="fr-FR" i="1">
                            <a:latin typeface="Cambria Math" panose="02040503050406030204" pitchFamily="18" charset="0"/>
                          </a:rPr>
                        </m:ctrlPr>
                      </m:fPr>
                      <m:num>
                        <m:d>
                          <m:dPr>
                            <m:begChr m:val="|"/>
                            <m:endChr m:val="|"/>
                            <m:ctrlPr>
                              <a:rPr lang="fr-FR" i="1">
                                <a:latin typeface="Cambria Math" panose="02040503050406030204" pitchFamily="18" charset="0"/>
                              </a:rPr>
                            </m:ctrlPr>
                          </m:dPr>
                          <m:e>
                            <m:r>
                              <a:rPr lang="fr-FR" i="1">
                                <a:latin typeface="Cambria Math" panose="02040503050406030204" pitchFamily="18" charset="0"/>
                              </a:rPr>
                              <m:t>𝜇</m:t>
                            </m:r>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𝑥</m:t>
                                </m:r>
                              </m:e>
                            </m:acc>
                          </m:e>
                        </m:d>
                      </m:num>
                      <m:den>
                        <m:f>
                          <m:fPr>
                            <m:type m:val="lin"/>
                            <m:ctrlPr>
                              <a:rPr lang="fr-FR" i="1">
                                <a:latin typeface="Cambria Math" panose="02040503050406030204" pitchFamily="18" charset="0"/>
                              </a:rPr>
                            </m:ctrlPr>
                          </m:fPr>
                          <m:num>
                            <m:r>
                              <a:rPr lang="fr-FR" b="0" i="1" smtClean="0">
                                <a:latin typeface="Cambria Math" panose="02040503050406030204" pitchFamily="18" charset="0"/>
                              </a:rPr>
                              <m:t>𝑠</m:t>
                            </m:r>
                          </m:num>
                          <m:den>
                            <m:rad>
                              <m:radPr>
                                <m:degHide m:val="on"/>
                                <m:ctrlPr>
                                  <a:rPr lang="fr-FR" i="1">
                                    <a:latin typeface="Cambria Math" panose="02040503050406030204" pitchFamily="18" charset="0"/>
                                  </a:rPr>
                                </m:ctrlPr>
                              </m:radPr>
                              <m:deg/>
                              <m:e>
                                <m:r>
                                  <a:rPr lang="fr-FR" i="1">
                                    <a:latin typeface="Cambria Math" panose="02040503050406030204" pitchFamily="18" charset="0"/>
                                  </a:rPr>
                                  <m:t>𝑛</m:t>
                                </m:r>
                              </m:e>
                            </m:rad>
                          </m:den>
                        </m:f>
                      </m:den>
                    </m:f>
                  </m:oMath>
                </a14:m>
                <a:r>
                  <a:rPr lang="fr-FR" dirty="0">
                    <a:latin typeface="Garamond" panose="02020404030301010803" pitchFamily="18" charset="0"/>
                  </a:rPr>
                  <a:t> </a:t>
                </a:r>
              </a:p>
              <a:p>
                <a:endParaRPr lang="fr-FR" dirty="0">
                  <a:latin typeface="Garamond" panose="02020404030301010803" pitchFamily="18" charset="0"/>
                </a:endParaRPr>
              </a:p>
              <a:p>
                <a:r>
                  <a:rPr lang="fr-FR" dirty="0">
                    <a:latin typeface="Garamond" panose="02020404030301010803" pitchFamily="18" charset="0"/>
                  </a:rPr>
                  <a:t>Le degré de liberté est égal à n-1 </a:t>
                </a:r>
              </a:p>
              <a:p>
                <a:endParaRPr lang="fr-FR" dirty="0"/>
              </a:p>
            </p:txBody>
          </p:sp>
        </mc:Choice>
        <mc:Fallback xmlns="">
          <p:sp>
            <p:nvSpPr>
              <p:cNvPr id="3" name="Espace réservé du contenu 2">
                <a:extLst>
                  <a:ext uri="{FF2B5EF4-FFF2-40B4-BE49-F238E27FC236}">
                    <a16:creationId xmlns:a16="http://schemas.microsoft.com/office/drawing/2014/main" id="{218B7496-79DD-430A-B4C5-27D8F05976BB}"/>
                  </a:ext>
                </a:extLst>
              </p:cNvPr>
              <p:cNvSpPr>
                <a:spLocks noGrp="1" noRot="1" noChangeAspect="1" noMove="1" noResize="1" noEditPoints="1" noAdjustHandles="1" noChangeArrowheads="1" noChangeShapeType="1" noTextEdit="1"/>
              </p:cNvSpPr>
              <p:nvPr>
                <p:ph idx="1"/>
              </p:nvPr>
            </p:nvSpPr>
            <p:spPr>
              <a:xfrm>
                <a:off x="363072" y="1264024"/>
                <a:ext cx="8767482" cy="5217457"/>
              </a:xfrm>
              <a:blipFill>
                <a:blip r:embed="rId2"/>
                <a:stretch>
                  <a:fillRect l="-1252" t="-1986"/>
                </a:stretch>
              </a:blipFill>
            </p:spPr>
            <p:txBody>
              <a:bodyPr/>
              <a:lstStyle/>
              <a:p>
                <a:r>
                  <a:rPr lang="fr-FR">
                    <a:noFill/>
                  </a:rPr>
                  <a:t> </a:t>
                </a:r>
              </a:p>
            </p:txBody>
          </p:sp>
        </mc:Fallback>
      </mc:AlternateContent>
    </p:spTree>
    <p:extLst>
      <p:ext uri="{BB962C8B-B14F-4D97-AF65-F5344CB8AC3E}">
        <p14:creationId xmlns:p14="http://schemas.microsoft.com/office/powerpoint/2010/main" val="457518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06844-A13E-43A0-911A-E003F92F524C}"/>
              </a:ext>
            </a:extLst>
          </p:cNvPr>
          <p:cNvSpPr>
            <a:spLocks noGrp="1"/>
          </p:cNvSpPr>
          <p:nvPr>
            <p:ph type="title"/>
          </p:nvPr>
        </p:nvSpPr>
        <p:spPr>
          <a:xfrm>
            <a:off x="838200" y="365126"/>
            <a:ext cx="6692153" cy="1302310"/>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E2ADB8A-56F7-4F43-B884-F4069A26F7E1}"/>
              </a:ext>
            </a:extLst>
          </p:cNvPr>
          <p:cNvSpPr>
            <a:spLocks noGrp="1"/>
          </p:cNvSpPr>
          <p:nvPr>
            <p:ph idx="1"/>
          </p:nvPr>
        </p:nvSpPr>
        <p:spPr>
          <a:xfrm>
            <a:off x="282388" y="1559859"/>
            <a:ext cx="11631706" cy="4800600"/>
          </a:xfrm>
        </p:spPr>
        <p:txBody>
          <a:bodyPr/>
          <a:lstStyle/>
          <a:p>
            <a:pPr algn="just"/>
            <a:r>
              <a:rPr lang="fr-FR" dirty="0">
                <a:latin typeface="Garamond" panose="02020404030301010803" pitchFamily="18" charset="0"/>
              </a:rPr>
              <a:t>Exemple: Le volume cellulaire moyen (MCV) est mesuré chez 15 enfants de 5 ans souffrant de drépanocytose homozygote (SS). Les résultats sont les suivants Moyenne du MCV des 15 enfants : 84, écart-type 8.324. La valeur moyenne chez les enfants normaux de cet âge est retrouvée dans un texte de référence. Elle est de 80. </a:t>
            </a:r>
          </a:p>
          <a:p>
            <a:pPr algn="just"/>
            <a:r>
              <a:rPr lang="fr-FR" dirty="0">
                <a:latin typeface="Garamond" panose="02020404030301010803" pitchFamily="18" charset="0"/>
              </a:rPr>
              <a:t>Le texte ne donne pas l’écart-type. Question : y a-t-il une évidence par notre échantillon que la moyenne du MCV des enfants de 5 ans souffrant de drépanocytose SS soit différente de la moyenne chez les enfants normaux ?</a:t>
            </a:r>
          </a:p>
        </p:txBody>
      </p:sp>
    </p:spTree>
    <p:extLst>
      <p:ext uri="{BB962C8B-B14F-4D97-AF65-F5344CB8AC3E}">
        <p14:creationId xmlns:p14="http://schemas.microsoft.com/office/powerpoint/2010/main" val="39250135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E5590-B150-48DB-B8C4-F163DB7D3F90}"/>
              </a:ext>
            </a:extLst>
          </p:cNvPr>
          <p:cNvSpPr>
            <a:spLocks noGrp="1"/>
          </p:cNvSpPr>
          <p:nvPr>
            <p:ph type="title"/>
          </p:nvPr>
        </p:nvSpPr>
        <p:spPr>
          <a:xfrm>
            <a:off x="475129" y="136525"/>
            <a:ext cx="6073588" cy="925793"/>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6BB3F431-9EDC-44E8-8710-3C1F6696DAD4}"/>
                  </a:ext>
                </a:extLst>
              </p:cNvPr>
              <p:cNvSpPr>
                <a:spLocks noGrp="1"/>
              </p:cNvSpPr>
              <p:nvPr>
                <p:ph idx="1"/>
              </p:nvPr>
            </p:nvSpPr>
            <p:spPr>
              <a:xfrm>
                <a:off x="286870" y="1062318"/>
                <a:ext cx="10564906" cy="5230906"/>
              </a:xfrm>
            </p:spPr>
            <p:txBody>
              <a:bodyPr/>
              <a:lstStyle/>
              <a:p>
                <a:r>
                  <a:rPr lang="fr-FR" dirty="0">
                    <a:latin typeface="Garamond" panose="02020404030301010803" pitchFamily="18" charset="0"/>
                  </a:rPr>
                  <a:t>Les données : </a:t>
                </a:r>
              </a:p>
              <a:p>
                <a:r>
                  <a:rPr lang="fr-FR" dirty="0">
                    <a:latin typeface="Garamond" panose="02020404030301010803" pitchFamily="18" charset="0"/>
                  </a:rPr>
                  <a:t>µpop = 80 ;</a:t>
                </a:r>
              </a:p>
              <a:p>
                <a:r>
                  <a:rPr lang="fr-FR" dirty="0">
                    <a:latin typeface="Garamond" panose="02020404030301010803" pitchFamily="18" charset="0"/>
                  </a:rPr>
                  <a:t> </a:t>
                </a:r>
                <a:r>
                  <a:rPr lang="fr-FR" dirty="0" err="1">
                    <a:latin typeface="Garamond" panose="02020404030301010803" pitchFamily="18" charset="0"/>
                  </a:rPr>
                  <a:t>σpop</a:t>
                </a:r>
                <a:r>
                  <a:rPr lang="fr-FR" dirty="0">
                    <a:latin typeface="Garamond" panose="02020404030301010803" pitchFamily="18" charset="0"/>
                  </a:rPr>
                  <a:t> = ? </a:t>
                </a:r>
              </a:p>
              <a:p>
                <a14:m>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i="1" smtClean="0">
                                <a:latin typeface="Cambria Math" panose="02040503050406030204" pitchFamily="18" charset="0"/>
                              </a:rPr>
                              <m:t>𝑥</m:t>
                            </m:r>
                          </m:e>
                        </m:acc>
                      </m:e>
                      <m:sub>
                        <m:r>
                          <a:rPr lang="fr-FR" i="1" smtClean="0">
                            <a:latin typeface="Cambria Math" panose="02040503050406030204" pitchFamily="18" charset="0"/>
                          </a:rPr>
                          <m:t>𝑠𝑠</m:t>
                        </m:r>
                      </m:sub>
                    </m:sSub>
                  </m:oMath>
                </a14:m>
                <a:r>
                  <a:rPr lang="fr-FR" dirty="0">
                    <a:latin typeface="Garamond" panose="02020404030301010803" pitchFamily="18" charset="0"/>
                  </a:rPr>
                  <a:t>= 84 ;</a:t>
                </a:r>
              </a:p>
              <a:p>
                <a:r>
                  <a:rPr lang="fr-FR" dirty="0">
                    <a:latin typeface="Garamond" panose="02020404030301010803" pitchFamily="18" charset="0"/>
                  </a:rPr>
                  <a:t> S(</a:t>
                </a:r>
                <a:r>
                  <a:rPr lang="fr-FR" dirty="0" err="1">
                    <a:latin typeface="Garamond" panose="02020404030301010803" pitchFamily="18" charset="0"/>
                  </a:rPr>
                  <a:t>ss</a:t>
                </a:r>
                <a:r>
                  <a:rPr lang="fr-FR" dirty="0">
                    <a:latin typeface="Garamond" panose="02020404030301010803" pitchFamily="18" charset="0"/>
                  </a:rPr>
                  <a:t>) = 8.324</a:t>
                </a:r>
              </a:p>
              <a:p>
                <a:endParaRPr lang="fr-FR" dirty="0">
                  <a:latin typeface="Garamond" panose="02020404030301010803" pitchFamily="18" charset="0"/>
                </a:endParaRPr>
              </a:p>
              <a:p>
                <a:r>
                  <a:rPr lang="fr-FR" dirty="0">
                    <a:latin typeface="Garamond" panose="02020404030301010803" pitchFamily="18" charset="0"/>
                  </a:rPr>
                  <a:t>1) On utilisera le test t de </a:t>
                </a:r>
                <a:r>
                  <a:rPr lang="fr-FR" dirty="0" err="1">
                    <a:latin typeface="Garamond" panose="02020404030301010803" pitchFamily="18" charset="0"/>
                  </a:rPr>
                  <a:t>Student</a:t>
                </a:r>
                <a:r>
                  <a:rPr lang="fr-FR" dirty="0">
                    <a:latin typeface="Garamond" panose="02020404030301010803" pitchFamily="18" charset="0"/>
                  </a:rPr>
                  <a:t> pour comparer la moyenne d’échantillon </a:t>
                </a:r>
                <a14:m>
                  <m:oMath xmlns:m="http://schemas.openxmlformats.org/officeDocument/2006/math">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𝑥</m:t>
                            </m:r>
                          </m:e>
                        </m:acc>
                      </m:e>
                      <m:sub>
                        <m:r>
                          <a:rPr lang="fr-FR" i="1">
                            <a:latin typeface="Cambria Math" panose="02040503050406030204" pitchFamily="18" charset="0"/>
                          </a:rPr>
                          <m:t>𝑠𝑠</m:t>
                        </m:r>
                      </m:sub>
                    </m:sSub>
                  </m:oMath>
                </a14:m>
                <a:r>
                  <a:rPr lang="fr-FR" dirty="0">
                    <a:latin typeface="Garamond" panose="02020404030301010803" pitchFamily="18" charset="0"/>
                  </a:rPr>
                  <a:t> à la moyenne théorique µpop</a:t>
                </a:r>
              </a:p>
              <a:p>
                <a:endParaRPr lang="fr-FR" dirty="0"/>
              </a:p>
            </p:txBody>
          </p:sp>
        </mc:Choice>
        <mc:Fallback xmlns="">
          <p:sp>
            <p:nvSpPr>
              <p:cNvPr id="3" name="Espace réservé du contenu 2">
                <a:extLst>
                  <a:ext uri="{FF2B5EF4-FFF2-40B4-BE49-F238E27FC236}">
                    <a16:creationId xmlns:a16="http://schemas.microsoft.com/office/drawing/2014/main" id="{6BB3F431-9EDC-44E8-8710-3C1F6696DAD4}"/>
                  </a:ext>
                </a:extLst>
              </p:cNvPr>
              <p:cNvSpPr>
                <a:spLocks noGrp="1" noRot="1" noChangeAspect="1" noMove="1" noResize="1" noEditPoints="1" noAdjustHandles="1" noChangeArrowheads="1" noChangeShapeType="1" noTextEdit="1"/>
              </p:cNvSpPr>
              <p:nvPr>
                <p:ph idx="1"/>
              </p:nvPr>
            </p:nvSpPr>
            <p:spPr>
              <a:xfrm>
                <a:off x="286870" y="1062318"/>
                <a:ext cx="10564906" cy="5230906"/>
              </a:xfrm>
              <a:blipFill>
                <a:blip r:embed="rId2"/>
                <a:stretch>
                  <a:fillRect l="-1039" t="-1981"/>
                </a:stretch>
              </a:blipFill>
            </p:spPr>
            <p:txBody>
              <a:bodyPr/>
              <a:lstStyle/>
              <a:p>
                <a:r>
                  <a:rPr lang="fr-FR">
                    <a:noFill/>
                  </a:rPr>
                  <a:t> </a:t>
                </a:r>
              </a:p>
            </p:txBody>
          </p:sp>
        </mc:Fallback>
      </mc:AlternateContent>
    </p:spTree>
    <p:extLst>
      <p:ext uri="{BB962C8B-B14F-4D97-AF65-F5344CB8AC3E}">
        <p14:creationId xmlns:p14="http://schemas.microsoft.com/office/powerpoint/2010/main" val="14514122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7EBCC-64AD-404D-8C19-340D46E50FE6}"/>
              </a:ext>
            </a:extLst>
          </p:cNvPr>
          <p:cNvSpPr>
            <a:spLocks noGrp="1"/>
          </p:cNvSpPr>
          <p:nvPr>
            <p:ph type="title"/>
          </p:nvPr>
        </p:nvSpPr>
        <p:spPr>
          <a:xfrm>
            <a:off x="259975" y="0"/>
            <a:ext cx="5979459" cy="1073710"/>
          </a:xfrm>
        </p:spPr>
        <p:txBody>
          <a:bodyPr>
            <a:normAutofit/>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6764FEFD-7E7F-457B-AAEB-9E69ACC64A3F}"/>
              </a:ext>
            </a:extLst>
          </p:cNvPr>
          <p:cNvSpPr>
            <a:spLocks noGrp="1"/>
          </p:cNvSpPr>
          <p:nvPr>
            <p:ph idx="1"/>
          </p:nvPr>
        </p:nvSpPr>
        <p:spPr>
          <a:xfrm>
            <a:off x="161365" y="1331259"/>
            <a:ext cx="11335870" cy="5365376"/>
          </a:xfrm>
        </p:spPr>
        <p:txBody>
          <a:bodyPr>
            <a:normAutofit lnSpcReduction="10000"/>
          </a:bodyPr>
          <a:lstStyle/>
          <a:p>
            <a:pPr marL="0" indent="0" algn="just">
              <a:buNone/>
            </a:pPr>
            <a:r>
              <a:rPr lang="fr-FR" dirty="0">
                <a:latin typeface="Garamond" panose="02020404030301010803" pitchFamily="18" charset="0"/>
              </a:rPr>
              <a:t>2) Choix des hypothèses</a:t>
            </a:r>
          </a:p>
          <a:p>
            <a:pPr algn="just">
              <a:buFont typeface="Wingdings" panose="05000000000000000000" pitchFamily="2" charset="2"/>
              <a:buChar char="v"/>
            </a:pPr>
            <a:r>
              <a:rPr lang="fr-FR" dirty="0">
                <a:latin typeface="Garamond" panose="02020404030301010803" pitchFamily="18" charset="0"/>
              </a:rPr>
              <a:t> L’hypothèse nulle est:</a:t>
            </a:r>
          </a:p>
          <a:p>
            <a:pPr algn="just"/>
            <a:r>
              <a:rPr lang="fr-FR" dirty="0">
                <a:latin typeface="Garamond" panose="02020404030301010803" pitchFamily="18" charset="0"/>
              </a:rPr>
              <a:t> Littéraire : le taux moyen de MCV chez les enfants de 5 ans souffrant de drépanocytose SS est égal au taux moyen de MCV chez les enfants normaux.</a:t>
            </a:r>
          </a:p>
          <a:p>
            <a:pPr algn="just"/>
            <a:r>
              <a:rPr lang="fr-FR" dirty="0">
                <a:latin typeface="Garamond" panose="02020404030301010803" pitchFamily="18" charset="0"/>
              </a:rPr>
              <a:t> Mathématiques : </a:t>
            </a:r>
            <a:r>
              <a:rPr lang="fr-FR" b="1" dirty="0">
                <a:latin typeface="Garamond" panose="02020404030301010803" pitchFamily="18" charset="0"/>
              </a:rPr>
              <a:t>H0 : µSS = µpop = 80</a:t>
            </a:r>
          </a:p>
          <a:p>
            <a:pPr algn="just">
              <a:buFont typeface="Wingdings" panose="05000000000000000000" pitchFamily="2" charset="2"/>
              <a:buChar char="v"/>
            </a:pPr>
            <a:r>
              <a:rPr lang="fr-FR" dirty="0">
                <a:latin typeface="Garamond" panose="02020404030301010803" pitchFamily="18" charset="0"/>
              </a:rPr>
              <a:t> L’hypothèse alternative est:</a:t>
            </a:r>
          </a:p>
          <a:p>
            <a:pPr algn="just"/>
            <a:r>
              <a:rPr lang="fr-FR" dirty="0">
                <a:latin typeface="Garamond" panose="02020404030301010803" pitchFamily="18" charset="0"/>
              </a:rPr>
              <a:t> Littéraire : le taux moyen de MCV chez les enfants de 5 ans souffrant de drépanocytose SS est différent du taux moyen de MCV chez les enfants normaux. </a:t>
            </a:r>
          </a:p>
          <a:p>
            <a:pPr algn="just"/>
            <a:r>
              <a:rPr lang="fr-FR" dirty="0">
                <a:latin typeface="Garamond" panose="02020404030301010803" pitchFamily="18" charset="0"/>
              </a:rPr>
              <a:t>Mathématique : </a:t>
            </a:r>
            <a:r>
              <a:rPr lang="fr-FR" b="1" dirty="0">
                <a:latin typeface="Garamond" panose="02020404030301010803" pitchFamily="18" charset="0"/>
              </a:rPr>
              <a:t>H0 : µSS ≠ µpop ≠ 80</a:t>
            </a:r>
            <a:r>
              <a:rPr lang="fr-FR" dirty="0">
                <a:latin typeface="Garamond" panose="02020404030301010803" pitchFamily="18" charset="0"/>
              </a:rPr>
              <a:t>. </a:t>
            </a:r>
          </a:p>
          <a:p>
            <a:pPr marL="0" indent="0" algn="just">
              <a:buNone/>
            </a:pPr>
            <a:r>
              <a:rPr lang="fr-FR" dirty="0">
                <a:latin typeface="Garamond" panose="02020404030301010803" pitchFamily="18" charset="0"/>
              </a:rPr>
              <a:t>3) Choisissons un seuil de décision statistique α à 5% soit 0.05. </a:t>
            </a:r>
          </a:p>
          <a:p>
            <a:pPr algn="just"/>
            <a:r>
              <a:rPr lang="fr-FR" dirty="0">
                <a:latin typeface="Garamond" panose="02020404030301010803" pitchFamily="18" charset="0"/>
              </a:rPr>
              <a:t>Calculons la statistique t et la p-valeur associée </a:t>
            </a:r>
            <a:r>
              <a:rPr lang="fr-FR" dirty="0"/>
              <a:t>:</a:t>
            </a:r>
          </a:p>
        </p:txBody>
      </p:sp>
    </p:spTree>
    <p:extLst>
      <p:ext uri="{BB962C8B-B14F-4D97-AF65-F5344CB8AC3E}">
        <p14:creationId xmlns:p14="http://schemas.microsoft.com/office/powerpoint/2010/main" val="12024888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6453F-D40F-445E-922E-F3963BAC87E8}"/>
              </a:ext>
            </a:extLst>
          </p:cNvPr>
          <p:cNvSpPr>
            <a:spLocks noGrp="1"/>
          </p:cNvSpPr>
          <p:nvPr>
            <p:ph type="title"/>
          </p:nvPr>
        </p:nvSpPr>
        <p:spPr>
          <a:xfrm>
            <a:off x="192741" y="96184"/>
            <a:ext cx="5885330" cy="912346"/>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1A1874D0-F916-4B54-88E4-8D7293F3966F}"/>
                  </a:ext>
                </a:extLst>
              </p:cNvPr>
              <p:cNvSpPr>
                <a:spLocks noGrp="1"/>
              </p:cNvSpPr>
              <p:nvPr>
                <p:ph idx="1"/>
              </p:nvPr>
            </p:nvSpPr>
            <p:spPr>
              <a:xfrm>
                <a:off x="192741" y="1183340"/>
                <a:ext cx="11654118" cy="5513295"/>
              </a:xfrm>
            </p:spPr>
            <p:txBody>
              <a:bodyPr>
                <a:normAutofit/>
              </a:bodyPr>
              <a:lstStyle/>
              <a:p>
                <a:endParaRPr lang="fr-FR" sz="3200" b="1" dirty="0">
                  <a:latin typeface="Times New Roman" panose="02020603050405020304" pitchFamily="18" charset="0"/>
                  <a:cs typeface="Times New Roman" panose="02020603050405020304" pitchFamily="18" charset="0"/>
                </a:endParaRPr>
              </a:p>
              <a:p>
                <a:pPr marL="0" indent="0">
                  <a:buNone/>
                </a:pPr>
                <a:r>
                  <a:rPr lang="fr-FR" sz="3200" b="1" dirty="0">
                    <a:latin typeface="Times New Roman" panose="02020603050405020304" pitchFamily="18" charset="0"/>
                    <a:cs typeface="Times New Roman" panose="02020603050405020304" pitchFamily="18" charset="0"/>
                  </a:rPr>
                  <a:t>4) t= </a:t>
                </a:r>
                <a14:m>
                  <m:oMath xmlns:m="http://schemas.openxmlformats.org/officeDocument/2006/math">
                    <m:f>
                      <m:fPr>
                        <m:ctrlPr>
                          <a:rPr lang="fr-FR" sz="3200" b="1" i="1">
                            <a:latin typeface="Cambria Math" panose="02040503050406030204" pitchFamily="18" charset="0"/>
                          </a:rPr>
                        </m:ctrlPr>
                      </m:fPr>
                      <m:num>
                        <m:d>
                          <m:dPr>
                            <m:begChr m:val="|"/>
                            <m:endChr m:val="|"/>
                            <m:ctrlPr>
                              <a:rPr lang="fr-FR" sz="3200" b="1" i="1">
                                <a:latin typeface="Cambria Math" panose="02040503050406030204" pitchFamily="18" charset="0"/>
                              </a:rPr>
                            </m:ctrlPr>
                          </m:dPr>
                          <m:e>
                            <m:r>
                              <a:rPr lang="fr-FR" sz="3200" b="1" i="1">
                                <a:latin typeface="Cambria Math" panose="02040503050406030204" pitchFamily="18" charset="0"/>
                              </a:rPr>
                              <m:t>𝝁</m:t>
                            </m:r>
                            <m:r>
                              <a:rPr lang="fr-FR" sz="3200" b="1" i="1">
                                <a:latin typeface="Cambria Math" panose="02040503050406030204" pitchFamily="18" charset="0"/>
                              </a:rPr>
                              <m:t>−</m:t>
                            </m:r>
                            <m:acc>
                              <m:accPr>
                                <m:chr m:val="̅"/>
                                <m:ctrlPr>
                                  <a:rPr lang="fr-FR" sz="3200" b="1" i="1">
                                    <a:latin typeface="Cambria Math" panose="02040503050406030204" pitchFamily="18" charset="0"/>
                                  </a:rPr>
                                </m:ctrlPr>
                              </m:accPr>
                              <m:e>
                                <m:r>
                                  <a:rPr lang="fr-FR" sz="3200" b="1" i="1">
                                    <a:latin typeface="Cambria Math" panose="02040503050406030204" pitchFamily="18" charset="0"/>
                                  </a:rPr>
                                  <m:t>𝒙</m:t>
                                </m:r>
                              </m:e>
                            </m:acc>
                          </m:e>
                        </m:d>
                      </m:num>
                      <m:den>
                        <m:f>
                          <m:fPr>
                            <m:type m:val="lin"/>
                            <m:ctrlPr>
                              <a:rPr lang="fr-FR" sz="3200" b="1" i="1">
                                <a:latin typeface="Cambria Math" panose="02040503050406030204" pitchFamily="18" charset="0"/>
                              </a:rPr>
                            </m:ctrlPr>
                          </m:fPr>
                          <m:num>
                            <m:r>
                              <a:rPr lang="fr-FR" sz="3200" b="1" i="1">
                                <a:latin typeface="Cambria Math" panose="02040503050406030204" pitchFamily="18" charset="0"/>
                              </a:rPr>
                              <m:t>𝒔</m:t>
                            </m:r>
                          </m:num>
                          <m:den>
                            <m:rad>
                              <m:radPr>
                                <m:degHide m:val="on"/>
                                <m:ctrlPr>
                                  <a:rPr lang="fr-FR" sz="3200" b="1" i="1">
                                    <a:latin typeface="Cambria Math" panose="02040503050406030204" pitchFamily="18" charset="0"/>
                                  </a:rPr>
                                </m:ctrlPr>
                              </m:radPr>
                              <m:deg/>
                              <m:e>
                                <m:r>
                                  <a:rPr lang="fr-FR" sz="3200" b="1" i="1">
                                    <a:latin typeface="Cambria Math" panose="02040503050406030204" pitchFamily="18" charset="0"/>
                                  </a:rPr>
                                  <m:t>𝒏</m:t>
                                </m:r>
                              </m:e>
                            </m:rad>
                          </m:den>
                        </m:f>
                      </m:den>
                    </m:f>
                  </m:oMath>
                </a14:m>
                <a:r>
                  <a:rPr lang="fr-FR" sz="3200" b="1" dirty="0">
                    <a:latin typeface="Times New Roman" panose="02020603050405020304" pitchFamily="18" charset="0"/>
                    <a:cs typeface="Times New Roman" panose="02020603050405020304" pitchFamily="18" charset="0"/>
                  </a:rPr>
                  <a:t> = </a:t>
                </a:r>
                <a14:m>
                  <m:oMath xmlns:m="http://schemas.openxmlformats.org/officeDocument/2006/math">
                    <m:f>
                      <m:fPr>
                        <m:ctrlPr>
                          <a:rPr lang="fr-FR" sz="3200" b="1" i="1">
                            <a:latin typeface="Cambria Math" panose="02040503050406030204" pitchFamily="18" charset="0"/>
                          </a:rPr>
                        </m:ctrlPr>
                      </m:fPr>
                      <m:num>
                        <m:d>
                          <m:dPr>
                            <m:begChr m:val="|"/>
                            <m:endChr m:val="|"/>
                            <m:ctrlPr>
                              <a:rPr lang="fr-FR" sz="3200" b="1" i="1">
                                <a:latin typeface="Cambria Math" panose="02040503050406030204" pitchFamily="18" charset="0"/>
                              </a:rPr>
                            </m:ctrlPr>
                          </m:dPr>
                          <m:e>
                            <m:r>
                              <a:rPr lang="fr-FR" sz="3200" b="1" i="1" smtClean="0">
                                <a:latin typeface="Cambria Math" panose="02040503050406030204" pitchFamily="18" charset="0"/>
                              </a:rPr>
                              <m:t>𝟖𝟎</m:t>
                            </m:r>
                            <m:r>
                              <a:rPr lang="fr-FR" sz="3200" b="1" i="1">
                                <a:latin typeface="Cambria Math" panose="02040503050406030204" pitchFamily="18" charset="0"/>
                              </a:rPr>
                              <m:t>−</m:t>
                            </m:r>
                            <m:r>
                              <a:rPr lang="fr-FR" sz="3200" b="1" i="1" smtClean="0">
                                <a:latin typeface="Cambria Math" panose="02040503050406030204" pitchFamily="18" charset="0"/>
                              </a:rPr>
                              <m:t>𝟖𝟒</m:t>
                            </m:r>
                          </m:e>
                        </m:d>
                      </m:num>
                      <m:den>
                        <m:f>
                          <m:fPr>
                            <m:type m:val="lin"/>
                            <m:ctrlPr>
                              <a:rPr lang="fr-FR" sz="3200" b="1" i="1">
                                <a:latin typeface="Cambria Math" panose="02040503050406030204" pitchFamily="18" charset="0"/>
                              </a:rPr>
                            </m:ctrlPr>
                          </m:fPr>
                          <m:num>
                            <m:r>
                              <a:rPr lang="fr-FR" sz="3200" b="1" i="1" smtClean="0">
                                <a:latin typeface="Cambria Math" panose="02040503050406030204" pitchFamily="18" charset="0"/>
                              </a:rPr>
                              <m:t>𝟖</m:t>
                            </m:r>
                            <m:r>
                              <a:rPr lang="fr-FR" sz="3200" b="1" i="1" smtClean="0">
                                <a:latin typeface="Cambria Math" panose="02040503050406030204" pitchFamily="18" charset="0"/>
                              </a:rPr>
                              <m:t>.</m:t>
                            </m:r>
                            <m:r>
                              <a:rPr lang="fr-FR" sz="3200" b="1" i="1" smtClean="0">
                                <a:latin typeface="Cambria Math" panose="02040503050406030204" pitchFamily="18" charset="0"/>
                              </a:rPr>
                              <m:t>𝟑𝟐𝟒</m:t>
                            </m:r>
                          </m:num>
                          <m:den>
                            <m:rad>
                              <m:radPr>
                                <m:degHide m:val="on"/>
                                <m:ctrlPr>
                                  <a:rPr lang="fr-FR" sz="3200" b="1" i="1">
                                    <a:latin typeface="Cambria Math" panose="02040503050406030204" pitchFamily="18" charset="0"/>
                                  </a:rPr>
                                </m:ctrlPr>
                              </m:radPr>
                              <m:deg/>
                              <m:e>
                                <m:r>
                                  <a:rPr lang="fr-FR" sz="3200" b="1" i="1" smtClean="0">
                                    <a:latin typeface="Cambria Math" panose="02040503050406030204" pitchFamily="18" charset="0"/>
                                  </a:rPr>
                                  <m:t>𝟏𝟓</m:t>
                                </m:r>
                              </m:e>
                            </m:rad>
                          </m:den>
                        </m:f>
                      </m:den>
                    </m:f>
                  </m:oMath>
                </a14:m>
                <a:r>
                  <a:rPr lang="fr-FR" sz="3200" b="1" dirty="0">
                    <a:latin typeface="Times New Roman" panose="02020603050405020304" pitchFamily="18" charset="0"/>
                    <a:cs typeface="Times New Roman" panose="02020603050405020304" pitchFamily="18" charset="0"/>
                  </a:rPr>
                  <a:t> =1.861</a:t>
                </a:r>
              </a:p>
              <a:p>
                <a:endParaRPr lang="fr-FR" sz="3200" b="1" dirty="0">
                  <a:latin typeface="Times New Roman" panose="02020603050405020304" pitchFamily="18" charset="0"/>
                  <a:cs typeface="Times New Roman" panose="02020603050405020304" pitchFamily="18" charset="0"/>
                </a:endParaRPr>
              </a:p>
              <a:p>
                <a:r>
                  <a:rPr lang="fr-FR" sz="3200" b="1" dirty="0">
                    <a:latin typeface="Garamond" panose="02020404030301010803" pitchFamily="18" charset="0"/>
                    <a:cs typeface="Times New Roman" panose="02020603050405020304" pitchFamily="18" charset="0"/>
                  </a:rPr>
                  <a:t>Le degré de liberté est n-1 = 15-1 = 14</a:t>
                </a:r>
              </a:p>
              <a:p>
                <a:r>
                  <a:rPr lang="fr-FR" sz="3200" b="1" dirty="0">
                    <a:latin typeface="Garamond" panose="02020404030301010803" pitchFamily="18" charset="0"/>
                    <a:cs typeface="Times New Roman" panose="02020603050405020304" pitchFamily="18" charset="0"/>
                  </a:rPr>
                  <a:t>En regardant dans la table de </a:t>
                </a:r>
                <a:r>
                  <a:rPr lang="fr-FR" sz="3200" b="1" dirty="0" err="1">
                    <a:latin typeface="Garamond" panose="02020404030301010803" pitchFamily="18" charset="0"/>
                    <a:cs typeface="Times New Roman" panose="02020603050405020304" pitchFamily="18" charset="0"/>
                  </a:rPr>
                  <a:t>Student</a:t>
                </a:r>
                <a:r>
                  <a:rPr lang="fr-FR" sz="3200" dirty="0">
                    <a:latin typeface="Garamond" panose="02020404030301010803" pitchFamily="18" charset="0"/>
                  </a:rPr>
                  <a:t> </a:t>
                </a:r>
                <a:r>
                  <a:rPr lang="fr-FR" sz="3200" b="1" dirty="0">
                    <a:latin typeface="Garamond" panose="02020404030301010803" pitchFamily="18" charset="0"/>
                    <a:cs typeface="Times New Roman" panose="02020603050405020304" pitchFamily="18" charset="0"/>
                  </a:rPr>
                  <a:t>de distribution bilatérale  à 14 degrés de liberté et au seuil de 5% nous avons t théorique t= 2.145</a:t>
                </a:r>
              </a:p>
              <a:p>
                <a:endParaRPr lang="fr-FR" sz="3200" b="1" dirty="0">
                  <a:latin typeface="Times New Roman" panose="02020603050405020304" pitchFamily="18" charset="0"/>
                  <a:cs typeface="Times New Roman" panose="02020603050405020304" pitchFamily="18" charset="0"/>
                </a:endParaRPr>
              </a:p>
              <a:p>
                <a:pPr marL="0" indent="0">
                  <a:buNone/>
                </a:pPr>
                <a:endParaRPr lang="fr-FR" sz="3200" b="1" dirty="0">
                  <a:latin typeface="Times New Roman" panose="02020603050405020304" pitchFamily="18" charset="0"/>
                  <a:cs typeface="Times New Roman" panose="02020603050405020304" pitchFamily="18" charset="0"/>
                </a:endParaRPr>
              </a:p>
            </p:txBody>
          </p:sp>
        </mc:Choice>
        <mc:Fallback>
          <p:sp>
            <p:nvSpPr>
              <p:cNvPr id="3" name="Espace réservé du contenu 2">
                <a:extLst>
                  <a:ext uri="{FF2B5EF4-FFF2-40B4-BE49-F238E27FC236}">
                    <a16:creationId xmlns:a16="http://schemas.microsoft.com/office/drawing/2014/main" id="{1A1874D0-F916-4B54-88E4-8D7293F3966F}"/>
                  </a:ext>
                </a:extLst>
              </p:cNvPr>
              <p:cNvSpPr>
                <a:spLocks noGrp="1" noRot="1" noChangeAspect="1" noMove="1" noResize="1" noEditPoints="1" noAdjustHandles="1" noChangeArrowheads="1" noChangeShapeType="1" noTextEdit="1"/>
              </p:cNvSpPr>
              <p:nvPr>
                <p:ph idx="1"/>
              </p:nvPr>
            </p:nvSpPr>
            <p:spPr>
              <a:xfrm>
                <a:off x="192741" y="1183340"/>
                <a:ext cx="11654118" cy="5513295"/>
              </a:xfrm>
              <a:blipFill>
                <a:blip r:embed="rId2"/>
                <a:stretch>
                  <a:fillRect l="-1361" r="-1779"/>
                </a:stretch>
              </a:blipFill>
            </p:spPr>
            <p:txBody>
              <a:bodyPr/>
              <a:lstStyle/>
              <a:p>
                <a:r>
                  <a:rPr lang="fr-FR">
                    <a:noFill/>
                  </a:rPr>
                  <a:t> </a:t>
                </a:r>
              </a:p>
            </p:txBody>
          </p:sp>
        </mc:Fallback>
      </mc:AlternateContent>
    </p:spTree>
    <p:extLst>
      <p:ext uri="{BB962C8B-B14F-4D97-AF65-F5344CB8AC3E}">
        <p14:creationId xmlns:p14="http://schemas.microsoft.com/office/powerpoint/2010/main" val="4136873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2AA7E-A0AF-428E-9311-D3D14DC2DEF3}"/>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Etapes d’une étude statistique </a:t>
            </a:r>
          </a:p>
        </p:txBody>
      </p:sp>
      <p:sp>
        <p:nvSpPr>
          <p:cNvPr id="3" name="Espace réservé du contenu 2">
            <a:extLst>
              <a:ext uri="{FF2B5EF4-FFF2-40B4-BE49-F238E27FC236}">
                <a16:creationId xmlns:a16="http://schemas.microsoft.com/office/drawing/2014/main" id="{8E73B5B8-4EB3-4CB0-B328-975B4208661C}"/>
              </a:ext>
            </a:extLst>
          </p:cNvPr>
          <p:cNvSpPr>
            <a:spLocks noGrp="1"/>
          </p:cNvSpPr>
          <p:nvPr>
            <p:ph idx="1"/>
          </p:nvPr>
        </p:nvSpPr>
        <p:spPr>
          <a:xfrm>
            <a:off x="274320" y="1690688"/>
            <a:ext cx="11456125" cy="5049746"/>
          </a:xfrm>
        </p:spPr>
        <p:txBody>
          <a:bodyPr>
            <a:normAutofit lnSpcReduction="10000"/>
          </a:bodyPr>
          <a:lstStyle/>
          <a:p>
            <a:pPr marL="0" indent="0">
              <a:buNone/>
            </a:pPr>
            <a:r>
              <a:rPr lang="fr-FR" dirty="0">
                <a:latin typeface="Garamond" panose="02020404030301010803" pitchFamily="18" charset="0"/>
                <a:ea typeface="Gadugi" panose="020B0502040204020203" pitchFamily="34" charset="0"/>
                <a:cs typeface="Times New Roman" panose="02020603050405020304" pitchFamily="18" charset="0"/>
              </a:rPr>
              <a:t>Une étude statistique est une activité organisée et méthodique. Elle porte sur des caractéristiques bien précises auxquelles on s’intéresse dans une population ou un échantillon de cette population. Elle se base sur des concepts, des outils, des procédures bien précises. Les questions primordiales que l’on se pose avant d’entreprendre une étude statistique sont:</a:t>
            </a:r>
          </a:p>
          <a:p>
            <a:pPr marL="0" indent="0">
              <a:buNone/>
            </a:pPr>
            <a:endParaRPr lang="fr-FR" dirty="0">
              <a:latin typeface="Garamond" panose="02020404030301010803" pitchFamily="18" charset="0"/>
              <a:ea typeface="Gadugi" panose="020B0502040204020203" pitchFamily="34" charset="0"/>
              <a:cs typeface="Times New Roman" panose="02020603050405020304" pitchFamily="18" charset="0"/>
            </a:endParaRPr>
          </a:p>
          <a:p>
            <a:pPr marL="0" indent="0">
              <a:buNone/>
            </a:pPr>
            <a:r>
              <a:rPr lang="fr-FR" dirty="0">
                <a:latin typeface="Garamond" panose="02020404030301010803" pitchFamily="18" charset="0"/>
                <a:ea typeface="Gadugi" panose="020B0502040204020203" pitchFamily="34" charset="0"/>
                <a:cs typeface="Times New Roman" panose="02020603050405020304" pitchFamily="18" charset="0"/>
              </a:rPr>
              <a:t>Pourquoi a-t-on besoin d’information ? </a:t>
            </a:r>
          </a:p>
          <a:p>
            <a:pPr marL="0" indent="0">
              <a:buNone/>
            </a:pPr>
            <a:r>
              <a:rPr lang="fr-FR" dirty="0">
                <a:latin typeface="Garamond" panose="02020404030301010803" pitchFamily="18" charset="0"/>
                <a:ea typeface="Gadugi" panose="020B0502040204020203" pitchFamily="34" charset="0"/>
                <a:cs typeface="Times New Roman" panose="02020603050405020304" pitchFamily="18" charset="0"/>
              </a:rPr>
              <a:t>N’y a-t-il pas de données ou les données sont –elles insuffisantes ? </a:t>
            </a:r>
          </a:p>
          <a:p>
            <a:pPr marL="0" indent="0">
              <a:buNone/>
            </a:pPr>
            <a:r>
              <a:rPr lang="fr-FR" dirty="0">
                <a:latin typeface="Garamond" panose="02020404030301010803" pitchFamily="18" charset="0"/>
                <a:ea typeface="Gadugi" panose="020B0502040204020203" pitchFamily="34" charset="0"/>
                <a:cs typeface="Times New Roman" panose="02020603050405020304" pitchFamily="18" charset="0"/>
              </a:rPr>
              <a:t>Cela veut dire qu’avant toutes choses il faut formuler le problème pour lequel on a besoin d’informations en terme clairs et précis. </a:t>
            </a:r>
          </a:p>
          <a:p>
            <a:pPr marL="0" indent="0">
              <a:buNone/>
            </a:pPr>
            <a:r>
              <a:rPr lang="fr-FR" dirty="0">
                <a:latin typeface="Garamond" panose="02020404030301010803" pitchFamily="18" charset="0"/>
                <a:ea typeface="Gadugi" panose="020B0502040204020203" pitchFamily="34" charset="0"/>
                <a:cs typeface="Times New Roman" panose="02020603050405020304" pitchFamily="18" charset="0"/>
              </a:rPr>
              <a:t>Ensuite il faut explorer les sources de données déjà disponibles et en dernier ressort envisager de nouvelles collectes.</a:t>
            </a:r>
          </a:p>
          <a:p>
            <a:pPr marL="0" indent="0">
              <a:buNone/>
            </a:pPr>
            <a:endParaRPr lang="fr-FR" dirty="0">
              <a:latin typeface="Garamond" panose="02020404030301010803"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2297801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4D7B8-5B22-4BA9-9A4C-F949F3CEDFAA}"/>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705AE766-1208-4567-A094-3A9485B242A7}"/>
              </a:ext>
            </a:extLst>
          </p:cNvPr>
          <p:cNvSpPr>
            <a:spLocks noGrp="1"/>
          </p:cNvSpPr>
          <p:nvPr>
            <p:ph idx="1"/>
          </p:nvPr>
        </p:nvSpPr>
        <p:spPr/>
        <p:txBody>
          <a:bodyPr>
            <a:normAutofit fontScale="92500"/>
          </a:bodyPr>
          <a:lstStyle/>
          <a:p>
            <a:pPr marL="0" indent="0">
              <a:buNone/>
            </a:pPr>
            <a:r>
              <a:rPr lang="fr-FR" sz="3600" b="1" dirty="0">
                <a:latin typeface="Times New Roman" panose="02020603050405020304" pitchFamily="18" charset="0"/>
                <a:cs typeface="Times New Roman" panose="02020603050405020304" pitchFamily="18" charset="0"/>
              </a:rPr>
              <a:t>5) Prise de décision </a:t>
            </a:r>
          </a:p>
          <a:p>
            <a:pPr marL="0" indent="0">
              <a:buNone/>
            </a:pPr>
            <a:endParaRPr lang="fr-FR" sz="3600" b="1" dirty="0">
              <a:latin typeface="Garamond" panose="02020404030301010803" pitchFamily="18" charset="0"/>
            </a:endParaRPr>
          </a:p>
          <a:p>
            <a:pPr algn="just"/>
            <a:r>
              <a:rPr lang="fr-FR" sz="3600" b="1" dirty="0">
                <a:latin typeface="Garamond" panose="02020404030301010803" pitchFamily="18" charset="0"/>
              </a:rPr>
              <a:t>Si t calculé est supérieur à t théorique sur la table de </a:t>
            </a:r>
            <a:r>
              <a:rPr lang="fr-FR" sz="3600" b="1" dirty="0" err="1">
                <a:latin typeface="Garamond" panose="02020404030301010803" pitchFamily="18" charset="0"/>
              </a:rPr>
              <a:t>Student</a:t>
            </a:r>
            <a:r>
              <a:rPr lang="fr-FR" sz="3600" b="1" dirty="0">
                <a:latin typeface="Garamond" panose="02020404030301010803" pitchFamily="18" charset="0"/>
              </a:rPr>
              <a:t>, on rejette Ho, il existe une différence significative entre les moyennes. Si t calculé est inférieur à t théorique de la table on ne rejette pas Ho, il n’existe pas une différence significative entre les moyennes.</a:t>
            </a:r>
          </a:p>
          <a:p>
            <a:pPr algn="just"/>
            <a:r>
              <a:rPr lang="fr-FR" sz="3600" b="1" dirty="0">
                <a:latin typeface="Garamond" panose="02020404030301010803" pitchFamily="18" charset="0"/>
              </a:rPr>
              <a:t> </a:t>
            </a:r>
            <a:r>
              <a:rPr lang="fr-FR" sz="3600" dirty="0"/>
              <a:t>1.861 &lt; 2.145</a:t>
            </a:r>
          </a:p>
        </p:txBody>
      </p:sp>
    </p:spTree>
    <p:extLst>
      <p:ext uri="{BB962C8B-B14F-4D97-AF65-F5344CB8AC3E}">
        <p14:creationId xmlns:p14="http://schemas.microsoft.com/office/powerpoint/2010/main" val="17393051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9041A-0B49-4701-8069-DFBE4DC44E17}"/>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EAFDFAE4-EB52-4365-A330-731725BC485F}"/>
              </a:ext>
            </a:extLst>
          </p:cNvPr>
          <p:cNvSpPr>
            <a:spLocks noGrp="1"/>
          </p:cNvSpPr>
          <p:nvPr>
            <p:ph idx="1"/>
          </p:nvPr>
        </p:nvSpPr>
        <p:spPr/>
        <p:txBody>
          <a:bodyPr>
            <a:normAutofit lnSpcReduction="10000"/>
          </a:bodyPr>
          <a:lstStyle/>
          <a:p>
            <a:pPr algn="just"/>
            <a:r>
              <a:rPr lang="fr-FR" b="1" dirty="0">
                <a:latin typeface="Garamond" panose="02020404030301010803" pitchFamily="18" charset="0"/>
                <a:cs typeface="Times New Roman" panose="02020603050405020304" pitchFamily="18" charset="0"/>
              </a:rPr>
              <a:t>6) Conclusion :</a:t>
            </a:r>
          </a:p>
          <a:p>
            <a:pPr algn="just"/>
            <a:r>
              <a:rPr lang="fr-FR" b="1" dirty="0">
                <a:latin typeface="Garamond" panose="02020404030301010803" pitchFamily="18" charset="0"/>
                <a:cs typeface="Times New Roman" panose="02020603050405020304" pitchFamily="18" charset="0"/>
              </a:rPr>
              <a:t> le taux moyen de MCV chez les enfants de 5 ans souffrant de drépanocytose SS n’est pas significativement différent du taux moyen de MCV chez les enfants normaux.</a:t>
            </a:r>
          </a:p>
          <a:p>
            <a:pPr marL="0" indent="0" algn="just">
              <a:buNone/>
            </a:pPr>
            <a:r>
              <a:rPr lang="fr-FR" b="1" dirty="0">
                <a:latin typeface="Garamond" panose="02020404030301010803" pitchFamily="18" charset="0"/>
                <a:cs typeface="Times New Roman" panose="02020603050405020304" pitchFamily="18" charset="0"/>
              </a:rPr>
              <a:t> 2ème méthode</a:t>
            </a:r>
          </a:p>
          <a:p>
            <a:pPr algn="just"/>
            <a:r>
              <a:rPr lang="fr-FR" b="1" dirty="0">
                <a:latin typeface="Garamond" panose="02020404030301010803" pitchFamily="18" charset="0"/>
                <a:cs typeface="Times New Roman" panose="02020603050405020304" pitchFamily="18" charset="0"/>
              </a:rPr>
              <a:t>La p-valeur est supérieure au seuil de décision statistique α 0.05. </a:t>
            </a:r>
          </a:p>
          <a:p>
            <a:pPr algn="just"/>
            <a:r>
              <a:rPr lang="fr-FR" b="1" dirty="0">
                <a:latin typeface="Garamond" panose="02020404030301010803" pitchFamily="18" charset="0"/>
                <a:cs typeface="Times New Roman" panose="02020603050405020304" pitchFamily="18" charset="0"/>
              </a:rPr>
              <a:t>Au seuil de 0.05 nous ne rejetons pas l’hypothèse nulle H0. Conclusion : le taux moyen de MCV chez les enfants de 5 ans souffrant de drépanocytose SS n’est pas significativement différent du taux moyen de MCV chez les enfants normaux.</a:t>
            </a:r>
          </a:p>
          <a:p>
            <a:pPr algn="just"/>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4774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D356F-3DB2-4564-91AD-F7C75D0948F2}"/>
              </a:ext>
            </a:extLst>
          </p:cNvPr>
          <p:cNvSpPr>
            <a:spLocks noGrp="1"/>
          </p:cNvSpPr>
          <p:nvPr>
            <p:ph type="title"/>
          </p:nvPr>
        </p:nvSpPr>
        <p:spPr>
          <a:xfrm>
            <a:off x="309282" y="123077"/>
            <a:ext cx="7364506" cy="898899"/>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30587B3B-FDD4-4198-AE36-888036698393}"/>
                  </a:ext>
                </a:extLst>
              </p:cNvPr>
              <p:cNvSpPr>
                <a:spLocks noGrp="1"/>
              </p:cNvSpPr>
              <p:nvPr>
                <p:ph idx="1"/>
              </p:nvPr>
            </p:nvSpPr>
            <p:spPr>
              <a:xfrm>
                <a:off x="309282" y="1452282"/>
                <a:ext cx="11044518" cy="4724681"/>
              </a:xfrm>
            </p:spPr>
            <p:txBody>
              <a:bodyPr>
                <a:normAutofit/>
              </a:bodyPr>
              <a:lstStyle/>
              <a:p>
                <a:r>
                  <a:rPr lang="fr-FR" dirty="0">
                    <a:latin typeface="Garamond" panose="02020404030301010803" pitchFamily="18" charset="0"/>
                  </a:rPr>
                  <a:t>Comparaison de deux moyennes observées au sein de deux groupes indépendants </a:t>
                </a:r>
              </a:p>
              <a:p>
                <a:r>
                  <a:rPr lang="fr-FR" dirty="0">
                    <a:latin typeface="Garamond" panose="02020404030301010803" pitchFamily="18" charset="0"/>
                  </a:rPr>
                  <a:t>Posons : </a:t>
                </a:r>
              </a:p>
              <a:p>
                <a:r>
                  <a:rPr lang="fr-FR" dirty="0">
                    <a:latin typeface="Garamond" panose="02020404030301010803" pitchFamily="18" charset="0"/>
                  </a:rPr>
                  <a:t>n1, la taille du 1er échantillon ; </a:t>
                </a:r>
              </a:p>
              <a:p>
                <a:r>
                  <a:rPr lang="fr-FR" dirty="0">
                    <a:latin typeface="Garamond" panose="02020404030301010803" pitchFamily="18" charset="0"/>
                  </a:rPr>
                  <a:t>n2, la taille du 2ème échantillon ; </a:t>
                </a:r>
              </a:p>
              <a:p>
                <a:r>
                  <a:rPr lang="fr-FR" dirty="0">
                    <a:latin typeface="Garamond" panose="02020404030301010803" pitchFamily="18" charset="0"/>
                  </a:rPr>
                  <a:t>m1 et m2 les moyennes de la variable dans le 1er et le 2ème échantillon ;</a:t>
                </a:r>
              </a:p>
              <a:p>
                <a:r>
                  <a:rPr lang="fr-FR" dirty="0">
                    <a:latin typeface="Garamond" panose="02020404030301010803" pitchFamily="18" charset="0"/>
                  </a:rPr>
                  <a:t> </a:t>
                </a:r>
                <a14:m>
                  <m:oMath xmlns:m="http://schemas.openxmlformats.org/officeDocument/2006/math">
                    <m:sSubSup>
                      <m:sSubSupPr>
                        <m:ctrlPr>
                          <a:rPr lang="fr-FR" i="1" smtClean="0">
                            <a:latin typeface="Cambria Math" panose="02040503050406030204" pitchFamily="18" charset="0"/>
                          </a:rPr>
                        </m:ctrlPr>
                      </m:sSubSupPr>
                      <m:e>
                        <m:r>
                          <a:rPr lang="fr-FR" i="1" smtClean="0">
                            <a:latin typeface="Cambria Math" panose="02040503050406030204" pitchFamily="18" charset="0"/>
                          </a:rPr>
                          <m:t>𝑠</m:t>
                        </m:r>
                      </m:e>
                      <m:sub>
                        <m:r>
                          <a:rPr lang="fr-FR" i="1" smtClean="0">
                            <a:latin typeface="Cambria Math" panose="02040503050406030204" pitchFamily="18" charset="0"/>
                          </a:rPr>
                          <m:t>1</m:t>
                        </m:r>
                      </m:sub>
                      <m:sup>
                        <m:r>
                          <a:rPr lang="fr-FR" i="1" smtClean="0">
                            <a:latin typeface="Cambria Math" panose="02040503050406030204" pitchFamily="18" charset="0"/>
                          </a:rPr>
                          <m:t>2</m:t>
                        </m:r>
                      </m:sup>
                    </m:sSubSup>
                  </m:oMath>
                </a14:m>
                <a:r>
                  <a:rPr lang="fr-FR" dirty="0">
                    <a:latin typeface="Garamond" panose="02020404030301010803" pitchFamily="18" charset="0"/>
                  </a:rPr>
                  <a:t> la variance de la variable dans le 1er échantillon ; </a:t>
                </a:r>
              </a:p>
              <a:p>
                <a14:m>
                  <m:oMath xmlns:m="http://schemas.openxmlformats.org/officeDocument/2006/math">
                    <m:sSubSup>
                      <m:sSubSupPr>
                        <m:ctrlPr>
                          <a:rPr lang="fr-FR" i="1" smtClean="0">
                            <a:latin typeface="Cambria Math" panose="02040503050406030204" pitchFamily="18" charset="0"/>
                          </a:rPr>
                        </m:ctrlPr>
                      </m:sSubSupPr>
                      <m:e>
                        <m:r>
                          <a:rPr lang="fr-FR" i="1" smtClean="0">
                            <a:latin typeface="Cambria Math" panose="02040503050406030204" pitchFamily="18" charset="0"/>
                          </a:rPr>
                          <m:t>𝑠</m:t>
                        </m:r>
                      </m:e>
                      <m:sub>
                        <m:r>
                          <a:rPr lang="fr-FR" i="1" smtClean="0">
                            <a:latin typeface="Cambria Math" panose="02040503050406030204" pitchFamily="18" charset="0"/>
                          </a:rPr>
                          <m:t>2</m:t>
                        </m:r>
                      </m:sub>
                      <m:sup>
                        <m:r>
                          <a:rPr lang="fr-FR" i="1" smtClean="0">
                            <a:latin typeface="Cambria Math" panose="02040503050406030204" pitchFamily="18" charset="0"/>
                          </a:rPr>
                          <m:t>2</m:t>
                        </m:r>
                      </m:sup>
                    </m:sSubSup>
                  </m:oMath>
                </a14:m>
                <a:r>
                  <a:rPr lang="fr-FR" dirty="0">
                    <a:latin typeface="Garamond" panose="02020404030301010803" pitchFamily="18" charset="0"/>
                  </a:rPr>
                  <a:t> la variance de la variable dans le 2ème échantillon.</a:t>
                </a:r>
              </a:p>
              <a:p>
                <a:r>
                  <a:rPr lang="fr-FR" dirty="0">
                    <a:latin typeface="Garamond" panose="02020404030301010803" pitchFamily="18" charset="0"/>
                  </a:rPr>
                  <a:t> On utilisera le test t selon la formule suivante</a:t>
                </a:r>
              </a:p>
            </p:txBody>
          </p:sp>
        </mc:Choice>
        <mc:Fallback xmlns="">
          <p:sp>
            <p:nvSpPr>
              <p:cNvPr id="3" name="Espace réservé du contenu 2">
                <a:extLst>
                  <a:ext uri="{FF2B5EF4-FFF2-40B4-BE49-F238E27FC236}">
                    <a16:creationId xmlns:a16="http://schemas.microsoft.com/office/drawing/2014/main" id="{30587B3B-FDD4-4198-AE36-888036698393}"/>
                  </a:ext>
                </a:extLst>
              </p:cNvPr>
              <p:cNvSpPr>
                <a:spLocks noGrp="1" noRot="1" noChangeAspect="1" noMove="1" noResize="1" noEditPoints="1" noAdjustHandles="1" noChangeArrowheads="1" noChangeShapeType="1" noTextEdit="1"/>
              </p:cNvSpPr>
              <p:nvPr>
                <p:ph idx="1"/>
              </p:nvPr>
            </p:nvSpPr>
            <p:spPr>
              <a:xfrm>
                <a:off x="309282" y="1452282"/>
                <a:ext cx="11044518" cy="4724681"/>
              </a:xfrm>
              <a:blipFill>
                <a:blip r:embed="rId2"/>
                <a:stretch>
                  <a:fillRect l="-993" t="-2194"/>
                </a:stretch>
              </a:blipFill>
            </p:spPr>
            <p:txBody>
              <a:bodyPr/>
              <a:lstStyle/>
              <a:p>
                <a:r>
                  <a:rPr lang="fr-FR">
                    <a:noFill/>
                  </a:rPr>
                  <a:t> </a:t>
                </a:r>
              </a:p>
            </p:txBody>
          </p:sp>
        </mc:Fallback>
      </mc:AlternateContent>
    </p:spTree>
    <p:extLst>
      <p:ext uri="{BB962C8B-B14F-4D97-AF65-F5344CB8AC3E}">
        <p14:creationId xmlns:p14="http://schemas.microsoft.com/office/powerpoint/2010/main" val="24325944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39D8F-320D-4EA1-AB27-F932972A771A}"/>
              </a:ext>
            </a:extLst>
          </p:cNvPr>
          <p:cNvSpPr>
            <a:spLocks noGrp="1"/>
          </p:cNvSpPr>
          <p:nvPr>
            <p:ph type="title"/>
          </p:nvPr>
        </p:nvSpPr>
        <p:spPr>
          <a:xfrm>
            <a:off x="112059" y="163420"/>
            <a:ext cx="7189694" cy="1019922"/>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608CDEB-0C2D-42E8-8B3F-5B3C9446EFB2}"/>
                  </a:ext>
                </a:extLst>
              </p:cNvPr>
              <p:cNvSpPr>
                <a:spLocks noGrp="1"/>
              </p:cNvSpPr>
              <p:nvPr>
                <p:ph idx="1"/>
              </p:nvPr>
            </p:nvSpPr>
            <p:spPr>
              <a:xfrm>
                <a:off x="273424" y="1368425"/>
                <a:ext cx="10515600" cy="4351338"/>
              </a:xfrm>
            </p:spPr>
            <p:txBody>
              <a:bodyPr/>
              <a:lstStyle/>
              <a:p>
                <a:r>
                  <a:rPr lang="fr-FR" dirty="0">
                    <a:latin typeface="Garamond" panose="02020404030301010803" pitchFamily="18" charset="0"/>
                  </a:rPr>
                  <a:t> On utilisera le test t selon la formule suivante</a:t>
                </a:r>
              </a:p>
              <a:p>
                <a:endParaRPr lang="fr-FR" dirty="0">
                  <a:latin typeface="Garamond" panose="02020404030301010803" pitchFamily="18" charset="0"/>
                </a:endParaRPr>
              </a:p>
              <a:p>
                <a:r>
                  <a:rPr lang="fr-FR" dirty="0">
                    <a:latin typeface="Garamond" panose="02020404030301010803" pitchFamily="18" charset="0"/>
                  </a:rPr>
                  <a:t>t= </a:t>
                </a:r>
                <a14:m>
                  <m:oMath xmlns:m="http://schemas.openxmlformats.org/officeDocument/2006/math">
                    <m:f>
                      <m:fPr>
                        <m:ctrlPr>
                          <a:rPr lang="fr-FR" i="1">
                            <a:latin typeface="Cambria Math" panose="02040503050406030204" pitchFamily="18" charset="0"/>
                          </a:rPr>
                        </m:ctrlPr>
                      </m:fPr>
                      <m:num>
                        <m:d>
                          <m:dPr>
                            <m:begChr m:val="|"/>
                            <m:endChr m:val="|"/>
                            <m:ctrlPr>
                              <a:rPr lang="fr-FR" i="1">
                                <a:latin typeface="Cambria Math" panose="02040503050406030204" pitchFamily="18" charset="0"/>
                              </a:rPr>
                            </m:ctrlPr>
                          </m:dPr>
                          <m:e>
                            <m:r>
                              <a:rPr lang="fr-FR" b="0" i="1" smtClean="0">
                                <a:latin typeface="Cambria Math" panose="02040503050406030204" pitchFamily="18" charset="0"/>
                              </a:rPr>
                              <m:t>𝑚</m:t>
                            </m:r>
                            <m:r>
                              <a:rPr lang="fr-FR" b="0" i="1" smtClean="0">
                                <a:latin typeface="Cambria Math" panose="02040503050406030204" pitchFamily="18" charset="0"/>
                              </a:rPr>
                              <m:t>1−</m:t>
                            </m:r>
                            <m:r>
                              <a:rPr lang="fr-FR" b="0" i="1" smtClean="0">
                                <a:latin typeface="Cambria Math" panose="02040503050406030204" pitchFamily="18" charset="0"/>
                              </a:rPr>
                              <m:t>𝑚</m:t>
                            </m:r>
                            <m:r>
                              <a:rPr lang="fr-FR" b="0" i="1" smtClean="0">
                                <a:latin typeface="Cambria Math" panose="02040503050406030204" pitchFamily="18" charset="0"/>
                              </a:rPr>
                              <m:t>2</m:t>
                            </m:r>
                          </m:e>
                        </m:d>
                      </m:num>
                      <m:den>
                        <m:f>
                          <m:fPr>
                            <m:type m:val="lin"/>
                            <m:ctrlPr>
                              <a:rPr lang="fr-FR" i="1" smtClean="0">
                                <a:latin typeface="Cambria Math" panose="02040503050406030204" pitchFamily="18" charset="0"/>
                              </a:rPr>
                            </m:ctrlPr>
                          </m:fPr>
                          <m:num>
                            <m:r>
                              <a:rPr lang="fr-FR" i="1">
                                <a:latin typeface="Cambria Math" panose="02040503050406030204" pitchFamily="18" charset="0"/>
                              </a:rPr>
                              <m:t>𝑠</m:t>
                            </m:r>
                          </m:num>
                          <m:den>
                            <m:rad>
                              <m:radPr>
                                <m:degHide m:val="on"/>
                                <m:ctrlPr>
                                  <a:rPr lang="fr-FR" i="1">
                                    <a:latin typeface="Cambria Math" panose="02040503050406030204" pitchFamily="18" charset="0"/>
                                  </a:rPr>
                                </m:ctrlPr>
                              </m:radPr>
                              <m:deg/>
                              <m:e>
                                <m:r>
                                  <a:rPr lang="fr-FR" b="0" i="1" smtClean="0">
                                    <a:latin typeface="Cambria Math" panose="02040503050406030204" pitchFamily="18" charset="0"/>
                                  </a:rPr>
                                  <m:t>𝑛</m:t>
                                </m:r>
                                <m:r>
                                  <a:rPr lang="fr-FR" b="0" i="1" smtClean="0">
                                    <a:latin typeface="Cambria Math" panose="02040503050406030204" pitchFamily="18" charset="0"/>
                                  </a:rPr>
                                  <m:t>1+</m:t>
                                </m:r>
                                <m:r>
                                  <a:rPr lang="fr-FR" b="0" i="1" smtClean="0">
                                    <a:latin typeface="Cambria Math" panose="02040503050406030204" pitchFamily="18" charset="0"/>
                                  </a:rPr>
                                  <m:t>𝑛</m:t>
                                </m:r>
                                <m:r>
                                  <a:rPr lang="fr-FR" b="0" i="1" smtClean="0">
                                    <a:latin typeface="Cambria Math" panose="02040503050406030204" pitchFamily="18" charset="0"/>
                                  </a:rPr>
                                  <m:t>2</m:t>
                                </m:r>
                              </m:e>
                            </m:rad>
                          </m:den>
                        </m:f>
                      </m:den>
                    </m:f>
                  </m:oMath>
                </a14:m>
                <a:endParaRPr lang="fr-FR" dirty="0">
                  <a:latin typeface="Garamond" panose="02020404030301010803" pitchFamily="18" charset="0"/>
                </a:endParaRPr>
              </a:p>
              <a:p>
                <a:endParaRPr lang="fr-FR" dirty="0">
                  <a:latin typeface="Garamond" panose="02020404030301010803" pitchFamily="18" charset="0"/>
                </a:endParaRPr>
              </a:p>
              <a:p>
                <a:r>
                  <a:rPr lang="fr-FR" dirty="0">
                    <a:latin typeface="Garamond" panose="02020404030301010803" pitchFamily="18" charset="0"/>
                  </a:rPr>
                  <a:t>Pour appliquer le test il faut que les variances des deux échantillons soient égales. </a:t>
                </a:r>
              </a:p>
              <a:p>
                <a:r>
                  <a:rPr lang="fr-FR" dirty="0">
                    <a:latin typeface="Garamond" panose="02020404030301010803" pitchFamily="18" charset="0"/>
                  </a:rPr>
                  <a:t>Quand cette condition est vérifiée il faut alors calculer une variance commune</a:t>
                </a:r>
                <a:r>
                  <a:rPr lang="fr-FR" dirty="0"/>
                  <a:t>. </a:t>
                </a:r>
              </a:p>
              <a:p>
                <a:endParaRPr lang="fr-FR" dirty="0"/>
              </a:p>
            </p:txBody>
          </p:sp>
        </mc:Choice>
        <mc:Fallback xmlns="">
          <p:sp>
            <p:nvSpPr>
              <p:cNvPr id="3" name="Espace réservé du contenu 2">
                <a:extLst>
                  <a:ext uri="{FF2B5EF4-FFF2-40B4-BE49-F238E27FC236}">
                    <a16:creationId xmlns:a16="http://schemas.microsoft.com/office/drawing/2014/main" id="{0608CDEB-0C2D-42E8-8B3F-5B3C9446EFB2}"/>
                  </a:ext>
                </a:extLst>
              </p:cNvPr>
              <p:cNvSpPr>
                <a:spLocks noGrp="1" noRot="1" noChangeAspect="1" noMove="1" noResize="1" noEditPoints="1" noAdjustHandles="1" noChangeArrowheads="1" noChangeShapeType="1" noTextEdit="1"/>
              </p:cNvSpPr>
              <p:nvPr>
                <p:ph idx="1"/>
              </p:nvPr>
            </p:nvSpPr>
            <p:spPr>
              <a:xfrm>
                <a:off x="273424" y="1368425"/>
                <a:ext cx="10515600" cy="4351338"/>
              </a:xfrm>
              <a:blipFill>
                <a:blip r:embed="rId2"/>
                <a:stretch>
                  <a:fillRect l="-1043" t="-2381"/>
                </a:stretch>
              </a:blipFill>
            </p:spPr>
            <p:txBody>
              <a:bodyPr/>
              <a:lstStyle/>
              <a:p>
                <a:r>
                  <a:rPr lang="fr-FR">
                    <a:noFill/>
                  </a:rPr>
                  <a:t> </a:t>
                </a:r>
              </a:p>
            </p:txBody>
          </p:sp>
        </mc:Fallback>
      </mc:AlternateContent>
    </p:spTree>
    <p:extLst>
      <p:ext uri="{BB962C8B-B14F-4D97-AF65-F5344CB8AC3E}">
        <p14:creationId xmlns:p14="http://schemas.microsoft.com/office/powerpoint/2010/main" val="14445569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07147-33B7-42CF-B2D6-FF6CF4FD9D53}"/>
              </a:ext>
            </a:extLst>
          </p:cNvPr>
          <p:cNvSpPr>
            <a:spLocks noGrp="1"/>
          </p:cNvSpPr>
          <p:nvPr>
            <p:ph type="title"/>
          </p:nvPr>
        </p:nvSpPr>
        <p:spPr>
          <a:xfrm>
            <a:off x="838200" y="365125"/>
            <a:ext cx="6369424" cy="885451"/>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1F2D2C21-C9B7-4261-A35D-F0E793F14C7D}"/>
              </a:ext>
            </a:extLst>
          </p:cNvPr>
          <p:cNvSpPr>
            <a:spLocks noGrp="1"/>
          </p:cNvSpPr>
          <p:nvPr>
            <p:ph idx="1"/>
          </p:nvPr>
        </p:nvSpPr>
        <p:spPr>
          <a:xfrm>
            <a:off x="215153" y="1250576"/>
            <a:ext cx="11295529" cy="5177117"/>
          </a:xfrm>
        </p:spPr>
        <p:txBody>
          <a:bodyPr>
            <a:normAutofit/>
          </a:bodyPr>
          <a:lstStyle/>
          <a:p>
            <a:r>
              <a:rPr lang="fr-FR" dirty="0">
                <a:latin typeface="Garamond" panose="02020404030301010803" pitchFamily="18" charset="0"/>
              </a:rPr>
              <a:t>Vérifier l’égalité des variances</a:t>
            </a:r>
          </a:p>
          <a:p>
            <a:r>
              <a:rPr lang="fr-FR" dirty="0">
                <a:latin typeface="Garamond" panose="02020404030301010803" pitchFamily="18" charset="0"/>
              </a:rPr>
              <a:t> On peut le faire grâce au test F qui fait le rapport entre les variances des deux échantillons.</a:t>
            </a:r>
          </a:p>
          <a:p>
            <a:endParaRPr lang="fr-FR" dirty="0">
              <a:latin typeface="Garamond" panose="02020404030301010803" pitchFamily="18" charset="0"/>
            </a:endParaRPr>
          </a:p>
          <a:p>
            <a:r>
              <a:rPr lang="fr-FR" dirty="0">
                <a:latin typeface="Garamond" panose="02020404030301010803" pitchFamily="18" charset="0"/>
              </a:rPr>
              <a:t> Le numérateur de ce rapport est la variance la plus élevée, et son dénominateur est la variance la plus faible.</a:t>
            </a:r>
          </a:p>
          <a:p>
            <a:endParaRPr lang="fr-FR" dirty="0">
              <a:latin typeface="Garamond" panose="02020404030301010803" pitchFamily="18" charset="0"/>
            </a:endParaRPr>
          </a:p>
          <a:p>
            <a:r>
              <a:rPr lang="fr-FR" dirty="0">
                <a:latin typeface="Garamond" panose="02020404030301010803" pitchFamily="18" charset="0"/>
              </a:rPr>
              <a:t> On va voir dans une table de distribution de F. Cette table à 2 niveaux de degrés de liberté. Horizontalement les degrés de liberté du numérateur et verticalement ceux du dénominateur. </a:t>
            </a:r>
          </a:p>
        </p:txBody>
      </p:sp>
    </p:spTree>
    <p:extLst>
      <p:ext uri="{BB962C8B-B14F-4D97-AF65-F5344CB8AC3E}">
        <p14:creationId xmlns:p14="http://schemas.microsoft.com/office/powerpoint/2010/main" val="41453677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2090B-DDA0-4C0B-A6E5-D58A8BB89063}"/>
              </a:ext>
            </a:extLst>
          </p:cNvPr>
          <p:cNvSpPr>
            <a:spLocks noGrp="1"/>
          </p:cNvSpPr>
          <p:nvPr>
            <p:ph type="title"/>
          </p:nvPr>
        </p:nvSpPr>
        <p:spPr>
          <a:xfrm>
            <a:off x="838200" y="365125"/>
            <a:ext cx="7324165" cy="1261969"/>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F64C21B-1E40-409A-AA73-DA6099A1BDA7}"/>
                  </a:ext>
                </a:extLst>
              </p:cNvPr>
              <p:cNvSpPr>
                <a:spLocks noGrp="1"/>
              </p:cNvSpPr>
              <p:nvPr>
                <p:ph idx="1"/>
              </p:nvPr>
            </p:nvSpPr>
            <p:spPr>
              <a:xfrm>
                <a:off x="228600" y="1438835"/>
                <a:ext cx="11645153" cy="5298141"/>
              </a:xfrm>
            </p:spPr>
            <p:txBody>
              <a:bodyPr>
                <a:normAutofit lnSpcReduction="10000"/>
              </a:bodyPr>
              <a:lstStyle/>
              <a:p>
                <a:pPr marL="0" indent="0">
                  <a:buNone/>
                </a:pPr>
                <a:r>
                  <a:rPr lang="fr-FR" dirty="0">
                    <a:latin typeface="Garamond" panose="02020404030301010803" pitchFamily="18" charset="0"/>
                  </a:rPr>
                  <a:t>Au centre on a les valeurs de F. Si F calculé est inférieur ou égal au F théorique de la table les variances sont supposées égales. Si F calculé est supérieur à F de la table les variances ne sont pas égales. Il faudra utiliser d’autres types de tests pour comparer les moyennes des deux échantillons.</a:t>
                </a:r>
              </a:p>
              <a:p>
                <a:pPr marL="0" indent="0">
                  <a:buNone/>
                </a:pPr>
                <a:endParaRPr lang="fr-FR" dirty="0">
                  <a:latin typeface="Garamond" panose="02020404030301010803" pitchFamily="18" charset="0"/>
                </a:endParaRPr>
              </a:p>
              <a:p>
                <a:r>
                  <a:rPr lang="fr-FR" dirty="0">
                    <a:latin typeface="Garamond" panose="02020404030301010803" pitchFamily="18" charset="0"/>
                    <a:cs typeface="Times New Roman" panose="02020603050405020304" pitchFamily="18" charset="0"/>
                  </a:rPr>
                  <a:t>On peut aussi utiliser une méthode plus simple en faisant le rapport des deux variances comme ci-dessus.</a:t>
                </a:r>
              </a:p>
              <a:p>
                <a:r>
                  <a:rPr lang="fr-FR" dirty="0">
                    <a:latin typeface="Garamond" panose="02020404030301010803" pitchFamily="18" charset="0"/>
                    <a:cs typeface="Times New Roman" panose="02020603050405020304" pitchFamily="18" charset="0"/>
                  </a:rPr>
                  <a:t> </a:t>
                </a:r>
              </a:p>
              <a:p>
                <a:r>
                  <a:rPr lang="fr-FR" dirty="0">
                    <a:latin typeface="Garamond" panose="02020404030301010803" pitchFamily="18" charset="0"/>
                    <a:cs typeface="Times New Roman" panose="02020603050405020304" pitchFamily="18" charset="0"/>
                  </a:rPr>
                  <a:t>Si ce rapport est inférieur à 4 les deux variances peuvent être supposées égales.</a:t>
                </a:r>
              </a:p>
              <a:p>
                <a:r>
                  <a:rPr lang="fr-FR" dirty="0">
                    <a:latin typeface="Garamond" panose="02020404030301010803" pitchFamily="18" charset="0"/>
                    <a:cs typeface="Times New Roman" panose="02020603050405020304" pitchFamily="18" charset="0"/>
                  </a:rPr>
                  <a:t> Calculer variance commune S2</a:t>
                </a:r>
              </a:p>
              <a:p>
                <a:r>
                  <a:rPr lang="fr-FR" dirty="0">
                    <a:latin typeface="Garamond" panose="02020404030301010803" pitchFamily="18" charset="0"/>
                    <a:cs typeface="Times New Roman" panose="02020603050405020304" pitchFamily="18" charset="0"/>
                  </a:rPr>
                  <a: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𝑆</m:t>
                        </m:r>
                      </m:e>
                      <m:sup>
                        <m:r>
                          <a:rPr lang="fr-FR" i="1">
                            <a:latin typeface="Cambria Math" panose="02040503050406030204" pitchFamily="18" charset="0"/>
                          </a:rPr>
                          <m:t>2</m:t>
                        </m:r>
                      </m:sup>
                    </m:sSup>
                    <m:r>
                      <a:rPr lang="fr-FR" i="1">
                        <a:latin typeface="Cambria Math" panose="02040503050406030204" pitchFamily="18" charset="0"/>
                      </a:rPr>
                      <m:t>=</m:t>
                    </m:r>
                    <m:f>
                      <m:fPr>
                        <m:ctrlPr>
                          <a:rPr lang="fr-FR" i="1">
                            <a:latin typeface="Cambria Math" panose="02040503050406030204" pitchFamily="18" charset="0"/>
                          </a:rPr>
                        </m:ctrlPr>
                      </m:fPr>
                      <m:num>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r>
                              <a:rPr lang="fr-FR" i="1">
                                <a:latin typeface="Cambria Math" panose="02040503050406030204" pitchFamily="18" charset="0"/>
                              </a:rPr>
                              <m:t>−1</m:t>
                            </m:r>
                          </m:e>
                        </m:d>
                        <m:sSup>
                          <m:sSupPr>
                            <m:ctrlPr>
                              <a:rPr lang="fr-FR" i="1">
                                <a:latin typeface="Cambria Math" panose="02040503050406030204" pitchFamily="18" charset="0"/>
                              </a:rPr>
                            </m:ctrlPr>
                          </m:sSupPr>
                          <m:e>
                            <m:r>
                              <a:rPr lang="fr-FR" i="1">
                                <a:latin typeface="Cambria Math" panose="02040503050406030204" pitchFamily="18" charset="0"/>
                              </a:rPr>
                              <m:t>𝑆</m:t>
                            </m:r>
                          </m:e>
                          <m:sup>
                            <m:r>
                              <a:rPr lang="fr-FR" i="1">
                                <a:latin typeface="Cambria Math" panose="02040503050406030204" pitchFamily="18" charset="0"/>
                              </a:rPr>
                              <m:t>2</m:t>
                            </m:r>
                          </m:sup>
                        </m:sSup>
                        <m:r>
                          <a:rPr lang="fr-FR" i="1">
                            <a:latin typeface="Cambria Math" panose="02040503050406030204" pitchFamily="18" charset="0"/>
                          </a:rPr>
                          <m:t>+</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r>
                              <a:rPr lang="fr-FR" i="1">
                                <a:latin typeface="Cambria Math" panose="02040503050406030204" pitchFamily="18" charset="0"/>
                              </a:rPr>
                              <m:t>−1</m:t>
                            </m:r>
                          </m:e>
                        </m:d>
                        <m:sSubSup>
                          <m:sSubSupPr>
                            <m:ctrlPr>
                              <a:rPr lang="fr-FR" i="1">
                                <a:latin typeface="Cambria Math" panose="02040503050406030204" pitchFamily="18" charset="0"/>
                              </a:rPr>
                            </m:ctrlPr>
                          </m:sSubSupPr>
                          <m:e>
                            <m:r>
                              <a:rPr lang="fr-FR" i="1">
                                <a:latin typeface="Cambria Math" panose="02040503050406030204" pitchFamily="18" charset="0"/>
                              </a:rPr>
                              <m:t>𝑆</m:t>
                            </m:r>
                          </m:e>
                          <m:sub>
                            <m:r>
                              <a:rPr lang="fr-FR" i="1">
                                <a:latin typeface="Cambria Math" panose="02040503050406030204" pitchFamily="18" charset="0"/>
                              </a:rPr>
                              <m:t>2</m:t>
                            </m:r>
                          </m:sub>
                          <m:sup>
                            <m:r>
                              <a:rPr lang="fr-FR" i="1">
                                <a:latin typeface="Cambria Math" panose="02040503050406030204" pitchFamily="18" charset="0"/>
                              </a:rPr>
                              <m:t>2</m:t>
                            </m:r>
                          </m:sup>
                        </m:sSubSup>
                      </m:num>
                      <m:den>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r>
                          <a:rPr lang="fr-FR" i="1">
                            <a:latin typeface="Cambria Math" panose="02040503050406030204" pitchFamily="18" charset="0"/>
                          </a:rPr>
                          <m:t>−2</m:t>
                        </m:r>
                      </m:den>
                    </m:f>
                  </m:oMath>
                </a14:m>
                <a:endParaRPr lang="fr-FR" dirty="0">
                  <a:latin typeface="Garamond" panose="02020404030301010803" pitchFamily="18" charset="0"/>
                  <a:cs typeface="Times New Roman" panose="02020603050405020304" pitchFamily="18" charset="0"/>
                </a:endParaRPr>
              </a:p>
            </p:txBody>
          </p:sp>
        </mc:Choice>
        <mc:Fallback xmlns="">
          <p:sp>
            <p:nvSpPr>
              <p:cNvPr id="3" name="Espace réservé du contenu 2">
                <a:extLst>
                  <a:ext uri="{FF2B5EF4-FFF2-40B4-BE49-F238E27FC236}">
                    <a16:creationId xmlns:a16="http://schemas.microsoft.com/office/drawing/2014/main" id="{5F64C21B-1E40-409A-AA73-DA6099A1BDA7}"/>
                  </a:ext>
                </a:extLst>
              </p:cNvPr>
              <p:cNvSpPr>
                <a:spLocks noGrp="1" noRot="1" noChangeAspect="1" noMove="1" noResize="1" noEditPoints="1" noAdjustHandles="1" noChangeArrowheads="1" noChangeShapeType="1" noTextEdit="1"/>
              </p:cNvSpPr>
              <p:nvPr>
                <p:ph idx="1"/>
              </p:nvPr>
            </p:nvSpPr>
            <p:spPr>
              <a:xfrm>
                <a:off x="228600" y="1438835"/>
                <a:ext cx="11645153" cy="5298141"/>
              </a:xfrm>
              <a:blipFill>
                <a:blip r:embed="rId2"/>
                <a:stretch>
                  <a:fillRect l="-1099" t="-2532" r="-1152"/>
                </a:stretch>
              </a:blipFill>
            </p:spPr>
            <p:txBody>
              <a:bodyPr/>
              <a:lstStyle/>
              <a:p>
                <a:r>
                  <a:rPr lang="fr-FR">
                    <a:noFill/>
                  </a:rPr>
                  <a:t> </a:t>
                </a:r>
              </a:p>
            </p:txBody>
          </p:sp>
        </mc:Fallback>
      </mc:AlternateContent>
    </p:spTree>
    <p:extLst>
      <p:ext uri="{BB962C8B-B14F-4D97-AF65-F5344CB8AC3E}">
        <p14:creationId xmlns:p14="http://schemas.microsoft.com/office/powerpoint/2010/main" val="21638219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FAEC6-6092-4EC0-ADDE-8EEFCB29AC64}"/>
              </a:ext>
            </a:extLst>
          </p:cNvPr>
          <p:cNvSpPr>
            <a:spLocks noGrp="1"/>
          </p:cNvSpPr>
          <p:nvPr>
            <p:ph type="title"/>
          </p:nvPr>
        </p:nvSpPr>
        <p:spPr>
          <a:xfrm>
            <a:off x="0" y="0"/>
            <a:ext cx="6678706" cy="1006475"/>
          </a:xfrm>
        </p:spPr>
        <p:txBody>
          <a:bodyPr/>
          <a:lstStyle/>
          <a:p>
            <a:pPr algn="ctr"/>
            <a:r>
              <a:rPr lang="fr-FR" b="1" dirty="0">
                <a:latin typeface="Times New Roman" panose="02020603050405020304"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B8D3570B-C1D6-4581-A543-13D654078764}"/>
              </a:ext>
            </a:extLst>
          </p:cNvPr>
          <p:cNvSpPr>
            <a:spLocks noGrp="1"/>
          </p:cNvSpPr>
          <p:nvPr>
            <p:ph idx="1"/>
          </p:nvPr>
        </p:nvSpPr>
        <p:spPr>
          <a:xfrm>
            <a:off x="336176" y="1112930"/>
            <a:ext cx="11537577" cy="5462681"/>
          </a:xfrm>
        </p:spPr>
        <p:txBody>
          <a:bodyPr>
            <a:normAutofit lnSpcReduction="10000"/>
          </a:bodyPr>
          <a:lstStyle/>
          <a:p>
            <a:r>
              <a:rPr lang="fr-FR" dirty="0">
                <a:latin typeface="Garamond" panose="02020404030301010803" pitchFamily="18" charset="0"/>
              </a:rPr>
              <a:t>Poser l’hypothèse nulle (Ho) </a:t>
            </a:r>
          </a:p>
          <a:p>
            <a:r>
              <a:rPr lang="fr-FR" dirty="0">
                <a:latin typeface="Garamond" panose="02020404030301010803" pitchFamily="18" charset="0"/>
              </a:rPr>
              <a:t>La moyenne d’un échantillon est égale à la moyenne de l’autre échantillon. </a:t>
            </a:r>
          </a:p>
          <a:p>
            <a:r>
              <a:rPr lang="fr-FR" dirty="0">
                <a:latin typeface="Garamond" panose="02020404030301010803" pitchFamily="18" charset="0"/>
              </a:rPr>
              <a:t>Les différences observées sont dues au hasard : H0 : µ1- µ2 = 0 Calculer le test ‘t’ </a:t>
            </a:r>
          </a:p>
          <a:p>
            <a:r>
              <a:rPr lang="fr-FR" dirty="0">
                <a:latin typeface="Garamond" panose="02020404030301010803" pitchFamily="18" charset="0"/>
              </a:rPr>
              <a:t>Tirer la conclusion Il s’agit de comparer le test « t » calculé avec le t de la table « t de </a:t>
            </a:r>
            <a:r>
              <a:rPr lang="fr-FR" dirty="0" err="1">
                <a:latin typeface="Garamond" panose="02020404030301010803" pitchFamily="18" charset="0"/>
              </a:rPr>
              <a:t>Student</a:t>
            </a:r>
            <a:r>
              <a:rPr lang="fr-FR" dirty="0">
                <a:latin typeface="Garamond" panose="02020404030301010803" pitchFamily="18" charset="0"/>
              </a:rPr>
              <a:t> ».</a:t>
            </a:r>
          </a:p>
          <a:p>
            <a:r>
              <a:rPr lang="fr-FR" dirty="0">
                <a:latin typeface="Garamond" panose="02020404030301010803" pitchFamily="18" charset="0"/>
              </a:rPr>
              <a:t> Le degré de liberté est n1 + n2 - 2.</a:t>
            </a:r>
          </a:p>
          <a:p>
            <a:r>
              <a:rPr lang="fr-FR" dirty="0">
                <a:latin typeface="Garamond" panose="02020404030301010803" pitchFamily="18" charset="0"/>
              </a:rPr>
              <a:t> Si le « t » calculé est :</a:t>
            </a:r>
          </a:p>
          <a:p>
            <a:r>
              <a:rPr lang="fr-FR" dirty="0">
                <a:latin typeface="Garamond" panose="02020404030301010803" pitchFamily="18" charset="0"/>
              </a:rPr>
              <a:t> - supérieur au t de la table , il y a rejet de l’hypothèse nulle (Ho) : Différence significative</a:t>
            </a:r>
          </a:p>
          <a:p>
            <a:r>
              <a:rPr lang="fr-FR" dirty="0">
                <a:latin typeface="Garamond" panose="02020404030301010803" pitchFamily="18" charset="0"/>
              </a:rPr>
              <a:t>  - inférieur au t de la table , il y a non rejet de l’hypothèse nulle (Ho) : Différence non significative.</a:t>
            </a:r>
          </a:p>
        </p:txBody>
      </p:sp>
    </p:spTree>
    <p:extLst>
      <p:ext uri="{BB962C8B-B14F-4D97-AF65-F5344CB8AC3E}">
        <p14:creationId xmlns:p14="http://schemas.microsoft.com/office/powerpoint/2010/main" val="35045929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5D852-0AD5-422B-A99F-2699CE29A01F}"/>
              </a:ext>
            </a:extLst>
          </p:cNvPr>
          <p:cNvSpPr>
            <a:spLocks noGrp="1"/>
          </p:cNvSpPr>
          <p:nvPr>
            <p:ph type="title"/>
          </p:nvPr>
        </p:nvSpPr>
        <p:spPr>
          <a:xfrm>
            <a:off x="0" y="176866"/>
            <a:ext cx="6127376" cy="1154393"/>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64C5018C-D646-4360-BFEF-F6097E420BF6}"/>
              </a:ext>
            </a:extLst>
          </p:cNvPr>
          <p:cNvSpPr>
            <a:spLocks noGrp="1"/>
          </p:cNvSpPr>
          <p:nvPr>
            <p:ph idx="1"/>
          </p:nvPr>
        </p:nvSpPr>
        <p:spPr>
          <a:xfrm>
            <a:off x="98612" y="1476001"/>
            <a:ext cx="11580770" cy="4093526"/>
          </a:xfrm>
        </p:spPr>
        <p:txBody>
          <a:bodyPr/>
          <a:lstStyle/>
          <a:p>
            <a:r>
              <a:rPr lang="fr-FR" dirty="0">
                <a:latin typeface="Garamond" panose="02020404030301010803" pitchFamily="18" charset="0"/>
              </a:rPr>
              <a:t>Comparaison de deux moyennes observées au sein de deux groupes appariés</a:t>
            </a:r>
          </a:p>
          <a:p>
            <a:endParaRPr lang="fr-FR" dirty="0">
              <a:latin typeface="Garamond" panose="02020404030301010803" pitchFamily="18" charset="0"/>
            </a:endParaRPr>
          </a:p>
          <a:p>
            <a:r>
              <a:rPr lang="fr-FR" dirty="0">
                <a:latin typeface="Garamond" panose="02020404030301010803" pitchFamily="18" charset="0"/>
              </a:rPr>
              <a:t> L’appariement peut consister à faire deux mesures pour chaque sujet. On peut aussi apparier des sujets pour l’âge, le sexe etc. On calcule la différence pour chaque paire et l’ensemble des différences devient « l’échantillon ».</a:t>
            </a:r>
          </a:p>
        </p:txBody>
      </p:sp>
    </p:spTree>
    <p:extLst>
      <p:ext uri="{BB962C8B-B14F-4D97-AF65-F5344CB8AC3E}">
        <p14:creationId xmlns:p14="http://schemas.microsoft.com/office/powerpoint/2010/main" val="42243726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585C15-4DA4-481D-874A-6AD8B32E62E1}"/>
              </a:ext>
            </a:extLst>
          </p:cNvPr>
          <p:cNvSpPr>
            <a:spLocks noGrp="1"/>
          </p:cNvSpPr>
          <p:nvPr>
            <p:ph type="title"/>
          </p:nvPr>
        </p:nvSpPr>
        <p:spPr>
          <a:xfrm>
            <a:off x="0" y="0"/>
            <a:ext cx="7095565" cy="1208181"/>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455FFAB-3686-4068-9FCD-9B9D9E1B84F1}"/>
                  </a:ext>
                </a:extLst>
              </p:cNvPr>
              <p:cNvSpPr>
                <a:spLocks noGrp="1"/>
              </p:cNvSpPr>
              <p:nvPr>
                <p:ph idx="1"/>
              </p:nvPr>
            </p:nvSpPr>
            <p:spPr>
              <a:xfrm>
                <a:off x="327211" y="1035424"/>
                <a:ext cx="11371729" cy="5419163"/>
              </a:xfrm>
            </p:spPr>
            <p:txBody>
              <a:bodyPr>
                <a:normAutofit fontScale="92500" lnSpcReduction="10000"/>
              </a:bodyPr>
              <a:lstStyle/>
              <a:p>
                <a:r>
                  <a:rPr lang="fr-FR" dirty="0">
                    <a:latin typeface="Garamond" panose="02020404030301010803" pitchFamily="18" charset="0"/>
                  </a:rPr>
                  <a:t>Poser les hypothèses</a:t>
                </a:r>
              </a:p>
              <a:p>
                <a:r>
                  <a:rPr lang="fr-FR" dirty="0">
                    <a:latin typeface="Garamond" panose="02020404030301010803" pitchFamily="18" charset="0"/>
                  </a:rPr>
                  <a:t> Hypothèse nulle La différences des moyennes est égale à zéro. </a:t>
                </a:r>
              </a:p>
              <a:p>
                <a:r>
                  <a:rPr lang="fr-FR" dirty="0">
                    <a:latin typeface="Garamond" panose="02020404030301010803" pitchFamily="18" charset="0"/>
                  </a:rPr>
                  <a:t>H0 : µdifférences=0. </a:t>
                </a:r>
              </a:p>
              <a:p>
                <a:r>
                  <a:rPr lang="fr-FR" dirty="0">
                    <a:latin typeface="Garamond" panose="02020404030301010803" pitchFamily="18" charset="0"/>
                  </a:rPr>
                  <a:t>Hypothèse alternative</a:t>
                </a:r>
              </a:p>
              <a:p>
                <a:r>
                  <a:rPr lang="fr-FR" dirty="0">
                    <a:latin typeface="Garamond" panose="02020404030301010803" pitchFamily="18" charset="0"/>
                  </a:rPr>
                  <a:t> La différences des moyennes est différente de zéro. </a:t>
                </a:r>
              </a:p>
              <a:p>
                <a:r>
                  <a:rPr lang="fr-FR" dirty="0">
                    <a:latin typeface="Garamond" panose="02020404030301010803" pitchFamily="18" charset="0"/>
                  </a:rPr>
                  <a:t>H1 : µdifférences ≠ 0. </a:t>
                </a:r>
              </a:p>
              <a:p>
                <a:r>
                  <a:rPr lang="fr-FR" dirty="0">
                    <a:latin typeface="Garamond" panose="02020404030301010803" pitchFamily="18" charset="0"/>
                  </a:rPr>
                  <a:t> Calculer le test ‘t’ </a:t>
                </a:r>
              </a:p>
              <a:p>
                <a:r>
                  <a:rPr lang="fr-FR" dirty="0">
                    <a:latin typeface="Garamond" panose="02020404030301010803" pitchFamily="18" charset="0"/>
                  </a:rPr>
                  <a:t>Dans le cas de comparaison de deux moyennes de 2 échantillons appariés, </a:t>
                </a:r>
              </a:p>
              <a:p>
                <a:r>
                  <a:rPr lang="fr-FR" dirty="0">
                    <a:latin typeface="Garamond" panose="02020404030301010803" pitchFamily="18" charset="0"/>
                  </a:rPr>
                  <a:t>la formule de calcul du test « t » est la suivante</a:t>
                </a:r>
              </a:p>
              <a:p>
                <a:r>
                  <a:rPr lang="fr-FR" dirty="0">
                    <a:latin typeface="Garamond" panose="02020404030301010803" pitchFamily="18" charset="0"/>
                  </a:rPr>
                  <a:t> Soit : n le nombre de paires ; </a:t>
                </a:r>
              </a:p>
              <a:p>
                <a14:m>
                  <m:oMath xmlns:m="http://schemas.openxmlformats.org/officeDocument/2006/math">
                    <m:acc>
                      <m:accPr>
                        <m:chr m:val="̅"/>
                        <m:ctrlPr>
                          <a:rPr lang="fr-FR" i="1" smtClean="0">
                            <a:latin typeface="Cambria Math" panose="02040503050406030204" pitchFamily="18" charset="0"/>
                          </a:rPr>
                        </m:ctrlPr>
                      </m:accPr>
                      <m:e>
                        <m:r>
                          <a:rPr lang="fr-FR" i="1" smtClean="0">
                            <a:latin typeface="Cambria Math" panose="02040503050406030204" pitchFamily="18" charset="0"/>
                          </a:rPr>
                          <m:t>𝐷</m:t>
                        </m:r>
                      </m:e>
                    </m:acc>
                    <m:r>
                      <a:rPr lang="fr-FR" b="0" i="1" smtClean="0">
                        <a:latin typeface="Cambria Math" panose="02040503050406030204" pitchFamily="18" charset="0"/>
                      </a:rPr>
                      <m:t> </m:t>
                    </m:r>
                  </m:oMath>
                </a14:m>
                <a:r>
                  <a:rPr lang="fr-FR" dirty="0">
                    <a:latin typeface="Garamond" panose="02020404030301010803" pitchFamily="18" charset="0"/>
                  </a:rPr>
                  <a:t>la moyenne des différences ; </a:t>
                </a:r>
              </a:p>
              <a:p>
                <a:r>
                  <a:rPr lang="fr-FR" dirty="0">
                    <a:latin typeface="Garamond" panose="02020404030301010803" pitchFamily="18" charset="0"/>
                  </a:rPr>
                  <a:t>S, l’écart type des différences.</a:t>
                </a:r>
              </a:p>
            </p:txBody>
          </p:sp>
        </mc:Choice>
        <mc:Fallback xmlns="">
          <p:sp>
            <p:nvSpPr>
              <p:cNvPr id="3" name="Espace réservé du contenu 2">
                <a:extLst>
                  <a:ext uri="{FF2B5EF4-FFF2-40B4-BE49-F238E27FC236}">
                    <a16:creationId xmlns:a16="http://schemas.microsoft.com/office/drawing/2014/main" id="{A455FFAB-3686-4068-9FCD-9B9D9E1B84F1}"/>
                  </a:ext>
                </a:extLst>
              </p:cNvPr>
              <p:cNvSpPr>
                <a:spLocks noGrp="1" noRot="1" noChangeAspect="1" noMove="1" noResize="1" noEditPoints="1" noAdjustHandles="1" noChangeArrowheads="1" noChangeShapeType="1" noTextEdit="1"/>
              </p:cNvSpPr>
              <p:nvPr>
                <p:ph idx="1"/>
              </p:nvPr>
            </p:nvSpPr>
            <p:spPr>
              <a:xfrm>
                <a:off x="327211" y="1035424"/>
                <a:ext cx="11371729" cy="5419163"/>
              </a:xfrm>
              <a:blipFill>
                <a:blip r:embed="rId2"/>
                <a:stretch>
                  <a:fillRect l="-858" t="-2250" b="-675"/>
                </a:stretch>
              </a:blipFill>
            </p:spPr>
            <p:txBody>
              <a:bodyPr/>
              <a:lstStyle/>
              <a:p>
                <a:r>
                  <a:rPr lang="fr-FR">
                    <a:noFill/>
                  </a:rPr>
                  <a:t> </a:t>
                </a:r>
              </a:p>
            </p:txBody>
          </p:sp>
        </mc:Fallback>
      </mc:AlternateContent>
    </p:spTree>
    <p:extLst>
      <p:ext uri="{BB962C8B-B14F-4D97-AF65-F5344CB8AC3E}">
        <p14:creationId xmlns:p14="http://schemas.microsoft.com/office/powerpoint/2010/main" val="27805687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97398-642A-4B15-AAF1-1138A02DC314}"/>
              </a:ext>
            </a:extLst>
          </p:cNvPr>
          <p:cNvSpPr>
            <a:spLocks noGrp="1"/>
          </p:cNvSpPr>
          <p:nvPr>
            <p:ph type="title"/>
          </p:nvPr>
        </p:nvSpPr>
        <p:spPr>
          <a:xfrm>
            <a:off x="838200" y="365126"/>
            <a:ext cx="5858435" cy="966134"/>
          </a:xfrm>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F4E9805E-CA51-4DFF-AB98-24848D830243}"/>
              </a:ext>
            </a:extLst>
          </p:cNvPr>
          <p:cNvSpPr>
            <a:spLocks noGrp="1"/>
          </p:cNvSpPr>
          <p:nvPr>
            <p:ph idx="1"/>
          </p:nvPr>
        </p:nvSpPr>
        <p:spPr>
          <a:xfrm>
            <a:off x="363071" y="1331260"/>
            <a:ext cx="10990729" cy="4845703"/>
          </a:xfrm>
        </p:spPr>
        <p:txBody>
          <a:bodyPr/>
          <a:lstStyle/>
          <a:p>
            <a:r>
              <a:rPr lang="fr-FR" dirty="0">
                <a:latin typeface="Garamond" panose="02020404030301010803" pitchFamily="18" charset="0"/>
              </a:rPr>
              <a:t>Tirer la conclusion </a:t>
            </a:r>
          </a:p>
          <a:p>
            <a:r>
              <a:rPr lang="fr-FR" dirty="0">
                <a:latin typeface="Garamond" panose="02020404030301010803" pitchFamily="18" charset="0"/>
              </a:rPr>
              <a:t>Il s’agit de comparer le test « t » calculé avec le t de la Table « t de </a:t>
            </a:r>
            <a:r>
              <a:rPr lang="fr-FR" dirty="0" err="1">
                <a:latin typeface="Garamond" panose="02020404030301010803" pitchFamily="18" charset="0"/>
              </a:rPr>
              <a:t>Student</a:t>
            </a:r>
            <a:r>
              <a:rPr lang="fr-FR" dirty="0">
                <a:latin typeface="Garamond" panose="02020404030301010803" pitchFamily="18" charset="0"/>
              </a:rPr>
              <a:t> » à n-1 degrés de liberté.</a:t>
            </a:r>
          </a:p>
          <a:p>
            <a:endParaRPr lang="fr-FR" dirty="0">
              <a:latin typeface="Garamond" panose="02020404030301010803" pitchFamily="18" charset="0"/>
            </a:endParaRPr>
          </a:p>
          <a:p>
            <a:r>
              <a:rPr lang="fr-FR" dirty="0">
                <a:latin typeface="Garamond" panose="02020404030301010803" pitchFamily="18" charset="0"/>
              </a:rPr>
              <a:t> Si le « t » calculé est : </a:t>
            </a:r>
          </a:p>
          <a:p>
            <a:r>
              <a:rPr lang="fr-FR" dirty="0">
                <a:latin typeface="Garamond" panose="02020404030301010803" pitchFamily="18" charset="0"/>
              </a:rPr>
              <a:t>- supérieur au t de la table à n-1 ddl, il y a rejet de l’hypothèse nulle (Ho) : Différence significative</a:t>
            </a:r>
          </a:p>
          <a:p>
            <a:r>
              <a:rPr lang="fr-FR" dirty="0">
                <a:latin typeface="Garamond" panose="02020404030301010803" pitchFamily="18" charset="0"/>
              </a:rPr>
              <a:t> - inférieur au t de la table à n-1 ddl, il y a non rejet de l’hypothèse nulle (Ho) : Différence non significative</a:t>
            </a:r>
          </a:p>
        </p:txBody>
      </p:sp>
    </p:spTree>
    <p:extLst>
      <p:ext uri="{BB962C8B-B14F-4D97-AF65-F5344CB8AC3E}">
        <p14:creationId xmlns:p14="http://schemas.microsoft.com/office/powerpoint/2010/main" val="1515379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2045CB-23D5-47A2-AB47-7C7647689B8C}"/>
              </a:ext>
            </a:extLst>
          </p:cNvPr>
          <p:cNvSpPr>
            <a:spLocks noGrp="1"/>
          </p:cNvSpPr>
          <p:nvPr>
            <p:ph idx="1"/>
          </p:nvPr>
        </p:nvSpPr>
        <p:spPr>
          <a:xfrm>
            <a:off x="535577" y="1802675"/>
            <a:ext cx="10175966" cy="3775166"/>
          </a:xfrm>
        </p:spPr>
        <p:txBody>
          <a:bodyPr>
            <a:normAutofit/>
          </a:bodyPr>
          <a:lstStyle/>
          <a:p>
            <a:endParaRPr lang="fr-FR" dirty="0"/>
          </a:p>
          <a:p>
            <a:r>
              <a:rPr lang="fr-FR" dirty="0">
                <a:latin typeface="Garamond" panose="02020404030301010803" pitchFamily="18" charset="0"/>
              </a:rPr>
              <a:t>L’étape suivante consiste à fixer les objectifs de l’étude.</a:t>
            </a:r>
          </a:p>
          <a:p>
            <a:endParaRPr lang="fr-FR" dirty="0">
              <a:latin typeface="Garamond" panose="02020404030301010803" pitchFamily="18" charset="0"/>
            </a:endParaRPr>
          </a:p>
          <a:p>
            <a:r>
              <a:rPr lang="fr-FR" dirty="0">
                <a:latin typeface="Garamond" panose="02020404030301010803" pitchFamily="18" charset="0"/>
              </a:rPr>
              <a:t> Cela permet de se focaliser sur ce qui fera partie de l’étude, ce qu’on a besoin de savoir et de donner les définitions opérationnelles.</a:t>
            </a:r>
          </a:p>
          <a:p>
            <a:pPr marL="0" indent="0">
              <a:buNone/>
            </a:pPr>
            <a:endParaRPr lang="fr-FR" dirty="0"/>
          </a:p>
        </p:txBody>
      </p:sp>
      <p:sp>
        <p:nvSpPr>
          <p:cNvPr id="5" name="Titre 1">
            <a:extLst>
              <a:ext uri="{FF2B5EF4-FFF2-40B4-BE49-F238E27FC236}">
                <a16:creationId xmlns:a16="http://schemas.microsoft.com/office/drawing/2014/main" id="{FDD2AA7E-A0AF-428E-9311-D3D14DC2DEF3}"/>
              </a:ext>
            </a:extLst>
          </p:cNvPr>
          <p:cNvSpPr>
            <a:spLocks noGrp="1"/>
          </p:cNvSpPr>
          <p:nvPr>
            <p:ph type="title"/>
          </p:nvPr>
        </p:nvSpPr>
        <p:spPr>
          <a:xfrm>
            <a:off x="838200" y="365125"/>
            <a:ext cx="10515600" cy="1325563"/>
          </a:xfrm>
        </p:spPr>
        <p:txBody>
          <a:bodyPr/>
          <a:lstStyle/>
          <a:p>
            <a:pPr algn="ctr"/>
            <a:r>
              <a:rPr lang="fr-FR" b="1" dirty="0">
                <a:latin typeface="Garamond" panose="02020404030301010803" pitchFamily="18" charset="0"/>
                <a:cs typeface="Times New Roman" panose="02020603050405020304" pitchFamily="18" charset="0"/>
              </a:rPr>
              <a:t>Etapes d’une étude statistique </a:t>
            </a:r>
          </a:p>
        </p:txBody>
      </p:sp>
    </p:spTree>
    <p:extLst>
      <p:ext uri="{BB962C8B-B14F-4D97-AF65-F5344CB8AC3E}">
        <p14:creationId xmlns:p14="http://schemas.microsoft.com/office/powerpoint/2010/main" val="36204706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1CFD7-4A07-4806-9795-2B565EDA084A}"/>
              </a:ext>
            </a:extLst>
          </p:cNvPr>
          <p:cNvSpPr>
            <a:spLocks noGrp="1"/>
          </p:cNvSpPr>
          <p:nvPr>
            <p:ph type="title"/>
          </p:nvPr>
        </p:nvSpPr>
        <p:spPr>
          <a:xfrm>
            <a:off x="354104" y="134472"/>
            <a:ext cx="5791201" cy="1058676"/>
          </a:xfrm>
        </p:spPr>
        <p:txBody>
          <a:bodyPr>
            <a:normAutofit/>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FCB0DDA4-8585-4442-BC6F-81F74E05F16D}"/>
              </a:ext>
            </a:extLst>
          </p:cNvPr>
          <p:cNvSpPr>
            <a:spLocks noGrp="1"/>
          </p:cNvSpPr>
          <p:nvPr>
            <p:ph idx="1"/>
          </p:nvPr>
        </p:nvSpPr>
        <p:spPr>
          <a:xfrm>
            <a:off x="582705" y="1448641"/>
            <a:ext cx="10443884" cy="5140418"/>
          </a:xfrm>
        </p:spPr>
        <p:txBody>
          <a:bodyPr/>
          <a:lstStyle/>
          <a:p>
            <a:pPr marL="0" indent="0">
              <a:buNone/>
            </a:pPr>
            <a:r>
              <a:rPr lang="fr-FR" dirty="0">
                <a:latin typeface="Garamond" panose="02020404030301010803" pitchFamily="18" charset="0"/>
              </a:rPr>
              <a:t>Exemple: Dans une étude comparant l’imipramine une drogue antidépressive, à un placebo, 60 patients ont été appariés pour former 30 paires. </a:t>
            </a:r>
          </a:p>
          <a:p>
            <a:pPr marL="0" indent="0">
              <a:buNone/>
            </a:pPr>
            <a:r>
              <a:rPr lang="fr-FR" dirty="0">
                <a:latin typeface="Garamond" panose="02020404030301010803" pitchFamily="18" charset="0"/>
              </a:rPr>
              <a:t>Dans chaque paire, les 2 patients étaient enrôlés le même mois, avaient le même sexe et moins de 10 ans d’écart d’âge. Un score (X) d’échelle de dépression a été mesuré après 5 semaines de traitement chez tous les patients. </a:t>
            </a:r>
          </a:p>
          <a:p>
            <a:pPr marL="0" indent="0">
              <a:buNone/>
            </a:pPr>
            <a:r>
              <a:rPr lang="fr-FR" dirty="0">
                <a:latin typeface="Garamond" panose="02020404030301010803" pitchFamily="18" charset="0"/>
              </a:rPr>
              <a:t>La question posée est : l’imipramine a-t-elle un effet antidépresseur significatif au seuil de 5% chez les patients dépressifs traités pendant 5 semaines ?</a:t>
            </a:r>
          </a:p>
        </p:txBody>
      </p:sp>
    </p:spTree>
    <p:extLst>
      <p:ext uri="{BB962C8B-B14F-4D97-AF65-F5344CB8AC3E}">
        <p14:creationId xmlns:p14="http://schemas.microsoft.com/office/powerpoint/2010/main" val="348671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E771657-5B26-4AA4-A7A0-E1E180B7F286}"/>
              </a:ext>
            </a:extLst>
          </p:cNvPr>
          <p:cNvPicPr>
            <a:picLocks noGrp="1" noChangeAspect="1"/>
          </p:cNvPicPr>
          <p:nvPr>
            <p:ph idx="1"/>
          </p:nvPr>
        </p:nvPicPr>
        <p:blipFill>
          <a:blip r:embed="rId2"/>
          <a:stretch>
            <a:fillRect/>
          </a:stretch>
        </p:blipFill>
        <p:spPr>
          <a:xfrm>
            <a:off x="265397" y="1083212"/>
            <a:ext cx="6402689" cy="5444197"/>
          </a:xfrm>
          <a:prstGeom prst="rect">
            <a:avLst/>
          </a:prstGeom>
        </p:spPr>
      </p:pic>
      <p:pic>
        <p:nvPicPr>
          <p:cNvPr id="3" name="Image 2"/>
          <p:cNvPicPr>
            <a:picLocks noChangeAspect="1"/>
          </p:cNvPicPr>
          <p:nvPr/>
        </p:nvPicPr>
        <p:blipFill>
          <a:blip r:embed="rId3"/>
          <a:stretch>
            <a:fillRect/>
          </a:stretch>
        </p:blipFill>
        <p:spPr>
          <a:xfrm>
            <a:off x="8060788" y="1561514"/>
            <a:ext cx="3742005" cy="1705919"/>
          </a:xfrm>
          <a:prstGeom prst="rect">
            <a:avLst/>
          </a:prstGeom>
        </p:spPr>
      </p:pic>
      <p:sp>
        <p:nvSpPr>
          <p:cNvPr id="6" name="Titre 1">
            <a:extLst>
              <a:ext uri="{FF2B5EF4-FFF2-40B4-BE49-F238E27FC236}">
                <a16:creationId xmlns:a16="http://schemas.microsoft.com/office/drawing/2014/main" id="{BC31CFD7-4A07-4806-9795-2B565EDA084A}"/>
              </a:ext>
            </a:extLst>
          </p:cNvPr>
          <p:cNvSpPr>
            <a:spLocks noGrp="1"/>
          </p:cNvSpPr>
          <p:nvPr>
            <p:ph type="title"/>
          </p:nvPr>
        </p:nvSpPr>
        <p:spPr>
          <a:xfrm>
            <a:off x="0" y="109630"/>
            <a:ext cx="5935574" cy="1235075"/>
          </a:xfrm>
        </p:spPr>
        <p:txBody>
          <a:bodyPr>
            <a:normAutofit/>
          </a:bodyPr>
          <a:lstStyle/>
          <a:p>
            <a:pPr algn="ctr"/>
            <a:r>
              <a:rPr lang="fr-FR" b="1" dirty="0">
                <a:latin typeface="Garamond" panose="02020404030301010803" pitchFamily="18" charset="0"/>
                <a:cs typeface="Times New Roman" panose="02020603050405020304" pitchFamily="18" charset="0"/>
              </a:rPr>
              <a:t>Étape de comparaison</a:t>
            </a:r>
            <a:endParaRPr lang="fr-FR" dirty="0">
              <a:latin typeface="Garamond" panose="02020404030301010803" pitchFamily="18" charset="0"/>
            </a:endParaRPr>
          </a:p>
        </p:txBody>
      </p:sp>
      <p:sp>
        <p:nvSpPr>
          <p:cNvPr id="7" name="Rectangle 6"/>
          <p:cNvSpPr/>
          <p:nvPr/>
        </p:nvSpPr>
        <p:spPr>
          <a:xfrm>
            <a:off x="8750104" y="4612341"/>
            <a:ext cx="3338801" cy="523220"/>
          </a:xfrm>
          <a:prstGeom prst="rect">
            <a:avLst/>
          </a:prstGeom>
        </p:spPr>
        <p:txBody>
          <a:bodyPr wrap="square">
            <a:spAutoFit/>
          </a:bodyPr>
          <a:lstStyle/>
          <a:p>
            <a:r>
              <a:rPr lang="fr-FR" sz="2800" dirty="0"/>
              <a:t>2.045</a:t>
            </a:r>
            <a:r>
              <a:rPr lang="fr-FR" sz="2800" b="1" dirty="0">
                <a:latin typeface="Garamond" panose="02020404030301010803" pitchFamily="18" charset="0"/>
              </a:rPr>
              <a:t> </a:t>
            </a:r>
            <a:r>
              <a:rPr lang="fr-FR" sz="2800" b="1" dirty="0"/>
              <a:t>&lt; </a:t>
            </a:r>
            <a:r>
              <a:rPr lang="fr-FR" sz="2800" b="1" dirty="0">
                <a:latin typeface="Garamond" panose="02020404030301010803" pitchFamily="18" charset="0"/>
              </a:rPr>
              <a:t>2.374</a:t>
            </a:r>
          </a:p>
        </p:txBody>
      </p:sp>
    </p:spTree>
    <p:extLst>
      <p:ext uri="{BB962C8B-B14F-4D97-AF65-F5344CB8AC3E}">
        <p14:creationId xmlns:p14="http://schemas.microsoft.com/office/powerpoint/2010/main" val="33506719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3363F-C8A6-46B0-9EA2-967456EF6C29}"/>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Étape de comparaison</a:t>
            </a:r>
            <a:endParaRPr lang="fr-FR" dirty="0"/>
          </a:p>
        </p:txBody>
      </p:sp>
      <p:sp>
        <p:nvSpPr>
          <p:cNvPr id="3" name="Espace réservé du contenu 2">
            <a:extLst>
              <a:ext uri="{FF2B5EF4-FFF2-40B4-BE49-F238E27FC236}">
                <a16:creationId xmlns:a16="http://schemas.microsoft.com/office/drawing/2014/main" id="{DE4441CB-98F5-43B1-AF87-C2E7EE25C645}"/>
              </a:ext>
            </a:extLst>
          </p:cNvPr>
          <p:cNvSpPr>
            <a:spLocks noGrp="1"/>
          </p:cNvSpPr>
          <p:nvPr>
            <p:ph idx="1"/>
          </p:nvPr>
        </p:nvSpPr>
        <p:spPr/>
        <p:txBody>
          <a:bodyPr>
            <a:normAutofit/>
          </a:bodyPr>
          <a:lstStyle/>
          <a:p>
            <a:pPr algn="just"/>
            <a:r>
              <a:rPr lang="fr-FR" sz="3600" b="1" dirty="0">
                <a:latin typeface="Garamond" panose="02020404030301010803" pitchFamily="18" charset="0"/>
              </a:rPr>
              <a:t>Le degré de liberté dl= 30-1=29. La p-valeur est comprise entre 0.03 et 0.02 La p-valeur est inférieure à 0.05, on rejette H0. L’imipramine a un effet antidépresseur significatif au seuil de 5% chez les patients dépressifs traités pendant 5 semaines. </a:t>
            </a:r>
          </a:p>
          <a:p>
            <a:endParaRPr lang="fr-FR" sz="3600" b="1" dirty="0"/>
          </a:p>
        </p:txBody>
      </p:sp>
    </p:spTree>
    <p:extLst>
      <p:ext uri="{BB962C8B-B14F-4D97-AF65-F5344CB8AC3E}">
        <p14:creationId xmlns:p14="http://schemas.microsoft.com/office/powerpoint/2010/main" val="30256165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B3D61-5328-4955-8964-354FCDF117F5}"/>
              </a:ext>
            </a:extLst>
          </p:cNvPr>
          <p:cNvSpPr>
            <a:spLocks noGrp="1"/>
          </p:cNvSpPr>
          <p:nvPr>
            <p:ph type="title"/>
          </p:nvPr>
        </p:nvSpPr>
        <p:spPr>
          <a:xfrm>
            <a:off x="0" y="0"/>
            <a:ext cx="7651376" cy="1210235"/>
          </a:xfrm>
        </p:spPr>
        <p:txBody>
          <a:bodyPr/>
          <a:lstStyle/>
          <a:p>
            <a:pPr algn="ctr"/>
            <a:r>
              <a:rPr lang="fr-FR" b="1" dirty="0">
                <a:latin typeface="Times New Roman" panose="02020603050405020304" pitchFamily="18" charset="0"/>
                <a:cs typeface="Times New Roman" panose="02020603050405020304" pitchFamily="18" charset="0"/>
              </a:rPr>
              <a:t> le test du Chi carré, χ² </a:t>
            </a:r>
          </a:p>
        </p:txBody>
      </p:sp>
      <p:sp>
        <p:nvSpPr>
          <p:cNvPr id="3" name="Espace réservé du contenu 2">
            <a:extLst>
              <a:ext uri="{FF2B5EF4-FFF2-40B4-BE49-F238E27FC236}">
                <a16:creationId xmlns:a16="http://schemas.microsoft.com/office/drawing/2014/main" id="{82E50752-F991-4532-B0FB-4BFDB0B60BEB}"/>
              </a:ext>
            </a:extLst>
          </p:cNvPr>
          <p:cNvSpPr>
            <a:spLocks noGrp="1"/>
          </p:cNvSpPr>
          <p:nvPr>
            <p:ph idx="1"/>
          </p:nvPr>
        </p:nvSpPr>
        <p:spPr>
          <a:xfrm>
            <a:off x="313764" y="1210234"/>
            <a:ext cx="11627223" cy="5499847"/>
          </a:xfrm>
        </p:spPr>
        <p:txBody>
          <a:bodyPr/>
          <a:lstStyle/>
          <a:p>
            <a:r>
              <a:rPr lang="fr-FR" dirty="0">
                <a:latin typeface="Garamond" panose="02020404030301010803" pitchFamily="18" charset="0"/>
              </a:rPr>
              <a:t>  le test du Chi carré, χ² </a:t>
            </a:r>
          </a:p>
          <a:p>
            <a:r>
              <a:rPr lang="fr-FR" dirty="0">
                <a:latin typeface="Garamond" panose="02020404030301010803" pitchFamily="18" charset="0"/>
              </a:rPr>
              <a:t>Il compare les valeurs (absolues) réellement observées dans une table de contingence avec les valeurs qui seraient obtenues s’il n’y avait pas d’association entre les variables.</a:t>
            </a:r>
          </a:p>
          <a:p>
            <a:endParaRPr lang="fr-FR" dirty="0">
              <a:latin typeface="Garamond" panose="02020404030301010803" pitchFamily="18" charset="0"/>
            </a:endParaRPr>
          </a:p>
          <a:p>
            <a:r>
              <a:rPr lang="fr-FR" dirty="0">
                <a:latin typeface="Garamond" panose="02020404030301010803" pitchFamily="18" charset="0"/>
              </a:rPr>
              <a:t> La distribution du Chi carré est une distribution quasi normale.</a:t>
            </a:r>
          </a:p>
          <a:p>
            <a:endParaRPr lang="fr-FR" dirty="0">
              <a:latin typeface="Garamond" panose="02020404030301010803" pitchFamily="18" charset="0"/>
            </a:endParaRPr>
          </a:p>
          <a:p>
            <a:r>
              <a:rPr lang="fr-FR" dirty="0">
                <a:latin typeface="Garamond" panose="02020404030301010803" pitchFamily="18" charset="0"/>
              </a:rPr>
              <a:t> Conditions préalables d’application du test d’hypothèse : toutes les valeurs attendues doivent être supérieures ou égales à 5. Si un effectif attendu au moins est strictement inférieur à 5, on utilisera un autre test : le test exact de Fisher.</a:t>
            </a:r>
          </a:p>
          <a:p>
            <a:endParaRPr lang="fr-FR" dirty="0"/>
          </a:p>
        </p:txBody>
      </p:sp>
    </p:spTree>
    <p:extLst>
      <p:ext uri="{BB962C8B-B14F-4D97-AF65-F5344CB8AC3E}">
        <p14:creationId xmlns:p14="http://schemas.microsoft.com/office/powerpoint/2010/main" val="6384707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D86F2-65BC-42A4-A0A3-75FCC19FD615}"/>
              </a:ext>
            </a:extLst>
          </p:cNvPr>
          <p:cNvSpPr>
            <a:spLocks noGrp="1"/>
          </p:cNvSpPr>
          <p:nvPr>
            <p:ph type="title"/>
          </p:nvPr>
        </p:nvSpPr>
        <p:spPr>
          <a:xfrm>
            <a:off x="0" y="149972"/>
            <a:ext cx="7203141" cy="1087157"/>
          </a:xfrm>
        </p:spPr>
        <p:txBody>
          <a:bodyPr/>
          <a:lstStyle/>
          <a:p>
            <a:pPr algn="ctr"/>
            <a:r>
              <a:rPr lang="fr-FR" b="1" dirty="0">
                <a:latin typeface="Times New Roman" panose="02020603050405020304" pitchFamily="18" charset="0"/>
                <a:cs typeface="Times New Roman" panose="02020603050405020304" pitchFamily="18" charset="0"/>
              </a:rPr>
              <a:t> le test du Chi carré, χ² </a:t>
            </a:r>
            <a:endParaRPr lang="fr-FR" dirty="0"/>
          </a:p>
        </p:txBody>
      </p:sp>
      <p:sp>
        <p:nvSpPr>
          <p:cNvPr id="3" name="Espace réservé du contenu 2">
            <a:extLst>
              <a:ext uri="{FF2B5EF4-FFF2-40B4-BE49-F238E27FC236}">
                <a16:creationId xmlns:a16="http://schemas.microsoft.com/office/drawing/2014/main" id="{5C857817-85D5-47FF-82AA-1CE75B2E206C}"/>
              </a:ext>
            </a:extLst>
          </p:cNvPr>
          <p:cNvSpPr>
            <a:spLocks noGrp="1"/>
          </p:cNvSpPr>
          <p:nvPr>
            <p:ph idx="1"/>
          </p:nvPr>
        </p:nvSpPr>
        <p:spPr>
          <a:xfrm>
            <a:off x="551329" y="1237129"/>
            <a:ext cx="10986247" cy="5405718"/>
          </a:xfrm>
        </p:spPr>
        <p:txBody>
          <a:bodyPr>
            <a:normAutofit fontScale="85000" lnSpcReduction="20000"/>
          </a:bodyPr>
          <a:lstStyle/>
          <a:p>
            <a:r>
              <a:rPr lang="fr-FR" dirty="0">
                <a:latin typeface="Garamond" panose="02020404030301010803" pitchFamily="18" charset="0"/>
              </a:rPr>
              <a:t>Démarche générale : </a:t>
            </a:r>
          </a:p>
          <a:p>
            <a:r>
              <a:rPr lang="fr-FR" dirty="0">
                <a:latin typeface="Garamond" panose="02020404030301010803" pitchFamily="18" charset="0"/>
              </a:rPr>
              <a:t>1) Poser l’hypothèse </a:t>
            </a:r>
          </a:p>
          <a:p>
            <a:r>
              <a:rPr lang="fr-FR" dirty="0">
                <a:latin typeface="Garamond" panose="02020404030301010803" pitchFamily="18" charset="0"/>
              </a:rPr>
              <a:t>l’hypothèse nulle (Ho) : </a:t>
            </a:r>
          </a:p>
          <a:p>
            <a:r>
              <a:rPr lang="fr-FR" dirty="0">
                <a:latin typeface="Garamond" panose="02020404030301010803" pitchFamily="18" charset="0"/>
              </a:rPr>
              <a:t>Il s’agit d’émettre l’hypothèse selon laquelle il n’y a pas de lien significative entre les proportions. </a:t>
            </a:r>
          </a:p>
          <a:p>
            <a:r>
              <a:rPr lang="fr-FR" dirty="0">
                <a:latin typeface="Garamond" panose="02020404030301010803" pitchFamily="18" charset="0"/>
              </a:rPr>
              <a:t> Poser l’hypothèse alternative ( H1):</a:t>
            </a:r>
          </a:p>
          <a:p>
            <a:r>
              <a:rPr lang="fr-FR" dirty="0">
                <a:latin typeface="Garamond" panose="02020404030301010803" pitchFamily="18" charset="0"/>
              </a:rPr>
              <a:t>Il s’agit d’émettre l’hypothèse selon laquelle il n’y a de lien significative entre les proportions. </a:t>
            </a:r>
          </a:p>
          <a:p>
            <a:r>
              <a:rPr lang="fr-FR" dirty="0">
                <a:latin typeface="Garamond" panose="02020404030301010803" pitchFamily="18" charset="0"/>
              </a:rPr>
              <a:t>2) Fixer le risque d’erreur (seuil) α.</a:t>
            </a:r>
          </a:p>
          <a:p>
            <a:r>
              <a:rPr lang="fr-FR" dirty="0">
                <a:latin typeface="Garamond" panose="02020404030301010803" pitchFamily="18" charset="0"/>
              </a:rPr>
              <a:t>3) Calculer le test Pour la comparaison des proportions, on utilise le test χ²</a:t>
            </a:r>
          </a:p>
          <a:p>
            <a:r>
              <a:rPr lang="fr-FR" dirty="0">
                <a:latin typeface="Garamond" panose="02020404030301010803" pitchFamily="18" charset="0"/>
              </a:rPr>
              <a:t>4) prise de décision</a:t>
            </a:r>
          </a:p>
          <a:p>
            <a:r>
              <a:rPr lang="fr-FR" dirty="0">
                <a:latin typeface="Garamond" panose="02020404030301010803" pitchFamily="18" charset="0"/>
              </a:rPr>
              <a:t>5) Tirer la conclusion Il s’agira de confirmer ou d’infirmer l’hypothèse nulle de départ. </a:t>
            </a:r>
          </a:p>
          <a:p>
            <a:r>
              <a:rPr lang="fr-FR" dirty="0">
                <a:latin typeface="Garamond" panose="02020404030301010803" pitchFamily="18" charset="0"/>
              </a:rPr>
              <a:t>Pour tirer la conclusion, il faudra prendre en considération la distribution χ².</a:t>
            </a:r>
          </a:p>
          <a:p>
            <a:r>
              <a:rPr lang="fr-FR" dirty="0">
                <a:latin typeface="Garamond" panose="02020404030301010803" pitchFamily="18" charset="0"/>
              </a:rPr>
              <a:t> Elle est caractérisée par un paramètre appelé ‘nombre de degrés de liberté.</a:t>
            </a:r>
          </a:p>
        </p:txBody>
      </p:sp>
    </p:spTree>
    <p:extLst>
      <p:ext uri="{BB962C8B-B14F-4D97-AF65-F5344CB8AC3E}">
        <p14:creationId xmlns:p14="http://schemas.microsoft.com/office/powerpoint/2010/main" val="17778471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AD75C-5064-40DC-9136-C8FE853CBFE6}"/>
              </a:ext>
            </a:extLst>
          </p:cNvPr>
          <p:cNvSpPr>
            <a:spLocks noGrp="1"/>
          </p:cNvSpPr>
          <p:nvPr>
            <p:ph type="title"/>
          </p:nvPr>
        </p:nvSpPr>
        <p:spPr>
          <a:xfrm>
            <a:off x="838200" y="365126"/>
            <a:ext cx="5764306" cy="818216"/>
          </a:xfrm>
        </p:spPr>
        <p:txBody>
          <a:bodyPr/>
          <a:lstStyle/>
          <a:p>
            <a:pPr algn="ctr"/>
            <a:r>
              <a:rPr lang="fr-FR" b="1" dirty="0">
                <a:latin typeface="Times New Roman" panose="02020603050405020304" pitchFamily="18" charset="0"/>
                <a:cs typeface="Times New Roman" panose="02020603050405020304" pitchFamily="18" charset="0"/>
              </a:rPr>
              <a:t> le test du Chi carré, χ² </a:t>
            </a:r>
            <a:endParaRPr lang="fr-FR" dirty="0"/>
          </a:p>
        </p:txBody>
      </p:sp>
      <p:sp>
        <p:nvSpPr>
          <p:cNvPr id="3" name="Espace réservé du contenu 2">
            <a:extLst>
              <a:ext uri="{FF2B5EF4-FFF2-40B4-BE49-F238E27FC236}">
                <a16:creationId xmlns:a16="http://schemas.microsoft.com/office/drawing/2014/main" id="{7AF755A7-E2A7-4CE4-A404-89E3C9F3AF58}"/>
              </a:ext>
            </a:extLst>
          </p:cNvPr>
          <p:cNvSpPr>
            <a:spLocks noGrp="1"/>
          </p:cNvSpPr>
          <p:nvPr>
            <p:ph idx="1"/>
          </p:nvPr>
        </p:nvSpPr>
        <p:spPr>
          <a:xfrm>
            <a:off x="107576" y="1492624"/>
            <a:ext cx="11246224" cy="4684339"/>
          </a:xfrm>
        </p:spPr>
        <p:txBody>
          <a:bodyPr/>
          <a:lstStyle/>
          <a:p>
            <a:r>
              <a:rPr lang="fr-FR" dirty="0">
                <a:latin typeface="Garamond" panose="02020404030301010803" pitchFamily="18" charset="0"/>
              </a:rPr>
              <a:t>Voici l’exemple qui vous est proposé : </a:t>
            </a:r>
          </a:p>
          <a:p>
            <a:r>
              <a:rPr lang="fr-FR" dirty="0">
                <a:latin typeface="Garamond" panose="02020404030301010803" pitchFamily="18" charset="0"/>
              </a:rPr>
              <a:t>On voudrait savoir s’il existe un lien entre la bronchite chronique et l’exposition (oui/non) à un certain toxique employé dans un groupe industriel.</a:t>
            </a:r>
          </a:p>
          <a:p>
            <a:endParaRPr lang="fr-FR" dirty="0">
              <a:latin typeface="Garamond" panose="02020404030301010803" pitchFamily="18" charset="0"/>
            </a:endParaRPr>
          </a:p>
          <a:p>
            <a:r>
              <a:rPr lang="fr-FR" dirty="0">
                <a:latin typeface="Garamond" panose="02020404030301010803" pitchFamily="18" charset="0"/>
              </a:rPr>
              <a:t> Pour cela, une étude de cohorte a permis de recueillir, dans ce groupe industriel, les informations sur 100 sujets exposés au toxique et 200 sujets non exposés au toxique (Tableau suivant). Y a t-il un lien entre l’exposition au toxique et la bronchite</a:t>
            </a:r>
          </a:p>
        </p:txBody>
      </p:sp>
    </p:spTree>
    <p:extLst>
      <p:ext uri="{BB962C8B-B14F-4D97-AF65-F5344CB8AC3E}">
        <p14:creationId xmlns:p14="http://schemas.microsoft.com/office/powerpoint/2010/main" val="20160139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BE010-02EF-4623-8FFD-AF6E8F17868A}"/>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 le test du Chi carré, χ² </a:t>
            </a:r>
            <a:endParaRPr lang="fr-FR" dirty="0"/>
          </a:p>
        </p:txBody>
      </p:sp>
      <p:sp>
        <p:nvSpPr>
          <p:cNvPr id="3" name="Espace réservé du contenu 2">
            <a:extLst>
              <a:ext uri="{FF2B5EF4-FFF2-40B4-BE49-F238E27FC236}">
                <a16:creationId xmlns:a16="http://schemas.microsoft.com/office/drawing/2014/main" id="{8F477D14-88DE-4441-AE68-31AB02F0A843}"/>
              </a:ext>
            </a:extLst>
          </p:cNvPr>
          <p:cNvSpPr>
            <a:spLocks noGrp="1"/>
          </p:cNvSpPr>
          <p:nvPr>
            <p:ph idx="1"/>
          </p:nvPr>
        </p:nvSpPr>
        <p:spPr>
          <a:xfrm>
            <a:off x="838200" y="1411941"/>
            <a:ext cx="10515600" cy="4765022"/>
          </a:xfrm>
        </p:spPr>
        <p:txBody>
          <a:bodyPr>
            <a:normAutofit/>
          </a:bodyPr>
          <a:lstStyle/>
          <a:p>
            <a:r>
              <a:rPr lang="fr-FR" dirty="0">
                <a:latin typeface="Garamond" panose="02020404030301010803" pitchFamily="18" charset="0"/>
              </a:rPr>
              <a:t>1. Poser l’hypothèse nulle (Ho)</a:t>
            </a:r>
          </a:p>
          <a:p>
            <a:r>
              <a:rPr lang="fr-FR" dirty="0">
                <a:latin typeface="Garamond" panose="02020404030301010803" pitchFamily="18" charset="0"/>
              </a:rPr>
              <a:t> L’hypothèse nulle est qu’il n’y a pas de lien significative entre l’exposition au toxique et le fait d’être atteint d’une bronchite chronique.</a:t>
            </a:r>
          </a:p>
          <a:p>
            <a:endParaRPr lang="fr-FR" dirty="0">
              <a:latin typeface="Garamond" panose="02020404030301010803" pitchFamily="18" charset="0"/>
            </a:endParaRPr>
          </a:p>
          <a:p>
            <a:r>
              <a:rPr lang="fr-FR" dirty="0">
                <a:latin typeface="Garamond" panose="02020404030301010803" pitchFamily="18" charset="0"/>
              </a:rPr>
              <a:t>2) Poser l’hypothèse alternative ( H1):</a:t>
            </a:r>
          </a:p>
          <a:p>
            <a:r>
              <a:rPr lang="fr-FR" dirty="0">
                <a:latin typeface="Garamond" panose="02020404030301010803" pitchFamily="18" charset="0"/>
              </a:rPr>
              <a:t> L’hypothèse alternative il n’y a de lien significative entre l’exposition au toxique et le fait d’être atteint d’une bronchite chronique.</a:t>
            </a:r>
          </a:p>
        </p:txBody>
      </p:sp>
    </p:spTree>
    <p:extLst>
      <p:ext uri="{BB962C8B-B14F-4D97-AF65-F5344CB8AC3E}">
        <p14:creationId xmlns:p14="http://schemas.microsoft.com/office/powerpoint/2010/main" val="8290852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894BA-1220-4B21-8C3A-D9002F0434A0}"/>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 le test du Chi carré, χ²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D91D589-6B9A-424C-A7FC-14D43B8DF482}"/>
                  </a:ext>
                </a:extLst>
              </p:cNvPr>
              <p:cNvSpPr>
                <a:spLocks noGrp="1"/>
              </p:cNvSpPr>
              <p:nvPr>
                <p:ph idx="1"/>
              </p:nvPr>
            </p:nvSpPr>
            <p:spPr/>
            <p:txBody>
              <a:bodyPr/>
              <a:lstStyle/>
              <a:p>
                <a:r>
                  <a:rPr lang="fr-FR" dirty="0">
                    <a:latin typeface="Garamond" panose="02020404030301010803" pitchFamily="18" charset="0"/>
                  </a:rPr>
                  <a:t>Calculer le test χ²</a:t>
                </a:r>
              </a:p>
              <a:p>
                <a:r>
                  <a:rPr lang="fr-FR" dirty="0">
                    <a:latin typeface="Garamond" panose="02020404030301010803" pitchFamily="18" charset="0"/>
                  </a:rPr>
                  <a:t> La formule de calcul du test χ² est la suivante : χ² = </a:t>
                </a:r>
                <a14:m>
                  <m:oMath xmlns:m="http://schemas.openxmlformats.org/officeDocument/2006/math">
                    <m:nary>
                      <m:naryPr>
                        <m:chr m:val="∑"/>
                        <m:grow m:val="on"/>
                        <m:subHide m:val="on"/>
                        <m:supHide m:val="on"/>
                        <m:ctrlPr>
                          <a:rPr lang="fr-FR" i="1" smtClean="0">
                            <a:latin typeface="Cambria Math" panose="02040503050406030204" pitchFamily="18" charset="0"/>
                          </a:rPr>
                        </m:ctrlPr>
                      </m:naryPr>
                      <m:sub/>
                      <m:sup/>
                      <m:e>
                        <m:f>
                          <m:fPr>
                            <m:ctrlPr>
                              <a:rPr lang="fr-FR" i="1" smtClean="0">
                                <a:latin typeface="Cambria Math" panose="02040503050406030204" pitchFamily="18" charset="0"/>
                              </a:rPr>
                            </m:ctrlPr>
                          </m:fPr>
                          <m:num>
                            <m:d>
                              <m:dPr>
                                <m:ctrlPr>
                                  <a:rPr lang="fr-FR" i="1" smtClean="0">
                                    <a:latin typeface="Cambria Math" panose="02040503050406030204" pitchFamily="18" charset="0"/>
                                  </a:rPr>
                                </m:ctrlPr>
                              </m:dPr>
                              <m:e>
                                <m:sSub>
                                  <m:sSubPr>
                                    <m:ctrlPr>
                                      <a:rPr lang="fr-FR" i="1" smtClean="0">
                                        <a:latin typeface="Cambria Math" panose="02040503050406030204" pitchFamily="18" charset="0"/>
                                      </a:rPr>
                                    </m:ctrlPr>
                                  </m:sSubPr>
                                  <m:e>
                                    <m:r>
                                      <a:rPr lang="fr-FR" i="1" smtClean="0">
                                        <a:latin typeface="Cambria Math" panose="02040503050406030204" pitchFamily="18" charset="0"/>
                                      </a:rPr>
                                      <m:t>𝑜</m:t>
                                    </m:r>
                                  </m:e>
                                  <m:sub>
                                    <m:r>
                                      <a:rPr lang="fr-FR" i="1" smtClean="0">
                                        <a:latin typeface="Cambria Math" panose="02040503050406030204" pitchFamily="18" charset="0"/>
                                      </a:rPr>
                                      <m:t>𝑖</m:t>
                                    </m:r>
                                  </m:sub>
                                </m:sSub>
                                <m:r>
                                  <a:rPr lang="fr-FR" i="1" smtClean="0">
                                    <a:latin typeface="Cambria Math" panose="02040503050406030204" pitchFamily="18" charset="0"/>
                                  </a:rPr>
                                  <m:t>−</m:t>
                                </m:r>
                                <m:sSub>
                                  <m:sSubPr>
                                    <m:ctrlPr>
                                      <a:rPr lang="fr-FR" i="1" smtClean="0">
                                        <a:latin typeface="Cambria Math" panose="02040503050406030204" pitchFamily="18" charset="0"/>
                                      </a:rPr>
                                    </m:ctrlPr>
                                  </m:sSubPr>
                                  <m:e>
                                    <m:r>
                                      <a:rPr lang="fr-FR" i="1" smtClean="0">
                                        <a:latin typeface="Cambria Math" panose="02040503050406030204" pitchFamily="18" charset="0"/>
                                      </a:rPr>
                                      <m:t>𝑒</m:t>
                                    </m:r>
                                  </m:e>
                                  <m:sub>
                                    <m:r>
                                      <a:rPr lang="fr-FR" i="1" smtClean="0">
                                        <a:latin typeface="Cambria Math" panose="02040503050406030204" pitchFamily="18" charset="0"/>
                                      </a:rPr>
                                      <m:t>𝑖</m:t>
                                    </m:r>
                                  </m:sub>
                                </m:sSub>
                              </m:e>
                            </m:d>
                          </m:num>
                          <m:den>
                            <m:sSub>
                              <m:sSubPr>
                                <m:ctrlPr>
                                  <a:rPr lang="fr-FR" i="1" smtClean="0">
                                    <a:latin typeface="Cambria Math" panose="02040503050406030204" pitchFamily="18" charset="0"/>
                                  </a:rPr>
                                </m:ctrlPr>
                              </m:sSubPr>
                              <m:e>
                                <m:r>
                                  <a:rPr lang="fr-FR" i="1" smtClean="0">
                                    <a:latin typeface="Cambria Math" panose="02040503050406030204" pitchFamily="18" charset="0"/>
                                  </a:rPr>
                                  <m:t>𝑒</m:t>
                                </m:r>
                              </m:e>
                              <m:sub>
                                <m:r>
                                  <a:rPr lang="fr-FR" i="1" smtClean="0">
                                    <a:latin typeface="Cambria Math" panose="02040503050406030204" pitchFamily="18" charset="0"/>
                                  </a:rPr>
                                  <m:t>𝑖</m:t>
                                </m:r>
                              </m:sub>
                            </m:sSub>
                          </m:den>
                        </m:f>
                      </m:e>
                    </m:nary>
                  </m:oMath>
                </a14:m>
                <a:r>
                  <a:rPr lang="fr-FR" dirty="0">
                    <a:latin typeface="Garamond" panose="02020404030301010803" pitchFamily="18" charset="0"/>
                  </a:rPr>
                  <a:t> </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𝑜</m:t>
                        </m:r>
                      </m:e>
                      <m:sub>
                        <m:r>
                          <a:rPr lang="fr-FR" i="1">
                            <a:latin typeface="Cambria Math" panose="02040503050406030204" pitchFamily="18" charset="0"/>
                          </a:rPr>
                          <m:t>𝑖</m:t>
                        </m:r>
                      </m:sub>
                    </m:sSub>
                    <m:r>
                      <a:rPr lang="fr-FR" i="1">
                        <a:latin typeface="Cambria Math" panose="02040503050406030204" pitchFamily="18" charset="0"/>
                      </a:rPr>
                      <m:t> </m:t>
                    </m:r>
                  </m:oMath>
                </a14:m>
                <a:r>
                  <a:rPr lang="fr-FR" dirty="0">
                    <a:latin typeface="Garamond" panose="02020404030301010803" pitchFamily="18" charset="0"/>
                  </a:rPr>
                  <a:t>= nombre de sujets observés dans chaque case de la table</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𝑒</m:t>
                        </m:r>
                      </m:e>
                      <m:sub>
                        <m:r>
                          <a:rPr lang="fr-FR" i="1">
                            <a:latin typeface="Cambria Math" panose="02040503050406030204" pitchFamily="18" charset="0"/>
                          </a:rPr>
                          <m:t>𝑖</m:t>
                        </m:r>
                      </m:sub>
                    </m:sSub>
                    <m:r>
                      <a:rPr lang="fr-FR" i="1">
                        <a:latin typeface="Cambria Math" panose="02040503050406030204" pitchFamily="18" charset="0"/>
                      </a:rPr>
                      <m:t> </m:t>
                    </m:r>
                  </m:oMath>
                </a14:m>
                <a:r>
                  <a:rPr lang="fr-FR" dirty="0">
                    <a:latin typeface="Garamond" panose="02020404030301010803" pitchFamily="18" charset="0"/>
                  </a:rPr>
                  <a:t>= nombre de sujets attendus = total ligne x total colonne / total général.</a:t>
                </a:r>
              </a:p>
              <a:p>
                <a:endParaRPr lang="fr-FR" dirty="0">
                  <a:latin typeface="Garamond" panose="02020404030301010803" pitchFamily="18" charset="0"/>
                </a:endParaRP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𝑒</m:t>
                        </m:r>
                      </m:e>
                      <m:sub>
                        <m:r>
                          <a:rPr lang="fr-FR" i="1">
                            <a:latin typeface="Cambria Math" panose="02040503050406030204" pitchFamily="18" charset="0"/>
                          </a:rPr>
                          <m:t>𝑖</m:t>
                        </m:r>
                      </m:sub>
                    </m:sSub>
                    <m:r>
                      <a:rPr lang="fr-FR" i="1">
                        <a:latin typeface="Cambria Math" panose="02040503050406030204" pitchFamily="18" charset="0"/>
                      </a:rPr>
                      <m:t> </m:t>
                    </m:r>
                  </m:oMath>
                </a14:m>
                <a:r>
                  <a:rPr lang="fr-FR" dirty="0">
                    <a:latin typeface="Garamond" panose="02020404030301010803" pitchFamily="18" charset="0"/>
                  </a:rPr>
                  <a:t>= </a:t>
                </a:r>
                <a14:m>
                  <m:oMath xmlns:m="http://schemas.openxmlformats.org/officeDocument/2006/math">
                    <m:f>
                      <m:fPr>
                        <m:ctrlPr>
                          <a:rPr lang="fr-FR" i="1" smtClean="0">
                            <a:latin typeface="Cambria Math" panose="02040503050406030204" pitchFamily="18" charset="0"/>
                          </a:rPr>
                        </m:ctrlPr>
                      </m:fPr>
                      <m:num>
                        <m:nary>
                          <m:naryPr>
                            <m:chr m:val="∑"/>
                            <m:grow m:val="on"/>
                            <m:subHide m:val="on"/>
                            <m:supHide m:val="on"/>
                            <m:ctrlPr>
                              <a:rPr lang="fr-FR" i="1" smtClean="0">
                                <a:latin typeface="Cambria Math" panose="02040503050406030204" pitchFamily="18" charset="0"/>
                              </a:rPr>
                            </m:ctrlPr>
                          </m:naryPr>
                          <m:sub/>
                          <m:sup/>
                          <m:e>
                            <m:r>
                              <a:rPr lang="fr-FR" i="1" smtClean="0">
                                <a:latin typeface="Cambria Math" panose="02040503050406030204" pitchFamily="18" charset="0"/>
                              </a:rPr>
                              <m:t>𝑙</m:t>
                            </m:r>
                          </m:e>
                        </m:nary>
                        <m:r>
                          <a:rPr lang="fr-FR" i="1" smtClean="0">
                            <a:latin typeface="Cambria Math" panose="02040503050406030204" pitchFamily="18" charset="0"/>
                          </a:rPr>
                          <m:t>⋅</m:t>
                        </m:r>
                        <m:nary>
                          <m:naryPr>
                            <m:chr m:val="∑"/>
                            <m:grow m:val="on"/>
                            <m:subHide m:val="on"/>
                            <m:supHide m:val="on"/>
                            <m:ctrlPr>
                              <a:rPr lang="fr-FR" i="1" smtClean="0">
                                <a:latin typeface="Cambria Math" panose="02040503050406030204" pitchFamily="18" charset="0"/>
                              </a:rPr>
                            </m:ctrlPr>
                          </m:naryPr>
                          <m:sub/>
                          <m:sup/>
                          <m:e>
                            <m:r>
                              <a:rPr lang="fr-FR" i="1" smtClean="0">
                                <a:latin typeface="Cambria Math" panose="02040503050406030204" pitchFamily="18" charset="0"/>
                              </a:rPr>
                              <m:t>𝑐</m:t>
                            </m:r>
                          </m:e>
                        </m:nary>
                      </m:num>
                      <m:den>
                        <m:r>
                          <a:rPr lang="fr-FR" i="1" smtClean="0">
                            <a:latin typeface="Cambria Math" panose="02040503050406030204" pitchFamily="18" charset="0"/>
                          </a:rPr>
                          <m:t>𝑛</m:t>
                        </m:r>
                      </m:den>
                    </m:f>
                  </m:oMath>
                </a14:m>
                <a:endParaRPr lang="fr-FR" dirty="0">
                  <a:latin typeface="Garamond" panose="02020404030301010803" pitchFamily="18" charset="0"/>
                </a:endParaRPr>
              </a:p>
              <a:p>
                <a:endParaRPr lang="fr-FR" dirty="0"/>
              </a:p>
            </p:txBody>
          </p:sp>
        </mc:Choice>
        <mc:Fallback xmlns="">
          <p:sp>
            <p:nvSpPr>
              <p:cNvPr id="3" name="Espace réservé du contenu 2">
                <a:extLst>
                  <a:ext uri="{FF2B5EF4-FFF2-40B4-BE49-F238E27FC236}">
                    <a16:creationId xmlns:a16="http://schemas.microsoft.com/office/drawing/2014/main" id="{AD91D589-6B9A-424C-A7FC-14D43B8DF48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fr-FR">
                    <a:noFill/>
                  </a:rPr>
                  <a:t> </a:t>
                </a:r>
              </a:p>
            </p:txBody>
          </p:sp>
        </mc:Fallback>
      </mc:AlternateContent>
    </p:spTree>
    <p:extLst>
      <p:ext uri="{BB962C8B-B14F-4D97-AF65-F5344CB8AC3E}">
        <p14:creationId xmlns:p14="http://schemas.microsoft.com/office/powerpoint/2010/main" val="11831904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98CD3CD3-AB51-4EA7-8D4E-6184B5659689}"/>
                  </a:ext>
                </a:extLst>
              </p:cNvPr>
              <p:cNvSpPr>
                <a:spLocks noGrp="1"/>
              </p:cNvSpPr>
              <p:nvPr>
                <p:ph type="title"/>
              </p:nvPr>
            </p:nvSpPr>
            <p:spPr/>
            <p:txBody>
              <a:bodyPr>
                <a:normAutofit/>
              </a:bodyPr>
              <a:lstStyle/>
              <a:p>
                <a:r>
                  <a:rPr lang="fr-FR" sz="3600" b="1" dirty="0">
                    <a:latin typeface="Garamond" panose="02020404030301010803" pitchFamily="18" charset="0"/>
                    <a:cs typeface="Times New Roman" panose="02020603050405020304" pitchFamily="18" charset="0"/>
                  </a:rPr>
                  <a:t>Comparaison des employés d’un groupe industriel pour l’exposition à un toxique dans l’usine (</a:t>
                </a:r>
                <a14:m>
                  <m:oMath xmlns:m="http://schemas.openxmlformats.org/officeDocument/2006/math">
                    <m:sSub>
                      <m:sSubPr>
                        <m:ctrlPr>
                          <a:rPr lang="fr-FR" sz="3600" i="1">
                            <a:latin typeface="Cambria Math" panose="02040503050406030204" pitchFamily="18" charset="0"/>
                          </a:rPr>
                        </m:ctrlPr>
                      </m:sSubPr>
                      <m:e>
                        <m:r>
                          <a:rPr lang="fr-FR" sz="3600" i="1">
                            <a:latin typeface="Cambria Math" panose="02040503050406030204" pitchFamily="18" charset="0"/>
                          </a:rPr>
                          <m:t>𝑜</m:t>
                        </m:r>
                      </m:e>
                      <m:sub>
                        <m:r>
                          <a:rPr lang="fr-FR" sz="3600" i="1">
                            <a:latin typeface="Cambria Math" panose="02040503050406030204" pitchFamily="18" charset="0"/>
                          </a:rPr>
                          <m:t>𝑖</m:t>
                        </m:r>
                      </m:sub>
                    </m:sSub>
                  </m:oMath>
                </a14:m>
                <a:r>
                  <a:rPr lang="fr-FR" sz="3600" b="1" dirty="0">
                    <a:latin typeface="Garamond" panose="02020404030301010803" pitchFamily="18" charset="0"/>
                    <a:cs typeface="Times New Roman" panose="02020603050405020304" pitchFamily="18" charset="0"/>
                  </a:rPr>
                  <a:t>)</a:t>
                </a:r>
              </a:p>
            </p:txBody>
          </p:sp>
        </mc:Choice>
        <mc:Fallback xmlns="">
          <p:sp>
            <p:nvSpPr>
              <p:cNvPr id="2" name="Titre 1">
                <a:extLst>
                  <a:ext uri="{FF2B5EF4-FFF2-40B4-BE49-F238E27FC236}">
                    <a16:creationId xmlns:a16="http://schemas.microsoft.com/office/drawing/2014/main" id="{98CD3CD3-AB51-4EA7-8D4E-6184B5659689}"/>
                  </a:ext>
                </a:extLst>
              </p:cNvPr>
              <p:cNvSpPr>
                <a:spLocks noGrp="1" noRot="1" noChangeAspect="1" noMove="1" noResize="1" noEditPoints="1" noAdjustHandles="1" noChangeArrowheads="1" noChangeShapeType="1" noTextEdit="1"/>
              </p:cNvSpPr>
              <p:nvPr>
                <p:ph type="title"/>
              </p:nvPr>
            </p:nvSpPr>
            <p:spPr>
              <a:blipFill>
                <a:blip r:embed="rId2"/>
                <a:stretch>
                  <a:fillRect l="-1797" t="-1843" b="-8756"/>
                </a:stretch>
              </a:blipFill>
            </p:spPr>
            <p:txBody>
              <a:bodyPr/>
              <a:lstStyle/>
              <a:p>
                <a:r>
                  <a:rPr lang="fr-FR">
                    <a:noFill/>
                  </a:rPr>
                  <a:t> </a:t>
                </a:r>
              </a:p>
            </p:txBody>
          </p:sp>
        </mc:Fallback>
      </mc:AlternateContent>
      <p:pic>
        <p:nvPicPr>
          <p:cNvPr id="4" name="Espace réservé du contenu 3">
            <a:extLst>
              <a:ext uri="{FF2B5EF4-FFF2-40B4-BE49-F238E27FC236}">
                <a16:creationId xmlns:a16="http://schemas.microsoft.com/office/drawing/2014/main" id="{413A7DC2-8EC3-47D7-9062-389756BF4D97}"/>
              </a:ext>
            </a:extLst>
          </p:cNvPr>
          <p:cNvPicPr>
            <a:picLocks noGrp="1" noChangeAspect="1"/>
          </p:cNvPicPr>
          <p:nvPr>
            <p:ph idx="1"/>
          </p:nvPr>
        </p:nvPicPr>
        <p:blipFill>
          <a:blip r:embed="rId3"/>
          <a:stretch>
            <a:fillRect/>
          </a:stretch>
        </p:blipFill>
        <p:spPr>
          <a:xfrm>
            <a:off x="697687" y="2114306"/>
            <a:ext cx="7904922" cy="3737113"/>
          </a:xfrm>
          <a:prstGeom prst="rect">
            <a:avLst/>
          </a:prstGeom>
        </p:spPr>
      </p:pic>
    </p:spTree>
    <p:extLst>
      <p:ext uri="{BB962C8B-B14F-4D97-AF65-F5344CB8AC3E}">
        <p14:creationId xmlns:p14="http://schemas.microsoft.com/office/powerpoint/2010/main" val="32973554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05BBFA11-46D9-4406-96FD-03333158BC4D}"/>
                  </a:ext>
                </a:extLst>
              </p:cNvPr>
              <p:cNvSpPr>
                <a:spLocks noGrp="1"/>
              </p:cNvSpPr>
              <p:nvPr>
                <p:ph type="title"/>
              </p:nvPr>
            </p:nvSpPr>
            <p:spPr/>
            <p:txBody>
              <a:bodyPr>
                <a:normAutofit/>
              </a:bodyPr>
              <a:lstStyle/>
              <a:p>
                <a:r>
                  <a:rPr lang="fr-FR" sz="3600" b="1" dirty="0">
                    <a:latin typeface="Garamond" panose="02020404030301010803" pitchFamily="18" charset="0"/>
                    <a:cs typeface="Times New Roman" panose="02020603050405020304" pitchFamily="18" charset="0"/>
                  </a:rPr>
                  <a:t>Comparaison des employés d’un groupe industriel pour l’exposition à un toxique dans l’usine (</a:t>
                </a:r>
                <a14:m>
                  <m:oMath xmlns:m="http://schemas.openxmlformats.org/officeDocument/2006/math">
                    <m:sSub>
                      <m:sSubPr>
                        <m:ctrlPr>
                          <a:rPr lang="fr-FR" sz="3600" i="1">
                            <a:latin typeface="Cambria Math" panose="02040503050406030204" pitchFamily="18" charset="0"/>
                          </a:rPr>
                        </m:ctrlPr>
                      </m:sSubPr>
                      <m:e>
                        <m:r>
                          <a:rPr lang="fr-FR" sz="3600" i="1">
                            <a:latin typeface="Cambria Math" panose="02040503050406030204" pitchFamily="18" charset="0"/>
                          </a:rPr>
                          <m:t>𝑒</m:t>
                        </m:r>
                      </m:e>
                      <m:sub>
                        <m:r>
                          <a:rPr lang="fr-FR" sz="3600" i="1">
                            <a:latin typeface="Cambria Math" panose="02040503050406030204" pitchFamily="18" charset="0"/>
                          </a:rPr>
                          <m:t>𝑖</m:t>
                        </m:r>
                      </m:sub>
                    </m:sSub>
                    <m:r>
                      <a:rPr lang="fr-FR" sz="3600" b="0" i="1" smtClean="0">
                        <a:latin typeface="Cambria Math" panose="02040503050406030204" pitchFamily="18" charset="0"/>
                      </a:rPr>
                      <m:t>)</m:t>
                    </m:r>
                  </m:oMath>
                </a14:m>
                <a:endParaRPr lang="fr-FR" sz="3600" dirty="0">
                  <a:latin typeface="Garamond" panose="02020404030301010803" pitchFamily="18" charset="0"/>
                </a:endParaRPr>
              </a:p>
            </p:txBody>
          </p:sp>
        </mc:Choice>
        <mc:Fallback xmlns="">
          <p:sp>
            <p:nvSpPr>
              <p:cNvPr id="2" name="Titre 1">
                <a:extLst>
                  <a:ext uri="{FF2B5EF4-FFF2-40B4-BE49-F238E27FC236}">
                    <a16:creationId xmlns:a16="http://schemas.microsoft.com/office/drawing/2014/main" id="{05BBFA11-46D9-4406-96FD-03333158BC4D}"/>
                  </a:ext>
                </a:extLst>
              </p:cNvPr>
              <p:cNvSpPr>
                <a:spLocks noGrp="1" noRot="1" noChangeAspect="1" noMove="1" noResize="1" noEditPoints="1" noAdjustHandles="1" noChangeArrowheads="1" noChangeShapeType="1" noTextEdit="1"/>
              </p:cNvSpPr>
              <p:nvPr>
                <p:ph type="title"/>
              </p:nvPr>
            </p:nvSpPr>
            <p:spPr>
              <a:blipFill>
                <a:blip r:embed="rId2"/>
                <a:stretch>
                  <a:fillRect l="-1797" t="-1843" b="-8756"/>
                </a:stretch>
              </a:blipFill>
            </p:spPr>
            <p:txBody>
              <a:bodyPr/>
              <a:lstStyle/>
              <a:p>
                <a:r>
                  <a:rPr lang="fr-FR">
                    <a:noFill/>
                  </a:rPr>
                  <a:t> </a:t>
                </a:r>
              </a:p>
            </p:txBody>
          </p:sp>
        </mc:Fallback>
      </mc:AlternateContent>
      <p:pic>
        <p:nvPicPr>
          <p:cNvPr id="3" name="Image 2">
            <a:extLst>
              <a:ext uri="{FF2B5EF4-FFF2-40B4-BE49-F238E27FC236}">
                <a16:creationId xmlns:a16="http://schemas.microsoft.com/office/drawing/2014/main" id="{A9B8216B-0732-4437-85CE-698B49F5996B}"/>
              </a:ext>
            </a:extLst>
          </p:cNvPr>
          <p:cNvPicPr>
            <a:picLocks noChangeAspect="1"/>
          </p:cNvPicPr>
          <p:nvPr/>
        </p:nvPicPr>
        <p:blipFill>
          <a:blip r:embed="rId3"/>
          <a:stretch>
            <a:fillRect/>
          </a:stretch>
        </p:blipFill>
        <p:spPr>
          <a:xfrm>
            <a:off x="1722782" y="2185987"/>
            <a:ext cx="7553739" cy="3989526"/>
          </a:xfrm>
          <a:prstGeom prst="rect">
            <a:avLst/>
          </a:prstGeom>
        </p:spPr>
      </p:pic>
    </p:spTree>
    <p:extLst>
      <p:ext uri="{BB962C8B-B14F-4D97-AF65-F5344CB8AC3E}">
        <p14:creationId xmlns:p14="http://schemas.microsoft.com/office/powerpoint/2010/main" val="1466706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053C8B6-4074-4844-A8F8-5D4BA758DB28}"/>
              </a:ext>
            </a:extLst>
          </p:cNvPr>
          <p:cNvSpPr>
            <a:spLocks noGrp="1"/>
          </p:cNvSpPr>
          <p:nvPr>
            <p:ph idx="1"/>
          </p:nvPr>
        </p:nvSpPr>
        <p:spPr>
          <a:xfrm>
            <a:off x="352697" y="1825624"/>
            <a:ext cx="11001103" cy="4914810"/>
          </a:xfrm>
        </p:spPr>
        <p:txBody>
          <a:bodyPr>
            <a:normAutofit/>
          </a:bodyPr>
          <a:lstStyle/>
          <a:p>
            <a:r>
              <a:rPr lang="fr-FR" dirty="0">
                <a:latin typeface="Garamond" panose="02020404030301010803" pitchFamily="18" charset="0"/>
                <a:cs typeface="Times New Roman" panose="02020603050405020304" pitchFamily="18" charset="0"/>
              </a:rPr>
              <a:t>Les objectifs sont au préalable,</a:t>
            </a:r>
          </a:p>
          <a:p>
            <a:r>
              <a:rPr lang="fr-FR" dirty="0">
                <a:latin typeface="Garamond" panose="02020404030301010803" pitchFamily="18" charset="0"/>
                <a:cs typeface="Times New Roman" panose="02020603050405020304" pitchFamily="18" charset="0"/>
              </a:rPr>
              <a:t>1) la démarche méthodologique à mettre en place pour la collecte des données. Cette méthodologie précise,</a:t>
            </a:r>
          </a:p>
          <a:p>
            <a:r>
              <a:rPr lang="fr-FR" dirty="0">
                <a:latin typeface="Garamond" panose="02020404030301010803" pitchFamily="18" charset="0"/>
                <a:cs typeface="Times New Roman" panose="02020603050405020304" pitchFamily="18" charset="0"/>
              </a:rPr>
              <a:t>2) le type d’étude (observation, intervention…) ; </a:t>
            </a:r>
          </a:p>
          <a:p>
            <a:r>
              <a:rPr lang="fr-FR" dirty="0">
                <a:latin typeface="Garamond" panose="02020404030301010803" pitchFamily="18" charset="0"/>
                <a:cs typeface="Times New Roman" panose="02020603050405020304" pitchFamily="18" charset="0"/>
              </a:rPr>
              <a:t>3) les types de données à récolter (données primaires ou secondaires, variables quantitatives ou qualitatives) ; </a:t>
            </a:r>
          </a:p>
          <a:p>
            <a:r>
              <a:rPr lang="fr-FR" dirty="0">
                <a:latin typeface="Garamond" panose="02020404030301010803" pitchFamily="18" charset="0"/>
                <a:cs typeface="Times New Roman" panose="02020603050405020304" pitchFamily="18" charset="0"/>
              </a:rPr>
              <a:t>4) auprès de qui et où les récolter (population d’étude, base de sondage) ;</a:t>
            </a:r>
          </a:p>
          <a:p>
            <a:r>
              <a:rPr lang="fr-FR" dirty="0">
                <a:latin typeface="Garamond" panose="02020404030301010803" pitchFamily="18" charset="0"/>
                <a:cs typeface="Times New Roman" panose="02020603050405020304" pitchFamily="18" charset="0"/>
              </a:rPr>
              <a:t>5) les techniques et outils à utiliser (interview par questionnaire sur papier ou électronique, collecte à distance, sur internet, questionnaire auto administré…).</a:t>
            </a:r>
          </a:p>
        </p:txBody>
      </p:sp>
      <p:sp>
        <p:nvSpPr>
          <p:cNvPr id="5" name="Titre 1">
            <a:extLst>
              <a:ext uri="{FF2B5EF4-FFF2-40B4-BE49-F238E27FC236}">
                <a16:creationId xmlns:a16="http://schemas.microsoft.com/office/drawing/2014/main" id="{FDD2AA7E-A0AF-428E-9311-D3D14DC2DEF3}"/>
              </a:ext>
            </a:extLst>
          </p:cNvPr>
          <p:cNvSpPr>
            <a:spLocks noGrp="1"/>
          </p:cNvSpPr>
          <p:nvPr>
            <p:ph type="title"/>
          </p:nvPr>
        </p:nvSpPr>
        <p:spPr>
          <a:xfrm>
            <a:off x="838200" y="365125"/>
            <a:ext cx="10515600" cy="1325563"/>
          </a:xfrm>
        </p:spPr>
        <p:txBody>
          <a:bodyPr/>
          <a:lstStyle/>
          <a:p>
            <a:pPr algn="ctr"/>
            <a:r>
              <a:rPr lang="fr-FR" b="1" dirty="0">
                <a:latin typeface="Garamond" panose="02020404030301010803" pitchFamily="18" charset="0"/>
                <a:cs typeface="Times New Roman" panose="02020603050405020304" pitchFamily="18" charset="0"/>
              </a:rPr>
              <a:t>Etapes d’une étude statistique </a:t>
            </a:r>
          </a:p>
        </p:txBody>
      </p:sp>
    </p:spTree>
    <p:extLst>
      <p:ext uri="{BB962C8B-B14F-4D97-AF65-F5344CB8AC3E}">
        <p14:creationId xmlns:p14="http://schemas.microsoft.com/office/powerpoint/2010/main" val="5791577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61FF3-1536-48F1-852D-C204FE8ADF2D}"/>
              </a:ext>
            </a:extLst>
          </p:cNvPr>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 le test du Chi carré, χ² </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40FD55E-3260-4526-9BA0-93DE28569FB8}"/>
                  </a:ext>
                </a:extLst>
              </p:cNvPr>
              <p:cNvSpPr>
                <a:spLocks noGrp="1"/>
              </p:cNvSpPr>
              <p:nvPr>
                <p:ph idx="1"/>
              </p:nvPr>
            </p:nvSpPr>
            <p:spPr/>
            <p:txBody>
              <a:bodyPr/>
              <a:lstStyle/>
              <a:p>
                <a:r>
                  <a:rPr lang="fr-FR" dirty="0">
                    <a:latin typeface="Garamond" panose="02020404030301010803" pitchFamily="18" charset="0"/>
                  </a:rPr>
                  <a:t>χ² = </a:t>
                </a:r>
                <a14:m>
                  <m:oMath xmlns:m="http://schemas.openxmlformats.org/officeDocument/2006/math">
                    <m:f>
                      <m:fPr>
                        <m:ctrlPr>
                          <a:rPr lang="fr-FR" i="1" smtClean="0">
                            <a:latin typeface="Cambria Math" panose="02040503050406030204" pitchFamily="18" charset="0"/>
                          </a:rPr>
                        </m:ctrlPr>
                      </m:fPr>
                      <m:num>
                        <m:d>
                          <m:dPr>
                            <m:ctrlPr>
                              <a:rPr lang="fr-FR" b="0" i="1" smtClean="0">
                                <a:latin typeface="Cambria Math" panose="02040503050406030204" pitchFamily="18" charset="0"/>
                              </a:rPr>
                            </m:ctrlPr>
                          </m:dPr>
                          <m:e>
                            <m:r>
                              <a:rPr lang="fr-FR" b="0" i="1" smtClean="0">
                                <a:latin typeface="Cambria Math" panose="02040503050406030204" pitchFamily="18" charset="0"/>
                              </a:rPr>
                              <m:t>10−13.3</m:t>
                            </m:r>
                          </m:e>
                        </m:d>
                        <m:r>
                          <a:rPr lang="fr-FR" b="0" i="1" smtClean="0">
                            <a:latin typeface="Cambria Math" panose="02040503050406030204" pitchFamily="18" charset="0"/>
                          </a:rPr>
                          <m:t>2</m:t>
                        </m:r>
                      </m:num>
                      <m:den>
                        <m:r>
                          <a:rPr lang="fr-FR" b="0" i="1" smtClean="0">
                            <a:latin typeface="Cambria Math" panose="02040503050406030204" pitchFamily="18" charset="0"/>
                          </a:rPr>
                          <m:t>13.3</m:t>
                        </m:r>
                      </m:den>
                    </m:f>
                  </m:oMath>
                </a14:m>
                <a:r>
                  <a:rPr lang="fr-FR" dirty="0">
                    <a:latin typeface="Garamond" panose="02020404030301010803" pitchFamily="18" charset="0"/>
                  </a:rPr>
                  <a:t> + </a:t>
                </a:r>
                <a14:m>
                  <m:oMath xmlns:m="http://schemas.openxmlformats.org/officeDocument/2006/math">
                    <m:f>
                      <m:fPr>
                        <m:ctrlPr>
                          <a:rPr lang="fr-FR" i="1" dirty="0">
                            <a:latin typeface="Cambria Math" panose="02040503050406030204" pitchFamily="18" charset="0"/>
                          </a:rPr>
                        </m:ctrlPr>
                      </m:fPr>
                      <m:num>
                        <m:r>
                          <a:rPr lang="fr-FR" b="0" i="1" dirty="0" smtClean="0">
                            <a:latin typeface="Cambria Math" panose="02040503050406030204" pitchFamily="18" charset="0"/>
                          </a:rPr>
                          <m:t>(30−26.7)2</m:t>
                        </m:r>
                      </m:num>
                      <m:den>
                        <m:r>
                          <a:rPr lang="fr-FR" b="0" i="1" dirty="0" smtClean="0">
                            <a:latin typeface="Cambria Math" panose="02040503050406030204" pitchFamily="18" charset="0"/>
                          </a:rPr>
                          <m:t>26.7</m:t>
                        </m:r>
                      </m:den>
                    </m:f>
                  </m:oMath>
                </a14:m>
                <a:r>
                  <a:rPr lang="fr-FR" dirty="0">
                    <a:latin typeface="Garamond" panose="02020404030301010803" pitchFamily="18" charset="0"/>
                  </a:rPr>
                  <a:t> + </a:t>
                </a:r>
                <a14:m>
                  <m:oMath xmlns:m="http://schemas.openxmlformats.org/officeDocument/2006/math">
                    <m:f>
                      <m:fPr>
                        <m:ctrlPr>
                          <a:rPr lang="fr-FR" i="1" dirty="0">
                            <a:latin typeface="Cambria Math" panose="02040503050406030204" pitchFamily="18" charset="0"/>
                          </a:rPr>
                        </m:ctrlPr>
                      </m:fPr>
                      <m:num>
                        <m:d>
                          <m:dPr>
                            <m:ctrlPr>
                              <a:rPr lang="fr-FR" b="0" i="1" dirty="0" smtClean="0">
                                <a:latin typeface="Cambria Math" panose="02040503050406030204" pitchFamily="18" charset="0"/>
                              </a:rPr>
                            </m:ctrlPr>
                          </m:dPr>
                          <m:e>
                            <m:r>
                              <a:rPr lang="fr-FR" b="0" i="1" dirty="0" smtClean="0">
                                <a:latin typeface="Cambria Math" panose="02040503050406030204" pitchFamily="18" charset="0"/>
                              </a:rPr>
                              <m:t>90−86.7</m:t>
                            </m:r>
                          </m:e>
                        </m:d>
                        <m:r>
                          <a:rPr lang="fr-FR" b="0" i="1" dirty="0" smtClean="0">
                            <a:latin typeface="Cambria Math" panose="02040503050406030204" pitchFamily="18" charset="0"/>
                          </a:rPr>
                          <m:t>2</m:t>
                        </m:r>
                      </m:num>
                      <m:den>
                        <m:r>
                          <a:rPr lang="fr-FR" b="0" i="1" dirty="0" smtClean="0">
                            <a:latin typeface="Cambria Math" panose="02040503050406030204" pitchFamily="18" charset="0"/>
                          </a:rPr>
                          <m:t>86.7</m:t>
                        </m:r>
                      </m:den>
                    </m:f>
                  </m:oMath>
                </a14:m>
                <a:r>
                  <a:rPr lang="fr-FR" dirty="0">
                    <a:latin typeface="Garamond" panose="02020404030301010803" pitchFamily="18" charset="0"/>
                  </a:rPr>
                  <a:t> + </a:t>
                </a:r>
                <a14:m>
                  <m:oMath xmlns:m="http://schemas.openxmlformats.org/officeDocument/2006/math">
                    <m:f>
                      <m:fPr>
                        <m:ctrlPr>
                          <a:rPr lang="fr-FR" i="1" dirty="0">
                            <a:latin typeface="Cambria Math" panose="02040503050406030204" pitchFamily="18" charset="0"/>
                          </a:rPr>
                        </m:ctrlPr>
                      </m:fPr>
                      <m:num>
                        <m:d>
                          <m:dPr>
                            <m:ctrlPr>
                              <a:rPr lang="fr-FR" b="0" i="1" dirty="0" smtClean="0">
                                <a:latin typeface="Cambria Math" panose="02040503050406030204" pitchFamily="18" charset="0"/>
                              </a:rPr>
                            </m:ctrlPr>
                          </m:dPr>
                          <m:e>
                            <m:r>
                              <a:rPr lang="fr-FR" b="0" i="1" dirty="0" smtClean="0">
                                <a:latin typeface="Cambria Math" panose="02040503050406030204" pitchFamily="18" charset="0"/>
                              </a:rPr>
                              <m:t>170−173.3</m:t>
                            </m:r>
                          </m:e>
                        </m:d>
                        <m:r>
                          <a:rPr lang="fr-FR" b="0" i="1" dirty="0" smtClean="0">
                            <a:latin typeface="Cambria Math" panose="02040503050406030204" pitchFamily="18" charset="0"/>
                          </a:rPr>
                          <m:t>2</m:t>
                        </m:r>
                      </m:num>
                      <m:den>
                        <m:r>
                          <a:rPr lang="fr-FR" b="0" i="1" dirty="0" smtClean="0">
                            <a:latin typeface="Cambria Math" panose="02040503050406030204" pitchFamily="18" charset="0"/>
                          </a:rPr>
                          <m:t>173.3</m:t>
                        </m:r>
                      </m:den>
                    </m:f>
                  </m:oMath>
                </a14:m>
                <a:endParaRPr lang="fr-FR" dirty="0">
                  <a:latin typeface="Garamond" panose="02020404030301010803" pitchFamily="18" charset="0"/>
                </a:endParaRPr>
              </a:p>
              <a:p>
                <a:endParaRPr lang="fr-FR" dirty="0">
                  <a:latin typeface="Garamond" panose="02020404030301010803" pitchFamily="18" charset="0"/>
                </a:endParaRPr>
              </a:p>
              <a:p>
                <a:r>
                  <a:rPr lang="fr-FR" dirty="0">
                    <a:latin typeface="Garamond" panose="02020404030301010803" pitchFamily="18" charset="0"/>
                  </a:rPr>
                  <a:t>χ² = 0.819+0.0408+0.126+0.063</a:t>
                </a:r>
              </a:p>
              <a:p>
                <a:endParaRPr lang="fr-FR" dirty="0">
                  <a:latin typeface="Garamond" panose="02020404030301010803" pitchFamily="18" charset="0"/>
                </a:endParaRPr>
              </a:p>
              <a:p>
                <a:r>
                  <a:rPr lang="fr-FR" dirty="0">
                    <a:latin typeface="Garamond" panose="02020404030301010803" pitchFamily="18" charset="0"/>
                  </a:rPr>
                  <a:t>χ² =1.42</a:t>
                </a:r>
              </a:p>
            </p:txBody>
          </p:sp>
        </mc:Choice>
        <mc:Fallback xmlns="">
          <p:sp>
            <p:nvSpPr>
              <p:cNvPr id="3" name="Espace réservé du contenu 2">
                <a:extLst>
                  <a:ext uri="{FF2B5EF4-FFF2-40B4-BE49-F238E27FC236}">
                    <a16:creationId xmlns:a16="http://schemas.microsoft.com/office/drawing/2014/main" id="{140FD55E-3260-4526-9BA0-93DE28569FB8}"/>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fr-FR">
                    <a:noFill/>
                  </a:rPr>
                  <a:t> </a:t>
                </a:r>
              </a:p>
            </p:txBody>
          </p:sp>
        </mc:Fallback>
      </mc:AlternateContent>
    </p:spTree>
    <p:extLst>
      <p:ext uri="{BB962C8B-B14F-4D97-AF65-F5344CB8AC3E}">
        <p14:creationId xmlns:p14="http://schemas.microsoft.com/office/powerpoint/2010/main" val="14427479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16FE9-522F-4E7A-A362-20E738EFAE46}"/>
              </a:ext>
            </a:extLst>
          </p:cNvPr>
          <p:cNvSpPr>
            <a:spLocks noGrp="1"/>
          </p:cNvSpPr>
          <p:nvPr>
            <p:ph type="title"/>
          </p:nvPr>
        </p:nvSpPr>
        <p:spPr>
          <a:xfrm>
            <a:off x="443753" y="113272"/>
            <a:ext cx="7221071" cy="989387"/>
          </a:xfrm>
        </p:spPr>
        <p:txBody>
          <a:bodyPr/>
          <a:lstStyle/>
          <a:p>
            <a:pPr algn="ctr"/>
            <a:r>
              <a:rPr lang="fr-FR" b="1" dirty="0">
                <a:latin typeface="Garamond" panose="02020404030301010803" pitchFamily="18" charset="0"/>
                <a:cs typeface="Times New Roman" panose="02020603050405020304" pitchFamily="18" charset="0"/>
              </a:rPr>
              <a:t> le test du Chi carré, χ² </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BDF04839-1320-4933-97EF-6CE88CAEBCAF}"/>
              </a:ext>
            </a:extLst>
          </p:cNvPr>
          <p:cNvSpPr>
            <a:spLocks noGrp="1"/>
          </p:cNvSpPr>
          <p:nvPr>
            <p:ph idx="1"/>
          </p:nvPr>
        </p:nvSpPr>
        <p:spPr>
          <a:xfrm>
            <a:off x="443753" y="1438835"/>
            <a:ext cx="11322423" cy="5257800"/>
          </a:xfrm>
        </p:spPr>
        <p:txBody>
          <a:bodyPr>
            <a:normAutofit/>
          </a:bodyPr>
          <a:lstStyle/>
          <a:p>
            <a:r>
              <a:rPr lang="fr-FR" dirty="0">
                <a:latin typeface="Garamond" panose="02020404030301010803" pitchFamily="18" charset="0"/>
              </a:rPr>
              <a:t>En conclusion :</a:t>
            </a:r>
          </a:p>
          <a:p>
            <a:r>
              <a:rPr lang="fr-FR" dirty="0" smtClean="0">
                <a:latin typeface="Garamond" panose="02020404030301010803" pitchFamily="18" charset="0"/>
              </a:rPr>
              <a:t>1</a:t>
            </a:r>
            <a:r>
              <a:rPr lang="fr-FR" baseline="30000" dirty="0" smtClean="0">
                <a:latin typeface="Garamond" panose="02020404030301010803" pitchFamily="18" charset="0"/>
              </a:rPr>
              <a:t>ère</a:t>
            </a:r>
            <a:r>
              <a:rPr lang="fr-FR" dirty="0" smtClean="0">
                <a:latin typeface="Garamond" panose="02020404030301010803" pitchFamily="18" charset="0"/>
              </a:rPr>
              <a:t> méthode</a:t>
            </a:r>
          </a:p>
          <a:p>
            <a:r>
              <a:rPr lang="fr-FR" dirty="0" smtClean="0">
                <a:latin typeface="Garamond" panose="02020404030301010803" pitchFamily="18" charset="0"/>
              </a:rPr>
              <a:t> Il s’agit de comparer le test χ² calculé avec le χ² de la Table à (c-1)*(l-1) </a:t>
            </a:r>
            <a:r>
              <a:rPr lang="fr-FR" dirty="0" err="1" smtClean="0">
                <a:latin typeface="Garamond" panose="02020404030301010803" pitchFamily="18" charset="0"/>
              </a:rPr>
              <a:t>ddl</a:t>
            </a:r>
            <a:r>
              <a:rPr lang="fr-FR" dirty="0" smtClean="0">
                <a:latin typeface="Garamond" panose="02020404030301010803" pitchFamily="18" charset="0"/>
              </a:rPr>
              <a:t> où c et l sont respectivement les nombres de colonnes et de lignes de la table. Si le χ² calculé est :</a:t>
            </a:r>
          </a:p>
          <a:p>
            <a:r>
              <a:rPr lang="fr-FR" dirty="0" smtClean="0">
                <a:latin typeface="Garamond" panose="02020404030301010803" pitchFamily="18" charset="0"/>
              </a:rPr>
              <a:t> </a:t>
            </a:r>
            <a:r>
              <a:rPr lang="fr-FR" dirty="0">
                <a:latin typeface="Garamond" panose="02020404030301010803" pitchFamily="18" charset="0"/>
              </a:rPr>
              <a:t>- supérieur au χ² de la table à (c-1)*(l-1) ddl, il y a rejet de l’hypothèse nulle (Ho) :</a:t>
            </a:r>
          </a:p>
          <a:p>
            <a:r>
              <a:rPr lang="fr-FR" dirty="0">
                <a:latin typeface="Garamond" panose="02020404030301010803" pitchFamily="18" charset="0"/>
              </a:rPr>
              <a:t> Existence de lien entre exposition et maladie.</a:t>
            </a:r>
          </a:p>
          <a:p>
            <a:r>
              <a:rPr lang="fr-FR" dirty="0">
                <a:latin typeface="Garamond" panose="02020404030301010803" pitchFamily="18" charset="0"/>
              </a:rPr>
              <a:t> - inférieur au χ² de la table à (c-1)*(l-1) ddl, il y a non rejet de l’hypothèse nulle (Ho) :</a:t>
            </a:r>
          </a:p>
          <a:p>
            <a:r>
              <a:rPr lang="fr-FR" dirty="0">
                <a:latin typeface="Garamond" panose="02020404030301010803" pitchFamily="18" charset="0"/>
              </a:rPr>
              <a:t> Pas de lien entre exposition et maladie.</a:t>
            </a:r>
          </a:p>
          <a:p>
            <a:endParaRPr lang="fr-FR" dirty="0">
              <a:latin typeface="Garamond" panose="02020404030301010803" pitchFamily="18" charset="0"/>
            </a:endParaRPr>
          </a:p>
          <a:p>
            <a:endParaRPr lang="fr-FR" dirty="0">
              <a:latin typeface="Garamond" panose="02020404030301010803" pitchFamily="18" charset="0"/>
            </a:endParaRPr>
          </a:p>
        </p:txBody>
      </p:sp>
    </p:spTree>
    <p:extLst>
      <p:ext uri="{BB962C8B-B14F-4D97-AF65-F5344CB8AC3E}">
        <p14:creationId xmlns:p14="http://schemas.microsoft.com/office/powerpoint/2010/main" val="12920368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8EA41-6847-4B75-87ED-5AA1D68A762B}"/>
              </a:ext>
            </a:extLst>
          </p:cNvPr>
          <p:cNvSpPr>
            <a:spLocks noGrp="1"/>
          </p:cNvSpPr>
          <p:nvPr>
            <p:ph type="title"/>
          </p:nvPr>
        </p:nvSpPr>
        <p:spPr/>
        <p:txBody>
          <a:bodyPr/>
          <a:lstStyle/>
          <a:p>
            <a:pPr algn="ctr"/>
            <a:r>
              <a:rPr lang="fr-FR" b="1" dirty="0">
                <a:latin typeface="Garamond" panose="02020404030301010803" pitchFamily="18" charset="0"/>
                <a:cs typeface="Times New Roman" panose="02020603050405020304" pitchFamily="18" charset="0"/>
              </a:rPr>
              <a:t> le test du Chi carré, χ² </a:t>
            </a:r>
            <a:endParaRPr lang="fr-FR" dirty="0"/>
          </a:p>
        </p:txBody>
      </p:sp>
      <p:sp>
        <p:nvSpPr>
          <p:cNvPr id="3" name="Espace réservé du contenu 2">
            <a:extLst>
              <a:ext uri="{FF2B5EF4-FFF2-40B4-BE49-F238E27FC236}">
                <a16:creationId xmlns:a16="http://schemas.microsoft.com/office/drawing/2014/main" id="{2287E278-5390-4032-A949-3A6E85FECD2F}"/>
              </a:ext>
            </a:extLst>
          </p:cNvPr>
          <p:cNvSpPr>
            <a:spLocks noGrp="1"/>
          </p:cNvSpPr>
          <p:nvPr>
            <p:ph idx="1"/>
          </p:nvPr>
        </p:nvSpPr>
        <p:spPr/>
        <p:txBody>
          <a:bodyPr>
            <a:normAutofit/>
          </a:bodyPr>
          <a:lstStyle/>
          <a:p>
            <a:r>
              <a:rPr lang="fr-FR" sz="3200" dirty="0">
                <a:latin typeface="Garamond" panose="02020404030301010803" pitchFamily="18" charset="0"/>
                <a:cs typeface="Times New Roman" panose="02020603050405020304" pitchFamily="18" charset="0"/>
              </a:rPr>
              <a:t>Ici χ² calculé=1.42 et χ² de la Table =3.84 (chi carré à 1 degré de liberté pour un seuil α de 0.05).  </a:t>
            </a:r>
          </a:p>
          <a:p>
            <a:r>
              <a:rPr lang="fr-FR" sz="3200" dirty="0">
                <a:latin typeface="Garamond" panose="02020404030301010803" pitchFamily="18" charset="0"/>
                <a:cs typeface="Times New Roman" panose="02020603050405020304" pitchFamily="18" charset="0"/>
              </a:rPr>
              <a:t> 1.42 &lt; 3.84 </a:t>
            </a:r>
          </a:p>
          <a:p>
            <a:r>
              <a:rPr lang="fr-FR" sz="3200" dirty="0">
                <a:latin typeface="Garamond" panose="02020404030301010803" pitchFamily="18" charset="0"/>
                <a:cs typeface="Times New Roman" panose="02020603050405020304" pitchFamily="18" charset="0"/>
              </a:rPr>
              <a:t>On ne rejette pas H0. Il n’y a pas de lien entre l’exposition au toxique et le fait d’être atteint d’une bronchite chronique.</a:t>
            </a:r>
          </a:p>
          <a:p>
            <a:endParaRPr lang="fr-F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5623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5A259-8067-43B6-A318-DB8CDFF3A481}"/>
              </a:ext>
            </a:extLst>
          </p:cNvPr>
          <p:cNvSpPr>
            <a:spLocks noGrp="1"/>
          </p:cNvSpPr>
          <p:nvPr>
            <p:ph type="title"/>
          </p:nvPr>
        </p:nvSpPr>
        <p:spPr>
          <a:xfrm>
            <a:off x="0" y="0"/>
            <a:ext cx="6477000" cy="1221628"/>
          </a:xfrm>
        </p:spPr>
        <p:txBody>
          <a:bodyPr/>
          <a:lstStyle/>
          <a:p>
            <a:pPr algn="ctr"/>
            <a:r>
              <a:rPr lang="fr-FR" b="1" dirty="0">
                <a:latin typeface="Times New Roman" panose="02020603050405020304" pitchFamily="18" charset="0"/>
                <a:cs typeface="Times New Roman" panose="02020603050405020304" pitchFamily="18" charset="0"/>
              </a:rPr>
              <a:t> </a:t>
            </a:r>
            <a:r>
              <a:rPr lang="fr-FR" b="1" dirty="0">
                <a:latin typeface="Garamond" panose="02020404030301010803" pitchFamily="18" charset="0"/>
                <a:cs typeface="Times New Roman" panose="02020603050405020304" pitchFamily="18" charset="0"/>
              </a:rPr>
              <a:t>le test du Chi carré, χ² </a:t>
            </a:r>
            <a:endParaRPr lang="fr-FR"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30A18432-03CE-4BBD-9956-AB99D7C8E0E6}"/>
              </a:ext>
            </a:extLst>
          </p:cNvPr>
          <p:cNvSpPr>
            <a:spLocks noGrp="1"/>
          </p:cNvSpPr>
          <p:nvPr>
            <p:ph idx="1"/>
          </p:nvPr>
        </p:nvSpPr>
        <p:spPr>
          <a:xfrm>
            <a:off x="475130" y="1221628"/>
            <a:ext cx="10753164" cy="4923678"/>
          </a:xfrm>
        </p:spPr>
        <p:txBody>
          <a:bodyPr>
            <a:normAutofit/>
          </a:bodyPr>
          <a:lstStyle/>
          <a:p>
            <a:r>
              <a:rPr lang="fr-FR" dirty="0" smtClean="0">
                <a:latin typeface="Garamond" panose="02020404030301010803" pitchFamily="18" charset="0"/>
              </a:rPr>
              <a:t>2</a:t>
            </a:r>
            <a:r>
              <a:rPr lang="fr-FR" baseline="30000" dirty="0" smtClean="0">
                <a:latin typeface="Garamond" panose="02020404030301010803" pitchFamily="18" charset="0"/>
              </a:rPr>
              <a:t>ème</a:t>
            </a:r>
            <a:r>
              <a:rPr lang="fr-FR" dirty="0" smtClean="0">
                <a:latin typeface="Garamond" panose="02020404030301010803" pitchFamily="18" charset="0"/>
              </a:rPr>
              <a:t> méthode </a:t>
            </a:r>
          </a:p>
          <a:p>
            <a:r>
              <a:rPr lang="fr-FR" dirty="0" smtClean="0">
                <a:latin typeface="Garamond" panose="02020404030301010803" pitchFamily="18" charset="0"/>
              </a:rPr>
              <a:t> Il s’agit de comparer le test χ² calculé avec le seuil de significativité 5%</a:t>
            </a:r>
          </a:p>
          <a:p>
            <a:r>
              <a:rPr lang="fr-FR" dirty="0" smtClean="0">
                <a:latin typeface="Garamond" panose="02020404030301010803" pitchFamily="18" charset="0"/>
              </a:rPr>
              <a:t>Si </a:t>
            </a:r>
            <a:r>
              <a:rPr lang="fr-FR" dirty="0">
                <a:latin typeface="Garamond" panose="02020404030301010803" pitchFamily="18" charset="0"/>
              </a:rPr>
              <a:t>le χ² calculé est :</a:t>
            </a:r>
          </a:p>
          <a:p>
            <a:r>
              <a:rPr lang="fr-FR" dirty="0">
                <a:latin typeface="Garamond" panose="02020404030301010803" pitchFamily="18" charset="0"/>
              </a:rPr>
              <a:t> - supérieur au seuil de significativité 5% il y a non rejet de l’hypothèse nulle (Ho) : Pas de lien entre exposition et maladie.</a:t>
            </a:r>
          </a:p>
          <a:p>
            <a:pPr marL="0" indent="0">
              <a:buNone/>
            </a:pPr>
            <a:endParaRPr lang="fr-FR" dirty="0">
              <a:latin typeface="Garamond" panose="02020404030301010803" pitchFamily="18" charset="0"/>
            </a:endParaRPr>
          </a:p>
          <a:p>
            <a:r>
              <a:rPr lang="fr-FR" dirty="0">
                <a:latin typeface="Garamond" panose="02020404030301010803" pitchFamily="18" charset="0"/>
              </a:rPr>
              <a:t>- inférieur au seuil de significativité 5% il y a rejet de l’hypothèse nulle (Ho): Existence de lien entre exposition et maladie.</a:t>
            </a:r>
          </a:p>
          <a:p>
            <a:pPr marL="0" indent="0">
              <a:buNone/>
            </a:pPr>
            <a:endParaRPr lang="fr-FR" dirty="0"/>
          </a:p>
        </p:txBody>
      </p:sp>
    </p:spTree>
    <p:extLst>
      <p:ext uri="{BB962C8B-B14F-4D97-AF65-F5344CB8AC3E}">
        <p14:creationId xmlns:p14="http://schemas.microsoft.com/office/powerpoint/2010/main" val="26145316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606D3-EFB1-435E-BC8E-49D3F886E87D}"/>
              </a:ext>
            </a:extLst>
          </p:cNvPr>
          <p:cNvSpPr>
            <a:spLocks noGrp="1"/>
          </p:cNvSpPr>
          <p:nvPr>
            <p:ph type="title"/>
          </p:nvPr>
        </p:nvSpPr>
        <p:spPr/>
        <p:txBody>
          <a:bodyPr>
            <a:normAutofit/>
          </a:bodyPr>
          <a:lstStyle/>
          <a:p>
            <a:pPr algn="ctr"/>
            <a:r>
              <a:rPr lang="fr-FR" sz="4800" b="1" dirty="0">
                <a:latin typeface="Times New Roman" panose="02020603050405020304" pitchFamily="18" charset="0"/>
                <a:cs typeface="Times New Roman" panose="02020603050405020304" pitchFamily="18" charset="0"/>
              </a:rPr>
              <a:t>Bibliographie</a:t>
            </a:r>
          </a:p>
        </p:txBody>
      </p:sp>
      <p:sp>
        <p:nvSpPr>
          <p:cNvPr id="3" name="Espace réservé du contenu 2">
            <a:extLst>
              <a:ext uri="{FF2B5EF4-FFF2-40B4-BE49-F238E27FC236}">
                <a16:creationId xmlns:a16="http://schemas.microsoft.com/office/drawing/2014/main" id="{31C8BA6F-8A68-4C85-AD66-B9515EDB0CE4}"/>
              </a:ext>
            </a:extLst>
          </p:cNvPr>
          <p:cNvSpPr>
            <a:spLocks noGrp="1"/>
          </p:cNvSpPr>
          <p:nvPr>
            <p:ph idx="1"/>
          </p:nvPr>
        </p:nvSpPr>
        <p:spPr>
          <a:xfrm>
            <a:off x="277092" y="1825625"/>
            <a:ext cx="11485418" cy="2303030"/>
          </a:xfrm>
        </p:spPr>
        <p:txBody>
          <a:bodyPr>
            <a:normAutofit/>
          </a:bodyPr>
          <a:lstStyle/>
          <a:p>
            <a:r>
              <a:rPr lang="fr-FR" sz="3200" dirty="0" smtClean="0">
                <a:solidFill>
                  <a:srgbClr val="000000"/>
                </a:solidFill>
                <a:latin typeface="Garamond" panose="02020404030301010803" pitchFamily="18" charset="0"/>
              </a:rPr>
              <a:t>BAKIONO </a:t>
            </a:r>
            <a:r>
              <a:rPr lang="fr-FR" sz="3200" dirty="0">
                <a:solidFill>
                  <a:srgbClr val="000000"/>
                </a:solidFill>
                <a:latin typeface="Garamond" panose="02020404030301010803" pitchFamily="18" charset="0"/>
              </a:rPr>
              <a:t>F. (2016), </a:t>
            </a:r>
            <a:r>
              <a:rPr lang="fr-FR" sz="3200" dirty="0">
                <a:latin typeface="Garamond" panose="02020404030301010803" pitchFamily="18" charset="0"/>
              </a:rPr>
              <a:t> </a:t>
            </a:r>
            <a:r>
              <a:rPr lang="fr-FR" sz="3200" dirty="0" smtClean="0">
                <a:latin typeface="Garamond" panose="02020404030301010803" pitchFamily="18" charset="0"/>
              </a:rPr>
              <a:t>Outils de recherche, </a:t>
            </a:r>
            <a:r>
              <a:rPr lang="fr-FR" sz="3200" dirty="0">
                <a:latin typeface="Garamond" panose="02020404030301010803" pitchFamily="18" charset="0"/>
              </a:rPr>
              <a:t>Cours de Statistique (ENSP), 39p </a:t>
            </a:r>
            <a:r>
              <a:rPr lang="fr-FR" sz="3200" dirty="0">
                <a:solidFill>
                  <a:srgbClr val="000000"/>
                </a:solidFill>
                <a:latin typeface="Garamond" panose="02020404030301010803" pitchFamily="18" charset="0"/>
              </a:rPr>
              <a:t> </a:t>
            </a:r>
            <a:endParaRPr lang="fr-FR" sz="3200" dirty="0">
              <a:latin typeface="Garamond" panose="02020404030301010803" pitchFamily="18" charset="0"/>
            </a:endParaRPr>
          </a:p>
          <a:p>
            <a:r>
              <a:rPr lang="fr-FR" sz="3200" dirty="0" err="1">
                <a:latin typeface="Garamond" panose="02020404030301010803" pitchFamily="18" charset="0"/>
                <a:cs typeface="Times New Roman" panose="02020603050405020304" pitchFamily="18" charset="0"/>
              </a:rPr>
              <a:t>Boureima</a:t>
            </a:r>
            <a:r>
              <a:rPr lang="fr-FR" sz="3200" dirty="0">
                <a:latin typeface="Garamond" panose="02020404030301010803" pitchFamily="18" charset="0"/>
                <a:cs typeface="Times New Roman" panose="02020603050405020304" pitchFamily="18" charset="0"/>
              </a:rPr>
              <a:t> ZERBO, Cours statistique descriptive-S1, 2021-2022. UFR-SEG. Université Thomas </a:t>
            </a:r>
            <a:r>
              <a:rPr lang="fr-FR" sz="3200" dirty="0" err="1">
                <a:latin typeface="Garamond" panose="02020404030301010803" pitchFamily="18" charset="0"/>
                <a:cs typeface="Times New Roman" panose="02020603050405020304" pitchFamily="18" charset="0"/>
              </a:rPr>
              <a:t>Sankara</a:t>
            </a:r>
            <a:endParaRPr lang="fr-FR" sz="3200" dirty="0">
              <a:latin typeface="Garamond" panose="02020404030301010803" pitchFamily="18" charset="0"/>
              <a:cs typeface="Times New Roman" panose="02020603050405020304" pitchFamily="18" charset="0"/>
            </a:endParaRPr>
          </a:p>
          <a:p>
            <a:endParaRPr lang="fr-F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7728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966DF3-F453-4F3B-9A21-006A1750F519}"/>
              </a:ext>
            </a:extLst>
          </p:cNvPr>
          <p:cNvSpPr>
            <a:spLocks noGrp="1"/>
          </p:cNvSpPr>
          <p:nvPr>
            <p:ph idx="1"/>
          </p:nvPr>
        </p:nvSpPr>
        <p:spPr/>
        <p:txBody>
          <a:bodyPr>
            <a:normAutofit/>
          </a:bodyPr>
          <a:lstStyle/>
          <a:p>
            <a:pPr marL="0" indent="0" algn="ctr">
              <a:buNone/>
            </a:pPr>
            <a:r>
              <a:rPr lang="fr-FR" sz="4400" b="1" dirty="0">
                <a:latin typeface="Times New Roman" panose="02020603050405020304" pitchFamily="18" charset="0"/>
                <a:cs typeface="Times New Roman" panose="02020603050405020304" pitchFamily="18" charset="0"/>
              </a:rPr>
              <a:t>Fin du cours </a:t>
            </a:r>
          </a:p>
          <a:p>
            <a:pPr marL="0" indent="0" algn="ctr">
              <a:buNone/>
            </a:pPr>
            <a:endParaRPr lang="fr-FR" sz="4400" b="1" dirty="0">
              <a:latin typeface="Times New Roman" panose="02020603050405020304" pitchFamily="18" charset="0"/>
              <a:cs typeface="Times New Roman" panose="02020603050405020304" pitchFamily="18" charset="0"/>
            </a:endParaRPr>
          </a:p>
          <a:p>
            <a:pPr marL="0" indent="0" algn="ctr">
              <a:buNone/>
            </a:pPr>
            <a:r>
              <a:rPr lang="fr-FR" sz="4400" b="1" dirty="0">
                <a:latin typeface="Times New Roman" panose="02020603050405020304" pitchFamily="18" charset="0"/>
                <a:cs typeface="Times New Roman" panose="02020603050405020304" pitchFamily="18" charset="0"/>
              </a:rPr>
              <a:t>merci pour votre patience </a:t>
            </a:r>
          </a:p>
        </p:txBody>
      </p:sp>
    </p:spTree>
    <p:extLst>
      <p:ext uri="{BB962C8B-B14F-4D97-AF65-F5344CB8AC3E}">
        <p14:creationId xmlns:p14="http://schemas.microsoft.com/office/powerpoint/2010/main" val="3114855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7461</TotalTime>
  <Words>6169</Words>
  <Application>Microsoft Office PowerPoint</Application>
  <PresentationFormat>Grand écran</PresentationFormat>
  <Paragraphs>598</Paragraphs>
  <Slides>95</Slides>
  <Notes>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95</vt:i4>
      </vt:variant>
    </vt:vector>
  </HeadingPairs>
  <TitlesOfParts>
    <vt:vector size="105" baseType="lpstr">
      <vt:lpstr>Arial</vt:lpstr>
      <vt:lpstr>Calibri</vt:lpstr>
      <vt:lpstr>Calibri Light</vt:lpstr>
      <vt:lpstr>Cambria Math</vt:lpstr>
      <vt:lpstr>Gadugi</vt:lpstr>
      <vt:lpstr>Garamond</vt:lpstr>
      <vt:lpstr>Times New Roman</vt:lpstr>
      <vt:lpstr>Wingdings</vt:lpstr>
      <vt:lpstr>Thème Office</vt:lpstr>
      <vt:lpstr>Objet d’environnement du Gestionnaire de liaisons</vt:lpstr>
      <vt:lpstr>OUTILS STATISTIQUES</vt:lpstr>
      <vt:lpstr>Objectifs du cours  </vt:lpstr>
      <vt:lpstr>Résultats attendus </vt:lpstr>
      <vt:lpstr>Généralités en statistiques</vt:lpstr>
      <vt:lpstr>  Types de statistiques </vt:lpstr>
      <vt:lpstr>Présentation PowerPoint</vt:lpstr>
      <vt:lpstr>Etapes d’une étude statistique </vt:lpstr>
      <vt:lpstr>Etapes d’une étude statistique </vt:lpstr>
      <vt:lpstr>Etapes d’une étude statistique </vt:lpstr>
      <vt:lpstr>Etapes d’une étude statistique </vt:lpstr>
      <vt:lpstr> Statistique descriptive</vt:lpstr>
      <vt:lpstr>Définition de quelques notions</vt:lpstr>
      <vt:lpstr>Présentation PowerPoint</vt:lpstr>
      <vt:lpstr>Définition de quelques notions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Convention de notation </vt:lpstr>
      <vt:lpstr> Caractéristiques de tendance centrale </vt:lpstr>
      <vt:lpstr>Mode</vt:lpstr>
      <vt:lpstr>La médiane </vt:lpstr>
      <vt:lpstr>La médiane </vt:lpstr>
      <vt:lpstr>La médiane </vt:lpstr>
      <vt:lpstr>La médiane </vt:lpstr>
      <vt:lpstr>La médiane </vt:lpstr>
      <vt:lpstr>La médiane </vt:lpstr>
      <vt:lpstr>Répartition par catégorie d'âge des 120 femmes ayant consulté dans un centre de santé </vt:lpstr>
      <vt:lpstr>Généralisation sur la notion de médiane –quantiles</vt:lpstr>
      <vt:lpstr>Généralisation sur la notion de médiane –quantiles</vt:lpstr>
      <vt:lpstr> La moyenne arithmétique </vt:lpstr>
      <vt:lpstr>Présentation PowerPoint</vt:lpstr>
      <vt:lpstr>Autre exemple de moyenne arithmétique simple:</vt:lpstr>
      <vt:lpstr>Présentation PowerPoint</vt:lpstr>
      <vt:lpstr>Présentation PowerPoint</vt:lpstr>
      <vt:lpstr>Présentation PowerPoint</vt:lpstr>
      <vt:lpstr>Moyenne géométrique </vt:lpstr>
      <vt:lpstr>Moyenne quadratique </vt:lpstr>
      <vt:lpstr>Les caractéristiques de dispersion </vt:lpstr>
      <vt:lpstr>L’étendue et l’intervalle interquartile </vt:lpstr>
      <vt:lpstr>Ecart absolu moyen</vt:lpstr>
      <vt:lpstr>Variance et écart-type</vt:lpstr>
      <vt:lpstr>Les coefficients de variation </vt:lpstr>
      <vt:lpstr>Les coefficients de variation</vt:lpstr>
      <vt:lpstr>Inférence statistique</vt:lpstr>
      <vt:lpstr>Inférence statistique</vt:lpstr>
      <vt:lpstr>Intervalle de confiance d’une moyenne</vt:lpstr>
      <vt:lpstr>Intervalle de confiance d’une moyenne</vt:lpstr>
      <vt:lpstr>Intervalle de confiance d’une moyenne</vt:lpstr>
      <vt:lpstr>Présentation PowerPoint</vt:lpstr>
      <vt:lpstr>Intervalle de confiance d’une moyenne</vt:lpstr>
      <vt:lpstr>Intervalle de confiance d’une proportion </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Étape de comparaison</vt:lpstr>
      <vt:lpstr> le test du Chi carré, χ² </vt:lpstr>
      <vt:lpstr> le test du Chi carré, χ² </vt:lpstr>
      <vt:lpstr> le test du Chi carré, χ² </vt:lpstr>
      <vt:lpstr> le test du Chi carré, χ² </vt:lpstr>
      <vt:lpstr> le test du Chi carré, χ² </vt:lpstr>
      <vt:lpstr>Comparaison des employés d’un groupe industriel pour l’exposition à un toxique dans l’usine (o_i)</vt:lpstr>
      <vt:lpstr>Comparaison des employés d’un groupe industriel pour l’exposition à un toxique dans l’usine (e_i)</vt:lpstr>
      <vt:lpstr> le test du Chi carré, χ² </vt:lpstr>
      <vt:lpstr> le test du Chi carré, χ² </vt:lpstr>
      <vt:lpstr> le test du Chi carré, χ² </vt:lpstr>
      <vt:lpstr> le test du Chi carré, χ² </vt:lpstr>
      <vt:lpstr>Bibliographie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Élise Hebert</dc:creator>
  <cp:lastModifiedBy>USER</cp:lastModifiedBy>
  <cp:revision>204</cp:revision>
  <dcterms:created xsi:type="dcterms:W3CDTF">2021-11-29T16:49:48Z</dcterms:created>
  <dcterms:modified xsi:type="dcterms:W3CDTF">2022-02-03T19:12:31Z</dcterms:modified>
</cp:coreProperties>
</file>