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7" r:id="rId3"/>
    <p:sldId id="258" r:id="rId4"/>
    <p:sldId id="259" r:id="rId5"/>
    <p:sldId id="264" r:id="rId6"/>
    <p:sldId id="261" r:id="rId7"/>
    <p:sldId id="328"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6" r:id="rId64"/>
    <p:sldId id="320" r:id="rId65"/>
    <p:sldId id="321" r:id="rId66"/>
    <p:sldId id="322" r:id="rId67"/>
    <p:sldId id="323" r:id="rId68"/>
    <p:sldId id="324" r:id="rId69"/>
    <p:sldId id="325" r:id="rId70"/>
    <p:sldId id="327" r:id="rId7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E0880-5B34-4CD9-95A4-E9B7BF9F31A5}" type="datetimeFigureOut">
              <a:rPr lang="fr-FR" smtClean="0"/>
              <a:t>04/03/2021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962C5A-F095-4C4C-8360-0E0AA4B15449}" type="slidenum">
              <a:rPr lang="fr-FR" smtClean="0"/>
              <a:t>‹N°›</a:t>
            </a:fld>
            <a:endParaRPr lang="fr-FR"/>
          </a:p>
        </p:txBody>
      </p:sp>
    </p:spTree>
    <p:extLst>
      <p:ext uri="{BB962C8B-B14F-4D97-AF65-F5344CB8AC3E}">
        <p14:creationId xmlns:p14="http://schemas.microsoft.com/office/powerpoint/2010/main" val="1666356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Espace réservé des not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b="1"/>
              <a:t>Précautions standards</a:t>
            </a:r>
            <a:r>
              <a:rPr lang="fr-FR" altLang="fr-FR"/>
              <a:t> : pratiques de base à tous les usagers, sans référence à un statut infectieux quelconque</a:t>
            </a:r>
          </a:p>
        </p:txBody>
      </p:sp>
      <p:sp>
        <p:nvSpPr>
          <p:cNvPr id="839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4538" indent="-285750">
              <a:defRPr>
                <a:solidFill>
                  <a:schemeClr val="tx1"/>
                </a:solidFill>
                <a:latin typeface="Arial" panose="020B0604020202020204" pitchFamily="34" charset="0"/>
                <a:ea typeface="MS PGothic" panose="020B0600070205080204" pitchFamily="34" charset="-128"/>
              </a:defRPr>
            </a:lvl2pPr>
            <a:lvl3pPr marL="1146175" indent="-228600">
              <a:defRPr>
                <a:solidFill>
                  <a:schemeClr val="tx1"/>
                </a:solidFill>
                <a:latin typeface="Arial" panose="020B0604020202020204" pitchFamily="34" charset="0"/>
                <a:ea typeface="MS PGothic" panose="020B0600070205080204" pitchFamily="34" charset="-128"/>
              </a:defRPr>
            </a:lvl3pPr>
            <a:lvl4pPr marL="1604963" indent="-228600">
              <a:defRPr>
                <a:solidFill>
                  <a:schemeClr val="tx1"/>
                </a:solidFill>
                <a:latin typeface="Arial" panose="020B0604020202020204" pitchFamily="34" charset="0"/>
                <a:ea typeface="MS PGothic" panose="020B0600070205080204" pitchFamily="34" charset="-128"/>
              </a:defRPr>
            </a:lvl4pPr>
            <a:lvl5pPr marL="2063750" indent="-228600">
              <a:defRPr>
                <a:solidFill>
                  <a:schemeClr val="tx1"/>
                </a:solidFill>
                <a:latin typeface="Arial" panose="020B0604020202020204" pitchFamily="34" charset="0"/>
                <a:ea typeface="MS PGothic" panose="020B0600070205080204" pitchFamily="34" charset="-128"/>
              </a:defRPr>
            </a:lvl5pPr>
            <a:lvl6pPr marL="25209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81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353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9255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FD7A8FE-2CCD-421B-990C-05C3DDB58F19}" type="slidenum">
              <a:rPr lang="en-US" altLang="fr-FR" smtClean="0">
                <a:solidFill>
                  <a:srgbClr val="000000"/>
                </a:solidFill>
                <a:latin typeface="Calibri" panose="020F0502020204030204" pitchFamily="34" charset="0"/>
              </a:rPr>
              <a:pPr/>
              <a:t>4</a:t>
            </a:fld>
            <a:endParaRPr lang="en-US" altLang="fr-FR">
              <a:solidFill>
                <a:srgbClr val="000000"/>
              </a:solidFill>
              <a:latin typeface="Calibri" panose="020F0502020204030204" pitchFamily="34" charset="0"/>
            </a:endParaRPr>
          </a:p>
        </p:txBody>
      </p:sp>
    </p:spTree>
    <p:extLst>
      <p:ext uri="{BB962C8B-B14F-4D97-AF65-F5344CB8AC3E}">
        <p14:creationId xmlns:p14="http://schemas.microsoft.com/office/powerpoint/2010/main" val="3067219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7509">
              <a:defRPr/>
            </a:pPr>
            <a:r>
              <a:rPr lang="fr-FR" noProof="0" dirty="0"/>
              <a:t>FHA = Friction </a:t>
            </a:r>
            <a:r>
              <a:rPr lang="fr-FR" noProof="0" dirty="0" err="1"/>
              <a:t>hydro-alcoolique</a:t>
            </a:r>
            <a:endParaRPr lang="fr-FR" noProof="0" dirty="0"/>
          </a:p>
          <a:p>
            <a:r>
              <a:rPr lang="fr-FR" noProof="0" dirty="0"/>
              <a:t>DASRI = Déchets d’activités de soins à risque infectieux (sachet jaune)</a:t>
            </a:r>
          </a:p>
          <a:p>
            <a:r>
              <a:rPr lang="fr-FR" noProof="0" dirty="0"/>
              <a:t>DAOM = Déchets assimilables aux ordures ménagère (sachet noire)</a:t>
            </a:r>
          </a:p>
          <a:p>
            <a:r>
              <a:rPr lang="fr-FR" b="1" i="1" dirty="0"/>
              <a:t>Le masque chirurgical</a:t>
            </a:r>
          </a:p>
          <a:p>
            <a:r>
              <a:rPr lang="fr-FR" dirty="0"/>
              <a:t>Destiné à éviter, lors de l’expiration de celui qui le porte, la projection de secrétions des voies aériennes</a:t>
            </a:r>
          </a:p>
          <a:p>
            <a:r>
              <a:rPr lang="fr-FR" dirty="0"/>
              <a:t>supérieures ou de salive pouvant contenir des agents infectieux transmissibles par voie « gouttelettes » ou «aérienne </a:t>
            </a:r>
            <a:r>
              <a:rPr lang="fr-FR" b="1" dirty="0"/>
              <a:t>».</a:t>
            </a:r>
            <a:endParaRPr lang="fr-FR" noProof="0"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33</a:t>
            </a:fld>
            <a:endParaRPr lang="en-US"/>
          </a:p>
        </p:txBody>
      </p:sp>
    </p:spTree>
    <p:extLst>
      <p:ext uri="{BB962C8B-B14F-4D97-AF65-F5344CB8AC3E}">
        <p14:creationId xmlns:p14="http://schemas.microsoft.com/office/powerpoint/2010/main" val="2234954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DAOM = Déchets assimilables aux ordures ménagère (sachet noire)</a:t>
            </a:r>
          </a:p>
          <a:p>
            <a:r>
              <a:rPr lang="fr-FR" b="1" dirty="0"/>
              <a:t>Visiteurs</a:t>
            </a:r>
            <a:endParaRPr lang="en-US" dirty="0"/>
          </a:p>
          <a:p>
            <a:pPr>
              <a:buFont typeface="Wingdings" panose="05000000000000000000" pitchFamily="2" charset="2"/>
              <a:buChar char="ü"/>
            </a:pPr>
            <a:r>
              <a:rPr lang="fr-FR" dirty="0"/>
              <a:t> Port de masque et de lunettes de protection lorsqu'ils sont dans un rayon de deux mètres du patient si absence de contacts familiaux </a:t>
            </a:r>
          </a:p>
          <a:p>
            <a:pPr>
              <a:buFont typeface="Wingdings" panose="05000000000000000000" pitchFamily="2" charset="2"/>
              <a:buChar char="ü"/>
            </a:pPr>
            <a:r>
              <a:rPr lang="fr-FR" dirty="0"/>
              <a:t> Port de gants et de blouse si contact avec d'autres patients ou si réalisation de soins </a:t>
            </a:r>
            <a:endParaRPr lang="en-US" dirty="0"/>
          </a:p>
          <a:p>
            <a:pPr>
              <a:buFont typeface="Wingdings" panose="05000000000000000000" pitchFamily="2" charset="2"/>
              <a:buChar char="ü"/>
            </a:pPr>
            <a:r>
              <a:rPr lang="fr-FR" dirty="0"/>
              <a:t> Lavage des mains avant d'entrer dans la salle</a:t>
            </a:r>
          </a:p>
          <a:p>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34</a:t>
            </a:fld>
            <a:endParaRPr lang="en-US"/>
          </a:p>
        </p:txBody>
      </p:sp>
    </p:spTree>
    <p:extLst>
      <p:ext uri="{BB962C8B-B14F-4D97-AF65-F5344CB8AC3E}">
        <p14:creationId xmlns:p14="http://schemas.microsoft.com/office/powerpoint/2010/main" val="1084149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noProof="0" dirty="0"/>
              <a:t>Le personnel chargé du transport doit porter un masque approprié pendant le transport</a:t>
            </a:r>
          </a:p>
          <a:p>
            <a:r>
              <a:rPr lang="fr-FR" noProof="0" dirty="0"/>
              <a:t>Limiter le transport, à moins que ça ne soit nécessaire aux fins de diagnostic ou de traitement</a:t>
            </a:r>
            <a:endParaRPr lang="fr-FR" sz="3600" dirty="0"/>
          </a:p>
          <a:p>
            <a:endParaRPr lang="fr-FR" noProof="0"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37</a:t>
            </a:fld>
            <a:endParaRPr lang="en-US"/>
          </a:p>
        </p:txBody>
      </p:sp>
    </p:spTree>
    <p:extLst>
      <p:ext uri="{BB962C8B-B14F-4D97-AF65-F5344CB8AC3E}">
        <p14:creationId xmlns:p14="http://schemas.microsoft.com/office/powerpoint/2010/main" val="1213468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la ROUGEOLE, la VARICELLE et la FORME GENERALISEE du ZONA, </a:t>
            </a:r>
          </a:p>
          <a:p>
            <a:r>
              <a:rPr lang="fr-FR" dirty="0"/>
              <a:t>il faut en plus des précautions « air » prendre des précautions « contacts »</a:t>
            </a:r>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40</a:t>
            </a:fld>
            <a:endParaRPr lang="en-US"/>
          </a:p>
        </p:txBody>
      </p:sp>
    </p:spTree>
    <p:extLst>
      <p:ext uri="{BB962C8B-B14F-4D97-AF65-F5344CB8AC3E}">
        <p14:creationId xmlns:p14="http://schemas.microsoft.com/office/powerpoint/2010/main" val="3142960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i="1" dirty="0"/>
              <a:t>L’appareil de protection respiratoire : FFP2 (</a:t>
            </a:r>
            <a:r>
              <a:rPr lang="fr-FR" b="1" i="1" dirty="0" err="1"/>
              <a:t>filtering</a:t>
            </a:r>
            <a:r>
              <a:rPr lang="fr-FR" b="1" i="1" dirty="0"/>
              <a:t> face </a:t>
            </a:r>
            <a:r>
              <a:rPr lang="fr-FR" b="1" i="1" dirty="0" err="1"/>
              <a:t>piece</a:t>
            </a:r>
            <a:r>
              <a:rPr lang="fr-FR" b="1" i="1" dirty="0"/>
              <a:t>) à</a:t>
            </a:r>
          </a:p>
          <a:p>
            <a:r>
              <a:rPr lang="fr-FR" dirty="0"/>
              <a:t>Protège celui qui le porte de l’inhalation</a:t>
            </a:r>
          </a:p>
          <a:p>
            <a:r>
              <a:rPr lang="fr-FR" dirty="0"/>
              <a:t>des infections à transmission aérienne d’aérosols, poussières de gaz ou vapeurs présentant un</a:t>
            </a:r>
          </a:p>
          <a:p>
            <a:r>
              <a:rPr lang="fr-FR" dirty="0"/>
              <a:t>danger pour la santé</a:t>
            </a:r>
            <a:endParaRPr lang="fr-FR" b="1" i="1"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42</a:t>
            </a:fld>
            <a:endParaRPr lang="en-US"/>
          </a:p>
        </p:txBody>
      </p:sp>
    </p:spTree>
    <p:extLst>
      <p:ext uri="{BB962C8B-B14F-4D97-AF65-F5344CB8AC3E}">
        <p14:creationId xmlns:p14="http://schemas.microsoft.com/office/powerpoint/2010/main" val="904990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7509">
              <a:defRPr/>
            </a:pPr>
            <a:r>
              <a:rPr lang="fr-FR" b="1" dirty="0">
                <a:latin typeface="Arial" panose="020B0604020202020204" pitchFamily="34" charset="0"/>
                <a:cs typeface="Arial" panose="020B0604020202020204" pitchFamily="34" charset="0"/>
              </a:rPr>
              <a:t>FFP2 : </a:t>
            </a:r>
            <a:r>
              <a:rPr lang="fr-FR" b="1" dirty="0" err="1">
                <a:latin typeface="Arial" panose="020B0604020202020204" pitchFamily="34" charset="0"/>
                <a:cs typeface="Arial" panose="020B0604020202020204" pitchFamily="34" charset="0"/>
              </a:rPr>
              <a:t>Filtering</a:t>
            </a:r>
            <a:r>
              <a:rPr lang="fr-FR" b="1" dirty="0">
                <a:latin typeface="Arial" panose="020B0604020202020204" pitchFamily="34" charset="0"/>
                <a:cs typeface="Arial" panose="020B0604020202020204" pitchFamily="34" charset="0"/>
              </a:rPr>
              <a:t> face </a:t>
            </a:r>
            <a:r>
              <a:rPr lang="fr-FR" b="1" dirty="0" err="1">
                <a:latin typeface="Arial" panose="020B0604020202020204" pitchFamily="34" charset="0"/>
                <a:cs typeface="Arial" panose="020B0604020202020204" pitchFamily="34" charset="0"/>
              </a:rPr>
              <a:t>piece</a:t>
            </a:r>
            <a:r>
              <a:rPr lang="fr-FR" b="1" dirty="0">
                <a:latin typeface="Arial" panose="020B0604020202020204" pitchFamily="34" charset="0"/>
                <a:cs typeface="Arial" panose="020B0604020202020204" pitchFamily="34" charset="0"/>
              </a:rPr>
              <a:t> 2 = appareil de protection respiratoire filtrant les micro-organismes à 94%</a:t>
            </a:r>
          </a:p>
          <a:p>
            <a:pPr defTabSz="917509">
              <a:defRPr/>
            </a:pPr>
            <a:r>
              <a:rPr lang="fr-FR" dirty="0">
                <a:latin typeface="Arial" panose="020B0604020202020204" pitchFamily="34" charset="0"/>
                <a:cs typeface="Arial" panose="020B0604020202020204" pitchFamily="34" charset="0"/>
              </a:rPr>
              <a:t>DAOM : déchets assimilables aux ordures ménagères</a:t>
            </a:r>
            <a:endParaRPr lang="en-US" dirty="0"/>
          </a:p>
          <a:p>
            <a:pPr defTabSz="917509">
              <a:defRPr/>
            </a:pPr>
            <a:r>
              <a:rPr lang="en-US" dirty="0">
                <a:latin typeface="Arial" panose="020B0604020202020204" pitchFamily="34" charset="0"/>
                <a:cs typeface="Arial" panose="020B0604020202020204" pitchFamily="34" charset="0"/>
              </a:rPr>
              <a:t>SHA : solution hydro-</a:t>
            </a:r>
            <a:r>
              <a:rPr lang="en-US" dirty="0" err="1">
                <a:latin typeface="Arial" panose="020B0604020202020204" pitchFamily="34" charset="0"/>
                <a:cs typeface="Arial" panose="020B0604020202020204" pitchFamily="34" charset="0"/>
              </a:rPr>
              <a:t>alcoolique</a:t>
            </a:r>
            <a:endParaRPr lang="en-US"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46</a:t>
            </a:fld>
            <a:endParaRPr lang="en-US"/>
          </a:p>
        </p:txBody>
      </p:sp>
    </p:spTree>
    <p:extLst>
      <p:ext uri="{BB962C8B-B14F-4D97-AF65-F5344CB8AC3E}">
        <p14:creationId xmlns:p14="http://schemas.microsoft.com/office/powerpoint/2010/main" val="98050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47</a:t>
            </a:fld>
            <a:endParaRPr lang="en-US"/>
          </a:p>
        </p:txBody>
      </p:sp>
    </p:spTree>
    <p:extLst>
      <p:ext uri="{BB962C8B-B14F-4D97-AF65-F5344CB8AC3E}">
        <p14:creationId xmlns:p14="http://schemas.microsoft.com/office/powerpoint/2010/main" val="467210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48</a:t>
            </a:fld>
            <a:endParaRPr lang="en-US"/>
          </a:p>
        </p:txBody>
      </p:sp>
    </p:spTree>
    <p:extLst>
      <p:ext uri="{BB962C8B-B14F-4D97-AF65-F5344CB8AC3E}">
        <p14:creationId xmlns:p14="http://schemas.microsoft.com/office/powerpoint/2010/main" val="979123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7509">
              <a:defRPr/>
            </a:pPr>
            <a:r>
              <a:rPr lang="fr-FR" dirty="0"/>
              <a:t>On ne doit pas attendre la confirmation de l’état du patient par le laboratoire avant d’instaurer les précautions complémentaires</a:t>
            </a:r>
            <a:endParaRPr lang="en-US" dirty="0"/>
          </a:p>
          <a:p>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50</a:t>
            </a:fld>
            <a:endParaRPr lang="en-US"/>
          </a:p>
        </p:txBody>
      </p:sp>
    </p:spTree>
    <p:extLst>
      <p:ext uri="{BB962C8B-B14F-4D97-AF65-F5344CB8AC3E}">
        <p14:creationId xmlns:p14="http://schemas.microsoft.com/office/powerpoint/2010/main" val="622567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7509">
              <a:defRPr/>
            </a:pPr>
            <a:r>
              <a:rPr lang="fr-FR" dirty="0"/>
              <a:t>On ne doit pas attendre la confirmation de l’état du patient par le laboratoire avant d’instaurer les précautions complémentaires</a:t>
            </a:r>
            <a:endParaRPr lang="en-US" dirty="0"/>
          </a:p>
          <a:p>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51</a:t>
            </a:fld>
            <a:endParaRPr lang="en-US"/>
          </a:p>
        </p:txBody>
      </p:sp>
    </p:spTree>
    <p:extLst>
      <p:ext uri="{BB962C8B-B14F-4D97-AF65-F5344CB8AC3E}">
        <p14:creationId xmlns:p14="http://schemas.microsoft.com/office/powerpoint/2010/main" val="34414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14</a:t>
            </a:fld>
            <a:endParaRPr lang="en-US"/>
          </a:p>
        </p:txBody>
      </p:sp>
    </p:spTree>
    <p:extLst>
      <p:ext uri="{BB962C8B-B14F-4D97-AF65-F5344CB8AC3E}">
        <p14:creationId xmlns:p14="http://schemas.microsoft.com/office/powerpoint/2010/main" val="1517812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soutien psychologique offert au patient devrait comprendre des programmes récréatifs structurés, des étapes pour éviter la désorientation par rapport au temps et du soutien psychologique aux patients ainsi qu'aux membres de leurs familles.</a:t>
            </a:r>
            <a:endParaRPr lang="en-US" dirty="0"/>
          </a:p>
          <a:p>
            <a:r>
              <a:rPr lang="fr-FR" dirty="0"/>
              <a:t>Il est important que les précautions complémentaires ne soient pas mises en pratique plus longtemps que nécessaire</a:t>
            </a:r>
            <a:r>
              <a:rPr lang="fr-FR" b="1" dirty="0"/>
              <a:t> </a:t>
            </a:r>
            <a:r>
              <a:rPr lang="fr-FR" dirty="0"/>
              <a:t>et que les professionnels en PCI procèdent fréquemment à des évaluations des risques de transmission dans le but d'interrompre les précautions dès qu'il sera nécessaire de le faire. Il pourra s'avérer nécessaire de modifier les précautions à des fins médicales ou pour des motifs humanitaires</a:t>
            </a:r>
            <a:endParaRPr lang="en-US" sz="1100"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59</a:t>
            </a:fld>
            <a:endParaRPr lang="en-US"/>
          </a:p>
        </p:txBody>
      </p:sp>
    </p:spTree>
    <p:extLst>
      <p:ext uri="{BB962C8B-B14F-4D97-AF65-F5344CB8AC3E}">
        <p14:creationId xmlns:p14="http://schemas.microsoft.com/office/powerpoint/2010/main" val="3225446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soutien psychologique offert au patient devrait comprendre des programmes récréatifs structurés, des étapes pour éviter la désorientation par rapport au temps et du soutien psychologique aux patients ainsi qu'aux membres de leurs familles.</a:t>
            </a:r>
            <a:endParaRPr lang="en-US" dirty="0"/>
          </a:p>
          <a:p>
            <a:r>
              <a:rPr lang="fr-FR" dirty="0"/>
              <a:t>Il est important que les précautions complémentaires ne soient pas mises en pratique plus longtemps que nécessaire</a:t>
            </a:r>
            <a:r>
              <a:rPr lang="fr-FR" b="1" dirty="0"/>
              <a:t> </a:t>
            </a:r>
            <a:r>
              <a:rPr lang="fr-FR" dirty="0"/>
              <a:t>et que les professionnels en PCI procèdent fréquemment à des évaluations des risques de transmission dans le but d'interrompre les précautions dès qu'il sera nécessaire de le faire. Il pourra s'avérer nécessaire de modifier les précautions à des fins médicales ou pour des motifs humanitaires</a:t>
            </a:r>
            <a:endParaRPr lang="en-US" sz="1100"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60</a:t>
            </a:fld>
            <a:endParaRPr lang="en-US"/>
          </a:p>
        </p:txBody>
      </p:sp>
    </p:spTree>
    <p:extLst>
      <p:ext uri="{BB962C8B-B14F-4D97-AF65-F5344CB8AC3E}">
        <p14:creationId xmlns:p14="http://schemas.microsoft.com/office/powerpoint/2010/main" val="334542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FR" b="1" i="1" dirty="0"/>
              <a:t>Procédures relatives au transport limité</a:t>
            </a:r>
            <a:endParaRPr lang="fr-FR" dirty="0"/>
          </a:p>
          <a:p>
            <a:pPr eaLnBrk="1" hangingPunct="1">
              <a:defRPr/>
            </a:pPr>
            <a:r>
              <a:rPr lang="fr-FR" dirty="0"/>
              <a:t>Le transport des patients faisant l'objet de précautions complémentaires peut, dans certains cas, être limité. </a:t>
            </a:r>
          </a:p>
          <a:p>
            <a:pPr eaLnBrk="1" hangingPunct="1">
              <a:defRPr/>
            </a:pPr>
            <a:r>
              <a:rPr lang="fr-FR" dirty="0"/>
              <a:t>Les points suivants doivent être pris en considération:</a:t>
            </a:r>
          </a:p>
          <a:p>
            <a:pPr eaLnBrk="1" hangingPunct="1">
              <a:lnSpc>
                <a:spcPct val="150000"/>
              </a:lnSpc>
              <a:buFont typeface="Wingdings" panose="05000000000000000000" pitchFamily="2" charset="2"/>
              <a:buChar char="Ø"/>
              <a:defRPr/>
            </a:pPr>
            <a:r>
              <a:rPr lang="fr-FR" dirty="0"/>
              <a:t>Les activités normales liées aux soins de santé doivent être maintenues malgré la prise de précautions complémentaires, afin d'assurer la qualité des soins</a:t>
            </a:r>
          </a:p>
          <a:p>
            <a:pPr eaLnBrk="1" hangingPunct="1">
              <a:lnSpc>
                <a:spcPct val="150000"/>
              </a:lnSpc>
              <a:buFont typeface="Wingdings" panose="05000000000000000000" pitchFamily="2" charset="2"/>
              <a:buChar char="Ø"/>
              <a:defRPr/>
            </a:pPr>
            <a:r>
              <a:rPr lang="fr-FR" altLang="en-US" dirty="0"/>
              <a:t>Les patients qui doivent être transportés doivent être évalués afin de déterminer le risque de transmission aux autres.</a:t>
            </a:r>
          </a:p>
          <a:p>
            <a:pPr eaLnBrk="1" hangingPunct="1">
              <a:lnSpc>
                <a:spcPct val="150000"/>
              </a:lnSpc>
              <a:buFont typeface="Wingdings" panose="05000000000000000000" pitchFamily="2" charset="2"/>
              <a:buChar char="Ø"/>
              <a:defRPr/>
            </a:pPr>
            <a:r>
              <a:rPr lang="fr-FR" altLang="en-US" dirty="0"/>
              <a:t>Dans le cas de certaines infections, le patient ne devrait quitter sa chambre que pour des interventions essentielles.</a:t>
            </a:r>
          </a:p>
          <a:p>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15</a:t>
            </a:fld>
            <a:endParaRPr lang="en-US"/>
          </a:p>
        </p:txBody>
      </p:sp>
    </p:spTree>
    <p:extLst>
      <p:ext uri="{BB962C8B-B14F-4D97-AF65-F5344CB8AC3E}">
        <p14:creationId xmlns:p14="http://schemas.microsoft.com/office/powerpoint/2010/main" val="584556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distingue 3 modes de transmission des germes…</a:t>
            </a:r>
          </a:p>
          <a:p>
            <a:r>
              <a:rPr lang="fr-FR" dirty="0"/>
              <a:t>A chaque mode de transmission correspond un type de précaution complémentaire</a:t>
            </a:r>
            <a:r>
              <a:rPr lang="fr-FR" baseline="0" dirty="0"/>
              <a:t>…</a:t>
            </a:r>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17</a:t>
            </a:fld>
            <a:endParaRPr lang="en-US"/>
          </a:p>
        </p:txBody>
      </p:sp>
    </p:spTree>
    <p:extLst>
      <p:ext uri="{BB962C8B-B14F-4D97-AF65-F5344CB8AC3E}">
        <p14:creationId xmlns:p14="http://schemas.microsoft.com/office/powerpoint/2010/main" val="359585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L’unité d’intervention mobile peut ressembler à cette figure avec au minimum…</a:t>
            </a:r>
          </a:p>
          <a:p>
            <a:endParaRPr lang="en-US"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19</a:t>
            </a:fld>
            <a:endParaRPr lang="en-US"/>
          </a:p>
        </p:txBody>
      </p:sp>
    </p:spTree>
    <p:extLst>
      <p:ext uri="{BB962C8B-B14F-4D97-AF65-F5344CB8AC3E}">
        <p14:creationId xmlns:p14="http://schemas.microsoft.com/office/powerpoint/2010/main" val="194204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7509">
              <a:defRPr/>
            </a:pPr>
            <a:r>
              <a:rPr lang="fr-FR" dirty="0"/>
              <a:t>FHA = Friction hydro-alcoolique</a:t>
            </a:r>
          </a:p>
          <a:p>
            <a:r>
              <a:rPr lang="fr-FR" dirty="0"/>
              <a:t>DASRI = Déchets d’activités de soins à risque infectieux (sachet jaune)</a:t>
            </a:r>
          </a:p>
          <a:p>
            <a:pPr algn="just">
              <a:spcBef>
                <a:spcPts val="5"/>
              </a:spcBef>
              <a:buSzPts val="800"/>
              <a:tabLst>
                <a:tab pos="195608" algn="l"/>
              </a:tabLst>
            </a:pPr>
            <a:r>
              <a:rPr lang="fr-FR" b="1" spc="-5" dirty="0"/>
              <a:t>Blouse</a:t>
            </a:r>
            <a:r>
              <a:rPr lang="fr-FR" spc="-5" dirty="0"/>
              <a:t> [en fonction des risques]</a:t>
            </a:r>
          </a:p>
          <a:p>
            <a:pPr algn="just">
              <a:spcBef>
                <a:spcPts val="5"/>
              </a:spcBef>
              <a:buSzPct val="100000"/>
              <a:buFont typeface="Wingdings" panose="05000000000000000000" pitchFamily="2" charset="2"/>
              <a:buChar char="ü"/>
              <a:tabLst>
                <a:tab pos="195608" algn="l"/>
              </a:tabLst>
            </a:pPr>
            <a:r>
              <a:rPr lang="fr-FR" spc="-5" dirty="0"/>
              <a:t> Porter une blouse à manches longues pour prodiguer des soins directs si la peau ou les vêtements peuvent être contaminés</a:t>
            </a:r>
          </a:p>
          <a:p>
            <a:endParaRPr lang="fr-FR" dirty="0"/>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25</a:t>
            </a:fld>
            <a:endParaRPr lang="en-US"/>
          </a:p>
        </p:txBody>
      </p:sp>
    </p:spTree>
    <p:extLst>
      <p:ext uri="{BB962C8B-B14F-4D97-AF65-F5344CB8AC3E}">
        <p14:creationId xmlns:p14="http://schemas.microsoft.com/office/powerpoint/2010/main" val="3526085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1" spc="-5" dirty="0"/>
              <a:t>En ce qui concerne les visiteurs, il faut limiter leur nombre et avant d’entrer dans la chambre, ils doivent pratiquer l’hygiène des mains. Les gants et le tablier ne sont pas nécessaire. Cependant, ils </a:t>
            </a:r>
            <a:r>
              <a:rPr lang="fr-FR" spc="-5" dirty="0"/>
              <a:t>doivent porter</a:t>
            </a:r>
            <a:r>
              <a:rPr lang="fr-FR" dirty="0"/>
              <a:t> </a:t>
            </a:r>
            <a:r>
              <a:rPr lang="fr-FR" spc="-5" dirty="0"/>
              <a:t>des</a:t>
            </a:r>
            <a:r>
              <a:rPr lang="fr-FR" spc="-15" dirty="0"/>
              <a:t> </a:t>
            </a:r>
            <a:r>
              <a:rPr lang="fr-FR" spc="-5" dirty="0"/>
              <a:t>gants</a:t>
            </a:r>
            <a:r>
              <a:rPr lang="fr-FR" spc="10" dirty="0"/>
              <a:t> </a:t>
            </a:r>
            <a:r>
              <a:rPr lang="fr-FR" spc="-10" dirty="0"/>
              <a:t>et</a:t>
            </a:r>
            <a:r>
              <a:rPr lang="fr-FR" spc="5" dirty="0"/>
              <a:t> </a:t>
            </a:r>
            <a:r>
              <a:rPr lang="fr-FR" spc="-5" dirty="0"/>
              <a:t>une</a:t>
            </a:r>
            <a:r>
              <a:rPr lang="fr-FR" dirty="0"/>
              <a:t> </a:t>
            </a:r>
            <a:r>
              <a:rPr lang="fr-FR" spc="-5" dirty="0"/>
              <a:t>blouse</a:t>
            </a:r>
            <a:r>
              <a:rPr lang="fr-FR" dirty="0"/>
              <a:t> à</a:t>
            </a:r>
            <a:r>
              <a:rPr lang="fr-FR" spc="-25" dirty="0"/>
              <a:t> </a:t>
            </a:r>
            <a:r>
              <a:rPr lang="fr-FR" spc="-5" dirty="0"/>
              <a:t>manches longues</a:t>
            </a:r>
            <a:r>
              <a:rPr lang="fr-FR" spc="10" dirty="0"/>
              <a:t> </a:t>
            </a:r>
            <a:r>
              <a:rPr lang="fr-FR" spc="-5" dirty="0"/>
              <a:t>s'ils</a:t>
            </a:r>
            <a:r>
              <a:rPr lang="fr-FR" spc="10" dirty="0"/>
              <a:t> </a:t>
            </a:r>
            <a:r>
              <a:rPr lang="fr-FR" spc="-5" dirty="0"/>
              <a:t>doivent prodiguer</a:t>
            </a:r>
            <a:r>
              <a:rPr lang="fr-FR" dirty="0"/>
              <a:t> </a:t>
            </a:r>
            <a:r>
              <a:rPr lang="fr-FR" spc="-5" dirty="0"/>
              <a:t>des</a:t>
            </a:r>
            <a:r>
              <a:rPr lang="fr-FR" spc="266" dirty="0"/>
              <a:t> </a:t>
            </a:r>
            <a:r>
              <a:rPr lang="fr-FR" spc="-5" dirty="0">
                <a:uFill>
                  <a:solidFill>
                    <a:srgbClr val="000000"/>
                  </a:solidFill>
                </a:uFill>
              </a:rPr>
              <a:t>soins directs</a:t>
            </a:r>
            <a:r>
              <a:rPr lang="fr-FR" dirty="0"/>
              <a:t> </a:t>
            </a:r>
            <a:r>
              <a:rPr lang="fr-FR" spc="-10" dirty="0"/>
              <a:t>(conformément</a:t>
            </a:r>
            <a:r>
              <a:rPr lang="fr-FR" spc="5" dirty="0"/>
              <a:t> </a:t>
            </a:r>
            <a:r>
              <a:rPr lang="fr-FR" spc="-5" dirty="0"/>
              <a:t>aux</a:t>
            </a:r>
            <a:r>
              <a:rPr lang="fr-FR" spc="-15" dirty="0"/>
              <a:t> </a:t>
            </a:r>
            <a:r>
              <a:rPr lang="fr-FR" spc="-5" dirty="0"/>
              <a:t>pratiques</a:t>
            </a:r>
            <a:r>
              <a:rPr lang="fr-FR" spc="10" dirty="0"/>
              <a:t> </a:t>
            </a:r>
            <a:r>
              <a:rPr lang="fr-FR" spc="-5" dirty="0"/>
              <a:t>de</a:t>
            </a:r>
            <a:r>
              <a:rPr lang="fr-FR" spc="-15" dirty="0"/>
              <a:t> </a:t>
            </a:r>
            <a:r>
              <a:rPr lang="fr-FR" spc="-5" dirty="0"/>
              <a:t>base).</a:t>
            </a:r>
          </a:p>
          <a:p>
            <a:pPr algn="just"/>
            <a:r>
              <a:rPr lang="fr-FR" spc="-5" dirty="0"/>
              <a:t>Au niveau de la chambre, il faut limiter le nombre d’entrées et de sorties de chaque visiteur. La porte de la chambre peut rester ouverte en dehors des soins….</a:t>
            </a:r>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26</a:t>
            </a:fld>
            <a:endParaRPr lang="en-US"/>
          </a:p>
        </p:txBody>
      </p:sp>
    </p:spTree>
    <p:extLst>
      <p:ext uri="{BB962C8B-B14F-4D97-AF65-F5344CB8AC3E}">
        <p14:creationId xmlns:p14="http://schemas.microsoft.com/office/powerpoint/2010/main" val="331035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7509">
              <a:defRPr/>
            </a:pPr>
            <a:r>
              <a:rPr lang="fr-FR" altLang="en-US" dirty="0"/>
              <a:t>Infections à Méningocoques </a:t>
            </a:r>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30</a:t>
            </a:fld>
            <a:endParaRPr lang="en-US"/>
          </a:p>
        </p:txBody>
      </p:sp>
    </p:spTree>
    <p:extLst>
      <p:ext uri="{BB962C8B-B14F-4D97-AF65-F5344CB8AC3E}">
        <p14:creationId xmlns:p14="http://schemas.microsoft.com/office/powerpoint/2010/main" val="131748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17509">
              <a:defRPr/>
            </a:pPr>
            <a:r>
              <a:rPr lang="fr-FR" altLang="en-US" dirty="0"/>
              <a:t>Infections à Méningocoques </a:t>
            </a:r>
          </a:p>
        </p:txBody>
      </p:sp>
      <p:sp>
        <p:nvSpPr>
          <p:cNvPr id="4" name="Espace réservé du numéro de diapositive 3"/>
          <p:cNvSpPr>
            <a:spLocks noGrp="1"/>
          </p:cNvSpPr>
          <p:nvPr>
            <p:ph type="sldNum" sz="quarter" idx="10"/>
          </p:nvPr>
        </p:nvSpPr>
        <p:spPr/>
        <p:txBody>
          <a:bodyPr/>
          <a:lstStyle/>
          <a:p>
            <a:fld id="{AAD7E609-C870-4116-9AE9-4F1CEDEBD742}" type="slidenum">
              <a:rPr lang="en-US" smtClean="0"/>
              <a:t>31</a:t>
            </a:fld>
            <a:endParaRPr lang="en-US"/>
          </a:p>
        </p:txBody>
      </p:sp>
    </p:spTree>
    <p:extLst>
      <p:ext uri="{BB962C8B-B14F-4D97-AF65-F5344CB8AC3E}">
        <p14:creationId xmlns:p14="http://schemas.microsoft.com/office/powerpoint/2010/main" val="114034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0E9125B-9956-4CB9-9B52-E62AB35EBEA8}" type="datetimeFigureOut">
              <a:rPr lang="fr-FR" smtClean="0"/>
              <a:t>04/03/2021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152319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0E9125B-9956-4CB9-9B52-E62AB35EBEA8}" type="datetimeFigureOut">
              <a:rPr lang="fr-FR" smtClean="0"/>
              <a:t>04/03/2021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342763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0E9125B-9956-4CB9-9B52-E62AB35EBEA8}" type="datetimeFigureOut">
              <a:rPr lang="fr-FR" smtClean="0"/>
              <a:t>04/03/2021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226084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0E9125B-9956-4CB9-9B52-E62AB35EBEA8}" type="datetimeFigureOut">
              <a:rPr lang="fr-FR" smtClean="0"/>
              <a:t>04/03/2021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224777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0E9125B-9956-4CB9-9B52-E62AB35EBEA8}" type="datetimeFigureOut">
              <a:rPr lang="fr-FR" smtClean="0"/>
              <a:t>04/03/2021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140202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0E9125B-9956-4CB9-9B52-E62AB35EBEA8}" type="datetimeFigureOut">
              <a:rPr lang="fr-FR" smtClean="0"/>
              <a:t>04/03/2021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3458270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0E9125B-9956-4CB9-9B52-E62AB35EBEA8}" type="datetimeFigureOut">
              <a:rPr lang="fr-FR" smtClean="0"/>
              <a:t>04/03/2021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334393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0E9125B-9956-4CB9-9B52-E62AB35EBEA8}" type="datetimeFigureOut">
              <a:rPr lang="fr-FR" smtClean="0"/>
              <a:t>04/03/2021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239912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E9125B-9956-4CB9-9B52-E62AB35EBEA8}" type="datetimeFigureOut">
              <a:rPr lang="fr-FR" smtClean="0"/>
              <a:t>04/03/2021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4025313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0E9125B-9956-4CB9-9B52-E62AB35EBEA8}" type="datetimeFigureOut">
              <a:rPr lang="fr-FR" smtClean="0"/>
              <a:t>04/03/2021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8059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0E9125B-9956-4CB9-9B52-E62AB35EBEA8}" type="datetimeFigureOut">
              <a:rPr lang="fr-FR" smtClean="0"/>
              <a:t>04/03/2021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6ADAA6D-0D93-4944-BCC6-885334B05F6A}" type="slidenum">
              <a:rPr lang="fr-FR" smtClean="0"/>
              <a:t>‹N°›</a:t>
            </a:fld>
            <a:endParaRPr lang="fr-FR"/>
          </a:p>
        </p:txBody>
      </p:sp>
    </p:spTree>
    <p:extLst>
      <p:ext uri="{BB962C8B-B14F-4D97-AF65-F5344CB8AC3E}">
        <p14:creationId xmlns:p14="http://schemas.microsoft.com/office/powerpoint/2010/main" val="348004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9125B-9956-4CB9-9B52-E62AB35EBEA8}" type="datetimeFigureOut">
              <a:rPr lang="fr-FR" smtClean="0"/>
              <a:t>04/03/2021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DAA6D-0D93-4944-BCC6-885334B05F6A}" type="slidenum">
              <a:rPr lang="fr-FR" smtClean="0"/>
              <a:t>‹N°›</a:t>
            </a:fld>
            <a:endParaRPr lang="fr-FR"/>
          </a:p>
        </p:txBody>
      </p:sp>
    </p:spTree>
    <p:extLst>
      <p:ext uri="{BB962C8B-B14F-4D97-AF65-F5344CB8AC3E}">
        <p14:creationId xmlns:p14="http://schemas.microsoft.com/office/powerpoint/2010/main" val="509204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LA PREVENTION ET LE CONTRÔLE DES IAS</a:t>
            </a:r>
          </a:p>
        </p:txBody>
      </p:sp>
      <p:sp>
        <p:nvSpPr>
          <p:cNvPr id="3" name="Sous-titre 2"/>
          <p:cNvSpPr>
            <a:spLocks noGrp="1"/>
          </p:cNvSpPr>
          <p:nvPr>
            <p:ph type="subTitle" idx="1"/>
          </p:nvPr>
        </p:nvSpPr>
        <p:spPr>
          <a:xfrm>
            <a:off x="7502236" y="5368493"/>
            <a:ext cx="4080164" cy="949180"/>
          </a:xfrm>
        </p:spPr>
        <p:txBody>
          <a:bodyPr/>
          <a:lstStyle/>
          <a:p>
            <a:pPr lvl="0"/>
            <a:r>
              <a:rPr lang="fr-FR" sz="2800" b="1" u="sng" dirty="0">
                <a:solidFill>
                  <a:prstClr val="black"/>
                </a:solidFill>
              </a:rPr>
              <a:t>Dr K. Estelle TANKOANO</a:t>
            </a:r>
          </a:p>
          <a:p>
            <a:pPr lvl="0"/>
            <a:r>
              <a:rPr lang="fr-FR" sz="1800" i="1" dirty="0">
                <a:solidFill>
                  <a:prstClr val="black"/>
                </a:solidFill>
              </a:rPr>
              <a:t>Pharmacien hygiéniste</a:t>
            </a:r>
          </a:p>
        </p:txBody>
      </p:sp>
    </p:spTree>
    <p:extLst>
      <p:ext uri="{BB962C8B-B14F-4D97-AF65-F5344CB8AC3E}">
        <p14:creationId xmlns:p14="http://schemas.microsoft.com/office/powerpoint/2010/main" val="1502325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326" y="0"/>
            <a:ext cx="11381874" cy="1325563"/>
          </a:xfrm>
        </p:spPr>
        <p:txBody>
          <a:bodyPr>
            <a:normAutofit/>
          </a:bodyPr>
          <a:lstStyle/>
          <a:p>
            <a:r>
              <a:rPr lang="fr-FR" sz="4200" b="1" dirty="0">
                <a:solidFill>
                  <a:prstClr val="black"/>
                </a:solidFill>
                <a:latin typeface="Calibri" panose="020F0502020204030204"/>
              </a:rPr>
              <a:t>Eléments des précautions complémentaires</a:t>
            </a:r>
            <a:endParaRPr lang="en-US" sz="4200" dirty="0">
              <a:latin typeface="+mn-lt"/>
            </a:endParaRPr>
          </a:p>
        </p:txBody>
      </p:sp>
      <p:sp>
        <p:nvSpPr>
          <p:cNvPr id="3" name="Espace réservé du contenu 2"/>
          <p:cNvSpPr>
            <a:spLocks noGrp="1"/>
          </p:cNvSpPr>
          <p:nvPr>
            <p:ph idx="1"/>
          </p:nvPr>
        </p:nvSpPr>
        <p:spPr>
          <a:xfrm>
            <a:off x="505326" y="1325563"/>
            <a:ext cx="11686674" cy="5279774"/>
          </a:xfrm>
        </p:spPr>
        <p:txBody>
          <a:bodyPr anchor="t">
            <a:noAutofit/>
          </a:bodyPr>
          <a:lstStyle/>
          <a:p>
            <a:pPr>
              <a:lnSpc>
                <a:spcPct val="150000"/>
              </a:lnSpc>
              <a:buFont typeface="Wingdings" panose="05000000000000000000" pitchFamily="2" charset="2"/>
              <a:buChar char="ü"/>
            </a:pPr>
            <a:r>
              <a:rPr lang="fr-FR" altLang="en-US" sz="3200" b="1" dirty="0"/>
              <a:t> Regroupement en cohorte des patients </a:t>
            </a:r>
            <a:r>
              <a:rPr lang="fr-FR" altLang="en-US" sz="3200" dirty="0"/>
              <a:t>: il fait référence :</a:t>
            </a:r>
          </a:p>
          <a:p>
            <a:pPr lvl="1">
              <a:lnSpc>
                <a:spcPct val="150000"/>
              </a:lnSpc>
              <a:buFont typeface="Wingdings" panose="05000000000000000000" pitchFamily="2" charset="2"/>
              <a:buChar char="§"/>
            </a:pPr>
            <a:r>
              <a:rPr lang="fr-FR" altLang="en-US" sz="3200" dirty="0"/>
              <a:t> au placement et aux soins des patients occupant la même chambre, qui sont infectés ou colonisés par le même micro-organisme</a:t>
            </a:r>
          </a:p>
          <a:p>
            <a:pPr lvl="1">
              <a:lnSpc>
                <a:spcPct val="150000"/>
              </a:lnSpc>
              <a:buFont typeface="Wingdings" panose="05000000000000000000" pitchFamily="2" charset="2"/>
              <a:buChar char="§"/>
            </a:pPr>
            <a:r>
              <a:rPr lang="fr-FR" altLang="en-US" sz="3200" dirty="0"/>
              <a:t> au regroupement des personnes qui ont été exposées afin de réduire le risque de transmission</a:t>
            </a:r>
          </a:p>
        </p:txBody>
      </p:sp>
    </p:spTree>
    <p:extLst>
      <p:ext uri="{BB962C8B-B14F-4D97-AF65-F5344CB8AC3E}">
        <p14:creationId xmlns:p14="http://schemas.microsoft.com/office/powerpoint/2010/main" val="2211729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326" y="0"/>
            <a:ext cx="11381874" cy="1325563"/>
          </a:xfrm>
        </p:spPr>
        <p:txBody>
          <a:bodyPr>
            <a:normAutofit/>
          </a:bodyPr>
          <a:lstStyle/>
          <a:p>
            <a:r>
              <a:rPr lang="fr-FR" sz="4200" b="1" dirty="0">
                <a:solidFill>
                  <a:prstClr val="black"/>
                </a:solidFill>
                <a:latin typeface="Calibri" panose="020F0502020204030204"/>
              </a:rPr>
              <a:t>Eléments des précautions complémentaires</a:t>
            </a:r>
            <a:endParaRPr lang="en-US" sz="4200" dirty="0">
              <a:latin typeface="+mn-lt"/>
            </a:endParaRPr>
          </a:p>
        </p:txBody>
      </p:sp>
      <p:sp>
        <p:nvSpPr>
          <p:cNvPr id="3" name="Espace réservé du contenu 2"/>
          <p:cNvSpPr>
            <a:spLocks noGrp="1"/>
          </p:cNvSpPr>
          <p:nvPr>
            <p:ph idx="1"/>
          </p:nvPr>
        </p:nvSpPr>
        <p:spPr>
          <a:xfrm>
            <a:off x="505326" y="1325563"/>
            <a:ext cx="11686674" cy="5279774"/>
          </a:xfrm>
        </p:spPr>
        <p:txBody>
          <a:bodyPr anchor="t">
            <a:noAutofit/>
          </a:bodyPr>
          <a:lstStyle/>
          <a:p>
            <a:pPr algn="just">
              <a:buFont typeface="Wingdings" panose="05000000000000000000" pitchFamily="2" charset="2"/>
              <a:buChar char="ü"/>
              <a:defRPr/>
            </a:pPr>
            <a:r>
              <a:rPr lang="fr-FR" sz="3200" b="1" dirty="0"/>
              <a:t> Regroupement en cohorte des patients</a:t>
            </a:r>
            <a:endParaRPr lang="fr-FR" sz="3200" dirty="0"/>
          </a:p>
          <a:p>
            <a:pPr lvl="1" algn="just">
              <a:lnSpc>
                <a:spcPct val="150000"/>
              </a:lnSpc>
              <a:buFont typeface="Wingdings" panose="05000000000000000000" pitchFamily="2" charset="2"/>
              <a:buChar char="§"/>
              <a:defRPr/>
            </a:pPr>
            <a:r>
              <a:rPr lang="fr-FR" sz="3200" dirty="0"/>
              <a:t> Utile lorsque des chambres individuelles ne sont pas disponibles, ou en situation d'éclosion</a:t>
            </a:r>
          </a:p>
          <a:p>
            <a:pPr lvl="1" algn="just">
              <a:lnSpc>
                <a:spcPct val="150000"/>
              </a:lnSpc>
              <a:buFont typeface="Wingdings" panose="05000000000000000000" pitchFamily="2" charset="2"/>
              <a:buChar char="§"/>
              <a:defRPr/>
            </a:pPr>
            <a:r>
              <a:rPr lang="fr-FR" sz="3200" dirty="0"/>
              <a:t> Ne doit jamais compromettre les pratiques de contrôle et de désinfection</a:t>
            </a:r>
          </a:p>
        </p:txBody>
      </p:sp>
    </p:spTree>
    <p:extLst>
      <p:ext uri="{BB962C8B-B14F-4D97-AF65-F5344CB8AC3E}">
        <p14:creationId xmlns:p14="http://schemas.microsoft.com/office/powerpoint/2010/main" val="1215708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326" y="0"/>
            <a:ext cx="11381874" cy="1325563"/>
          </a:xfrm>
        </p:spPr>
        <p:txBody>
          <a:bodyPr>
            <a:normAutofit/>
          </a:bodyPr>
          <a:lstStyle/>
          <a:p>
            <a:r>
              <a:rPr lang="fr-FR" sz="4200" b="1" dirty="0">
                <a:solidFill>
                  <a:prstClr val="black"/>
                </a:solidFill>
                <a:latin typeface="Calibri" panose="020F0502020204030204"/>
              </a:rPr>
              <a:t>Eléments des précautions complémentaires</a:t>
            </a:r>
            <a:endParaRPr lang="en-US" sz="4200" dirty="0">
              <a:latin typeface="+mn-lt"/>
            </a:endParaRPr>
          </a:p>
        </p:txBody>
      </p:sp>
      <p:sp>
        <p:nvSpPr>
          <p:cNvPr id="3" name="Espace réservé du contenu 2"/>
          <p:cNvSpPr>
            <a:spLocks noGrp="1"/>
          </p:cNvSpPr>
          <p:nvPr>
            <p:ph idx="1"/>
          </p:nvPr>
        </p:nvSpPr>
        <p:spPr>
          <a:xfrm>
            <a:off x="505326" y="1325563"/>
            <a:ext cx="11686674" cy="5279774"/>
          </a:xfrm>
        </p:spPr>
        <p:txBody>
          <a:bodyPr anchor="t">
            <a:noAutofit/>
          </a:bodyPr>
          <a:lstStyle/>
          <a:p>
            <a:pPr>
              <a:lnSpc>
                <a:spcPct val="150000"/>
              </a:lnSpc>
              <a:buFont typeface="Wingdings" panose="05000000000000000000" pitchFamily="2" charset="2"/>
              <a:buChar char="ü"/>
              <a:defRPr/>
            </a:pPr>
            <a:r>
              <a:rPr lang="fr-FR" sz="3200" b="1" dirty="0"/>
              <a:t> Regroupement en cohorte du personnel </a:t>
            </a:r>
            <a:endParaRPr lang="fr-FR" sz="3200" dirty="0"/>
          </a:p>
          <a:p>
            <a:pPr marL="0" indent="0" algn="just">
              <a:lnSpc>
                <a:spcPct val="150000"/>
              </a:lnSpc>
              <a:buNone/>
              <a:defRPr/>
            </a:pPr>
            <a:r>
              <a:rPr lang="fr-FR" sz="3200" dirty="0"/>
              <a:t>Le regroupement du personnel en cohorte est la pratique visant à affecter des prestataires de soins précis à la prestation des soins des patients infectés par le même micro-organisme ou ayant contracté le même micro-organisme.</a:t>
            </a:r>
          </a:p>
        </p:txBody>
      </p:sp>
    </p:spTree>
    <p:extLst>
      <p:ext uri="{BB962C8B-B14F-4D97-AF65-F5344CB8AC3E}">
        <p14:creationId xmlns:p14="http://schemas.microsoft.com/office/powerpoint/2010/main" val="1223679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137" y="0"/>
            <a:ext cx="11369842" cy="1325563"/>
          </a:xfrm>
        </p:spPr>
        <p:txBody>
          <a:bodyPr>
            <a:normAutofit/>
          </a:bodyPr>
          <a:lstStyle/>
          <a:p>
            <a:r>
              <a:rPr lang="fr-FR" sz="4200" b="1" dirty="0">
                <a:solidFill>
                  <a:prstClr val="black"/>
                </a:solidFill>
                <a:latin typeface="+mn-lt"/>
              </a:rPr>
              <a:t>Eléments des précautions complémentaires</a:t>
            </a:r>
            <a:endParaRPr lang="en-US" sz="4200" dirty="0">
              <a:latin typeface="+mn-lt"/>
            </a:endParaRPr>
          </a:p>
        </p:txBody>
      </p:sp>
      <p:sp>
        <p:nvSpPr>
          <p:cNvPr id="3" name="Espace réservé du contenu 2"/>
          <p:cNvSpPr>
            <a:spLocks noGrp="1"/>
          </p:cNvSpPr>
          <p:nvPr>
            <p:ph idx="1"/>
          </p:nvPr>
        </p:nvSpPr>
        <p:spPr>
          <a:xfrm>
            <a:off x="526442" y="1325564"/>
            <a:ext cx="11369842" cy="5207584"/>
          </a:xfrm>
        </p:spPr>
        <p:txBody>
          <a:bodyPr anchor="t">
            <a:normAutofit/>
          </a:bodyPr>
          <a:lstStyle/>
          <a:p>
            <a:pPr>
              <a:lnSpc>
                <a:spcPct val="100000"/>
              </a:lnSpc>
              <a:buFont typeface="Wingdings" panose="05000000000000000000" pitchFamily="2" charset="2"/>
              <a:buChar char="v"/>
            </a:pPr>
            <a:r>
              <a:rPr lang="fr-FR" sz="3200" b="1" dirty="0">
                <a:solidFill>
                  <a:srgbClr val="FF0000"/>
                </a:solidFill>
              </a:rPr>
              <a:t> Affichages spéciaux</a:t>
            </a:r>
            <a:endParaRPr lang="en-US" sz="3000" dirty="0">
              <a:solidFill>
                <a:srgbClr val="FF0000"/>
              </a:solidFill>
            </a:endParaRPr>
          </a:p>
          <a:p>
            <a:pPr marL="0" indent="0">
              <a:lnSpc>
                <a:spcPct val="160000"/>
              </a:lnSpc>
              <a:buNone/>
            </a:pPr>
            <a:r>
              <a:rPr lang="fr-FR" sz="3200" dirty="0"/>
              <a:t>Une affiche dressant la liste des précautions nécessaires devrait être posée à l'entrée de la chambre ou de l'espace du lit du patient</a:t>
            </a:r>
          </a:p>
          <a:p>
            <a:pPr marL="0" indent="0">
              <a:lnSpc>
                <a:spcPct val="160000"/>
              </a:lnSpc>
              <a:buNone/>
            </a:pPr>
            <a:r>
              <a:rPr lang="fr-FR" sz="3200" dirty="0"/>
              <a:t>L’affiche devrait assurer la confidentialité en indiquant seulement les précautions nécessaires, et non des    renseignements concernant l'état du patient</a:t>
            </a:r>
          </a:p>
          <a:p>
            <a:pPr marL="0" indent="0">
              <a:lnSpc>
                <a:spcPct val="100000"/>
              </a:lnSpc>
              <a:buNone/>
            </a:pPr>
            <a:endParaRPr lang="en-US" sz="2000" dirty="0"/>
          </a:p>
        </p:txBody>
      </p:sp>
    </p:spTree>
    <p:extLst>
      <p:ext uri="{BB962C8B-B14F-4D97-AF65-F5344CB8AC3E}">
        <p14:creationId xmlns:p14="http://schemas.microsoft.com/office/powerpoint/2010/main" val="3529851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5167" y="0"/>
            <a:ext cx="11345780" cy="1325563"/>
          </a:xfrm>
        </p:spPr>
        <p:txBody>
          <a:bodyPr>
            <a:normAutofit/>
          </a:bodyPr>
          <a:lstStyle/>
          <a:p>
            <a:r>
              <a:rPr lang="fr-FR" sz="4200" b="1" dirty="0">
                <a:latin typeface="+mn-lt"/>
              </a:rPr>
              <a:t>Eléments des précautions complémentaires</a:t>
            </a:r>
            <a:endParaRPr lang="en-US" sz="4200" dirty="0">
              <a:latin typeface="+mn-lt"/>
            </a:endParaRPr>
          </a:p>
        </p:txBody>
      </p:sp>
      <p:sp>
        <p:nvSpPr>
          <p:cNvPr id="3" name="Espace réservé du contenu 2"/>
          <p:cNvSpPr>
            <a:spLocks noGrp="1"/>
          </p:cNvSpPr>
          <p:nvPr>
            <p:ph idx="1"/>
          </p:nvPr>
        </p:nvSpPr>
        <p:spPr>
          <a:xfrm>
            <a:off x="445167" y="1325563"/>
            <a:ext cx="11345780" cy="5147426"/>
          </a:xfrm>
        </p:spPr>
        <p:txBody>
          <a:bodyPr>
            <a:normAutofit/>
          </a:bodyPr>
          <a:lstStyle/>
          <a:p>
            <a:pPr>
              <a:lnSpc>
                <a:spcPct val="150000"/>
              </a:lnSpc>
              <a:buFont typeface="Wingdings" panose="05000000000000000000" pitchFamily="2" charset="2"/>
              <a:buChar char="v"/>
            </a:pPr>
            <a:r>
              <a:rPr lang="fr-FR" b="1" dirty="0">
                <a:solidFill>
                  <a:srgbClr val="FF0000"/>
                </a:solidFill>
              </a:rPr>
              <a:t> </a:t>
            </a:r>
            <a:r>
              <a:rPr lang="fr-FR" sz="3200" b="1" dirty="0">
                <a:solidFill>
                  <a:srgbClr val="FF0000"/>
                </a:solidFill>
              </a:rPr>
              <a:t>Equipement de Protection Individuel (EPI)</a:t>
            </a:r>
            <a:endParaRPr lang="en-US" sz="3200" dirty="0">
              <a:solidFill>
                <a:srgbClr val="FF0000"/>
              </a:solidFill>
            </a:endParaRPr>
          </a:p>
          <a:p>
            <a:pPr>
              <a:lnSpc>
                <a:spcPct val="150000"/>
              </a:lnSpc>
              <a:buFont typeface="Wingdings" panose="05000000000000000000" pitchFamily="2" charset="2"/>
              <a:buChar char="v"/>
            </a:pPr>
            <a:r>
              <a:rPr lang="fr-FR" b="1" dirty="0">
                <a:solidFill>
                  <a:srgbClr val="FF0000"/>
                </a:solidFill>
              </a:rPr>
              <a:t> </a:t>
            </a:r>
            <a:r>
              <a:rPr lang="fr-FR" sz="3200" b="1" dirty="0">
                <a:solidFill>
                  <a:srgbClr val="FF0000"/>
                </a:solidFill>
              </a:rPr>
              <a:t>Matériel réservé </a:t>
            </a:r>
            <a:r>
              <a:rPr lang="fr-FR" sz="3000" dirty="0"/>
              <a:t>au patient : regrouper d’abord le matériel et les fournitures essentiels à l'interaction, puis apporter dans la chambre une fois l’EPI enfilé</a:t>
            </a:r>
            <a:endParaRPr lang="en-US" sz="3000" dirty="0"/>
          </a:p>
          <a:p>
            <a:pPr>
              <a:lnSpc>
                <a:spcPct val="150000"/>
              </a:lnSpc>
              <a:buFont typeface="Wingdings" panose="05000000000000000000" pitchFamily="2" charset="2"/>
              <a:buChar char="v"/>
            </a:pPr>
            <a:r>
              <a:rPr lang="fr-FR" b="1" dirty="0">
                <a:solidFill>
                  <a:srgbClr val="FF0000"/>
                </a:solidFill>
              </a:rPr>
              <a:t> </a:t>
            </a:r>
            <a:r>
              <a:rPr lang="fr-FR" sz="3200" b="1" dirty="0">
                <a:solidFill>
                  <a:srgbClr val="FF0000"/>
                </a:solidFill>
              </a:rPr>
              <a:t>Autres mesures de nettoyage </a:t>
            </a:r>
            <a:r>
              <a:rPr lang="fr-FR" sz="3200" dirty="0"/>
              <a:t>peuvent s'avérer nécessaires</a:t>
            </a:r>
            <a:endParaRPr lang="en-US" sz="3200" dirty="0"/>
          </a:p>
        </p:txBody>
      </p:sp>
    </p:spTree>
    <p:extLst>
      <p:ext uri="{BB962C8B-B14F-4D97-AF65-F5344CB8AC3E}">
        <p14:creationId xmlns:p14="http://schemas.microsoft.com/office/powerpoint/2010/main" val="930683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5167" y="0"/>
            <a:ext cx="11345780" cy="1325563"/>
          </a:xfrm>
        </p:spPr>
        <p:txBody>
          <a:bodyPr>
            <a:normAutofit/>
          </a:bodyPr>
          <a:lstStyle/>
          <a:p>
            <a:r>
              <a:rPr lang="fr-FR" sz="4200" b="1" dirty="0">
                <a:latin typeface="+mn-lt"/>
              </a:rPr>
              <a:t>Eléments des précautions complémentaires</a:t>
            </a:r>
            <a:endParaRPr lang="en-US" sz="4200" dirty="0">
              <a:latin typeface="+mn-lt"/>
            </a:endParaRPr>
          </a:p>
        </p:txBody>
      </p:sp>
      <p:sp>
        <p:nvSpPr>
          <p:cNvPr id="3" name="Espace réservé du contenu 2"/>
          <p:cNvSpPr>
            <a:spLocks noGrp="1"/>
          </p:cNvSpPr>
          <p:nvPr>
            <p:ph idx="1"/>
          </p:nvPr>
        </p:nvSpPr>
        <p:spPr>
          <a:xfrm>
            <a:off x="445167" y="1325563"/>
            <a:ext cx="11345780" cy="5147426"/>
          </a:xfrm>
        </p:spPr>
        <p:txBody>
          <a:bodyPr>
            <a:normAutofit/>
          </a:bodyPr>
          <a:lstStyle/>
          <a:p>
            <a:pPr>
              <a:lnSpc>
                <a:spcPct val="150000"/>
              </a:lnSpc>
              <a:buFont typeface="Wingdings" panose="05000000000000000000" pitchFamily="2" charset="2"/>
              <a:buChar char="v"/>
            </a:pPr>
            <a:r>
              <a:rPr lang="fr-FR" sz="3200" b="1" dirty="0">
                <a:solidFill>
                  <a:srgbClr val="FF0000"/>
                </a:solidFill>
              </a:rPr>
              <a:t> Procédures relatives au transport limité</a:t>
            </a:r>
            <a:endParaRPr lang="en-US" sz="3200" dirty="0">
              <a:solidFill>
                <a:srgbClr val="FF0000"/>
              </a:solidFill>
            </a:endParaRPr>
          </a:p>
          <a:p>
            <a:pPr>
              <a:lnSpc>
                <a:spcPct val="150000"/>
              </a:lnSpc>
              <a:buFont typeface="Wingdings" panose="05000000000000000000" pitchFamily="2" charset="2"/>
              <a:buChar char="v"/>
            </a:pPr>
            <a:r>
              <a:rPr lang="fr-FR" b="1" dirty="0">
                <a:solidFill>
                  <a:srgbClr val="FF0000"/>
                </a:solidFill>
              </a:rPr>
              <a:t> </a:t>
            </a:r>
            <a:r>
              <a:rPr lang="fr-FR" sz="3200" b="1" dirty="0">
                <a:solidFill>
                  <a:srgbClr val="FF0000"/>
                </a:solidFill>
              </a:rPr>
              <a:t>Communication</a:t>
            </a:r>
            <a:r>
              <a:rPr lang="fr-FR" b="1" dirty="0">
                <a:solidFill>
                  <a:srgbClr val="FF0000"/>
                </a:solidFill>
              </a:rPr>
              <a:t> </a:t>
            </a:r>
            <a:r>
              <a:rPr lang="en-US" dirty="0"/>
              <a:t>: </a:t>
            </a:r>
            <a:r>
              <a:rPr lang="fr-FR" sz="3000" dirty="0"/>
              <a:t>communiquer clairement les précautions complémentaires lorsqu'un patient se rend dans un autre service pour y subir des tests, dans une autre unité ou dans un autre établissement, ou dans une autre installation de soins de santé</a:t>
            </a:r>
            <a:endParaRPr lang="en-US" sz="3000" dirty="0"/>
          </a:p>
        </p:txBody>
      </p:sp>
    </p:spTree>
    <p:extLst>
      <p:ext uri="{BB962C8B-B14F-4D97-AF65-F5344CB8AC3E}">
        <p14:creationId xmlns:p14="http://schemas.microsoft.com/office/powerpoint/2010/main" val="752688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3EA685B-95CC-4AD2-96D0-C8DF42CD9CDB}"/>
              </a:ext>
            </a:extLst>
          </p:cNvPr>
          <p:cNvSpPr>
            <a:spLocks noGrp="1"/>
          </p:cNvSpPr>
          <p:nvPr>
            <p:ph type="body" idx="1"/>
          </p:nvPr>
        </p:nvSpPr>
        <p:spPr>
          <a:xfrm>
            <a:off x="831850" y="1219200"/>
            <a:ext cx="10515600" cy="4320987"/>
          </a:xfrm>
        </p:spPr>
        <p:txBody>
          <a:bodyPr anchor="ctr">
            <a:noAutofit/>
          </a:bodyPr>
          <a:lstStyle/>
          <a:p>
            <a:pPr algn="ctr">
              <a:lnSpc>
                <a:spcPct val="150000"/>
              </a:lnSpc>
            </a:pPr>
            <a:r>
              <a:rPr lang="fr-FR" sz="6000" b="1" dirty="0">
                <a:solidFill>
                  <a:schemeClr val="tx1"/>
                </a:solidFill>
              </a:rPr>
              <a:t>Modes de transmission et Types de Précautions Complémentaires</a:t>
            </a:r>
            <a:endParaRPr lang="en-US" sz="6000" dirty="0">
              <a:solidFill>
                <a:schemeClr val="tx1"/>
              </a:solidFill>
            </a:endParaRPr>
          </a:p>
        </p:txBody>
      </p:sp>
    </p:spTree>
    <p:extLst>
      <p:ext uri="{BB962C8B-B14F-4D97-AF65-F5344CB8AC3E}">
        <p14:creationId xmlns:p14="http://schemas.microsoft.com/office/powerpoint/2010/main" val="3927753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3705" y="3251"/>
            <a:ext cx="10613305" cy="1407537"/>
          </a:xfrm>
        </p:spPr>
        <p:txBody>
          <a:bodyPr>
            <a:normAutofit/>
          </a:bodyPr>
          <a:lstStyle/>
          <a:p>
            <a:r>
              <a:rPr lang="fr-FR" b="1" dirty="0">
                <a:latin typeface="+mn-lt"/>
              </a:rPr>
              <a:t>Modes de transmission et Types de PC</a:t>
            </a:r>
            <a:endParaRPr lang="en-US" b="1" dirty="0">
              <a:latin typeface="+mn-lt"/>
            </a:endParaRPr>
          </a:p>
        </p:txBody>
      </p:sp>
      <p:pic>
        <p:nvPicPr>
          <p:cNvPr id="4" name="Espace réservé du contenu 3"/>
          <p:cNvPicPr>
            <a:picLocks noGrp="1" noChangeAspect="1"/>
          </p:cNvPicPr>
          <p:nvPr>
            <p:ph idx="1"/>
          </p:nvPr>
        </p:nvPicPr>
        <p:blipFill>
          <a:blip r:embed="rId3"/>
          <a:stretch>
            <a:fillRect/>
          </a:stretch>
        </p:blipFill>
        <p:spPr>
          <a:xfrm>
            <a:off x="488125" y="1410788"/>
            <a:ext cx="2092615" cy="3027648"/>
          </a:xfrm>
          <a:prstGeom prst="rect">
            <a:avLst/>
          </a:prstGeom>
        </p:spPr>
      </p:pic>
      <p:pic>
        <p:nvPicPr>
          <p:cNvPr id="5" name="Image 4"/>
          <p:cNvPicPr>
            <a:picLocks noChangeAspect="1"/>
          </p:cNvPicPr>
          <p:nvPr/>
        </p:nvPicPr>
        <p:blipFill>
          <a:blip r:embed="rId4"/>
          <a:stretch>
            <a:fillRect/>
          </a:stretch>
        </p:blipFill>
        <p:spPr>
          <a:xfrm>
            <a:off x="2580740" y="1410788"/>
            <a:ext cx="2521528" cy="3027648"/>
          </a:xfrm>
          <a:prstGeom prst="rect">
            <a:avLst/>
          </a:prstGeom>
        </p:spPr>
      </p:pic>
      <p:pic>
        <p:nvPicPr>
          <p:cNvPr id="6" name="Image 5"/>
          <p:cNvPicPr>
            <a:picLocks noChangeAspect="1"/>
          </p:cNvPicPr>
          <p:nvPr/>
        </p:nvPicPr>
        <p:blipFill>
          <a:blip r:embed="rId5"/>
          <a:stretch>
            <a:fillRect/>
          </a:stretch>
        </p:blipFill>
        <p:spPr>
          <a:xfrm>
            <a:off x="5941596" y="1410788"/>
            <a:ext cx="2172971" cy="3027648"/>
          </a:xfrm>
          <a:prstGeom prst="rect">
            <a:avLst/>
          </a:prstGeom>
        </p:spPr>
      </p:pic>
      <p:pic>
        <p:nvPicPr>
          <p:cNvPr id="7" name="Image 6"/>
          <p:cNvPicPr>
            <a:picLocks noChangeAspect="1"/>
          </p:cNvPicPr>
          <p:nvPr/>
        </p:nvPicPr>
        <p:blipFill>
          <a:blip r:embed="rId6"/>
          <a:stretch>
            <a:fillRect/>
          </a:stretch>
        </p:blipFill>
        <p:spPr>
          <a:xfrm>
            <a:off x="9188789" y="1410788"/>
            <a:ext cx="2089077" cy="3027648"/>
          </a:xfrm>
          <a:prstGeom prst="rect">
            <a:avLst/>
          </a:prstGeom>
        </p:spPr>
      </p:pic>
      <p:graphicFrame>
        <p:nvGraphicFramePr>
          <p:cNvPr id="3" name="Tableau 2"/>
          <p:cNvGraphicFramePr>
            <a:graphicFrameLocks noGrp="1"/>
          </p:cNvGraphicFramePr>
          <p:nvPr/>
        </p:nvGraphicFramePr>
        <p:xfrm>
          <a:off x="853704" y="5158554"/>
          <a:ext cx="11180980" cy="1360222"/>
        </p:xfrm>
        <a:graphic>
          <a:graphicData uri="http://schemas.openxmlformats.org/drawingml/2006/table">
            <a:tbl>
              <a:tblPr firstRow="1" bandRow="1">
                <a:tableStyleId>{2D5ABB26-0587-4C30-8999-92F81FD0307C}</a:tableStyleId>
              </a:tblPr>
              <a:tblGrid>
                <a:gridCol w="4245539">
                  <a:extLst>
                    <a:ext uri="{9D8B030D-6E8A-4147-A177-3AD203B41FA5}">
                      <a16:colId xmlns:a16="http://schemas.microsoft.com/office/drawing/2014/main" val="381973736"/>
                    </a:ext>
                  </a:extLst>
                </a:gridCol>
                <a:gridCol w="387157">
                  <a:extLst>
                    <a:ext uri="{9D8B030D-6E8A-4147-A177-3AD203B41FA5}">
                      <a16:colId xmlns:a16="http://schemas.microsoft.com/office/drawing/2014/main" val="1034901011"/>
                    </a:ext>
                  </a:extLst>
                </a:gridCol>
                <a:gridCol w="3114671">
                  <a:extLst>
                    <a:ext uri="{9D8B030D-6E8A-4147-A177-3AD203B41FA5}">
                      <a16:colId xmlns:a16="http://schemas.microsoft.com/office/drawing/2014/main" val="3927339616"/>
                    </a:ext>
                  </a:extLst>
                </a:gridCol>
                <a:gridCol w="208280">
                  <a:extLst>
                    <a:ext uri="{9D8B030D-6E8A-4147-A177-3AD203B41FA5}">
                      <a16:colId xmlns:a16="http://schemas.microsoft.com/office/drawing/2014/main" val="3263707558"/>
                    </a:ext>
                  </a:extLst>
                </a:gridCol>
                <a:gridCol w="3225333">
                  <a:extLst>
                    <a:ext uri="{9D8B030D-6E8A-4147-A177-3AD203B41FA5}">
                      <a16:colId xmlns:a16="http://schemas.microsoft.com/office/drawing/2014/main" val="1331620394"/>
                    </a:ext>
                  </a:extLst>
                </a:gridCol>
              </a:tblGrid>
              <a:tr h="1360222">
                <a:tc>
                  <a:txBody>
                    <a:bodyPr/>
                    <a:lstStyle/>
                    <a:p>
                      <a:pPr marL="457200" indent="-457200" algn="ctr">
                        <a:buAutoNum type="arabicPeriod"/>
                      </a:pPr>
                      <a:r>
                        <a:rPr lang="fr-FR" sz="2600" b="1" dirty="0"/>
                        <a:t>Précautions de type </a:t>
                      </a:r>
                    </a:p>
                    <a:p>
                      <a:pPr marL="0" indent="0" algn="ctr">
                        <a:buNone/>
                      </a:pPr>
                      <a:r>
                        <a:rPr lang="fr-FR" sz="2600" b="1" dirty="0"/>
                        <a:t>« contact » </a:t>
                      </a:r>
                      <a:endParaRPr lang="en-US" sz="2600" b="1" dirty="0"/>
                    </a:p>
                  </a:txBody>
                  <a:tcPr/>
                </a:tc>
                <a:tc>
                  <a:txBody>
                    <a:bodyPr/>
                    <a:lstStyle/>
                    <a:p>
                      <a:endParaRPr lang="en-US" sz="2600" dirty="0"/>
                    </a:p>
                  </a:txBody>
                  <a:tcPr/>
                </a:tc>
                <a:tc>
                  <a:txBody>
                    <a:bodyPr/>
                    <a:lstStyle/>
                    <a:p>
                      <a:pPr algn="ctr"/>
                      <a:r>
                        <a:rPr lang="fr-FR" sz="2600" b="1" dirty="0"/>
                        <a:t>2. Précaution de type </a:t>
                      </a:r>
                    </a:p>
                    <a:p>
                      <a:pPr algn="ctr"/>
                      <a:r>
                        <a:rPr lang="fr-FR" sz="2600" b="1" dirty="0"/>
                        <a:t>«  Gouttelettes » </a:t>
                      </a:r>
                      <a:endParaRPr lang="en-US" sz="2600" b="1" dirty="0"/>
                    </a:p>
                  </a:txBody>
                  <a:tcPr/>
                </a:tc>
                <a:tc>
                  <a:txBody>
                    <a:bodyPr/>
                    <a:lstStyle/>
                    <a:p>
                      <a:endParaRPr lang="en-US" sz="2600" dirty="0"/>
                    </a:p>
                  </a:txBody>
                  <a:tcPr/>
                </a:tc>
                <a:tc>
                  <a:txBody>
                    <a:bodyPr/>
                    <a:lstStyle/>
                    <a:p>
                      <a:pPr algn="ctr"/>
                      <a:r>
                        <a:rPr lang="fr-FR" sz="2600" b="1" dirty="0"/>
                        <a:t>3. Précaution de type </a:t>
                      </a:r>
                    </a:p>
                    <a:p>
                      <a:pPr algn="ctr"/>
                      <a:r>
                        <a:rPr lang="fr-FR" sz="2600" b="1" dirty="0"/>
                        <a:t>« air »</a:t>
                      </a:r>
                      <a:endParaRPr lang="en-US" sz="2600" dirty="0"/>
                    </a:p>
                  </a:txBody>
                  <a:tcPr/>
                </a:tc>
                <a:extLst>
                  <a:ext uri="{0D108BD9-81ED-4DB2-BD59-A6C34878D82A}">
                    <a16:rowId xmlns:a16="http://schemas.microsoft.com/office/drawing/2014/main" val="3760775841"/>
                  </a:ext>
                </a:extLst>
              </a:tr>
            </a:tbl>
          </a:graphicData>
        </a:graphic>
      </p:graphicFrame>
    </p:spTree>
    <p:extLst>
      <p:ext uri="{BB962C8B-B14F-4D97-AF65-F5344CB8AC3E}">
        <p14:creationId xmlns:p14="http://schemas.microsoft.com/office/powerpoint/2010/main" val="1366636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 32"/>
          <p:cNvPicPr>
            <a:picLocks noChangeAspect="1"/>
          </p:cNvPicPr>
          <p:nvPr/>
        </p:nvPicPr>
        <p:blipFill>
          <a:blip r:embed="rId2"/>
          <a:stretch>
            <a:fillRect/>
          </a:stretch>
        </p:blipFill>
        <p:spPr>
          <a:xfrm>
            <a:off x="-529" y="0"/>
            <a:ext cx="12193057" cy="6858000"/>
          </a:xfrm>
          <a:prstGeom prst="rect">
            <a:avLst/>
          </a:prstGeom>
        </p:spPr>
      </p:pic>
    </p:spTree>
    <p:extLst>
      <p:ext uri="{BB962C8B-B14F-4D97-AF65-F5344CB8AC3E}">
        <p14:creationId xmlns:p14="http://schemas.microsoft.com/office/powerpoint/2010/main" val="4094798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6625" y="36282"/>
            <a:ext cx="12205250" cy="6785436"/>
          </a:xfrm>
          <a:prstGeom prst="rect">
            <a:avLst/>
          </a:prstGeom>
        </p:spPr>
      </p:pic>
    </p:spTree>
    <p:extLst>
      <p:ext uri="{BB962C8B-B14F-4D97-AF65-F5344CB8AC3E}">
        <p14:creationId xmlns:p14="http://schemas.microsoft.com/office/powerpoint/2010/main" val="41667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INTRODUCTION</a:t>
            </a:r>
          </a:p>
        </p:txBody>
      </p:sp>
      <p:sp>
        <p:nvSpPr>
          <p:cNvPr id="3" name="Espace réservé du contenu 2"/>
          <p:cNvSpPr>
            <a:spLocks noGrp="1"/>
          </p:cNvSpPr>
          <p:nvPr>
            <p:ph idx="1"/>
          </p:nvPr>
        </p:nvSpPr>
        <p:spPr/>
        <p:txBody>
          <a:bodyPr/>
          <a:lstStyle/>
          <a:p>
            <a:pPr marL="0" indent="0">
              <a:buNone/>
            </a:pPr>
            <a:r>
              <a:rPr lang="fr-FR" dirty="0"/>
              <a:t>La prévention et le contrôle (PCI) des IAS passe par l’applications des :</a:t>
            </a:r>
          </a:p>
          <a:p>
            <a:pPr>
              <a:buFont typeface="Wingdings" panose="05000000000000000000" pitchFamily="2" charset="2"/>
              <a:buChar char="§"/>
            </a:pPr>
            <a:r>
              <a:rPr lang="fr-FR" dirty="0"/>
              <a:t>Précautions standard; </a:t>
            </a:r>
          </a:p>
          <a:p>
            <a:pPr>
              <a:buFont typeface="Wingdings" panose="05000000000000000000" pitchFamily="2" charset="2"/>
              <a:buChar char="§"/>
            </a:pPr>
            <a:r>
              <a:rPr lang="fr-FR" dirty="0"/>
              <a:t>Précautions complémentaires (de type contact de type gouttelettes et de type air) et</a:t>
            </a:r>
          </a:p>
          <a:p>
            <a:pPr>
              <a:buFont typeface="Wingdings" panose="05000000000000000000" pitchFamily="2" charset="2"/>
              <a:buChar char="§"/>
            </a:pPr>
            <a:r>
              <a:rPr lang="fr-FR" dirty="0"/>
              <a:t>Isolements protecteurs</a:t>
            </a:r>
          </a:p>
        </p:txBody>
      </p:sp>
    </p:spTree>
    <p:extLst>
      <p:ext uri="{BB962C8B-B14F-4D97-AF65-F5344CB8AC3E}">
        <p14:creationId xmlns:p14="http://schemas.microsoft.com/office/powerpoint/2010/main" val="2279035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2241180"/>
            <a:ext cx="11672047" cy="1626048"/>
          </a:xfrm>
        </p:spPr>
        <p:txBody>
          <a:bodyPr>
            <a:noAutofit/>
          </a:bodyPr>
          <a:lstStyle/>
          <a:p>
            <a:pPr algn="ctr"/>
            <a:r>
              <a:rPr lang="fr-FR" sz="6000" b="1" dirty="0">
                <a:latin typeface="+mn-lt"/>
              </a:rPr>
              <a:t>Précautions de type « contact »</a:t>
            </a:r>
            <a:endParaRPr lang="en-US" sz="6000" dirty="0">
              <a:latin typeface="+mn-lt"/>
            </a:endParaRPr>
          </a:p>
        </p:txBody>
      </p:sp>
      <p:pic>
        <p:nvPicPr>
          <p:cNvPr id="3" name="Espace réservé du contenu 3"/>
          <p:cNvPicPr>
            <a:picLocks noGrp="1" noChangeAspect="1"/>
          </p:cNvPicPr>
          <p:nvPr>
            <p:ph idx="1"/>
          </p:nvPr>
        </p:nvPicPr>
        <p:blipFill>
          <a:blip r:embed="rId2"/>
          <a:stretch>
            <a:fillRect/>
          </a:stretch>
        </p:blipFill>
        <p:spPr>
          <a:xfrm>
            <a:off x="0" y="3830352"/>
            <a:ext cx="2448232" cy="3027648"/>
          </a:xfrm>
          <a:prstGeom prst="rect">
            <a:avLst/>
          </a:prstGeom>
        </p:spPr>
      </p:pic>
      <p:pic>
        <p:nvPicPr>
          <p:cNvPr id="4" name="Image 3"/>
          <p:cNvPicPr>
            <a:picLocks noChangeAspect="1"/>
          </p:cNvPicPr>
          <p:nvPr/>
        </p:nvPicPr>
        <p:blipFill>
          <a:blip r:embed="rId3"/>
          <a:stretch>
            <a:fillRect/>
          </a:stretch>
        </p:blipFill>
        <p:spPr>
          <a:xfrm>
            <a:off x="9670472" y="3803081"/>
            <a:ext cx="2521528" cy="3027648"/>
          </a:xfrm>
          <a:prstGeom prst="rect">
            <a:avLst/>
          </a:prstGeom>
        </p:spPr>
      </p:pic>
    </p:spTree>
    <p:extLst>
      <p:ext uri="{BB962C8B-B14F-4D97-AF65-F5344CB8AC3E}">
        <p14:creationId xmlns:p14="http://schemas.microsoft.com/office/powerpoint/2010/main" val="23767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325" y="0"/>
            <a:ext cx="10848475" cy="1325563"/>
          </a:xfrm>
        </p:spPr>
        <p:txBody>
          <a:bodyPr/>
          <a:lstStyle/>
          <a:p>
            <a:r>
              <a:rPr lang="fr-FR" b="1" dirty="0">
                <a:latin typeface="+mn-lt"/>
              </a:rPr>
              <a:t>Précautions de type « contact »</a:t>
            </a:r>
            <a:endParaRPr lang="en-US" b="1" dirty="0">
              <a:latin typeface="+mn-lt"/>
            </a:endParaRPr>
          </a:p>
        </p:txBody>
      </p:sp>
      <p:sp>
        <p:nvSpPr>
          <p:cNvPr id="3" name="Espace réservé du contenu 2"/>
          <p:cNvSpPr>
            <a:spLocks noGrp="1"/>
          </p:cNvSpPr>
          <p:nvPr>
            <p:ph idx="1"/>
          </p:nvPr>
        </p:nvSpPr>
        <p:spPr>
          <a:xfrm>
            <a:off x="505325" y="1325564"/>
            <a:ext cx="11177337" cy="5123362"/>
          </a:xfrm>
        </p:spPr>
        <p:txBody>
          <a:bodyPr anchor="ctr">
            <a:normAutofit/>
          </a:bodyPr>
          <a:lstStyle/>
          <a:p>
            <a:pPr marL="0" indent="0">
              <a:lnSpc>
                <a:spcPct val="200000"/>
              </a:lnSpc>
              <a:buNone/>
            </a:pPr>
            <a:r>
              <a:rPr lang="fr-FR" sz="3200" dirty="0"/>
              <a:t>Précautions observées devant tout patient atteint d'une maladie contagieuse transmissible par contact</a:t>
            </a:r>
          </a:p>
        </p:txBody>
      </p:sp>
    </p:spTree>
    <p:extLst>
      <p:ext uri="{BB962C8B-B14F-4D97-AF65-F5344CB8AC3E}">
        <p14:creationId xmlns:p14="http://schemas.microsoft.com/office/powerpoint/2010/main" val="3029384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263" y="0"/>
            <a:ext cx="10870531" cy="1325563"/>
          </a:xfrm>
        </p:spPr>
        <p:txBody>
          <a:bodyPr/>
          <a:lstStyle/>
          <a:p>
            <a:r>
              <a:rPr lang="fr-FR" b="1" dirty="0">
                <a:latin typeface="+mn-lt"/>
              </a:rPr>
              <a:t>Précautions de type « contact »</a:t>
            </a:r>
            <a:endParaRPr lang="en-US" dirty="0">
              <a:latin typeface="+mn-lt"/>
            </a:endParaRPr>
          </a:p>
        </p:txBody>
      </p:sp>
      <p:sp>
        <p:nvSpPr>
          <p:cNvPr id="3" name="Espace réservé du contenu 2"/>
          <p:cNvSpPr>
            <a:spLocks noGrp="1"/>
          </p:cNvSpPr>
          <p:nvPr>
            <p:ph idx="1"/>
          </p:nvPr>
        </p:nvSpPr>
        <p:spPr>
          <a:xfrm>
            <a:off x="481263" y="1187842"/>
            <a:ext cx="11225463" cy="5219616"/>
          </a:xfrm>
        </p:spPr>
        <p:txBody>
          <a:bodyPr anchor="t">
            <a:noAutofit/>
          </a:bodyPr>
          <a:lstStyle/>
          <a:p>
            <a:pPr marL="0" indent="0">
              <a:lnSpc>
                <a:spcPct val="150000"/>
              </a:lnSpc>
              <a:buNone/>
            </a:pPr>
            <a:r>
              <a:rPr lang="fr-FR" sz="3000" b="1" dirty="0"/>
              <a:t>Indications</a:t>
            </a:r>
          </a:p>
          <a:p>
            <a:pPr>
              <a:lnSpc>
                <a:spcPct val="150000"/>
              </a:lnSpc>
            </a:pPr>
            <a:r>
              <a:rPr lang="fr-FR" sz="3000" dirty="0"/>
              <a:t>Pathogènes dotés d’une grande capacité de survie dans l’environnement (ex. : Clostridium difficile)</a:t>
            </a:r>
          </a:p>
          <a:p>
            <a:pPr>
              <a:lnSpc>
                <a:spcPct val="150000"/>
              </a:lnSpc>
            </a:pPr>
            <a:r>
              <a:rPr lang="fr-FR" sz="3000" dirty="0"/>
              <a:t>Usagers soupçonnés d’être colonisés ou infectés par des microorganismes </a:t>
            </a:r>
            <a:r>
              <a:rPr lang="fr-FR" sz="3000" dirty="0" err="1"/>
              <a:t>épidémiologiquement</a:t>
            </a:r>
            <a:r>
              <a:rPr lang="fr-FR" sz="3000" dirty="0"/>
              <a:t> importants et facilement transmissibles par contact direct ou indirect (Cas des fièvres hémorragiques)</a:t>
            </a:r>
          </a:p>
        </p:txBody>
      </p:sp>
    </p:spTree>
    <p:extLst>
      <p:ext uri="{BB962C8B-B14F-4D97-AF65-F5344CB8AC3E}">
        <p14:creationId xmlns:p14="http://schemas.microsoft.com/office/powerpoint/2010/main" val="3976650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263" y="0"/>
            <a:ext cx="10870531" cy="1325563"/>
          </a:xfrm>
        </p:spPr>
        <p:txBody>
          <a:bodyPr/>
          <a:lstStyle/>
          <a:p>
            <a:r>
              <a:rPr lang="fr-FR" b="1" dirty="0">
                <a:latin typeface="+mn-lt"/>
              </a:rPr>
              <a:t>Précautions de type « contact »</a:t>
            </a:r>
            <a:endParaRPr lang="en-US" dirty="0">
              <a:latin typeface="+mn-lt"/>
            </a:endParaRPr>
          </a:p>
        </p:txBody>
      </p:sp>
      <p:sp>
        <p:nvSpPr>
          <p:cNvPr id="3" name="Espace réservé du contenu 2"/>
          <p:cNvSpPr>
            <a:spLocks noGrp="1"/>
          </p:cNvSpPr>
          <p:nvPr>
            <p:ph idx="1"/>
          </p:nvPr>
        </p:nvSpPr>
        <p:spPr>
          <a:xfrm>
            <a:off x="481263" y="1325563"/>
            <a:ext cx="11225463" cy="5219616"/>
          </a:xfrm>
        </p:spPr>
        <p:txBody>
          <a:bodyPr anchor="t">
            <a:noAutofit/>
          </a:bodyPr>
          <a:lstStyle/>
          <a:p>
            <a:pPr marL="0" indent="0">
              <a:lnSpc>
                <a:spcPct val="150000"/>
              </a:lnSpc>
              <a:buNone/>
            </a:pPr>
            <a:r>
              <a:rPr lang="fr-FR" sz="3000" b="1" dirty="0"/>
              <a:t>Indications</a:t>
            </a:r>
          </a:p>
          <a:p>
            <a:pPr>
              <a:lnSpc>
                <a:spcPct val="150000"/>
              </a:lnSpc>
            </a:pPr>
            <a:r>
              <a:rPr lang="fr-FR" altLang="en-US" sz="3000" dirty="0"/>
              <a:t>Adénovirus (contact + gouttelettes) </a:t>
            </a:r>
          </a:p>
          <a:p>
            <a:pPr>
              <a:lnSpc>
                <a:spcPct val="150000"/>
              </a:lnSpc>
            </a:pPr>
            <a:r>
              <a:rPr lang="fr-FR" altLang="en-US" sz="3000" dirty="0"/>
              <a:t>Plaie infectée (Streptocoque A) </a:t>
            </a:r>
          </a:p>
          <a:p>
            <a:pPr>
              <a:lnSpc>
                <a:spcPct val="150000"/>
              </a:lnSpc>
            </a:pPr>
            <a:r>
              <a:rPr lang="fr-FR" altLang="en-US" sz="3000" dirty="0"/>
              <a:t>Conjonctivite virale </a:t>
            </a:r>
          </a:p>
          <a:p>
            <a:pPr>
              <a:lnSpc>
                <a:spcPct val="150000"/>
              </a:lnSpc>
            </a:pPr>
            <a:r>
              <a:rPr lang="fr-FR" altLang="en-US" sz="3000" dirty="0"/>
              <a:t>Infection à Virus Respiratoire </a:t>
            </a:r>
            <a:r>
              <a:rPr lang="fr-FR" altLang="en-US" sz="3000" dirty="0" err="1"/>
              <a:t>Syncitial</a:t>
            </a:r>
            <a:r>
              <a:rPr lang="fr-FR" altLang="en-US" sz="3000" dirty="0"/>
              <a:t> </a:t>
            </a:r>
          </a:p>
          <a:p>
            <a:pPr>
              <a:lnSpc>
                <a:spcPct val="150000"/>
              </a:lnSpc>
            </a:pPr>
            <a:r>
              <a:rPr lang="fr-FR" altLang="en-US" sz="3000" dirty="0"/>
              <a:t>Varicelle (Contact + air) , Zona (contact+ air)</a:t>
            </a:r>
          </a:p>
        </p:txBody>
      </p:sp>
    </p:spTree>
    <p:extLst>
      <p:ext uri="{BB962C8B-B14F-4D97-AF65-F5344CB8AC3E}">
        <p14:creationId xmlns:p14="http://schemas.microsoft.com/office/powerpoint/2010/main" val="912839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263" y="0"/>
            <a:ext cx="10870531" cy="1325563"/>
          </a:xfrm>
        </p:spPr>
        <p:txBody>
          <a:bodyPr/>
          <a:lstStyle/>
          <a:p>
            <a:r>
              <a:rPr lang="fr-FR" b="1" dirty="0">
                <a:latin typeface="+mn-lt"/>
              </a:rPr>
              <a:t>Précautions de type « contact »</a:t>
            </a:r>
            <a:endParaRPr lang="en-US" dirty="0">
              <a:latin typeface="+mn-lt"/>
            </a:endParaRPr>
          </a:p>
        </p:txBody>
      </p:sp>
      <p:sp>
        <p:nvSpPr>
          <p:cNvPr id="3" name="Espace réservé du contenu 2"/>
          <p:cNvSpPr>
            <a:spLocks noGrp="1"/>
          </p:cNvSpPr>
          <p:nvPr>
            <p:ph idx="1"/>
          </p:nvPr>
        </p:nvSpPr>
        <p:spPr>
          <a:xfrm>
            <a:off x="481263" y="1325563"/>
            <a:ext cx="11225463" cy="5219616"/>
          </a:xfrm>
        </p:spPr>
        <p:txBody>
          <a:bodyPr anchor="t">
            <a:normAutofit/>
          </a:bodyPr>
          <a:lstStyle/>
          <a:p>
            <a:pPr marL="0" indent="0">
              <a:lnSpc>
                <a:spcPct val="100000"/>
              </a:lnSpc>
              <a:buNone/>
            </a:pPr>
            <a:endParaRPr lang="fr-FR" b="1" dirty="0">
              <a:cs typeface="Times New Roman" pitchFamily="18" charset="0"/>
            </a:endParaRPr>
          </a:p>
          <a:p>
            <a:pPr marL="0" indent="0">
              <a:lnSpc>
                <a:spcPct val="100000"/>
              </a:lnSpc>
              <a:buNone/>
            </a:pPr>
            <a:endParaRPr lang="fr-FR" dirty="0"/>
          </a:p>
        </p:txBody>
      </p:sp>
      <p:pic>
        <p:nvPicPr>
          <p:cNvPr id="5" name="Picture 2" descr="http://tse1.mm.bing.net/th?&amp;id=OIP.M0689ae7540a141078fb511337ad8db44H0&amp;w=300&amp;h=300&amp;c=0&amp;pid=1.9&amp;rs=0&amp;p=0"/>
          <p:cNvPicPr>
            <a:picLocks noChangeAspect="1" noChangeArrowheads="1"/>
          </p:cNvPicPr>
          <p:nvPr/>
        </p:nvPicPr>
        <p:blipFill>
          <a:blip r:embed="rId2"/>
          <a:srcRect/>
          <a:stretch>
            <a:fillRect/>
          </a:stretch>
        </p:blipFill>
        <p:spPr bwMode="auto">
          <a:xfrm>
            <a:off x="4427537" y="2294965"/>
            <a:ext cx="5222899" cy="4048886"/>
          </a:xfrm>
          <a:prstGeom prst="rect">
            <a:avLst/>
          </a:prstGeom>
          <a:noFill/>
          <a:ln w="9525">
            <a:noFill/>
            <a:miter lim="800000"/>
            <a:headEnd/>
            <a:tailEnd/>
          </a:ln>
        </p:spPr>
      </p:pic>
    </p:spTree>
    <p:extLst>
      <p:ext uri="{BB962C8B-B14F-4D97-AF65-F5344CB8AC3E}">
        <p14:creationId xmlns:p14="http://schemas.microsoft.com/office/powerpoint/2010/main" val="2934054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72572" y="0"/>
            <a:ext cx="12090400" cy="6858594"/>
          </a:xfrm>
          <a:prstGeom prst="rect">
            <a:avLst/>
          </a:prstGeom>
        </p:spPr>
      </p:pic>
    </p:spTree>
    <p:extLst>
      <p:ext uri="{BB962C8B-B14F-4D97-AF65-F5344CB8AC3E}">
        <p14:creationId xmlns:p14="http://schemas.microsoft.com/office/powerpoint/2010/main" val="2246681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p:cNvPicPr>
            <a:picLocks noChangeAspect="1" noChangeArrowheads="1"/>
          </p:cNvPicPr>
          <p:nvPr/>
        </p:nvPicPr>
        <p:blipFill>
          <a:blip r:embed="rId3"/>
          <a:srcRect l="14977" t="9174" r="15543" b="29768"/>
          <a:stretch>
            <a:fillRect/>
          </a:stretch>
        </p:blipFill>
        <p:spPr bwMode="auto">
          <a:xfrm>
            <a:off x="1" y="1"/>
            <a:ext cx="12192000" cy="6858000"/>
          </a:xfrm>
          <a:prstGeom prst="rect">
            <a:avLst/>
          </a:prstGeom>
          <a:noFill/>
          <a:ln w="9525">
            <a:noFill/>
            <a:miter lim="800000"/>
            <a:headEnd/>
            <a:tailEnd/>
          </a:ln>
        </p:spPr>
      </p:pic>
    </p:spTree>
    <p:extLst>
      <p:ext uri="{BB962C8B-B14F-4D97-AF65-F5344CB8AC3E}">
        <p14:creationId xmlns:p14="http://schemas.microsoft.com/office/powerpoint/2010/main" val="4139515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8757" y="0"/>
            <a:ext cx="11065043" cy="1325563"/>
          </a:xfrm>
        </p:spPr>
        <p:txBody>
          <a:bodyPr/>
          <a:lstStyle/>
          <a:p>
            <a:r>
              <a:rPr lang="fr-FR" b="1" dirty="0">
                <a:latin typeface="+mn-lt"/>
              </a:rPr>
              <a:t>Précautions de type « contact »</a:t>
            </a:r>
            <a:endParaRPr lang="en-US" dirty="0">
              <a:latin typeface="+mn-lt"/>
            </a:endParaRPr>
          </a:p>
        </p:txBody>
      </p:sp>
      <p:sp>
        <p:nvSpPr>
          <p:cNvPr id="3" name="Espace réservé du contenu 2"/>
          <p:cNvSpPr>
            <a:spLocks noGrp="1"/>
          </p:cNvSpPr>
          <p:nvPr>
            <p:ph sz="half" idx="1"/>
          </p:nvPr>
        </p:nvSpPr>
        <p:spPr>
          <a:xfrm>
            <a:off x="288756" y="1325563"/>
            <a:ext cx="9563515" cy="5336494"/>
          </a:xfrm>
        </p:spPr>
        <p:txBody>
          <a:bodyPr>
            <a:noAutofit/>
          </a:bodyPr>
          <a:lstStyle/>
          <a:p>
            <a:pPr marL="0" marR="0" indent="0" algn="just">
              <a:lnSpc>
                <a:spcPct val="150000"/>
              </a:lnSpc>
              <a:spcBef>
                <a:spcPts val="0"/>
              </a:spcBef>
              <a:spcAft>
                <a:spcPts val="0"/>
              </a:spcAft>
              <a:buNone/>
            </a:pPr>
            <a:r>
              <a:rPr lang="fr-FR" sz="3200" b="1" spc="-5" dirty="0"/>
              <a:t>Placement</a:t>
            </a:r>
            <a:r>
              <a:rPr lang="fr-FR" sz="3200" b="1" dirty="0"/>
              <a:t> </a:t>
            </a:r>
            <a:r>
              <a:rPr lang="fr-FR" sz="3200" b="1" spc="-10" dirty="0"/>
              <a:t>du</a:t>
            </a:r>
            <a:r>
              <a:rPr lang="fr-FR" sz="3200" b="1" spc="5" dirty="0"/>
              <a:t> </a:t>
            </a:r>
            <a:r>
              <a:rPr lang="fr-FR" sz="3200" b="1" spc="-5" dirty="0"/>
              <a:t>patient</a:t>
            </a:r>
            <a:endParaRPr lang="en-US" sz="3200" b="1" dirty="0"/>
          </a:p>
          <a:p>
            <a:pPr marR="0" lvl="0" algn="just">
              <a:lnSpc>
                <a:spcPct val="150000"/>
              </a:lnSpc>
              <a:spcBef>
                <a:spcPts val="0"/>
              </a:spcBef>
              <a:spcAft>
                <a:spcPts val="0"/>
              </a:spcAft>
              <a:buSzPct val="100000"/>
              <a:buFont typeface="Wingdings" panose="05000000000000000000" pitchFamily="2" charset="2"/>
              <a:buChar char="ü"/>
              <a:tabLst>
                <a:tab pos="196215" algn="l"/>
              </a:tabLst>
            </a:pPr>
            <a:r>
              <a:rPr lang="fr-FR" sz="3200" spc="-5" dirty="0"/>
              <a:t> Utiliser</a:t>
            </a:r>
            <a:r>
              <a:rPr lang="fr-FR" sz="3200" dirty="0"/>
              <a:t> </a:t>
            </a:r>
            <a:r>
              <a:rPr lang="fr-FR" sz="3200" spc="-5" dirty="0"/>
              <a:t>une</a:t>
            </a:r>
            <a:r>
              <a:rPr lang="fr-FR" sz="3200" spc="-10" dirty="0"/>
              <a:t> </a:t>
            </a:r>
            <a:r>
              <a:rPr lang="fr-FR" sz="3200" spc="-5" dirty="0"/>
              <a:t>chambre</a:t>
            </a:r>
            <a:r>
              <a:rPr lang="fr-FR" sz="3200" dirty="0"/>
              <a:t> </a:t>
            </a:r>
            <a:r>
              <a:rPr lang="fr-FR" sz="3200" spc="-5" dirty="0"/>
              <a:t>individuelle</a:t>
            </a:r>
            <a:r>
              <a:rPr lang="fr-FR" sz="3200" dirty="0"/>
              <a:t> </a:t>
            </a:r>
            <a:r>
              <a:rPr lang="fr-FR" sz="3200" spc="-5" dirty="0"/>
              <a:t>équipée</a:t>
            </a:r>
            <a:r>
              <a:rPr lang="fr-FR" sz="3200" dirty="0"/>
              <a:t> </a:t>
            </a:r>
            <a:r>
              <a:rPr lang="fr-FR" sz="3200" spc="-5" dirty="0"/>
              <a:t>d'une</a:t>
            </a:r>
            <a:r>
              <a:rPr lang="fr-FR" sz="3200" dirty="0"/>
              <a:t> </a:t>
            </a:r>
            <a:r>
              <a:rPr lang="fr-FR" sz="3200" spc="-5" dirty="0"/>
              <a:t>toilette privée</a:t>
            </a:r>
            <a:endParaRPr lang="en-US" sz="3200" dirty="0"/>
          </a:p>
          <a:p>
            <a:pPr marR="0" lvl="0" algn="just">
              <a:lnSpc>
                <a:spcPct val="150000"/>
              </a:lnSpc>
              <a:spcBef>
                <a:spcPts val="0"/>
              </a:spcBef>
              <a:spcAft>
                <a:spcPts val="0"/>
              </a:spcAft>
              <a:buSzPct val="100000"/>
              <a:buFont typeface="Wingdings" panose="05000000000000000000" pitchFamily="2" charset="2"/>
              <a:buChar char="ü"/>
              <a:tabLst>
                <a:tab pos="196215" algn="l"/>
              </a:tabLst>
            </a:pPr>
            <a:r>
              <a:rPr lang="fr-FR" sz="3200" spc="-5" dirty="0"/>
              <a:t> La</a:t>
            </a:r>
            <a:r>
              <a:rPr lang="fr-FR" sz="3200" dirty="0"/>
              <a:t> </a:t>
            </a:r>
            <a:r>
              <a:rPr lang="fr-FR" sz="3200" spc="-10" dirty="0"/>
              <a:t>porte</a:t>
            </a:r>
            <a:r>
              <a:rPr lang="fr-FR" sz="3200" dirty="0"/>
              <a:t> </a:t>
            </a:r>
            <a:r>
              <a:rPr lang="fr-FR" sz="3200" spc="-5" dirty="0"/>
              <a:t>peut rester</a:t>
            </a:r>
            <a:r>
              <a:rPr lang="fr-FR" sz="3200" spc="-15" dirty="0"/>
              <a:t> </a:t>
            </a:r>
            <a:r>
              <a:rPr lang="fr-FR" sz="3200" spc="-5" dirty="0"/>
              <a:t>ouverte</a:t>
            </a:r>
            <a:endParaRPr lang="en-US" sz="3200" dirty="0"/>
          </a:p>
          <a:p>
            <a:pPr marR="0" lvl="0" algn="just">
              <a:lnSpc>
                <a:spcPct val="150000"/>
              </a:lnSpc>
              <a:spcBef>
                <a:spcPts val="0"/>
              </a:spcBef>
              <a:spcAft>
                <a:spcPts val="0"/>
              </a:spcAft>
              <a:buSzPct val="100000"/>
              <a:buFont typeface="Wingdings" panose="05000000000000000000" pitchFamily="2" charset="2"/>
              <a:buChar char="ü"/>
              <a:tabLst>
                <a:tab pos="196215" algn="l"/>
              </a:tabLst>
            </a:pPr>
            <a:r>
              <a:rPr lang="fr-FR" sz="3200" dirty="0"/>
              <a:t> Se </a:t>
            </a:r>
            <a:r>
              <a:rPr lang="fr-FR" sz="3200" spc="-5" dirty="0"/>
              <a:t>laver</a:t>
            </a:r>
            <a:r>
              <a:rPr lang="fr-FR" sz="3200" dirty="0"/>
              <a:t> </a:t>
            </a:r>
            <a:r>
              <a:rPr lang="fr-FR" sz="3200" spc="-5" dirty="0"/>
              <a:t>les </a:t>
            </a:r>
            <a:r>
              <a:rPr lang="fr-FR" sz="3200" dirty="0"/>
              <a:t>mains</a:t>
            </a:r>
            <a:r>
              <a:rPr lang="fr-FR" sz="3200" spc="-5" dirty="0"/>
              <a:t> au</a:t>
            </a:r>
            <a:r>
              <a:rPr lang="fr-FR" sz="3200" spc="-10" dirty="0"/>
              <a:t> </a:t>
            </a:r>
            <a:r>
              <a:rPr lang="fr-FR" sz="3200" spc="-5" dirty="0"/>
              <a:t>moment </a:t>
            </a:r>
            <a:r>
              <a:rPr lang="fr-FR" sz="3200" spc="-10" dirty="0"/>
              <a:t>de</a:t>
            </a:r>
            <a:r>
              <a:rPr lang="fr-FR" sz="3200" dirty="0"/>
              <a:t> </a:t>
            </a:r>
            <a:r>
              <a:rPr lang="fr-FR" sz="3200" spc="-5" dirty="0"/>
              <a:t>quitter</a:t>
            </a:r>
            <a:r>
              <a:rPr lang="fr-FR" sz="3200" spc="-15" dirty="0"/>
              <a:t> </a:t>
            </a:r>
            <a:r>
              <a:rPr lang="fr-FR" sz="3200" dirty="0"/>
              <a:t>la</a:t>
            </a:r>
            <a:r>
              <a:rPr lang="fr-FR" sz="3200" spc="-10" dirty="0"/>
              <a:t> </a:t>
            </a:r>
            <a:r>
              <a:rPr lang="fr-FR" sz="3200" spc="-5" dirty="0"/>
              <a:t>chambre</a:t>
            </a:r>
            <a:endParaRPr lang="fr-FR" sz="3200" spc="-5" dirty="0">
              <a:effectLst/>
            </a:endParaRPr>
          </a:p>
        </p:txBody>
      </p:sp>
      <p:pic>
        <p:nvPicPr>
          <p:cNvPr id="5" name="image57.jpe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229394" y="1062303"/>
            <a:ext cx="1962606" cy="228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198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8757" y="0"/>
            <a:ext cx="11065043" cy="1325563"/>
          </a:xfrm>
        </p:spPr>
        <p:txBody>
          <a:bodyPr/>
          <a:lstStyle/>
          <a:p>
            <a:r>
              <a:rPr lang="fr-FR" b="1" dirty="0">
                <a:latin typeface="+mn-lt"/>
              </a:rPr>
              <a:t>Précautions de type « contact »</a:t>
            </a:r>
            <a:endParaRPr lang="en-US" dirty="0">
              <a:latin typeface="+mn-lt"/>
            </a:endParaRPr>
          </a:p>
        </p:txBody>
      </p:sp>
      <p:sp>
        <p:nvSpPr>
          <p:cNvPr id="3" name="Espace réservé du contenu 2"/>
          <p:cNvSpPr>
            <a:spLocks noGrp="1"/>
          </p:cNvSpPr>
          <p:nvPr>
            <p:ph sz="half" idx="1"/>
          </p:nvPr>
        </p:nvSpPr>
        <p:spPr>
          <a:xfrm>
            <a:off x="288756" y="1325563"/>
            <a:ext cx="11411832" cy="5336494"/>
          </a:xfrm>
        </p:spPr>
        <p:txBody>
          <a:bodyPr>
            <a:noAutofit/>
          </a:bodyPr>
          <a:lstStyle/>
          <a:p>
            <a:pPr marL="0" marR="0" indent="0" algn="just">
              <a:lnSpc>
                <a:spcPct val="150000"/>
              </a:lnSpc>
              <a:spcBef>
                <a:spcPts val="0"/>
              </a:spcBef>
              <a:spcAft>
                <a:spcPts val="0"/>
              </a:spcAft>
              <a:buNone/>
            </a:pPr>
            <a:r>
              <a:rPr lang="fr-FR" sz="3200" b="1" spc="-5" dirty="0"/>
              <a:t>Déplacement</a:t>
            </a:r>
            <a:r>
              <a:rPr lang="fr-FR" sz="3200" b="1" dirty="0"/>
              <a:t> </a:t>
            </a:r>
            <a:r>
              <a:rPr lang="fr-FR" sz="3200" b="1" spc="-10" dirty="0"/>
              <a:t>du</a:t>
            </a:r>
            <a:r>
              <a:rPr lang="fr-FR" sz="3200" b="1" spc="5" dirty="0"/>
              <a:t> </a:t>
            </a:r>
            <a:r>
              <a:rPr lang="fr-FR" sz="3200" b="1" spc="-5" dirty="0"/>
              <a:t>patient</a:t>
            </a:r>
            <a:endParaRPr lang="en-US" sz="3200" b="1" dirty="0"/>
          </a:p>
          <a:p>
            <a:pPr>
              <a:lnSpc>
                <a:spcPct val="150000"/>
              </a:lnSpc>
              <a:buFont typeface="Wingdings" panose="05000000000000000000" pitchFamily="2" charset="2"/>
              <a:buChar char="ü"/>
            </a:pPr>
            <a:r>
              <a:rPr lang="fr-FR" sz="3200" spc="-5" dirty="0"/>
              <a:t> </a:t>
            </a:r>
            <a:r>
              <a:rPr lang="fr-FR" sz="3200" dirty="0"/>
              <a:t>Le personnel chargé du transport doit porter des gants et blouse pour les contacts directs </a:t>
            </a:r>
            <a:r>
              <a:rPr lang="en-US" sz="3200" dirty="0"/>
              <a:t>avec des patients/clients pendant le transport</a:t>
            </a:r>
            <a:endParaRPr lang="fr-FR" sz="3200" spc="-5" dirty="0">
              <a:effectLst/>
            </a:endParaRPr>
          </a:p>
        </p:txBody>
      </p:sp>
    </p:spTree>
    <p:extLst>
      <p:ext uri="{BB962C8B-B14F-4D97-AF65-F5344CB8AC3E}">
        <p14:creationId xmlns:p14="http://schemas.microsoft.com/office/powerpoint/2010/main" val="3298445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082" y="1703295"/>
            <a:ext cx="11725835" cy="2615718"/>
          </a:xfrm>
        </p:spPr>
        <p:txBody>
          <a:bodyPr>
            <a:noAutofit/>
          </a:bodyPr>
          <a:lstStyle/>
          <a:p>
            <a:pPr algn="ctr">
              <a:lnSpc>
                <a:spcPct val="150000"/>
              </a:lnSpc>
            </a:pPr>
            <a:r>
              <a:rPr lang="fr-FR" sz="6000" b="1" dirty="0">
                <a:latin typeface="+mn-lt"/>
              </a:rPr>
              <a:t>Précautions de type </a:t>
            </a:r>
            <a:br>
              <a:rPr lang="fr-FR" sz="6000" b="1" dirty="0">
                <a:latin typeface="+mn-lt"/>
              </a:rPr>
            </a:br>
            <a:r>
              <a:rPr lang="fr-FR" sz="6000" b="1" dirty="0">
                <a:latin typeface="+mn-lt"/>
              </a:rPr>
              <a:t>« gouttelettes »</a:t>
            </a:r>
            <a:endParaRPr lang="en-US" sz="6000" dirty="0">
              <a:latin typeface="+mn-lt"/>
            </a:endParaRPr>
          </a:p>
        </p:txBody>
      </p:sp>
      <p:pic>
        <p:nvPicPr>
          <p:cNvPr id="3" name="Picture 2" descr="http://tse1.mm.bing.net/th?&amp;id=OIP.M929513a737f91475d11fdefbe8194994o2&amp;w=300&amp;h=300&amp;c=0&amp;pid=1.9&amp;rs=0&amp;p=0"/>
          <p:cNvPicPr>
            <a:picLocks noChangeAspect="1" noChangeArrowheads="1"/>
          </p:cNvPicPr>
          <p:nvPr/>
        </p:nvPicPr>
        <p:blipFill>
          <a:blip r:embed="rId2"/>
          <a:srcRect/>
          <a:stretch>
            <a:fillRect/>
          </a:stretch>
        </p:blipFill>
        <p:spPr bwMode="auto">
          <a:xfrm>
            <a:off x="9129252" y="4225516"/>
            <a:ext cx="3062748" cy="2615719"/>
          </a:xfrm>
          <a:prstGeom prst="rect">
            <a:avLst/>
          </a:prstGeom>
          <a:noFill/>
          <a:ln w="9525">
            <a:noFill/>
            <a:miter lim="800000"/>
            <a:headEnd/>
            <a:tailEnd/>
          </a:ln>
        </p:spPr>
      </p:pic>
      <p:pic>
        <p:nvPicPr>
          <p:cNvPr id="4" name="Image 3"/>
          <p:cNvPicPr>
            <a:picLocks noChangeAspect="1"/>
          </p:cNvPicPr>
          <p:nvPr/>
        </p:nvPicPr>
        <p:blipFill>
          <a:blip r:embed="rId3"/>
          <a:stretch>
            <a:fillRect/>
          </a:stretch>
        </p:blipFill>
        <p:spPr>
          <a:xfrm>
            <a:off x="0" y="4041057"/>
            <a:ext cx="2536723" cy="2800179"/>
          </a:xfrm>
          <a:prstGeom prst="rect">
            <a:avLst/>
          </a:prstGeom>
        </p:spPr>
      </p:pic>
    </p:spTree>
    <p:extLst>
      <p:ext uri="{BB962C8B-B14F-4D97-AF65-F5344CB8AC3E}">
        <p14:creationId xmlns:p14="http://schemas.microsoft.com/office/powerpoint/2010/main" val="297964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LES PRECAUTIONS STANDARD</a:t>
            </a:r>
          </a:p>
        </p:txBody>
      </p:sp>
      <p:sp>
        <p:nvSpPr>
          <p:cNvPr id="4" name="Sous-titre 3"/>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3376826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5212" y="0"/>
            <a:ext cx="10515600" cy="1325563"/>
          </a:xfrm>
        </p:spPr>
        <p:txBody>
          <a:bodyPr/>
          <a:lstStyle/>
          <a:p>
            <a:r>
              <a:rPr lang="fr-FR" b="1" dirty="0">
                <a:latin typeface="+mn-lt"/>
              </a:rPr>
              <a:t>Précautions de type « Gouttelettes »</a:t>
            </a:r>
            <a:endParaRPr lang="en-US" dirty="0">
              <a:latin typeface="+mn-lt"/>
            </a:endParaRPr>
          </a:p>
        </p:txBody>
      </p:sp>
      <p:sp>
        <p:nvSpPr>
          <p:cNvPr id="3" name="Espace réservé du contenu 2"/>
          <p:cNvSpPr>
            <a:spLocks noGrp="1"/>
          </p:cNvSpPr>
          <p:nvPr>
            <p:ph idx="1"/>
          </p:nvPr>
        </p:nvSpPr>
        <p:spPr>
          <a:xfrm>
            <a:off x="548640" y="1325564"/>
            <a:ext cx="11643359" cy="5140550"/>
          </a:xfrm>
        </p:spPr>
        <p:txBody>
          <a:bodyPr anchor="ctr">
            <a:noAutofit/>
          </a:bodyPr>
          <a:lstStyle/>
          <a:p>
            <a:pPr>
              <a:lnSpc>
                <a:spcPct val="150000"/>
              </a:lnSpc>
            </a:pPr>
            <a:r>
              <a:rPr lang="fr-FR" sz="3200" dirty="0"/>
              <a:t>Précaution mise en place lorsqu’un patient est atteint d'une maladie contagieuse transmissible par gouttelettes, ou lorsqu’un patient est porteur d'un agent infectieux susceptible de dissémination par gouttelettes ou par voie aéroportée (particules &gt; 5μm)</a:t>
            </a:r>
          </a:p>
        </p:txBody>
      </p:sp>
    </p:spTree>
    <p:extLst>
      <p:ext uri="{BB962C8B-B14F-4D97-AF65-F5344CB8AC3E}">
        <p14:creationId xmlns:p14="http://schemas.microsoft.com/office/powerpoint/2010/main" val="348791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5212" y="0"/>
            <a:ext cx="10515600" cy="1325563"/>
          </a:xfrm>
        </p:spPr>
        <p:txBody>
          <a:bodyPr/>
          <a:lstStyle/>
          <a:p>
            <a:r>
              <a:rPr lang="fr-FR" b="1" dirty="0">
                <a:latin typeface="+mn-lt"/>
              </a:rPr>
              <a:t>Précautions de type « Gouttelettes »</a:t>
            </a:r>
            <a:endParaRPr lang="en-US" dirty="0">
              <a:latin typeface="+mn-lt"/>
            </a:endParaRPr>
          </a:p>
        </p:txBody>
      </p:sp>
      <p:sp>
        <p:nvSpPr>
          <p:cNvPr id="3" name="Espace réservé du contenu 2"/>
          <p:cNvSpPr>
            <a:spLocks noGrp="1"/>
          </p:cNvSpPr>
          <p:nvPr>
            <p:ph idx="1"/>
          </p:nvPr>
        </p:nvSpPr>
        <p:spPr>
          <a:xfrm>
            <a:off x="548640" y="1325564"/>
            <a:ext cx="11643359" cy="5140550"/>
          </a:xfrm>
        </p:spPr>
        <p:txBody>
          <a:bodyPr anchor="ctr">
            <a:noAutofit/>
          </a:bodyPr>
          <a:lstStyle/>
          <a:p>
            <a:pPr marL="0" indent="0">
              <a:lnSpc>
                <a:spcPts val="4800"/>
              </a:lnSpc>
              <a:buNone/>
            </a:pPr>
            <a:r>
              <a:rPr lang="fr-FR" sz="3200" b="1" dirty="0"/>
              <a:t>Indications</a:t>
            </a:r>
          </a:p>
          <a:p>
            <a:pPr marL="0" indent="0">
              <a:lnSpc>
                <a:spcPts val="4800"/>
              </a:lnSpc>
              <a:buNone/>
            </a:pPr>
            <a:r>
              <a:rPr lang="fr-FR" altLang="en-US" sz="3200" dirty="0"/>
              <a:t>Pharyngite à </a:t>
            </a:r>
            <a:r>
              <a:rPr lang="fr-FR" altLang="en-US" sz="3200" dirty="0" err="1"/>
              <a:t>Strepto</a:t>
            </a:r>
            <a:r>
              <a:rPr lang="fr-FR" altLang="en-US" sz="3200" dirty="0"/>
              <a:t> A</a:t>
            </a:r>
            <a:r>
              <a:rPr lang="fr-FR" sz="3200" dirty="0"/>
              <a:t>, </a:t>
            </a:r>
          </a:p>
          <a:p>
            <a:pPr marL="0" indent="0">
              <a:lnSpc>
                <a:spcPts val="4800"/>
              </a:lnSpc>
              <a:buNone/>
            </a:pPr>
            <a:r>
              <a:rPr lang="fr-FR" sz="3200" dirty="0"/>
              <a:t>Coqueluche, Diphtérie, </a:t>
            </a:r>
          </a:p>
          <a:p>
            <a:pPr marL="0" indent="0">
              <a:lnSpc>
                <a:spcPts val="4800"/>
              </a:lnSpc>
              <a:buNone/>
            </a:pPr>
            <a:r>
              <a:rPr lang="fr-FR" sz="3200" dirty="0"/>
              <a:t>Méningites à Haemophilus influenza chez l’enfant ou à </a:t>
            </a:r>
            <a:r>
              <a:rPr lang="fr-FR" sz="3200" i="1" dirty="0"/>
              <a:t>Mycoplasma </a:t>
            </a:r>
            <a:r>
              <a:rPr lang="fr-FR" sz="3200" i="1" dirty="0" err="1"/>
              <a:t>pneumoniae</a:t>
            </a:r>
            <a:r>
              <a:rPr lang="fr-FR" sz="3200" dirty="0"/>
              <a:t>, </a:t>
            </a:r>
          </a:p>
          <a:p>
            <a:pPr marL="0" indent="0">
              <a:lnSpc>
                <a:spcPts val="4800"/>
              </a:lnSpc>
              <a:buNone/>
            </a:pPr>
            <a:r>
              <a:rPr lang="fr-FR" sz="3200" dirty="0"/>
              <a:t>Oreillons, Rubéole, </a:t>
            </a:r>
          </a:p>
          <a:p>
            <a:pPr marL="0" indent="0">
              <a:lnSpc>
                <a:spcPts val="4800"/>
              </a:lnSpc>
              <a:buNone/>
            </a:pPr>
            <a:r>
              <a:rPr lang="fr-FR" sz="3200" dirty="0"/>
              <a:t>Ebola…</a:t>
            </a:r>
          </a:p>
        </p:txBody>
      </p:sp>
    </p:spTree>
    <p:extLst>
      <p:ext uri="{BB962C8B-B14F-4D97-AF65-F5344CB8AC3E}">
        <p14:creationId xmlns:p14="http://schemas.microsoft.com/office/powerpoint/2010/main" val="527305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263" y="0"/>
            <a:ext cx="10870531" cy="1325563"/>
          </a:xfrm>
        </p:spPr>
        <p:txBody>
          <a:bodyPr/>
          <a:lstStyle/>
          <a:p>
            <a:r>
              <a:rPr lang="fr-FR" b="1" dirty="0">
                <a:latin typeface="+mn-lt"/>
              </a:rPr>
              <a:t>Précautions de type « Gouttelettes »</a:t>
            </a:r>
            <a:endParaRPr lang="en-US" dirty="0">
              <a:latin typeface="+mn-lt"/>
            </a:endParaRPr>
          </a:p>
        </p:txBody>
      </p:sp>
      <p:sp>
        <p:nvSpPr>
          <p:cNvPr id="3" name="Espace réservé du contenu 2"/>
          <p:cNvSpPr>
            <a:spLocks noGrp="1"/>
          </p:cNvSpPr>
          <p:nvPr>
            <p:ph idx="1"/>
          </p:nvPr>
        </p:nvSpPr>
        <p:spPr>
          <a:xfrm>
            <a:off x="481263" y="1325563"/>
            <a:ext cx="11225463" cy="5219616"/>
          </a:xfrm>
        </p:spPr>
        <p:txBody>
          <a:bodyPr anchor="t">
            <a:normAutofit/>
          </a:bodyPr>
          <a:lstStyle/>
          <a:p>
            <a:pPr marL="0" indent="0">
              <a:lnSpc>
                <a:spcPct val="100000"/>
              </a:lnSpc>
              <a:buNone/>
            </a:pPr>
            <a:endParaRPr lang="fr-FR" b="1" dirty="0">
              <a:cs typeface="Times New Roman" pitchFamily="18" charset="0"/>
            </a:endParaRPr>
          </a:p>
          <a:p>
            <a:pPr marL="0" indent="0">
              <a:lnSpc>
                <a:spcPct val="100000"/>
              </a:lnSpc>
              <a:buNone/>
            </a:pPr>
            <a:endParaRPr lang="fr-FR" dirty="0"/>
          </a:p>
        </p:txBody>
      </p:sp>
      <p:pic>
        <p:nvPicPr>
          <p:cNvPr id="5" name="Picture 2" descr="http://tse1.mm.bing.net/th?&amp;id=OIP.M0689ae7540a141078fb511337ad8db44H0&amp;w=300&amp;h=300&amp;c=0&amp;pid=1.9&amp;rs=0&amp;p=0"/>
          <p:cNvPicPr>
            <a:picLocks noChangeAspect="1" noChangeArrowheads="1"/>
          </p:cNvPicPr>
          <p:nvPr/>
        </p:nvPicPr>
        <p:blipFill>
          <a:blip r:embed="rId2"/>
          <a:srcRect/>
          <a:stretch>
            <a:fillRect/>
          </a:stretch>
        </p:blipFill>
        <p:spPr bwMode="auto">
          <a:xfrm>
            <a:off x="4427537" y="2883877"/>
            <a:ext cx="5222899" cy="3459974"/>
          </a:xfrm>
          <a:prstGeom prst="rect">
            <a:avLst/>
          </a:prstGeom>
          <a:noFill/>
          <a:ln w="9525">
            <a:noFill/>
            <a:miter lim="800000"/>
            <a:headEnd/>
            <a:tailEnd/>
          </a:ln>
        </p:spPr>
      </p:pic>
    </p:spTree>
    <p:extLst>
      <p:ext uri="{BB962C8B-B14F-4D97-AF65-F5344CB8AC3E}">
        <p14:creationId xmlns:p14="http://schemas.microsoft.com/office/powerpoint/2010/main" val="284309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529" y="-297"/>
            <a:ext cx="12193057" cy="6858594"/>
          </a:xfrm>
          <a:prstGeom prst="rect">
            <a:avLst/>
          </a:prstGeom>
        </p:spPr>
      </p:pic>
    </p:spTree>
    <p:extLst>
      <p:ext uri="{BB962C8B-B14F-4D97-AF65-F5344CB8AC3E}">
        <p14:creationId xmlns:p14="http://schemas.microsoft.com/office/powerpoint/2010/main" val="904832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2"/>
          <p:cNvPicPr>
            <a:picLocks noChangeAspect="1" noChangeArrowheads="1"/>
          </p:cNvPicPr>
          <p:nvPr/>
        </p:nvPicPr>
        <p:blipFill>
          <a:blip r:embed="rId3"/>
          <a:srcRect l="15173" t="23419" r="18042" b="19101"/>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val="579378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2189"/>
            <a:ext cx="10515600" cy="1325563"/>
          </a:xfrm>
        </p:spPr>
        <p:txBody>
          <a:bodyPr/>
          <a:lstStyle/>
          <a:p>
            <a:r>
              <a:rPr lang="fr-FR" b="1" dirty="0">
                <a:latin typeface="+mn-lt"/>
              </a:rPr>
              <a:t>Précautions de type « Gouttelettes »</a:t>
            </a:r>
            <a:endParaRPr lang="en-US" dirty="0">
              <a:latin typeface="+mn-lt"/>
            </a:endParaRPr>
          </a:p>
        </p:txBody>
      </p:sp>
      <p:sp>
        <p:nvSpPr>
          <p:cNvPr id="3" name="Espace réservé du contenu 2"/>
          <p:cNvSpPr>
            <a:spLocks noGrp="1"/>
          </p:cNvSpPr>
          <p:nvPr>
            <p:ph idx="1"/>
          </p:nvPr>
        </p:nvSpPr>
        <p:spPr>
          <a:xfrm>
            <a:off x="410774" y="1165141"/>
            <a:ext cx="10130588" cy="4895000"/>
          </a:xfrm>
        </p:spPr>
        <p:txBody>
          <a:bodyPr>
            <a:normAutofit lnSpcReduction="10000"/>
          </a:bodyPr>
          <a:lstStyle/>
          <a:p>
            <a:pPr marL="0" lvl="0" indent="0" algn="just" eaLnBrk="0" fontAlgn="base" hangingPunct="0">
              <a:lnSpc>
                <a:spcPct val="150000"/>
              </a:lnSpc>
              <a:spcBef>
                <a:spcPct val="0"/>
              </a:spcBef>
              <a:spcAft>
                <a:spcPct val="0"/>
              </a:spcAft>
              <a:buNone/>
              <a:tabLst>
                <a:tab pos="1673225" algn="l"/>
              </a:tabLst>
            </a:pPr>
            <a:r>
              <a:rPr kumimoji="0" lang="fr-FR" altLang="en-US" sz="3200" b="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Placement du patient</a:t>
            </a:r>
            <a:endParaRPr lang="en-US" altLang="en-US" sz="3200" dirty="0"/>
          </a:p>
          <a:p>
            <a:pPr lvl="0" algn="just" eaLnBrk="0" fontAlgn="base" hangingPunct="0">
              <a:lnSpc>
                <a:spcPct val="150000"/>
              </a:lnSpc>
              <a:spcBef>
                <a:spcPct val="0"/>
              </a:spcBef>
              <a:spcAft>
                <a:spcPct val="0"/>
              </a:spcAft>
              <a:buFont typeface="Wingdings" panose="05000000000000000000" pitchFamily="2" charset="2"/>
              <a:buChar char="ü"/>
              <a:tabLst>
                <a:tab pos="1673225" algn="l"/>
              </a:tabLst>
            </a:pPr>
            <a:r>
              <a:rPr kumimoji="0" lang="fr-FR" altLang="en-US" sz="3200" b="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Chambre individuelle équipée d'une toilette privée si possible ou garder une séparation spatiale d'au moins deux mètres entre le patient et les autres dans la chambre et tirer le rideau séparateur</a:t>
            </a:r>
            <a:endParaRPr lang="en-US" altLang="en-US" sz="3200" dirty="0"/>
          </a:p>
          <a:p>
            <a:pPr lvl="0" algn="just" eaLnBrk="0" fontAlgn="base" hangingPunct="0">
              <a:lnSpc>
                <a:spcPct val="150000"/>
              </a:lnSpc>
              <a:spcBef>
                <a:spcPct val="0"/>
              </a:spcBef>
              <a:spcAft>
                <a:spcPct val="0"/>
              </a:spcAft>
              <a:buFont typeface="Wingdings" panose="05000000000000000000" pitchFamily="2" charset="2"/>
              <a:buChar char="ü"/>
              <a:tabLst>
                <a:tab pos="1673225" algn="l"/>
              </a:tabLst>
            </a:pPr>
            <a:r>
              <a:rPr kumimoji="0" lang="fr-FR" altLang="en-US" sz="3200" b="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La porte peut rester ouverte</a:t>
            </a:r>
            <a:endParaRPr lang="en-US" altLang="en-US" sz="3200" dirty="0"/>
          </a:p>
          <a:p>
            <a:pPr lvl="0" algn="just" eaLnBrk="0" fontAlgn="base" hangingPunct="0">
              <a:lnSpc>
                <a:spcPct val="150000"/>
              </a:lnSpc>
              <a:spcBef>
                <a:spcPct val="0"/>
              </a:spcBef>
              <a:spcAft>
                <a:spcPct val="0"/>
              </a:spcAft>
              <a:buFont typeface="Wingdings" panose="05000000000000000000" pitchFamily="2" charset="2"/>
              <a:buChar char="ü"/>
              <a:tabLst>
                <a:tab pos="1673225" algn="l"/>
              </a:tabLst>
            </a:pPr>
            <a:r>
              <a:rPr lang="fr-FR" altLang="en-US" sz="3200" dirty="0">
                <a:ea typeface="Calibri" panose="020F0502020204030204" pitchFamily="34" charset="0"/>
                <a:cs typeface="Times New Roman" panose="02020603050405020304" pitchFamily="18" charset="0"/>
              </a:rPr>
              <a:t> L</a:t>
            </a:r>
            <a:r>
              <a:rPr kumimoji="0" lang="fr-FR" altLang="en-US" sz="3200" b="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avage</a:t>
            </a:r>
            <a:r>
              <a:rPr kumimoji="0" lang="fr-FR" altLang="en-US" sz="3200" b="0" u="none" strike="noStrike" cap="none" normalizeH="0" dirty="0">
                <a:ln>
                  <a:noFill/>
                </a:ln>
                <a:solidFill>
                  <a:schemeClr val="tx1"/>
                </a:solidFill>
                <a:effectLst/>
                <a:ea typeface="Calibri" panose="020F0502020204030204" pitchFamily="34" charset="0"/>
                <a:cs typeface="Times New Roman" panose="02020603050405020304" pitchFamily="18" charset="0"/>
              </a:rPr>
              <a:t> des </a:t>
            </a:r>
            <a:r>
              <a:rPr kumimoji="0" lang="fr-FR" altLang="en-US" sz="3200" b="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mains au moment de quitter la chambre</a:t>
            </a: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3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0605" y="2028104"/>
            <a:ext cx="1376704" cy="172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621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2189"/>
            <a:ext cx="10515600" cy="1325563"/>
          </a:xfrm>
        </p:spPr>
        <p:txBody>
          <a:bodyPr/>
          <a:lstStyle/>
          <a:p>
            <a:r>
              <a:rPr lang="fr-FR" b="1" dirty="0">
                <a:latin typeface="+mn-lt"/>
              </a:rPr>
              <a:t>Précautions de type « Gouttelettes »</a:t>
            </a:r>
            <a:endParaRPr lang="en-US" dirty="0">
              <a:latin typeface="+mn-lt"/>
            </a:endParaRPr>
          </a:p>
        </p:txBody>
      </p:sp>
      <p:sp>
        <p:nvSpPr>
          <p:cNvPr id="3" name="Espace réservé du contenu 2"/>
          <p:cNvSpPr>
            <a:spLocks noGrp="1"/>
          </p:cNvSpPr>
          <p:nvPr>
            <p:ph idx="1"/>
          </p:nvPr>
        </p:nvSpPr>
        <p:spPr>
          <a:xfrm>
            <a:off x="385012" y="1469941"/>
            <a:ext cx="10130588" cy="5135396"/>
          </a:xfrm>
        </p:spPr>
        <p:txBody>
          <a:bodyPr>
            <a:normAutofit/>
          </a:bodyPr>
          <a:lstStyle/>
          <a:p>
            <a:pPr marL="0" lvl="0" indent="0" algn="just" eaLnBrk="0" fontAlgn="base" hangingPunct="0">
              <a:lnSpc>
                <a:spcPct val="150000"/>
              </a:lnSpc>
              <a:spcBef>
                <a:spcPct val="0"/>
              </a:spcBef>
              <a:spcAft>
                <a:spcPct val="0"/>
              </a:spcAft>
              <a:buNone/>
              <a:tabLst>
                <a:tab pos="1673225" algn="l"/>
              </a:tabLst>
            </a:pPr>
            <a:r>
              <a:rPr kumimoji="0" lang="fr-FR" altLang="en-US" sz="3200" b="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Masque et lunettes de protection ou écran facial</a:t>
            </a:r>
            <a:endParaRPr kumimoji="0" lang="en-US" altLang="en-US" sz="3200" b="0" u="none" strike="noStrike" cap="none" normalizeH="0" baseline="0" dirty="0">
              <a:ln>
                <a:noFill/>
              </a:ln>
              <a:solidFill>
                <a:schemeClr val="tx1"/>
              </a:solidFill>
              <a:effectLst/>
            </a:endParaRPr>
          </a:p>
          <a:p>
            <a:pPr algn="just" eaLnBrk="0" fontAlgn="base" hangingPunct="0">
              <a:lnSpc>
                <a:spcPct val="150000"/>
              </a:lnSpc>
              <a:spcBef>
                <a:spcPct val="0"/>
              </a:spcBef>
              <a:spcAft>
                <a:spcPct val="0"/>
              </a:spcAft>
              <a:buSzPct val="100000"/>
              <a:buFont typeface="Wingdings" panose="05000000000000000000" pitchFamily="2" charset="2"/>
              <a:buChar char="ü"/>
              <a:tabLst>
                <a:tab pos="1673225" algn="l"/>
              </a:tabLst>
            </a:pPr>
            <a:r>
              <a:rPr kumimoji="0" lang="fr-FR" altLang="en-US" sz="3200" b="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Porter dans un rayon de deux mètres du patient</a:t>
            </a:r>
          </a:p>
          <a:p>
            <a:pPr algn="just" eaLnBrk="0" fontAlgn="base" hangingPunct="0">
              <a:lnSpc>
                <a:spcPct val="150000"/>
              </a:lnSpc>
              <a:spcBef>
                <a:spcPct val="0"/>
              </a:spcBef>
              <a:spcAft>
                <a:spcPct val="0"/>
              </a:spcAft>
              <a:buSzPct val="100000"/>
              <a:buFont typeface="Wingdings" panose="05000000000000000000" pitchFamily="2" charset="2"/>
              <a:buChar char="ü"/>
              <a:tabLst>
                <a:tab pos="1673225" algn="l"/>
              </a:tabLst>
            </a:pPr>
            <a:r>
              <a:rPr kumimoji="0" lang="fr-FR" altLang="en-US" sz="3200" b="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Les retirer et se laver les mains au moment de quitter la chambre</a:t>
            </a:r>
            <a:endParaRPr kumimoji="0" lang="fr-FR" altLang="en-US" sz="3200" b="0" u="none" strike="noStrike" cap="none" normalizeH="0" baseline="0" dirty="0">
              <a:ln>
                <a:noFill/>
              </a:ln>
              <a:solidFill>
                <a:schemeClr val="tx1"/>
              </a:solidFill>
              <a:effectLst/>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35481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06" y="0"/>
            <a:ext cx="10932693" cy="1325563"/>
          </a:xfrm>
        </p:spPr>
        <p:txBody>
          <a:bodyPr/>
          <a:lstStyle/>
          <a:p>
            <a:r>
              <a:rPr lang="fr-FR" b="1" dirty="0">
                <a:latin typeface="+mn-lt"/>
              </a:rPr>
              <a:t>Précautions de type « Gouttelettes »</a:t>
            </a:r>
            <a:endParaRPr lang="en-US" dirty="0">
              <a:latin typeface="+mn-lt"/>
            </a:endParaRPr>
          </a:p>
        </p:txBody>
      </p:sp>
      <p:sp>
        <p:nvSpPr>
          <p:cNvPr id="3" name="Espace réservé du contenu 2"/>
          <p:cNvSpPr>
            <a:spLocks noGrp="1"/>
          </p:cNvSpPr>
          <p:nvPr>
            <p:ph idx="1"/>
          </p:nvPr>
        </p:nvSpPr>
        <p:spPr>
          <a:xfrm>
            <a:off x="318655" y="1325563"/>
            <a:ext cx="10385204" cy="5231648"/>
          </a:xfrm>
        </p:spPr>
        <p:txBody>
          <a:bodyPr>
            <a:noAutofit/>
          </a:bodyPr>
          <a:lstStyle/>
          <a:p>
            <a:pPr marL="0" indent="0">
              <a:lnSpc>
                <a:spcPct val="150000"/>
              </a:lnSpc>
              <a:buNone/>
            </a:pPr>
            <a:r>
              <a:rPr lang="fr-FR" sz="3200" b="1" dirty="0"/>
              <a:t>Déplacement du patient</a:t>
            </a:r>
            <a:endParaRPr lang="en-US" sz="3200" dirty="0"/>
          </a:p>
          <a:p>
            <a:pPr marL="0" lvl="1" indent="0">
              <a:lnSpc>
                <a:spcPct val="150000"/>
              </a:lnSpc>
              <a:spcBef>
                <a:spcPts val="1000"/>
              </a:spcBef>
              <a:buNone/>
            </a:pPr>
            <a:r>
              <a:rPr lang="fr-FR" sz="3200" dirty="0"/>
              <a:t>Port de masque chirurgical pendant les déplacements</a:t>
            </a:r>
          </a:p>
        </p:txBody>
      </p:sp>
      <p:pic>
        <p:nvPicPr>
          <p:cNvPr id="4" name="Picture 1061"/>
          <p:cNvPicPr/>
          <p:nvPr/>
        </p:nvPicPr>
        <p:blipFill>
          <a:blip r:embed="rId3">
            <a:extLst>
              <a:ext uri="{28A0092B-C50C-407E-A947-70E740481C1C}">
                <a14:useLocalDpi xmlns:a14="http://schemas.microsoft.com/office/drawing/2010/main" val="0"/>
              </a:ext>
            </a:extLst>
          </a:blip>
          <a:srcRect/>
          <a:stretch>
            <a:fillRect/>
          </a:stretch>
        </p:blipFill>
        <p:spPr bwMode="auto">
          <a:xfrm>
            <a:off x="3341798" y="2850776"/>
            <a:ext cx="4338917" cy="370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388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6731" y="2899954"/>
            <a:ext cx="9078686" cy="1325563"/>
          </a:xfrm>
        </p:spPr>
        <p:txBody>
          <a:bodyPr/>
          <a:lstStyle/>
          <a:p>
            <a:pPr algn="ctr"/>
            <a:r>
              <a:rPr lang="fr-FR" b="1" dirty="0">
                <a:latin typeface="+mn-lt"/>
              </a:rPr>
              <a:t>Précautions de type « Air »</a:t>
            </a:r>
            <a:endParaRPr lang="en-US" dirty="0">
              <a:latin typeface="+mn-lt"/>
            </a:endParaRPr>
          </a:p>
        </p:txBody>
      </p:sp>
      <p:pic>
        <p:nvPicPr>
          <p:cNvPr id="3" name="Image 2"/>
          <p:cNvPicPr>
            <a:picLocks noChangeAspect="1"/>
          </p:cNvPicPr>
          <p:nvPr/>
        </p:nvPicPr>
        <p:blipFill>
          <a:blip r:embed="rId2"/>
          <a:stretch>
            <a:fillRect/>
          </a:stretch>
        </p:blipFill>
        <p:spPr>
          <a:xfrm>
            <a:off x="9615949" y="4026310"/>
            <a:ext cx="2576052" cy="2831690"/>
          </a:xfrm>
          <a:prstGeom prst="rect">
            <a:avLst/>
          </a:prstGeom>
        </p:spPr>
      </p:pic>
    </p:spTree>
    <p:extLst>
      <p:ext uri="{BB962C8B-B14F-4D97-AF65-F5344CB8AC3E}">
        <p14:creationId xmlns:p14="http://schemas.microsoft.com/office/powerpoint/2010/main" val="1016096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b="1" dirty="0">
                <a:latin typeface="+mn-lt"/>
              </a:rPr>
              <a:t>Précautions de type « Air »</a:t>
            </a:r>
            <a:endParaRPr lang="en-US" dirty="0">
              <a:latin typeface="+mn-lt"/>
            </a:endParaRPr>
          </a:p>
        </p:txBody>
      </p:sp>
      <p:sp>
        <p:nvSpPr>
          <p:cNvPr id="3" name="Espace réservé du contenu 2"/>
          <p:cNvSpPr>
            <a:spLocks noGrp="1"/>
          </p:cNvSpPr>
          <p:nvPr>
            <p:ph idx="1"/>
          </p:nvPr>
        </p:nvSpPr>
        <p:spPr>
          <a:xfrm>
            <a:off x="346364" y="1325562"/>
            <a:ext cx="11429999" cy="5186073"/>
          </a:xfrm>
        </p:spPr>
        <p:txBody>
          <a:bodyPr anchor="ctr">
            <a:normAutofit/>
          </a:bodyPr>
          <a:lstStyle/>
          <a:p>
            <a:pPr marL="0" indent="0">
              <a:lnSpc>
                <a:spcPct val="200000"/>
              </a:lnSpc>
              <a:buNone/>
            </a:pPr>
            <a:r>
              <a:rPr lang="fr-FR" sz="3200" dirty="0"/>
              <a:t>C’est l’ensemble des dispositions prises pour réduire la transmission des maladies contagieuses par voies aérienne</a:t>
            </a:r>
          </a:p>
        </p:txBody>
      </p:sp>
    </p:spTree>
    <p:extLst>
      <p:ext uri="{BB962C8B-B14F-4D97-AF65-F5344CB8AC3E}">
        <p14:creationId xmlns:p14="http://schemas.microsoft.com/office/powerpoint/2010/main" val="3266481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12925" y="1341438"/>
            <a:ext cx="8555038" cy="5216525"/>
          </a:xfrm>
        </p:spPr>
        <p:txBody>
          <a:bodyPr rtlCol="0">
            <a:normAutofit/>
          </a:bodyPr>
          <a:lstStyle/>
          <a:p>
            <a:pPr marL="0" indent="0" eaLnBrk="1" fontAlgn="auto" hangingPunct="1">
              <a:spcAft>
                <a:spcPts val="0"/>
              </a:spcAft>
              <a:buFont typeface="Arial" panose="020B0604020202020204" pitchFamily="34" charset="0"/>
              <a:buNone/>
              <a:defRPr/>
            </a:pPr>
            <a:endParaRPr lang="fr-FR" dirty="0">
              <a:solidFill>
                <a:schemeClr val="tx1">
                  <a:lumMod val="75000"/>
                  <a:lumOff val="25000"/>
                </a:schemeClr>
              </a:solidFill>
              <a:ea typeface="ＭＳ Ｐゴシック" charset="0"/>
            </a:endParaRPr>
          </a:p>
          <a:p>
            <a:pPr eaLnBrk="1" fontAlgn="auto" hangingPunct="1">
              <a:spcAft>
                <a:spcPts val="0"/>
              </a:spcAft>
              <a:buFont typeface="Wingdings 3" charset="2"/>
              <a:buChar char=""/>
              <a:defRPr/>
            </a:pPr>
            <a:endParaRPr lang="fr-FR" dirty="0">
              <a:solidFill>
                <a:schemeClr val="tx1">
                  <a:lumMod val="75000"/>
                  <a:lumOff val="25000"/>
                </a:schemeClr>
              </a:solidFill>
              <a:ea typeface="ＭＳ Ｐゴシック" charset="0"/>
            </a:endParaRPr>
          </a:p>
          <a:p>
            <a:pPr eaLnBrk="1" fontAlgn="auto" hangingPunct="1">
              <a:spcAft>
                <a:spcPts val="0"/>
              </a:spcAft>
              <a:buFont typeface="Wingdings 3" charset="2"/>
              <a:buChar char=""/>
              <a:defRPr/>
            </a:pPr>
            <a:endParaRPr lang="fr-FR" dirty="0">
              <a:solidFill>
                <a:schemeClr val="tx1">
                  <a:lumMod val="75000"/>
                  <a:lumOff val="25000"/>
                </a:schemeClr>
              </a:solidFill>
              <a:ea typeface="ＭＳ Ｐゴシック" charset="0"/>
            </a:endParaRPr>
          </a:p>
          <a:p>
            <a:pPr eaLnBrk="1" fontAlgn="auto" hangingPunct="1">
              <a:spcAft>
                <a:spcPts val="0"/>
              </a:spcAft>
              <a:buFont typeface="Wingdings 3" charset="2"/>
              <a:buChar char=""/>
              <a:defRPr/>
            </a:pPr>
            <a:endParaRPr lang="fr-FR" dirty="0">
              <a:solidFill>
                <a:schemeClr val="tx1">
                  <a:lumMod val="75000"/>
                  <a:lumOff val="25000"/>
                </a:schemeClr>
              </a:solidFill>
              <a:ea typeface="ＭＳ Ｐゴシック" charset="0"/>
            </a:endParaRPr>
          </a:p>
          <a:p>
            <a:pPr eaLnBrk="1" fontAlgn="auto" hangingPunct="1">
              <a:spcAft>
                <a:spcPts val="0"/>
              </a:spcAft>
              <a:buFont typeface="Wingdings 3" charset="2"/>
              <a:buChar char=""/>
              <a:defRPr/>
            </a:pPr>
            <a:endParaRPr lang="fr-FR" dirty="0">
              <a:solidFill>
                <a:schemeClr val="tx1">
                  <a:lumMod val="75000"/>
                  <a:lumOff val="25000"/>
                </a:schemeClr>
              </a:solidFill>
              <a:ea typeface="ＭＳ Ｐゴシック" charset="0"/>
            </a:endParaRPr>
          </a:p>
          <a:p>
            <a:pPr eaLnBrk="1" fontAlgn="auto" hangingPunct="1">
              <a:spcAft>
                <a:spcPts val="0"/>
              </a:spcAft>
              <a:buFont typeface="Wingdings 3" charset="2"/>
              <a:buChar char=""/>
              <a:defRPr/>
            </a:pPr>
            <a:endParaRPr lang="fr-FR" dirty="0">
              <a:solidFill>
                <a:schemeClr val="tx1">
                  <a:lumMod val="75000"/>
                  <a:lumOff val="25000"/>
                </a:schemeClr>
              </a:solidFill>
              <a:ea typeface="ＭＳ Ｐゴシック" charset="0"/>
            </a:endParaRPr>
          </a:p>
        </p:txBody>
      </p:sp>
      <p:pic>
        <p:nvPicPr>
          <p:cNvPr id="829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163513"/>
            <a:ext cx="11920537" cy="656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342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b="1" dirty="0">
                <a:latin typeface="+mn-lt"/>
              </a:rPr>
              <a:t>Précautions de type « Air »</a:t>
            </a:r>
            <a:endParaRPr lang="en-US" dirty="0">
              <a:latin typeface="+mn-lt"/>
            </a:endParaRPr>
          </a:p>
        </p:txBody>
      </p:sp>
      <p:sp>
        <p:nvSpPr>
          <p:cNvPr id="3" name="Espace réservé du contenu 2"/>
          <p:cNvSpPr>
            <a:spLocks noGrp="1"/>
          </p:cNvSpPr>
          <p:nvPr>
            <p:ph idx="1"/>
          </p:nvPr>
        </p:nvSpPr>
        <p:spPr>
          <a:xfrm>
            <a:off x="346364" y="1325562"/>
            <a:ext cx="11429999" cy="5186073"/>
          </a:xfrm>
        </p:spPr>
        <p:txBody>
          <a:bodyPr anchor="ctr">
            <a:normAutofit/>
          </a:bodyPr>
          <a:lstStyle/>
          <a:p>
            <a:pPr marL="0" indent="0">
              <a:lnSpc>
                <a:spcPct val="150000"/>
              </a:lnSpc>
              <a:buNone/>
            </a:pPr>
            <a:r>
              <a:rPr lang="fr-FR" sz="3200" b="1" dirty="0"/>
              <a:t>Indications</a:t>
            </a:r>
            <a:endParaRPr lang="fr-FR" sz="3200" dirty="0"/>
          </a:p>
          <a:p>
            <a:pPr marL="0" indent="0">
              <a:lnSpc>
                <a:spcPct val="150000"/>
              </a:lnSpc>
              <a:buNone/>
            </a:pPr>
            <a:r>
              <a:rPr lang="fr-FR" sz="3200" dirty="0"/>
              <a:t>Rougeole (+précautions « contact ») </a:t>
            </a:r>
          </a:p>
          <a:p>
            <a:pPr marL="0" indent="0">
              <a:lnSpc>
                <a:spcPct val="150000"/>
              </a:lnSpc>
              <a:buNone/>
            </a:pPr>
            <a:r>
              <a:rPr lang="fr-FR" sz="3200" dirty="0"/>
              <a:t>Tuberculose</a:t>
            </a:r>
          </a:p>
          <a:p>
            <a:pPr marL="0" indent="0">
              <a:lnSpc>
                <a:spcPct val="150000"/>
              </a:lnSpc>
              <a:buNone/>
            </a:pPr>
            <a:r>
              <a:rPr lang="fr-FR" sz="3200" dirty="0"/>
              <a:t>Varicelle (+ précautions « contact »)</a:t>
            </a:r>
          </a:p>
          <a:p>
            <a:pPr marL="0" indent="0">
              <a:lnSpc>
                <a:spcPct val="150000"/>
              </a:lnSpc>
              <a:buNone/>
            </a:pPr>
            <a:r>
              <a:rPr lang="fr-FR" sz="3200" dirty="0"/>
              <a:t>Forme généralisée du Zona (+ précautions « contacts »)</a:t>
            </a:r>
            <a:endParaRPr lang="en-US" sz="3200" dirty="0"/>
          </a:p>
        </p:txBody>
      </p:sp>
    </p:spTree>
    <p:extLst>
      <p:ext uri="{BB962C8B-B14F-4D97-AF65-F5344CB8AC3E}">
        <p14:creationId xmlns:p14="http://schemas.microsoft.com/office/powerpoint/2010/main" val="2118313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1263" y="0"/>
            <a:ext cx="10870531" cy="1325563"/>
          </a:xfrm>
        </p:spPr>
        <p:txBody>
          <a:bodyPr/>
          <a:lstStyle/>
          <a:p>
            <a:r>
              <a:rPr lang="fr-FR" b="1" dirty="0">
                <a:latin typeface="+mn-lt"/>
              </a:rPr>
              <a:t>Précautions de type « air »</a:t>
            </a:r>
            <a:endParaRPr lang="en-US" dirty="0">
              <a:latin typeface="+mn-lt"/>
            </a:endParaRPr>
          </a:p>
        </p:txBody>
      </p:sp>
      <p:sp>
        <p:nvSpPr>
          <p:cNvPr id="3" name="Espace réservé du contenu 2"/>
          <p:cNvSpPr>
            <a:spLocks noGrp="1"/>
          </p:cNvSpPr>
          <p:nvPr>
            <p:ph idx="1"/>
          </p:nvPr>
        </p:nvSpPr>
        <p:spPr>
          <a:xfrm>
            <a:off x="481263" y="1325563"/>
            <a:ext cx="11225463" cy="5219616"/>
          </a:xfrm>
        </p:spPr>
        <p:txBody>
          <a:bodyPr anchor="t">
            <a:normAutofit/>
          </a:bodyPr>
          <a:lstStyle/>
          <a:p>
            <a:pPr marL="0" indent="0">
              <a:lnSpc>
                <a:spcPct val="100000"/>
              </a:lnSpc>
              <a:buNone/>
            </a:pPr>
            <a:endParaRPr lang="fr-FR" b="1" dirty="0">
              <a:cs typeface="Times New Roman" pitchFamily="18" charset="0"/>
            </a:endParaRPr>
          </a:p>
          <a:p>
            <a:pPr marL="0" indent="0">
              <a:lnSpc>
                <a:spcPct val="100000"/>
              </a:lnSpc>
              <a:buNone/>
            </a:pPr>
            <a:endParaRPr lang="fr-FR" dirty="0"/>
          </a:p>
        </p:txBody>
      </p:sp>
      <p:pic>
        <p:nvPicPr>
          <p:cNvPr id="5" name="Picture 2" descr="http://tse1.mm.bing.net/th?&amp;id=OIP.M0689ae7540a141078fb511337ad8db44H0&amp;w=300&amp;h=300&amp;c=0&amp;pid=1.9&amp;rs=0&amp;p=0"/>
          <p:cNvPicPr>
            <a:picLocks noChangeAspect="1" noChangeArrowheads="1"/>
          </p:cNvPicPr>
          <p:nvPr/>
        </p:nvPicPr>
        <p:blipFill>
          <a:blip r:embed="rId2"/>
          <a:srcRect/>
          <a:stretch>
            <a:fillRect/>
          </a:stretch>
        </p:blipFill>
        <p:spPr bwMode="auto">
          <a:xfrm>
            <a:off x="4427537" y="2883877"/>
            <a:ext cx="5222899" cy="3459974"/>
          </a:xfrm>
          <a:prstGeom prst="rect">
            <a:avLst/>
          </a:prstGeom>
          <a:noFill/>
          <a:ln w="9525">
            <a:noFill/>
            <a:miter lim="800000"/>
            <a:headEnd/>
            <a:tailEnd/>
          </a:ln>
        </p:spPr>
      </p:pic>
    </p:spTree>
    <p:extLst>
      <p:ext uri="{BB962C8B-B14F-4D97-AF65-F5344CB8AC3E}">
        <p14:creationId xmlns:p14="http://schemas.microsoft.com/office/powerpoint/2010/main" val="877751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5443" y="0"/>
            <a:ext cx="12217443" cy="6858000"/>
          </a:xfrm>
          <a:prstGeom prst="rect">
            <a:avLst/>
          </a:prstGeom>
        </p:spPr>
      </p:pic>
    </p:spTree>
    <p:extLst>
      <p:ext uri="{BB962C8B-B14F-4D97-AF65-F5344CB8AC3E}">
        <p14:creationId xmlns:p14="http://schemas.microsoft.com/office/powerpoint/2010/main" val="3789416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6000"/>
                    </a14:imgEffect>
                  </a14:imgLayer>
                </a14:imgProps>
              </a:ext>
            </a:extLst>
          </a:blip>
          <a:srcRect l="15018" t="23505" r="18079" b="20503"/>
          <a:stretch>
            <a:fillRect/>
          </a:stretch>
        </p:blipFill>
        <p:spPr bwMode="auto">
          <a:xfrm>
            <a:off x="0" y="0"/>
            <a:ext cx="12191999" cy="6858000"/>
          </a:xfrm>
          <a:prstGeom prst="rect">
            <a:avLst/>
          </a:prstGeom>
          <a:noFill/>
          <a:ln w="63500" cmpd="sng">
            <a:solidFill>
              <a:schemeClr val="bg1"/>
            </a:solidFill>
            <a:bevel/>
            <a:headEnd/>
            <a:tailEnd/>
          </a:ln>
        </p:spPr>
      </p:pic>
    </p:spTree>
    <p:extLst>
      <p:ext uri="{BB962C8B-B14F-4D97-AF65-F5344CB8AC3E}">
        <p14:creationId xmlns:p14="http://schemas.microsoft.com/office/powerpoint/2010/main" val="2118461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b="1" dirty="0">
                <a:latin typeface="+mn-lt"/>
              </a:rPr>
              <a:t>Précautions de type « Air »</a:t>
            </a:r>
            <a:endParaRPr lang="en-US" dirty="0">
              <a:latin typeface="+mn-lt"/>
            </a:endParaRPr>
          </a:p>
        </p:txBody>
      </p:sp>
      <p:sp>
        <p:nvSpPr>
          <p:cNvPr id="3" name="Espace réservé du contenu 2"/>
          <p:cNvSpPr>
            <a:spLocks noGrp="1"/>
          </p:cNvSpPr>
          <p:nvPr>
            <p:ph idx="1"/>
          </p:nvPr>
        </p:nvSpPr>
        <p:spPr>
          <a:xfrm>
            <a:off x="332509" y="1325563"/>
            <a:ext cx="11637818" cy="5255345"/>
          </a:xfrm>
        </p:spPr>
        <p:txBody>
          <a:bodyPr anchor="t">
            <a:normAutofit/>
          </a:bodyPr>
          <a:lstStyle/>
          <a:p>
            <a:pPr marL="0" marR="0" indent="0" algn="just">
              <a:lnSpc>
                <a:spcPct val="150000"/>
              </a:lnSpc>
              <a:spcBef>
                <a:spcPts val="0"/>
              </a:spcBef>
              <a:spcAft>
                <a:spcPts val="0"/>
              </a:spcAft>
              <a:buNone/>
            </a:pPr>
            <a:r>
              <a:rPr lang="fr-FR" sz="3200" b="1" spc="-5" dirty="0">
                <a:latin typeface="Arial" panose="020B0604020202020204" pitchFamily="34" charset="0"/>
                <a:cs typeface="Arial" panose="020B0604020202020204" pitchFamily="34" charset="0"/>
              </a:rPr>
              <a:t>PLACEMENT</a:t>
            </a:r>
            <a:r>
              <a:rPr lang="fr-FR" sz="3200" b="1" dirty="0">
                <a:latin typeface="Arial" panose="020B0604020202020204" pitchFamily="34" charset="0"/>
                <a:cs typeface="Arial" panose="020B0604020202020204" pitchFamily="34" charset="0"/>
              </a:rPr>
              <a:t> </a:t>
            </a:r>
            <a:r>
              <a:rPr lang="fr-FR" sz="3200" b="1" spc="-10" dirty="0">
                <a:latin typeface="Arial" panose="020B0604020202020204" pitchFamily="34" charset="0"/>
                <a:cs typeface="Arial" panose="020B0604020202020204" pitchFamily="34" charset="0"/>
              </a:rPr>
              <a:t>DU</a:t>
            </a:r>
            <a:r>
              <a:rPr lang="fr-FR" sz="3200" b="1" spc="5" dirty="0">
                <a:latin typeface="Arial" panose="020B0604020202020204" pitchFamily="34" charset="0"/>
                <a:cs typeface="Arial" panose="020B0604020202020204" pitchFamily="34" charset="0"/>
              </a:rPr>
              <a:t> </a:t>
            </a:r>
            <a:r>
              <a:rPr lang="fr-FR" sz="3200" b="1" spc="-5" dirty="0">
                <a:latin typeface="Arial" panose="020B0604020202020204" pitchFamily="34" charset="0"/>
                <a:cs typeface="Arial" panose="020B0604020202020204" pitchFamily="34" charset="0"/>
              </a:rPr>
              <a:t>PATIENT</a:t>
            </a:r>
            <a:endParaRPr lang="en-US" sz="3200" b="1" dirty="0">
              <a:latin typeface="Arial" panose="020B0604020202020204" pitchFamily="34" charset="0"/>
              <a:cs typeface="Arial" panose="020B0604020202020204" pitchFamily="34" charset="0"/>
            </a:endParaRPr>
          </a:p>
          <a:p>
            <a:pPr algn="just">
              <a:lnSpc>
                <a:spcPct val="150000"/>
              </a:lnSpc>
            </a:pPr>
            <a:r>
              <a:rPr lang="fr-FR" sz="3200" dirty="0">
                <a:latin typeface="Arial" panose="020B0604020202020204" pitchFamily="34" charset="0"/>
                <a:cs typeface="Arial" panose="020B0604020202020204" pitchFamily="34" charset="0"/>
              </a:rPr>
              <a:t>Porte de la chambre et fenêtre fermées en tout temps</a:t>
            </a:r>
          </a:p>
          <a:p>
            <a:pPr algn="just">
              <a:lnSpc>
                <a:spcPct val="150000"/>
              </a:lnSpc>
            </a:pPr>
            <a:r>
              <a:rPr lang="fr-FR" sz="3200" dirty="0">
                <a:latin typeface="Arial" panose="020B0604020202020204" pitchFamily="34" charset="0"/>
                <a:cs typeface="Arial" panose="020B0604020202020204" pitchFamily="34" charset="0"/>
              </a:rPr>
              <a:t>Si chambre munie d’une antichambre, la première porte doit être complètement refermée avant d’ouvrir la deuxième porte qui donne accès à la chambre</a:t>
            </a:r>
          </a:p>
        </p:txBody>
      </p:sp>
    </p:spTree>
    <p:extLst>
      <p:ext uri="{BB962C8B-B14F-4D97-AF65-F5344CB8AC3E}">
        <p14:creationId xmlns:p14="http://schemas.microsoft.com/office/powerpoint/2010/main" val="3349674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r>
              <a:rPr lang="fr-FR" b="1" dirty="0">
                <a:latin typeface="+mn-lt"/>
              </a:rPr>
              <a:t>Précautions de type « Air »</a:t>
            </a:r>
            <a:endParaRPr lang="en-US" dirty="0">
              <a:latin typeface="+mn-lt"/>
            </a:endParaRPr>
          </a:p>
        </p:txBody>
      </p:sp>
      <p:sp>
        <p:nvSpPr>
          <p:cNvPr id="3" name="Espace réservé du contenu 2"/>
          <p:cNvSpPr>
            <a:spLocks noGrp="1"/>
          </p:cNvSpPr>
          <p:nvPr>
            <p:ph idx="1"/>
          </p:nvPr>
        </p:nvSpPr>
        <p:spPr>
          <a:xfrm>
            <a:off x="332509" y="1325563"/>
            <a:ext cx="11637818" cy="5255345"/>
          </a:xfrm>
        </p:spPr>
        <p:txBody>
          <a:bodyPr anchor="t">
            <a:normAutofit/>
          </a:bodyPr>
          <a:lstStyle/>
          <a:p>
            <a:pPr marL="0" indent="0" algn="just">
              <a:lnSpc>
                <a:spcPct val="150000"/>
              </a:lnSpc>
              <a:buNone/>
            </a:pPr>
            <a:r>
              <a:rPr lang="fr-FR" sz="3200" b="1" dirty="0">
                <a:latin typeface="Arial" panose="020B0604020202020204" pitchFamily="34" charset="0"/>
                <a:cs typeface="Arial" panose="020B0604020202020204" pitchFamily="34" charset="0"/>
              </a:rPr>
              <a:t>Utilisation d’un masque FFP2 </a:t>
            </a:r>
          </a:p>
          <a:p>
            <a:pPr algn="just">
              <a:lnSpc>
                <a:spcPct val="150000"/>
              </a:lnSpc>
            </a:pPr>
            <a:r>
              <a:rPr lang="fr-FR" sz="3200" dirty="0">
                <a:latin typeface="Arial" panose="020B0604020202020204" pitchFamily="34" charset="0"/>
                <a:cs typeface="Arial" panose="020B0604020202020204" pitchFamily="34" charset="0"/>
              </a:rPr>
              <a:t>Filtre 94 %</a:t>
            </a:r>
          </a:p>
          <a:p>
            <a:pPr algn="just">
              <a:lnSpc>
                <a:spcPct val="150000"/>
              </a:lnSpc>
            </a:pPr>
            <a:r>
              <a:rPr lang="fr-FR" sz="3200" dirty="0">
                <a:latin typeface="Arial" panose="020B0604020202020204" pitchFamily="34" charset="0"/>
                <a:cs typeface="Arial" panose="020B0604020202020204" pitchFamily="34" charset="0"/>
              </a:rPr>
              <a:t>Ne pas dépasser la durée du fabricant (en pratique 30min par inconfort)</a:t>
            </a:r>
          </a:p>
          <a:p>
            <a:pPr algn="just">
              <a:lnSpc>
                <a:spcPct val="150000"/>
              </a:lnSpc>
            </a:pPr>
            <a:r>
              <a:rPr lang="fr-FR" sz="3200" dirty="0">
                <a:latin typeface="Arial" panose="020B0604020202020204" pitchFamily="34" charset="0"/>
                <a:cs typeface="Arial" panose="020B0604020202020204" pitchFamily="34" charset="0"/>
              </a:rPr>
              <a:t>Bien vérifier étanchéité lors de sa mise en place</a:t>
            </a:r>
          </a:p>
          <a:p>
            <a:pPr algn="just">
              <a:lnSpc>
                <a:spcPct val="150000"/>
              </a:lnSpc>
            </a:pPr>
            <a:r>
              <a:rPr lang="fr-FR" sz="3200" dirty="0">
                <a:latin typeface="Arial" panose="020B0604020202020204" pitchFamily="34" charset="0"/>
                <a:cs typeface="Arial" panose="020B0604020202020204" pitchFamily="34" charset="0"/>
              </a:rPr>
              <a:t>Mis AVANT d’entrer dans le poste/salle</a:t>
            </a:r>
          </a:p>
        </p:txBody>
      </p:sp>
    </p:spTree>
    <p:extLst>
      <p:ext uri="{BB962C8B-B14F-4D97-AF65-F5344CB8AC3E}">
        <p14:creationId xmlns:p14="http://schemas.microsoft.com/office/powerpoint/2010/main" val="1267016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3618" y="-37072"/>
            <a:ext cx="10515600" cy="736319"/>
          </a:xfrm>
        </p:spPr>
        <p:txBody>
          <a:bodyPr/>
          <a:lstStyle/>
          <a:p>
            <a:r>
              <a:rPr lang="fr-FR" b="1" dirty="0">
                <a:latin typeface="+mn-lt"/>
              </a:rPr>
              <a:t>Précautions de type « Air »</a:t>
            </a:r>
            <a:endParaRPr lang="en-US" dirty="0">
              <a:latin typeface="+mn-lt"/>
            </a:endParaRPr>
          </a:p>
        </p:txBody>
      </p:sp>
      <p:sp>
        <p:nvSpPr>
          <p:cNvPr id="3" name="Espace réservé du contenu 2"/>
          <p:cNvSpPr>
            <a:spLocks noGrp="1"/>
          </p:cNvSpPr>
          <p:nvPr>
            <p:ph idx="1"/>
          </p:nvPr>
        </p:nvSpPr>
        <p:spPr>
          <a:xfrm>
            <a:off x="332509" y="713384"/>
            <a:ext cx="11637818" cy="5556352"/>
          </a:xfrm>
        </p:spPr>
        <p:txBody>
          <a:bodyPr anchor="ctr">
            <a:noAutofit/>
          </a:bodyPr>
          <a:lstStyle/>
          <a:p>
            <a:pPr marL="0" indent="0">
              <a:lnSpc>
                <a:spcPct val="150000"/>
              </a:lnSpc>
              <a:buNone/>
            </a:pPr>
            <a:r>
              <a:rPr lang="fr-FR" sz="3200" b="1" dirty="0">
                <a:latin typeface="Arial" panose="020B0604020202020204" pitchFamily="34" charset="0"/>
                <a:cs typeface="Arial" panose="020B0604020202020204" pitchFamily="34" charset="0"/>
              </a:rPr>
              <a:t>Utilisation d’un masque FFP2 </a:t>
            </a:r>
          </a:p>
          <a:p>
            <a:pPr>
              <a:lnSpc>
                <a:spcPct val="150000"/>
              </a:lnSpc>
            </a:pPr>
            <a:r>
              <a:rPr lang="fr-FR" sz="3200" dirty="0">
                <a:latin typeface="Arial" panose="020B0604020202020204" pitchFamily="34" charset="0"/>
                <a:cs typeface="Arial" panose="020B0604020202020204" pitchFamily="34" charset="0"/>
              </a:rPr>
              <a:t>Retirer APRES être sortie du poste/salle</a:t>
            </a:r>
          </a:p>
          <a:p>
            <a:pPr marL="457200" lvl="1" indent="0">
              <a:lnSpc>
                <a:spcPct val="150000"/>
              </a:lnSpc>
              <a:buNone/>
            </a:pPr>
            <a:r>
              <a:rPr lang="fr-FR" sz="3200" dirty="0">
                <a:latin typeface="Arial" panose="020B0604020202020204" pitchFamily="34" charset="0"/>
                <a:cs typeface="Arial" panose="020B0604020202020204" pitchFamily="34" charset="0"/>
              </a:rPr>
              <a:t>- Jeter le masque</a:t>
            </a:r>
          </a:p>
          <a:p>
            <a:pPr marL="457200" lvl="1" indent="0">
              <a:lnSpc>
                <a:spcPct val="150000"/>
              </a:lnSpc>
              <a:buNone/>
            </a:pPr>
            <a:r>
              <a:rPr lang="en-US" sz="3200" dirty="0">
                <a:latin typeface="Arial" panose="020B0604020202020204" pitchFamily="34" charset="0"/>
                <a:cs typeface="Arial" panose="020B0604020202020204" pitchFamily="34" charset="0"/>
              </a:rPr>
              <a:t>- Lavage main / SHA</a:t>
            </a:r>
          </a:p>
          <a:p>
            <a:pPr marL="457200" lvl="1" indent="0">
              <a:lnSpc>
                <a:spcPct val="150000"/>
              </a:lnSpc>
              <a:buNone/>
            </a:pPr>
            <a:r>
              <a:rPr lang="fr-FR" sz="3200" dirty="0">
                <a:latin typeface="Arial" panose="020B0604020202020204" pitchFamily="34" charset="0"/>
                <a:cs typeface="Arial" panose="020B0604020202020204" pitchFamily="34" charset="0"/>
              </a:rPr>
              <a:t>- Importance de laisser la porte fermée</a:t>
            </a:r>
          </a:p>
          <a:p>
            <a:pPr>
              <a:lnSpc>
                <a:spcPct val="150000"/>
              </a:lnSpc>
            </a:pPr>
            <a:r>
              <a:rPr lang="fr-FR" sz="3200" dirty="0">
                <a:latin typeface="Arial" panose="020B0604020202020204" pitchFamily="34" charset="0"/>
                <a:cs typeface="Arial" panose="020B0604020202020204" pitchFamily="34" charset="0"/>
              </a:rPr>
              <a:t>par soignants ou visiteurs (à limiter au maximum)</a:t>
            </a:r>
          </a:p>
          <a:p>
            <a:pPr>
              <a:lnSpc>
                <a:spcPct val="150000"/>
              </a:lnSpc>
            </a:pPr>
            <a:r>
              <a:rPr lang="fr-FR" sz="3200" dirty="0">
                <a:latin typeface="Arial" panose="020B0604020202020204" pitchFamily="34" charset="0"/>
                <a:cs typeface="Arial" panose="020B0604020202020204" pitchFamily="34" charset="0"/>
              </a:rPr>
              <a:t>même en cas de soins mortuaires</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3935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5018" y="101888"/>
            <a:ext cx="10688782" cy="1325563"/>
          </a:xfrm>
        </p:spPr>
        <p:txBody>
          <a:bodyPr/>
          <a:lstStyle/>
          <a:p>
            <a:r>
              <a:rPr lang="fr-FR" b="1" dirty="0">
                <a:latin typeface="+mn-lt"/>
              </a:rPr>
              <a:t>Précautions de type « Air »</a:t>
            </a:r>
            <a:endParaRPr lang="en-US" dirty="0">
              <a:latin typeface="+mn-lt"/>
            </a:endParaRPr>
          </a:p>
        </p:txBody>
      </p:sp>
      <p:sp>
        <p:nvSpPr>
          <p:cNvPr id="3" name="Espace réservé du contenu 2"/>
          <p:cNvSpPr>
            <a:spLocks noGrp="1"/>
          </p:cNvSpPr>
          <p:nvPr>
            <p:ph idx="1"/>
          </p:nvPr>
        </p:nvSpPr>
        <p:spPr>
          <a:xfrm>
            <a:off x="457200" y="1427452"/>
            <a:ext cx="11273246" cy="4973348"/>
          </a:xfrm>
        </p:spPr>
        <p:txBody>
          <a:bodyPr anchor="t">
            <a:noAutofit/>
          </a:bodyPr>
          <a:lstStyle/>
          <a:p>
            <a:pPr marL="0" indent="0">
              <a:lnSpc>
                <a:spcPct val="150000"/>
              </a:lnSpc>
              <a:buNone/>
            </a:pPr>
            <a:r>
              <a:rPr lang="fr-FR" sz="3200" b="1" dirty="0">
                <a:latin typeface="Arial" panose="020B0604020202020204" pitchFamily="34" charset="0"/>
                <a:cs typeface="Arial" panose="020B0604020202020204" pitchFamily="34" charset="0"/>
              </a:rPr>
              <a:t>Patients</a:t>
            </a:r>
          </a:p>
          <a:p>
            <a:pPr algn="just">
              <a:lnSpc>
                <a:spcPct val="150000"/>
              </a:lnSpc>
            </a:pPr>
            <a:r>
              <a:rPr lang="fr-FR" sz="3200" dirty="0">
                <a:latin typeface="Arial" panose="020B0604020202020204" pitchFamily="34" charset="0"/>
                <a:cs typeface="Arial" panose="020B0604020202020204" pitchFamily="34" charset="0"/>
              </a:rPr>
              <a:t>Port d’un masque chirurgical pendant les transferts</a:t>
            </a:r>
          </a:p>
          <a:p>
            <a:pPr algn="just">
              <a:lnSpc>
                <a:spcPct val="150000"/>
              </a:lnSpc>
            </a:pPr>
            <a:r>
              <a:rPr lang="fr-FR" sz="3200" dirty="0">
                <a:latin typeface="Arial" panose="020B0604020202020204" pitchFamily="34" charset="0"/>
                <a:cs typeface="Arial" panose="020B0604020202020204" pitchFamily="34" charset="0"/>
              </a:rPr>
              <a:t>Port d’un masque chirurgical dès que sortie de son Box</a:t>
            </a:r>
          </a:p>
          <a:p>
            <a:pPr algn="just">
              <a:lnSpc>
                <a:spcPct val="150000"/>
              </a:lnSpc>
            </a:pPr>
            <a:r>
              <a:rPr lang="fr-FR" sz="3200" dirty="0">
                <a:latin typeface="Arial" panose="020B0604020202020204" pitchFamily="34" charset="0"/>
                <a:cs typeface="Arial" panose="020B0604020202020204" pitchFamily="34" charset="0"/>
              </a:rPr>
              <a:t>Pour meilleure Observance, expliquer :</a:t>
            </a:r>
          </a:p>
          <a:p>
            <a:pPr lvl="1" algn="just">
              <a:lnSpc>
                <a:spcPct val="150000"/>
              </a:lnSpc>
              <a:buFontTx/>
              <a:buChar char="-"/>
            </a:pPr>
            <a:r>
              <a:rPr lang="fr-FR" sz="3200" dirty="0">
                <a:latin typeface="Arial" panose="020B0604020202020204" pitchFamily="34" charset="0"/>
                <a:cs typeface="Arial" panose="020B0604020202020204" pitchFamily="34" charset="0"/>
              </a:rPr>
              <a:t>Utilisation du masque</a:t>
            </a:r>
          </a:p>
          <a:p>
            <a:pPr lvl="1" algn="just">
              <a:lnSpc>
                <a:spcPct val="150000"/>
              </a:lnSpc>
              <a:buFontTx/>
              <a:buChar char="-"/>
            </a:pPr>
            <a:r>
              <a:rPr lang="fr-FR" sz="3200" dirty="0">
                <a:latin typeface="Arial" panose="020B0604020202020204" pitchFamily="34" charset="0"/>
                <a:cs typeface="Arial" panose="020B0604020202020204" pitchFamily="34" charset="0"/>
              </a:rPr>
              <a:t>Rôle du masque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6796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06" y="0"/>
            <a:ext cx="10932693" cy="980661"/>
          </a:xfrm>
        </p:spPr>
        <p:txBody>
          <a:bodyPr/>
          <a:lstStyle/>
          <a:p>
            <a:pPr algn="ctr"/>
            <a:r>
              <a:rPr lang="fr-FR" b="1" dirty="0">
                <a:latin typeface="+mn-lt"/>
              </a:rPr>
              <a:t>RECAPITULATIF</a:t>
            </a:r>
            <a:endParaRPr lang="en-US" dirty="0">
              <a:latin typeface="+mn-lt"/>
            </a:endParaRPr>
          </a:p>
        </p:txBody>
      </p:sp>
      <p:graphicFrame>
        <p:nvGraphicFramePr>
          <p:cNvPr id="5" name="Espace réservé du contenu 4">
            <a:extLst>
              <a:ext uri="{FF2B5EF4-FFF2-40B4-BE49-F238E27FC236}">
                <a16:creationId xmlns:a16="http://schemas.microsoft.com/office/drawing/2014/main" id="{1AA249C9-DB07-4AFF-A4AA-B07A87B0FED8}"/>
              </a:ext>
            </a:extLst>
          </p:cNvPr>
          <p:cNvGraphicFramePr>
            <a:graphicFrameLocks noGrp="1"/>
          </p:cNvGraphicFramePr>
          <p:nvPr>
            <p:ph idx="1"/>
          </p:nvPr>
        </p:nvGraphicFramePr>
        <p:xfrm>
          <a:off x="265044" y="943338"/>
          <a:ext cx="11674648" cy="5877340"/>
        </p:xfrm>
        <a:graphic>
          <a:graphicData uri="http://schemas.openxmlformats.org/drawingml/2006/table">
            <a:tbl>
              <a:tblPr firstRow="1" firstCol="1" lastRow="1" lastCol="1" bandRow="1" bandCol="1">
                <a:tableStyleId>{5940675A-B579-460E-94D1-54222C63F5DA}</a:tableStyleId>
              </a:tblPr>
              <a:tblGrid>
                <a:gridCol w="4691269">
                  <a:extLst>
                    <a:ext uri="{9D8B030D-6E8A-4147-A177-3AD203B41FA5}">
                      <a16:colId xmlns:a16="http://schemas.microsoft.com/office/drawing/2014/main" val="2752498898"/>
                    </a:ext>
                  </a:extLst>
                </a:gridCol>
                <a:gridCol w="3498574">
                  <a:extLst>
                    <a:ext uri="{9D8B030D-6E8A-4147-A177-3AD203B41FA5}">
                      <a16:colId xmlns:a16="http://schemas.microsoft.com/office/drawing/2014/main" val="3758306186"/>
                    </a:ext>
                  </a:extLst>
                </a:gridCol>
                <a:gridCol w="3484805">
                  <a:extLst>
                    <a:ext uri="{9D8B030D-6E8A-4147-A177-3AD203B41FA5}">
                      <a16:colId xmlns:a16="http://schemas.microsoft.com/office/drawing/2014/main" val="3947258569"/>
                    </a:ext>
                  </a:extLst>
                </a:gridCol>
              </a:tblGrid>
              <a:tr h="414341">
                <a:tc>
                  <a:txBody>
                    <a:bodyPr/>
                    <a:lstStyle/>
                    <a:p>
                      <a:r>
                        <a:rPr lang="fr-FR" sz="2000" b="1" u="none" strike="noStrike" kern="1200" baseline="0" noProof="0" dirty="0"/>
                        <a:t>"Contact"</a:t>
                      </a:r>
                      <a:endParaRPr lang="fr-FR" sz="2000" b="1" noProof="0" dirty="0"/>
                    </a:p>
                  </a:txBody>
                  <a:tcPr anchor="ctr">
                    <a:solidFill>
                      <a:schemeClr val="bg1"/>
                    </a:solidFill>
                  </a:tcPr>
                </a:tc>
                <a:tc>
                  <a:txBody>
                    <a:bodyPr/>
                    <a:lstStyle/>
                    <a:p>
                      <a:r>
                        <a:rPr lang="fr-FR" sz="2000" b="1" u="none" strike="noStrike" kern="1200" baseline="0" noProof="0"/>
                        <a:t>"Gouttelettes"</a:t>
                      </a:r>
                      <a:endParaRPr lang="fr-FR" sz="2000" b="1" noProof="0"/>
                    </a:p>
                  </a:txBody>
                  <a:tcPr anchor="ctr">
                    <a:solidFill>
                      <a:schemeClr val="bg1"/>
                    </a:solidFill>
                  </a:tcPr>
                </a:tc>
                <a:tc>
                  <a:txBody>
                    <a:bodyPr/>
                    <a:lstStyle/>
                    <a:p>
                      <a:r>
                        <a:rPr lang="fr-FR" sz="2000" b="1" u="none" strike="noStrike" kern="1200" baseline="0" noProof="0" dirty="0"/>
                        <a:t>"Air"</a:t>
                      </a:r>
                      <a:endParaRPr lang="fr-FR" sz="2000" b="1" noProof="0" dirty="0"/>
                    </a:p>
                  </a:txBody>
                  <a:tcPr anchor="ctr">
                    <a:solidFill>
                      <a:schemeClr val="bg1"/>
                    </a:solidFill>
                  </a:tcPr>
                </a:tc>
                <a:extLst>
                  <a:ext uri="{0D108BD9-81ED-4DB2-BD59-A6C34878D82A}">
                    <a16:rowId xmlns:a16="http://schemas.microsoft.com/office/drawing/2014/main" val="1258888761"/>
                  </a:ext>
                </a:extLst>
              </a:tr>
              <a:tr h="414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u="none" strike="noStrike" kern="1200" baseline="0" noProof="0" dirty="0"/>
                        <a:t>Chambre individuelle</a:t>
                      </a:r>
                      <a:endParaRPr lang="fr-FR" sz="2000" b="0" i="0" u="none" strike="noStrike" kern="1200" baseline="0" noProof="0" dirty="0">
                        <a:solidFill>
                          <a:schemeClr val="dk1"/>
                        </a:solidFill>
                        <a:latin typeface="+mn-lt"/>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u="none" strike="noStrike" kern="1200" baseline="0" noProof="0" dirty="0"/>
                        <a:t>Chambre individuelle</a:t>
                      </a:r>
                      <a:endParaRPr lang="fr-FR" sz="2000" b="0" i="0" u="none" strike="noStrike" kern="1200" baseline="0" noProof="0" dirty="0">
                        <a:solidFill>
                          <a:schemeClr val="dk1"/>
                        </a:solidFill>
                        <a:latin typeface="+mn-lt"/>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u="none" strike="noStrike" kern="1200" baseline="0" noProof="0" dirty="0"/>
                        <a:t>Chambre individuelle</a:t>
                      </a:r>
                      <a:endParaRPr lang="fr-FR" sz="2000" b="0" i="0" u="none" strike="noStrike" kern="1200" baseline="0" noProof="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670715584"/>
                  </a:ext>
                </a:extLst>
              </a:tr>
              <a:tr h="3537838">
                <a:tc>
                  <a:txBody>
                    <a:bodyPr/>
                    <a:lstStyle/>
                    <a:p>
                      <a:r>
                        <a:rPr lang="fr-FR" sz="2000" b="1" u="none" strike="noStrike" kern="1200" baseline="0" noProof="0" dirty="0">
                          <a:solidFill>
                            <a:srgbClr val="FF0000"/>
                          </a:solidFill>
                        </a:rPr>
                        <a:t>Port de surblouse ou tablier plastique </a:t>
                      </a:r>
                      <a:r>
                        <a:rPr lang="fr-FR" sz="2000" u="none" strike="noStrike" kern="1200" baseline="0" noProof="0" dirty="0"/>
                        <a:t>en cas de soins directs, de contact avec des surfaces ou matériels pouvant être contaminés</a:t>
                      </a:r>
                    </a:p>
                    <a:p>
                      <a:endParaRPr lang="fr-FR" sz="800" u="none" strike="noStrike" kern="1200" baseline="0" noProof="0" dirty="0"/>
                    </a:p>
                    <a:p>
                      <a:r>
                        <a:rPr lang="fr-FR" sz="2000" b="1" u="none" strike="noStrike" kern="1200" baseline="0" noProof="0" dirty="0">
                          <a:solidFill>
                            <a:srgbClr val="FF0000"/>
                          </a:solidFill>
                        </a:rPr>
                        <a:t>Port de gants </a:t>
                      </a:r>
                      <a:r>
                        <a:rPr lang="fr-FR" sz="2000" u="none" strike="noStrike" kern="1200" baseline="0" noProof="0" dirty="0"/>
                        <a:t>à usage unique si soins directs entraînant un contact avec sang, liquide biologique ou liquide infectieux</a:t>
                      </a:r>
                    </a:p>
                    <a:p>
                      <a:endParaRPr lang="fr-FR" sz="800" u="none" strike="noStrike" kern="1200" baseline="0" noProof="0" dirty="0"/>
                    </a:p>
                    <a:p>
                      <a:r>
                        <a:rPr lang="fr-FR" sz="2000" b="1" u="none" strike="noStrike" kern="1200" baseline="0" noProof="0" dirty="0">
                          <a:solidFill>
                            <a:srgbClr val="FF0000"/>
                          </a:solidFill>
                        </a:rPr>
                        <a:t>Hygiène des mains </a:t>
                      </a:r>
                      <a:r>
                        <a:rPr lang="fr-FR" sz="2000" u="none" strike="noStrike" kern="1200" baseline="0" noProof="0" dirty="0"/>
                        <a:t>après avoir ôté les gants et avant de sortir de la chambre, avec un produit hydroalcoolique</a:t>
                      </a:r>
                      <a:endParaRPr lang="fr-FR" sz="2000" b="0" i="0" u="none" strike="noStrike" kern="1200" baseline="0" noProof="0" dirty="0">
                        <a:solidFill>
                          <a:schemeClr val="dk1"/>
                        </a:solidFill>
                        <a:latin typeface="+mn-lt"/>
                        <a:ea typeface="+mn-ea"/>
                        <a:cs typeface="+mn-cs"/>
                      </a:endParaRPr>
                    </a:p>
                  </a:txBody>
                  <a:tcPr anchor="ctr">
                    <a:solidFill>
                      <a:schemeClr val="bg1"/>
                    </a:solidFill>
                  </a:tcPr>
                </a:tc>
                <a:tc>
                  <a:txBody>
                    <a:bodyPr/>
                    <a:lstStyle/>
                    <a:p>
                      <a:r>
                        <a:rPr lang="fr-FR" sz="2000" u="none" strike="noStrike" kern="1200" baseline="0" noProof="0" dirty="0"/>
                        <a:t>Port d'un </a:t>
                      </a:r>
                      <a:r>
                        <a:rPr lang="fr-FR" sz="2000" b="1" u="none" strike="noStrike" kern="1200" baseline="0" noProof="0" dirty="0">
                          <a:solidFill>
                            <a:srgbClr val="FF0000"/>
                          </a:solidFill>
                        </a:rPr>
                        <a:t>masque</a:t>
                      </a:r>
                    </a:p>
                    <a:p>
                      <a:r>
                        <a:rPr lang="fr-FR" sz="2000" b="1" u="none" strike="noStrike" kern="1200" baseline="0" noProof="0" dirty="0">
                          <a:solidFill>
                            <a:srgbClr val="FF0000"/>
                          </a:solidFill>
                        </a:rPr>
                        <a:t>chirurgical </a:t>
                      </a:r>
                      <a:r>
                        <a:rPr lang="fr-FR" sz="2000" u="none" strike="noStrike" kern="1200" baseline="0" noProof="0" dirty="0"/>
                        <a:t>pour le  Personnel intervenant autour</a:t>
                      </a:r>
                    </a:p>
                    <a:p>
                      <a:r>
                        <a:rPr lang="fr-FR" sz="2000" u="none" strike="noStrike" kern="1200" baseline="0" noProof="0" dirty="0"/>
                        <a:t>du lit du malade</a:t>
                      </a:r>
                    </a:p>
                    <a:p>
                      <a:endParaRPr lang="fr-FR" sz="2000" u="none" strike="noStrike" kern="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u="none" strike="noStrike" kern="1200" baseline="0" noProof="0" dirty="0">
                          <a:solidFill>
                            <a:srgbClr val="FF0000"/>
                          </a:solidFill>
                        </a:rPr>
                        <a:t>Hygiène des mains</a:t>
                      </a:r>
                      <a:endParaRPr lang="fr-FR" sz="2000" b="0" i="0" u="none" strike="noStrike" kern="1200" baseline="0" noProof="0" dirty="0">
                        <a:solidFill>
                          <a:schemeClr val="dk1"/>
                        </a:solidFill>
                        <a:latin typeface="+mn-lt"/>
                        <a:ea typeface="+mn-ea"/>
                        <a:cs typeface="+mn-cs"/>
                      </a:endParaRPr>
                    </a:p>
                    <a:p>
                      <a:endParaRPr lang="fr-FR" sz="2000" b="0" i="0" u="none" strike="noStrike" kern="1200" baseline="0" noProof="0" dirty="0">
                        <a:solidFill>
                          <a:schemeClr val="dk1"/>
                        </a:solidFill>
                        <a:latin typeface="+mn-lt"/>
                        <a:ea typeface="+mn-ea"/>
                        <a:cs typeface="+mn-cs"/>
                      </a:endParaRPr>
                    </a:p>
                  </a:txBody>
                  <a:tcPr anchor="ctr">
                    <a:solidFill>
                      <a:schemeClr val="bg1"/>
                    </a:solidFill>
                  </a:tcPr>
                </a:tc>
                <a:tc>
                  <a:txBody>
                    <a:bodyPr/>
                    <a:lstStyle/>
                    <a:p>
                      <a:r>
                        <a:rPr lang="fr-FR" sz="2000" u="none" strike="noStrike" kern="1200" baseline="0" noProof="0" dirty="0"/>
                        <a:t>Port obligatoire d’un </a:t>
                      </a:r>
                      <a:r>
                        <a:rPr lang="fr-FR" sz="2000" b="1" u="none" strike="noStrike" kern="1200" baseline="0" noProof="0" dirty="0">
                          <a:solidFill>
                            <a:srgbClr val="FF0000"/>
                          </a:solidFill>
                        </a:rPr>
                        <a:t>appareil de protection respiratoire </a:t>
                      </a:r>
                      <a:r>
                        <a:rPr lang="fr-FR" sz="2000" b="1" u="none" strike="noStrike" kern="1200" baseline="0" noProof="0" dirty="0"/>
                        <a:t>avant l'entrée</a:t>
                      </a:r>
                      <a:r>
                        <a:rPr lang="fr-FR" sz="2000" u="none" strike="noStrike" kern="1200" baseline="0" noProof="0" dirty="0"/>
                        <a:t> dans la chambre</a:t>
                      </a:r>
                    </a:p>
                    <a:p>
                      <a:endParaRPr lang="fr-FR" sz="1050" u="none" strike="noStrike" kern="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u="none" strike="noStrike" kern="1200" baseline="0" noProof="0" dirty="0">
                          <a:solidFill>
                            <a:srgbClr val="FF0000"/>
                          </a:solidFill>
                        </a:rPr>
                        <a:t>Hygiène des mains</a:t>
                      </a:r>
                      <a:endParaRPr lang="fr-FR" sz="2000" b="0" i="0" u="none" strike="noStrike" kern="1200" baseline="0" noProof="0" dirty="0">
                        <a:solidFill>
                          <a:schemeClr val="dk1"/>
                        </a:solidFill>
                        <a:latin typeface="+mn-lt"/>
                        <a:ea typeface="+mn-ea"/>
                        <a:cs typeface="+mn-cs"/>
                      </a:endParaRPr>
                    </a:p>
                  </a:txBody>
                  <a:tcPr anchor="ctr">
                    <a:solidFill>
                      <a:schemeClr val="bg1"/>
                    </a:solidFill>
                  </a:tcPr>
                </a:tc>
                <a:extLst>
                  <a:ext uri="{0D108BD9-81ED-4DB2-BD59-A6C34878D82A}">
                    <a16:rowId xmlns:a16="http://schemas.microsoft.com/office/drawing/2014/main" val="1700746224"/>
                  </a:ext>
                </a:extLst>
              </a:tr>
              <a:tr h="1510820">
                <a:tc>
                  <a:txBody>
                    <a:bodyPr/>
                    <a:lstStyle/>
                    <a:p>
                      <a:r>
                        <a:rPr lang="fr-FR" sz="2000" u="none" strike="noStrike" kern="1200" baseline="0" noProof="0" dirty="0"/>
                        <a:t>Limitation des déplacements du patient</a:t>
                      </a:r>
                      <a:endParaRPr lang="fr-FR" sz="2000" b="0" i="0" u="none" strike="noStrike" kern="1200" baseline="0" noProof="0" dirty="0">
                        <a:solidFill>
                          <a:schemeClr val="dk1"/>
                        </a:solidFill>
                        <a:latin typeface="+mn-lt"/>
                        <a:ea typeface="+mn-ea"/>
                        <a:cs typeface="+mn-cs"/>
                      </a:endParaRPr>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u="none" strike="noStrike" kern="1200" baseline="0" noProof="0" dirty="0"/>
                        <a:t>Limitation des déplacements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u="none" strike="noStrike" kern="1200" baseline="0" noProof="0" dirty="0">
                          <a:solidFill>
                            <a:srgbClr val="FF0000"/>
                          </a:solidFill>
                        </a:rPr>
                        <a:t>port masque chirurgical </a:t>
                      </a:r>
                      <a:r>
                        <a:rPr lang="fr-FR" sz="2000" u="none" strike="noStrike" kern="1200" baseline="0" noProof="0" dirty="0"/>
                        <a:t>lorsqu’il quitte la chambre</a:t>
                      </a:r>
                      <a:endParaRPr lang="fr-FR" sz="2000" noProof="0" dirty="0"/>
                    </a:p>
                  </a:txBody>
                  <a:tcPr anchor="c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u="none" strike="noStrike" kern="1200" baseline="0" noProof="0" dirty="0"/>
                        <a:t>Limitation des déplacements </a:t>
                      </a:r>
                      <a:r>
                        <a:rPr lang="fr-FR" sz="2000" b="1" u="none" strike="noStrike" kern="1200" baseline="0" noProof="0" dirty="0">
                          <a:solidFill>
                            <a:srgbClr val="FF0000"/>
                          </a:solidFill>
                        </a:rPr>
                        <a:t>port masque chirurgical </a:t>
                      </a:r>
                      <a:r>
                        <a:rPr lang="fr-FR" sz="2000" u="none" strike="noStrike" kern="1200" baseline="0" noProof="0" dirty="0"/>
                        <a:t>lorsqu'il quitte la Chambre</a:t>
                      </a:r>
                      <a:endParaRPr lang="fr-FR" sz="2000" noProof="0" dirty="0"/>
                    </a:p>
                  </a:txBody>
                  <a:tcPr anchor="ctr">
                    <a:solidFill>
                      <a:schemeClr val="bg1"/>
                    </a:solidFill>
                  </a:tcPr>
                </a:tc>
                <a:extLst>
                  <a:ext uri="{0D108BD9-81ED-4DB2-BD59-A6C34878D82A}">
                    <a16:rowId xmlns:a16="http://schemas.microsoft.com/office/drawing/2014/main" val="3724366610"/>
                  </a:ext>
                </a:extLst>
              </a:tr>
            </a:tbl>
          </a:graphicData>
        </a:graphic>
      </p:graphicFrame>
    </p:spTree>
    <p:extLst>
      <p:ext uri="{BB962C8B-B14F-4D97-AF65-F5344CB8AC3E}">
        <p14:creationId xmlns:p14="http://schemas.microsoft.com/office/powerpoint/2010/main" val="3023694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4488DA6-7D1C-4667-A005-CDD37A08F96B}"/>
              </a:ext>
            </a:extLst>
          </p:cNvPr>
          <p:cNvSpPr>
            <a:spLocks noGrp="1"/>
          </p:cNvSpPr>
          <p:nvPr>
            <p:ph type="body" idx="1"/>
          </p:nvPr>
        </p:nvSpPr>
        <p:spPr>
          <a:xfrm>
            <a:off x="831850" y="1828801"/>
            <a:ext cx="10515600" cy="2578100"/>
          </a:xfrm>
        </p:spPr>
        <p:txBody>
          <a:bodyPr anchor="ctr">
            <a:normAutofit/>
          </a:bodyPr>
          <a:lstStyle/>
          <a:p>
            <a:pPr algn="ctr">
              <a:lnSpc>
                <a:spcPct val="150000"/>
              </a:lnSpc>
            </a:pPr>
            <a:r>
              <a:rPr lang="fr-FR" sz="5400" b="1" dirty="0">
                <a:solidFill>
                  <a:schemeClr val="tx1"/>
                </a:solidFill>
              </a:rPr>
              <a:t>Instauration des précautions complémentaires</a:t>
            </a:r>
            <a:endParaRPr lang="en-US" sz="5400" dirty="0">
              <a:solidFill>
                <a:schemeClr val="tx1"/>
              </a:solidFill>
            </a:endParaRPr>
          </a:p>
        </p:txBody>
      </p:sp>
    </p:spTree>
    <p:extLst>
      <p:ext uri="{BB962C8B-B14F-4D97-AF65-F5344CB8AC3E}">
        <p14:creationId xmlns:p14="http://schemas.microsoft.com/office/powerpoint/2010/main" val="94445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a:t>LES PRECAUTIONS COMPLEMENTAIRES</a:t>
            </a:r>
          </a:p>
        </p:txBody>
      </p:sp>
      <p:sp>
        <p:nvSpPr>
          <p:cNvPr id="4" name="Sous-titre 3"/>
          <p:cNvSpPr>
            <a:spLocks noGrp="1"/>
          </p:cNvSpPr>
          <p:nvPr>
            <p:ph type="subTitle" idx="1"/>
          </p:nvPr>
        </p:nvSpPr>
        <p:spPr/>
        <p:txBody>
          <a:bodyPr/>
          <a:lstStyle/>
          <a:p>
            <a:endParaRPr lang="fr-FR"/>
          </a:p>
        </p:txBody>
      </p:sp>
    </p:spTree>
    <p:extLst>
      <p:ext uri="{BB962C8B-B14F-4D97-AF65-F5344CB8AC3E}">
        <p14:creationId xmlns:p14="http://schemas.microsoft.com/office/powerpoint/2010/main" val="3266414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1" cy="1325563"/>
          </a:xfrm>
        </p:spPr>
        <p:txBody>
          <a:bodyPr>
            <a:normAutofit/>
          </a:bodyPr>
          <a:lstStyle/>
          <a:p>
            <a:r>
              <a:rPr lang="fr-FR" sz="4200" b="1" dirty="0">
                <a:latin typeface="+mn-lt"/>
              </a:rPr>
              <a:t>Instauration des précautions complémentaires</a:t>
            </a:r>
            <a:endParaRPr lang="en-US" sz="4200" i="1" dirty="0">
              <a:latin typeface="+mn-lt"/>
            </a:endParaRPr>
          </a:p>
        </p:txBody>
      </p:sp>
      <p:sp>
        <p:nvSpPr>
          <p:cNvPr id="3" name="Espace réservé du contenu 2"/>
          <p:cNvSpPr>
            <a:spLocks noGrp="1"/>
          </p:cNvSpPr>
          <p:nvPr>
            <p:ph idx="1"/>
          </p:nvPr>
        </p:nvSpPr>
        <p:spPr>
          <a:xfrm>
            <a:off x="421105" y="1325562"/>
            <a:ext cx="11645389" cy="5532437"/>
          </a:xfrm>
        </p:spPr>
        <p:txBody>
          <a:bodyPr>
            <a:normAutofit/>
          </a:bodyPr>
          <a:lstStyle/>
          <a:p>
            <a:pPr marL="0" indent="0">
              <a:lnSpc>
                <a:spcPct val="150000"/>
              </a:lnSpc>
              <a:buNone/>
            </a:pPr>
            <a:r>
              <a:rPr lang="fr-FR" sz="3200" b="1" dirty="0"/>
              <a:t>Des précautions complémentaires doivent être prises </a:t>
            </a:r>
            <a:r>
              <a:rPr lang="fr-FR" sz="3200" dirty="0"/>
              <a:t>:</a:t>
            </a:r>
          </a:p>
          <a:p>
            <a:pPr algn="just">
              <a:lnSpc>
                <a:spcPct val="150000"/>
              </a:lnSpc>
              <a:buFont typeface="Wingdings" panose="05000000000000000000" pitchFamily="2" charset="2"/>
              <a:buChar char="ü"/>
            </a:pPr>
            <a:r>
              <a:rPr lang="fr-FR" sz="3200" dirty="0"/>
              <a:t> Dès que l'on note des symptômes suggestifs d'une infection transmissible, et non uniquement lorsqu'un diagnostic est confirmé</a:t>
            </a:r>
          </a:p>
        </p:txBody>
      </p:sp>
    </p:spTree>
    <p:extLst>
      <p:ext uri="{BB962C8B-B14F-4D97-AF65-F5344CB8AC3E}">
        <p14:creationId xmlns:p14="http://schemas.microsoft.com/office/powerpoint/2010/main" val="31549270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2001" cy="1325563"/>
          </a:xfrm>
        </p:spPr>
        <p:txBody>
          <a:bodyPr>
            <a:normAutofit/>
          </a:bodyPr>
          <a:lstStyle/>
          <a:p>
            <a:r>
              <a:rPr lang="fr-FR" sz="4200" b="1" dirty="0">
                <a:latin typeface="+mn-lt"/>
              </a:rPr>
              <a:t>Instauration des précautions complémentaires</a:t>
            </a:r>
            <a:endParaRPr lang="en-US" sz="4200" i="1" dirty="0">
              <a:latin typeface="+mn-lt"/>
            </a:endParaRPr>
          </a:p>
        </p:txBody>
      </p:sp>
      <p:sp>
        <p:nvSpPr>
          <p:cNvPr id="3" name="Espace réservé du contenu 2"/>
          <p:cNvSpPr>
            <a:spLocks noGrp="1"/>
          </p:cNvSpPr>
          <p:nvPr>
            <p:ph idx="1"/>
          </p:nvPr>
        </p:nvSpPr>
        <p:spPr>
          <a:xfrm>
            <a:off x="421105" y="1325562"/>
            <a:ext cx="11645389" cy="5532437"/>
          </a:xfrm>
        </p:spPr>
        <p:txBody>
          <a:bodyPr>
            <a:normAutofit/>
          </a:bodyPr>
          <a:lstStyle/>
          <a:p>
            <a:pPr marL="0" indent="0">
              <a:lnSpc>
                <a:spcPct val="150000"/>
              </a:lnSpc>
              <a:buNone/>
            </a:pPr>
            <a:r>
              <a:rPr lang="fr-FR" sz="3200" b="1" dirty="0"/>
              <a:t>Des précautions complémentaires doivent être prises </a:t>
            </a:r>
            <a:r>
              <a:rPr lang="fr-FR" sz="2400" b="1" dirty="0"/>
              <a:t>(suite) </a:t>
            </a:r>
            <a:endParaRPr lang="fr-FR" sz="2400" dirty="0"/>
          </a:p>
          <a:p>
            <a:pPr algn="just">
              <a:lnSpc>
                <a:spcPct val="150000"/>
              </a:lnSpc>
              <a:buFont typeface="Wingdings" panose="05000000000000000000" pitchFamily="2" charset="2"/>
              <a:buChar char="ü"/>
            </a:pPr>
            <a:r>
              <a:rPr lang="fr-FR" sz="3200" dirty="0"/>
              <a:t> Auprès des patients infectés ou colonisés par des organismes antibio-résistants (OA) ou jugés à risque élevé d’infection ou de colonisation par des OA, conformément à la politique de l'établissement de soins de santé</a:t>
            </a:r>
          </a:p>
        </p:txBody>
      </p:sp>
    </p:spTree>
    <p:extLst>
      <p:ext uri="{BB962C8B-B14F-4D97-AF65-F5344CB8AC3E}">
        <p14:creationId xmlns:p14="http://schemas.microsoft.com/office/powerpoint/2010/main" val="5374258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1999" cy="1325563"/>
          </a:xfrm>
        </p:spPr>
        <p:txBody>
          <a:bodyPr>
            <a:normAutofit/>
          </a:bodyPr>
          <a:lstStyle/>
          <a:p>
            <a:pPr algn="ctr"/>
            <a:r>
              <a:rPr lang="fr-FR" sz="4200" b="1" dirty="0">
                <a:latin typeface="+mn-lt"/>
              </a:rPr>
              <a:t>Instauration des précautions complémentaires</a:t>
            </a:r>
            <a:endParaRPr lang="en-US" sz="4200" i="1" dirty="0">
              <a:latin typeface="+mn-lt"/>
            </a:endParaRPr>
          </a:p>
        </p:txBody>
      </p:sp>
      <p:sp>
        <p:nvSpPr>
          <p:cNvPr id="3" name="Espace réservé du contenu 2"/>
          <p:cNvSpPr>
            <a:spLocks noGrp="1"/>
          </p:cNvSpPr>
          <p:nvPr>
            <p:ph idx="1"/>
          </p:nvPr>
        </p:nvSpPr>
        <p:spPr>
          <a:xfrm>
            <a:off x="222069" y="1325563"/>
            <a:ext cx="11665131" cy="5362620"/>
          </a:xfrm>
        </p:spPr>
        <p:txBody>
          <a:bodyPr>
            <a:normAutofit/>
          </a:bodyPr>
          <a:lstStyle/>
          <a:p>
            <a:pPr algn="just">
              <a:lnSpc>
                <a:spcPct val="150000"/>
              </a:lnSpc>
            </a:pPr>
            <a:r>
              <a:rPr lang="fr-FR" sz="3200" dirty="0"/>
              <a:t>Chaque établissement de soins de santé devrait avoir une politique autorisant un professionnel des soins de santé assujetti à la réglementation de prendre les précautions complémentaires appropriées dès l'apparition des symptômes et de maintenir ces précautions jusqu'à ce que le laboratoire fournisse les résultats confirmant ou infirmant le diagnostic </a:t>
            </a:r>
          </a:p>
        </p:txBody>
      </p:sp>
    </p:spTree>
    <p:extLst>
      <p:ext uri="{BB962C8B-B14F-4D97-AF65-F5344CB8AC3E}">
        <p14:creationId xmlns:p14="http://schemas.microsoft.com/office/powerpoint/2010/main" val="356914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2191999" cy="1325563"/>
          </a:xfrm>
        </p:spPr>
        <p:txBody>
          <a:bodyPr>
            <a:normAutofit/>
          </a:bodyPr>
          <a:lstStyle/>
          <a:p>
            <a:r>
              <a:rPr lang="fr-FR" sz="4200" b="1" dirty="0">
                <a:latin typeface="+mn-lt"/>
              </a:rPr>
              <a:t>Instauration des précautions complémentaires</a:t>
            </a:r>
            <a:endParaRPr lang="en-US" sz="4200" i="1" dirty="0">
              <a:latin typeface="+mn-lt"/>
            </a:endParaRPr>
          </a:p>
        </p:txBody>
      </p:sp>
      <p:sp>
        <p:nvSpPr>
          <p:cNvPr id="3" name="Espace réservé du contenu 2"/>
          <p:cNvSpPr>
            <a:spLocks noGrp="1"/>
          </p:cNvSpPr>
          <p:nvPr>
            <p:ph idx="1"/>
          </p:nvPr>
        </p:nvSpPr>
        <p:spPr>
          <a:xfrm>
            <a:off x="222069" y="941761"/>
            <a:ext cx="11969930" cy="5362620"/>
          </a:xfrm>
        </p:spPr>
        <p:txBody>
          <a:bodyPr>
            <a:noAutofit/>
          </a:bodyPr>
          <a:lstStyle/>
          <a:p>
            <a:pPr marL="0" indent="0" algn="just">
              <a:lnSpc>
                <a:spcPts val="4300"/>
              </a:lnSpc>
              <a:buNone/>
            </a:pPr>
            <a:r>
              <a:rPr lang="fr-FR" sz="3000" dirty="0">
                <a:latin typeface="Arial" panose="020B0604020202020204" pitchFamily="34" charset="0"/>
                <a:cs typeface="Arial" panose="020B0604020202020204" pitchFamily="34" charset="0"/>
              </a:rPr>
              <a:t>La personne désignée comme le responsable en prévention des infections de l'établissement de soins de santé doit :</a:t>
            </a:r>
            <a:endParaRPr lang="en-US" sz="3000" dirty="0">
              <a:latin typeface="Arial" panose="020B0604020202020204" pitchFamily="34" charset="0"/>
              <a:cs typeface="Arial" panose="020B0604020202020204" pitchFamily="34" charset="0"/>
            </a:endParaRPr>
          </a:p>
          <a:p>
            <a:pPr lvl="1" algn="just">
              <a:lnSpc>
                <a:spcPts val="4300"/>
              </a:lnSpc>
            </a:pPr>
            <a:r>
              <a:rPr lang="fr-FR" sz="3000" dirty="0">
                <a:latin typeface="Arial" panose="020B0604020202020204" pitchFamily="34" charset="0"/>
                <a:cs typeface="Arial" panose="020B0604020202020204" pitchFamily="34" charset="0"/>
              </a:rPr>
              <a:t>Etre informée lorsque des précautions complémentaires sont prises</a:t>
            </a:r>
            <a:endParaRPr lang="en-US" sz="3000" dirty="0">
              <a:latin typeface="Arial" panose="020B0604020202020204" pitchFamily="34" charset="0"/>
              <a:cs typeface="Arial" panose="020B0604020202020204" pitchFamily="34" charset="0"/>
            </a:endParaRPr>
          </a:p>
          <a:p>
            <a:pPr lvl="1" algn="just">
              <a:lnSpc>
                <a:spcPts val="4300"/>
              </a:lnSpc>
            </a:pPr>
            <a:r>
              <a:rPr lang="fr-FR" sz="3000" dirty="0">
                <a:latin typeface="Arial" panose="020B0604020202020204" pitchFamily="34" charset="0"/>
                <a:cs typeface="Arial" panose="020B0604020202020204" pitchFamily="34" charset="0"/>
              </a:rPr>
              <a:t>S'assurer que les précautions sont adéquates compte tenu de la situation</a:t>
            </a:r>
            <a:endParaRPr lang="en-US" sz="3000" dirty="0">
              <a:latin typeface="Arial" panose="020B0604020202020204" pitchFamily="34" charset="0"/>
              <a:cs typeface="Arial" panose="020B0604020202020204" pitchFamily="34" charset="0"/>
            </a:endParaRPr>
          </a:p>
          <a:p>
            <a:pPr lvl="1" algn="just">
              <a:lnSpc>
                <a:spcPts val="4300"/>
              </a:lnSpc>
            </a:pPr>
            <a:r>
              <a:rPr lang="fr-FR" sz="3000" dirty="0">
                <a:latin typeface="Arial" panose="020B0604020202020204" pitchFamily="34" charset="0"/>
                <a:cs typeface="Arial" panose="020B0604020202020204" pitchFamily="34" charset="0"/>
              </a:rPr>
              <a:t>Etre consultée avant l'interruption des précautions complémentaires ou conformément à la politique de l'établissement de soins de santé</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444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E4FA4E3-D479-471C-9C8B-89D7813E951C}"/>
              </a:ext>
            </a:extLst>
          </p:cNvPr>
          <p:cNvSpPr>
            <a:spLocks noGrp="1"/>
          </p:cNvSpPr>
          <p:nvPr>
            <p:ph type="body" idx="1"/>
          </p:nvPr>
        </p:nvSpPr>
        <p:spPr>
          <a:xfrm>
            <a:off x="541177" y="1772817"/>
            <a:ext cx="11271378" cy="3209730"/>
          </a:xfrm>
        </p:spPr>
        <p:txBody>
          <a:bodyPr anchor="ctr">
            <a:normAutofit/>
          </a:bodyPr>
          <a:lstStyle/>
          <a:p>
            <a:pPr algn="ctr">
              <a:lnSpc>
                <a:spcPct val="150000"/>
              </a:lnSpc>
            </a:pPr>
            <a:r>
              <a:rPr lang="fr-FR" sz="5400" b="1" dirty="0">
                <a:solidFill>
                  <a:schemeClr val="tx1"/>
                </a:solidFill>
              </a:rPr>
              <a:t>Arrêt des précautions complémentaires</a:t>
            </a:r>
            <a:endParaRPr lang="en-US" sz="5400" dirty="0">
              <a:solidFill>
                <a:schemeClr val="tx1"/>
              </a:solidFill>
            </a:endParaRPr>
          </a:p>
        </p:txBody>
      </p:sp>
    </p:spTree>
    <p:extLst>
      <p:ext uri="{BB962C8B-B14F-4D97-AF65-F5344CB8AC3E}">
        <p14:creationId xmlns:p14="http://schemas.microsoft.com/office/powerpoint/2010/main" val="655452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05" y="0"/>
            <a:ext cx="11178712" cy="1325563"/>
          </a:xfrm>
        </p:spPr>
        <p:txBody>
          <a:bodyPr/>
          <a:lstStyle/>
          <a:p>
            <a:r>
              <a:rPr lang="fr-FR" b="1" dirty="0">
                <a:latin typeface="+mn-lt"/>
              </a:rPr>
              <a:t>Arrêt des précautions complémentaires</a:t>
            </a:r>
            <a:endParaRPr lang="en-US" i="1" dirty="0">
              <a:latin typeface="+mn-lt"/>
            </a:endParaRPr>
          </a:p>
        </p:txBody>
      </p:sp>
      <p:sp>
        <p:nvSpPr>
          <p:cNvPr id="3" name="Espace réservé du contenu 2"/>
          <p:cNvSpPr>
            <a:spLocks noGrp="1"/>
          </p:cNvSpPr>
          <p:nvPr>
            <p:ph idx="1"/>
          </p:nvPr>
        </p:nvSpPr>
        <p:spPr>
          <a:xfrm>
            <a:off x="421105" y="1325563"/>
            <a:ext cx="11178712" cy="5231648"/>
          </a:xfrm>
        </p:spPr>
        <p:txBody>
          <a:bodyPr>
            <a:noAutofit/>
          </a:bodyPr>
          <a:lstStyle/>
          <a:p>
            <a:pPr algn="just">
              <a:lnSpc>
                <a:spcPct val="150000"/>
              </a:lnSpc>
            </a:pPr>
            <a:r>
              <a:rPr lang="fr-FR" sz="3000" dirty="0">
                <a:latin typeface="Arial" panose="020B0604020202020204" pitchFamily="34" charset="0"/>
                <a:cs typeface="Arial" panose="020B0604020202020204" pitchFamily="34" charset="0"/>
              </a:rPr>
              <a:t>Les établissements de soins de santé doivent mettre en place une politique qui autorise l'interruption des précautions complémentaires en consultation avec le responsable en PCI ou la personne désignée</a:t>
            </a:r>
          </a:p>
          <a:p>
            <a:pPr algn="just">
              <a:lnSpc>
                <a:spcPct val="150000"/>
              </a:lnSpc>
            </a:pPr>
            <a:r>
              <a:rPr lang="fr-FR" sz="3000" dirty="0">
                <a:latin typeface="Arial" panose="020B0604020202020204" pitchFamily="34" charset="0"/>
                <a:cs typeface="Arial" panose="020B0604020202020204" pitchFamily="34" charset="0"/>
              </a:rPr>
              <a:t>Le médecin traitant doit être informé du moment de l'interruption des précautions complémentaires</a:t>
            </a:r>
          </a:p>
        </p:txBody>
      </p:sp>
    </p:spTree>
    <p:extLst>
      <p:ext uri="{BB962C8B-B14F-4D97-AF65-F5344CB8AC3E}">
        <p14:creationId xmlns:p14="http://schemas.microsoft.com/office/powerpoint/2010/main" val="22360599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05" y="0"/>
            <a:ext cx="11178712" cy="1325563"/>
          </a:xfrm>
        </p:spPr>
        <p:txBody>
          <a:bodyPr/>
          <a:lstStyle/>
          <a:p>
            <a:r>
              <a:rPr lang="fr-FR" b="1" dirty="0">
                <a:latin typeface="+mn-lt"/>
              </a:rPr>
              <a:t>Arrêt des précautions complémentaires</a:t>
            </a:r>
            <a:endParaRPr lang="en-US" i="1" dirty="0">
              <a:latin typeface="+mn-lt"/>
            </a:endParaRPr>
          </a:p>
        </p:txBody>
      </p:sp>
      <p:sp>
        <p:nvSpPr>
          <p:cNvPr id="3" name="Espace réservé du contenu 2"/>
          <p:cNvSpPr>
            <a:spLocks noGrp="1"/>
          </p:cNvSpPr>
          <p:nvPr>
            <p:ph idx="1"/>
          </p:nvPr>
        </p:nvSpPr>
        <p:spPr>
          <a:xfrm>
            <a:off x="421105" y="1325563"/>
            <a:ext cx="11178712" cy="5231648"/>
          </a:xfrm>
        </p:spPr>
        <p:txBody>
          <a:bodyPr>
            <a:noAutofit/>
          </a:bodyPr>
          <a:lstStyle/>
          <a:p>
            <a:pPr algn="just">
              <a:lnSpc>
                <a:spcPct val="150000"/>
              </a:lnSpc>
            </a:pPr>
            <a:r>
              <a:rPr lang="fr-FR" sz="3000" dirty="0">
                <a:latin typeface="Arial" panose="020B0604020202020204" pitchFamily="34" charset="0"/>
                <a:cs typeface="Arial" panose="020B0604020202020204" pitchFamily="34" charset="0"/>
              </a:rPr>
              <a:t>Si le professionnel en prévention des infections et le médecin traitant ne s'entendent pas sur l'interruption, le plus haut niveau de précautions demeurera en vigueur et sera examiné quotidiennement jusqu'à ce qu'un diagnostic ferme soit obtenu ou que des experts soient consultés</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146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05" y="0"/>
            <a:ext cx="11178712" cy="1325563"/>
          </a:xfrm>
        </p:spPr>
        <p:txBody>
          <a:bodyPr/>
          <a:lstStyle/>
          <a:p>
            <a:r>
              <a:rPr lang="fr-FR" b="1" dirty="0">
                <a:latin typeface="+mn-lt"/>
              </a:rPr>
              <a:t>Arrêt des précautions complémentaires</a:t>
            </a:r>
            <a:endParaRPr lang="en-US" i="1" dirty="0">
              <a:latin typeface="+mn-lt"/>
            </a:endParaRPr>
          </a:p>
        </p:txBody>
      </p:sp>
      <p:sp>
        <p:nvSpPr>
          <p:cNvPr id="3" name="Espace réservé du contenu 2"/>
          <p:cNvSpPr>
            <a:spLocks noGrp="1"/>
          </p:cNvSpPr>
          <p:nvPr>
            <p:ph idx="1"/>
          </p:nvPr>
        </p:nvSpPr>
        <p:spPr>
          <a:xfrm>
            <a:off x="421105" y="1325563"/>
            <a:ext cx="11178712" cy="5231648"/>
          </a:xfrm>
        </p:spPr>
        <p:txBody>
          <a:bodyPr>
            <a:noAutofit/>
          </a:bodyPr>
          <a:lstStyle/>
          <a:p>
            <a:pPr algn="just">
              <a:lnSpc>
                <a:spcPct val="150000"/>
              </a:lnSpc>
            </a:pPr>
            <a:r>
              <a:rPr lang="fr-FR" sz="3000" dirty="0">
                <a:latin typeface="Arial" panose="020B0604020202020204" pitchFamily="34" charset="0"/>
                <a:cs typeface="Arial" panose="020B0604020202020204" pitchFamily="34" charset="0"/>
              </a:rPr>
              <a:t>Les précautions complémentaires devraient être maintenues en place jusqu'à ce que le risque de transmission du micro-organisme ou de la maladie soit éliminé. Dans certains cas, des conseils d'expert peuvent s'avérer nécessaires</a:t>
            </a:r>
            <a:endParaRPr lang="en-US" sz="3000" dirty="0">
              <a:latin typeface="Arial" panose="020B0604020202020204" pitchFamily="34" charset="0"/>
              <a:cs typeface="Arial" panose="020B0604020202020204" pitchFamily="34" charset="0"/>
            </a:endParaRPr>
          </a:p>
          <a:p>
            <a:pPr algn="just">
              <a:lnSpc>
                <a:spcPct val="150000"/>
              </a:lnSpc>
            </a:pPr>
            <a:r>
              <a:rPr lang="fr-FR" sz="3000" dirty="0">
                <a:latin typeface="Arial" panose="020B0604020202020204" pitchFamily="34" charset="0"/>
                <a:cs typeface="Arial" panose="020B0604020202020204" pitchFamily="34" charset="0"/>
              </a:rPr>
              <a:t>Lorsque les périodes de transmissibilité sont connues, les précautions peuvent être interrompues au moment approprié</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079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6D717FE-708B-4FE8-9044-08E09ED5E3D3}"/>
              </a:ext>
            </a:extLst>
          </p:cNvPr>
          <p:cNvSpPr>
            <a:spLocks noGrp="1"/>
          </p:cNvSpPr>
          <p:nvPr>
            <p:ph type="body" idx="1"/>
          </p:nvPr>
        </p:nvSpPr>
        <p:spPr>
          <a:xfrm>
            <a:off x="503853" y="1530220"/>
            <a:ext cx="11308701" cy="4030825"/>
          </a:xfrm>
        </p:spPr>
        <p:txBody>
          <a:bodyPr anchor="ctr">
            <a:noAutofit/>
          </a:bodyPr>
          <a:lstStyle/>
          <a:p>
            <a:pPr algn="ctr">
              <a:lnSpc>
                <a:spcPct val="150000"/>
              </a:lnSpc>
            </a:pPr>
            <a:r>
              <a:rPr lang="fr-FR" sz="5400" b="1" dirty="0">
                <a:solidFill>
                  <a:schemeClr val="tx1"/>
                </a:solidFill>
              </a:rPr>
              <a:t>Conséquences des précautions complémentaires sur la qualité des soins</a:t>
            </a:r>
            <a:endParaRPr lang="en-US" sz="5400" dirty="0">
              <a:solidFill>
                <a:schemeClr val="tx1"/>
              </a:solidFill>
            </a:endParaRPr>
          </a:p>
        </p:txBody>
      </p:sp>
    </p:spTree>
    <p:extLst>
      <p:ext uri="{BB962C8B-B14F-4D97-AF65-F5344CB8AC3E}">
        <p14:creationId xmlns:p14="http://schemas.microsoft.com/office/powerpoint/2010/main" val="3235939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04" y="0"/>
            <a:ext cx="11257089" cy="1325563"/>
          </a:xfrm>
        </p:spPr>
        <p:txBody>
          <a:bodyPr>
            <a:normAutofit/>
          </a:bodyPr>
          <a:lstStyle/>
          <a:p>
            <a:pPr algn="ctr"/>
            <a:r>
              <a:rPr lang="fr-FR" sz="4200" b="1" dirty="0">
                <a:latin typeface="+mn-lt"/>
              </a:rPr>
              <a:t>Conséquences des précautions complémentaires sur la qualité des soins</a:t>
            </a:r>
            <a:endParaRPr lang="en-US" sz="4200" dirty="0">
              <a:latin typeface="+mn-lt"/>
            </a:endParaRPr>
          </a:p>
        </p:txBody>
      </p:sp>
      <p:sp>
        <p:nvSpPr>
          <p:cNvPr id="3" name="Espace réservé du contenu 2"/>
          <p:cNvSpPr>
            <a:spLocks noGrp="1"/>
          </p:cNvSpPr>
          <p:nvPr>
            <p:ph idx="1"/>
          </p:nvPr>
        </p:nvSpPr>
        <p:spPr>
          <a:xfrm>
            <a:off x="421105" y="1594498"/>
            <a:ext cx="11257088" cy="4662867"/>
          </a:xfrm>
        </p:spPr>
        <p:txBody>
          <a:bodyPr>
            <a:normAutofit/>
          </a:bodyPr>
          <a:lstStyle/>
          <a:p>
            <a:pPr lvl="1" algn="just">
              <a:lnSpc>
                <a:spcPct val="150000"/>
              </a:lnSpc>
            </a:pPr>
            <a:r>
              <a:rPr lang="fr-FR" sz="3200" dirty="0"/>
              <a:t>Contacts restreints avec les prestataires de soins peuvent entraîner un manque de conformité aux processus de surveillance comme la prise des signes vitaux et les visites du médecin, ainsi que des erreurs de médicament et un nombre accru de chutes</a:t>
            </a:r>
          </a:p>
        </p:txBody>
      </p:sp>
    </p:spTree>
    <p:extLst>
      <p:ext uri="{BB962C8B-B14F-4D97-AF65-F5344CB8AC3E}">
        <p14:creationId xmlns:p14="http://schemas.microsoft.com/office/powerpoint/2010/main" val="161525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011" y="16198"/>
            <a:ext cx="10968789" cy="1325563"/>
          </a:xfrm>
        </p:spPr>
        <p:txBody>
          <a:bodyPr/>
          <a:lstStyle/>
          <a:p>
            <a:r>
              <a:rPr lang="fr-FR" b="1" dirty="0">
                <a:latin typeface="+mn-lt"/>
              </a:rPr>
              <a:t>Objectifs</a:t>
            </a:r>
            <a:endParaRPr lang="en-US" b="1" dirty="0">
              <a:latin typeface="+mn-lt"/>
            </a:endParaRPr>
          </a:p>
        </p:txBody>
      </p:sp>
      <p:sp>
        <p:nvSpPr>
          <p:cNvPr id="3" name="Espace réservé du contenu 2"/>
          <p:cNvSpPr>
            <a:spLocks noGrp="1"/>
          </p:cNvSpPr>
          <p:nvPr>
            <p:ph idx="1"/>
          </p:nvPr>
        </p:nvSpPr>
        <p:spPr>
          <a:xfrm>
            <a:off x="385010" y="1341761"/>
            <a:ext cx="11806989" cy="5215450"/>
          </a:xfrm>
        </p:spPr>
        <p:txBody>
          <a:bodyPr anchor="t">
            <a:noAutofit/>
          </a:bodyPr>
          <a:lstStyle/>
          <a:p>
            <a:pPr marL="0" marR="0">
              <a:lnSpc>
                <a:spcPts val="4800"/>
              </a:lnSpc>
              <a:spcBef>
                <a:spcPts val="0"/>
              </a:spcBef>
              <a:spcAft>
                <a:spcPts val="0"/>
              </a:spcAft>
            </a:pPr>
            <a:r>
              <a:rPr lang="fr-FR" sz="3200" dirty="0">
                <a:latin typeface="Arial" panose="020B0604020202020204" pitchFamily="34" charset="0"/>
                <a:cs typeface="Arial" panose="020B0604020202020204" pitchFamily="34" charset="0"/>
              </a:rPr>
              <a:t>Définir les précautions complémentaires</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0" marR="0">
              <a:lnSpc>
                <a:spcPts val="4800"/>
              </a:lnSpc>
              <a:spcBef>
                <a:spcPts val="0"/>
              </a:spcBef>
              <a:spcAft>
                <a:spcPts val="0"/>
              </a:spcAft>
            </a:pPr>
            <a:r>
              <a:rPr lang="fr-FR" sz="3200" dirty="0">
                <a:latin typeface="Arial" panose="020B0604020202020204" pitchFamily="34" charset="0"/>
                <a:cs typeface="Arial" panose="020B0604020202020204" pitchFamily="34" charset="0"/>
              </a:rPr>
              <a:t>Décrire les différentes composantes des précautions complémentaires</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0">
              <a:lnSpc>
                <a:spcPts val="4800"/>
              </a:lnSpc>
              <a:spcBef>
                <a:spcPts val="0"/>
              </a:spcBef>
            </a:pPr>
            <a:r>
              <a:rPr lang="fr-FR" sz="3200" dirty="0">
                <a:latin typeface="Arial" panose="020B0604020202020204" pitchFamily="34" charset="0"/>
                <a:cs typeface="Arial" panose="020B0604020202020204" pitchFamily="34" charset="0"/>
              </a:rPr>
              <a:t>Citer les différentes mesures d’hygiène applicables aux accompagnants et aux visiteurs</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0" marR="0">
              <a:lnSpc>
                <a:spcPts val="4800"/>
              </a:lnSpc>
              <a:spcBef>
                <a:spcPts val="0"/>
              </a:spcBef>
              <a:spcAft>
                <a:spcPts val="0"/>
              </a:spcAft>
            </a:pPr>
            <a:r>
              <a:rPr lang="fr-FR" sz="3200" dirty="0">
                <a:latin typeface="Arial" panose="020B0604020202020204" pitchFamily="34" charset="0"/>
                <a:cs typeface="Arial" panose="020B0604020202020204" pitchFamily="34" charset="0"/>
              </a:rPr>
              <a:t>Décrire les conditions d’instauration des précautions complémentaires</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0" marR="0">
              <a:lnSpc>
                <a:spcPts val="4800"/>
              </a:lnSpc>
              <a:spcBef>
                <a:spcPts val="0"/>
              </a:spcBef>
              <a:spcAft>
                <a:spcPts val="0"/>
              </a:spcAft>
            </a:pPr>
            <a:r>
              <a:rPr lang="fr-FR" sz="3200" dirty="0">
                <a:latin typeface="Arial" panose="020B0604020202020204" pitchFamily="34" charset="0"/>
                <a:cs typeface="Arial" panose="020B0604020202020204" pitchFamily="34" charset="0"/>
              </a:rPr>
              <a:t>Décrire les conditions d’arrêt des précautions complémentaires</a:t>
            </a:r>
            <a:endParaRPr lang="en-US" sz="32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343981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04" y="0"/>
            <a:ext cx="11257089" cy="1325563"/>
          </a:xfrm>
        </p:spPr>
        <p:txBody>
          <a:bodyPr>
            <a:normAutofit/>
          </a:bodyPr>
          <a:lstStyle/>
          <a:p>
            <a:pPr algn="ctr"/>
            <a:r>
              <a:rPr lang="fr-FR" sz="4200" b="1" dirty="0">
                <a:latin typeface="+mn-lt"/>
              </a:rPr>
              <a:t>Conséquences des précautions complémentaires sur la qualité des soins</a:t>
            </a:r>
            <a:endParaRPr lang="en-US" sz="4200" dirty="0">
              <a:latin typeface="+mn-lt"/>
            </a:endParaRPr>
          </a:p>
        </p:txBody>
      </p:sp>
      <p:sp>
        <p:nvSpPr>
          <p:cNvPr id="3" name="Espace réservé du contenu 2"/>
          <p:cNvSpPr>
            <a:spLocks noGrp="1"/>
          </p:cNvSpPr>
          <p:nvPr>
            <p:ph idx="1"/>
          </p:nvPr>
        </p:nvSpPr>
        <p:spPr>
          <a:xfrm>
            <a:off x="421105" y="1594498"/>
            <a:ext cx="11257088" cy="4806302"/>
          </a:xfrm>
        </p:spPr>
        <p:txBody>
          <a:bodyPr>
            <a:noAutofit/>
          </a:bodyPr>
          <a:lstStyle/>
          <a:p>
            <a:pPr lvl="1" algn="just">
              <a:lnSpc>
                <a:spcPct val="150000"/>
              </a:lnSpc>
            </a:pPr>
            <a:r>
              <a:rPr lang="fr-FR" sz="3200" dirty="0"/>
              <a:t>Moins de visites de leur famille et de leurs amis:  les patients se sentent souvent seuls et cela nuit au soutien affectif nécessaire</a:t>
            </a:r>
          </a:p>
          <a:p>
            <a:pPr lvl="1" algn="just">
              <a:lnSpc>
                <a:spcPct val="150000"/>
              </a:lnSpc>
            </a:pPr>
            <a:endParaRPr lang="en-US" sz="1050" dirty="0"/>
          </a:p>
          <a:p>
            <a:pPr lvl="1" algn="just">
              <a:lnSpc>
                <a:spcPct val="150000"/>
              </a:lnSpc>
            </a:pPr>
            <a:r>
              <a:rPr lang="fr-FR" sz="3200" dirty="0"/>
              <a:t>Troubles psychologiques liés à l'isolement : anxiété, dépression, repli sur soi-même</a:t>
            </a:r>
            <a:endParaRPr lang="en-US" sz="3200" dirty="0"/>
          </a:p>
        </p:txBody>
      </p:sp>
    </p:spTree>
    <p:extLst>
      <p:ext uri="{BB962C8B-B14F-4D97-AF65-F5344CB8AC3E}">
        <p14:creationId xmlns:p14="http://schemas.microsoft.com/office/powerpoint/2010/main" val="24990673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68707943-F4F8-4869-8671-D948ACA72DF9}"/>
              </a:ext>
            </a:extLst>
          </p:cNvPr>
          <p:cNvSpPr>
            <a:spLocks noGrp="1"/>
          </p:cNvSpPr>
          <p:nvPr>
            <p:ph type="body" idx="1"/>
          </p:nvPr>
        </p:nvSpPr>
        <p:spPr>
          <a:xfrm>
            <a:off x="831850" y="2440187"/>
            <a:ext cx="10515600" cy="1500187"/>
          </a:xfrm>
        </p:spPr>
        <p:txBody>
          <a:bodyPr anchor="ctr">
            <a:normAutofit/>
          </a:bodyPr>
          <a:lstStyle/>
          <a:p>
            <a:pPr algn="ctr"/>
            <a:r>
              <a:rPr lang="fr-FR" sz="5400" b="1" dirty="0">
                <a:solidFill>
                  <a:schemeClr val="tx1"/>
                </a:solidFill>
              </a:rPr>
              <a:t>Conclusion</a:t>
            </a:r>
            <a:endParaRPr lang="en-US" sz="5400" dirty="0">
              <a:solidFill>
                <a:schemeClr val="tx1"/>
              </a:solidFill>
            </a:endParaRPr>
          </a:p>
        </p:txBody>
      </p:sp>
    </p:spTree>
    <p:extLst>
      <p:ext uri="{BB962C8B-B14F-4D97-AF65-F5344CB8AC3E}">
        <p14:creationId xmlns:p14="http://schemas.microsoft.com/office/powerpoint/2010/main" val="8061686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8640" y="0"/>
            <a:ext cx="11247120" cy="1325563"/>
          </a:xfrm>
        </p:spPr>
        <p:txBody>
          <a:bodyPr>
            <a:normAutofit/>
          </a:bodyPr>
          <a:lstStyle/>
          <a:p>
            <a:r>
              <a:rPr lang="fr-FR" b="1" dirty="0">
                <a:latin typeface="+mn-lt"/>
              </a:rPr>
              <a:t>Conclusion</a:t>
            </a:r>
          </a:p>
        </p:txBody>
      </p:sp>
      <p:sp>
        <p:nvSpPr>
          <p:cNvPr id="3" name="Espace réservé du contenu 2"/>
          <p:cNvSpPr>
            <a:spLocks noGrp="1"/>
          </p:cNvSpPr>
          <p:nvPr>
            <p:ph idx="1"/>
          </p:nvPr>
        </p:nvSpPr>
        <p:spPr>
          <a:xfrm>
            <a:off x="391886" y="1325563"/>
            <a:ext cx="11403874" cy="5205866"/>
          </a:xfrm>
        </p:spPr>
        <p:txBody>
          <a:bodyPr anchor="t">
            <a:normAutofit/>
          </a:bodyPr>
          <a:lstStyle/>
          <a:p>
            <a:pPr>
              <a:lnSpc>
                <a:spcPct val="100000"/>
              </a:lnSpc>
            </a:pPr>
            <a:r>
              <a:rPr lang="fr-FR" altLang="en-US" sz="3000" dirty="0"/>
              <a:t>Priorité aux précautions Standard</a:t>
            </a:r>
          </a:p>
          <a:p>
            <a:pPr>
              <a:lnSpc>
                <a:spcPct val="100000"/>
              </a:lnSpc>
            </a:pPr>
            <a:r>
              <a:rPr lang="fr-FR" altLang="en-US" sz="3000" dirty="0"/>
              <a:t>Les précautions complémentaires sont  des moyens efficaces de prévention de la transmission croisée</a:t>
            </a:r>
          </a:p>
          <a:p>
            <a:pPr>
              <a:lnSpc>
                <a:spcPct val="100000"/>
              </a:lnSpc>
            </a:pPr>
            <a:r>
              <a:rPr lang="fr-FR" altLang="en-US" sz="3000" dirty="0"/>
              <a:t>Ces précautions doivent s’appuyer</a:t>
            </a:r>
          </a:p>
          <a:p>
            <a:pPr lvl="1">
              <a:lnSpc>
                <a:spcPct val="100000"/>
              </a:lnSpc>
            </a:pPr>
            <a:r>
              <a:rPr lang="fr-FR" altLang="en-US" sz="3000" dirty="0"/>
              <a:t>sur un (ou des) protocoles</a:t>
            </a:r>
          </a:p>
          <a:p>
            <a:pPr lvl="1">
              <a:lnSpc>
                <a:spcPct val="100000"/>
              </a:lnSpc>
            </a:pPr>
            <a:r>
              <a:rPr lang="fr-FR" altLang="en-US" sz="3000" dirty="0"/>
              <a:t>sur des moyens d’information performants</a:t>
            </a:r>
          </a:p>
          <a:p>
            <a:pPr>
              <a:lnSpc>
                <a:spcPct val="100000"/>
              </a:lnSpc>
            </a:pPr>
            <a:endParaRPr lang="fr-FR" dirty="0"/>
          </a:p>
        </p:txBody>
      </p:sp>
      <p:sp>
        <p:nvSpPr>
          <p:cNvPr id="4" name="Rectangle 4"/>
          <p:cNvSpPr>
            <a:spLocks noChangeArrowheads="1"/>
          </p:cNvSpPr>
          <p:nvPr/>
        </p:nvSpPr>
        <p:spPr bwMode="auto">
          <a:xfrm>
            <a:off x="2743200" y="5105400"/>
            <a:ext cx="6897688" cy="1130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0" fontAlgn="base" hangingPunct="0">
              <a:spcBef>
                <a:spcPct val="0"/>
              </a:spcBef>
              <a:spcAft>
                <a:spcPct val="0"/>
              </a:spcAft>
            </a:pPr>
            <a:r>
              <a:rPr lang="fr-FR" altLang="en-US" sz="4400" dirty="0">
                <a:solidFill>
                  <a:srgbClr val="000000"/>
                </a:solidFill>
                <a:latin typeface="+mn-lt"/>
              </a:rPr>
              <a:t>« PC » = Communiquer</a:t>
            </a:r>
          </a:p>
        </p:txBody>
      </p:sp>
    </p:spTree>
    <p:extLst>
      <p:ext uri="{BB962C8B-B14F-4D97-AF65-F5344CB8AC3E}">
        <p14:creationId xmlns:p14="http://schemas.microsoft.com/office/powerpoint/2010/main" val="8692063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332509" y="1122363"/>
            <a:ext cx="11565081" cy="2387600"/>
          </a:xfrm>
        </p:spPr>
        <p:txBody>
          <a:bodyPr/>
          <a:lstStyle/>
          <a:p>
            <a:r>
              <a:rPr lang="fr-FR" b="1" dirty="0"/>
              <a:t>LES ISOLEMENTS PROTECTEURS</a:t>
            </a:r>
            <a:endParaRPr lang="fr-FR" dirty="0"/>
          </a:p>
        </p:txBody>
      </p:sp>
      <p:sp>
        <p:nvSpPr>
          <p:cNvPr id="5" name="Sous-titre 4"/>
          <p:cNvSpPr>
            <a:spLocks noGrp="1"/>
          </p:cNvSpPr>
          <p:nvPr>
            <p:ph type="subTitle" idx="1"/>
          </p:nvPr>
        </p:nvSpPr>
        <p:spPr/>
        <p:txBody>
          <a:bodyPr/>
          <a:lstStyle/>
          <a:p>
            <a:endParaRPr lang="fr-FR"/>
          </a:p>
        </p:txBody>
      </p:sp>
    </p:spTree>
    <p:extLst>
      <p:ext uri="{BB962C8B-B14F-4D97-AF65-F5344CB8AC3E}">
        <p14:creationId xmlns:p14="http://schemas.microsoft.com/office/powerpoint/2010/main" val="13982475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1028700"/>
          </a:xfrm>
        </p:spPr>
        <p:txBody>
          <a:bodyPr>
            <a:normAutofit/>
          </a:bodyPr>
          <a:lstStyle/>
          <a:p>
            <a:pPr algn="ctr"/>
            <a:r>
              <a:rPr lang="fr-FR" b="1" dirty="0"/>
              <a:t>LES ISOLEMENTS PROTECTEURS (1/6)</a:t>
            </a:r>
          </a:p>
        </p:txBody>
      </p:sp>
      <p:sp>
        <p:nvSpPr>
          <p:cNvPr id="3" name="Espace réservé du contenu 2"/>
          <p:cNvSpPr>
            <a:spLocks noGrp="1"/>
          </p:cNvSpPr>
          <p:nvPr>
            <p:ph idx="1"/>
          </p:nvPr>
        </p:nvSpPr>
        <p:spPr>
          <a:xfrm>
            <a:off x="207817" y="1028702"/>
            <a:ext cx="11804073" cy="5714998"/>
          </a:xfrm>
        </p:spPr>
        <p:txBody>
          <a:bodyPr>
            <a:normAutofit/>
          </a:bodyPr>
          <a:lstStyle/>
          <a:p>
            <a:pPr marL="0" indent="0">
              <a:buNone/>
            </a:pPr>
            <a:r>
              <a:rPr lang="fr-FR" b="1" dirty="0"/>
              <a:t>	</a:t>
            </a:r>
            <a:r>
              <a:rPr lang="fr-FR" b="1" u="sng" dirty="0"/>
              <a:t>But</a:t>
            </a:r>
            <a:r>
              <a:rPr lang="fr-FR" b="1" dirty="0"/>
              <a:t> : protéger le malade des germes de l’environnement.</a:t>
            </a:r>
          </a:p>
          <a:p>
            <a:pPr marL="0" indent="0">
              <a:buNone/>
            </a:pPr>
            <a:r>
              <a:rPr lang="fr-FR" b="1" dirty="0"/>
              <a:t>	Exemple : aspergillose</a:t>
            </a:r>
          </a:p>
          <a:p>
            <a:pPr marL="0" indent="0">
              <a:buNone/>
            </a:pPr>
            <a:r>
              <a:rPr lang="fr-FR" b="1" dirty="0"/>
              <a:t>La transmission du germe se fait par contact direct ou indirect.</a:t>
            </a:r>
          </a:p>
          <a:p>
            <a:pPr marL="0" indent="0">
              <a:buNone/>
            </a:pPr>
            <a:r>
              <a:rPr lang="fr-FR" b="1" dirty="0"/>
              <a:t>		</a:t>
            </a:r>
          </a:p>
          <a:p>
            <a:pPr marL="0" indent="0">
              <a:buNone/>
            </a:pPr>
            <a:r>
              <a:rPr lang="fr-FR" b="1" dirty="0">
                <a:solidFill>
                  <a:srgbClr val="FF0000"/>
                </a:solidFill>
              </a:rPr>
              <a:t>Les indications sont :</a:t>
            </a:r>
          </a:p>
          <a:p>
            <a:pPr marL="0" indent="0">
              <a:buNone/>
            </a:pPr>
            <a:r>
              <a:rPr lang="fr-FR" b="1" dirty="0"/>
              <a:t>Malades immunodéprimés soit à cause de :</a:t>
            </a:r>
          </a:p>
          <a:p>
            <a:pPr marL="0" indent="0">
              <a:buNone/>
            </a:pPr>
            <a:r>
              <a:rPr lang="fr-FR" b="1" dirty="0">
                <a:solidFill>
                  <a:srgbClr val="0070C0"/>
                </a:solidFill>
              </a:rPr>
              <a:t>* leur pathologie :</a:t>
            </a:r>
          </a:p>
          <a:p>
            <a:pPr marL="0" indent="0">
              <a:buNone/>
            </a:pPr>
            <a:r>
              <a:rPr lang="fr-FR" dirty="0">
                <a:solidFill>
                  <a:srgbClr val="0070C0"/>
                </a:solidFill>
              </a:rPr>
              <a:t>prématurés, dialysés, grand brûlés, SIDA, leucémie …</a:t>
            </a:r>
          </a:p>
          <a:p>
            <a:pPr marL="0" indent="0">
              <a:buNone/>
            </a:pPr>
            <a:r>
              <a:rPr lang="fr-FR" b="1" dirty="0">
                <a:solidFill>
                  <a:srgbClr val="0070C0"/>
                </a:solidFill>
              </a:rPr>
              <a:t>* à la suite d’un traitement :</a:t>
            </a:r>
          </a:p>
          <a:p>
            <a:pPr marL="0" indent="0">
              <a:buNone/>
            </a:pPr>
            <a:r>
              <a:rPr lang="fr-FR" dirty="0">
                <a:solidFill>
                  <a:srgbClr val="0070C0"/>
                </a:solidFill>
              </a:rPr>
              <a:t>chimiothérapie, radiothérapie, greffe …</a:t>
            </a:r>
          </a:p>
          <a:p>
            <a:pPr marL="0" indent="0">
              <a:buNone/>
            </a:pPr>
            <a:r>
              <a:rPr lang="fr-FR" b="1" dirty="0">
                <a:solidFill>
                  <a:srgbClr val="0070C0"/>
                </a:solidFill>
              </a:rPr>
              <a:t>Le niveau d’isolement est fonction du degré d’immunodépression</a:t>
            </a:r>
            <a:endParaRPr lang="fr-FR" dirty="0">
              <a:solidFill>
                <a:srgbClr val="0070C0"/>
              </a:solidFill>
            </a:endParaRPr>
          </a:p>
        </p:txBody>
      </p:sp>
    </p:spTree>
    <p:extLst>
      <p:ext uri="{BB962C8B-B14F-4D97-AF65-F5344CB8AC3E}">
        <p14:creationId xmlns:p14="http://schemas.microsoft.com/office/powerpoint/2010/main" val="3281148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1007918"/>
          </a:xfrm>
        </p:spPr>
        <p:txBody>
          <a:bodyPr>
            <a:normAutofit/>
          </a:bodyPr>
          <a:lstStyle/>
          <a:p>
            <a:pPr algn="ctr"/>
            <a:r>
              <a:rPr lang="fr-FR" b="1" dirty="0"/>
              <a:t>LES ISOLEMENTS PROTECTEURS (2/6)</a:t>
            </a:r>
            <a:endParaRPr lang="fr-FR" dirty="0"/>
          </a:p>
        </p:txBody>
      </p:sp>
      <p:sp>
        <p:nvSpPr>
          <p:cNvPr id="3" name="Espace réservé du contenu 2"/>
          <p:cNvSpPr>
            <a:spLocks noGrp="1"/>
          </p:cNvSpPr>
          <p:nvPr>
            <p:ph idx="1"/>
          </p:nvPr>
        </p:nvSpPr>
        <p:spPr>
          <a:xfrm>
            <a:off x="207817" y="1132609"/>
            <a:ext cx="11762509" cy="5579918"/>
          </a:xfrm>
        </p:spPr>
        <p:txBody>
          <a:bodyPr>
            <a:normAutofit fontScale="92500" lnSpcReduction="10000"/>
          </a:bodyPr>
          <a:lstStyle/>
          <a:p>
            <a:pPr marL="0" indent="0">
              <a:buNone/>
            </a:pPr>
            <a:r>
              <a:rPr lang="fr-FR" b="1" i="0" u="none" strike="noStrike" baseline="0" dirty="0">
                <a:solidFill>
                  <a:srgbClr val="FF0000"/>
                </a:solidFill>
                <a:latin typeface="Arial" panose="020B0604020202020204" pitchFamily="34" charset="0"/>
              </a:rPr>
              <a:t>Moyens préconisés</a:t>
            </a:r>
          </a:p>
          <a:p>
            <a:pPr marL="0" indent="0">
              <a:buNone/>
            </a:pPr>
            <a:r>
              <a:rPr lang="fr-FR" b="0" i="0" u="none" strike="noStrike" baseline="0" dirty="0">
                <a:solidFill>
                  <a:srgbClr val="3333CD"/>
                </a:solidFill>
                <a:latin typeface="Arial" panose="020B0604020202020204" pitchFamily="34" charset="0"/>
              </a:rPr>
              <a:t>- </a:t>
            </a:r>
            <a:r>
              <a:rPr lang="fr-FR" b="1" i="0" u="none" strike="noStrike" baseline="0" dirty="0">
                <a:solidFill>
                  <a:srgbClr val="000000"/>
                </a:solidFill>
                <a:latin typeface="Arial" panose="020B0604020202020204" pitchFamily="34" charset="0"/>
              </a:rPr>
              <a:t>cas d’aplasie médullaires profondes et longues</a:t>
            </a:r>
          </a:p>
          <a:p>
            <a:pPr marL="0" indent="0">
              <a:buNone/>
            </a:pPr>
            <a:r>
              <a:rPr lang="fr-FR" b="1" i="0" u="none" strike="noStrike" baseline="0" dirty="0">
                <a:solidFill>
                  <a:srgbClr val="3333CD"/>
                </a:solidFill>
                <a:latin typeface="Arial" panose="020B0604020202020204" pitchFamily="34" charset="0"/>
              </a:rPr>
              <a:t>* chambre avec filtration de l’air, SAS d’entrée avec</a:t>
            </a:r>
            <a:r>
              <a:rPr lang="fr-FR" b="1" i="0" u="none" strike="noStrike" dirty="0">
                <a:solidFill>
                  <a:srgbClr val="3333CD"/>
                </a:solidFill>
                <a:latin typeface="Arial" panose="020B0604020202020204" pitchFamily="34" charset="0"/>
              </a:rPr>
              <a:t> </a:t>
            </a:r>
            <a:r>
              <a:rPr lang="fr-FR" b="1" i="0" u="none" strike="noStrike" baseline="0" dirty="0">
                <a:solidFill>
                  <a:srgbClr val="3333CD"/>
                </a:solidFill>
                <a:latin typeface="Arial" panose="020B0604020202020204" pitchFamily="34" charset="0"/>
              </a:rPr>
              <a:t>pression positive et flux d’air laminaire</a:t>
            </a:r>
          </a:p>
          <a:p>
            <a:pPr marL="0" indent="0">
              <a:buNone/>
            </a:pPr>
            <a:r>
              <a:rPr lang="fr-FR" b="1" i="0" u="none" strike="noStrike" baseline="0" dirty="0">
                <a:solidFill>
                  <a:srgbClr val="000000"/>
                </a:solidFill>
                <a:latin typeface="Arial" panose="020B0604020202020204" pitchFamily="34" charset="0"/>
              </a:rPr>
              <a:t>- chambre seule et WC personnel obligatoire</a:t>
            </a:r>
          </a:p>
          <a:p>
            <a:pPr marL="0" indent="0">
              <a:buNone/>
            </a:pPr>
            <a:r>
              <a:rPr lang="fr-FR" b="0" i="0" u="none" strike="noStrike" baseline="0" dirty="0">
                <a:solidFill>
                  <a:srgbClr val="000000"/>
                </a:solidFill>
                <a:latin typeface="Arial" panose="020B0604020202020204" pitchFamily="34" charset="0"/>
              </a:rPr>
              <a:t>- </a:t>
            </a:r>
            <a:r>
              <a:rPr lang="fr-FR" b="1" i="0" u="none" strike="noStrike" baseline="0" dirty="0">
                <a:solidFill>
                  <a:srgbClr val="000000"/>
                </a:solidFill>
                <a:latin typeface="Arial" panose="020B0604020202020204" pitchFamily="34" charset="0"/>
              </a:rPr>
              <a:t>la tenue du soignant:</a:t>
            </a:r>
          </a:p>
          <a:p>
            <a:pPr marL="0" indent="0">
              <a:buNone/>
            </a:pPr>
            <a:r>
              <a:rPr lang="fr-FR" b="1" i="0" u="none" strike="noStrike" baseline="0" dirty="0">
                <a:solidFill>
                  <a:srgbClr val="3333CD"/>
                </a:solidFill>
                <a:latin typeface="Arial" panose="020B0604020202020204" pitchFamily="34" charset="0"/>
              </a:rPr>
              <a:t>* Coiffe pour les cheveux</a:t>
            </a:r>
          </a:p>
          <a:p>
            <a:pPr marL="0" indent="0">
              <a:buNone/>
            </a:pPr>
            <a:r>
              <a:rPr lang="fr-FR" b="1" i="0" u="none" strike="noStrike" baseline="0" dirty="0">
                <a:solidFill>
                  <a:srgbClr val="3333CD"/>
                </a:solidFill>
                <a:latin typeface="Arial" panose="020B0604020202020204" pitchFamily="34" charset="0"/>
              </a:rPr>
              <a:t>* Blouse de préférence stérile changée chaque fois</a:t>
            </a:r>
            <a:r>
              <a:rPr lang="fr-FR" b="1" i="0" u="none" strike="noStrike" dirty="0">
                <a:solidFill>
                  <a:srgbClr val="3333CD"/>
                </a:solidFill>
                <a:latin typeface="Arial" panose="020B0604020202020204" pitchFamily="34" charset="0"/>
              </a:rPr>
              <a:t> </a:t>
            </a:r>
            <a:r>
              <a:rPr lang="fr-FR" b="1" i="0" u="none" strike="noStrike" baseline="0" dirty="0">
                <a:solidFill>
                  <a:srgbClr val="3333CD"/>
                </a:solidFill>
                <a:latin typeface="Arial" panose="020B0604020202020204" pitchFamily="34" charset="0"/>
              </a:rPr>
              <a:t>que l’on pénètre</a:t>
            </a:r>
            <a:r>
              <a:rPr lang="fr-FR" b="1" i="0" u="none" strike="noStrike" dirty="0">
                <a:solidFill>
                  <a:srgbClr val="3333CD"/>
                </a:solidFill>
                <a:latin typeface="Arial" panose="020B0604020202020204" pitchFamily="34" charset="0"/>
              </a:rPr>
              <a:t> </a:t>
            </a:r>
            <a:r>
              <a:rPr lang="fr-FR" b="1" i="0" u="none" strike="noStrike" baseline="0" dirty="0">
                <a:solidFill>
                  <a:srgbClr val="3333CD"/>
                </a:solidFill>
                <a:latin typeface="Arial" panose="020B0604020202020204" pitchFamily="34" charset="0"/>
              </a:rPr>
              <a:t>dans la zone d’isolement</a:t>
            </a:r>
          </a:p>
          <a:p>
            <a:pPr marL="0" indent="0">
              <a:buNone/>
            </a:pPr>
            <a:r>
              <a:rPr lang="fr-FR" b="1" i="0" u="none" strike="noStrike" baseline="0" dirty="0">
                <a:solidFill>
                  <a:srgbClr val="3333CD"/>
                </a:solidFill>
                <a:latin typeface="Arial" panose="020B0604020202020204" pitchFamily="34" charset="0"/>
              </a:rPr>
              <a:t>* </a:t>
            </a:r>
            <a:r>
              <a:rPr lang="fr-FR" b="1" i="0" u="none" strike="noStrike" baseline="0" dirty="0" err="1">
                <a:solidFill>
                  <a:srgbClr val="3333CD"/>
                </a:solidFill>
                <a:latin typeface="Arial" panose="020B0604020202020204" pitchFamily="34" charset="0"/>
              </a:rPr>
              <a:t>Surchausses</a:t>
            </a:r>
            <a:endParaRPr lang="fr-FR" b="1" i="0" u="none" strike="noStrike" baseline="0" dirty="0">
              <a:solidFill>
                <a:srgbClr val="3333CD"/>
              </a:solidFill>
              <a:latin typeface="Arial" panose="020B0604020202020204" pitchFamily="34" charset="0"/>
            </a:endParaRPr>
          </a:p>
          <a:p>
            <a:pPr marL="0" indent="0">
              <a:buNone/>
            </a:pPr>
            <a:r>
              <a:rPr lang="fr-FR" b="1" i="0" u="none" strike="noStrike" baseline="0" dirty="0">
                <a:solidFill>
                  <a:srgbClr val="3333CD"/>
                </a:solidFill>
                <a:latin typeface="Arial" panose="020B0604020202020204" pitchFamily="34" charset="0"/>
              </a:rPr>
              <a:t>* Masque obligatoire</a:t>
            </a:r>
          </a:p>
          <a:p>
            <a:pPr marL="0" indent="0">
              <a:buNone/>
            </a:pPr>
            <a:r>
              <a:rPr lang="fr-FR" b="0" i="0" u="none" strike="noStrike" baseline="0" dirty="0">
                <a:solidFill>
                  <a:srgbClr val="000000"/>
                </a:solidFill>
                <a:latin typeface="Arial" panose="020B0604020202020204" pitchFamily="34" charset="0"/>
              </a:rPr>
              <a:t>- </a:t>
            </a:r>
            <a:r>
              <a:rPr lang="fr-FR" b="1" i="0" u="none" strike="noStrike" baseline="0" dirty="0">
                <a:solidFill>
                  <a:srgbClr val="000000"/>
                </a:solidFill>
                <a:latin typeface="Arial" panose="020B0604020202020204" pitchFamily="34" charset="0"/>
              </a:rPr>
              <a:t>le linge du patient doit être propre et emballé.</a:t>
            </a:r>
          </a:p>
          <a:p>
            <a:pPr marL="0" indent="0">
              <a:buNone/>
            </a:pPr>
            <a:r>
              <a:rPr lang="fr-FR" b="0" i="0" u="none" strike="noStrike" baseline="0" dirty="0">
                <a:solidFill>
                  <a:srgbClr val="000000"/>
                </a:solidFill>
                <a:latin typeface="Arial" panose="020B0604020202020204" pitchFamily="34" charset="0"/>
              </a:rPr>
              <a:t>- </a:t>
            </a:r>
            <a:r>
              <a:rPr lang="fr-FR" b="1" i="0" u="none" strike="noStrike" baseline="0" dirty="0">
                <a:solidFill>
                  <a:srgbClr val="000000"/>
                </a:solidFill>
                <a:latin typeface="Arial" panose="020B0604020202020204" pitchFamily="34" charset="0"/>
              </a:rPr>
              <a:t>pas de vêtement personnel.</a:t>
            </a:r>
            <a:endParaRPr lang="fr-FR" dirty="0"/>
          </a:p>
        </p:txBody>
      </p:sp>
    </p:spTree>
    <p:extLst>
      <p:ext uri="{BB962C8B-B14F-4D97-AF65-F5344CB8AC3E}">
        <p14:creationId xmlns:p14="http://schemas.microsoft.com/office/powerpoint/2010/main" val="21020140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14300"/>
            <a:ext cx="10515600" cy="768928"/>
          </a:xfrm>
        </p:spPr>
        <p:txBody>
          <a:bodyPr>
            <a:normAutofit/>
          </a:bodyPr>
          <a:lstStyle/>
          <a:p>
            <a:pPr algn="ctr"/>
            <a:r>
              <a:rPr lang="fr-FR" b="1" dirty="0"/>
              <a:t>LES ISOLEMENTS PROTECTEURS (3/6)</a:t>
            </a:r>
            <a:endParaRPr lang="fr-FR" dirty="0"/>
          </a:p>
        </p:txBody>
      </p:sp>
      <p:sp>
        <p:nvSpPr>
          <p:cNvPr id="3" name="Espace réservé du contenu 2"/>
          <p:cNvSpPr>
            <a:spLocks noGrp="1"/>
          </p:cNvSpPr>
          <p:nvPr>
            <p:ph idx="1"/>
          </p:nvPr>
        </p:nvSpPr>
        <p:spPr>
          <a:xfrm>
            <a:off x="238991" y="1143000"/>
            <a:ext cx="11114809" cy="5548745"/>
          </a:xfrm>
        </p:spPr>
        <p:txBody>
          <a:bodyPr>
            <a:normAutofit/>
          </a:bodyPr>
          <a:lstStyle/>
          <a:p>
            <a:pPr marL="0" indent="0">
              <a:lnSpc>
                <a:spcPct val="150000"/>
              </a:lnSpc>
              <a:buNone/>
            </a:pPr>
            <a:r>
              <a:rPr lang="fr-FR" i="0" u="none" strike="noStrike" baseline="0" dirty="0">
                <a:latin typeface="Arial" panose="020B0604020202020204" pitchFamily="34" charset="0"/>
              </a:rPr>
              <a:t>- </a:t>
            </a:r>
            <a:r>
              <a:rPr lang="fr-FR" b="1" i="0" u="none" strike="noStrike" baseline="0" dirty="0">
                <a:latin typeface="Arial" panose="020B0604020202020204" pitchFamily="34" charset="0"/>
              </a:rPr>
              <a:t>Le lavage des mains</a:t>
            </a:r>
            <a:r>
              <a:rPr lang="fr-FR" i="0" u="none" strike="noStrike" baseline="0" dirty="0">
                <a:latin typeface="Arial" panose="020B0604020202020204" pitchFamily="34" charset="0"/>
              </a:rPr>
              <a:t>: obligatoire avec un savon antiseptique</a:t>
            </a:r>
            <a:r>
              <a:rPr lang="fr-FR" i="0" u="none" strike="noStrike" dirty="0">
                <a:latin typeface="Arial" panose="020B0604020202020204" pitchFamily="34" charset="0"/>
              </a:rPr>
              <a:t> </a:t>
            </a:r>
            <a:r>
              <a:rPr lang="fr-FR" i="0" u="none" strike="noStrike" baseline="0" dirty="0">
                <a:latin typeface="Arial" panose="020B0604020202020204" pitchFamily="34" charset="0"/>
              </a:rPr>
              <a:t>avant l’entrée dans la pièce d’isolement</a:t>
            </a:r>
          </a:p>
          <a:p>
            <a:pPr>
              <a:lnSpc>
                <a:spcPct val="150000"/>
              </a:lnSpc>
              <a:buFontTx/>
              <a:buChar char="-"/>
            </a:pPr>
            <a:r>
              <a:rPr lang="fr-FR" b="1" i="0" u="none" strike="noStrike" baseline="0" dirty="0">
                <a:latin typeface="Arial" panose="020B0604020202020204" pitchFamily="34" charset="0"/>
              </a:rPr>
              <a:t>la vaisselle</a:t>
            </a:r>
            <a:r>
              <a:rPr lang="fr-FR" i="0" u="none" strike="noStrike" baseline="0" dirty="0">
                <a:latin typeface="Arial" panose="020B0604020202020204" pitchFamily="34" charset="0"/>
              </a:rPr>
              <a:t> doit être si possible à usage unique</a:t>
            </a:r>
            <a:r>
              <a:rPr lang="fr-FR" i="0" u="none" strike="noStrike" dirty="0">
                <a:latin typeface="Arial" panose="020B0604020202020204" pitchFamily="34" charset="0"/>
              </a:rPr>
              <a:t> </a:t>
            </a:r>
            <a:r>
              <a:rPr lang="fr-FR" i="0" u="none" strike="noStrike" baseline="0" dirty="0">
                <a:latin typeface="Arial" panose="020B0604020202020204" pitchFamily="34" charset="0"/>
              </a:rPr>
              <a:t>ou</a:t>
            </a:r>
            <a:r>
              <a:rPr lang="fr-FR" i="0" u="none" strike="noStrike" dirty="0">
                <a:latin typeface="Arial" panose="020B0604020202020204" pitchFamily="34" charset="0"/>
              </a:rPr>
              <a:t> </a:t>
            </a:r>
            <a:r>
              <a:rPr lang="fr-FR" i="0" u="none" strike="noStrike" baseline="0" dirty="0">
                <a:latin typeface="Arial" panose="020B0604020202020204" pitchFamily="34" charset="0"/>
              </a:rPr>
              <a:t>soigneusement décontaminée</a:t>
            </a:r>
            <a:endParaRPr lang="fr-FR" dirty="0">
              <a:latin typeface="Arial" panose="020B0604020202020204" pitchFamily="34" charset="0"/>
            </a:endParaRPr>
          </a:p>
          <a:p>
            <a:pPr>
              <a:lnSpc>
                <a:spcPct val="150000"/>
              </a:lnSpc>
              <a:buFontTx/>
              <a:buChar char="-"/>
            </a:pPr>
            <a:r>
              <a:rPr lang="fr-FR" b="1" i="0" u="none" strike="noStrike" baseline="0" dirty="0">
                <a:latin typeface="Arial" panose="020B0604020202020204" pitchFamily="34" charset="0"/>
              </a:rPr>
              <a:t>tout ce qui entre dans la chambre </a:t>
            </a:r>
            <a:r>
              <a:rPr lang="fr-FR" i="0" u="none" strike="noStrike" baseline="0" dirty="0">
                <a:latin typeface="Arial" panose="020B0604020202020204" pitchFamily="34" charset="0"/>
              </a:rPr>
              <a:t>(tensiomètre, stéthoscope,</a:t>
            </a:r>
            <a:r>
              <a:rPr lang="fr-FR" i="0" u="none" strike="noStrike" dirty="0">
                <a:latin typeface="Arial" panose="020B0604020202020204" pitchFamily="34" charset="0"/>
              </a:rPr>
              <a:t> </a:t>
            </a:r>
            <a:r>
              <a:rPr lang="fr-FR" i="0" u="none" strike="noStrike" baseline="0" dirty="0">
                <a:latin typeface="Arial" panose="020B0604020202020204" pitchFamily="34" charset="0"/>
              </a:rPr>
              <a:t>thermomètre …) doit être soigneusement décontaminé.</a:t>
            </a:r>
          </a:p>
        </p:txBody>
      </p:sp>
    </p:spTree>
    <p:extLst>
      <p:ext uri="{BB962C8B-B14F-4D97-AF65-F5344CB8AC3E}">
        <p14:creationId xmlns:p14="http://schemas.microsoft.com/office/powerpoint/2010/main" val="33759351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LES ISOLEMENTS PROTECTEURS (4/6)</a:t>
            </a:r>
            <a:endParaRPr lang="fr-FR" dirty="0"/>
          </a:p>
        </p:txBody>
      </p:sp>
      <p:sp>
        <p:nvSpPr>
          <p:cNvPr id="3" name="Espace réservé du contenu 2"/>
          <p:cNvSpPr>
            <a:spLocks noGrp="1"/>
          </p:cNvSpPr>
          <p:nvPr>
            <p:ph idx="1"/>
          </p:nvPr>
        </p:nvSpPr>
        <p:spPr>
          <a:xfrm>
            <a:off x="135082" y="1825624"/>
            <a:ext cx="11866418" cy="4824557"/>
          </a:xfrm>
        </p:spPr>
        <p:txBody>
          <a:bodyPr>
            <a:normAutofit/>
          </a:bodyPr>
          <a:lstStyle/>
          <a:p>
            <a:pPr marL="0" indent="0">
              <a:buNone/>
            </a:pPr>
            <a:r>
              <a:rPr lang="fr-FR" i="0" u="none" strike="noStrike" baseline="0" dirty="0">
                <a:latin typeface="Arial" panose="020B0604020202020204" pitchFamily="34" charset="0"/>
              </a:rPr>
              <a:t>- </a:t>
            </a:r>
            <a:r>
              <a:rPr lang="fr-FR" b="1" i="0" u="none" strike="noStrike" baseline="0" dirty="0">
                <a:latin typeface="Arial" panose="020B0604020202020204" pitchFamily="34" charset="0"/>
              </a:rPr>
              <a:t>alimentation</a:t>
            </a:r>
            <a:r>
              <a:rPr lang="fr-FR" i="0" u="none" strike="noStrike" baseline="0" dirty="0">
                <a:latin typeface="Arial" panose="020B0604020202020204" pitchFamily="34" charset="0"/>
              </a:rPr>
              <a:t>: jamais d’aliments crus</a:t>
            </a:r>
            <a:r>
              <a:rPr lang="fr-FR" i="0" u="none" strike="noStrike" dirty="0">
                <a:latin typeface="Arial" panose="020B0604020202020204" pitchFamily="34" charset="0"/>
              </a:rPr>
              <a:t> </a:t>
            </a:r>
            <a:r>
              <a:rPr lang="fr-FR" i="0" u="none" strike="noStrike" baseline="0" dirty="0">
                <a:latin typeface="Arial" panose="020B0604020202020204" pitchFamily="34" charset="0"/>
              </a:rPr>
              <a:t>(fromages, produits laitiers frais, crudités, salade …).</a:t>
            </a:r>
          </a:p>
          <a:p>
            <a:pPr marL="0" indent="0">
              <a:buNone/>
            </a:pPr>
            <a:r>
              <a:rPr lang="fr-FR" i="0" u="none" strike="noStrike" baseline="0" dirty="0">
                <a:latin typeface="Arial" panose="020B0604020202020204" pitchFamily="34" charset="0"/>
              </a:rPr>
              <a:t>Les aliments seront cuits et préparés stérilement</a:t>
            </a:r>
            <a:r>
              <a:rPr lang="fr-FR" i="0" u="none" strike="noStrike" dirty="0">
                <a:latin typeface="Arial" panose="020B0604020202020204" pitchFamily="34" charset="0"/>
              </a:rPr>
              <a:t> </a:t>
            </a:r>
            <a:r>
              <a:rPr lang="fr-FR" i="0" u="none" strike="noStrike" baseline="0" dirty="0">
                <a:latin typeface="Arial" panose="020B0604020202020204" pitchFamily="34" charset="0"/>
              </a:rPr>
              <a:t>(« cocotte minute » par exemple)</a:t>
            </a:r>
          </a:p>
          <a:p>
            <a:pPr marL="0" indent="0">
              <a:buNone/>
            </a:pPr>
            <a:r>
              <a:rPr lang="fr-FR" i="0" u="none" strike="noStrike" baseline="0" dirty="0">
                <a:latin typeface="Arial" panose="020B0604020202020204" pitchFamily="34" charset="0"/>
              </a:rPr>
              <a:t>- </a:t>
            </a:r>
            <a:r>
              <a:rPr lang="fr-FR" b="1" i="0" u="none" strike="noStrike" baseline="0" dirty="0">
                <a:latin typeface="Arial" panose="020B0604020202020204" pitchFamily="34" charset="0"/>
              </a:rPr>
              <a:t>boisson</a:t>
            </a:r>
            <a:r>
              <a:rPr lang="fr-FR" i="0" u="none" strike="noStrike" baseline="0" dirty="0">
                <a:latin typeface="Arial" panose="020B0604020202020204" pitchFamily="34" charset="0"/>
              </a:rPr>
              <a:t> : eau filtrée ou pasteurisée</a:t>
            </a:r>
          </a:p>
          <a:p>
            <a:pPr marL="0" indent="0">
              <a:buNone/>
            </a:pPr>
            <a:r>
              <a:rPr lang="fr-FR" i="0" u="none" strike="noStrike" baseline="0" dirty="0">
                <a:latin typeface="Arial" panose="020B0604020202020204" pitchFamily="34" charset="0"/>
              </a:rPr>
              <a:t>- </a:t>
            </a:r>
            <a:r>
              <a:rPr lang="fr-FR" b="1" i="0" u="none" strike="noStrike" baseline="0" dirty="0">
                <a:latin typeface="Arial" panose="020B0604020202020204" pitchFamily="34" charset="0"/>
              </a:rPr>
              <a:t>soins d’hygiène ou soins techniques </a:t>
            </a:r>
            <a:r>
              <a:rPr lang="fr-FR" i="0" u="none" strike="noStrike" baseline="0" dirty="0">
                <a:latin typeface="Arial" panose="020B0604020202020204" pitchFamily="34" charset="0"/>
              </a:rPr>
              <a:t>: rigoureusement aseptiques</a:t>
            </a:r>
          </a:p>
          <a:p>
            <a:pPr marL="0" indent="0">
              <a:buNone/>
            </a:pPr>
            <a:r>
              <a:rPr lang="fr-FR" i="0" u="none" strike="noStrike" baseline="0" dirty="0">
                <a:latin typeface="Arial" panose="020B0604020202020204" pitchFamily="34" charset="0"/>
              </a:rPr>
              <a:t>- </a:t>
            </a:r>
            <a:r>
              <a:rPr lang="fr-FR" b="1" i="0" u="none" strike="noStrike" baseline="0" dirty="0">
                <a:latin typeface="Arial" panose="020B0604020202020204" pitchFamily="34" charset="0"/>
              </a:rPr>
              <a:t>objets personnels </a:t>
            </a:r>
            <a:r>
              <a:rPr lang="fr-FR" i="0" u="none" strike="noStrike" baseline="0" dirty="0">
                <a:latin typeface="Arial" panose="020B0604020202020204" pitchFamily="34" charset="0"/>
              </a:rPr>
              <a:t>: livres, jouets.</a:t>
            </a:r>
          </a:p>
          <a:p>
            <a:pPr marL="0" indent="0">
              <a:buNone/>
            </a:pPr>
            <a:r>
              <a:rPr lang="fr-FR" i="0" u="none" strike="noStrike" baseline="0" dirty="0">
                <a:latin typeface="Arial" panose="020B0604020202020204" pitchFamily="34" charset="0"/>
              </a:rPr>
              <a:t>Ils doivent être désinfectés avant d’entrer dans la chambre.</a:t>
            </a:r>
          </a:p>
          <a:p>
            <a:pPr marL="0" indent="0">
              <a:buNone/>
            </a:pPr>
            <a:r>
              <a:rPr lang="fr-FR" i="0" u="none" strike="noStrike" baseline="0" dirty="0">
                <a:latin typeface="Arial" panose="020B0604020202020204" pitchFamily="34" charset="0"/>
              </a:rPr>
              <a:t>Eviter le bois et les peluches;</a:t>
            </a:r>
            <a:endParaRPr lang="fr-FR" dirty="0"/>
          </a:p>
        </p:txBody>
      </p:sp>
    </p:spTree>
    <p:extLst>
      <p:ext uri="{BB962C8B-B14F-4D97-AF65-F5344CB8AC3E}">
        <p14:creationId xmlns:p14="http://schemas.microsoft.com/office/powerpoint/2010/main" val="40694799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LES ISOLEMENTS PROTECTEURS (5/6)</a:t>
            </a:r>
            <a:endParaRPr lang="fr-FR" dirty="0"/>
          </a:p>
        </p:txBody>
      </p:sp>
      <p:sp>
        <p:nvSpPr>
          <p:cNvPr id="3" name="Espace réservé du contenu 2"/>
          <p:cNvSpPr>
            <a:spLocks noGrp="1"/>
          </p:cNvSpPr>
          <p:nvPr>
            <p:ph idx="1"/>
          </p:nvPr>
        </p:nvSpPr>
        <p:spPr/>
        <p:txBody>
          <a:bodyPr>
            <a:normAutofit/>
          </a:bodyPr>
          <a:lstStyle/>
          <a:p>
            <a:pPr marL="0" indent="0">
              <a:buNone/>
            </a:pPr>
            <a:r>
              <a:rPr lang="fr-FR" b="0" i="0" u="none" strike="noStrike" baseline="0" dirty="0">
                <a:solidFill>
                  <a:srgbClr val="000000"/>
                </a:solidFill>
                <a:latin typeface="Arial" panose="020B0604020202020204" pitchFamily="34" charset="0"/>
              </a:rPr>
              <a:t>- </a:t>
            </a:r>
            <a:r>
              <a:rPr lang="fr-FR" b="1" i="0" u="none" strike="noStrike" baseline="0" dirty="0">
                <a:solidFill>
                  <a:srgbClr val="000000"/>
                </a:solidFill>
                <a:latin typeface="Arial" panose="020B0604020202020204" pitchFamily="34" charset="0"/>
              </a:rPr>
              <a:t>Visites limitées au maximum</a:t>
            </a:r>
            <a:r>
              <a:rPr lang="fr-FR" i="0" u="none" strike="noStrike" baseline="0" dirty="0">
                <a:solidFill>
                  <a:srgbClr val="000000"/>
                </a:solidFill>
                <a:latin typeface="Arial" panose="020B0604020202020204" pitchFamily="34" charset="0"/>
              </a:rPr>
              <a:t> avec :</a:t>
            </a:r>
          </a:p>
          <a:p>
            <a:pPr marL="0" indent="0">
              <a:buNone/>
            </a:pPr>
            <a:r>
              <a:rPr lang="fr-FR" i="0" u="none" strike="noStrike" baseline="0" dirty="0">
                <a:solidFill>
                  <a:srgbClr val="000000"/>
                </a:solidFill>
                <a:latin typeface="Arial" panose="020B0604020202020204" pitchFamily="34" charset="0"/>
              </a:rPr>
              <a:t>* lavage des mains avec antiseptique avant d’entrer</a:t>
            </a:r>
          </a:p>
          <a:p>
            <a:pPr marL="0" indent="0">
              <a:buNone/>
            </a:pPr>
            <a:r>
              <a:rPr lang="fr-FR" i="0" u="none" strike="noStrike" baseline="0" dirty="0">
                <a:solidFill>
                  <a:srgbClr val="000000"/>
                </a:solidFill>
                <a:latin typeface="Arial" panose="020B0604020202020204" pitchFamily="34" charset="0"/>
              </a:rPr>
              <a:t>* masque</a:t>
            </a:r>
          </a:p>
          <a:p>
            <a:pPr marL="0" indent="0">
              <a:buNone/>
            </a:pPr>
            <a:r>
              <a:rPr lang="fr-FR" i="0" u="none" strike="noStrike" baseline="0" dirty="0">
                <a:solidFill>
                  <a:srgbClr val="000000"/>
                </a:solidFill>
                <a:latin typeface="Arial" panose="020B0604020202020204" pitchFamily="34" charset="0"/>
              </a:rPr>
              <a:t>* coiffe</a:t>
            </a:r>
          </a:p>
          <a:p>
            <a:pPr marL="0" indent="0">
              <a:buNone/>
            </a:pPr>
            <a:r>
              <a:rPr lang="fr-FR" i="0" u="none" strike="noStrike" baseline="0" dirty="0">
                <a:solidFill>
                  <a:srgbClr val="000000"/>
                </a:solidFill>
                <a:latin typeface="Arial" panose="020B0604020202020204" pitchFamily="34" charset="0"/>
              </a:rPr>
              <a:t>* </a:t>
            </a:r>
            <a:r>
              <a:rPr lang="fr-FR" i="0" u="none" strike="noStrike" baseline="0" dirty="0" err="1">
                <a:solidFill>
                  <a:srgbClr val="000000"/>
                </a:solidFill>
                <a:latin typeface="Arial" panose="020B0604020202020204" pitchFamily="34" charset="0"/>
              </a:rPr>
              <a:t>Surblouse</a:t>
            </a:r>
            <a:r>
              <a:rPr lang="fr-FR" i="0" u="none" strike="noStrike" baseline="0" dirty="0">
                <a:solidFill>
                  <a:srgbClr val="000000"/>
                </a:solidFill>
                <a:latin typeface="Arial" panose="020B0604020202020204" pitchFamily="34" charset="0"/>
              </a:rPr>
              <a:t> stérile</a:t>
            </a:r>
          </a:p>
          <a:p>
            <a:pPr marL="0" indent="0">
              <a:buNone/>
            </a:pPr>
            <a:endParaRPr lang="fr-FR" i="0" u="none" strike="noStrike" baseline="0" dirty="0">
              <a:solidFill>
                <a:srgbClr val="000000"/>
              </a:solidFill>
              <a:latin typeface="Arial" panose="020B0604020202020204" pitchFamily="34" charset="0"/>
            </a:endParaRPr>
          </a:p>
          <a:p>
            <a:pPr marL="0" indent="0">
              <a:buNone/>
            </a:pPr>
            <a:r>
              <a:rPr lang="fr-FR" i="0" u="none" strike="noStrike" baseline="0" dirty="0">
                <a:solidFill>
                  <a:srgbClr val="000000"/>
                </a:solidFill>
                <a:latin typeface="Arial" panose="020B0604020202020204" pitchFamily="34" charset="0"/>
              </a:rPr>
              <a:t>- </a:t>
            </a:r>
            <a:r>
              <a:rPr lang="fr-FR" b="1" i="0" u="none" strike="noStrike" baseline="0" dirty="0">
                <a:solidFill>
                  <a:srgbClr val="000000"/>
                </a:solidFill>
                <a:latin typeface="Arial" panose="020B0604020202020204" pitchFamily="34" charset="0"/>
              </a:rPr>
              <a:t>transport du malade</a:t>
            </a:r>
            <a:r>
              <a:rPr lang="fr-FR" i="0" u="none" strike="noStrike" baseline="0" dirty="0">
                <a:solidFill>
                  <a:srgbClr val="000000"/>
                </a:solidFill>
                <a:latin typeface="Arial" panose="020B0604020202020204" pitchFamily="34" charset="0"/>
              </a:rPr>
              <a:t> à limiter au maximum et uniquement</a:t>
            </a:r>
            <a:r>
              <a:rPr lang="fr-FR" i="0" u="none" strike="noStrike" dirty="0">
                <a:solidFill>
                  <a:srgbClr val="000000"/>
                </a:solidFill>
                <a:latin typeface="Arial" panose="020B0604020202020204" pitchFamily="34" charset="0"/>
              </a:rPr>
              <a:t> </a:t>
            </a:r>
            <a:r>
              <a:rPr lang="fr-FR" i="0" u="none" strike="noStrike" baseline="0" dirty="0">
                <a:solidFill>
                  <a:srgbClr val="000000"/>
                </a:solidFill>
                <a:latin typeface="Arial" panose="020B0604020202020204" pitchFamily="34" charset="0"/>
              </a:rPr>
              <a:t>s’il est indispensable.</a:t>
            </a:r>
          </a:p>
        </p:txBody>
      </p:sp>
    </p:spTree>
    <p:extLst>
      <p:ext uri="{BB962C8B-B14F-4D97-AF65-F5344CB8AC3E}">
        <p14:creationId xmlns:p14="http://schemas.microsoft.com/office/powerpoint/2010/main" val="2732891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LES ISOLEMENTS PROTECTEURS (6/6)</a:t>
            </a:r>
            <a:endParaRPr lang="fr-FR" dirty="0"/>
          </a:p>
        </p:txBody>
      </p:sp>
      <p:sp>
        <p:nvSpPr>
          <p:cNvPr id="3" name="Espace réservé du contenu 2"/>
          <p:cNvSpPr>
            <a:spLocks noGrp="1"/>
          </p:cNvSpPr>
          <p:nvPr>
            <p:ph idx="1"/>
          </p:nvPr>
        </p:nvSpPr>
        <p:spPr>
          <a:xfrm>
            <a:off x="838200" y="1825624"/>
            <a:ext cx="10515600" cy="4803775"/>
          </a:xfrm>
        </p:spPr>
        <p:txBody>
          <a:bodyPr>
            <a:normAutofit/>
          </a:bodyPr>
          <a:lstStyle/>
          <a:p>
            <a:pPr marL="0" indent="0">
              <a:buNone/>
            </a:pPr>
            <a:r>
              <a:rPr lang="fr-FR" i="0" u="none" strike="noStrike" baseline="0" dirty="0">
                <a:solidFill>
                  <a:srgbClr val="000000"/>
                </a:solidFill>
                <a:latin typeface="Arial" panose="020B0604020202020204" pitchFamily="34" charset="0"/>
              </a:rPr>
              <a:t>Dans ce cas :</a:t>
            </a:r>
          </a:p>
          <a:p>
            <a:pPr marL="0" indent="0">
              <a:buNone/>
            </a:pPr>
            <a:r>
              <a:rPr lang="fr-FR" i="0" u="none" strike="noStrike" baseline="0" dirty="0">
                <a:solidFill>
                  <a:srgbClr val="3333CD"/>
                </a:solidFill>
                <a:latin typeface="Arial" panose="020B0604020202020204" pitchFamily="34" charset="0"/>
              </a:rPr>
              <a:t>* lui faire porter un masque</a:t>
            </a:r>
          </a:p>
          <a:p>
            <a:pPr marL="0" indent="0">
              <a:buNone/>
            </a:pPr>
            <a:r>
              <a:rPr lang="fr-FR" i="0" u="none" strike="noStrike" baseline="0" dirty="0">
                <a:solidFill>
                  <a:srgbClr val="3333CD"/>
                </a:solidFill>
                <a:latin typeface="Arial" panose="020B0604020202020204" pitchFamily="34" charset="0"/>
              </a:rPr>
              <a:t>* l’enrouler dans un drap stérile</a:t>
            </a:r>
          </a:p>
          <a:p>
            <a:pPr marL="0" indent="0">
              <a:buNone/>
            </a:pPr>
            <a:r>
              <a:rPr lang="fr-FR" i="0" u="none" strike="noStrike" baseline="0" dirty="0">
                <a:solidFill>
                  <a:srgbClr val="3333CD"/>
                </a:solidFill>
                <a:latin typeface="Arial" panose="020B0604020202020204" pitchFamily="34" charset="0"/>
              </a:rPr>
              <a:t>* désinfecter le véhicule avant le transport</a:t>
            </a:r>
          </a:p>
          <a:p>
            <a:pPr marL="0" indent="0">
              <a:buNone/>
            </a:pPr>
            <a:r>
              <a:rPr lang="fr-FR" i="0" u="none" strike="noStrike" baseline="0" dirty="0">
                <a:solidFill>
                  <a:srgbClr val="3333CD"/>
                </a:solidFill>
                <a:latin typeface="Arial" panose="020B0604020202020204" pitchFamily="34" charset="0"/>
              </a:rPr>
              <a:t>* éviter les attentes et désinfecter le local de réception</a:t>
            </a:r>
          </a:p>
          <a:p>
            <a:pPr marL="0" indent="0">
              <a:buNone/>
            </a:pPr>
            <a:endParaRPr lang="fr-FR" i="0" u="none" strike="noStrike" baseline="0" dirty="0">
              <a:solidFill>
                <a:srgbClr val="3333CD"/>
              </a:solidFill>
              <a:latin typeface="Arial" panose="020B0604020202020204" pitchFamily="34" charset="0"/>
            </a:endParaRPr>
          </a:p>
          <a:p>
            <a:pPr marL="0" indent="0">
              <a:buNone/>
            </a:pPr>
            <a:r>
              <a:rPr lang="fr-FR" i="0" u="none" strike="noStrike" baseline="0" dirty="0">
                <a:solidFill>
                  <a:srgbClr val="000000"/>
                </a:solidFill>
                <a:latin typeface="Arial" panose="020B0604020202020204" pitchFamily="34" charset="0"/>
              </a:rPr>
              <a:t>- </a:t>
            </a:r>
            <a:r>
              <a:rPr lang="fr-FR" b="1" i="0" u="none" strike="noStrike" baseline="0" dirty="0">
                <a:solidFill>
                  <a:srgbClr val="000000"/>
                </a:solidFill>
                <a:latin typeface="Arial" panose="020B0604020202020204" pitchFamily="34" charset="0"/>
              </a:rPr>
              <a:t>désinfection rigoureuse quotidienne de la chambre</a:t>
            </a:r>
            <a:r>
              <a:rPr lang="fr-FR" i="0" u="none" strike="noStrike" baseline="0" dirty="0">
                <a:solidFill>
                  <a:srgbClr val="000000"/>
                </a:solidFill>
                <a:latin typeface="Arial" panose="020B0604020202020204" pitchFamily="34" charset="0"/>
              </a:rPr>
              <a:t>.</a:t>
            </a:r>
          </a:p>
          <a:p>
            <a:pPr marL="0" indent="0">
              <a:buNone/>
            </a:pPr>
            <a:r>
              <a:rPr lang="fr-FR" i="0" u="none" strike="noStrike" baseline="0" dirty="0">
                <a:solidFill>
                  <a:srgbClr val="000000"/>
                </a:solidFill>
                <a:latin typeface="Arial" panose="020B0604020202020204" pitchFamily="34" charset="0"/>
              </a:rPr>
              <a:t>Pas de désinfection au départ mais surtout avant l’arrivée du patient.</a:t>
            </a:r>
            <a:endParaRPr lang="fr-FR" dirty="0"/>
          </a:p>
        </p:txBody>
      </p:sp>
    </p:spTree>
    <p:extLst>
      <p:ext uri="{BB962C8B-B14F-4D97-AF65-F5344CB8AC3E}">
        <p14:creationId xmlns:p14="http://schemas.microsoft.com/office/powerpoint/2010/main" val="249231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011" y="16198"/>
            <a:ext cx="10968789" cy="1325563"/>
          </a:xfrm>
        </p:spPr>
        <p:txBody>
          <a:bodyPr/>
          <a:lstStyle/>
          <a:p>
            <a:r>
              <a:rPr lang="fr-FR" b="1" dirty="0">
                <a:latin typeface="+mn-lt"/>
              </a:rPr>
              <a:t>Plan</a:t>
            </a:r>
            <a:endParaRPr lang="en-US" b="1" dirty="0">
              <a:latin typeface="+mn-lt"/>
            </a:endParaRPr>
          </a:p>
        </p:txBody>
      </p:sp>
      <p:sp>
        <p:nvSpPr>
          <p:cNvPr id="3" name="Espace réservé du contenu 2"/>
          <p:cNvSpPr>
            <a:spLocks noGrp="1"/>
          </p:cNvSpPr>
          <p:nvPr>
            <p:ph idx="1"/>
          </p:nvPr>
        </p:nvSpPr>
        <p:spPr>
          <a:xfrm>
            <a:off x="385011" y="1341761"/>
            <a:ext cx="11405936" cy="5372548"/>
          </a:xfrm>
        </p:spPr>
        <p:txBody>
          <a:bodyPr anchor="t">
            <a:normAutofit/>
          </a:bodyPr>
          <a:lstStyle/>
          <a:p>
            <a:pPr marL="0" marR="0" algn="just">
              <a:lnSpc>
                <a:spcPct val="120000"/>
              </a:lnSpc>
              <a:spcBef>
                <a:spcPts val="0"/>
              </a:spcBef>
              <a:spcAft>
                <a:spcPts val="0"/>
              </a:spcAft>
            </a:pPr>
            <a:r>
              <a:rPr lang="fr-FR" sz="3200" dirty="0">
                <a:ea typeface="Times New Roman" panose="02020603050405020304" pitchFamily="18" charset="0"/>
              </a:rPr>
              <a:t>Eléments de précautions complémentaires</a:t>
            </a:r>
          </a:p>
          <a:p>
            <a:pPr marL="0" marR="0" algn="just">
              <a:lnSpc>
                <a:spcPct val="120000"/>
              </a:lnSpc>
              <a:spcBef>
                <a:spcPts val="0"/>
              </a:spcBef>
              <a:spcAft>
                <a:spcPts val="0"/>
              </a:spcAft>
            </a:pPr>
            <a:r>
              <a:rPr lang="fr-FR" sz="3200" dirty="0">
                <a:ea typeface="Times New Roman" panose="02020603050405020304" pitchFamily="18" charset="0"/>
              </a:rPr>
              <a:t>Modes de transmission et types de précautions complémentaires</a:t>
            </a:r>
          </a:p>
          <a:p>
            <a:pPr marL="0" algn="just">
              <a:lnSpc>
                <a:spcPct val="120000"/>
              </a:lnSpc>
              <a:spcBef>
                <a:spcPts val="0"/>
              </a:spcBef>
            </a:pPr>
            <a:r>
              <a:rPr lang="fr-FR" sz="3200" dirty="0"/>
              <a:t>Instauration et arrêt des précautions complémentaires</a:t>
            </a:r>
          </a:p>
          <a:p>
            <a:pPr marL="0" algn="just">
              <a:lnSpc>
                <a:spcPct val="120000"/>
              </a:lnSpc>
              <a:spcBef>
                <a:spcPts val="0"/>
              </a:spcBef>
            </a:pPr>
            <a:r>
              <a:rPr lang="fr-FR" sz="3200" dirty="0"/>
              <a:t>Conséquences des précautions complémentaires sur la qualité des soins</a:t>
            </a:r>
          </a:p>
          <a:p>
            <a:pPr marL="0" algn="just">
              <a:lnSpc>
                <a:spcPct val="120000"/>
              </a:lnSpc>
              <a:spcBef>
                <a:spcPts val="0"/>
              </a:spcBef>
            </a:pPr>
            <a:r>
              <a:rPr lang="fr-FR" sz="3200" dirty="0">
                <a:ea typeface="Times New Roman" panose="02020603050405020304" pitchFamily="18" charset="0"/>
              </a:rPr>
              <a:t>Conclusion</a:t>
            </a:r>
          </a:p>
          <a:p>
            <a:pPr marL="0" algn="just">
              <a:lnSpc>
                <a:spcPct val="150000"/>
              </a:lnSpc>
              <a:spcBef>
                <a:spcPts val="0"/>
              </a:spcBef>
            </a:pPr>
            <a:endParaRPr lang="fr-FR" dirty="0">
              <a:latin typeface="Times New Roman" panose="02020603050405020304" pitchFamily="18" charset="0"/>
              <a:ea typeface="Times New Roman" panose="02020603050405020304" pitchFamily="18" charset="0"/>
            </a:endParaRPr>
          </a:p>
          <a:p>
            <a:pPr marL="0" algn="just">
              <a:lnSpc>
                <a:spcPct val="150000"/>
              </a:lnSpc>
              <a:spcBef>
                <a:spcPts val="0"/>
              </a:spcBef>
            </a:pPr>
            <a:endParaRPr lang="fr-FR" dirty="0">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66469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lgn="ctr">
              <a:buNone/>
            </a:pPr>
            <a:endParaRPr lang="fr-FR" sz="6000" b="1" dirty="0"/>
          </a:p>
          <a:p>
            <a:pPr marL="0" indent="0" algn="ctr">
              <a:buNone/>
            </a:pPr>
            <a:r>
              <a:rPr lang="fr-FR" sz="6000" b="1" dirty="0"/>
              <a:t>JE VOUS REMERCIE!!!</a:t>
            </a:r>
          </a:p>
        </p:txBody>
      </p:sp>
    </p:spTree>
    <p:extLst>
      <p:ext uri="{BB962C8B-B14F-4D97-AF65-F5344CB8AC3E}">
        <p14:creationId xmlns:p14="http://schemas.microsoft.com/office/powerpoint/2010/main" val="165246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326" y="0"/>
            <a:ext cx="11381874" cy="1325563"/>
          </a:xfrm>
        </p:spPr>
        <p:txBody>
          <a:bodyPr>
            <a:normAutofit/>
          </a:bodyPr>
          <a:lstStyle/>
          <a:p>
            <a:r>
              <a:rPr lang="fr-FR" sz="4200" b="1" dirty="0">
                <a:solidFill>
                  <a:prstClr val="black"/>
                </a:solidFill>
                <a:latin typeface="Calibri" panose="020F0502020204030204"/>
              </a:rPr>
              <a:t>Eléments des précautions complémentaires</a:t>
            </a:r>
            <a:endParaRPr lang="en-US" sz="4200" dirty="0">
              <a:latin typeface="+mn-lt"/>
            </a:endParaRPr>
          </a:p>
        </p:txBody>
      </p:sp>
      <p:sp>
        <p:nvSpPr>
          <p:cNvPr id="3" name="Espace réservé du contenu 2"/>
          <p:cNvSpPr>
            <a:spLocks noGrp="1"/>
          </p:cNvSpPr>
          <p:nvPr>
            <p:ph idx="1"/>
          </p:nvPr>
        </p:nvSpPr>
        <p:spPr>
          <a:xfrm>
            <a:off x="505326" y="989962"/>
            <a:ext cx="11686674" cy="5279774"/>
          </a:xfrm>
        </p:spPr>
        <p:txBody>
          <a:bodyPr anchor="t">
            <a:noAutofit/>
          </a:bodyPr>
          <a:lstStyle/>
          <a:p>
            <a:pPr>
              <a:lnSpc>
                <a:spcPct val="150000"/>
              </a:lnSpc>
              <a:buFont typeface="Wingdings" panose="05000000000000000000" pitchFamily="2" charset="2"/>
              <a:buChar char="v"/>
            </a:pPr>
            <a:r>
              <a:rPr lang="fr-FR" sz="3200" b="1" dirty="0">
                <a:solidFill>
                  <a:srgbClr val="FF0000"/>
                </a:solidFill>
              </a:rPr>
              <a:t> Hébergement </a:t>
            </a:r>
            <a:r>
              <a:rPr lang="fr-FR" sz="3200" dirty="0">
                <a:solidFill>
                  <a:srgbClr val="FF0000"/>
                </a:solidFill>
              </a:rPr>
              <a:t>:</a:t>
            </a:r>
            <a:endParaRPr lang="en-US" sz="3200" dirty="0">
              <a:solidFill>
                <a:srgbClr val="FF0000"/>
              </a:solidFill>
            </a:endParaRPr>
          </a:p>
          <a:p>
            <a:pPr>
              <a:lnSpc>
                <a:spcPct val="150000"/>
              </a:lnSpc>
            </a:pPr>
            <a:r>
              <a:rPr lang="fr-FR" sz="3200" dirty="0"/>
              <a:t>dans les hôpitaux, les chambres individuelles dotées d'installations de toilettes individuelles</a:t>
            </a:r>
            <a:endParaRPr lang="en-US" sz="3200" dirty="0"/>
          </a:p>
          <a:p>
            <a:pPr>
              <a:lnSpc>
                <a:spcPct val="150000"/>
              </a:lnSpc>
            </a:pPr>
            <a:r>
              <a:rPr lang="fr-FR" sz="3200" dirty="0"/>
              <a:t>dans certains cas où il est reconnu que les patients sont infectés par le même micro-organisme, le </a:t>
            </a:r>
            <a:r>
              <a:rPr lang="fr-FR" sz="3200" b="1" dirty="0"/>
              <a:t>regroupement en cohorte </a:t>
            </a:r>
            <a:r>
              <a:rPr lang="fr-FR" sz="3200" dirty="0"/>
              <a:t>constitue une mesure acceptable. Ex : services de maladies infectieuses, de pneumo-phtisiologie</a:t>
            </a:r>
          </a:p>
        </p:txBody>
      </p:sp>
    </p:spTree>
    <p:extLst>
      <p:ext uri="{BB962C8B-B14F-4D97-AF65-F5344CB8AC3E}">
        <p14:creationId xmlns:p14="http://schemas.microsoft.com/office/powerpoint/2010/main" val="260350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5326" y="0"/>
            <a:ext cx="11381874" cy="1325563"/>
          </a:xfrm>
        </p:spPr>
        <p:txBody>
          <a:bodyPr>
            <a:normAutofit/>
          </a:bodyPr>
          <a:lstStyle/>
          <a:p>
            <a:r>
              <a:rPr lang="fr-FR" sz="4200" b="1" dirty="0">
                <a:solidFill>
                  <a:prstClr val="black"/>
                </a:solidFill>
                <a:latin typeface="Calibri" panose="020F0502020204030204"/>
              </a:rPr>
              <a:t>Eléments des précautions complémentaires</a:t>
            </a:r>
            <a:endParaRPr lang="en-US" sz="4200" dirty="0">
              <a:latin typeface="+mn-lt"/>
            </a:endParaRPr>
          </a:p>
        </p:txBody>
      </p:sp>
      <p:sp>
        <p:nvSpPr>
          <p:cNvPr id="3" name="Espace réservé du contenu 2"/>
          <p:cNvSpPr>
            <a:spLocks noGrp="1"/>
          </p:cNvSpPr>
          <p:nvPr>
            <p:ph idx="1"/>
          </p:nvPr>
        </p:nvSpPr>
        <p:spPr>
          <a:xfrm>
            <a:off x="505326" y="1325563"/>
            <a:ext cx="11686674" cy="5279774"/>
          </a:xfrm>
        </p:spPr>
        <p:txBody>
          <a:bodyPr anchor="t">
            <a:noAutofit/>
          </a:bodyPr>
          <a:lstStyle/>
          <a:p>
            <a:pPr>
              <a:lnSpc>
                <a:spcPct val="200000"/>
              </a:lnSpc>
              <a:defRPr/>
            </a:pPr>
            <a:r>
              <a:rPr lang="fr-FR" altLang="en-US" sz="3200" dirty="0"/>
              <a:t>Le </a:t>
            </a:r>
            <a:r>
              <a:rPr lang="fr-FR" altLang="en-US" sz="3200" b="1" dirty="0"/>
              <a:t>regroupement en cohorte</a:t>
            </a:r>
            <a:r>
              <a:rPr lang="fr-FR" altLang="en-US" sz="3200" dirty="0"/>
              <a:t>: il comprend </a:t>
            </a:r>
            <a:r>
              <a:rPr lang="fr-FR" altLang="en-US" sz="3200" b="1" dirty="0"/>
              <a:t>deux volets:</a:t>
            </a:r>
            <a:endParaRPr lang="fr-FR" altLang="en-US" sz="3200" dirty="0"/>
          </a:p>
          <a:p>
            <a:pPr lvl="1">
              <a:lnSpc>
                <a:spcPct val="200000"/>
              </a:lnSpc>
              <a:buFont typeface="Wingdings" panose="05000000000000000000" pitchFamily="2" charset="2"/>
              <a:buChar char="ü"/>
              <a:defRPr/>
            </a:pPr>
            <a:r>
              <a:rPr lang="fr-FR" altLang="en-US" sz="3200" dirty="0"/>
              <a:t>le regroupement en </a:t>
            </a:r>
            <a:r>
              <a:rPr lang="fr-FR" altLang="en-US" sz="3200" b="1" dirty="0"/>
              <a:t>cohorte des patients </a:t>
            </a:r>
          </a:p>
          <a:p>
            <a:pPr lvl="1">
              <a:lnSpc>
                <a:spcPct val="200000"/>
              </a:lnSpc>
              <a:buFont typeface="Wingdings" panose="05000000000000000000" pitchFamily="2" charset="2"/>
              <a:buChar char="ü"/>
              <a:defRPr/>
            </a:pPr>
            <a:r>
              <a:rPr lang="fr-FR" altLang="en-US" sz="3200" dirty="0"/>
              <a:t>le regroupement en </a:t>
            </a:r>
            <a:r>
              <a:rPr lang="fr-FR" altLang="en-US" sz="3200" b="1" dirty="0"/>
              <a:t>cohorte du personnel</a:t>
            </a:r>
            <a:endParaRPr lang="fr-FR" altLang="en-US" sz="3200" dirty="0"/>
          </a:p>
          <a:p>
            <a:pPr marL="0" indent="0">
              <a:lnSpc>
                <a:spcPct val="200000"/>
              </a:lnSpc>
              <a:buNone/>
            </a:pPr>
            <a:endParaRPr lang="fr-FR" sz="3200" dirty="0"/>
          </a:p>
        </p:txBody>
      </p:sp>
    </p:spTree>
    <p:extLst>
      <p:ext uri="{BB962C8B-B14F-4D97-AF65-F5344CB8AC3E}">
        <p14:creationId xmlns:p14="http://schemas.microsoft.com/office/powerpoint/2010/main" val="126568564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2880</Words>
  <Application>Microsoft Office PowerPoint</Application>
  <PresentationFormat>Grand écran</PresentationFormat>
  <Paragraphs>331</Paragraphs>
  <Slides>70</Slides>
  <Notes>21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70</vt:i4>
      </vt:variant>
    </vt:vector>
  </HeadingPairs>
  <TitlesOfParts>
    <vt:vector size="77" baseType="lpstr">
      <vt:lpstr>Arial</vt:lpstr>
      <vt:lpstr>Calibri</vt:lpstr>
      <vt:lpstr>Calibri Light</vt:lpstr>
      <vt:lpstr>Times New Roman</vt:lpstr>
      <vt:lpstr>Wingdings</vt:lpstr>
      <vt:lpstr>Wingdings 3</vt:lpstr>
      <vt:lpstr>Thème Office</vt:lpstr>
      <vt:lpstr>LA PREVENTION ET LE CONTRÔLE DES IAS</vt:lpstr>
      <vt:lpstr>INTRODUCTION</vt:lpstr>
      <vt:lpstr>LES PRECAUTIONS STANDARD</vt:lpstr>
      <vt:lpstr>Présentation PowerPoint</vt:lpstr>
      <vt:lpstr>LES PRECAUTIONS COMPLEMENTAIRES</vt:lpstr>
      <vt:lpstr>Objectifs</vt:lpstr>
      <vt:lpstr>Plan</vt:lpstr>
      <vt:lpstr>Eléments des précautions complémentaires</vt:lpstr>
      <vt:lpstr>Eléments des précautions complémentaires</vt:lpstr>
      <vt:lpstr>Eléments des précautions complémentaires</vt:lpstr>
      <vt:lpstr>Eléments des précautions complémentaires</vt:lpstr>
      <vt:lpstr>Eléments des précautions complémentaires</vt:lpstr>
      <vt:lpstr>Eléments des précautions complémentaires</vt:lpstr>
      <vt:lpstr>Eléments des précautions complémentaires</vt:lpstr>
      <vt:lpstr>Eléments des précautions complémentaires</vt:lpstr>
      <vt:lpstr>Présentation PowerPoint</vt:lpstr>
      <vt:lpstr>Modes de transmission et Types de PC</vt:lpstr>
      <vt:lpstr>Présentation PowerPoint</vt:lpstr>
      <vt:lpstr>Présentation PowerPoint</vt:lpstr>
      <vt:lpstr>Précautions de type « contact »</vt:lpstr>
      <vt:lpstr>Précautions de type « contact »</vt:lpstr>
      <vt:lpstr>Précautions de type « contact »</vt:lpstr>
      <vt:lpstr>Précautions de type « contact »</vt:lpstr>
      <vt:lpstr>Précautions de type « contact »</vt:lpstr>
      <vt:lpstr>Présentation PowerPoint</vt:lpstr>
      <vt:lpstr>Présentation PowerPoint</vt:lpstr>
      <vt:lpstr>Précautions de type « contact »</vt:lpstr>
      <vt:lpstr>Précautions de type « contact »</vt:lpstr>
      <vt:lpstr>Précautions de type  « gouttelettes »</vt:lpstr>
      <vt:lpstr>Précautions de type « Gouttelettes »</vt:lpstr>
      <vt:lpstr>Précautions de type « Gouttelettes »</vt:lpstr>
      <vt:lpstr>Précautions de type « Gouttelettes »</vt:lpstr>
      <vt:lpstr>Présentation PowerPoint</vt:lpstr>
      <vt:lpstr>Présentation PowerPoint</vt:lpstr>
      <vt:lpstr>Précautions de type « Gouttelettes »</vt:lpstr>
      <vt:lpstr>Précautions de type « Gouttelettes »</vt:lpstr>
      <vt:lpstr>Précautions de type « Gouttelettes »</vt:lpstr>
      <vt:lpstr>Précautions de type « Air »</vt:lpstr>
      <vt:lpstr>Précautions de type « Air »</vt:lpstr>
      <vt:lpstr>Précautions de type « Air »</vt:lpstr>
      <vt:lpstr>Précautions de type « air »</vt:lpstr>
      <vt:lpstr>Présentation PowerPoint</vt:lpstr>
      <vt:lpstr>Présentation PowerPoint</vt:lpstr>
      <vt:lpstr>Précautions de type « Air »</vt:lpstr>
      <vt:lpstr>Précautions de type « Air »</vt:lpstr>
      <vt:lpstr>Précautions de type « Air »</vt:lpstr>
      <vt:lpstr>Précautions de type « Air »</vt:lpstr>
      <vt:lpstr>RECAPITULATIF</vt:lpstr>
      <vt:lpstr>Présentation PowerPoint</vt:lpstr>
      <vt:lpstr>Instauration des précautions complémentaires</vt:lpstr>
      <vt:lpstr>Instauration des précautions complémentaires</vt:lpstr>
      <vt:lpstr>Instauration des précautions complémentaires</vt:lpstr>
      <vt:lpstr>Instauration des précautions complémentaires</vt:lpstr>
      <vt:lpstr>Présentation PowerPoint</vt:lpstr>
      <vt:lpstr>Arrêt des précautions complémentaires</vt:lpstr>
      <vt:lpstr>Arrêt des précautions complémentaires</vt:lpstr>
      <vt:lpstr>Arrêt des précautions complémentaires</vt:lpstr>
      <vt:lpstr>Présentation PowerPoint</vt:lpstr>
      <vt:lpstr>Conséquences des précautions complémentaires sur la qualité des soins</vt:lpstr>
      <vt:lpstr>Conséquences des précautions complémentaires sur la qualité des soins</vt:lpstr>
      <vt:lpstr>Présentation PowerPoint</vt:lpstr>
      <vt:lpstr>Conclusion</vt:lpstr>
      <vt:lpstr>LES ISOLEMENTS PROTECTEURS</vt:lpstr>
      <vt:lpstr>LES ISOLEMENTS PROTECTEURS (1/6)</vt:lpstr>
      <vt:lpstr>LES ISOLEMENTS PROTECTEURS (2/6)</vt:lpstr>
      <vt:lpstr>LES ISOLEMENTS PROTECTEURS (3/6)</vt:lpstr>
      <vt:lpstr>LES ISOLEMENTS PROTECTEURS (4/6)</vt:lpstr>
      <vt:lpstr>LES ISOLEMENTS PROTECTEURS (5/6)</vt:lpstr>
      <vt:lpstr>LES ISOLEMENTS PROTECTEURS (6/6)</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PREVENTION ET LE CONTRÔLE DES IAS</dc:title>
  <dc:creator>Estelle</dc:creator>
  <cp:lastModifiedBy>Estelle TANKOANO</cp:lastModifiedBy>
  <cp:revision>18</cp:revision>
  <dcterms:created xsi:type="dcterms:W3CDTF">2019-10-15T20:26:09Z</dcterms:created>
  <dcterms:modified xsi:type="dcterms:W3CDTF">2021-03-04T15:40:42Z</dcterms:modified>
</cp:coreProperties>
</file>