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6" r:id="rId1"/>
  </p:sldMasterIdLst>
  <p:notesMasterIdLst>
    <p:notesMasterId r:id="rId106"/>
  </p:notesMasterIdLst>
  <p:handoutMasterIdLst>
    <p:handoutMasterId r:id="rId107"/>
  </p:handoutMasterIdLst>
  <p:sldIdLst>
    <p:sldId id="256" r:id="rId2"/>
    <p:sldId id="267" r:id="rId3"/>
    <p:sldId id="262" r:id="rId4"/>
    <p:sldId id="263" r:id="rId5"/>
    <p:sldId id="264" r:id="rId6"/>
    <p:sldId id="265" r:id="rId7"/>
    <p:sldId id="268" r:id="rId8"/>
    <p:sldId id="273" r:id="rId9"/>
    <p:sldId id="274" r:id="rId10"/>
    <p:sldId id="300" r:id="rId11"/>
    <p:sldId id="301" r:id="rId12"/>
    <p:sldId id="275" r:id="rId13"/>
    <p:sldId id="302" r:id="rId14"/>
    <p:sldId id="270" r:id="rId15"/>
    <p:sldId id="271" r:id="rId16"/>
    <p:sldId id="272" r:id="rId17"/>
    <p:sldId id="276" r:id="rId18"/>
    <p:sldId id="289" r:id="rId19"/>
    <p:sldId id="290" r:id="rId20"/>
    <p:sldId id="291" r:id="rId21"/>
    <p:sldId id="282" r:id="rId22"/>
    <p:sldId id="283" r:id="rId23"/>
    <p:sldId id="277" r:id="rId24"/>
    <p:sldId id="279" r:id="rId25"/>
    <p:sldId id="278" r:id="rId26"/>
    <p:sldId id="280" r:id="rId27"/>
    <p:sldId id="284" r:id="rId28"/>
    <p:sldId id="285" r:id="rId29"/>
    <p:sldId id="286" r:id="rId30"/>
    <p:sldId id="287" r:id="rId31"/>
    <p:sldId id="288" r:id="rId32"/>
    <p:sldId id="292" r:id="rId33"/>
    <p:sldId id="293" r:id="rId34"/>
    <p:sldId id="294" r:id="rId35"/>
    <p:sldId id="295" r:id="rId36"/>
    <p:sldId id="296" r:id="rId37"/>
    <p:sldId id="297" r:id="rId38"/>
    <p:sldId id="298" r:id="rId39"/>
    <p:sldId id="303" r:id="rId40"/>
    <p:sldId id="304" r:id="rId41"/>
    <p:sldId id="305" r:id="rId42"/>
    <p:sldId id="306" r:id="rId43"/>
    <p:sldId id="307" r:id="rId44"/>
    <p:sldId id="308" r:id="rId45"/>
    <p:sldId id="309" r:id="rId46"/>
    <p:sldId id="310" r:id="rId47"/>
    <p:sldId id="311" r:id="rId48"/>
    <p:sldId id="312" r:id="rId49"/>
    <p:sldId id="313" r:id="rId50"/>
    <p:sldId id="314" r:id="rId51"/>
    <p:sldId id="315" r:id="rId52"/>
    <p:sldId id="316" r:id="rId53"/>
    <p:sldId id="317" r:id="rId54"/>
    <p:sldId id="318" r:id="rId55"/>
    <p:sldId id="319" r:id="rId56"/>
    <p:sldId id="320" r:id="rId57"/>
    <p:sldId id="321" r:id="rId58"/>
    <p:sldId id="322" r:id="rId59"/>
    <p:sldId id="323" r:id="rId60"/>
    <p:sldId id="324" r:id="rId61"/>
    <p:sldId id="325" r:id="rId62"/>
    <p:sldId id="326" r:id="rId63"/>
    <p:sldId id="327" r:id="rId64"/>
    <p:sldId id="328" r:id="rId65"/>
    <p:sldId id="329" r:id="rId66"/>
    <p:sldId id="330" r:id="rId67"/>
    <p:sldId id="331" r:id="rId68"/>
    <p:sldId id="332" r:id="rId69"/>
    <p:sldId id="333" r:id="rId70"/>
    <p:sldId id="334" r:id="rId71"/>
    <p:sldId id="335" r:id="rId72"/>
    <p:sldId id="336" r:id="rId73"/>
    <p:sldId id="337" r:id="rId74"/>
    <p:sldId id="338" r:id="rId75"/>
    <p:sldId id="339" r:id="rId76"/>
    <p:sldId id="340" r:id="rId77"/>
    <p:sldId id="341" r:id="rId78"/>
    <p:sldId id="342" r:id="rId79"/>
    <p:sldId id="343" r:id="rId80"/>
    <p:sldId id="344" r:id="rId81"/>
    <p:sldId id="345" r:id="rId82"/>
    <p:sldId id="346" r:id="rId83"/>
    <p:sldId id="347" r:id="rId84"/>
    <p:sldId id="348" r:id="rId85"/>
    <p:sldId id="349" r:id="rId86"/>
    <p:sldId id="350" r:id="rId87"/>
    <p:sldId id="351" r:id="rId88"/>
    <p:sldId id="353" r:id="rId89"/>
    <p:sldId id="352" r:id="rId90"/>
    <p:sldId id="354" r:id="rId91"/>
    <p:sldId id="355" r:id="rId92"/>
    <p:sldId id="356" r:id="rId93"/>
    <p:sldId id="357" r:id="rId94"/>
    <p:sldId id="358" r:id="rId95"/>
    <p:sldId id="359" r:id="rId96"/>
    <p:sldId id="360" r:id="rId97"/>
    <p:sldId id="361" r:id="rId98"/>
    <p:sldId id="362" r:id="rId99"/>
    <p:sldId id="363" r:id="rId100"/>
    <p:sldId id="364" r:id="rId101"/>
    <p:sldId id="365" r:id="rId102"/>
    <p:sldId id="366" r:id="rId103"/>
    <p:sldId id="367" r:id="rId104"/>
    <p:sldId id="368" r:id="rId10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748" autoAdjust="0"/>
  </p:normalViewPr>
  <p:slideViewPr>
    <p:cSldViewPr snapToGrid="0">
      <p:cViewPr varScale="1">
        <p:scale>
          <a:sx n="68" d="100"/>
          <a:sy n="68" d="100"/>
        </p:scale>
        <p:origin x="79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handoutMaster" Target="handoutMasters/handoutMaster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C9160557-A808-4615-9016-43081BD089D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F"/>
          </a:p>
        </p:txBody>
      </p:sp>
      <p:sp>
        <p:nvSpPr>
          <p:cNvPr id="3" name="Espace réservé de la date 2">
            <a:extLst>
              <a:ext uri="{FF2B5EF4-FFF2-40B4-BE49-F238E27FC236}">
                <a16:creationId xmlns:a16="http://schemas.microsoft.com/office/drawing/2014/main" id="{EE46FB2C-CC20-4CF1-9FB1-763C1985260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7EB4CC2-D083-41C6-BA93-5E55898A2CA1}" type="datetime1">
              <a:rPr lang="fr-BF" smtClean="0"/>
              <a:t>05/06/2022</a:t>
            </a:fld>
            <a:endParaRPr lang="fr-BF"/>
          </a:p>
        </p:txBody>
      </p:sp>
      <p:sp>
        <p:nvSpPr>
          <p:cNvPr id="4" name="Espace réservé du pied de page 3">
            <a:extLst>
              <a:ext uri="{FF2B5EF4-FFF2-40B4-BE49-F238E27FC236}">
                <a16:creationId xmlns:a16="http://schemas.microsoft.com/office/drawing/2014/main" id="{FF5C51B3-F299-4E53-9CAE-8A3DBA12852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BF"/>
          </a:p>
        </p:txBody>
      </p:sp>
      <p:sp>
        <p:nvSpPr>
          <p:cNvPr id="5" name="Espace réservé du numéro de diapositive 4">
            <a:extLst>
              <a:ext uri="{FF2B5EF4-FFF2-40B4-BE49-F238E27FC236}">
                <a16:creationId xmlns:a16="http://schemas.microsoft.com/office/drawing/2014/main" id="{EFCB16DA-604D-4FBA-8EF7-FF491955D09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96A1709-B8B8-40E6-856F-FA2F1D69FEF6}" type="slidenum">
              <a:rPr lang="fr-BF" smtClean="0"/>
              <a:t>‹N°›</a:t>
            </a:fld>
            <a:endParaRPr lang="fr-BF"/>
          </a:p>
        </p:txBody>
      </p:sp>
    </p:spTree>
    <p:extLst>
      <p:ext uri="{BB962C8B-B14F-4D97-AF65-F5344CB8AC3E}">
        <p14:creationId xmlns:p14="http://schemas.microsoft.com/office/powerpoint/2010/main" val="2130675416"/>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F"/>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5EF356-255A-4C6A-AD51-B6AEC38BFC7B}" type="datetime1">
              <a:rPr lang="fr-BF" smtClean="0"/>
              <a:t>05/06/2022</a:t>
            </a:fld>
            <a:endParaRPr lang="fr-BF"/>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BF"/>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F"/>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BF"/>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82FE3B-4181-4ADB-A880-91C333819B0B}" type="slidenum">
              <a:rPr lang="fr-BF" smtClean="0"/>
              <a:t>‹N°›</a:t>
            </a:fld>
            <a:endParaRPr lang="fr-BF"/>
          </a:p>
        </p:txBody>
      </p:sp>
    </p:spTree>
    <p:extLst>
      <p:ext uri="{BB962C8B-B14F-4D97-AF65-F5344CB8AC3E}">
        <p14:creationId xmlns:p14="http://schemas.microsoft.com/office/powerpoint/2010/main" val="248893666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F" dirty="0"/>
          </a:p>
        </p:txBody>
      </p:sp>
      <p:sp>
        <p:nvSpPr>
          <p:cNvPr id="4" name="Espace réservé du numéro de diapositive 3"/>
          <p:cNvSpPr>
            <a:spLocks noGrp="1"/>
          </p:cNvSpPr>
          <p:nvPr>
            <p:ph type="sldNum" sz="quarter" idx="5"/>
          </p:nvPr>
        </p:nvSpPr>
        <p:spPr/>
        <p:txBody>
          <a:bodyPr/>
          <a:lstStyle/>
          <a:p>
            <a:fld id="{5782FE3B-4181-4ADB-A880-91C333819B0B}" type="slidenum">
              <a:rPr lang="fr-BF" smtClean="0"/>
              <a:t>6</a:t>
            </a:fld>
            <a:endParaRPr lang="fr-BF"/>
          </a:p>
        </p:txBody>
      </p:sp>
      <p:sp>
        <p:nvSpPr>
          <p:cNvPr id="5" name="Espace réservé de la date 4">
            <a:extLst>
              <a:ext uri="{FF2B5EF4-FFF2-40B4-BE49-F238E27FC236}">
                <a16:creationId xmlns:a16="http://schemas.microsoft.com/office/drawing/2014/main" id="{35D2755F-4F64-49B1-82DF-D501D57B21FA}"/>
              </a:ext>
            </a:extLst>
          </p:cNvPr>
          <p:cNvSpPr>
            <a:spLocks noGrp="1"/>
          </p:cNvSpPr>
          <p:nvPr>
            <p:ph type="dt" idx="1"/>
          </p:nvPr>
        </p:nvSpPr>
        <p:spPr/>
        <p:txBody>
          <a:bodyPr/>
          <a:lstStyle/>
          <a:p>
            <a:fld id="{3C774071-BC60-48D8-8EF5-4D4EF8433B9C}" type="datetime1">
              <a:rPr lang="fr-BF" smtClean="0"/>
              <a:t>05/06/2022</a:t>
            </a:fld>
            <a:endParaRPr lang="fr-BF"/>
          </a:p>
        </p:txBody>
      </p:sp>
    </p:spTree>
    <p:extLst>
      <p:ext uri="{BB962C8B-B14F-4D97-AF65-F5344CB8AC3E}">
        <p14:creationId xmlns:p14="http://schemas.microsoft.com/office/powerpoint/2010/main" val="2585055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F" dirty="0"/>
          </a:p>
        </p:txBody>
      </p:sp>
      <p:sp>
        <p:nvSpPr>
          <p:cNvPr id="4" name="Espace réservé du numéro de diapositive 3"/>
          <p:cNvSpPr>
            <a:spLocks noGrp="1"/>
          </p:cNvSpPr>
          <p:nvPr>
            <p:ph type="sldNum" sz="quarter" idx="5"/>
          </p:nvPr>
        </p:nvSpPr>
        <p:spPr/>
        <p:txBody>
          <a:bodyPr/>
          <a:lstStyle/>
          <a:p>
            <a:fld id="{5782FE3B-4181-4ADB-A880-91C333819B0B}" type="slidenum">
              <a:rPr lang="fr-BF" smtClean="0"/>
              <a:t>26</a:t>
            </a:fld>
            <a:endParaRPr lang="fr-BF"/>
          </a:p>
        </p:txBody>
      </p:sp>
      <p:sp>
        <p:nvSpPr>
          <p:cNvPr id="5" name="Espace réservé de la date 4">
            <a:extLst>
              <a:ext uri="{FF2B5EF4-FFF2-40B4-BE49-F238E27FC236}">
                <a16:creationId xmlns:a16="http://schemas.microsoft.com/office/drawing/2014/main" id="{B287E2FF-D558-4B21-BA8E-50A177C15B4F}"/>
              </a:ext>
            </a:extLst>
          </p:cNvPr>
          <p:cNvSpPr>
            <a:spLocks noGrp="1"/>
          </p:cNvSpPr>
          <p:nvPr>
            <p:ph type="dt" idx="1"/>
          </p:nvPr>
        </p:nvSpPr>
        <p:spPr/>
        <p:txBody>
          <a:bodyPr/>
          <a:lstStyle/>
          <a:p>
            <a:fld id="{92045DF0-D825-4D5D-B5BD-25C3C7293C46}" type="datetime1">
              <a:rPr lang="fr-BF" smtClean="0"/>
              <a:t>05/06/2022</a:t>
            </a:fld>
            <a:endParaRPr lang="fr-BF"/>
          </a:p>
        </p:txBody>
      </p:sp>
    </p:spTree>
    <p:extLst>
      <p:ext uri="{BB962C8B-B14F-4D97-AF65-F5344CB8AC3E}">
        <p14:creationId xmlns:p14="http://schemas.microsoft.com/office/powerpoint/2010/main" val="1758276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F" dirty="0"/>
          </a:p>
        </p:txBody>
      </p:sp>
      <p:sp>
        <p:nvSpPr>
          <p:cNvPr id="4" name="Espace réservé du numéro de diapositive 3"/>
          <p:cNvSpPr>
            <a:spLocks noGrp="1"/>
          </p:cNvSpPr>
          <p:nvPr>
            <p:ph type="sldNum" sz="quarter" idx="5"/>
          </p:nvPr>
        </p:nvSpPr>
        <p:spPr/>
        <p:txBody>
          <a:bodyPr/>
          <a:lstStyle/>
          <a:p>
            <a:fld id="{5782FE3B-4181-4ADB-A880-91C333819B0B}" type="slidenum">
              <a:rPr lang="fr-BF" smtClean="0"/>
              <a:t>37</a:t>
            </a:fld>
            <a:endParaRPr lang="fr-BF"/>
          </a:p>
        </p:txBody>
      </p:sp>
      <p:sp>
        <p:nvSpPr>
          <p:cNvPr id="5" name="Espace réservé de la date 4">
            <a:extLst>
              <a:ext uri="{FF2B5EF4-FFF2-40B4-BE49-F238E27FC236}">
                <a16:creationId xmlns:a16="http://schemas.microsoft.com/office/drawing/2014/main" id="{46836CB9-AFA5-4652-957F-882736B69674}"/>
              </a:ext>
            </a:extLst>
          </p:cNvPr>
          <p:cNvSpPr>
            <a:spLocks noGrp="1"/>
          </p:cNvSpPr>
          <p:nvPr>
            <p:ph type="dt" idx="1"/>
          </p:nvPr>
        </p:nvSpPr>
        <p:spPr/>
        <p:txBody>
          <a:bodyPr/>
          <a:lstStyle/>
          <a:p>
            <a:fld id="{4483510E-365E-4FC9-B062-2ED842DF5C8A}" type="datetime1">
              <a:rPr lang="fr-BF" smtClean="0"/>
              <a:t>05/06/2022</a:t>
            </a:fld>
            <a:endParaRPr lang="fr-BF"/>
          </a:p>
        </p:txBody>
      </p:sp>
    </p:spTree>
    <p:extLst>
      <p:ext uri="{BB962C8B-B14F-4D97-AF65-F5344CB8AC3E}">
        <p14:creationId xmlns:p14="http://schemas.microsoft.com/office/powerpoint/2010/main" val="8442040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F" dirty="0"/>
          </a:p>
        </p:txBody>
      </p:sp>
      <p:sp>
        <p:nvSpPr>
          <p:cNvPr id="4" name="Espace réservé du numéro de diapositive 3"/>
          <p:cNvSpPr>
            <a:spLocks noGrp="1"/>
          </p:cNvSpPr>
          <p:nvPr>
            <p:ph type="sldNum" sz="quarter" idx="5"/>
          </p:nvPr>
        </p:nvSpPr>
        <p:spPr/>
        <p:txBody>
          <a:bodyPr/>
          <a:lstStyle/>
          <a:p>
            <a:fld id="{5782FE3B-4181-4ADB-A880-91C333819B0B}" type="slidenum">
              <a:rPr lang="fr-BF" smtClean="0"/>
              <a:t>101</a:t>
            </a:fld>
            <a:endParaRPr lang="fr-BF"/>
          </a:p>
        </p:txBody>
      </p:sp>
      <p:sp>
        <p:nvSpPr>
          <p:cNvPr id="5" name="Espace réservé de la date 4">
            <a:extLst>
              <a:ext uri="{FF2B5EF4-FFF2-40B4-BE49-F238E27FC236}">
                <a16:creationId xmlns:a16="http://schemas.microsoft.com/office/drawing/2014/main" id="{CE6AE2B3-D9C6-4A13-8E64-3879B823C0A3}"/>
              </a:ext>
            </a:extLst>
          </p:cNvPr>
          <p:cNvSpPr>
            <a:spLocks noGrp="1"/>
          </p:cNvSpPr>
          <p:nvPr>
            <p:ph type="dt" idx="1"/>
          </p:nvPr>
        </p:nvSpPr>
        <p:spPr/>
        <p:txBody>
          <a:bodyPr/>
          <a:lstStyle/>
          <a:p>
            <a:fld id="{9C4B6580-4A1C-4C78-811A-88C537DCB0FC}" type="datetime1">
              <a:rPr lang="fr-BF" smtClean="0"/>
              <a:t>05/06/2022</a:t>
            </a:fld>
            <a:endParaRPr lang="fr-BF"/>
          </a:p>
        </p:txBody>
      </p:sp>
    </p:spTree>
    <p:extLst>
      <p:ext uri="{BB962C8B-B14F-4D97-AF65-F5344CB8AC3E}">
        <p14:creationId xmlns:p14="http://schemas.microsoft.com/office/powerpoint/2010/main" val="2756906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r>
              <a:rPr lang="fr-BF"/>
              <a:t>30/05/2022</a:t>
            </a:r>
          </a:p>
        </p:txBody>
      </p:sp>
      <p:sp>
        <p:nvSpPr>
          <p:cNvPr id="5" name="Footer Placeholder 4"/>
          <p:cNvSpPr>
            <a:spLocks noGrp="1"/>
          </p:cNvSpPr>
          <p:nvPr>
            <p:ph type="ftr" sz="quarter" idx="11"/>
          </p:nvPr>
        </p:nvSpPr>
        <p:spPr/>
        <p:txBody>
          <a:bodyPr/>
          <a:lstStyle/>
          <a:p>
            <a:endParaRPr lang="fr-BF"/>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04C41C5-68DA-4643-803F-BBF97C82894D}" type="slidenum">
              <a:rPr lang="fr-BF" smtClean="0"/>
              <a:t>‹N°›</a:t>
            </a:fld>
            <a:endParaRPr lang="fr-BF"/>
          </a:p>
        </p:txBody>
      </p:sp>
    </p:spTree>
    <p:extLst>
      <p:ext uri="{BB962C8B-B14F-4D97-AF65-F5344CB8AC3E}">
        <p14:creationId xmlns:p14="http://schemas.microsoft.com/office/powerpoint/2010/main" val="215702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r>
              <a:rPr lang="fr-BF"/>
              <a:t>30/05/2022</a:t>
            </a:r>
          </a:p>
        </p:txBody>
      </p:sp>
      <p:sp>
        <p:nvSpPr>
          <p:cNvPr id="5" name="Footer Placeholder 4"/>
          <p:cNvSpPr>
            <a:spLocks noGrp="1"/>
          </p:cNvSpPr>
          <p:nvPr>
            <p:ph type="ftr" sz="quarter" idx="11"/>
          </p:nvPr>
        </p:nvSpPr>
        <p:spPr/>
        <p:txBody>
          <a:bodyPr/>
          <a:lstStyle/>
          <a:p>
            <a:endParaRPr lang="fr-BF"/>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04C41C5-68DA-4643-803F-BBF97C82894D}" type="slidenum">
              <a:rPr lang="fr-BF" smtClean="0"/>
              <a:t>‹N°›</a:t>
            </a:fld>
            <a:endParaRPr lang="fr-BF"/>
          </a:p>
        </p:txBody>
      </p:sp>
    </p:spTree>
    <p:extLst>
      <p:ext uri="{BB962C8B-B14F-4D97-AF65-F5344CB8AC3E}">
        <p14:creationId xmlns:p14="http://schemas.microsoft.com/office/powerpoint/2010/main" val="717039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r>
              <a:rPr lang="fr-BF"/>
              <a:t>30/05/2022</a:t>
            </a:r>
          </a:p>
        </p:txBody>
      </p:sp>
      <p:sp>
        <p:nvSpPr>
          <p:cNvPr id="5" name="Footer Placeholder 4"/>
          <p:cNvSpPr>
            <a:spLocks noGrp="1"/>
          </p:cNvSpPr>
          <p:nvPr>
            <p:ph type="ftr" sz="quarter" idx="11"/>
          </p:nvPr>
        </p:nvSpPr>
        <p:spPr/>
        <p:txBody>
          <a:bodyPr/>
          <a:lstStyle/>
          <a:p>
            <a:endParaRPr lang="fr-BF"/>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04C41C5-68DA-4643-803F-BBF97C82894D}" type="slidenum">
              <a:rPr lang="fr-BF" smtClean="0"/>
              <a:t>‹N°›</a:t>
            </a:fld>
            <a:endParaRPr lang="fr-BF"/>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104127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r>
              <a:rPr lang="fr-BF"/>
              <a:t>30/05/2022</a:t>
            </a:r>
          </a:p>
        </p:txBody>
      </p:sp>
      <p:sp>
        <p:nvSpPr>
          <p:cNvPr id="6" name="Footer Placeholder 5"/>
          <p:cNvSpPr>
            <a:spLocks noGrp="1"/>
          </p:cNvSpPr>
          <p:nvPr>
            <p:ph type="ftr" sz="quarter" idx="11"/>
          </p:nvPr>
        </p:nvSpPr>
        <p:spPr/>
        <p:txBody>
          <a:bodyPr/>
          <a:lstStyle/>
          <a:p>
            <a:endParaRPr lang="fr-BF"/>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04C41C5-68DA-4643-803F-BBF97C82894D}" type="slidenum">
              <a:rPr lang="fr-BF" smtClean="0"/>
              <a:t>‹N°›</a:t>
            </a:fld>
            <a:endParaRPr lang="fr-BF"/>
          </a:p>
        </p:txBody>
      </p:sp>
    </p:spTree>
    <p:extLst>
      <p:ext uri="{BB962C8B-B14F-4D97-AF65-F5344CB8AC3E}">
        <p14:creationId xmlns:p14="http://schemas.microsoft.com/office/powerpoint/2010/main" val="39542261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r>
              <a:rPr lang="fr-BF"/>
              <a:t>30/05/2022</a:t>
            </a:r>
          </a:p>
        </p:txBody>
      </p:sp>
      <p:sp>
        <p:nvSpPr>
          <p:cNvPr id="6" name="Footer Placeholder 5"/>
          <p:cNvSpPr>
            <a:spLocks noGrp="1"/>
          </p:cNvSpPr>
          <p:nvPr>
            <p:ph type="ftr" sz="quarter" idx="11"/>
          </p:nvPr>
        </p:nvSpPr>
        <p:spPr/>
        <p:txBody>
          <a:bodyPr/>
          <a:lstStyle/>
          <a:p>
            <a:endParaRPr lang="fr-BF"/>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04C41C5-68DA-4643-803F-BBF97C82894D}" type="slidenum">
              <a:rPr lang="fr-BF" smtClean="0"/>
              <a:t>‹N°›</a:t>
            </a:fld>
            <a:endParaRPr lang="fr-BF"/>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412681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r>
              <a:rPr lang="fr-BF"/>
              <a:t>30/05/2022</a:t>
            </a:r>
          </a:p>
        </p:txBody>
      </p:sp>
      <p:sp>
        <p:nvSpPr>
          <p:cNvPr id="6" name="Footer Placeholder 5"/>
          <p:cNvSpPr>
            <a:spLocks noGrp="1"/>
          </p:cNvSpPr>
          <p:nvPr>
            <p:ph type="ftr" sz="quarter" idx="11"/>
          </p:nvPr>
        </p:nvSpPr>
        <p:spPr/>
        <p:txBody>
          <a:bodyPr/>
          <a:lstStyle/>
          <a:p>
            <a:endParaRPr lang="fr-BF"/>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04C41C5-68DA-4643-803F-BBF97C82894D}" type="slidenum">
              <a:rPr lang="fr-BF" smtClean="0"/>
              <a:t>‹N°›</a:t>
            </a:fld>
            <a:endParaRPr lang="fr-BF"/>
          </a:p>
        </p:txBody>
      </p:sp>
    </p:spTree>
    <p:extLst>
      <p:ext uri="{BB962C8B-B14F-4D97-AF65-F5344CB8AC3E}">
        <p14:creationId xmlns:p14="http://schemas.microsoft.com/office/powerpoint/2010/main" val="7161085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r>
              <a:rPr lang="fr-BF"/>
              <a:t>30/05/2022</a:t>
            </a:r>
          </a:p>
        </p:txBody>
      </p:sp>
      <p:sp>
        <p:nvSpPr>
          <p:cNvPr id="5" name="Footer Placeholder 4"/>
          <p:cNvSpPr>
            <a:spLocks noGrp="1"/>
          </p:cNvSpPr>
          <p:nvPr>
            <p:ph type="ftr" sz="quarter" idx="11"/>
          </p:nvPr>
        </p:nvSpPr>
        <p:spPr/>
        <p:txBody>
          <a:bodyPr/>
          <a:lstStyle/>
          <a:p>
            <a:endParaRPr lang="fr-BF"/>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04C41C5-68DA-4643-803F-BBF97C82894D}" type="slidenum">
              <a:rPr lang="fr-BF" smtClean="0"/>
              <a:t>‹N°›</a:t>
            </a:fld>
            <a:endParaRPr lang="fr-BF"/>
          </a:p>
        </p:txBody>
      </p:sp>
    </p:spTree>
    <p:extLst>
      <p:ext uri="{BB962C8B-B14F-4D97-AF65-F5344CB8AC3E}">
        <p14:creationId xmlns:p14="http://schemas.microsoft.com/office/powerpoint/2010/main" val="15778424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r>
              <a:rPr lang="fr-BF"/>
              <a:t>30/05/2022</a:t>
            </a:r>
          </a:p>
        </p:txBody>
      </p:sp>
      <p:sp>
        <p:nvSpPr>
          <p:cNvPr id="5" name="Footer Placeholder 4"/>
          <p:cNvSpPr>
            <a:spLocks noGrp="1"/>
          </p:cNvSpPr>
          <p:nvPr>
            <p:ph type="ftr" sz="quarter" idx="11"/>
          </p:nvPr>
        </p:nvSpPr>
        <p:spPr/>
        <p:txBody>
          <a:bodyPr/>
          <a:lstStyle/>
          <a:p>
            <a:endParaRPr lang="fr-BF"/>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04C41C5-68DA-4643-803F-BBF97C82894D}" type="slidenum">
              <a:rPr lang="fr-BF" smtClean="0"/>
              <a:t>‹N°›</a:t>
            </a:fld>
            <a:endParaRPr lang="fr-BF"/>
          </a:p>
        </p:txBody>
      </p:sp>
    </p:spTree>
    <p:extLst>
      <p:ext uri="{BB962C8B-B14F-4D97-AF65-F5344CB8AC3E}">
        <p14:creationId xmlns:p14="http://schemas.microsoft.com/office/powerpoint/2010/main" val="3166394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r>
              <a:rPr lang="fr-BF"/>
              <a:t>30/05/2022</a:t>
            </a:r>
          </a:p>
        </p:txBody>
      </p:sp>
      <p:sp>
        <p:nvSpPr>
          <p:cNvPr id="5" name="Footer Placeholder 4"/>
          <p:cNvSpPr>
            <a:spLocks noGrp="1"/>
          </p:cNvSpPr>
          <p:nvPr>
            <p:ph type="ftr" sz="quarter" idx="11"/>
          </p:nvPr>
        </p:nvSpPr>
        <p:spPr/>
        <p:txBody>
          <a:bodyPr/>
          <a:lstStyle/>
          <a:p>
            <a:endParaRPr lang="fr-BF"/>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04C41C5-68DA-4643-803F-BBF97C82894D}" type="slidenum">
              <a:rPr lang="fr-BF" smtClean="0"/>
              <a:t>‹N°›</a:t>
            </a:fld>
            <a:endParaRPr lang="fr-BF"/>
          </a:p>
        </p:txBody>
      </p:sp>
    </p:spTree>
    <p:extLst>
      <p:ext uri="{BB962C8B-B14F-4D97-AF65-F5344CB8AC3E}">
        <p14:creationId xmlns:p14="http://schemas.microsoft.com/office/powerpoint/2010/main" val="31989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r>
              <a:rPr lang="fr-BF"/>
              <a:t>30/05/2022</a:t>
            </a:r>
          </a:p>
        </p:txBody>
      </p:sp>
      <p:sp>
        <p:nvSpPr>
          <p:cNvPr id="5" name="Footer Placeholder 4"/>
          <p:cNvSpPr>
            <a:spLocks noGrp="1"/>
          </p:cNvSpPr>
          <p:nvPr>
            <p:ph type="ftr" sz="quarter" idx="11"/>
          </p:nvPr>
        </p:nvSpPr>
        <p:spPr/>
        <p:txBody>
          <a:bodyPr/>
          <a:lstStyle/>
          <a:p>
            <a:endParaRPr lang="fr-BF"/>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04C41C5-68DA-4643-803F-BBF97C82894D}" type="slidenum">
              <a:rPr lang="fr-BF" smtClean="0"/>
              <a:t>‹N°›</a:t>
            </a:fld>
            <a:endParaRPr lang="fr-BF"/>
          </a:p>
        </p:txBody>
      </p:sp>
    </p:spTree>
    <p:extLst>
      <p:ext uri="{BB962C8B-B14F-4D97-AF65-F5344CB8AC3E}">
        <p14:creationId xmlns:p14="http://schemas.microsoft.com/office/powerpoint/2010/main" val="3302404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r>
              <a:rPr lang="fr-BF"/>
              <a:t>30/05/2022</a:t>
            </a:r>
          </a:p>
        </p:txBody>
      </p:sp>
      <p:sp>
        <p:nvSpPr>
          <p:cNvPr id="6" name="Footer Placeholder 5"/>
          <p:cNvSpPr>
            <a:spLocks noGrp="1"/>
          </p:cNvSpPr>
          <p:nvPr>
            <p:ph type="ftr" sz="quarter" idx="11"/>
          </p:nvPr>
        </p:nvSpPr>
        <p:spPr/>
        <p:txBody>
          <a:bodyPr/>
          <a:lstStyle/>
          <a:p>
            <a:endParaRPr lang="fr-BF"/>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04C41C5-68DA-4643-803F-BBF97C82894D}" type="slidenum">
              <a:rPr lang="fr-BF" smtClean="0"/>
              <a:t>‹N°›</a:t>
            </a:fld>
            <a:endParaRPr lang="fr-BF"/>
          </a:p>
        </p:txBody>
      </p:sp>
    </p:spTree>
    <p:extLst>
      <p:ext uri="{BB962C8B-B14F-4D97-AF65-F5344CB8AC3E}">
        <p14:creationId xmlns:p14="http://schemas.microsoft.com/office/powerpoint/2010/main" val="1194665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r>
              <a:rPr lang="fr-BF"/>
              <a:t>30/05/2022</a:t>
            </a:r>
          </a:p>
        </p:txBody>
      </p:sp>
      <p:sp>
        <p:nvSpPr>
          <p:cNvPr id="8" name="Footer Placeholder 7"/>
          <p:cNvSpPr>
            <a:spLocks noGrp="1"/>
          </p:cNvSpPr>
          <p:nvPr>
            <p:ph type="ftr" sz="quarter" idx="11"/>
          </p:nvPr>
        </p:nvSpPr>
        <p:spPr/>
        <p:txBody>
          <a:bodyPr/>
          <a:lstStyle/>
          <a:p>
            <a:endParaRPr lang="fr-BF"/>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04C41C5-68DA-4643-803F-BBF97C82894D}" type="slidenum">
              <a:rPr lang="fr-BF" smtClean="0"/>
              <a:t>‹N°›</a:t>
            </a:fld>
            <a:endParaRPr lang="fr-BF"/>
          </a:p>
        </p:txBody>
      </p:sp>
    </p:spTree>
    <p:extLst>
      <p:ext uri="{BB962C8B-B14F-4D97-AF65-F5344CB8AC3E}">
        <p14:creationId xmlns:p14="http://schemas.microsoft.com/office/powerpoint/2010/main" val="296249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r>
              <a:rPr lang="fr-BF"/>
              <a:t>30/05/2022</a:t>
            </a:r>
          </a:p>
        </p:txBody>
      </p:sp>
      <p:sp>
        <p:nvSpPr>
          <p:cNvPr id="4" name="Footer Placeholder 3"/>
          <p:cNvSpPr>
            <a:spLocks noGrp="1"/>
          </p:cNvSpPr>
          <p:nvPr>
            <p:ph type="ftr" sz="quarter" idx="11"/>
          </p:nvPr>
        </p:nvSpPr>
        <p:spPr/>
        <p:txBody>
          <a:bodyPr/>
          <a:lstStyle/>
          <a:p>
            <a:endParaRPr lang="fr-BF"/>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04C41C5-68DA-4643-803F-BBF97C82894D}" type="slidenum">
              <a:rPr lang="fr-BF" smtClean="0"/>
              <a:t>‹N°›</a:t>
            </a:fld>
            <a:endParaRPr lang="fr-BF"/>
          </a:p>
        </p:txBody>
      </p:sp>
    </p:spTree>
    <p:extLst>
      <p:ext uri="{BB962C8B-B14F-4D97-AF65-F5344CB8AC3E}">
        <p14:creationId xmlns:p14="http://schemas.microsoft.com/office/powerpoint/2010/main" val="3295142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r-BF"/>
              <a:t>30/05/2022</a:t>
            </a:r>
          </a:p>
        </p:txBody>
      </p:sp>
      <p:sp>
        <p:nvSpPr>
          <p:cNvPr id="3" name="Footer Placeholder 2"/>
          <p:cNvSpPr>
            <a:spLocks noGrp="1"/>
          </p:cNvSpPr>
          <p:nvPr>
            <p:ph type="ftr" sz="quarter" idx="11"/>
          </p:nvPr>
        </p:nvSpPr>
        <p:spPr/>
        <p:txBody>
          <a:bodyPr/>
          <a:lstStyle/>
          <a:p>
            <a:endParaRPr lang="fr-BF"/>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04C41C5-68DA-4643-803F-BBF97C82894D}" type="slidenum">
              <a:rPr lang="fr-BF" smtClean="0"/>
              <a:t>‹N°›</a:t>
            </a:fld>
            <a:endParaRPr lang="fr-BF"/>
          </a:p>
        </p:txBody>
      </p:sp>
    </p:spTree>
    <p:extLst>
      <p:ext uri="{BB962C8B-B14F-4D97-AF65-F5344CB8AC3E}">
        <p14:creationId xmlns:p14="http://schemas.microsoft.com/office/powerpoint/2010/main" val="4186568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r>
              <a:rPr lang="fr-BF"/>
              <a:t>30/05/2022</a:t>
            </a:r>
          </a:p>
        </p:txBody>
      </p:sp>
      <p:sp>
        <p:nvSpPr>
          <p:cNvPr id="6" name="Footer Placeholder 5"/>
          <p:cNvSpPr>
            <a:spLocks noGrp="1"/>
          </p:cNvSpPr>
          <p:nvPr>
            <p:ph type="ftr" sz="quarter" idx="11"/>
          </p:nvPr>
        </p:nvSpPr>
        <p:spPr/>
        <p:txBody>
          <a:bodyPr/>
          <a:lstStyle/>
          <a:p>
            <a:endParaRPr lang="fr-BF"/>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04C41C5-68DA-4643-803F-BBF97C82894D}" type="slidenum">
              <a:rPr lang="fr-BF" smtClean="0"/>
              <a:t>‹N°›</a:t>
            </a:fld>
            <a:endParaRPr lang="fr-BF"/>
          </a:p>
        </p:txBody>
      </p:sp>
    </p:spTree>
    <p:extLst>
      <p:ext uri="{BB962C8B-B14F-4D97-AF65-F5344CB8AC3E}">
        <p14:creationId xmlns:p14="http://schemas.microsoft.com/office/powerpoint/2010/main" val="3708896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r>
              <a:rPr lang="fr-BF"/>
              <a:t>30/05/2022</a:t>
            </a:r>
          </a:p>
        </p:txBody>
      </p:sp>
      <p:sp>
        <p:nvSpPr>
          <p:cNvPr id="6" name="Footer Placeholder 5"/>
          <p:cNvSpPr>
            <a:spLocks noGrp="1"/>
          </p:cNvSpPr>
          <p:nvPr>
            <p:ph type="ftr" sz="quarter" idx="11"/>
          </p:nvPr>
        </p:nvSpPr>
        <p:spPr/>
        <p:txBody>
          <a:bodyPr/>
          <a:lstStyle/>
          <a:p>
            <a:endParaRPr lang="fr-BF"/>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04C41C5-68DA-4643-803F-BBF97C82894D}" type="slidenum">
              <a:rPr lang="fr-BF" smtClean="0"/>
              <a:t>‹N°›</a:t>
            </a:fld>
            <a:endParaRPr lang="fr-BF"/>
          </a:p>
        </p:txBody>
      </p:sp>
    </p:spTree>
    <p:extLst>
      <p:ext uri="{BB962C8B-B14F-4D97-AF65-F5344CB8AC3E}">
        <p14:creationId xmlns:p14="http://schemas.microsoft.com/office/powerpoint/2010/main" val="2518930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r>
              <a:rPr lang="fr-BF"/>
              <a:t>30/05/2022</a:t>
            </a: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BF"/>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04C41C5-68DA-4643-803F-BBF97C82894D}" type="slidenum">
              <a:rPr lang="fr-BF" smtClean="0"/>
              <a:t>‹N°›</a:t>
            </a:fld>
            <a:endParaRPr lang="fr-BF"/>
          </a:p>
        </p:txBody>
      </p:sp>
    </p:spTree>
    <p:extLst>
      <p:ext uri="{BB962C8B-B14F-4D97-AF65-F5344CB8AC3E}">
        <p14:creationId xmlns:p14="http://schemas.microsoft.com/office/powerpoint/2010/main" val="1917596750"/>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 id="2147483868" r:id="rId12"/>
    <p:sldLayoutId id="2147483869" r:id="rId13"/>
    <p:sldLayoutId id="2147483870" r:id="rId14"/>
    <p:sldLayoutId id="2147483871" r:id="rId15"/>
    <p:sldLayoutId id="2147483872" r:id="rId16"/>
  </p:sldLayoutIdLst>
  <p:hf hdr="0" ftr="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ordArt 2">
            <a:extLst>
              <a:ext uri="{FF2B5EF4-FFF2-40B4-BE49-F238E27FC236}">
                <a16:creationId xmlns:a16="http://schemas.microsoft.com/office/drawing/2014/main" id="{92B1DABE-06E6-4569-9FC3-79F219793FF4}"/>
              </a:ext>
            </a:extLst>
          </p:cNvPr>
          <p:cNvSpPr>
            <a:spLocks noChangeArrowheads="1" noChangeShapeType="1" noTextEdit="1"/>
          </p:cNvSpPr>
          <p:nvPr/>
        </p:nvSpPr>
        <p:spPr bwMode="auto">
          <a:xfrm>
            <a:off x="624115" y="4491789"/>
            <a:ext cx="10464800" cy="1662269"/>
          </a:xfrm>
          <a:prstGeom prst="rect">
            <a:avLst/>
          </a:prstGeom>
          <a:extLst>
            <a:ext uri="{AF507438-7753-43E0-B8FC-AC1667EBCBE1}">
              <a14:hiddenEffects xmlns:a14="http://schemas.microsoft.com/office/drawing/2010/main">
                <a:effectLst/>
              </a14:hiddenEffects>
            </a:ext>
          </a:extLst>
        </p:spPr>
        <p:txBody>
          <a:bodyPr wrap="none" fromWordArt="1">
            <a:prstTxWarp prst="textArchUp">
              <a:avLst>
                <a:gd name="adj" fmla="val 10857513"/>
              </a:avLst>
            </a:prstTxWarp>
          </a:bodyPr>
          <a:lstStyle/>
          <a:p>
            <a:pPr algn="ctr" rtl="0">
              <a:buNone/>
            </a:pPr>
            <a:r>
              <a:rPr lang="fr-FR" sz="3600" kern="10" spc="0" dirty="0">
                <a:ln w="9525">
                  <a:solidFill>
                    <a:srgbClr val="000000"/>
                  </a:solidFill>
                  <a:round/>
                  <a:headEnd/>
                  <a:tailEnd/>
                </a:ln>
                <a:solidFill>
                  <a:srgbClr val="000000"/>
                </a:solidFill>
                <a:effectLst/>
                <a:latin typeface="Arial Black" panose="020B0A04020102020204" pitchFamily="34" charset="0"/>
              </a:rPr>
              <a:t>CHARGE DU COURS : Felix Nomwende SAWADOGO</a:t>
            </a:r>
          </a:p>
        </p:txBody>
      </p:sp>
      <p:sp>
        <p:nvSpPr>
          <p:cNvPr id="3" name="WordArt 3">
            <a:extLst>
              <a:ext uri="{FF2B5EF4-FFF2-40B4-BE49-F238E27FC236}">
                <a16:creationId xmlns:a16="http://schemas.microsoft.com/office/drawing/2014/main" id="{0C021912-1078-4154-8270-140A5F2CF97C}"/>
              </a:ext>
            </a:extLst>
          </p:cNvPr>
          <p:cNvSpPr>
            <a:spLocks noChangeArrowheads="1" noChangeShapeType="1" noTextEdit="1"/>
          </p:cNvSpPr>
          <p:nvPr/>
        </p:nvSpPr>
        <p:spPr bwMode="auto">
          <a:xfrm>
            <a:off x="624115" y="1640114"/>
            <a:ext cx="10464799" cy="1291772"/>
          </a:xfrm>
          <a:prstGeom prst="rect">
            <a:avLst/>
          </a:prstGeom>
          <a:ln>
            <a:solidFill>
              <a:schemeClr val="accent6"/>
            </a:solidFill>
          </a:ln>
        </p:spPr>
        <p:txBody>
          <a:bodyPr wrap="none" fromWordArt="1">
            <a:prstTxWarp prst="textSlantUp">
              <a:avLst>
                <a:gd name="adj" fmla="val 6329"/>
              </a:avLst>
            </a:prstTxWarp>
          </a:bodyPr>
          <a:lstStyle/>
          <a:p>
            <a:pPr algn="ctr" rtl="0">
              <a:buNone/>
            </a:pPr>
            <a:r>
              <a:rPr lang="fr-FR" sz="3600" kern="10" spc="0" dirty="0">
                <a:ln w="9525">
                  <a:solidFill>
                    <a:srgbClr val="CC99FF"/>
                  </a:solidFill>
                  <a:round/>
                  <a:headEnd/>
                  <a:tailEnd/>
                </a:ln>
                <a:effectLst>
                  <a:outerShdw dist="53882" dir="2700000" algn="ctr" rotWithShape="0">
                    <a:srgbClr val="9999FF">
                      <a:alpha val="80000"/>
                    </a:srgbClr>
                  </a:outerShdw>
                </a:effectLst>
                <a:latin typeface="Impact" panose="020B0806030902050204" pitchFamily="34" charset="0"/>
              </a:rPr>
              <a:t>DECENTRALISATION DECONCENTRATION</a:t>
            </a:r>
            <a:endParaRPr lang="fr-BF" sz="3600" kern="10" spc="0" dirty="0">
              <a:ln w="9525">
                <a:solidFill>
                  <a:srgbClr val="CC99FF"/>
                </a:solidFill>
                <a:round/>
                <a:headEnd/>
                <a:tailEnd/>
              </a:ln>
              <a:effectLst>
                <a:outerShdw dist="53882" dir="2700000" algn="ctr" rotWithShape="0">
                  <a:srgbClr val="9999FF">
                    <a:alpha val="80000"/>
                  </a:srgbClr>
                </a:outerShdw>
              </a:effectLst>
              <a:latin typeface="Impact" panose="020B0806030902050204" pitchFamily="34" charset="0"/>
            </a:endParaRPr>
          </a:p>
        </p:txBody>
      </p:sp>
      <p:sp>
        <p:nvSpPr>
          <p:cNvPr id="4" name="Espace réservé du numéro de diapositive 3">
            <a:extLst>
              <a:ext uri="{FF2B5EF4-FFF2-40B4-BE49-F238E27FC236}">
                <a16:creationId xmlns:a16="http://schemas.microsoft.com/office/drawing/2014/main" id="{A1082FD3-282B-436F-AAE4-94AAA5E380AA}"/>
              </a:ext>
            </a:extLst>
          </p:cNvPr>
          <p:cNvSpPr>
            <a:spLocks noGrp="1"/>
          </p:cNvSpPr>
          <p:nvPr>
            <p:ph type="sldNum" sz="quarter" idx="12"/>
          </p:nvPr>
        </p:nvSpPr>
        <p:spPr/>
        <p:txBody>
          <a:bodyPr/>
          <a:lstStyle/>
          <a:p>
            <a:fld id="{504C41C5-68DA-4643-803F-BBF97C82894D}" type="slidenum">
              <a:rPr lang="fr-BF" smtClean="0"/>
              <a:t>1</a:t>
            </a:fld>
            <a:endParaRPr lang="fr-BF"/>
          </a:p>
        </p:txBody>
      </p:sp>
      <p:sp>
        <p:nvSpPr>
          <p:cNvPr id="5" name="Espace réservé de la date 4">
            <a:extLst>
              <a:ext uri="{FF2B5EF4-FFF2-40B4-BE49-F238E27FC236}">
                <a16:creationId xmlns:a16="http://schemas.microsoft.com/office/drawing/2014/main" id="{018DE719-F084-4FBA-8173-337492F5B64F}"/>
              </a:ext>
            </a:extLst>
          </p:cNvPr>
          <p:cNvSpPr>
            <a:spLocks noGrp="1"/>
          </p:cNvSpPr>
          <p:nvPr>
            <p:ph type="dt" sz="half" idx="10"/>
          </p:nvPr>
        </p:nvSpPr>
        <p:spPr/>
        <p:txBody>
          <a:bodyPr/>
          <a:lstStyle/>
          <a:p>
            <a:r>
              <a:rPr lang="fr-BF"/>
              <a:t>30/05/2022</a:t>
            </a:r>
          </a:p>
        </p:txBody>
      </p:sp>
    </p:spTree>
    <p:extLst>
      <p:ext uri="{BB962C8B-B14F-4D97-AF65-F5344CB8AC3E}">
        <p14:creationId xmlns:p14="http://schemas.microsoft.com/office/powerpoint/2010/main" val="205881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AA5DF9DB-022C-460E-8572-9AD6DAFF0ACC}"/>
              </a:ext>
            </a:extLst>
          </p:cNvPr>
          <p:cNvSpPr txBox="1"/>
          <p:nvPr/>
        </p:nvSpPr>
        <p:spPr>
          <a:xfrm>
            <a:off x="609600" y="424975"/>
            <a:ext cx="11020926" cy="4973669"/>
          </a:xfrm>
          <a:prstGeom prst="rect">
            <a:avLst/>
          </a:prstGeom>
          <a:noFill/>
        </p:spPr>
        <p:txBody>
          <a:bodyPr wrap="square">
            <a:spAutoFit/>
          </a:bodyPr>
          <a:lstStyle/>
          <a:p>
            <a:pPr algn="just">
              <a:lnSpc>
                <a:spcPct val="107000"/>
              </a:lnSpc>
              <a:spcAft>
                <a:spcPts val="8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C’est une technique d'organisation qui consiste à transférer une partie du pouvoir centralisé vers les agents locaux qui restent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soumis à l’autorité centrale</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Cette notion s'oppose à celle de concentration qui est un système administratif dans lequel le pouvoir de décision est concentré au sommet de l'appareil d'Etat. </a:t>
            </a:r>
            <a:endParaRPr lang="fr-FR" sz="2800" dirty="0">
              <a:latin typeface="Palatino Linotype" panose="0204050205050503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fr-FR" sz="2800" dirty="0">
              <a:effectLst/>
              <a:latin typeface="Palatino Linotype" panose="0204050205050503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La déconcentration se distingue de la décentralisation qui est un système de délégation vers des collectivités territoriales possédant une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personnalité morale propre</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a:t>
            </a:r>
            <a:endParaRPr lang="fr-BF" sz="2800" dirty="0">
              <a:effectLst/>
              <a:latin typeface="Palatino Linotype" panose="0204050205050503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fr-FR" sz="2800" dirty="0">
                <a:effectLst/>
                <a:latin typeface="Arial Rounded MT Bold" panose="020F0704030504030204" pitchFamily="34" charset="0"/>
                <a:ea typeface="Calibri" panose="020F0502020204030204" pitchFamily="34" charset="0"/>
                <a:cs typeface="Times New Roman" panose="02020603050405020304" pitchFamily="18" charset="0"/>
              </a:rPr>
              <a:t> </a:t>
            </a:r>
            <a:endParaRPr lang="fr-BF" sz="2800" dirty="0">
              <a:effectLst/>
              <a:latin typeface="Arial Rounded MT Bold" panose="020F0704030504030204" pitchFamily="34" charset="0"/>
              <a:ea typeface="Calibri" panose="020F0502020204030204" pitchFamily="34"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9E91217B-5CEA-430E-B0A5-FC4AB4AD3490}"/>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3163620B-C91E-4F74-9D14-DE8EDFD8106E}"/>
              </a:ext>
            </a:extLst>
          </p:cNvPr>
          <p:cNvSpPr>
            <a:spLocks noGrp="1"/>
          </p:cNvSpPr>
          <p:nvPr>
            <p:ph type="sldNum" sz="quarter" idx="12"/>
          </p:nvPr>
        </p:nvSpPr>
        <p:spPr/>
        <p:txBody>
          <a:bodyPr/>
          <a:lstStyle/>
          <a:p>
            <a:fld id="{504C41C5-68DA-4643-803F-BBF97C82894D}" type="slidenum">
              <a:rPr lang="fr-BF" smtClean="0"/>
              <a:t>10</a:t>
            </a:fld>
            <a:endParaRPr lang="fr-BF"/>
          </a:p>
        </p:txBody>
      </p:sp>
    </p:spTree>
    <p:extLst>
      <p:ext uri="{BB962C8B-B14F-4D97-AF65-F5344CB8AC3E}">
        <p14:creationId xmlns:p14="http://schemas.microsoft.com/office/powerpoint/2010/main" val="88154108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F84BA7CC-1040-40EB-9674-BCE670F29BA4}"/>
              </a:ext>
            </a:extLst>
          </p:cNvPr>
          <p:cNvSpPr txBox="1"/>
          <p:nvPr/>
        </p:nvSpPr>
        <p:spPr>
          <a:xfrm>
            <a:off x="264695" y="0"/>
            <a:ext cx="10892590" cy="6940233"/>
          </a:xfrm>
          <a:prstGeom prst="rect">
            <a:avLst/>
          </a:prstGeom>
          <a:noFill/>
        </p:spPr>
        <p:txBody>
          <a:bodyPr wrap="square">
            <a:spAutoFit/>
          </a:bodyPr>
          <a:lstStyle/>
          <a:p>
            <a:pPr algn="just">
              <a:lnSpc>
                <a:spcPct val="150000"/>
              </a:lnSpc>
              <a:spcAft>
                <a:spcPts val="1000"/>
              </a:spcAft>
            </a:pPr>
            <a:r>
              <a:rPr lang="fr-FR" sz="2400" b="1" dirty="0">
                <a:effectLst/>
                <a:latin typeface="Palatino Linotype" panose="02040502050505030304" pitchFamily="18" charset="0"/>
                <a:ea typeface="Times New Roman" panose="02020603050405020304" pitchFamily="18" charset="0"/>
                <a:cs typeface="Times New Roman" panose="02020603050405020304" pitchFamily="18" charset="0"/>
              </a:rPr>
              <a:t>La contribution à la réalisation d’infrastructures communautaires de développement.</a:t>
            </a:r>
            <a:endParaRPr lang="fr-BF" sz="24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Symbol" panose="05050102010706020507" pitchFamily="18" charset="2"/>
              <a:buChar char=""/>
              <a:tabLst>
                <a:tab pos="228600" algn="l"/>
              </a:tabLst>
            </a:pPr>
            <a:r>
              <a:rPr lang="fr-FR" sz="2400" dirty="0">
                <a:effectLst/>
                <a:latin typeface="Palatino Linotype" panose="02040502050505030304" pitchFamily="18" charset="0"/>
                <a:ea typeface="Times New Roman" panose="02020603050405020304" pitchFamily="18" charset="0"/>
                <a:cs typeface="Times New Roman" panose="02020603050405020304" pitchFamily="18" charset="0"/>
              </a:rPr>
              <a:t>Il peut être demandé à des commerçants, dans la mesure où une commune n’aurait pas de moyens financiers pour le faire, de réaliser, avec plan à l’appui, des édicules à leurs frais ; selon le montant de l’investissement et le montant de la taxe à payer, les édicules reviendront après un certain temps à la commune (on entend par édicule, une petite construction sur la voie publique (toilettes, abribus…) ;</a:t>
            </a:r>
            <a:endParaRPr lang="fr-BF" sz="24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Symbol" panose="05050102010706020507" pitchFamily="18" charset="2"/>
              <a:buChar char=""/>
              <a:tabLst>
                <a:tab pos="228600" algn="l"/>
              </a:tabLst>
            </a:pPr>
            <a:r>
              <a:rPr lang="fr-FR" sz="2400" dirty="0">
                <a:effectLst/>
                <a:latin typeface="Palatino Linotype" panose="02040502050505030304" pitchFamily="18" charset="0"/>
                <a:ea typeface="Times New Roman" panose="02020603050405020304" pitchFamily="18" charset="0"/>
                <a:cs typeface="Times New Roman" panose="02020603050405020304" pitchFamily="18" charset="0"/>
              </a:rPr>
              <a:t>Il peut être demandé dans les mêmes conditions ci-dessus à un entrepreneur de réaliser pour une commune un marché et de se faire rémunérer selon un montant et une durée de temps convenus d’accord parties par les usagers. Le délai écoulé, le marché sera une propriété de la commune ;</a:t>
            </a:r>
            <a:endParaRPr lang="fr-BF" sz="24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6F2F4C38-0AF6-4234-BB59-66A694A5BE42}"/>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60E7C175-6153-49AA-B979-537506B17F6C}"/>
              </a:ext>
            </a:extLst>
          </p:cNvPr>
          <p:cNvSpPr>
            <a:spLocks noGrp="1"/>
          </p:cNvSpPr>
          <p:nvPr>
            <p:ph type="sldNum" sz="quarter" idx="12"/>
          </p:nvPr>
        </p:nvSpPr>
        <p:spPr/>
        <p:txBody>
          <a:bodyPr/>
          <a:lstStyle/>
          <a:p>
            <a:fld id="{504C41C5-68DA-4643-803F-BBF97C82894D}" type="slidenum">
              <a:rPr lang="fr-BF" smtClean="0"/>
              <a:t>100</a:t>
            </a:fld>
            <a:endParaRPr lang="fr-BF"/>
          </a:p>
        </p:txBody>
      </p:sp>
    </p:spTree>
    <p:extLst>
      <p:ext uri="{BB962C8B-B14F-4D97-AF65-F5344CB8AC3E}">
        <p14:creationId xmlns:p14="http://schemas.microsoft.com/office/powerpoint/2010/main" val="93730538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0B6AE0D4-5215-481D-9008-B11DFAA399DC}"/>
              </a:ext>
            </a:extLst>
          </p:cNvPr>
          <p:cNvSpPr txBox="1"/>
          <p:nvPr/>
        </p:nvSpPr>
        <p:spPr>
          <a:xfrm>
            <a:off x="737937" y="179972"/>
            <a:ext cx="11133221" cy="6417398"/>
          </a:xfrm>
          <a:prstGeom prst="rect">
            <a:avLst/>
          </a:prstGeom>
          <a:noFill/>
        </p:spPr>
        <p:txBody>
          <a:bodyPr wrap="square">
            <a:spAutoFit/>
          </a:bodyPr>
          <a:lstStyle/>
          <a:p>
            <a:pPr marL="342900" lvl="0" indent="-342900" algn="just">
              <a:lnSpc>
                <a:spcPct val="150000"/>
              </a:lnSpc>
              <a:spcAft>
                <a:spcPts val="1000"/>
              </a:spcAft>
              <a:buFont typeface="Symbol" panose="05050102010706020507" pitchFamily="18" charset="2"/>
              <a:buChar char=""/>
              <a:tabLst>
                <a:tab pos="228600" algn="l"/>
              </a:tabLst>
            </a:pPr>
            <a:r>
              <a:rPr lang="fr-FR" sz="2600" dirty="0">
                <a:effectLst/>
                <a:latin typeface="Palatino Linotype" panose="02040502050505030304" pitchFamily="18" charset="0"/>
                <a:ea typeface="Times New Roman" panose="02020603050405020304" pitchFamily="18" charset="0"/>
                <a:cs typeface="Times New Roman" panose="02020603050405020304" pitchFamily="18" charset="0"/>
              </a:rPr>
              <a:t>Enfin, une collectivité comme une région, dans les mêmes conditions ci-dessus évoquées, pourra faire réaliser par une entreprise privée une autoroute à péage.</a:t>
            </a:r>
            <a:endParaRPr lang="fr-BF" sz="26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Symbol" panose="05050102010706020507" pitchFamily="18" charset="2"/>
              <a:buChar char=""/>
              <a:tabLst>
                <a:tab pos="228600" algn="l"/>
              </a:tabLst>
            </a:pPr>
            <a:r>
              <a:rPr lang="fr-FR" sz="2600" dirty="0">
                <a:effectLst/>
                <a:latin typeface="Palatino Linotype" panose="02040502050505030304" pitchFamily="18" charset="0"/>
                <a:ea typeface="Times New Roman" panose="02020603050405020304" pitchFamily="18" charset="0"/>
                <a:cs typeface="Times New Roman" panose="02020603050405020304" pitchFamily="18" charset="0"/>
              </a:rPr>
              <a:t>La participation à l’élaboration et à la mise en œuvre du plan local de développement.</a:t>
            </a:r>
            <a:endParaRPr lang="fr-BF" sz="26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mj-lt"/>
              <a:buAutoNum type="alphaLcParenR"/>
            </a:pPr>
            <a:r>
              <a:rPr lang="fr-FR" sz="2600" b="1" dirty="0">
                <a:effectLst/>
                <a:latin typeface="Palatino Linotype" panose="02040502050505030304" pitchFamily="18" charset="0"/>
                <a:ea typeface="Times New Roman" panose="02020603050405020304" pitchFamily="18" charset="0"/>
                <a:cs typeface="Times New Roman" panose="02020603050405020304" pitchFamily="18" charset="0"/>
              </a:rPr>
              <a:t>LES PARTENAIRES TECHNIQUES ET FINANCIERS</a:t>
            </a:r>
            <a:endParaRPr lang="fr-BF" sz="26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600" dirty="0">
                <a:effectLst/>
                <a:latin typeface="Palatino Linotype" panose="02040502050505030304" pitchFamily="18" charset="0"/>
                <a:ea typeface="Times New Roman" panose="02020603050405020304" pitchFamily="18" charset="0"/>
                <a:cs typeface="Times New Roman" panose="02020603050405020304" pitchFamily="18" charset="0"/>
              </a:rPr>
              <a:t>Les partenaires techniques et financiers sont les bailleurs de fonds et autres donateurs (Projets et programmes, ONG, la coopération décentralisée ou le jumelage etc.) qui apportent leur appui à la commune. Le rôle des partenaires techniques et financiers consiste à :</a:t>
            </a:r>
            <a:endParaRPr lang="fr-BF" sz="26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DA7DD9E6-C4CB-4543-ABF3-40D37DA88AD9}"/>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5194C707-A5BD-4314-8F3F-CD5C9C07E855}"/>
              </a:ext>
            </a:extLst>
          </p:cNvPr>
          <p:cNvSpPr>
            <a:spLocks noGrp="1"/>
          </p:cNvSpPr>
          <p:nvPr>
            <p:ph type="sldNum" sz="quarter" idx="12"/>
          </p:nvPr>
        </p:nvSpPr>
        <p:spPr/>
        <p:txBody>
          <a:bodyPr/>
          <a:lstStyle/>
          <a:p>
            <a:fld id="{504C41C5-68DA-4643-803F-BBF97C82894D}" type="slidenum">
              <a:rPr lang="fr-BF" smtClean="0"/>
              <a:t>101</a:t>
            </a:fld>
            <a:endParaRPr lang="fr-BF"/>
          </a:p>
        </p:txBody>
      </p:sp>
    </p:spTree>
    <p:extLst>
      <p:ext uri="{BB962C8B-B14F-4D97-AF65-F5344CB8AC3E}">
        <p14:creationId xmlns:p14="http://schemas.microsoft.com/office/powerpoint/2010/main" val="100441342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37650DA3-67BE-40CF-AFCC-EB5F1298485F}"/>
              </a:ext>
            </a:extLst>
          </p:cNvPr>
          <p:cNvSpPr txBox="1"/>
          <p:nvPr/>
        </p:nvSpPr>
        <p:spPr>
          <a:xfrm>
            <a:off x="433137" y="0"/>
            <a:ext cx="11325725" cy="6774099"/>
          </a:xfrm>
          <a:prstGeom prst="rect">
            <a:avLst/>
          </a:prstGeom>
          <a:noFill/>
        </p:spPr>
        <p:txBody>
          <a:bodyPr wrap="square">
            <a:spAutoFit/>
          </a:bodyPr>
          <a:lstStyle/>
          <a:p>
            <a:pPr marL="342900" indent="-342900" algn="just">
              <a:lnSpc>
                <a:spcPct val="150000"/>
              </a:lnSpc>
              <a:spcAft>
                <a:spcPts val="1000"/>
              </a:spcAft>
              <a:buBlip>
                <a:blip r:embed="rId2"/>
              </a:buBlip>
            </a:pPr>
            <a:r>
              <a:rPr lang="fr-FR" sz="2700" dirty="0">
                <a:effectLst/>
                <a:latin typeface="Palatino Linotype" panose="02040502050505030304" pitchFamily="18" charset="0"/>
                <a:ea typeface="Times New Roman" panose="02020603050405020304" pitchFamily="18" charset="0"/>
                <a:cs typeface="Times New Roman" panose="02020603050405020304" pitchFamily="18" charset="0"/>
              </a:rPr>
              <a:t>apporter des financements pour les investissements dans les collectivités ;</a:t>
            </a:r>
          </a:p>
          <a:p>
            <a:pPr marL="342900" lvl="0" indent="-342900" algn="just">
              <a:lnSpc>
                <a:spcPct val="150000"/>
              </a:lnSpc>
              <a:spcAft>
                <a:spcPts val="1000"/>
              </a:spcAft>
              <a:buFont typeface="Symbol" panose="05050102010706020507" pitchFamily="18" charset="2"/>
              <a:buBlip>
                <a:blip r:embed="rId2"/>
              </a:buBlip>
            </a:pPr>
            <a:r>
              <a:rPr lang="fr-FR" sz="2700" dirty="0">
                <a:effectLst/>
                <a:latin typeface="Palatino Linotype" panose="02040502050505030304" pitchFamily="18" charset="0"/>
                <a:ea typeface="Times New Roman" panose="02020603050405020304" pitchFamily="18" charset="0"/>
                <a:cs typeface="Times New Roman" panose="02020603050405020304" pitchFamily="18" charset="0"/>
              </a:rPr>
              <a:t>contribuer au renforcement des capacités des acteurs de la collectivité (élus locaux, acteurs de la société civile) ;</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Symbol" panose="05050102010706020507" pitchFamily="18" charset="2"/>
              <a:buBlip>
                <a:blip r:embed="rId2"/>
              </a:buBlip>
            </a:pPr>
            <a:r>
              <a:rPr lang="fr-FR" sz="2700" dirty="0">
                <a:effectLst/>
                <a:latin typeface="Palatino Linotype" panose="02040502050505030304" pitchFamily="18" charset="0"/>
                <a:ea typeface="Times New Roman" panose="02020603050405020304" pitchFamily="18" charset="0"/>
                <a:cs typeface="Times New Roman" panose="02020603050405020304" pitchFamily="18" charset="0"/>
              </a:rPr>
              <a:t> favoriser le partage des expériences (voyages d’études ou d’échanges).</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mj-lt"/>
              <a:buAutoNum type="alphaLcParenR"/>
            </a:pPr>
            <a:r>
              <a:rPr lang="fr-FR" sz="2700" b="1" dirty="0">
                <a:effectLst/>
                <a:latin typeface="Palatino Linotype" panose="02040502050505030304" pitchFamily="18" charset="0"/>
                <a:ea typeface="Times New Roman" panose="02020603050405020304" pitchFamily="18" charset="0"/>
                <a:cs typeface="Times New Roman" panose="02020603050405020304" pitchFamily="18" charset="0"/>
              </a:rPr>
              <a:t>LES MEDIAS</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nSpc>
                <a:spcPct val="150000"/>
              </a:lnSpc>
              <a:spcAft>
                <a:spcPts val="1000"/>
              </a:spcAft>
            </a:pPr>
            <a:r>
              <a:rPr lang="fr-FR" sz="2700" dirty="0">
                <a:effectLst/>
                <a:latin typeface="Palatino Linotype" panose="02040502050505030304" pitchFamily="18" charset="0"/>
                <a:ea typeface="Times New Roman" panose="02020603050405020304" pitchFamily="18" charset="0"/>
                <a:cs typeface="Times New Roman" panose="02020603050405020304" pitchFamily="18" charset="0"/>
              </a:rPr>
              <a:t>Ils contribuent au traitement et à la diffusion de l’information relative à la vie de la collectivité (radios locales et presse écrite locale etc.). Ils participent de ce fait à la mobilisation sociale, à l’éveil des consciences et à l’instauration de la bonne gouvernance locale.</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A15B6169-F056-4030-8762-D647D4246222}"/>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D09AFA51-7203-4FD5-A033-CBA079AE0342}"/>
              </a:ext>
            </a:extLst>
          </p:cNvPr>
          <p:cNvSpPr>
            <a:spLocks noGrp="1"/>
          </p:cNvSpPr>
          <p:nvPr>
            <p:ph type="sldNum" sz="quarter" idx="12"/>
          </p:nvPr>
        </p:nvSpPr>
        <p:spPr/>
        <p:txBody>
          <a:bodyPr/>
          <a:lstStyle/>
          <a:p>
            <a:fld id="{504C41C5-68DA-4643-803F-BBF97C82894D}" type="slidenum">
              <a:rPr lang="fr-BF" smtClean="0"/>
              <a:t>102</a:t>
            </a:fld>
            <a:endParaRPr lang="fr-BF"/>
          </a:p>
        </p:txBody>
      </p:sp>
    </p:spTree>
    <p:extLst>
      <p:ext uri="{BB962C8B-B14F-4D97-AF65-F5344CB8AC3E}">
        <p14:creationId xmlns:p14="http://schemas.microsoft.com/office/powerpoint/2010/main" val="106657299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65A8420-7A2D-441F-B0F7-99E981B0617A}"/>
              </a:ext>
            </a:extLst>
          </p:cNvPr>
          <p:cNvSpPr txBox="1"/>
          <p:nvPr/>
        </p:nvSpPr>
        <p:spPr>
          <a:xfrm>
            <a:off x="437982" y="128337"/>
            <a:ext cx="11181347" cy="4876848"/>
          </a:xfrm>
          <a:prstGeom prst="rect">
            <a:avLst/>
          </a:prstGeom>
          <a:noFill/>
        </p:spPr>
        <p:txBody>
          <a:bodyPr wrap="square">
            <a:spAutoFit/>
          </a:bodyPr>
          <a:lstStyle/>
          <a:p>
            <a:pPr algn="ctr">
              <a:lnSpc>
                <a:spcPct val="120000"/>
              </a:lnSpc>
              <a:spcAft>
                <a:spcPts val="1000"/>
              </a:spcAft>
            </a:pPr>
            <a:r>
              <a:rPr lang="fr-FR" sz="2400" b="1" dirty="0">
                <a:effectLst/>
                <a:latin typeface="Arial" panose="020B0604020202020204" pitchFamily="34" charset="0"/>
                <a:ea typeface="Times New Roman" panose="02020603050405020304" pitchFamily="18" charset="0"/>
                <a:cs typeface="Times New Roman" panose="02020603050405020304" pitchFamily="18" charset="0"/>
              </a:rPr>
              <a:t>CONCLUSION</a:t>
            </a:r>
          </a:p>
          <a:p>
            <a:pPr algn="just">
              <a:lnSpc>
                <a:spcPct val="150000"/>
              </a:lnSpc>
              <a:spcAft>
                <a:spcPts val="1000"/>
              </a:spcAft>
            </a:pPr>
            <a:r>
              <a:rPr lang="fr-FR" sz="2800" kern="1600" dirty="0">
                <a:effectLst/>
                <a:latin typeface="Palatino Linotype" panose="02040502050505030304" pitchFamily="18" charset="0"/>
                <a:ea typeface="Times New Roman" panose="02020603050405020304" pitchFamily="18" charset="0"/>
                <a:cs typeface="Times New Roman" panose="02020603050405020304" pitchFamily="18" charset="0"/>
              </a:rPr>
              <a:t>La décentralisation tout comme la déconcentration est des modes d’organisation d’un Etat unitaire. Elles ont pour but de rapprocher l’administration des administrés et de contribuer avec l’Etat central à la satisfaction des multiples besoins des populations et d’assurer un développement équilibré et durable. Les CT sont créés par la loi tandis que les CA sont actuellement régis par un décret.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ctr">
              <a:lnSpc>
                <a:spcPct val="120000"/>
              </a:lnSpc>
              <a:spcAft>
                <a:spcPts val="1000"/>
              </a:spcAft>
            </a:pPr>
            <a:endParaRPr lang="fr-BF"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BAB5DFC1-5136-404A-A180-779F81871CD5}"/>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1B2ECC6C-1790-4A6B-A42C-651D82351FAB}"/>
              </a:ext>
            </a:extLst>
          </p:cNvPr>
          <p:cNvSpPr>
            <a:spLocks noGrp="1"/>
          </p:cNvSpPr>
          <p:nvPr>
            <p:ph type="sldNum" sz="quarter" idx="12"/>
          </p:nvPr>
        </p:nvSpPr>
        <p:spPr/>
        <p:txBody>
          <a:bodyPr/>
          <a:lstStyle/>
          <a:p>
            <a:fld id="{504C41C5-68DA-4643-803F-BBF97C82894D}" type="slidenum">
              <a:rPr lang="fr-BF" smtClean="0"/>
              <a:t>103</a:t>
            </a:fld>
            <a:endParaRPr lang="fr-BF"/>
          </a:p>
        </p:txBody>
      </p:sp>
    </p:spTree>
    <p:extLst>
      <p:ext uri="{BB962C8B-B14F-4D97-AF65-F5344CB8AC3E}">
        <p14:creationId xmlns:p14="http://schemas.microsoft.com/office/powerpoint/2010/main" val="318791084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AE52DC1A-4284-4712-B3CE-9972B65AD38B}"/>
              </a:ext>
            </a:extLst>
          </p:cNvPr>
          <p:cNvSpPr txBox="1"/>
          <p:nvPr/>
        </p:nvSpPr>
        <p:spPr>
          <a:xfrm>
            <a:off x="304800" y="273585"/>
            <a:ext cx="11582400" cy="5839932"/>
          </a:xfrm>
          <a:prstGeom prst="rect">
            <a:avLst/>
          </a:prstGeom>
          <a:noFill/>
        </p:spPr>
        <p:txBody>
          <a:bodyPr wrap="square">
            <a:spAutoFit/>
          </a:bodyPr>
          <a:lstStyle/>
          <a:p>
            <a:pPr algn="just">
              <a:lnSpc>
                <a:spcPct val="150000"/>
              </a:lnSpc>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Le processus de décentralisation doit être conçu comme un processus expérimental qui devrait être mis en œuvre par étapes et non pas de façon uniforme et en même temps sur l’ensemble du territoire.</a:t>
            </a:r>
            <a:r>
              <a:rPr lang="fr-FR" sz="2800" b="1" kern="16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fr-FR" sz="2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2800" kern="16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pPr>
            <a:r>
              <a:rPr lang="fr-FR" sz="2800" kern="1600" dirty="0">
                <a:effectLst/>
                <a:latin typeface="Palatino Linotype" panose="02040502050505030304" pitchFamily="18" charset="0"/>
                <a:ea typeface="Times New Roman" panose="02020603050405020304" pitchFamily="18" charset="0"/>
                <a:cs typeface="Times New Roman" panose="02020603050405020304" pitchFamily="18" charset="0"/>
              </a:rPr>
              <a:t>Malgré les critères définit pour la création CT, il faut noter que celles-ci ne sont pas créées d’office, mais suivant la nécessité et la volonté des gouvernants. Enfin, il faut signaler que comme tout système, ces deux modes ne sont pas figés dans un Etat, elles sont évolutives et progressives. C’est pourquoi on note par exemple dans certains pays des réformes tendant à une réorganisation du territoire des Etats</a:t>
            </a:r>
            <a:r>
              <a:rPr lang="fr-FR" sz="2800" b="1" kern="1600" dirty="0">
                <a:effectLst/>
                <a:latin typeface="Palatino Linotype" panose="02040502050505030304" pitchFamily="18" charset="0"/>
                <a:ea typeface="Times New Roman" panose="02020603050405020304" pitchFamily="18" charset="0"/>
                <a:cs typeface="Times New Roman" panose="02020603050405020304" pitchFamily="18" charset="0"/>
              </a:rPr>
              <a:t>.</a:t>
            </a:r>
            <a:r>
              <a:rPr lang="fr-BF" sz="2800" dirty="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fr-BF" sz="2800" dirty="0"/>
          </a:p>
        </p:txBody>
      </p:sp>
      <p:sp>
        <p:nvSpPr>
          <p:cNvPr id="4" name="Espace réservé de la date 3">
            <a:extLst>
              <a:ext uri="{FF2B5EF4-FFF2-40B4-BE49-F238E27FC236}">
                <a16:creationId xmlns:a16="http://schemas.microsoft.com/office/drawing/2014/main" id="{B55D929F-0329-4CA1-BEDB-30F37F396B51}"/>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49E45469-2B9C-4936-9496-1BC4646667A4}"/>
              </a:ext>
            </a:extLst>
          </p:cNvPr>
          <p:cNvSpPr>
            <a:spLocks noGrp="1"/>
          </p:cNvSpPr>
          <p:nvPr>
            <p:ph type="sldNum" sz="quarter" idx="12"/>
          </p:nvPr>
        </p:nvSpPr>
        <p:spPr/>
        <p:txBody>
          <a:bodyPr/>
          <a:lstStyle/>
          <a:p>
            <a:fld id="{504C41C5-68DA-4643-803F-BBF97C82894D}" type="slidenum">
              <a:rPr lang="fr-BF" smtClean="0"/>
              <a:t>104</a:t>
            </a:fld>
            <a:endParaRPr lang="fr-BF"/>
          </a:p>
        </p:txBody>
      </p:sp>
    </p:spTree>
    <p:extLst>
      <p:ext uri="{BB962C8B-B14F-4D97-AF65-F5344CB8AC3E}">
        <p14:creationId xmlns:p14="http://schemas.microsoft.com/office/powerpoint/2010/main" val="18274561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14478B63-A057-4BE6-BCE2-9FC7B97EC123}"/>
              </a:ext>
            </a:extLst>
          </p:cNvPr>
          <p:cNvSpPr txBox="1"/>
          <p:nvPr/>
        </p:nvSpPr>
        <p:spPr>
          <a:xfrm>
            <a:off x="505326" y="721895"/>
            <a:ext cx="11181347" cy="4512646"/>
          </a:xfrm>
          <a:prstGeom prst="rect">
            <a:avLst/>
          </a:prstGeom>
          <a:noFill/>
        </p:spPr>
        <p:txBody>
          <a:bodyPr wrap="square">
            <a:spAutoFit/>
          </a:bodyPr>
          <a:lstStyle/>
          <a:p>
            <a:pPr algn="just">
              <a:lnSpc>
                <a:spcPct val="107000"/>
              </a:lnSpc>
              <a:spcAft>
                <a:spcPts val="8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La déconcentration a pour but de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décongestionner l'administration centrale </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et ainsi d'accélérer les prises de décisions au niveau local, comme le traduit bien Odilon BARROT dans cette expression métaphorique : </a:t>
            </a:r>
            <a:r>
              <a:rPr lang="fr-FR" sz="2800" b="1" dirty="0">
                <a:effectLst/>
                <a:latin typeface="Palatino Linotype" panose="02040502050505030304" pitchFamily="18" charset="0"/>
                <a:ea typeface="Calibri" panose="020F0502020204030204" pitchFamily="34" charset="0"/>
                <a:cs typeface="Times New Roman" panose="02020603050405020304" pitchFamily="18" charset="0"/>
              </a:rPr>
              <a:t>« </a:t>
            </a:r>
            <a:r>
              <a:rPr lang="fr-FR" sz="2800" b="1"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C'est le même marteau</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fr-FR" sz="2800" b="1"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qui frappe mais on en a raccourci le manche </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a:t>
            </a:r>
          </a:p>
          <a:p>
            <a:pPr algn="just">
              <a:lnSpc>
                <a:spcPct val="107000"/>
              </a:lnSpc>
              <a:spcAft>
                <a:spcPts val="800"/>
              </a:spcAft>
            </a:pPr>
            <a:endParaRPr lang="fr-FR" sz="2800" dirty="0">
              <a:effectLst/>
              <a:latin typeface="Palatino Linotype" panose="0204050205050503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La caractéristique fondamentale du pouvoir déconcentré, c'est sa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dépendance hiérarchique vis-à-vis du pouvoir central</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a:t>
            </a:r>
            <a:endParaRPr lang="fr-BF" sz="2800" dirty="0">
              <a:effectLst/>
              <a:latin typeface="Palatino Linotype" panose="0204050205050503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fr-FR" sz="2800" dirty="0">
                <a:effectLst/>
                <a:highlight>
                  <a:srgbClr val="FFFF00"/>
                </a:highlight>
                <a:latin typeface="Arial Rounded MT Bold" panose="020F0704030504030204" pitchFamily="34" charset="0"/>
                <a:ea typeface="Calibri" panose="020F0502020204030204" pitchFamily="34" charset="0"/>
                <a:cs typeface="Times New Roman" panose="02020603050405020304" pitchFamily="18" charset="0"/>
              </a:rPr>
              <a:t> </a:t>
            </a:r>
            <a:endParaRPr lang="fr-BF" sz="2800" dirty="0">
              <a:effectLst/>
              <a:highlight>
                <a:srgbClr val="FFFF00"/>
              </a:highlight>
              <a:latin typeface="Arial Rounded MT Bold" panose="020F0704030504030204" pitchFamily="34" charset="0"/>
              <a:ea typeface="Calibri" panose="020F0502020204030204" pitchFamily="34"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F56834C4-E5D6-4930-9B05-13D93EF6BFF8}"/>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8FA8CABD-B19E-4741-975F-E1FFE27B59C5}"/>
              </a:ext>
            </a:extLst>
          </p:cNvPr>
          <p:cNvSpPr>
            <a:spLocks noGrp="1"/>
          </p:cNvSpPr>
          <p:nvPr>
            <p:ph type="sldNum" sz="quarter" idx="12"/>
          </p:nvPr>
        </p:nvSpPr>
        <p:spPr/>
        <p:txBody>
          <a:bodyPr/>
          <a:lstStyle/>
          <a:p>
            <a:fld id="{504C41C5-68DA-4643-803F-BBF97C82894D}" type="slidenum">
              <a:rPr lang="fr-BF" smtClean="0"/>
              <a:t>11</a:t>
            </a:fld>
            <a:endParaRPr lang="fr-BF"/>
          </a:p>
        </p:txBody>
      </p:sp>
    </p:spTree>
    <p:extLst>
      <p:ext uri="{BB962C8B-B14F-4D97-AF65-F5344CB8AC3E}">
        <p14:creationId xmlns:p14="http://schemas.microsoft.com/office/powerpoint/2010/main" val="2662808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B9D9DED8-538C-4E68-B1A9-B7D9250A7466}"/>
              </a:ext>
            </a:extLst>
          </p:cNvPr>
          <p:cNvSpPr txBox="1"/>
          <p:nvPr/>
        </p:nvSpPr>
        <p:spPr>
          <a:xfrm>
            <a:off x="360948" y="286603"/>
            <a:ext cx="11470104" cy="7544694"/>
          </a:xfrm>
          <a:prstGeom prst="rect">
            <a:avLst/>
          </a:prstGeom>
          <a:noFill/>
        </p:spPr>
        <p:txBody>
          <a:bodyPr wrap="square">
            <a:spAutoFit/>
          </a:bodyPr>
          <a:lstStyle/>
          <a:p>
            <a:pPr marL="457200" indent="-457200">
              <a:spcAft>
                <a:spcPts val="1000"/>
              </a:spcAft>
              <a:buFont typeface="Wingdings" panose="05000000000000000000" pitchFamily="2" charset="2"/>
              <a:buChar char="q"/>
            </a:pPr>
            <a:r>
              <a:rPr lang="fr-FR" sz="2800" b="1" dirty="0">
                <a:effectLst/>
                <a:latin typeface="Arial Rounded MT Bold" panose="020F0704030504030204" pitchFamily="34" charset="0"/>
                <a:ea typeface="Times New Roman" panose="02020603050405020304" pitchFamily="18" charset="0"/>
                <a:cs typeface="Times New Roman" panose="02020603050405020304" pitchFamily="18" charset="0"/>
              </a:rPr>
              <a:t>DECENTRALISATION</a:t>
            </a:r>
            <a:endParaRPr lang="fr-BF" sz="2800" dirty="0">
              <a:effectLst/>
              <a:latin typeface="Arial Rounded MT Bold" panose="020F0704030504030204" pitchFamily="34" charset="0"/>
              <a:ea typeface="Times New Roman" panose="02020603050405020304" pitchFamily="18" charset="0"/>
              <a:cs typeface="Times New Roman" panose="02020603050405020304" pitchFamily="18" charset="0"/>
            </a:endParaRPr>
          </a:p>
          <a:p>
            <a:pPr algn="just">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C’est un système d’administration consistant à permettre à une collectivité humaine (décentralisation territoriale) ou à un service (décentralisation technique) de s’administrer eux-mêmes sous le contrôle de l’État, en les dotant de la personnalité juridique, d’autorités propres et de ressources.</a:t>
            </a:r>
          </a:p>
          <a:p>
            <a:pPr algn="just">
              <a:spcAft>
                <a:spcPts val="1000"/>
              </a:spcAft>
            </a:pPr>
            <a:r>
              <a:rPr lang="fr-FR" sz="2800" b="1" dirty="0">
                <a:effectLst/>
                <a:latin typeface="Palatino Linotype" panose="02040502050505030304" pitchFamily="18" charset="0"/>
                <a:ea typeface="Times New Roman" panose="02020603050405020304" pitchFamily="18" charset="0"/>
                <a:cs typeface="Arial" panose="020B0604020202020204" pitchFamily="34" charset="0"/>
              </a:rPr>
              <a:t>La </a:t>
            </a:r>
            <a:r>
              <a:rPr lang="fr-FR" sz="2800" b="1" dirty="0">
                <a:solidFill>
                  <a:srgbClr val="FF0000"/>
                </a:solidFill>
                <a:effectLst/>
                <a:latin typeface="Palatino Linotype" panose="02040502050505030304" pitchFamily="18" charset="0"/>
                <a:ea typeface="Times New Roman" panose="02020603050405020304" pitchFamily="18" charset="0"/>
                <a:cs typeface="Arial" panose="020B0604020202020204" pitchFamily="34" charset="0"/>
              </a:rPr>
              <a:t>décentralisation territoriale </a:t>
            </a:r>
            <a:r>
              <a:rPr lang="fr-FR" sz="2800" b="1" dirty="0">
                <a:effectLst/>
                <a:latin typeface="Palatino Linotype" panose="02040502050505030304" pitchFamily="18" charset="0"/>
                <a:ea typeface="Times New Roman" panose="02020603050405020304" pitchFamily="18" charset="0"/>
                <a:cs typeface="Arial" panose="020B0604020202020204" pitchFamily="34" charset="0"/>
              </a:rPr>
              <a:t>: elle</a:t>
            </a: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vise à transférer des responsabilités de politiques publiques à des entités à l’intérieur d’un territoire géographique et politique déterminé.</a:t>
            </a:r>
            <a:r>
              <a:rPr lang="fr-FR" sz="2800" b="1" dirty="0">
                <a:effectLst/>
                <a:latin typeface="Palatino Linotype" panose="02040502050505030304" pitchFamily="18" charset="0"/>
                <a:ea typeface="Times New Roman" panose="02020603050405020304" pitchFamily="18" charset="0"/>
                <a:cs typeface="Arial" panose="020B0604020202020204" pitchFamily="34" charset="0"/>
              </a:rPr>
              <a:t>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spcAft>
                <a:spcPts val="1000"/>
              </a:spcAft>
            </a:pPr>
            <a:r>
              <a:rPr lang="fr-FR" sz="2800" b="1" dirty="0">
                <a:solidFill>
                  <a:srgbClr val="FF0000"/>
                </a:solidFill>
                <a:effectLst/>
                <a:latin typeface="Palatino Linotype" panose="02040502050505030304" pitchFamily="18" charset="0"/>
                <a:ea typeface="Times New Roman" panose="02020603050405020304" pitchFamily="18" charset="0"/>
                <a:cs typeface="Arial" panose="020B0604020202020204" pitchFamily="34" charset="0"/>
              </a:rPr>
              <a:t>La décentralisation technique</a:t>
            </a:r>
            <a:r>
              <a:rPr lang="fr-FR" sz="2800" dirty="0">
                <a:solidFill>
                  <a:srgbClr val="FF0000"/>
                </a:solidFill>
                <a:effectLst/>
                <a:latin typeface="Palatino Linotype" panose="02040502050505030304" pitchFamily="18" charset="0"/>
                <a:ea typeface="Times New Roman" panose="02020603050405020304" pitchFamily="18" charset="0"/>
                <a:cs typeface="Times New Roman" panose="02020603050405020304" pitchFamily="18" charset="0"/>
              </a:rPr>
              <a:t> ou fonctionnelle </a:t>
            </a: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elle consiste à transférer des pouvoirs à des entités spécialisées qui exercent des activités dans toutes les juridictions. Mais la répartition peut être également territoriale.</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endParaRPr lang="fr-FR" sz="2800" dirty="0">
              <a:effectLst/>
              <a:latin typeface="Arial Rounded MT Bold" panose="020F0704030504030204" pitchFamily="34" charset="0"/>
              <a:ea typeface="Times New Roman" panose="02020603050405020304" pitchFamily="18" charset="0"/>
              <a:cs typeface="Times New Roman" panose="02020603050405020304" pitchFamily="18" charset="0"/>
            </a:endParaRPr>
          </a:p>
          <a:p>
            <a:pPr algn="just">
              <a:lnSpc>
                <a:spcPct val="150000"/>
              </a:lnSpc>
              <a:spcAft>
                <a:spcPts val="1000"/>
              </a:spcAft>
            </a:pPr>
            <a:endParaRPr lang="fr-BF" sz="2800" dirty="0">
              <a:effectLst/>
              <a:latin typeface="Arial Rounded MT Bold" panose="020F0704030504030204" pitchFamily="34"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240ED940-729D-497B-B6B2-C6C49B607047}"/>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F75DB0E8-5C73-4430-BBC9-70A55FF1C78F}"/>
              </a:ext>
            </a:extLst>
          </p:cNvPr>
          <p:cNvSpPr>
            <a:spLocks noGrp="1"/>
          </p:cNvSpPr>
          <p:nvPr>
            <p:ph type="sldNum" sz="quarter" idx="12"/>
          </p:nvPr>
        </p:nvSpPr>
        <p:spPr/>
        <p:txBody>
          <a:bodyPr/>
          <a:lstStyle/>
          <a:p>
            <a:fld id="{504C41C5-68DA-4643-803F-BBF97C82894D}" type="slidenum">
              <a:rPr lang="fr-BF" smtClean="0"/>
              <a:t>12</a:t>
            </a:fld>
            <a:endParaRPr lang="fr-BF"/>
          </a:p>
        </p:txBody>
      </p:sp>
    </p:spTree>
    <p:extLst>
      <p:ext uri="{BB962C8B-B14F-4D97-AF65-F5344CB8AC3E}">
        <p14:creationId xmlns:p14="http://schemas.microsoft.com/office/powerpoint/2010/main" val="2634203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7ECD031-02EC-4D82-98A6-03A08480DB60}"/>
              </a:ext>
            </a:extLst>
          </p:cNvPr>
          <p:cNvSpPr txBox="1"/>
          <p:nvPr/>
        </p:nvSpPr>
        <p:spPr>
          <a:xfrm>
            <a:off x="384412" y="314974"/>
            <a:ext cx="11423176" cy="6228052"/>
          </a:xfrm>
          <a:prstGeom prst="rect">
            <a:avLst/>
          </a:prstGeom>
          <a:noFill/>
        </p:spPr>
        <p:txBody>
          <a:bodyPr wrap="square">
            <a:spAutoFit/>
          </a:bodyPr>
          <a:lstStyle/>
          <a:p>
            <a:pPr algn="just">
              <a:lnSpc>
                <a:spcPct val="150000"/>
              </a:lnSpc>
              <a:spcAft>
                <a:spcPts val="1000"/>
              </a:spcAft>
            </a:pPr>
            <a:r>
              <a:rPr lang="fr-FR" sz="2800" b="1"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SECTION II /</a:t>
            </a:r>
            <a:r>
              <a:rPr lang="fr-FR" sz="2800" b="1" dirty="0">
                <a:effectLst/>
                <a:latin typeface="Palatino Linotype" panose="02040502050505030304" pitchFamily="18" charset="0"/>
                <a:ea typeface="Times New Roman" panose="02020603050405020304" pitchFamily="18" charset="0"/>
                <a:cs typeface="Times New Roman" panose="02020603050405020304" pitchFamily="18" charset="0"/>
              </a:rPr>
              <a:t>LES FORMES D’ETAT </a:t>
            </a:r>
          </a:p>
          <a:p>
            <a:pPr marL="457200" indent="-457200" algn="just">
              <a:lnSpc>
                <a:spcPct val="150000"/>
              </a:lnSpc>
              <a:spcAft>
                <a:spcPts val="1000"/>
              </a:spcAft>
              <a:buFont typeface="Wingdings" panose="05000000000000000000" pitchFamily="2" charset="2"/>
              <a:buChar char="v"/>
            </a:pPr>
            <a:r>
              <a:rPr lang="fr-FR" sz="2800" b="1" dirty="0">
                <a:effectLst/>
                <a:latin typeface="Palatino Linotype" panose="02040502050505030304" pitchFamily="18" charset="0"/>
                <a:ea typeface="Times New Roman" panose="02020603050405020304" pitchFamily="18" charset="0"/>
                <a:cs typeface="Times New Roman" panose="02020603050405020304" pitchFamily="18" charset="0"/>
              </a:rPr>
              <a:t>Etat unitaire</a:t>
            </a: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C’est un État comportant un </a:t>
            </a:r>
            <a:r>
              <a:rPr lang="fr-FR" sz="2800" dirty="0">
                <a:solidFill>
                  <a:srgbClr val="FF0000"/>
                </a:solidFill>
                <a:effectLst/>
                <a:latin typeface="Palatino Linotype" panose="02040502050505030304" pitchFamily="18" charset="0"/>
                <a:ea typeface="Times New Roman" panose="02020603050405020304" pitchFamily="18" charset="0"/>
                <a:cs typeface="Times New Roman" panose="02020603050405020304" pitchFamily="18" charset="0"/>
              </a:rPr>
              <a:t>centre unique d’impulsion politique </a:t>
            </a: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auquel la population est uniformément soumise sur tout le territoire, les circonscriptions territoriales ne jouissant d’aucune autonomie politique.(un seul Président, un seul gouvernement, une seule justice, </a:t>
            </a:r>
            <a:r>
              <a:rPr lang="fr-FR" sz="2800" dirty="0" err="1">
                <a:effectLst/>
                <a:latin typeface="Palatino Linotype" panose="02040502050505030304" pitchFamily="18" charset="0"/>
                <a:ea typeface="Times New Roman" panose="02020603050405020304" pitchFamily="18" charset="0"/>
                <a:cs typeface="Times New Roman" panose="02020603050405020304" pitchFamily="18" charset="0"/>
              </a:rPr>
              <a:t>ect</a:t>
            </a: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Exemple d’Etat Unitaire : </a:t>
            </a:r>
            <a:r>
              <a:rPr lang="fr-FR" sz="2800" dirty="0">
                <a:solidFill>
                  <a:schemeClr val="accent2"/>
                </a:solidFill>
                <a:effectLst/>
                <a:latin typeface="Palatino Linotype" panose="02040502050505030304" pitchFamily="18" charset="0"/>
                <a:ea typeface="Times New Roman" panose="02020603050405020304" pitchFamily="18" charset="0"/>
                <a:cs typeface="Times New Roman" panose="02020603050405020304" pitchFamily="18" charset="0"/>
              </a:rPr>
              <a:t>le Burkina ; le Mali ; le Niger ; le Ghana ; le Togo ; la France etc</a:t>
            </a: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DA00E58A-366E-44D2-8AE1-445C076211BD}"/>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B86CFD83-D7AE-4274-85DC-972AA8DC7694}"/>
              </a:ext>
            </a:extLst>
          </p:cNvPr>
          <p:cNvSpPr>
            <a:spLocks noGrp="1"/>
          </p:cNvSpPr>
          <p:nvPr>
            <p:ph type="sldNum" sz="quarter" idx="12"/>
          </p:nvPr>
        </p:nvSpPr>
        <p:spPr/>
        <p:txBody>
          <a:bodyPr/>
          <a:lstStyle/>
          <a:p>
            <a:fld id="{504C41C5-68DA-4643-803F-BBF97C82894D}" type="slidenum">
              <a:rPr lang="fr-BF" smtClean="0"/>
              <a:t>13</a:t>
            </a:fld>
            <a:endParaRPr lang="fr-BF"/>
          </a:p>
        </p:txBody>
      </p:sp>
    </p:spTree>
    <p:extLst>
      <p:ext uri="{BB962C8B-B14F-4D97-AF65-F5344CB8AC3E}">
        <p14:creationId xmlns:p14="http://schemas.microsoft.com/office/powerpoint/2010/main" val="579237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1980DDFD-5BDA-4FBE-B266-B6AC150B0D29}"/>
              </a:ext>
            </a:extLst>
          </p:cNvPr>
          <p:cNvSpPr txBox="1"/>
          <p:nvPr/>
        </p:nvSpPr>
        <p:spPr>
          <a:xfrm>
            <a:off x="609600" y="187328"/>
            <a:ext cx="11373853" cy="7445243"/>
          </a:xfrm>
          <a:prstGeom prst="rect">
            <a:avLst/>
          </a:prstGeom>
          <a:noFill/>
        </p:spPr>
        <p:txBody>
          <a:bodyPr wrap="square">
            <a:spAutoFit/>
          </a:bodyPr>
          <a:lstStyle/>
          <a:p>
            <a:pPr marL="457200" indent="-457200" algn="just">
              <a:lnSpc>
                <a:spcPct val="150000"/>
              </a:lnSpc>
              <a:spcAft>
                <a:spcPts val="1000"/>
              </a:spcAft>
              <a:buFont typeface="Wingdings" panose="05000000000000000000" pitchFamily="2" charset="2"/>
              <a:buChar char="v"/>
            </a:pPr>
            <a:r>
              <a:rPr lang="fr-FR" sz="2700" b="1" dirty="0">
                <a:effectLst/>
                <a:latin typeface="Palatino Linotype" panose="02040502050505030304" pitchFamily="18" charset="0"/>
                <a:ea typeface="Times New Roman" panose="02020603050405020304" pitchFamily="18" charset="0"/>
                <a:cs typeface="Times New Roman" panose="02020603050405020304" pitchFamily="18" charset="0"/>
              </a:rPr>
              <a:t>Etat Compose</a:t>
            </a:r>
          </a:p>
          <a:p>
            <a:pPr marL="457200" indent="-457200" algn="just">
              <a:lnSpc>
                <a:spcPct val="150000"/>
              </a:lnSpc>
              <a:spcAft>
                <a:spcPts val="1000"/>
              </a:spcAft>
              <a:buFont typeface="Wingdings" panose="05000000000000000000" pitchFamily="2" charset="2"/>
              <a:buChar char="§"/>
            </a:pPr>
            <a:r>
              <a:rPr lang="fr-FR" sz="2700" b="1" dirty="0">
                <a:effectLst/>
                <a:latin typeface="Arial Rounded MT Bold" panose="020F0704030504030204" pitchFamily="34" charset="0"/>
                <a:ea typeface="Times New Roman" panose="02020603050405020304" pitchFamily="18" charset="0"/>
                <a:cs typeface="Times New Roman" panose="02020603050405020304" pitchFamily="18" charset="0"/>
              </a:rPr>
              <a:t>Le fédéralisme</a:t>
            </a:r>
            <a:endParaRPr lang="fr-BF" sz="2700" dirty="0">
              <a:effectLst/>
              <a:latin typeface="Arial Rounded MT Bold" panose="020F0704030504030204" pitchFamily="34"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700" dirty="0">
                <a:effectLst/>
                <a:latin typeface="Palatino Linotype" panose="02040502050505030304" pitchFamily="18" charset="0"/>
                <a:ea typeface="Times New Roman" panose="02020603050405020304" pitchFamily="18" charset="0"/>
                <a:cs typeface="Times New Roman" panose="02020603050405020304" pitchFamily="18" charset="0"/>
              </a:rPr>
              <a:t>C’est un mode de regroupement de diverses communautés (associations sportives, syndicats professionnels, collectivités politiques), ou doctrine y tendant.</a:t>
            </a:r>
          </a:p>
          <a:p>
            <a:pPr marL="457200" lvl="0" indent="-457200" algn="just">
              <a:lnSpc>
                <a:spcPct val="150000"/>
              </a:lnSpc>
              <a:spcAft>
                <a:spcPts val="1000"/>
              </a:spcAft>
              <a:buFont typeface="Wingdings" panose="05000000000000000000" pitchFamily="2" charset="2"/>
              <a:buChar char="§"/>
            </a:pPr>
            <a:r>
              <a:rPr lang="fr-FR" sz="2700" b="1" dirty="0">
                <a:effectLst/>
                <a:latin typeface="Palatino Linotype" panose="02040502050505030304" pitchFamily="18" charset="0"/>
                <a:ea typeface="Times New Roman" panose="02020603050405020304" pitchFamily="18" charset="0"/>
                <a:cs typeface="Times New Roman" panose="02020603050405020304" pitchFamily="18" charset="0"/>
              </a:rPr>
              <a:t>Etat fédéral</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700" dirty="0">
                <a:effectLst/>
                <a:latin typeface="Palatino Linotype" panose="02040502050505030304" pitchFamily="18" charset="0"/>
                <a:ea typeface="Times New Roman" panose="02020603050405020304" pitchFamily="18" charset="0"/>
                <a:cs typeface="Times New Roman" panose="02020603050405020304" pitchFamily="18" charset="0"/>
              </a:rPr>
              <a:t>C’est un État composé (par opposition à l’État unitaire), formé soit par association d’États antérieurement indépendants, soit par dissociation d’un État antérieurement unitaire, et obéissant à 3 principes: Superposition, Participation, Autonomie</a:t>
            </a:r>
            <a:r>
              <a:rPr lang="fr-FR" sz="2700" dirty="0">
                <a:effectLst/>
                <a:latin typeface="Arial Rounded MT Bold" panose="020F0704030504030204" pitchFamily="34" charset="0"/>
                <a:ea typeface="Times New Roman" panose="02020603050405020304" pitchFamily="18" charset="0"/>
                <a:cs typeface="Times New Roman" panose="02020603050405020304" pitchFamily="18" charset="0"/>
              </a:rPr>
              <a:t>.</a:t>
            </a:r>
            <a:endParaRPr lang="fr-BF" sz="2700" dirty="0">
              <a:effectLst/>
              <a:latin typeface="Arial Rounded MT Bold" panose="020F0704030504030204" pitchFamily="34" charset="0"/>
              <a:ea typeface="Times New Roman" panose="02020603050405020304" pitchFamily="18" charset="0"/>
              <a:cs typeface="Times New Roman" panose="02020603050405020304" pitchFamily="18" charset="0"/>
            </a:endParaRPr>
          </a:p>
          <a:p>
            <a:pPr algn="just">
              <a:lnSpc>
                <a:spcPct val="150000"/>
              </a:lnSpc>
              <a:spcAft>
                <a:spcPts val="1000"/>
              </a:spcAft>
            </a:pPr>
            <a:endParaRPr lang="fr-BF"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BB467EFF-F3CA-4EDF-9EBC-49600EED22B0}"/>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964E820E-7734-49D1-9CAA-FDDB57F53B9C}"/>
              </a:ext>
            </a:extLst>
          </p:cNvPr>
          <p:cNvSpPr>
            <a:spLocks noGrp="1"/>
          </p:cNvSpPr>
          <p:nvPr>
            <p:ph type="sldNum" sz="quarter" idx="12"/>
          </p:nvPr>
        </p:nvSpPr>
        <p:spPr/>
        <p:txBody>
          <a:bodyPr/>
          <a:lstStyle/>
          <a:p>
            <a:fld id="{504C41C5-68DA-4643-803F-BBF97C82894D}" type="slidenum">
              <a:rPr lang="fr-BF" smtClean="0"/>
              <a:t>14</a:t>
            </a:fld>
            <a:endParaRPr lang="fr-BF"/>
          </a:p>
        </p:txBody>
      </p:sp>
    </p:spTree>
    <p:extLst>
      <p:ext uri="{BB962C8B-B14F-4D97-AF65-F5344CB8AC3E}">
        <p14:creationId xmlns:p14="http://schemas.microsoft.com/office/powerpoint/2010/main" val="25880614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409ABDB7-CEB8-4216-8130-7DD8A09EE37A}"/>
              </a:ext>
            </a:extLst>
          </p:cNvPr>
          <p:cNvSpPr txBox="1"/>
          <p:nvPr/>
        </p:nvSpPr>
        <p:spPr>
          <a:xfrm>
            <a:off x="866273" y="192506"/>
            <a:ext cx="10924674" cy="5320111"/>
          </a:xfrm>
          <a:prstGeom prst="rect">
            <a:avLst/>
          </a:prstGeom>
          <a:noFill/>
        </p:spPr>
        <p:txBody>
          <a:bodyPr wrap="square">
            <a:spAutoFit/>
          </a:bodyPr>
          <a:lstStyle/>
          <a:p>
            <a:pPr algn="just">
              <a:lnSpc>
                <a:spcPct val="150000"/>
              </a:lnSpc>
              <a:spcAft>
                <a:spcPts val="1000"/>
              </a:spcAft>
            </a:pPr>
            <a:r>
              <a:rPr lang="fr-FR" sz="2800" dirty="0">
                <a:solidFill>
                  <a:srgbClr val="FF0000"/>
                </a:solidFill>
                <a:effectLst/>
                <a:latin typeface="Arial Rounded MT Bold" panose="020F0704030504030204" pitchFamily="34" charset="0"/>
                <a:ea typeface="Times New Roman" panose="02020603050405020304" pitchFamily="18" charset="0"/>
                <a:cs typeface="Times New Roman" panose="02020603050405020304" pitchFamily="18" charset="0"/>
              </a:rPr>
              <a:t>Exemple d’Etats organisés sous la forme fédérale </a:t>
            </a:r>
            <a:r>
              <a:rPr lang="fr-FR" sz="2800" dirty="0">
                <a:effectLst/>
                <a:latin typeface="Arial Rounded MT Bold" panose="020F0704030504030204" pitchFamily="34" charset="0"/>
                <a:ea typeface="Times New Roman" panose="02020603050405020304" pitchFamily="18" charset="0"/>
                <a:cs typeface="Times New Roman" panose="02020603050405020304" pitchFamily="18" charset="0"/>
              </a:rPr>
              <a:t>: </a:t>
            </a:r>
          </a:p>
          <a:p>
            <a:pPr marL="457200" indent="-457200" algn="just">
              <a:lnSpc>
                <a:spcPct val="150000"/>
              </a:lnSpc>
              <a:spcAft>
                <a:spcPts val="1000"/>
              </a:spcAft>
              <a:buFont typeface="Wingdings" panose="05000000000000000000" pitchFamily="2" charset="2"/>
              <a:buChar char="q"/>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les Etats Unis d’Amérique ; l’Argentine ;</a:t>
            </a:r>
          </a:p>
          <a:p>
            <a:pPr marL="457200" indent="-457200" algn="just">
              <a:lnSpc>
                <a:spcPct val="150000"/>
              </a:lnSpc>
              <a:spcAft>
                <a:spcPts val="1000"/>
              </a:spcAft>
              <a:buFont typeface="Wingdings" panose="05000000000000000000" pitchFamily="2" charset="2"/>
              <a:buChar char="q"/>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l’Australie ; l’Autriche ; la Belgique ; la Bosnie Herzégovine ;</a:t>
            </a:r>
          </a:p>
          <a:p>
            <a:pPr marL="457200" indent="-457200" algn="just">
              <a:lnSpc>
                <a:spcPct val="150000"/>
              </a:lnSpc>
              <a:spcAft>
                <a:spcPts val="1000"/>
              </a:spcAft>
              <a:buFont typeface="Wingdings" panose="05000000000000000000" pitchFamily="2" charset="2"/>
              <a:buChar char="q"/>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le Brésil, le Canada ; les Comores ; l’Ethiopie ; l’Allemagne ;</a:t>
            </a:r>
          </a:p>
          <a:p>
            <a:pPr marL="457200" indent="-457200" algn="just">
              <a:lnSpc>
                <a:spcPct val="150000"/>
              </a:lnSpc>
              <a:spcAft>
                <a:spcPts val="1000"/>
              </a:spcAft>
              <a:buFont typeface="Wingdings" panose="05000000000000000000" pitchFamily="2" charset="2"/>
              <a:buChar char="q"/>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l’Inde ; l’Irak ; la Malaisie ; le Mexique ; le Népal ; le Nigeria ;</a:t>
            </a:r>
          </a:p>
          <a:p>
            <a:pPr marL="457200" indent="-457200" algn="just">
              <a:lnSpc>
                <a:spcPct val="150000"/>
              </a:lnSpc>
              <a:spcAft>
                <a:spcPts val="1000"/>
              </a:spcAft>
              <a:buFont typeface="Wingdings" panose="05000000000000000000" pitchFamily="2" charset="2"/>
              <a:buChar char="q"/>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le Pakistan  la Russie ; la Somalie ; le Soudan ; la Suisse ; </a:t>
            </a:r>
          </a:p>
          <a:p>
            <a:pPr marL="457200" indent="-457200" algn="just">
              <a:lnSpc>
                <a:spcPct val="150000"/>
              </a:lnSpc>
              <a:spcAft>
                <a:spcPts val="1000"/>
              </a:spcAft>
              <a:buFont typeface="Wingdings" panose="05000000000000000000" pitchFamily="2" charset="2"/>
              <a:buChar char="q"/>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les Emirats-arabes-unies ; le Venezuela, etc.</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46DDDAAC-8B71-4843-BC1B-16381DF174C1}"/>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BB133AEF-2BB5-4B0B-B895-6C7117B64CB5}"/>
              </a:ext>
            </a:extLst>
          </p:cNvPr>
          <p:cNvSpPr>
            <a:spLocks noGrp="1"/>
          </p:cNvSpPr>
          <p:nvPr>
            <p:ph type="sldNum" sz="quarter" idx="12"/>
          </p:nvPr>
        </p:nvSpPr>
        <p:spPr/>
        <p:txBody>
          <a:bodyPr/>
          <a:lstStyle/>
          <a:p>
            <a:fld id="{504C41C5-68DA-4643-803F-BBF97C82894D}" type="slidenum">
              <a:rPr lang="fr-BF" smtClean="0"/>
              <a:t>15</a:t>
            </a:fld>
            <a:endParaRPr lang="fr-BF"/>
          </a:p>
        </p:txBody>
      </p:sp>
    </p:spTree>
    <p:extLst>
      <p:ext uri="{BB962C8B-B14F-4D97-AF65-F5344CB8AC3E}">
        <p14:creationId xmlns:p14="http://schemas.microsoft.com/office/powerpoint/2010/main" val="7155399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D14527C-6CF9-441B-9809-C14FFC24EF45}"/>
              </a:ext>
            </a:extLst>
          </p:cNvPr>
          <p:cNvSpPr txBox="1"/>
          <p:nvPr/>
        </p:nvSpPr>
        <p:spPr>
          <a:xfrm>
            <a:off x="625642" y="0"/>
            <a:ext cx="10940715" cy="7229800"/>
          </a:xfrm>
          <a:prstGeom prst="rect">
            <a:avLst/>
          </a:prstGeom>
          <a:noFill/>
        </p:spPr>
        <p:txBody>
          <a:bodyPr wrap="square">
            <a:spAutoFit/>
          </a:bodyPr>
          <a:lstStyle/>
          <a:p>
            <a:pPr marL="457200" lvl="0" indent="-457200" algn="just">
              <a:lnSpc>
                <a:spcPct val="150000"/>
              </a:lnSpc>
              <a:spcAft>
                <a:spcPts val="1000"/>
              </a:spcAft>
              <a:buFont typeface="Wingdings" panose="05000000000000000000" pitchFamily="2" charset="2"/>
              <a:buChar char="§"/>
            </a:pPr>
            <a:r>
              <a:rPr lang="fr-FR" sz="2700" b="1" dirty="0">
                <a:effectLst/>
                <a:latin typeface="Arial Rounded MT Bold" panose="020F0704030504030204" pitchFamily="34" charset="0"/>
                <a:ea typeface="Times New Roman" panose="02020603050405020304" pitchFamily="18" charset="0"/>
                <a:cs typeface="Times New Roman" panose="02020603050405020304" pitchFamily="18" charset="0"/>
              </a:rPr>
              <a:t>Etat fédéré</a:t>
            </a:r>
            <a:endParaRPr lang="fr-BF" sz="2700" dirty="0">
              <a:effectLst/>
              <a:latin typeface="Arial Rounded MT Bold" panose="020F0704030504030204" pitchFamily="34"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700" dirty="0">
                <a:effectLst/>
                <a:latin typeface="Palatino Linotype" panose="02040502050505030304" pitchFamily="18" charset="0"/>
                <a:ea typeface="Times New Roman" panose="02020603050405020304" pitchFamily="18" charset="0"/>
                <a:cs typeface="Times New Roman" panose="02020603050405020304" pitchFamily="18" charset="0"/>
              </a:rPr>
              <a:t>C’est l’État membre d’un État fédéral. Par exemple, la Bavière au sein de l’Allemagne, ou la Californie au sein des États-Unis.</a:t>
            </a:r>
          </a:p>
          <a:p>
            <a:pPr marL="457200" indent="-457200" algn="just">
              <a:lnSpc>
                <a:spcPct val="150000"/>
              </a:lnSpc>
              <a:spcAft>
                <a:spcPts val="1000"/>
              </a:spcAft>
              <a:buFont typeface="Wingdings" panose="05000000000000000000" pitchFamily="2" charset="2"/>
              <a:buChar char="v"/>
            </a:pPr>
            <a:r>
              <a:rPr lang="fr-FR" sz="2700" b="1" dirty="0">
                <a:effectLst/>
                <a:latin typeface="Palatino Linotype" panose="02040502050505030304" pitchFamily="18" charset="0"/>
                <a:ea typeface="Times New Roman" panose="02020603050405020304" pitchFamily="18" charset="0"/>
                <a:cs typeface="Times New Roman" panose="02020603050405020304" pitchFamily="18" charset="0"/>
              </a:rPr>
              <a:t>Autres concepts </a:t>
            </a:r>
          </a:p>
          <a:p>
            <a:pPr marL="457200" indent="-457200" algn="just">
              <a:lnSpc>
                <a:spcPct val="150000"/>
              </a:lnSpc>
              <a:spcAft>
                <a:spcPts val="1000"/>
              </a:spcAft>
              <a:buFont typeface="Wingdings" panose="05000000000000000000" pitchFamily="2" charset="2"/>
              <a:buChar char="§"/>
            </a:pPr>
            <a:r>
              <a:rPr lang="fr-FR" sz="2700" b="1" dirty="0">
                <a:solidFill>
                  <a:srgbClr val="000000"/>
                </a:solidFill>
                <a:effectLst/>
                <a:latin typeface="Palatino Linotype" panose="02040502050505030304" pitchFamily="18" charset="0"/>
                <a:ea typeface="Times New Roman" panose="02020603050405020304" pitchFamily="18" charset="0"/>
                <a:cs typeface="Arial" panose="020B0604020202020204" pitchFamily="34" charset="0"/>
              </a:rPr>
              <a:t>La collectivité territoriale </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a:p>
            <a:r>
              <a:rPr lang="fr-FR" sz="2700" dirty="0">
                <a:solidFill>
                  <a:srgbClr val="000000"/>
                </a:solidFill>
                <a:effectLst/>
                <a:latin typeface="Palatino Linotype" panose="02040502050505030304" pitchFamily="18" charset="0"/>
                <a:ea typeface="Times New Roman" panose="02020603050405020304" pitchFamily="18" charset="0"/>
                <a:cs typeface="Arial" panose="020B0604020202020204" pitchFamily="34" charset="0"/>
              </a:rPr>
              <a:t>Elle est une subdivision du territoire dotée de la personnalité juridique et de l’autonomie financière. Elle constitue une entité d’organisation et de coordination du développement.</a:t>
            </a:r>
            <a:endParaRPr lang="fr-FR" sz="2700"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endParaRPr>
          </a:p>
          <a:p>
            <a:pPr marL="457200" indent="-457200" algn="just">
              <a:lnSpc>
                <a:spcPct val="150000"/>
              </a:lnSpc>
              <a:spcAft>
                <a:spcPts val="1000"/>
              </a:spcAft>
              <a:buFont typeface="Wingdings" panose="05000000000000000000" pitchFamily="2" charset="2"/>
              <a:buChar char="§"/>
            </a:pPr>
            <a:r>
              <a:rPr lang="fr-FR" sz="2700" b="1" dirty="0">
                <a:solidFill>
                  <a:srgbClr val="000000"/>
                </a:solidFill>
                <a:effectLst/>
                <a:latin typeface="Palatino Linotype" panose="02040502050505030304" pitchFamily="18" charset="0"/>
                <a:ea typeface="Times New Roman" panose="02020603050405020304" pitchFamily="18" charset="0"/>
                <a:cs typeface="Arial" panose="020B0604020202020204" pitchFamily="34" charset="0"/>
              </a:rPr>
              <a:t>La circonscription administrative </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a:p>
            <a:r>
              <a:rPr lang="fr-FR" sz="2700" dirty="0">
                <a:solidFill>
                  <a:srgbClr val="000000"/>
                </a:solidFill>
                <a:effectLst/>
                <a:latin typeface="Palatino Linotype" panose="02040502050505030304" pitchFamily="18" charset="0"/>
                <a:ea typeface="Times New Roman" panose="02020603050405020304" pitchFamily="18" charset="0"/>
                <a:cs typeface="Arial" panose="020B0604020202020204" pitchFamily="34" charset="0"/>
              </a:rPr>
              <a:t>Elle est le cadre territorial de représentation des services de l’Etat au niveau de la région, de la province et du département. Elle n’a pas de personnalité juridique donc pas d’autonomie par rapport à l’Etat</a:t>
            </a:r>
            <a:r>
              <a:rPr lang="fr-FR" sz="2800" dirty="0">
                <a:solidFill>
                  <a:srgbClr val="000000"/>
                </a:solidFill>
                <a:effectLst/>
                <a:latin typeface="Palatino Linotype" panose="02040502050505030304" pitchFamily="18" charset="0"/>
                <a:ea typeface="Times New Roman" panose="02020603050405020304" pitchFamily="18" charset="0"/>
                <a:cs typeface="Arial" panose="020B0604020202020204" pitchFamily="34" charset="0"/>
              </a:rPr>
              <a:t>. </a:t>
            </a:r>
            <a:endParaRPr lang="fr-FR"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endParaRPr lang="fr-BF"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83A2580B-ACDB-41B5-9BEF-8D79CB43F3B4}"/>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50672818-F6ED-48E6-B771-4FFDDCE76A8D}"/>
              </a:ext>
            </a:extLst>
          </p:cNvPr>
          <p:cNvSpPr>
            <a:spLocks noGrp="1"/>
          </p:cNvSpPr>
          <p:nvPr>
            <p:ph type="sldNum" sz="quarter" idx="12"/>
          </p:nvPr>
        </p:nvSpPr>
        <p:spPr/>
        <p:txBody>
          <a:bodyPr/>
          <a:lstStyle/>
          <a:p>
            <a:fld id="{504C41C5-68DA-4643-803F-BBF97C82894D}" type="slidenum">
              <a:rPr lang="fr-BF" smtClean="0"/>
              <a:t>16</a:t>
            </a:fld>
            <a:endParaRPr lang="fr-BF"/>
          </a:p>
        </p:txBody>
      </p:sp>
    </p:spTree>
    <p:extLst>
      <p:ext uri="{BB962C8B-B14F-4D97-AF65-F5344CB8AC3E}">
        <p14:creationId xmlns:p14="http://schemas.microsoft.com/office/powerpoint/2010/main" val="1552296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A384196D-F553-4A6A-9BF6-236B02B04E90}"/>
              </a:ext>
            </a:extLst>
          </p:cNvPr>
          <p:cNvSpPr txBox="1"/>
          <p:nvPr/>
        </p:nvSpPr>
        <p:spPr>
          <a:xfrm>
            <a:off x="176463" y="1145718"/>
            <a:ext cx="11823031" cy="1069780"/>
          </a:xfrm>
          <a:prstGeom prst="rect">
            <a:avLst/>
          </a:prstGeom>
          <a:noFill/>
        </p:spPr>
        <p:txBody>
          <a:bodyPr wrap="square">
            <a:spAutoFit/>
          </a:bodyPr>
          <a:lstStyle/>
          <a:p>
            <a:pPr marL="457200" algn="just">
              <a:lnSpc>
                <a:spcPct val="150000"/>
              </a:lnSpc>
            </a:pPr>
            <a:r>
              <a:rPr lang="fr-FR" sz="2800" dirty="0">
                <a:solidFill>
                  <a:srgbClr val="000000"/>
                </a:solidFill>
                <a:effectLst/>
                <a:latin typeface="Arial Rounded MT Bold" panose="020F0704030504030204" pitchFamily="34" charset="0"/>
                <a:ea typeface="Times New Roman" panose="02020603050405020304" pitchFamily="18" charset="0"/>
              </a:rPr>
              <a:t> </a:t>
            </a:r>
            <a:endParaRPr lang="fr-BF" sz="2800" dirty="0">
              <a:solidFill>
                <a:srgbClr val="000000"/>
              </a:solidFill>
              <a:effectLst/>
              <a:latin typeface="Arial Rounded MT Bold" panose="020F0704030504030204" pitchFamily="34" charset="0"/>
              <a:ea typeface="Times New Roman" panose="02020603050405020304" pitchFamily="18" charset="0"/>
            </a:endParaRPr>
          </a:p>
          <a:p>
            <a:pPr algn="ctr">
              <a:lnSpc>
                <a:spcPct val="150000"/>
              </a:lnSpc>
              <a:spcAft>
                <a:spcPts val="1000"/>
              </a:spcAft>
            </a:pPr>
            <a:endParaRPr lang="fr-BF"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ZoneTexte 5">
            <a:extLst>
              <a:ext uri="{FF2B5EF4-FFF2-40B4-BE49-F238E27FC236}">
                <a16:creationId xmlns:a16="http://schemas.microsoft.com/office/drawing/2014/main" id="{B7256A5C-1986-4B82-BAAA-161A139C64AB}"/>
              </a:ext>
            </a:extLst>
          </p:cNvPr>
          <p:cNvSpPr txBox="1"/>
          <p:nvPr/>
        </p:nvSpPr>
        <p:spPr>
          <a:xfrm>
            <a:off x="385011" y="0"/>
            <a:ext cx="11630526" cy="5389873"/>
          </a:xfrm>
          <a:prstGeom prst="rect">
            <a:avLst/>
          </a:prstGeom>
          <a:noFill/>
        </p:spPr>
        <p:txBody>
          <a:bodyPr wrap="square">
            <a:spAutoFit/>
          </a:bodyPr>
          <a:lstStyle/>
          <a:p>
            <a:pPr algn="ctr">
              <a:lnSpc>
                <a:spcPct val="150000"/>
              </a:lnSpc>
              <a:spcAft>
                <a:spcPts val="1000"/>
              </a:spcAft>
            </a:pPr>
            <a:r>
              <a:rPr lang="fr-FR" sz="2400" b="1" dirty="0">
                <a:effectLst/>
                <a:latin typeface="Arial Rounded MT Bold" panose="020F0704030504030204" pitchFamily="34" charset="0"/>
                <a:ea typeface="Times New Roman" panose="02020603050405020304" pitchFamily="18" charset="0"/>
                <a:cs typeface="Times New Roman" panose="02020603050405020304" pitchFamily="18" charset="0"/>
              </a:rPr>
              <a:t>SECION III:  HISTORIQUE, PRINCIPES ET FONDEMENTS DE LA DECENTRALISATION AU BURKINA FASO</a:t>
            </a:r>
            <a:endParaRPr lang="fr-FR" sz="2400" b="1" dirty="0">
              <a:effectLst/>
              <a:latin typeface="Palatino Linotype" panose="02040502050505030304" pitchFamily="18" charset="0"/>
              <a:ea typeface="Calibri" panose="020F0502020204030204" pitchFamily="34" charset="0"/>
              <a:cs typeface="Times New Roman" panose="02020603050405020304" pitchFamily="18" charset="0"/>
            </a:endParaRPr>
          </a:p>
          <a:p>
            <a:pPr marL="514350" indent="-514350">
              <a:lnSpc>
                <a:spcPct val="150000"/>
              </a:lnSpc>
              <a:spcAft>
                <a:spcPts val="1000"/>
              </a:spcAft>
              <a:buFont typeface="+mj-lt"/>
              <a:buAutoNum type="alphaUcPeriod"/>
            </a:pPr>
            <a:r>
              <a:rPr lang="fr-FR" sz="2400" b="1" dirty="0">
                <a:effectLst/>
                <a:latin typeface="Palatino Linotype" panose="02040502050505030304" pitchFamily="18" charset="0"/>
                <a:ea typeface="Calibri" panose="020F0502020204030204" pitchFamily="34" charset="0"/>
                <a:cs typeface="Times New Roman" panose="02020603050405020304" pitchFamily="18" charset="0"/>
              </a:rPr>
              <a:t>FONDEMENTS/</a:t>
            </a:r>
            <a:r>
              <a:rPr lang="fr-FR" sz="2400" b="1" dirty="0">
                <a:effectLst/>
                <a:latin typeface="Palatino Linotype" panose="02040502050505030304" pitchFamily="18" charset="0"/>
                <a:ea typeface="Times New Roman" panose="02020603050405020304" pitchFamily="18" charset="0"/>
              </a:rPr>
              <a:t>PRINCIPES DE LA DECENTRALISATION</a:t>
            </a:r>
          </a:p>
          <a:p>
            <a:pPr marL="514350" indent="-514350">
              <a:lnSpc>
                <a:spcPct val="150000"/>
              </a:lnSpc>
              <a:spcAft>
                <a:spcPts val="1000"/>
              </a:spcAft>
              <a:buFont typeface="+mj-lt"/>
              <a:buAutoNum type="arabicPeriod"/>
            </a:pPr>
            <a:r>
              <a:rPr lang="fr-FR" sz="2400" b="1" dirty="0">
                <a:effectLst/>
                <a:latin typeface="Palatino Linotype" panose="02040502050505030304" pitchFamily="18" charset="0"/>
                <a:ea typeface="Calibri" panose="020F0502020204030204" pitchFamily="34" charset="0"/>
                <a:cs typeface="Times New Roman" panose="02020603050405020304" pitchFamily="18" charset="0"/>
              </a:rPr>
              <a:t>FONDEMENTS </a:t>
            </a:r>
            <a:r>
              <a:rPr lang="fr-FR" sz="2400" b="1" dirty="0">
                <a:effectLst/>
                <a:latin typeface="Palatino Linotype" panose="02040502050505030304" pitchFamily="18" charset="0"/>
                <a:ea typeface="Times New Roman" panose="02020603050405020304" pitchFamily="18" charset="0"/>
              </a:rPr>
              <a:t>DE LA DECENTRALISATION</a:t>
            </a:r>
            <a:endParaRPr lang="fr-FR" sz="2400" b="1"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endParaRPr>
          </a:p>
          <a:p>
            <a:pPr marL="457200" indent="-457200">
              <a:lnSpc>
                <a:spcPct val="150000"/>
              </a:lnSpc>
              <a:spcAft>
                <a:spcPts val="1000"/>
              </a:spcAft>
              <a:buFont typeface="Wingdings" panose="05000000000000000000" pitchFamily="2" charset="2"/>
              <a:buChar char="v"/>
            </a:pPr>
            <a:r>
              <a:rPr lang="fr-FR" sz="2800" b="1" dirty="0">
                <a:effectLst/>
                <a:latin typeface="Palatino Linotype" panose="02040502050505030304" pitchFamily="18" charset="0"/>
                <a:ea typeface="Calibri" panose="020F0502020204030204" pitchFamily="34" charset="0"/>
                <a:cs typeface="Times New Roman" panose="02020603050405020304" pitchFamily="18" charset="0"/>
              </a:rPr>
              <a:t>fondements historiques et socioculturels</a:t>
            </a:r>
            <a:endParaRPr lang="fr-FR" sz="2800" b="1"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endParaRPr>
          </a:p>
          <a:p>
            <a:pPr marL="457200" indent="-457200">
              <a:lnSpc>
                <a:spcPct val="150000"/>
              </a:lnSpc>
              <a:spcAft>
                <a:spcPts val="1000"/>
              </a:spcAft>
              <a:buFont typeface="Wingdings" panose="05000000000000000000" pitchFamily="2" charset="2"/>
              <a:buChar char="v"/>
            </a:pPr>
            <a:r>
              <a:rPr lang="fr-FR" sz="2800" b="1" dirty="0">
                <a:effectLst/>
                <a:latin typeface="Palatino Linotype" panose="02040502050505030304" pitchFamily="18" charset="0"/>
                <a:ea typeface="Calibri" panose="020F0502020204030204" pitchFamily="34" charset="0"/>
                <a:cs typeface="Times New Roman" panose="02020603050405020304" pitchFamily="18" charset="0"/>
              </a:rPr>
              <a:t>fondements politiques</a:t>
            </a:r>
            <a:endParaRPr lang="fr-BF" sz="2800" dirty="0">
              <a:effectLst/>
              <a:latin typeface="Palatino Linotype" panose="02040502050505030304" pitchFamily="18" charset="0"/>
              <a:ea typeface="Calibri" panose="020F0502020204030204" pitchFamily="34" charset="0"/>
              <a:cs typeface="Times New Roman" panose="02020603050405020304" pitchFamily="18" charset="0"/>
            </a:endParaRPr>
          </a:p>
          <a:p>
            <a:pPr marL="457200" indent="-457200">
              <a:lnSpc>
                <a:spcPct val="150000"/>
              </a:lnSpc>
              <a:spcAft>
                <a:spcPts val="1000"/>
              </a:spcAft>
              <a:buFont typeface="Wingdings" panose="05000000000000000000" pitchFamily="2" charset="2"/>
              <a:buChar char="v"/>
            </a:pPr>
            <a:r>
              <a:rPr lang="fr-FR" sz="2800" b="1" dirty="0">
                <a:effectLst/>
                <a:latin typeface="Palatino Linotype" panose="02040502050505030304" pitchFamily="18" charset="0"/>
                <a:ea typeface="Calibri" panose="020F0502020204030204" pitchFamily="34" charset="0"/>
                <a:cs typeface="Times New Roman" panose="02020603050405020304" pitchFamily="18" charset="0"/>
              </a:rPr>
              <a:t>fondements juridiques</a:t>
            </a:r>
            <a:endParaRPr lang="fr-BF" sz="2800" dirty="0">
              <a:effectLst/>
              <a:latin typeface="Palatino Linotype" panose="02040502050505030304" pitchFamily="18" charset="0"/>
              <a:ea typeface="Calibri" panose="020F0502020204030204" pitchFamily="34" charset="0"/>
              <a:cs typeface="Times New Roman" panose="02020603050405020304" pitchFamily="18" charset="0"/>
            </a:endParaRPr>
          </a:p>
          <a:p>
            <a:pPr>
              <a:lnSpc>
                <a:spcPct val="150000"/>
              </a:lnSpc>
              <a:spcAft>
                <a:spcPts val="1000"/>
              </a:spcAft>
            </a:pPr>
            <a:endParaRPr lang="fr-BF" sz="1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7" name="Espace réservé de la date 6">
            <a:extLst>
              <a:ext uri="{FF2B5EF4-FFF2-40B4-BE49-F238E27FC236}">
                <a16:creationId xmlns:a16="http://schemas.microsoft.com/office/drawing/2014/main" id="{37794EB0-DD93-4233-B7E5-D2E68A769293}"/>
              </a:ext>
            </a:extLst>
          </p:cNvPr>
          <p:cNvSpPr>
            <a:spLocks noGrp="1"/>
          </p:cNvSpPr>
          <p:nvPr>
            <p:ph type="dt" sz="half" idx="10"/>
          </p:nvPr>
        </p:nvSpPr>
        <p:spPr/>
        <p:txBody>
          <a:bodyPr/>
          <a:lstStyle/>
          <a:p>
            <a:r>
              <a:rPr lang="fr-BF"/>
              <a:t>30/05/2022</a:t>
            </a:r>
          </a:p>
        </p:txBody>
      </p:sp>
      <p:sp>
        <p:nvSpPr>
          <p:cNvPr id="8" name="Espace réservé du numéro de diapositive 7">
            <a:extLst>
              <a:ext uri="{FF2B5EF4-FFF2-40B4-BE49-F238E27FC236}">
                <a16:creationId xmlns:a16="http://schemas.microsoft.com/office/drawing/2014/main" id="{90442FA9-4B9E-46A1-A0C3-53F7031E8DF6}"/>
              </a:ext>
            </a:extLst>
          </p:cNvPr>
          <p:cNvSpPr>
            <a:spLocks noGrp="1"/>
          </p:cNvSpPr>
          <p:nvPr>
            <p:ph type="sldNum" sz="quarter" idx="12"/>
          </p:nvPr>
        </p:nvSpPr>
        <p:spPr/>
        <p:txBody>
          <a:bodyPr/>
          <a:lstStyle/>
          <a:p>
            <a:fld id="{504C41C5-68DA-4643-803F-BBF97C82894D}" type="slidenum">
              <a:rPr lang="fr-BF" smtClean="0"/>
              <a:t>17</a:t>
            </a:fld>
            <a:endParaRPr lang="fr-BF"/>
          </a:p>
        </p:txBody>
      </p:sp>
    </p:spTree>
    <p:extLst>
      <p:ext uri="{BB962C8B-B14F-4D97-AF65-F5344CB8AC3E}">
        <p14:creationId xmlns:p14="http://schemas.microsoft.com/office/powerpoint/2010/main" val="13056428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7433765E-2FD6-4DAC-BBEC-6633F21B73CA}"/>
              </a:ext>
            </a:extLst>
          </p:cNvPr>
          <p:cNvSpPr txBox="1"/>
          <p:nvPr/>
        </p:nvSpPr>
        <p:spPr>
          <a:xfrm>
            <a:off x="609600" y="155929"/>
            <a:ext cx="11101137" cy="7122912"/>
          </a:xfrm>
          <a:prstGeom prst="rect">
            <a:avLst/>
          </a:prstGeom>
          <a:noFill/>
        </p:spPr>
        <p:txBody>
          <a:bodyPr wrap="square">
            <a:spAutoFit/>
          </a:bodyPr>
          <a:lstStyle/>
          <a:p>
            <a:pPr algn="just">
              <a:lnSpc>
                <a:spcPct val="150000"/>
              </a:lnSpc>
              <a:spcAft>
                <a:spcPts val="800"/>
              </a:spcAft>
            </a:pPr>
            <a:r>
              <a:rPr lang="fr-FR" sz="2800" b="1" dirty="0">
                <a:effectLst/>
                <a:latin typeface="Palatino Linotype" panose="02040502050505030304" pitchFamily="18" charset="0"/>
                <a:ea typeface="Calibri" panose="020F0502020204030204" pitchFamily="34" charset="0"/>
                <a:cs typeface="Times New Roman" panose="02020603050405020304" pitchFamily="18" charset="0"/>
              </a:rPr>
              <a:t>2-LES Objectifs</a:t>
            </a:r>
          </a:p>
          <a:p>
            <a:pPr algn="just">
              <a:lnSpc>
                <a:spcPct val="150000"/>
              </a:lnSpc>
              <a:spcAft>
                <a:spcPts val="8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A l’instar des autres pays africains, la décentralisation au Burkina Faso vise plusieurs objectifs. On peut citer entre autre :</a:t>
            </a:r>
            <a:endParaRPr lang="fr-BF" sz="2800" dirty="0">
              <a:effectLst/>
              <a:latin typeface="Palatino Linotype" panose="02040502050505030304" pitchFamily="18"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fr-FR" sz="2800" dirty="0">
                <a:solidFill>
                  <a:srgbClr val="000000"/>
                </a:solidFill>
                <a:effectLst/>
                <a:latin typeface="Palatino Linotype" panose="02040502050505030304" pitchFamily="18" charset="0"/>
                <a:ea typeface="Calibri" panose="020F0502020204030204" pitchFamily="34" charset="0"/>
              </a:rPr>
              <a:t>Le rapprochement de l’Administration aux administrés ;</a:t>
            </a:r>
            <a:endParaRPr lang="fr-BF" sz="2800" dirty="0">
              <a:solidFill>
                <a:srgbClr val="000000"/>
              </a:solidFill>
              <a:effectLst/>
              <a:latin typeface="Palatino Linotype" panose="02040502050505030304" pitchFamily="18" charset="0"/>
              <a:ea typeface="Calibri" panose="020F0502020204030204" pitchFamily="34" charset="0"/>
            </a:endParaRPr>
          </a:p>
          <a:p>
            <a:pPr marL="342900" lvl="0" indent="-342900" algn="just">
              <a:lnSpc>
                <a:spcPct val="150000"/>
              </a:lnSpc>
              <a:buFont typeface="Symbol" panose="05050102010706020507" pitchFamily="18" charset="2"/>
              <a:buChar char=""/>
            </a:pPr>
            <a:r>
              <a:rPr lang="fr-FR" sz="2800" dirty="0">
                <a:solidFill>
                  <a:srgbClr val="000000"/>
                </a:solidFill>
                <a:effectLst/>
                <a:latin typeface="Palatino Linotype" panose="02040502050505030304" pitchFamily="18" charset="0"/>
                <a:ea typeface="Calibri" panose="020F0502020204030204" pitchFamily="34" charset="0"/>
              </a:rPr>
              <a:t>La participation des populations locales à la gestion de la chose publique, l’Etat n’ayant plus le monopole à lui seul de tout faire ;</a:t>
            </a:r>
            <a:endParaRPr lang="fr-BF" sz="2800" dirty="0">
              <a:solidFill>
                <a:srgbClr val="000000"/>
              </a:solidFill>
              <a:effectLst/>
              <a:latin typeface="Palatino Linotype" panose="02040502050505030304" pitchFamily="18" charset="0"/>
              <a:ea typeface="Calibri" panose="020F0502020204030204" pitchFamily="34" charset="0"/>
            </a:endParaRPr>
          </a:p>
          <a:p>
            <a:pPr marL="342900" lvl="0" indent="-342900" algn="just">
              <a:lnSpc>
                <a:spcPct val="150000"/>
              </a:lnSpc>
              <a:buFont typeface="Symbol" panose="05050102010706020507" pitchFamily="18" charset="2"/>
              <a:buChar char=""/>
            </a:pPr>
            <a:r>
              <a:rPr lang="fr-FR" sz="2800" dirty="0">
                <a:solidFill>
                  <a:srgbClr val="000000"/>
                </a:solidFill>
                <a:effectLst/>
                <a:latin typeface="Palatino Linotype" panose="02040502050505030304" pitchFamily="18" charset="0"/>
                <a:ea typeface="Calibri" panose="020F0502020204030204" pitchFamily="34" charset="0"/>
              </a:rPr>
              <a:t>La lutte contre la pauvreté à travers la promotion et la réalisation d’un développement local et durable ;</a:t>
            </a:r>
            <a:endParaRPr lang="fr-BF" sz="2800" dirty="0">
              <a:solidFill>
                <a:srgbClr val="000000"/>
              </a:solidFill>
              <a:effectLst/>
              <a:latin typeface="Palatino Linotype" panose="02040502050505030304" pitchFamily="18" charset="0"/>
              <a:ea typeface="Calibri" panose="020F0502020204030204" pitchFamily="34" charset="0"/>
            </a:endParaRPr>
          </a:p>
          <a:p>
            <a:pPr marL="342900" lvl="0" indent="-342900" algn="just">
              <a:lnSpc>
                <a:spcPct val="150000"/>
              </a:lnSpc>
              <a:buFont typeface="Symbol" panose="05050102010706020507" pitchFamily="18" charset="2"/>
              <a:buChar char=""/>
            </a:pPr>
            <a:r>
              <a:rPr lang="fr-FR" sz="2800" dirty="0">
                <a:solidFill>
                  <a:srgbClr val="000000"/>
                </a:solidFill>
                <a:effectLst/>
                <a:latin typeface="Palatino Linotype" panose="02040502050505030304" pitchFamily="18" charset="0"/>
                <a:ea typeface="Calibri" panose="020F0502020204030204" pitchFamily="34" charset="0"/>
              </a:rPr>
              <a:t>La promotion d’une démocratie locale à travers la participation citoyenne etc.</a:t>
            </a:r>
            <a:endParaRPr lang="fr-BF" sz="2800" dirty="0">
              <a:solidFill>
                <a:srgbClr val="000000"/>
              </a:solidFill>
              <a:effectLst/>
              <a:latin typeface="Palatino Linotype" panose="02040502050505030304" pitchFamily="18" charset="0"/>
              <a:ea typeface="Calibri" panose="020F0502020204030204" pitchFamily="34" charset="0"/>
            </a:endParaRPr>
          </a:p>
          <a:p>
            <a:pPr marL="457200" indent="-457200">
              <a:lnSpc>
                <a:spcPct val="150000"/>
              </a:lnSpc>
              <a:spcAft>
                <a:spcPts val="1000"/>
              </a:spcAft>
              <a:buFont typeface="Wingdings" panose="05000000000000000000" pitchFamily="2" charset="2"/>
              <a:buChar char="v"/>
            </a:pPr>
            <a:endParaRPr lang="fr-FR" sz="1800" b="1" dirty="0">
              <a:solidFill>
                <a:srgbClr val="FF0000"/>
              </a:solidFill>
              <a:effectLst/>
              <a:latin typeface="Arial Rounded MT Bold" panose="020F0704030504030204" pitchFamily="34"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4E72939E-6944-44C2-B3D8-2E2367E291FD}"/>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DF1D1763-57FE-4915-AEB9-77575E8B42BF}"/>
              </a:ext>
            </a:extLst>
          </p:cNvPr>
          <p:cNvSpPr>
            <a:spLocks noGrp="1"/>
          </p:cNvSpPr>
          <p:nvPr>
            <p:ph type="sldNum" sz="quarter" idx="12"/>
          </p:nvPr>
        </p:nvSpPr>
        <p:spPr/>
        <p:txBody>
          <a:bodyPr/>
          <a:lstStyle/>
          <a:p>
            <a:fld id="{504C41C5-68DA-4643-803F-BBF97C82894D}" type="slidenum">
              <a:rPr lang="fr-BF" smtClean="0"/>
              <a:t>18</a:t>
            </a:fld>
            <a:endParaRPr lang="fr-BF"/>
          </a:p>
        </p:txBody>
      </p:sp>
    </p:spTree>
    <p:extLst>
      <p:ext uri="{BB962C8B-B14F-4D97-AF65-F5344CB8AC3E}">
        <p14:creationId xmlns:p14="http://schemas.microsoft.com/office/powerpoint/2010/main" val="26095257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32C1BE36-D947-4D80-9FDF-5762F902A5DB}"/>
              </a:ext>
            </a:extLst>
          </p:cNvPr>
          <p:cNvSpPr txBox="1"/>
          <p:nvPr/>
        </p:nvSpPr>
        <p:spPr>
          <a:xfrm>
            <a:off x="513348" y="432378"/>
            <a:ext cx="11421979" cy="6010300"/>
          </a:xfrm>
          <a:prstGeom prst="rect">
            <a:avLst/>
          </a:prstGeom>
          <a:noFill/>
        </p:spPr>
        <p:txBody>
          <a:bodyPr wrap="square">
            <a:spAutoFit/>
          </a:bodyPr>
          <a:lstStyle/>
          <a:p>
            <a:pPr algn="just">
              <a:lnSpc>
                <a:spcPct val="115000"/>
              </a:lnSpc>
            </a:pPr>
            <a:r>
              <a:rPr lang="fr-FR" sz="2800" dirty="0">
                <a:solidFill>
                  <a:srgbClr val="000000"/>
                </a:solidFill>
                <a:effectLst/>
                <a:latin typeface="Palatino Linotype" panose="02040502050505030304" pitchFamily="18" charset="0"/>
                <a:ea typeface="Calibri" panose="020F0502020204030204" pitchFamily="34" charset="0"/>
              </a:rPr>
              <a:t>Le document de « politique nationale de décentralisation »(</a:t>
            </a:r>
            <a:r>
              <a:rPr lang="fr-FR" sz="2800" dirty="0">
                <a:solidFill>
                  <a:srgbClr val="FF0000"/>
                </a:solidFill>
                <a:effectLst/>
                <a:latin typeface="Palatino Linotype" panose="02040502050505030304" pitchFamily="18" charset="0"/>
                <a:ea typeface="Calibri" panose="020F0502020204030204" pitchFamily="34" charset="0"/>
              </a:rPr>
              <a:t>PND) </a:t>
            </a:r>
            <a:r>
              <a:rPr lang="fr-FR" sz="2800" dirty="0">
                <a:solidFill>
                  <a:srgbClr val="000000"/>
                </a:solidFill>
                <a:effectLst/>
                <a:latin typeface="Palatino Linotype" panose="02040502050505030304" pitchFamily="18" charset="0"/>
                <a:ea typeface="Calibri" panose="020F0502020204030204" pitchFamily="34" charset="0"/>
              </a:rPr>
              <a:t>qui est un des documents référentiels actuels en matière de décentralisation au Burkina contient un objectif global et </a:t>
            </a:r>
            <a:r>
              <a:rPr lang="fr-FR" sz="2800" dirty="0">
                <a:solidFill>
                  <a:srgbClr val="FF0000"/>
                </a:solidFill>
                <a:effectLst/>
                <a:latin typeface="Palatino Linotype" panose="02040502050505030304" pitchFamily="18" charset="0"/>
                <a:ea typeface="Calibri" panose="020F0502020204030204" pitchFamily="34" charset="0"/>
              </a:rPr>
              <a:t>six objectifs </a:t>
            </a:r>
            <a:r>
              <a:rPr lang="fr-FR" sz="2800" dirty="0">
                <a:solidFill>
                  <a:srgbClr val="000000"/>
                </a:solidFill>
                <a:effectLst/>
                <a:latin typeface="Palatino Linotype" panose="02040502050505030304" pitchFamily="18" charset="0"/>
                <a:ea typeface="Calibri" panose="020F0502020204030204" pitchFamily="34" charset="0"/>
              </a:rPr>
              <a:t>spécifiques que sont :</a:t>
            </a:r>
            <a:endParaRPr lang="fr-BF" sz="2800" dirty="0">
              <a:solidFill>
                <a:srgbClr val="000000"/>
              </a:solidFill>
              <a:effectLst/>
              <a:latin typeface="Palatino Linotype" panose="02040502050505030304" pitchFamily="18" charset="0"/>
              <a:ea typeface="Calibri" panose="020F0502020204030204" pitchFamily="34" charset="0"/>
            </a:endParaRPr>
          </a:p>
          <a:p>
            <a:pPr algn="just">
              <a:lnSpc>
                <a:spcPct val="115000"/>
              </a:lnSpc>
            </a:pPr>
            <a:r>
              <a:rPr lang="fr-FR" sz="2800" dirty="0">
                <a:solidFill>
                  <a:srgbClr val="000000"/>
                </a:solidFill>
                <a:effectLst/>
                <a:latin typeface="Palatino Linotype" panose="02040502050505030304" pitchFamily="18" charset="0"/>
                <a:ea typeface="Calibri" panose="020F0502020204030204" pitchFamily="34" charset="0"/>
              </a:rPr>
              <a:t> </a:t>
            </a:r>
          </a:p>
          <a:p>
            <a:pPr algn="just">
              <a:lnSpc>
                <a:spcPct val="115000"/>
              </a:lnSpc>
            </a:pPr>
            <a:r>
              <a:rPr lang="fr-FR" sz="2800" b="1" dirty="0">
                <a:solidFill>
                  <a:srgbClr val="000000"/>
                </a:solidFill>
                <a:effectLst/>
                <a:latin typeface="Palatino Linotype" panose="02040502050505030304" pitchFamily="18" charset="0"/>
                <a:ea typeface="Calibri" panose="020F0502020204030204" pitchFamily="34" charset="0"/>
              </a:rPr>
              <a:t>Objectif global :</a:t>
            </a:r>
            <a:endParaRPr lang="fr-BF" sz="2800" dirty="0">
              <a:solidFill>
                <a:srgbClr val="000000"/>
              </a:solidFill>
              <a:effectLst/>
              <a:latin typeface="Palatino Linotype" panose="02040502050505030304" pitchFamily="18" charset="0"/>
              <a:ea typeface="Calibri" panose="020F0502020204030204" pitchFamily="34" charset="0"/>
            </a:endParaRPr>
          </a:p>
          <a:p>
            <a:pPr algn="just">
              <a:lnSpc>
                <a:spcPct val="115000"/>
              </a:lnSpc>
            </a:pPr>
            <a:r>
              <a:rPr lang="fr-FR" sz="2800" dirty="0">
                <a:solidFill>
                  <a:srgbClr val="000000"/>
                </a:solidFill>
                <a:effectLst/>
                <a:latin typeface="Palatino Linotype" panose="02040502050505030304" pitchFamily="18" charset="0"/>
                <a:ea typeface="Calibri" panose="020F0502020204030204" pitchFamily="34" charset="0"/>
              </a:rPr>
              <a:t>La Politique nationale de décentralisation vise à contribuer à la </a:t>
            </a:r>
            <a:r>
              <a:rPr lang="fr-FR" sz="2800" dirty="0">
                <a:solidFill>
                  <a:srgbClr val="FF0000"/>
                </a:solidFill>
                <a:effectLst/>
                <a:latin typeface="Palatino Linotype" panose="02040502050505030304" pitchFamily="18" charset="0"/>
                <a:ea typeface="Calibri" panose="020F0502020204030204" pitchFamily="34" charset="0"/>
              </a:rPr>
              <a:t>réduction de la pauvreté</a:t>
            </a:r>
            <a:r>
              <a:rPr lang="fr-FR" sz="2800" b="1" dirty="0">
                <a:solidFill>
                  <a:srgbClr val="FF0000"/>
                </a:solidFill>
                <a:effectLst/>
                <a:latin typeface="Palatino Linotype" panose="02040502050505030304" pitchFamily="18" charset="0"/>
                <a:ea typeface="Calibri" panose="020F0502020204030204" pitchFamily="34" charset="0"/>
              </a:rPr>
              <a:t>.</a:t>
            </a:r>
            <a:endParaRPr lang="fr-BF" sz="2800" dirty="0">
              <a:solidFill>
                <a:srgbClr val="FF0000"/>
              </a:solidFill>
              <a:effectLst/>
              <a:latin typeface="Palatino Linotype" panose="02040502050505030304" pitchFamily="18" charset="0"/>
              <a:ea typeface="Calibri" panose="020F0502020204030204" pitchFamily="34" charset="0"/>
            </a:endParaRPr>
          </a:p>
          <a:p>
            <a:pPr algn="just">
              <a:lnSpc>
                <a:spcPct val="115000"/>
              </a:lnSpc>
            </a:pPr>
            <a:endParaRPr lang="fr-FR" sz="2800" b="1" dirty="0">
              <a:solidFill>
                <a:srgbClr val="000000"/>
              </a:solidFill>
              <a:effectLst/>
              <a:latin typeface="Palatino Linotype" panose="02040502050505030304" pitchFamily="18" charset="0"/>
              <a:ea typeface="Calibri" panose="020F0502020204030204" pitchFamily="34" charset="0"/>
            </a:endParaRPr>
          </a:p>
          <a:p>
            <a:pPr algn="just">
              <a:lnSpc>
                <a:spcPct val="115000"/>
              </a:lnSpc>
            </a:pPr>
            <a:r>
              <a:rPr lang="fr-FR" sz="2800" b="1" dirty="0">
                <a:solidFill>
                  <a:srgbClr val="000000"/>
                </a:solidFill>
                <a:effectLst/>
                <a:latin typeface="Palatino Linotype" panose="02040502050505030304" pitchFamily="18" charset="0"/>
                <a:ea typeface="Calibri" panose="020F0502020204030204" pitchFamily="34" charset="0"/>
              </a:rPr>
              <a:t>Objectifs spécifiques :</a:t>
            </a:r>
            <a:endParaRPr lang="fr-BF" sz="2800" dirty="0">
              <a:solidFill>
                <a:srgbClr val="000000"/>
              </a:solidFill>
              <a:effectLst/>
              <a:latin typeface="Palatino Linotype" panose="02040502050505030304" pitchFamily="18" charset="0"/>
              <a:ea typeface="Calibri" panose="020F0502020204030204" pitchFamily="34" charset="0"/>
            </a:endParaRPr>
          </a:p>
          <a:p>
            <a:pPr marL="342900" lvl="0" indent="-342900" algn="just">
              <a:lnSpc>
                <a:spcPct val="115000"/>
              </a:lnSpc>
              <a:buFont typeface="Wingdings" panose="05000000000000000000" pitchFamily="2" charset="2"/>
              <a:buChar char=""/>
            </a:pPr>
            <a:r>
              <a:rPr lang="fr-FR" sz="2800" b="1" dirty="0">
                <a:solidFill>
                  <a:srgbClr val="000000"/>
                </a:solidFill>
                <a:effectLst/>
                <a:latin typeface="Palatino Linotype" panose="02040502050505030304" pitchFamily="18" charset="0"/>
                <a:ea typeface="Calibri" panose="020F0502020204030204" pitchFamily="34" charset="0"/>
              </a:rPr>
              <a:t>Objectif spécifique 1</a:t>
            </a:r>
            <a:r>
              <a:rPr lang="fr-FR" sz="2800" dirty="0">
                <a:solidFill>
                  <a:srgbClr val="000000"/>
                </a:solidFill>
                <a:effectLst/>
                <a:latin typeface="Palatino Linotype" panose="02040502050505030304" pitchFamily="18" charset="0"/>
                <a:ea typeface="Calibri" panose="020F0502020204030204" pitchFamily="34" charset="0"/>
              </a:rPr>
              <a:t> : mettre à la disposition des populations des </a:t>
            </a:r>
            <a:r>
              <a:rPr lang="fr-FR" sz="2800" dirty="0">
                <a:solidFill>
                  <a:srgbClr val="FF0000"/>
                </a:solidFill>
                <a:effectLst/>
                <a:latin typeface="Palatino Linotype" panose="02040502050505030304" pitchFamily="18" charset="0"/>
                <a:ea typeface="Calibri" panose="020F0502020204030204" pitchFamily="34" charset="0"/>
              </a:rPr>
              <a:t>services publics locaux accessibles et de qualité </a:t>
            </a:r>
            <a:r>
              <a:rPr lang="fr-FR" sz="2800" dirty="0">
                <a:solidFill>
                  <a:srgbClr val="000000"/>
                </a:solidFill>
                <a:effectLst/>
                <a:latin typeface="Palatino Linotype" panose="02040502050505030304" pitchFamily="18" charset="0"/>
                <a:ea typeface="Calibri" panose="020F0502020204030204" pitchFamily="34" charset="0"/>
              </a:rPr>
              <a:t>; </a:t>
            </a:r>
            <a:endParaRPr lang="fr-BF" sz="2800" dirty="0">
              <a:solidFill>
                <a:srgbClr val="000000"/>
              </a:solidFill>
              <a:effectLst/>
              <a:latin typeface="Palatino Linotype" panose="02040502050505030304" pitchFamily="18" charset="0"/>
              <a:ea typeface="Calibri" panose="020F0502020204030204" pitchFamily="34" charset="0"/>
            </a:endParaRPr>
          </a:p>
        </p:txBody>
      </p:sp>
      <p:sp>
        <p:nvSpPr>
          <p:cNvPr id="4" name="Espace réservé de la date 3">
            <a:extLst>
              <a:ext uri="{FF2B5EF4-FFF2-40B4-BE49-F238E27FC236}">
                <a16:creationId xmlns:a16="http://schemas.microsoft.com/office/drawing/2014/main" id="{3881DD45-C2FE-4E83-AC33-FA414A12CF30}"/>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A53042FC-C660-4CDE-876E-9099723D2645}"/>
              </a:ext>
            </a:extLst>
          </p:cNvPr>
          <p:cNvSpPr>
            <a:spLocks noGrp="1"/>
          </p:cNvSpPr>
          <p:nvPr>
            <p:ph type="sldNum" sz="quarter" idx="12"/>
          </p:nvPr>
        </p:nvSpPr>
        <p:spPr/>
        <p:txBody>
          <a:bodyPr/>
          <a:lstStyle/>
          <a:p>
            <a:fld id="{504C41C5-68DA-4643-803F-BBF97C82894D}" type="slidenum">
              <a:rPr lang="fr-BF" smtClean="0"/>
              <a:t>19</a:t>
            </a:fld>
            <a:endParaRPr lang="fr-BF"/>
          </a:p>
        </p:txBody>
      </p:sp>
    </p:spTree>
    <p:extLst>
      <p:ext uri="{BB962C8B-B14F-4D97-AF65-F5344CB8AC3E}">
        <p14:creationId xmlns:p14="http://schemas.microsoft.com/office/powerpoint/2010/main" val="3923710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0E940AC9-8316-463F-AB92-C6D57E815D2E}"/>
              </a:ext>
            </a:extLst>
          </p:cNvPr>
          <p:cNvSpPr txBox="1"/>
          <p:nvPr/>
        </p:nvSpPr>
        <p:spPr>
          <a:xfrm>
            <a:off x="673768" y="593559"/>
            <a:ext cx="10844463" cy="2636491"/>
          </a:xfrm>
          <a:prstGeom prst="rect">
            <a:avLst/>
          </a:prstGeom>
          <a:noFill/>
        </p:spPr>
        <p:txBody>
          <a:bodyPr wrap="square">
            <a:spAutoFit/>
          </a:bodyPr>
          <a:lstStyle/>
          <a:p>
            <a:pPr marL="342900" lvl="0" indent="-342900">
              <a:lnSpc>
                <a:spcPct val="150000"/>
              </a:lnSpc>
              <a:spcAft>
                <a:spcPts val="1000"/>
              </a:spcAft>
              <a:buFont typeface="Symbol" panose="05050102010706020507" pitchFamily="18" charset="2"/>
              <a:buBlip>
                <a:blip r:embed="rId2"/>
              </a:buBlip>
            </a:pPr>
            <a:r>
              <a:rPr lang="fr-FR" sz="2400" kern="1600" dirty="0">
                <a:effectLst/>
                <a:latin typeface="Palatino Linotype" panose="02040502050505030304" pitchFamily="18" charset="0"/>
                <a:ea typeface="Times New Roman" panose="02020603050405020304" pitchFamily="18" charset="0"/>
                <a:cs typeface="Times New Roman" panose="02020603050405020304" pitchFamily="18" charset="0"/>
              </a:rPr>
              <a:t>Chapitre I : Généralités sur la décentralisation et la déconcentration</a:t>
            </a:r>
            <a:endParaRPr lang="fr-BF" sz="24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1000"/>
              </a:spcAft>
              <a:buFont typeface="Symbol" panose="05050102010706020507" pitchFamily="18" charset="2"/>
              <a:buBlip>
                <a:blip r:embed="rId2"/>
              </a:buBlip>
            </a:pPr>
            <a:r>
              <a:rPr lang="fr-FR" sz="2400" kern="1600" dirty="0">
                <a:effectLst/>
                <a:latin typeface="Palatino Linotype" panose="02040502050505030304" pitchFamily="18" charset="0"/>
                <a:ea typeface="Times New Roman" panose="02020603050405020304" pitchFamily="18" charset="0"/>
                <a:cs typeface="Times New Roman" panose="02020603050405020304" pitchFamily="18" charset="0"/>
              </a:rPr>
              <a:t>Chapitre II:</a:t>
            </a:r>
            <a:endParaRPr lang="fr-BF" sz="24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1000"/>
              </a:spcAft>
              <a:buFont typeface="Symbol" panose="05050102010706020507" pitchFamily="18" charset="2"/>
              <a:buBlip>
                <a:blip r:embed="rId2"/>
              </a:buBlip>
            </a:pPr>
            <a:r>
              <a:rPr lang="fr-FR" sz="2400" kern="1600" dirty="0">
                <a:effectLst/>
                <a:latin typeface="Palatino Linotype" panose="02040502050505030304" pitchFamily="18" charset="0"/>
                <a:ea typeface="Times New Roman" panose="02020603050405020304" pitchFamily="18" charset="0"/>
                <a:cs typeface="Times New Roman" panose="02020603050405020304" pitchFamily="18" charset="0"/>
              </a:rPr>
              <a:t>Chapitre III:</a:t>
            </a:r>
            <a:endParaRPr lang="fr-BF" sz="24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1000"/>
              </a:spcAft>
              <a:buFont typeface="Symbol" panose="05050102010706020507" pitchFamily="18" charset="2"/>
              <a:buBlip>
                <a:blip r:embed="rId2"/>
              </a:buBlip>
            </a:pPr>
            <a:r>
              <a:rPr lang="fr-FR" sz="2400" kern="1600" dirty="0">
                <a:effectLst/>
                <a:latin typeface="Palatino Linotype" panose="02040502050505030304" pitchFamily="18" charset="0"/>
                <a:ea typeface="Times New Roman" panose="02020603050405020304" pitchFamily="18" charset="0"/>
                <a:cs typeface="Times New Roman" panose="02020603050405020304" pitchFamily="18" charset="0"/>
              </a:rPr>
              <a:t>Chapitre IV:</a:t>
            </a:r>
            <a:endParaRPr lang="fr-BF" sz="24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37F4379C-5632-4BF4-AA97-D91A38BC5A43}"/>
              </a:ext>
            </a:extLst>
          </p:cNvPr>
          <p:cNvSpPr>
            <a:spLocks noGrp="1"/>
          </p:cNvSpPr>
          <p:nvPr>
            <p:ph type="sldNum" sz="quarter" idx="12"/>
          </p:nvPr>
        </p:nvSpPr>
        <p:spPr/>
        <p:txBody>
          <a:bodyPr/>
          <a:lstStyle/>
          <a:p>
            <a:fld id="{504C41C5-68DA-4643-803F-BBF97C82894D}" type="slidenum">
              <a:rPr lang="fr-BF" smtClean="0"/>
              <a:t>2</a:t>
            </a:fld>
            <a:endParaRPr lang="fr-BF"/>
          </a:p>
        </p:txBody>
      </p:sp>
      <p:sp>
        <p:nvSpPr>
          <p:cNvPr id="5" name="Espace réservé de la date 4">
            <a:extLst>
              <a:ext uri="{FF2B5EF4-FFF2-40B4-BE49-F238E27FC236}">
                <a16:creationId xmlns:a16="http://schemas.microsoft.com/office/drawing/2014/main" id="{BAF43F20-BD15-4D3C-8A96-56C7185B6FA1}"/>
              </a:ext>
            </a:extLst>
          </p:cNvPr>
          <p:cNvSpPr>
            <a:spLocks noGrp="1"/>
          </p:cNvSpPr>
          <p:nvPr>
            <p:ph type="dt" sz="half" idx="10"/>
          </p:nvPr>
        </p:nvSpPr>
        <p:spPr/>
        <p:txBody>
          <a:bodyPr/>
          <a:lstStyle/>
          <a:p>
            <a:r>
              <a:rPr lang="fr-BF"/>
              <a:t>30/05/2022</a:t>
            </a:r>
          </a:p>
        </p:txBody>
      </p:sp>
    </p:spTree>
    <p:extLst>
      <p:ext uri="{BB962C8B-B14F-4D97-AF65-F5344CB8AC3E}">
        <p14:creationId xmlns:p14="http://schemas.microsoft.com/office/powerpoint/2010/main" val="24695730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AE937F82-1D99-4693-A2D5-D29094B1F063}"/>
              </a:ext>
            </a:extLst>
          </p:cNvPr>
          <p:cNvSpPr txBox="1"/>
          <p:nvPr/>
        </p:nvSpPr>
        <p:spPr>
          <a:xfrm>
            <a:off x="593557" y="184618"/>
            <a:ext cx="11181347" cy="5514779"/>
          </a:xfrm>
          <a:prstGeom prst="rect">
            <a:avLst/>
          </a:prstGeom>
          <a:noFill/>
        </p:spPr>
        <p:txBody>
          <a:bodyPr wrap="square">
            <a:spAutoFit/>
          </a:bodyPr>
          <a:lstStyle/>
          <a:p>
            <a:pPr marL="342900" lvl="0" indent="-342900" algn="just">
              <a:lnSpc>
                <a:spcPct val="115000"/>
              </a:lnSpc>
              <a:buFont typeface="Wingdings" panose="05000000000000000000" pitchFamily="2" charset="2"/>
              <a:buChar char=""/>
            </a:pPr>
            <a:endParaRPr lang="fr-FR" sz="2800" dirty="0">
              <a:solidFill>
                <a:srgbClr val="000000"/>
              </a:solidFill>
              <a:effectLst/>
              <a:latin typeface="Arial Rounded MT Bold" panose="020F0704030504030204" pitchFamily="34" charset="0"/>
              <a:ea typeface="Calibri" panose="020F0502020204030204" pitchFamily="34" charset="0"/>
            </a:endParaRPr>
          </a:p>
          <a:p>
            <a:pPr marL="342900" lvl="0" indent="-342900" algn="just">
              <a:lnSpc>
                <a:spcPct val="115000"/>
              </a:lnSpc>
              <a:buFont typeface="Wingdings" panose="05000000000000000000" pitchFamily="2" charset="2"/>
              <a:buChar char=""/>
            </a:pPr>
            <a:r>
              <a:rPr lang="fr-FR" sz="2800" b="1" dirty="0">
                <a:solidFill>
                  <a:srgbClr val="000000"/>
                </a:solidFill>
                <a:effectLst/>
                <a:latin typeface="Palatino Linotype" panose="02040502050505030304" pitchFamily="18" charset="0"/>
                <a:ea typeface="Calibri" panose="020F0502020204030204" pitchFamily="34" charset="0"/>
              </a:rPr>
              <a:t>Objectif spécifique 2 :</a:t>
            </a:r>
            <a:r>
              <a:rPr lang="fr-FR" sz="2800" dirty="0">
                <a:solidFill>
                  <a:srgbClr val="000000"/>
                </a:solidFill>
                <a:effectLst/>
                <a:latin typeface="Palatino Linotype" panose="02040502050505030304" pitchFamily="18" charset="0"/>
                <a:ea typeface="Calibri" panose="020F0502020204030204" pitchFamily="34" charset="0"/>
              </a:rPr>
              <a:t> impulser et accompagner le </a:t>
            </a:r>
            <a:r>
              <a:rPr lang="fr-FR" sz="2800" dirty="0">
                <a:solidFill>
                  <a:srgbClr val="FF0000"/>
                </a:solidFill>
                <a:effectLst/>
                <a:latin typeface="Palatino Linotype" panose="02040502050505030304" pitchFamily="18" charset="0"/>
                <a:ea typeface="Calibri" panose="020F0502020204030204" pitchFamily="34" charset="0"/>
              </a:rPr>
              <a:t>développement économique </a:t>
            </a:r>
            <a:r>
              <a:rPr lang="fr-FR" sz="2800" dirty="0">
                <a:solidFill>
                  <a:srgbClr val="000000"/>
                </a:solidFill>
                <a:effectLst/>
                <a:latin typeface="Palatino Linotype" panose="02040502050505030304" pitchFamily="18" charset="0"/>
                <a:ea typeface="Calibri" panose="020F0502020204030204" pitchFamily="34" charset="0"/>
              </a:rPr>
              <a:t>local et la </a:t>
            </a:r>
            <a:r>
              <a:rPr lang="fr-FR" sz="2800" dirty="0">
                <a:solidFill>
                  <a:srgbClr val="FF0000"/>
                </a:solidFill>
                <a:effectLst/>
                <a:latin typeface="Palatino Linotype" panose="02040502050505030304" pitchFamily="18" charset="0"/>
                <a:ea typeface="Calibri" panose="020F0502020204030204" pitchFamily="34" charset="0"/>
              </a:rPr>
              <a:t>cohérence territoriale ;</a:t>
            </a:r>
            <a:endParaRPr lang="fr-BF" sz="2800" dirty="0">
              <a:solidFill>
                <a:srgbClr val="FF0000"/>
              </a:solidFill>
              <a:effectLst/>
              <a:latin typeface="Palatino Linotype" panose="02040502050505030304" pitchFamily="18" charset="0"/>
              <a:ea typeface="Calibri" panose="020F0502020204030204" pitchFamily="34" charset="0"/>
            </a:endParaRPr>
          </a:p>
          <a:p>
            <a:pPr marL="342900" lvl="0" indent="-342900" algn="just">
              <a:lnSpc>
                <a:spcPct val="115000"/>
              </a:lnSpc>
              <a:buFont typeface="Wingdings" panose="05000000000000000000" pitchFamily="2" charset="2"/>
              <a:buChar char=""/>
            </a:pPr>
            <a:r>
              <a:rPr lang="fr-FR" sz="2800" dirty="0">
                <a:solidFill>
                  <a:srgbClr val="000000"/>
                </a:solidFill>
                <a:effectLst/>
                <a:latin typeface="Palatino Linotype" panose="02040502050505030304" pitchFamily="18" charset="0"/>
                <a:ea typeface="Calibri" panose="020F0502020204030204" pitchFamily="34" charset="0"/>
              </a:rPr>
              <a:t> </a:t>
            </a:r>
            <a:r>
              <a:rPr lang="fr-FR" sz="2800" b="1" dirty="0">
                <a:solidFill>
                  <a:srgbClr val="000000"/>
                </a:solidFill>
                <a:effectLst/>
                <a:latin typeface="Palatino Linotype" panose="02040502050505030304" pitchFamily="18" charset="0"/>
                <a:ea typeface="Calibri" panose="020F0502020204030204" pitchFamily="34" charset="0"/>
              </a:rPr>
              <a:t>Objectif spécifique</a:t>
            </a:r>
            <a:r>
              <a:rPr lang="fr-FR" sz="2800" dirty="0">
                <a:solidFill>
                  <a:srgbClr val="000000"/>
                </a:solidFill>
                <a:effectLst/>
                <a:latin typeface="Palatino Linotype" panose="02040502050505030304" pitchFamily="18" charset="0"/>
                <a:ea typeface="Calibri" panose="020F0502020204030204" pitchFamily="34" charset="0"/>
              </a:rPr>
              <a:t> 3 : </a:t>
            </a:r>
            <a:r>
              <a:rPr lang="fr-FR" sz="2800" dirty="0">
                <a:solidFill>
                  <a:srgbClr val="FF0000"/>
                </a:solidFill>
                <a:effectLst/>
                <a:latin typeface="Palatino Linotype" panose="02040502050505030304" pitchFamily="18" charset="0"/>
                <a:ea typeface="Calibri" panose="020F0502020204030204" pitchFamily="34" charset="0"/>
              </a:rPr>
              <a:t>renforcer les capacités d’exercice de la</a:t>
            </a:r>
            <a:r>
              <a:rPr lang="fr-FR" sz="2800" dirty="0">
                <a:solidFill>
                  <a:srgbClr val="FF0000"/>
                </a:solidFill>
                <a:latin typeface="Palatino Linotype" panose="02040502050505030304" pitchFamily="18" charset="0"/>
                <a:ea typeface="Calibri" panose="020F0502020204030204" pitchFamily="34" charset="0"/>
              </a:rPr>
              <a:t> </a:t>
            </a:r>
            <a:r>
              <a:rPr lang="fr-FR" sz="2800" dirty="0">
                <a:solidFill>
                  <a:srgbClr val="FF0000"/>
                </a:solidFill>
                <a:effectLst/>
                <a:latin typeface="Palatino Linotype" panose="02040502050505030304" pitchFamily="18" charset="0"/>
                <a:ea typeface="Calibri" panose="020F0502020204030204" pitchFamily="34" charset="0"/>
              </a:rPr>
              <a:t>maîtrise d’ouvrage publique </a:t>
            </a:r>
            <a:r>
              <a:rPr lang="fr-FR" sz="2800" dirty="0">
                <a:solidFill>
                  <a:srgbClr val="000000"/>
                </a:solidFill>
                <a:effectLst/>
                <a:latin typeface="Palatino Linotype" panose="02040502050505030304" pitchFamily="18" charset="0"/>
                <a:ea typeface="Calibri" panose="020F0502020204030204" pitchFamily="34" charset="0"/>
              </a:rPr>
              <a:t>locale des collectivités territoriales ;</a:t>
            </a:r>
            <a:endParaRPr lang="fr-BF" sz="2800" dirty="0">
              <a:solidFill>
                <a:srgbClr val="000000"/>
              </a:solidFill>
              <a:effectLst/>
              <a:latin typeface="Palatino Linotype" panose="02040502050505030304" pitchFamily="18" charset="0"/>
              <a:ea typeface="Calibri" panose="020F0502020204030204" pitchFamily="34" charset="0"/>
            </a:endParaRPr>
          </a:p>
          <a:p>
            <a:pPr marL="342900" lvl="0" indent="-342900" algn="just">
              <a:lnSpc>
                <a:spcPct val="115000"/>
              </a:lnSpc>
              <a:buFont typeface="Wingdings" panose="05000000000000000000" pitchFamily="2" charset="2"/>
              <a:buChar char=""/>
            </a:pPr>
            <a:r>
              <a:rPr lang="fr-FR" sz="2800" b="1" dirty="0">
                <a:solidFill>
                  <a:srgbClr val="000000"/>
                </a:solidFill>
                <a:effectLst/>
                <a:latin typeface="Palatino Linotype" panose="02040502050505030304" pitchFamily="18" charset="0"/>
                <a:ea typeface="Calibri" panose="020F0502020204030204" pitchFamily="34" charset="0"/>
              </a:rPr>
              <a:t>Objectif spécifique 4 </a:t>
            </a:r>
            <a:r>
              <a:rPr lang="fr-FR" sz="2800" dirty="0">
                <a:solidFill>
                  <a:srgbClr val="000000"/>
                </a:solidFill>
                <a:effectLst/>
                <a:latin typeface="Palatino Linotype" panose="02040502050505030304" pitchFamily="18" charset="0"/>
                <a:ea typeface="Calibri" panose="020F0502020204030204" pitchFamily="34" charset="0"/>
              </a:rPr>
              <a:t>: </a:t>
            </a:r>
            <a:r>
              <a:rPr lang="fr-FR" sz="2800" dirty="0">
                <a:solidFill>
                  <a:srgbClr val="FF0000"/>
                </a:solidFill>
                <a:effectLst/>
                <a:latin typeface="Palatino Linotype" panose="02040502050505030304" pitchFamily="18" charset="0"/>
                <a:ea typeface="Calibri" panose="020F0502020204030204" pitchFamily="34" charset="0"/>
              </a:rPr>
              <a:t>améliorer le financement de la décentralisation ;</a:t>
            </a:r>
            <a:endParaRPr lang="fr-BF" sz="2800" dirty="0">
              <a:solidFill>
                <a:srgbClr val="FF0000"/>
              </a:solidFill>
              <a:effectLst/>
              <a:latin typeface="Palatino Linotype" panose="02040502050505030304" pitchFamily="18" charset="0"/>
              <a:ea typeface="Calibri" panose="020F0502020204030204" pitchFamily="34" charset="0"/>
            </a:endParaRPr>
          </a:p>
          <a:p>
            <a:pPr marL="342900" lvl="0" indent="-342900" algn="just">
              <a:lnSpc>
                <a:spcPct val="115000"/>
              </a:lnSpc>
              <a:buFont typeface="Wingdings" panose="05000000000000000000" pitchFamily="2" charset="2"/>
              <a:buChar char=""/>
            </a:pPr>
            <a:r>
              <a:rPr lang="fr-FR" sz="2800" b="1" dirty="0">
                <a:solidFill>
                  <a:srgbClr val="000000"/>
                </a:solidFill>
                <a:effectLst/>
                <a:latin typeface="Palatino Linotype" panose="02040502050505030304" pitchFamily="18" charset="0"/>
                <a:ea typeface="Calibri" panose="020F0502020204030204" pitchFamily="34" charset="0"/>
              </a:rPr>
              <a:t>Objectif spécifique 5</a:t>
            </a:r>
            <a:r>
              <a:rPr lang="fr-FR" sz="2800" dirty="0">
                <a:solidFill>
                  <a:srgbClr val="000000"/>
                </a:solidFill>
                <a:effectLst/>
                <a:latin typeface="Palatino Linotype" panose="02040502050505030304" pitchFamily="18" charset="0"/>
                <a:ea typeface="Calibri" panose="020F0502020204030204" pitchFamily="34" charset="0"/>
              </a:rPr>
              <a:t> : </a:t>
            </a:r>
            <a:r>
              <a:rPr lang="fr-FR" sz="2800" dirty="0">
                <a:solidFill>
                  <a:srgbClr val="FF0000"/>
                </a:solidFill>
                <a:effectLst/>
                <a:latin typeface="Palatino Linotype" panose="02040502050505030304" pitchFamily="18" charset="0"/>
                <a:ea typeface="Calibri" panose="020F0502020204030204" pitchFamily="34" charset="0"/>
              </a:rPr>
              <a:t>promouvoir la gouvernance locale participative ;</a:t>
            </a:r>
            <a:endParaRPr lang="fr-BF" sz="2800" dirty="0">
              <a:solidFill>
                <a:srgbClr val="FF0000"/>
              </a:solidFill>
              <a:effectLst/>
              <a:latin typeface="Palatino Linotype" panose="02040502050505030304" pitchFamily="18" charset="0"/>
              <a:ea typeface="Calibri" panose="020F0502020204030204" pitchFamily="34" charset="0"/>
            </a:endParaRPr>
          </a:p>
          <a:p>
            <a:pPr marL="342900" lvl="0" indent="-342900" algn="just">
              <a:lnSpc>
                <a:spcPct val="115000"/>
              </a:lnSpc>
              <a:buFont typeface="Wingdings" panose="05000000000000000000" pitchFamily="2" charset="2"/>
              <a:buChar char=""/>
            </a:pPr>
            <a:r>
              <a:rPr lang="fr-FR" sz="2800" b="1" dirty="0">
                <a:solidFill>
                  <a:srgbClr val="000000"/>
                </a:solidFill>
                <a:effectLst/>
                <a:latin typeface="Palatino Linotype" panose="02040502050505030304" pitchFamily="18" charset="0"/>
                <a:ea typeface="Calibri" panose="020F0502020204030204" pitchFamily="34" charset="0"/>
              </a:rPr>
              <a:t>Objectif spécifique 6</a:t>
            </a:r>
            <a:r>
              <a:rPr lang="fr-FR" sz="2800" dirty="0">
                <a:solidFill>
                  <a:srgbClr val="000000"/>
                </a:solidFill>
                <a:effectLst/>
                <a:latin typeface="Palatino Linotype" panose="02040502050505030304" pitchFamily="18" charset="0"/>
                <a:ea typeface="Calibri" panose="020F0502020204030204" pitchFamily="34" charset="0"/>
              </a:rPr>
              <a:t> : gérer et impulser de façon efficace et efficiente le processus de décentralisation </a:t>
            </a:r>
            <a:endParaRPr lang="fr-BF" sz="2800" dirty="0">
              <a:solidFill>
                <a:srgbClr val="000000"/>
              </a:solidFill>
              <a:effectLst/>
              <a:latin typeface="Palatino Linotype" panose="02040502050505030304" pitchFamily="18" charset="0"/>
              <a:ea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2B398870-FCBD-4EC4-A05D-3FB38D91F23F}"/>
              </a:ext>
            </a:extLst>
          </p:cNvPr>
          <p:cNvSpPr>
            <a:spLocks noGrp="1"/>
          </p:cNvSpPr>
          <p:nvPr>
            <p:ph type="sldNum" sz="quarter" idx="12"/>
          </p:nvPr>
        </p:nvSpPr>
        <p:spPr/>
        <p:txBody>
          <a:bodyPr/>
          <a:lstStyle/>
          <a:p>
            <a:fld id="{504C41C5-68DA-4643-803F-BBF97C82894D}" type="slidenum">
              <a:rPr lang="fr-BF" smtClean="0"/>
              <a:t>20</a:t>
            </a:fld>
            <a:endParaRPr lang="fr-BF"/>
          </a:p>
        </p:txBody>
      </p:sp>
      <p:sp>
        <p:nvSpPr>
          <p:cNvPr id="5" name="Espace réservé de la date 4">
            <a:extLst>
              <a:ext uri="{FF2B5EF4-FFF2-40B4-BE49-F238E27FC236}">
                <a16:creationId xmlns:a16="http://schemas.microsoft.com/office/drawing/2014/main" id="{252849A0-90A0-475D-816A-1BF3FE155A45}"/>
              </a:ext>
            </a:extLst>
          </p:cNvPr>
          <p:cNvSpPr>
            <a:spLocks noGrp="1"/>
          </p:cNvSpPr>
          <p:nvPr>
            <p:ph type="dt" sz="half" idx="10"/>
          </p:nvPr>
        </p:nvSpPr>
        <p:spPr/>
        <p:txBody>
          <a:bodyPr/>
          <a:lstStyle/>
          <a:p>
            <a:r>
              <a:rPr lang="fr-BF"/>
              <a:t>30/05/2022</a:t>
            </a:r>
          </a:p>
        </p:txBody>
      </p:sp>
    </p:spTree>
    <p:extLst>
      <p:ext uri="{BB962C8B-B14F-4D97-AF65-F5344CB8AC3E}">
        <p14:creationId xmlns:p14="http://schemas.microsoft.com/office/powerpoint/2010/main" val="10138607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BA49DFDD-711D-4960-8D9F-E3C6DF91F537}"/>
              </a:ext>
            </a:extLst>
          </p:cNvPr>
          <p:cNvSpPr txBox="1"/>
          <p:nvPr/>
        </p:nvSpPr>
        <p:spPr>
          <a:xfrm>
            <a:off x="473242" y="0"/>
            <a:ext cx="11245516" cy="6612772"/>
          </a:xfrm>
          <a:prstGeom prst="rect">
            <a:avLst/>
          </a:prstGeom>
          <a:noFill/>
        </p:spPr>
        <p:txBody>
          <a:bodyPr wrap="square">
            <a:spAutoFit/>
          </a:bodyPr>
          <a:lstStyle/>
          <a:p>
            <a:pPr lvl="0">
              <a:lnSpc>
                <a:spcPct val="150000"/>
              </a:lnSpc>
              <a:spcAft>
                <a:spcPts val="1000"/>
              </a:spcAft>
            </a:pPr>
            <a:r>
              <a:rPr lang="fr-FR" sz="2800" b="1" dirty="0">
                <a:effectLst/>
                <a:latin typeface="Arial Rounded MT Bold" panose="020F0704030504030204" pitchFamily="34" charset="0"/>
                <a:ea typeface="Times New Roman" panose="02020603050405020304" pitchFamily="18" charset="0"/>
              </a:rPr>
              <a:t>3-PRINCIPES DE LA DECENTRALISATION</a:t>
            </a:r>
            <a:endParaRPr lang="fr-FR" sz="2800" b="1" dirty="0">
              <a:effectLst/>
              <a:latin typeface="Arial Rounded MT Bold" panose="020F0704030504030204" pitchFamily="34" charset="0"/>
              <a:ea typeface="Times New Roman" panose="02020603050405020304" pitchFamily="18" charset="0"/>
              <a:cs typeface="Times New Roman" panose="02020603050405020304" pitchFamily="18" charset="0"/>
            </a:endParaRPr>
          </a:p>
          <a:p>
            <a:pPr marL="285750" lvl="0" indent="-285750">
              <a:lnSpc>
                <a:spcPct val="150000"/>
              </a:lnSpc>
              <a:spcAft>
                <a:spcPts val="1000"/>
              </a:spcAft>
              <a:buFont typeface="Wingdings" panose="05000000000000000000" pitchFamily="2" charset="2"/>
              <a:buChar char="q"/>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Le principe de la libre administration,</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285750" lvl="0" indent="-285750">
              <a:lnSpc>
                <a:spcPct val="150000"/>
              </a:lnSpc>
              <a:spcAft>
                <a:spcPts val="1000"/>
              </a:spcAft>
              <a:buFont typeface="Wingdings" panose="05000000000000000000" pitchFamily="2" charset="2"/>
              <a:buChar char="q"/>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Le principe de subsidiarité,</a:t>
            </a:r>
          </a:p>
          <a:p>
            <a:pPr marL="285750" indent="-285750">
              <a:lnSpc>
                <a:spcPct val="150000"/>
              </a:lnSpc>
              <a:spcAft>
                <a:spcPts val="1000"/>
              </a:spcAft>
              <a:buFont typeface="Wingdings" panose="05000000000000000000" pitchFamily="2" charset="2"/>
              <a:buChar char="q"/>
            </a:pPr>
            <a:r>
              <a:rPr lang="fr-FR" sz="2800" dirty="0">
                <a:effectLst/>
                <a:latin typeface="Palatino Linotype" panose="02040502050505030304" pitchFamily="18" charset="0"/>
                <a:ea typeface="Times New Roman" panose="02020603050405020304" pitchFamily="18" charset="0"/>
              </a:rPr>
              <a:t>Le principe </a:t>
            </a:r>
            <a:r>
              <a:rPr lang="fr-FR" sz="2800" dirty="0">
                <a:effectLst/>
                <a:latin typeface="Palatino Linotype" panose="02040502050505030304" pitchFamily="18" charset="0"/>
                <a:ea typeface="Arial Unicode MS"/>
                <a:cs typeface="Arial Unicode MS"/>
              </a:rPr>
              <a:t>l’unité </a:t>
            </a:r>
            <a:r>
              <a:rPr lang="fr-FR" sz="2800" dirty="0">
                <a:latin typeface="Palatino Linotype" panose="02040502050505030304" pitchFamily="18" charset="0"/>
                <a:ea typeface="Arial Unicode MS"/>
                <a:cs typeface="Arial Unicode MS"/>
              </a:rPr>
              <a:t>et de </a:t>
            </a:r>
            <a:r>
              <a:rPr lang="fr-FR" sz="2800" dirty="0">
                <a:effectLst/>
                <a:latin typeface="Palatino Linotype" panose="02040502050505030304" pitchFamily="18" charset="0"/>
                <a:ea typeface="Arial Unicode MS"/>
                <a:cs typeface="Arial Unicode MS"/>
              </a:rPr>
              <a:t>l’intangibilité du territoire </a:t>
            </a:r>
            <a:r>
              <a:rPr lang="fr-FR" sz="2800" dirty="0" err="1">
                <a:effectLst/>
                <a:latin typeface="Palatino Linotype" panose="02040502050505030304" pitchFamily="18" charset="0"/>
                <a:ea typeface="Arial Unicode MS"/>
                <a:cs typeface="Arial Unicode MS"/>
              </a:rPr>
              <a:t>natiobale</a:t>
            </a:r>
            <a:r>
              <a:rPr lang="fr-FR" sz="2800" dirty="0">
                <a:effectLst/>
                <a:latin typeface="Palatino Linotype" panose="02040502050505030304" pitchFamily="18" charset="0"/>
                <a:ea typeface="Arial Unicode MS"/>
                <a:cs typeface="Arial Unicode MS"/>
              </a:rPr>
              <a:t>,</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285750" indent="-285750">
              <a:lnSpc>
                <a:spcPct val="150000"/>
              </a:lnSpc>
              <a:spcAft>
                <a:spcPts val="1000"/>
              </a:spcAft>
              <a:buFont typeface="Wingdings" panose="05000000000000000000" pitchFamily="2" charset="2"/>
              <a:buChar char="q"/>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Le principe de </a:t>
            </a:r>
            <a:r>
              <a:rPr lang="fr-FR" sz="2800" dirty="0">
                <a:effectLst/>
                <a:latin typeface="Palatino Linotype" panose="02040502050505030304" pitchFamily="18" charset="0"/>
                <a:ea typeface="Arial Unicode MS"/>
                <a:cs typeface="Arial Unicode MS"/>
              </a:rPr>
              <a:t>l’exclusivité du transfert de compétences et des ressources,</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285750" indent="-285750">
              <a:lnSpc>
                <a:spcPct val="150000"/>
              </a:lnSpc>
              <a:spcAft>
                <a:spcPts val="1000"/>
              </a:spcAft>
              <a:buFont typeface="Wingdings" panose="05000000000000000000" pitchFamily="2" charset="2"/>
              <a:buChar char="q"/>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Le principe de progressivité du transfert de compétences,</a:t>
            </a:r>
          </a:p>
          <a:p>
            <a:pPr marL="285750" indent="-285750">
              <a:lnSpc>
                <a:spcPct val="150000"/>
              </a:lnSpc>
              <a:spcAft>
                <a:spcPts val="1000"/>
              </a:spcAft>
              <a:buFont typeface="Wingdings" panose="05000000000000000000" pitchFamily="2" charset="2"/>
              <a:buChar char="q"/>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Le principe de la concomitance du transfert des compétences et des ressources,</a:t>
            </a:r>
          </a:p>
        </p:txBody>
      </p:sp>
      <p:sp>
        <p:nvSpPr>
          <p:cNvPr id="4" name="Espace réservé de la date 3">
            <a:extLst>
              <a:ext uri="{FF2B5EF4-FFF2-40B4-BE49-F238E27FC236}">
                <a16:creationId xmlns:a16="http://schemas.microsoft.com/office/drawing/2014/main" id="{A71C8289-A313-4DFA-8758-7532B356EC73}"/>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F42456EA-6C7B-44FE-9A6C-02FBE155A6E5}"/>
              </a:ext>
            </a:extLst>
          </p:cNvPr>
          <p:cNvSpPr>
            <a:spLocks noGrp="1"/>
          </p:cNvSpPr>
          <p:nvPr>
            <p:ph type="sldNum" sz="quarter" idx="12"/>
          </p:nvPr>
        </p:nvSpPr>
        <p:spPr/>
        <p:txBody>
          <a:bodyPr/>
          <a:lstStyle/>
          <a:p>
            <a:fld id="{504C41C5-68DA-4643-803F-BBF97C82894D}" type="slidenum">
              <a:rPr lang="fr-BF" smtClean="0"/>
              <a:t>21</a:t>
            </a:fld>
            <a:endParaRPr lang="fr-BF"/>
          </a:p>
        </p:txBody>
      </p:sp>
    </p:spTree>
    <p:extLst>
      <p:ext uri="{BB962C8B-B14F-4D97-AF65-F5344CB8AC3E}">
        <p14:creationId xmlns:p14="http://schemas.microsoft.com/office/powerpoint/2010/main" val="7939269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E4D9F9A8-35C0-4BEF-9917-F74B33AAF425}"/>
              </a:ext>
            </a:extLst>
          </p:cNvPr>
          <p:cNvSpPr txBox="1"/>
          <p:nvPr/>
        </p:nvSpPr>
        <p:spPr>
          <a:xfrm>
            <a:off x="376989" y="0"/>
            <a:ext cx="11438021" cy="5884368"/>
          </a:xfrm>
          <a:prstGeom prst="rect">
            <a:avLst/>
          </a:prstGeom>
          <a:noFill/>
        </p:spPr>
        <p:txBody>
          <a:bodyPr wrap="square">
            <a:spAutoFit/>
          </a:bodyPr>
          <a:lstStyle/>
          <a:p>
            <a:pPr>
              <a:lnSpc>
                <a:spcPct val="150000"/>
              </a:lnSpc>
              <a:spcAft>
                <a:spcPts val="1000"/>
              </a:spcAft>
            </a:pPr>
            <a:r>
              <a:rPr lang="fr-FR" sz="2400" b="1" dirty="0">
                <a:effectLst/>
                <a:latin typeface="Palatino Linotype" panose="02040502050505030304" pitchFamily="18" charset="0"/>
                <a:ea typeface="Times New Roman" panose="02020603050405020304" pitchFamily="18" charset="0"/>
              </a:rPr>
              <a:t>B-RAPPEL HISTORIQUE</a:t>
            </a:r>
            <a:r>
              <a:rPr lang="fr-FR" sz="2400" b="1" i="0" u="none" strike="noStrike" baseline="0" dirty="0">
                <a:latin typeface="Palatino Linotype" panose="02040502050505030304" pitchFamily="18" charset="0"/>
              </a:rPr>
              <a:t> </a:t>
            </a:r>
            <a:r>
              <a:rPr lang="fr-FR" sz="2400" b="1" dirty="0">
                <a:latin typeface="Palatino Linotype" panose="02040502050505030304" pitchFamily="18" charset="0"/>
              </a:rPr>
              <a:t>DE LA</a:t>
            </a:r>
            <a:r>
              <a:rPr lang="fr-FR" sz="2400" b="1" i="0" u="none" strike="noStrike" baseline="0" dirty="0">
                <a:latin typeface="Palatino Linotype" panose="02040502050505030304" pitchFamily="18" charset="0"/>
              </a:rPr>
              <a:t>DÉCENTRALISATION AU BURKINA-FASO </a:t>
            </a:r>
          </a:p>
          <a:p>
            <a:pPr>
              <a:lnSpc>
                <a:spcPct val="150000"/>
              </a:lnSpc>
              <a:spcAft>
                <a:spcPts val="1000"/>
              </a:spcAft>
            </a:pPr>
            <a:endParaRPr lang="fr-FR" sz="2400" b="1" dirty="0">
              <a:effectLst/>
              <a:latin typeface="Palatino Linotype" panose="02040502050505030304" pitchFamily="18" charset="0"/>
              <a:ea typeface="Times New Roman" panose="02020603050405020304" pitchFamily="18" charset="0"/>
            </a:endParaRPr>
          </a:p>
          <a:p>
            <a:pPr algn="l"/>
            <a:r>
              <a:rPr lang="fr-FR" sz="2600" dirty="0">
                <a:solidFill>
                  <a:srgbClr val="000000"/>
                </a:solidFill>
                <a:effectLst/>
                <a:latin typeface="Palatino Linotype" panose="02040502050505030304" pitchFamily="18" charset="0"/>
                <a:ea typeface="Times New Roman" panose="02020603050405020304" pitchFamily="18" charset="0"/>
              </a:rPr>
              <a:t>Selon KY Abraham, dans thèse </a:t>
            </a:r>
            <a:r>
              <a:rPr lang="fr-FR" sz="2800" dirty="0">
                <a:solidFill>
                  <a:srgbClr val="000000"/>
                </a:solidFill>
                <a:effectLst/>
                <a:latin typeface="Palatino Linotype" panose="02040502050505030304" pitchFamily="18" charset="0"/>
                <a:ea typeface="Times New Roman" panose="02020603050405020304" pitchFamily="18" charset="0"/>
              </a:rPr>
              <a:t>« </a:t>
            </a:r>
            <a:r>
              <a:rPr lang="fr-FR" sz="2800" b="1" i="0" u="none" strike="noStrike" baseline="0" dirty="0">
                <a:latin typeface="Palatino Linotype" panose="02040502050505030304" pitchFamily="18" charset="0"/>
              </a:rPr>
              <a:t>Décentralisation au Burkina-Faso :</a:t>
            </a:r>
          </a:p>
          <a:p>
            <a:pPr algn="l"/>
            <a:r>
              <a:rPr lang="fr-FR" sz="2800" b="1" i="0" u="none" strike="noStrike" baseline="0" dirty="0">
                <a:latin typeface="Palatino Linotype" panose="02040502050505030304" pitchFamily="18" charset="0"/>
              </a:rPr>
              <a:t>une approche en économie institutionnelle »</a:t>
            </a:r>
            <a:r>
              <a:rPr lang="fr-FR" sz="2800" dirty="0">
                <a:solidFill>
                  <a:srgbClr val="000000"/>
                </a:solidFill>
                <a:effectLst/>
                <a:latin typeface="Palatino Linotype" panose="02040502050505030304" pitchFamily="18" charset="0"/>
                <a:ea typeface="Times New Roman" panose="02020603050405020304" pitchFamily="18" charset="0"/>
              </a:rPr>
              <a:t>,</a:t>
            </a:r>
            <a:r>
              <a:rPr lang="fr-FR" sz="2600" dirty="0">
                <a:solidFill>
                  <a:srgbClr val="000000"/>
                </a:solidFill>
                <a:effectLst/>
                <a:latin typeface="Palatino Linotype" panose="02040502050505030304" pitchFamily="18" charset="0"/>
                <a:ea typeface="Times New Roman" panose="02020603050405020304" pitchFamily="18" charset="0"/>
              </a:rPr>
              <a:t> cette histoire s’est déployée sur trois périodes :</a:t>
            </a:r>
            <a:endParaRPr lang="fr-BF" sz="2600" dirty="0">
              <a:solidFill>
                <a:srgbClr val="000000"/>
              </a:solidFill>
              <a:effectLst/>
              <a:latin typeface="Palatino Linotype" panose="02040502050505030304" pitchFamily="18" charset="0"/>
              <a:ea typeface="Times New Roman" panose="02020603050405020304" pitchFamily="18" charset="0"/>
            </a:endParaRPr>
          </a:p>
          <a:p>
            <a:pPr marL="342900" lvl="0" indent="-342900" algn="just">
              <a:lnSpc>
                <a:spcPct val="150000"/>
              </a:lnSpc>
              <a:buFont typeface="Wingdings" panose="05000000000000000000" pitchFamily="2" charset="2"/>
              <a:buChar char=""/>
            </a:pPr>
            <a:r>
              <a:rPr lang="fr-FR" sz="2800" dirty="0">
                <a:solidFill>
                  <a:srgbClr val="000000"/>
                </a:solidFill>
                <a:effectLst/>
                <a:latin typeface="Palatino Linotype" panose="02040502050505030304" pitchFamily="18" charset="0"/>
                <a:ea typeface="Times New Roman" panose="02020603050405020304" pitchFamily="18" charset="0"/>
              </a:rPr>
              <a:t>la </a:t>
            </a:r>
            <a:r>
              <a:rPr lang="fr-FR" sz="2800" dirty="0">
                <a:solidFill>
                  <a:srgbClr val="FF0000"/>
                </a:solidFill>
                <a:effectLst/>
                <a:latin typeface="Palatino Linotype" panose="02040502050505030304" pitchFamily="18" charset="0"/>
                <a:ea typeface="Times New Roman" panose="02020603050405020304" pitchFamily="18" charset="0"/>
              </a:rPr>
              <a:t>première période ou période coloniale</a:t>
            </a:r>
            <a:r>
              <a:rPr lang="fr-FR" sz="2800" dirty="0">
                <a:solidFill>
                  <a:srgbClr val="000000"/>
                </a:solidFill>
                <a:effectLst/>
                <a:latin typeface="Palatino Linotype" panose="02040502050505030304" pitchFamily="18" charset="0"/>
                <a:ea typeface="Times New Roman" panose="02020603050405020304" pitchFamily="18" charset="0"/>
              </a:rPr>
              <a:t>. Elle va de </a:t>
            </a:r>
            <a:r>
              <a:rPr lang="fr-FR" sz="2800" dirty="0">
                <a:solidFill>
                  <a:srgbClr val="000000"/>
                </a:solidFill>
                <a:effectLst/>
                <a:highlight>
                  <a:srgbClr val="00FF00"/>
                </a:highlight>
                <a:latin typeface="Palatino Linotype" panose="02040502050505030304" pitchFamily="18" charset="0"/>
                <a:ea typeface="Times New Roman" panose="02020603050405020304" pitchFamily="18" charset="0"/>
              </a:rPr>
              <a:t>1926 à 1960</a:t>
            </a:r>
            <a:r>
              <a:rPr lang="fr-FR" sz="2800" dirty="0">
                <a:solidFill>
                  <a:srgbClr val="000000"/>
                </a:solidFill>
                <a:effectLst/>
                <a:latin typeface="Palatino Linotype" panose="02040502050505030304" pitchFamily="18" charset="0"/>
                <a:ea typeface="Times New Roman" panose="02020603050405020304" pitchFamily="18" charset="0"/>
              </a:rPr>
              <a:t>.A cette époque l’organisation administrative avait essentiellement trois buts à savoir : l’encadrement administratif des populations, la mise en valeur agricole des entités administratives et la réalisation de la mission civilisatrice au profit des peuples indigènes. </a:t>
            </a:r>
            <a:endParaRPr lang="fr-BF" sz="2800" dirty="0">
              <a:solidFill>
                <a:srgbClr val="000000"/>
              </a:solidFill>
              <a:effectLst/>
              <a:latin typeface="Palatino Linotype" panose="02040502050505030304" pitchFamily="18" charset="0"/>
              <a:ea typeface="Times New Roman" panose="02020603050405020304" pitchFamily="18" charset="0"/>
            </a:endParaRPr>
          </a:p>
        </p:txBody>
      </p:sp>
      <p:sp>
        <p:nvSpPr>
          <p:cNvPr id="4" name="Espace réservé de la date 3">
            <a:extLst>
              <a:ext uri="{FF2B5EF4-FFF2-40B4-BE49-F238E27FC236}">
                <a16:creationId xmlns:a16="http://schemas.microsoft.com/office/drawing/2014/main" id="{CF82196D-1831-4D93-AB5D-728D89856D3B}"/>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743B1049-5F23-4518-98AD-C9D3CD675B87}"/>
              </a:ext>
            </a:extLst>
          </p:cNvPr>
          <p:cNvSpPr>
            <a:spLocks noGrp="1"/>
          </p:cNvSpPr>
          <p:nvPr>
            <p:ph type="sldNum" sz="quarter" idx="12"/>
          </p:nvPr>
        </p:nvSpPr>
        <p:spPr/>
        <p:txBody>
          <a:bodyPr/>
          <a:lstStyle/>
          <a:p>
            <a:fld id="{504C41C5-68DA-4643-803F-BBF97C82894D}" type="slidenum">
              <a:rPr lang="fr-BF" smtClean="0"/>
              <a:t>22</a:t>
            </a:fld>
            <a:endParaRPr lang="fr-BF"/>
          </a:p>
        </p:txBody>
      </p:sp>
    </p:spTree>
    <p:extLst>
      <p:ext uri="{BB962C8B-B14F-4D97-AF65-F5344CB8AC3E}">
        <p14:creationId xmlns:p14="http://schemas.microsoft.com/office/powerpoint/2010/main" val="28978915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3ED817D5-6656-449F-8CA7-7A477F0A986C}"/>
              </a:ext>
            </a:extLst>
          </p:cNvPr>
          <p:cNvSpPr txBox="1"/>
          <p:nvPr/>
        </p:nvSpPr>
        <p:spPr>
          <a:xfrm>
            <a:off x="553453" y="194674"/>
            <a:ext cx="11085094" cy="6888104"/>
          </a:xfrm>
          <a:prstGeom prst="rect">
            <a:avLst/>
          </a:prstGeom>
          <a:noFill/>
        </p:spPr>
        <p:txBody>
          <a:bodyPr wrap="square">
            <a:spAutoFit/>
          </a:bodyPr>
          <a:lstStyle/>
          <a:p>
            <a:pPr marL="342900" lvl="0" indent="-342900" algn="just">
              <a:lnSpc>
                <a:spcPct val="150000"/>
              </a:lnSpc>
              <a:buFont typeface="Wingdings" panose="05000000000000000000" pitchFamily="2" charset="2"/>
              <a:buChar char=""/>
            </a:pPr>
            <a:r>
              <a:rPr lang="fr-FR" sz="2700" dirty="0">
                <a:solidFill>
                  <a:srgbClr val="000000"/>
                </a:solidFill>
                <a:effectLst/>
                <a:latin typeface="Palatino Linotype" panose="02040502050505030304" pitchFamily="18" charset="0"/>
                <a:ea typeface="Times New Roman" panose="02020603050405020304" pitchFamily="18" charset="0"/>
              </a:rPr>
              <a:t>la seconde période ou période poste coloniale. Elle va de 1960 à 1990.Elle se caractérise essentiellement par une instabilité politique avec trois républiques de courte durée et six régimes d’exception. Elle a donné lieu à quelques initiatives sur la décentralisation mais qui pour l’essentiel n’ont pas abouti. </a:t>
            </a:r>
          </a:p>
          <a:p>
            <a:pPr marL="342900" indent="-342900" algn="just">
              <a:lnSpc>
                <a:spcPct val="150000"/>
              </a:lnSpc>
              <a:buFont typeface="Wingdings" panose="05000000000000000000" pitchFamily="2" charset="2"/>
              <a:buChar char=""/>
            </a:pPr>
            <a:r>
              <a:rPr lang="fr-FR" sz="2700" dirty="0">
                <a:solidFill>
                  <a:srgbClr val="000000"/>
                </a:solidFill>
                <a:effectLst/>
                <a:latin typeface="Palatino Linotype" panose="02040502050505030304" pitchFamily="18" charset="0"/>
                <a:ea typeface="Times New Roman" panose="02020603050405020304" pitchFamily="18" charset="0"/>
              </a:rPr>
              <a:t>Enfin, la troisième période, qui va du début des années 90 jusqu’à nos jours. Elle est caractérisée par une stabilité sociopolitique sur fond de démocratie pluraliste. C’est la période de l’avènement de la nouvelle décentralisation qui va donner naissance à la communalisation intégrale. </a:t>
            </a:r>
            <a:endParaRPr lang="fr-BF" sz="2700" dirty="0">
              <a:solidFill>
                <a:srgbClr val="000000"/>
              </a:solidFill>
              <a:effectLst/>
              <a:latin typeface="Palatino Linotype" panose="02040502050505030304" pitchFamily="18" charset="0"/>
              <a:ea typeface="Times New Roman" panose="02020603050405020304" pitchFamily="18" charset="0"/>
            </a:endParaRPr>
          </a:p>
          <a:p>
            <a:pPr marL="342900" lvl="0" indent="-342900" algn="just">
              <a:lnSpc>
                <a:spcPct val="150000"/>
              </a:lnSpc>
              <a:buFont typeface="Wingdings" panose="05000000000000000000" pitchFamily="2" charset="2"/>
              <a:buChar char=""/>
            </a:pPr>
            <a:endParaRPr lang="fr-BF" sz="2800" dirty="0">
              <a:solidFill>
                <a:srgbClr val="000000"/>
              </a:solidFill>
              <a:effectLst/>
              <a:latin typeface="Arial Rounded MT Bold" panose="020F0704030504030204" pitchFamily="34" charset="0"/>
              <a:ea typeface="Times New Roman" panose="02020603050405020304" pitchFamily="18" charset="0"/>
            </a:endParaRPr>
          </a:p>
        </p:txBody>
      </p:sp>
      <p:sp>
        <p:nvSpPr>
          <p:cNvPr id="4" name="Espace réservé de la date 3">
            <a:extLst>
              <a:ext uri="{FF2B5EF4-FFF2-40B4-BE49-F238E27FC236}">
                <a16:creationId xmlns:a16="http://schemas.microsoft.com/office/drawing/2014/main" id="{CBF18407-A04B-4F12-A1CC-612DC15A5C2E}"/>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12955679-1892-4512-94BC-D54C4CC5FC18}"/>
              </a:ext>
            </a:extLst>
          </p:cNvPr>
          <p:cNvSpPr>
            <a:spLocks noGrp="1"/>
          </p:cNvSpPr>
          <p:nvPr>
            <p:ph type="sldNum" sz="quarter" idx="12"/>
          </p:nvPr>
        </p:nvSpPr>
        <p:spPr/>
        <p:txBody>
          <a:bodyPr/>
          <a:lstStyle/>
          <a:p>
            <a:fld id="{504C41C5-68DA-4643-803F-BBF97C82894D}" type="slidenum">
              <a:rPr lang="fr-BF" smtClean="0"/>
              <a:t>23</a:t>
            </a:fld>
            <a:endParaRPr lang="fr-BF"/>
          </a:p>
        </p:txBody>
      </p:sp>
    </p:spTree>
    <p:extLst>
      <p:ext uri="{BB962C8B-B14F-4D97-AF65-F5344CB8AC3E}">
        <p14:creationId xmlns:p14="http://schemas.microsoft.com/office/powerpoint/2010/main" val="25897423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09B8AD18-00E3-4E9D-BEFC-59E01EA1D93B}"/>
              </a:ext>
            </a:extLst>
          </p:cNvPr>
          <p:cNvSpPr txBox="1"/>
          <p:nvPr/>
        </p:nvSpPr>
        <p:spPr>
          <a:xfrm>
            <a:off x="441158" y="-130469"/>
            <a:ext cx="11309684" cy="6261138"/>
          </a:xfrm>
          <a:prstGeom prst="rect">
            <a:avLst/>
          </a:prstGeom>
          <a:noFill/>
        </p:spPr>
        <p:txBody>
          <a:bodyPr wrap="square">
            <a:spAutoFit/>
          </a:bodyPr>
          <a:lstStyle/>
          <a:p>
            <a:pPr marL="342900" lvl="0" indent="-342900" algn="just">
              <a:lnSpc>
                <a:spcPct val="150000"/>
              </a:lnSpc>
              <a:buFont typeface="Wingdings" panose="05000000000000000000" pitchFamily="2" charset="2"/>
              <a:buChar char=""/>
            </a:pPr>
            <a:r>
              <a:rPr lang="fr-FR" sz="2700" dirty="0">
                <a:solidFill>
                  <a:srgbClr val="000000"/>
                </a:solidFill>
                <a:effectLst/>
                <a:latin typeface="Arial Rounded MT Bold" panose="020F0704030504030204" pitchFamily="34" charset="0"/>
                <a:ea typeface="Times New Roman" panose="02020603050405020304" pitchFamily="18" charset="0"/>
              </a:rPr>
              <a:t>la </a:t>
            </a:r>
            <a:r>
              <a:rPr lang="fr-FR" sz="2700" dirty="0">
                <a:solidFill>
                  <a:srgbClr val="FF0000"/>
                </a:solidFill>
                <a:effectLst/>
                <a:latin typeface="Arial Rounded MT Bold" panose="020F0704030504030204" pitchFamily="34" charset="0"/>
                <a:ea typeface="Times New Roman" panose="02020603050405020304" pitchFamily="18" charset="0"/>
              </a:rPr>
              <a:t>seconde période </a:t>
            </a:r>
            <a:r>
              <a:rPr lang="fr-FR" sz="2700" dirty="0">
                <a:solidFill>
                  <a:srgbClr val="000000"/>
                </a:solidFill>
                <a:effectLst/>
                <a:latin typeface="Arial Rounded MT Bold" panose="020F0704030504030204" pitchFamily="34" charset="0"/>
                <a:ea typeface="Times New Roman" panose="02020603050405020304" pitchFamily="18" charset="0"/>
              </a:rPr>
              <a:t>ou période poste coloniale. Elle va de </a:t>
            </a:r>
            <a:r>
              <a:rPr lang="fr-FR" sz="2700" dirty="0">
                <a:effectLst/>
                <a:highlight>
                  <a:srgbClr val="00FF00"/>
                </a:highlight>
                <a:latin typeface="Arial Rounded MT Bold" panose="020F0704030504030204" pitchFamily="34" charset="0"/>
                <a:ea typeface="Times New Roman" panose="02020603050405020304" pitchFamily="18" charset="0"/>
              </a:rPr>
              <a:t>1960 à 1990</a:t>
            </a:r>
            <a:r>
              <a:rPr lang="fr-FR" sz="2700" dirty="0">
                <a:solidFill>
                  <a:srgbClr val="000000"/>
                </a:solidFill>
                <a:effectLst/>
                <a:latin typeface="Palatino Linotype" panose="02040502050505030304" pitchFamily="18" charset="0"/>
                <a:ea typeface="Times New Roman" panose="02020603050405020304" pitchFamily="18" charset="0"/>
              </a:rPr>
              <a:t>.Elle se caractérise essentiellement par une instabilité politique avec trois républiques de courte durée et six régimes d’exception. Elle a donné lieu à quelques initiatives sur la décentralisation mais qui pour l’essentiel n’ont pas abouti. </a:t>
            </a:r>
            <a:endParaRPr lang="fr-BF" sz="2700" dirty="0">
              <a:solidFill>
                <a:srgbClr val="000000"/>
              </a:solidFill>
              <a:effectLst/>
              <a:latin typeface="Palatino Linotype" panose="02040502050505030304" pitchFamily="18" charset="0"/>
              <a:ea typeface="Times New Roman" panose="02020603050405020304" pitchFamily="18" charset="0"/>
            </a:endParaRPr>
          </a:p>
          <a:p>
            <a:pPr marL="342900" lvl="0" indent="-342900" algn="just">
              <a:lnSpc>
                <a:spcPct val="150000"/>
              </a:lnSpc>
              <a:buFont typeface="Wingdings" panose="05000000000000000000" pitchFamily="2" charset="2"/>
              <a:buChar char=""/>
            </a:pPr>
            <a:r>
              <a:rPr lang="fr-FR" sz="2700" dirty="0">
                <a:solidFill>
                  <a:srgbClr val="000000"/>
                </a:solidFill>
                <a:effectLst/>
                <a:latin typeface="Palatino Linotype" panose="02040502050505030304" pitchFamily="18" charset="0"/>
                <a:ea typeface="Times New Roman" panose="02020603050405020304" pitchFamily="18" charset="0"/>
              </a:rPr>
              <a:t>Enfin, la </a:t>
            </a:r>
            <a:r>
              <a:rPr lang="fr-FR" sz="2700" dirty="0">
                <a:solidFill>
                  <a:srgbClr val="FF0000"/>
                </a:solidFill>
                <a:effectLst/>
                <a:latin typeface="Palatino Linotype" panose="02040502050505030304" pitchFamily="18" charset="0"/>
                <a:ea typeface="Times New Roman" panose="02020603050405020304" pitchFamily="18" charset="0"/>
              </a:rPr>
              <a:t>troisième période</a:t>
            </a:r>
            <a:r>
              <a:rPr lang="fr-FR" sz="2700" dirty="0">
                <a:solidFill>
                  <a:srgbClr val="000000"/>
                </a:solidFill>
                <a:effectLst/>
                <a:latin typeface="Palatino Linotype" panose="02040502050505030304" pitchFamily="18" charset="0"/>
                <a:ea typeface="Times New Roman" panose="02020603050405020304" pitchFamily="18" charset="0"/>
              </a:rPr>
              <a:t>, qui va du début des </a:t>
            </a:r>
            <a:r>
              <a:rPr lang="fr-FR" sz="2700" dirty="0">
                <a:effectLst/>
                <a:highlight>
                  <a:srgbClr val="00FF00"/>
                </a:highlight>
                <a:latin typeface="Palatino Linotype" panose="02040502050505030304" pitchFamily="18" charset="0"/>
                <a:ea typeface="Times New Roman" panose="02020603050405020304" pitchFamily="18" charset="0"/>
              </a:rPr>
              <a:t>années 90 jusqu’à nos jours</a:t>
            </a:r>
            <a:r>
              <a:rPr lang="fr-FR" sz="2700" dirty="0">
                <a:effectLst/>
                <a:latin typeface="Palatino Linotype" panose="02040502050505030304" pitchFamily="18" charset="0"/>
                <a:ea typeface="Times New Roman" panose="02020603050405020304" pitchFamily="18" charset="0"/>
              </a:rPr>
              <a:t>.</a:t>
            </a:r>
            <a:r>
              <a:rPr lang="fr-FR" sz="2700" dirty="0">
                <a:solidFill>
                  <a:srgbClr val="000000"/>
                </a:solidFill>
                <a:effectLst/>
                <a:latin typeface="Palatino Linotype" panose="02040502050505030304" pitchFamily="18" charset="0"/>
                <a:ea typeface="Times New Roman" panose="02020603050405020304" pitchFamily="18" charset="0"/>
              </a:rPr>
              <a:t> Elle est caractérisée par une stabilité sociopolitique sur fond de démocratie pluraliste. C’est la période de l’avènement de la nouvelle décentralisation qui va donner naissance à la communalisation intégrale. </a:t>
            </a:r>
            <a:endParaRPr lang="fr-BF" sz="2700" dirty="0">
              <a:solidFill>
                <a:srgbClr val="000000"/>
              </a:solidFill>
              <a:effectLst/>
              <a:latin typeface="Palatino Linotype" panose="02040502050505030304" pitchFamily="18" charset="0"/>
              <a:ea typeface="Times New Roman" panose="02020603050405020304" pitchFamily="18" charset="0"/>
            </a:endParaRPr>
          </a:p>
        </p:txBody>
      </p:sp>
      <p:sp>
        <p:nvSpPr>
          <p:cNvPr id="4" name="Espace réservé de la date 3">
            <a:extLst>
              <a:ext uri="{FF2B5EF4-FFF2-40B4-BE49-F238E27FC236}">
                <a16:creationId xmlns:a16="http://schemas.microsoft.com/office/drawing/2014/main" id="{EB3B9293-6DAB-4827-9056-4E1D1B75E707}"/>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0DB2A5B6-AB23-49C5-840C-EB2DDB7C3FA1}"/>
              </a:ext>
            </a:extLst>
          </p:cNvPr>
          <p:cNvSpPr>
            <a:spLocks noGrp="1"/>
          </p:cNvSpPr>
          <p:nvPr>
            <p:ph type="sldNum" sz="quarter" idx="12"/>
          </p:nvPr>
        </p:nvSpPr>
        <p:spPr/>
        <p:txBody>
          <a:bodyPr/>
          <a:lstStyle/>
          <a:p>
            <a:fld id="{504C41C5-68DA-4643-803F-BBF97C82894D}" type="slidenum">
              <a:rPr lang="fr-BF" smtClean="0"/>
              <a:t>24</a:t>
            </a:fld>
            <a:endParaRPr lang="fr-BF"/>
          </a:p>
        </p:txBody>
      </p:sp>
    </p:spTree>
    <p:extLst>
      <p:ext uri="{BB962C8B-B14F-4D97-AF65-F5344CB8AC3E}">
        <p14:creationId xmlns:p14="http://schemas.microsoft.com/office/powerpoint/2010/main" val="7755270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ECD98700-2A03-4979-8200-3DAC1715FA2A}"/>
              </a:ext>
            </a:extLst>
          </p:cNvPr>
          <p:cNvSpPr txBox="1"/>
          <p:nvPr/>
        </p:nvSpPr>
        <p:spPr>
          <a:xfrm>
            <a:off x="577516" y="272716"/>
            <a:ext cx="11245516" cy="6670672"/>
          </a:xfrm>
          <a:prstGeom prst="rect">
            <a:avLst/>
          </a:prstGeom>
          <a:noFill/>
        </p:spPr>
        <p:txBody>
          <a:bodyPr wrap="square">
            <a:spAutoFit/>
          </a:bodyPr>
          <a:lstStyle/>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Depuis la période des indépendances à nos jours plusieurs évènements se sont succédés ce sont entre autre :</a:t>
            </a:r>
          </a:p>
          <a:p>
            <a:pPr marL="342900" lvl="0" indent="-342900">
              <a:lnSpc>
                <a:spcPct val="150000"/>
              </a:lnSpc>
              <a:spcAft>
                <a:spcPts val="1000"/>
              </a:spcAft>
              <a:buFont typeface="Symbol" panose="05050102010706020507" pitchFamily="18" charset="2"/>
              <a:buBlip>
                <a:blip r:embed="rId2"/>
              </a:buBlip>
            </a:pPr>
            <a:r>
              <a:rPr lang="fr-FR" sz="2800" b="1" dirty="0">
                <a:effectLst/>
                <a:latin typeface="Palatino Linotype" panose="02040502050505030304" pitchFamily="18" charset="0"/>
                <a:ea typeface="Times New Roman" panose="02020603050405020304" pitchFamily="18" charset="0"/>
                <a:cs typeface="Times New Roman" panose="02020603050405020304" pitchFamily="18" charset="0"/>
              </a:rPr>
              <a:t>4/12/ 1926</a:t>
            </a: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Création pour compter du 1er janvier 1927 des </a:t>
            </a:r>
            <a:r>
              <a:rPr lang="fr-FR" sz="2800" dirty="0">
                <a:solidFill>
                  <a:srgbClr val="FF0000"/>
                </a:solidFill>
                <a:effectLst/>
                <a:latin typeface="Palatino Linotype" panose="02040502050505030304" pitchFamily="18" charset="0"/>
                <a:ea typeface="Times New Roman" panose="02020603050405020304" pitchFamily="18" charset="0"/>
                <a:cs typeface="Times New Roman" panose="02020603050405020304" pitchFamily="18" charset="0"/>
              </a:rPr>
              <a:t>communes "mixtes" de Ouagadougou et Bobo-Dioulasso </a:t>
            </a: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1000"/>
              </a:spcAft>
              <a:buFont typeface="Symbol" panose="05050102010706020507" pitchFamily="18" charset="2"/>
              <a:buBlip>
                <a:blip r:embed="rId2"/>
              </a:buBlip>
            </a:pPr>
            <a:r>
              <a:rPr lang="fr-FR" sz="2800" b="1" dirty="0">
                <a:effectLst/>
                <a:latin typeface="Palatino Linotype" panose="02040502050505030304" pitchFamily="18" charset="0"/>
                <a:ea typeface="Times New Roman" panose="02020603050405020304" pitchFamily="18" charset="0"/>
                <a:cs typeface="Times New Roman" panose="02020603050405020304" pitchFamily="18" charset="0"/>
              </a:rPr>
              <a:t>18/12/1955</a:t>
            </a: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Création des catégories de </a:t>
            </a:r>
            <a:r>
              <a:rPr lang="fr-FR" sz="2800" dirty="0">
                <a:solidFill>
                  <a:srgbClr val="FF0000"/>
                </a:solidFill>
                <a:effectLst/>
                <a:latin typeface="Palatino Linotype" panose="02040502050505030304" pitchFamily="18" charset="0"/>
                <a:ea typeface="Times New Roman" panose="02020603050405020304" pitchFamily="18" charset="0"/>
                <a:cs typeface="Times New Roman" panose="02020603050405020304" pitchFamily="18" charset="0"/>
              </a:rPr>
              <a:t>communes de plein et moyen exercice</a:t>
            </a: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Érection de Ouagadougou et Bobo-Dioulasso en commune de plein exercice.</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1000"/>
              </a:spcAft>
              <a:buFont typeface="Symbol" panose="05050102010706020507" pitchFamily="18" charset="2"/>
              <a:buBlip>
                <a:blip r:embed="rId2"/>
              </a:buBlip>
            </a:pPr>
            <a:r>
              <a:rPr lang="fr-FR" sz="2800" b="1" dirty="0">
                <a:effectLst/>
                <a:latin typeface="Palatino Linotype" panose="02040502050505030304" pitchFamily="18" charset="0"/>
                <a:ea typeface="Times New Roman" panose="02020603050405020304" pitchFamily="18" charset="0"/>
                <a:cs typeface="Times New Roman" panose="02020603050405020304" pitchFamily="18" charset="0"/>
              </a:rPr>
              <a:t>24 avril 1958 : </a:t>
            </a: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création des communes de </a:t>
            </a:r>
            <a:r>
              <a:rPr lang="fr-FR" sz="2800" dirty="0">
                <a:solidFill>
                  <a:srgbClr val="FF0000"/>
                </a:solidFill>
                <a:effectLst/>
                <a:latin typeface="Palatino Linotype" panose="02040502050505030304" pitchFamily="18" charset="0"/>
                <a:ea typeface="Times New Roman" panose="02020603050405020304" pitchFamily="18" charset="0"/>
                <a:cs typeface="Times New Roman" panose="02020603050405020304" pitchFamily="18" charset="0"/>
              </a:rPr>
              <a:t>« moyen exercice </a:t>
            </a: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de Ouahigouya, Banfora et Koudougou.</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endParaRPr lang="fr-BF"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D1DE9D0D-5831-4316-BA45-F5C14D1BA0C3}"/>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4588C040-C502-4CA9-BBCC-75A2631D5394}"/>
              </a:ext>
            </a:extLst>
          </p:cNvPr>
          <p:cNvSpPr>
            <a:spLocks noGrp="1"/>
          </p:cNvSpPr>
          <p:nvPr>
            <p:ph type="sldNum" sz="quarter" idx="12"/>
          </p:nvPr>
        </p:nvSpPr>
        <p:spPr/>
        <p:txBody>
          <a:bodyPr/>
          <a:lstStyle/>
          <a:p>
            <a:fld id="{504C41C5-68DA-4643-803F-BBF97C82894D}" type="slidenum">
              <a:rPr lang="fr-BF" smtClean="0"/>
              <a:t>25</a:t>
            </a:fld>
            <a:endParaRPr lang="fr-BF"/>
          </a:p>
        </p:txBody>
      </p:sp>
    </p:spTree>
    <p:extLst>
      <p:ext uri="{BB962C8B-B14F-4D97-AF65-F5344CB8AC3E}">
        <p14:creationId xmlns:p14="http://schemas.microsoft.com/office/powerpoint/2010/main" val="19432055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F8023A4E-5C76-4D82-8B31-E66599120FE2}"/>
              </a:ext>
            </a:extLst>
          </p:cNvPr>
          <p:cNvSpPr txBox="1"/>
          <p:nvPr/>
        </p:nvSpPr>
        <p:spPr>
          <a:xfrm>
            <a:off x="441158" y="158926"/>
            <a:ext cx="11309683" cy="5815631"/>
          </a:xfrm>
          <a:prstGeom prst="rect">
            <a:avLst/>
          </a:prstGeom>
          <a:noFill/>
        </p:spPr>
        <p:txBody>
          <a:bodyPr wrap="square">
            <a:spAutoFit/>
          </a:bodyPr>
          <a:lstStyle/>
          <a:p>
            <a:pPr marL="342900" lvl="0" indent="-342900" algn="just">
              <a:lnSpc>
                <a:spcPct val="115000"/>
              </a:lnSpc>
              <a:buFont typeface="Symbol" panose="05050102010706020507" pitchFamily="18" charset="2"/>
              <a:buBlip>
                <a:blip r:embed="rId3"/>
              </a:buBlip>
            </a:pP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En 1960, création de deux types de </a:t>
            </a:r>
            <a:r>
              <a:rPr lang="fr-FR" sz="27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collectivités rurales de plein et moyen exercice</a:t>
            </a: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fr-BF" sz="2700" dirty="0">
              <a:effectLst/>
              <a:latin typeface="Palatino Linotype" panose="02040502050505030304"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Blip>
                <a:blip r:embed="rId3"/>
              </a:buBlip>
            </a:pP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En 1966, arrivée de l'armée au pouvoir voit les conseils des collectivités remplacés par des </a:t>
            </a:r>
            <a:r>
              <a:rPr lang="fr-FR" sz="27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délégations spéciales </a:t>
            </a: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a:t>
            </a:r>
            <a:endParaRPr lang="fr-BF" sz="2700" dirty="0">
              <a:effectLst/>
              <a:latin typeface="Palatino Linotype" panose="02040502050505030304"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Blip>
                <a:blip r:embed="rId3"/>
              </a:buBlip>
            </a:pP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-1974, </a:t>
            </a:r>
            <a:r>
              <a:rPr lang="fr-FR" sz="27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réorganisation de l'administration du territoire </a:t>
            </a: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avec la création de conseils départementaux, de sous-préfectures et d'arrondissements ;</a:t>
            </a:r>
            <a:endParaRPr lang="fr-BF" sz="2700" dirty="0">
              <a:effectLst/>
              <a:latin typeface="Palatino Linotype" panose="02040502050505030304"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Blip>
                <a:blip r:embed="rId3"/>
              </a:buBlip>
            </a:pP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En 1983, nouvelle </a:t>
            </a:r>
            <a:r>
              <a:rPr lang="fr-FR" sz="27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organisation du territoire crée les provinces</a:t>
            </a: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 et les Comités de Défense de la Révolution comme cellule de base du pouvoir démocratique et populaire ;</a:t>
            </a:r>
            <a:endParaRPr lang="fr-BF" sz="2700" dirty="0">
              <a:effectLst/>
              <a:latin typeface="Palatino Linotype" panose="02040502050505030304"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Blip>
                <a:blip r:embed="rId3"/>
              </a:buBlip>
            </a:pP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Le 02 juin 1991, </a:t>
            </a:r>
            <a:r>
              <a:rPr lang="fr-FR" sz="27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constitution</a:t>
            </a: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 révisée donne le fondement au processus actuel de décentralisation</a:t>
            </a:r>
            <a:endParaRPr lang="fr-BF" sz="2700" dirty="0">
              <a:effectLst/>
              <a:latin typeface="Palatino Linotype" panose="0204050205050503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Symbol" panose="05050102010706020507" pitchFamily="18" charset="2"/>
              <a:buBlip>
                <a:blip r:embed="rId3"/>
              </a:buBlip>
            </a:pP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En 1993, cinq </a:t>
            </a:r>
            <a:r>
              <a:rPr lang="fr-FR" sz="27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lois dite lois de la décentralisation </a:t>
            </a: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ont été adoptée </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a:t>
            </a:r>
            <a:endParaRPr lang="fr-BF" sz="2800" dirty="0">
              <a:effectLst/>
              <a:latin typeface="Palatino Linotype" panose="02040502050505030304" pitchFamily="18" charset="0"/>
              <a:ea typeface="Calibri" panose="020F0502020204030204" pitchFamily="34"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F1C03529-B1A7-4E1D-8488-190D1A3D3F11}"/>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610F3952-34F9-4830-AE44-44F997DC1FA1}"/>
              </a:ext>
            </a:extLst>
          </p:cNvPr>
          <p:cNvSpPr>
            <a:spLocks noGrp="1"/>
          </p:cNvSpPr>
          <p:nvPr>
            <p:ph type="sldNum" sz="quarter" idx="12"/>
          </p:nvPr>
        </p:nvSpPr>
        <p:spPr/>
        <p:txBody>
          <a:bodyPr/>
          <a:lstStyle/>
          <a:p>
            <a:fld id="{504C41C5-68DA-4643-803F-BBF97C82894D}" type="slidenum">
              <a:rPr lang="fr-BF" smtClean="0"/>
              <a:t>26</a:t>
            </a:fld>
            <a:endParaRPr lang="fr-BF"/>
          </a:p>
        </p:txBody>
      </p:sp>
    </p:spTree>
    <p:extLst>
      <p:ext uri="{BB962C8B-B14F-4D97-AF65-F5344CB8AC3E}">
        <p14:creationId xmlns:p14="http://schemas.microsoft.com/office/powerpoint/2010/main" val="12090124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E00F5CF-FD74-4452-86C9-18CA09C77D9B}"/>
              </a:ext>
            </a:extLst>
          </p:cNvPr>
          <p:cNvSpPr txBox="1"/>
          <p:nvPr/>
        </p:nvSpPr>
        <p:spPr>
          <a:xfrm>
            <a:off x="401052" y="180691"/>
            <a:ext cx="11502189" cy="5918351"/>
          </a:xfrm>
          <a:prstGeom prst="rect">
            <a:avLst/>
          </a:prstGeom>
          <a:noFill/>
        </p:spPr>
        <p:txBody>
          <a:bodyPr wrap="square">
            <a:spAutoFit/>
          </a:bodyPr>
          <a:lstStyle/>
          <a:p>
            <a:pPr marL="342900" lvl="0" indent="-342900" algn="just">
              <a:buFont typeface="Symbol" panose="05050102010706020507" pitchFamily="18" charset="2"/>
              <a:buBlip>
                <a:blip r:embed="rId2"/>
              </a:buBlip>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En 1993, création de la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Commission nationale de la décentralisation </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(CND), organe de réflexion et d'impulsion du processus de décentralisation, rattachée à la primature ;</a:t>
            </a:r>
            <a:endParaRPr lang="fr-BF" sz="2800" dirty="0">
              <a:effectLst/>
              <a:latin typeface="Palatino Linotype" panose="02040502050505030304" pitchFamily="18"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Blip>
                <a:blip r:embed="rId2"/>
              </a:buBlip>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En 1995,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premières élections municipales </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sont organisées dans 33 communes de plein exercice ;</a:t>
            </a:r>
            <a:endParaRPr lang="fr-BF" sz="2800" dirty="0">
              <a:effectLst/>
              <a:latin typeface="Palatino Linotype" panose="02040502050505030304" pitchFamily="18" charset="0"/>
              <a:ea typeface="Calibri" panose="020F0502020204030204" pitchFamily="34" charset="0"/>
              <a:cs typeface="Times New Roman" panose="02020603050405020304" pitchFamily="18" charset="0"/>
            </a:endParaRPr>
          </a:p>
          <a:p>
            <a:pPr marL="342900" lvl="0" indent="-342900" algn="just">
              <a:spcAft>
                <a:spcPts val="800"/>
              </a:spcAft>
              <a:buFont typeface="Symbol" panose="05050102010706020507" pitchFamily="18" charset="2"/>
              <a:buBlip>
                <a:blip r:embed="rId2"/>
              </a:buBlip>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En 1995, création de l'Association des Maires du Burkina Faso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AMBF</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a:t>
            </a:r>
          </a:p>
          <a:p>
            <a:pPr marL="342900" lvl="0" indent="-342900" algn="just">
              <a:buFont typeface="Symbol" panose="05050102010706020507" pitchFamily="18" charset="2"/>
              <a:buBlip>
                <a:blip r:embed="rId2"/>
              </a:buBlip>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En 1996,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quinze (15) nouvelles provinces </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sont créées, induisant du même fait, la création de nouvelles communes urbaines ;</a:t>
            </a:r>
            <a:endParaRPr lang="fr-BF" sz="2800" dirty="0">
              <a:effectLst/>
              <a:latin typeface="Palatino Linotype" panose="02040502050505030304" pitchFamily="18" charset="0"/>
              <a:ea typeface="Calibri" panose="020F0502020204030204" pitchFamily="34" charset="0"/>
              <a:cs typeface="Times New Roman" panose="02020603050405020304" pitchFamily="18" charset="0"/>
            </a:endParaRPr>
          </a:p>
          <a:p>
            <a:pPr marL="342900" lvl="0" indent="-342900" algn="just">
              <a:spcAft>
                <a:spcPts val="800"/>
              </a:spcAft>
              <a:buFont typeface="Symbol" panose="05050102010706020507" pitchFamily="18" charset="2"/>
              <a:buBlip>
                <a:blip r:embed="rId2"/>
              </a:buBlip>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En 1998, le Burkina Faso se dote de Textes d'Orientation de la Décentralisation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(TOD</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pour suivre la mise en œuvre de la décentralisation ;</a:t>
            </a:r>
            <a:endParaRPr lang="fr-BF" sz="2800" dirty="0">
              <a:effectLst/>
              <a:latin typeface="Palatino Linotype" panose="0204050205050503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Symbol" panose="05050102010706020507" pitchFamily="18" charset="2"/>
              <a:buBlip>
                <a:blip r:embed="rId2"/>
              </a:buBlip>
            </a:pPr>
            <a:endParaRPr lang="fr-BF" sz="2800" dirty="0">
              <a:effectLst/>
              <a:latin typeface="Arial Rounded MT Bold" panose="020F0704030504030204" pitchFamily="34" charset="0"/>
              <a:ea typeface="Calibri" panose="020F0502020204030204" pitchFamily="34"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99B23D15-0CEE-41DC-AA3A-F29473C38B2F}"/>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D6C3BA09-98B8-42BB-9252-96E21F6095C9}"/>
              </a:ext>
            </a:extLst>
          </p:cNvPr>
          <p:cNvSpPr>
            <a:spLocks noGrp="1"/>
          </p:cNvSpPr>
          <p:nvPr>
            <p:ph type="sldNum" sz="quarter" idx="12"/>
          </p:nvPr>
        </p:nvSpPr>
        <p:spPr/>
        <p:txBody>
          <a:bodyPr/>
          <a:lstStyle/>
          <a:p>
            <a:fld id="{504C41C5-68DA-4643-803F-BBF97C82894D}" type="slidenum">
              <a:rPr lang="fr-BF" smtClean="0"/>
              <a:t>27</a:t>
            </a:fld>
            <a:endParaRPr lang="fr-BF"/>
          </a:p>
        </p:txBody>
      </p:sp>
    </p:spTree>
    <p:extLst>
      <p:ext uri="{BB962C8B-B14F-4D97-AF65-F5344CB8AC3E}">
        <p14:creationId xmlns:p14="http://schemas.microsoft.com/office/powerpoint/2010/main" val="4176282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84AA25BC-64FF-4149-8C1A-A52C117C8ED7}"/>
              </a:ext>
            </a:extLst>
          </p:cNvPr>
          <p:cNvSpPr txBox="1"/>
          <p:nvPr/>
        </p:nvSpPr>
        <p:spPr>
          <a:xfrm>
            <a:off x="272716" y="184618"/>
            <a:ext cx="11036968" cy="6489662"/>
          </a:xfrm>
          <a:prstGeom prst="rect">
            <a:avLst/>
          </a:prstGeom>
          <a:noFill/>
        </p:spPr>
        <p:txBody>
          <a:bodyPr wrap="square">
            <a:spAutoFit/>
          </a:bodyPr>
          <a:lstStyle/>
          <a:p>
            <a:pPr marL="342900" lvl="0" indent="-342900" algn="just">
              <a:lnSpc>
                <a:spcPct val="150000"/>
              </a:lnSpc>
              <a:buFont typeface="Symbol" panose="05050102010706020507" pitchFamily="18" charset="2"/>
              <a:buBlip>
                <a:blip r:embed="rId2"/>
              </a:buBlip>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En 2000</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 deuxièmes élections municipales </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sont organisées ;</a:t>
            </a:r>
            <a:endParaRPr lang="fr-BF" sz="2800" dirty="0">
              <a:effectLst/>
              <a:latin typeface="Palatino Linotype" panose="02040502050505030304" pitchFamily="18"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Blip>
                <a:blip r:embed="rId2"/>
              </a:buBlip>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En 2001, on a la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création des 13 Régions circonscriptions administratives </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a:t>
            </a:r>
            <a:endParaRPr lang="fr-BF" sz="2800" dirty="0">
              <a:effectLst/>
              <a:latin typeface="Palatino Linotype" panose="02040502050505030304" pitchFamily="18"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Blip>
                <a:blip r:embed="rId2"/>
              </a:buBlip>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En 2004 (24 décembre), adoption du Code Général des Collectivités Territoriales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CGCT)</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puis promulgué en avril 2005, avec un schéma de communalisation intégrale du territoire ;</a:t>
            </a:r>
            <a:endParaRPr lang="fr-BF" sz="2800" dirty="0">
              <a:effectLst/>
              <a:latin typeface="Palatino Linotype" panose="0204050205050503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Blip>
                <a:blip r:embed="rId2"/>
              </a:buBlip>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En 2006 (avril),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troisièmes élections municipales </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se tiennent, avec une consécration de la communalisation intégrale du territoire burkinabè (351 Communes, dont 49 urbaines et 302 rurales et 13 collectivités territoriales régionales ;</a:t>
            </a:r>
            <a:endParaRPr lang="fr-BF" sz="2800" dirty="0">
              <a:effectLst/>
              <a:latin typeface="Palatino Linotype" panose="02040502050505030304" pitchFamily="18" charset="0"/>
              <a:ea typeface="Calibri" panose="020F0502020204030204" pitchFamily="34"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52F4EDB0-CF0B-4B5C-9475-DCC6C0C22622}"/>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58772B4C-C7EC-40A8-AF9D-F956C4E726A1}"/>
              </a:ext>
            </a:extLst>
          </p:cNvPr>
          <p:cNvSpPr>
            <a:spLocks noGrp="1"/>
          </p:cNvSpPr>
          <p:nvPr>
            <p:ph type="sldNum" sz="quarter" idx="12"/>
          </p:nvPr>
        </p:nvSpPr>
        <p:spPr/>
        <p:txBody>
          <a:bodyPr/>
          <a:lstStyle/>
          <a:p>
            <a:fld id="{504C41C5-68DA-4643-803F-BBF97C82894D}" type="slidenum">
              <a:rPr lang="fr-BF" smtClean="0"/>
              <a:t>28</a:t>
            </a:fld>
            <a:endParaRPr lang="fr-BF"/>
          </a:p>
        </p:txBody>
      </p:sp>
    </p:spTree>
    <p:extLst>
      <p:ext uri="{BB962C8B-B14F-4D97-AF65-F5344CB8AC3E}">
        <p14:creationId xmlns:p14="http://schemas.microsoft.com/office/powerpoint/2010/main" val="37012510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2BC709FA-58B8-4633-A2BC-5C070FE6B685}"/>
              </a:ext>
            </a:extLst>
          </p:cNvPr>
          <p:cNvSpPr txBox="1"/>
          <p:nvPr/>
        </p:nvSpPr>
        <p:spPr>
          <a:xfrm>
            <a:off x="312821" y="680138"/>
            <a:ext cx="11566357" cy="5843331"/>
          </a:xfrm>
          <a:prstGeom prst="rect">
            <a:avLst/>
          </a:prstGeom>
          <a:noFill/>
        </p:spPr>
        <p:txBody>
          <a:bodyPr wrap="square">
            <a:spAutoFit/>
          </a:bodyPr>
          <a:lstStyle/>
          <a:p>
            <a:pPr marL="342900" lvl="0" indent="-342900" algn="just">
              <a:lnSpc>
                <a:spcPct val="150000"/>
              </a:lnSpc>
              <a:buFont typeface="Symbol" panose="05050102010706020507" pitchFamily="18" charset="2"/>
              <a:buBlip>
                <a:blip r:embed="rId2"/>
              </a:buBlip>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En 2007, création de l'Association des Régions du Burkina Faso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(ARBF</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fr-BF" sz="2800" dirty="0">
              <a:effectLst/>
              <a:latin typeface="Palatino Linotype" panose="02040502050505030304" pitchFamily="18"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Blip>
                <a:blip r:embed="rId2"/>
              </a:buBlip>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En 2012,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élections municipales </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a:t>
            </a:r>
            <a:endParaRPr lang="fr-BF" sz="2800" dirty="0">
              <a:effectLst/>
              <a:latin typeface="Palatino Linotype" panose="02040502050505030304" pitchFamily="18"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Blip>
                <a:blip r:embed="rId2"/>
              </a:buBlip>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En 2014,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insurrection populaire </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au Burkina avec comme conséquence la dissolution de l’Assemblée National et des Conseil Municipaux ;</a:t>
            </a:r>
            <a:endParaRPr lang="fr-BF" sz="2800" dirty="0">
              <a:effectLst/>
              <a:latin typeface="Palatino Linotype" panose="02040502050505030304" pitchFamily="18"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Blip>
                <a:blip r:embed="rId2"/>
              </a:buBlip>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En 2015, mise en place des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délégations spéciales </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dans les collectivités territoriales ;</a:t>
            </a:r>
            <a:endParaRPr lang="fr-BF" sz="2800" dirty="0">
              <a:effectLst/>
              <a:latin typeface="Palatino Linotype" panose="0204050205050503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Blip>
                <a:blip r:embed="rId2"/>
              </a:buBlip>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En 2016, fin de la délégation spéciale des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élections municipales </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ont été organisée.</a:t>
            </a:r>
            <a:endParaRPr lang="fr-BF" sz="2800" dirty="0">
              <a:effectLst/>
              <a:latin typeface="Palatino Linotype" panose="02040502050505030304" pitchFamily="18" charset="0"/>
              <a:ea typeface="Calibri" panose="020F0502020204030204" pitchFamily="34"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1F7E1FB3-8273-4AD5-8737-95FCF85D0182}"/>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FD55FD2B-D9DF-4875-8316-5AF33AE42E24}"/>
              </a:ext>
            </a:extLst>
          </p:cNvPr>
          <p:cNvSpPr>
            <a:spLocks noGrp="1"/>
          </p:cNvSpPr>
          <p:nvPr>
            <p:ph type="sldNum" sz="quarter" idx="12"/>
          </p:nvPr>
        </p:nvSpPr>
        <p:spPr/>
        <p:txBody>
          <a:bodyPr/>
          <a:lstStyle/>
          <a:p>
            <a:fld id="{504C41C5-68DA-4643-803F-BBF97C82894D}" type="slidenum">
              <a:rPr lang="fr-BF" smtClean="0"/>
              <a:t>29</a:t>
            </a:fld>
            <a:endParaRPr lang="fr-BF"/>
          </a:p>
        </p:txBody>
      </p:sp>
    </p:spTree>
    <p:extLst>
      <p:ext uri="{BB962C8B-B14F-4D97-AF65-F5344CB8AC3E}">
        <p14:creationId xmlns:p14="http://schemas.microsoft.com/office/powerpoint/2010/main" val="1634945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2414F4C8-A49C-47C0-B026-8381AB834695}"/>
              </a:ext>
            </a:extLst>
          </p:cNvPr>
          <p:cNvSpPr txBox="1"/>
          <p:nvPr/>
        </p:nvSpPr>
        <p:spPr>
          <a:xfrm>
            <a:off x="593559" y="1090863"/>
            <a:ext cx="11421978" cy="5787418"/>
          </a:xfrm>
          <a:prstGeom prst="rect">
            <a:avLst/>
          </a:prstGeom>
          <a:noFill/>
        </p:spPr>
        <p:txBody>
          <a:bodyPr wrap="square">
            <a:spAutoFit/>
          </a:bodyPr>
          <a:lstStyle/>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La recherche d'une </a:t>
            </a:r>
            <a:r>
              <a:rPr lang="fr-FR" sz="2800" dirty="0">
                <a:solidFill>
                  <a:srgbClr val="FF0000"/>
                </a:solidFill>
                <a:effectLst/>
                <a:latin typeface="Palatino Linotype" panose="02040502050505030304" pitchFamily="18" charset="0"/>
                <a:ea typeface="Times New Roman" panose="02020603050405020304" pitchFamily="18" charset="0"/>
                <a:cs typeface="Times New Roman" panose="02020603050405020304" pitchFamily="18" charset="0"/>
              </a:rPr>
              <a:t>meilleure gestion des administrations locales</a:t>
            </a: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et la volonté de mieux répondre aux besoins des populations locales ont conduit le Burkina Faso à entreprendre un processus de décentralisation.</a:t>
            </a: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Ce système qui repose essentiellement sur le principe de </a:t>
            </a:r>
            <a:r>
              <a:rPr lang="fr-FR" sz="2800" dirty="0">
                <a:solidFill>
                  <a:srgbClr val="FF0000"/>
                </a:solidFill>
                <a:effectLst/>
                <a:latin typeface="Palatino Linotype" panose="02040502050505030304" pitchFamily="18" charset="0"/>
                <a:ea typeface="Times New Roman" panose="02020603050405020304" pitchFamily="18" charset="0"/>
                <a:cs typeface="Times New Roman" panose="02020603050405020304" pitchFamily="18" charset="0"/>
              </a:rPr>
              <a:t>libre administration des collectivités territoriales,</a:t>
            </a: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confie aux représentants élus dans les collectivités, le rôle et la responsabilité entière sur la conduite du </a:t>
            </a:r>
            <a:r>
              <a:rPr lang="fr-FR" sz="2800" dirty="0">
                <a:solidFill>
                  <a:srgbClr val="FF0000"/>
                </a:solidFill>
                <a:effectLst/>
                <a:latin typeface="Palatino Linotype" panose="02040502050505030304" pitchFamily="18" charset="0"/>
                <a:ea typeface="Times New Roman" panose="02020603050405020304" pitchFamily="18" charset="0"/>
                <a:cs typeface="Times New Roman" panose="02020603050405020304" pitchFamily="18" charset="0"/>
              </a:rPr>
              <a:t>développement local durable</a:t>
            </a: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457200">
              <a:lnSpc>
                <a:spcPct val="150000"/>
              </a:lnSpc>
              <a:spcAft>
                <a:spcPts val="1000"/>
              </a:spcAft>
            </a:pPr>
            <a:r>
              <a:rPr lang="fr-FR" sz="1300" kern="16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BF" sz="105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Rectangle : coins arrondis 3">
            <a:extLst>
              <a:ext uri="{FF2B5EF4-FFF2-40B4-BE49-F238E27FC236}">
                <a16:creationId xmlns:a16="http://schemas.microsoft.com/office/drawing/2014/main" id="{A1D7F988-8B69-434F-858A-1615C37CA679}"/>
              </a:ext>
            </a:extLst>
          </p:cNvPr>
          <p:cNvSpPr/>
          <p:nvPr/>
        </p:nvSpPr>
        <p:spPr>
          <a:xfrm>
            <a:off x="1485900" y="107959"/>
            <a:ext cx="9982200" cy="982904"/>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lnSpc>
                <a:spcPct val="120000"/>
              </a:lnSpc>
              <a:spcAft>
                <a:spcPts val="1000"/>
              </a:spcAft>
            </a:pPr>
            <a:r>
              <a:rPr lang="fr-FR" sz="4400" b="1" dirty="0">
                <a:solidFill>
                  <a:srgbClr val="002060"/>
                </a:solidFill>
                <a:effectLst/>
                <a:latin typeface="Arial Rounded MT Bold" panose="020F0704030504030204" pitchFamily="34" charset="0"/>
                <a:ea typeface="Times New Roman" panose="02020603050405020304" pitchFamily="18" charset="0"/>
                <a:cs typeface="Times New Roman" panose="02020603050405020304" pitchFamily="18" charset="0"/>
              </a:rPr>
              <a:t>INTRODUCTION </a:t>
            </a:r>
            <a:endParaRPr lang="fr-BF" sz="4400" dirty="0">
              <a:effectLst/>
              <a:latin typeface="Arial Rounded MT Bold" panose="020F0704030504030204" pitchFamily="34" charset="0"/>
              <a:ea typeface="Times New Roman" panose="02020603050405020304" pitchFamily="18" charset="0"/>
              <a:cs typeface="Times New Roman" panose="02020603050405020304" pitchFamily="18" charset="0"/>
            </a:endParaRPr>
          </a:p>
        </p:txBody>
      </p:sp>
      <p:sp>
        <p:nvSpPr>
          <p:cNvPr id="5" name="Espace réservé du numéro de diapositive 4">
            <a:extLst>
              <a:ext uri="{FF2B5EF4-FFF2-40B4-BE49-F238E27FC236}">
                <a16:creationId xmlns:a16="http://schemas.microsoft.com/office/drawing/2014/main" id="{372C44A1-6643-463B-BEC3-08548C74DD26}"/>
              </a:ext>
            </a:extLst>
          </p:cNvPr>
          <p:cNvSpPr>
            <a:spLocks noGrp="1"/>
          </p:cNvSpPr>
          <p:nvPr>
            <p:ph type="sldNum" sz="quarter" idx="12"/>
          </p:nvPr>
        </p:nvSpPr>
        <p:spPr/>
        <p:txBody>
          <a:bodyPr/>
          <a:lstStyle/>
          <a:p>
            <a:fld id="{504C41C5-68DA-4643-803F-BBF97C82894D}" type="slidenum">
              <a:rPr lang="fr-BF" smtClean="0"/>
              <a:t>3</a:t>
            </a:fld>
            <a:endParaRPr lang="fr-BF"/>
          </a:p>
        </p:txBody>
      </p:sp>
      <p:sp>
        <p:nvSpPr>
          <p:cNvPr id="6" name="Espace réservé de la date 5">
            <a:extLst>
              <a:ext uri="{FF2B5EF4-FFF2-40B4-BE49-F238E27FC236}">
                <a16:creationId xmlns:a16="http://schemas.microsoft.com/office/drawing/2014/main" id="{1AD89AD7-81A9-4A24-A28F-CA106D682CB4}"/>
              </a:ext>
            </a:extLst>
          </p:cNvPr>
          <p:cNvSpPr>
            <a:spLocks noGrp="1"/>
          </p:cNvSpPr>
          <p:nvPr>
            <p:ph type="dt" sz="half" idx="10"/>
          </p:nvPr>
        </p:nvSpPr>
        <p:spPr/>
        <p:txBody>
          <a:bodyPr/>
          <a:lstStyle/>
          <a:p>
            <a:r>
              <a:rPr lang="fr-BF"/>
              <a:t>30/05/2022</a:t>
            </a:r>
          </a:p>
        </p:txBody>
      </p:sp>
    </p:spTree>
    <p:extLst>
      <p:ext uri="{BB962C8B-B14F-4D97-AF65-F5344CB8AC3E}">
        <p14:creationId xmlns:p14="http://schemas.microsoft.com/office/powerpoint/2010/main" val="8355859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C055EDBD-B730-4C2E-80DF-C42654F62CA7}"/>
              </a:ext>
            </a:extLst>
          </p:cNvPr>
          <p:cNvSpPr txBox="1"/>
          <p:nvPr/>
        </p:nvSpPr>
        <p:spPr>
          <a:xfrm>
            <a:off x="437147" y="128337"/>
            <a:ext cx="11317705" cy="7798353"/>
          </a:xfrm>
          <a:prstGeom prst="rect">
            <a:avLst/>
          </a:prstGeom>
          <a:noFill/>
        </p:spPr>
        <p:txBody>
          <a:bodyPr wrap="square">
            <a:spAutoFit/>
          </a:bodyPr>
          <a:lstStyle/>
          <a:p>
            <a:pPr algn="just">
              <a:lnSpc>
                <a:spcPct val="115000"/>
              </a:lnSpc>
            </a:pPr>
            <a:r>
              <a:rPr lang="fr-FR" sz="2700" dirty="0">
                <a:solidFill>
                  <a:srgbClr val="000000"/>
                </a:solidFill>
                <a:effectLst/>
                <a:latin typeface="Palatino Linotype" panose="02040502050505030304" pitchFamily="18" charset="0"/>
                <a:ea typeface="Calibri" panose="020F0502020204030204" pitchFamily="34" charset="0"/>
              </a:rPr>
              <a:t>Depuis les années 1990 marquant l’entame de la nouvelle phase de décentralisation au Burkina Faso, trois cycles ont marqués notre système de décentralisation, ce sont: </a:t>
            </a:r>
          </a:p>
          <a:p>
            <a:pPr marL="285750" indent="-285750" algn="just">
              <a:lnSpc>
                <a:spcPct val="115000"/>
              </a:lnSpc>
              <a:buFont typeface="Wingdings" panose="05000000000000000000" pitchFamily="2" charset="2"/>
              <a:buChar char="q"/>
            </a:pPr>
            <a:r>
              <a:rPr lang="fr-FR" sz="2700" b="1" dirty="0">
                <a:solidFill>
                  <a:srgbClr val="000000"/>
                </a:solidFill>
                <a:effectLst/>
                <a:latin typeface="Palatino Linotype" panose="02040502050505030304" pitchFamily="18" charset="0"/>
                <a:ea typeface="Calibri" panose="020F0502020204030204" pitchFamily="34" charset="0"/>
              </a:rPr>
              <a:t>Cycle I :</a:t>
            </a: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1990-1991 à 2003-2004</a:t>
            </a:r>
            <a:endParaRPr lang="fr-FR" sz="2700" b="1" dirty="0">
              <a:solidFill>
                <a:srgbClr val="000000"/>
              </a:solidFill>
              <a:effectLst/>
              <a:latin typeface="Palatino Linotype" panose="02040502050505030304" pitchFamily="18" charset="0"/>
              <a:ea typeface="Calibri" panose="020F0502020204030204" pitchFamily="34" charset="0"/>
            </a:endParaRPr>
          </a:p>
          <a:p>
            <a:pPr marL="285750" indent="-285750" algn="just">
              <a:lnSpc>
                <a:spcPct val="115000"/>
              </a:lnSpc>
              <a:buFont typeface="Wingdings" panose="05000000000000000000" pitchFamily="2" charset="2"/>
              <a:buChar char="q"/>
            </a:pPr>
            <a:r>
              <a:rPr lang="fr-FR" sz="2700" b="1" dirty="0">
                <a:solidFill>
                  <a:srgbClr val="000000"/>
                </a:solidFill>
                <a:effectLst/>
                <a:latin typeface="Palatino Linotype" panose="02040502050505030304" pitchFamily="18" charset="0"/>
                <a:ea typeface="Calibri" panose="020F0502020204030204" pitchFamily="34" charset="0"/>
              </a:rPr>
              <a:t>Cycle II :</a:t>
            </a: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2003-2004 à 2015-2016 </a:t>
            </a:r>
            <a:endParaRPr lang="fr-BF" sz="2700" dirty="0">
              <a:solidFill>
                <a:srgbClr val="000000"/>
              </a:solidFill>
              <a:effectLst/>
              <a:latin typeface="Palatino Linotype" panose="02040502050505030304" pitchFamily="18" charset="0"/>
              <a:ea typeface="Calibri" panose="020F0502020204030204" pitchFamily="34" charset="0"/>
            </a:endParaRPr>
          </a:p>
          <a:p>
            <a:pPr marL="285750" indent="-285750" algn="just">
              <a:lnSpc>
                <a:spcPct val="115000"/>
              </a:lnSpc>
              <a:buFont typeface="Wingdings" panose="05000000000000000000" pitchFamily="2" charset="2"/>
              <a:buChar char="q"/>
            </a:pPr>
            <a:r>
              <a:rPr lang="fr-FR" sz="2700" b="1" dirty="0">
                <a:solidFill>
                  <a:srgbClr val="000000"/>
                </a:solidFill>
                <a:effectLst/>
                <a:latin typeface="Palatino Linotype" panose="02040502050505030304" pitchFamily="18" charset="0"/>
                <a:ea typeface="Calibri" panose="020F0502020204030204" pitchFamily="34" charset="0"/>
              </a:rPr>
              <a:t>Cycle III</a:t>
            </a: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 2015-2016 –a nos jours.</a:t>
            </a:r>
            <a:endParaRPr lang="fr-BF" sz="2700" dirty="0">
              <a:solidFill>
                <a:srgbClr val="000000"/>
              </a:solidFill>
              <a:effectLst/>
              <a:latin typeface="Palatino Linotype" panose="02040502050505030304" pitchFamily="18" charset="0"/>
              <a:ea typeface="Calibri" panose="020F0502020204030204" pitchFamily="34" charset="0"/>
            </a:endParaRPr>
          </a:p>
          <a:p>
            <a:pPr algn="just">
              <a:lnSpc>
                <a:spcPct val="115000"/>
              </a:lnSpc>
            </a:pPr>
            <a:r>
              <a:rPr lang="fr-FR" sz="2700" dirty="0">
                <a:solidFill>
                  <a:srgbClr val="000000"/>
                </a:solidFill>
                <a:latin typeface="Palatino Linotype" panose="02040502050505030304" pitchFamily="18" charset="0"/>
                <a:ea typeface="SimSun" panose="02010600030101010101" pitchFamily="2" charset="-122"/>
              </a:rPr>
              <a:t>Le 3eme cycle a été marquée principalement par l’</a:t>
            </a:r>
            <a:r>
              <a:rPr lang="fr-FR" sz="2700" dirty="0" err="1">
                <a:solidFill>
                  <a:srgbClr val="000000"/>
                </a:solidFill>
                <a:latin typeface="Palatino Linotype" panose="02040502050505030304" pitchFamily="18" charset="0"/>
                <a:ea typeface="SimSun" panose="02010600030101010101" pitchFamily="2" charset="-122"/>
              </a:rPr>
              <a:t>etude</a:t>
            </a:r>
            <a:r>
              <a:rPr lang="fr-FR" sz="2700" dirty="0">
                <a:solidFill>
                  <a:srgbClr val="000000"/>
                </a:solidFill>
                <a:latin typeface="Palatino Linotype" panose="02040502050505030304" pitchFamily="18" charset="0"/>
                <a:ea typeface="SimSun" panose="02010600030101010101" pitchFamily="2" charset="-122"/>
              </a:rPr>
              <a:t> sur l’</a:t>
            </a:r>
            <a:r>
              <a:rPr lang="fr-FR" sz="2700" dirty="0" err="1">
                <a:solidFill>
                  <a:srgbClr val="000000"/>
                </a:solidFill>
                <a:latin typeface="Palatino Linotype" panose="02040502050505030304" pitchFamily="18" charset="0"/>
                <a:ea typeface="SimSun" panose="02010600030101010101" pitchFamily="2" charset="-122"/>
              </a:rPr>
              <a:t>etat</a:t>
            </a:r>
            <a:r>
              <a:rPr lang="fr-FR" sz="2700" dirty="0">
                <a:solidFill>
                  <a:srgbClr val="000000"/>
                </a:solidFill>
                <a:latin typeface="Palatino Linotype" panose="02040502050505030304" pitchFamily="18" charset="0"/>
                <a:ea typeface="SimSun" panose="02010600030101010101" pitchFamily="2" charset="-122"/>
              </a:rPr>
              <a:t> des lieux de la décentralisation au Burkina Faso qui a conduit a l’</a:t>
            </a:r>
            <a:r>
              <a:rPr lang="fr-FR" sz="2700" dirty="0" err="1">
                <a:solidFill>
                  <a:srgbClr val="000000"/>
                </a:solidFill>
                <a:latin typeface="Palatino Linotype" panose="02040502050505030304" pitchFamily="18" charset="0"/>
                <a:ea typeface="SimSun" panose="02010600030101010101" pitchFamily="2" charset="-122"/>
              </a:rPr>
              <a:t>elaboration</a:t>
            </a:r>
            <a:r>
              <a:rPr lang="fr-FR" sz="2700" dirty="0">
                <a:solidFill>
                  <a:srgbClr val="000000"/>
                </a:solidFill>
                <a:latin typeface="Palatino Linotype" panose="02040502050505030304" pitchFamily="18" charset="0"/>
                <a:ea typeface="SimSun" panose="02010600030101010101" pitchFamily="2" charset="-122"/>
              </a:rPr>
              <a:t> et a l’adoption d</a:t>
            </a:r>
            <a:r>
              <a:rPr lang="fr-FR" sz="2700" dirty="0">
                <a:solidFill>
                  <a:srgbClr val="000000"/>
                </a:solidFill>
                <a:effectLst/>
                <a:latin typeface="Palatino Linotype" panose="02040502050505030304" pitchFamily="18" charset="0"/>
                <a:ea typeface="SimSun" panose="02010600030101010101" pitchFamily="2" charset="-122"/>
              </a:rPr>
              <a:t>es référentiels de la décentralisation :</a:t>
            </a:r>
            <a:endParaRPr lang="fr-BF" sz="2700" dirty="0">
              <a:solidFill>
                <a:srgbClr val="000000"/>
              </a:solidFill>
              <a:effectLst/>
              <a:latin typeface="Palatino Linotype" panose="02040502050505030304" pitchFamily="18" charset="0"/>
              <a:ea typeface="Calibri" panose="020F0502020204030204" pitchFamily="34" charset="0"/>
            </a:endParaRPr>
          </a:p>
          <a:p>
            <a:pPr marL="342900" lvl="0" indent="-342900" algn="just">
              <a:lnSpc>
                <a:spcPct val="115000"/>
              </a:lnSpc>
              <a:buFont typeface="Symbol" panose="05050102010706020507" pitchFamily="18" charset="2"/>
              <a:buBlip>
                <a:blip r:embed="rId2"/>
              </a:buBlip>
            </a:pPr>
            <a:r>
              <a:rPr lang="fr-FR" sz="2700" dirty="0">
                <a:solidFill>
                  <a:srgbClr val="000000"/>
                </a:solidFill>
                <a:effectLst/>
                <a:latin typeface="Palatino Linotype" panose="02040502050505030304" pitchFamily="18" charset="0"/>
                <a:ea typeface="SimSun" panose="02010600030101010101" pitchFamily="2" charset="-122"/>
              </a:rPr>
              <a:t>la vision prospective de la décentralisation (VPD) au Burkina Faso à l’horizon 2040 ;</a:t>
            </a:r>
            <a:endParaRPr lang="fr-BF" sz="2700" dirty="0">
              <a:solidFill>
                <a:srgbClr val="000000"/>
              </a:solidFill>
              <a:effectLst/>
              <a:latin typeface="Palatino Linotype" panose="02040502050505030304" pitchFamily="18" charset="0"/>
              <a:ea typeface="Calibri" panose="020F0502020204030204" pitchFamily="34" charset="0"/>
            </a:endParaRPr>
          </a:p>
          <a:p>
            <a:pPr marL="342900" lvl="0" indent="-342900" algn="just">
              <a:lnSpc>
                <a:spcPct val="115000"/>
              </a:lnSpc>
              <a:buFont typeface="Symbol" panose="05050102010706020507" pitchFamily="18" charset="2"/>
              <a:buBlip>
                <a:blip r:embed="rId2"/>
              </a:buBlip>
            </a:pPr>
            <a:r>
              <a:rPr lang="fr-FR" sz="2700" dirty="0">
                <a:solidFill>
                  <a:srgbClr val="000000"/>
                </a:solidFill>
                <a:effectLst/>
                <a:latin typeface="Palatino Linotype" panose="02040502050505030304" pitchFamily="18" charset="0"/>
                <a:ea typeface="SimSun" panose="02010600030101010101" pitchFamily="2" charset="-122"/>
              </a:rPr>
              <a:t>la politique nationale de la décentralisation (PND), </a:t>
            </a:r>
            <a:endParaRPr lang="fr-BF" sz="2700" dirty="0">
              <a:solidFill>
                <a:srgbClr val="000000"/>
              </a:solidFill>
              <a:effectLst/>
              <a:latin typeface="Palatino Linotype" panose="02040502050505030304" pitchFamily="18" charset="0"/>
              <a:ea typeface="Calibri" panose="020F0502020204030204" pitchFamily="34" charset="0"/>
            </a:endParaRPr>
          </a:p>
          <a:p>
            <a:pPr marL="342900" lvl="0" indent="-342900" algn="just">
              <a:lnSpc>
                <a:spcPct val="115000"/>
              </a:lnSpc>
              <a:buFont typeface="Symbol" panose="05050102010706020507" pitchFamily="18" charset="2"/>
              <a:buBlip>
                <a:blip r:embed="rId2"/>
              </a:buBlip>
            </a:pPr>
            <a:r>
              <a:rPr lang="fr-FR" sz="2700" dirty="0">
                <a:solidFill>
                  <a:srgbClr val="000000"/>
                </a:solidFill>
                <a:effectLst/>
                <a:latin typeface="Palatino Linotype" panose="02040502050505030304" pitchFamily="18" charset="0"/>
                <a:ea typeface="SimSun" panose="02010600030101010101" pitchFamily="2" charset="-122"/>
              </a:rPr>
              <a:t> la stratégie décennale de la décentralisation (SDD) (2017-2026)</a:t>
            </a:r>
            <a:endParaRPr lang="fr-BF" sz="2700" dirty="0">
              <a:solidFill>
                <a:srgbClr val="000000"/>
              </a:solidFill>
              <a:effectLst/>
              <a:latin typeface="Palatino Linotype" panose="02040502050505030304" pitchFamily="18" charset="0"/>
              <a:ea typeface="Calibri" panose="020F0502020204030204" pitchFamily="34" charset="0"/>
            </a:endParaRPr>
          </a:p>
          <a:p>
            <a:pPr marL="342900" lvl="0" indent="-342900" algn="just">
              <a:lnSpc>
                <a:spcPct val="115000"/>
              </a:lnSpc>
              <a:buFont typeface="Symbol" panose="05050102010706020507" pitchFamily="18" charset="2"/>
              <a:buBlip>
                <a:blip r:embed="rId2"/>
              </a:buBlip>
            </a:pPr>
            <a:r>
              <a:rPr lang="fr-FR" sz="2800" dirty="0">
                <a:solidFill>
                  <a:srgbClr val="000000"/>
                </a:solidFill>
                <a:effectLst/>
                <a:latin typeface="Palatino Linotype" panose="02040502050505030304" pitchFamily="18" charset="0"/>
                <a:ea typeface="SimSun" panose="02010600030101010101" pitchFamily="2" charset="-122"/>
              </a:rPr>
              <a:t>le plan quinquennal de la décentralisation (PQD) (2017-2021).</a:t>
            </a:r>
            <a:endParaRPr lang="fr-BF" sz="2800" dirty="0">
              <a:solidFill>
                <a:srgbClr val="000000"/>
              </a:solidFill>
              <a:effectLst/>
              <a:latin typeface="Palatino Linotype" panose="02040502050505030304" pitchFamily="18" charset="0"/>
              <a:ea typeface="Calibri" panose="020F0502020204030204" pitchFamily="34" charset="0"/>
            </a:endParaRPr>
          </a:p>
          <a:p>
            <a:pPr algn="just">
              <a:lnSpc>
                <a:spcPct val="115000"/>
              </a:lnSpc>
            </a:pPr>
            <a:endParaRPr lang="fr-BF" sz="1800" dirty="0">
              <a:solidFill>
                <a:srgbClr val="000000"/>
              </a:solidFill>
              <a:effectLst/>
              <a:latin typeface="Palatino Linotype" panose="02040502050505030304" pitchFamily="18" charset="0"/>
              <a:ea typeface="Calibri" panose="020F0502020204030204" pitchFamily="34" charset="0"/>
            </a:endParaRPr>
          </a:p>
          <a:p>
            <a:pPr algn="just">
              <a:lnSpc>
                <a:spcPct val="115000"/>
              </a:lnSpc>
            </a:pPr>
            <a:endParaRPr lang="fr-BF" sz="2800" dirty="0">
              <a:solidFill>
                <a:srgbClr val="000000"/>
              </a:solidFill>
              <a:effectLst/>
              <a:latin typeface="Arial Rounded MT Bold" panose="020F0704030504030204" pitchFamily="34" charset="0"/>
              <a:ea typeface="Calibri" panose="020F0502020204030204" pitchFamily="34" charset="0"/>
            </a:endParaRPr>
          </a:p>
        </p:txBody>
      </p:sp>
      <p:sp>
        <p:nvSpPr>
          <p:cNvPr id="6" name="Espace réservé de la date 5">
            <a:extLst>
              <a:ext uri="{FF2B5EF4-FFF2-40B4-BE49-F238E27FC236}">
                <a16:creationId xmlns:a16="http://schemas.microsoft.com/office/drawing/2014/main" id="{47CBE14A-E263-4584-BF23-505C30D372BE}"/>
              </a:ext>
            </a:extLst>
          </p:cNvPr>
          <p:cNvSpPr>
            <a:spLocks noGrp="1"/>
          </p:cNvSpPr>
          <p:nvPr>
            <p:ph type="dt" sz="half" idx="10"/>
          </p:nvPr>
        </p:nvSpPr>
        <p:spPr/>
        <p:txBody>
          <a:bodyPr/>
          <a:lstStyle/>
          <a:p>
            <a:r>
              <a:rPr lang="fr-BF"/>
              <a:t>30/05/2022</a:t>
            </a:r>
          </a:p>
        </p:txBody>
      </p:sp>
      <p:sp>
        <p:nvSpPr>
          <p:cNvPr id="7" name="Espace réservé du numéro de diapositive 6">
            <a:extLst>
              <a:ext uri="{FF2B5EF4-FFF2-40B4-BE49-F238E27FC236}">
                <a16:creationId xmlns:a16="http://schemas.microsoft.com/office/drawing/2014/main" id="{172D57C2-0DFD-464D-A4D6-1473BF988652}"/>
              </a:ext>
            </a:extLst>
          </p:cNvPr>
          <p:cNvSpPr>
            <a:spLocks noGrp="1"/>
          </p:cNvSpPr>
          <p:nvPr>
            <p:ph type="sldNum" sz="quarter" idx="12"/>
          </p:nvPr>
        </p:nvSpPr>
        <p:spPr/>
        <p:txBody>
          <a:bodyPr/>
          <a:lstStyle/>
          <a:p>
            <a:fld id="{504C41C5-68DA-4643-803F-BBF97C82894D}" type="slidenum">
              <a:rPr lang="fr-BF" smtClean="0"/>
              <a:t>30</a:t>
            </a:fld>
            <a:endParaRPr lang="fr-BF" dirty="0"/>
          </a:p>
        </p:txBody>
      </p:sp>
    </p:spTree>
    <p:extLst>
      <p:ext uri="{BB962C8B-B14F-4D97-AF65-F5344CB8AC3E}">
        <p14:creationId xmlns:p14="http://schemas.microsoft.com/office/powerpoint/2010/main" val="2396023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982C3D69-A9BB-4F25-8A13-73CCD21209E9}"/>
              </a:ext>
            </a:extLst>
          </p:cNvPr>
          <p:cNvSpPr txBox="1"/>
          <p:nvPr/>
        </p:nvSpPr>
        <p:spPr>
          <a:xfrm>
            <a:off x="368969" y="357167"/>
            <a:ext cx="11454062" cy="4811445"/>
          </a:xfrm>
          <a:prstGeom prst="rect">
            <a:avLst/>
          </a:prstGeom>
          <a:noFill/>
        </p:spPr>
        <p:txBody>
          <a:bodyPr wrap="square">
            <a:spAutoFit/>
          </a:bodyPr>
          <a:lstStyle/>
          <a:p>
            <a:pPr marL="457200" algn="just">
              <a:lnSpc>
                <a:spcPct val="115000"/>
              </a:lnSpc>
            </a:pPr>
            <a:r>
              <a:rPr lang="fr-FR" sz="2800" kern="1600" dirty="0">
                <a:effectLst/>
                <a:latin typeface="Palatino Linotype" panose="02040502050505030304" pitchFamily="18" charset="0"/>
                <a:ea typeface="Times New Roman" panose="02020603050405020304" pitchFamily="18" charset="0"/>
                <a:cs typeface="Times New Roman" panose="02020603050405020304" pitchFamily="18" charset="0"/>
              </a:rPr>
              <a:t>CHAPITRE</a:t>
            </a:r>
            <a:r>
              <a:rPr lang="fr-FR" sz="2800" b="1" dirty="0">
                <a:effectLst/>
                <a:latin typeface="Palatino Linotype" panose="02040502050505030304" pitchFamily="18" charset="0"/>
                <a:ea typeface="Times New Roman" panose="02020603050405020304" pitchFamily="18" charset="0"/>
                <a:cs typeface="Times New Roman" panose="02020603050405020304" pitchFamily="18" charset="0"/>
              </a:rPr>
              <a:t> II ORGANISATION ADMINISTRATIVE DU BURKINA</a:t>
            </a:r>
          </a:p>
          <a:p>
            <a:pPr marL="457200" algn="just">
              <a:lnSpc>
                <a:spcPct val="115000"/>
              </a:lnSpc>
            </a:pPr>
            <a:r>
              <a:rPr lang="fr-FR" sz="2800" b="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SECTION I : LES COLLECTIVITÉS TERRITORIALES AU BURKINA FASO</a:t>
            </a:r>
          </a:p>
          <a:p>
            <a:pPr marL="457200" algn="just">
              <a:lnSpc>
                <a:spcPct val="115000"/>
              </a:lnSpc>
            </a:pPr>
            <a:endParaRPr lang="fr-BF" sz="2800" dirty="0">
              <a:effectLst/>
              <a:latin typeface="Palatino Linotype" panose="02040502050505030304" pitchFamily="18" charset="0"/>
              <a:ea typeface="Calibri" panose="020F0502020204030204" pitchFamily="34" charset="0"/>
              <a:cs typeface="Times New Roman" panose="02020603050405020304" pitchFamily="18" charset="0"/>
            </a:endParaRPr>
          </a:p>
          <a:p>
            <a:pPr marL="457200" algn="just">
              <a:lnSpc>
                <a:spcPct val="150000"/>
              </a:lnSpc>
              <a:spcAft>
                <a:spcPts val="8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Le législateur burkinabè définit la collectivité territoriale comme étant une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subdivision du territoire </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dotée de la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personnalité juridique et de l’autonomie financière </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(CGCT, art.8). </a:t>
            </a:r>
          </a:p>
          <a:p>
            <a:pPr algn="just">
              <a:lnSpc>
                <a:spcPct val="115000"/>
              </a:lnSpc>
              <a:spcAft>
                <a:spcPts val="1000"/>
              </a:spcAft>
            </a:pPr>
            <a:endParaRPr lang="fr-BF"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0DEF2A04-F80D-452C-BF79-D9051DB72FF5}"/>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CE80CC86-9986-45CE-B4B9-817400434CB5}"/>
              </a:ext>
            </a:extLst>
          </p:cNvPr>
          <p:cNvSpPr>
            <a:spLocks noGrp="1"/>
          </p:cNvSpPr>
          <p:nvPr>
            <p:ph type="sldNum" sz="quarter" idx="12"/>
          </p:nvPr>
        </p:nvSpPr>
        <p:spPr/>
        <p:txBody>
          <a:bodyPr/>
          <a:lstStyle/>
          <a:p>
            <a:fld id="{504C41C5-68DA-4643-803F-BBF97C82894D}" type="slidenum">
              <a:rPr lang="fr-BF" smtClean="0"/>
              <a:t>31</a:t>
            </a:fld>
            <a:endParaRPr lang="fr-BF"/>
          </a:p>
        </p:txBody>
      </p:sp>
    </p:spTree>
    <p:extLst>
      <p:ext uri="{BB962C8B-B14F-4D97-AF65-F5344CB8AC3E}">
        <p14:creationId xmlns:p14="http://schemas.microsoft.com/office/powerpoint/2010/main" val="22252764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a:extLst>
              <a:ext uri="{FF2B5EF4-FFF2-40B4-BE49-F238E27FC236}">
                <a16:creationId xmlns:a16="http://schemas.microsoft.com/office/drawing/2014/main" id="{14B271B2-66B3-41F3-8F58-DE55470AA64D}"/>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2F5403E9-99CD-4806-9608-380AEC6A8173}"/>
              </a:ext>
            </a:extLst>
          </p:cNvPr>
          <p:cNvSpPr>
            <a:spLocks noGrp="1"/>
          </p:cNvSpPr>
          <p:nvPr>
            <p:ph type="sldNum" sz="quarter" idx="12"/>
          </p:nvPr>
        </p:nvSpPr>
        <p:spPr/>
        <p:txBody>
          <a:bodyPr/>
          <a:lstStyle/>
          <a:p>
            <a:fld id="{504C41C5-68DA-4643-803F-BBF97C82894D}" type="slidenum">
              <a:rPr lang="fr-BF" smtClean="0"/>
              <a:t>32</a:t>
            </a:fld>
            <a:endParaRPr lang="fr-BF"/>
          </a:p>
        </p:txBody>
      </p:sp>
      <p:sp>
        <p:nvSpPr>
          <p:cNvPr id="7" name="ZoneTexte 6">
            <a:extLst>
              <a:ext uri="{FF2B5EF4-FFF2-40B4-BE49-F238E27FC236}">
                <a16:creationId xmlns:a16="http://schemas.microsoft.com/office/drawing/2014/main" id="{0AF7AD9A-597E-4A70-A815-4848DBB344E1}"/>
              </a:ext>
            </a:extLst>
          </p:cNvPr>
          <p:cNvSpPr txBox="1"/>
          <p:nvPr/>
        </p:nvSpPr>
        <p:spPr>
          <a:xfrm>
            <a:off x="531812" y="477918"/>
            <a:ext cx="9865895" cy="3904339"/>
          </a:xfrm>
          <a:prstGeom prst="rect">
            <a:avLst/>
          </a:prstGeom>
          <a:noFill/>
        </p:spPr>
        <p:txBody>
          <a:bodyPr wrap="square">
            <a:spAutoFit/>
          </a:bodyPr>
          <a:lstStyle/>
          <a:p>
            <a:pPr marL="457200" algn="just">
              <a:lnSpc>
                <a:spcPct val="150000"/>
              </a:lnSpc>
              <a:spcAft>
                <a:spcPts val="8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Autrement dit, les collectivités territoriales sont des entités territoriales institutionnellement différenciées de l’Etat central. Chaque collectivité territoriale a un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organe délibérant </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et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un exécutif </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désignés par élection directe pour le premier et indirecte pour le second. Le fonctionnement interne de ces organes est évoqué dans le CGCT.</a:t>
            </a:r>
            <a:endParaRPr lang="fr-BF" sz="2800" dirty="0">
              <a:effectLst/>
              <a:latin typeface="Palatino Linotype" panose="0204050205050503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4392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4CD339B8-C48F-473C-822F-5D3806F539E7}"/>
              </a:ext>
            </a:extLst>
          </p:cNvPr>
          <p:cNvSpPr txBox="1"/>
          <p:nvPr/>
        </p:nvSpPr>
        <p:spPr>
          <a:xfrm>
            <a:off x="256675" y="553270"/>
            <a:ext cx="11518230" cy="7132209"/>
          </a:xfrm>
          <a:prstGeom prst="rect">
            <a:avLst/>
          </a:prstGeom>
          <a:noFill/>
        </p:spPr>
        <p:txBody>
          <a:bodyPr wrap="square">
            <a:spAutoFit/>
          </a:bodyPr>
          <a:lstStyle/>
          <a:p>
            <a:pPr lvl="0" algn="just">
              <a:lnSpc>
                <a:spcPct val="115000"/>
              </a:lnSpc>
            </a:pPr>
            <a:r>
              <a:rPr lang="fr-FR" sz="2800" b="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A-LES TYPES DE COLLECTIVITES TERRITORIALES</a:t>
            </a:r>
          </a:p>
          <a:p>
            <a:pPr lvl="0" algn="just">
              <a:lnSpc>
                <a:spcPct val="115000"/>
              </a:lnSpc>
            </a:pPr>
            <a:endParaRPr lang="fr-FR" sz="2800" b="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endParaRPr>
          </a:p>
          <a:p>
            <a:pPr lvl="0" algn="just">
              <a:lnSpc>
                <a:spcPct val="115000"/>
              </a:lnSpc>
            </a:pPr>
            <a:r>
              <a:rPr lang="fr-FR" sz="2800" b="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1-LA COMMUNE </a:t>
            </a:r>
            <a:endParaRPr lang="fr-BF" sz="2800" dirty="0">
              <a:effectLst/>
              <a:latin typeface="Palatino Linotype" panose="02040502050505030304" pitchFamily="18" charset="0"/>
              <a:ea typeface="Calibri" panose="020F0502020204030204" pitchFamily="34" charset="0"/>
              <a:cs typeface="Times New Roman" panose="02020603050405020304" pitchFamily="18" charset="0"/>
            </a:endParaRPr>
          </a:p>
          <a:p>
            <a:pPr marL="457200" algn="just">
              <a:lnSpc>
                <a:spcPct val="115000"/>
              </a:lnSpc>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fr-BF" sz="2800" dirty="0">
              <a:effectLst/>
              <a:latin typeface="Palatino Linotype" panose="02040502050505030304" pitchFamily="18" charset="0"/>
              <a:ea typeface="Calibri" panose="020F0502020204030204" pitchFamily="34" charset="0"/>
              <a:cs typeface="Times New Roman" panose="02020603050405020304" pitchFamily="18" charset="0"/>
            </a:endParaRPr>
          </a:p>
          <a:p>
            <a:pPr lvl="0" algn="just">
              <a:lnSpc>
                <a:spcPct val="150000"/>
              </a:lnSpc>
              <a:spcAft>
                <a:spcPts val="800"/>
              </a:spcAft>
            </a:pPr>
            <a:r>
              <a:rPr lang="fr-FR" sz="2800" b="1" dirty="0">
                <a:effectLst/>
                <a:latin typeface="Palatino Linotype" panose="02040502050505030304" pitchFamily="18" charset="0"/>
                <a:ea typeface="Calibri" panose="020F0502020204030204" pitchFamily="34" charset="0"/>
                <a:cs typeface="Times New Roman" panose="02020603050405020304" pitchFamily="18" charset="0"/>
              </a:rPr>
              <a:t>Définition </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a:t>
            </a:r>
            <a:r>
              <a:rPr lang="fr-FR" sz="2800" dirty="0">
                <a:latin typeface="Palatino Linotype" panose="02040502050505030304" pitchFamily="18" charset="0"/>
                <a:ea typeface="Calibri" panose="020F0502020204030204" pitchFamily="34" charset="0"/>
                <a:cs typeface="Times New Roman" panose="02020603050405020304" pitchFamily="18" charset="0"/>
              </a:rPr>
              <a:t> l</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a commune constitue la collectivité territoriale de base dont le territoire est organisé en arrondissements, secteurs et/ou en villages.  </a:t>
            </a:r>
            <a:endParaRPr lang="fr-FR" sz="2800" dirty="0">
              <a:latin typeface="Palatino Linotype" panose="02040502050505030304" pitchFamily="18" charset="0"/>
              <a:ea typeface="Calibri" panose="020F0502020204030204" pitchFamily="34" charset="0"/>
              <a:cs typeface="Times New Roman" panose="02020603050405020304" pitchFamily="18" charset="0"/>
            </a:endParaRPr>
          </a:p>
          <a:p>
            <a:pPr algn="just">
              <a:lnSpc>
                <a:spcPct val="150000"/>
              </a:lnSpc>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Au Burkina Faso il existe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deux types de communes </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qui se définissent à travers deux critères que sont la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population</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et le niveau de développement économique (le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budget)</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a:t>
            </a:r>
          </a:p>
          <a:p>
            <a:pPr algn="just">
              <a:lnSpc>
                <a:spcPct val="150000"/>
              </a:lnSpc>
            </a:pPr>
            <a:endParaRPr lang="fr-BF" sz="2800" dirty="0">
              <a:effectLst/>
              <a:latin typeface="Palatino Linotype" panose="02040502050505030304" pitchFamily="18" charset="0"/>
              <a:ea typeface="Calibri" panose="020F0502020204030204" pitchFamily="34" charset="0"/>
              <a:cs typeface="Times New Roman" panose="02020603050405020304" pitchFamily="18" charset="0"/>
            </a:endParaRPr>
          </a:p>
          <a:p>
            <a:pPr algn="just"/>
            <a:endParaRPr lang="fr-BF" sz="2800" b="1" dirty="0">
              <a:latin typeface="Arial Rounded MT Bold" panose="020F0704030504030204" pitchFamily="34" charset="0"/>
            </a:endParaRPr>
          </a:p>
        </p:txBody>
      </p:sp>
      <p:sp>
        <p:nvSpPr>
          <p:cNvPr id="4" name="Espace réservé de la date 3">
            <a:extLst>
              <a:ext uri="{FF2B5EF4-FFF2-40B4-BE49-F238E27FC236}">
                <a16:creationId xmlns:a16="http://schemas.microsoft.com/office/drawing/2014/main" id="{384621A9-2700-43DF-94E9-AC4AD3081508}"/>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F7341F49-A99F-442E-81AA-3C4D8A5AFEF3}"/>
              </a:ext>
            </a:extLst>
          </p:cNvPr>
          <p:cNvSpPr>
            <a:spLocks noGrp="1"/>
          </p:cNvSpPr>
          <p:nvPr>
            <p:ph type="sldNum" sz="quarter" idx="12"/>
          </p:nvPr>
        </p:nvSpPr>
        <p:spPr/>
        <p:txBody>
          <a:bodyPr/>
          <a:lstStyle/>
          <a:p>
            <a:fld id="{504C41C5-68DA-4643-803F-BBF97C82894D}" type="slidenum">
              <a:rPr lang="fr-BF" smtClean="0"/>
              <a:t>33</a:t>
            </a:fld>
            <a:endParaRPr lang="fr-BF" dirty="0"/>
          </a:p>
        </p:txBody>
      </p:sp>
    </p:spTree>
    <p:extLst>
      <p:ext uri="{BB962C8B-B14F-4D97-AF65-F5344CB8AC3E}">
        <p14:creationId xmlns:p14="http://schemas.microsoft.com/office/powerpoint/2010/main" val="23680448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FEB56A85-622E-4816-996C-7D4331DBD0AC}"/>
              </a:ext>
            </a:extLst>
          </p:cNvPr>
          <p:cNvSpPr txBox="1"/>
          <p:nvPr/>
        </p:nvSpPr>
        <p:spPr>
          <a:xfrm>
            <a:off x="625643" y="115425"/>
            <a:ext cx="11293642" cy="6938310"/>
          </a:xfrm>
          <a:prstGeom prst="rect">
            <a:avLst/>
          </a:prstGeom>
          <a:noFill/>
        </p:spPr>
        <p:txBody>
          <a:bodyPr wrap="square">
            <a:spAutoFit/>
          </a:bodyPr>
          <a:lstStyle/>
          <a:p>
            <a:pPr lvl="0" algn="just">
              <a:lnSpc>
                <a:spcPct val="115000"/>
              </a:lnSpc>
              <a:spcAft>
                <a:spcPts val="800"/>
              </a:spcAft>
            </a:pPr>
            <a:r>
              <a:rPr lang="fr-FR" sz="2800" b="1" dirty="0">
                <a:latin typeface="Arial Rounded MT Bold" panose="020F0704030504030204" pitchFamily="34" charset="0"/>
                <a:ea typeface="Calibri" panose="020F0502020204030204" pitchFamily="34" charset="0"/>
                <a:cs typeface="Times New Roman" panose="02020603050405020304" pitchFamily="18" charset="0"/>
              </a:rPr>
              <a:t>a-</a:t>
            </a:r>
            <a:r>
              <a:rPr lang="fr-FR" sz="2800" b="1" dirty="0">
                <a:effectLst/>
                <a:latin typeface="Arial Rounded MT Bold" panose="020F0704030504030204" pitchFamily="34" charset="0"/>
                <a:ea typeface="Calibri" panose="020F0502020204030204" pitchFamily="34" charset="0"/>
                <a:cs typeface="Times New Roman" panose="02020603050405020304" pitchFamily="18" charset="0"/>
              </a:rPr>
              <a:t>La commune rurale :</a:t>
            </a:r>
            <a:endParaRPr lang="fr-BF" sz="2800" dirty="0">
              <a:effectLst/>
              <a:latin typeface="Arial Rounded MT Bold" panose="020F0704030504030204" pitchFamily="34" charset="0"/>
              <a:ea typeface="Calibri" panose="020F0502020204030204" pitchFamily="34" charset="0"/>
              <a:cs typeface="Times New Roman" panose="02020603050405020304" pitchFamily="18" charset="0"/>
            </a:endParaRPr>
          </a:p>
          <a:p>
            <a:pPr>
              <a:lnSpc>
                <a:spcPct val="150000"/>
              </a:lnSpc>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Elles sont au nombre de 302. Une </a:t>
            </a:r>
            <a:r>
              <a:rPr lang="fr-FR" sz="2800" b="1" dirty="0">
                <a:effectLst/>
                <a:latin typeface="Palatino Linotype" panose="02040502050505030304" pitchFamily="18" charset="0"/>
                <a:ea typeface="Calibri" panose="020F0502020204030204" pitchFamily="34" charset="0"/>
                <a:cs typeface="Times New Roman" panose="02020603050405020304" pitchFamily="18" charset="0"/>
              </a:rPr>
              <a:t>commune rurale</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est un regroupement de villages ayant une population résidente d’au moins cinq mille habitants et des activités économiques permettant de générer des ressources propres annuelles d’au moins cinq millions (5.000.000) de francs CFA.</a:t>
            </a:r>
          </a:p>
          <a:p>
            <a:pPr>
              <a:lnSpc>
                <a:spcPct val="150000"/>
              </a:lnSpc>
            </a:pPr>
            <a:r>
              <a:rPr lang="fr-FR" sz="2800" b="1" dirty="0">
                <a:effectLst/>
                <a:latin typeface="Palatino Linotype" panose="02040502050505030304" pitchFamily="18" charset="0"/>
                <a:ea typeface="Calibri" panose="020F0502020204030204" pitchFamily="34" charset="0"/>
                <a:cs typeface="Times New Roman" panose="02020603050405020304" pitchFamily="18" charset="0"/>
              </a:rPr>
              <a:t>Le territoire de la commune rurale</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comprend trois espaces distincts: </a:t>
            </a:r>
            <a:endParaRPr lang="fr-BF" sz="2800" dirty="0">
              <a:effectLst/>
              <a:latin typeface="Palatino Linotype" panose="02040502050505030304" pitchFamily="18" charset="0"/>
              <a:ea typeface="Calibri" panose="020F0502020204030204" pitchFamily="34" charset="0"/>
              <a:cs typeface="Times New Roman" panose="02020603050405020304" pitchFamily="18" charset="0"/>
            </a:endParaRPr>
          </a:p>
          <a:p>
            <a:pPr marL="285750" indent="-285750">
              <a:lnSpc>
                <a:spcPct val="150000"/>
              </a:lnSpc>
              <a:buFont typeface="Courier New" panose="02070309020205020404" pitchFamily="49" charset="0"/>
              <a:buChar char="o"/>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un </a:t>
            </a:r>
            <a:r>
              <a:rPr lang="fr-FR" sz="2800" b="1" dirty="0">
                <a:effectLst/>
                <a:latin typeface="Palatino Linotype" panose="02040502050505030304" pitchFamily="18" charset="0"/>
                <a:ea typeface="Calibri" panose="020F0502020204030204" pitchFamily="34" charset="0"/>
                <a:cs typeface="Times New Roman" panose="02020603050405020304" pitchFamily="18" charset="0"/>
              </a:rPr>
              <a:t>espace d’habitation</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a:t>
            </a:r>
          </a:p>
          <a:p>
            <a:pPr marL="285750" indent="-285750">
              <a:lnSpc>
                <a:spcPct val="150000"/>
              </a:lnSpc>
              <a:buFont typeface="Courier New" panose="02070309020205020404" pitchFamily="49" charset="0"/>
              <a:buChar char="o"/>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un </a:t>
            </a:r>
            <a:r>
              <a:rPr lang="fr-FR" sz="2800" b="1" dirty="0">
                <a:effectLst/>
                <a:latin typeface="Palatino Linotype" panose="02040502050505030304" pitchFamily="18" charset="0"/>
                <a:ea typeface="Calibri" panose="020F0502020204030204" pitchFamily="34" charset="0"/>
                <a:cs typeface="Times New Roman" panose="02020603050405020304" pitchFamily="18" charset="0"/>
              </a:rPr>
              <a:t>espace de production</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fr-FR" sz="2800" dirty="0">
              <a:latin typeface="Palatino Linotype" panose="02040502050505030304" pitchFamily="18" charset="0"/>
              <a:ea typeface="Calibri" panose="020F0502020204030204" pitchFamily="34" charset="0"/>
              <a:cs typeface="Times New Roman" panose="02020603050405020304" pitchFamily="18" charset="0"/>
            </a:endParaRPr>
          </a:p>
          <a:p>
            <a:pPr marL="285750" indent="-285750">
              <a:lnSpc>
                <a:spcPct val="150000"/>
              </a:lnSpc>
              <a:buFont typeface="Courier New" panose="02070309020205020404" pitchFamily="49" charset="0"/>
              <a:buChar char="o"/>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un </a:t>
            </a:r>
            <a:r>
              <a:rPr lang="fr-FR" sz="2800" b="1" dirty="0">
                <a:effectLst/>
                <a:latin typeface="Palatino Linotype" panose="02040502050505030304" pitchFamily="18" charset="0"/>
                <a:ea typeface="Calibri" panose="020F0502020204030204" pitchFamily="34" charset="0"/>
                <a:cs typeface="Times New Roman" panose="02020603050405020304" pitchFamily="18" charset="0"/>
              </a:rPr>
              <a:t>espace de conservation</a:t>
            </a:r>
            <a:endParaRPr lang="fr-FR" sz="2800" dirty="0">
              <a:effectLst/>
              <a:latin typeface="Palatino Linotype" panose="02040502050505030304" pitchFamily="18" charset="0"/>
              <a:ea typeface="Calibri" panose="020F0502020204030204" pitchFamily="34" charset="0"/>
              <a:cs typeface="Times New Roman" panose="02020603050405020304" pitchFamily="18" charset="0"/>
            </a:endParaRPr>
          </a:p>
          <a:p>
            <a:endParaRPr lang="fr-BF" sz="2800" dirty="0">
              <a:latin typeface="Arial Rounded MT Bold" panose="020F0704030504030204" pitchFamily="34" charset="0"/>
            </a:endParaRPr>
          </a:p>
        </p:txBody>
      </p:sp>
      <p:sp>
        <p:nvSpPr>
          <p:cNvPr id="4" name="Espace réservé de la date 3">
            <a:extLst>
              <a:ext uri="{FF2B5EF4-FFF2-40B4-BE49-F238E27FC236}">
                <a16:creationId xmlns:a16="http://schemas.microsoft.com/office/drawing/2014/main" id="{5CDC368C-80A7-4A10-BEBC-07218D5B1ADD}"/>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26CBA974-5685-40F1-B66D-468E2888A0A4}"/>
              </a:ext>
            </a:extLst>
          </p:cNvPr>
          <p:cNvSpPr>
            <a:spLocks noGrp="1"/>
          </p:cNvSpPr>
          <p:nvPr>
            <p:ph type="sldNum" sz="quarter" idx="12"/>
          </p:nvPr>
        </p:nvSpPr>
        <p:spPr/>
        <p:txBody>
          <a:bodyPr/>
          <a:lstStyle/>
          <a:p>
            <a:fld id="{504C41C5-68DA-4643-803F-BBF97C82894D}" type="slidenum">
              <a:rPr lang="fr-BF" smtClean="0"/>
              <a:t>34</a:t>
            </a:fld>
            <a:endParaRPr lang="fr-BF"/>
          </a:p>
        </p:txBody>
      </p:sp>
    </p:spTree>
    <p:extLst>
      <p:ext uri="{BB962C8B-B14F-4D97-AF65-F5344CB8AC3E}">
        <p14:creationId xmlns:p14="http://schemas.microsoft.com/office/powerpoint/2010/main" val="37066388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9B230E2-0914-4A32-8FE5-8975434DA6F2}"/>
              </a:ext>
            </a:extLst>
          </p:cNvPr>
          <p:cNvSpPr txBox="1"/>
          <p:nvPr/>
        </p:nvSpPr>
        <p:spPr>
          <a:xfrm>
            <a:off x="296778" y="-218377"/>
            <a:ext cx="11397917" cy="7294754"/>
          </a:xfrm>
          <a:prstGeom prst="rect">
            <a:avLst/>
          </a:prstGeom>
          <a:noFill/>
        </p:spPr>
        <p:txBody>
          <a:bodyPr wrap="square">
            <a:spAutoFit/>
          </a:bodyPr>
          <a:lstStyle/>
          <a:p>
            <a:pPr lvl="0" algn="just" fontAlgn="base">
              <a:lnSpc>
                <a:spcPct val="150000"/>
              </a:lnSpc>
              <a:spcAft>
                <a:spcPts val="800"/>
              </a:spcAft>
              <a:buClr>
                <a:srgbClr val="000000"/>
              </a:buClr>
              <a:buSzPts val="1300"/>
            </a:pPr>
            <a:r>
              <a:rPr lang="fr-FR" sz="2700" b="1" u="none" strike="noStrike" dirty="0">
                <a:effectLst/>
                <a:uFill>
                  <a:solidFill>
                    <a:srgbClr val="000000"/>
                  </a:solidFill>
                </a:uFill>
                <a:latin typeface="Palatino Linotype" panose="02040502050505030304" pitchFamily="18" charset="0"/>
                <a:ea typeface="Wingdings" panose="05000000000000000000" pitchFamily="2" charset="2"/>
                <a:cs typeface="Wingdings" panose="05000000000000000000" pitchFamily="2" charset="2"/>
              </a:rPr>
              <a:t>b-la Commune urbaine </a:t>
            </a:r>
          </a:p>
          <a:p>
            <a:pPr marL="457200" indent="-457200" algn="just" fontAlgn="base">
              <a:lnSpc>
                <a:spcPct val="150000"/>
              </a:lnSpc>
              <a:spcAft>
                <a:spcPts val="800"/>
              </a:spcAft>
              <a:buClr>
                <a:srgbClr val="000000"/>
              </a:buClr>
              <a:buSzPts val="1300"/>
              <a:buFont typeface="Courier New" panose="02070309020205020404" pitchFamily="49" charset="0"/>
              <a:buChar char="o"/>
            </a:pPr>
            <a:r>
              <a:rPr lang="fr-FR" sz="2700" b="1" u="none" strike="noStrike" dirty="0">
                <a:effectLst/>
                <a:uFill>
                  <a:solidFill>
                    <a:srgbClr val="000000"/>
                  </a:solidFill>
                </a:uFill>
                <a:latin typeface="Palatino Linotype" panose="02040502050505030304" pitchFamily="18" charset="0"/>
                <a:ea typeface="Wingdings" panose="05000000000000000000" pitchFamily="2" charset="2"/>
                <a:cs typeface="Wingdings" panose="05000000000000000000" pitchFamily="2" charset="2"/>
              </a:rPr>
              <a:t>la Commune urbaine à statut ordinaire </a:t>
            </a:r>
            <a:endParaRPr lang="fr-BF" sz="2700" u="none" strike="noStrike" dirty="0">
              <a:effectLst/>
              <a:uFill>
                <a:solidFill>
                  <a:srgbClr val="000000"/>
                </a:solidFill>
              </a:uFill>
              <a:latin typeface="Palatino Linotype" panose="02040502050505030304" pitchFamily="18" charset="0"/>
              <a:ea typeface="Wingdings" panose="05000000000000000000" pitchFamily="2" charset="2"/>
              <a:cs typeface="Wingdings" panose="05000000000000000000" pitchFamily="2" charset="2"/>
            </a:endParaRPr>
          </a:p>
          <a:p>
            <a:pPr algn="just">
              <a:lnSpc>
                <a:spcPct val="150000"/>
              </a:lnSpc>
              <a:spcAft>
                <a:spcPts val="800"/>
              </a:spcAft>
            </a:pP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Il s’agit d’une entité territoriale comprenant une agglomération permanente d’au moins v</a:t>
            </a:r>
            <a:r>
              <a:rPr lang="fr-FR" sz="27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ingt-cinq mille habitants </a:t>
            </a: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sans atteindre deux cent mille et dont les ressources propres annuelles atteignent au moins vingt-cinq millions (</a:t>
            </a:r>
            <a:r>
              <a:rPr lang="fr-FR" sz="27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25.000.000)</a:t>
            </a: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 de francs CFA.  </a:t>
            </a:r>
            <a:endParaRPr lang="fr-BF" sz="2700" dirty="0">
              <a:effectLst/>
              <a:latin typeface="Palatino Linotype" panose="02040502050505030304" pitchFamily="18" charset="0"/>
              <a:ea typeface="Calibri" panose="020F0502020204030204" pitchFamily="34" charset="0"/>
              <a:cs typeface="Times New Roman" panose="02020603050405020304" pitchFamily="18" charset="0"/>
            </a:endParaRPr>
          </a:p>
          <a:p>
            <a:pPr marL="457200" indent="-457200" algn="just">
              <a:lnSpc>
                <a:spcPct val="150000"/>
              </a:lnSpc>
              <a:spcAft>
                <a:spcPts val="800"/>
              </a:spcAft>
              <a:buFont typeface="Courier New" panose="02070309020205020404" pitchFamily="49" charset="0"/>
              <a:buChar char="o"/>
            </a:pP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 </a:t>
            </a:r>
            <a:r>
              <a:rPr lang="fr-FR" sz="2700" b="1" dirty="0">
                <a:effectLst/>
                <a:latin typeface="Palatino Linotype" panose="02040502050505030304" pitchFamily="18" charset="0"/>
                <a:ea typeface="Calibri" panose="020F0502020204030204" pitchFamily="34" charset="0"/>
                <a:cs typeface="Times New Roman" panose="02020603050405020304" pitchFamily="18" charset="0"/>
              </a:rPr>
              <a:t>la commune urbaine à statut particulier :</a:t>
            </a:r>
            <a:endParaRPr lang="fr-BF" sz="2700" dirty="0">
              <a:effectLst/>
              <a:latin typeface="Palatino Linotype" panose="0204050205050503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 Elle est l’espace territorial dans lequel l’agglomération principale compte au moins </a:t>
            </a:r>
            <a:r>
              <a:rPr lang="fr-FR" sz="27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quatre cent mille habitants </a:t>
            </a: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et dont les activités économiques permettent de générer des ressources propres annuelles d’au moins (</a:t>
            </a:r>
            <a:r>
              <a:rPr lang="fr-FR" sz="27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1 000.000.000) </a:t>
            </a: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de francs CFA. </a:t>
            </a:r>
            <a:endParaRPr lang="fr-BF" sz="2700" dirty="0">
              <a:effectLst/>
              <a:latin typeface="Palatino Linotype" panose="02040502050505030304" pitchFamily="18" charset="0"/>
              <a:ea typeface="Calibri" panose="020F0502020204030204" pitchFamily="34"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3406B26D-CBEA-4DB2-A94E-3E55AF908FA7}"/>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D4CC7192-423F-4285-967F-34CFE8574ACF}"/>
              </a:ext>
            </a:extLst>
          </p:cNvPr>
          <p:cNvSpPr>
            <a:spLocks noGrp="1"/>
          </p:cNvSpPr>
          <p:nvPr>
            <p:ph type="sldNum" sz="quarter" idx="12"/>
          </p:nvPr>
        </p:nvSpPr>
        <p:spPr/>
        <p:txBody>
          <a:bodyPr/>
          <a:lstStyle/>
          <a:p>
            <a:fld id="{504C41C5-68DA-4643-803F-BBF97C82894D}" type="slidenum">
              <a:rPr lang="fr-BF" smtClean="0"/>
              <a:t>35</a:t>
            </a:fld>
            <a:endParaRPr lang="fr-BF"/>
          </a:p>
        </p:txBody>
      </p:sp>
    </p:spTree>
    <p:extLst>
      <p:ext uri="{BB962C8B-B14F-4D97-AF65-F5344CB8AC3E}">
        <p14:creationId xmlns:p14="http://schemas.microsoft.com/office/powerpoint/2010/main" val="31339984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E76FAB1F-080A-4D43-B915-A6E21A79C530}"/>
              </a:ext>
            </a:extLst>
          </p:cNvPr>
          <p:cNvSpPr txBox="1"/>
          <p:nvPr/>
        </p:nvSpPr>
        <p:spPr>
          <a:xfrm>
            <a:off x="513347" y="264328"/>
            <a:ext cx="11197390" cy="4653262"/>
          </a:xfrm>
          <a:prstGeom prst="rect">
            <a:avLst/>
          </a:prstGeom>
          <a:noFill/>
        </p:spPr>
        <p:txBody>
          <a:bodyPr wrap="square">
            <a:spAutoFit/>
          </a:bodyPr>
          <a:lstStyle/>
          <a:p>
            <a:pPr algn="just">
              <a:lnSpc>
                <a:spcPct val="150000"/>
              </a:lnSpc>
              <a:spcAft>
                <a:spcPts val="800"/>
              </a:spcAft>
            </a:pPr>
            <a:r>
              <a:rPr lang="fr-FR" sz="2800" dirty="0">
                <a:latin typeface="Arial Rounded MT Bold" panose="020F0704030504030204" pitchFamily="34" charset="0"/>
                <a:ea typeface="Calibri" panose="020F0502020204030204" pitchFamily="34" charset="0"/>
                <a:cs typeface="Times New Roman" panose="02020603050405020304" pitchFamily="18" charset="0"/>
              </a:rPr>
              <a:t>Elle est </a:t>
            </a:r>
            <a:r>
              <a:rPr lang="fr-FR" sz="2800" dirty="0">
                <a:effectLst/>
                <a:latin typeface="Arial Rounded MT Bold" panose="020F0704030504030204" pitchFamily="34" charset="0"/>
                <a:ea typeface="Calibri" panose="020F0502020204030204" pitchFamily="34" charset="0"/>
                <a:cs typeface="Times New Roman" panose="02020603050405020304" pitchFamily="18" charset="0"/>
              </a:rPr>
              <a:t>organisée en </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arrondissements regroupant plusieurs secteurs et comprenant des villages le cas échéant. Ouagadougou (capital politique du BF) et Bobo-Dioulasso (capital économique) constituent les deux communes urbaines à statut particulier. </a:t>
            </a:r>
            <a:endParaRPr lang="fr-BF" sz="2800" dirty="0">
              <a:effectLst/>
              <a:latin typeface="Palatino Linotype" panose="0204050205050503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Le Burkina Faso compte au total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351 </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communes dont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302 </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communes rurales et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49</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communes urbaines avec deux communes urbaines à statut particulier</a:t>
            </a:r>
            <a:r>
              <a:rPr lang="fr-FR" sz="1200" dirty="0">
                <a:effectLst/>
                <a:latin typeface="Palatino Linotype" panose="02040502050505030304" pitchFamily="18" charset="0"/>
                <a:ea typeface="Calibri" panose="020F0502020204030204" pitchFamily="34" charset="0"/>
                <a:cs typeface="Times New Roman" panose="02020603050405020304" pitchFamily="18" charset="0"/>
              </a:rPr>
              <a:t>.</a:t>
            </a:r>
            <a:endParaRPr lang="fr-BF" sz="1050" dirty="0">
              <a:effectLst/>
              <a:latin typeface="Palatino Linotype" panose="02040502050505030304" pitchFamily="18" charset="0"/>
              <a:ea typeface="Calibri" panose="020F0502020204030204" pitchFamily="34"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FC572C09-05CE-4988-9F64-55F60F05339A}"/>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6031E8EA-4BAF-4ECA-8A3B-E5A70E7FA994}"/>
              </a:ext>
            </a:extLst>
          </p:cNvPr>
          <p:cNvSpPr>
            <a:spLocks noGrp="1"/>
          </p:cNvSpPr>
          <p:nvPr>
            <p:ph type="sldNum" sz="quarter" idx="12"/>
          </p:nvPr>
        </p:nvSpPr>
        <p:spPr/>
        <p:txBody>
          <a:bodyPr/>
          <a:lstStyle/>
          <a:p>
            <a:fld id="{504C41C5-68DA-4643-803F-BBF97C82894D}" type="slidenum">
              <a:rPr lang="fr-BF" smtClean="0"/>
              <a:t>36</a:t>
            </a:fld>
            <a:endParaRPr lang="fr-BF"/>
          </a:p>
        </p:txBody>
      </p:sp>
    </p:spTree>
    <p:extLst>
      <p:ext uri="{BB962C8B-B14F-4D97-AF65-F5344CB8AC3E}">
        <p14:creationId xmlns:p14="http://schemas.microsoft.com/office/powerpoint/2010/main" val="21286235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DA19175-BB6F-4D4F-A553-D8E535F87248}"/>
              </a:ext>
            </a:extLst>
          </p:cNvPr>
          <p:cNvSpPr txBox="1"/>
          <p:nvPr/>
        </p:nvSpPr>
        <p:spPr>
          <a:xfrm>
            <a:off x="312822" y="320842"/>
            <a:ext cx="10988841" cy="6535122"/>
          </a:xfrm>
          <a:prstGeom prst="rect">
            <a:avLst/>
          </a:prstGeom>
          <a:noFill/>
        </p:spPr>
        <p:txBody>
          <a:bodyPr wrap="square">
            <a:spAutoFit/>
          </a:bodyPr>
          <a:lstStyle/>
          <a:p>
            <a:pPr algn="just">
              <a:spcAft>
                <a:spcPts val="800"/>
              </a:spcAft>
            </a:pPr>
            <a:r>
              <a:rPr lang="fr-FR" sz="2800" dirty="0">
                <a:latin typeface="Palatino Linotype" panose="02040502050505030304" pitchFamily="18" charset="0"/>
                <a:ea typeface="Times New Roman" panose="02020603050405020304" pitchFamily="18" charset="0"/>
                <a:cs typeface="Arial" panose="020B0604020202020204" pitchFamily="34" charset="0"/>
              </a:rPr>
              <a:t>2-</a:t>
            </a:r>
            <a:r>
              <a:rPr lang="fr-FR" sz="2800" dirty="0">
                <a:effectLst/>
                <a:latin typeface="Palatino Linotype" panose="02040502050505030304" pitchFamily="18" charset="0"/>
                <a:ea typeface="Times New Roman" panose="02020603050405020304" pitchFamily="18" charset="0"/>
                <a:cs typeface="Arial" panose="020B0604020202020204" pitchFamily="34" charset="0"/>
              </a:rPr>
              <a:t>LA RÉGION </a:t>
            </a:r>
          </a:p>
          <a:p>
            <a:pPr algn="just">
              <a:spcAft>
                <a:spcPts val="800"/>
              </a:spcAft>
            </a:pPr>
            <a:endParaRPr lang="fr-FR" sz="2800" dirty="0">
              <a:effectLst/>
              <a:latin typeface="Palatino Linotype" panose="02040502050505030304" pitchFamily="18" charset="0"/>
              <a:ea typeface="Times New Roman" panose="02020603050405020304" pitchFamily="18" charset="0"/>
              <a:cs typeface="Arial" panose="020B0604020202020204" pitchFamily="34" charset="0"/>
            </a:endParaRPr>
          </a:p>
          <a:p>
            <a:pPr algn="just">
              <a:spcAft>
                <a:spcPts val="800"/>
              </a:spcAft>
            </a:pPr>
            <a:r>
              <a:rPr lang="fr-FR" sz="2800" dirty="0">
                <a:effectLst/>
                <a:latin typeface="Palatino Linotype" panose="02040502050505030304" pitchFamily="18" charset="0"/>
                <a:ea typeface="Times New Roman" panose="02020603050405020304" pitchFamily="18" charset="0"/>
                <a:cs typeface="Arial" panose="020B0604020202020204" pitchFamily="34" charset="0"/>
              </a:rPr>
              <a:t>Elle est le deuxième type de collectivité au Burkina Faso. A</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ctuellement les collectivités territoriales régionales sont au nombre de treize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13</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a:t>
            </a:r>
            <a:r>
              <a:rPr lang="fr-FR" sz="2800" dirty="0">
                <a:effectLst/>
                <a:latin typeface="Palatino Linotype" panose="02040502050505030304" pitchFamily="18" charset="0"/>
                <a:ea typeface="Times New Roman" panose="02020603050405020304" pitchFamily="18" charset="0"/>
                <a:cs typeface="Arial" panose="020B0604020202020204" pitchFamily="34" charset="0"/>
              </a:rPr>
              <a:t>;</a:t>
            </a:r>
            <a:endParaRPr lang="fr-BF" sz="2800" dirty="0">
              <a:effectLst/>
              <a:latin typeface="Palatino Linotype" panose="02040502050505030304" pitchFamily="18" charset="0"/>
              <a:ea typeface="Calibri" panose="020F0502020204030204" pitchFamily="34" charset="0"/>
              <a:cs typeface="Times New Roman" panose="02020603050405020304" pitchFamily="18" charset="0"/>
            </a:endParaRPr>
          </a:p>
          <a:p>
            <a:pPr algn="just">
              <a:spcAft>
                <a:spcPts val="800"/>
              </a:spcAft>
            </a:pPr>
            <a:r>
              <a:rPr lang="fr-FR" sz="2800" dirty="0">
                <a:effectLst/>
                <a:latin typeface="Palatino Linotype" panose="02040502050505030304" pitchFamily="18" charset="0"/>
                <a:ea typeface="Times New Roman" panose="02020603050405020304" pitchFamily="18" charset="0"/>
                <a:cs typeface="Arial" panose="020B0604020202020204" pitchFamily="34" charset="0"/>
              </a:rPr>
              <a:t>La région est un espace économique et un cadre d’aménagement, de planification et de coordination du développement. L’organe délibérant est le Conseil régional. La région est administrée par le président du conseil régional qui est assisté de deux vices - présidents.</a:t>
            </a:r>
            <a:endParaRPr lang="fr-BF" sz="2800" dirty="0">
              <a:effectLst/>
              <a:latin typeface="Palatino Linotype" panose="02040502050505030304" pitchFamily="18" charset="0"/>
              <a:ea typeface="Calibri" panose="020F0502020204030204" pitchFamily="34" charset="0"/>
              <a:cs typeface="Times New Roman" panose="02020603050405020304" pitchFamily="18" charset="0"/>
            </a:endParaRPr>
          </a:p>
          <a:p>
            <a:pPr algn="just">
              <a:spcAft>
                <a:spcPts val="8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Elle est la collectivité territoriale intermédiaire. </a:t>
            </a:r>
            <a:r>
              <a:rPr lang="fr-FR" sz="2800" dirty="0">
                <a:effectLst/>
                <a:latin typeface="Palatino Linotype" panose="02040502050505030304" pitchFamily="18" charset="0"/>
                <a:ea typeface="Times New Roman" panose="02020603050405020304" pitchFamily="18" charset="0"/>
                <a:cs typeface="Arial" panose="020B0604020202020204" pitchFamily="34" charset="0"/>
              </a:rPr>
              <a:t>Le territoire de la Région est constitué par l'ensemble des communes qui la composent. </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Ledit espace se confond avec celui de la région circonscription administrative.</a:t>
            </a:r>
            <a:endParaRPr lang="fr-BF" sz="2800" dirty="0">
              <a:effectLst/>
              <a:latin typeface="Palatino Linotype" panose="02040502050505030304" pitchFamily="18" charset="0"/>
              <a:ea typeface="Calibri" panose="020F0502020204030204" pitchFamily="34"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33704327-7CF7-430C-BC09-EAC23D481CDD}"/>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70E9DCF3-3241-414D-B3F2-C9090200AC7A}"/>
              </a:ext>
            </a:extLst>
          </p:cNvPr>
          <p:cNvSpPr>
            <a:spLocks noGrp="1"/>
          </p:cNvSpPr>
          <p:nvPr>
            <p:ph type="sldNum" sz="quarter" idx="12"/>
          </p:nvPr>
        </p:nvSpPr>
        <p:spPr/>
        <p:txBody>
          <a:bodyPr/>
          <a:lstStyle/>
          <a:p>
            <a:fld id="{504C41C5-68DA-4643-803F-BBF97C82894D}" type="slidenum">
              <a:rPr lang="fr-BF" smtClean="0"/>
              <a:t>37</a:t>
            </a:fld>
            <a:endParaRPr lang="fr-BF"/>
          </a:p>
        </p:txBody>
      </p:sp>
    </p:spTree>
    <p:extLst>
      <p:ext uri="{BB962C8B-B14F-4D97-AF65-F5344CB8AC3E}">
        <p14:creationId xmlns:p14="http://schemas.microsoft.com/office/powerpoint/2010/main" val="40123667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85E9D0B5-791D-45F3-B805-7C906E1EB7E4}"/>
              </a:ext>
            </a:extLst>
          </p:cNvPr>
          <p:cNvSpPr txBox="1"/>
          <p:nvPr/>
        </p:nvSpPr>
        <p:spPr>
          <a:xfrm>
            <a:off x="505326" y="173606"/>
            <a:ext cx="11181347" cy="6762557"/>
          </a:xfrm>
          <a:prstGeom prst="rect">
            <a:avLst/>
          </a:prstGeom>
          <a:noFill/>
        </p:spPr>
        <p:txBody>
          <a:bodyPr wrap="square">
            <a:spAutoFit/>
          </a:bodyPr>
          <a:lstStyle/>
          <a:p>
            <a:pPr algn="ctr">
              <a:lnSpc>
                <a:spcPct val="120000"/>
              </a:lnSpc>
              <a:spcAft>
                <a:spcPts val="1000"/>
              </a:spcAft>
            </a:pPr>
            <a:r>
              <a:rPr lang="fr-FR" sz="2200" b="1" dirty="0">
                <a:solidFill>
                  <a:srgbClr val="000000"/>
                </a:solidFill>
                <a:latin typeface="Palatino Linotype" panose="02040502050505030304" pitchFamily="18" charset="0"/>
                <a:ea typeface="Calibri" panose="020F0502020204030204" pitchFamily="34" charset="0"/>
                <a:cs typeface="Times New Roman" panose="02020603050405020304" pitchFamily="18" charset="0"/>
              </a:rPr>
              <a:t>B-</a:t>
            </a:r>
            <a:r>
              <a:rPr lang="fr-FR" sz="2200" b="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LES ORGANES DES COLLECTIVOITES TERRITORIALES AU BURKINA FASO</a:t>
            </a:r>
            <a:endParaRPr lang="fr-BF" sz="22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lvl="0">
              <a:lnSpc>
                <a:spcPct val="150000"/>
              </a:lnSpc>
              <a:spcAft>
                <a:spcPts val="1000"/>
              </a:spcAft>
            </a:pPr>
            <a:r>
              <a:rPr lang="fr-FR" sz="2000" b="1" dirty="0">
                <a:latin typeface="Palatino Linotype" panose="02040502050505030304" pitchFamily="18" charset="0"/>
                <a:ea typeface="Calibri" panose="020F0502020204030204" pitchFamily="34" charset="0"/>
                <a:cs typeface="Times New Roman" panose="02020603050405020304" pitchFamily="18" charset="0"/>
              </a:rPr>
              <a:t>1-</a:t>
            </a:r>
            <a:r>
              <a:rPr lang="fr-FR" sz="2800" b="1" dirty="0">
                <a:effectLst/>
                <a:latin typeface="Palatino Linotype" panose="02040502050505030304" pitchFamily="18" charset="0"/>
                <a:ea typeface="Calibri" panose="020F0502020204030204" pitchFamily="34" charset="0"/>
                <a:cs typeface="Times New Roman" panose="02020603050405020304" pitchFamily="18" charset="0"/>
              </a:rPr>
              <a:t>Les organes de la Commune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lvl="0">
              <a:lnSpc>
                <a:spcPct val="150000"/>
              </a:lnSpc>
              <a:spcAft>
                <a:spcPts val="1000"/>
              </a:spcAft>
            </a:pPr>
            <a:r>
              <a:rPr lang="fr-FR" sz="2800" b="1" dirty="0">
                <a:latin typeface="Palatino Linotype" panose="02040502050505030304" pitchFamily="18" charset="0"/>
                <a:ea typeface="Calibri" panose="020F0502020204030204" pitchFamily="34" charset="0"/>
                <a:cs typeface="Times New Roman" panose="02020603050405020304" pitchFamily="18" charset="0"/>
              </a:rPr>
              <a:t>a-</a:t>
            </a:r>
            <a:r>
              <a:rPr lang="fr-FR" sz="2800" b="1" dirty="0">
                <a:effectLst/>
                <a:latin typeface="Palatino Linotype" panose="02040502050505030304" pitchFamily="18" charset="0"/>
                <a:ea typeface="Calibri" panose="020F0502020204030204" pitchFamily="34" charset="0"/>
                <a:cs typeface="Times New Roman" panose="02020603050405020304" pitchFamily="18" charset="0"/>
              </a:rPr>
              <a:t>L’organe délibérant (le conseil municipal)</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Le conseil municipal regroupe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l’ensemble des conseillers et conseillères municipaux des différents villages et secteurs </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qui composent la commune. Ils peuvent être issus de partis politiques différents.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Le conseil municipal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définit les grandes orientations</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en  matière de développement communal. Il discute et adopte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les plans de développement communaux</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et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contrôle leur exécution</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fr-BF" sz="14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9E41D236-CD8F-4222-91BD-E8DB0D6B4C74}"/>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1FDA6C30-DE50-47B4-9B80-99F2C1D2A7F6}"/>
              </a:ext>
            </a:extLst>
          </p:cNvPr>
          <p:cNvSpPr>
            <a:spLocks noGrp="1"/>
          </p:cNvSpPr>
          <p:nvPr>
            <p:ph type="sldNum" sz="quarter" idx="12"/>
          </p:nvPr>
        </p:nvSpPr>
        <p:spPr/>
        <p:txBody>
          <a:bodyPr/>
          <a:lstStyle/>
          <a:p>
            <a:fld id="{504C41C5-68DA-4643-803F-BBF97C82894D}" type="slidenum">
              <a:rPr lang="fr-BF" smtClean="0"/>
              <a:t>38</a:t>
            </a:fld>
            <a:endParaRPr lang="fr-BF"/>
          </a:p>
        </p:txBody>
      </p:sp>
    </p:spTree>
    <p:extLst>
      <p:ext uri="{BB962C8B-B14F-4D97-AF65-F5344CB8AC3E}">
        <p14:creationId xmlns:p14="http://schemas.microsoft.com/office/powerpoint/2010/main" val="42431681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011758B5-AE47-411A-84EB-7E2783C5F940}"/>
              </a:ext>
            </a:extLst>
          </p:cNvPr>
          <p:cNvSpPr txBox="1"/>
          <p:nvPr/>
        </p:nvSpPr>
        <p:spPr>
          <a:xfrm>
            <a:off x="449178" y="115261"/>
            <a:ext cx="10732167" cy="6210996"/>
          </a:xfrm>
          <a:prstGeom prst="rect">
            <a:avLst/>
          </a:prstGeom>
          <a:noFill/>
        </p:spPr>
        <p:txBody>
          <a:bodyPr wrap="square">
            <a:spAutoFit/>
          </a:bodyPr>
          <a:lstStyle/>
          <a:p>
            <a:pPr algn="just">
              <a:lnSpc>
                <a:spcPct val="150000"/>
              </a:lnSpc>
              <a:spcAft>
                <a:spcPts val="10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Ils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règlent par ses délibérations les affaires de la commune et donnent leur avis sur toutes les questions</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qui leur sont soumises par l'Etat ou par d'autres collectivités territoriales. Les  conseils de collectivités sont consultés sur toutes les décisions à prendre par d'autres organes et autorités sur des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questions</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intéressant la commune ou engageant sa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responsabilité</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Il délibère sur :</a:t>
            </a:r>
          </a:p>
          <a:p>
            <a:pPr marL="342900" lvl="0" indent="-342900" algn="just">
              <a:lnSpc>
                <a:spcPct val="150000"/>
              </a:lnSpc>
              <a:spcAft>
                <a:spcPts val="1000"/>
              </a:spcAft>
              <a:buFont typeface="Wingdings" panose="05000000000000000000" pitchFamily="2" charset="2"/>
              <a:buChar char=""/>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le budget primitif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Wingdings" panose="05000000000000000000" pitchFamily="2" charset="2"/>
              <a:buChar char=""/>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le budget supplémentaire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endParaRPr lang="fr-BF" sz="2800" dirty="0">
              <a:effectLst/>
              <a:latin typeface="Arial Rounded MT Bold" panose="020F0704030504030204" pitchFamily="34"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B5DEA45D-DE3C-461F-B4C7-520C0241AEA8}"/>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4907D4A9-0C2F-4211-BFC5-C5F0B4A559A9}"/>
              </a:ext>
            </a:extLst>
          </p:cNvPr>
          <p:cNvSpPr>
            <a:spLocks noGrp="1"/>
          </p:cNvSpPr>
          <p:nvPr>
            <p:ph type="sldNum" sz="quarter" idx="12"/>
          </p:nvPr>
        </p:nvSpPr>
        <p:spPr/>
        <p:txBody>
          <a:bodyPr/>
          <a:lstStyle/>
          <a:p>
            <a:fld id="{504C41C5-68DA-4643-803F-BBF97C82894D}" type="slidenum">
              <a:rPr lang="fr-BF" smtClean="0"/>
              <a:t>39</a:t>
            </a:fld>
            <a:endParaRPr lang="fr-BF"/>
          </a:p>
        </p:txBody>
      </p:sp>
    </p:spTree>
    <p:extLst>
      <p:ext uri="{BB962C8B-B14F-4D97-AF65-F5344CB8AC3E}">
        <p14:creationId xmlns:p14="http://schemas.microsoft.com/office/powerpoint/2010/main" val="3841690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AE128EB6-C402-434D-81FA-A8EFB0EC7696}"/>
              </a:ext>
            </a:extLst>
          </p:cNvPr>
          <p:cNvSpPr txBox="1"/>
          <p:nvPr/>
        </p:nvSpPr>
        <p:spPr>
          <a:xfrm>
            <a:off x="623248" y="245660"/>
            <a:ext cx="11258550" cy="6857326"/>
          </a:xfrm>
          <a:prstGeom prst="rect">
            <a:avLst/>
          </a:prstGeom>
          <a:noFill/>
        </p:spPr>
        <p:txBody>
          <a:bodyPr wrap="square">
            <a:spAutoFit/>
          </a:bodyPr>
          <a:lstStyle/>
          <a:p>
            <a:pPr algn="just">
              <a:lnSpc>
                <a:spcPct val="150000"/>
              </a:lnSpc>
              <a:spcAft>
                <a:spcPts val="1000"/>
              </a:spcAft>
            </a:pPr>
            <a:r>
              <a:rPr lang="fr-FR" sz="2800" kern="1600" dirty="0">
                <a:effectLst/>
                <a:latin typeface="Palatino Linotype" panose="02040502050505030304" pitchFamily="18" charset="0"/>
                <a:ea typeface="Times New Roman" panose="02020603050405020304" pitchFamily="18" charset="0"/>
                <a:cs typeface="Times New Roman" panose="02020603050405020304" pitchFamily="18" charset="0"/>
              </a:rPr>
              <a:t>Le présent cours a pour </a:t>
            </a:r>
            <a:r>
              <a:rPr lang="fr-FR" sz="2800" kern="1600" dirty="0">
                <a:solidFill>
                  <a:srgbClr val="FF0000"/>
                </a:solidFill>
                <a:effectLst/>
                <a:latin typeface="Palatino Linotype" panose="02040502050505030304" pitchFamily="18" charset="0"/>
                <a:ea typeface="Times New Roman" panose="02020603050405020304" pitchFamily="18" charset="0"/>
                <a:cs typeface="Times New Roman" panose="02020603050405020304" pitchFamily="18" charset="0"/>
              </a:rPr>
              <a:t>Objectif principal</a:t>
            </a:r>
            <a:r>
              <a:rPr lang="fr-FR" sz="2800" kern="1600" dirty="0">
                <a:effectLst/>
                <a:latin typeface="Palatino Linotype" panose="02040502050505030304" pitchFamily="18" charset="0"/>
                <a:ea typeface="Times New Roman" panose="02020603050405020304" pitchFamily="18" charset="0"/>
                <a:cs typeface="Times New Roman" panose="02020603050405020304" pitchFamily="18" charset="0"/>
              </a:rPr>
              <a:t> de permettre aux étudiants de comprendre le système d’organisation des Etats unitaires et particulièrement le Burkina Faso, ainsi, pourront-ils utiliser les connaissances acquises sur l’Administration  dans leurs professions. </a:t>
            </a:r>
            <a:r>
              <a:rPr lang="fr-FR" sz="2800" kern="1600" dirty="0">
                <a:solidFill>
                  <a:srgbClr val="FF0000"/>
                </a:solidFill>
                <a:effectLst/>
                <a:latin typeface="Palatino Linotype" panose="02040502050505030304" pitchFamily="18" charset="0"/>
                <a:ea typeface="Times New Roman" panose="02020603050405020304" pitchFamily="18" charset="0"/>
                <a:cs typeface="Times New Roman" panose="02020603050405020304" pitchFamily="18" charset="0"/>
              </a:rPr>
              <a:t>De façon spécifique</a:t>
            </a:r>
            <a:r>
              <a:rPr lang="fr-FR" sz="2800" kern="1600" dirty="0">
                <a:effectLst/>
                <a:latin typeface="Palatino Linotype" panose="02040502050505030304" pitchFamily="18" charset="0"/>
                <a:ea typeface="Times New Roman" panose="02020603050405020304" pitchFamily="18" charset="0"/>
                <a:cs typeface="Times New Roman" panose="02020603050405020304" pitchFamily="18" charset="0"/>
              </a:rPr>
              <a:t> il s’agit de :</a:t>
            </a:r>
          </a:p>
          <a:p>
            <a:pPr marL="342900" lvl="0" indent="-342900">
              <a:lnSpc>
                <a:spcPct val="150000"/>
              </a:lnSpc>
              <a:spcAft>
                <a:spcPts val="1000"/>
              </a:spcAft>
              <a:buFont typeface="+mj-lt"/>
              <a:buAutoNum type="alphaLcParenR"/>
            </a:pPr>
            <a:r>
              <a:rPr lang="fr-FR" sz="2800" kern="1600" dirty="0">
                <a:effectLst/>
                <a:latin typeface="Palatino Linotype" panose="02040502050505030304" pitchFamily="18" charset="0"/>
                <a:ea typeface="Times New Roman" panose="02020603050405020304" pitchFamily="18" charset="0"/>
                <a:cs typeface="Times New Roman" panose="02020603050405020304" pitchFamily="18" charset="0"/>
              </a:rPr>
              <a:t>Se familiariser sur les concepts de base et les caractéristiques de la décentralisation et de la déconcentration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1000"/>
              </a:spcAft>
              <a:buFont typeface="+mj-lt"/>
              <a:buAutoNum type="alphaLcParenR"/>
            </a:pPr>
            <a:r>
              <a:rPr lang="fr-FR" sz="2800" kern="1600" dirty="0">
                <a:effectLst/>
                <a:latin typeface="Palatino Linotype" panose="02040502050505030304" pitchFamily="18" charset="0"/>
                <a:ea typeface="Times New Roman" panose="02020603050405020304" pitchFamily="18" charset="0"/>
                <a:cs typeface="Times New Roman" panose="02020603050405020304" pitchFamily="18" charset="0"/>
              </a:rPr>
              <a:t>Savoir faire la différence entre la décentralisation et la déconcentration</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endParaRPr lang="fr-BF" sz="2800" dirty="0">
              <a:effectLst/>
              <a:latin typeface="Arial Rounded MT Bold" panose="020F0704030504030204" pitchFamily="34"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4DD71FAE-FBFA-4599-9877-F2D9B00CA2B8}"/>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96B9123F-9F0F-4BAF-965F-0E6197D53BD0}"/>
              </a:ext>
            </a:extLst>
          </p:cNvPr>
          <p:cNvSpPr>
            <a:spLocks noGrp="1"/>
          </p:cNvSpPr>
          <p:nvPr>
            <p:ph type="sldNum" sz="quarter" idx="12"/>
          </p:nvPr>
        </p:nvSpPr>
        <p:spPr/>
        <p:txBody>
          <a:bodyPr/>
          <a:lstStyle/>
          <a:p>
            <a:fld id="{504C41C5-68DA-4643-803F-BBF97C82894D}" type="slidenum">
              <a:rPr lang="fr-BF" smtClean="0"/>
              <a:t>4</a:t>
            </a:fld>
            <a:endParaRPr lang="fr-BF"/>
          </a:p>
        </p:txBody>
      </p:sp>
    </p:spTree>
    <p:extLst>
      <p:ext uri="{BB962C8B-B14F-4D97-AF65-F5344CB8AC3E}">
        <p14:creationId xmlns:p14="http://schemas.microsoft.com/office/powerpoint/2010/main" val="30274007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DC8EFC56-51CA-406E-BD79-431F5588A365}"/>
              </a:ext>
            </a:extLst>
          </p:cNvPr>
          <p:cNvSpPr txBox="1"/>
          <p:nvPr/>
        </p:nvSpPr>
        <p:spPr>
          <a:xfrm>
            <a:off x="264694" y="0"/>
            <a:ext cx="11662611" cy="7066486"/>
          </a:xfrm>
          <a:prstGeom prst="rect">
            <a:avLst/>
          </a:prstGeom>
          <a:noFill/>
        </p:spPr>
        <p:txBody>
          <a:bodyPr wrap="square">
            <a:spAutoFit/>
          </a:bodyPr>
          <a:lstStyle/>
          <a:p>
            <a:pPr marL="342900" lvl="0" indent="-342900" algn="just">
              <a:lnSpc>
                <a:spcPct val="150000"/>
              </a:lnSpc>
              <a:spcAft>
                <a:spcPts val="1000"/>
              </a:spcAft>
              <a:buFont typeface="Wingdings" panose="05000000000000000000" pitchFamily="2" charset="2"/>
              <a:buChar char=""/>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le compte administratif et le compte de gestion de la commune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Wingdings" panose="05000000000000000000" pitchFamily="2" charset="2"/>
              <a:buChar char=""/>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les taux des taxes et redevances perçus directement au profit de la commune ;</a:t>
            </a:r>
          </a:p>
          <a:p>
            <a:pPr marL="342900" lvl="0" indent="-342900" algn="just">
              <a:lnSpc>
                <a:spcPct val="150000"/>
              </a:lnSpc>
              <a:spcAft>
                <a:spcPts val="1000"/>
              </a:spcAft>
              <a:buFont typeface="Wingdings" panose="05000000000000000000" pitchFamily="2" charset="2"/>
              <a:buChar char=""/>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les acquisitions ou les échanges des biens immobiliers de la commune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Wingdings" panose="05000000000000000000" pitchFamily="2" charset="2"/>
              <a:buChar char=""/>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l’acceptation ou le refus de dons et legs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Wingdings" panose="05000000000000000000" pitchFamily="2" charset="2"/>
              <a:buChar char=""/>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les emprunts à contracter par la commune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Wingdings" panose="05000000000000000000" pitchFamily="2" charset="2"/>
              <a:buChar char=""/>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l’attribution de secours ou de subventions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Wingdings" panose="05000000000000000000" pitchFamily="2" charset="2"/>
              <a:buChar char=""/>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les indemnités.</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Wingdings" panose="05000000000000000000" pitchFamily="2" charset="2"/>
              <a:buChar char=""/>
            </a:pPr>
            <a:endParaRPr lang="fr-FR" sz="1800" dirty="0">
              <a:effectLst/>
              <a:latin typeface="Arial Rounded MT Bold" panose="020F07040305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1000"/>
              </a:spcAft>
              <a:buFont typeface="Wingdings" panose="05000000000000000000" pitchFamily="2" charset="2"/>
              <a:buChar char=""/>
            </a:pPr>
            <a:endParaRPr lang="fr-BF" sz="1800" dirty="0">
              <a:effectLst/>
              <a:latin typeface="Arial Rounded MT Bold" panose="020F0704030504030204" pitchFamily="34"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E15AF227-C346-4B79-8BEF-042998A5ED58}"/>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01B4E711-6BE6-476F-9F3D-9A546A26B293}"/>
              </a:ext>
            </a:extLst>
          </p:cNvPr>
          <p:cNvSpPr>
            <a:spLocks noGrp="1"/>
          </p:cNvSpPr>
          <p:nvPr>
            <p:ph type="sldNum" sz="quarter" idx="12"/>
          </p:nvPr>
        </p:nvSpPr>
        <p:spPr/>
        <p:txBody>
          <a:bodyPr/>
          <a:lstStyle/>
          <a:p>
            <a:fld id="{504C41C5-68DA-4643-803F-BBF97C82894D}" type="slidenum">
              <a:rPr lang="fr-BF" smtClean="0"/>
              <a:t>40</a:t>
            </a:fld>
            <a:endParaRPr lang="fr-BF"/>
          </a:p>
        </p:txBody>
      </p:sp>
    </p:spTree>
    <p:extLst>
      <p:ext uri="{BB962C8B-B14F-4D97-AF65-F5344CB8AC3E}">
        <p14:creationId xmlns:p14="http://schemas.microsoft.com/office/powerpoint/2010/main" val="24273076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A80D9D1A-B91B-46BF-8AB6-FB4938F632DC}"/>
              </a:ext>
            </a:extLst>
          </p:cNvPr>
          <p:cNvSpPr txBox="1"/>
          <p:nvPr/>
        </p:nvSpPr>
        <p:spPr>
          <a:xfrm>
            <a:off x="224590" y="0"/>
            <a:ext cx="10988841" cy="5894371"/>
          </a:xfrm>
          <a:prstGeom prst="rect">
            <a:avLst/>
          </a:prstGeom>
          <a:noFill/>
        </p:spPr>
        <p:txBody>
          <a:bodyPr wrap="square">
            <a:spAutoFit/>
          </a:bodyPr>
          <a:lstStyle/>
          <a:p>
            <a:pPr algn="just">
              <a:lnSpc>
                <a:spcPct val="150000"/>
              </a:lnSpc>
              <a:spcAft>
                <a:spcPts val="1000"/>
              </a:spcAft>
            </a:pP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Le </a:t>
            </a:r>
            <a:r>
              <a:rPr lang="fr-FR" sz="27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conseil municipal contrôle l’action du maire</a:t>
            </a: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 Il contrôle l’exécution des </a:t>
            </a:r>
            <a:r>
              <a:rPr lang="fr-FR" sz="2700" b="1" dirty="0">
                <a:effectLst/>
                <a:latin typeface="Palatino Linotype" panose="02040502050505030304" pitchFamily="18" charset="0"/>
                <a:ea typeface="Calibri" panose="020F0502020204030204" pitchFamily="34" charset="0"/>
                <a:cs typeface="Times New Roman" panose="02020603050405020304" pitchFamily="18" charset="0"/>
              </a:rPr>
              <a:t>plans de développement communaux </a:t>
            </a: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et en assure l’évaluation périodique. La réussite de la mission du conseil municipal en tant qu’organe délibérant dépend en partie de l’engagement et de l’action de chaque conseiller municipal.</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lvl="0">
              <a:lnSpc>
                <a:spcPct val="150000"/>
              </a:lnSpc>
              <a:spcAft>
                <a:spcPts val="1000"/>
              </a:spcAft>
            </a:pPr>
            <a:r>
              <a:rPr lang="fr-FR" sz="2700" b="1" dirty="0" err="1">
                <a:latin typeface="Palatino Linotype" panose="02040502050505030304" pitchFamily="18" charset="0"/>
                <a:ea typeface="Calibri" panose="020F0502020204030204" pitchFamily="34" charset="0"/>
                <a:cs typeface="Times New Roman" panose="02020603050405020304" pitchFamily="18" charset="0"/>
              </a:rPr>
              <a:t>b</a:t>
            </a:r>
            <a:r>
              <a:rPr lang="fr-FR" sz="2700" b="1" dirty="0" err="1">
                <a:effectLst/>
                <a:latin typeface="Palatino Linotype" panose="02040502050505030304" pitchFamily="18" charset="0"/>
                <a:ea typeface="Calibri" panose="020F0502020204030204" pitchFamily="34" charset="0"/>
                <a:cs typeface="Times New Roman" panose="02020603050405020304" pitchFamily="18" charset="0"/>
              </a:rPr>
              <a:t>-L’organe</a:t>
            </a:r>
            <a:r>
              <a:rPr lang="fr-FR" sz="2700" b="1" dirty="0">
                <a:effectLst/>
                <a:latin typeface="Palatino Linotype" panose="02040502050505030304" pitchFamily="18" charset="0"/>
                <a:ea typeface="Calibri" panose="020F0502020204030204" pitchFamily="34" charset="0"/>
                <a:cs typeface="Times New Roman" panose="02020603050405020304" pitchFamily="18" charset="0"/>
              </a:rPr>
              <a:t> exécutif (le Maire)</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Le Maire est le chef de l’administration communale (art. 287 CGCT). Il est assisté dans ses fonctions administratives par des </a:t>
            </a:r>
            <a:r>
              <a:rPr lang="fr-FR" sz="27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adjoints aux maires et un secrétaire général</a:t>
            </a: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 de mairie (art. 288 CGCT).</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1F231C0F-3F40-441E-8DA1-36B711B93854}"/>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09E9BE42-D962-4FF0-9A97-857A5CA2CDA5}"/>
              </a:ext>
            </a:extLst>
          </p:cNvPr>
          <p:cNvSpPr>
            <a:spLocks noGrp="1"/>
          </p:cNvSpPr>
          <p:nvPr>
            <p:ph type="sldNum" sz="quarter" idx="12"/>
          </p:nvPr>
        </p:nvSpPr>
        <p:spPr/>
        <p:txBody>
          <a:bodyPr/>
          <a:lstStyle/>
          <a:p>
            <a:fld id="{504C41C5-68DA-4643-803F-BBF97C82894D}" type="slidenum">
              <a:rPr lang="fr-BF" smtClean="0"/>
              <a:t>41</a:t>
            </a:fld>
            <a:endParaRPr lang="fr-BF"/>
          </a:p>
        </p:txBody>
      </p:sp>
    </p:spTree>
    <p:extLst>
      <p:ext uri="{BB962C8B-B14F-4D97-AF65-F5344CB8AC3E}">
        <p14:creationId xmlns:p14="http://schemas.microsoft.com/office/powerpoint/2010/main" val="15701647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DA370766-7AEB-42FC-B39C-9B3D548F3F94}"/>
              </a:ext>
            </a:extLst>
          </p:cNvPr>
          <p:cNvSpPr txBox="1"/>
          <p:nvPr/>
        </p:nvSpPr>
        <p:spPr>
          <a:xfrm>
            <a:off x="609600" y="0"/>
            <a:ext cx="11341768" cy="4807150"/>
          </a:xfrm>
          <a:prstGeom prst="rect">
            <a:avLst/>
          </a:prstGeom>
          <a:noFill/>
        </p:spPr>
        <p:txBody>
          <a:bodyPr wrap="square">
            <a:spAutoFit/>
          </a:bodyPr>
          <a:lstStyle/>
          <a:p>
            <a:pPr marL="342900" lvl="0" indent="-342900" algn="just">
              <a:lnSpc>
                <a:spcPct val="150000"/>
              </a:lnSpc>
              <a:spcAft>
                <a:spcPts val="1000"/>
              </a:spcAft>
              <a:buFont typeface="Symbol" panose="05050102010706020507" pitchFamily="18" charset="2"/>
              <a:buChar char=""/>
            </a:pP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l’ordonnateur du budget</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de la commune c’est-à-dire que c’est lui qui est à l’origine des opérations de recettes et de dépenses une fois le budget voté par le conseil municipal et approuvé par la tutelle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Symbol" panose="05050102010706020507" pitchFamily="18" charset="2"/>
              <a:buChar char=""/>
            </a:pP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l’officier d’état civil</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c’est-à-dire qu’il signe et gère les actes de naissance, de mariage, de décès, etc.</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Symbol" panose="05050102010706020507" pitchFamily="18" charset="2"/>
              <a:buChar char=""/>
            </a:pP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l’officier de police judiciaire</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c’est-à-dire qu’il constate les crimes et transfère leurs auteurs en justice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65ED44D0-B95F-4992-ACA2-DE5E562A2859}"/>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7A478003-F950-41FD-90CF-4EAF752D5C77}"/>
              </a:ext>
            </a:extLst>
          </p:cNvPr>
          <p:cNvSpPr>
            <a:spLocks noGrp="1"/>
          </p:cNvSpPr>
          <p:nvPr>
            <p:ph type="sldNum" sz="quarter" idx="12"/>
          </p:nvPr>
        </p:nvSpPr>
        <p:spPr/>
        <p:txBody>
          <a:bodyPr/>
          <a:lstStyle/>
          <a:p>
            <a:fld id="{504C41C5-68DA-4643-803F-BBF97C82894D}" type="slidenum">
              <a:rPr lang="fr-BF" smtClean="0"/>
              <a:t>42</a:t>
            </a:fld>
            <a:endParaRPr lang="fr-BF"/>
          </a:p>
        </p:txBody>
      </p:sp>
    </p:spTree>
    <p:extLst>
      <p:ext uri="{BB962C8B-B14F-4D97-AF65-F5344CB8AC3E}">
        <p14:creationId xmlns:p14="http://schemas.microsoft.com/office/powerpoint/2010/main" val="20825560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45DD517-24B4-499F-B9AA-BD05EBA1ABEC}"/>
              </a:ext>
            </a:extLst>
          </p:cNvPr>
          <p:cNvSpPr txBox="1"/>
          <p:nvPr/>
        </p:nvSpPr>
        <p:spPr>
          <a:xfrm>
            <a:off x="545432" y="641684"/>
            <a:ext cx="11405936" cy="4790094"/>
          </a:xfrm>
          <a:prstGeom prst="rect">
            <a:avLst/>
          </a:prstGeom>
          <a:noFill/>
        </p:spPr>
        <p:txBody>
          <a:bodyPr wrap="square">
            <a:spAutoFit/>
          </a:bodyPr>
          <a:lstStyle/>
          <a:p>
            <a:pPr marL="342900" lvl="0" indent="-342900" algn="just">
              <a:lnSpc>
                <a:spcPct val="150000"/>
              </a:lnSpc>
              <a:spcAft>
                <a:spcPts val="1000"/>
              </a:spcAft>
              <a:buFont typeface="Symbol" panose="05050102010706020507" pitchFamily="18" charset="2"/>
              <a:buChar char=""/>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la première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autorité de police</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sur le territoire de la commune. Cette qualification lui fait obligation de prendre toutes les mesures nécessaires à la vie en harmonie sécurisée sur le territoire de sa compétence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Symbol" panose="05050102010706020507" pitchFamily="18" charset="2"/>
              <a:buChar char=""/>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le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représentant de la commune</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dans les réunions et rencontres à l’intérieur et à l’extérieur de la commune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Symbol" panose="05050102010706020507" pitchFamily="18" charset="2"/>
              <a:buChar char=""/>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il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défend les intérêts de la commune devant la justice</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F85C67D7-A4ED-4807-8EC2-EB89CAE1F3FA}"/>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F1CDBA12-6F53-464D-AD6C-B1701F8B4069}"/>
              </a:ext>
            </a:extLst>
          </p:cNvPr>
          <p:cNvSpPr>
            <a:spLocks noGrp="1"/>
          </p:cNvSpPr>
          <p:nvPr>
            <p:ph type="sldNum" sz="quarter" idx="12"/>
          </p:nvPr>
        </p:nvSpPr>
        <p:spPr/>
        <p:txBody>
          <a:bodyPr/>
          <a:lstStyle/>
          <a:p>
            <a:fld id="{504C41C5-68DA-4643-803F-BBF97C82894D}" type="slidenum">
              <a:rPr lang="fr-BF" smtClean="0"/>
              <a:t>43</a:t>
            </a:fld>
            <a:endParaRPr lang="fr-BF"/>
          </a:p>
        </p:txBody>
      </p:sp>
    </p:spTree>
    <p:extLst>
      <p:ext uri="{BB962C8B-B14F-4D97-AF65-F5344CB8AC3E}">
        <p14:creationId xmlns:p14="http://schemas.microsoft.com/office/powerpoint/2010/main" val="33043158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6F681ED-6493-49B0-AA31-585FEA141C72}"/>
              </a:ext>
            </a:extLst>
          </p:cNvPr>
          <p:cNvSpPr txBox="1"/>
          <p:nvPr/>
        </p:nvSpPr>
        <p:spPr>
          <a:xfrm>
            <a:off x="320842" y="130074"/>
            <a:ext cx="11550315" cy="7141057"/>
          </a:xfrm>
          <a:prstGeom prst="rect">
            <a:avLst/>
          </a:prstGeom>
          <a:noFill/>
        </p:spPr>
        <p:txBody>
          <a:bodyPr wrap="square">
            <a:spAutoFit/>
          </a:bodyPr>
          <a:lstStyle/>
          <a:p>
            <a:pPr lvl="0">
              <a:lnSpc>
                <a:spcPct val="150000"/>
              </a:lnSpc>
              <a:spcAft>
                <a:spcPts val="1000"/>
              </a:spcAft>
            </a:pPr>
            <a:r>
              <a:rPr lang="fr-FR" sz="2400" b="1" dirty="0">
                <a:latin typeface="Palatino Linotype" panose="02040502050505030304" pitchFamily="18" charset="0"/>
                <a:ea typeface="Calibri" panose="020F0502020204030204" pitchFamily="34" charset="0"/>
                <a:cs typeface="Times New Roman" panose="02020603050405020304" pitchFamily="18" charset="0"/>
              </a:rPr>
              <a:t>c</a:t>
            </a:r>
            <a:r>
              <a:rPr lang="fr-FR" sz="2400" b="1" dirty="0">
                <a:effectLst/>
                <a:latin typeface="Palatino Linotype" panose="02040502050505030304" pitchFamily="18" charset="0"/>
                <a:ea typeface="Calibri" panose="020F0502020204030204" pitchFamily="34" charset="0"/>
                <a:cs typeface="Times New Roman" panose="02020603050405020304" pitchFamily="18" charset="0"/>
              </a:rPr>
              <a:t>- Les commissions permanentes :</a:t>
            </a:r>
            <a:endParaRPr lang="fr-BF" sz="24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400" dirty="0">
                <a:effectLst/>
                <a:latin typeface="Palatino Linotype" panose="02040502050505030304" pitchFamily="18" charset="0"/>
                <a:ea typeface="Calibri" panose="020F0502020204030204" pitchFamily="34" charset="0"/>
                <a:cs typeface="Times New Roman" panose="02020603050405020304" pitchFamily="18" charset="0"/>
              </a:rPr>
              <a:t>Il est institué au sein des  conseils municipaux quatre</a:t>
            </a:r>
            <a:r>
              <a:rPr lang="fr-FR" sz="24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 commissions permanentes</a:t>
            </a:r>
            <a:r>
              <a:rPr lang="fr-FR" sz="24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fr-BF" sz="24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mj-lt"/>
              <a:buAutoNum type="arabicPeriod"/>
              <a:tabLst>
                <a:tab pos="457200" algn="l"/>
              </a:tabLst>
            </a:pPr>
            <a:r>
              <a:rPr lang="fr-FR" sz="2400" dirty="0">
                <a:effectLst/>
                <a:latin typeface="Palatino Linotype" panose="02040502050505030304" pitchFamily="18" charset="0"/>
                <a:ea typeface="Calibri" panose="020F0502020204030204" pitchFamily="34" charset="0"/>
                <a:cs typeface="Times New Roman" panose="02020603050405020304" pitchFamily="18" charset="0"/>
              </a:rPr>
              <a:t>une commission « affaires générales, sociales et culturelles » ; </a:t>
            </a:r>
            <a:endParaRPr lang="fr-BF" sz="24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mj-lt"/>
              <a:buAutoNum type="arabicPeriod"/>
              <a:tabLst>
                <a:tab pos="457200" algn="l"/>
              </a:tabLst>
            </a:pPr>
            <a:r>
              <a:rPr lang="fr-FR" sz="2400" dirty="0">
                <a:effectLst/>
                <a:latin typeface="Palatino Linotype" panose="02040502050505030304" pitchFamily="18" charset="0"/>
                <a:ea typeface="Calibri" panose="020F0502020204030204" pitchFamily="34" charset="0"/>
                <a:cs typeface="Times New Roman" panose="02020603050405020304" pitchFamily="18" charset="0"/>
              </a:rPr>
              <a:t>une commission « affaires économiques et financières » ; </a:t>
            </a:r>
            <a:endParaRPr lang="fr-BF" sz="24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mj-lt"/>
              <a:buAutoNum type="arabicPeriod"/>
              <a:tabLst>
                <a:tab pos="457200" algn="l"/>
              </a:tabLst>
            </a:pPr>
            <a:r>
              <a:rPr lang="fr-FR" sz="2400" dirty="0">
                <a:effectLst/>
                <a:latin typeface="Palatino Linotype" panose="02040502050505030304" pitchFamily="18" charset="0"/>
                <a:ea typeface="Calibri" panose="020F0502020204030204" pitchFamily="34" charset="0"/>
                <a:cs typeface="Times New Roman" panose="02020603050405020304" pitchFamily="18" charset="0"/>
              </a:rPr>
              <a:t>une commission « environnement et développement local » ;</a:t>
            </a:r>
            <a:endParaRPr lang="fr-BF" sz="24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mj-lt"/>
              <a:buAutoNum type="arabicPeriod"/>
              <a:tabLst>
                <a:tab pos="457200" algn="l"/>
              </a:tabLst>
            </a:pPr>
            <a:r>
              <a:rPr lang="fr-FR" sz="2400" dirty="0">
                <a:effectLst/>
                <a:latin typeface="Palatino Linotype" panose="02040502050505030304" pitchFamily="18" charset="0"/>
                <a:ea typeface="Calibri" panose="020F0502020204030204" pitchFamily="34" charset="0"/>
                <a:cs typeface="Times New Roman" panose="02020603050405020304" pitchFamily="18" charset="0"/>
              </a:rPr>
              <a:t>une commission « aménagement du territoire et gestion foncière ».</a:t>
            </a:r>
            <a:endParaRPr lang="fr-BF" sz="24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endParaRPr lang="fr-FR" sz="2400" dirty="0">
              <a:effectLst/>
              <a:latin typeface="Palatino Linotype" panose="02040502050505030304" pitchFamily="18" charset="0"/>
              <a:ea typeface="Calibri" panose="020F0502020204030204" pitchFamily="34" charset="0"/>
              <a:cs typeface="Times New Roman" panose="02020603050405020304" pitchFamily="18" charset="0"/>
            </a:endParaRPr>
          </a:p>
          <a:p>
            <a:pPr algn="just">
              <a:lnSpc>
                <a:spcPct val="150000"/>
              </a:lnSpc>
              <a:spcAft>
                <a:spcPts val="1000"/>
              </a:spcAft>
            </a:pPr>
            <a:r>
              <a:rPr lang="fr-FR" sz="2400" dirty="0">
                <a:effectLst/>
                <a:latin typeface="Palatino Linotype" panose="02040502050505030304" pitchFamily="18" charset="0"/>
                <a:ea typeface="Calibri" panose="020F0502020204030204" pitchFamily="34" charset="0"/>
                <a:cs typeface="Times New Roman" panose="02020603050405020304" pitchFamily="18" charset="0"/>
              </a:rPr>
              <a:t>De plus, les conseils municipaux peuvent créer en cas de besoin des commissions ad hoc pour des questions spécifiques. Les modalités de fonctionnement </a:t>
            </a:r>
            <a:r>
              <a:rPr lang="fr-FR" sz="24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des commissions ad hoc</a:t>
            </a:r>
            <a:r>
              <a:rPr lang="fr-FR" sz="2400" dirty="0">
                <a:effectLst/>
                <a:latin typeface="Palatino Linotype" panose="02040502050505030304" pitchFamily="18" charset="0"/>
                <a:ea typeface="Calibri" panose="020F0502020204030204" pitchFamily="34" charset="0"/>
                <a:cs typeface="Times New Roman" panose="02020603050405020304" pitchFamily="18" charset="0"/>
              </a:rPr>
              <a:t> sont fixées par délibérations</a:t>
            </a:r>
            <a:r>
              <a:rPr lang="fr-FR" sz="2400" dirty="0">
                <a:effectLst/>
                <a:latin typeface="Arial Rounded MT Bold" panose="020F0704030504030204" pitchFamily="34" charset="0"/>
                <a:ea typeface="Calibri" panose="020F0502020204030204" pitchFamily="34" charset="0"/>
                <a:cs typeface="Times New Roman" panose="02020603050405020304" pitchFamily="18" charset="0"/>
              </a:rPr>
              <a:t>.</a:t>
            </a:r>
            <a:endParaRPr lang="fr-BF" sz="2400" dirty="0">
              <a:effectLst/>
              <a:latin typeface="Arial Rounded MT Bold" panose="020F0704030504030204" pitchFamily="34" charset="0"/>
              <a:ea typeface="Times New Roman" panose="02020603050405020304" pitchFamily="18" charset="0"/>
              <a:cs typeface="Times New Roman" panose="02020603050405020304" pitchFamily="18" charset="0"/>
            </a:endParaRPr>
          </a:p>
          <a:p>
            <a:pPr marL="685800">
              <a:lnSpc>
                <a:spcPct val="150000"/>
              </a:lnSpc>
              <a:spcAft>
                <a:spcPts val="1000"/>
              </a:spcAft>
            </a:pPr>
            <a:r>
              <a:rPr lang="fr-FR" sz="2400" b="1" dirty="0">
                <a:effectLst/>
                <a:latin typeface="Arial Rounded MT Bold" panose="020F0704030504030204" pitchFamily="34" charset="0"/>
                <a:ea typeface="Calibri" panose="020F0502020204030204" pitchFamily="34" charset="0"/>
                <a:cs typeface="Times New Roman" panose="02020603050405020304" pitchFamily="18" charset="0"/>
              </a:rPr>
              <a:t> </a:t>
            </a:r>
            <a:endParaRPr lang="fr-BF" sz="2400" dirty="0">
              <a:effectLst/>
              <a:latin typeface="Arial Rounded MT Bold" panose="020F0704030504030204" pitchFamily="34"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F5A63E07-495C-4485-A0E0-4677713EF710}"/>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C1CB3C54-7309-4372-9EA7-943F80009D6E}"/>
              </a:ext>
            </a:extLst>
          </p:cNvPr>
          <p:cNvSpPr>
            <a:spLocks noGrp="1"/>
          </p:cNvSpPr>
          <p:nvPr>
            <p:ph type="sldNum" sz="quarter" idx="12"/>
          </p:nvPr>
        </p:nvSpPr>
        <p:spPr/>
        <p:txBody>
          <a:bodyPr/>
          <a:lstStyle/>
          <a:p>
            <a:fld id="{504C41C5-68DA-4643-803F-BBF97C82894D}" type="slidenum">
              <a:rPr lang="fr-BF" smtClean="0"/>
              <a:t>44</a:t>
            </a:fld>
            <a:endParaRPr lang="fr-BF"/>
          </a:p>
        </p:txBody>
      </p:sp>
    </p:spTree>
    <p:extLst>
      <p:ext uri="{BB962C8B-B14F-4D97-AF65-F5344CB8AC3E}">
        <p14:creationId xmlns:p14="http://schemas.microsoft.com/office/powerpoint/2010/main" val="3408497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0EB27700-3ABC-4C7D-BD4D-D2A23D23F31A}"/>
              </a:ext>
            </a:extLst>
          </p:cNvPr>
          <p:cNvSpPr txBox="1"/>
          <p:nvPr/>
        </p:nvSpPr>
        <p:spPr>
          <a:xfrm>
            <a:off x="240631" y="0"/>
            <a:ext cx="11486147" cy="4935390"/>
          </a:xfrm>
          <a:prstGeom prst="rect">
            <a:avLst/>
          </a:prstGeom>
          <a:noFill/>
        </p:spPr>
        <p:txBody>
          <a:bodyPr wrap="square">
            <a:spAutoFit/>
          </a:bodyPr>
          <a:lstStyle/>
          <a:p>
            <a:pPr lvl="0">
              <a:lnSpc>
                <a:spcPct val="150000"/>
              </a:lnSpc>
              <a:spcAft>
                <a:spcPts val="1000"/>
              </a:spcAft>
            </a:pPr>
            <a:r>
              <a:rPr lang="fr-FR" sz="2800" b="1" dirty="0">
                <a:latin typeface="Palatino Linotype" panose="02040502050505030304" pitchFamily="18" charset="0"/>
                <a:ea typeface="Calibri" panose="020F0502020204030204" pitchFamily="34" charset="0"/>
                <a:cs typeface="Times New Roman" panose="02020603050405020304" pitchFamily="18" charset="0"/>
              </a:rPr>
              <a:t>d</a:t>
            </a:r>
            <a:r>
              <a:rPr lang="fr-FR" sz="2800" b="1" dirty="0">
                <a:effectLst/>
                <a:latin typeface="Palatino Linotype" panose="02040502050505030304" pitchFamily="18" charset="0"/>
                <a:ea typeface="Calibri" panose="020F0502020204030204" pitchFamily="34" charset="0"/>
                <a:cs typeface="Times New Roman" panose="02020603050405020304" pitchFamily="18" charset="0"/>
              </a:rPr>
              <a:t>-Les Conseillers villageois de développement</a:t>
            </a:r>
            <a:endParaRPr lang="fr-FR" sz="2800" dirty="0">
              <a:latin typeface="Palatino Linotype" panose="02040502050505030304" pitchFamily="18" charset="0"/>
              <a:ea typeface="Calibri" panose="020F0502020204030204" pitchFamily="34" charset="0"/>
              <a:cs typeface="Times New Roman" panose="02020603050405020304" pitchFamily="18" charset="0"/>
            </a:endParaRPr>
          </a:p>
          <a:p>
            <a:pPr lvl="0">
              <a:lnSpc>
                <a:spcPct val="150000"/>
              </a:lnSpc>
              <a:spcAft>
                <a:spcPts val="1000"/>
              </a:spcAft>
            </a:pPr>
            <a:r>
              <a:rPr lang="fr-FR" sz="2800" b="1" dirty="0">
                <a:latin typeface="Palatino Linotype" panose="02040502050505030304" pitchFamily="18" charset="0"/>
                <a:ea typeface="Calibri" panose="020F0502020204030204" pitchFamily="34" charset="0"/>
                <a:cs typeface="Times New Roman" panose="02020603050405020304" pitchFamily="18" charset="0"/>
              </a:rPr>
              <a:t>2</a:t>
            </a:r>
            <a:r>
              <a:rPr lang="fr-FR" sz="2800" b="1" dirty="0">
                <a:effectLst/>
                <a:latin typeface="Palatino Linotype" panose="02040502050505030304" pitchFamily="18" charset="0"/>
                <a:ea typeface="Calibri" panose="020F0502020204030204" pitchFamily="34" charset="0"/>
                <a:cs typeface="Times New Roman" panose="02020603050405020304" pitchFamily="18" charset="0"/>
              </a:rPr>
              <a:t>-LES ORGANES DE LA REGION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lvl="0">
              <a:lnSpc>
                <a:spcPct val="150000"/>
              </a:lnSpc>
              <a:spcAft>
                <a:spcPts val="1000"/>
              </a:spcAft>
            </a:pPr>
            <a:r>
              <a:rPr lang="fr-FR" sz="2800" b="1" dirty="0">
                <a:latin typeface="Palatino Linotype" panose="02040502050505030304" pitchFamily="18" charset="0"/>
                <a:ea typeface="Calibri" panose="020F0502020204030204" pitchFamily="34" charset="0"/>
                <a:cs typeface="Times New Roman" panose="02020603050405020304" pitchFamily="18" charset="0"/>
              </a:rPr>
              <a:t>a</a:t>
            </a:r>
            <a:r>
              <a:rPr lang="fr-FR" sz="2800" b="1" dirty="0">
                <a:effectLst/>
                <a:latin typeface="Palatino Linotype" panose="02040502050505030304" pitchFamily="18" charset="0"/>
                <a:ea typeface="Calibri" panose="020F0502020204030204" pitchFamily="34" charset="0"/>
                <a:cs typeface="Times New Roman" panose="02020603050405020304" pitchFamily="18" charset="0"/>
              </a:rPr>
              <a:t>-L’organe délibérant (le conseil régional)</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800"/>
              </a:spcAft>
            </a:pPr>
            <a:r>
              <a:rPr lang="fr-FR" sz="2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Le conseil régional est composé de l’ensemble des conseiller régionaux désignés dans chaque commune que compose la Région. Le jour de l’élection du Maire au suffrage indirect, les conseiller élisent deux conseillers qui doivent représenter la Commune dans la Région.</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91265578-3C2C-413F-8AF7-7E32F04E1571}"/>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BC964E4F-7725-450B-B9EA-4C458DF82863}"/>
              </a:ext>
            </a:extLst>
          </p:cNvPr>
          <p:cNvSpPr>
            <a:spLocks noGrp="1"/>
          </p:cNvSpPr>
          <p:nvPr>
            <p:ph type="sldNum" sz="quarter" idx="12"/>
          </p:nvPr>
        </p:nvSpPr>
        <p:spPr/>
        <p:txBody>
          <a:bodyPr/>
          <a:lstStyle/>
          <a:p>
            <a:fld id="{504C41C5-68DA-4643-803F-BBF97C82894D}" type="slidenum">
              <a:rPr lang="fr-BF" smtClean="0"/>
              <a:t>45</a:t>
            </a:fld>
            <a:endParaRPr lang="fr-BF" dirty="0"/>
          </a:p>
        </p:txBody>
      </p:sp>
    </p:spTree>
    <p:extLst>
      <p:ext uri="{BB962C8B-B14F-4D97-AF65-F5344CB8AC3E}">
        <p14:creationId xmlns:p14="http://schemas.microsoft.com/office/powerpoint/2010/main" val="19484440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9A155C76-84CC-45DF-A887-B171E11FF1FC}"/>
              </a:ext>
            </a:extLst>
          </p:cNvPr>
          <p:cNvSpPr txBox="1"/>
          <p:nvPr/>
        </p:nvSpPr>
        <p:spPr>
          <a:xfrm>
            <a:off x="256674" y="0"/>
            <a:ext cx="11309683" cy="6340454"/>
          </a:xfrm>
          <a:prstGeom prst="rect">
            <a:avLst/>
          </a:prstGeom>
          <a:noFill/>
        </p:spPr>
        <p:txBody>
          <a:bodyPr wrap="square">
            <a:spAutoFit/>
          </a:bodyPr>
          <a:lstStyle/>
          <a:p>
            <a:pPr algn="just">
              <a:lnSpc>
                <a:spcPct val="150000"/>
              </a:lnSpc>
              <a:spcAft>
                <a:spcPts val="800"/>
              </a:spcAft>
            </a:pPr>
            <a:r>
              <a:rPr lang="fr-FR" sz="26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Le conseil régional définit les orientations en matière de développement dans la région conformément aux grandes orientations nationales. A cet effet :</a:t>
            </a:r>
            <a:endParaRPr lang="fr-BF" sz="26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584200" indent="-457200" algn="just">
              <a:lnSpc>
                <a:spcPct val="150000"/>
              </a:lnSpc>
              <a:spcAft>
                <a:spcPts val="800"/>
              </a:spcAft>
              <a:buFont typeface="Wingdings" panose="05000000000000000000" pitchFamily="2" charset="2"/>
              <a:buChar char="v"/>
            </a:pPr>
            <a:r>
              <a:rPr lang="fr-FR" sz="26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il discute et adopte les plans de développement régional ;</a:t>
            </a:r>
            <a:endParaRPr lang="fr-BF" sz="26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584200" indent="-457200" algn="just">
              <a:lnSpc>
                <a:spcPct val="150000"/>
              </a:lnSpc>
              <a:spcAft>
                <a:spcPts val="800"/>
              </a:spcAft>
              <a:buFont typeface="Wingdings" panose="05000000000000000000" pitchFamily="2" charset="2"/>
              <a:buChar char="v"/>
            </a:pPr>
            <a:r>
              <a:rPr lang="fr-FR" sz="26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il règle par ses délibérations, les affaires de la région et donne son avis sur toutes les questions qui lui sont soumises par l’Etat ou par d’autres collectivités.</a:t>
            </a:r>
            <a:endParaRPr lang="fr-BF" sz="26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800"/>
              </a:spcAft>
            </a:pPr>
            <a:r>
              <a:rPr lang="fr-FR" sz="2600" dirty="0">
                <a:effectLst/>
                <a:latin typeface="Palatino Linotype" panose="02040502050505030304" pitchFamily="18" charset="0"/>
                <a:ea typeface="Calibri" panose="020F0502020204030204" pitchFamily="34" charset="0"/>
                <a:cs typeface="Times New Roman" panose="02020603050405020304" pitchFamily="18" charset="0"/>
              </a:rPr>
              <a:t> </a:t>
            </a:r>
            <a:r>
              <a:rPr lang="fr-FR" sz="26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Le conseil régional est consulté sur toutes décisions à prendre par d’autres organes et autorités, sur les questions intéressant la région ou engageant sa responsabilité.</a:t>
            </a:r>
            <a:r>
              <a:rPr lang="fr-FR" sz="2600" b="1" dirty="0">
                <a:effectLst/>
                <a:latin typeface="Palatino Linotype" panose="02040502050505030304" pitchFamily="18" charset="0"/>
                <a:ea typeface="Calibri" panose="020F0502020204030204" pitchFamily="34" charset="0"/>
                <a:cs typeface="Times New Roman" panose="02020603050405020304" pitchFamily="18" charset="0"/>
              </a:rPr>
              <a:t> </a:t>
            </a:r>
            <a:r>
              <a:rPr lang="fr-FR" sz="26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Il délibère obligatoirement sur  les points suivants:</a:t>
            </a:r>
            <a:endParaRPr lang="fr-BF" sz="26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71F6D315-7F58-4083-9209-911C950E8199}"/>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AE815247-1A61-43D2-9994-82AF56647C73}"/>
              </a:ext>
            </a:extLst>
          </p:cNvPr>
          <p:cNvSpPr>
            <a:spLocks noGrp="1"/>
          </p:cNvSpPr>
          <p:nvPr>
            <p:ph type="sldNum" sz="quarter" idx="12"/>
          </p:nvPr>
        </p:nvSpPr>
        <p:spPr/>
        <p:txBody>
          <a:bodyPr/>
          <a:lstStyle/>
          <a:p>
            <a:fld id="{504C41C5-68DA-4643-803F-BBF97C82894D}" type="slidenum">
              <a:rPr lang="fr-BF" smtClean="0"/>
              <a:t>46</a:t>
            </a:fld>
            <a:endParaRPr lang="fr-BF"/>
          </a:p>
        </p:txBody>
      </p:sp>
    </p:spTree>
    <p:extLst>
      <p:ext uri="{BB962C8B-B14F-4D97-AF65-F5344CB8AC3E}">
        <p14:creationId xmlns:p14="http://schemas.microsoft.com/office/powerpoint/2010/main" val="17623307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70515EF3-1736-4167-9E8F-D32D15C0F009}"/>
              </a:ext>
            </a:extLst>
          </p:cNvPr>
          <p:cNvSpPr txBox="1"/>
          <p:nvPr/>
        </p:nvSpPr>
        <p:spPr>
          <a:xfrm>
            <a:off x="352926" y="-63684"/>
            <a:ext cx="11598442" cy="6381683"/>
          </a:xfrm>
          <a:prstGeom prst="rect">
            <a:avLst/>
          </a:prstGeom>
          <a:noFill/>
        </p:spPr>
        <p:txBody>
          <a:bodyPr wrap="square">
            <a:spAutoFit/>
          </a:bodyPr>
          <a:lstStyle/>
          <a:p>
            <a:pPr marL="914400" lvl="1" indent="-457200" algn="just">
              <a:lnSpc>
                <a:spcPct val="150000"/>
              </a:lnSpc>
              <a:spcAft>
                <a:spcPts val="800"/>
              </a:spcAft>
              <a:buFont typeface="Wingdings" panose="05000000000000000000" pitchFamily="2" charset="2"/>
              <a:buChar char="q"/>
            </a:pPr>
            <a:r>
              <a:rPr lang="fr-FR" sz="27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le budget primitif;</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914400" lvl="1" indent="-457200" algn="just">
              <a:lnSpc>
                <a:spcPct val="150000"/>
              </a:lnSpc>
              <a:spcAft>
                <a:spcPts val="1000"/>
              </a:spcAft>
              <a:buFont typeface="Wingdings" panose="05000000000000000000" pitchFamily="2" charset="2"/>
              <a:buChar char="q"/>
            </a:pPr>
            <a:r>
              <a:rPr lang="fr-FR" sz="27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le budget supplémentaire ;</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914400" lvl="1" indent="-457200" algn="just">
              <a:lnSpc>
                <a:spcPct val="150000"/>
              </a:lnSpc>
              <a:spcAft>
                <a:spcPts val="1000"/>
              </a:spcAft>
              <a:buFont typeface="Wingdings" panose="05000000000000000000" pitchFamily="2" charset="2"/>
              <a:buChar char="q"/>
            </a:pPr>
            <a:r>
              <a:rPr lang="fr-FR" sz="27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le compte administratif et le compte de gestion de la région;</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914400" lvl="1" indent="-457200" algn="just">
              <a:lnSpc>
                <a:spcPct val="150000"/>
              </a:lnSpc>
              <a:spcAft>
                <a:spcPts val="1000"/>
              </a:spcAft>
              <a:buFont typeface="Wingdings" panose="05000000000000000000" pitchFamily="2" charset="2"/>
              <a:buChar char="q"/>
            </a:pPr>
            <a:r>
              <a:rPr lang="fr-FR" sz="27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les taxes et redevances perçues directement au profit de la région dont la perception est autorisée par la loi ;</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914400" lvl="1" indent="-457200" algn="just">
              <a:lnSpc>
                <a:spcPct val="150000"/>
              </a:lnSpc>
              <a:spcAft>
                <a:spcPts val="1000"/>
              </a:spcAft>
              <a:buFont typeface="Wingdings" panose="05000000000000000000" pitchFamily="2" charset="2"/>
              <a:buChar char="q"/>
            </a:pPr>
            <a:r>
              <a:rPr lang="fr-FR" sz="27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les acquisitions, les aliénations ou les échanges des biens mobiliers ou immobiliers de la région;</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914400" lvl="1" indent="-457200" algn="just">
              <a:lnSpc>
                <a:spcPct val="150000"/>
              </a:lnSpc>
              <a:spcAft>
                <a:spcPts val="1000"/>
              </a:spcAft>
              <a:buFont typeface="Wingdings" panose="05000000000000000000" pitchFamily="2" charset="2"/>
              <a:buChar char="q"/>
            </a:pPr>
            <a:r>
              <a:rPr lang="fr-FR" sz="27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l’acceptation ou le refus de dons et legs ;</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914400" lvl="1" indent="-457200" algn="just">
              <a:lnSpc>
                <a:spcPct val="150000"/>
              </a:lnSpc>
              <a:spcAft>
                <a:spcPts val="1000"/>
              </a:spcAft>
              <a:buFont typeface="Wingdings" panose="05000000000000000000" pitchFamily="2" charset="2"/>
              <a:buChar char="q"/>
            </a:pPr>
            <a:r>
              <a:rPr lang="fr-FR" sz="27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les emprunts à contracter par la région;</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B537FBEF-42FE-4298-9D1F-A29964AF209A}"/>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9C10D1B5-BA4B-4C8C-94C8-86B2A27D846B}"/>
              </a:ext>
            </a:extLst>
          </p:cNvPr>
          <p:cNvSpPr>
            <a:spLocks noGrp="1"/>
          </p:cNvSpPr>
          <p:nvPr>
            <p:ph type="sldNum" sz="quarter" idx="12"/>
          </p:nvPr>
        </p:nvSpPr>
        <p:spPr/>
        <p:txBody>
          <a:bodyPr/>
          <a:lstStyle/>
          <a:p>
            <a:fld id="{504C41C5-68DA-4643-803F-BBF97C82894D}" type="slidenum">
              <a:rPr lang="fr-BF" smtClean="0"/>
              <a:t>47</a:t>
            </a:fld>
            <a:endParaRPr lang="fr-BF"/>
          </a:p>
        </p:txBody>
      </p:sp>
    </p:spTree>
    <p:extLst>
      <p:ext uri="{BB962C8B-B14F-4D97-AF65-F5344CB8AC3E}">
        <p14:creationId xmlns:p14="http://schemas.microsoft.com/office/powerpoint/2010/main" val="31382780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A9361C61-8EB8-4006-AA69-9D3A3DA731A7}"/>
              </a:ext>
            </a:extLst>
          </p:cNvPr>
          <p:cNvSpPr txBox="1"/>
          <p:nvPr/>
        </p:nvSpPr>
        <p:spPr>
          <a:xfrm>
            <a:off x="288758" y="0"/>
            <a:ext cx="11662610" cy="7000571"/>
          </a:xfrm>
          <a:prstGeom prst="rect">
            <a:avLst/>
          </a:prstGeom>
          <a:noFill/>
        </p:spPr>
        <p:txBody>
          <a:bodyPr wrap="square">
            <a:spAutoFit/>
          </a:bodyPr>
          <a:lstStyle/>
          <a:p>
            <a:pPr marL="914400" lvl="1" indent="-457200" algn="just">
              <a:lnSpc>
                <a:spcPct val="150000"/>
              </a:lnSpc>
              <a:spcAft>
                <a:spcPts val="1000"/>
              </a:spcAft>
              <a:buFont typeface="Wingdings" panose="05000000000000000000" pitchFamily="2" charset="2"/>
              <a:buChar char="q"/>
            </a:pPr>
            <a:r>
              <a:rPr lang="fr-FR" sz="2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l’attribution de secours ou de subventions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914400" lvl="1" indent="-457200" algn="just">
              <a:lnSpc>
                <a:spcPct val="150000"/>
              </a:lnSpc>
              <a:spcAft>
                <a:spcPts val="1000"/>
              </a:spcAft>
              <a:buFont typeface="Wingdings" panose="05000000000000000000" pitchFamily="2" charset="2"/>
              <a:buChar char="q"/>
            </a:pPr>
            <a:r>
              <a:rPr lang="fr-FR" sz="2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les indemnités;</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914400" lvl="1" indent="-457200" algn="just">
              <a:lnSpc>
                <a:spcPct val="150000"/>
              </a:lnSpc>
              <a:spcAft>
                <a:spcPts val="1000"/>
              </a:spcAft>
              <a:buFont typeface="Wingdings" panose="05000000000000000000" pitchFamily="2" charset="2"/>
              <a:buChar char="q"/>
            </a:pPr>
            <a:r>
              <a:rPr lang="fr-FR" sz="2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toutes autres matières pour lesquelles compétence lui est reconnue par les textes en vigueur.</a:t>
            </a:r>
          </a:p>
          <a:p>
            <a:pPr algn="just">
              <a:lnSpc>
                <a:spcPct val="150000"/>
              </a:lnSpc>
              <a:spcAft>
                <a:spcPts val="800"/>
              </a:spcAft>
            </a:pPr>
            <a:r>
              <a:rPr lang="fr-FR" sz="2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Le conseil régional contrôle l’action du président du conseil.</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lvl="0">
              <a:lnSpc>
                <a:spcPct val="150000"/>
              </a:lnSpc>
              <a:spcAft>
                <a:spcPts val="1000"/>
              </a:spcAft>
            </a:pPr>
            <a:r>
              <a:rPr lang="fr-FR" sz="2800" b="1" dirty="0" err="1">
                <a:latin typeface="Palatino Linotype" panose="02040502050505030304" pitchFamily="18" charset="0"/>
                <a:ea typeface="Calibri" panose="020F0502020204030204" pitchFamily="34" charset="0"/>
                <a:cs typeface="Times New Roman" panose="02020603050405020304" pitchFamily="18" charset="0"/>
              </a:rPr>
              <a:t>b</a:t>
            </a:r>
            <a:r>
              <a:rPr lang="fr-FR" sz="2800" b="1" dirty="0" err="1">
                <a:effectLst/>
                <a:latin typeface="Palatino Linotype" panose="02040502050505030304" pitchFamily="18" charset="0"/>
                <a:ea typeface="Calibri" panose="020F0502020204030204" pitchFamily="34" charset="0"/>
                <a:cs typeface="Times New Roman" panose="02020603050405020304" pitchFamily="18" charset="0"/>
              </a:rPr>
              <a:t>-L’organe</a:t>
            </a:r>
            <a:r>
              <a:rPr lang="fr-FR" sz="2800" b="1" dirty="0">
                <a:effectLst/>
                <a:latin typeface="Palatino Linotype" panose="02040502050505030304" pitchFamily="18" charset="0"/>
                <a:ea typeface="Calibri" panose="020F0502020204030204" pitchFamily="34" charset="0"/>
                <a:cs typeface="Times New Roman" panose="02020603050405020304" pitchFamily="18" charset="0"/>
              </a:rPr>
              <a:t> exécutif (le Président du conseil régional)</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nSpc>
                <a:spcPct val="150000"/>
              </a:lnSpc>
              <a:spcAft>
                <a:spcPts val="800"/>
              </a:spcAft>
            </a:pPr>
            <a:r>
              <a:rPr lang="fr-BE" sz="2800" i="1" dirty="0">
                <a:effectLst/>
                <a:latin typeface="Palatino Linotype" panose="02040502050505030304" pitchFamily="18" charset="0"/>
                <a:ea typeface="Calibri" panose="020F0502020204030204" pitchFamily="34" charset="0"/>
                <a:cs typeface="Times New Roman" panose="02020603050405020304" pitchFamily="18" charset="0"/>
              </a:rPr>
              <a:t>Le conseil régional élit le président et les vice-présidents parmi</a:t>
            </a:r>
            <a:r>
              <a:rPr lang="fr-BE" sz="2800" dirty="0">
                <a:effectLst/>
                <a:latin typeface="Palatino Linotype" panose="02040502050505030304" pitchFamily="18" charset="0"/>
                <a:ea typeface="Calibri" panose="020F0502020204030204" pitchFamily="34" charset="0"/>
                <a:cs typeface="Times New Roman" panose="02020603050405020304" pitchFamily="18" charset="0"/>
              </a:rPr>
              <a:t> </a:t>
            </a:r>
            <a:r>
              <a:rPr lang="fr-BE" sz="2800" i="1" dirty="0">
                <a:effectLst/>
                <a:latin typeface="Palatino Linotype" panose="02040502050505030304" pitchFamily="18" charset="0"/>
                <a:ea typeface="Calibri" panose="020F0502020204030204" pitchFamily="34" charset="0"/>
                <a:cs typeface="Times New Roman" panose="02020603050405020304" pitchFamily="18" charset="0"/>
              </a:rPr>
              <a:t>ses membres. Il </a:t>
            </a:r>
            <a:r>
              <a:rPr lang="fr-BE" sz="2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est chargé de l’exécution des décisions du conseil. </a:t>
            </a:r>
            <a:r>
              <a:rPr lang="fr-BE" sz="2800" i="1" dirty="0">
                <a:effectLst/>
                <a:latin typeface="Palatino Linotype" panose="02040502050505030304" pitchFamily="18" charset="0"/>
                <a:ea typeface="Calibri" panose="020F0502020204030204" pitchFamily="34" charset="0"/>
                <a:cs typeface="Times New Roman" panose="02020603050405020304" pitchFamily="18" charset="0"/>
              </a:rPr>
              <a:t>Il </a:t>
            </a:r>
            <a:r>
              <a:rPr lang="fr-BE" sz="2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exécute les délibérations du conseil régional.</a:t>
            </a:r>
            <a:r>
              <a:rPr lang="fr-BE" sz="2800" i="1"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742950" lvl="1" indent="-285750" algn="just">
              <a:lnSpc>
                <a:spcPct val="150000"/>
              </a:lnSpc>
              <a:spcAft>
                <a:spcPts val="1000"/>
              </a:spcAft>
              <a:buFont typeface="+mj-lt"/>
              <a:buAutoNum type="alphaLcPeriod"/>
            </a:pPr>
            <a:endParaRPr lang="fr-BF" sz="1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B458CE41-3F34-4C96-B986-C59293389CDD}"/>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7DEA82D6-0C5D-45B2-B858-B3BEDF74CDAC}"/>
              </a:ext>
            </a:extLst>
          </p:cNvPr>
          <p:cNvSpPr>
            <a:spLocks noGrp="1"/>
          </p:cNvSpPr>
          <p:nvPr>
            <p:ph type="sldNum" sz="quarter" idx="12"/>
          </p:nvPr>
        </p:nvSpPr>
        <p:spPr/>
        <p:txBody>
          <a:bodyPr/>
          <a:lstStyle/>
          <a:p>
            <a:fld id="{504C41C5-68DA-4643-803F-BBF97C82894D}" type="slidenum">
              <a:rPr lang="fr-BF" smtClean="0"/>
              <a:t>48</a:t>
            </a:fld>
            <a:endParaRPr lang="fr-BF"/>
          </a:p>
        </p:txBody>
      </p:sp>
    </p:spTree>
    <p:extLst>
      <p:ext uri="{BB962C8B-B14F-4D97-AF65-F5344CB8AC3E}">
        <p14:creationId xmlns:p14="http://schemas.microsoft.com/office/powerpoint/2010/main" val="9401331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D007EBB4-A7B5-4921-B329-1C53068EA430}"/>
              </a:ext>
            </a:extLst>
          </p:cNvPr>
          <p:cNvSpPr txBox="1"/>
          <p:nvPr/>
        </p:nvSpPr>
        <p:spPr>
          <a:xfrm>
            <a:off x="136358" y="352926"/>
            <a:ext cx="11919284" cy="5447645"/>
          </a:xfrm>
          <a:prstGeom prst="rect">
            <a:avLst/>
          </a:prstGeom>
          <a:noFill/>
        </p:spPr>
        <p:txBody>
          <a:bodyPr wrap="square">
            <a:spAutoFit/>
          </a:bodyPr>
          <a:lstStyle/>
          <a:p>
            <a:r>
              <a:rPr lang="fr-BE" sz="2800" i="1" dirty="0">
                <a:effectLst/>
                <a:latin typeface="Palatino Linotype" panose="02040502050505030304" pitchFamily="18" charset="0"/>
                <a:ea typeface="Calibri" panose="020F0502020204030204" pitchFamily="34" charset="0"/>
                <a:cs typeface="Times New Roman" panose="02020603050405020304" pitchFamily="18" charset="0"/>
              </a:rPr>
              <a:t>Le Président conseil régional </a:t>
            </a:r>
            <a:r>
              <a:rPr lang="fr-BE" sz="2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est chargé sous le contrôle du conseil de :</a:t>
            </a:r>
          </a:p>
          <a:p>
            <a:pPr marL="914400" lvl="1" indent="-457200" algn="just">
              <a:lnSpc>
                <a:spcPct val="150000"/>
              </a:lnSpc>
              <a:spcAft>
                <a:spcPts val="1000"/>
              </a:spcAft>
              <a:buFont typeface="Wingdings" panose="05000000000000000000" pitchFamily="2" charset="2"/>
              <a:buChar char="v"/>
            </a:pPr>
            <a:r>
              <a:rPr lang="fr-BE" sz="2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conserver et administrer le patrimoine de la région;</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914400" lvl="1" indent="-457200" algn="just">
              <a:lnSpc>
                <a:spcPct val="150000"/>
              </a:lnSpc>
              <a:spcAft>
                <a:spcPts val="1000"/>
              </a:spcAft>
              <a:buFont typeface="Wingdings" panose="05000000000000000000" pitchFamily="2" charset="2"/>
              <a:buChar char="v"/>
            </a:pPr>
            <a:r>
              <a:rPr lang="fr-BE" sz="2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exercer la maîtrise d’ouvrage des travaux de la région;</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914400" lvl="1" indent="-457200" algn="just">
              <a:lnSpc>
                <a:spcPct val="150000"/>
              </a:lnSpc>
              <a:spcAft>
                <a:spcPts val="1000"/>
              </a:spcAft>
              <a:buFont typeface="Wingdings" panose="05000000000000000000" pitchFamily="2" charset="2"/>
              <a:buChar char="v"/>
            </a:pPr>
            <a:r>
              <a:rPr lang="fr-BE" sz="2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prendre les mesures relatives à la voirie régionale ;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914400" lvl="1" indent="-457200" algn="just">
              <a:lnSpc>
                <a:spcPct val="150000"/>
              </a:lnSpc>
              <a:spcAft>
                <a:spcPts val="1000"/>
              </a:spcAft>
              <a:buFont typeface="Wingdings" panose="05000000000000000000" pitchFamily="2" charset="2"/>
              <a:buChar char="v"/>
            </a:pPr>
            <a:r>
              <a:rPr lang="fr-BE" sz="2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représenter la région dans les actes de la vie civile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914400" lvl="1" indent="-457200" algn="just">
              <a:lnSpc>
                <a:spcPct val="150000"/>
              </a:lnSpc>
              <a:spcAft>
                <a:spcPts val="1000"/>
              </a:spcAft>
              <a:buFont typeface="Wingdings" panose="05000000000000000000" pitchFamily="2" charset="2"/>
              <a:buChar char="v"/>
            </a:pPr>
            <a:r>
              <a:rPr lang="fr-BE" sz="2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représenter la région en justice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914400" lvl="1" indent="-457200" algn="just">
              <a:lnSpc>
                <a:spcPct val="150000"/>
              </a:lnSpc>
              <a:spcAft>
                <a:spcPts val="1000"/>
              </a:spcAft>
              <a:buFont typeface="Wingdings" panose="05000000000000000000" pitchFamily="2" charset="2"/>
              <a:buChar char="v"/>
            </a:pPr>
            <a:r>
              <a:rPr lang="fr-BE" sz="2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veiller à l’exécution des programmes de développement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endParaRPr lang="fr-BF" dirty="0"/>
          </a:p>
        </p:txBody>
      </p:sp>
      <p:sp>
        <p:nvSpPr>
          <p:cNvPr id="4" name="Espace réservé de la date 3">
            <a:extLst>
              <a:ext uri="{FF2B5EF4-FFF2-40B4-BE49-F238E27FC236}">
                <a16:creationId xmlns:a16="http://schemas.microsoft.com/office/drawing/2014/main" id="{86612E8F-4B4C-4A66-8FA2-B3D659A5566D}"/>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F95D8F80-F119-47CE-A48F-1C550C206ECC}"/>
              </a:ext>
            </a:extLst>
          </p:cNvPr>
          <p:cNvSpPr>
            <a:spLocks noGrp="1"/>
          </p:cNvSpPr>
          <p:nvPr>
            <p:ph type="sldNum" sz="quarter" idx="12"/>
          </p:nvPr>
        </p:nvSpPr>
        <p:spPr/>
        <p:txBody>
          <a:bodyPr/>
          <a:lstStyle/>
          <a:p>
            <a:fld id="{504C41C5-68DA-4643-803F-BBF97C82894D}" type="slidenum">
              <a:rPr lang="fr-BF" smtClean="0"/>
              <a:t>49</a:t>
            </a:fld>
            <a:endParaRPr lang="fr-BF"/>
          </a:p>
        </p:txBody>
      </p:sp>
    </p:spTree>
    <p:extLst>
      <p:ext uri="{BB962C8B-B14F-4D97-AF65-F5344CB8AC3E}">
        <p14:creationId xmlns:p14="http://schemas.microsoft.com/office/powerpoint/2010/main" val="1706669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E05B0EB6-9064-415A-9B3B-FAC22D1CFEBD}"/>
              </a:ext>
            </a:extLst>
          </p:cNvPr>
          <p:cNvSpPr txBox="1"/>
          <p:nvPr/>
        </p:nvSpPr>
        <p:spPr>
          <a:xfrm>
            <a:off x="417094" y="0"/>
            <a:ext cx="11357811" cy="4545540"/>
          </a:xfrm>
          <a:prstGeom prst="rect">
            <a:avLst/>
          </a:prstGeom>
          <a:noFill/>
        </p:spPr>
        <p:txBody>
          <a:bodyPr wrap="square">
            <a:spAutoFit/>
          </a:bodyPr>
          <a:lstStyle/>
          <a:p>
            <a:pPr marL="457200" lvl="0" indent="-457200">
              <a:lnSpc>
                <a:spcPct val="150000"/>
              </a:lnSpc>
              <a:spcAft>
                <a:spcPts val="1000"/>
              </a:spcAft>
              <a:buClr>
                <a:srgbClr val="00B050"/>
              </a:buClr>
              <a:buFont typeface="Wingdings" panose="05000000000000000000" pitchFamily="2" charset="2"/>
              <a:buChar char="q"/>
            </a:pPr>
            <a:r>
              <a:rPr lang="fr-FR" sz="2800" kern="1600" dirty="0">
                <a:effectLst/>
                <a:latin typeface="Palatino Linotype" panose="02040502050505030304" pitchFamily="18" charset="0"/>
                <a:ea typeface="Times New Roman" panose="02020603050405020304" pitchFamily="18" charset="0"/>
                <a:cs typeface="Times New Roman" panose="02020603050405020304" pitchFamily="18" charset="0"/>
              </a:rPr>
              <a:t>Connaitre les objectifs de la décentralisation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457200" lvl="0" indent="-457200">
              <a:lnSpc>
                <a:spcPct val="150000"/>
              </a:lnSpc>
              <a:spcAft>
                <a:spcPts val="1000"/>
              </a:spcAft>
              <a:buClr>
                <a:srgbClr val="00B050"/>
              </a:buClr>
              <a:buFont typeface="Wingdings" panose="05000000000000000000" pitchFamily="2" charset="2"/>
              <a:buChar char="q"/>
            </a:pPr>
            <a:r>
              <a:rPr lang="fr-FR" sz="2800" kern="1600" dirty="0">
                <a:effectLst/>
                <a:latin typeface="Palatino Linotype" panose="02040502050505030304" pitchFamily="18" charset="0"/>
                <a:ea typeface="Times New Roman" panose="02020603050405020304" pitchFamily="18" charset="0"/>
                <a:cs typeface="Times New Roman" panose="02020603050405020304" pitchFamily="18" charset="0"/>
              </a:rPr>
              <a:t>Connaitre les enjeux et les limites de la décentralisation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457200" lvl="0" indent="-457200">
              <a:lnSpc>
                <a:spcPct val="150000"/>
              </a:lnSpc>
              <a:spcAft>
                <a:spcPts val="1000"/>
              </a:spcAft>
              <a:buClr>
                <a:srgbClr val="00B050"/>
              </a:buClr>
              <a:buFont typeface="Wingdings" panose="05000000000000000000" pitchFamily="2" charset="2"/>
              <a:buChar char="q"/>
            </a:pPr>
            <a:r>
              <a:rPr lang="fr-FR" sz="2800" kern="1600" dirty="0">
                <a:effectLst/>
                <a:latin typeface="Palatino Linotype" panose="02040502050505030304" pitchFamily="18" charset="0"/>
                <a:ea typeface="Times New Roman" panose="02020603050405020304" pitchFamily="18" charset="0"/>
                <a:cs typeface="Times New Roman" panose="02020603050405020304" pitchFamily="18" charset="0"/>
              </a:rPr>
              <a:t>Connaitre les organes et les textes qui encadrent la décentralisation</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457200" lvl="0" indent="-457200">
              <a:lnSpc>
                <a:spcPct val="150000"/>
              </a:lnSpc>
              <a:spcAft>
                <a:spcPts val="1000"/>
              </a:spcAft>
              <a:buClr>
                <a:srgbClr val="00B050"/>
              </a:buClr>
              <a:buFont typeface="Wingdings" panose="05000000000000000000" pitchFamily="2" charset="2"/>
              <a:buChar char="q"/>
            </a:pPr>
            <a:r>
              <a:rPr lang="fr-FR" sz="2800" kern="1600" dirty="0">
                <a:effectLst/>
                <a:latin typeface="Palatino Linotype" panose="02040502050505030304" pitchFamily="18" charset="0"/>
                <a:ea typeface="Times New Roman" panose="02020603050405020304" pitchFamily="18" charset="0"/>
                <a:cs typeface="Times New Roman" panose="02020603050405020304" pitchFamily="18" charset="0"/>
              </a:rPr>
              <a:t>Connaitre l’organisation administrative du Burkina</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457200" lvl="0" indent="-457200">
              <a:lnSpc>
                <a:spcPct val="150000"/>
              </a:lnSpc>
              <a:spcAft>
                <a:spcPts val="1000"/>
              </a:spcAft>
              <a:buClr>
                <a:srgbClr val="00B050"/>
              </a:buClr>
              <a:buFont typeface="Wingdings" panose="05000000000000000000" pitchFamily="2" charset="2"/>
              <a:buChar char="q"/>
            </a:pPr>
            <a:r>
              <a:rPr lang="fr-FR" sz="2800" kern="1600" dirty="0">
                <a:effectLst/>
                <a:latin typeface="Palatino Linotype" panose="02040502050505030304" pitchFamily="18" charset="0"/>
                <a:ea typeface="Times New Roman" panose="02020603050405020304" pitchFamily="18" charset="0"/>
                <a:cs typeface="Times New Roman" panose="02020603050405020304" pitchFamily="18" charset="0"/>
              </a:rPr>
              <a:t>Savoir identifier les acteurs de la décentralisation  et leurs rôles.</a:t>
            </a:r>
          </a:p>
          <a:p>
            <a:pPr marL="342900" lvl="0" indent="-342900">
              <a:lnSpc>
                <a:spcPct val="150000"/>
              </a:lnSpc>
              <a:spcAft>
                <a:spcPts val="1000"/>
              </a:spcAft>
              <a:buFont typeface="+mj-lt"/>
              <a:buAutoNum type="alphaLcParenR"/>
            </a:pP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971A84C8-19AE-42E4-AE44-491FDD7BDF6B}"/>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E8A12DA5-CE43-413B-A63C-3CBBF5593AD5}"/>
              </a:ext>
            </a:extLst>
          </p:cNvPr>
          <p:cNvSpPr>
            <a:spLocks noGrp="1"/>
          </p:cNvSpPr>
          <p:nvPr>
            <p:ph type="sldNum" sz="quarter" idx="12"/>
          </p:nvPr>
        </p:nvSpPr>
        <p:spPr/>
        <p:txBody>
          <a:bodyPr/>
          <a:lstStyle/>
          <a:p>
            <a:fld id="{504C41C5-68DA-4643-803F-BBF97C82894D}" type="slidenum">
              <a:rPr lang="fr-BF" smtClean="0"/>
              <a:t>5</a:t>
            </a:fld>
            <a:endParaRPr lang="fr-BF"/>
          </a:p>
        </p:txBody>
      </p:sp>
    </p:spTree>
    <p:extLst>
      <p:ext uri="{BB962C8B-B14F-4D97-AF65-F5344CB8AC3E}">
        <p14:creationId xmlns:p14="http://schemas.microsoft.com/office/powerpoint/2010/main" val="410260894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A47BACDD-46E5-49B2-A4BF-E3557DCA7DD5}"/>
              </a:ext>
            </a:extLst>
          </p:cNvPr>
          <p:cNvSpPr txBox="1"/>
          <p:nvPr/>
        </p:nvSpPr>
        <p:spPr>
          <a:xfrm>
            <a:off x="0" y="346105"/>
            <a:ext cx="11919284" cy="7217360"/>
          </a:xfrm>
          <a:prstGeom prst="rect">
            <a:avLst/>
          </a:prstGeom>
          <a:noFill/>
        </p:spPr>
        <p:txBody>
          <a:bodyPr wrap="square">
            <a:spAutoFit/>
          </a:bodyPr>
          <a:lstStyle/>
          <a:p>
            <a:pPr marL="914400" lvl="1" indent="-457200" algn="just">
              <a:lnSpc>
                <a:spcPct val="150000"/>
              </a:lnSpc>
              <a:spcAft>
                <a:spcPts val="1000"/>
              </a:spcAft>
              <a:buFont typeface="Wingdings" panose="05000000000000000000" pitchFamily="2" charset="2"/>
              <a:buChar char="v"/>
            </a:pPr>
            <a:r>
              <a:rPr lang="fr-BE" sz="2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veiller à la protection de l’environnement et prendre en conséquence les mesures propres, d’une part à empêcher ou à supprimer les atteintes au cadre de vie et d’autre part à assurer la conservation et la gestion durable des ressources naturelles renouvelables de la région.</a:t>
            </a:r>
          </a:p>
          <a:p>
            <a:pPr lvl="1" algn="just">
              <a:lnSpc>
                <a:spcPct val="150000"/>
              </a:lnSpc>
              <a:spcAft>
                <a:spcPts val="1000"/>
              </a:spcAft>
            </a:pPr>
            <a:r>
              <a:rPr lang="fr-BE" sz="2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Par-ailleurs, le président du conseil régional représente la région dans les conseils, commissions et organisations dans lesquels cette représentation est prévue par les lois et règlements en vigueur.</a:t>
            </a:r>
            <a:r>
              <a:rPr lang="fr-BE" sz="2800" b="1" dirty="0">
                <a:effectLst/>
                <a:latin typeface="Palatino Linotype" panose="02040502050505030304" pitchFamily="18" charset="0"/>
                <a:ea typeface="Calibri" panose="020F0502020204030204" pitchFamily="34" charset="0"/>
                <a:cs typeface="Times New Roman" panose="02020603050405020304" pitchFamily="18" charset="0"/>
              </a:rPr>
              <a:t> </a:t>
            </a:r>
            <a:r>
              <a:rPr lang="fr-BE" sz="2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Le président du conseil régional est l’ordonnateur du budget de la région.</a:t>
            </a:r>
            <a:r>
              <a:rPr lang="fr-BE" sz="2800" dirty="0">
                <a:effectLst/>
                <a:latin typeface="Palatino Linotype" panose="02040502050505030304" pitchFamily="18" charset="0"/>
                <a:ea typeface="Calibri" panose="020F0502020204030204" pitchFamily="34" charset="0"/>
                <a:cs typeface="Times New Roman" panose="02020603050405020304" pitchFamily="18" charset="0"/>
              </a:rPr>
              <a:t> Il </a:t>
            </a:r>
            <a:r>
              <a:rPr lang="fr-BE" sz="2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est officier de police judiciaire.</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742950" lvl="1" indent="-285750" algn="just">
              <a:lnSpc>
                <a:spcPct val="150000"/>
              </a:lnSpc>
              <a:spcAft>
                <a:spcPts val="1000"/>
              </a:spcAft>
              <a:buFont typeface="+mj-lt"/>
              <a:buAutoNum type="alphaLcPeriod"/>
            </a:pP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endParaRPr lang="fr-BE" sz="1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6A084532-7AE2-48D8-89AB-340343CD7A6C}"/>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254E3B76-4A12-488C-AA76-A28C72C28A01}"/>
              </a:ext>
            </a:extLst>
          </p:cNvPr>
          <p:cNvSpPr>
            <a:spLocks noGrp="1"/>
          </p:cNvSpPr>
          <p:nvPr>
            <p:ph type="sldNum" sz="quarter" idx="12"/>
          </p:nvPr>
        </p:nvSpPr>
        <p:spPr/>
        <p:txBody>
          <a:bodyPr/>
          <a:lstStyle/>
          <a:p>
            <a:fld id="{504C41C5-68DA-4643-803F-BBF97C82894D}" type="slidenum">
              <a:rPr lang="fr-BF" smtClean="0"/>
              <a:t>50</a:t>
            </a:fld>
            <a:endParaRPr lang="fr-BF" dirty="0"/>
          </a:p>
        </p:txBody>
      </p:sp>
    </p:spTree>
    <p:extLst>
      <p:ext uri="{BB962C8B-B14F-4D97-AF65-F5344CB8AC3E}">
        <p14:creationId xmlns:p14="http://schemas.microsoft.com/office/powerpoint/2010/main" val="175091880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D5C1C6B5-D1A8-48C2-9500-DA6C4B80E3DF}"/>
              </a:ext>
            </a:extLst>
          </p:cNvPr>
          <p:cNvSpPr txBox="1"/>
          <p:nvPr/>
        </p:nvSpPr>
        <p:spPr>
          <a:xfrm>
            <a:off x="481263" y="0"/>
            <a:ext cx="11518231" cy="6438366"/>
          </a:xfrm>
          <a:prstGeom prst="rect">
            <a:avLst/>
          </a:prstGeom>
          <a:noFill/>
        </p:spPr>
        <p:txBody>
          <a:bodyPr wrap="square">
            <a:spAutoFit/>
          </a:bodyPr>
          <a:lstStyle/>
          <a:p>
            <a:pPr lvl="0">
              <a:lnSpc>
                <a:spcPct val="150000"/>
              </a:lnSpc>
              <a:spcAft>
                <a:spcPts val="1000"/>
              </a:spcAft>
            </a:pPr>
            <a:r>
              <a:rPr lang="fr-FR" sz="2800" b="1" dirty="0" err="1">
                <a:latin typeface="Palatino Linotype" panose="02040502050505030304" pitchFamily="18" charset="0"/>
                <a:ea typeface="Calibri" panose="020F0502020204030204" pitchFamily="34" charset="0"/>
                <a:cs typeface="Times New Roman" panose="02020603050405020304" pitchFamily="18" charset="0"/>
              </a:rPr>
              <a:t>c</a:t>
            </a:r>
            <a:r>
              <a:rPr lang="fr-FR" sz="2800" b="1" dirty="0" err="1">
                <a:effectLst/>
                <a:latin typeface="Palatino Linotype" panose="02040502050505030304" pitchFamily="18" charset="0"/>
                <a:ea typeface="Calibri" panose="020F0502020204030204" pitchFamily="34" charset="0"/>
                <a:cs typeface="Times New Roman" panose="02020603050405020304" pitchFamily="18" charset="0"/>
              </a:rPr>
              <a:t>-Les</a:t>
            </a:r>
            <a:r>
              <a:rPr lang="fr-FR" sz="2800" b="1" dirty="0">
                <a:effectLst/>
                <a:latin typeface="Palatino Linotype" panose="02040502050505030304" pitchFamily="18" charset="0"/>
                <a:ea typeface="Calibri" panose="020F0502020204030204" pitchFamily="34" charset="0"/>
                <a:cs typeface="Times New Roman" panose="02020603050405020304" pitchFamily="18" charset="0"/>
              </a:rPr>
              <a:t> commissions permanentes</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Il est institué au sein des  conseils régionaux trois commissions permanentes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mj-lt"/>
              <a:buAutoNum type="arabicPeriod"/>
              <a:tabLst>
                <a:tab pos="457200" algn="l"/>
              </a:tabLs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une commission « affaires générales, sociales et culturelles » ;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mj-lt"/>
              <a:buAutoNum type="arabicPeriod"/>
              <a:tabLst>
                <a:tab pos="457200" algn="l"/>
              </a:tabLs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une commission « affaires économiques et financières » ;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mj-lt"/>
              <a:buAutoNum type="arabicPeriod"/>
              <a:tabLst>
                <a:tab pos="457200" algn="l"/>
              </a:tabLs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une commission « environnement et développement local »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De plus, ils peuvent créer en cas de besoin des </a:t>
            </a:r>
            <a:r>
              <a:rPr lang="fr-FR" sz="2800" b="1" dirty="0">
                <a:effectLst/>
                <a:latin typeface="Palatino Linotype" panose="02040502050505030304" pitchFamily="18" charset="0"/>
                <a:ea typeface="Calibri" panose="020F0502020204030204" pitchFamily="34" charset="0"/>
                <a:cs typeface="Times New Roman" panose="02020603050405020304" pitchFamily="18" charset="0"/>
              </a:rPr>
              <a:t>commissions ad hoc</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pour des questions spécifiques. Les modalités de fonctionnement des commissions ad hoc sont fixées par délibérations.</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142C4EB0-1EF6-4AEA-BE56-140B3C28FB49}"/>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D3DAF76F-7530-465E-8895-9A6E9D554C96}"/>
              </a:ext>
            </a:extLst>
          </p:cNvPr>
          <p:cNvSpPr>
            <a:spLocks noGrp="1"/>
          </p:cNvSpPr>
          <p:nvPr>
            <p:ph type="sldNum" sz="quarter" idx="12"/>
          </p:nvPr>
        </p:nvSpPr>
        <p:spPr/>
        <p:txBody>
          <a:bodyPr/>
          <a:lstStyle/>
          <a:p>
            <a:fld id="{504C41C5-68DA-4643-803F-BBF97C82894D}" type="slidenum">
              <a:rPr lang="fr-BF" smtClean="0"/>
              <a:t>51</a:t>
            </a:fld>
            <a:endParaRPr lang="fr-BF"/>
          </a:p>
        </p:txBody>
      </p:sp>
    </p:spTree>
    <p:extLst>
      <p:ext uri="{BB962C8B-B14F-4D97-AF65-F5344CB8AC3E}">
        <p14:creationId xmlns:p14="http://schemas.microsoft.com/office/powerpoint/2010/main" val="1916893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84D3DAF0-6F1F-4A15-9B0B-E5EA3EEB3E89}"/>
              </a:ext>
            </a:extLst>
          </p:cNvPr>
          <p:cNvSpPr txBox="1"/>
          <p:nvPr/>
        </p:nvSpPr>
        <p:spPr>
          <a:xfrm>
            <a:off x="208547" y="170951"/>
            <a:ext cx="11566358" cy="6660413"/>
          </a:xfrm>
          <a:prstGeom prst="rect">
            <a:avLst/>
          </a:prstGeom>
          <a:noFill/>
        </p:spPr>
        <p:txBody>
          <a:bodyPr wrap="square">
            <a:spAutoFit/>
          </a:bodyPr>
          <a:lstStyle/>
          <a:p>
            <a:pPr algn="just">
              <a:lnSpc>
                <a:spcPct val="150000"/>
              </a:lnSpc>
              <a:spcAft>
                <a:spcPts val="1000"/>
              </a:spcAft>
            </a:pPr>
            <a:endParaRPr lang="fr-FR"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1000"/>
              </a:spcAft>
            </a:pPr>
            <a:r>
              <a:rPr lang="fr-FR"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t>
            </a:r>
            <a:r>
              <a:rPr lang="fr-FR"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LE FONCTIONNEMENT DES COLLECTIVITÉS TERRITORIALES AU BURKINA FASO</a:t>
            </a:r>
          </a:p>
          <a:p>
            <a:pPr marL="914400" lvl="1" indent="-457200">
              <a:lnSpc>
                <a:spcPct val="150000"/>
              </a:lnSpc>
              <a:spcAft>
                <a:spcPts val="1000"/>
              </a:spcAft>
              <a:buFont typeface="Wingdings" panose="05000000000000000000" pitchFamily="2" charset="2"/>
              <a:buChar char="q"/>
            </a:pPr>
            <a:r>
              <a:rPr lang="fr-FR" sz="2800" b="1" dirty="0">
                <a:effectLst/>
                <a:latin typeface="Palatino Linotype" panose="02040502050505030304" pitchFamily="18" charset="0"/>
                <a:ea typeface="Times New Roman" panose="02020603050405020304" pitchFamily="18" charset="0"/>
                <a:cs typeface="Times New Roman" panose="02020603050405020304" pitchFamily="18" charset="0"/>
              </a:rPr>
              <a:t>CAS DU FONCTIONNEMENT DU CONSEIL MUNICIPAL</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Le Code général des collectivités territoriales définit les règles de fonctionnement du conseil municipal. Ces règles sont relatives aux sessions, à la convocation des conseillers, à l’ordre du jour des sessions, au lieu des sessions, à la présidence et à la police des débats, au secrétariat de séance, au quorum, aux séances publiques et à huis clos, aux absences et procurations, aux procès-verbaux et comptes rendus</a:t>
            </a:r>
            <a:r>
              <a:rPr lang="fr-FR"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BF" sz="105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1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BF" sz="105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1000"/>
              </a:spcAft>
            </a:pPr>
            <a:endParaRPr lang="fr-BF"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B10B017D-5C6B-40EB-B35A-E78917C1938F}"/>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3B479372-D683-45DC-A948-DFFD26C902B0}"/>
              </a:ext>
            </a:extLst>
          </p:cNvPr>
          <p:cNvSpPr>
            <a:spLocks noGrp="1"/>
          </p:cNvSpPr>
          <p:nvPr>
            <p:ph type="sldNum" sz="quarter" idx="12"/>
          </p:nvPr>
        </p:nvSpPr>
        <p:spPr/>
        <p:txBody>
          <a:bodyPr/>
          <a:lstStyle/>
          <a:p>
            <a:fld id="{504C41C5-68DA-4643-803F-BBF97C82894D}" type="slidenum">
              <a:rPr lang="fr-BF" smtClean="0"/>
              <a:t>52</a:t>
            </a:fld>
            <a:endParaRPr lang="fr-BF"/>
          </a:p>
        </p:txBody>
      </p:sp>
    </p:spTree>
    <p:extLst>
      <p:ext uri="{BB962C8B-B14F-4D97-AF65-F5344CB8AC3E}">
        <p14:creationId xmlns:p14="http://schemas.microsoft.com/office/powerpoint/2010/main" val="34090506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3513C3D4-25F8-467B-85B7-E97228C6D64B}"/>
              </a:ext>
            </a:extLst>
          </p:cNvPr>
          <p:cNvSpPr txBox="1"/>
          <p:nvPr/>
        </p:nvSpPr>
        <p:spPr>
          <a:xfrm>
            <a:off x="465221" y="408965"/>
            <a:ext cx="11373853" cy="5709961"/>
          </a:xfrm>
          <a:prstGeom prst="rect">
            <a:avLst/>
          </a:prstGeom>
          <a:noFill/>
        </p:spPr>
        <p:txBody>
          <a:bodyPr wrap="square">
            <a:spAutoFit/>
          </a:bodyPr>
          <a:lstStyle/>
          <a:p>
            <a:pPr>
              <a:lnSpc>
                <a:spcPct val="150000"/>
              </a:lnSpc>
              <a:spcAft>
                <a:spcPts val="1000"/>
              </a:spcAft>
            </a:pPr>
            <a:r>
              <a:rPr lang="fr-FR" sz="2800" b="1" spc="15"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a-</a:t>
            </a:r>
            <a:r>
              <a:rPr lang="x-none" sz="2800" b="1" spc="15"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L’organisation des sessions du conseil municipal</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742950" lvl="1" indent="-285750" algn="just">
              <a:lnSpc>
                <a:spcPct val="150000"/>
              </a:lnSpc>
              <a:spcAft>
                <a:spcPts val="1000"/>
              </a:spcAft>
              <a:buFont typeface="+mj-lt"/>
              <a:buAutoNum type="arabicPeriod"/>
            </a:pPr>
            <a:r>
              <a:rPr lang="fr-FR" sz="2800" b="1" spc="2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périodicité </a:t>
            </a:r>
            <a:r>
              <a:rPr lang="fr-FR" sz="2800" b="1" spc="2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et la durée des sessions du conseil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L’article 232 du code prévoit que : « le conseil municipal statue sur toutes les matières dont il est saisi soit sur proposition du maire, soit à l’initiative d’au moins un tiers de ses membres ».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L’article 233 précise : « le conseil municipal se réunit en session ordinaire une fois par trimestre sur convocation du maire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La durée de la session ordinaire ne peut excéder cinq (5) jours.</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5EA8AB59-6FF3-4A10-85BA-3E2D4C4428E1}"/>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E4356EFA-CC28-4AC0-ACD4-210268C8D270}"/>
              </a:ext>
            </a:extLst>
          </p:cNvPr>
          <p:cNvSpPr>
            <a:spLocks noGrp="1"/>
          </p:cNvSpPr>
          <p:nvPr>
            <p:ph type="sldNum" sz="quarter" idx="12"/>
          </p:nvPr>
        </p:nvSpPr>
        <p:spPr/>
        <p:txBody>
          <a:bodyPr/>
          <a:lstStyle/>
          <a:p>
            <a:fld id="{504C41C5-68DA-4643-803F-BBF97C82894D}" type="slidenum">
              <a:rPr lang="fr-BF" smtClean="0"/>
              <a:t>53</a:t>
            </a:fld>
            <a:endParaRPr lang="fr-BF" dirty="0"/>
          </a:p>
        </p:txBody>
      </p:sp>
    </p:spTree>
    <p:extLst>
      <p:ext uri="{BB962C8B-B14F-4D97-AF65-F5344CB8AC3E}">
        <p14:creationId xmlns:p14="http://schemas.microsoft.com/office/powerpoint/2010/main" val="32641845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7A65E45E-91A6-4AD0-BA38-38BF0F5DFE5F}"/>
              </a:ext>
            </a:extLst>
          </p:cNvPr>
          <p:cNvSpPr txBox="1"/>
          <p:nvPr/>
        </p:nvSpPr>
        <p:spPr>
          <a:xfrm>
            <a:off x="296779" y="0"/>
            <a:ext cx="11598442" cy="6356292"/>
          </a:xfrm>
          <a:prstGeom prst="rect">
            <a:avLst/>
          </a:prstGeom>
          <a:noFill/>
        </p:spPr>
        <p:txBody>
          <a:bodyPr wrap="square">
            <a:spAutoFit/>
          </a:bodyPr>
          <a:lstStyle/>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Quant à l’article 234, il dispose que : « le conseil municipal peut se réunir en session extraordinaire sur convocation du maire, soit à son initiative, soit à la demande d’un président de commission permanente, soit d’au moins un tiers des membres du conseil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La durée de la session extraordinaire ne peut excéder trois (3) jours.</a:t>
            </a:r>
          </a:p>
          <a:p>
            <a:pPr lvl="1" algn="just">
              <a:lnSpc>
                <a:spcPct val="150000"/>
              </a:lnSpc>
              <a:spcAft>
                <a:spcPts val="1000"/>
              </a:spcAft>
            </a:pPr>
            <a:r>
              <a:rPr lang="fr-FR" sz="2800" b="1" spc="2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2-Les formalités de convocation des sessions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La convocation des conseillers en session doit respecter les conditions suivantes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799426EC-A967-4F6D-A92D-500820FD0D6B}"/>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970407F2-C62D-47AF-B7FE-00057A26BD75}"/>
              </a:ext>
            </a:extLst>
          </p:cNvPr>
          <p:cNvSpPr>
            <a:spLocks noGrp="1"/>
          </p:cNvSpPr>
          <p:nvPr>
            <p:ph type="sldNum" sz="quarter" idx="12"/>
          </p:nvPr>
        </p:nvSpPr>
        <p:spPr/>
        <p:txBody>
          <a:bodyPr/>
          <a:lstStyle/>
          <a:p>
            <a:fld id="{504C41C5-68DA-4643-803F-BBF97C82894D}" type="slidenum">
              <a:rPr lang="fr-BF" smtClean="0"/>
              <a:t>54</a:t>
            </a:fld>
            <a:endParaRPr lang="fr-BF"/>
          </a:p>
        </p:txBody>
      </p:sp>
    </p:spTree>
    <p:extLst>
      <p:ext uri="{BB962C8B-B14F-4D97-AF65-F5344CB8AC3E}">
        <p14:creationId xmlns:p14="http://schemas.microsoft.com/office/powerpoint/2010/main" val="37975327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288A67B-F5B3-44A5-9DF8-402940D162CF}"/>
              </a:ext>
            </a:extLst>
          </p:cNvPr>
          <p:cNvSpPr txBox="1"/>
          <p:nvPr/>
        </p:nvSpPr>
        <p:spPr>
          <a:xfrm>
            <a:off x="465221" y="427444"/>
            <a:ext cx="11213432" cy="6923627"/>
          </a:xfrm>
          <a:prstGeom prst="rect">
            <a:avLst/>
          </a:prstGeom>
          <a:noFill/>
        </p:spPr>
        <p:txBody>
          <a:bodyPr wrap="square">
            <a:spAutoFit/>
          </a:bodyPr>
          <a:lstStyle/>
          <a:p>
            <a:pPr marL="742950" lvl="1" indent="-285750" algn="just">
              <a:lnSpc>
                <a:spcPct val="150000"/>
              </a:lnSpc>
              <a:spcAft>
                <a:spcPts val="1000"/>
              </a:spcAft>
              <a:buFont typeface="Symbol" panose="05050102010706020507" pitchFamily="18" charset="2"/>
              <a:buChar char=""/>
              <a:tabLst>
                <a:tab pos="228600" algn="l"/>
              </a:tabLs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être adressée par écrit, par affichage et par communiqué aux membres du conseil municipal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742950" lvl="1" indent="-285750" algn="just">
              <a:lnSpc>
                <a:spcPct val="150000"/>
              </a:lnSpc>
              <a:spcAft>
                <a:spcPts val="1000"/>
              </a:spcAft>
              <a:buFont typeface="Symbol" panose="05050102010706020507" pitchFamily="18" charset="2"/>
              <a:buChar char=""/>
              <a:tabLst>
                <a:tab pos="228600" algn="l"/>
              </a:tabLs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être adressée au moins 5 jours francs avant la date fixée pour l’ouverture de la session ordinaire ;</a:t>
            </a:r>
          </a:p>
          <a:p>
            <a:pPr marL="742950" lvl="1" indent="-285750" algn="just">
              <a:lnSpc>
                <a:spcPct val="150000"/>
              </a:lnSpc>
              <a:spcAft>
                <a:spcPts val="1000"/>
              </a:spcAft>
              <a:buFont typeface="Symbol" panose="05050102010706020507" pitchFamily="18" charset="2"/>
              <a:buChar char=""/>
              <a:tabLst>
                <a:tab pos="228600" algn="l"/>
              </a:tabLs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être adressée au moins 2 jours francs avant la date fixée pour l’ouverture de la session extraordinaire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742950" lvl="1" indent="-285750" algn="just">
              <a:lnSpc>
                <a:spcPct val="150000"/>
              </a:lnSpc>
              <a:spcAft>
                <a:spcPts val="1000"/>
              </a:spcAft>
              <a:buFont typeface="Symbol" panose="05050102010706020507" pitchFamily="18" charset="2"/>
              <a:buChar char=""/>
              <a:tabLst>
                <a:tab pos="228600" algn="l"/>
              </a:tabLs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comporter l’indication de l’ordre du jour, la date, l’heure et le lieu.</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228600"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742950" lvl="1" indent="-285750" algn="just">
              <a:lnSpc>
                <a:spcPct val="150000"/>
              </a:lnSpc>
              <a:spcAft>
                <a:spcPts val="1000"/>
              </a:spcAft>
              <a:buFont typeface="Symbol" panose="05050102010706020507" pitchFamily="18" charset="2"/>
              <a:buChar char=""/>
              <a:tabLst>
                <a:tab pos="228600" algn="l"/>
              </a:tabLst>
            </a:pPr>
            <a:endParaRPr lang="fr-BF" sz="1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6B1A0400-862D-4327-89DC-9D3996CEDD3D}"/>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319F5610-C78F-49D9-BC4A-FA4FD54FEC59}"/>
              </a:ext>
            </a:extLst>
          </p:cNvPr>
          <p:cNvSpPr>
            <a:spLocks noGrp="1"/>
          </p:cNvSpPr>
          <p:nvPr>
            <p:ph type="sldNum" sz="quarter" idx="12"/>
          </p:nvPr>
        </p:nvSpPr>
        <p:spPr/>
        <p:txBody>
          <a:bodyPr/>
          <a:lstStyle/>
          <a:p>
            <a:fld id="{504C41C5-68DA-4643-803F-BBF97C82894D}" type="slidenum">
              <a:rPr lang="fr-BF" smtClean="0"/>
              <a:t>55</a:t>
            </a:fld>
            <a:endParaRPr lang="fr-BF"/>
          </a:p>
        </p:txBody>
      </p:sp>
    </p:spTree>
    <p:extLst>
      <p:ext uri="{BB962C8B-B14F-4D97-AF65-F5344CB8AC3E}">
        <p14:creationId xmlns:p14="http://schemas.microsoft.com/office/powerpoint/2010/main" val="12746245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8D0948B4-3914-4EFA-B7D2-F7AC0C60436E}"/>
              </a:ext>
            </a:extLst>
          </p:cNvPr>
          <p:cNvSpPr txBox="1"/>
          <p:nvPr/>
        </p:nvSpPr>
        <p:spPr>
          <a:xfrm>
            <a:off x="160422" y="117836"/>
            <a:ext cx="11855116" cy="6228052"/>
          </a:xfrm>
          <a:prstGeom prst="rect">
            <a:avLst/>
          </a:prstGeom>
          <a:noFill/>
        </p:spPr>
        <p:txBody>
          <a:bodyPr wrap="square">
            <a:spAutoFit/>
          </a:bodyPr>
          <a:lstStyle/>
          <a:p>
            <a:pPr lvl="1" algn="just">
              <a:lnSpc>
                <a:spcPct val="150000"/>
              </a:lnSpc>
              <a:spcAft>
                <a:spcPts val="1000"/>
              </a:spcAft>
            </a:pPr>
            <a:r>
              <a:rPr lang="fr-FR" sz="2800" b="1" spc="2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3-Le déroulement de la session</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Symbol" panose="05050102010706020507" pitchFamily="18" charset="2"/>
              <a:buChar char=""/>
            </a:pPr>
            <a:r>
              <a:rPr lang="fr-FR" sz="2800" b="1" dirty="0">
                <a:effectLst/>
                <a:latin typeface="Palatino Linotype" panose="02040502050505030304" pitchFamily="18" charset="0"/>
                <a:ea typeface="Times New Roman" panose="02020603050405020304" pitchFamily="18" charset="0"/>
                <a:cs typeface="Times New Roman" panose="02020603050405020304" pitchFamily="18" charset="0"/>
              </a:rPr>
              <a:t>Le quorum</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Le conseil municipal ne peut valablement siéger que si la majorité absolue, c’est-à-dire plus de la moitié des membres, est présente à l’ouverture de la session. Si le quorum n’est pas atteint, la séance est reportée à une séance ultérieure qui ne peut excéder quinze (15) jours.</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A cette deuxième convocation le tiers des membres suffit, sauf pour les délibérations à caractère budgétaire et financier où la majorité absolue est requise.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598134AE-9C8D-4C05-AD82-06EC1F00E0D9}"/>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F6C2FB99-581E-4E61-A174-CB76AD0F5E31}"/>
              </a:ext>
            </a:extLst>
          </p:cNvPr>
          <p:cNvSpPr>
            <a:spLocks noGrp="1"/>
          </p:cNvSpPr>
          <p:nvPr>
            <p:ph type="sldNum" sz="quarter" idx="12"/>
          </p:nvPr>
        </p:nvSpPr>
        <p:spPr/>
        <p:txBody>
          <a:bodyPr/>
          <a:lstStyle/>
          <a:p>
            <a:fld id="{504C41C5-68DA-4643-803F-BBF97C82894D}" type="slidenum">
              <a:rPr lang="fr-BF" smtClean="0"/>
              <a:t>56</a:t>
            </a:fld>
            <a:endParaRPr lang="fr-BF"/>
          </a:p>
        </p:txBody>
      </p:sp>
    </p:spTree>
    <p:extLst>
      <p:ext uri="{BB962C8B-B14F-4D97-AF65-F5344CB8AC3E}">
        <p14:creationId xmlns:p14="http://schemas.microsoft.com/office/powerpoint/2010/main" val="25493092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949FF11E-2008-4B8C-9092-58D70E35295F}"/>
              </a:ext>
            </a:extLst>
          </p:cNvPr>
          <p:cNvSpPr txBox="1"/>
          <p:nvPr/>
        </p:nvSpPr>
        <p:spPr>
          <a:xfrm>
            <a:off x="401053" y="709408"/>
            <a:ext cx="11373852" cy="4893647"/>
          </a:xfrm>
          <a:prstGeom prst="rect">
            <a:avLst/>
          </a:prstGeom>
          <a:noFill/>
        </p:spPr>
        <p:txBody>
          <a:bodyPr wrap="square">
            <a:spAutoFit/>
          </a:bodyPr>
          <a:lstStyle/>
          <a:p>
            <a:pPr>
              <a:lnSpc>
                <a:spcPct val="150000"/>
              </a:lnSpc>
            </a:pPr>
            <a:r>
              <a:rPr lang="fr-FR" sz="2800" b="1" dirty="0">
                <a:effectLst/>
                <a:latin typeface="Palatino Linotype" panose="02040502050505030304" pitchFamily="18" charset="0"/>
                <a:ea typeface="Times New Roman" panose="02020603050405020304" pitchFamily="18" charset="0"/>
                <a:cs typeface="Times New Roman" panose="02020603050405020304" pitchFamily="18" charset="0"/>
              </a:rPr>
              <a:t>Si le tiers</a:t>
            </a: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n’est pas constaté, le président du conseil municipal est tenu dans un délai de sept (7) jours, d’adresser un rapport à </a:t>
            </a:r>
            <a:r>
              <a:rPr lang="fr-FR" sz="2800" b="1" dirty="0">
                <a:effectLst/>
                <a:latin typeface="Palatino Linotype" panose="02040502050505030304" pitchFamily="18" charset="0"/>
                <a:ea typeface="Times New Roman" panose="02020603050405020304" pitchFamily="18" charset="0"/>
                <a:cs typeface="Times New Roman" panose="02020603050405020304" pitchFamily="18" charset="0"/>
              </a:rPr>
              <a:t>l’autorité de tutelle</a:t>
            </a: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a:t>
            </a:r>
          </a:p>
          <a:p>
            <a:pPr>
              <a:lnSpc>
                <a:spcPct val="150000"/>
              </a:lnSpc>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L’autorité de tutelle dispose d’un délai de soixante jours (60) jours pour parvenir à la conciliation et en cas d’échec, pour engager la procédure de dissolution conformément aux dispositions de l’article 251 du code général des collectivités territoriales.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endParaRPr lang="fr-BF" dirty="0"/>
          </a:p>
        </p:txBody>
      </p:sp>
      <p:sp>
        <p:nvSpPr>
          <p:cNvPr id="4" name="Espace réservé de la date 3">
            <a:extLst>
              <a:ext uri="{FF2B5EF4-FFF2-40B4-BE49-F238E27FC236}">
                <a16:creationId xmlns:a16="http://schemas.microsoft.com/office/drawing/2014/main" id="{C77B9FBA-7515-4DA8-8D61-9D3A380C5BA1}"/>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24274C76-3821-4298-8FED-A30E875099B5}"/>
              </a:ext>
            </a:extLst>
          </p:cNvPr>
          <p:cNvSpPr>
            <a:spLocks noGrp="1"/>
          </p:cNvSpPr>
          <p:nvPr>
            <p:ph type="sldNum" sz="quarter" idx="12"/>
          </p:nvPr>
        </p:nvSpPr>
        <p:spPr/>
        <p:txBody>
          <a:bodyPr/>
          <a:lstStyle/>
          <a:p>
            <a:fld id="{504C41C5-68DA-4643-803F-BBF97C82894D}" type="slidenum">
              <a:rPr lang="fr-BF" smtClean="0"/>
              <a:t>57</a:t>
            </a:fld>
            <a:endParaRPr lang="fr-BF"/>
          </a:p>
        </p:txBody>
      </p:sp>
    </p:spTree>
    <p:extLst>
      <p:ext uri="{BB962C8B-B14F-4D97-AF65-F5344CB8AC3E}">
        <p14:creationId xmlns:p14="http://schemas.microsoft.com/office/powerpoint/2010/main" val="171500344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8BD12061-BBB9-4AEB-B231-F23A19CFF8DC}"/>
              </a:ext>
            </a:extLst>
          </p:cNvPr>
          <p:cNvSpPr txBox="1"/>
          <p:nvPr/>
        </p:nvSpPr>
        <p:spPr>
          <a:xfrm>
            <a:off x="545431" y="128605"/>
            <a:ext cx="11101137" cy="6228052"/>
          </a:xfrm>
          <a:prstGeom prst="rect">
            <a:avLst/>
          </a:prstGeom>
          <a:noFill/>
        </p:spPr>
        <p:txBody>
          <a:bodyPr wrap="square">
            <a:spAutoFit/>
          </a:bodyPr>
          <a:lstStyle/>
          <a:p>
            <a:pPr lvl="0" algn="just">
              <a:lnSpc>
                <a:spcPct val="150000"/>
              </a:lnSpc>
              <a:spcAft>
                <a:spcPts val="1000"/>
              </a:spcAft>
            </a:pPr>
            <a:r>
              <a:rPr lang="fr-FR" sz="2800" b="1" dirty="0">
                <a:effectLst/>
                <a:latin typeface="Palatino Linotype" panose="02040502050505030304" pitchFamily="18" charset="0"/>
                <a:ea typeface="Times New Roman" panose="02020603050405020304" pitchFamily="18" charset="0"/>
                <a:cs typeface="Times New Roman" panose="02020603050405020304" pitchFamily="18" charset="0"/>
              </a:rPr>
              <a:t>4-L’ordre du jour</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L’ordre du jour d’une session est constitué des différentes questions qui sont portées à la connaissance du conseil municipal ou soumises à son examen.</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L’ordre du jour d’une session est proposé par le maire et adopté par le conseil.</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Cependant, il est généralement admis que des questions non inscrites à l’ordre du jour puissent être discutées exceptionnellement avec l’accord du conseil municipal.</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92A78D17-8FE8-4EBE-9945-15E33501A6FC}"/>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D9B65070-256C-46E6-BE86-541A34D6C482}"/>
              </a:ext>
            </a:extLst>
          </p:cNvPr>
          <p:cNvSpPr>
            <a:spLocks noGrp="1"/>
          </p:cNvSpPr>
          <p:nvPr>
            <p:ph type="sldNum" sz="quarter" idx="12"/>
          </p:nvPr>
        </p:nvSpPr>
        <p:spPr/>
        <p:txBody>
          <a:bodyPr/>
          <a:lstStyle/>
          <a:p>
            <a:fld id="{504C41C5-68DA-4643-803F-BBF97C82894D}" type="slidenum">
              <a:rPr lang="fr-BF" smtClean="0"/>
              <a:t>58</a:t>
            </a:fld>
            <a:endParaRPr lang="fr-BF"/>
          </a:p>
        </p:txBody>
      </p:sp>
    </p:spTree>
    <p:extLst>
      <p:ext uri="{BB962C8B-B14F-4D97-AF65-F5344CB8AC3E}">
        <p14:creationId xmlns:p14="http://schemas.microsoft.com/office/powerpoint/2010/main" val="241710951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BC4B683F-2915-4B3F-8F3F-A2A34C3FE694}"/>
              </a:ext>
            </a:extLst>
          </p:cNvPr>
          <p:cNvSpPr txBox="1"/>
          <p:nvPr/>
        </p:nvSpPr>
        <p:spPr>
          <a:xfrm>
            <a:off x="368969" y="192505"/>
            <a:ext cx="11518232" cy="6356292"/>
          </a:xfrm>
          <a:prstGeom prst="rect">
            <a:avLst/>
          </a:prstGeom>
          <a:noFill/>
        </p:spPr>
        <p:txBody>
          <a:bodyPr wrap="square">
            <a:spAutoFit/>
          </a:bodyPr>
          <a:lstStyle/>
          <a:p>
            <a:pPr lvl="0" algn="just">
              <a:lnSpc>
                <a:spcPct val="150000"/>
              </a:lnSpc>
              <a:spcAft>
                <a:spcPts val="1000"/>
              </a:spcAft>
            </a:pPr>
            <a:r>
              <a:rPr lang="fr-FR" sz="2800" b="1" dirty="0">
                <a:effectLst/>
                <a:latin typeface="Palatino Linotype" panose="02040502050505030304" pitchFamily="18" charset="0"/>
                <a:ea typeface="Times New Roman" panose="02020603050405020304" pitchFamily="18" charset="0"/>
                <a:cs typeface="Times New Roman" panose="02020603050405020304" pitchFamily="18" charset="0"/>
              </a:rPr>
              <a:t>5-Le lieu des sessions</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Les sessions du conseil municipal se tiennent à la mairie qui est le siège des services de la commune et du conseil municipal.</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Cependant, en cas de nécessité, elles peuvent se tenir en tout autre lieu sur décision du conseil municipal.</a:t>
            </a:r>
          </a:p>
          <a:p>
            <a:pPr lvl="0" algn="just">
              <a:lnSpc>
                <a:spcPct val="150000"/>
              </a:lnSpc>
              <a:spcAft>
                <a:spcPts val="1000"/>
              </a:spcAft>
            </a:pPr>
            <a:r>
              <a:rPr lang="fr-FR" sz="2800" b="1" dirty="0">
                <a:effectLst/>
                <a:latin typeface="Palatino Linotype" panose="02040502050505030304" pitchFamily="18" charset="0"/>
                <a:ea typeface="Times New Roman" panose="02020603050405020304" pitchFamily="18" charset="0"/>
                <a:cs typeface="Times New Roman" panose="02020603050405020304" pitchFamily="18" charset="0"/>
              </a:rPr>
              <a:t>6-La présidence des séances et la police des débats</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Le maire préside les séances du conseil municipal et assure la police des débats, sauf dans les séances où son compte administratif est débattu. Dans ce cas le conseil élit un président de séance qui préside aux débats.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04FA193A-3044-4905-9B58-C37C9502853C}"/>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59B6286E-3026-477C-B87F-22F352383084}"/>
              </a:ext>
            </a:extLst>
          </p:cNvPr>
          <p:cNvSpPr>
            <a:spLocks noGrp="1"/>
          </p:cNvSpPr>
          <p:nvPr>
            <p:ph type="sldNum" sz="quarter" idx="12"/>
          </p:nvPr>
        </p:nvSpPr>
        <p:spPr/>
        <p:txBody>
          <a:bodyPr/>
          <a:lstStyle/>
          <a:p>
            <a:fld id="{504C41C5-68DA-4643-803F-BBF97C82894D}" type="slidenum">
              <a:rPr lang="fr-BF" smtClean="0"/>
              <a:t>59</a:t>
            </a:fld>
            <a:endParaRPr lang="fr-BF"/>
          </a:p>
        </p:txBody>
      </p:sp>
    </p:spTree>
    <p:extLst>
      <p:ext uri="{BB962C8B-B14F-4D97-AF65-F5344CB8AC3E}">
        <p14:creationId xmlns:p14="http://schemas.microsoft.com/office/powerpoint/2010/main" val="3561295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4D0D8D23-7839-4C35-BF53-201BB4FF35D8}"/>
              </a:ext>
            </a:extLst>
          </p:cNvPr>
          <p:cNvSpPr txBox="1"/>
          <p:nvPr/>
        </p:nvSpPr>
        <p:spPr>
          <a:xfrm>
            <a:off x="320842" y="1100734"/>
            <a:ext cx="11550316" cy="7760138"/>
          </a:xfrm>
          <a:prstGeom prst="rect">
            <a:avLst/>
          </a:prstGeom>
          <a:noFill/>
        </p:spPr>
        <p:txBody>
          <a:bodyPr wrap="square">
            <a:spAutoFit/>
          </a:bodyPr>
          <a:lstStyle/>
          <a:p>
            <a:pPr algn="just">
              <a:lnSpc>
                <a:spcPct val="150000"/>
              </a:lnSpc>
              <a:spcAft>
                <a:spcPts val="1000"/>
              </a:spcAft>
            </a:pPr>
            <a:r>
              <a:rPr lang="fr-FR" sz="2800" dirty="0">
                <a:solidFill>
                  <a:srgbClr val="000000"/>
                </a:solidFill>
                <a:effectLst/>
                <a:latin typeface="Palatino Linotype" panose="02040502050505030304" pitchFamily="18" charset="0"/>
                <a:ea typeface="Times New Roman" panose="02020603050405020304" pitchFamily="18" charset="0"/>
                <a:cs typeface="Arial" panose="020B0604020202020204" pitchFamily="34" charset="0"/>
              </a:rPr>
              <a:t>La décentralisation est un transfert de pouvoir, de compétences et de ressources à des collectivités territoriales (les communes et les régions). Ces collectivités sont autonomes et peuvent décider sur les affaires locales dans le respect de la loi. </a:t>
            </a:r>
          </a:p>
          <a:p>
            <a:pPr algn="just">
              <a:lnSpc>
                <a:spcPct val="150000"/>
              </a:lnSpc>
              <a:spcAft>
                <a:spcPts val="1000"/>
              </a:spcAft>
            </a:pPr>
            <a:r>
              <a:rPr lang="fr-FR" sz="2800" dirty="0">
                <a:solidFill>
                  <a:srgbClr val="000000"/>
                </a:solidFill>
                <a:effectLst/>
                <a:latin typeface="Palatino Linotype" panose="02040502050505030304" pitchFamily="18" charset="0"/>
                <a:ea typeface="Times New Roman" panose="02020603050405020304" pitchFamily="18" charset="0"/>
                <a:cs typeface="Arial" panose="020B0604020202020204" pitchFamily="34" charset="0"/>
              </a:rPr>
              <a:t>L’objectif est de stimuler le développement local et d’enraciner la démocratie à la base. </a:t>
            </a:r>
          </a:p>
          <a:p>
            <a:pPr algn="just">
              <a:lnSpc>
                <a:spcPct val="150000"/>
              </a:lnSpc>
              <a:spcAft>
                <a:spcPts val="1000"/>
              </a:spcAft>
            </a:pPr>
            <a:r>
              <a:rPr lang="fr-FR" sz="2800" dirty="0">
                <a:solidFill>
                  <a:srgbClr val="000000"/>
                </a:solidFill>
                <a:effectLst/>
                <a:latin typeface="Palatino Linotype" panose="02040502050505030304" pitchFamily="18" charset="0"/>
                <a:ea typeface="Times New Roman" panose="02020603050405020304" pitchFamily="18" charset="0"/>
                <a:cs typeface="Arial" panose="020B0604020202020204" pitchFamily="34" charset="0"/>
              </a:rPr>
              <a:t>Mais avant tout il convient de se familiariser avec certaines notions de base.</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endParaRPr lang="fr-BF" sz="2800" dirty="0">
              <a:effectLst/>
              <a:latin typeface="Arial Rounded MT Bold" panose="020F0704030504030204" pitchFamily="34"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solidFill>
                  <a:srgbClr val="000000"/>
                </a:solidFill>
                <a:effectLst/>
                <a:latin typeface="Arial Rounded MT Bold" panose="020F0704030504030204" pitchFamily="34" charset="0"/>
                <a:ea typeface="Times New Roman" panose="02020603050405020304" pitchFamily="18" charset="0"/>
                <a:cs typeface="Arial" panose="020B0604020202020204" pitchFamily="34" charset="0"/>
              </a:rPr>
              <a:t> </a:t>
            </a:r>
            <a:endParaRPr lang="fr-BF" sz="2800" dirty="0">
              <a:effectLst/>
              <a:latin typeface="Arial Rounded MT Bold" panose="020F0704030504030204" pitchFamily="34" charset="0"/>
              <a:ea typeface="Times New Roman" panose="02020603050405020304" pitchFamily="18" charset="0"/>
              <a:cs typeface="Times New Roman" panose="02020603050405020304" pitchFamily="18" charset="0"/>
            </a:endParaRPr>
          </a:p>
          <a:p>
            <a:pPr marL="342900" lvl="0" indent="-342900">
              <a:lnSpc>
                <a:spcPct val="150000"/>
              </a:lnSpc>
              <a:spcAft>
                <a:spcPts val="1000"/>
              </a:spcAft>
              <a:buFont typeface="Symbol" panose="05050102010706020507" pitchFamily="18" charset="2"/>
              <a:buBlip>
                <a:blip r:embed="rId3"/>
              </a:buBlip>
            </a:pPr>
            <a:endParaRPr lang="fr-BF" sz="2800" dirty="0">
              <a:effectLst/>
              <a:latin typeface="Arial Rounded MT Bold" panose="020F0704030504030204" pitchFamily="34" charset="0"/>
              <a:ea typeface="Times New Roman" panose="02020603050405020304" pitchFamily="18" charset="0"/>
              <a:cs typeface="Times New Roman" panose="02020603050405020304" pitchFamily="18" charset="0"/>
            </a:endParaRPr>
          </a:p>
        </p:txBody>
      </p:sp>
      <p:sp>
        <p:nvSpPr>
          <p:cNvPr id="4" name="Rectangle 3">
            <a:extLst>
              <a:ext uri="{FF2B5EF4-FFF2-40B4-BE49-F238E27FC236}">
                <a16:creationId xmlns:a16="http://schemas.microsoft.com/office/drawing/2014/main" id="{0FDADF5F-2B7C-446C-96DD-33C95FEECC54}"/>
              </a:ext>
            </a:extLst>
          </p:cNvPr>
          <p:cNvSpPr/>
          <p:nvPr/>
        </p:nvSpPr>
        <p:spPr>
          <a:xfrm>
            <a:off x="1042737" y="250503"/>
            <a:ext cx="10555705" cy="850231"/>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gn="ctr">
              <a:spcAft>
                <a:spcPts val="1000"/>
              </a:spcAft>
            </a:pPr>
            <a:r>
              <a:rPr lang="fr-FR" sz="2400" kern="1600" dirty="0">
                <a:effectLst/>
                <a:latin typeface="Arial Rounded MT Bold" panose="020F0704030504030204" pitchFamily="34" charset="0"/>
                <a:ea typeface="Times New Roman" panose="02020603050405020304" pitchFamily="18" charset="0"/>
                <a:cs typeface="Times New Roman" panose="02020603050405020304" pitchFamily="18" charset="0"/>
              </a:rPr>
              <a:t>CHAPITRE I : GÉNÉRALITÉS SUR LA DÉCENTRALISATION ET LA DÉCONCENTRATION</a:t>
            </a:r>
          </a:p>
        </p:txBody>
      </p:sp>
      <p:sp>
        <p:nvSpPr>
          <p:cNvPr id="5" name="Espace réservé de la date 4">
            <a:extLst>
              <a:ext uri="{FF2B5EF4-FFF2-40B4-BE49-F238E27FC236}">
                <a16:creationId xmlns:a16="http://schemas.microsoft.com/office/drawing/2014/main" id="{4F371380-9520-4908-AB3B-F2AC6DB4F248}"/>
              </a:ext>
            </a:extLst>
          </p:cNvPr>
          <p:cNvSpPr>
            <a:spLocks noGrp="1"/>
          </p:cNvSpPr>
          <p:nvPr>
            <p:ph type="dt" sz="half" idx="10"/>
          </p:nvPr>
        </p:nvSpPr>
        <p:spPr/>
        <p:txBody>
          <a:bodyPr/>
          <a:lstStyle/>
          <a:p>
            <a:r>
              <a:rPr lang="fr-BF"/>
              <a:t>30/05/2022</a:t>
            </a:r>
          </a:p>
        </p:txBody>
      </p:sp>
      <p:sp>
        <p:nvSpPr>
          <p:cNvPr id="6" name="Espace réservé du numéro de diapositive 5">
            <a:extLst>
              <a:ext uri="{FF2B5EF4-FFF2-40B4-BE49-F238E27FC236}">
                <a16:creationId xmlns:a16="http://schemas.microsoft.com/office/drawing/2014/main" id="{A1A51B8A-3518-413E-900F-D44B5D023019}"/>
              </a:ext>
            </a:extLst>
          </p:cNvPr>
          <p:cNvSpPr>
            <a:spLocks noGrp="1"/>
          </p:cNvSpPr>
          <p:nvPr>
            <p:ph type="sldNum" sz="quarter" idx="12"/>
          </p:nvPr>
        </p:nvSpPr>
        <p:spPr/>
        <p:txBody>
          <a:bodyPr/>
          <a:lstStyle/>
          <a:p>
            <a:fld id="{504C41C5-68DA-4643-803F-BBF97C82894D}" type="slidenum">
              <a:rPr lang="fr-BF" smtClean="0"/>
              <a:t>6</a:t>
            </a:fld>
            <a:endParaRPr lang="fr-BF"/>
          </a:p>
        </p:txBody>
      </p:sp>
    </p:spTree>
    <p:extLst>
      <p:ext uri="{BB962C8B-B14F-4D97-AF65-F5344CB8AC3E}">
        <p14:creationId xmlns:p14="http://schemas.microsoft.com/office/powerpoint/2010/main" val="421359006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7FBBA14B-705D-4D5A-8E3F-C1FDB6D2042B}"/>
              </a:ext>
            </a:extLst>
          </p:cNvPr>
          <p:cNvSpPr txBox="1"/>
          <p:nvPr/>
        </p:nvSpPr>
        <p:spPr>
          <a:xfrm>
            <a:off x="224590" y="138687"/>
            <a:ext cx="11389895" cy="7569957"/>
          </a:xfrm>
          <a:prstGeom prst="rect">
            <a:avLst/>
          </a:prstGeom>
          <a:noFill/>
        </p:spPr>
        <p:txBody>
          <a:bodyPr wrap="square">
            <a:spAutoFit/>
          </a:bodyPr>
          <a:lstStyle/>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Toutefois, le maire même s’il n’est plus en activité, peut assister aux débats mais doit se retirer au moment des votes.</a:t>
            </a:r>
          </a:p>
          <a:p>
            <a:pPr lvl="0" algn="just">
              <a:lnSpc>
                <a:spcPct val="150000"/>
              </a:lnSpc>
              <a:spcAft>
                <a:spcPts val="1000"/>
              </a:spcAft>
            </a:pPr>
            <a:r>
              <a:rPr lang="fr-FR" sz="2800" b="1" dirty="0">
                <a:effectLst/>
                <a:latin typeface="Palatino Linotype" panose="02040502050505030304" pitchFamily="18" charset="0"/>
                <a:ea typeface="Times New Roman" panose="02020603050405020304" pitchFamily="18" charset="0"/>
                <a:cs typeface="Times New Roman" panose="02020603050405020304" pitchFamily="18" charset="0"/>
              </a:rPr>
              <a:t>7-Le secrétariat de séance</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Au début de chaque session et pour sa durée, le conseil municipal nomme un ou plusieurs de ses membres pour assurer le secrétariat de séance.</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En cas de nécessité, le secrétariat peut être assisté par des auxiliaires désignés par le conseil en dehors de ses membres. Ceux-ci assistent aux séances sans participer aux débats.</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endParaRPr lang="fr-FR" sz="1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869AE893-ACAE-4563-9352-6E37366D0E74}"/>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69A58887-CB84-49DF-93E3-3FCB3C114086}"/>
              </a:ext>
            </a:extLst>
          </p:cNvPr>
          <p:cNvSpPr>
            <a:spLocks noGrp="1"/>
          </p:cNvSpPr>
          <p:nvPr>
            <p:ph type="sldNum" sz="quarter" idx="12"/>
          </p:nvPr>
        </p:nvSpPr>
        <p:spPr/>
        <p:txBody>
          <a:bodyPr/>
          <a:lstStyle/>
          <a:p>
            <a:fld id="{504C41C5-68DA-4643-803F-BBF97C82894D}" type="slidenum">
              <a:rPr lang="fr-BF" smtClean="0"/>
              <a:t>60</a:t>
            </a:fld>
            <a:endParaRPr lang="fr-BF"/>
          </a:p>
        </p:txBody>
      </p:sp>
    </p:spTree>
    <p:extLst>
      <p:ext uri="{BB962C8B-B14F-4D97-AF65-F5344CB8AC3E}">
        <p14:creationId xmlns:p14="http://schemas.microsoft.com/office/powerpoint/2010/main" val="232034995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6A1CDB4E-79A6-42BD-BDD0-BEDCF393A9C8}"/>
              </a:ext>
            </a:extLst>
          </p:cNvPr>
          <p:cNvSpPr txBox="1"/>
          <p:nvPr/>
        </p:nvSpPr>
        <p:spPr>
          <a:xfrm>
            <a:off x="625643" y="80211"/>
            <a:ext cx="11421978" cy="6484532"/>
          </a:xfrm>
          <a:prstGeom prst="rect">
            <a:avLst/>
          </a:prstGeom>
          <a:noFill/>
        </p:spPr>
        <p:txBody>
          <a:bodyPr wrap="square">
            <a:spAutoFit/>
          </a:bodyPr>
          <a:lstStyle/>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Les secrétaires de séance sont chargés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Symbol" panose="05050102010706020507" pitchFamily="18" charset="2"/>
              <a:buChar char=""/>
              <a:tabLst>
                <a:tab pos="228600" algn="l"/>
              </a:tabLs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de prendre note des débats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Symbol" panose="05050102010706020507" pitchFamily="18" charset="2"/>
              <a:buChar char=""/>
              <a:tabLst>
                <a:tab pos="228600" algn="l"/>
              </a:tabLs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d’établir les projets de comptes rendus ou procès-verbaux des séances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Symbol" panose="05050102010706020507" pitchFamily="18" charset="2"/>
              <a:buChar char=""/>
              <a:tabLst>
                <a:tab pos="228600" algn="l"/>
              </a:tabLs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de transcrire les délibérations par ordre chronologique sur un registre ouvert à cet effet.</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b="1" u="sng" dirty="0">
                <a:effectLst/>
                <a:latin typeface="Palatino Linotype" panose="02040502050505030304" pitchFamily="18" charset="0"/>
                <a:ea typeface="Times New Roman" panose="02020603050405020304" pitchFamily="18" charset="0"/>
                <a:cs typeface="Times New Roman" panose="02020603050405020304" pitchFamily="18" charset="0"/>
              </a:rPr>
              <a:t>N.B</a:t>
            </a: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 Le registre des délibérations doit être coté et paraphé au début de la mandature par le représentant de l’Etat.</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6268EEA0-D5DF-43A4-94AB-691C70DECD56}"/>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7D4C8887-517C-47FE-97BA-2708E0D1FC2B}"/>
              </a:ext>
            </a:extLst>
          </p:cNvPr>
          <p:cNvSpPr>
            <a:spLocks noGrp="1"/>
          </p:cNvSpPr>
          <p:nvPr>
            <p:ph type="sldNum" sz="quarter" idx="12"/>
          </p:nvPr>
        </p:nvSpPr>
        <p:spPr/>
        <p:txBody>
          <a:bodyPr/>
          <a:lstStyle/>
          <a:p>
            <a:fld id="{504C41C5-68DA-4643-803F-BBF97C82894D}" type="slidenum">
              <a:rPr lang="fr-BF" smtClean="0"/>
              <a:t>61</a:t>
            </a:fld>
            <a:endParaRPr lang="fr-BF"/>
          </a:p>
        </p:txBody>
      </p:sp>
    </p:spTree>
    <p:extLst>
      <p:ext uri="{BB962C8B-B14F-4D97-AF65-F5344CB8AC3E}">
        <p14:creationId xmlns:p14="http://schemas.microsoft.com/office/powerpoint/2010/main" val="185274889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1A93E915-031B-4435-8876-5F3234032078}"/>
              </a:ext>
            </a:extLst>
          </p:cNvPr>
          <p:cNvSpPr txBox="1"/>
          <p:nvPr/>
        </p:nvSpPr>
        <p:spPr>
          <a:xfrm>
            <a:off x="393032" y="0"/>
            <a:ext cx="11405936" cy="6228052"/>
          </a:xfrm>
          <a:prstGeom prst="rect">
            <a:avLst/>
          </a:prstGeom>
          <a:noFill/>
        </p:spPr>
        <p:txBody>
          <a:bodyPr wrap="square">
            <a:spAutoFit/>
          </a:bodyPr>
          <a:lstStyle/>
          <a:p>
            <a:pPr lvl="0" algn="just">
              <a:lnSpc>
                <a:spcPct val="150000"/>
              </a:lnSpc>
              <a:spcAft>
                <a:spcPts val="1000"/>
              </a:spcAft>
            </a:pPr>
            <a:r>
              <a:rPr lang="fr-FR" sz="2800" b="1" dirty="0">
                <a:latin typeface="Palatino Linotype" panose="02040502050505030304" pitchFamily="18" charset="0"/>
                <a:ea typeface="Times New Roman" panose="02020603050405020304" pitchFamily="18" charset="0"/>
                <a:cs typeface="Times New Roman" panose="02020603050405020304" pitchFamily="18" charset="0"/>
              </a:rPr>
              <a:t>8</a:t>
            </a:r>
            <a:r>
              <a:rPr lang="fr-FR" sz="2800" b="1" dirty="0">
                <a:effectLst/>
                <a:latin typeface="Palatino Linotype" panose="02040502050505030304" pitchFamily="18" charset="0"/>
                <a:ea typeface="Times New Roman" panose="02020603050405020304" pitchFamily="18" charset="0"/>
                <a:cs typeface="Times New Roman" panose="02020603050405020304" pitchFamily="18" charset="0"/>
              </a:rPr>
              <a:t>-Les séances publiques et les séances à huis clos</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En général, les séances du conseil municipal sont publiques, c’est-à-dire que tout habitant de la commune peut, s’il le souhaite, y assister sans pouvoir toutefois prendre part aux débats.</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La publicité des séances du conseil municipal est un élément important du droit à l’information sur la gestion des affaires locales reconnu aux habitants de la commune.</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Cependant, le conseil peut décider de siéger à huis clos sur tout ou partie de son ordre du jour.</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3CEAA058-EB89-4314-A6C9-7C0BD9ACA154}"/>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4FD18A76-C38C-4CCD-8959-CB0596F37DB9}"/>
              </a:ext>
            </a:extLst>
          </p:cNvPr>
          <p:cNvSpPr>
            <a:spLocks noGrp="1"/>
          </p:cNvSpPr>
          <p:nvPr>
            <p:ph type="sldNum" sz="quarter" idx="12"/>
          </p:nvPr>
        </p:nvSpPr>
        <p:spPr/>
        <p:txBody>
          <a:bodyPr/>
          <a:lstStyle/>
          <a:p>
            <a:fld id="{504C41C5-68DA-4643-803F-BBF97C82894D}" type="slidenum">
              <a:rPr lang="fr-BF" smtClean="0"/>
              <a:t>62</a:t>
            </a:fld>
            <a:endParaRPr lang="fr-BF"/>
          </a:p>
        </p:txBody>
      </p:sp>
    </p:spTree>
    <p:extLst>
      <p:ext uri="{BB962C8B-B14F-4D97-AF65-F5344CB8AC3E}">
        <p14:creationId xmlns:p14="http://schemas.microsoft.com/office/powerpoint/2010/main" val="227299943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BA854A38-9E00-4259-BC69-C56084D8E4FC}"/>
              </a:ext>
            </a:extLst>
          </p:cNvPr>
          <p:cNvSpPr txBox="1"/>
          <p:nvPr/>
        </p:nvSpPr>
        <p:spPr>
          <a:xfrm>
            <a:off x="288758" y="-16382"/>
            <a:ext cx="11293642" cy="6874382"/>
          </a:xfrm>
          <a:prstGeom prst="rect">
            <a:avLst/>
          </a:prstGeom>
          <a:noFill/>
        </p:spPr>
        <p:txBody>
          <a:bodyPr wrap="square">
            <a:spAutoFit/>
          </a:bodyPr>
          <a:lstStyle/>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La décision de siéger à huis clos sur tout ou partie de son ordre du jour est prise à la majorité simple des membres présents du conseil en début de séance.</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lvl="0" algn="just">
              <a:lnSpc>
                <a:spcPct val="150000"/>
              </a:lnSpc>
              <a:spcAft>
                <a:spcPts val="1000"/>
              </a:spcAft>
            </a:pPr>
            <a:r>
              <a:rPr lang="fr-FR" sz="2800" b="1" dirty="0">
                <a:effectLst/>
                <a:latin typeface="Palatino Linotype" panose="02040502050505030304" pitchFamily="18" charset="0"/>
                <a:ea typeface="Times New Roman" panose="02020603050405020304" pitchFamily="18" charset="0"/>
                <a:cs typeface="Times New Roman" panose="02020603050405020304" pitchFamily="18" charset="0"/>
              </a:rPr>
              <a:t>9-Les absences et les procurations</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Au début de chaque session municipale, la présence des membres est constatée par appel nominatif pour vérifier les présences, les absences excusées, les procurations et apprécier le quorum.</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Une procuration est un pouvoir donné par un conseiller absent à un autre conseiller pour voter en ses lieu et place. La procuration doit respecter les conditions suivantes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5EEC80C0-7D02-4CF2-A4E0-33984701AE4B}"/>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791D4623-70B5-4B6C-979B-17F5D7A3D09C}"/>
              </a:ext>
            </a:extLst>
          </p:cNvPr>
          <p:cNvSpPr>
            <a:spLocks noGrp="1"/>
          </p:cNvSpPr>
          <p:nvPr>
            <p:ph type="sldNum" sz="quarter" idx="12"/>
          </p:nvPr>
        </p:nvSpPr>
        <p:spPr/>
        <p:txBody>
          <a:bodyPr/>
          <a:lstStyle/>
          <a:p>
            <a:fld id="{504C41C5-68DA-4643-803F-BBF97C82894D}" type="slidenum">
              <a:rPr lang="fr-BF" smtClean="0"/>
              <a:t>63</a:t>
            </a:fld>
            <a:endParaRPr lang="fr-BF"/>
          </a:p>
        </p:txBody>
      </p:sp>
    </p:spTree>
    <p:extLst>
      <p:ext uri="{BB962C8B-B14F-4D97-AF65-F5344CB8AC3E}">
        <p14:creationId xmlns:p14="http://schemas.microsoft.com/office/powerpoint/2010/main" val="23076379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7452075-46F4-4EB3-B13A-8549AA8515A4}"/>
              </a:ext>
            </a:extLst>
          </p:cNvPr>
          <p:cNvSpPr txBox="1"/>
          <p:nvPr/>
        </p:nvSpPr>
        <p:spPr>
          <a:xfrm>
            <a:off x="160422" y="0"/>
            <a:ext cx="11341768" cy="5709961"/>
          </a:xfrm>
          <a:prstGeom prst="rect">
            <a:avLst/>
          </a:prstGeom>
          <a:noFill/>
        </p:spPr>
        <p:txBody>
          <a:bodyPr wrap="square">
            <a:spAutoFit/>
          </a:bodyPr>
          <a:lstStyle/>
          <a:p>
            <a:pPr marL="342900" lvl="0" indent="-342900" algn="just">
              <a:lnSpc>
                <a:spcPct val="150000"/>
              </a:lnSpc>
              <a:spcAft>
                <a:spcPts val="1000"/>
              </a:spcAft>
              <a:buFont typeface="Symbol" panose="05050102010706020507" pitchFamily="18" charset="2"/>
              <a:buChar char=""/>
              <a:tabLst>
                <a:tab pos="228600" algn="l"/>
              </a:tabLs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elle doit être écrite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Symbol" panose="05050102010706020507" pitchFamily="18" charset="2"/>
              <a:buChar char=""/>
              <a:tabLst>
                <a:tab pos="228600" algn="l"/>
              </a:tabLs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un même conseiller ne peut être porteur que d’une seule procuration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Symbol" panose="05050102010706020507" pitchFamily="18" charset="2"/>
              <a:buChar char=""/>
              <a:tabLst>
                <a:tab pos="228600" algn="l"/>
              </a:tabLs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une procuration n’est valable que pour une session. Elle ne peut servir pour le décompte du quorum de la session. Elle ne sert que pour le vote.</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nSpc>
                <a:spcPct val="150000"/>
              </a:lnSpc>
              <a:spcAft>
                <a:spcPts val="1000"/>
              </a:spcAft>
            </a:pPr>
            <a:r>
              <a:rPr lang="fr-FR" sz="2800" b="1" spc="15"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10-</a:t>
            </a:r>
            <a:r>
              <a:rPr lang="x-none" sz="2800" b="1" spc="15"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Les délibérations du conseil municipal</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Symbol" panose="05050102010706020507" pitchFamily="18" charset="2"/>
              <a:buChar char=""/>
            </a:pPr>
            <a:r>
              <a:rPr lang="fr-FR" sz="2800" b="1" dirty="0">
                <a:effectLst/>
                <a:latin typeface="Palatino Linotype" panose="02040502050505030304" pitchFamily="18" charset="0"/>
                <a:ea typeface="Times New Roman" panose="02020603050405020304" pitchFamily="18" charset="0"/>
                <a:cs typeface="Times New Roman" panose="02020603050405020304" pitchFamily="18" charset="0"/>
              </a:rPr>
              <a:t>Les modes de scrutins</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F74BD3A7-4B63-4795-BB39-6A9BAACAC787}"/>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8F9CF861-C201-4AB8-BF26-984F742066EA}"/>
              </a:ext>
            </a:extLst>
          </p:cNvPr>
          <p:cNvSpPr>
            <a:spLocks noGrp="1"/>
          </p:cNvSpPr>
          <p:nvPr>
            <p:ph type="sldNum" sz="quarter" idx="12"/>
          </p:nvPr>
        </p:nvSpPr>
        <p:spPr/>
        <p:txBody>
          <a:bodyPr/>
          <a:lstStyle/>
          <a:p>
            <a:fld id="{504C41C5-68DA-4643-803F-BBF97C82894D}" type="slidenum">
              <a:rPr lang="fr-BF" smtClean="0"/>
              <a:t>64</a:t>
            </a:fld>
            <a:endParaRPr lang="fr-BF"/>
          </a:p>
        </p:txBody>
      </p:sp>
    </p:spTree>
    <p:extLst>
      <p:ext uri="{BB962C8B-B14F-4D97-AF65-F5344CB8AC3E}">
        <p14:creationId xmlns:p14="http://schemas.microsoft.com/office/powerpoint/2010/main" val="82679613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1F9F1AA-E9F2-43D5-90E7-1BFBB8AC7B68}"/>
              </a:ext>
            </a:extLst>
          </p:cNvPr>
          <p:cNvSpPr txBox="1"/>
          <p:nvPr/>
        </p:nvSpPr>
        <p:spPr>
          <a:xfrm>
            <a:off x="216568" y="0"/>
            <a:ext cx="11758864" cy="6874382"/>
          </a:xfrm>
          <a:prstGeom prst="rect">
            <a:avLst/>
          </a:prstGeom>
          <a:noFill/>
        </p:spPr>
        <p:txBody>
          <a:bodyPr wrap="square">
            <a:spAutoFit/>
          </a:bodyPr>
          <a:lstStyle/>
          <a:p>
            <a:pPr marL="342900" lvl="0" indent="-342900" algn="just">
              <a:lnSpc>
                <a:spcPct val="150000"/>
              </a:lnSpc>
              <a:spcAft>
                <a:spcPts val="1000"/>
              </a:spcAft>
              <a:buFont typeface="Symbol" panose="05050102010706020507" pitchFamily="18" charset="2"/>
              <a:buChar char=""/>
            </a:pPr>
            <a:r>
              <a:rPr lang="fr-FR" sz="2800" b="1" dirty="0">
                <a:effectLst/>
                <a:latin typeface="Palatino Linotype" panose="02040502050505030304" pitchFamily="18" charset="0"/>
                <a:ea typeface="Times New Roman" panose="02020603050405020304" pitchFamily="18" charset="0"/>
                <a:cs typeface="Times New Roman" panose="02020603050405020304" pitchFamily="18" charset="0"/>
              </a:rPr>
              <a:t>Les modes de scrutins</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Les délibérations peuvent se prendre soit au scrutin public, soit au scrutin secret.</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Le scrutin public est un vote dans lequel le choix fait par les votants est manifesté et connu publiquement. C’est le cas lorsque le vote est fait à main levée ou par alignement à la queue leu leu.</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Le scrutin secret est un vote où le choix fait par les votants n’est pas connu publiquement. Ce scrutin est organisé toutes les fois qu’il s’agit de procéder à une élection ou quand le 1/3 des membres présents du conseil le réclame.</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F8F1DDD0-1919-4318-9C1B-18F949EC7A1D}"/>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33E0849B-5518-401B-AE96-8616E4D10A1A}"/>
              </a:ext>
            </a:extLst>
          </p:cNvPr>
          <p:cNvSpPr>
            <a:spLocks noGrp="1"/>
          </p:cNvSpPr>
          <p:nvPr>
            <p:ph type="sldNum" sz="quarter" idx="12"/>
          </p:nvPr>
        </p:nvSpPr>
        <p:spPr/>
        <p:txBody>
          <a:bodyPr/>
          <a:lstStyle/>
          <a:p>
            <a:fld id="{504C41C5-68DA-4643-803F-BBF97C82894D}" type="slidenum">
              <a:rPr lang="fr-BF" smtClean="0"/>
              <a:t>65</a:t>
            </a:fld>
            <a:endParaRPr lang="fr-BF"/>
          </a:p>
        </p:txBody>
      </p:sp>
    </p:spTree>
    <p:extLst>
      <p:ext uri="{BB962C8B-B14F-4D97-AF65-F5344CB8AC3E}">
        <p14:creationId xmlns:p14="http://schemas.microsoft.com/office/powerpoint/2010/main" val="83569432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F9C44F06-2F93-4E21-B769-A3E6B0D7AD16}"/>
              </a:ext>
            </a:extLst>
          </p:cNvPr>
          <p:cNvSpPr txBox="1"/>
          <p:nvPr/>
        </p:nvSpPr>
        <p:spPr>
          <a:xfrm>
            <a:off x="433137" y="0"/>
            <a:ext cx="11550316" cy="5849935"/>
          </a:xfrm>
          <a:prstGeom prst="rect">
            <a:avLst/>
          </a:prstGeom>
          <a:noFill/>
        </p:spPr>
        <p:txBody>
          <a:bodyPr wrap="square">
            <a:spAutoFit/>
          </a:bodyPr>
          <a:lstStyle/>
          <a:p>
            <a:pPr marL="342900" lvl="0" indent="-342900" algn="just">
              <a:spcAft>
                <a:spcPts val="1000"/>
              </a:spcAft>
              <a:buFont typeface="Symbol" panose="05050102010706020507" pitchFamily="18" charset="2"/>
              <a:buChar char=""/>
            </a:pPr>
            <a:r>
              <a:rPr lang="fr-FR" sz="2800" b="1" dirty="0">
                <a:effectLst/>
                <a:latin typeface="Palatino Linotype" panose="02040502050505030304" pitchFamily="18" charset="0"/>
                <a:ea typeface="Times New Roman" panose="02020603050405020304" pitchFamily="18" charset="0"/>
                <a:cs typeface="Times New Roman" panose="02020603050405020304" pitchFamily="18" charset="0"/>
              </a:rPr>
              <a:t>Les modalités d’adoption des délibérations</a:t>
            </a:r>
          </a:p>
          <a:p>
            <a:pPr marL="342900" lvl="0" indent="-342900" algn="just">
              <a:spcAft>
                <a:spcPts val="1000"/>
              </a:spcAft>
              <a:buFont typeface="Symbol" panose="05050102010706020507" pitchFamily="18" charset="2"/>
              <a:buChar char=""/>
            </a:pP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Une délibération peut être adoptée à l’unanimité, à la majorité absolue, ou à la majorité simple. Par rapport au vote, les conseillers empêchés qui ont donné mandat à un autre conseiller sont considérés comme votants.</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En cas de partage des voix, la délibération ou la décision n’est pas adoptée</a:t>
            </a:r>
            <a:r>
              <a:rPr lang="fr-FR"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BF"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spcAft>
                <a:spcPts val="1000"/>
              </a:spcAft>
              <a:buFont typeface="Symbol" panose="05050102010706020507" pitchFamily="18" charset="2"/>
              <a:buChar char=""/>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fr-FR" sz="2800" b="1" dirty="0">
                <a:effectLst/>
                <a:latin typeface="Palatino Linotype" panose="02040502050505030304" pitchFamily="18" charset="0"/>
                <a:ea typeface="Times New Roman" panose="02020603050405020304" pitchFamily="18" charset="0"/>
                <a:cs typeface="Times New Roman" panose="02020603050405020304" pitchFamily="18" charset="0"/>
              </a:rPr>
              <a:t>Les conditions d’entrée en vigueur des délibérations</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Les  délibérations ne sont exécutoires qu’après la réunion d’un certain nombre de conditions.</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endParaRPr lang="fr-BF"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218D8499-5BA2-404B-A636-37E8F635A9ED}"/>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EDC7747B-B024-42C8-8FCF-F1F53354ACF4}"/>
              </a:ext>
            </a:extLst>
          </p:cNvPr>
          <p:cNvSpPr>
            <a:spLocks noGrp="1"/>
          </p:cNvSpPr>
          <p:nvPr>
            <p:ph type="sldNum" sz="quarter" idx="12"/>
          </p:nvPr>
        </p:nvSpPr>
        <p:spPr/>
        <p:txBody>
          <a:bodyPr/>
          <a:lstStyle/>
          <a:p>
            <a:fld id="{504C41C5-68DA-4643-803F-BBF97C82894D}" type="slidenum">
              <a:rPr lang="fr-BF" smtClean="0"/>
              <a:t>66</a:t>
            </a:fld>
            <a:endParaRPr lang="fr-BF"/>
          </a:p>
        </p:txBody>
      </p:sp>
    </p:spTree>
    <p:extLst>
      <p:ext uri="{BB962C8B-B14F-4D97-AF65-F5344CB8AC3E}">
        <p14:creationId xmlns:p14="http://schemas.microsoft.com/office/powerpoint/2010/main" val="281322164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A364E7D0-BE0A-4F9F-9E27-19BB149A6B72}"/>
              </a:ext>
            </a:extLst>
          </p:cNvPr>
          <p:cNvSpPr txBox="1"/>
          <p:nvPr/>
        </p:nvSpPr>
        <p:spPr>
          <a:xfrm>
            <a:off x="304800" y="207122"/>
            <a:ext cx="11582399" cy="4160819"/>
          </a:xfrm>
          <a:prstGeom prst="rect">
            <a:avLst/>
          </a:prstGeom>
          <a:noFill/>
        </p:spPr>
        <p:txBody>
          <a:bodyPr wrap="square">
            <a:spAutoFit/>
          </a:bodyPr>
          <a:lstStyle/>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Ces conditions varient selon que les délibérations sont soumises ou non à approbation ou à une autorisation préalable de l’autorité de tutelle.</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En principe, les délibérations du conseil municipal qui ne sont pas soumises à approbation ou à autorisation préalable de l’autorité de tutelle deviennent exécutoires après les formalités suivantes :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Symbol" panose="05050102010706020507" pitchFamily="18" charset="2"/>
              <a:buChar char=""/>
              <a:tabLst>
                <a:tab pos="228600" algn="l"/>
              </a:tabLs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transmission à l’autorité de tutelle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ED9ED160-999C-4B66-9BD9-16F7995E32D9}"/>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B605CEE1-FB72-415D-AC67-04987C3AAB68}"/>
              </a:ext>
            </a:extLst>
          </p:cNvPr>
          <p:cNvSpPr>
            <a:spLocks noGrp="1"/>
          </p:cNvSpPr>
          <p:nvPr>
            <p:ph type="sldNum" sz="quarter" idx="12"/>
          </p:nvPr>
        </p:nvSpPr>
        <p:spPr/>
        <p:txBody>
          <a:bodyPr/>
          <a:lstStyle/>
          <a:p>
            <a:fld id="{504C41C5-68DA-4643-803F-BBF97C82894D}" type="slidenum">
              <a:rPr lang="fr-BF" smtClean="0"/>
              <a:t>67</a:t>
            </a:fld>
            <a:endParaRPr lang="fr-BF"/>
          </a:p>
        </p:txBody>
      </p:sp>
    </p:spTree>
    <p:extLst>
      <p:ext uri="{BB962C8B-B14F-4D97-AF65-F5344CB8AC3E}">
        <p14:creationId xmlns:p14="http://schemas.microsoft.com/office/powerpoint/2010/main" val="15843491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FCAB8599-48E5-484B-89F3-46A131F59D3A}"/>
              </a:ext>
            </a:extLst>
          </p:cNvPr>
          <p:cNvSpPr txBox="1"/>
          <p:nvPr/>
        </p:nvSpPr>
        <p:spPr>
          <a:xfrm>
            <a:off x="192505" y="113312"/>
            <a:ext cx="11566358" cy="6228052"/>
          </a:xfrm>
          <a:prstGeom prst="rect">
            <a:avLst/>
          </a:prstGeom>
          <a:noFill/>
        </p:spPr>
        <p:txBody>
          <a:bodyPr wrap="square">
            <a:spAutoFit/>
          </a:bodyPr>
          <a:lstStyle/>
          <a:p>
            <a:pPr marL="342900" lvl="0" indent="-342900" algn="just">
              <a:lnSpc>
                <a:spcPct val="150000"/>
              </a:lnSpc>
              <a:spcAft>
                <a:spcPts val="1000"/>
              </a:spcAft>
              <a:buFont typeface="Symbol" panose="05050102010706020507" pitchFamily="18" charset="2"/>
              <a:buChar char=""/>
              <a:tabLst>
                <a:tab pos="228600" algn="l"/>
              </a:tabLs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publication régulière à savoir l’affichage à la mairie de la commune pour les délibérations qui concernent un nombre indéterminé de destinataires ou notification aux intéressés lorsque les délibérations ne concernent qu’un ou plusieurs administrés déterminés.</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Les délibérations qui sont soumises à approbation ou à autorisation préalable deviennent exécutoires après les formalités suivantes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Times New Roman" panose="02020603050405020304" pitchFamily="18" charset="0"/>
              <a:buChar char="-"/>
              <a:tabLst>
                <a:tab pos="228600" algn="l"/>
              </a:tabLs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approbation ou autorisation explicite ou implicite de l’autorité de tutelle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Times New Roman" panose="02020603050405020304" pitchFamily="18" charset="0"/>
              <a:buChar char="-"/>
              <a:tabLst>
                <a:tab pos="228600" algn="l"/>
              </a:tabLs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publicité par affichage à la mairie de la commune.</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F30B2FD9-6D91-4678-B153-01DE599D1E6F}"/>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540E8646-A5FC-4066-8A6F-82F14B153A6D}"/>
              </a:ext>
            </a:extLst>
          </p:cNvPr>
          <p:cNvSpPr>
            <a:spLocks noGrp="1"/>
          </p:cNvSpPr>
          <p:nvPr>
            <p:ph type="sldNum" sz="quarter" idx="12"/>
          </p:nvPr>
        </p:nvSpPr>
        <p:spPr/>
        <p:txBody>
          <a:bodyPr/>
          <a:lstStyle/>
          <a:p>
            <a:fld id="{504C41C5-68DA-4643-803F-BBF97C82894D}" type="slidenum">
              <a:rPr lang="fr-BF" smtClean="0"/>
              <a:t>68</a:t>
            </a:fld>
            <a:endParaRPr lang="fr-BF"/>
          </a:p>
        </p:txBody>
      </p:sp>
    </p:spTree>
    <p:extLst>
      <p:ext uri="{BB962C8B-B14F-4D97-AF65-F5344CB8AC3E}">
        <p14:creationId xmlns:p14="http://schemas.microsoft.com/office/powerpoint/2010/main" val="242153795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2BAC2A76-E796-474F-9980-95269B7B9B4F}"/>
              </a:ext>
            </a:extLst>
          </p:cNvPr>
          <p:cNvSpPr txBox="1"/>
          <p:nvPr/>
        </p:nvSpPr>
        <p:spPr>
          <a:xfrm>
            <a:off x="417094" y="-287802"/>
            <a:ext cx="11710737" cy="7145802"/>
          </a:xfrm>
          <a:prstGeom prst="rect">
            <a:avLst/>
          </a:prstGeom>
          <a:noFill/>
        </p:spPr>
        <p:txBody>
          <a:bodyPr wrap="square">
            <a:spAutoFit/>
          </a:bodyPr>
          <a:lstStyle/>
          <a:p>
            <a:pPr lvl="0" algn="just">
              <a:lnSpc>
                <a:spcPct val="150000"/>
              </a:lnSpc>
              <a:spcAft>
                <a:spcPts val="1000"/>
              </a:spcAft>
            </a:pPr>
            <a:r>
              <a:rPr lang="fr-FR" sz="2600" b="1" dirty="0">
                <a:effectLst/>
                <a:latin typeface="Palatino Linotype" panose="02040502050505030304" pitchFamily="18" charset="0"/>
                <a:ea typeface="Times New Roman" panose="02020603050405020304" pitchFamily="18" charset="0"/>
                <a:cs typeface="Times New Roman" panose="02020603050405020304" pitchFamily="18" charset="0"/>
              </a:rPr>
              <a:t>11-Les procès-verbaux et les comptes rendus</a:t>
            </a:r>
            <a:endParaRPr lang="fr-BF" sz="26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600" dirty="0">
                <a:effectLst/>
                <a:latin typeface="Palatino Linotype" panose="02040502050505030304" pitchFamily="18" charset="0"/>
                <a:ea typeface="Times New Roman" panose="02020603050405020304" pitchFamily="18" charset="0"/>
                <a:cs typeface="Times New Roman" panose="02020603050405020304" pitchFamily="18" charset="0"/>
              </a:rPr>
              <a:t>Les délibérations sont transcrites par ordre chronologique sur un registre coté et paraphé par l’autorité de tutelle et tenu au siège du conseil.</a:t>
            </a:r>
            <a:endParaRPr lang="fr-BF" sz="26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600" dirty="0">
                <a:effectLst/>
                <a:latin typeface="Palatino Linotype" panose="02040502050505030304" pitchFamily="18" charset="0"/>
                <a:ea typeface="Times New Roman" panose="02020603050405020304" pitchFamily="18" charset="0"/>
                <a:cs typeface="Times New Roman" panose="02020603050405020304" pitchFamily="18" charset="0"/>
              </a:rPr>
              <a:t>Les délibérations doivent être portées à la connaissance des habitants de la commune par voie d’affichage dans les locaux de la mairie.</a:t>
            </a:r>
            <a:endParaRPr lang="fr-BF" sz="26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600" dirty="0">
                <a:effectLst/>
                <a:latin typeface="Palatino Linotype" panose="02040502050505030304" pitchFamily="18" charset="0"/>
                <a:ea typeface="Times New Roman" panose="02020603050405020304" pitchFamily="18" charset="0"/>
                <a:cs typeface="Times New Roman" panose="02020603050405020304" pitchFamily="18" charset="0"/>
              </a:rPr>
              <a:t>L’autorité de tutelle est toujours tenue informée par écrit dans les mêmes délais que les conseillers municipaux des dates du conseil municipal et reçoit les procès-verbaux des délibérations signées par le président du conseil et les secrétaires de séance.</a:t>
            </a:r>
          </a:p>
          <a:p>
            <a:pPr algn="just">
              <a:lnSpc>
                <a:spcPct val="150000"/>
              </a:lnSpc>
              <a:spcAft>
                <a:spcPts val="1000"/>
              </a:spcAft>
            </a:pPr>
            <a:r>
              <a:rPr lang="fr-FR" sz="2600" dirty="0">
                <a:effectLst/>
                <a:latin typeface="Palatino Linotype" panose="02040502050505030304" pitchFamily="18" charset="0"/>
                <a:ea typeface="Times New Roman" panose="02020603050405020304" pitchFamily="18" charset="0"/>
                <a:cs typeface="Times New Roman" panose="02020603050405020304" pitchFamily="18" charset="0"/>
              </a:rPr>
              <a:t>Au début de chaque session, le conseil procède à l’adoption du procès-verbal de la session précédente.</a:t>
            </a:r>
            <a:endParaRPr lang="fr-BF" sz="26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A6E38B43-5FC8-4075-B9C7-B563A17933F2}"/>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7CB35896-E697-445F-A2F3-09CABDBA662F}"/>
              </a:ext>
            </a:extLst>
          </p:cNvPr>
          <p:cNvSpPr>
            <a:spLocks noGrp="1"/>
          </p:cNvSpPr>
          <p:nvPr>
            <p:ph type="sldNum" sz="quarter" idx="12"/>
          </p:nvPr>
        </p:nvSpPr>
        <p:spPr/>
        <p:txBody>
          <a:bodyPr/>
          <a:lstStyle/>
          <a:p>
            <a:fld id="{504C41C5-68DA-4643-803F-BBF97C82894D}" type="slidenum">
              <a:rPr lang="fr-BF" smtClean="0"/>
              <a:t>69</a:t>
            </a:fld>
            <a:endParaRPr lang="fr-BF"/>
          </a:p>
        </p:txBody>
      </p:sp>
    </p:spTree>
    <p:extLst>
      <p:ext uri="{BB962C8B-B14F-4D97-AF65-F5344CB8AC3E}">
        <p14:creationId xmlns:p14="http://schemas.microsoft.com/office/powerpoint/2010/main" val="2978029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2124212C-73B5-4AEE-A407-0843D7677B1D}"/>
              </a:ext>
            </a:extLst>
          </p:cNvPr>
          <p:cNvSpPr txBox="1"/>
          <p:nvPr/>
        </p:nvSpPr>
        <p:spPr>
          <a:xfrm>
            <a:off x="537410" y="300338"/>
            <a:ext cx="11117179" cy="5581721"/>
          </a:xfrm>
          <a:prstGeom prst="rect">
            <a:avLst/>
          </a:prstGeom>
          <a:noFill/>
        </p:spPr>
        <p:txBody>
          <a:bodyPr wrap="square">
            <a:spAutoFit/>
          </a:bodyPr>
          <a:lstStyle/>
          <a:p>
            <a:pPr lvl="0" algn="just">
              <a:lnSpc>
                <a:spcPct val="150000"/>
              </a:lnSpc>
              <a:spcAft>
                <a:spcPts val="1000"/>
              </a:spcAft>
            </a:pPr>
            <a:r>
              <a:rPr lang="fr-FR" sz="2800" b="1"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SECTION I /DEFINITION DE CONCEPTS</a:t>
            </a:r>
          </a:p>
          <a:p>
            <a:pPr marL="457200" indent="-457200" algn="just">
              <a:lnSpc>
                <a:spcPct val="150000"/>
              </a:lnSpc>
              <a:spcAft>
                <a:spcPts val="1000"/>
              </a:spcAft>
              <a:buFont typeface="Wingdings" panose="05000000000000000000" pitchFamily="2" charset="2"/>
              <a:buChar char="q"/>
            </a:pPr>
            <a:r>
              <a:rPr lang="fr-FR" sz="2800" b="1"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LE CONCEPT D’ETAT</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L’Etat est une institutionnalisation de la société politique en une </a:t>
            </a:r>
            <a:r>
              <a:rPr lang="fr-FR" sz="2800" dirty="0">
                <a:solidFill>
                  <a:srgbClr val="FF0000"/>
                </a:solidFill>
                <a:effectLst/>
                <a:latin typeface="Palatino Linotype" panose="02040502050505030304" pitchFamily="18" charset="0"/>
                <a:ea typeface="Times New Roman" panose="02020603050405020304" pitchFamily="18" charset="0"/>
                <a:cs typeface="Times New Roman" panose="02020603050405020304" pitchFamily="18" charset="0"/>
              </a:rPr>
              <a:t>personne morale de droit public</a:t>
            </a: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exerçant son </a:t>
            </a:r>
            <a:r>
              <a:rPr lang="fr-FR" sz="2800" dirty="0">
                <a:solidFill>
                  <a:srgbClr val="FF0000"/>
                </a:solidFill>
                <a:effectLst/>
                <a:latin typeface="Palatino Linotype" panose="02040502050505030304" pitchFamily="18" charset="0"/>
                <a:ea typeface="Times New Roman" panose="02020603050405020304" pitchFamily="18" charset="0"/>
                <a:cs typeface="Times New Roman" panose="02020603050405020304" pitchFamily="18" charset="0"/>
              </a:rPr>
              <a:t>autorité</a:t>
            </a: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sur un </a:t>
            </a:r>
            <a:r>
              <a:rPr lang="fr-FR" sz="2800" dirty="0">
                <a:solidFill>
                  <a:srgbClr val="FF0000"/>
                </a:solidFill>
                <a:effectLst/>
                <a:latin typeface="Palatino Linotype" panose="02040502050505030304" pitchFamily="18" charset="0"/>
                <a:ea typeface="Times New Roman" panose="02020603050405020304" pitchFamily="18" charset="0"/>
                <a:cs typeface="Times New Roman" panose="02020603050405020304" pitchFamily="18" charset="0"/>
              </a:rPr>
              <a:t>territoire </a:t>
            </a: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et sur une </a:t>
            </a:r>
            <a:r>
              <a:rPr lang="fr-FR" sz="2800" dirty="0">
                <a:solidFill>
                  <a:srgbClr val="FF0000"/>
                </a:solidFill>
                <a:effectLst/>
                <a:latin typeface="Palatino Linotype" panose="02040502050505030304" pitchFamily="18" charset="0"/>
                <a:ea typeface="Times New Roman" panose="02020603050405020304" pitchFamily="18" charset="0"/>
                <a:cs typeface="Times New Roman" panose="02020603050405020304" pitchFamily="18" charset="0"/>
              </a:rPr>
              <a:t>population</a:t>
            </a: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titulaire de la souveraineté et bénéficiant d’une reconnaissance internationale. </a:t>
            </a: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Dans un sens plus étroit et concret : c’est l’ensemble des </a:t>
            </a:r>
            <a:r>
              <a:rPr lang="fr-FR" sz="2800" dirty="0">
                <a:solidFill>
                  <a:srgbClr val="FF0000"/>
                </a:solidFill>
                <a:effectLst/>
                <a:latin typeface="Palatino Linotype" panose="02040502050505030304" pitchFamily="18" charset="0"/>
                <a:ea typeface="Times New Roman" panose="02020603050405020304" pitchFamily="18" charset="0"/>
                <a:cs typeface="Times New Roman" panose="02020603050405020304" pitchFamily="18" charset="0"/>
              </a:rPr>
              <a:t>organes politiques</a:t>
            </a: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des </a:t>
            </a:r>
            <a:r>
              <a:rPr lang="fr-FR" sz="2800" dirty="0">
                <a:solidFill>
                  <a:srgbClr val="FF0000"/>
                </a:solidFill>
                <a:effectLst/>
                <a:latin typeface="Palatino Linotype" panose="02040502050505030304" pitchFamily="18" charset="0"/>
                <a:ea typeface="Times New Roman" panose="02020603050405020304" pitchFamily="18" charset="0"/>
                <a:cs typeface="Times New Roman" panose="02020603050405020304" pitchFamily="18" charset="0"/>
              </a:rPr>
              <a:t>gouvernants</a:t>
            </a: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par opposition aux gouvernés.</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F9DA35BF-CE75-4F2E-BB78-DE3C0CB4D717}"/>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96B1DD7A-B1E0-42EF-B97E-B74C6F00E45B}"/>
              </a:ext>
            </a:extLst>
          </p:cNvPr>
          <p:cNvSpPr>
            <a:spLocks noGrp="1"/>
          </p:cNvSpPr>
          <p:nvPr>
            <p:ph type="sldNum" sz="quarter" idx="12"/>
          </p:nvPr>
        </p:nvSpPr>
        <p:spPr/>
        <p:txBody>
          <a:bodyPr/>
          <a:lstStyle/>
          <a:p>
            <a:fld id="{504C41C5-68DA-4643-803F-BBF97C82894D}" type="slidenum">
              <a:rPr lang="fr-BF" smtClean="0"/>
              <a:t>7</a:t>
            </a:fld>
            <a:endParaRPr lang="fr-BF"/>
          </a:p>
        </p:txBody>
      </p:sp>
    </p:spTree>
    <p:extLst>
      <p:ext uri="{BB962C8B-B14F-4D97-AF65-F5344CB8AC3E}">
        <p14:creationId xmlns:p14="http://schemas.microsoft.com/office/powerpoint/2010/main" val="112847755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D7775B09-7C20-4DE1-A3F1-018A985DF4B3}"/>
              </a:ext>
            </a:extLst>
          </p:cNvPr>
          <p:cNvSpPr txBox="1"/>
          <p:nvPr/>
        </p:nvSpPr>
        <p:spPr>
          <a:xfrm>
            <a:off x="224589" y="111858"/>
            <a:ext cx="11742821" cy="6746142"/>
          </a:xfrm>
          <a:prstGeom prst="rect">
            <a:avLst/>
          </a:prstGeom>
          <a:noFill/>
        </p:spPr>
        <p:txBody>
          <a:bodyPr wrap="square">
            <a:spAutoFit/>
          </a:bodyPr>
          <a:lstStyle/>
          <a:p>
            <a:pPr marL="228600">
              <a:lnSpc>
                <a:spcPct val="150000"/>
              </a:lnSpc>
              <a:spcAft>
                <a:spcPts val="1000"/>
              </a:spcAft>
            </a:pPr>
            <a:r>
              <a:rPr lang="fr-FR" sz="2800" b="1" dirty="0">
                <a:effectLst/>
                <a:latin typeface="Palatino Linotype" panose="02040502050505030304" pitchFamily="18" charset="0"/>
                <a:ea typeface="Calibri" panose="020F0502020204030204" pitchFamily="34" charset="0"/>
                <a:cs typeface="Times New Roman" panose="02020603050405020304" pitchFamily="18" charset="0"/>
              </a:rPr>
              <a:t>LES TRANSFERTS DE COMPETENCES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Le transfert des compétences et des ressources consacre le principe de la gestion par les collectivités territoriales,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des attributions légales qui leur sont reconnues en vue d’une meilleure prise en charge des préoccupations de développement économique, social et culturel des populations</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Il s’agit pour l’Etat de confier à des collectivités territoriales, dans le cadre de la politique de mise en œuvre de la décentralisation, le soin de détenir et de gérer en ses lieux et place,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des compétences initialement détenues et gérer par des services publics</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centraux et déconcentrés.</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6644A675-BC90-4599-B78A-8922C0F66EDB}"/>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E29A1401-B250-496F-92ED-500516D6966B}"/>
              </a:ext>
            </a:extLst>
          </p:cNvPr>
          <p:cNvSpPr>
            <a:spLocks noGrp="1"/>
          </p:cNvSpPr>
          <p:nvPr>
            <p:ph type="sldNum" sz="quarter" idx="12"/>
          </p:nvPr>
        </p:nvSpPr>
        <p:spPr/>
        <p:txBody>
          <a:bodyPr/>
          <a:lstStyle/>
          <a:p>
            <a:fld id="{504C41C5-68DA-4643-803F-BBF97C82894D}" type="slidenum">
              <a:rPr lang="fr-BF" smtClean="0"/>
              <a:t>70</a:t>
            </a:fld>
            <a:endParaRPr lang="fr-BF"/>
          </a:p>
        </p:txBody>
      </p:sp>
    </p:spTree>
    <p:extLst>
      <p:ext uri="{BB962C8B-B14F-4D97-AF65-F5344CB8AC3E}">
        <p14:creationId xmlns:p14="http://schemas.microsoft.com/office/powerpoint/2010/main" val="315702081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7B84E470-671B-435C-85DF-23C7F8B03B53}"/>
              </a:ext>
            </a:extLst>
          </p:cNvPr>
          <p:cNvSpPr txBox="1"/>
          <p:nvPr/>
        </p:nvSpPr>
        <p:spPr>
          <a:xfrm>
            <a:off x="232610" y="-138089"/>
            <a:ext cx="11726779" cy="8290155"/>
          </a:xfrm>
          <a:prstGeom prst="rect">
            <a:avLst/>
          </a:prstGeom>
          <a:noFill/>
        </p:spPr>
        <p:txBody>
          <a:bodyPr wrap="square">
            <a:spAutoFit/>
          </a:bodyPr>
          <a:lstStyle/>
          <a:p>
            <a:pPr>
              <a:lnSpc>
                <a:spcPct val="150000"/>
              </a:lnSpc>
              <a:spcAft>
                <a:spcPts val="10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Les communes disposent de compétences dans onze (11) domaines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1000"/>
              </a:spcAft>
              <a:buFont typeface="+mj-lt"/>
              <a:buAutoNum type="arabicPeriod"/>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le foncier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1000"/>
              </a:spcAft>
              <a:buFont typeface="+mj-lt"/>
              <a:buAutoNum type="arabicPeriod"/>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l’aménagement du territoire, la gestion du domaine foncier et l’urbanisme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1000"/>
              </a:spcAft>
              <a:buFont typeface="+mj-lt"/>
              <a:buAutoNum type="arabicPeriod"/>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l’environnement et la gestion des ressources naturelles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1000"/>
              </a:spcAft>
              <a:buFont typeface="+mj-lt"/>
              <a:buAutoNum type="arabicPeriod"/>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le développement économique et la planification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1000"/>
              </a:spcAft>
              <a:buFont typeface="+mj-lt"/>
              <a:buAutoNum type="arabicPeriod"/>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la santé et l’hygiène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1000"/>
              </a:spcAft>
              <a:buFont typeface="+mj-lt"/>
              <a:buAutoNum type="arabicPeriod"/>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l’éducation, la formation professionnelle et l’alphabétisation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1000"/>
              </a:spcAft>
              <a:buFont typeface="+mj-lt"/>
              <a:buAutoNum type="arabicPeriod"/>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la culture, les sports et les loisirs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1000"/>
              </a:spcAft>
              <a:buFont typeface="+mj-lt"/>
              <a:buAutoNum type="arabicPeriod"/>
            </a:pP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nSpc>
                <a:spcPct val="150000"/>
              </a:lnSpc>
              <a:spcAft>
                <a:spcPts val="10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B95E4B1F-CD9F-4B51-9F83-5020DC0F7723}"/>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D0E67F9E-510D-41A4-BDC3-7E1F86736C30}"/>
              </a:ext>
            </a:extLst>
          </p:cNvPr>
          <p:cNvSpPr>
            <a:spLocks noGrp="1"/>
          </p:cNvSpPr>
          <p:nvPr>
            <p:ph type="sldNum" sz="quarter" idx="12"/>
          </p:nvPr>
        </p:nvSpPr>
        <p:spPr/>
        <p:txBody>
          <a:bodyPr/>
          <a:lstStyle/>
          <a:p>
            <a:fld id="{504C41C5-68DA-4643-803F-BBF97C82894D}" type="slidenum">
              <a:rPr lang="fr-BF" smtClean="0"/>
              <a:t>71</a:t>
            </a:fld>
            <a:endParaRPr lang="fr-BF"/>
          </a:p>
        </p:txBody>
      </p:sp>
    </p:spTree>
    <p:extLst>
      <p:ext uri="{BB962C8B-B14F-4D97-AF65-F5344CB8AC3E}">
        <p14:creationId xmlns:p14="http://schemas.microsoft.com/office/powerpoint/2010/main" val="217866926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AD59E224-DC8F-497B-B0E5-F15249756BAE}"/>
              </a:ext>
            </a:extLst>
          </p:cNvPr>
          <p:cNvSpPr txBox="1"/>
          <p:nvPr/>
        </p:nvSpPr>
        <p:spPr>
          <a:xfrm>
            <a:off x="216569" y="123040"/>
            <a:ext cx="11758862" cy="6264985"/>
          </a:xfrm>
          <a:prstGeom prst="rect">
            <a:avLst/>
          </a:prstGeom>
          <a:noFill/>
        </p:spPr>
        <p:txBody>
          <a:bodyPr wrap="square">
            <a:spAutoFit/>
          </a:bodyPr>
          <a:lstStyle/>
          <a:p>
            <a:pPr marL="342900" lvl="0" indent="-342900">
              <a:lnSpc>
                <a:spcPct val="150000"/>
              </a:lnSpc>
              <a:spcAft>
                <a:spcPts val="1000"/>
              </a:spcAft>
              <a:buFont typeface="+mj-lt"/>
              <a:buAutoNum type="arabicPeriod"/>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la protection civile, l’assistance et les secours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1000"/>
              </a:spcAft>
              <a:buFont typeface="+mj-lt"/>
              <a:buAutoNum type="arabicPeriod"/>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les pompes funèbres et les cimetières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1000"/>
              </a:spcAft>
              <a:buFont typeface="+mj-lt"/>
              <a:buAutoNum type="arabicPeriod"/>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l’eau et l’électricité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1000"/>
              </a:spcAft>
              <a:buFont typeface="+mj-lt"/>
              <a:buAutoNum type="arabicPeriod"/>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les marchés, abattoirs et foires.</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nSpc>
                <a:spcPct val="150000"/>
              </a:lnSpc>
              <a:spcAft>
                <a:spcPts val="1000"/>
              </a:spcAft>
            </a:pPr>
            <a:r>
              <a:rPr lang="fr-FR" sz="2200" dirty="0">
                <a:effectLst/>
                <a:latin typeface="Palatino Linotype" panose="02040502050505030304" pitchFamily="18" charset="0"/>
                <a:ea typeface="Calibri" panose="020F0502020204030204" pitchFamily="34" charset="0"/>
                <a:cs typeface="Times New Roman" panose="02020603050405020304" pitchFamily="18" charset="0"/>
              </a:rPr>
              <a:t> </a:t>
            </a:r>
            <a:r>
              <a:rPr lang="fr-FR" sz="2200" b="1" dirty="0">
                <a:effectLst/>
                <a:latin typeface="Palatino Linotype" panose="02040502050505030304" pitchFamily="18" charset="0"/>
                <a:ea typeface="Calibri" panose="020F0502020204030204" pitchFamily="34" charset="0"/>
                <a:cs typeface="Times New Roman" panose="02020603050405020304" pitchFamily="18" charset="0"/>
              </a:rPr>
              <a:t>SECTION II : LES CIRCONSCRIPTIONS ADMINISTRATIVES AU BURKINA FASO </a:t>
            </a:r>
            <a:endParaRPr lang="fr-BF" sz="22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b="1" dirty="0">
                <a:effectLst/>
                <a:latin typeface="Palatino Linotype" panose="02040502050505030304" pitchFamily="18" charset="0"/>
                <a:ea typeface="Calibri" panose="020F0502020204030204" pitchFamily="34" charset="0"/>
                <a:cs typeface="Times New Roman" panose="02020603050405020304" pitchFamily="18" charset="0"/>
              </a:rPr>
              <a:t>Confer décret : </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n°2016-878/PRES/PM/MATDSI/MINEFID </a:t>
            </a:r>
            <a:r>
              <a:rPr lang="fr-FR" sz="2800" i="1" dirty="0">
                <a:effectLst/>
                <a:latin typeface="Palatino Linotype" panose="02040502050505030304" pitchFamily="18" charset="0"/>
                <a:ea typeface="Calibri" panose="020F0502020204030204" pitchFamily="34" charset="0"/>
                <a:cs typeface="Times New Roman" panose="02020603050405020304" pitchFamily="18" charset="0"/>
              </a:rPr>
              <a:t>portant </a:t>
            </a:r>
            <a:r>
              <a:rPr lang="fr-FR" sz="2800" i="1"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organisation administrative du</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fr-FR" sz="2800" i="1"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territoire et attributions des chefs de circonscription administrative </a:t>
            </a:r>
            <a:r>
              <a:rPr lang="fr-FR" sz="2800" i="1" dirty="0">
                <a:effectLst/>
                <a:latin typeface="Palatino Linotype" panose="02040502050505030304" pitchFamily="18" charset="0"/>
                <a:ea typeface="Calibri" panose="020F0502020204030204" pitchFamily="34" charset="0"/>
                <a:cs typeface="Times New Roman" panose="02020603050405020304" pitchFamily="18" charset="0"/>
              </a:rPr>
              <a:t>au Burkina Faso. JO N°44</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a:t>
            </a:r>
            <a:r>
              <a:rPr lang="fr-FR" sz="2800" i="1" dirty="0">
                <a:effectLst/>
                <a:latin typeface="Palatino Linotype" panose="02040502050505030304" pitchFamily="18" charset="0"/>
                <a:ea typeface="Calibri" panose="020F0502020204030204" pitchFamily="34" charset="0"/>
                <a:cs typeface="Times New Roman" panose="02020603050405020304" pitchFamily="18" charset="0"/>
              </a:rPr>
              <a:t>du 03 novembre 2016)</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1800" b="1"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BF"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2531624E-1FE5-4DC0-B4D2-F5586D27EA59}"/>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5C4C6365-0506-4461-A81A-E72DE2A2ECD8}"/>
              </a:ext>
            </a:extLst>
          </p:cNvPr>
          <p:cNvSpPr>
            <a:spLocks noGrp="1"/>
          </p:cNvSpPr>
          <p:nvPr>
            <p:ph type="sldNum" sz="quarter" idx="12"/>
          </p:nvPr>
        </p:nvSpPr>
        <p:spPr/>
        <p:txBody>
          <a:bodyPr/>
          <a:lstStyle/>
          <a:p>
            <a:fld id="{504C41C5-68DA-4643-803F-BBF97C82894D}" type="slidenum">
              <a:rPr lang="fr-BF" smtClean="0"/>
              <a:t>72</a:t>
            </a:fld>
            <a:endParaRPr lang="fr-BF"/>
          </a:p>
        </p:txBody>
      </p:sp>
    </p:spTree>
    <p:extLst>
      <p:ext uri="{BB962C8B-B14F-4D97-AF65-F5344CB8AC3E}">
        <p14:creationId xmlns:p14="http://schemas.microsoft.com/office/powerpoint/2010/main" val="375341297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067241D7-5DE9-47AB-80E0-B9115F86B7D7}"/>
              </a:ext>
            </a:extLst>
          </p:cNvPr>
          <p:cNvSpPr txBox="1"/>
          <p:nvPr/>
        </p:nvSpPr>
        <p:spPr>
          <a:xfrm>
            <a:off x="272715" y="0"/>
            <a:ext cx="11646569" cy="7002623"/>
          </a:xfrm>
          <a:prstGeom prst="rect">
            <a:avLst/>
          </a:prstGeom>
          <a:noFill/>
        </p:spPr>
        <p:txBody>
          <a:bodyPr wrap="square">
            <a:spAutoFit/>
          </a:bodyPr>
          <a:lstStyle/>
          <a:p>
            <a:pPr marL="1143000" lvl="2" indent="-228600" algn="just">
              <a:lnSpc>
                <a:spcPct val="150000"/>
              </a:lnSpc>
              <a:spcAft>
                <a:spcPts val="1000"/>
              </a:spcAft>
              <a:buFont typeface="+mj-lt"/>
              <a:buAutoNum type="arabicPeriod"/>
            </a:pPr>
            <a:r>
              <a:rPr lang="fr-FR" sz="2800" b="1" dirty="0">
                <a:effectLst/>
                <a:latin typeface="Palatino Linotype" panose="02040502050505030304" pitchFamily="18" charset="0"/>
                <a:ea typeface="Calibri" panose="020F0502020204030204" pitchFamily="34" charset="0"/>
                <a:cs typeface="Times New Roman" panose="02020603050405020304" pitchFamily="18" charset="0"/>
              </a:rPr>
              <a:t>LES TYPES DE CIRCONSCRIPTIONS ADMINISTRATIVES AU BURKINA</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Selon l’art 1 du décret suscitée, le territoire national est organisé en circonscriptions administratives. Ce sont :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Symbol" panose="05050102010706020507" pitchFamily="18" charset="2"/>
              <a:buBlip>
                <a:blip r:embed="rId2"/>
              </a:buBlip>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La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région</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dirigée par un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gouverneur</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(agent de l’Etat/Administrateur civil, nommé en conseil des ministres);</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Symbol" panose="05050102010706020507" pitchFamily="18" charset="2"/>
              <a:buBlip>
                <a:blip r:embed="rId2"/>
              </a:buBlip>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la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province</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dirigée par un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haut-commissaire</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(agent de l’Etat/Administrateur civil, nommé en conseil des ministres) ;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Symbol" panose="05050102010706020507" pitchFamily="18" charset="2"/>
              <a:buBlip>
                <a:blip r:embed="rId2"/>
              </a:buBlip>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le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département</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dirigé par un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préfet</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(agent de l’Etat/Administrateur civil ou secrétaire administratif, nommé en conseil des ministres).</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E1CB047D-9C01-4F19-93DA-9CC789EE514C}"/>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F9F04A1C-AFA1-44A3-9466-CA9EAEB0D5A8}"/>
              </a:ext>
            </a:extLst>
          </p:cNvPr>
          <p:cNvSpPr>
            <a:spLocks noGrp="1"/>
          </p:cNvSpPr>
          <p:nvPr>
            <p:ph type="sldNum" sz="quarter" idx="12"/>
          </p:nvPr>
        </p:nvSpPr>
        <p:spPr/>
        <p:txBody>
          <a:bodyPr/>
          <a:lstStyle/>
          <a:p>
            <a:fld id="{504C41C5-68DA-4643-803F-BBF97C82894D}" type="slidenum">
              <a:rPr lang="fr-BF" smtClean="0"/>
              <a:t>73</a:t>
            </a:fld>
            <a:endParaRPr lang="fr-BF"/>
          </a:p>
        </p:txBody>
      </p:sp>
    </p:spTree>
    <p:extLst>
      <p:ext uri="{BB962C8B-B14F-4D97-AF65-F5344CB8AC3E}">
        <p14:creationId xmlns:p14="http://schemas.microsoft.com/office/powerpoint/2010/main" val="278683960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4B9CD4C3-0EE1-4B40-A58F-E51F3292DA9E}"/>
              </a:ext>
            </a:extLst>
          </p:cNvPr>
          <p:cNvSpPr txBox="1"/>
          <p:nvPr/>
        </p:nvSpPr>
        <p:spPr>
          <a:xfrm>
            <a:off x="160422" y="-352926"/>
            <a:ext cx="11646568" cy="6853158"/>
          </a:xfrm>
          <a:prstGeom prst="rect">
            <a:avLst/>
          </a:prstGeom>
          <a:noFill/>
        </p:spPr>
        <p:txBody>
          <a:bodyPr wrap="square">
            <a:spAutoFit/>
          </a:bodyPr>
          <a:lstStyle/>
          <a:p>
            <a:pPr lvl="2" algn="just">
              <a:lnSpc>
                <a:spcPct val="150000"/>
              </a:lnSpc>
              <a:spcAft>
                <a:spcPts val="1000"/>
              </a:spcAft>
            </a:pPr>
            <a:endParaRPr lang="fr-FR" sz="2800" b="1" i="1" dirty="0">
              <a:effectLst/>
              <a:latin typeface="Palatino Linotype" panose="02040502050505030304" pitchFamily="18" charset="0"/>
              <a:ea typeface="Calibri" panose="020F0502020204030204" pitchFamily="34"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Les circonscriptions administratives ne sont dotées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ni de la personnalité morale, ni de l’autonomie financière</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a:t>
            </a:r>
            <a:endParaRPr lang="fr-FR" sz="2800" b="1" i="1" dirty="0">
              <a:effectLst/>
              <a:latin typeface="Palatino Linotype" panose="02040502050505030304" pitchFamily="18" charset="0"/>
              <a:ea typeface="Calibri" panose="020F0502020204030204" pitchFamily="34" charset="0"/>
              <a:cs typeface="Times New Roman" panose="02020603050405020304" pitchFamily="18" charset="0"/>
            </a:endParaRPr>
          </a:p>
          <a:p>
            <a:pPr marL="514350" indent="-514350" algn="just">
              <a:lnSpc>
                <a:spcPct val="150000"/>
              </a:lnSpc>
              <a:spcAft>
                <a:spcPts val="1000"/>
              </a:spcAft>
              <a:buFont typeface="+mj-lt"/>
              <a:buAutoNum type="arabicPeriod"/>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a:t>
            </a:r>
            <a:r>
              <a:rPr lang="fr-FR" sz="2400" b="1" i="1" dirty="0">
                <a:effectLst/>
                <a:latin typeface="Palatino Linotype" panose="02040502050505030304" pitchFamily="18" charset="0"/>
                <a:ea typeface="Calibri" panose="020F0502020204030204" pitchFamily="34" charset="0"/>
                <a:cs typeface="Times New Roman" panose="02020603050405020304" pitchFamily="18" charset="0"/>
              </a:rPr>
              <a:t>ROLE DES CHEFS DE CIRCONSCRIPTIONS ADMINISTRATIVES :</a:t>
            </a:r>
            <a:endParaRPr lang="fr-FR" sz="2400" dirty="0">
              <a:effectLst/>
              <a:latin typeface="Palatino Linotype" panose="02040502050505030304" pitchFamily="18" charset="0"/>
              <a:ea typeface="Calibri" panose="020F0502020204030204" pitchFamily="34"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L’action de l’Etat s’exerce sur le territoire national à travers les autorités centrales et les autorités déconcentrées nommées dans les circonscriptions administratives.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r>
              <a:rPr lang="fr-FR" sz="2800" dirty="0">
                <a:effectLst/>
                <a:latin typeface="Palatino Linotype" panose="02040502050505030304" pitchFamily="18" charset="0"/>
                <a:ea typeface="Calibri" panose="020F0502020204030204" pitchFamily="34" charset="0"/>
              </a:rPr>
              <a:t>Les circonscriptions administratives sont des cadres de représentation territoriale de l’Etat</a:t>
            </a:r>
            <a:r>
              <a:rPr lang="fr-FR" sz="2800" b="1" dirty="0">
                <a:effectLst/>
                <a:latin typeface="Palatino Linotype" panose="02040502050505030304" pitchFamily="18" charset="0"/>
                <a:ea typeface="Calibri" panose="020F0502020204030204" pitchFamily="34" charset="0"/>
              </a:rPr>
              <a:t> </a:t>
            </a:r>
            <a:r>
              <a:rPr lang="fr-FR" sz="2800" dirty="0">
                <a:effectLst/>
                <a:latin typeface="Palatino Linotype" panose="02040502050505030304" pitchFamily="18" charset="0"/>
                <a:ea typeface="Calibri" panose="020F0502020204030204" pitchFamily="34" charset="0"/>
              </a:rPr>
              <a:t>et de coordination des activités de ses services déconcentrés. Elles ne sont dotées ni de la personnalité morale, ni de l’autonomie financière.</a:t>
            </a:r>
            <a:endParaRPr lang="fr-BF" sz="2800" dirty="0">
              <a:latin typeface="Palatino Linotype" panose="02040502050505030304" pitchFamily="18" charset="0"/>
            </a:endParaRPr>
          </a:p>
        </p:txBody>
      </p:sp>
      <p:sp>
        <p:nvSpPr>
          <p:cNvPr id="4" name="Espace réservé de la date 3">
            <a:extLst>
              <a:ext uri="{FF2B5EF4-FFF2-40B4-BE49-F238E27FC236}">
                <a16:creationId xmlns:a16="http://schemas.microsoft.com/office/drawing/2014/main" id="{C2D0838B-EF16-4CB7-9761-5A35549D5DC6}"/>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17E3D0DC-D269-4272-9209-50C0D881A941}"/>
              </a:ext>
            </a:extLst>
          </p:cNvPr>
          <p:cNvSpPr>
            <a:spLocks noGrp="1"/>
          </p:cNvSpPr>
          <p:nvPr>
            <p:ph type="sldNum" sz="quarter" idx="12"/>
          </p:nvPr>
        </p:nvSpPr>
        <p:spPr/>
        <p:txBody>
          <a:bodyPr/>
          <a:lstStyle/>
          <a:p>
            <a:fld id="{504C41C5-68DA-4643-803F-BBF97C82894D}" type="slidenum">
              <a:rPr lang="fr-BF" smtClean="0"/>
              <a:t>74</a:t>
            </a:fld>
            <a:endParaRPr lang="fr-BF"/>
          </a:p>
        </p:txBody>
      </p:sp>
    </p:spTree>
    <p:extLst>
      <p:ext uri="{BB962C8B-B14F-4D97-AF65-F5344CB8AC3E}">
        <p14:creationId xmlns:p14="http://schemas.microsoft.com/office/powerpoint/2010/main" val="111686796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37A4D7D3-9006-408A-837C-D05759BA416D}"/>
              </a:ext>
            </a:extLst>
          </p:cNvPr>
          <p:cNvSpPr txBox="1"/>
          <p:nvPr/>
        </p:nvSpPr>
        <p:spPr>
          <a:xfrm>
            <a:off x="320842" y="126816"/>
            <a:ext cx="11550315" cy="5325240"/>
          </a:xfrm>
          <a:prstGeom prst="rect">
            <a:avLst/>
          </a:prstGeom>
          <a:noFill/>
        </p:spPr>
        <p:txBody>
          <a:bodyPr wrap="square">
            <a:spAutoFit/>
          </a:bodyPr>
          <a:lstStyle/>
          <a:p>
            <a:pPr algn="just">
              <a:lnSpc>
                <a:spcPct val="150000"/>
              </a:lnSpc>
              <a:spcAft>
                <a:spcPts val="10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Les autorités nommées dans les circonscriptions administratives assurent l’unité de la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représentation de l’Etat</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la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coordination des services déconcentrés</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des ministères et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l’exercice de la tutelle</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sur les collectivités territoriales dans les conditions fixées par décret.</a:t>
            </a:r>
          </a:p>
          <a:p>
            <a:pPr algn="just">
              <a:lnSpc>
                <a:spcPct val="150000"/>
              </a:lnSpc>
              <a:spcAft>
                <a:spcPts val="10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Les chefs de circonscription administrative sont les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dépositaires de l’autorité</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de l’Etat dans la région, la province et le département. A ce titre, ils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coordonnent toutes les politiques publiques</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de l’Etat dans leur ressort territorial.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1A64FAE0-6D49-45C4-9886-F4D9988D4372}"/>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C5B9CA80-2248-4400-A33D-C79573CA333A}"/>
              </a:ext>
            </a:extLst>
          </p:cNvPr>
          <p:cNvSpPr>
            <a:spLocks noGrp="1"/>
          </p:cNvSpPr>
          <p:nvPr>
            <p:ph type="sldNum" sz="quarter" idx="12"/>
          </p:nvPr>
        </p:nvSpPr>
        <p:spPr/>
        <p:txBody>
          <a:bodyPr/>
          <a:lstStyle/>
          <a:p>
            <a:fld id="{504C41C5-68DA-4643-803F-BBF97C82894D}" type="slidenum">
              <a:rPr lang="fr-BF" smtClean="0"/>
              <a:t>75</a:t>
            </a:fld>
            <a:endParaRPr lang="fr-BF"/>
          </a:p>
        </p:txBody>
      </p:sp>
    </p:spTree>
    <p:extLst>
      <p:ext uri="{BB962C8B-B14F-4D97-AF65-F5344CB8AC3E}">
        <p14:creationId xmlns:p14="http://schemas.microsoft.com/office/powerpoint/2010/main" val="386226608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F28C31F-4474-45D2-9151-E6B1BDF07C5B}"/>
              </a:ext>
            </a:extLst>
          </p:cNvPr>
          <p:cNvSpPr txBox="1"/>
          <p:nvPr/>
        </p:nvSpPr>
        <p:spPr>
          <a:xfrm>
            <a:off x="272716" y="0"/>
            <a:ext cx="11646568" cy="6099811"/>
          </a:xfrm>
          <a:prstGeom prst="rect">
            <a:avLst/>
          </a:prstGeom>
          <a:noFill/>
        </p:spPr>
        <p:txBody>
          <a:bodyPr wrap="square">
            <a:spAutoFit/>
          </a:bodyPr>
          <a:lstStyle/>
          <a:p>
            <a:pPr algn="just">
              <a:lnSpc>
                <a:spcPct val="150000"/>
              </a:lnSpc>
              <a:spcAft>
                <a:spcPts val="10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Il est institué au sein des circonscriptions administratives des </a:t>
            </a:r>
            <a:r>
              <a:rPr lang="fr-FR" sz="2800" b="1" dirty="0">
                <a:effectLst/>
                <a:latin typeface="Palatino Linotype" panose="02040502050505030304" pitchFamily="18" charset="0"/>
                <a:ea typeface="Calibri" panose="020F0502020204030204" pitchFamily="34" charset="0"/>
                <a:cs typeface="Times New Roman" panose="02020603050405020304" pitchFamily="18" charset="0"/>
              </a:rPr>
              <a:t>cadres de concertation</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qui sont les structures en charge de la mise en cohérence des politiques de développement aux niveaux régional, provincial et départemental.</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Les chefs de circonscriptions administratives remplissent principalement des missions de trois (03) ordres, à savoir :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la représentation ;la coordination ;l’exercice de la puissance publique, l’animation et la supervision de la mise en œuvre des politiques publiques. A ce titre, ils :</a:t>
            </a:r>
          </a:p>
        </p:txBody>
      </p:sp>
      <p:sp>
        <p:nvSpPr>
          <p:cNvPr id="4" name="Espace réservé de la date 3">
            <a:extLst>
              <a:ext uri="{FF2B5EF4-FFF2-40B4-BE49-F238E27FC236}">
                <a16:creationId xmlns:a16="http://schemas.microsoft.com/office/drawing/2014/main" id="{FEFF807B-CF3D-4A2E-A3B5-B35787AD2A61}"/>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029DE42D-B45E-4080-B4E9-3E88854A768E}"/>
              </a:ext>
            </a:extLst>
          </p:cNvPr>
          <p:cNvSpPr>
            <a:spLocks noGrp="1"/>
          </p:cNvSpPr>
          <p:nvPr>
            <p:ph type="sldNum" sz="quarter" idx="12"/>
          </p:nvPr>
        </p:nvSpPr>
        <p:spPr/>
        <p:txBody>
          <a:bodyPr/>
          <a:lstStyle/>
          <a:p>
            <a:fld id="{504C41C5-68DA-4643-803F-BBF97C82894D}" type="slidenum">
              <a:rPr lang="fr-BF" smtClean="0"/>
              <a:t>76</a:t>
            </a:fld>
            <a:endParaRPr lang="fr-BF"/>
          </a:p>
        </p:txBody>
      </p:sp>
    </p:spTree>
    <p:extLst>
      <p:ext uri="{BB962C8B-B14F-4D97-AF65-F5344CB8AC3E}">
        <p14:creationId xmlns:p14="http://schemas.microsoft.com/office/powerpoint/2010/main" val="10015085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3841F78A-643A-4915-98E9-5174BBACBC9B}"/>
              </a:ext>
            </a:extLst>
          </p:cNvPr>
          <p:cNvSpPr txBox="1"/>
          <p:nvPr/>
        </p:nvSpPr>
        <p:spPr>
          <a:xfrm>
            <a:off x="312821" y="0"/>
            <a:ext cx="11566358" cy="5709961"/>
          </a:xfrm>
          <a:prstGeom prst="rect">
            <a:avLst/>
          </a:prstGeom>
          <a:noFill/>
        </p:spPr>
        <p:txBody>
          <a:bodyPr wrap="square">
            <a:spAutoFit/>
          </a:bodyPr>
          <a:lstStyle/>
          <a:p>
            <a:pPr marL="342900" lvl="0" indent="-342900" algn="just">
              <a:lnSpc>
                <a:spcPct val="150000"/>
              </a:lnSpc>
              <a:spcAft>
                <a:spcPts val="1000"/>
              </a:spcAft>
              <a:buFont typeface="Symbol" panose="05050102010706020507" pitchFamily="18" charset="2"/>
              <a:buChar char=""/>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sont des dépositaires de l'autorité de l'Etat ;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Symbol" panose="05050102010706020507" pitchFamily="18" charset="2"/>
              <a:buChar char=""/>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sont des représentant du chef de l’Etat ;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Symbol" panose="05050102010706020507" pitchFamily="18" charset="2"/>
              <a:buChar char=""/>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sont délégués du gouvernement et le représentant de chaque ministre ;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Symbol" panose="05050102010706020507" pitchFamily="18" charset="2"/>
              <a:buChar char=""/>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veillent à l'exécution des lois, des règlements et des décisions du gouvernement ;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Symbol" panose="05050102010706020507" pitchFamily="18" charset="2"/>
              <a:buChar char=""/>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veillent à la mise en œuvre des politiques générales et sectorielles du gouvernement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E0EB7481-4443-4567-84A2-DA9A99F7ADF9}"/>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CA30FA6B-AF38-4E68-8714-AD46623A9005}"/>
              </a:ext>
            </a:extLst>
          </p:cNvPr>
          <p:cNvSpPr>
            <a:spLocks noGrp="1"/>
          </p:cNvSpPr>
          <p:nvPr>
            <p:ph type="sldNum" sz="quarter" idx="12"/>
          </p:nvPr>
        </p:nvSpPr>
        <p:spPr/>
        <p:txBody>
          <a:bodyPr/>
          <a:lstStyle/>
          <a:p>
            <a:fld id="{504C41C5-68DA-4643-803F-BBF97C82894D}" type="slidenum">
              <a:rPr lang="fr-BF" smtClean="0"/>
              <a:t>77</a:t>
            </a:fld>
            <a:endParaRPr lang="fr-BF"/>
          </a:p>
        </p:txBody>
      </p:sp>
    </p:spTree>
    <p:extLst>
      <p:ext uri="{BB962C8B-B14F-4D97-AF65-F5344CB8AC3E}">
        <p14:creationId xmlns:p14="http://schemas.microsoft.com/office/powerpoint/2010/main" val="56270426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2DF48937-FEC0-4E53-B66F-A9ECD3773A37}"/>
              </a:ext>
            </a:extLst>
          </p:cNvPr>
          <p:cNvSpPr txBox="1"/>
          <p:nvPr/>
        </p:nvSpPr>
        <p:spPr>
          <a:xfrm>
            <a:off x="272716" y="0"/>
            <a:ext cx="11486147" cy="7546361"/>
          </a:xfrm>
          <a:prstGeom prst="rect">
            <a:avLst/>
          </a:prstGeom>
          <a:noFill/>
        </p:spPr>
        <p:txBody>
          <a:bodyPr wrap="square">
            <a:spAutoFit/>
          </a:bodyPr>
          <a:lstStyle/>
          <a:p>
            <a:pPr marL="342900" lvl="0" indent="-342900" algn="just">
              <a:lnSpc>
                <a:spcPct val="150000"/>
              </a:lnSpc>
              <a:spcAft>
                <a:spcPts val="1000"/>
              </a:spcAft>
              <a:buFont typeface="Symbol" panose="05050102010706020507" pitchFamily="18" charset="2"/>
              <a:buChar char=""/>
            </a:pP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coordonnent l’activité des services déconcentrés des administrations de l’Etat et des établissements publics,</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Symbol" panose="05050102010706020507" pitchFamily="18" charset="2"/>
              <a:buChar char=""/>
            </a:pP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 ont la charge des intérêts nationaux, de l’ordre public et de la sécurité ; </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Symbol" panose="05050102010706020507" pitchFamily="18" charset="2"/>
              <a:buChar char=""/>
            </a:pP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ont pouvoir réglementaire général dans les matières qui relèvent de ses attributions</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Symbol" panose="05050102010706020507" pitchFamily="18" charset="2"/>
              <a:buChar char=""/>
            </a:pP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Reçoivent du gouvernement et de chaque ministre des instructions nécessaires à la mise en œuvre des politiques générales et sectorielles du gouvernement.</a:t>
            </a:r>
          </a:p>
          <a:p>
            <a:pPr marL="342900" indent="-342900" algn="just">
              <a:lnSpc>
                <a:spcPct val="150000"/>
              </a:lnSpc>
              <a:spcAft>
                <a:spcPts val="1000"/>
              </a:spcAft>
              <a:buFont typeface="Symbol" panose="05050102010706020507" pitchFamily="18" charset="2"/>
              <a:buChar char=""/>
            </a:pP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Participent à l’évaluation et à la notation des responsables des services déconcentrés de l’Etat.</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Symbol" panose="05050102010706020507" pitchFamily="18" charset="2"/>
              <a:buChar char=""/>
            </a:pP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2568D859-964D-44BD-B57B-1C6C9FCB9344}"/>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27058FD7-F2E7-438E-95A8-A14EABF488D6}"/>
              </a:ext>
            </a:extLst>
          </p:cNvPr>
          <p:cNvSpPr>
            <a:spLocks noGrp="1"/>
          </p:cNvSpPr>
          <p:nvPr>
            <p:ph type="sldNum" sz="quarter" idx="12"/>
          </p:nvPr>
        </p:nvSpPr>
        <p:spPr/>
        <p:txBody>
          <a:bodyPr/>
          <a:lstStyle/>
          <a:p>
            <a:fld id="{504C41C5-68DA-4643-803F-BBF97C82894D}" type="slidenum">
              <a:rPr lang="fr-BF" smtClean="0"/>
              <a:t>78</a:t>
            </a:fld>
            <a:endParaRPr lang="fr-BF"/>
          </a:p>
        </p:txBody>
      </p:sp>
    </p:spTree>
    <p:extLst>
      <p:ext uri="{BB962C8B-B14F-4D97-AF65-F5344CB8AC3E}">
        <p14:creationId xmlns:p14="http://schemas.microsoft.com/office/powerpoint/2010/main" val="181696158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662E1E8F-02C6-469C-8009-3DEBFFA12C5A}"/>
              </a:ext>
            </a:extLst>
          </p:cNvPr>
          <p:cNvSpPr txBox="1"/>
          <p:nvPr/>
        </p:nvSpPr>
        <p:spPr>
          <a:xfrm>
            <a:off x="192505" y="55929"/>
            <a:ext cx="11229474" cy="5971571"/>
          </a:xfrm>
          <a:prstGeom prst="rect">
            <a:avLst/>
          </a:prstGeom>
          <a:noFill/>
        </p:spPr>
        <p:txBody>
          <a:bodyPr wrap="square">
            <a:spAutoFit/>
          </a:bodyPr>
          <a:lstStyle/>
          <a:p>
            <a:pPr algn="just">
              <a:lnSpc>
                <a:spcPct val="150000"/>
              </a:lnSpc>
              <a:spcAft>
                <a:spcPts val="10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A titre illustratif, le gouverneur a sous son autorité directe les haut-commissaires, les directeurs régionaux des services déconcentrés de l’Etat dans la région ainsi que les coordonnateurs, chefs de projets et programmes à l’exclusion des services relevant du pouvoir judiciaire, de la défense militaire, des institutions de la république, les organes de contrôle et tous organismes publics dotés de la personnalité juridique et de l’autonomie financière.</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Il peut donner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délégation de signature</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à ses collaborateurs directs et aux haut-commissaires des provinces de la région</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fr-BF"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0746EE6C-4456-4C2A-B4C1-83EFCDCAB2E1}"/>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30FF06F2-DD9E-4C4F-8E25-36E7CDD687C1}"/>
              </a:ext>
            </a:extLst>
          </p:cNvPr>
          <p:cNvSpPr>
            <a:spLocks noGrp="1"/>
          </p:cNvSpPr>
          <p:nvPr>
            <p:ph type="sldNum" sz="quarter" idx="12"/>
          </p:nvPr>
        </p:nvSpPr>
        <p:spPr/>
        <p:txBody>
          <a:bodyPr/>
          <a:lstStyle/>
          <a:p>
            <a:fld id="{504C41C5-68DA-4643-803F-BBF97C82894D}" type="slidenum">
              <a:rPr lang="fr-BF" smtClean="0"/>
              <a:t>79</a:t>
            </a:fld>
            <a:endParaRPr lang="fr-BF"/>
          </a:p>
        </p:txBody>
      </p:sp>
    </p:spTree>
    <p:extLst>
      <p:ext uri="{BB962C8B-B14F-4D97-AF65-F5344CB8AC3E}">
        <p14:creationId xmlns:p14="http://schemas.microsoft.com/office/powerpoint/2010/main" val="1490709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A0F88B22-CEEA-491D-8FB6-90111DE4CFF6}"/>
              </a:ext>
            </a:extLst>
          </p:cNvPr>
          <p:cNvSpPr txBox="1"/>
          <p:nvPr/>
        </p:nvSpPr>
        <p:spPr>
          <a:xfrm>
            <a:off x="224589" y="0"/>
            <a:ext cx="11197390" cy="5453481"/>
          </a:xfrm>
          <a:prstGeom prst="rect">
            <a:avLst/>
          </a:prstGeom>
          <a:noFill/>
        </p:spPr>
        <p:txBody>
          <a:bodyPr wrap="square">
            <a:spAutoFit/>
          </a:bodyPr>
          <a:lstStyle/>
          <a:p>
            <a:pPr marL="457200" lvl="0" indent="-457200" algn="just">
              <a:lnSpc>
                <a:spcPct val="150000"/>
              </a:lnSpc>
              <a:spcAft>
                <a:spcPts val="1000"/>
              </a:spcAft>
              <a:buFont typeface="Wingdings" panose="05000000000000000000" pitchFamily="2" charset="2"/>
              <a:buChar char="q"/>
            </a:pPr>
            <a:r>
              <a:rPr lang="fr-FR" sz="2800" b="1" dirty="0">
                <a:effectLst/>
                <a:latin typeface="Arial Rounded MT Bold" panose="020F0704030504030204" pitchFamily="34" charset="0"/>
                <a:ea typeface="Times New Roman" panose="02020603050405020304" pitchFamily="18" charset="0"/>
                <a:cs typeface="Times New Roman" panose="02020603050405020304" pitchFamily="18" charset="0"/>
              </a:rPr>
              <a:t>La centralisation</a:t>
            </a:r>
            <a:endParaRPr lang="fr-BF" sz="2800" dirty="0">
              <a:effectLst/>
              <a:latin typeface="Arial Rounded MT Bold" panose="020F0704030504030204" pitchFamily="34"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C’est un système d’administration reposant sur l’attribution des pouvoirs de décision à des autorités soumises, médiatement ou immédiatement, au pouvoir hiérarchique du gouvernement. </a:t>
            </a: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Du point de vue de la technique d’organisation, la centralisation peut revêtir 2 formes : la concentration, système irréalisable pratiquement, rassemblant au siège du gouvernement les autorités précitées et la déconcentration.</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588829DD-BA5F-4A76-9C0D-FA623F3FF0FF}"/>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2F200AF2-A7A3-4301-BADD-363550D82BC5}"/>
              </a:ext>
            </a:extLst>
          </p:cNvPr>
          <p:cNvSpPr>
            <a:spLocks noGrp="1"/>
          </p:cNvSpPr>
          <p:nvPr>
            <p:ph type="sldNum" sz="quarter" idx="12"/>
          </p:nvPr>
        </p:nvSpPr>
        <p:spPr/>
        <p:txBody>
          <a:bodyPr/>
          <a:lstStyle/>
          <a:p>
            <a:fld id="{504C41C5-68DA-4643-803F-BBF97C82894D}" type="slidenum">
              <a:rPr lang="fr-BF" smtClean="0"/>
              <a:t>8</a:t>
            </a:fld>
            <a:endParaRPr lang="fr-BF"/>
          </a:p>
        </p:txBody>
      </p:sp>
    </p:spTree>
    <p:extLst>
      <p:ext uri="{BB962C8B-B14F-4D97-AF65-F5344CB8AC3E}">
        <p14:creationId xmlns:p14="http://schemas.microsoft.com/office/powerpoint/2010/main" val="356579078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D1588F6-ECAF-433B-B0E3-8352625EBA4D}"/>
              </a:ext>
            </a:extLst>
          </p:cNvPr>
          <p:cNvSpPr txBox="1"/>
          <p:nvPr/>
        </p:nvSpPr>
        <p:spPr>
          <a:xfrm>
            <a:off x="457200" y="240102"/>
            <a:ext cx="11277599" cy="5372433"/>
          </a:xfrm>
          <a:prstGeom prst="rect">
            <a:avLst/>
          </a:prstGeom>
          <a:noFill/>
        </p:spPr>
        <p:txBody>
          <a:bodyPr wrap="square">
            <a:spAutoFit/>
          </a:bodyPr>
          <a:lstStyle/>
          <a:p>
            <a:pPr algn="ctr">
              <a:lnSpc>
                <a:spcPct val="150000"/>
              </a:lnSpc>
              <a:spcAft>
                <a:spcPts val="1000"/>
              </a:spcAft>
            </a:pPr>
            <a:r>
              <a:rPr lang="fr-FR" sz="2800" b="1" dirty="0">
                <a:effectLst/>
                <a:latin typeface="Palatino Linotype" panose="02040502050505030304" pitchFamily="18" charset="0"/>
                <a:ea typeface="Calibri" panose="020F0502020204030204" pitchFamily="34" charset="0"/>
                <a:cs typeface="Times New Roman" panose="02020603050405020304" pitchFamily="18" charset="0"/>
              </a:rPr>
              <a:t>CHAPITRE III: LES RAPPORTS ENTRE L'ETAT ET LES COLLECTIVITES TERRITORIALES</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L'Etat entretient avec les collectivités territoriales et dans les domaines de leurs compétences, des relations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contractuelles, d'assistance et de contrôle</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Les modalités de ces rapports sont précisées par décrets pris en conseil des ministres.</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BF"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F6B5A55A-2A66-4B58-BF4D-3106FFA8F5D7}"/>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9E841076-AF6D-4D40-9C51-45D1C1124986}"/>
              </a:ext>
            </a:extLst>
          </p:cNvPr>
          <p:cNvSpPr>
            <a:spLocks noGrp="1"/>
          </p:cNvSpPr>
          <p:nvPr>
            <p:ph type="sldNum" sz="quarter" idx="12"/>
          </p:nvPr>
        </p:nvSpPr>
        <p:spPr/>
        <p:txBody>
          <a:bodyPr/>
          <a:lstStyle/>
          <a:p>
            <a:fld id="{504C41C5-68DA-4643-803F-BBF97C82894D}" type="slidenum">
              <a:rPr lang="fr-BF" smtClean="0"/>
              <a:t>80</a:t>
            </a:fld>
            <a:endParaRPr lang="fr-BF"/>
          </a:p>
        </p:txBody>
      </p:sp>
    </p:spTree>
    <p:extLst>
      <p:ext uri="{BB962C8B-B14F-4D97-AF65-F5344CB8AC3E}">
        <p14:creationId xmlns:p14="http://schemas.microsoft.com/office/powerpoint/2010/main" val="301371455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B95CFF4-8F86-451D-ACB8-98F31D2F33F4}"/>
              </a:ext>
            </a:extLst>
          </p:cNvPr>
          <p:cNvSpPr txBox="1"/>
          <p:nvPr/>
        </p:nvSpPr>
        <p:spPr>
          <a:xfrm>
            <a:off x="336884" y="-63684"/>
            <a:ext cx="11486148" cy="7076553"/>
          </a:xfrm>
          <a:prstGeom prst="rect">
            <a:avLst/>
          </a:prstGeom>
          <a:noFill/>
        </p:spPr>
        <p:txBody>
          <a:bodyPr wrap="square">
            <a:spAutoFit/>
          </a:bodyPr>
          <a:lstStyle/>
          <a:p>
            <a:pPr algn="ctr">
              <a:lnSpc>
                <a:spcPct val="150000"/>
              </a:lnSpc>
              <a:spcAft>
                <a:spcPts val="1000"/>
              </a:spcAft>
            </a:pPr>
            <a:r>
              <a:rPr lang="fr-FR" sz="2500" b="1" dirty="0">
                <a:effectLst/>
                <a:latin typeface="Palatino Linotype" panose="02040502050505030304" pitchFamily="18" charset="0"/>
                <a:ea typeface="Calibri" panose="020F0502020204030204" pitchFamily="34" charset="0"/>
                <a:cs typeface="Times New Roman" panose="02020603050405020304" pitchFamily="18" charset="0"/>
              </a:rPr>
              <a:t>SECTION I : LES RAPPORTS ENTRE L'ETAT ET LES COLLECTIVITES TERRITORIALES</a:t>
            </a:r>
            <a:r>
              <a:rPr lang="fr-FR" sz="25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fr-BF" sz="25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nSpc>
                <a:spcPct val="150000"/>
              </a:lnSpc>
              <a:spcAft>
                <a:spcPts val="1000"/>
              </a:spcAft>
            </a:pPr>
            <a:r>
              <a:rPr lang="fr-FR" sz="2500" b="1" dirty="0">
                <a:effectLst/>
                <a:latin typeface="Palatino Linotype" panose="02040502050505030304" pitchFamily="18" charset="0"/>
                <a:ea typeface="Calibri" panose="020F0502020204030204" pitchFamily="34" charset="0"/>
                <a:cs typeface="Times New Roman" panose="02020603050405020304" pitchFamily="18" charset="0"/>
              </a:rPr>
              <a:t>I) LES RELATIONS CONTRACTUELLES</a:t>
            </a:r>
            <a:endParaRPr lang="fr-BF" sz="25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600" dirty="0">
                <a:effectLst/>
                <a:latin typeface="Palatino Linotype" panose="02040502050505030304" pitchFamily="18" charset="0"/>
                <a:ea typeface="Calibri" panose="020F0502020204030204" pitchFamily="34" charset="0"/>
                <a:cs typeface="Times New Roman" panose="02020603050405020304" pitchFamily="18" charset="0"/>
              </a:rPr>
              <a:t>L'Etat et les collectivités territoriales peuvent </a:t>
            </a:r>
            <a:r>
              <a:rPr lang="fr-FR" sz="26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déterminer par contrats leurs interventions communes </a:t>
            </a:r>
            <a:r>
              <a:rPr lang="fr-FR" sz="2600" dirty="0">
                <a:effectLst/>
                <a:latin typeface="Palatino Linotype" panose="02040502050505030304" pitchFamily="18" charset="0"/>
                <a:ea typeface="Calibri" panose="020F0502020204030204" pitchFamily="34" charset="0"/>
                <a:cs typeface="Times New Roman" panose="02020603050405020304" pitchFamily="18" charset="0"/>
              </a:rPr>
              <a:t>dans tous les domaines d'intérêt public national ou local.</a:t>
            </a:r>
            <a:endParaRPr lang="fr-BF" sz="26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600" dirty="0">
                <a:effectLst/>
                <a:latin typeface="Palatino Linotype" panose="02040502050505030304" pitchFamily="18" charset="0"/>
                <a:ea typeface="Calibri" panose="020F0502020204030204" pitchFamily="34" charset="0"/>
                <a:cs typeface="Times New Roman" panose="02020603050405020304" pitchFamily="18" charset="0"/>
              </a:rPr>
              <a:t>Les collectivités territoriales peuvent </a:t>
            </a:r>
            <a:r>
              <a:rPr lang="fr-FR" sz="26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passer des contrats entre elles ou avec des personnes physiques ou morales</a:t>
            </a:r>
            <a:r>
              <a:rPr lang="fr-FR" sz="2600" dirty="0">
                <a:effectLst/>
                <a:latin typeface="Palatino Linotype" panose="02040502050505030304" pitchFamily="18" charset="0"/>
                <a:ea typeface="Calibri" panose="020F0502020204030204" pitchFamily="34" charset="0"/>
                <a:cs typeface="Times New Roman" panose="02020603050405020304" pitchFamily="18" charset="0"/>
              </a:rPr>
              <a:t> qu'elles soient privées ou publiques pour l'exécution de tâches relevant de leurs compétences.</a:t>
            </a:r>
            <a:endParaRPr lang="fr-BF" sz="26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600" dirty="0">
                <a:effectLst/>
                <a:latin typeface="Palatino Linotype" panose="02040502050505030304" pitchFamily="18" charset="0"/>
                <a:ea typeface="Calibri" panose="020F0502020204030204" pitchFamily="34" charset="0"/>
                <a:cs typeface="Times New Roman" panose="02020603050405020304" pitchFamily="18" charset="0"/>
              </a:rPr>
              <a:t>Les contrats assortis d'obligation de contrepartie de l'Etat sont transmis à l'autorité de tutelle pour </a:t>
            </a:r>
            <a:r>
              <a:rPr lang="fr-FR" sz="26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autorisation préalable</a:t>
            </a:r>
            <a:r>
              <a:rPr lang="fr-FR" sz="2600" dirty="0">
                <a:effectLst/>
                <a:latin typeface="Palatino Linotype" panose="02040502050505030304" pitchFamily="18" charset="0"/>
                <a:ea typeface="Calibri" panose="020F0502020204030204" pitchFamily="34" charset="0"/>
                <a:cs typeface="Times New Roman" panose="02020603050405020304" pitchFamily="18" charset="0"/>
              </a:rPr>
              <a:t>.</a:t>
            </a:r>
            <a:endParaRPr lang="fr-BF" sz="26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EA2F7A21-9D94-4420-9271-AFA872479A4B}"/>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7FAB2F18-8823-45F2-A5CD-266F78DF178B}"/>
              </a:ext>
            </a:extLst>
          </p:cNvPr>
          <p:cNvSpPr>
            <a:spLocks noGrp="1"/>
          </p:cNvSpPr>
          <p:nvPr>
            <p:ph type="sldNum" sz="quarter" idx="12"/>
          </p:nvPr>
        </p:nvSpPr>
        <p:spPr/>
        <p:txBody>
          <a:bodyPr/>
          <a:lstStyle/>
          <a:p>
            <a:fld id="{504C41C5-68DA-4643-803F-BBF97C82894D}" type="slidenum">
              <a:rPr lang="fr-BF" smtClean="0"/>
              <a:t>81</a:t>
            </a:fld>
            <a:endParaRPr lang="fr-BF"/>
          </a:p>
        </p:txBody>
      </p:sp>
    </p:spTree>
    <p:extLst>
      <p:ext uri="{BB962C8B-B14F-4D97-AF65-F5344CB8AC3E}">
        <p14:creationId xmlns:p14="http://schemas.microsoft.com/office/powerpoint/2010/main" val="42072318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64BD6745-ABA3-4883-A743-D065BC67484B}"/>
              </a:ext>
            </a:extLst>
          </p:cNvPr>
          <p:cNvSpPr txBox="1"/>
          <p:nvPr/>
        </p:nvSpPr>
        <p:spPr>
          <a:xfrm>
            <a:off x="344905" y="186734"/>
            <a:ext cx="11502189" cy="6484532"/>
          </a:xfrm>
          <a:prstGeom prst="rect">
            <a:avLst/>
          </a:prstGeom>
          <a:noFill/>
        </p:spPr>
        <p:txBody>
          <a:bodyPr wrap="square">
            <a:spAutoFit/>
          </a:bodyPr>
          <a:lstStyle/>
          <a:p>
            <a:pPr>
              <a:lnSpc>
                <a:spcPct val="150000"/>
              </a:lnSpc>
              <a:spcAft>
                <a:spcPts val="10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II</a:t>
            </a:r>
            <a:r>
              <a:rPr lang="fr-FR" sz="2800" b="1" dirty="0">
                <a:effectLst/>
                <a:latin typeface="Palatino Linotype" panose="02040502050505030304" pitchFamily="18" charset="0"/>
                <a:ea typeface="Calibri" panose="020F0502020204030204" pitchFamily="34" charset="0"/>
                <a:cs typeface="Times New Roman" panose="02020603050405020304" pitchFamily="18" charset="0"/>
              </a:rPr>
              <a:t> ) DE L'ASSISTANCE DE L'ETAT</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L'Etat soutient et facilite le développement des collectivités territoriales. Il a envers elles, un devoir d'assistance. Le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devoir d'assistance de l'Etat</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vis-à-vis des collectivités territoriales</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s'exerce notamment sous forme de mise à disposition de:</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fontAlgn="base">
              <a:lnSpc>
                <a:spcPct val="150000"/>
              </a:lnSpc>
              <a:spcAft>
                <a:spcPts val="1000"/>
              </a:spcAft>
              <a:buClr>
                <a:srgbClr val="000000"/>
              </a:buClr>
              <a:buSzPts val="1300"/>
              <a:buFont typeface="Wingdings" panose="05000000000000000000" pitchFamily="2" charset="2"/>
              <a:buChar char=""/>
              <a:tabLst>
                <a:tab pos="1347470" algn="l"/>
              </a:tabLst>
            </a:pPr>
            <a:r>
              <a:rPr lang="fr-FR" sz="2800" u="none" strike="noStrike" dirty="0">
                <a:effectLst/>
                <a:uFill>
                  <a:solidFill>
                    <a:srgbClr val="000000"/>
                  </a:solidFill>
                </a:uFill>
                <a:latin typeface="Palatino Linotype" panose="02040502050505030304" pitchFamily="18" charset="0"/>
                <a:ea typeface="Calibri" panose="020F0502020204030204" pitchFamily="34" charset="0"/>
                <a:cs typeface="Wingdings" panose="05000000000000000000" pitchFamily="2" charset="2"/>
              </a:rPr>
              <a:t>subventions ;</a:t>
            </a:r>
            <a:endParaRPr lang="fr-BF" sz="2800" u="none" strike="noStrike" dirty="0">
              <a:effectLst/>
              <a:uFill>
                <a:solidFill>
                  <a:srgbClr val="000000"/>
                </a:solidFill>
              </a:uFill>
              <a:latin typeface="Palatino Linotype" panose="02040502050505030304" pitchFamily="18" charset="0"/>
              <a:ea typeface="Wingdings" panose="05000000000000000000" pitchFamily="2" charset="2"/>
              <a:cs typeface="Wingdings" panose="05000000000000000000" pitchFamily="2" charset="2"/>
            </a:endParaRPr>
          </a:p>
          <a:p>
            <a:pPr marL="342900" lvl="0" indent="-342900" algn="just" fontAlgn="base">
              <a:lnSpc>
                <a:spcPct val="150000"/>
              </a:lnSpc>
              <a:spcAft>
                <a:spcPts val="1000"/>
              </a:spcAft>
              <a:buClr>
                <a:srgbClr val="000000"/>
              </a:buClr>
              <a:buSzPts val="1300"/>
              <a:buFont typeface="Wingdings" panose="05000000000000000000" pitchFamily="2" charset="2"/>
              <a:buChar char=""/>
              <a:tabLst>
                <a:tab pos="1347470" algn="l"/>
              </a:tabLst>
            </a:pPr>
            <a:r>
              <a:rPr lang="fr-FR" sz="2800" u="none" strike="noStrike" dirty="0">
                <a:effectLst/>
                <a:uFill>
                  <a:solidFill>
                    <a:srgbClr val="000000"/>
                  </a:solidFill>
                </a:uFill>
                <a:latin typeface="Palatino Linotype" panose="02040502050505030304" pitchFamily="18" charset="0"/>
                <a:ea typeface="Calibri" panose="020F0502020204030204" pitchFamily="34" charset="0"/>
                <a:cs typeface="Wingdings" panose="05000000000000000000" pitchFamily="2" charset="2"/>
              </a:rPr>
              <a:t>dotations spéciales ;</a:t>
            </a:r>
            <a:endParaRPr lang="fr-BF" sz="2800" u="none" strike="noStrike" dirty="0">
              <a:effectLst/>
              <a:uFill>
                <a:solidFill>
                  <a:srgbClr val="000000"/>
                </a:solidFill>
              </a:uFill>
              <a:latin typeface="Palatino Linotype" panose="02040502050505030304" pitchFamily="18" charset="0"/>
              <a:ea typeface="Wingdings" panose="05000000000000000000" pitchFamily="2" charset="2"/>
              <a:cs typeface="Wingdings" panose="05000000000000000000" pitchFamily="2" charset="2"/>
            </a:endParaRPr>
          </a:p>
          <a:p>
            <a:pPr marL="342900" lvl="0" indent="-342900" algn="just" fontAlgn="base">
              <a:lnSpc>
                <a:spcPct val="150000"/>
              </a:lnSpc>
              <a:spcAft>
                <a:spcPts val="1000"/>
              </a:spcAft>
              <a:buClr>
                <a:srgbClr val="000000"/>
              </a:buClr>
              <a:buSzPts val="1300"/>
              <a:buFont typeface="Wingdings" panose="05000000000000000000" pitchFamily="2" charset="2"/>
              <a:buChar char=""/>
              <a:tabLst>
                <a:tab pos="1347470" algn="l"/>
              </a:tabLst>
            </a:pPr>
            <a:r>
              <a:rPr lang="fr-FR" sz="2800" u="none" strike="noStrike" dirty="0">
                <a:effectLst/>
                <a:uFill>
                  <a:solidFill>
                    <a:srgbClr val="000000"/>
                  </a:solidFill>
                </a:uFill>
                <a:latin typeface="Palatino Linotype" panose="02040502050505030304" pitchFamily="18" charset="0"/>
                <a:ea typeface="Calibri" panose="020F0502020204030204" pitchFamily="34" charset="0"/>
                <a:cs typeface="Wingdings" panose="05000000000000000000" pitchFamily="2" charset="2"/>
              </a:rPr>
              <a:t>ressources humaines ou matérielles ;</a:t>
            </a:r>
            <a:endParaRPr lang="fr-BF" sz="2800" u="none" strike="noStrike" dirty="0">
              <a:effectLst/>
              <a:uFill>
                <a:solidFill>
                  <a:srgbClr val="000000"/>
                </a:solidFill>
              </a:uFill>
              <a:latin typeface="Palatino Linotype" panose="02040502050505030304" pitchFamily="18" charset="0"/>
              <a:ea typeface="Wingdings" panose="05000000000000000000" pitchFamily="2" charset="2"/>
              <a:cs typeface="Wingdings" panose="05000000000000000000" pitchFamily="2" charset="2"/>
            </a:endParaRPr>
          </a:p>
          <a:p>
            <a:pPr marL="342900" lvl="0" indent="-342900" algn="just" fontAlgn="base">
              <a:lnSpc>
                <a:spcPct val="150000"/>
              </a:lnSpc>
              <a:spcAft>
                <a:spcPts val="1000"/>
              </a:spcAft>
              <a:buClr>
                <a:srgbClr val="000000"/>
              </a:buClr>
              <a:buSzPts val="1300"/>
              <a:buFont typeface="Wingdings" panose="05000000000000000000" pitchFamily="2" charset="2"/>
              <a:buChar char=""/>
              <a:tabLst>
                <a:tab pos="1347470" algn="l"/>
              </a:tabLst>
            </a:pPr>
            <a:r>
              <a:rPr lang="fr-FR" sz="2800" u="none" strike="noStrike" dirty="0">
                <a:effectLst/>
                <a:uFill>
                  <a:solidFill>
                    <a:srgbClr val="000000"/>
                  </a:solidFill>
                </a:uFill>
                <a:latin typeface="Palatino Linotype" panose="02040502050505030304" pitchFamily="18" charset="0"/>
                <a:ea typeface="Calibri" panose="020F0502020204030204" pitchFamily="34" charset="0"/>
                <a:cs typeface="Wingdings" panose="05000000000000000000" pitchFamily="2" charset="2"/>
              </a:rPr>
              <a:t>appui technique et financier.</a:t>
            </a:r>
            <a:endParaRPr lang="fr-BF" sz="2800" u="none" strike="noStrike" dirty="0">
              <a:effectLst/>
              <a:uFill>
                <a:solidFill>
                  <a:srgbClr val="000000"/>
                </a:solidFill>
              </a:uFill>
              <a:latin typeface="Palatino Linotype" panose="02040502050505030304" pitchFamily="18" charset="0"/>
              <a:ea typeface="Wingdings" panose="05000000000000000000" pitchFamily="2" charset="2"/>
              <a:cs typeface="Wingdings" panose="05000000000000000000" pitchFamily="2" charset="2"/>
            </a:endParaRPr>
          </a:p>
        </p:txBody>
      </p:sp>
      <p:sp>
        <p:nvSpPr>
          <p:cNvPr id="4" name="Espace réservé de la date 3">
            <a:extLst>
              <a:ext uri="{FF2B5EF4-FFF2-40B4-BE49-F238E27FC236}">
                <a16:creationId xmlns:a16="http://schemas.microsoft.com/office/drawing/2014/main" id="{192B8BF8-C146-4C6E-AE4E-36510BD9AF65}"/>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E55EE286-37BD-4CF7-859B-6F855A9ED9A6}"/>
              </a:ext>
            </a:extLst>
          </p:cNvPr>
          <p:cNvSpPr>
            <a:spLocks noGrp="1"/>
          </p:cNvSpPr>
          <p:nvPr>
            <p:ph type="sldNum" sz="quarter" idx="12"/>
          </p:nvPr>
        </p:nvSpPr>
        <p:spPr/>
        <p:txBody>
          <a:bodyPr/>
          <a:lstStyle/>
          <a:p>
            <a:fld id="{504C41C5-68DA-4643-803F-BBF97C82894D}" type="slidenum">
              <a:rPr lang="fr-BF" smtClean="0"/>
              <a:t>82</a:t>
            </a:fld>
            <a:endParaRPr lang="fr-BF"/>
          </a:p>
        </p:txBody>
      </p:sp>
    </p:spTree>
    <p:extLst>
      <p:ext uri="{BB962C8B-B14F-4D97-AF65-F5344CB8AC3E}">
        <p14:creationId xmlns:p14="http://schemas.microsoft.com/office/powerpoint/2010/main" val="360770521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A0A081A6-6B0B-4B94-AD43-39DD360BB3F3}"/>
              </a:ext>
            </a:extLst>
          </p:cNvPr>
          <p:cNvSpPr txBox="1"/>
          <p:nvPr/>
        </p:nvSpPr>
        <p:spPr>
          <a:xfrm>
            <a:off x="385011" y="208547"/>
            <a:ext cx="11438021" cy="5175776"/>
          </a:xfrm>
          <a:prstGeom prst="rect">
            <a:avLst/>
          </a:prstGeom>
          <a:noFill/>
        </p:spPr>
        <p:txBody>
          <a:bodyPr wrap="square">
            <a:spAutoFit/>
          </a:bodyPr>
          <a:lstStyle/>
          <a:p>
            <a:pPr algn="just">
              <a:lnSpc>
                <a:spcPct val="150000"/>
              </a:lnSpc>
              <a:spcAft>
                <a:spcPts val="10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L'Etat organise avec les collectivités territoriales des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mécanismes d'appui technique, financier et de solidarité </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entre elles. Les modalités de cet appui sont précisées par décret en conseil des ministres. Pour accomplir leurs missions, les collectivités territoriales disposent de services propres et peuvent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recourir aux services déconcentrés de l'Etat.</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r>
              <a:rPr lang="fr-FR" sz="2800" dirty="0">
                <a:effectLst/>
                <a:latin typeface="Palatino Linotype" panose="02040502050505030304" pitchFamily="18" charset="0"/>
                <a:ea typeface="Times New Roman" panose="02020603050405020304" pitchFamily="18" charset="0"/>
              </a:rPr>
              <a:t>La décentralisation n’est donc possible qu’avec une déconcentration conséquente. C’est pourquoi les agents des services déconcentrés doivent aider à promouvoir la décentralisation à travers un certain nombre de missions. </a:t>
            </a:r>
            <a:endParaRPr lang="fr-BF" sz="2800" dirty="0">
              <a:latin typeface="Palatino Linotype" panose="02040502050505030304" pitchFamily="18" charset="0"/>
            </a:endParaRPr>
          </a:p>
        </p:txBody>
      </p:sp>
      <p:sp>
        <p:nvSpPr>
          <p:cNvPr id="4" name="Espace réservé de la date 3">
            <a:extLst>
              <a:ext uri="{FF2B5EF4-FFF2-40B4-BE49-F238E27FC236}">
                <a16:creationId xmlns:a16="http://schemas.microsoft.com/office/drawing/2014/main" id="{D6BBFE7E-31F5-4438-B046-76310E9D83A7}"/>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34631AC1-7564-42BD-BFE1-F15A951BD651}"/>
              </a:ext>
            </a:extLst>
          </p:cNvPr>
          <p:cNvSpPr>
            <a:spLocks noGrp="1"/>
          </p:cNvSpPr>
          <p:nvPr>
            <p:ph type="sldNum" sz="quarter" idx="12"/>
          </p:nvPr>
        </p:nvSpPr>
        <p:spPr/>
        <p:txBody>
          <a:bodyPr/>
          <a:lstStyle/>
          <a:p>
            <a:fld id="{504C41C5-68DA-4643-803F-BBF97C82894D}" type="slidenum">
              <a:rPr lang="fr-BF" smtClean="0"/>
              <a:t>83</a:t>
            </a:fld>
            <a:endParaRPr lang="fr-BF"/>
          </a:p>
        </p:txBody>
      </p:sp>
    </p:spTree>
    <p:extLst>
      <p:ext uri="{BB962C8B-B14F-4D97-AF65-F5344CB8AC3E}">
        <p14:creationId xmlns:p14="http://schemas.microsoft.com/office/powerpoint/2010/main" val="53887243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8F389F2F-0CD3-4305-83C2-B3ECFD75E336}"/>
              </a:ext>
            </a:extLst>
          </p:cNvPr>
          <p:cNvSpPr txBox="1"/>
          <p:nvPr/>
        </p:nvSpPr>
        <p:spPr>
          <a:xfrm>
            <a:off x="425116" y="0"/>
            <a:ext cx="11341767" cy="7696146"/>
          </a:xfrm>
          <a:prstGeom prst="rect">
            <a:avLst/>
          </a:prstGeom>
          <a:noFill/>
        </p:spPr>
        <p:txBody>
          <a:bodyPr wrap="square">
            <a:spAutoFit/>
          </a:bodyPr>
          <a:lstStyle/>
          <a:p>
            <a:pPr algn="just">
              <a:lnSpc>
                <a:spcPct val="150000"/>
              </a:lnSpc>
              <a:spcAft>
                <a:spcPts val="1000"/>
              </a:spcAft>
            </a:pPr>
            <a:r>
              <a:rPr lang="fr-FR" sz="2700" dirty="0">
                <a:effectLst/>
                <a:latin typeface="Palatino Linotype" panose="02040502050505030304" pitchFamily="18" charset="0"/>
                <a:ea typeface="Times New Roman" panose="02020603050405020304" pitchFamily="18" charset="0"/>
                <a:cs typeface="Times New Roman" panose="02020603050405020304" pitchFamily="18" charset="0"/>
              </a:rPr>
              <a:t>De façon concrète, beaucoup de collectivités territoriales auront encore besoin pour longtemps de l’appui et de l’assistance des services déconcentrés de l’Etat pour des questions relevant de leur domaine de compétence, par exemple, en matière de santé, d’éducation, d’affaires sociales, de sécurité, d’environnement, des questions fiscales, etc.</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nSpc>
                <a:spcPct val="150000"/>
              </a:lnSpc>
              <a:spcAft>
                <a:spcPts val="1000"/>
              </a:spcAft>
            </a:pPr>
            <a:r>
              <a:rPr lang="fr-FR" sz="2700" b="1" dirty="0">
                <a:effectLst/>
                <a:latin typeface="Palatino Linotype" panose="02040502050505030304" pitchFamily="18" charset="0"/>
                <a:ea typeface="Calibri" panose="020F0502020204030204" pitchFamily="34" charset="0"/>
                <a:cs typeface="Times New Roman" panose="02020603050405020304" pitchFamily="18" charset="0"/>
              </a:rPr>
              <a:t> III) DES RELATIONS DE CONTROLE DE L'ETAT</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Les différents contrôles exercés sur les collectivités territoriales sont </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mj-lt"/>
              <a:buAutoNum type="arabicPeriod"/>
              <a:tabLst>
                <a:tab pos="457200" algn="l"/>
              </a:tabLst>
            </a:pP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la tutelle ; </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mj-lt"/>
              <a:buAutoNum type="arabicPeriod"/>
              <a:tabLst>
                <a:tab pos="457200" algn="l"/>
              </a:tabLst>
            </a:pP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le contrôle administratif ; </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mj-lt"/>
              <a:buAutoNum type="arabicPeriod"/>
              <a:tabLst>
                <a:tab pos="457200" algn="l"/>
              </a:tabLst>
            </a:pP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le contrôle juridictionnel. </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BF"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C91E346E-34E5-4771-8529-8D198AC8129D}"/>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D4EFBE01-8903-492C-94EC-71F5B729E5D9}"/>
              </a:ext>
            </a:extLst>
          </p:cNvPr>
          <p:cNvSpPr>
            <a:spLocks noGrp="1"/>
          </p:cNvSpPr>
          <p:nvPr>
            <p:ph type="sldNum" sz="quarter" idx="12"/>
          </p:nvPr>
        </p:nvSpPr>
        <p:spPr/>
        <p:txBody>
          <a:bodyPr/>
          <a:lstStyle/>
          <a:p>
            <a:fld id="{504C41C5-68DA-4643-803F-BBF97C82894D}" type="slidenum">
              <a:rPr lang="fr-BF" smtClean="0"/>
              <a:t>84</a:t>
            </a:fld>
            <a:endParaRPr lang="fr-BF"/>
          </a:p>
        </p:txBody>
      </p:sp>
    </p:spTree>
    <p:extLst>
      <p:ext uri="{BB962C8B-B14F-4D97-AF65-F5344CB8AC3E}">
        <p14:creationId xmlns:p14="http://schemas.microsoft.com/office/powerpoint/2010/main" val="301683367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670CD05-5131-40CE-BFEA-3F841C1514E0}"/>
              </a:ext>
            </a:extLst>
          </p:cNvPr>
          <p:cNvSpPr txBox="1"/>
          <p:nvPr/>
        </p:nvSpPr>
        <p:spPr>
          <a:xfrm>
            <a:off x="376989" y="127710"/>
            <a:ext cx="11438021" cy="6099811"/>
          </a:xfrm>
          <a:prstGeom prst="rect">
            <a:avLst/>
          </a:prstGeom>
          <a:noFill/>
        </p:spPr>
        <p:txBody>
          <a:bodyPr wrap="square">
            <a:spAutoFit/>
          </a:bodyPr>
          <a:lstStyle/>
          <a:p>
            <a:pPr marL="342900" lvl="0" indent="-342900" algn="just">
              <a:lnSpc>
                <a:spcPct val="150000"/>
              </a:lnSpc>
              <a:spcAft>
                <a:spcPts val="1000"/>
              </a:spcAft>
              <a:buFont typeface="+mj-lt"/>
              <a:buAutoNum type="alphaLcParenR"/>
            </a:pPr>
            <a:r>
              <a:rPr lang="fr-FR" sz="2800" b="1" i="1" u="sng" dirty="0">
                <a:effectLst/>
                <a:latin typeface="Palatino Linotype" panose="02040502050505030304" pitchFamily="18" charset="0"/>
                <a:ea typeface="Calibri" panose="020F0502020204030204" pitchFamily="34" charset="0"/>
                <a:cs typeface="Times New Roman" panose="02020603050405020304" pitchFamily="18" charset="0"/>
              </a:rPr>
              <a:t>la tutelle</a:t>
            </a:r>
            <a:endParaRPr lang="fr-BF" sz="2800" u="sng"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La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tutelle administrative et la tutelle financière</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sont assurées respectivement par le ministre chargé des collectivités territoriales   et le ministre chargé des finances qui délèguent par arrêté, une partie de ce pouvoir aux représentants de l'Etat dans les circonscriptions administratives. Un arrêté conjoint précise les matières faisant l'objet de la délégation.</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Les actes et les délibérations des collectivités territoriales sont soumis au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contrôle de légalité</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a:t>
            </a:r>
            <a:r>
              <a:rPr lang="fr-FR" sz="2800"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exercé par l'autorité de tutelle</a:t>
            </a: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F1EBCAFA-23B8-4B80-AABF-2390CBF1792E}"/>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657CDB2A-E9AB-4DC4-A776-3FA3419C570E}"/>
              </a:ext>
            </a:extLst>
          </p:cNvPr>
          <p:cNvSpPr>
            <a:spLocks noGrp="1"/>
          </p:cNvSpPr>
          <p:nvPr>
            <p:ph type="sldNum" sz="quarter" idx="12"/>
          </p:nvPr>
        </p:nvSpPr>
        <p:spPr/>
        <p:txBody>
          <a:bodyPr/>
          <a:lstStyle/>
          <a:p>
            <a:fld id="{504C41C5-68DA-4643-803F-BBF97C82894D}" type="slidenum">
              <a:rPr lang="fr-BF" smtClean="0"/>
              <a:t>85</a:t>
            </a:fld>
            <a:endParaRPr lang="fr-BF"/>
          </a:p>
        </p:txBody>
      </p:sp>
    </p:spTree>
    <p:extLst>
      <p:ext uri="{BB962C8B-B14F-4D97-AF65-F5344CB8AC3E}">
        <p14:creationId xmlns:p14="http://schemas.microsoft.com/office/powerpoint/2010/main" val="326797334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C5DBF52-F9C4-4C54-8AC0-2B7E88736195}"/>
              </a:ext>
            </a:extLst>
          </p:cNvPr>
          <p:cNvSpPr txBox="1"/>
          <p:nvPr/>
        </p:nvSpPr>
        <p:spPr>
          <a:xfrm>
            <a:off x="0" y="-208547"/>
            <a:ext cx="11790947" cy="7367367"/>
          </a:xfrm>
          <a:prstGeom prst="rect">
            <a:avLst/>
          </a:prstGeom>
          <a:noFill/>
        </p:spPr>
        <p:txBody>
          <a:bodyPr wrap="square">
            <a:spAutoFit/>
          </a:bodyPr>
          <a:lstStyle/>
          <a:p>
            <a:pPr algn="just">
              <a:lnSpc>
                <a:spcPct val="150000"/>
              </a:lnSpc>
              <a:spcAft>
                <a:spcPts val="1000"/>
              </a:spcAft>
            </a:pP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Le contrôle de tutelle comporte les fonctions de: </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Wingdings" panose="05000000000000000000" pitchFamily="2" charset="2"/>
              <a:buChar char=""/>
            </a:pP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approbation;</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Wingdings" panose="05000000000000000000" pitchFamily="2" charset="2"/>
              <a:buChar char=""/>
            </a:pP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autorisation préalable ;</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Wingdings" panose="05000000000000000000" pitchFamily="2" charset="2"/>
              <a:buChar char=""/>
            </a:pP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annulation ;</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Wingdings" panose="05000000000000000000" pitchFamily="2" charset="2"/>
              <a:buChar char=""/>
            </a:pP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 suspension ou de révocation ;</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Wingdings" panose="05000000000000000000" pitchFamily="2" charset="2"/>
              <a:buChar char=""/>
            </a:pP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substitution ;</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Wingdings" panose="05000000000000000000" pitchFamily="2" charset="2"/>
              <a:buChar char=""/>
            </a:pP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inspection.</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700" dirty="0">
                <a:effectLst/>
                <a:latin typeface="Palatino Linotype" panose="02040502050505030304" pitchFamily="18" charset="0"/>
                <a:ea typeface="Calibri" panose="020F0502020204030204" pitchFamily="34" charset="0"/>
                <a:cs typeface="Times New Roman" panose="02020603050405020304" pitchFamily="18" charset="0"/>
              </a:rPr>
              <a:t>L'approbation et l'autorisation préalable concernent les actes et les délibérations à caractère financier ou ayant une incidence financière (articles 150 et 230 du CGCT).</a:t>
            </a:r>
            <a:endParaRPr lang="fr-BF" sz="27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91B53F06-8DD7-492D-A998-DB65999C1917}"/>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B4613823-776D-4C7E-BAEC-F8E316993841}"/>
              </a:ext>
            </a:extLst>
          </p:cNvPr>
          <p:cNvSpPr>
            <a:spLocks noGrp="1"/>
          </p:cNvSpPr>
          <p:nvPr>
            <p:ph type="sldNum" sz="quarter" idx="12"/>
          </p:nvPr>
        </p:nvSpPr>
        <p:spPr/>
        <p:txBody>
          <a:bodyPr/>
          <a:lstStyle/>
          <a:p>
            <a:fld id="{504C41C5-68DA-4643-803F-BBF97C82894D}" type="slidenum">
              <a:rPr lang="fr-BF" smtClean="0"/>
              <a:t>86</a:t>
            </a:fld>
            <a:endParaRPr lang="fr-BF"/>
          </a:p>
        </p:txBody>
      </p:sp>
    </p:spTree>
    <p:extLst>
      <p:ext uri="{BB962C8B-B14F-4D97-AF65-F5344CB8AC3E}">
        <p14:creationId xmlns:p14="http://schemas.microsoft.com/office/powerpoint/2010/main" val="398518015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3234A6A1-FA15-4F84-9922-4A410E26A090}"/>
              </a:ext>
            </a:extLst>
          </p:cNvPr>
          <p:cNvSpPr txBox="1"/>
          <p:nvPr/>
        </p:nvSpPr>
        <p:spPr>
          <a:xfrm>
            <a:off x="176464" y="-293622"/>
            <a:ext cx="11598441" cy="7445243"/>
          </a:xfrm>
          <a:prstGeom prst="rect">
            <a:avLst/>
          </a:prstGeom>
          <a:noFill/>
        </p:spPr>
        <p:txBody>
          <a:bodyPr wrap="square">
            <a:spAutoFit/>
          </a:bodyPr>
          <a:lstStyle/>
          <a:p>
            <a:pPr algn="just">
              <a:lnSpc>
                <a:spcPct val="150000"/>
              </a:lnSpc>
              <a:spcAft>
                <a:spcPts val="10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En plus de ces fonctions, l’autorité de tutelle assure l'appui conseil aux collectivités territoriales. Cet appui conseil fait l'objet d'un rapport dont copie est adressé au président du conseil de la collectivité.</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1000"/>
              </a:spcAft>
              <a:buFont typeface="+mj-lt"/>
              <a:buAutoNum type="alphaLcParenR"/>
            </a:pPr>
            <a:r>
              <a:rPr lang="fr-FR" sz="2800" b="1" u="sng" dirty="0">
                <a:effectLst/>
                <a:latin typeface="Palatino Linotype" panose="02040502050505030304" pitchFamily="18" charset="0"/>
                <a:ea typeface="Calibri" panose="020F0502020204030204" pitchFamily="34" charset="0"/>
                <a:cs typeface="Times New Roman" panose="02020603050405020304" pitchFamily="18" charset="0"/>
              </a:rPr>
              <a:t>Le contrôle administratif</a:t>
            </a:r>
            <a:endParaRPr lang="fr-BF" sz="2800" u="sng"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 Les collectivités territoriales sont soumises au contrôle des différents corps de contrôle de l'Etat conformément aux textes en vigueur.</a:t>
            </a:r>
          </a:p>
          <a:p>
            <a:pPr marL="342900" lvl="0" indent="-342900">
              <a:lnSpc>
                <a:spcPct val="150000"/>
              </a:lnSpc>
              <a:spcAft>
                <a:spcPts val="1000"/>
              </a:spcAft>
              <a:buFont typeface="+mj-lt"/>
              <a:buAutoNum type="alphaLcParenR"/>
            </a:pPr>
            <a:r>
              <a:rPr lang="fr-FR" sz="2800" b="1" u="sng" dirty="0">
                <a:effectLst/>
                <a:latin typeface="Palatino Linotype" panose="02040502050505030304" pitchFamily="18" charset="0"/>
                <a:ea typeface="Calibri" panose="020F0502020204030204" pitchFamily="34" charset="0"/>
                <a:cs typeface="Times New Roman" panose="02020603050405020304" pitchFamily="18" charset="0"/>
              </a:rPr>
              <a:t>Le contrôle juridictionnel</a:t>
            </a:r>
            <a:endParaRPr lang="fr-BF" sz="2800" u="sng"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Calibri" panose="020F0502020204030204" pitchFamily="34" charset="0"/>
                <a:cs typeface="Times New Roman" panose="02020603050405020304" pitchFamily="18" charset="0"/>
              </a:rPr>
              <a:t>Le juge administratif est juge du contentieux né de l'exercice du contrôle de légalité. Les comptes des collectivités territoriales et de leurs établissements publics sont soumis au contrôle de la Cour des Comptes.</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endParaRPr lang="fr-BF"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D7748952-4660-46B8-AED8-6CE59ABC68DF}"/>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650C752F-1089-4899-9415-870FD20D1015}"/>
              </a:ext>
            </a:extLst>
          </p:cNvPr>
          <p:cNvSpPr>
            <a:spLocks noGrp="1"/>
          </p:cNvSpPr>
          <p:nvPr>
            <p:ph type="sldNum" sz="quarter" idx="12"/>
          </p:nvPr>
        </p:nvSpPr>
        <p:spPr/>
        <p:txBody>
          <a:bodyPr/>
          <a:lstStyle/>
          <a:p>
            <a:fld id="{504C41C5-68DA-4643-803F-BBF97C82894D}" type="slidenum">
              <a:rPr lang="fr-BF" smtClean="0"/>
              <a:t>87</a:t>
            </a:fld>
            <a:endParaRPr lang="fr-BF"/>
          </a:p>
        </p:txBody>
      </p:sp>
    </p:spTree>
    <p:extLst>
      <p:ext uri="{BB962C8B-B14F-4D97-AF65-F5344CB8AC3E}">
        <p14:creationId xmlns:p14="http://schemas.microsoft.com/office/powerpoint/2010/main" val="50516209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21C17C47-2876-44E5-A10B-7F8381924DF3}"/>
              </a:ext>
            </a:extLst>
          </p:cNvPr>
          <p:cNvSpPr txBox="1"/>
          <p:nvPr/>
        </p:nvSpPr>
        <p:spPr>
          <a:xfrm>
            <a:off x="449179" y="160421"/>
            <a:ext cx="11357809" cy="7550978"/>
          </a:xfrm>
          <a:prstGeom prst="rect">
            <a:avLst/>
          </a:prstGeom>
          <a:noFill/>
        </p:spPr>
        <p:txBody>
          <a:bodyPr wrap="square">
            <a:spAutoFit/>
          </a:bodyPr>
          <a:lstStyle/>
          <a:p>
            <a:pPr algn="ctr">
              <a:lnSpc>
                <a:spcPct val="120000"/>
              </a:lnSpc>
              <a:spcAft>
                <a:spcPts val="1000"/>
              </a:spcAft>
            </a:pPr>
            <a:r>
              <a:rPr lang="fr-FR" sz="2800" b="1" dirty="0">
                <a:effectLst/>
                <a:latin typeface="Palatino Linotype" panose="02040502050505030304" pitchFamily="18" charset="0"/>
                <a:ea typeface="Times New Roman" panose="02020603050405020304" pitchFamily="18" charset="0"/>
                <a:cs typeface="Times New Roman" panose="02020603050405020304" pitchFamily="18" charset="0"/>
              </a:rPr>
              <a:t>CHAPITRE V : LES ACTEURS ET LEUR ROLE</a:t>
            </a:r>
          </a:p>
          <a:p>
            <a:pPr algn="just">
              <a:lnSpc>
                <a:spcPct val="150000"/>
              </a:lnSpc>
            </a:pPr>
            <a:r>
              <a:rPr lang="fr-FR" sz="2800" b="1" dirty="0">
                <a:solidFill>
                  <a:srgbClr val="000000"/>
                </a:solidFill>
                <a:effectLst/>
                <a:latin typeface="Palatino Linotype" panose="02040502050505030304" pitchFamily="18" charset="0"/>
                <a:ea typeface="Times New Roman" panose="02020603050405020304" pitchFamily="18" charset="0"/>
              </a:rPr>
              <a:t>SECTION I : l’ETAT ET SES DEMEMBREMENTS</a:t>
            </a:r>
            <a:endParaRPr lang="fr-BF" sz="2800" dirty="0">
              <a:solidFill>
                <a:srgbClr val="000000"/>
              </a:solidFill>
              <a:effectLst/>
              <a:latin typeface="Palatino Linotype" panose="02040502050505030304" pitchFamily="18" charset="0"/>
              <a:ea typeface="Times New Roman" panose="02020603050405020304" pitchFamily="18" charset="0"/>
            </a:endParaRPr>
          </a:p>
          <a:p>
            <a:pPr marL="685800">
              <a:lnSpc>
                <a:spcPct val="150000"/>
              </a:lnSpc>
              <a:spcAft>
                <a:spcPts val="1000"/>
              </a:spcAft>
            </a:pPr>
            <a:r>
              <a:rPr lang="fr-FR" sz="2800" b="1" dirty="0">
                <a:effectLst/>
                <a:latin typeface="Palatino Linotype" panose="02040502050505030304" pitchFamily="18" charset="0"/>
                <a:ea typeface="Times New Roman" panose="02020603050405020304" pitchFamily="18" charset="0"/>
                <a:cs typeface="Times New Roman" panose="02020603050405020304" pitchFamily="18" charset="0"/>
              </a:rPr>
              <a:t>1°Role de l’Etat et des autres ministères</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L’Etat soutient et facilite le développement des collectivités territoriales.</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Aux termes des textes en vigueur (art. 51 du CGCT) l’Etat a un devoir d’assistance vis-à-vis des collectivités territoriales qui s’exerce sous diverses formes (subventions, dotations spéciales, mise à disposition de ressources, appui technique et financier, etc.).</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ctr">
              <a:lnSpc>
                <a:spcPct val="120000"/>
              </a:lnSpc>
              <a:spcAft>
                <a:spcPts val="1000"/>
              </a:spcAft>
            </a:pPr>
            <a:r>
              <a:rPr lang="fr-FR" sz="2800" b="1" dirty="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1FCD357E-F471-4EE9-86A2-7D89417034A3}"/>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0F8597DE-C193-4D50-99F3-DCC502D31D42}"/>
              </a:ext>
            </a:extLst>
          </p:cNvPr>
          <p:cNvSpPr>
            <a:spLocks noGrp="1"/>
          </p:cNvSpPr>
          <p:nvPr>
            <p:ph type="sldNum" sz="quarter" idx="12"/>
          </p:nvPr>
        </p:nvSpPr>
        <p:spPr/>
        <p:txBody>
          <a:bodyPr/>
          <a:lstStyle/>
          <a:p>
            <a:fld id="{504C41C5-68DA-4643-803F-BBF97C82894D}" type="slidenum">
              <a:rPr lang="fr-BF" smtClean="0"/>
              <a:t>88</a:t>
            </a:fld>
            <a:endParaRPr lang="fr-BF"/>
          </a:p>
        </p:txBody>
      </p:sp>
    </p:spTree>
    <p:extLst>
      <p:ext uri="{BB962C8B-B14F-4D97-AF65-F5344CB8AC3E}">
        <p14:creationId xmlns:p14="http://schemas.microsoft.com/office/powerpoint/2010/main" val="43992639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141BD5B-AB17-4860-ACFE-907F6DE2466B}"/>
              </a:ext>
            </a:extLst>
          </p:cNvPr>
          <p:cNvSpPr txBox="1"/>
          <p:nvPr/>
        </p:nvSpPr>
        <p:spPr>
          <a:xfrm>
            <a:off x="320842" y="162189"/>
            <a:ext cx="11518232" cy="6617902"/>
          </a:xfrm>
          <a:prstGeom prst="rect">
            <a:avLst/>
          </a:prstGeom>
          <a:noFill/>
        </p:spPr>
        <p:txBody>
          <a:bodyPr wrap="square">
            <a:spAutoFit/>
          </a:bodyPr>
          <a:lstStyle/>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En dehors des deux ministères de tutelle en matière de décentralisation (MATD et MINEFID), les circonscriptions administratives et les services techniques de l’Etat jouent un rôle important en matière de décentralisation au Burkina Faso.</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La décentralisation n’est possible qu’avec une déconcentration conséquente. C’est pourquoi les agents des services déconcentrés doivent aider à promouvoir la décentralisation à travers un certain nombre de missions. Les représentants locaux que sont gouverneurs de régions et les hauts commissaires de provinces exercent le contrôle de tutelle sur les collectivités territoriales.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B7362299-F655-4E4E-BEDE-BD3C5202C4D6}"/>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BB15FC7B-F146-4EAF-A2B0-FDAB0D82C1D5}"/>
              </a:ext>
            </a:extLst>
          </p:cNvPr>
          <p:cNvSpPr>
            <a:spLocks noGrp="1"/>
          </p:cNvSpPr>
          <p:nvPr>
            <p:ph type="sldNum" sz="quarter" idx="12"/>
          </p:nvPr>
        </p:nvSpPr>
        <p:spPr/>
        <p:txBody>
          <a:bodyPr/>
          <a:lstStyle/>
          <a:p>
            <a:fld id="{504C41C5-68DA-4643-803F-BBF97C82894D}" type="slidenum">
              <a:rPr lang="fr-BF" smtClean="0"/>
              <a:t>89</a:t>
            </a:fld>
            <a:endParaRPr lang="fr-BF"/>
          </a:p>
        </p:txBody>
      </p:sp>
    </p:spTree>
    <p:extLst>
      <p:ext uri="{BB962C8B-B14F-4D97-AF65-F5344CB8AC3E}">
        <p14:creationId xmlns:p14="http://schemas.microsoft.com/office/powerpoint/2010/main" val="1935959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F8111782-29AF-4EB3-9CD5-793C8F9FD199}"/>
              </a:ext>
            </a:extLst>
          </p:cNvPr>
          <p:cNvSpPr txBox="1"/>
          <p:nvPr/>
        </p:nvSpPr>
        <p:spPr>
          <a:xfrm>
            <a:off x="288758" y="-129129"/>
            <a:ext cx="10940715" cy="6210996"/>
          </a:xfrm>
          <a:prstGeom prst="rect">
            <a:avLst/>
          </a:prstGeom>
          <a:noFill/>
        </p:spPr>
        <p:txBody>
          <a:bodyPr wrap="square">
            <a:spAutoFit/>
          </a:bodyPr>
          <a:lstStyle/>
          <a:p>
            <a:pPr marL="457200" indent="-457200" algn="just">
              <a:lnSpc>
                <a:spcPct val="150000"/>
              </a:lnSpc>
              <a:spcAft>
                <a:spcPts val="1000"/>
              </a:spcAft>
              <a:buFont typeface="Wingdings" panose="05000000000000000000" pitchFamily="2" charset="2"/>
              <a:buChar char="q"/>
            </a:pPr>
            <a:r>
              <a:rPr lang="fr-FR" sz="2800" b="1" i="1" dirty="0">
                <a:solidFill>
                  <a:srgbClr val="000000"/>
                </a:solidFill>
                <a:effectLst/>
                <a:latin typeface="Arial Rounded MT Bold" panose="020F0704030504030204" pitchFamily="34" charset="0"/>
                <a:ea typeface="Times New Roman" panose="02020603050405020304" pitchFamily="18" charset="0"/>
                <a:cs typeface="Arial" panose="020B0604020202020204" pitchFamily="34" charset="0"/>
              </a:rPr>
              <a:t>La déconcentration </a:t>
            </a:r>
            <a:endParaRPr lang="fr-BF" sz="2800" dirty="0">
              <a:effectLst/>
              <a:latin typeface="Arial Rounded MT Bold" panose="020F0704030504030204" pitchFamily="34"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solidFill>
                  <a:srgbClr val="000000"/>
                </a:solidFill>
                <a:effectLst/>
                <a:latin typeface="Palatino Linotype" panose="02040502050505030304" pitchFamily="18" charset="0"/>
                <a:ea typeface="Times New Roman" panose="02020603050405020304" pitchFamily="18" charset="0"/>
                <a:cs typeface="Arial" panose="020B0604020202020204" pitchFamily="34" charset="0"/>
              </a:rPr>
              <a:t>La déconcentration consiste à confier des tâches de l’Etat à des services crées au niveau local mais qui dépendent toujours des autorités centrales. Ainsi, l’Etat se rapproche des citoyens, mais c’est toujours les autorités centrales qui gardent le dernier mot.</a:t>
            </a:r>
          </a:p>
          <a:p>
            <a:pPr algn="just">
              <a:lnSpc>
                <a:spcPct val="150000"/>
              </a:lnSpc>
              <a:spcAft>
                <a:spcPts val="1000"/>
              </a:spcAft>
            </a:pPr>
            <a:r>
              <a:rPr lang="fr-FR" sz="2800" dirty="0">
                <a:solidFill>
                  <a:srgbClr val="000000"/>
                </a:solidFill>
                <a:effectLst/>
                <a:latin typeface="Palatino Linotype" panose="02040502050505030304" pitchFamily="18" charset="0"/>
                <a:ea typeface="Times New Roman" panose="02020603050405020304" pitchFamily="18" charset="0"/>
                <a:cs typeface="Arial" panose="020B0604020202020204" pitchFamily="34" charset="0"/>
              </a:rPr>
              <a:t> Dans la déconcentration, </a:t>
            </a:r>
            <a:r>
              <a:rPr lang="fr-FR" sz="2800" dirty="0">
                <a:solidFill>
                  <a:srgbClr val="FF0000"/>
                </a:solidFill>
                <a:effectLst/>
                <a:latin typeface="Palatino Linotype" panose="02040502050505030304" pitchFamily="18" charset="0"/>
                <a:ea typeface="Times New Roman" panose="02020603050405020304" pitchFamily="18" charset="0"/>
                <a:cs typeface="Arial" panose="020B0604020202020204" pitchFamily="34" charset="0"/>
              </a:rPr>
              <a:t>l’autonomie de gestion n’existe pas</a:t>
            </a:r>
            <a:r>
              <a:rPr lang="fr-FR" sz="2800" dirty="0">
                <a:solidFill>
                  <a:srgbClr val="000000"/>
                </a:solidFill>
                <a:effectLst/>
                <a:latin typeface="Palatino Linotype" panose="02040502050505030304" pitchFamily="18" charset="0"/>
                <a:ea typeface="Times New Roman" panose="02020603050405020304" pitchFamily="18" charset="0"/>
                <a:cs typeface="Arial" panose="020B0604020202020204" pitchFamily="34" charset="0"/>
              </a:rPr>
              <a:t>, </a:t>
            </a:r>
            <a:r>
              <a:rPr lang="fr-FR" sz="2800" dirty="0">
                <a:solidFill>
                  <a:srgbClr val="FF0000"/>
                </a:solidFill>
                <a:effectLst/>
                <a:latin typeface="Palatino Linotype" panose="02040502050505030304" pitchFamily="18" charset="0"/>
                <a:ea typeface="Times New Roman" panose="02020603050405020304" pitchFamily="18" charset="0"/>
                <a:cs typeface="Arial" panose="020B0604020202020204" pitchFamily="34" charset="0"/>
              </a:rPr>
              <a:t>ni de </a:t>
            </a:r>
            <a:r>
              <a:rPr lang="fr-FR" sz="2800" b="1" dirty="0">
                <a:solidFill>
                  <a:srgbClr val="FF0000"/>
                </a:solidFill>
                <a:effectLst/>
                <a:latin typeface="Palatino Linotype" panose="02040502050505030304" pitchFamily="18" charset="0"/>
                <a:ea typeface="Times New Roman" panose="02020603050405020304" pitchFamily="18" charset="0"/>
                <a:cs typeface="Arial" panose="020B0604020202020204" pitchFamily="34" charset="0"/>
              </a:rPr>
              <a:t>personnalité juridique</a:t>
            </a:r>
            <a:r>
              <a:rPr lang="fr-FR" sz="2800" dirty="0">
                <a:solidFill>
                  <a:srgbClr val="FF0000"/>
                </a:solidFill>
                <a:effectLst/>
                <a:latin typeface="Palatino Linotype" panose="02040502050505030304" pitchFamily="18" charset="0"/>
                <a:ea typeface="Times New Roman" panose="02020603050405020304" pitchFamily="18" charset="0"/>
                <a:cs typeface="Arial" panose="020B0604020202020204" pitchFamily="34" charset="0"/>
              </a:rPr>
              <a:t> </a:t>
            </a:r>
            <a:r>
              <a:rPr lang="fr-FR" sz="2800" dirty="0">
                <a:solidFill>
                  <a:srgbClr val="000000"/>
                </a:solidFill>
                <a:effectLst/>
                <a:latin typeface="Palatino Linotype" panose="02040502050505030304" pitchFamily="18" charset="0"/>
                <a:ea typeface="Times New Roman" panose="02020603050405020304" pitchFamily="18" charset="0"/>
                <a:cs typeface="Arial" panose="020B0604020202020204" pitchFamily="34" charset="0"/>
              </a:rPr>
              <a:t>; le pouvoir de décision est centralisé et les </a:t>
            </a:r>
            <a:r>
              <a:rPr lang="fr-FR" sz="2800" dirty="0">
                <a:solidFill>
                  <a:srgbClr val="FF0000"/>
                </a:solidFill>
                <a:effectLst/>
                <a:latin typeface="Palatino Linotype" panose="02040502050505030304" pitchFamily="18" charset="0"/>
                <a:ea typeface="Times New Roman" panose="02020603050405020304" pitchFamily="18" charset="0"/>
                <a:cs typeface="Arial" panose="020B0604020202020204" pitchFamily="34" charset="0"/>
              </a:rPr>
              <a:t>acteurs sont nommés par l’administration centrale. </a:t>
            </a:r>
            <a:endParaRPr lang="fr-BF" sz="2800" dirty="0">
              <a:solidFill>
                <a:srgbClr val="FF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solidFill>
                  <a:srgbClr val="000000"/>
                </a:solidFill>
                <a:effectLst/>
                <a:latin typeface="Arial Rounded MT Bold" panose="020F0704030504030204" pitchFamily="34" charset="0"/>
                <a:ea typeface="Times New Roman" panose="02020603050405020304" pitchFamily="18" charset="0"/>
                <a:cs typeface="Arial" panose="020B0604020202020204" pitchFamily="34" charset="0"/>
              </a:rPr>
              <a:t> </a:t>
            </a:r>
            <a:endParaRPr lang="fr-BF" sz="2800" dirty="0">
              <a:effectLst/>
              <a:latin typeface="Arial Rounded MT Bold" panose="020F0704030504030204" pitchFamily="34"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81F51E14-DD21-42AC-9D71-C36E50A84AAD}"/>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4549A3CA-EAB0-4634-B2A6-13949930F9C4}"/>
              </a:ext>
            </a:extLst>
          </p:cNvPr>
          <p:cNvSpPr>
            <a:spLocks noGrp="1"/>
          </p:cNvSpPr>
          <p:nvPr>
            <p:ph type="sldNum" sz="quarter" idx="12"/>
          </p:nvPr>
        </p:nvSpPr>
        <p:spPr/>
        <p:txBody>
          <a:bodyPr/>
          <a:lstStyle/>
          <a:p>
            <a:fld id="{504C41C5-68DA-4643-803F-BBF97C82894D}" type="slidenum">
              <a:rPr lang="fr-BF" smtClean="0"/>
              <a:t>9</a:t>
            </a:fld>
            <a:endParaRPr lang="fr-BF"/>
          </a:p>
        </p:txBody>
      </p:sp>
    </p:spTree>
    <p:extLst>
      <p:ext uri="{BB962C8B-B14F-4D97-AF65-F5344CB8AC3E}">
        <p14:creationId xmlns:p14="http://schemas.microsoft.com/office/powerpoint/2010/main" val="299870008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ED984FE1-0222-4158-8EF3-B1AA97BAAE67}"/>
              </a:ext>
            </a:extLst>
          </p:cNvPr>
          <p:cNvSpPr txBox="1"/>
          <p:nvPr/>
        </p:nvSpPr>
        <p:spPr>
          <a:xfrm>
            <a:off x="409074" y="272716"/>
            <a:ext cx="11373852" cy="3817648"/>
          </a:xfrm>
          <a:prstGeom prst="rect">
            <a:avLst/>
          </a:prstGeom>
          <a:noFill/>
        </p:spPr>
        <p:txBody>
          <a:bodyPr wrap="square">
            <a:spAutoFit/>
          </a:bodyPr>
          <a:lstStyle/>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Les autres services techniques rapprochés aux collectivités (Agriculture, Elevage, Environnement, Santé, Education, Préfecture, Trésor public, etc.), ont l’obligation d’appuyer techniquement les Collectivités territoriales. Ces services mettent en pratique le rôle d’assistance et de contrôle de l’Etat auprès de la collectivité.</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pPr>
            <a:r>
              <a:rPr lang="fr-FR" sz="1800" b="1" dirty="0">
                <a:solidFill>
                  <a:srgbClr val="000000"/>
                </a:solidFill>
                <a:effectLst/>
                <a:latin typeface="Times New Roman" panose="02020603050405020304" pitchFamily="18" charset="0"/>
                <a:ea typeface="Times New Roman" panose="02020603050405020304" pitchFamily="18" charset="0"/>
              </a:rPr>
              <a:t> </a:t>
            </a:r>
            <a:endParaRPr lang="fr-BF" sz="1600" dirty="0">
              <a:solidFill>
                <a:srgbClr val="000000"/>
              </a:solidFill>
              <a:effectLst/>
              <a:latin typeface="Arial" panose="020B0604020202020204" pitchFamily="34" charset="0"/>
              <a:ea typeface="Times New Roman" panose="02020603050405020304" pitchFamily="18" charset="0"/>
            </a:endParaRPr>
          </a:p>
        </p:txBody>
      </p:sp>
      <p:sp>
        <p:nvSpPr>
          <p:cNvPr id="4" name="Espace réservé de la date 3">
            <a:extLst>
              <a:ext uri="{FF2B5EF4-FFF2-40B4-BE49-F238E27FC236}">
                <a16:creationId xmlns:a16="http://schemas.microsoft.com/office/drawing/2014/main" id="{02BE63DD-9305-47F0-9963-1E06064B80F2}"/>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0C33FF45-7C2D-43BA-B2DC-554F8F5E4AA7}"/>
              </a:ext>
            </a:extLst>
          </p:cNvPr>
          <p:cNvSpPr>
            <a:spLocks noGrp="1"/>
          </p:cNvSpPr>
          <p:nvPr>
            <p:ph type="sldNum" sz="quarter" idx="12"/>
          </p:nvPr>
        </p:nvSpPr>
        <p:spPr/>
        <p:txBody>
          <a:bodyPr/>
          <a:lstStyle/>
          <a:p>
            <a:fld id="{504C41C5-68DA-4643-803F-BBF97C82894D}" type="slidenum">
              <a:rPr lang="fr-BF" smtClean="0"/>
              <a:t>90</a:t>
            </a:fld>
            <a:endParaRPr lang="fr-BF"/>
          </a:p>
        </p:txBody>
      </p:sp>
    </p:spTree>
    <p:extLst>
      <p:ext uri="{BB962C8B-B14F-4D97-AF65-F5344CB8AC3E}">
        <p14:creationId xmlns:p14="http://schemas.microsoft.com/office/powerpoint/2010/main" val="156369623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3F24BFE6-CF88-4873-ACAC-20D9B34E45D8}"/>
              </a:ext>
            </a:extLst>
          </p:cNvPr>
          <p:cNvSpPr txBox="1"/>
          <p:nvPr/>
        </p:nvSpPr>
        <p:spPr>
          <a:xfrm>
            <a:off x="393032" y="0"/>
            <a:ext cx="11405936" cy="7777194"/>
          </a:xfrm>
          <a:prstGeom prst="rect">
            <a:avLst/>
          </a:prstGeom>
          <a:noFill/>
        </p:spPr>
        <p:txBody>
          <a:bodyPr wrap="square">
            <a:spAutoFit/>
          </a:bodyPr>
          <a:lstStyle/>
          <a:p>
            <a:pPr algn="just">
              <a:lnSpc>
                <a:spcPct val="150000"/>
              </a:lnSpc>
            </a:pPr>
            <a:r>
              <a:rPr lang="fr-FR" sz="1800" b="1" dirty="0">
                <a:solidFill>
                  <a:srgbClr val="000000"/>
                </a:solidFill>
                <a:effectLst/>
                <a:latin typeface="Times New Roman" panose="02020603050405020304" pitchFamily="18" charset="0"/>
                <a:ea typeface="Times New Roman" panose="02020603050405020304" pitchFamily="18" charset="0"/>
              </a:rPr>
              <a:t>) </a:t>
            </a:r>
            <a:r>
              <a:rPr lang="fr-FR" sz="2800" b="1" dirty="0">
                <a:solidFill>
                  <a:srgbClr val="000000"/>
                </a:solidFill>
                <a:effectLst/>
                <a:latin typeface="Palatino Linotype" panose="02040502050505030304" pitchFamily="18" charset="0"/>
                <a:ea typeface="Times New Roman" panose="02020603050405020304" pitchFamily="18" charset="0"/>
              </a:rPr>
              <a:t>LES ACTEURS COMMUNAUX</a:t>
            </a:r>
            <a:endParaRPr lang="fr-BF" sz="2800" dirty="0">
              <a:solidFill>
                <a:srgbClr val="000000"/>
              </a:solidFill>
              <a:effectLst/>
              <a:latin typeface="Palatino Linotype" panose="02040502050505030304" pitchFamily="18" charset="0"/>
              <a:ea typeface="Times New Roman" panose="02020603050405020304" pitchFamily="18" charset="0"/>
            </a:endParaRPr>
          </a:p>
          <a:p>
            <a:pPr marL="342900" lvl="0" indent="-342900" algn="just">
              <a:lnSpc>
                <a:spcPct val="150000"/>
              </a:lnSpc>
              <a:buFont typeface="+mj-lt"/>
              <a:buAutoNum type="alphaLcParenR"/>
            </a:pPr>
            <a:r>
              <a:rPr lang="fr-FR" sz="2800" b="1" dirty="0">
                <a:solidFill>
                  <a:srgbClr val="000000"/>
                </a:solidFill>
                <a:effectLst/>
                <a:latin typeface="Palatino Linotype" panose="02040502050505030304" pitchFamily="18" charset="0"/>
                <a:ea typeface="Times New Roman" panose="02020603050405020304" pitchFamily="18" charset="0"/>
              </a:rPr>
              <a:t>Le conseiller municipal</a:t>
            </a:r>
            <a:endParaRPr lang="fr-BF" sz="2800" dirty="0">
              <a:solidFill>
                <a:srgbClr val="000000"/>
              </a:solidFill>
              <a:effectLst/>
              <a:latin typeface="Palatino Linotype" panose="02040502050505030304" pitchFamily="18" charset="0"/>
              <a:ea typeface="Times New Roman" panose="02020603050405020304" pitchFamily="18" charset="0"/>
            </a:endParaRPr>
          </a:p>
          <a:p>
            <a:pPr algn="just">
              <a:lnSpc>
                <a:spcPct val="150000"/>
              </a:lnSpc>
            </a:pPr>
            <a:r>
              <a:rPr lang="fr-FR" sz="2800" dirty="0">
                <a:solidFill>
                  <a:srgbClr val="000000"/>
                </a:solidFill>
                <a:effectLst/>
                <a:latin typeface="Palatino Linotype" panose="02040502050505030304" pitchFamily="18" charset="0"/>
                <a:ea typeface="Times New Roman" panose="02020603050405020304" pitchFamily="18" charset="0"/>
              </a:rPr>
              <a:t>Il relève de l’organe délibérant. En tant qu’élu local, le conseiller municipal occupe une place importante dans la vie de la commune. Ainsi, plusieurs rôles peuvent lui être assignés. L’élu:</a:t>
            </a:r>
            <a:endParaRPr lang="fr-BF" sz="2800" dirty="0">
              <a:solidFill>
                <a:srgbClr val="000000"/>
              </a:solidFill>
              <a:effectLst/>
              <a:latin typeface="Palatino Linotype" panose="02040502050505030304" pitchFamily="18" charset="0"/>
              <a:ea typeface="Times New Roman" panose="02020603050405020304" pitchFamily="18" charset="0"/>
            </a:endParaRPr>
          </a:p>
          <a:p>
            <a:pPr marL="342900" lvl="0" indent="-342900">
              <a:lnSpc>
                <a:spcPct val="150000"/>
              </a:lnSpc>
              <a:spcAft>
                <a:spcPts val="1000"/>
              </a:spcAft>
              <a:buFont typeface="Symbol" panose="05050102010706020507" pitchFamily="18" charset="2"/>
              <a:buBlip>
                <a:blip r:embed="rId2"/>
              </a:buBlip>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est un décideur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1000"/>
              </a:spcAft>
              <a:buFont typeface="Symbol" panose="05050102010706020507" pitchFamily="18" charset="2"/>
              <a:buBlip>
                <a:blip r:embed="rId2"/>
              </a:buBlip>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a un pouvoir de contrôle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1000"/>
              </a:spcAft>
              <a:buFont typeface="Symbol" panose="05050102010706020507" pitchFamily="18" charset="2"/>
              <a:buBlip>
                <a:blip r:embed="rId2"/>
              </a:buBlip>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doit être un mobilisateur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1000"/>
              </a:spcAft>
              <a:buFont typeface="Symbol" panose="05050102010706020507" pitchFamily="18" charset="2"/>
              <a:buBlip>
                <a:blip r:embed="rId2"/>
              </a:buBlip>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doit être un communicateur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1000"/>
              </a:spcAft>
              <a:buFont typeface="Symbol" panose="05050102010706020507" pitchFamily="18" charset="2"/>
              <a:buBlip>
                <a:blip r:embed="rId2"/>
              </a:buBlip>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doit être un négociateur</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pPr>
            <a:r>
              <a:rPr lang="fr-FR" sz="2800" b="1" dirty="0">
                <a:solidFill>
                  <a:srgbClr val="000000"/>
                </a:solidFill>
                <a:effectLst/>
                <a:latin typeface="Palatino Linotype" panose="02040502050505030304" pitchFamily="18" charset="0"/>
                <a:ea typeface="Times New Roman" panose="02020603050405020304" pitchFamily="18" charset="0"/>
              </a:rPr>
              <a:t> </a:t>
            </a:r>
            <a:endParaRPr lang="fr-BF" sz="2800" dirty="0">
              <a:solidFill>
                <a:srgbClr val="000000"/>
              </a:solidFill>
              <a:effectLst/>
              <a:latin typeface="Palatino Linotype" panose="02040502050505030304" pitchFamily="18" charset="0"/>
              <a:ea typeface="Times New Roman" panose="02020603050405020304" pitchFamily="18" charset="0"/>
            </a:endParaRPr>
          </a:p>
        </p:txBody>
      </p:sp>
      <p:sp>
        <p:nvSpPr>
          <p:cNvPr id="4" name="Espace réservé de la date 3">
            <a:extLst>
              <a:ext uri="{FF2B5EF4-FFF2-40B4-BE49-F238E27FC236}">
                <a16:creationId xmlns:a16="http://schemas.microsoft.com/office/drawing/2014/main" id="{311DFBF4-5AE1-4FB8-9F82-1B93BF8DA01D}"/>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8D811F40-360C-4CA2-A0B3-A29D8B11CEED}"/>
              </a:ext>
            </a:extLst>
          </p:cNvPr>
          <p:cNvSpPr>
            <a:spLocks noGrp="1"/>
          </p:cNvSpPr>
          <p:nvPr>
            <p:ph type="sldNum" sz="quarter" idx="12"/>
          </p:nvPr>
        </p:nvSpPr>
        <p:spPr/>
        <p:txBody>
          <a:bodyPr/>
          <a:lstStyle/>
          <a:p>
            <a:fld id="{504C41C5-68DA-4643-803F-BBF97C82894D}" type="slidenum">
              <a:rPr lang="fr-BF" smtClean="0"/>
              <a:t>91</a:t>
            </a:fld>
            <a:endParaRPr lang="fr-BF"/>
          </a:p>
        </p:txBody>
      </p:sp>
    </p:spTree>
    <p:extLst>
      <p:ext uri="{BB962C8B-B14F-4D97-AF65-F5344CB8AC3E}">
        <p14:creationId xmlns:p14="http://schemas.microsoft.com/office/powerpoint/2010/main" val="134576894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00D6EDF7-92E7-49F9-984B-7036B201C2E1}"/>
              </a:ext>
            </a:extLst>
          </p:cNvPr>
          <p:cNvSpPr txBox="1"/>
          <p:nvPr/>
        </p:nvSpPr>
        <p:spPr>
          <a:xfrm>
            <a:off x="336885" y="0"/>
            <a:ext cx="11277599" cy="6545638"/>
          </a:xfrm>
          <a:prstGeom prst="rect">
            <a:avLst/>
          </a:prstGeom>
          <a:noFill/>
        </p:spPr>
        <p:txBody>
          <a:bodyPr wrap="square">
            <a:spAutoFit/>
          </a:bodyPr>
          <a:lstStyle/>
          <a:p>
            <a:pPr marL="342900" lvl="0" indent="-342900">
              <a:lnSpc>
                <a:spcPct val="150000"/>
              </a:lnSpc>
              <a:spcAft>
                <a:spcPts val="1000"/>
              </a:spcAft>
              <a:buFont typeface="+mj-lt"/>
              <a:buAutoNum type="alphaLcParenR"/>
            </a:pPr>
            <a:r>
              <a:rPr lang="fr-FR" sz="2600" b="1" dirty="0">
                <a:effectLst/>
                <a:latin typeface="Palatino Linotype" panose="02040502050505030304" pitchFamily="18" charset="0"/>
                <a:ea typeface="Times New Roman" panose="02020603050405020304" pitchFamily="18" charset="0"/>
                <a:cs typeface="Times New Roman" panose="02020603050405020304" pitchFamily="18" charset="0"/>
              </a:rPr>
              <a:t>Le maire et ses adjoints</a:t>
            </a:r>
            <a:endParaRPr lang="fr-BF" sz="26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nSpc>
                <a:spcPct val="150000"/>
              </a:lnSpc>
              <a:spcAft>
                <a:spcPts val="1000"/>
              </a:spcAft>
            </a:pPr>
            <a:r>
              <a:rPr lang="fr-FR" sz="2600" dirty="0">
                <a:effectLst/>
                <a:latin typeface="Palatino Linotype" panose="02040502050505030304" pitchFamily="18" charset="0"/>
                <a:ea typeface="Times New Roman" panose="02020603050405020304" pitchFamily="18" charset="0"/>
                <a:cs typeface="Times New Roman" panose="02020603050405020304" pitchFamily="18" charset="0"/>
              </a:rPr>
              <a:t>Le Maire est le chef de l’administration communale Il est assisté dans ses fonctions administratives par un secrétaire général de mairie</a:t>
            </a:r>
            <a:r>
              <a:rPr lang="fr-FR" sz="2600" b="1" dirty="0">
                <a:effectLst/>
                <a:latin typeface="Palatino Linotype" panose="02040502050505030304" pitchFamily="18" charset="0"/>
                <a:ea typeface="Times New Roman" panose="02020603050405020304" pitchFamily="18" charset="0"/>
                <a:cs typeface="Times New Roman" panose="02020603050405020304" pitchFamily="18" charset="0"/>
              </a:rPr>
              <a:t>. Le maire est</a:t>
            </a:r>
            <a:r>
              <a:rPr lang="fr-FR" sz="2600" dirty="0">
                <a:effectLst/>
                <a:latin typeface="Palatino Linotype" panose="02040502050505030304" pitchFamily="18" charset="0"/>
                <a:ea typeface="Times New Roman" panose="02020603050405020304" pitchFamily="18" charset="0"/>
                <a:cs typeface="Times New Roman" panose="02020603050405020304" pitchFamily="18" charset="0"/>
              </a:rPr>
              <a:t>:</a:t>
            </a:r>
            <a:endParaRPr lang="fr-BF" sz="26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Wingdings 3" panose="05040102010807070707" pitchFamily="18" charset="2"/>
              <a:buChar char=""/>
            </a:pPr>
            <a:r>
              <a:rPr lang="fr-FR" sz="2600" dirty="0">
                <a:effectLst/>
                <a:latin typeface="Palatino Linotype" panose="02040502050505030304" pitchFamily="18" charset="0"/>
                <a:ea typeface="Times New Roman" panose="02020603050405020304" pitchFamily="18" charset="0"/>
                <a:cs typeface="Times New Roman" panose="02020603050405020304" pitchFamily="18" charset="0"/>
              </a:rPr>
              <a:t>ordonnateur du budget de la commune ; il est à l’origine des opérations de recettes et de dépenses une fois le budget voté par le conseil municipal et approuvé par la tutelle ;</a:t>
            </a:r>
            <a:endParaRPr lang="fr-BF" sz="26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Wingdings 3" panose="05040102010807070707" pitchFamily="18" charset="2"/>
              <a:buChar char=""/>
            </a:pPr>
            <a:r>
              <a:rPr lang="fr-FR" sz="2600" dirty="0">
                <a:effectLst/>
                <a:latin typeface="Palatino Linotype" panose="02040502050505030304" pitchFamily="18" charset="0"/>
                <a:ea typeface="Times New Roman" panose="02020603050405020304" pitchFamily="18" charset="0"/>
                <a:cs typeface="Times New Roman" panose="02020603050405020304" pitchFamily="18" charset="0"/>
              </a:rPr>
              <a:t>officier d’état civil c’est-à-dire qu’il signe et gère les actes de naissance, de mariage, de décès, etc.</a:t>
            </a:r>
            <a:endParaRPr lang="fr-BF" sz="26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Wingdings 3" panose="05040102010807070707" pitchFamily="18" charset="2"/>
              <a:buChar char=""/>
            </a:pPr>
            <a:r>
              <a:rPr lang="fr-FR" sz="2600" dirty="0">
                <a:effectLst/>
                <a:latin typeface="Palatino Linotype" panose="02040502050505030304" pitchFamily="18" charset="0"/>
                <a:ea typeface="Times New Roman" panose="02020603050405020304" pitchFamily="18" charset="0"/>
                <a:cs typeface="Times New Roman" panose="02020603050405020304" pitchFamily="18" charset="0"/>
              </a:rPr>
              <a:t>officier de police judiciaire c’est-à-dire qu’il constate les crimes et transfère leurs auteurs en justice ;</a:t>
            </a:r>
            <a:endParaRPr lang="fr-BF" sz="26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95C883C6-CBEC-493E-A43C-54AD8959C977}"/>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8024A23A-E8DE-4D65-A0E0-FF4C2AF0C217}"/>
              </a:ext>
            </a:extLst>
          </p:cNvPr>
          <p:cNvSpPr>
            <a:spLocks noGrp="1"/>
          </p:cNvSpPr>
          <p:nvPr>
            <p:ph type="sldNum" sz="quarter" idx="12"/>
          </p:nvPr>
        </p:nvSpPr>
        <p:spPr/>
        <p:txBody>
          <a:bodyPr/>
          <a:lstStyle/>
          <a:p>
            <a:fld id="{504C41C5-68DA-4643-803F-BBF97C82894D}" type="slidenum">
              <a:rPr lang="fr-BF" smtClean="0"/>
              <a:t>92</a:t>
            </a:fld>
            <a:endParaRPr lang="fr-BF"/>
          </a:p>
        </p:txBody>
      </p:sp>
    </p:spTree>
    <p:extLst>
      <p:ext uri="{BB962C8B-B14F-4D97-AF65-F5344CB8AC3E}">
        <p14:creationId xmlns:p14="http://schemas.microsoft.com/office/powerpoint/2010/main" val="148691222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90A6E367-CB84-4AC2-A206-4F5DAE0BF6E8}"/>
              </a:ext>
            </a:extLst>
          </p:cNvPr>
          <p:cNvSpPr txBox="1"/>
          <p:nvPr/>
        </p:nvSpPr>
        <p:spPr>
          <a:xfrm>
            <a:off x="336884" y="-164500"/>
            <a:ext cx="11518231" cy="7022500"/>
          </a:xfrm>
          <a:prstGeom prst="rect">
            <a:avLst/>
          </a:prstGeom>
          <a:noFill/>
        </p:spPr>
        <p:txBody>
          <a:bodyPr wrap="square">
            <a:spAutoFit/>
          </a:bodyPr>
          <a:lstStyle/>
          <a:p>
            <a:pPr marL="342900" lvl="0" indent="-342900" algn="just">
              <a:lnSpc>
                <a:spcPct val="150000"/>
              </a:lnSpc>
              <a:spcAft>
                <a:spcPts val="1000"/>
              </a:spcAft>
              <a:buFont typeface="Wingdings 3" panose="05040102010807070707" pitchFamily="18" charset="2"/>
              <a:buChar char=""/>
            </a:pPr>
            <a:r>
              <a:rPr lang="fr-FR" sz="2500" dirty="0">
                <a:effectLst/>
                <a:latin typeface="Palatino Linotype" panose="02040502050505030304" pitchFamily="18" charset="0"/>
                <a:ea typeface="Times New Roman" panose="02020603050405020304" pitchFamily="18" charset="0"/>
                <a:cs typeface="Times New Roman" panose="02020603050405020304" pitchFamily="18" charset="0"/>
              </a:rPr>
              <a:t>la première autorité de police sur le territoire de la commune. Cette qualification lui fait obligation de prendre toutes les mesures nécessaires à la vie en harmonie sécurisée sur le territoire de sa compétence ;</a:t>
            </a:r>
            <a:endParaRPr lang="fr-BF" sz="25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Wingdings 3" panose="05040102010807070707" pitchFamily="18" charset="2"/>
              <a:buChar char=""/>
            </a:pPr>
            <a:r>
              <a:rPr lang="fr-FR" sz="2500" dirty="0">
                <a:effectLst/>
                <a:latin typeface="Palatino Linotype" panose="02040502050505030304" pitchFamily="18" charset="0"/>
                <a:ea typeface="Times New Roman" panose="02020603050405020304" pitchFamily="18" charset="0"/>
                <a:cs typeface="Times New Roman" panose="02020603050405020304" pitchFamily="18" charset="0"/>
              </a:rPr>
              <a:t>le représentant de la commune dans les réunions et rencontres à l’intérieur et à l’extérieur de la commune ;</a:t>
            </a:r>
            <a:endParaRPr lang="fr-BF" sz="25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Wingdings 3" panose="05040102010807070707" pitchFamily="18" charset="2"/>
              <a:buChar char=""/>
            </a:pPr>
            <a:r>
              <a:rPr lang="fr-FR" sz="2500" dirty="0">
                <a:effectLst/>
                <a:latin typeface="Palatino Linotype" panose="02040502050505030304" pitchFamily="18" charset="0"/>
                <a:ea typeface="Times New Roman" panose="02020603050405020304" pitchFamily="18" charset="0"/>
                <a:cs typeface="Times New Roman" panose="02020603050405020304" pitchFamily="18" charset="0"/>
              </a:rPr>
              <a:t> le chef de l’administration communale ;</a:t>
            </a:r>
            <a:endParaRPr lang="fr-BF" sz="25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Wingdings 3" panose="05040102010807070707" pitchFamily="18" charset="2"/>
              <a:buChar char=""/>
            </a:pPr>
            <a:r>
              <a:rPr lang="fr-FR" sz="2500" dirty="0">
                <a:effectLst/>
                <a:latin typeface="Palatino Linotype" panose="02040502050505030304" pitchFamily="18" charset="0"/>
                <a:ea typeface="Times New Roman" panose="02020603050405020304" pitchFamily="18" charset="0"/>
                <a:cs typeface="Times New Roman" panose="02020603050405020304" pitchFamily="18" charset="0"/>
              </a:rPr>
              <a:t>il défend les intérêts de la commune devant la justice.</a:t>
            </a:r>
            <a:endParaRPr lang="fr-BF" sz="25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mj-lt"/>
              <a:buAutoNum type="alphaLcParenR"/>
            </a:pPr>
            <a:r>
              <a:rPr lang="fr-FR" sz="2500" b="1" dirty="0">
                <a:effectLst/>
                <a:latin typeface="Palatino Linotype" panose="02040502050505030304" pitchFamily="18" charset="0"/>
                <a:ea typeface="Times New Roman" panose="02020603050405020304" pitchFamily="18" charset="0"/>
                <a:cs typeface="Times New Roman" panose="02020603050405020304" pitchFamily="18" charset="0"/>
              </a:rPr>
              <a:t>Les agents communaux </a:t>
            </a:r>
            <a:endParaRPr lang="fr-BF" sz="25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500" dirty="0">
                <a:effectLst/>
                <a:latin typeface="Palatino Linotype" panose="02040502050505030304" pitchFamily="18" charset="0"/>
                <a:ea typeface="Times New Roman" panose="02020603050405020304" pitchFamily="18" charset="0"/>
                <a:cs typeface="Times New Roman" panose="02020603050405020304" pitchFamily="18" charset="0"/>
              </a:rPr>
              <a:t>Dans l’administration de la Mairie, plusieurs agents y travail. Ils ont composés d’agents permanents ou contractuels recrutés et payés sur le budget Communal ; et des agents de l’Etat mis à la disposition des communes</a:t>
            </a:r>
            <a:endParaRPr lang="fr-BF" sz="25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355A7175-7057-458A-A0D1-537359766518}"/>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68E13350-94FE-4A7A-AA87-17467046E097}"/>
              </a:ext>
            </a:extLst>
          </p:cNvPr>
          <p:cNvSpPr>
            <a:spLocks noGrp="1"/>
          </p:cNvSpPr>
          <p:nvPr>
            <p:ph type="sldNum" sz="quarter" idx="12"/>
          </p:nvPr>
        </p:nvSpPr>
        <p:spPr/>
        <p:txBody>
          <a:bodyPr/>
          <a:lstStyle/>
          <a:p>
            <a:fld id="{504C41C5-68DA-4643-803F-BBF97C82894D}" type="slidenum">
              <a:rPr lang="fr-BF" smtClean="0"/>
              <a:t>93</a:t>
            </a:fld>
            <a:endParaRPr lang="fr-BF"/>
          </a:p>
        </p:txBody>
      </p:sp>
    </p:spTree>
    <p:extLst>
      <p:ext uri="{BB962C8B-B14F-4D97-AF65-F5344CB8AC3E}">
        <p14:creationId xmlns:p14="http://schemas.microsoft.com/office/powerpoint/2010/main" val="10033360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8FD5461-0A25-43B6-9131-57623FFAC0BA}"/>
              </a:ext>
            </a:extLst>
          </p:cNvPr>
          <p:cNvSpPr txBox="1"/>
          <p:nvPr/>
        </p:nvSpPr>
        <p:spPr>
          <a:xfrm>
            <a:off x="224588" y="-27777"/>
            <a:ext cx="11710737" cy="7661777"/>
          </a:xfrm>
          <a:prstGeom prst="rect">
            <a:avLst/>
          </a:prstGeom>
          <a:noFill/>
        </p:spPr>
        <p:txBody>
          <a:bodyPr wrap="square">
            <a:spAutoFit/>
          </a:bodyPr>
          <a:lstStyle/>
          <a:p>
            <a:pPr algn="just">
              <a:lnSpc>
                <a:spcPct val="150000"/>
              </a:lnSpc>
              <a:spcAft>
                <a:spcPts val="1000"/>
              </a:spcAft>
            </a:pPr>
            <a:r>
              <a:rPr lang="fr-FR" sz="2500" dirty="0">
                <a:effectLst/>
                <a:latin typeface="Palatino Linotype" panose="02040502050505030304" pitchFamily="18" charset="0"/>
                <a:ea typeface="Times New Roman" panose="02020603050405020304" pitchFamily="18" charset="0"/>
                <a:cs typeface="Times New Roman" panose="02020603050405020304" pitchFamily="18" charset="0"/>
              </a:rPr>
              <a:t>Parmi eux, le Secrétaire Général chef du personnel occupe une place importante. Il est chargé sous l’autorité du maire de :</a:t>
            </a:r>
            <a:endParaRPr lang="fr-BF" sz="25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Wingdings" panose="05000000000000000000" pitchFamily="2" charset="2"/>
              <a:buChar char=""/>
            </a:pPr>
            <a:r>
              <a:rPr lang="fr-FR" sz="2500" dirty="0">
                <a:effectLst/>
                <a:latin typeface="Palatino Linotype" panose="02040502050505030304" pitchFamily="18" charset="0"/>
                <a:ea typeface="Times New Roman" panose="02020603050405020304" pitchFamily="18" charset="0"/>
                <a:cs typeface="Times New Roman" panose="02020603050405020304" pitchFamily="18" charset="0"/>
              </a:rPr>
              <a:t>la coordination administrative et technique des services de la mairie. A ce titre, le secrétaire général est la cheville ouvrière de l’administration communale ;</a:t>
            </a:r>
            <a:endParaRPr lang="fr-BF" sz="25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Wingdings" panose="05000000000000000000" pitchFamily="2" charset="2"/>
              <a:buChar char=""/>
            </a:pPr>
            <a:r>
              <a:rPr lang="fr-FR" sz="2500" dirty="0">
                <a:effectLst/>
                <a:latin typeface="Palatino Linotype" panose="02040502050505030304" pitchFamily="18" charset="0"/>
                <a:ea typeface="Times New Roman" panose="02020603050405020304" pitchFamily="18" charset="0"/>
                <a:cs typeface="Times New Roman" panose="02020603050405020304" pitchFamily="18" charset="0"/>
              </a:rPr>
              <a:t>la préparation des sessions du conseil municipal et l’exécution des décisions prises ;</a:t>
            </a:r>
            <a:endParaRPr lang="fr-BF" sz="25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Wingdings" panose="05000000000000000000" pitchFamily="2" charset="2"/>
              <a:buChar char=""/>
            </a:pPr>
            <a:r>
              <a:rPr lang="fr-FR" sz="2500" dirty="0">
                <a:effectLst/>
                <a:latin typeface="Palatino Linotype" panose="02040502050505030304" pitchFamily="18" charset="0"/>
                <a:ea typeface="Times New Roman" panose="02020603050405020304" pitchFamily="18" charset="0"/>
                <a:cs typeface="Times New Roman" panose="02020603050405020304" pitchFamily="18" charset="0"/>
              </a:rPr>
              <a:t>la gestion du personnel et du matériel ; ce qui suppose l’élaboration d’une politique en matière de gestion des ressources humaines et aussi en matière de gestion des biens meubles et immeubles ;</a:t>
            </a:r>
            <a:endParaRPr lang="fr-BF" sz="25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Wingdings" panose="05000000000000000000" pitchFamily="2" charset="2"/>
              <a:buChar char=""/>
            </a:pPr>
            <a:r>
              <a:rPr lang="fr-FR" sz="2500" dirty="0">
                <a:effectLst/>
                <a:latin typeface="Palatino Linotype" panose="02040502050505030304" pitchFamily="18" charset="0"/>
                <a:ea typeface="Times New Roman" panose="02020603050405020304" pitchFamily="18" charset="0"/>
                <a:cs typeface="Times New Roman" panose="02020603050405020304" pitchFamily="18" charset="0"/>
              </a:rPr>
              <a:t>des relations techniques de la mairie avec les services techniques. Le secrétaire général joue un rôle d’interface avec ces services, pour le compte du maire ;</a:t>
            </a:r>
            <a:endParaRPr lang="fr-BF" sz="25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457200"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546214CA-61D6-44C4-BFBF-E704BB244940}"/>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F0DD0AD1-E79A-4AE3-AB09-2B52FC29C7BD}"/>
              </a:ext>
            </a:extLst>
          </p:cNvPr>
          <p:cNvSpPr>
            <a:spLocks noGrp="1"/>
          </p:cNvSpPr>
          <p:nvPr>
            <p:ph type="sldNum" sz="quarter" idx="12"/>
          </p:nvPr>
        </p:nvSpPr>
        <p:spPr/>
        <p:txBody>
          <a:bodyPr/>
          <a:lstStyle/>
          <a:p>
            <a:fld id="{504C41C5-68DA-4643-803F-BBF97C82894D}" type="slidenum">
              <a:rPr lang="fr-BF" smtClean="0"/>
              <a:t>94</a:t>
            </a:fld>
            <a:endParaRPr lang="fr-BF"/>
          </a:p>
        </p:txBody>
      </p:sp>
    </p:spTree>
    <p:extLst>
      <p:ext uri="{BB962C8B-B14F-4D97-AF65-F5344CB8AC3E}">
        <p14:creationId xmlns:p14="http://schemas.microsoft.com/office/powerpoint/2010/main" val="214835795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E010EE7E-362C-45B2-9058-02F3C56D873E}"/>
              </a:ext>
            </a:extLst>
          </p:cNvPr>
          <p:cNvSpPr txBox="1"/>
          <p:nvPr/>
        </p:nvSpPr>
        <p:spPr>
          <a:xfrm>
            <a:off x="360947" y="191829"/>
            <a:ext cx="11470105" cy="6098977"/>
          </a:xfrm>
          <a:prstGeom prst="rect">
            <a:avLst/>
          </a:prstGeom>
          <a:noFill/>
        </p:spPr>
        <p:txBody>
          <a:bodyPr wrap="square">
            <a:spAutoFit/>
          </a:bodyPr>
          <a:lstStyle/>
          <a:p>
            <a:pPr marL="342900" lvl="0" indent="-342900">
              <a:lnSpc>
                <a:spcPct val="150000"/>
              </a:lnSpc>
              <a:spcAft>
                <a:spcPts val="1000"/>
              </a:spcAft>
              <a:buFont typeface="+mj-lt"/>
              <a:buAutoNum type="arabicPeriod"/>
            </a:pPr>
            <a:r>
              <a:rPr lang="fr-FR" sz="2800" b="1" dirty="0">
                <a:effectLst/>
                <a:latin typeface="Times New Roman" panose="02020603050405020304" pitchFamily="18" charset="0"/>
                <a:ea typeface="Times New Roman" panose="02020603050405020304" pitchFamily="18" charset="0"/>
                <a:cs typeface="Times New Roman" panose="02020603050405020304" pitchFamily="18" charset="0"/>
              </a:rPr>
              <a:t>Le Conseil Villageois de Développement (CVD)</a:t>
            </a:r>
            <a:endParaRPr lang="fr-BF" sz="2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Times New Roman" panose="02020603050405020304" pitchFamily="18" charset="0"/>
                <a:ea typeface="Times New Roman" panose="02020603050405020304" pitchFamily="18" charset="0"/>
                <a:cs typeface="Times New Roman" panose="02020603050405020304" pitchFamily="18" charset="0"/>
              </a:rPr>
              <a:t>Le CVD est un organe mis en place par le conseil municipal chargé de conduire le développement au niveau du village. Il sert de cadre à l’organisation de la participation des forces vives au processus de développement. Pour une mise en </a:t>
            </a:r>
            <a:r>
              <a:rPr lang="fr-FR" sz="2800" dirty="0" err="1">
                <a:effectLst/>
                <a:latin typeface="Times New Roman" panose="02020603050405020304" pitchFamily="18" charset="0"/>
                <a:ea typeface="Times New Roman" panose="02020603050405020304" pitchFamily="18" charset="0"/>
                <a:cs typeface="Times New Roman" panose="02020603050405020304" pitchFamily="18" charset="0"/>
              </a:rPr>
              <a:t>oeuvre</a:t>
            </a:r>
            <a:r>
              <a:rPr lang="fr-FR" sz="2800" dirty="0">
                <a:effectLst/>
                <a:latin typeface="Times New Roman" panose="02020603050405020304" pitchFamily="18" charset="0"/>
                <a:ea typeface="Times New Roman" panose="02020603050405020304" pitchFamily="18" charset="0"/>
                <a:cs typeface="Times New Roman" panose="02020603050405020304" pitchFamily="18" charset="0"/>
              </a:rPr>
              <a:t> cohérente des activités de développement dans la commune et dans les villages, les CVD entretiennent des relations de hiérarchie et de complémentarité avec le conseil municipal mais aussi avec les conseillers de leurs villages</a:t>
            </a:r>
          </a:p>
          <a:p>
            <a:pPr algn="just">
              <a:lnSpc>
                <a:spcPct val="150000"/>
              </a:lnSpc>
              <a:spcAft>
                <a:spcPts val="1000"/>
              </a:spcAft>
            </a:pPr>
            <a:endParaRPr lang="fr-BF" sz="2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262CB9FD-7F36-43DA-AD35-0855961C7541}"/>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2258993E-3A3D-4386-90D4-7DBE4FB22242}"/>
              </a:ext>
            </a:extLst>
          </p:cNvPr>
          <p:cNvSpPr>
            <a:spLocks noGrp="1"/>
          </p:cNvSpPr>
          <p:nvPr>
            <p:ph type="sldNum" sz="quarter" idx="12"/>
          </p:nvPr>
        </p:nvSpPr>
        <p:spPr/>
        <p:txBody>
          <a:bodyPr/>
          <a:lstStyle/>
          <a:p>
            <a:fld id="{504C41C5-68DA-4643-803F-BBF97C82894D}" type="slidenum">
              <a:rPr lang="fr-BF" smtClean="0"/>
              <a:t>95</a:t>
            </a:fld>
            <a:endParaRPr lang="fr-BF"/>
          </a:p>
        </p:txBody>
      </p:sp>
    </p:spTree>
    <p:extLst>
      <p:ext uri="{BB962C8B-B14F-4D97-AF65-F5344CB8AC3E}">
        <p14:creationId xmlns:p14="http://schemas.microsoft.com/office/powerpoint/2010/main" val="28965107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BECD53CC-D2FC-485B-AF45-3CCD4A68D60F}"/>
              </a:ext>
            </a:extLst>
          </p:cNvPr>
          <p:cNvSpPr txBox="1"/>
          <p:nvPr/>
        </p:nvSpPr>
        <p:spPr>
          <a:xfrm>
            <a:off x="304800" y="402177"/>
            <a:ext cx="11887200" cy="6053645"/>
          </a:xfrm>
          <a:prstGeom prst="rect">
            <a:avLst/>
          </a:prstGeom>
          <a:noFill/>
        </p:spPr>
        <p:txBody>
          <a:bodyPr wrap="square">
            <a:spAutoFit/>
          </a:bodyPr>
          <a:lstStyle/>
          <a:p>
            <a:pPr algn="just"/>
            <a:r>
              <a:rPr lang="fr-FR" sz="2800" b="1" dirty="0">
                <a:solidFill>
                  <a:srgbClr val="000000"/>
                </a:solidFill>
                <a:effectLst/>
                <a:latin typeface="Palatino Linotype" panose="02040502050505030304" pitchFamily="18" charset="0"/>
                <a:ea typeface="Times New Roman" panose="02020603050405020304" pitchFamily="18" charset="0"/>
              </a:rPr>
              <a:t>SECTION II : LES AUTRES ACTEURS</a:t>
            </a:r>
            <a:endParaRPr lang="fr-BF" sz="2800" dirty="0">
              <a:solidFill>
                <a:srgbClr val="000000"/>
              </a:solidFill>
              <a:effectLst/>
              <a:latin typeface="Palatino Linotype" panose="02040502050505030304" pitchFamily="18" charset="0"/>
              <a:ea typeface="Times New Roman" panose="02020603050405020304" pitchFamily="18" charset="0"/>
            </a:endParaRPr>
          </a:p>
          <a:p>
            <a:pPr marL="342900" lvl="0" indent="-342900" algn="just">
              <a:buFont typeface="+mj-lt"/>
              <a:buAutoNum type="alphaLcParenR"/>
            </a:pPr>
            <a:r>
              <a:rPr lang="fr-FR" sz="2800" b="1" dirty="0">
                <a:solidFill>
                  <a:srgbClr val="000000"/>
                </a:solidFill>
                <a:effectLst/>
                <a:latin typeface="Palatino Linotype" panose="02040502050505030304" pitchFamily="18" charset="0"/>
                <a:ea typeface="Times New Roman" panose="02020603050405020304" pitchFamily="18" charset="0"/>
              </a:rPr>
              <a:t>LE CITOYEN</a:t>
            </a:r>
            <a:endParaRPr lang="fr-BF" sz="2800" dirty="0">
              <a:solidFill>
                <a:srgbClr val="000000"/>
              </a:solidFill>
              <a:effectLst/>
              <a:latin typeface="Palatino Linotype" panose="02040502050505030304" pitchFamily="18" charset="0"/>
              <a:ea typeface="Times New Roman" panose="02020603050405020304" pitchFamily="18" charset="0"/>
            </a:endParaRPr>
          </a:p>
          <a:p>
            <a:pPr>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En tant que premier </a:t>
            </a:r>
            <a:r>
              <a:rPr lang="fr-FR" sz="2800" dirty="0">
                <a:solidFill>
                  <a:srgbClr val="FF0000"/>
                </a:solidFill>
                <a:effectLst/>
                <a:latin typeface="Palatino Linotype" panose="02040502050505030304" pitchFamily="18" charset="0"/>
                <a:ea typeface="Times New Roman" panose="02020603050405020304" pitchFamily="18" charset="0"/>
                <a:cs typeface="Times New Roman" panose="02020603050405020304" pitchFamily="18" charset="0"/>
              </a:rPr>
              <a:t>acteur et bénéficiaire</a:t>
            </a: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fr-FR" sz="2800" dirty="0">
                <a:solidFill>
                  <a:srgbClr val="FF0000"/>
                </a:solidFill>
                <a:effectLst/>
                <a:latin typeface="Palatino Linotype" panose="02040502050505030304" pitchFamily="18" charset="0"/>
                <a:ea typeface="Times New Roman" panose="02020603050405020304" pitchFamily="18" charset="0"/>
                <a:cs typeface="Times New Roman" panose="02020603050405020304" pitchFamily="18" charset="0"/>
              </a:rPr>
              <a:t>du développement,</a:t>
            </a: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le citoyen est celui qui a certes des droits mais aussi des devoirs à accomplir vis-à-vis de sa commune. Ces devoirs s’illustrent à travers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spcAft>
                <a:spcPts val="1000"/>
              </a:spcAft>
              <a:buFont typeface="Symbol" panose="05050102010706020507" pitchFamily="18" charset="2"/>
              <a:buBlip>
                <a:blip r:embed="rId2"/>
              </a:buBlip>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sa </a:t>
            </a:r>
            <a:r>
              <a:rPr lang="fr-FR" sz="2800" dirty="0">
                <a:solidFill>
                  <a:srgbClr val="FF0000"/>
                </a:solidFill>
                <a:effectLst/>
                <a:latin typeface="Palatino Linotype" panose="02040502050505030304" pitchFamily="18" charset="0"/>
                <a:ea typeface="Times New Roman" panose="02020603050405020304" pitchFamily="18" charset="0"/>
                <a:cs typeface="Times New Roman" panose="02020603050405020304" pitchFamily="18" charset="0"/>
              </a:rPr>
              <a:t>participation</a:t>
            </a: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fr-FR" sz="2800" dirty="0">
                <a:solidFill>
                  <a:srgbClr val="FF0000"/>
                </a:solidFill>
                <a:effectLst/>
                <a:latin typeface="Palatino Linotype" panose="02040502050505030304" pitchFamily="18" charset="0"/>
                <a:ea typeface="Times New Roman" panose="02020603050405020304" pitchFamily="18" charset="0"/>
                <a:cs typeface="Times New Roman" panose="02020603050405020304" pitchFamily="18" charset="0"/>
              </a:rPr>
              <a:t>à la gestion</a:t>
            </a: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de la collectivité sous forme de suggestions faites aux conseils de collectivités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spcAft>
                <a:spcPts val="1000"/>
              </a:spcAft>
              <a:buFont typeface="Symbol" panose="05050102010706020507" pitchFamily="18" charset="2"/>
              <a:buBlip>
                <a:blip r:embed="rId2"/>
              </a:buBlip>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sa </a:t>
            </a:r>
            <a:r>
              <a:rPr lang="fr-FR" sz="2800" dirty="0">
                <a:solidFill>
                  <a:srgbClr val="FF0000"/>
                </a:solidFill>
                <a:effectLst/>
                <a:latin typeface="Palatino Linotype" panose="02040502050505030304" pitchFamily="18" charset="0"/>
                <a:ea typeface="Times New Roman" panose="02020603050405020304" pitchFamily="18" charset="0"/>
                <a:cs typeface="Times New Roman" panose="02020603050405020304" pitchFamily="18" charset="0"/>
              </a:rPr>
              <a:t>contribution au financement</a:t>
            </a: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de projets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spcAft>
                <a:spcPts val="1000"/>
              </a:spcAft>
              <a:buFont typeface="Symbol" panose="05050102010706020507" pitchFamily="18" charset="2"/>
              <a:buBlip>
                <a:blip r:embed="rId2"/>
              </a:buBlip>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sa participation dans les </a:t>
            </a:r>
            <a:r>
              <a:rPr lang="fr-FR" sz="2800" dirty="0">
                <a:solidFill>
                  <a:srgbClr val="FF0000"/>
                </a:solidFill>
                <a:effectLst/>
                <a:latin typeface="Palatino Linotype" panose="02040502050505030304" pitchFamily="18" charset="0"/>
                <a:ea typeface="Times New Roman" panose="02020603050405020304" pitchFamily="18" charset="0"/>
                <a:cs typeface="Times New Roman" panose="02020603050405020304" pitchFamily="18" charset="0"/>
              </a:rPr>
              <a:t>commissions ad hoc</a:t>
            </a: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mises en place par les assemblées délibérantes des collectivités locales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spcAft>
                <a:spcPts val="1000"/>
              </a:spcAft>
              <a:buFont typeface="Symbol" panose="05050102010706020507" pitchFamily="18" charset="2"/>
              <a:buBlip>
                <a:blip r:embed="rId2"/>
              </a:buBlip>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sa participation aux </a:t>
            </a:r>
            <a:r>
              <a:rPr lang="fr-FR" sz="2800" dirty="0">
                <a:solidFill>
                  <a:srgbClr val="FF0000"/>
                </a:solidFill>
                <a:effectLst/>
                <a:latin typeface="Palatino Linotype" panose="02040502050505030304" pitchFamily="18" charset="0"/>
                <a:ea typeface="Times New Roman" panose="02020603050405020304" pitchFamily="18" charset="0"/>
                <a:cs typeface="Times New Roman" panose="02020603050405020304" pitchFamily="18" charset="0"/>
              </a:rPr>
              <a:t>enquêtes et sondages</a:t>
            </a: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1000"/>
              </a:spcAft>
              <a:buFont typeface="Symbol" panose="05050102010706020507" pitchFamily="18" charset="2"/>
              <a:buBlip>
                <a:blip r:embed="rId2"/>
              </a:buBlip>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sa participation aux </a:t>
            </a:r>
            <a:r>
              <a:rPr lang="fr-FR" sz="2800" dirty="0">
                <a:solidFill>
                  <a:srgbClr val="FF0000"/>
                </a:solidFill>
                <a:effectLst/>
                <a:latin typeface="Palatino Linotype" panose="02040502050505030304" pitchFamily="18" charset="0"/>
                <a:ea typeface="Times New Roman" panose="02020603050405020304" pitchFamily="18" charset="0"/>
                <a:cs typeface="Times New Roman" panose="02020603050405020304" pitchFamily="18" charset="0"/>
              </a:rPr>
              <a:t>espaces de dialogues et aux élections</a:t>
            </a: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 etc.</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54334CCA-4ACE-4D7C-B893-C8A4FFE1262B}"/>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C836EE43-4A84-4D31-A192-3646EF467A81}"/>
              </a:ext>
            </a:extLst>
          </p:cNvPr>
          <p:cNvSpPr>
            <a:spLocks noGrp="1"/>
          </p:cNvSpPr>
          <p:nvPr>
            <p:ph type="sldNum" sz="quarter" idx="12"/>
          </p:nvPr>
        </p:nvSpPr>
        <p:spPr/>
        <p:txBody>
          <a:bodyPr/>
          <a:lstStyle/>
          <a:p>
            <a:fld id="{504C41C5-68DA-4643-803F-BBF97C82894D}" type="slidenum">
              <a:rPr lang="fr-BF" smtClean="0"/>
              <a:t>96</a:t>
            </a:fld>
            <a:endParaRPr lang="fr-BF"/>
          </a:p>
        </p:txBody>
      </p:sp>
    </p:spTree>
    <p:extLst>
      <p:ext uri="{BB962C8B-B14F-4D97-AF65-F5344CB8AC3E}">
        <p14:creationId xmlns:p14="http://schemas.microsoft.com/office/powerpoint/2010/main" val="374467484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F1896DFB-93E3-4A38-874B-67248D4D8065}"/>
              </a:ext>
            </a:extLst>
          </p:cNvPr>
          <p:cNvSpPr txBox="1"/>
          <p:nvPr/>
        </p:nvSpPr>
        <p:spPr>
          <a:xfrm>
            <a:off x="320842" y="112417"/>
            <a:ext cx="11309684" cy="6617902"/>
          </a:xfrm>
          <a:prstGeom prst="rect">
            <a:avLst/>
          </a:prstGeom>
          <a:noFill/>
        </p:spPr>
        <p:txBody>
          <a:bodyPr wrap="square">
            <a:spAutoFit/>
          </a:bodyPr>
          <a:lstStyle/>
          <a:p>
            <a:pPr marL="342900" lvl="0" indent="-342900" algn="just">
              <a:lnSpc>
                <a:spcPct val="150000"/>
              </a:lnSpc>
              <a:spcAft>
                <a:spcPts val="1000"/>
              </a:spcAft>
              <a:buFont typeface="+mj-lt"/>
              <a:buAutoNum type="alphaLcParenR"/>
            </a:pPr>
            <a:r>
              <a:rPr lang="fr-FR" sz="2800" b="1" dirty="0">
                <a:effectLst/>
                <a:latin typeface="Palatino Linotype" panose="02040502050505030304" pitchFamily="18" charset="0"/>
                <a:ea typeface="Times New Roman" panose="02020603050405020304" pitchFamily="18" charset="0"/>
                <a:cs typeface="Times New Roman" panose="02020603050405020304" pitchFamily="18" charset="0"/>
              </a:rPr>
              <a:t>LA SOCIETE CIVILE</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Les composantes de la société civile peuvent participer de plusieurs façons à l’animation et à la gestion de la collectivité. Elle joue essentiellement un </a:t>
            </a:r>
            <a:r>
              <a:rPr lang="fr-FR" sz="2800" dirty="0">
                <a:solidFill>
                  <a:srgbClr val="FF0000"/>
                </a:solidFill>
                <a:effectLst/>
                <a:latin typeface="Palatino Linotype" panose="02040502050505030304" pitchFamily="18" charset="0"/>
                <a:ea typeface="Times New Roman" panose="02020603050405020304" pitchFamily="18" charset="0"/>
                <a:cs typeface="Times New Roman" panose="02020603050405020304" pitchFamily="18" charset="0"/>
              </a:rPr>
              <a:t>rôle de veille, d’éveil de conscience et d’interpellation et de renforcement de capacités</a:t>
            </a:r>
            <a:r>
              <a:rPr lang="fr-FR" sz="2800" dirty="0">
                <a:effectLst/>
                <a:latin typeface="Palatino Linotype" panose="02040502050505030304" pitchFamily="18" charset="0"/>
                <a:ea typeface="Times New Roman" panose="02020603050405020304" pitchFamily="18" charset="0"/>
                <a:cs typeface="Times New Roman" panose="02020603050405020304" pitchFamily="18" charset="0"/>
              </a:rPr>
              <a:t>. Ainsi, elles peuvent suppléer aux carences des pouvoirs publics locaux pour des services que ces derniers ne sont pas à même d’assurer, améliorer l’offre de services aux citoyens, apporter des solutions à des problèmes spécifiques que ne maîtrisent pas forcément les pouvoirs publics locaux. </a:t>
            </a:r>
            <a:endParaRPr lang="fr-BF" sz="2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C355A193-6401-4F07-9DC7-33F49C94855E}"/>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A62CB18F-FEA7-4494-ABC2-292C10170746}"/>
              </a:ext>
            </a:extLst>
          </p:cNvPr>
          <p:cNvSpPr>
            <a:spLocks noGrp="1"/>
          </p:cNvSpPr>
          <p:nvPr>
            <p:ph type="sldNum" sz="quarter" idx="12"/>
          </p:nvPr>
        </p:nvSpPr>
        <p:spPr/>
        <p:txBody>
          <a:bodyPr/>
          <a:lstStyle/>
          <a:p>
            <a:fld id="{504C41C5-68DA-4643-803F-BBF97C82894D}" type="slidenum">
              <a:rPr lang="fr-BF" smtClean="0"/>
              <a:t>97</a:t>
            </a:fld>
            <a:endParaRPr lang="fr-BF"/>
          </a:p>
        </p:txBody>
      </p:sp>
    </p:spTree>
    <p:extLst>
      <p:ext uri="{BB962C8B-B14F-4D97-AF65-F5344CB8AC3E}">
        <p14:creationId xmlns:p14="http://schemas.microsoft.com/office/powerpoint/2010/main" val="303430670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775B08C8-AD74-487E-80DC-56E58428F93F}"/>
              </a:ext>
            </a:extLst>
          </p:cNvPr>
          <p:cNvSpPr txBox="1"/>
          <p:nvPr/>
        </p:nvSpPr>
        <p:spPr>
          <a:xfrm>
            <a:off x="417095" y="160421"/>
            <a:ext cx="11373852" cy="5115952"/>
          </a:xfrm>
          <a:prstGeom prst="rect">
            <a:avLst/>
          </a:prstGeom>
          <a:noFill/>
        </p:spPr>
        <p:txBody>
          <a:bodyPr wrap="square">
            <a:spAutoFit/>
          </a:bodyPr>
          <a:lstStyle/>
          <a:p>
            <a:pPr algn="just">
              <a:lnSpc>
                <a:spcPct val="150000"/>
              </a:lnSpc>
              <a:spcAft>
                <a:spcPts val="1000"/>
              </a:spcAft>
            </a:pPr>
            <a:r>
              <a:rPr lang="fr-FR" sz="2800" dirty="0">
                <a:effectLst/>
                <a:latin typeface="Times New Roman" panose="02020603050405020304" pitchFamily="18" charset="0"/>
                <a:ea typeface="Times New Roman" panose="02020603050405020304" pitchFamily="18" charset="0"/>
                <a:cs typeface="Times New Roman" panose="02020603050405020304" pitchFamily="18" charset="0"/>
              </a:rPr>
              <a:t>Dans cette logique, des </a:t>
            </a:r>
            <a:r>
              <a:rPr lang="fr-FR"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organisations religieuses ou coutumières</a:t>
            </a:r>
            <a:r>
              <a:rPr lang="fr-FR" sz="2800" dirty="0">
                <a:effectLst/>
                <a:latin typeface="Times New Roman" panose="02020603050405020304" pitchFamily="18" charset="0"/>
                <a:ea typeface="Times New Roman" panose="02020603050405020304" pitchFamily="18" charset="0"/>
                <a:cs typeface="Times New Roman" panose="02020603050405020304" pitchFamily="18" charset="0"/>
              </a:rPr>
              <a:t> seront à même de traiter et de résoudre des problèmes à connotation religieuse ou coutumière que ne le pourront les autorités locales, responsabiliser des usagers ou des riverains dans l’entretien d’un équipement en lieu et place des services techniques municipaux, exercer une influence sur les actions des autorités locales. Des </a:t>
            </a:r>
            <a:r>
              <a:rPr lang="fr-FR"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groupes de pression</a:t>
            </a:r>
            <a:r>
              <a:rPr lang="fr-FR" sz="2800" dirty="0">
                <a:effectLst/>
                <a:latin typeface="Times New Roman" panose="02020603050405020304" pitchFamily="18" charset="0"/>
                <a:ea typeface="Times New Roman" panose="02020603050405020304" pitchFamily="18" charset="0"/>
                <a:cs typeface="Times New Roman" panose="02020603050405020304" pitchFamily="18" charset="0"/>
              </a:rPr>
              <a:t> peuvent être constitués pour amener les autorités locales à </a:t>
            </a:r>
            <a:r>
              <a:rPr lang="fr-FR"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agir dans le sens des aspirations des populations</a:t>
            </a:r>
            <a:r>
              <a:rPr lang="fr-FR"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BF" sz="2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1800" kern="16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BF"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504CE86A-0BFB-4C42-B88E-6A2D9B42C8C7}"/>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268F9555-44A3-4048-8D0A-05913A9D24C1}"/>
              </a:ext>
            </a:extLst>
          </p:cNvPr>
          <p:cNvSpPr>
            <a:spLocks noGrp="1"/>
          </p:cNvSpPr>
          <p:nvPr>
            <p:ph type="sldNum" sz="quarter" idx="12"/>
          </p:nvPr>
        </p:nvSpPr>
        <p:spPr/>
        <p:txBody>
          <a:bodyPr/>
          <a:lstStyle/>
          <a:p>
            <a:fld id="{504C41C5-68DA-4643-803F-BBF97C82894D}" type="slidenum">
              <a:rPr lang="fr-BF" smtClean="0"/>
              <a:t>98</a:t>
            </a:fld>
            <a:endParaRPr lang="fr-BF"/>
          </a:p>
        </p:txBody>
      </p:sp>
    </p:spTree>
    <p:extLst>
      <p:ext uri="{BB962C8B-B14F-4D97-AF65-F5344CB8AC3E}">
        <p14:creationId xmlns:p14="http://schemas.microsoft.com/office/powerpoint/2010/main" val="131281991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EC6B86CB-8B71-4C4C-811D-B680D7B3C704}"/>
              </a:ext>
            </a:extLst>
          </p:cNvPr>
          <p:cNvSpPr txBox="1"/>
          <p:nvPr/>
        </p:nvSpPr>
        <p:spPr>
          <a:xfrm>
            <a:off x="561474" y="64168"/>
            <a:ext cx="11293642" cy="6514476"/>
          </a:xfrm>
          <a:prstGeom prst="rect">
            <a:avLst/>
          </a:prstGeom>
          <a:noFill/>
        </p:spPr>
        <p:txBody>
          <a:bodyPr wrap="square">
            <a:spAutoFit/>
          </a:bodyPr>
          <a:lstStyle/>
          <a:p>
            <a:pPr marL="342900" lvl="0" indent="-342900" algn="just">
              <a:lnSpc>
                <a:spcPct val="150000"/>
              </a:lnSpc>
              <a:spcAft>
                <a:spcPts val="1000"/>
              </a:spcAft>
              <a:buFont typeface="+mj-lt"/>
              <a:buAutoNum type="alphaLcParenR"/>
            </a:pPr>
            <a:r>
              <a:rPr lang="fr-FR" sz="2400" b="1" dirty="0">
                <a:effectLst/>
                <a:latin typeface="Palatino Linotype" panose="02040502050505030304" pitchFamily="18" charset="0"/>
                <a:ea typeface="Times New Roman" panose="02020603050405020304" pitchFamily="18" charset="0"/>
                <a:cs typeface="Times New Roman" panose="02020603050405020304" pitchFamily="18" charset="0"/>
              </a:rPr>
              <a:t>LES PARTIS POLITIQUES</a:t>
            </a:r>
            <a:endParaRPr lang="fr-BF" sz="24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nSpc>
                <a:spcPct val="150000"/>
              </a:lnSpc>
              <a:spcAft>
                <a:spcPts val="1000"/>
              </a:spcAft>
            </a:pPr>
            <a:r>
              <a:rPr lang="fr-FR" sz="2400" dirty="0">
                <a:effectLst/>
                <a:latin typeface="Palatino Linotype" panose="02040502050505030304" pitchFamily="18" charset="0"/>
                <a:ea typeface="Times New Roman" panose="02020603050405020304" pitchFamily="18" charset="0"/>
                <a:cs typeface="Times New Roman" panose="02020603050405020304" pitchFamily="18" charset="0"/>
              </a:rPr>
              <a:t>En tant qu’acteurs clés de l’animation de la vie politique, les partis politiques ont un </a:t>
            </a:r>
            <a:r>
              <a:rPr lang="fr-FR" sz="2400" dirty="0">
                <a:solidFill>
                  <a:srgbClr val="FF0000"/>
                </a:solidFill>
                <a:effectLst/>
                <a:latin typeface="Palatino Linotype" panose="02040502050505030304" pitchFamily="18" charset="0"/>
                <a:ea typeface="Times New Roman" panose="02020603050405020304" pitchFamily="18" charset="0"/>
                <a:cs typeface="Times New Roman" panose="02020603050405020304" pitchFamily="18" charset="0"/>
              </a:rPr>
              <a:t>rôle de sensibilisation et d’éducation citoyenne</a:t>
            </a:r>
            <a:r>
              <a:rPr lang="fr-FR" sz="2400" dirty="0">
                <a:effectLst/>
                <a:latin typeface="Palatino Linotype" panose="02040502050505030304" pitchFamily="18" charset="0"/>
                <a:ea typeface="Times New Roman" panose="02020603050405020304" pitchFamily="18" charset="0"/>
                <a:cs typeface="Times New Roman" panose="02020603050405020304" pitchFamily="18" charset="0"/>
              </a:rPr>
              <a:t>. Ce rôle consiste à amener les citoyens à faire preuve de militantisme (défendre leurs idéaux et participer aux débats politiques) et de civisme (participer à la gestion des affaires publiques).</a:t>
            </a:r>
            <a:endParaRPr lang="fr-BF" sz="24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mj-lt"/>
              <a:buAutoNum type="alphaLcParenR"/>
            </a:pPr>
            <a:r>
              <a:rPr lang="fr-FR" sz="2400" b="1" dirty="0">
                <a:effectLst/>
                <a:latin typeface="Palatino Linotype" panose="02040502050505030304" pitchFamily="18" charset="0"/>
                <a:ea typeface="Times New Roman" panose="02020603050405020304" pitchFamily="18" charset="0"/>
                <a:cs typeface="Times New Roman" panose="02020603050405020304" pitchFamily="18" charset="0"/>
              </a:rPr>
              <a:t>LE SECTEUR PRIVE</a:t>
            </a:r>
            <a:endParaRPr lang="fr-BF" sz="24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fr-FR" sz="2400" dirty="0">
                <a:effectLst/>
                <a:latin typeface="Palatino Linotype" panose="02040502050505030304" pitchFamily="18" charset="0"/>
                <a:ea typeface="Times New Roman" panose="02020603050405020304" pitchFamily="18" charset="0"/>
                <a:cs typeface="Times New Roman" panose="02020603050405020304" pitchFamily="18" charset="0"/>
              </a:rPr>
              <a:t>Le secteur privé peut jouer un rôle important dans la gestion des collectivités territoriales. Les collectivités territoriales ne disposent pas toujours de moyens financiers suffisants pour satisfaire les besoins de plus en plus nombreux et aussi prioritaires les uns que les autres des citoyens. Dans ce contexte, le secteur privé peut jouer les rôles ci-après :</a:t>
            </a:r>
            <a:endParaRPr lang="fr-BF" sz="24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4E5268D5-2EE3-47A5-8B39-A74D14E3CF6B}"/>
              </a:ext>
            </a:extLst>
          </p:cNvPr>
          <p:cNvSpPr>
            <a:spLocks noGrp="1"/>
          </p:cNvSpPr>
          <p:nvPr>
            <p:ph type="dt" sz="half" idx="10"/>
          </p:nvPr>
        </p:nvSpPr>
        <p:spPr/>
        <p:txBody>
          <a:bodyPr/>
          <a:lstStyle/>
          <a:p>
            <a:r>
              <a:rPr lang="fr-BF"/>
              <a:t>30/05/2022</a:t>
            </a:r>
          </a:p>
        </p:txBody>
      </p:sp>
      <p:sp>
        <p:nvSpPr>
          <p:cNvPr id="5" name="Espace réservé du numéro de diapositive 4">
            <a:extLst>
              <a:ext uri="{FF2B5EF4-FFF2-40B4-BE49-F238E27FC236}">
                <a16:creationId xmlns:a16="http://schemas.microsoft.com/office/drawing/2014/main" id="{0445A6FE-50C9-4799-A743-443E954E98F3}"/>
              </a:ext>
            </a:extLst>
          </p:cNvPr>
          <p:cNvSpPr>
            <a:spLocks noGrp="1"/>
          </p:cNvSpPr>
          <p:nvPr>
            <p:ph type="sldNum" sz="quarter" idx="12"/>
          </p:nvPr>
        </p:nvSpPr>
        <p:spPr/>
        <p:txBody>
          <a:bodyPr/>
          <a:lstStyle/>
          <a:p>
            <a:fld id="{504C41C5-68DA-4643-803F-BBF97C82894D}" type="slidenum">
              <a:rPr lang="fr-BF" smtClean="0"/>
              <a:t>99</a:t>
            </a:fld>
            <a:endParaRPr lang="fr-BF"/>
          </a:p>
        </p:txBody>
      </p:sp>
    </p:spTree>
    <p:extLst>
      <p:ext uri="{BB962C8B-B14F-4D97-AF65-F5344CB8AC3E}">
        <p14:creationId xmlns:p14="http://schemas.microsoft.com/office/powerpoint/2010/main" val="3412268713"/>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1226</TotalTime>
  <Words>8583</Words>
  <Application>Microsoft Office PowerPoint</Application>
  <PresentationFormat>Grand écran</PresentationFormat>
  <Paragraphs>696</Paragraphs>
  <Slides>104</Slides>
  <Notes>4</Notes>
  <HiddenSlides>0</HiddenSlides>
  <MMClips>0</MMClips>
  <ScaleCrop>false</ScaleCrop>
  <HeadingPairs>
    <vt:vector size="6" baseType="variant">
      <vt:variant>
        <vt:lpstr>Polices utilisées</vt:lpstr>
      </vt:variant>
      <vt:variant>
        <vt:i4>12</vt:i4>
      </vt:variant>
      <vt:variant>
        <vt:lpstr>Thème</vt:lpstr>
      </vt:variant>
      <vt:variant>
        <vt:i4>1</vt:i4>
      </vt:variant>
      <vt:variant>
        <vt:lpstr>Titres des diapositives</vt:lpstr>
      </vt:variant>
      <vt:variant>
        <vt:i4>104</vt:i4>
      </vt:variant>
    </vt:vector>
  </HeadingPairs>
  <TitlesOfParts>
    <vt:vector size="117" baseType="lpstr">
      <vt:lpstr>Arial</vt:lpstr>
      <vt:lpstr>Arial Black</vt:lpstr>
      <vt:lpstr>Arial Rounded MT Bold</vt:lpstr>
      <vt:lpstr>Calibri</vt:lpstr>
      <vt:lpstr>Century Gothic</vt:lpstr>
      <vt:lpstr>Courier New</vt:lpstr>
      <vt:lpstr>Impact</vt:lpstr>
      <vt:lpstr>Palatino Linotype</vt:lpstr>
      <vt:lpstr>Symbol</vt:lpstr>
      <vt:lpstr>Times New Roman</vt:lpstr>
      <vt:lpstr>Wingdings</vt:lpstr>
      <vt:lpstr>Wingdings 3</vt:lpstr>
      <vt:lpstr>Brin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MONSIEUR SAWADOGO</dc:creator>
  <cp:lastModifiedBy>MONSIEUR SAWADOGO</cp:lastModifiedBy>
  <cp:revision>24</cp:revision>
  <dcterms:created xsi:type="dcterms:W3CDTF">2022-05-29T21:54:28Z</dcterms:created>
  <dcterms:modified xsi:type="dcterms:W3CDTF">2022-06-05T13:42:41Z</dcterms:modified>
</cp:coreProperties>
</file>