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4" r:id="rId1"/>
  </p:sldMasterIdLst>
  <p:notesMasterIdLst>
    <p:notesMasterId r:id="rId25"/>
  </p:notesMasterIdLst>
  <p:sldIdLst>
    <p:sldId id="256" r:id="rId2"/>
    <p:sldId id="277" r:id="rId3"/>
    <p:sldId id="296" r:id="rId4"/>
    <p:sldId id="297" r:id="rId5"/>
    <p:sldId id="257" r:id="rId6"/>
    <p:sldId id="294" r:id="rId7"/>
    <p:sldId id="305" r:id="rId8"/>
    <p:sldId id="278" r:id="rId9"/>
    <p:sldId id="298" r:id="rId10"/>
    <p:sldId id="299" r:id="rId11"/>
    <p:sldId id="300" r:id="rId12"/>
    <p:sldId id="307" r:id="rId13"/>
    <p:sldId id="308" r:id="rId14"/>
    <p:sldId id="310" r:id="rId15"/>
    <p:sldId id="311" r:id="rId16"/>
    <p:sldId id="312" r:id="rId17"/>
    <p:sldId id="313" r:id="rId18"/>
    <p:sldId id="314" r:id="rId19"/>
    <p:sldId id="315" r:id="rId20"/>
    <p:sldId id="316" r:id="rId21"/>
    <p:sldId id="317" r:id="rId22"/>
    <p:sldId id="309" r:id="rId23"/>
    <p:sldId id="319" r:id="rId2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2" autoAdjust="0"/>
    <p:restoredTop sz="82887" autoAdjust="0"/>
  </p:normalViewPr>
  <p:slideViewPr>
    <p:cSldViewPr snapToGrid="0">
      <p:cViewPr varScale="1">
        <p:scale>
          <a:sx n="95" d="100"/>
          <a:sy n="95" d="100"/>
        </p:scale>
        <p:origin x="124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DC757CD7-564F-4DBE-A0EA-00EDBA4FA103}" type="datetimeFigureOut">
              <a:rPr lang="fr-FR" smtClean="0"/>
              <a:t>15/04/2022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CB2C6A66-7346-4CB7-8B8A-8D6DD6CA0C2A}" type="slidenum">
              <a:rPr lang="fr-FR" smtClean="0"/>
              <a:t>‹N°›</a:t>
            </a:fld>
            <a:endParaRPr lang="fr-FR"/>
          </a:p>
        </p:txBody>
      </p:sp>
    </p:spTree>
    <p:extLst>
      <p:ext uri="{BB962C8B-B14F-4D97-AF65-F5344CB8AC3E}">
        <p14:creationId xmlns:p14="http://schemas.microsoft.com/office/powerpoint/2010/main" val="187170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B2C6A66-7346-4CB7-8B8A-8D6DD6CA0C2A}" type="slidenum">
              <a:rPr lang="fr-FR" smtClean="0"/>
              <a:t>6</a:t>
            </a:fld>
            <a:endParaRPr lang="fr-FR"/>
          </a:p>
        </p:txBody>
      </p:sp>
    </p:spTree>
    <p:extLst>
      <p:ext uri="{BB962C8B-B14F-4D97-AF65-F5344CB8AC3E}">
        <p14:creationId xmlns:p14="http://schemas.microsoft.com/office/powerpoint/2010/main" val="3765059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B2C6A66-7346-4CB7-8B8A-8D6DD6CA0C2A}" type="slidenum">
              <a:rPr lang="fr-FR" smtClean="0"/>
              <a:t>7</a:t>
            </a:fld>
            <a:endParaRPr lang="fr-FR"/>
          </a:p>
        </p:txBody>
      </p:sp>
    </p:spTree>
    <p:extLst>
      <p:ext uri="{BB962C8B-B14F-4D97-AF65-F5344CB8AC3E}">
        <p14:creationId xmlns:p14="http://schemas.microsoft.com/office/powerpoint/2010/main" val="9464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B2C6A66-7346-4CB7-8B8A-8D6DD6CA0C2A}" type="slidenum">
              <a:rPr lang="fr-FR" smtClean="0"/>
              <a:t>21</a:t>
            </a:fld>
            <a:endParaRPr lang="fr-FR"/>
          </a:p>
        </p:txBody>
      </p:sp>
    </p:spTree>
    <p:extLst>
      <p:ext uri="{BB962C8B-B14F-4D97-AF65-F5344CB8AC3E}">
        <p14:creationId xmlns:p14="http://schemas.microsoft.com/office/powerpoint/2010/main" val="229843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635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6035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9587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0297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68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4304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7188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415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4/15/22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08528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4/15/22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3494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8647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4/15/22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0936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iso.org/fr/standard/68683.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80" y="758952"/>
            <a:ext cx="10058400" cy="1468434"/>
          </a:xfrm>
        </p:spPr>
        <p:txBody>
          <a:bodyPr>
            <a:normAutofit/>
          </a:bodyPr>
          <a:lstStyle/>
          <a:p>
            <a:pPr algn="ctr"/>
            <a:r>
              <a:rPr lang="fr-FR" sz="3200" b="1" dirty="0"/>
              <a:t>IFRISS</a:t>
            </a:r>
            <a:br>
              <a:rPr lang="fr-FR" sz="3200" b="1" dirty="0"/>
            </a:br>
            <a:r>
              <a:rPr lang="fr-FR" sz="3200" b="1" dirty="0"/>
              <a:t>MASTER EN INFORMATIQUE MEDICAL</a:t>
            </a:r>
            <a:br>
              <a:rPr lang="fr-FR" sz="3200" b="1" dirty="0"/>
            </a:br>
            <a:r>
              <a:rPr lang="fr-FR" sz="3200" b="1" dirty="0"/>
              <a:t>ANNEE ACCADEMIQUE 2019-2020</a:t>
            </a:r>
          </a:p>
        </p:txBody>
      </p:sp>
      <p:sp>
        <p:nvSpPr>
          <p:cNvPr id="3" name="Sous-titre 2"/>
          <p:cNvSpPr>
            <a:spLocks noGrp="1"/>
          </p:cNvSpPr>
          <p:nvPr>
            <p:ph type="subTitle" idx="1"/>
          </p:nvPr>
        </p:nvSpPr>
        <p:spPr>
          <a:xfrm>
            <a:off x="1100051" y="4455620"/>
            <a:ext cx="10058400" cy="460937"/>
          </a:xfrm>
        </p:spPr>
        <p:txBody>
          <a:bodyPr>
            <a:normAutofit fontScale="92500"/>
          </a:bodyPr>
          <a:lstStyle/>
          <a:p>
            <a:r>
              <a:rPr lang="fr-FR" dirty="0"/>
              <a:t>MANAGEMENT DE LA CONNAISSANCE ET DE LA QUALITE DES DONNEES</a:t>
            </a:r>
          </a:p>
        </p:txBody>
      </p:sp>
    </p:spTree>
    <p:extLst>
      <p:ext uri="{BB962C8B-B14F-4D97-AF65-F5344CB8AC3E}">
        <p14:creationId xmlns:p14="http://schemas.microsoft.com/office/powerpoint/2010/main" val="885771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51435"/>
            <a:ext cx="10058400" cy="487120"/>
          </a:xfrm>
        </p:spPr>
        <p:txBody>
          <a:bodyPr>
            <a:normAutofit fontScale="90000"/>
          </a:bodyPr>
          <a:lstStyle/>
          <a:p>
            <a:br>
              <a:rPr lang="fr-FR" b="1" dirty="0">
                <a:latin typeface="Arial" panose="020B0604020202020204" pitchFamily="34" charset="0"/>
                <a:cs typeface="Arial" panose="020B0604020202020204" pitchFamily="34" charset="0"/>
              </a:rPr>
            </a:br>
            <a:r>
              <a:rPr lang="fr-FR" sz="2700" b="1" dirty="0">
                <a:latin typeface="Arial" panose="020B0604020202020204" pitchFamily="34" charset="0"/>
                <a:cs typeface="Arial" panose="020B0604020202020204" pitchFamily="34" charset="0"/>
              </a:rPr>
              <a:t>3- Enjeux et objectifs : le rôle de la gestion des connaissances</a:t>
            </a:r>
            <a:endParaRPr lang="fr-FR" sz="2700" dirty="0"/>
          </a:p>
        </p:txBody>
      </p:sp>
      <p:sp>
        <p:nvSpPr>
          <p:cNvPr id="3" name="Espace réservé du contenu 2"/>
          <p:cNvSpPr>
            <a:spLocks noGrp="1"/>
          </p:cNvSpPr>
          <p:nvPr>
            <p:ph idx="1"/>
          </p:nvPr>
        </p:nvSpPr>
        <p:spPr>
          <a:xfrm>
            <a:off x="550985" y="832337"/>
            <a:ext cx="11090030" cy="5884985"/>
          </a:xfrm>
        </p:spPr>
        <p:txBody>
          <a:bodyPr>
            <a:normAutofit fontScale="92500" lnSpcReduction="20000"/>
          </a:bodyPr>
          <a:lstStyle/>
          <a:p>
            <a:r>
              <a:rPr lang="fr-FR" b="1" dirty="0">
                <a:solidFill>
                  <a:srgbClr val="FF0000"/>
                </a:solidFill>
              </a:rPr>
              <a:t>Objectif; </a:t>
            </a:r>
          </a:p>
          <a:p>
            <a:pPr lvl="1">
              <a:buFont typeface="Wingdings" panose="05000000000000000000" pitchFamily="2" charset="2"/>
              <a:buChar char="Ø"/>
            </a:pPr>
            <a:r>
              <a:rPr lang="fr-FR" sz="1900" dirty="0"/>
              <a:t>pérenniser, réutiliser, valoriser et diffuser les connaissances produites par une organisation afin de mieux les protéger et les valoriser</a:t>
            </a:r>
          </a:p>
          <a:p>
            <a:pPr lvl="1">
              <a:buFont typeface="Wingdings" panose="05000000000000000000" pitchFamily="2" charset="2"/>
              <a:buChar char="Ø"/>
            </a:pPr>
            <a:r>
              <a:rPr lang="fr-FR" sz="1900" dirty="0"/>
              <a:t>Capitaliser les acquis en terme de  les connaissances formelles et informelles</a:t>
            </a:r>
          </a:p>
          <a:p>
            <a:pPr lvl="1">
              <a:buFont typeface="Wingdings" panose="05000000000000000000" pitchFamily="2" charset="2"/>
              <a:buChar char="Ø"/>
            </a:pPr>
            <a:endParaRPr lang="fr-FR" sz="1900" dirty="0"/>
          </a:p>
          <a:p>
            <a:pPr lvl="1">
              <a:buFont typeface="Wingdings" panose="05000000000000000000" pitchFamily="2" charset="2"/>
              <a:buChar char="Ø"/>
            </a:pPr>
            <a:r>
              <a:rPr lang="fr-FR" sz="1900" dirty="0"/>
              <a:t>Permet d’éviter le cercle vicieux des éternels recommencements dans les organisations</a:t>
            </a:r>
          </a:p>
          <a:p>
            <a:pPr lvl="1">
              <a:buFont typeface="Wingdings" panose="05000000000000000000" pitchFamily="2" charset="2"/>
              <a:buChar char="Ø"/>
            </a:pPr>
            <a:r>
              <a:rPr lang="fr-FR" sz="1900" dirty="0"/>
              <a:t>Permet d'accélérer la capacité d’apprentissage des nouveaux arrivants</a:t>
            </a:r>
          </a:p>
          <a:p>
            <a:pPr lvl="1">
              <a:buFont typeface="Wingdings" panose="05000000000000000000" pitchFamily="2" charset="2"/>
              <a:buChar char="Ø"/>
            </a:pPr>
            <a:r>
              <a:rPr lang="fr-FR" sz="1900" dirty="0"/>
              <a:t>Les compétences , les métiers , les savoirs, les savoir-faire et les brevets constituent une richesse dans une organisation. L'organisation doit savoir faire fructifier ce capital immatériel.</a:t>
            </a:r>
          </a:p>
          <a:p>
            <a:pPr lvl="1">
              <a:buFont typeface="Wingdings" panose="05000000000000000000" pitchFamily="2" charset="2"/>
              <a:buChar char="Ø"/>
            </a:pPr>
            <a:r>
              <a:rPr lang="fr-FR" sz="1900" dirty="0"/>
              <a:t>Permet d'améliorer la prise de décision en diminuant la subjectivité et le temps pour prendre cette décision</a:t>
            </a:r>
          </a:p>
          <a:p>
            <a:r>
              <a:rPr lang="fr-FR" b="1" dirty="0">
                <a:solidFill>
                  <a:srgbClr val="FF0000"/>
                </a:solidFill>
              </a:rPr>
              <a:t>Enjeux;</a:t>
            </a:r>
          </a:p>
          <a:p>
            <a:r>
              <a:rPr lang="fr-FR" sz="1700" dirty="0"/>
              <a:t>L'arrivée du Web et de l'informatique dans la société l'ont profondément changée en une société de la connaissance ou les enjeux sont </a:t>
            </a:r>
          </a:p>
          <a:p>
            <a:pPr lvl="1">
              <a:buFont typeface="Wingdings" panose="05000000000000000000" pitchFamily="2" charset="2"/>
              <a:buChar char="Ø"/>
            </a:pPr>
            <a:r>
              <a:rPr lang="fr-FR" dirty="0"/>
              <a:t>D’ordre politique ; contrôle de l'information et donc du pouvoir dans les organisations</a:t>
            </a:r>
          </a:p>
          <a:p>
            <a:pPr lvl="1">
              <a:buFont typeface="Wingdings" panose="05000000000000000000" pitchFamily="2" charset="2"/>
              <a:buChar char="Ø"/>
            </a:pPr>
            <a:r>
              <a:rPr lang="fr-FR" dirty="0"/>
              <a:t>D’ordre économiques; influences et batailles commerciales et financières entre nations</a:t>
            </a:r>
          </a:p>
          <a:p>
            <a:pPr lvl="1">
              <a:buFont typeface="Wingdings" panose="05000000000000000000" pitchFamily="2" charset="2"/>
              <a:buChar char="Ø"/>
            </a:pPr>
            <a:r>
              <a:rPr lang="fr-FR" dirty="0"/>
              <a:t>D’ordre académique et scientifiques , spécialisations accrus concurrence dans la classification des université rivalité et hégémonie de certaines revues scientifiques avec classements divers: IF par exemple, développement de plateformes mondiales de recherche </a:t>
            </a:r>
            <a:r>
              <a:rPr lang="fr-FR" dirty="0" err="1"/>
              <a:t>bibiograhques</a:t>
            </a:r>
            <a:r>
              <a:rPr lang="fr-FR" dirty="0"/>
              <a:t> , bibliométrie , </a:t>
            </a:r>
            <a:r>
              <a:rPr lang="fr-FR" dirty="0" err="1"/>
              <a:t>etc</a:t>
            </a:r>
            <a:r>
              <a:rPr lang="fr-FR" dirty="0"/>
              <a:t> </a:t>
            </a:r>
          </a:p>
          <a:p>
            <a:pPr lvl="1">
              <a:buFont typeface="Wingdings" panose="05000000000000000000" pitchFamily="2" charset="2"/>
              <a:buChar char="Ø"/>
            </a:pPr>
            <a:r>
              <a:rPr lang="fr-FR" dirty="0"/>
              <a:t>D’ordre social et culturel , avènement de sociétés de consommation de données digitalisation de la vie voir remplacement de l’homme par des procédés robotiques </a:t>
            </a:r>
          </a:p>
          <a:p>
            <a:pPr lvl="1">
              <a:buFont typeface="Wingdings" panose="05000000000000000000" pitchFamily="2" charset="2"/>
              <a:buChar char="Ø"/>
            </a:pPr>
            <a:r>
              <a:rPr lang="fr-FR" dirty="0"/>
              <a:t>D’ordre juridique , espionnage, piraterie, plagia, protection des données personnelles ; codes d’</a:t>
            </a:r>
            <a:r>
              <a:rPr lang="fr-FR" dirty="0" err="1"/>
              <a:t>accés</a:t>
            </a:r>
            <a:r>
              <a:rPr lang="fr-FR" dirty="0"/>
              <a:t> aux données et a leur utilisation d’utilisation des données diffamation </a:t>
            </a:r>
            <a:r>
              <a:rPr lang="fr-FR" dirty="0" err="1"/>
              <a:t>etc</a:t>
            </a:r>
            <a:endParaRPr lang="fr-FR" dirty="0"/>
          </a:p>
          <a:p>
            <a:pPr lvl="1">
              <a:buFont typeface="Wingdings" panose="05000000000000000000" pitchFamily="2" charset="2"/>
              <a:buChar char="Ø"/>
            </a:pPr>
            <a:r>
              <a:rPr lang="fr-FR" dirty="0" err="1"/>
              <a:t>Etc</a:t>
            </a:r>
            <a:endParaRPr lang="fr-FR" dirty="0"/>
          </a:p>
        </p:txBody>
      </p:sp>
    </p:spTree>
    <p:extLst>
      <p:ext uri="{BB962C8B-B14F-4D97-AF65-F5344CB8AC3E}">
        <p14:creationId xmlns:p14="http://schemas.microsoft.com/office/powerpoint/2010/main" val="79128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463673"/>
          </a:xfrm>
        </p:spPr>
        <p:txBody>
          <a:bodyPr>
            <a:normAutofit/>
          </a:bodyPr>
          <a:lstStyle/>
          <a:p>
            <a:r>
              <a:rPr lang="fr-FR" sz="2000" b="1" dirty="0">
                <a:latin typeface="Arial" panose="020B0604020202020204" pitchFamily="34" charset="0"/>
                <a:cs typeface="Arial" panose="020B0604020202020204" pitchFamily="34" charset="0"/>
              </a:rPr>
              <a:t>4-Appréhender les différentes formes des connaissances, pour les exploiter au mieux</a:t>
            </a:r>
            <a:endParaRPr lang="fr-FR" sz="2000" dirty="0"/>
          </a:p>
        </p:txBody>
      </p:sp>
      <p:sp>
        <p:nvSpPr>
          <p:cNvPr id="3" name="Espace réservé du contenu 2"/>
          <p:cNvSpPr>
            <a:spLocks noGrp="1"/>
          </p:cNvSpPr>
          <p:nvPr>
            <p:ph idx="1"/>
          </p:nvPr>
        </p:nvSpPr>
        <p:spPr>
          <a:xfrm>
            <a:off x="480646" y="902677"/>
            <a:ext cx="10675034" cy="4966417"/>
          </a:xfrm>
        </p:spPr>
        <p:txBody>
          <a:bodyPr>
            <a:noAutofit/>
          </a:bodyPr>
          <a:lstStyle/>
          <a:p>
            <a:r>
              <a:rPr lang="fr-FR" sz="1400" dirty="0"/>
              <a:t>Différence sémantique </a:t>
            </a:r>
          </a:p>
          <a:p>
            <a:pPr lvl="3">
              <a:buFont typeface="Wingdings" panose="05000000000000000000" pitchFamily="2" charset="2"/>
              <a:buChar char="Ø"/>
            </a:pPr>
            <a:r>
              <a:rPr lang="fr-FR" dirty="0"/>
              <a:t>sources: désigne l'origine humaine d'une information ou l'origine technique d'une donnée; source primaire et source secondaire</a:t>
            </a:r>
          </a:p>
          <a:p>
            <a:pPr lvl="3">
              <a:buFont typeface="Wingdings" panose="05000000000000000000" pitchFamily="2" charset="2"/>
              <a:buChar char="Ø"/>
            </a:pPr>
            <a:r>
              <a:rPr lang="fr-FR" dirty="0"/>
              <a:t>Données: Une donnée est une description élémentaire d’une réalité exemple une observation ou une mesure on distingue donnée brute et données données primaire et secondaires</a:t>
            </a:r>
          </a:p>
          <a:p>
            <a:pPr marL="566928" lvl="3" indent="0">
              <a:buNone/>
            </a:pPr>
            <a:endParaRPr lang="fr-FR" dirty="0"/>
          </a:p>
          <a:p>
            <a:pPr lvl="3">
              <a:buFont typeface="Wingdings" panose="05000000000000000000" pitchFamily="2" charset="2"/>
              <a:buChar char="Ø"/>
            </a:pPr>
            <a:r>
              <a:rPr lang="fr-FR" dirty="0"/>
              <a:t>Informations: Les informations font références aux données porteuses de sens. A l’inverse des données une information est une combinaison de de données, de leur interprétation et des modelés théories ou croyances  qui donnent sens a cette information</a:t>
            </a:r>
          </a:p>
          <a:p>
            <a:pPr marL="566928" lvl="3" indent="0">
              <a:buNone/>
            </a:pPr>
            <a:r>
              <a:rPr lang="fr-FR" dirty="0"/>
              <a:t>Distinguer bruit- bruits de couloir et bruits de mesure</a:t>
            </a:r>
          </a:p>
          <a:p>
            <a:pPr lvl="3">
              <a:buFont typeface="Wingdings" panose="05000000000000000000" pitchFamily="2" charset="2"/>
              <a:buChar char="Ø"/>
            </a:pPr>
            <a:r>
              <a:rPr lang="fr-FR" dirty="0"/>
              <a:t>Connaissance: correspond à l'appropriation et l'interprétation des informations  par des êtres humains</a:t>
            </a:r>
          </a:p>
          <a:p>
            <a:pPr marL="566928" lvl="3" indent="0">
              <a:buNone/>
            </a:pPr>
            <a:r>
              <a:rPr lang="fr-FR" i="1" dirty="0"/>
              <a:t>connaissance</a:t>
            </a:r>
            <a:r>
              <a:rPr lang="fr-FR" dirty="0"/>
              <a:t>, </a:t>
            </a:r>
            <a:r>
              <a:rPr lang="fr-FR" i="1" dirty="0"/>
              <a:t>information</a:t>
            </a:r>
            <a:r>
              <a:rPr lang="fr-FR" dirty="0"/>
              <a:t> ou </a:t>
            </a:r>
            <a:r>
              <a:rPr lang="fr-FR" i="1" dirty="0"/>
              <a:t>interprétation</a:t>
            </a:r>
            <a:r>
              <a:rPr lang="fr-FR" dirty="0"/>
              <a:t> dépend entièrement d'une décision de limiter le </a:t>
            </a:r>
            <a:r>
              <a:rPr lang="fr-FR" i="1" dirty="0"/>
              <a:t>contexte sémantique</a:t>
            </a:r>
            <a:r>
              <a:rPr lang="fr-FR" dirty="0"/>
              <a:t>,</a:t>
            </a:r>
          </a:p>
          <a:p>
            <a:pPr marL="566928" lvl="3" indent="0">
              <a:buNone/>
            </a:pPr>
            <a:r>
              <a:rPr lang="fr-FR" dirty="0"/>
              <a:t>La connaissance n’est pas une croyance ou du dogmatisme : le choix de ne retenir que le sens des termes utilisés par la hiérarchie de l'organisation, comme dans les systèmes d’information, contient une part d'arbitraire stratégique.</a:t>
            </a:r>
          </a:p>
          <a:p>
            <a:pPr lvl="3">
              <a:buFont typeface="Wingdings" panose="05000000000000000000" pitchFamily="2" charset="2"/>
              <a:buChar char="Ø"/>
            </a:pPr>
            <a:r>
              <a:rPr lang="fr-FR" dirty="0"/>
              <a:t>Raisonnement  La représentation formelle des connaissances sous forme de raisonnement permet d'automatiser divers traitements sur les informations</a:t>
            </a:r>
          </a:p>
          <a:p>
            <a:pPr lvl="3">
              <a:buFont typeface="Wingdings" panose="05000000000000000000" pitchFamily="2" charset="2"/>
              <a:buChar char="Ø"/>
            </a:pPr>
            <a:r>
              <a:rPr lang="fr-FR" dirty="0"/>
              <a:t>Savoirs En gestion des connaissances comme en </a:t>
            </a:r>
            <a:r>
              <a:rPr lang="fr-FR" dirty="0" err="1"/>
              <a:t>cognitique</a:t>
            </a:r>
            <a:r>
              <a:rPr lang="fr-FR" dirty="0"/>
              <a:t> industrielle, on fait aussi la distinction entre l'information, la donnée brute, la connaissance, qui est la sélection, l'appropriation et l'interprétation des informations par les hommes, ainsi que « les savoirs », qui mettent en perspective les connaissances ponctuelles sur le long terme.</a:t>
            </a:r>
          </a:p>
          <a:p>
            <a:pPr lvl="3">
              <a:buFont typeface="Wingdings" panose="05000000000000000000" pitchFamily="2" charset="2"/>
              <a:buChar char="Ø"/>
            </a:pPr>
            <a:r>
              <a:rPr lang="fr-FR" dirty="0"/>
              <a:t>Compétences :attitudes et aptitudes mobilisables à une situation concrète afin de réussir une action ou prendre une décision.  Elles combinent savoir-</a:t>
            </a:r>
            <a:r>
              <a:rPr lang="fr-FR" dirty="0" err="1"/>
              <a:t>etre</a:t>
            </a:r>
            <a:r>
              <a:rPr lang="fr-FR" dirty="0"/>
              <a:t> savoir-faire et l’implication de réseaux d’acteurs divers et nécessaires pour résoudre un problème</a:t>
            </a:r>
          </a:p>
          <a:p>
            <a:pPr lvl="3">
              <a:buFont typeface="Wingdings" panose="05000000000000000000" pitchFamily="2" charset="2"/>
              <a:buChar char="Ø"/>
            </a:pPr>
            <a:r>
              <a:rPr lang="fr-FR" dirty="0"/>
              <a:t>Expérience</a:t>
            </a:r>
          </a:p>
          <a:p>
            <a:pPr marL="566928" lvl="3" indent="0">
              <a:buNone/>
            </a:pPr>
            <a:endParaRPr lang="fr-FR" dirty="0"/>
          </a:p>
          <a:p>
            <a:pPr lvl="3">
              <a:buFont typeface="Wingdings" panose="05000000000000000000" pitchFamily="2" charset="2"/>
              <a:buChar char="Ø"/>
            </a:pPr>
            <a:r>
              <a:rPr lang="fr-FR" dirty="0"/>
              <a:t>ETC…</a:t>
            </a:r>
          </a:p>
          <a:p>
            <a:r>
              <a:rPr lang="fr-FR" sz="1400" dirty="0"/>
              <a:t>Différence pratique </a:t>
            </a:r>
          </a:p>
          <a:p>
            <a:pPr lvl="3">
              <a:buFont typeface="Wingdings" panose="05000000000000000000" pitchFamily="2" charset="2"/>
              <a:buChar char="Ø"/>
            </a:pPr>
            <a:r>
              <a:rPr lang="fr-FR" dirty="0"/>
              <a:t>Connaissances tacites</a:t>
            </a:r>
          </a:p>
          <a:p>
            <a:pPr marL="566928" lvl="3" indent="0">
              <a:buNone/>
            </a:pPr>
            <a:endParaRPr lang="fr-FR" dirty="0"/>
          </a:p>
          <a:p>
            <a:pPr lvl="3">
              <a:buFont typeface="Wingdings" panose="05000000000000000000" pitchFamily="2" charset="2"/>
              <a:buChar char="Ø"/>
            </a:pPr>
            <a:r>
              <a:rPr lang="fr-FR" dirty="0"/>
              <a:t>Connaissances explicites</a:t>
            </a:r>
          </a:p>
        </p:txBody>
      </p:sp>
    </p:spTree>
    <p:extLst>
      <p:ext uri="{BB962C8B-B14F-4D97-AF65-F5344CB8AC3E}">
        <p14:creationId xmlns:p14="http://schemas.microsoft.com/office/powerpoint/2010/main" val="304172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753" y="286604"/>
            <a:ext cx="11183815" cy="838812"/>
          </a:xfrm>
        </p:spPr>
        <p:txBody>
          <a:bodyPr>
            <a:normAutofit/>
          </a:bodyPr>
          <a:lstStyle/>
          <a:p>
            <a:r>
              <a:rPr lang="fr-FR" sz="2000" b="1" dirty="0">
                <a:latin typeface="Arial" panose="020B0604020202020204" pitchFamily="34" charset="0"/>
                <a:cs typeface="Arial" panose="020B0604020202020204" pitchFamily="34" charset="0"/>
              </a:rPr>
              <a:t>Appréhender les différentes formes des connaissances, pour les exploiter au mieux</a:t>
            </a:r>
            <a:endParaRPr lang="fr-FR" sz="2000" dirty="0"/>
          </a:p>
        </p:txBody>
      </p:sp>
      <p:sp>
        <p:nvSpPr>
          <p:cNvPr id="3" name="Espace réservé du contenu 2"/>
          <p:cNvSpPr>
            <a:spLocks noGrp="1"/>
          </p:cNvSpPr>
          <p:nvPr>
            <p:ph idx="1"/>
          </p:nvPr>
        </p:nvSpPr>
        <p:spPr/>
        <p:txBody>
          <a:bodyPr/>
          <a:lstStyle/>
          <a:p>
            <a:endParaRPr lang="fr-FR" dirty="0"/>
          </a:p>
          <a:p>
            <a:r>
              <a:rPr lang="fr-FR" dirty="0"/>
              <a:t>Connaissance tacite /explicite</a:t>
            </a:r>
          </a:p>
          <a:p>
            <a:endParaRPr lang="fr-FR" dirty="0"/>
          </a:p>
          <a:p>
            <a:pPr>
              <a:buFont typeface="Wingdings" panose="05000000000000000000" pitchFamily="2" charset="2"/>
              <a:buChar char="Ø"/>
            </a:pPr>
            <a:r>
              <a:rPr lang="fr-FR" dirty="0"/>
              <a:t>Connaissances tacites sont les connaissances appartenant aux représentations mentales, profondément ancrées dans les personnes et leurs vécus. Elles sont généralement difficiles à « formaliser » par écrit a contrario des connaissances explicites</a:t>
            </a:r>
          </a:p>
          <a:p>
            <a:pPr>
              <a:buFont typeface="Wingdings" panose="05000000000000000000" pitchFamily="2" charset="2"/>
              <a:buChar char="Ø"/>
            </a:pPr>
            <a:endParaRPr lang="fr-FR" dirty="0"/>
          </a:p>
          <a:p>
            <a:pPr>
              <a:buFont typeface="Wingdings" panose="05000000000000000000" pitchFamily="2" charset="2"/>
              <a:buChar char="Ø"/>
            </a:pPr>
            <a:r>
              <a:rPr lang="fr-FR" dirty="0"/>
              <a:t>Connaissances explicites sont des connaissances clairement articulées au niveau d'un document écrit (ex: U = R.I : loi d‘Ohm des électriciens), d'un système informatique (par exemple Wikipédia), ou d'un automatisme dans la mémoire d'une machine </a:t>
            </a:r>
          </a:p>
        </p:txBody>
      </p:sp>
    </p:spTree>
    <p:extLst>
      <p:ext uri="{BB962C8B-B14F-4D97-AF65-F5344CB8AC3E}">
        <p14:creationId xmlns:p14="http://schemas.microsoft.com/office/powerpoint/2010/main" val="311254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369889"/>
          </a:xfrm>
        </p:spPr>
        <p:txBody>
          <a:bodyPr>
            <a:normAutofit/>
          </a:bodyPr>
          <a:lstStyle/>
          <a:p>
            <a:r>
              <a:rPr lang="fr-FR" sz="2000" b="1" dirty="0">
                <a:latin typeface="Arial" panose="020B0604020202020204" pitchFamily="34" charset="0"/>
                <a:cs typeface="Arial" panose="020B0604020202020204" pitchFamily="34" charset="0"/>
              </a:rPr>
              <a:t>Appréhender les différentes formes des connaissances, pour les exploiter au mieux</a:t>
            </a:r>
            <a:endParaRPr lang="fr-FR" sz="2000" dirty="0"/>
          </a:p>
        </p:txBody>
      </p:sp>
      <p:sp>
        <p:nvSpPr>
          <p:cNvPr id="3" name="Espace réservé du contenu 2"/>
          <p:cNvSpPr>
            <a:spLocks noGrp="1"/>
          </p:cNvSpPr>
          <p:nvPr>
            <p:ph idx="1"/>
          </p:nvPr>
        </p:nvSpPr>
        <p:spPr>
          <a:xfrm>
            <a:off x="703384" y="803642"/>
            <a:ext cx="10452295" cy="5065451"/>
          </a:xfrm>
        </p:spPr>
        <p:txBody>
          <a:bodyPr/>
          <a:lstStyle/>
          <a:p>
            <a:r>
              <a:rPr lang="fr-FR" dirty="0"/>
              <a:t>L’arbre du KM</a:t>
            </a:r>
          </a:p>
        </p:txBody>
      </p:sp>
      <p:pic>
        <p:nvPicPr>
          <p:cNvPr id="4" name="Image 3"/>
          <p:cNvPicPr>
            <a:picLocks noChangeAspect="1"/>
          </p:cNvPicPr>
          <p:nvPr/>
        </p:nvPicPr>
        <p:blipFill>
          <a:blip r:embed="rId2"/>
          <a:stretch>
            <a:fillRect/>
          </a:stretch>
        </p:blipFill>
        <p:spPr>
          <a:xfrm>
            <a:off x="2977662" y="1066595"/>
            <a:ext cx="8487507" cy="4724809"/>
          </a:xfrm>
          <a:prstGeom prst="rect">
            <a:avLst/>
          </a:prstGeom>
        </p:spPr>
      </p:pic>
      <p:sp>
        <p:nvSpPr>
          <p:cNvPr id="5" name="ZoneTexte 4"/>
          <p:cNvSpPr txBox="1"/>
          <p:nvPr/>
        </p:nvSpPr>
        <p:spPr>
          <a:xfrm>
            <a:off x="703385" y="1701538"/>
            <a:ext cx="2028092" cy="2308324"/>
          </a:xfrm>
          <a:prstGeom prst="rect">
            <a:avLst/>
          </a:prstGeom>
          <a:noFill/>
        </p:spPr>
        <p:txBody>
          <a:bodyPr wrap="square" rtlCol="0">
            <a:spAutoFit/>
          </a:bodyPr>
          <a:lstStyle/>
          <a:p>
            <a:r>
              <a:rPr lang="fr-FR" dirty="0"/>
              <a:t>L'arbre du management des connaissances comprends 3 dimensions :</a:t>
            </a:r>
          </a:p>
          <a:p>
            <a:pPr marL="285750" indent="-285750">
              <a:buFont typeface="Wingdings" panose="05000000000000000000" pitchFamily="2" charset="2"/>
              <a:buChar char="ü"/>
            </a:pPr>
            <a:r>
              <a:rPr lang="fr-FR" dirty="0"/>
              <a:t>le management </a:t>
            </a:r>
          </a:p>
          <a:p>
            <a:pPr marL="285750" indent="-285750">
              <a:buFont typeface="Wingdings" panose="05000000000000000000" pitchFamily="2" charset="2"/>
              <a:buChar char="ü"/>
            </a:pPr>
            <a:r>
              <a:rPr lang="fr-FR" dirty="0"/>
              <a:t>l’ingénierie </a:t>
            </a:r>
          </a:p>
          <a:p>
            <a:pPr marL="285750" indent="-285750">
              <a:buFont typeface="Wingdings" panose="05000000000000000000" pitchFamily="2" charset="2"/>
              <a:buChar char="ü"/>
            </a:pPr>
            <a:r>
              <a:rPr lang="fr-FR" dirty="0"/>
              <a:t> l’informatique</a:t>
            </a:r>
          </a:p>
        </p:txBody>
      </p:sp>
    </p:spTree>
    <p:extLst>
      <p:ext uri="{BB962C8B-B14F-4D97-AF65-F5344CB8AC3E}">
        <p14:creationId xmlns:p14="http://schemas.microsoft.com/office/powerpoint/2010/main" val="526869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1323" y="286604"/>
            <a:ext cx="11254154" cy="592628"/>
          </a:xfrm>
        </p:spPr>
        <p:txBody>
          <a:bodyPr>
            <a:noAutofit/>
          </a:bodyPr>
          <a:lstStyle/>
          <a:p>
            <a:r>
              <a:rPr lang="fr-FR" sz="2200" b="1" dirty="0">
                <a:latin typeface="Arial" panose="020B0604020202020204" pitchFamily="34" charset="0"/>
                <a:cs typeface="Arial" panose="020B0604020202020204" pitchFamily="34" charset="0"/>
              </a:rPr>
              <a:t>Appréhender les différentes formes des connaissances, pour les exploiter au mieux</a:t>
            </a:r>
            <a:endParaRPr lang="fr-FR" sz="2200" dirty="0"/>
          </a:p>
        </p:txBody>
      </p:sp>
      <p:sp>
        <p:nvSpPr>
          <p:cNvPr id="3" name="Espace réservé du contenu 2"/>
          <p:cNvSpPr>
            <a:spLocks noGrp="1"/>
          </p:cNvSpPr>
          <p:nvPr>
            <p:ph idx="1"/>
          </p:nvPr>
        </p:nvSpPr>
        <p:spPr>
          <a:xfrm>
            <a:off x="152400" y="1845734"/>
            <a:ext cx="3657600" cy="4023360"/>
          </a:xfrm>
        </p:spPr>
        <p:txBody>
          <a:bodyPr>
            <a:normAutofit/>
          </a:bodyPr>
          <a:lstStyle/>
          <a:p>
            <a:r>
              <a:rPr lang="fr-FR" dirty="0"/>
              <a:t>Pour créer du savoir, on peut identifier quatre modèles de flux de connaissances au sein de l’entreprise : </a:t>
            </a:r>
          </a:p>
          <a:p>
            <a:pPr>
              <a:buFont typeface="Wingdings" panose="05000000000000000000" pitchFamily="2" charset="2"/>
              <a:buChar char="Ø"/>
            </a:pPr>
            <a:r>
              <a:rPr lang="fr-FR" dirty="0"/>
              <a:t>Tacite à tacite : socialisation</a:t>
            </a:r>
          </a:p>
          <a:p>
            <a:pPr>
              <a:buFont typeface="Wingdings" panose="05000000000000000000" pitchFamily="2" charset="2"/>
              <a:buChar char="Ø"/>
            </a:pPr>
            <a:r>
              <a:rPr lang="fr-FR" dirty="0"/>
              <a:t>Tacite à explicite : externalisation</a:t>
            </a:r>
          </a:p>
          <a:p>
            <a:pPr>
              <a:buFont typeface="Wingdings" panose="05000000000000000000" pitchFamily="2" charset="2"/>
              <a:buChar char="Ø"/>
            </a:pPr>
            <a:r>
              <a:rPr lang="fr-FR" dirty="0"/>
              <a:t>Explicite à explicite : combinaison</a:t>
            </a:r>
          </a:p>
          <a:p>
            <a:pPr>
              <a:buFont typeface="Wingdings" panose="05000000000000000000" pitchFamily="2" charset="2"/>
              <a:buChar char="Ø"/>
            </a:pPr>
            <a:r>
              <a:rPr lang="fr-FR" dirty="0"/>
              <a:t>Explicite à tacite : internalisation</a:t>
            </a:r>
          </a:p>
        </p:txBody>
      </p:sp>
      <p:pic>
        <p:nvPicPr>
          <p:cNvPr id="5" name="Image 4"/>
          <p:cNvPicPr>
            <a:picLocks noChangeAspect="1"/>
          </p:cNvPicPr>
          <p:nvPr/>
        </p:nvPicPr>
        <p:blipFill>
          <a:blip r:embed="rId2"/>
          <a:stretch>
            <a:fillRect/>
          </a:stretch>
        </p:blipFill>
        <p:spPr>
          <a:xfrm>
            <a:off x="3910517" y="1939170"/>
            <a:ext cx="7257100" cy="4133384"/>
          </a:xfrm>
          <a:prstGeom prst="rect">
            <a:avLst/>
          </a:prstGeom>
        </p:spPr>
      </p:pic>
      <p:sp>
        <p:nvSpPr>
          <p:cNvPr id="6" name="Rectangle 5"/>
          <p:cNvSpPr/>
          <p:nvPr/>
        </p:nvSpPr>
        <p:spPr>
          <a:xfrm>
            <a:off x="213129" y="904359"/>
            <a:ext cx="5789086" cy="800219"/>
          </a:xfrm>
          <a:prstGeom prst="rect">
            <a:avLst/>
          </a:prstGeom>
        </p:spPr>
        <p:txBody>
          <a:bodyPr wrap="square">
            <a:spAutoFit/>
          </a:bodyPr>
          <a:lstStyle/>
          <a:p>
            <a:endParaRPr lang="fr-FR" dirty="0"/>
          </a:p>
          <a:p>
            <a:r>
              <a:rPr lang="fr-FR" sz="2800" dirty="0"/>
              <a:t>Les modèles de flux de connaissance</a:t>
            </a:r>
          </a:p>
        </p:txBody>
      </p:sp>
    </p:spTree>
    <p:extLst>
      <p:ext uri="{BB962C8B-B14F-4D97-AF65-F5344CB8AC3E}">
        <p14:creationId xmlns:p14="http://schemas.microsoft.com/office/powerpoint/2010/main" val="302882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261" y="286603"/>
            <a:ext cx="10902461" cy="709859"/>
          </a:xfrm>
        </p:spPr>
        <p:txBody>
          <a:bodyPr>
            <a:normAutofit fontScale="90000"/>
          </a:bodyPr>
          <a:lstStyle/>
          <a:p>
            <a:r>
              <a:rPr lang="fr-FR" sz="2400" b="1" dirty="0">
                <a:latin typeface="Arial" panose="020B0604020202020204" pitchFamily="34" charset="0"/>
                <a:cs typeface="Arial" panose="020B0604020202020204" pitchFamily="34" charset="0"/>
              </a:rPr>
              <a:t>Appréhender les différentes formes des connaissances, pour les exploiter au mieux</a:t>
            </a:r>
            <a:endParaRPr lang="fr-FR" sz="2400" dirty="0"/>
          </a:p>
        </p:txBody>
      </p:sp>
      <p:sp>
        <p:nvSpPr>
          <p:cNvPr id="3" name="Espace réservé du contenu 2"/>
          <p:cNvSpPr>
            <a:spLocks noGrp="1"/>
          </p:cNvSpPr>
          <p:nvPr>
            <p:ph idx="1"/>
          </p:nvPr>
        </p:nvSpPr>
        <p:spPr>
          <a:xfrm>
            <a:off x="820615" y="1184031"/>
            <a:ext cx="10335065" cy="4685063"/>
          </a:xfrm>
        </p:spPr>
        <p:txBody>
          <a:bodyPr/>
          <a:lstStyle/>
          <a:p>
            <a:r>
              <a:rPr lang="fr-FR" b="1" dirty="0"/>
              <a:t>Analyse stratégique</a:t>
            </a:r>
          </a:p>
          <a:p>
            <a:endParaRPr lang="fr-FR" dirty="0"/>
          </a:p>
          <a:p>
            <a:r>
              <a:rPr lang="fr-FR" dirty="0"/>
              <a:t>On distingue 2 types de stratégies selon la taille et la vision de l’organisation</a:t>
            </a:r>
          </a:p>
          <a:p>
            <a:r>
              <a:rPr lang="fr-FR" dirty="0"/>
              <a:t>La </a:t>
            </a:r>
            <a:r>
              <a:rPr lang="fr-FR" b="1" u="sng" dirty="0">
                <a:solidFill>
                  <a:srgbClr val="FF0000"/>
                </a:solidFill>
                <a:effectLst>
                  <a:outerShdw blurRad="38100" dist="38100" dir="2700000" algn="tl">
                    <a:srgbClr val="000000">
                      <a:alpha val="43137"/>
                    </a:srgbClr>
                  </a:outerShdw>
                </a:effectLst>
              </a:rPr>
              <a:t>Codification</a:t>
            </a:r>
            <a:r>
              <a:rPr lang="fr-FR" dirty="0"/>
              <a:t> et la </a:t>
            </a:r>
            <a:r>
              <a:rPr lang="fr-FR" b="1" u="sng" dirty="0">
                <a:solidFill>
                  <a:srgbClr val="FF0000"/>
                </a:solidFill>
                <a:effectLst>
                  <a:outerShdw blurRad="38100" dist="38100" dir="2700000" algn="tl">
                    <a:srgbClr val="000000">
                      <a:alpha val="43137"/>
                    </a:srgbClr>
                  </a:outerShdw>
                </a:effectLst>
              </a:rPr>
              <a:t>personnalisation</a:t>
            </a:r>
          </a:p>
          <a:p>
            <a:endParaRPr lang="fr-FR" dirty="0"/>
          </a:p>
          <a:p>
            <a:r>
              <a:rPr lang="fr-FR" dirty="0"/>
              <a:t>La Codification</a:t>
            </a:r>
          </a:p>
          <a:p>
            <a:endParaRPr lang="fr-FR" dirty="0"/>
          </a:p>
        </p:txBody>
      </p:sp>
      <p:pic>
        <p:nvPicPr>
          <p:cNvPr id="4" name="Image 3"/>
          <p:cNvPicPr>
            <a:picLocks noChangeAspect="1"/>
          </p:cNvPicPr>
          <p:nvPr/>
        </p:nvPicPr>
        <p:blipFill>
          <a:blip r:embed="rId2"/>
          <a:stretch>
            <a:fillRect/>
          </a:stretch>
        </p:blipFill>
        <p:spPr>
          <a:xfrm>
            <a:off x="1097280" y="3915507"/>
            <a:ext cx="9770012" cy="2543907"/>
          </a:xfrm>
          <a:prstGeom prst="rect">
            <a:avLst/>
          </a:prstGeom>
        </p:spPr>
      </p:pic>
    </p:spTree>
    <p:extLst>
      <p:ext uri="{BB962C8B-B14F-4D97-AF65-F5344CB8AC3E}">
        <p14:creationId xmlns:p14="http://schemas.microsoft.com/office/powerpoint/2010/main" val="1143883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5815" y="567958"/>
            <a:ext cx="10639865" cy="381612"/>
          </a:xfrm>
        </p:spPr>
        <p:txBody>
          <a:bodyPr>
            <a:noAutofit/>
          </a:bodyPr>
          <a:lstStyle/>
          <a:p>
            <a:br>
              <a:rPr lang="fr-FR" sz="2400" b="1" dirty="0">
                <a:latin typeface="Arial" panose="020B0604020202020204" pitchFamily="34" charset="0"/>
                <a:cs typeface="Arial" panose="020B0604020202020204" pitchFamily="34" charset="0"/>
              </a:rPr>
            </a:br>
            <a:br>
              <a:rPr lang="fr-FR" sz="2400" b="1" dirty="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Appréhender les différentes formes des connaissances, pour les exploiter au mieux</a:t>
            </a:r>
            <a:endParaRPr lang="fr-FR" sz="2400" dirty="0"/>
          </a:p>
        </p:txBody>
      </p:sp>
      <p:sp>
        <p:nvSpPr>
          <p:cNvPr id="3" name="Espace réservé du contenu 2"/>
          <p:cNvSpPr>
            <a:spLocks noGrp="1"/>
          </p:cNvSpPr>
          <p:nvPr>
            <p:ph idx="1"/>
          </p:nvPr>
        </p:nvSpPr>
        <p:spPr>
          <a:xfrm>
            <a:off x="515815" y="1207477"/>
            <a:ext cx="11019693" cy="5462953"/>
          </a:xfrm>
        </p:spPr>
        <p:txBody>
          <a:bodyPr/>
          <a:lstStyle/>
          <a:p>
            <a:r>
              <a:rPr lang="fr-FR" sz="2400" dirty="0"/>
              <a:t>Analyse stratégique</a:t>
            </a:r>
          </a:p>
          <a:p>
            <a:endParaRPr lang="fr-FR" dirty="0"/>
          </a:p>
          <a:p>
            <a:endParaRPr lang="fr-FR" dirty="0"/>
          </a:p>
          <a:p>
            <a:r>
              <a:rPr lang="fr-FR" sz="2800" dirty="0"/>
              <a:t>La personnalisation</a:t>
            </a:r>
          </a:p>
          <a:p>
            <a:pPr lvl="3"/>
            <a:r>
              <a:rPr lang="fr-FR" sz="2400" dirty="0"/>
              <a:t>Elle s’appuie plus sur le dialogue et sur le constat que certaines données ne peuvent être codifiées. On parle essentiellement de connaissances tacites et il semble plus difficile de les enregistrer. </a:t>
            </a:r>
          </a:p>
          <a:p>
            <a:pPr lvl="3"/>
            <a:r>
              <a:rPr lang="fr-FR" sz="2400" dirty="0"/>
              <a:t>Leur transmission requiert une communication interpersonnelle basée sur un partage d'expériences sur le long terme, on parle de connaissance du type « personne à personne » (brainstorming, conversations individuelles, interview,…).</a:t>
            </a:r>
          </a:p>
        </p:txBody>
      </p:sp>
    </p:spTree>
    <p:extLst>
      <p:ext uri="{BB962C8B-B14F-4D97-AF65-F5344CB8AC3E}">
        <p14:creationId xmlns:p14="http://schemas.microsoft.com/office/powerpoint/2010/main" val="3764580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638295"/>
            <a:ext cx="10058400" cy="451951"/>
          </a:xfrm>
        </p:spPr>
        <p:txBody>
          <a:bodyPr>
            <a:noAutofit/>
          </a:bodyPr>
          <a:lstStyle/>
          <a:p>
            <a:pPr algn="ctr"/>
            <a:r>
              <a:rPr lang="fr-FR" sz="4000" b="1" dirty="0"/>
              <a:t>5- Les outils de la gestion des connaissances</a:t>
            </a:r>
          </a:p>
        </p:txBody>
      </p:sp>
      <p:sp>
        <p:nvSpPr>
          <p:cNvPr id="3" name="Espace réservé du contenu 2"/>
          <p:cNvSpPr>
            <a:spLocks noGrp="1"/>
          </p:cNvSpPr>
          <p:nvPr>
            <p:ph idx="1"/>
          </p:nvPr>
        </p:nvSpPr>
        <p:spPr>
          <a:xfrm>
            <a:off x="539262" y="738554"/>
            <a:ext cx="10616418" cy="5130540"/>
          </a:xfrm>
        </p:spPr>
        <p:txBody>
          <a:bodyPr/>
          <a:lstStyle/>
          <a:p>
            <a:endParaRPr lang="fr-FR" dirty="0"/>
          </a:p>
          <a:p>
            <a:endParaRPr lang="fr-FR" dirty="0"/>
          </a:p>
          <a:p>
            <a:endParaRPr lang="fr-FR" dirty="0"/>
          </a:p>
          <a:p>
            <a:endParaRPr lang="fr-FR" dirty="0"/>
          </a:p>
          <a:p>
            <a:r>
              <a:rPr lang="fr-FR" dirty="0"/>
              <a:t>Plusieurs logiciels existent dont certains en open source</a:t>
            </a:r>
          </a:p>
          <a:p>
            <a:endParaRPr lang="fr-FR" dirty="0"/>
          </a:p>
          <a:p>
            <a:r>
              <a:rPr lang="fr-FR" dirty="0"/>
              <a:t>Il s’agit généralement de plateformes de gestion de connaissances, des plateformes de socialisation ou de plateformes intégrées. On distingue des outils généraux et des outils spécifiques</a:t>
            </a:r>
          </a:p>
          <a:p>
            <a:endParaRPr lang="fr-FR" dirty="0"/>
          </a:p>
        </p:txBody>
      </p:sp>
    </p:spTree>
    <p:extLst>
      <p:ext uri="{BB962C8B-B14F-4D97-AF65-F5344CB8AC3E}">
        <p14:creationId xmlns:p14="http://schemas.microsoft.com/office/powerpoint/2010/main" val="3082600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510566"/>
          </a:xfrm>
        </p:spPr>
        <p:txBody>
          <a:bodyPr>
            <a:normAutofit fontScale="90000"/>
          </a:bodyPr>
          <a:lstStyle/>
          <a:p>
            <a:r>
              <a:rPr lang="fr-FR" dirty="0"/>
              <a:t>Les Outils généraux</a:t>
            </a:r>
          </a:p>
        </p:txBody>
      </p:sp>
      <p:sp>
        <p:nvSpPr>
          <p:cNvPr id="3" name="Espace réservé du contenu 2"/>
          <p:cNvSpPr>
            <a:spLocks noGrp="1"/>
          </p:cNvSpPr>
          <p:nvPr>
            <p:ph idx="1"/>
          </p:nvPr>
        </p:nvSpPr>
        <p:spPr>
          <a:xfrm>
            <a:off x="480646" y="797170"/>
            <a:ext cx="10675034" cy="5884984"/>
          </a:xfrm>
        </p:spPr>
        <p:txBody>
          <a:bodyPr>
            <a:normAutofit/>
          </a:bodyPr>
          <a:lstStyle/>
          <a:p>
            <a:pPr fontAlgn="base"/>
            <a:endParaRPr lang="fr-FR" dirty="0"/>
          </a:p>
          <a:p>
            <a:pPr fontAlgn="base"/>
            <a:r>
              <a:rPr lang="fr-FR" dirty="0"/>
              <a:t>Les plateformes de </a:t>
            </a:r>
            <a:r>
              <a:rPr lang="fr-FR" dirty="0" err="1"/>
              <a:t>Knowledge</a:t>
            </a:r>
            <a:r>
              <a:rPr lang="fr-FR" dirty="0"/>
              <a:t> Management proposent généralement plusieurs modules types, les plus courants sont :</a:t>
            </a:r>
          </a:p>
          <a:p>
            <a:pPr fontAlgn="base"/>
            <a:endParaRPr lang="fr-FR" dirty="0"/>
          </a:p>
          <a:p>
            <a:pPr lvl="1" fontAlgn="base">
              <a:buFont typeface="Wingdings" panose="05000000000000000000" pitchFamily="2" charset="2"/>
              <a:buChar char="Ø"/>
            </a:pPr>
            <a:r>
              <a:rPr lang="fr-FR" dirty="0"/>
              <a:t>Des portails d’entreprise (type intranet) : notifications d’actualités, mises à jour de documents…</a:t>
            </a:r>
          </a:p>
          <a:p>
            <a:pPr lvl="1" fontAlgn="base">
              <a:buFont typeface="Wingdings" panose="05000000000000000000" pitchFamily="2" charset="2"/>
              <a:buChar char="Ø"/>
            </a:pPr>
            <a:r>
              <a:rPr lang="fr-FR" dirty="0"/>
              <a:t>Des modules de gestion de contenu : éditeurs de texte, possibilité de modifier les articles…</a:t>
            </a:r>
          </a:p>
          <a:p>
            <a:pPr lvl="1" fontAlgn="base">
              <a:buFont typeface="Wingdings" panose="05000000000000000000" pitchFamily="2" charset="2"/>
              <a:buChar char="Ø"/>
            </a:pPr>
            <a:r>
              <a:rPr lang="fr-FR" dirty="0"/>
              <a:t>Des bases de documents : sous tout type de format : documents Word, Excel, PowerPoint, fichiers audio, vidéo…</a:t>
            </a:r>
          </a:p>
          <a:p>
            <a:pPr lvl="1" fontAlgn="base">
              <a:buFont typeface="Wingdings" panose="05000000000000000000" pitchFamily="2" charset="2"/>
              <a:buChar char="Ø"/>
            </a:pPr>
            <a:r>
              <a:rPr lang="fr-FR" dirty="0"/>
              <a:t>La gestion électronique de documents : par </a:t>
            </a:r>
            <a:r>
              <a:rPr lang="fr-FR" dirty="0" err="1"/>
              <a:t>versionnage</a:t>
            </a:r>
            <a:r>
              <a:rPr lang="fr-FR" dirty="0"/>
              <a:t>, visualisation…</a:t>
            </a:r>
          </a:p>
          <a:p>
            <a:pPr lvl="1" fontAlgn="base">
              <a:buFont typeface="Wingdings" panose="05000000000000000000" pitchFamily="2" charset="2"/>
              <a:buChar char="Ø"/>
            </a:pPr>
            <a:r>
              <a:rPr lang="fr-FR" dirty="0"/>
              <a:t>Des outils de collaboration : forum, messagerie instantanée interne, wiki</a:t>
            </a:r>
          </a:p>
          <a:p>
            <a:pPr lvl="1" fontAlgn="base">
              <a:buFont typeface="Wingdings" panose="05000000000000000000" pitchFamily="2" charset="2"/>
              <a:buChar char="Ø"/>
            </a:pPr>
            <a:r>
              <a:rPr lang="fr-FR" dirty="0"/>
              <a:t>Des moteurs de recherche : par mots-clés, thèmes, acteurs, date ou tout autre critère jugé pertinent</a:t>
            </a:r>
          </a:p>
          <a:p>
            <a:pPr lvl="1" fontAlgn="base">
              <a:buFont typeface="Wingdings" panose="05000000000000000000" pitchFamily="2" charset="2"/>
              <a:buChar char="Ø"/>
            </a:pPr>
            <a:r>
              <a:rPr lang="fr-FR" dirty="0"/>
              <a:t>Des outils de veille : possibilité de diffuser et de partager les connaissances des marchés, des concurrents, de l’environnement…</a:t>
            </a:r>
          </a:p>
          <a:p>
            <a:pPr lvl="1" fontAlgn="base">
              <a:buFont typeface="Wingdings" panose="05000000000000000000" pitchFamily="2" charset="2"/>
              <a:buChar char="Ø"/>
            </a:pPr>
            <a:r>
              <a:rPr lang="fr-FR" dirty="0"/>
              <a:t>Des annuaires : localisation des expertises</a:t>
            </a:r>
          </a:p>
          <a:p>
            <a:pPr lvl="1" fontAlgn="base">
              <a:buFont typeface="Wingdings" panose="05000000000000000000" pitchFamily="2" charset="2"/>
              <a:buChar char="Ø"/>
            </a:pPr>
            <a:r>
              <a:rPr lang="fr-FR" dirty="0"/>
              <a:t>Des groupes de travail et communautés : documentation commune favorisant la collaboration et le partage</a:t>
            </a:r>
          </a:p>
          <a:p>
            <a:pPr lvl="1" fontAlgn="base">
              <a:buFont typeface="Wingdings" panose="05000000000000000000" pitchFamily="2" charset="2"/>
              <a:buChar char="Ø"/>
            </a:pPr>
            <a:r>
              <a:rPr lang="fr-FR" dirty="0"/>
              <a:t>Des modules d’e-learning : formation des nouveaux arrivants, mise à niveau ou de simples rappels pour les  </a:t>
            </a:r>
          </a:p>
          <a:p>
            <a:pPr lvl="1" fontAlgn="base">
              <a:buFont typeface="Wingdings" panose="05000000000000000000" pitchFamily="2" charset="2"/>
              <a:buChar char="Ø"/>
            </a:pPr>
            <a:r>
              <a:rPr lang="fr-FR" dirty="0"/>
              <a:t>Des modules de télétravail y compris la télémédecine,…….. </a:t>
            </a:r>
          </a:p>
          <a:p>
            <a:endParaRPr lang="fr-FR" dirty="0"/>
          </a:p>
        </p:txBody>
      </p:sp>
    </p:spTree>
    <p:extLst>
      <p:ext uri="{BB962C8B-B14F-4D97-AF65-F5344CB8AC3E}">
        <p14:creationId xmlns:p14="http://schemas.microsoft.com/office/powerpoint/2010/main" val="157887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346443"/>
          </a:xfrm>
        </p:spPr>
        <p:txBody>
          <a:bodyPr>
            <a:noAutofit/>
          </a:bodyPr>
          <a:lstStyle/>
          <a:p>
            <a:r>
              <a:rPr lang="fr-FR" sz="2800" b="1" dirty="0"/>
              <a:t>Outils spécifiques : le CMC et le WIKI</a:t>
            </a:r>
          </a:p>
        </p:txBody>
      </p:sp>
      <p:pic>
        <p:nvPicPr>
          <p:cNvPr id="4" name="Espace réservé du contenu 3"/>
          <p:cNvPicPr>
            <a:picLocks noGrp="1" noChangeAspect="1"/>
          </p:cNvPicPr>
          <p:nvPr>
            <p:ph idx="1"/>
          </p:nvPr>
        </p:nvPicPr>
        <p:blipFill>
          <a:blip r:embed="rId2"/>
          <a:stretch>
            <a:fillRect/>
          </a:stretch>
        </p:blipFill>
        <p:spPr>
          <a:xfrm>
            <a:off x="566885" y="1922585"/>
            <a:ext cx="9651248" cy="4032737"/>
          </a:xfrm>
          <a:prstGeom prst="rect">
            <a:avLst/>
          </a:prstGeom>
        </p:spPr>
      </p:pic>
      <p:sp>
        <p:nvSpPr>
          <p:cNvPr id="5" name="ZoneTexte 4"/>
          <p:cNvSpPr txBox="1"/>
          <p:nvPr/>
        </p:nvSpPr>
        <p:spPr>
          <a:xfrm>
            <a:off x="644768" y="820615"/>
            <a:ext cx="10510911" cy="646331"/>
          </a:xfrm>
          <a:prstGeom prst="rect">
            <a:avLst/>
          </a:prstGeom>
          <a:noFill/>
        </p:spPr>
        <p:txBody>
          <a:bodyPr wrap="square" rtlCol="0">
            <a:spAutoFit/>
          </a:bodyPr>
          <a:lstStyle/>
          <a:p>
            <a:r>
              <a:rPr lang="fr-FR" dirty="0"/>
              <a:t>Le CMC : Content Management System est un system qui permet de créer des applications entreprise ou des applications web</a:t>
            </a:r>
          </a:p>
        </p:txBody>
      </p:sp>
    </p:spTree>
    <p:extLst>
      <p:ext uri="{BB962C8B-B14F-4D97-AF65-F5344CB8AC3E}">
        <p14:creationId xmlns:p14="http://schemas.microsoft.com/office/powerpoint/2010/main" val="272578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Présentateur</a:t>
            </a:r>
          </a:p>
        </p:txBody>
      </p:sp>
      <p:sp>
        <p:nvSpPr>
          <p:cNvPr id="3" name="Espace réservé du contenu 2"/>
          <p:cNvSpPr>
            <a:spLocks noGrp="1"/>
          </p:cNvSpPr>
          <p:nvPr>
            <p:ph idx="1"/>
          </p:nvPr>
        </p:nvSpPr>
        <p:spPr/>
        <p:txBody>
          <a:bodyPr>
            <a:normAutofit/>
          </a:bodyPr>
          <a:lstStyle/>
          <a:p>
            <a:pPr algn="ctr"/>
            <a:r>
              <a:rPr lang="fr-FR" sz="3200" b="1" dirty="0"/>
              <a:t>Constant DAHOUROU</a:t>
            </a:r>
          </a:p>
          <a:p>
            <a:pPr algn="ctr"/>
            <a:r>
              <a:rPr lang="fr-FR" sz="3200" b="1" dirty="0"/>
              <a:t>Juriste </a:t>
            </a:r>
          </a:p>
          <a:p>
            <a:pPr algn="ctr"/>
            <a:r>
              <a:rPr lang="fr-FR" sz="3200" b="1" dirty="0"/>
              <a:t>Administrateur des hôpitaux</a:t>
            </a:r>
          </a:p>
          <a:p>
            <a:pPr algn="ctr"/>
            <a:r>
              <a:rPr lang="fr-FR" sz="3200" b="1" dirty="0"/>
              <a:t>International MBA HCA/Taipei Médical Université</a:t>
            </a:r>
          </a:p>
          <a:p>
            <a:pPr algn="ctr"/>
            <a:r>
              <a:rPr lang="fr-FR" sz="3200" b="1" dirty="0"/>
              <a:t>DG CHU YO/</a:t>
            </a:r>
          </a:p>
          <a:p>
            <a:pPr algn="ctr"/>
            <a:r>
              <a:rPr lang="fr-FR" sz="1600" b="1" dirty="0"/>
              <a:t>226 70 20 93 26 /70 26 93 26 /</a:t>
            </a:r>
            <a:r>
              <a:rPr lang="fr-FR" sz="1600" b="1" dirty="0" err="1"/>
              <a:t>constdahou@yahoo,fr</a:t>
            </a:r>
            <a:endParaRPr lang="fr-FR" sz="1600" b="1" dirty="0"/>
          </a:p>
          <a:p>
            <a:pPr algn="ctr"/>
            <a:endParaRPr lang="fr-FR" sz="3200" b="1" dirty="0"/>
          </a:p>
        </p:txBody>
      </p:sp>
    </p:spTree>
    <p:extLst>
      <p:ext uri="{BB962C8B-B14F-4D97-AF65-F5344CB8AC3E}">
        <p14:creationId xmlns:p14="http://schemas.microsoft.com/office/powerpoint/2010/main" val="1275328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381612"/>
          </a:xfrm>
        </p:spPr>
        <p:txBody>
          <a:bodyPr>
            <a:noAutofit/>
          </a:bodyPr>
          <a:lstStyle/>
          <a:p>
            <a:r>
              <a:rPr lang="fr-FR" sz="2800" b="1" dirty="0"/>
              <a:t>Le Wiki</a:t>
            </a:r>
          </a:p>
        </p:txBody>
      </p:sp>
      <p:sp>
        <p:nvSpPr>
          <p:cNvPr id="3" name="Espace réservé du contenu 2"/>
          <p:cNvSpPr>
            <a:spLocks noGrp="1"/>
          </p:cNvSpPr>
          <p:nvPr>
            <p:ph idx="1"/>
          </p:nvPr>
        </p:nvSpPr>
        <p:spPr>
          <a:xfrm>
            <a:off x="574431" y="879231"/>
            <a:ext cx="10581249" cy="4989863"/>
          </a:xfrm>
        </p:spPr>
        <p:txBody>
          <a:bodyPr>
            <a:normAutofit fontScale="77500" lnSpcReduction="20000"/>
          </a:bodyPr>
          <a:lstStyle/>
          <a:p>
            <a:pPr fontAlgn="base"/>
            <a:r>
              <a:rPr lang="fr-FR" dirty="0"/>
              <a:t>Le wiki est un système de gestion de pages web accessibles et modifiables par tous les utilisateurs qui y sont autorisés. Ce système a été inventé en 1995 et connaît un essor important depuis les années 2000. Wikipédia est la meilleure preuve du partage de connaissances que propose le wiki : les articles sont en ligne et chaque internaute peut ajouter des notes, des compléments, des commentaires aux pages qu’il souhaite complémenter.</a:t>
            </a:r>
          </a:p>
          <a:p>
            <a:pPr fontAlgn="base"/>
            <a:r>
              <a:rPr lang="fr-FR" dirty="0"/>
              <a:t>Le wiki est accessible par un navigateur web classique et peut être lu en deux formats : lecture seule et édition qui permet l’insertion de liens, d’images…</a:t>
            </a:r>
            <a:br>
              <a:rPr lang="fr-FR" dirty="0"/>
            </a:br>
            <a:r>
              <a:rPr lang="fr-FR" dirty="0"/>
              <a:t>Toutes les modifications ou ajouts sont archivés dans le wiki et conservent les informations dans une base de données. Il est aussi possible de revenir à une version antérieure.</a:t>
            </a:r>
          </a:p>
          <a:p>
            <a:pPr fontAlgn="base"/>
            <a:r>
              <a:rPr lang="fr-FR" dirty="0"/>
              <a:t>Plusieurs wiki sont disponibles :</a:t>
            </a:r>
          </a:p>
          <a:p>
            <a:pPr fontAlgn="base"/>
            <a:endParaRPr lang="fr-FR" dirty="0"/>
          </a:p>
          <a:p>
            <a:pPr lvl="2" fontAlgn="base">
              <a:buFont typeface="Wingdings" panose="05000000000000000000" pitchFamily="2" charset="2"/>
              <a:buChar char="Ø"/>
            </a:pPr>
            <a:r>
              <a:rPr lang="fr-FR" sz="1600" dirty="0"/>
              <a:t>le </a:t>
            </a:r>
            <a:r>
              <a:rPr lang="fr-FR" sz="1600" dirty="0" err="1"/>
              <a:t>WikiNi</a:t>
            </a:r>
            <a:r>
              <a:rPr lang="fr-FR" sz="1600" dirty="0"/>
              <a:t> : le plus basique, simple et sobre. L’installation est rapide mais la prise en main reste complexe.</a:t>
            </a:r>
          </a:p>
          <a:p>
            <a:pPr lvl="2" fontAlgn="base">
              <a:buFont typeface="Wingdings" panose="05000000000000000000" pitchFamily="2" charset="2"/>
              <a:buChar char="Ø"/>
            </a:pPr>
            <a:r>
              <a:rPr lang="fr-FR" sz="1600" dirty="0" err="1"/>
              <a:t>Mediawiki</a:t>
            </a:r>
            <a:r>
              <a:rPr lang="fr-FR" sz="1600" dirty="0"/>
              <a:t> : le wiki de Wikipédia</a:t>
            </a:r>
          </a:p>
          <a:p>
            <a:pPr lvl="2" fontAlgn="base">
              <a:buFont typeface="Wingdings" panose="05000000000000000000" pitchFamily="2" charset="2"/>
              <a:buChar char="Ø"/>
            </a:pPr>
            <a:r>
              <a:rPr lang="fr-FR" sz="1600" dirty="0" err="1"/>
              <a:t>Pmwiki</a:t>
            </a:r>
            <a:r>
              <a:rPr lang="fr-FR" sz="1600" dirty="0"/>
              <a:t> : gère plusieurs wiki en même temps, favorise la gestion de l’édition et du formatage. Ce n’est pas une base de données MySQL</a:t>
            </a:r>
          </a:p>
          <a:p>
            <a:pPr lvl="2" fontAlgn="base">
              <a:buFont typeface="Wingdings" panose="05000000000000000000" pitchFamily="2" charset="2"/>
              <a:buChar char="Ø"/>
            </a:pPr>
            <a:r>
              <a:rPr lang="fr-FR" sz="1600" dirty="0" err="1"/>
              <a:t>Almawiki</a:t>
            </a:r>
            <a:r>
              <a:rPr lang="fr-FR" sz="1600" dirty="0"/>
              <a:t> : le plus léger</a:t>
            </a:r>
          </a:p>
          <a:p>
            <a:pPr lvl="2" fontAlgn="base">
              <a:buFont typeface="Wingdings" panose="05000000000000000000" pitchFamily="2" charset="2"/>
              <a:buChar char="Ø"/>
            </a:pPr>
            <a:r>
              <a:rPr lang="fr-FR" sz="1600" dirty="0" err="1"/>
              <a:t>Dokuwiki</a:t>
            </a:r>
            <a:r>
              <a:rPr lang="fr-FR" sz="1600" dirty="0"/>
              <a:t> : ne possède aucune base de données, tous les fichiers sont gérés en format texte.</a:t>
            </a:r>
          </a:p>
          <a:p>
            <a:pPr fontAlgn="base"/>
            <a:r>
              <a:rPr lang="fr-FR" dirty="0"/>
              <a:t> </a:t>
            </a:r>
          </a:p>
          <a:p>
            <a:pPr fontAlgn="base"/>
            <a:r>
              <a:rPr lang="fr-FR" dirty="0"/>
              <a:t>Beaucoup d’autres wiki sont facilement téléchargeables sur internet : </a:t>
            </a:r>
            <a:r>
              <a:rPr lang="fr-FR" dirty="0" err="1"/>
              <a:t>Chuwiki</a:t>
            </a:r>
            <a:r>
              <a:rPr lang="fr-FR" dirty="0"/>
              <a:t>, </a:t>
            </a:r>
            <a:r>
              <a:rPr lang="fr-FR" dirty="0" err="1"/>
              <a:t>Tiddlywiki</a:t>
            </a:r>
            <a:r>
              <a:rPr lang="fr-FR" dirty="0"/>
              <a:t>, </a:t>
            </a:r>
            <a:r>
              <a:rPr lang="fr-FR" dirty="0" err="1"/>
              <a:t>Xwiki</a:t>
            </a:r>
            <a:r>
              <a:rPr lang="fr-FR" dirty="0"/>
              <a:t>, </a:t>
            </a:r>
            <a:r>
              <a:rPr lang="fr-FR" dirty="0" err="1"/>
              <a:t>Wikiss</a:t>
            </a:r>
            <a:r>
              <a:rPr lang="fr-FR" dirty="0"/>
              <a:t>, </a:t>
            </a:r>
            <a:r>
              <a:rPr lang="fr-FR" dirty="0" err="1"/>
              <a:t>Instiki</a:t>
            </a:r>
            <a:r>
              <a:rPr lang="fr-FR" dirty="0"/>
              <a:t>, </a:t>
            </a:r>
            <a:r>
              <a:rPr lang="fr-FR" dirty="0" err="1"/>
              <a:t>Tikiwiki</a:t>
            </a:r>
            <a:r>
              <a:rPr lang="fr-FR" dirty="0"/>
              <a:t>…avec des fonctionnalités adaptées à toutes les demandes.</a:t>
            </a:r>
          </a:p>
          <a:p>
            <a:pPr fontAlgn="base"/>
            <a:r>
              <a:rPr lang="fr-FR" dirty="0"/>
              <a:t>Plusieurs difficultés restent présentes : le wiki est un système de partage d’informations, il n’y a donc aucun modérateur, toutes les personnes autorisées peuvent y inscrire ce qu’elles souhaitent.</a:t>
            </a:r>
          </a:p>
          <a:p>
            <a:endParaRPr lang="fr-FR" dirty="0"/>
          </a:p>
        </p:txBody>
      </p:sp>
    </p:spTree>
    <p:extLst>
      <p:ext uri="{BB962C8B-B14F-4D97-AF65-F5344CB8AC3E}">
        <p14:creationId xmlns:p14="http://schemas.microsoft.com/office/powerpoint/2010/main" val="382035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557459"/>
          </a:xfrm>
        </p:spPr>
        <p:txBody>
          <a:bodyPr>
            <a:normAutofit fontScale="90000"/>
          </a:bodyPr>
          <a:lstStyle/>
          <a:p>
            <a:r>
              <a:rPr lang="fr-FR" sz="2400" b="1" dirty="0">
                <a:latin typeface="Arial" panose="020B0604020202020204" pitchFamily="34" charset="0"/>
                <a:cs typeface="Arial" panose="020B0604020202020204" pitchFamily="34" charset="0"/>
              </a:rPr>
              <a:t>6- Les limites à la gestion rationnelle des connaissances</a:t>
            </a:r>
            <a:br>
              <a:rPr lang="fr-FR" sz="2400" b="1" dirty="0">
                <a:latin typeface="Arial" panose="020B0604020202020204" pitchFamily="34" charset="0"/>
                <a:cs typeface="Arial" panose="020B0604020202020204" pitchFamily="34" charset="0"/>
              </a:rPr>
            </a:br>
            <a:endParaRPr lang="fr-FR" sz="2400" dirty="0"/>
          </a:p>
        </p:txBody>
      </p:sp>
      <p:sp>
        <p:nvSpPr>
          <p:cNvPr id="3" name="Espace réservé du contenu 2"/>
          <p:cNvSpPr>
            <a:spLocks noGrp="1"/>
          </p:cNvSpPr>
          <p:nvPr>
            <p:ph idx="1"/>
          </p:nvPr>
        </p:nvSpPr>
        <p:spPr>
          <a:xfrm>
            <a:off x="797169" y="1845734"/>
            <a:ext cx="10358511" cy="4449558"/>
          </a:xfrm>
        </p:spPr>
        <p:txBody>
          <a:bodyPr/>
          <a:lstStyle/>
          <a:p>
            <a:pPr>
              <a:buFont typeface="Wingdings" panose="05000000000000000000" pitchFamily="2" charset="2"/>
              <a:buChar char="Ø"/>
            </a:pPr>
            <a:r>
              <a:rPr lang="fr-FR" dirty="0"/>
              <a:t>Enjeux humains ; conflit entre stratégies de l’organisation et stratégies individuelles d’où méfiance des acteurs</a:t>
            </a:r>
          </a:p>
          <a:p>
            <a:pPr>
              <a:buFont typeface="Wingdings" panose="05000000000000000000" pitchFamily="2" charset="2"/>
              <a:buChar char="Ø"/>
            </a:pPr>
            <a:r>
              <a:rPr lang="fr-FR" dirty="0"/>
              <a:t>Résistance au changement dans les organisation : comment rappeler continuellement a un informaticien d'intérioriser la dimension humaine dans tous système d’information</a:t>
            </a:r>
          </a:p>
          <a:p>
            <a:pPr>
              <a:buFont typeface="Wingdings" panose="05000000000000000000" pitchFamily="2" charset="2"/>
              <a:buChar char="Ø"/>
            </a:pPr>
            <a:r>
              <a:rPr lang="fr-FR" dirty="0"/>
              <a:t>Pas de garantie ou de perception claire du retour sur investissement au regard du cout souvent élevé d’une stratégie   de management des connaissances</a:t>
            </a:r>
          </a:p>
          <a:p>
            <a:pPr>
              <a:buFont typeface="Wingdings" panose="05000000000000000000" pitchFamily="2" charset="2"/>
              <a:buChar char="Ø"/>
            </a:pPr>
            <a:r>
              <a:rPr lang="fr-FR" dirty="0"/>
              <a:t>Enjeux sécuritaires et protection des données individuelles</a:t>
            </a:r>
          </a:p>
          <a:p>
            <a:pPr>
              <a:buFont typeface="Wingdings" panose="05000000000000000000" pitchFamily="2" charset="2"/>
              <a:buChar char="Ø"/>
            </a:pPr>
            <a:r>
              <a:rPr lang="fr-FR" dirty="0"/>
              <a:t>La formalisation poussée a outrance peut freiner l’innovation </a:t>
            </a:r>
          </a:p>
          <a:p>
            <a:pPr>
              <a:buFont typeface="Wingdings" panose="05000000000000000000" pitchFamily="2" charset="2"/>
              <a:buChar char="Ø"/>
            </a:pPr>
            <a:r>
              <a:rPr lang="fr-FR" dirty="0"/>
              <a:t>Confusion sémantique qui existe naturellement dans l'esprit des gens entre données, informations, connaissances, compétences, inférences, et intelligence n'aide pas au déploiement des démarches de gestion rationnelle des connaissances.</a:t>
            </a:r>
          </a:p>
        </p:txBody>
      </p:sp>
    </p:spTree>
    <p:extLst>
      <p:ext uri="{BB962C8B-B14F-4D97-AF65-F5344CB8AC3E}">
        <p14:creationId xmlns:p14="http://schemas.microsoft.com/office/powerpoint/2010/main" val="1149620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Conclusion</a:t>
            </a:r>
          </a:p>
        </p:txBody>
      </p:sp>
      <p:sp>
        <p:nvSpPr>
          <p:cNvPr id="3" name="Espace réservé du contenu 2"/>
          <p:cNvSpPr>
            <a:spLocks noGrp="1"/>
          </p:cNvSpPr>
          <p:nvPr>
            <p:ph idx="1"/>
          </p:nvPr>
        </p:nvSpPr>
        <p:spPr/>
        <p:txBody>
          <a:bodyPr/>
          <a:lstStyle/>
          <a:p>
            <a:r>
              <a:rPr lang="fr-FR" dirty="0"/>
              <a:t>Le management des connaissances ou  </a:t>
            </a:r>
            <a:r>
              <a:rPr lang="fr-FR" dirty="0" err="1"/>
              <a:t>knowledge</a:t>
            </a:r>
            <a:r>
              <a:rPr lang="fr-FR" dirty="0"/>
              <a:t> management, met aujourd'hui l'accent sur la nature relationnelle, sociale et humaine de la connaissance qui avait été jusqu'ici négligée au profit d'une approche dominée par les technologies.</a:t>
            </a:r>
          </a:p>
          <a:p>
            <a:r>
              <a:rPr lang="fr-FR" dirty="0"/>
              <a:t>Le rôle que les outils informatiques doivent tenir est encore aujourd'hui sujet à controverse. Entre théorie, connaissances, croyances, discours marketing et réalité du terrain, il est parfois difficile de s'y retrouver.</a:t>
            </a:r>
          </a:p>
          <a:p>
            <a:r>
              <a:rPr lang="fr-FR" dirty="0"/>
              <a:t>La qualité des données est tributaires de la qualité des outils et techniques utilisées des acteurs mobilisés et motivés et de du but ultime recherché dans l’exploitation de ces données. Le professionnel de l’informatique médical agit sur un terrains a multiples enjeux scientifiques humains et technique qui doivent guider ses analyses et ses pratiques professionnelles</a:t>
            </a:r>
          </a:p>
          <a:p>
            <a:endParaRPr lang="fr-FR" dirty="0"/>
          </a:p>
        </p:txBody>
      </p:sp>
    </p:spTree>
    <p:extLst>
      <p:ext uri="{BB962C8B-B14F-4D97-AF65-F5344CB8AC3E}">
        <p14:creationId xmlns:p14="http://schemas.microsoft.com/office/powerpoint/2010/main" val="4049288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ctr">
              <a:buNone/>
            </a:pPr>
            <a:endParaRPr lang="fr-FR" sz="6000" dirty="0"/>
          </a:p>
          <a:p>
            <a:pPr marL="0" indent="0" algn="ctr">
              <a:buNone/>
            </a:pPr>
            <a:r>
              <a:rPr lang="fr-FR" sz="6000" dirty="0"/>
              <a:t>Je vous remercie</a:t>
            </a:r>
          </a:p>
        </p:txBody>
      </p:sp>
    </p:spTree>
    <p:extLst>
      <p:ext uri="{BB962C8B-B14F-4D97-AF65-F5344CB8AC3E}">
        <p14:creationId xmlns:p14="http://schemas.microsoft.com/office/powerpoint/2010/main" val="279216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Agenda</a:t>
            </a:r>
          </a:p>
        </p:txBody>
      </p:sp>
      <p:sp>
        <p:nvSpPr>
          <p:cNvPr id="3" name="Espace réservé du contenu 2"/>
          <p:cNvSpPr>
            <a:spLocks noGrp="1"/>
          </p:cNvSpPr>
          <p:nvPr>
            <p:ph idx="1"/>
          </p:nvPr>
        </p:nvSpPr>
        <p:spPr>
          <a:xfrm>
            <a:off x="515815" y="1845734"/>
            <a:ext cx="10639865" cy="4297158"/>
          </a:xfrm>
        </p:spPr>
        <p:txBody>
          <a:bodyPr>
            <a:normAutofit/>
          </a:bodyPr>
          <a:lstStyle/>
          <a:p>
            <a:r>
              <a:rPr lang="fr-FR" dirty="0"/>
              <a:t>     Introduction </a:t>
            </a:r>
          </a:p>
          <a:p>
            <a:r>
              <a:rPr lang="fr-FR" dirty="0"/>
              <a:t>Objectifs pédagogiques du cours</a:t>
            </a:r>
          </a:p>
          <a:p>
            <a:r>
              <a:rPr lang="fr-FR" dirty="0"/>
              <a:t>Définition</a:t>
            </a:r>
          </a:p>
          <a:p>
            <a:r>
              <a:rPr lang="fr-FR" dirty="0"/>
              <a:t>Contenu </a:t>
            </a:r>
          </a:p>
          <a:p>
            <a:pPr marL="1115568" lvl="3" indent="-457200">
              <a:buFont typeface="+mj-lt"/>
              <a:buAutoNum type="arabicPeriod"/>
            </a:pPr>
            <a:r>
              <a:rPr lang="fr-FR" sz="1800" b="1" dirty="0">
                <a:latin typeface="Arial" panose="020B0604020202020204" pitchFamily="34" charset="0"/>
                <a:cs typeface="Arial" panose="020B0604020202020204" pitchFamily="34" charset="0"/>
              </a:rPr>
              <a:t>La gestion des connaissances appliquée aux groupes</a:t>
            </a:r>
          </a:p>
          <a:p>
            <a:pPr marL="1115568" lvl="3" indent="-457200">
              <a:buFont typeface="+mj-lt"/>
              <a:buAutoNum type="arabicPeriod"/>
            </a:pPr>
            <a:r>
              <a:rPr lang="fr-FR" sz="1800" b="1" dirty="0">
                <a:latin typeface="Arial" panose="020B0604020202020204" pitchFamily="34" charset="0"/>
                <a:cs typeface="Arial" panose="020B0604020202020204" pitchFamily="34" charset="0"/>
              </a:rPr>
              <a:t>L'historique du traitement des informations dans les organisations</a:t>
            </a:r>
          </a:p>
          <a:p>
            <a:pPr marL="1115568" lvl="3" indent="-457200">
              <a:buFont typeface="+mj-lt"/>
              <a:buAutoNum type="arabicPeriod"/>
            </a:pPr>
            <a:r>
              <a:rPr lang="fr-FR" sz="1800" b="1" dirty="0">
                <a:latin typeface="Arial" panose="020B0604020202020204" pitchFamily="34" charset="0"/>
                <a:cs typeface="Arial" panose="020B0604020202020204" pitchFamily="34" charset="0"/>
              </a:rPr>
              <a:t>Enjeux et objectifs : le rôle de la gestion des connaissances</a:t>
            </a:r>
          </a:p>
          <a:p>
            <a:pPr marL="1115568" lvl="3" indent="-457200">
              <a:buFont typeface="+mj-lt"/>
              <a:buAutoNum type="arabicPeriod"/>
            </a:pPr>
            <a:r>
              <a:rPr lang="fr-FR" sz="1800" b="1" dirty="0">
                <a:latin typeface="Arial" panose="020B0604020202020204" pitchFamily="34" charset="0"/>
                <a:cs typeface="Arial" panose="020B0604020202020204" pitchFamily="34" charset="0"/>
              </a:rPr>
              <a:t>Appréhender les différentes formes de connaissances, pour les exploiter au mieux</a:t>
            </a:r>
          </a:p>
          <a:p>
            <a:pPr marL="1115568" lvl="3" indent="-457200">
              <a:buFont typeface="+mj-lt"/>
              <a:buAutoNum type="arabicPeriod"/>
            </a:pPr>
            <a:r>
              <a:rPr lang="fr-FR" sz="1800" b="1" dirty="0">
                <a:latin typeface="Arial" panose="020B0604020202020204" pitchFamily="34" charset="0"/>
                <a:cs typeface="Arial" panose="020B0604020202020204" pitchFamily="34" charset="0"/>
              </a:rPr>
              <a:t>Les outils de la gestion des connaissances</a:t>
            </a:r>
          </a:p>
          <a:p>
            <a:pPr marL="1115568" lvl="3" indent="-457200">
              <a:buFont typeface="+mj-lt"/>
              <a:buAutoNum type="arabicPeriod"/>
            </a:pPr>
            <a:r>
              <a:rPr lang="fr-FR" sz="1800" b="1" dirty="0">
                <a:latin typeface="Arial" panose="020B0604020202020204" pitchFamily="34" charset="0"/>
                <a:cs typeface="Arial" panose="020B0604020202020204" pitchFamily="34" charset="0"/>
              </a:rPr>
              <a:t>Les limites à la gestion rationnelle des connaissances</a:t>
            </a:r>
          </a:p>
          <a:p>
            <a:pPr marL="0" indent="0">
              <a:buNone/>
            </a:pPr>
            <a:r>
              <a:rPr lang="fr-FR" sz="2200" dirty="0"/>
              <a:t>        Conclusion</a:t>
            </a:r>
          </a:p>
          <a:p>
            <a:pPr marL="0" indent="0">
              <a:buNone/>
            </a:pPr>
            <a:endParaRPr lang="fr-FR" dirty="0"/>
          </a:p>
          <a:p>
            <a:endParaRPr lang="fr-FR" dirty="0"/>
          </a:p>
        </p:txBody>
      </p:sp>
    </p:spTree>
    <p:extLst>
      <p:ext uri="{BB962C8B-B14F-4D97-AF65-F5344CB8AC3E}">
        <p14:creationId xmlns:p14="http://schemas.microsoft.com/office/powerpoint/2010/main" val="234622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Introduction</a:t>
            </a:r>
          </a:p>
        </p:txBody>
      </p:sp>
      <p:sp>
        <p:nvSpPr>
          <p:cNvPr id="3" name="Espace réservé du contenu 2"/>
          <p:cNvSpPr>
            <a:spLocks noGrp="1"/>
          </p:cNvSpPr>
          <p:nvPr>
            <p:ph idx="1"/>
          </p:nvPr>
        </p:nvSpPr>
        <p:spPr/>
        <p:txBody>
          <a:bodyPr>
            <a:normAutofit/>
          </a:bodyPr>
          <a:lstStyle/>
          <a:p>
            <a:r>
              <a:rPr lang="fr-FR" dirty="0"/>
              <a:t>Une gestion efficace des données et des connaissances sont des facteurs clés non seulement du succès de presque n’importe quelle organisation, mais aussi de la gestion réussie des vastes quantités de données scientifiques d’aujourd’hui</a:t>
            </a:r>
          </a:p>
          <a:p>
            <a:r>
              <a:rPr lang="fr-FR" dirty="0"/>
              <a:t>Avec la transition vers l’ère de l’information et l’économie du savoir, les données sont devenues à la fois de plus en plus centrales et essentielles à toutes les activités. Par exemple, imaginez les énormes quantités de données génomiques ou des patients disponibles par voie électronique, et comment la qualité de leur gestion peut affecter la société et les individus. </a:t>
            </a:r>
          </a:p>
          <a:p>
            <a:r>
              <a:rPr lang="fr-FR" dirty="0"/>
              <a:t>La gestion des connaissances et  des données et permet aux étudiants d’appréhender des thématiques spécialisées concernant les méthodes et les technologies pour une gestion adéquate des données et des connaissances. </a:t>
            </a:r>
          </a:p>
        </p:txBody>
      </p:sp>
    </p:spTree>
    <p:extLst>
      <p:ext uri="{BB962C8B-B14F-4D97-AF65-F5344CB8AC3E}">
        <p14:creationId xmlns:p14="http://schemas.microsoft.com/office/powerpoint/2010/main" val="167184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Objectifs pédagogiques </a:t>
            </a:r>
            <a:br>
              <a:rPr lang="fr-FR" dirty="0"/>
            </a:br>
            <a:endParaRPr lang="fr-FR" dirty="0"/>
          </a:p>
        </p:txBody>
      </p:sp>
      <p:sp>
        <p:nvSpPr>
          <p:cNvPr id="3" name="Espace réservé du contenu 2"/>
          <p:cNvSpPr>
            <a:spLocks noGrp="1"/>
          </p:cNvSpPr>
          <p:nvPr>
            <p:ph idx="1"/>
          </p:nvPr>
        </p:nvSpPr>
        <p:spPr>
          <a:xfrm>
            <a:off x="703385" y="1845734"/>
            <a:ext cx="10855569" cy="4023360"/>
          </a:xfrm>
        </p:spPr>
        <p:txBody>
          <a:bodyPr>
            <a:normAutofit/>
          </a:bodyPr>
          <a:lstStyle/>
          <a:p>
            <a:r>
              <a:rPr lang="fr-FR" dirty="0"/>
              <a:t>Objectif général:</a:t>
            </a:r>
          </a:p>
          <a:p>
            <a:endParaRPr lang="fr-FR" dirty="0"/>
          </a:p>
          <a:p>
            <a:pPr lvl="7"/>
            <a:r>
              <a:rPr lang="fr-FR" sz="1800" dirty="0"/>
              <a:t>Le cours vise à permettre aux apprenants de s’approprier les notions de base sur la           </a:t>
            </a:r>
          </a:p>
          <a:p>
            <a:pPr marL="1408560" lvl="7" indent="0">
              <a:buNone/>
            </a:pPr>
            <a:r>
              <a:rPr lang="fr-FR" sz="1800" dirty="0"/>
              <a:t> théorie et les pratiques  sur le </a:t>
            </a:r>
            <a:r>
              <a:rPr lang="fr-FR" sz="1800" dirty="0">
                <a:solidFill>
                  <a:srgbClr val="FF0000"/>
                </a:solidFill>
              </a:rPr>
              <a:t>management</a:t>
            </a:r>
            <a:r>
              <a:rPr lang="fr-FR" sz="1800" dirty="0"/>
              <a:t> de la </a:t>
            </a:r>
            <a:r>
              <a:rPr lang="fr-FR" sz="1800" dirty="0">
                <a:solidFill>
                  <a:srgbClr val="FF0000"/>
                </a:solidFill>
              </a:rPr>
              <a:t>connaissance</a:t>
            </a:r>
            <a:r>
              <a:rPr lang="fr-FR" sz="1800" dirty="0"/>
              <a:t> et de la </a:t>
            </a:r>
            <a:r>
              <a:rPr lang="fr-FR" sz="1800" dirty="0">
                <a:solidFill>
                  <a:srgbClr val="FF0000"/>
                </a:solidFill>
              </a:rPr>
              <a:t>qualité</a:t>
            </a:r>
            <a:r>
              <a:rPr lang="fr-FR" sz="1800" dirty="0"/>
              <a:t> des données </a:t>
            </a:r>
          </a:p>
          <a:p>
            <a:endParaRPr lang="fr-FR" dirty="0"/>
          </a:p>
          <a:p>
            <a:r>
              <a:rPr lang="fr-FR" dirty="0"/>
              <a:t>Objectifs spécifiques :</a:t>
            </a:r>
          </a:p>
          <a:p>
            <a:endParaRPr lang="fr-FR" dirty="0"/>
          </a:p>
          <a:p>
            <a:pPr lvl="7"/>
            <a:r>
              <a:rPr lang="fr-FR" sz="1800" dirty="0"/>
              <a:t>Se familiariser aux concepts de base</a:t>
            </a:r>
          </a:p>
          <a:p>
            <a:pPr lvl="7"/>
            <a:r>
              <a:rPr lang="fr-FR" sz="1800" dirty="0"/>
              <a:t>Se </a:t>
            </a:r>
            <a:r>
              <a:rPr lang="fr-FR" sz="1800" dirty="0">
                <a:solidFill>
                  <a:srgbClr val="FF0000"/>
                </a:solidFill>
              </a:rPr>
              <a:t>familiariser aux outils de gestion du management </a:t>
            </a:r>
            <a:r>
              <a:rPr lang="fr-FR" sz="1800" dirty="0"/>
              <a:t>de la connaissance dans la gestion des données</a:t>
            </a:r>
          </a:p>
          <a:p>
            <a:pPr lvl="7"/>
            <a:r>
              <a:rPr lang="fr-FR" sz="1800" dirty="0"/>
              <a:t>Se forger une attitude critique et scientifique sur le management des données</a:t>
            </a:r>
          </a:p>
          <a:p>
            <a:pPr algn="ctr"/>
            <a:endParaRPr lang="fr-FR" dirty="0"/>
          </a:p>
          <a:p>
            <a:pPr algn="ctr"/>
            <a:endParaRPr lang="fr-FR" dirty="0"/>
          </a:p>
          <a:p>
            <a:endParaRPr lang="fr-FR" dirty="0"/>
          </a:p>
        </p:txBody>
      </p:sp>
    </p:spTree>
    <p:extLst>
      <p:ext uri="{BB962C8B-B14F-4D97-AF65-F5344CB8AC3E}">
        <p14:creationId xmlns:p14="http://schemas.microsoft.com/office/powerpoint/2010/main" val="145016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7988" y="656493"/>
            <a:ext cx="10058400" cy="363416"/>
          </a:xfrm>
        </p:spPr>
        <p:txBody>
          <a:bodyPr>
            <a:normAutofit fontScale="90000"/>
          </a:bodyPr>
          <a:lstStyle/>
          <a:p>
            <a:pPr algn="ctr"/>
            <a:br>
              <a:rPr lang="fr-FR" dirty="0"/>
            </a:br>
            <a:br>
              <a:rPr lang="fr-FR" dirty="0"/>
            </a:br>
            <a:br>
              <a:rPr lang="fr-FR" dirty="0"/>
            </a:br>
            <a:br>
              <a:rPr lang="fr-FR" dirty="0"/>
            </a:br>
            <a:br>
              <a:rPr lang="fr-FR" dirty="0"/>
            </a:br>
            <a:br>
              <a:rPr lang="fr-FR" dirty="0"/>
            </a:br>
            <a:br>
              <a:rPr lang="fr-FR" dirty="0"/>
            </a:br>
            <a:br>
              <a:rPr lang="fr-FR" dirty="0"/>
            </a:br>
            <a:br>
              <a:rPr lang="fr-FR" sz="3100" dirty="0"/>
            </a:br>
            <a:r>
              <a:rPr lang="fr-FR" sz="3100" dirty="0"/>
              <a:t>Définition : Management des connaissances</a:t>
            </a:r>
          </a:p>
        </p:txBody>
      </p:sp>
      <p:sp>
        <p:nvSpPr>
          <p:cNvPr id="3" name="Espace réservé du contenu 2"/>
          <p:cNvSpPr>
            <a:spLocks noGrp="1"/>
          </p:cNvSpPr>
          <p:nvPr>
            <p:ph idx="1"/>
          </p:nvPr>
        </p:nvSpPr>
        <p:spPr>
          <a:xfrm>
            <a:off x="773723" y="1395045"/>
            <a:ext cx="10381957" cy="4759569"/>
          </a:xfrm>
        </p:spPr>
        <p:txBody>
          <a:bodyPr>
            <a:normAutofit lnSpcReduction="10000"/>
          </a:bodyPr>
          <a:lstStyle/>
          <a:p>
            <a:pPr>
              <a:lnSpc>
                <a:spcPct val="100000"/>
              </a:lnSpc>
            </a:pPr>
            <a:r>
              <a:rPr lang="fr-FR" dirty="0"/>
              <a:t>La </a:t>
            </a:r>
            <a:r>
              <a:rPr lang="fr-FR" b="1" dirty="0"/>
              <a:t>gestion des connaissances ou management des connaissances  </a:t>
            </a:r>
            <a:r>
              <a:rPr lang="fr-FR" dirty="0"/>
              <a:t>ou encore  </a:t>
            </a:r>
            <a:r>
              <a:rPr lang="fr-FR" i="1" dirty="0" err="1"/>
              <a:t>knowledge</a:t>
            </a:r>
            <a:r>
              <a:rPr lang="fr-FR" i="1" dirty="0"/>
              <a:t> management</a:t>
            </a:r>
            <a:r>
              <a:rPr lang="fr-FR" dirty="0"/>
              <a:t> est une démarche managériale pluridisciplinaire qui regroupe l'ensemble des initiatives, des méthodes et des techniques permettant de percevoir, identifier, analyser, organiser, mémoriser, partager les connaissances des membres d'une organisation en vue d'atteindre un objectif fixé</a:t>
            </a:r>
          </a:p>
          <a:p>
            <a:r>
              <a:rPr lang="fr-FR" dirty="0"/>
              <a:t>La Gestion des Connaissances est une démarche stratégique pluridisciplinaire visant à atteindre l'objectif fixé grâce à une exploitation optimale des connaissances/ J. M. Laurent 2005</a:t>
            </a:r>
          </a:p>
          <a:p>
            <a:endParaRPr lang="fr-FR" dirty="0"/>
          </a:p>
          <a:p>
            <a:pPr lvl="5">
              <a:buFont typeface="Wingdings" panose="05000000000000000000" pitchFamily="2" charset="2"/>
              <a:buChar char="Ø"/>
            </a:pPr>
            <a:r>
              <a:rPr lang="fr-FR" sz="2000" dirty="0"/>
              <a:t>les savoirs créés par l'entreprise elle-même (marketing, recherche et développement, innovation interne )</a:t>
            </a:r>
          </a:p>
          <a:p>
            <a:pPr lvl="5">
              <a:buFont typeface="Wingdings" panose="05000000000000000000" pitchFamily="2" charset="2"/>
              <a:buChar char="Ø"/>
            </a:pPr>
            <a:r>
              <a:rPr lang="fr-FR" sz="2000" dirty="0"/>
              <a:t>les savoirs acquis de l'extérieur (intelligence économique)</a:t>
            </a:r>
          </a:p>
          <a:p>
            <a:pPr lvl="5">
              <a:buFont typeface="Wingdings" panose="05000000000000000000" pitchFamily="2" charset="2"/>
              <a:buChar char="Ø"/>
            </a:pPr>
            <a:endParaRPr lang="fr-FR" sz="2000" dirty="0"/>
          </a:p>
          <a:p>
            <a:pPr marL="338328" lvl="2" indent="0">
              <a:buNone/>
            </a:pPr>
            <a:r>
              <a:rPr lang="fr-FR" sz="2000" dirty="0"/>
              <a:t>La gestion des connaissances s’appuie sur différentes disciplines </a:t>
            </a:r>
            <a:r>
              <a:rPr lang="fr-FR" sz="2000" dirty="0">
                <a:solidFill>
                  <a:schemeClr val="tx1"/>
                </a:solidFill>
              </a:rPr>
              <a:t>telles que la théorie des organisation, les sciences cognitives, les sciences sociales , les sciences de l’information et de la communication et l'informatique</a:t>
            </a:r>
          </a:p>
          <a:p>
            <a:pPr marL="871400" lvl="5" indent="0">
              <a:buNone/>
            </a:pPr>
            <a:endParaRPr lang="fr-FR" sz="2000" dirty="0"/>
          </a:p>
        </p:txBody>
      </p:sp>
    </p:spTree>
    <p:extLst>
      <p:ext uri="{BB962C8B-B14F-4D97-AF65-F5344CB8AC3E}">
        <p14:creationId xmlns:p14="http://schemas.microsoft.com/office/powerpoint/2010/main" val="49447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346444"/>
          </a:xfrm>
        </p:spPr>
        <p:txBody>
          <a:bodyPr>
            <a:noAutofit/>
          </a:bodyPr>
          <a:lstStyle/>
          <a:p>
            <a:r>
              <a:rPr lang="fr-FR" sz="3200" b="1" dirty="0"/>
              <a:t>Définition de la connaissance  selon le KCE Belge</a:t>
            </a:r>
          </a:p>
        </p:txBody>
      </p:sp>
      <p:pic>
        <p:nvPicPr>
          <p:cNvPr id="4" name="Espace réservé du contenu 3"/>
          <p:cNvPicPr>
            <a:picLocks noGrp="1" noChangeAspect="1"/>
          </p:cNvPicPr>
          <p:nvPr>
            <p:ph idx="1"/>
          </p:nvPr>
        </p:nvPicPr>
        <p:blipFill>
          <a:blip r:embed="rId3"/>
          <a:stretch>
            <a:fillRect/>
          </a:stretch>
        </p:blipFill>
        <p:spPr>
          <a:xfrm>
            <a:off x="339968" y="633047"/>
            <a:ext cx="11488617" cy="5920154"/>
          </a:xfrm>
          <a:prstGeom prst="rect">
            <a:avLst/>
          </a:prstGeom>
        </p:spPr>
      </p:pic>
    </p:spTree>
    <p:extLst>
      <p:ext uri="{BB962C8B-B14F-4D97-AF65-F5344CB8AC3E}">
        <p14:creationId xmlns:p14="http://schemas.microsoft.com/office/powerpoint/2010/main" val="328419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6862" y="286604"/>
            <a:ext cx="10768818" cy="416782"/>
          </a:xfrm>
        </p:spPr>
        <p:txBody>
          <a:bodyPr>
            <a:normAutofit fontScale="90000"/>
          </a:bodyPr>
          <a:lstStyle/>
          <a:p>
            <a:pPr algn="ctr"/>
            <a:br>
              <a:rPr lang="fr-FR" b="1" dirty="0"/>
            </a:br>
            <a:br>
              <a:rPr lang="fr-FR" b="1" dirty="0"/>
            </a:br>
            <a:br>
              <a:rPr lang="fr-FR" b="1" dirty="0"/>
            </a:br>
            <a:br>
              <a:rPr lang="fr-FR" b="1" dirty="0"/>
            </a:br>
            <a:br>
              <a:rPr lang="fr-FR" b="1" dirty="0"/>
            </a:br>
            <a:r>
              <a:rPr lang="fr-FR" b="1" dirty="0"/>
              <a:t>Contenu 1-</a:t>
            </a:r>
            <a:br>
              <a:rPr lang="fr-FR" dirty="0"/>
            </a:br>
            <a:br>
              <a:rPr lang="fr-FR" b="1" dirty="0">
                <a:latin typeface="Arial" panose="020B0604020202020204" pitchFamily="34" charset="0"/>
                <a:cs typeface="Arial" panose="020B0604020202020204" pitchFamily="34" charset="0"/>
              </a:rPr>
            </a:br>
            <a:r>
              <a:rPr lang="fr-FR" sz="3100" b="1" dirty="0">
                <a:latin typeface="Arial" panose="020B0604020202020204" pitchFamily="34" charset="0"/>
                <a:cs typeface="Arial" panose="020B0604020202020204" pitchFamily="34" charset="0"/>
              </a:rPr>
              <a:t>1-La gestion des connaissances appliquée aux groupes</a:t>
            </a:r>
            <a:endParaRPr lang="fr-FR" sz="3100" dirty="0"/>
          </a:p>
        </p:txBody>
      </p:sp>
      <p:sp>
        <p:nvSpPr>
          <p:cNvPr id="3" name="Espace réservé du contenu 2"/>
          <p:cNvSpPr>
            <a:spLocks noGrp="1"/>
          </p:cNvSpPr>
          <p:nvPr>
            <p:ph idx="1"/>
          </p:nvPr>
        </p:nvSpPr>
        <p:spPr>
          <a:xfrm>
            <a:off x="386861" y="797169"/>
            <a:ext cx="11289323" cy="6060831"/>
          </a:xfrm>
        </p:spPr>
        <p:txBody>
          <a:bodyPr>
            <a:normAutofit fontScale="25000" lnSpcReduction="20000"/>
          </a:bodyPr>
          <a:lstStyle/>
          <a:p>
            <a:pPr lvl="0"/>
            <a:endParaRPr lang="fr-FR" dirty="0"/>
          </a:p>
          <a:p>
            <a:pPr>
              <a:lnSpc>
                <a:spcPct val="120000"/>
              </a:lnSpc>
            </a:pPr>
            <a:r>
              <a:rPr lang="en-US" sz="5600" dirty="0">
                <a:latin typeface="Arial" panose="020B0604020202020204" pitchFamily="34" charset="0"/>
                <a:cs typeface="Arial" panose="020B0604020202020204" pitchFamily="34" charset="0"/>
              </a:rPr>
              <a:t>Les Administrations les enterprises les </a:t>
            </a:r>
            <a:r>
              <a:rPr lang="en-US" sz="5600" dirty="0" err="1">
                <a:latin typeface="Arial" panose="020B0604020202020204" pitchFamily="34" charset="0"/>
                <a:cs typeface="Arial" panose="020B0604020202020204" pitchFamily="34" charset="0"/>
              </a:rPr>
              <a:t>scientifiques</a:t>
            </a:r>
            <a:r>
              <a:rPr lang="en-US" sz="5600" dirty="0">
                <a:latin typeface="Arial" panose="020B0604020202020204" pitchFamily="34" charset="0"/>
                <a:cs typeface="Arial" panose="020B0604020202020204" pitchFamily="34" charset="0"/>
              </a:rPr>
              <a:t>  les </a:t>
            </a:r>
            <a:r>
              <a:rPr lang="en-US" sz="5600" dirty="0" err="1">
                <a:latin typeface="Arial" panose="020B0604020202020204" pitchFamily="34" charset="0"/>
                <a:cs typeface="Arial" panose="020B0604020202020204" pitchFamily="34" charset="0"/>
              </a:rPr>
              <a:t>particuliers</a:t>
            </a:r>
            <a:r>
              <a:rPr lang="en-US" sz="5600" dirty="0">
                <a:latin typeface="Arial" panose="020B0604020202020204" pitchFamily="34" charset="0"/>
                <a:cs typeface="Arial" panose="020B0604020202020204" pitchFamily="34" charset="0"/>
              </a:rPr>
              <a:t>  les </a:t>
            </a:r>
            <a:r>
              <a:rPr lang="en-US" sz="5600" dirty="0" err="1">
                <a:latin typeface="Arial" panose="020B0604020202020204" pitchFamily="34" charset="0"/>
                <a:cs typeface="Arial" panose="020B0604020202020204" pitchFamily="34" charset="0"/>
              </a:rPr>
              <a:t>partis</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politiques</a:t>
            </a:r>
            <a:r>
              <a:rPr lang="en-US" sz="5600" dirty="0">
                <a:latin typeface="Arial" panose="020B0604020202020204" pitchFamily="34" charset="0"/>
                <a:cs typeface="Arial" panose="020B0604020202020204" pitchFamily="34" charset="0"/>
              </a:rPr>
              <a:t> les </a:t>
            </a:r>
            <a:r>
              <a:rPr lang="en-US" sz="5600" dirty="0" err="1">
                <a:latin typeface="Arial" panose="020B0604020202020204" pitchFamily="34" charset="0"/>
                <a:cs typeface="Arial" panose="020B0604020202020204" pitchFamily="34" charset="0"/>
              </a:rPr>
              <a:t>les</a:t>
            </a:r>
            <a:r>
              <a:rPr lang="en-US" sz="5600" dirty="0">
                <a:latin typeface="Arial" panose="020B0604020202020204" pitchFamily="34" charset="0"/>
                <a:cs typeface="Arial" panose="020B0604020202020204" pitchFamily="34" charset="0"/>
              </a:rPr>
              <a:t> ONG et associations de </a:t>
            </a:r>
            <a:r>
              <a:rPr lang="en-US" sz="5600" dirty="0" err="1">
                <a:latin typeface="Arial" panose="020B0604020202020204" pitchFamily="34" charset="0"/>
                <a:cs typeface="Arial" panose="020B0604020202020204" pitchFamily="34" charset="0"/>
              </a:rPr>
              <a:t>tous</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ordres</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sont</a:t>
            </a:r>
            <a:r>
              <a:rPr lang="en-US" sz="5600" dirty="0">
                <a:latin typeface="Arial" panose="020B0604020202020204" pitchFamily="34" charset="0"/>
                <a:cs typeface="Arial" panose="020B0604020202020204" pitchFamily="34" charset="0"/>
              </a:rPr>
              <a:t> sources et </a:t>
            </a:r>
            <a:r>
              <a:rPr lang="en-US" sz="5600" dirty="0" err="1">
                <a:latin typeface="Arial" panose="020B0604020202020204" pitchFamily="34" charset="0"/>
                <a:cs typeface="Arial" panose="020B0604020202020204" pitchFamily="34" charset="0"/>
              </a:rPr>
              <a:t>ou</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destinataires</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d’informations</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mulltiples</a:t>
            </a:r>
            <a:r>
              <a:rPr lang="en-US" sz="5600" dirty="0">
                <a:latin typeface="Arial" panose="020B0604020202020204" pitchFamily="34" charset="0"/>
                <a:cs typeface="Arial" panose="020B0604020202020204" pitchFamily="34" charset="0"/>
              </a:rPr>
              <a:t> et complexes qui </a:t>
            </a:r>
            <a:r>
              <a:rPr lang="en-US" sz="5600" dirty="0" err="1">
                <a:latin typeface="Arial" panose="020B0604020202020204" pitchFamily="34" charset="0"/>
                <a:cs typeface="Arial" panose="020B0604020202020204" pitchFamily="34" charset="0"/>
              </a:rPr>
              <a:t>ont</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besoins</a:t>
            </a:r>
            <a:r>
              <a:rPr lang="en-US" sz="5600" dirty="0">
                <a:latin typeface="Arial" panose="020B0604020202020204" pitchFamily="34" charset="0"/>
                <a:cs typeface="Arial" panose="020B0604020202020204" pitchFamily="34" charset="0"/>
              </a:rPr>
              <a:t> deter </a:t>
            </a:r>
            <a:r>
              <a:rPr lang="en-US" sz="5600" dirty="0" err="1">
                <a:latin typeface="Arial" panose="020B0604020202020204" pitchFamily="34" charset="0"/>
                <a:cs typeface="Arial" panose="020B0604020202020204" pitchFamily="34" charset="0"/>
              </a:rPr>
              <a:t>strategiquement</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organisées</a:t>
            </a:r>
            <a:r>
              <a:rPr lang="en-US" sz="5600" dirty="0">
                <a:latin typeface="Arial" panose="020B0604020202020204" pitchFamily="34" charset="0"/>
                <a:cs typeface="Arial" panose="020B0604020202020204" pitchFamily="34" charset="0"/>
              </a:rPr>
              <a:t> pour </a:t>
            </a:r>
            <a:r>
              <a:rPr lang="en-US" sz="5600" dirty="0" err="1">
                <a:latin typeface="Arial" panose="020B0604020202020204" pitchFamily="34" charset="0"/>
                <a:cs typeface="Arial" panose="020B0604020202020204" pitchFamily="34" charset="0"/>
              </a:rPr>
              <a:t>etre</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exploitables</a:t>
            </a:r>
            <a:r>
              <a:rPr lang="en-US" sz="5600" dirty="0">
                <a:latin typeface="Arial" panose="020B0604020202020204" pitchFamily="34" charset="0"/>
                <a:cs typeface="Arial" panose="020B0604020202020204" pitchFamily="34" charset="0"/>
              </a:rPr>
              <a:t> et </a:t>
            </a:r>
            <a:r>
              <a:rPr lang="en-US" sz="5600" dirty="0" err="1">
                <a:latin typeface="Arial" panose="020B0604020202020204" pitchFamily="34" charset="0"/>
                <a:cs typeface="Arial" panose="020B0604020202020204" pitchFamily="34" charset="0"/>
              </a:rPr>
              <a:t>utiles</a:t>
            </a:r>
            <a:r>
              <a:rPr lang="en-US" sz="5600" dirty="0">
                <a:latin typeface="Arial" panose="020B0604020202020204" pitchFamily="34" charset="0"/>
                <a:cs typeface="Arial" panose="020B0604020202020204" pitchFamily="34" charset="0"/>
              </a:rPr>
              <a:t> ,</a:t>
            </a:r>
          </a:p>
          <a:p>
            <a:pPr>
              <a:lnSpc>
                <a:spcPct val="120000"/>
              </a:lnSpc>
            </a:pPr>
            <a:r>
              <a:rPr lang="en-US" sz="5600" dirty="0" err="1">
                <a:latin typeface="Arial" panose="020B0604020202020204" pitchFamily="34" charset="0"/>
                <a:cs typeface="Arial" panose="020B0604020202020204" pitchFamily="34" charset="0"/>
              </a:rPr>
              <a:t>Exemple</a:t>
            </a:r>
            <a:r>
              <a:rPr lang="en-US" sz="5600" dirty="0">
                <a:latin typeface="Arial" panose="020B0604020202020204" pitchFamily="34" charset="0"/>
                <a:cs typeface="Arial" panose="020B0604020202020204" pitchFamily="34" charset="0"/>
              </a:rPr>
              <a:t> : </a:t>
            </a:r>
            <a:r>
              <a:rPr lang="en-US" sz="5600" dirty="0" err="1">
                <a:latin typeface="Arial" panose="020B0604020202020204" pitchFamily="34" charset="0"/>
                <a:cs typeface="Arial" panose="020B0604020202020204" pitchFamily="34" charset="0"/>
              </a:rPr>
              <a:t>cherche</a:t>
            </a:r>
            <a:r>
              <a:rPr lang="en-US" sz="5600" dirty="0">
                <a:latin typeface="Arial" panose="020B0604020202020204" pitchFamily="34" charset="0"/>
                <a:cs typeface="Arial" panose="020B0604020202020204" pitchFamily="34" charset="0"/>
              </a:rPr>
              <a:t> un </a:t>
            </a:r>
            <a:r>
              <a:rPr lang="en-US" sz="5600" dirty="0" err="1">
                <a:latin typeface="Arial" panose="020B0604020202020204" pitchFamily="34" charset="0"/>
                <a:cs typeface="Arial" panose="020B0604020202020204" pitchFamily="34" charset="0"/>
              </a:rPr>
              <a:t>emploi</a:t>
            </a:r>
            <a:r>
              <a:rPr lang="en-US" sz="5600" dirty="0">
                <a:latin typeface="Arial" panose="020B0604020202020204" pitchFamily="34" charset="0"/>
                <a:cs typeface="Arial" panose="020B0604020202020204" pitchFamily="34" charset="0"/>
              </a:rPr>
              <a:t>-faire du benchmarking-voter –realizer </a:t>
            </a:r>
            <a:r>
              <a:rPr lang="en-US" sz="5600" dirty="0" err="1">
                <a:latin typeface="Arial" panose="020B0604020202020204" pitchFamily="34" charset="0"/>
                <a:cs typeface="Arial" panose="020B0604020202020204" pitchFamily="34" charset="0"/>
              </a:rPr>
              <a:t>une</a:t>
            </a:r>
            <a:r>
              <a:rPr lang="en-US" sz="5600" dirty="0">
                <a:latin typeface="Arial" panose="020B0604020202020204" pitchFamily="34" charset="0"/>
                <a:cs typeface="Arial" panose="020B0604020202020204" pitchFamily="34" charset="0"/>
              </a:rPr>
              <a:t> revue de la </a:t>
            </a:r>
            <a:r>
              <a:rPr lang="en-US" sz="5600" dirty="0" err="1">
                <a:latin typeface="Arial" panose="020B0604020202020204" pitchFamily="34" charset="0"/>
                <a:cs typeface="Arial" panose="020B0604020202020204" pitchFamily="34" charset="0"/>
              </a:rPr>
              <a:t>litterateure-postuler</a:t>
            </a:r>
            <a:r>
              <a:rPr lang="en-US" sz="5600" dirty="0">
                <a:latin typeface="Arial" panose="020B0604020202020204" pitchFamily="34" charset="0"/>
                <a:cs typeface="Arial" panose="020B0604020202020204" pitchFamily="34" charset="0"/>
              </a:rPr>
              <a:t> a un </a:t>
            </a:r>
            <a:r>
              <a:rPr lang="en-US" sz="5600" dirty="0" err="1">
                <a:latin typeface="Arial" panose="020B0604020202020204" pitchFamily="34" charset="0"/>
                <a:cs typeface="Arial" panose="020B0604020202020204" pitchFamily="34" charset="0"/>
              </a:rPr>
              <a:t>marché-espionner-etc</a:t>
            </a:r>
            <a:endParaRPr lang="en-US" sz="5600" dirty="0">
              <a:latin typeface="Arial" panose="020B0604020202020204" pitchFamily="34" charset="0"/>
              <a:cs typeface="Arial" panose="020B0604020202020204" pitchFamily="34" charset="0"/>
            </a:endParaRPr>
          </a:p>
          <a:p>
            <a:pPr>
              <a:lnSpc>
                <a:spcPct val="120000"/>
              </a:lnSpc>
            </a:pPr>
            <a:r>
              <a:rPr lang="en-US" sz="5600" dirty="0">
                <a:latin typeface="Arial" panose="020B0604020202020204" pitchFamily="34" charset="0"/>
                <a:cs typeface="Arial" panose="020B0604020202020204" pitchFamily="34" charset="0"/>
              </a:rPr>
              <a:t>A echelle </a:t>
            </a:r>
            <a:r>
              <a:rPr lang="en-US" sz="5600" dirty="0" err="1">
                <a:latin typeface="Arial" panose="020B0604020202020204" pitchFamily="34" charset="0"/>
                <a:cs typeface="Arial" panose="020B0604020202020204" pitchFamily="34" charset="0"/>
              </a:rPr>
              <a:t>dùune</a:t>
            </a:r>
            <a:r>
              <a:rPr lang="en-US" sz="5600" dirty="0">
                <a:latin typeface="Arial" panose="020B0604020202020204" pitchFamily="34" charset="0"/>
                <a:cs typeface="Arial" panose="020B0604020202020204" pitchFamily="34" charset="0"/>
              </a:rPr>
              <a:t> enterprise </a:t>
            </a:r>
            <a:r>
              <a:rPr lang="fr-FR" sz="5600" dirty="0">
                <a:latin typeface="Arial" panose="020B0604020202020204" pitchFamily="34" charset="0"/>
                <a:cs typeface="Arial" panose="020B0604020202020204" pitchFamily="34" charset="0"/>
              </a:rPr>
              <a:t>la gestion des connaissances dans une organisation prend la forme d'une gestion documentaire pour conserver les documents internes et pour cibler et capitaliser les documents externes qui peuvent être jugés utiles,</a:t>
            </a:r>
            <a:endParaRPr lang="en-US" sz="5600" dirty="0">
              <a:latin typeface="Arial" panose="020B0604020202020204" pitchFamily="34" charset="0"/>
              <a:cs typeface="Arial" panose="020B0604020202020204" pitchFamily="34" charset="0"/>
            </a:endParaRPr>
          </a:p>
          <a:p>
            <a:pPr>
              <a:lnSpc>
                <a:spcPct val="120000"/>
              </a:lnSpc>
            </a:pPr>
            <a:endParaRPr lang="en-US" sz="5600" dirty="0">
              <a:latin typeface="Arial" panose="020B0604020202020204" pitchFamily="34" charset="0"/>
              <a:cs typeface="Arial" panose="020B0604020202020204" pitchFamily="34" charset="0"/>
            </a:endParaRPr>
          </a:p>
          <a:p>
            <a:pPr>
              <a:lnSpc>
                <a:spcPct val="120000"/>
              </a:lnSpc>
            </a:pPr>
            <a:r>
              <a:rPr lang="fr-FR" sz="5600" dirty="0">
                <a:latin typeface="Arial" panose="020B0604020202020204" pitchFamily="34" charset="0"/>
                <a:cs typeface="Arial" panose="020B0604020202020204" pitchFamily="34" charset="0"/>
              </a:rPr>
              <a:t>Face à la quantité de données disponibles sur le web  et potentiellement intéressantes pour les  organisations , le domaine gestion des connaissances englobe également tous les outils et travaux de recherche qui ont vocation à simplifier la réutilisation de ces données au sein des organisations comme avec les plates-formes de réseaux sociaux ou les technologies du </a:t>
            </a:r>
            <a:r>
              <a:rPr lang="fr-FR" sz="5600" dirty="0" err="1">
                <a:latin typeface="Arial" panose="020B0604020202020204" pitchFamily="34" charset="0"/>
                <a:cs typeface="Arial" panose="020B0604020202020204" pitchFamily="34" charset="0"/>
              </a:rPr>
              <a:t>big</a:t>
            </a:r>
            <a:r>
              <a:rPr lang="fr-FR" sz="5600" dirty="0">
                <a:latin typeface="Arial" panose="020B0604020202020204" pitchFamily="34" charset="0"/>
                <a:cs typeface="Arial" panose="020B0604020202020204" pitchFamily="34" charset="0"/>
              </a:rPr>
              <a:t> data  ou </a:t>
            </a:r>
            <a:r>
              <a:rPr lang="fr-FR" sz="5600" dirty="0" err="1">
                <a:latin typeface="Arial" panose="020B0604020202020204" pitchFamily="34" charset="0"/>
                <a:cs typeface="Arial" panose="020B0604020202020204" pitchFamily="34" charset="0"/>
              </a:rPr>
              <a:t>megadonnées</a:t>
            </a:r>
            <a:r>
              <a:rPr lang="fr-FR" sz="5600" dirty="0">
                <a:latin typeface="Arial" panose="020B0604020202020204" pitchFamily="34" charset="0"/>
                <a:cs typeface="Arial" panose="020B0604020202020204" pitchFamily="34" charset="0"/>
              </a:rPr>
              <a:t> ou données massives , </a:t>
            </a:r>
            <a:r>
              <a:rPr lang="fr-FR" sz="5600" dirty="0" err="1">
                <a:latin typeface="Arial" panose="020B0604020202020204" pitchFamily="34" charset="0"/>
                <a:cs typeface="Arial" panose="020B0604020202020204" pitchFamily="34" charset="0"/>
              </a:rPr>
              <a:t>etc</a:t>
            </a:r>
            <a:endParaRPr lang="en-US" sz="5600" dirty="0">
              <a:latin typeface="Arial" panose="020B0604020202020204" pitchFamily="34" charset="0"/>
              <a:cs typeface="Arial" panose="020B0604020202020204" pitchFamily="34" charset="0"/>
            </a:endParaRPr>
          </a:p>
          <a:p>
            <a:pPr>
              <a:lnSpc>
                <a:spcPct val="120000"/>
              </a:lnSpc>
            </a:pPr>
            <a:r>
              <a:rPr lang="en-US" sz="5600" dirty="0">
                <a:latin typeface="Arial" panose="020B0604020202020204" pitchFamily="34" charset="0"/>
                <a:cs typeface="Arial" panose="020B0604020202020204" pitchFamily="34" charset="0"/>
              </a:rPr>
              <a:t>D’un point de </a:t>
            </a:r>
            <a:r>
              <a:rPr lang="en-US" sz="5600" dirty="0" err="1">
                <a:latin typeface="Arial" panose="020B0604020202020204" pitchFamily="34" charset="0"/>
                <a:cs typeface="Arial" panose="020B0604020202020204" pitchFamily="34" charset="0"/>
              </a:rPr>
              <a:t>vue</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accademique</a:t>
            </a:r>
            <a:r>
              <a:rPr lang="en-US" sz="5600" dirty="0">
                <a:latin typeface="Arial" panose="020B0604020202020204" pitchFamily="34" charset="0"/>
                <a:cs typeface="Arial" panose="020B0604020202020204" pitchFamily="34" charset="0"/>
              </a:rPr>
              <a:t>  et </a:t>
            </a:r>
            <a:r>
              <a:rPr lang="en-US" sz="5600" dirty="0" err="1">
                <a:latin typeface="Arial" panose="020B0604020202020204" pitchFamily="34" charset="0"/>
                <a:cs typeface="Arial" panose="020B0604020202020204" pitchFamily="34" charset="0"/>
              </a:rPr>
              <a:t>scientifique</a:t>
            </a:r>
            <a:r>
              <a:rPr lang="en-US" sz="5600" dirty="0">
                <a:latin typeface="Arial" panose="020B0604020202020204" pitchFamily="34" charset="0"/>
                <a:cs typeface="Arial" panose="020B0604020202020204" pitchFamily="34" charset="0"/>
              </a:rPr>
              <a:t> la </a:t>
            </a:r>
            <a:r>
              <a:rPr lang="en-US" sz="5600" dirty="0" err="1">
                <a:latin typeface="Arial" panose="020B0604020202020204" pitchFamily="34" charset="0"/>
                <a:cs typeface="Arial" panose="020B0604020202020204" pitchFamily="34" charset="0"/>
              </a:rPr>
              <a:t>gestion</a:t>
            </a:r>
            <a:r>
              <a:rPr lang="en-US" sz="5600" dirty="0">
                <a:latin typeface="Arial" panose="020B0604020202020204" pitchFamily="34" charset="0"/>
                <a:cs typeface="Arial" panose="020B0604020202020204" pitchFamily="34" charset="0"/>
              </a:rPr>
              <a:t> des </a:t>
            </a:r>
            <a:r>
              <a:rPr lang="en-US" sz="5600" dirty="0" err="1">
                <a:latin typeface="Arial" panose="020B0604020202020204" pitchFamily="34" charset="0"/>
                <a:cs typeface="Arial" panose="020B0604020202020204" pitchFamily="34" charset="0"/>
              </a:rPr>
              <a:t>connaissances</a:t>
            </a:r>
            <a:r>
              <a:rPr lang="en-US" sz="5600" dirty="0">
                <a:latin typeface="Arial" panose="020B0604020202020204" pitchFamily="34" charset="0"/>
                <a:cs typeface="Arial" panose="020B0604020202020204" pitchFamily="34" charset="0"/>
              </a:rPr>
              <a:t> tire </a:t>
            </a:r>
            <a:r>
              <a:rPr lang="en-US" sz="5600" dirty="0" err="1">
                <a:latin typeface="Arial" panose="020B0604020202020204" pitchFamily="34" charset="0"/>
                <a:cs typeface="Arial" panose="020B0604020202020204" pitchFamily="34" charset="0"/>
              </a:rPr>
              <a:t>ses</a:t>
            </a:r>
            <a:r>
              <a:rPr lang="en-US" sz="5600" dirty="0">
                <a:latin typeface="Arial" panose="020B0604020202020204" pitchFamily="34" charset="0"/>
                <a:cs typeface="Arial" panose="020B0604020202020204" pitchFamily="34" charset="0"/>
              </a:rPr>
              <a:t> sources  de sciences </a:t>
            </a:r>
            <a:r>
              <a:rPr lang="en-US" sz="5600" dirty="0" err="1">
                <a:latin typeface="Arial" panose="020B0604020202020204" pitchFamily="34" charset="0"/>
                <a:cs typeface="Arial" panose="020B0604020202020204" pitchFamily="34" charset="0"/>
              </a:rPr>
              <a:t>diverses</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telles</a:t>
            </a:r>
            <a:r>
              <a:rPr lang="en-US" sz="5600" dirty="0">
                <a:latin typeface="Arial" panose="020B0604020202020204" pitchFamily="34" charset="0"/>
                <a:cs typeface="Arial" panose="020B0604020202020204" pitchFamily="34" charset="0"/>
              </a:rPr>
              <a:t> la </a:t>
            </a:r>
            <a:r>
              <a:rPr lang="en-US" sz="5600" dirty="0" err="1">
                <a:latin typeface="Arial" panose="020B0604020202020204" pitchFamily="34" charset="0"/>
                <a:cs typeface="Arial" panose="020B0604020202020204" pitchFamily="34" charset="0"/>
              </a:rPr>
              <a:t>theorie</a:t>
            </a:r>
            <a:r>
              <a:rPr lang="en-US" sz="5600" dirty="0">
                <a:latin typeface="Arial" panose="020B0604020202020204" pitchFamily="34" charset="0"/>
                <a:cs typeface="Arial" panose="020B0604020202020204" pitchFamily="34" charset="0"/>
              </a:rPr>
              <a:t> des </a:t>
            </a:r>
            <a:r>
              <a:rPr lang="en-US" sz="5600" dirty="0" err="1">
                <a:latin typeface="Arial" panose="020B0604020202020204" pitchFamily="34" charset="0"/>
                <a:cs typeface="Arial" panose="020B0604020202020204" pitchFamily="34" charset="0"/>
              </a:rPr>
              <a:t>organisations</a:t>
            </a:r>
            <a:r>
              <a:rPr lang="en-US" sz="5600" dirty="0">
                <a:latin typeface="Arial" panose="020B0604020202020204" pitchFamily="34" charset="0"/>
                <a:cs typeface="Arial" panose="020B0604020202020204" pitchFamily="34" charset="0"/>
              </a:rPr>
              <a:t> le sciences </a:t>
            </a:r>
            <a:r>
              <a:rPr lang="en-US" sz="5600" dirty="0" err="1">
                <a:latin typeface="Arial" panose="020B0604020202020204" pitchFamily="34" charset="0"/>
                <a:cs typeface="Arial" panose="020B0604020202020204" pitchFamily="34" charset="0"/>
              </a:rPr>
              <a:t>sociales</a:t>
            </a:r>
            <a:r>
              <a:rPr lang="en-US" sz="5600" dirty="0">
                <a:latin typeface="Arial" panose="020B0604020202020204" pitchFamily="34" charset="0"/>
                <a:cs typeface="Arial" panose="020B0604020202020204" pitchFamily="34" charset="0"/>
              </a:rPr>
              <a:t> les sciences </a:t>
            </a:r>
            <a:r>
              <a:rPr lang="en-US" sz="5600" dirty="0" err="1">
                <a:latin typeface="Arial" panose="020B0604020202020204" pitchFamily="34" charset="0"/>
                <a:cs typeface="Arial" panose="020B0604020202020204" pitchFamily="34" charset="0"/>
              </a:rPr>
              <a:t>cognitives</a:t>
            </a:r>
            <a:r>
              <a:rPr lang="en-US" sz="5600" dirty="0">
                <a:latin typeface="Arial" panose="020B0604020202020204" pitchFamily="34" charset="0"/>
                <a:cs typeface="Arial" panose="020B0604020202020204" pitchFamily="34" charset="0"/>
              </a:rPr>
              <a:t> les sciences de </a:t>
            </a:r>
            <a:r>
              <a:rPr lang="en-US" sz="5600" dirty="0" err="1">
                <a:latin typeface="Arial" panose="020B0604020202020204" pitchFamily="34" charset="0"/>
                <a:cs typeface="Arial" panose="020B0604020202020204" pitchFamily="34" charset="0"/>
              </a:rPr>
              <a:t>l’information</a:t>
            </a:r>
            <a:r>
              <a:rPr lang="en-US" sz="5600" dirty="0">
                <a:latin typeface="Arial" panose="020B0604020202020204" pitchFamily="34" charset="0"/>
                <a:cs typeface="Arial" panose="020B0604020202020204" pitchFamily="34" charset="0"/>
              </a:rPr>
              <a:t> et de la communication et </a:t>
            </a:r>
            <a:r>
              <a:rPr lang="en-US" sz="5600" dirty="0" err="1">
                <a:latin typeface="Arial" panose="020B0604020202020204" pitchFamily="34" charset="0"/>
                <a:cs typeface="Arial" panose="020B0604020202020204" pitchFamily="34" charset="0"/>
              </a:rPr>
              <a:t>l’informatiques</a:t>
            </a:r>
            <a:r>
              <a:rPr lang="en-US" sz="5600" dirty="0">
                <a:latin typeface="Arial" panose="020B0604020202020204" pitchFamily="34" charset="0"/>
                <a:cs typeface="Arial" panose="020B0604020202020204" pitchFamily="34" charset="0"/>
              </a:rPr>
              <a:t> </a:t>
            </a:r>
          </a:p>
          <a:p>
            <a:pPr>
              <a:lnSpc>
                <a:spcPct val="120000"/>
              </a:lnSpc>
            </a:pPr>
            <a:endParaRPr lang="en-US" sz="5600" dirty="0">
              <a:latin typeface="Arial" panose="020B0604020202020204" pitchFamily="34" charset="0"/>
              <a:cs typeface="Arial" panose="020B0604020202020204" pitchFamily="34" charset="0"/>
            </a:endParaRPr>
          </a:p>
          <a:p>
            <a:pPr lvl="0">
              <a:lnSpc>
                <a:spcPct val="120000"/>
              </a:lnSpc>
            </a:pPr>
            <a:r>
              <a:rPr lang="fr-FR" sz="5600" dirty="0">
                <a:latin typeface="Arial" panose="020B0604020202020204" pitchFamily="34" charset="0"/>
                <a:cs typeface="Arial" panose="020B0604020202020204" pitchFamily="34" charset="0"/>
              </a:rPr>
              <a:t>De tout ce qui  précède on peut se poser les questions suivantes </a:t>
            </a:r>
          </a:p>
          <a:p>
            <a:pPr lvl="1">
              <a:lnSpc>
                <a:spcPct val="120000"/>
              </a:lnSpc>
            </a:pPr>
            <a:r>
              <a:rPr lang="fr-FR" sz="4600" dirty="0">
                <a:latin typeface="Arial" panose="020B0604020202020204" pitchFamily="34" charset="0"/>
                <a:cs typeface="Arial" panose="020B0604020202020204" pitchFamily="34" charset="0"/>
              </a:rPr>
              <a:t>Savoir faire la distinction entre données et informations en santé</a:t>
            </a:r>
          </a:p>
          <a:p>
            <a:pPr lvl="1">
              <a:lnSpc>
                <a:spcPct val="120000"/>
              </a:lnSpc>
            </a:pPr>
            <a:r>
              <a:rPr lang="fr-FR" sz="4600" dirty="0">
                <a:latin typeface="Arial" panose="020B0604020202020204" pitchFamily="34" charset="0"/>
                <a:cs typeface="Arial" panose="020B0604020202020204" pitchFamily="34" charset="0"/>
              </a:rPr>
              <a:t>Comment cette distinction peut influencer ou affecter vos initiatives en terme de qualité de management et de gouvernance</a:t>
            </a:r>
          </a:p>
          <a:p>
            <a:pPr lvl="1">
              <a:lnSpc>
                <a:spcPct val="120000"/>
              </a:lnSpc>
            </a:pPr>
            <a:r>
              <a:rPr lang="fr-FR" sz="4600" dirty="0">
                <a:latin typeface="Arial" panose="020B0604020202020204" pitchFamily="34" charset="0"/>
                <a:cs typeface="Arial" panose="020B0604020202020204" pitchFamily="34" charset="0"/>
              </a:rPr>
              <a:t>Quelles sont les interrelations entre ces initiatives et vos effort d’intelligence d’affaire</a:t>
            </a:r>
          </a:p>
          <a:p>
            <a:pPr lvl="0"/>
            <a:endParaRPr lang="fr-FR" sz="4800" dirty="0"/>
          </a:p>
          <a:p>
            <a:pPr lvl="0"/>
            <a:endParaRPr lang="fr-FR" sz="4800" dirty="0"/>
          </a:p>
          <a:p>
            <a:endParaRPr lang="fr-FR" sz="4800" dirty="0"/>
          </a:p>
        </p:txBody>
      </p:sp>
    </p:spTree>
    <p:extLst>
      <p:ext uri="{BB962C8B-B14F-4D97-AF65-F5344CB8AC3E}">
        <p14:creationId xmlns:p14="http://schemas.microsoft.com/office/powerpoint/2010/main" val="325539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8215" y="286603"/>
            <a:ext cx="10487465" cy="580905"/>
          </a:xfrm>
        </p:spPr>
        <p:txBody>
          <a:bodyPr>
            <a:noAutofit/>
          </a:bodyPr>
          <a:lstStyle/>
          <a:p>
            <a:pPr algn="ctr"/>
            <a:r>
              <a:rPr lang="fr-FR" sz="2400" b="1" dirty="0">
                <a:latin typeface="Arial" panose="020B0604020202020204" pitchFamily="34" charset="0"/>
                <a:cs typeface="Arial" panose="020B0604020202020204" pitchFamily="34" charset="0"/>
              </a:rPr>
              <a:t>2- L'historique du traitement des informations dans les organisations</a:t>
            </a:r>
            <a:br>
              <a:rPr lang="fr-FR" sz="2400" b="1" dirty="0">
                <a:latin typeface="Arial" panose="020B0604020202020204" pitchFamily="34" charset="0"/>
                <a:cs typeface="Arial" panose="020B0604020202020204" pitchFamily="34" charset="0"/>
              </a:rPr>
            </a:br>
            <a:endParaRPr lang="fr-FR" sz="2400" dirty="0"/>
          </a:p>
        </p:txBody>
      </p:sp>
      <p:sp>
        <p:nvSpPr>
          <p:cNvPr id="3" name="Espace réservé du contenu 2"/>
          <p:cNvSpPr>
            <a:spLocks noGrp="1"/>
          </p:cNvSpPr>
          <p:nvPr>
            <p:ph idx="1"/>
          </p:nvPr>
        </p:nvSpPr>
        <p:spPr>
          <a:xfrm>
            <a:off x="515815" y="785446"/>
            <a:ext cx="10639865" cy="5791200"/>
          </a:xfrm>
        </p:spPr>
        <p:txBody>
          <a:bodyPr>
            <a:normAutofit fontScale="92500"/>
          </a:bodyPr>
          <a:lstStyle/>
          <a:p>
            <a:r>
              <a:rPr lang="fr-FR" dirty="0"/>
              <a:t>Au commencement: dans les organisations l’information est détenue par les membres et elles est peu formalisée Exemple mutation, départ, démission, licenciement, ou autres causes d'indisponibilité de l'information , l’information relevait entièrement du secret et surtout des relations intra ou interprofessionnelles</a:t>
            </a:r>
          </a:p>
          <a:p>
            <a:r>
              <a:rPr lang="fr-FR" dirty="0"/>
              <a:t>Dans les années 50: on commence a parler d’une « intelligence artificielle » qui rivaliserait avec celle de l’homme L'échec qui s'ensuivit poussa les chercheurs à restreindre le champ des problèmes à résoudre. C'est ainsi qu'est né le concept de système expert capable de répondre à des questions, en effectuant un raisonnement à partir de faits et de règles connues. Il peut servir notamment comme outil d’aide a la décision, Le premier système expert est </a:t>
            </a:r>
            <a:r>
              <a:rPr lang="fr-FR" dirty="0" err="1"/>
              <a:t>Dendral</a:t>
            </a:r>
            <a:r>
              <a:rPr lang="fr-FR" dirty="0"/>
              <a:t> permettait d'identifier les constituants chimiques</a:t>
            </a:r>
          </a:p>
          <a:p>
            <a:endParaRPr lang="fr-FR" dirty="0"/>
          </a:p>
          <a:p>
            <a:r>
              <a:rPr lang="fr-FR" dirty="0"/>
              <a:t>Dans les années 1990 création de véritables systèmes d’aide a la décision , Assez pauvres en données mais ont donné naissance a une </a:t>
            </a:r>
            <a:r>
              <a:rPr lang="fr-FR" dirty="0" err="1"/>
              <a:t>veritable</a:t>
            </a:r>
            <a:r>
              <a:rPr lang="fr-FR" dirty="0"/>
              <a:t> gestion des connaissances qui va </a:t>
            </a:r>
            <a:r>
              <a:rPr lang="fr-FR" dirty="0" err="1"/>
              <a:t>interesser</a:t>
            </a:r>
            <a:r>
              <a:rPr lang="fr-FR" dirty="0"/>
              <a:t> les universitaires les scientifiques et les entreprise notamment avec la </a:t>
            </a:r>
            <a:r>
              <a:rPr lang="fr-FR" dirty="0" err="1"/>
              <a:t>creation</a:t>
            </a:r>
            <a:r>
              <a:rPr lang="fr-FR" dirty="0"/>
              <a:t> des emplois ou métiers de </a:t>
            </a:r>
            <a:r>
              <a:rPr lang="fr-FR" dirty="0" err="1"/>
              <a:t>knowledge</a:t>
            </a:r>
            <a:r>
              <a:rPr lang="fr-FR" dirty="0"/>
              <a:t> managers</a:t>
            </a:r>
          </a:p>
          <a:p>
            <a:pPr marL="0" indent="0">
              <a:buNone/>
            </a:pPr>
            <a:r>
              <a:rPr lang="fr-FR" dirty="0"/>
              <a:t>En 2005, France  la gestion des connaissance qui est un élément de la gestion prévisionnelles de l’emploi et des compétences  devient une obligation dans la loi de programmation sur la cohésion sociale</a:t>
            </a:r>
          </a:p>
          <a:p>
            <a:r>
              <a:rPr lang="fr-FR" dirty="0"/>
              <a:t>Dans les années 2018 AFNOR Norme ISO 30401 sur le Système de management des connaissances </a:t>
            </a:r>
            <a:r>
              <a:rPr lang="fr-FR" dirty="0">
                <a:hlinkClick r:id="rId2"/>
              </a:rPr>
              <a:t>https://www.iso.org/fr/standard/68683.html</a:t>
            </a:r>
            <a:endParaRPr lang="fr-FR" dirty="0"/>
          </a:p>
          <a:p>
            <a:endParaRPr lang="fr-FR" dirty="0"/>
          </a:p>
          <a:p>
            <a:endParaRPr lang="fr-FR" dirty="0"/>
          </a:p>
        </p:txBody>
      </p:sp>
    </p:spTree>
    <p:extLst>
      <p:ext uri="{BB962C8B-B14F-4D97-AF65-F5344CB8AC3E}">
        <p14:creationId xmlns:p14="http://schemas.microsoft.com/office/powerpoint/2010/main" val="1222778214"/>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1478</TotalTime>
  <Words>2656</Words>
  <Application>Microsoft Macintosh PowerPoint</Application>
  <PresentationFormat>Grand écran</PresentationFormat>
  <Paragraphs>193</Paragraphs>
  <Slides>23</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Calibri Light</vt:lpstr>
      <vt:lpstr>Wingdings</vt:lpstr>
      <vt:lpstr>Rétrospective</vt:lpstr>
      <vt:lpstr>IFRISS MASTER EN INFORMATIQUE MEDICAL ANNEE ACCADEMIQUE 2019-2020</vt:lpstr>
      <vt:lpstr>Présentateur</vt:lpstr>
      <vt:lpstr>Agenda</vt:lpstr>
      <vt:lpstr>Introduction</vt:lpstr>
      <vt:lpstr>Objectifs pédagogiques  </vt:lpstr>
      <vt:lpstr>         Définition : Management des connaissances</vt:lpstr>
      <vt:lpstr>Définition de la connaissance  selon le KCE Belge</vt:lpstr>
      <vt:lpstr>     Contenu 1-  1-La gestion des connaissances appliquée aux groupes</vt:lpstr>
      <vt:lpstr>2- L'historique du traitement des informations dans les organisations </vt:lpstr>
      <vt:lpstr> 3- Enjeux et objectifs : le rôle de la gestion des connaissances</vt:lpstr>
      <vt:lpstr>4-Appréhender les différentes formes des connaissances, pour les exploiter au mieux</vt:lpstr>
      <vt:lpstr>Appréhender les différentes formes des connaissances, pour les exploiter au mieux</vt:lpstr>
      <vt:lpstr>Appréhender les différentes formes des connaissances, pour les exploiter au mieux</vt:lpstr>
      <vt:lpstr>Appréhender les différentes formes des connaissances, pour les exploiter au mieux</vt:lpstr>
      <vt:lpstr>Appréhender les différentes formes des connaissances, pour les exploiter au mieux</vt:lpstr>
      <vt:lpstr>  Appréhender les différentes formes des connaissances, pour les exploiter au mieux</vt:lpstr>
      <vt:lpstr>5- Les outils de la gestion des connaissances</vt:lpstr>
      <vt:lpstr>Les Outils généraux</vt:lpstr>
      <vt:lpstr>Outils spécifiques : le CMC et le WIKI</vt:lpstr>
      <vt:lpstr>Le Wiki</vt:lpstr>
      <vt:lpstr>6- Les limites à la gestion rationnelle des connaissances </vt:lpstr>
      <vt:lpstr>Conclusion</vt:lpstr>
      <vt:lpstr>Présentation PowerPoint</vt:lpstr>
    </vt:vector>
  </TitlesOfParts>
  <Company>HP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DIRECTION GENERALE</dc:creator>
  <cp:lastModifiedBy>Utilisateur Microsoft Office</cp:lastModifiedBy>
  <cp:revision>104</cp:revision>
  <cp:lastPrinted>2020-04-26T15:11:51Z</cp:lastPrinted>
  <dcterms:created xsi:type="dcterms:W3CDTF">2019-06-26T20:54:08Z</dcterms:created>
  <dcterms:modified xsi:type="dcterms:W3CDTF">2022-04-15T14:08:48Z</dcterms:modified>
</cp:coreProperties>
</file>