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C4964C-8BE5-4041-A3BC-9FDA0AC2D8BB}">
  <a:tblStyle styleId="{DBC4964C-8BE5-4041-A3BC-9FDA0AC2D8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0.xml"/><Relationship Id="rId19" Type="http://schemas.openxmlformats.org/officeDocument/2006/relationships/font" Target="fonts/Economica-italic.fntdata"/><Relationship Id="rId18" Type="http://schemas.openxmlformats.org/officeDocument/2006/relationships/font" Target="fonts/Economic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87997393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87997393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b6b22f7c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b6b22f7c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c6ded4b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c6ded4b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 types of healthcare applications: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PR: Utiliser des données existantes pour construire des systèmes capables prédire le résultat d’un événement qui lui a été soumis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Phenotypage: Conversion de diagnostics électroniques  en de concepts cliniques utiles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Utlisation des données pour distinguer des groupes de patients partageant les meme caractéristiques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725cd6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725cd6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Google: solves large data using mapReduce -&gt; aggregation for the result. Work load is spread </a:t>
            </a:r>
            <a:r>
              <a:rPr lang="fr"/>
              <a:t>across</a:t>
            </a:r>
            <a:r>
              <a:rPr lang="fr"/>
              <a:t> the nodes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725cd6f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c725cd6f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Système permettant de distribuer les opérations de calcul et de stockage sur plusieurs machines généralement de puissance peu </a:t>
            </a:r>
            <a:r>
              <a:rPr lang="fr"/>
              <a:t>élevées</a:t>
            </a:r>
            <a:r>
              <a:rPr lang="fr"/>
              <a:t> afin d’optimiser les coûts et les performances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Guide d’installation de Hadoop: https://www.tutorialspoint.com/hadoop/hadoop_enviornment_setup.htm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c725cd6f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c725cd6f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Système permettant de distribuer les opérations de calcul et de stockage sur plusieurs machines généralement de puissance peu élevées afin d’optimiser les coûts et les performances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Guide d’installation de Hadoop: https://www.tutorialspoint.com/hadoop/hadoop_enviornment_setup.htm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725cd6f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c725cd6f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Système permettant de distribuer les opérations de calcul et de stockage sur plusieurs machines généralement de puissance peu élevées afin d’optimiser les coûts et les performances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Guide d’installation de Hadoop: https://www.tutorialspoint.com/hadoop/hadoop_enviornment_setup.htm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c725cd6f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c725cd6f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Système permettant de distribuer les opérations de calcul et de stockage sur plusieurs machines généralement de puissance peu élevées afin d’optimiser les coûts et les performances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Guide d’installation de Hadoop: https://www.tutorialspoint.com/hadoop/hadoop_enviornment_setup.htm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c725cd6f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c725cd6f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Système permettant de distribuer les opérations de calcul et de stockage sur plusieurs machines généralement de puissance peu élevées afin d’optimiser les coûts et les performances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Guide d’installation de Hadoop: https://www.tutorialspoint.com/hadoop/hadoop_enviornment_setup.htm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0" name="Google Shape;60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3">
  <p:cSld name="TITLE_AND_BOD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81" name="Google Shape;81;p14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5" name="Google Shape;85;p14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0" name="Google Shape;90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1">
  <p:cSld name="TITLE_AND_BODY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5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5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2">
  <p:cSld name="TITLE_AND_BODY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1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3" name="Google Shape;113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adoop.apache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park.apache.org/docs/lates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Big Data</a:t>
            </a:r>
            <a:endParaRPr/>
          </a:p>
        </p:txBody>
      </p: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3173325" y="2837325"/>
            <a:ext cx="36396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Master Informatique médicale et science des données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300" y="117750"/>
            <a:ext cx="3159398" cy="113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10550" y="3624525"/>
            <a:ext cx="38877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latin typeface="Open Sans"/>
                <a:ea typeface="Open Sans"/>
                <a:cs typeface="Open Sans"/>
                <a:sym typeface="Open Sans"/>
              </a:rPr>
              <a:t>Animé par: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GUIGUEMDÉ Rodrigue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KALMOGO Roland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Questions?</a:t>
            </a:r>
            <a:endParaRPr/>
          </a:p>
        </p:txBody>
      </p:sp>
      <p:cxnSp>
        <p:nvCxnSpPr>
          <p:cNvPr id="190" name="Google Shape;190;p26"/>
          <p:cNvCxnSpPr/>
          <p:nvPr/>
        </p:nvCxnSpPr>
        <p:spPr>
          <a:xfrm>
            <a:off x="1761628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6"/>
          <p:cNvSpPr/>
          <p:nvPr/>
        </p:nvSpPr>
        <p:spPr>
          <a:xfrm flipH="1">
            <a:off x="1228048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1227675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93" name="Google Shape;193;p26"/>
          <p:cNvCxnSpPr/>
          <p:nvPr/>
        </p:nvCxnSpPr>
        <p:spPr>
          <a:xfrm>
            <a:off x="285528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6"/>
          <p:cNvSpPr/>
          <p:nvPr/>
        </p:nvSpPr>
        <p:spPr>
          <a:xfrm flipH="1">
            <a:off x="2321705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999999"/>
                </a:solidFill>
              </a:rPr>
              <a:t> 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2321332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96" name="Google Shape;196;p26"/>
          <p:cNvCxnSpPr/>
          <p:nvPr/>
        </p:nvCxnSpPr>
        <p:spPr>
          <a:xfrm>
            <a:off x="3949490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6"/>
          <p:cNvSpPr/>
          <p:nvPr/>
        </p:nvSpPr>
        <p:spPr>
          <a:xfrm flipH="1">
            <a:off x="3415911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3415538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99" name="Google Shape;199;p26"/>
          <p:cNvCxnSpPr/>
          <p:nvPr/>
        </p:nvCxnSpPr>
        <p:spPr>
          <a:xfrm>
            <a:off x="504105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6"/>
          <p:cNvSpPr/>
          <p:nvPr/>
        </p:nvSpPr>
        <p:spPr>
          <a:xfrm flipH="1">
            <a:off x="4507474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4507101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02" name="Google Shape;202;p26"/>
          <p:cNvCxnSpPr/>
          <p:nvPr/>
        </p:nvCxnSpPr>
        <p:spPr>
          <a:xfrm>
            <a:off x="6129352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6"/>
          <p:cNvSpPr/>
          <p:nvPr/>
        </p:nvSpPr>
        <p:spPr>
          <a:xfrm flipH="1">
            <a:off x="5595772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559540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05" name="Google Shape;205;p26"/>
          <p:cNvCxnSpPr/>
          <p:nvPr/>
        </p:nvCxnSpPr>
        <p:spPr>
          <a:xfrm>
            <a:off x="7221273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26"/>
          <p:cNvSpPr/>
          <p:nvPr/>
        </p:nvSpPr>
        <p:spPr>
          <a:xfrm flipH="1">
            <a:off x="6687693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668732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158086" y="3307024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 </a:t>
            </a: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ici.</a:t>
            </a: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23024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4389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45726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7030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158086" y="2928564"/>
            <a:ext cx="116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2302396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343890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572659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5703047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683718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6837175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195078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2275607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FÉVR.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3412146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448254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558495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6662762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JUIN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2105100" y="95150"/>
            <a:ext cx="4933800" cy="17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200">
                <a:solidFill>
                  <a:srgbClr val="000000"/>
                </a:solidFill>
              </a:rPr>
              <a:t>Systèmes du Big Data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1337775" y="1468400"/>
            <a:ext cx="6632051" cy="37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</a:t>
            </a:r>
            <a:r>
              <a:rPr lang="fr"/>
              <a:t> - Rappel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5425"/>
            <a:ext cx="8839197" cy="201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593975" y="845738"/>
            <a:ext cx="2539500" cy="1829400"/>
          </a:xfrm>
          <a:prstGeom prst="ellipse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394175" y="3086100"/>
            <a:ext cx="2355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490625" y="3003450"/>
            <a:ext cx="2442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Hadoop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Spark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 - Rappel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1011000" y="988850"/>
            <a:ext cx="48042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Big Data: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Large collection de données dont les systèmes informatiques traditionnels ne permettent pas de traiter.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fr">
                <a:latin typeface="Open Sans"/>
                <a:ea typeface="Open Sans"/>
                <a:cs typeface="Open Sans"/>
                <a:sym typeface="Open Sans"/>
              </a:rPr>
              <a:t>Exemple:  Données de réseaux sociaux, Systèmes des boîtes noires dans l’aviation, les données de transport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878150" y="2471975"/>
            <a:ext cx="24795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Approche traditionnelle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025925" y="2416625"/>
            <a:ext cx="24795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Approche de Google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5" y="3379525"/>
            <a:ext cx="3092001" cy="8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450" y="2910550"/>
            <a:ext cx="2434530" cy="18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214000" y="4833550"/>
            <a:ext cx="43581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latin typeface="Open Sans"/>
                <a:ea typeface="Open Sans"/>
                <a:cs typeface="Open Sans"/>
                <a:sym typeface="Open Sans"/>
              </a:rPr>
              <a:t>Source: https://www.tutorialspoint.com/hadoop/hadoop_big_data_solutions.htm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 - Hadoop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214000" y="4833550"/>
            <a:ext cx="43581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latin typeface="Open Sans"/>
                <a:ea typeface="Open Sans"/>
                <a:cs typeface="Open Sans"/>
                <a:sym typeface="Open Sans"/>
              </a:rPr>
              <a:t>Source: https://www.tutorialspoint.com/hadoop/hadoop_big_data_solutions.htm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69450" y="1030750"/>
            <a:ext cx="6296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Une équipe de Apache utilise le principe de MapReduce pour construire ce que nous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appelons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HADOOP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350" y="1723950"/>
            <a:ext cx="4646901" cy="275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 - Hadoop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1632850" y="979725"/>
            <a:ext cx="51027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Open Sans"/>
                <a:ea typeface="Open Sans"/>
                <a:cs typeface="Open Sans"/>
                <a:sym typeface="Open Sans"/>
              </a:rPr>
              <a:t>Pour en savoir plus </a:t>
            </a: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r>
              <a:rPr lang="fr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Cliquez ici pour  accéder à la documentation officielle</a:t>
            </a:r>
            <a:endParaRPr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 - Spark</a:t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918475" y="1173625"/>
            <a:ext cx="69294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Spark est un système open source conçu pour traiter de façon rapide les données en temps réel. Il a vu le jour après que des insuffisances de traitement de données en temps réel aient été observé chez Hadoop. Spark propose expose aussi les interfaces de traitement de données comme Hadoop à la différence que pour être performant, une technique de calcul en mémoire a été mis en place.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969500" y="2816675"/>
            <a:ext cx="6786600" cy="12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Spark a été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écrit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en Scala (dérivé de java) mais pour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accommoder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la grande communauté de scientifiques de données sur python. </a:t>
            </a:r>
            <a:r>
              <a:rPr b="1" i="1" lang="fr">
                <a:latin typeface="Open Sans"/>
                <a:ea typeface="Open Sans"/>
                <a:cs typeface="Open Sans"/>
                <a:sym typeface="Open Sans"/>
              </a:rPr>
              <a:t>pyspark, une librairie python de Spark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 été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développé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 - Spark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1632850" y="979725"/>
            <a:ext cx="51027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Open Sans"/>
                <a:ea typeface="Open Sans"/>
                <a:cs typeface="Open Sans"/>
                <a:sym typeface="Open Sans"/>
              </a:rPr>
              <a:t>Pour en savoir plus </a:t>
            </a: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r>
              <a:rPr lang="fr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Cliquez ici pour  accéder à la documentation officielle</a:t>
            </a:r>
            <a:endParaRPr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Systèmes du Big Data  - Hadoop vs Spark</a:t>
            </a:r>
            <a:endParaRPr/>
          </a:p>
        </p:txBody>
      </p:sp>
      <p:graphicFrame>
        <p:nvGraphicFramePr>
          <p:cNvPr id="184" name="Google Shape;184;p25"/>
          <p:cNvGraphicFramePr/>
          <p:nvPr/>
        </p:nvGraphicFramePr>
        <p:xfrm>
          <a:off x="952500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{DBC4964C-8BE5-4041-A3BC-9FDA0AC2D8BB}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500"/>
                        <a:t>Hadoop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500"/>
                        <a:t>Catégorie de comparaison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500"/>
                        <a:t>Spark</a:t>
                      </a:r>
                      <a:endParaRPr b="1"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Plus lent à cause de lecture et écritures sur disque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Performance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Très rapide car se faisant en mémoire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Open source et requiert peu de </a:t>
                      </a:r>
                      <a:r>
                        <a:rPr lang="fr"/>
                        <a:t>ressources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Coût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Open source mais comme utilisant beaucoup de </a:t>
                      </a:r>
                      <a:r>
                        <a:rPr lang="fr"/>
                        <a:t>mémoire</a:t>
                      </a:r>
                      <a:r>
                        <a:rPr lang="fr"/>
                        <a:t>, il revient </a:t>
                      </a:r>
                      <a:r>
                        <a:rPr lang="fr"/>
                        <a:t>très</a:t>
                      </a:r>
                      <a:r>
                        <a:rPr lang="fr"/>
                        <a:t> cher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F5B83C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