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sz="1800"/>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sz="1800"/>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sz="1800"/>
          </a:p>
        </p:txBody>
      </p:sp>
      <p:sp>
        <p:nvSpPr>
          <p:cNvPr id="8" name="Title 7"/>
          <p:cNvSpPr>
            <a:spLocks noGrp="1"/>
          </p:cNvSpPr>
          <p:nvPr>
            <p:ph type="ctrTitle"/>
          </p:nvPr>
        </p:nvSpPr>
        <p:spPr>
          <a:xfrm>
            <a:off x="3149600" y="4038600"/>
            <a:ext cx="8636000" cy="1828800"/>
          </a:xfrm>
        </p:spPr>
        <p:txBody>
          <a:bodyPr anchor="b"/>
          <a:lstStyle>
            <a:lvl1pPr latinLnBrk="0">
              <a:defRPr lang="fr-FR" cap="all" baseline="0"/>
            </a:lvl1pPr>
          </a:lstStyle>
          <a:p>
            <a:r>
              <a:rPr lang="fr-FR" smtClean="0"/>
              <a:t>Modifiez le style du titre</a:t>
            </a:r>
            <a:endParaRPr lang="fr-FR"/>
          </a:p>
        </p:txBody>
      </p:sp>
      <p:sp>
        <p:nvSpPr>
          <p:cNvPr id="9" name="Subtitle 8"/>
          <p:cNvSpPr>
            <a:spLocks noGrp="1"/>
          </p:cNvSpPr>
          <p:nvPr>
            <p:ph type="subTitle" idx="1"/>
          </p:nvPr>
        </p:nvSpPr>
        <p:spPr>
          <a:xfrm>
            <a:off x="3149600" y="6050037"/>
            <a:ext cx="8686800" cy="685800"/>
          </a:xfrm>
        </p:spPr>
        <p:txBody>
          <a:bodyPr anchor="ctr"/>
          <a:lstStyle>
            <a:lvl1pPr marL="0" indent="0" algn="l" latinLnBrk="0">
              <a:buNone/>
              <a:defRPr lang="fr-F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Modifier le style des sous-titres du masque</a:t>
            </a:r>
            <a:endParaRPr lang="fr-FR"/>
          </a:p>
        </p:txBody>
      </p:sp>
      <p:sp>
        <p:nvSpPr>
          <p:cNvPr id="28" name="Date Placeholder 27"/>
          <p:cNvSpPr>
            <a:spLocks noGrp="1"/>
          </p:cNvSpPr>
          <p:nvPr>
            <p:ph type="dt" sz="half" idx="10"/>
          </p:nvPr>
        </p:nvSpPr>
        <p:spPr>
          <a:xfrm>
            <a:off x="101600" y="6068699"/>
            <a:ext cx="2743200" cy="685800"/>
          </a:xfrm>
        </p:spPr>
        <p:txBody>
          <a:bodyPr>
            <a:noAutofit/>
          </a:bodyPr>
          <a:lstStyle>
            <a:lvl1pPr algn="ctr" latinLnBrk="0">
              <a:defRPr lang="fr-FR" sz="2000">
                <a:solidFill>
                  <a:srgbClr val="FFFFFF"/>
                </a:solidFill>
              </a:defRPr>
            </a:lvl1pPr>
          </a:lstStyle>
          <a:p>
            <a:fld id="{7F011DB1-6A20-4FFA-9125-A0DB280BCA19}" type="datetimeFigureOut">
              <a:rPr lang="fr-FR" smtClean="0"/>
              <a:t>18/11/2021</a:t>
            </a:fld>
            <a:endParaRPr lang="fr-FR"/>
          </a:p>
        </p:txBody>
      </p:sp>
      <p:sp>
        <p:nvSpPr>
          <p:cNvPr id="17" name="Footer Placeholder 16"/>
          <p:cNvSpPr>
            <a:spLocks noGrp="1"/>
          </p:cNvSpPr>
          <p:nvPr>
            <p:ph type="ftr" sz="quarter" idx="11"/>
          </p:nvPr>
        </p:nvSpPr>
        <p:spPr>
          <a:xfrm>
            <a:off x="2780524" y="236539"/>
            <a:ext cx="7823200" cy="365125"/>
          </a:xfrm>
        </p:spPr>
        <p:txBody>
          <a:bodyPr/>
          <a:lstStyle>
            <a:lvl1pPr algn="r" latinLnBrk="0">
              <a:defRPr lang="fr-FR">
                <a:solidFill>
                  <a:schemeClr val="tx2"/>
                </a:solidFill>
              </a:defRPr>
            </a:lvl1pPr>
          </a:lstStyle>
          <a:p>
            <a:endParaRPr lang="fr-FR"/>
          </a:p>
        </p:txBody>
      </p:sp>
      <p:sp>
        <p:nvSpPr>
          <p:cNvPr id="29" name="Slide Number Placeholder 28"/>
          <p:cNvSpPr>
            <a:spLocks noGrp="1"/>
          </p:cNvSpPr>
          <p:nvPr>
            <p:ph type="sldNum" sz="quarter" idx="12"/>
          </p:nvPr>
        </p:nvSpPr>
        <p:spPr>
          <a:xfrm>
            <a:off x="10668000" y="228600"/>
            <a:ext cx="1117600" cy="381000"/>
          </a:xfrm>
        </p:spPr>
        <p:txBody>
          <a:bodyPr/>
          <a:lstStyle>
            <a:lvl1pPr latinLnBrk="0">
              <a:defRPr lang="fr-FR">
                <a:solidFill>
                  <a:schemeClr val="tx2"/>
                </a:solidFill>
              </a:defRPr>
            </a:lvl1pPr>
          </a:lstStyle>
          <a:p>
            <a:fld id="{C77BC0EC-C53F-4BCC-AF4E-739B52C2EF9F}" type="slidenum">
              <a:rPr lang="fr-FR" smtClean="0"/>
              <a:t>‹N°›</a:t>
            </a:fld>
            <a:endParaRPr lang="fr-FR"/>
          </a:p>
        </p:txBody>
      </p:sp>
    </p:spTree>
    <p:extLst>
      <p:ext uri="{BB962C8B-B14F-4D97-AF65-F5344CB8AC3E}">
        <p14:creationId xmlns:p14="http://schemas.microsoft.com/office/powerpoint/2010/main" val="665298993"/>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re et texte">
    <p:spTree>
      <p:nvGrpSpPr>
        <p:cNvPr id="1" name=""/>
        <p:cNvGrpSpPr/>
        <p:nvPr/>
      </p:nvGrpSpPr>
      <p:grpSpPr>
        <a:xfrm>
          <a:off x="0" y="0"/>
          <a:ext cx="0" cy="0"/>
          <a:chOff x="0" y="0"/>
          <a:chExt cx="0" cy="0"/>
        </a:xfrm>
      </p:grpSpPr>
      <p:sp>
        <p:nvSpPr>
          <p:cNvPr id="24" name="Rectangle 2"/>
          <p:cNvSpPr>
            <a:spLocks noGrp="1"/>
          </p:cNvSpPr>
          <p:nvPr>
            <p:ph type="title" hasCustomPrompt="1"/>
          </p:nvPr>
        </p:nvSpPr>
        <p:spPr/>
        <p:txBody>
          <a:bodyPr/>
          <a:lstStyle/>
          <a:p>
            <a:r>
              <a:rPr lang="fr-FR"/>
              <a:t>Cliquer ici pour modifier le style du titre du masque</a:t>
            </a:r>
          </a:p>
        </p:txBody>
      </p:sp>
      <p:sp>
        <p:nvSpPr>
          <p:cNvPr id="12" name="Rectangle 3"/>
          <p:cNvSpPr>
            <a:spLocks noGrp="1"/>
          </p:cNvSpPr>
          <p:nvPr>
            <p:ph type="body"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p:cNvSpPr>
          <p:nvPr>
            <p:ph type="dt" sz="half" idx="10"/>
          </p:nvPr>
        </p:nvSpPr>
        <p:spPr/>
        <p:txBody>
          <a:bodyPr/>
          <a:lstStyle/>
          <a:p>
            <a:fld id="{7F011DB1-6A20-4FFA-9125-A0DB280BCA19}" type="datetimeFigureOut">
              <a:rPr lang="fr-FR" smtClean="0"/>
              <a:t>18/11/2021</a:t>
            </a:fld>
            <a:endParaRPr lang="fr-FR"/>
          </a:p>
        </p:txBody>
      </p:sp>
      <p:sp>
        <p:nvSpPr>
          <p:cNvPr id="28" name="Rectangle 5"/>
          <p:cNvSpPr>
            <a:spLocks noGrp="1"/>
          </p:cNvSpPr>
          <p:nvPr>
            <p:ph type="ftr" sz="quarter" idx="11"/>
          </p:nvPr>
        </p:nvSpPr>
        <p:spPr/>
        <p:txBody>
          <a:bodyPr/>
          <a:lstStyle/>
          <a:p>
            <a:endParaRPr lang="fr-FR"/>
          </a:p>
        </p:txBody>
      </p:sp>
      <p:sp>
        <p:nvSpPr>
          <p:cNvPr id="19" name="Rectangle 6"/>
          <p:cNvSpPr>
            <a:spLocks noGrp="1"/>
          </p:cNvSpPr>
          <p:nvPr>
            <p:ph type="sldNum" sz="quarter" idx="12"/>
          </p:nvPr>
        </p:nvSpPr>
        <p:spPr/>
        <p:txBody>
          <a:bodyPr/>
          <a:lstStyle/>
          <a:p>
            <a:fld id="{C77BC0EC-C53F-4BCC-AF4E-739B52C2EF9F}" type="slidenum">
              <a:rPr lang="fr-FR" smtClean="0"/>
              <a:t>‹N°›</a:t>
            </a:fld>
            <a:endParaRPr lang="fr-FR"/>
          </a:p>
        </p:txBody>
      </p:sp>
    </p:spTree>
    <p:extLst>
      <p:ext uri="{BB962C8B-B14F-4D97-AF65-F5344CB8AC3E}">
        <p14:creationId xmlns:p14="http://schemas.microsoft.com/office/powerpoint/2010/main" val="3411322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lang="fr-FR" smtClean="0"/>
              <a:t>Modifiez le style du titre</a:t>
            </a:r>
            <a:endParaRPr lang="fr-FR"/>
          </a:p>
        </p:txBody>
      </p:sp>
      <p:sp>
        <p:nvSpPr>
          <p:cNvPr id="4" name="Date Placeholder 3"/>
          <p:cNvSpPr>
            <a:spLocks noGrp="1"/>
          </p:cNvSpPr>
          <p:nvPr>
            <p:ph type="dt" sz="half" idx="10"/>
          </p:nvPr>
        </p:nvSpPr>
        <p:spPr/>
        <p:txBody>
          <a:bodyPr/>
          <a:lstStyle/>
          <a:p>
            <a:fld id="{7F011DB1-6A20-4FFA-9125-A0DB280BCA19}" type="datetimeFigureOut">
              <a:rPr lang="fr-FR" smtClean="0"/>
              <a:t>18/11/2021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lvl1pPr latinLnBrk="0">
              <a:defRPr lang="fr-FR">
                <a:solidFill>
                  <a:srgbClr val="FFFFFF"/>
                </a:solidFill>
              </a:defRPr>
            </a:lvl1pPr>
          </a:lstStyle>
          <a:p>
            <a:fld id="{C77BC0EC-C53F-4BCC-AF4E-739B52C2EF9F}" type="slidenum">
              <a:rPr lang="fr-FR" smtClean="0"/>
              <a:t>‹N°›</a:t>
            </a:fld>
            <a:endParaRPr lang="fr-FR"/>
          </a:p>
        </p:txBody>
      </p:sp>
      <p:sp>
        <p:nvSpPr>
          <p:cNvPr id="8" name="Content Placeholder 7"/>
          <p:cNvSpPr>
            <a:spLocks noGrp="1"/>
          </p:cNvSpPr>
          <p:nvPr>
            <p:ph sz="quarter" idx="13"/>
          </p:nvPr>
        </p:nvSpPr>
        <p:spPr>
          <a:xfrm>
            <a:off x="816864" y="1600200"/>
            <a:ext cx="10871200" cy="44958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797815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fr-FR"/>
          </a:p>
        </p:txBody>
      </p:sp>
      <p:sp>
        <p:nvSpPr>
          <p:cNvPr id="3" name="Date Placeholder 2"/>
          <p:cNvSpPr>
            <a:spLocks noGrp="1"/>
          </p:cNvSpPr>
          <p:nvPr>
            <p:ph type="dt" sz="half" idx="10"/>
          </p:nvPr>
        </p:nvSpPr>
        <p:spPr/>
        <p:txBody>
          <a:bodyPr/>
          <a:lstStyle/>
          <a:p>
            <a:fld id="{7F011DB1-6A20-4FFA-9125-A0DB280BCA19}" type="datetimeFigureOut">
              <a:rPr lang="fr-FR" smtClean="0"/>
              <a:t>18/11/2021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lvl1pPr latinLnBrk="0">
              <a:defRPr lang="fr-FR">
                <a:solidFill>
                  <a:srgbClr val="FFFFFF"/>
                </a:solidFill>
              </a:defRPr>
            </a:lvl1pPr>
          </a:lstStyle>
          <a:p>
            <a:fld id="{C77BC0EC-C53F-4BCC-AF4E-739B52C2EF9F}" type="slidenum">
              <a:rPr lang="fr-FR" smtClean="0"/>
              <a:t>‹N°›</a:t>
            </a:fld>
            <a:endParaRPr lang="fr-FR"/>
          </a:p>
        </p:txBody>
      </p:sp>
    </p:spTree>
    <p:extLst>
      <p:ext uri="{BB962C8B-B14F-4D97-AF65-F5344CB8AC3E}">
        <p14:creationId xmlns:p14="http://schemas.microsoft.com/office/powerpoint/2010/main" val="2525314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011DB1-6A20-4FFA-9125-A0DB280BCA19}" type="datetimeFigureOut">
              <a:rPr lang="fr-FR" smtClean="0"/>
              <a:t>18/11/2021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a:xfrm>
            <a:off x="0" y="6248400"/>
            <a:ext cx="711200" cy="381000"/>
          </a:xfrm>
        </p:spPr>
        <p:txBody>
          <a:bodyPr/>
          <a:lstStyle>
            <a:lvl1pPr latinLnBrk="0">
              <a:defRPr lang="fr-FR">
                <a:solidFill>
                  <a:schemeClr val="tx2"/>
                </a:solidFill>
              </a:defRPr>
            </a:lvl1pPr>
          </a:lstStyle>
          <a:p>
            <a:fld id="{C77BC0EC-C53F-4BCC-AF4E-739B52C2EF9F}" type="slidenum">
              <a:rPr lang="fr-FR" smtClean="0"/>
              <a:t>‹N°›</a:t>
            </a:fld>
            <a:endParaRPr lang="fr-FR"/>
          </a:p>
        </p:txBody>
      </p:sp>
    </p:spTree>
    <p:extLst>
      <p:ext uri="{BB962C8B-B14F-4D97-AF65-F5344CB8AC3E}">
        <p14:creationId xmlns:p14="http://schemas.microsoft.com/office/powerpoint/2010/main" val="3135097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itle and 2 Content">
    <p:spTree>
      <p:nvGrpSpPr>
        <p:cNvPr id="1" name=""/>
        <p:cNvGrpSpPr/>
        <p:nvPr/>
      </p:nvGrpSpPr>
      <p:grpSpPr>
        <a:xfrm>
          <a:off x="0" y="0"/>
          <a:ext cx="0" cy="0"/>
          <a:chOff x="0" y="0"/>
          <a:chExt cx="0" cy="0"/>
        </a:xfrm>
      </p:grpSpPr>
      <p:sp>
        <p:nvSpPr>
          <p:cNvPr id="2" name="Rectangle 2"/>
          <p:cNvSpPr>
            <a:spLocks noGrp="1"/>
          </p:cNvSpPr>
          <p:nvPr>
            <p:ph type="title" hasCustomPrompt="1"/>
          </p:nvPr>
        </p:nvSpPr>
        <p:spPr/>
        <p:txBody>
          <a:bodyPr/>
          <a:lstStyle/>
          <a:p>
            <a:r>
              <a:rPr lang="fr-FR"/>
              <a:t>Cliquer ici pour modifier le style du titre du masque</a:t>
            </a:r>
          </a:p>
        </p:txBody>
      </p:sp>
      <p:sp>
        <p:nvSpPr>
          <p:cNvPr id="3" name="Rectangle 3"/>
          <p:cNvSpPr>
            <a:spLocks noGrp="1"/>
          </p:cNvSpPr>
          <p:nvPr>
            <p:ph sz="half" idx="1"/>
          </p:nvPr>
        </p:nvSpPr>
        <p:spPr>
          <a:xfrm>
            <a:off x="609600" y="1600201"/>
            <a:ext cx="5384800" cy="452596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p:cNvSpPr>
          <p:nvPr>
            <p:ph sz="half" idx="2"/>
          </p:nvPr>
        </p:nvSpPr>
        <p:spPr>
          <a:xfrm>
            <a:off x="6197600" y="1600201"/>
            <a:ext cx="5384800" cy="452596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5"/>
          <p:cNvSpPr>
            <a:spLocks noGrp="1"/>
          </p:cNvSpPr>
          <p:nvPr>
            <p:ph type="dt" sz="half" idx="10"/>
          </p:nvPr>
        </p:nvSpPr>
        <p:spPr/>
        <p:txBody>
          <a:bodyPr/>
          <a:lstStyle/>
          <a:p>
            <a:fld id="{7F011DB1-6A20-4FFA-9125-A0DB280BCA19}" type="datetimeFigureOut">
              <a:rPr lang="fr-FR" smtClean="0"/>
              <a:t>18/11/2021</a:t>
            </a:fld>
            <a:endParaRPr lang="fr-FR"/>
          </a:p>
        </p:txBody>
      </p:sp>
      <p:sp>
        <p:nvSpPr>
          <p:cNvPr id="6" name="Rectangle 6"/>
          <p:cNvSpPr>
            <a:spLocks noGrp="1"/>
          </p:cNvSpPr>
          <p:nvPr>
            <p:ph type="ftr" sz="quarter" idx="11"/>
          </p:nvPr>
        </p:nvSpPr>
        <p:spPr/>
        <p:txBody>
          <a:bodyPr/>
          <a:lstStyle/>
          <a:p>
            <a:endParaRPr lang="fr-FR"/>
          </a:p>
        </p:txBody>
      </p:sp>
      <p:sp>
        <p:nvSpPr>
          <p:cNvPr id="7" name="Rectangle 7"/>
          <p:cNvSpPr>
            <a:spLocks noGrp="1"/>
          </p:cNvSpPr>
          <p:nvPr>
            <p:ph type="sldNum" sz="quarter" idx="12"/>
          </p:nvPr>
        </p:nvSpPr>
        <p:spPr/>
        <p:txBody>
          <a:bodyPr/>
          <a:lstStyle/>
          <a:p>
            <a:fld id="{C77BC0EC-C53F-4BCC-AF4E-739B52C2EF9F}" type="slidenum">
              <a:rPr lang="fr-FR" smtClean="0"/>
              <a:t>‹N°›</a:t>
            </a:fld>
            <a:endParaRPr lang="fr-FR"/>
          </a:p>
        </p:txBody>
      </p:sp>
    </p:spTree>
    <p:extLst>
      <p:ext uri="{BB962C8B-B14F-4D97-AF65-F5344CB8AC3E}">
        <p14:creationId xmlns:p14="http://schemas.microsoft.com/office/powerpoint/2010/main" val="270442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ColTx" preserve="1">
  <p:cSld name="Titre et texte sur 2 colonnes">
    <p:spTree>
      <p:nvGrpSpPr>
        <p:cNvPr id="1" name=""/>
        <p:cNvGrpSpPr/>
        <p:nvPr/>
      </p:nvGrpSpPr>
      <p:grpSpPr>
        <a:xfrm>
          <a:off x="0" y="0"/>
          <a:ext cx="0" cy="0"/>
          <a:chOff x="0" y="0"/>
          <a:chExt cx="0" cy="0"/>
        </a:xfrm>
      </p:grpSpPr>
      <p:sp>
        <p:nvSpPr>
          <p:cNvPr id="2" name="Rectangle 2"/>
          <p:cNvSpPr>
            <a:spLocks noGrp="1"/>
          </p:cNvSpPr>
          <p:nvPr>
            <p:ph type="title" hasCustomPrompt="1"/>
          </p:nvPr>
        </p:nvSpPr>
        <p:spPr/>
        <p:txBody>
          <a:bodyPr/>
          <a:lstStyle/>
          <a:p>
            <a:r>
              <a:rPr lang="fr-FR"/>
              <a:t>Cliquer ici pour modifier le style du titre du masque</a:t>
            </a:r>
          </a:p>
        </p:txBody>
      </p:sp>
      <p:sp>
        <p:nvSpPr>
          <p:cNvPr id="3" name="Rectangle 3"/>
          <p:cNvSpPr>
            <a:spLocks noGrp="1"/>
          </p:cNvSpPr>
          <p:nvPr>
            <p:ph type="body" sz="half" idx="1"/>
          </p:nvPr>
        </p:nvSpPr>
        <p:spPr>
          <a:xfrm>
            <a:off x="609600" y="1600201"/>
            <a:ext cx="5384800" cy="452596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p:cNvSpPr>
          <p:nvPr>
            <p:ph type="body" sz="half" idx="2"/>
          </p:nvPr>
        </p:nvSpPr>
        <p:spPr>
          <a:xfrm>
            <a:off x="6197600" y="1600201"/>
            <a:ext cx="5384800" cy="452596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5"/>
          <p:cNvSpPr>
            <a:spLocks noGrp="1"/>
          </p:cNvSpPr>
          <p:nvPr>
            <p:ph type="dt" sz="half" idx="10"/>
          </p:nvPr>
        </p:nvSpPr>
        <p:spPr/>
        <p:txBody>
          <a:bodyPr/>
          <a:lstStyle/>
          <a:p>
            <a:fld id="{7F011DB1-6A20-4FFA-9125-A0DB280BCA19}" type="datetimeFigureOut">
              <a:rPr lang="fr-FR" smtClean="0"/>
              <a:t>18/11/2021</a:t>
            </a:fld>
            <a:endParaRPr lang="fr-FR"/>
          </a:p>
        </p:txBody>
      </p:sp>
      <p:sp>
        <p:nvSpPr>
          <p:cNvPr id="6" name="Rectangle 6"/>
          <p:cNvSpPr>
            <a:spLocks noGrp="1"/>
          </p:cNvSpPr>
          <p:nvPr>
            <p:ph type="ftr" sz="quarter" idx="11"/>
          </p:nvPr>
        </p:nvSpPr>
        <p:spPr/>
        <p:txBody>
          <a:bodyPr/>
          <a:lstStyle/>
          <a:p>
            <a:endParaRPr lang="fr-FR"/>
          </a:p>
        </p:txBody>
      </p:sp>
      <p:sp>
        <p:nvSpPr>
          <p:cNvPr id="7" name="Rectangle 7"/>
          <p:cNvSpPr>
            <a:spLocks noGrp="1"/>
          </p:cNvSpPr>
          <p:nvPr>
            <p:ph type="sldNum" sz="quarter" idx="12"/>
          </p:nvPr>
        </p:nvSpPr>
        <p:spPr/>
        <p:txBody>
          <a:bodyPr/>
          <a:lstStyle/>
          <a:p>
            <a:fld id="{C77BC0EC-C53F-4BCC-AF4E-739B52C2EF9F}" type="slidenum">
              <a:rPr lang="fr-FR" smtClean="0"/>
              <a:t>‹N°›</a:t>
            </a:fld>
            <a:endParaRPr lang="fr-FR"/>
          </a:p>
        </p:txBody>
      </p:sp>
    </p:spTree>
    <p:extLst>
      <p:ext uri="{BB962C8B-B14F-4D97-AF65-F5344CB8AC3E}">
        <p14:creationId xmlns:p14="http://schemas.microsoft.com/office/powerpoint/2010/main" val="2159476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lang="fr-FR"/>
              <a:t>Cliquer ici pour modifier le style du titre du masque</a:t>
            </a:r>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a:r>
              <a:rPr lang="fr-FR"/>
              <a:t>Cliquer ici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a:p>
            <a:pPr lvl="5"/>
            <a:r>
              <a:rPr lang="fr-FR"/>
              <a:t>Sixième niveau</a:t>
            </a:r>
          </a:p>
          <a:p>
            <a:pPr lvl="6"/>
            <a:r>
              <a:rPr lang="fr-FR"/>
              <a:t>Septième niveau</a:t>
            </a:r>
          </a:p>
          <a:p>
            <a:pPr lvl="7"/>
            <a:r>
              <a:rPr lang="fr-FR"/>
              <a:t>Huitième niveau</a:t>
            </a:r>
          </a:p>
          <a:p>
            <a:pPr lvl="8"/>
            <a:r>
              <a:rPr lang="fr-FR"/>
              <a:t>Neuvième niveau</a:t>
            </a:r>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latinLnBrk="0">
              <a:defRPr lang="fr-FR" sz="1400">
                <a:solidFill>
                  <a:schemeClr val="tx2"/>
                </a:solidFill>
              </a:defRPr>
            </a:lvl1pPr>
          </a:lstStyle>
          <a:p>
            <a:fld id="{7F011DB1-6A20-4FFA-9125-A0DB280BCA19}" type="datetimeFigureOut">
              <a:rPr lang="fr-FR" smtClean="0"/>
              <a:t>18/11/2021</a:t>
            </a:fld>
            <a:endParaRPr lang="fr-FR"/>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latinLnBrk="0">
              <a:defRPr lang="fr-FR" sz="1400">
                <a:solidFill>
                  <a:schemeClr val="tx2"/>
                </a:solidFill>
              </a:defRPr>
            </a:lvl1pPr>
          </a:lstStyle>
          <a:p>
            <a:endParaRPr lang="fr-FR"/>
          </a:p>
        </p:txBody>
      </p:sp>
      <p:sp>
        <p:nvSpPr>
          <p:cNvPr id="7" name="Rectangle 6"/>
          <p:cNvSpPr/>
          <p:nvPr/>
        </p:nvSpPr>
        <p:spPr>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sz="1800"/>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sz="1800"/>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sz="1800"/>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latinLnBrk="0">
              <a:defRPr lang="fr-FR" sz="1400" b="1">
                <a:solidFill>
                  <a:srgbClr val="FFFFFF"/>
                </a:solidFill>
              </a:defRPr>
            </a:lvl1pPr>
          </a:lstStyle>
          <a:p>
            <a:fld id="{C77BC0EC-C53F-4BCC-AF4E-739B52C2EF9F}" type="slidenum">
              <a:rPr lang="fr-FR" smtClean="0"/>
              <a:t>‹N°›</a:t>
            </a:fld>
            <a:endParaRPr lang="fr-FR"/>
          </a:p>
        </p:txBody>
      </p:sp>
    </p:spTree>
    <p:extLst>
      <p:ext uri="{BB962C8B-B14F-4D97-AF65-F5344CB8AC3E}">
        <p14:creationId xmlns:p14="http://schemas.microsoft.com/office/powerpoint/2010/main" val="1847111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l" rtl="0" eaLnBrk="1" latinLnBrk="0" hangingPunct="1">
        <a:spcBef>
          <a:spcPct val="0"/>
        </a:spcBef>
        <a:buNone/>
        <a:defRPr lang="fr-FR" sz="4400" kern="1200">
          <a:solidFill>
            <a:schemeClr val="tx2"/>
          </a:solidFill>
          <a:effectLst>
            <a:outerShdw blurRad="50800" dist="38100" dir="2700000" algn="tl" rotWithShape="0">
              <a:prstClr val="black">
                <a:alpha val="40000"/>
              </a:prstClr>
            </a:outerShdw>
          </a:effectLst>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lang="fr-F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lang="fr-F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lang="fr-F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lang="fr-F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lang="fr-F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lang="fr-F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lang="fr-F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lang="fr-F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lang="fr-FR" sz="1800" kern="1200" baseline="0">
          <a:solidFill>
            <a:schemeClr val="tx1"/>
          </a:solidFill>
          <a:latin typeface="+mn-lt"/>
          <a:ea typeface="+mn-ea"/>
          <a:cs typeface="+mn-cs"/>
        </a:defRPr>
      </a:lvl9pPr>
    </p:bodyStyle>
    <p:otherStyle>
      <a:lvl1pPr marL="0" algn="l" rtl="0" eaLnBrk="1" latinLnBrk="0" hangingPunct="1">
        <a:defRPr lang="fr-FR" kern="1200">
          <a:solidFill>
            <a:schemeClr val="tx1"/>
          </a:solidFill>
          <a:latin typeface="+mn-lt"/>
          <a:ea typeface="+mn-ea"/>
          <a:cs typeface="+mn-cs"/>
        </a:defRPr>
      </a:lvl1pPr>
      <a:lvl2pPr marL="457200" algn="l" rtl="0" eaLnBrk="1" hangingPunct="1">
        <a:defRPr lang="fr-FR" kern="1200">
          <a:solidFill>
            <a:schemeClr val="tx1"/>
          </a:solidFill>
          <a:latin typeface="+mn-lt"/>
          <a:ea typeface="+mn-ea"/>
          <a:cs typeface="+mn-cs"/>
        </a:defRPr>
      </a:lvl2pPr>
      <a:lvl3pPr marL="914400" algn="l" rtl="0" eaLnBrk="1" hangingPunct="1">
        <a:defRPr lang="fr-FR" kern="1200">
          <a:solidFill>
            <a:schemeClr val="tx1"/>
          </a:solidFill>
          <a:latin typeface="+mn-lt"/>
          <a:ea typeface="+mn-ea"/>
          <a:cs typeface="+mn-cs"/>
        </a:defRPr>
      </a:lvl3pPr>
      <a:lvl4pPr marL="1371600" algn="l" rtl="0" eaLnBrk="1" hangingPunct="1">
        <a:defRPr lang="fr-FR" kern="1200">
          <a:solidFill>
            <a:schemeClr val="tx1"/>
          </a:solidFill>
          <a:latin typeface="+mn-lt"/>
          <a:ea typeface="+mn-ea"/>
          <a:cs typeface="+mn-cs"/>
        </a:defRPr>
      </a:lvl4pPr>
      <a:lvl5pPr marL="1828800" algn="l" rtl="0" eaLnBrk="1" hangingPunct="1">
        <a:defRPr lang="fr-FR" kern="1200">
          <a:solidFill>
            <a:schemeClr val="tx1"/>
          </a:solidFill>
          <a:latin typeface="+mn-lt"/>
          <a:ea typeface="+mn-ea"/>
          <a:cs typeface="+mn-cs"/>
        </a:defRPr>
      </a:lvl5pPr>
      <a:lvl6pPr marL="2286000" algn="l" rtl="0" eaLnBrk="1" hangingPunct="1">
        <a:defRPr lang="fr-FR" kern="1200">
          <a:solidFill>
            <a:schemeClr val="tx1"/>
          </a:solidFill>
          <a:latin typeface="+mn-lt"/>
          <a:ea typeface="+mn-ea"/>
          <a:cs typeface="+mn-cs"/>
        </a:defRPr>
      </a:lvl6pPr>
      <a:lvl7pPr marL="2743200" algn="l" rtl="0" eaLnBrk="1" hangingPunct="1">
        <a:defRPr lang="fr-FR" kern="1200">
          <a:solidFill>
            <a:schemeClr val="tx1"/>
          </a:solidFill>
          <a:latin typeface="+mn-lt"/>
          <a:ea typeface="+mn-ea"/>
          <a:cs typeface="+mn-cs"/>
        </a:defRPr>
      </a:lvl7pPr>
      <a:lvl8pPr marL="3200400" algn="l" rtl="0" eaLnBrk="1" hangingPunct="1">
        <a:defRPr lang="fr-FR" kern="1200">
          <a:solidFill>
            <a:schemeClr val="tx1"/>
          </a:solidFill>
          <a:latin typeface="+mn-lt"/>
          <a:ea typeface="+mn-ea"/>
          <a:cs typeface="+mn-cs"/>
        </a:defRPr>
      </a:lvl8pPr>
      <a:lvl9pPr marL="3657600" algn="l" rtl="0" eaLnBrk="1" hangingPunct="1">
        <a:defRPr lang="fr-F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2263" y="805218"/>
            <a:ext cx="11122925" cy="4080681"/>
          </a:xfrm>
        </p:spPr>
        <p:txBody>
          <a:bodyPr anchor="ctr">
            <a:noAutofit/>
          </a:bodyPr>
          <a:lstStyle/>
          <a:p>
            <a:pPr algn="ctr"/>
            <a:r>
              <a:rPr lang="fr-FR" b="1" cap="none" dirty="0" smtClean="0">
                <a:solidFill>
                  <a:srgbClr val="FFFF00"/>
                </a:solidFill>
                <a:effectLst/>
              </a:rPr>
              <a:t>UE: Planification, gestion, suivi et évaluation des programmes et projets de </a:t>
            </a:r>
            <a:r>
              <a:rPr lang="fr-FR" b="1" cap="none" dirty="0" smtClean="0">
                <a:solidFill>
                  <a:srgbClr val="FFFF00"/>
                </a:solidFill>
                <a:effectLst/>
              </a:rPr>
              <a:t>santé</a:t>
            </a:r>
            <a:r>
              <a:rPr lang="fr-FR" b="1" cap="none" dirty="0" smtClean="0">
                <a:effectLst/>
              </a:rPr>
              <a:t/>
            </a:r>
            <a:br>
              <a:rPr lang="fr-FR" b="1" cap="none" dirty="0" smtClean="0">
                <a:effectLst/>
              </a:rPr>
            </a:br>
            <a:endParaRPr lang="fr-FR" cap="none" dirty="0"/>
          </a:p>
        </p:txBody>
      </p:sp>
      <p:sp>
        <p:nvSpPr>
          <p:cNvPr id="3" name="Sous-titre 2"/>
          <p:cNvSpPr>
            <a:spLocks noGrp="1"/>
          </p:cNvSpPr>
          <p:nvPr>
            <p:ph type="subTitle" idx="1"/>
          </p:nvPr>
        </p:nvSpPr>
        <p:spPr/>
        <p:txBody>
          <a:bodyPr/>
          <a:lstStyle/>
          <a:p>
            <a:pPr algn="ctr"/>
            <a:r>
              <a:rPr lang="fr-FR" b="1" dirty="0" smtClean="0"/>
              <a:t>Professeur Laurent T. OUEDRAOGO</a:t>
            </a:r>
            <a:endParaRPr lang="fr-FR" b="1" dirty="0"/>
          </a:p>
        </p:txBody>
      </p:sp>
      <p:pic>
        <p:nvPicPr>
          <p:cNvPr id="4" name="Image 3"/>
          <p:cNvPicPr>
            <a:picLocks noChangeAspect="1"/>
          </p:cNvPicPr>
          <p:nvPr/>
        </p:nvPicPr>
        <p:blipFill>
          <a:blip r:embed="rId2"/>
          <a:stretch>
            <a:fillRect/>
          </a:stretch>
        </p:blipFill>
        <p:spPr>
          <a:xfrm>
            <a:off x="4899546" y="0"/>
            <a:ext cx="1583140" cy="1219200"/>
          </a:xfrm>
          <a:prstGeom prst="rect">
            <a:avLst/>
          </a:prstGeom>
        </p:spPr>
      </p:pic>
    </p:spTree>
    <p:extLst>
      <p:ext uri="{BB962C8B-B14F-4D97-AF65-F5344CB8AC3E}">
        <p14:creationId xmlns:p14="http://schemas.microsoft.com/office/powerpoint/2010/main" val="3102329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Définitions de concepts</a:t>
            </a:r>
            <a:endParaRPr lang="fr-FR" dirty="0"/>
          </a:p>
        </p:txBody>
      </p:sp>
      <p:sp>
        <p:nvSpPr>
          <p:cNvPr id="3" name="Espace réservé du texte 2"/>
          <p:cNvSpPr>
            <a:spLocks noGrp="1"/>
          </p:cNvSpPr>
          <p:nvPr>
            <p:ph type="body" idx="1"/>
          </p:nvPr>
        </p:nvSpPr>
        <p:spPr>
          <a:xfrm>
            <a:off x="816864" y="1600199"/>
            <a:ext cx="10871200" cy="5114500"/>
          </a:xfrm>
        </p:spPr>
        <p:txBody>
          <a:bodyPr>
            <a:normAutofit fontScale="92500" lnSpcReduction="10000"/>
          </a:bodyPr>
          <a:lstStyle/>
          <a:p>
            <a:r>
              <a:rPr lang="fr-FR" sz="3100" b="1" i="1" dirty="0"/>
              <a:t>Besoin</a:t>
            </a:r>
            <a:endParaRPr lang="fr-FR" sz="3100" dirty="0"/>
          </a:p>
          <a:p>
            <a:pPr lvl="1"/>
            <a:r>
              <a:rPr lang="fr-FR" sz="2900" dirty="0"/>
              <a:t>Ce qui est indispensable. </a:t>
            </a:r>
            <a:endParaRPr lang="fr-FR" sz="2900" dirty="0" smtClean="0"/>
          </a:p>
          <a:p>
            <a:pPr lvl="1"/>
            <a:r>
              <a:rPr lang="fr-FR" sz="2900" dirty="0" smtClean="0"/>
              <a:t>C’est </a:t>
            </a:r>
            <a:r>
              <a:rPr lang="fr-FR" sz="2900" dirty="0"/>
              <a:t>la nécessité, pour un individu, de répondre aux </a:t>
            </a:r>
            <a:r>
              <a:rPr lang="fr-FR" sz="2900" dirty="0" smtClean="0"/>
              <a:t>états physiologiques </a:t>
            </a:r>
            <a:r>
              <a:rPr lang="fr-FR" sz="2900" dirty="0"/>
              <a:t>et psychologiques qu'il ressent. </a:t>
            </a:r>
            <a:endParaRPr lang="fr-FR" sz="2500" dirty="0"/>
          </a:p>
          <a:p>
            <a:r>
              <a:rPr lang="fr-FR" sz="3100" b="1" i="1" dirty="0"/>
              <a:t>Besoin de santé</a:t>
            </a:r>
            <a:endParaRPr lang="fr-FR" sz="3100" dirty="0"/>
          </a:p>
          <a:p>
            <a:pPr lvl="1"/>
            <a:r>
              <a:rPr lang="fr-FR" sz="2900" dirty="0"/>
              <a:t>En santé publique, le </a:t>
            </a:r>
            <a:r>
              <a:rPr lang="fr-FR" sz="2900" b="1" dirty="0"/>
              <a:t>« besoin de santé »</a:t>
            </a:r>
            <a:r>
              <a:rPr lang="fr-FR" sz="2900" dirty="0"/>
              <a:t> est défini comme l’écart entre un état de santé constaté et un état de santé souhaité par la collectivité ou les pouvoirs publics. </a:t>
            </a:r>
            <a:endParaRPr lang="fr-FR" sz="2900" dirty="0" smtClean="0"/>
          </a:p>
          <a:p>
            <a:pPr lvl="1"/>
            <a:r>
              <a:rPr lang="fr-FR" sz="2900" dirty="0" smtClean="0"/>
              <a:t>La </a:t>
            </a:r>
            <a:r>
              <a:rPr lang="fr-FR" sz="2900" dirty="0"/>
              <a:t>notion de besoin de santé est une notion de santé publique et va au-delà de l’individu. </a:t>
            </a:r>
            <a:endParaRPr lang="fr-FR" sz="2900" dirty="0" smtClean="0"/>
          </a:p>
          <a:p>
            <a:pPr lvl="1"/>
            <a:r>
              <a:rPr lang="fr-FR" sz="2900" dirty="0" smtClean="0"/>
              <a:t>Un </a:t>
            </a:r>
            <a:r>
              <a:rPr lang="fr-FR" sz="2900" dirty="0"/>
              <a:t>besoin de santé non satisfait conduit à l’apparition d’un problème de santé.  </a:t>
            </a:r>
            <a:endParaRPr lang="fr-FR" dirty="0"/>
          </a:p>
        </p:txBody>
      </p:sp>
    </p:spTree>
    <p:extLst>
      <p:ext uri="{BB962C8B-B14F-4D97-AF65-F5344CB8AC3E}">
        <p14:creationId xmlns:p14="http://schemas.microsoft.com/office/powerpoint/2010/main" val="3848862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Définitions de concepts</a:t>
            </a:r>
            <a:endParaRPr lang="fr-FR" dirty="0"/>
          </a:p>
        </p:txBody>
      </p:sp>
      <p:sp>
        <p:nvSpPr>
          <p:cNvPr id="3" name="Espace réservé du texte 2"/>
          <p:cNvSpPr>
            <a:spLocks noGrp="1"/>
          </p:cNvSpPr>
          <p:nvPr>
            <p:ph type="body" idx="1"/>
          </p:nvPr>
        </p:nvSpPr>
        <p:spPr>
          <a:xfrm>
            <a:off x="816864" y="1600200"/>
            <a:ext cx="10871200" cy="5046260"/>
          </a:xfrm>
        </p:spPr>
        <p:txBody>
          <a:bodyPr>
            <a:normAutofit/>
          </a:bodyPr>
          <a:lstStyle/>
          <a:p>
            <a:r>
              <a:rPr lang="fr-FR" sz="3000" b="1" i="1" dirty="0"/>
              <a:t>Besoin normatif</a:t>
            </a:r>
            <a:endParaRPr lang="fr-FR" sz="3000" dirty="0"/>
          </a:p>
          <a:p>
            <a:pPr lvl="1"/>
            <a:r>
              <a:rPr lang="fr-FR" sz="2900" dirty="0"/>
              <a:t>C’est le besoin défini par le professionnel de santé, l’expert, l’administrateur, par rapport à une certaine </a:t>
            </a:r>
            <a:r>
              <a:rPr lang="fr-FR" sz="2900" b="1" dirty="0"/>
              <a:t>norme</a:t>
            </a:r>
            <a:r>
              <a:rPr lang="fr-FR" sz="2900" dirty="0"/>
              <a:t> de désirabilité ou d’optimalité. </a:t>
            </a:r>
            <a:endParaRPr lang="fr-FR" sz="2900" dirty="0" smtClean="0"/>
          </a:p>
          <a:p>
            <a:pPr lvl="1"/>
            <a:r>
              <a:rPr lang="fr-FR" sz="2900" dirty="0" smtClean="0"/>
              <a:t>Ce </a:t>
            </a:r>
            <a:r>
              <a:rPr lang="fr-FR" sz="2900" dirty="0"/>
              <a:t>besoin reflète l’état actuel des connaissances et des valeurs de ceux par qui il est </a:t>
            </a:r>
            <a:r>
              <a:rPr lang="fr-FR" sz="2900" dirty="0" smtClean="0"/>
              <a:t>déterminé</a:t>
            </a:r>
          </a:p>
          <a:p>
            <a:pPr lvl="1"/>
            <a:endParaRPr lang="fr-FR" sz="2500" dirty="0"/>
          </a:p>
          <a:p>
            <a:r>
              <a:rPr lang="fr-FR" sz="3200" b="1" i="1" dirty="0" smtClean="0"/>
              <a:t>Besoin </a:t>
            </a:r>
            <a:r>
              <a:rPr lang="fr-FR" sz="3200" b="1" i="1" dirty="0"/>
              <a:t>ressenti</a:t>
            </a:r>
            <a:endParaRPr lang="fr-FR" sz="2800" dirty="0"/>
          </a:p>
          <a:p>
            <a:pPr lvl="1"/>
            <a:r>
              <a:rPr lang="fr-FR" sz="2900" dirty="0"/>
              <a:t>C’est la manifestation des perceptions qu’ont les gens par rapport à leur état de santé ou à ce qu’ils désirent comme services de santé.</a:t>
            </a:r>
            <a:endParaRPr lang="fr-FR" dirty="0"/>
          </a:p>
        </p:txBody>
      </p:sp>
    </p:spTree>
    <p:extLst>
      <p:ext uri="{BB962C8B-B14F-4D97-AF65-F5344CB8AC3E}">
        <p14:creationId xmlns:p14="http://schemas.microsoft.com/office/powerpoint/2010/main" val="1837340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Définitions de concepts</a:t>
            </a:r>
            <a:endParaRPr lang="fr-FR" dirty="0"/>
          </a:p>
        </p:txBody>
      </p:sp>
      <p:sp>
        <p:nvSpPr>
          <p:cNvPr id="3" name="Espace réservé du texte 2"/>
          <p:cNvSpPr>
            <a:spLocks noGrp="1"/>
          </p:cNvSpPr>
          <p:nvPr>
            <p:ph type="body" idx="1"/>
          </p:nvPr>
        </p:nvSpPr>
        <p:spPr>
          <a:xfrm>
            <a:off x="816864" y="1600200"/>
            <a:ext cx="10871200" cy="5005316"/>
          </a:xfrm>
        </p:spPr>
        <p:txBody>
          <a:bodyPr>
            <a:normAutofit/>
          </a:bodyPr>
          <a:lstStyle/>
          <a:p>
            <a:r>
              <a:rPr lang="fr-FR" b="1" i="1" dirty="0"/>
              <a:t>Besoin exprimé</a:t>
            </a:r>
            <a:endParaRPr lang="fr-FR" dirty="0"/>
          </a:p>
          <a:p>
            <a:pPr lvl="1"/>
            <a:r>
              <a:rPr lang="fr-FR" dirty="0"/>
              <a:t>C’est un besoin ressenti qui aboutit à une démarche de recours à des services de </a:t>
            </a:r>
            <a:r>
              <a:rPr lang="fr-FR" dirty="0" smtClean="0"/>
              <a:t>santé</a:t>
            </a:r>
          </a:p>
          <a:p>
            <a:pPr lvl="1"/>
            <a:r>
              <a:rPr lang="fr-FR" dirty="0" smtClean="0"/>
              <a:t> </a:t>
            </a:r>
            <a:r>
              <a:rPr lang="fr-FR" dirty="0"/>
              <a:t>Ce besoin ne correspond pas nécessairement à l’ensemble des besoins de santé.</a:t>
            </a:r>
          </a:p>
          <a:p>
            <a:pPr marL="0" indent="0">
              <a:buNone/>
            </a:pPr>
            <a:r>
              <a:rPr lang="fr-FR" dirty="0"/>
              <a:t> </a:t>
            </a:r>
          </a:p>
          <a:p>
            <a:r>
              <a:rPr lang="fr-FR" b="1" i="1" dirty="0" smtClean="0"/>
              <a:t>Besoin </a:t>
            </a:r>
            <a:r>
              <a:rPr lang="fr-FR" b="1" i="1" dirty="0"/>
              <a:t>comparatif</a:t>
            </a:r>
            <a:endParaRPr lang="fr-FR" dirty="0"/>
          </a:p>
          <a:p>
            <a:pPr lvl="1"/>
            <a:r>
              <a:rPr lang="fr-FR" dirty="0"/>
              <a:t>C’est un besoin qu’un individu ou un groupe d’individus devrait avoir puisqu’il présente les mêmes caractéristiques qu’un individu ou un groupe pour qui le besoin a été identifié (exemple : vaccination, consultation prénatale</a:t>
            </a:r>
            <a:r>
              <a:rPr lang="fr-FR" dirty="0" smtClean="0"/>
              <a:t>).</a:t>
            </a:r>
            <a:endParaRPr lang="fr-FR" dirty="0"/>
          </a:p>
        </p:txBody>
      </p:sp>
    </p:spTree>
    <p:extLst>
      <p:ext uri="{BB962C8B-B14F-4D97-AF65-F5344CB8AC3E}">
        <p14:creationId xmlns:p14="http://schemas.microsoft.com/office/powerpoint/2010/main" val="82115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Définitions de concepts</a:t>
            </a:r>
            <a:endParaRPr lang="fr-FR" dirty="0"/>
          </a:p>
        </p:txBody>
      </p:sp>
      <p:sp>
        <p:nvSpPr>
          <p:cNvPr id="3" name="Espace réservé du texte 2"/>
          <p:cNvSpPr>
            <a:spLocks noGrp="1"/>
          </p:cNvSpPr>
          <p:nvPr>
            <p:ph type="body" idx="1"/>
          </p:nvPr>
        </p:nvSpPr>
        <p:spPr>
          <a:xfrm>
            <a:off x="816864" y="1600199"/>
            <a:ext cx="10871200" cy="5073555"/>
          </a:xfrm>
        </p:spPr>
        <p:txBody>
          <a:bodyPr>
            <a:normAutofit/>
          </a:bodyPr>
          <a:lstStyle/>
          <a:p>
            <a:r>
              <a:rPr lang="fr-FR" b="1" i="1" dirty="0"/>
              <a:t>1.5 Morbidité</a:t>
            </a:r>
            <a:endParaRPr lang="fr-FR" dirty="0"/>
          </a:p>
          <a:p>
            <a:pPr lvl="1"/>
            <a:r>
              <a:rPr lang="fr-FR" dirty="0" smtClean="0"/>
              <a:t>Expression </a:t>
            </a:r>
            <a:r>
              <a:rPr lang="fr-FR" dirty="0"/>
              <a:t>d’un déséquilibre physique, psychique ou mental plus ou moins profond.</a:t>
            </a:r>
          </a:p>
          <a:p>
            <a:pPr lvl="1"/>
            <a:r>
              <a:rPr lang="fr-FR" dirty="0"/>
              <a:t>En épidémiologie, le taux de morbidité mesure le nombre de personne malades au cours d’une période donnée rapporté à la population moyenne considérée au cours de cette période. </a:t>
            </a:r>
            <a:endParaRPr lang="fr-FR" dirty="0" smtClean="0"/>
          </a:p>
          <a:p>
            <a:pPr lvl="1"/>
            <a:r>
              <a:rPr lang="fr-FR" dirty="0" smtClean="0"/>
              <a:t>On </a:t>
            </a:r>
            <a:r>
              <a:rPr lang="fr-FR" dirty="0"/>
              <a:t>décrit plusieurs aspects de la morbidité au sein d’une population </a:t>
            </a:r>
            <a:endParaRPr lang="fr-FR" dirty="0" smtClean="0"/>
          </a:p>
          <a:p>
            <a:pPr marL="365760" lvl="1" indent="0">
              <a:buNone/>
            </a:pPr>
            <a:r>
              <a:rPr lang="fr-FR" dirty="0"/>
              <a:t> </a:t>
            </a:r>
          </a:p>
          <a:p>
            <a:r>
              <a:rPr lang="fr-FR" b="1" i="1" dirty="0" smtClean="0"/>
              <a:t>La </a:t>
            </a:r>
            <a:r>
              <a:rPr lang="fr-FR" b="1" i="1" dirty="0"/>
              <a:t>morbidité réelle</a:t>
            </a:r>
            <a:endParaRPr lang="fr-FR" dirty="0"/>
          </a:p>
          <a:p>
            <a:pPr lvl="1"/>
            <a:r>
              <a:rPr lang="fr-FR" dirty="0"/>
              <a:t>C’est l’ensemble des morbidités possibles au sein d’une population. Cette morbidité regroupe plusieurs types de morbidité</a:t>
            </a:r>
          </a:p>
        </p:txBody>
      </p:sp>
    </p:spTree>
    <p:extLst>
      <p:ext uri="{BB962C8B-B14F-4D97-AF65-F5344CB8AC3E}">
        <p14:creationId xmlns:p14="http://schemas.microsoft.com/office/powerpoint/2010/main" val="2249856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Définitions de concepts</a:t>
            </a:r>
            <a:endParaRPr lang="fr-FR" dirty="0"/>
          </a:p>
        </p:txBody>
      </p:sp>
      <p:sp>
        <p:nvSpPr>
          <p:cNvPr id="3" name="Espace réservé du texte 2"/>
          <p:cNvSpPr>
            <a:spLocks noGrp="1"/>
          </p:cNvSpPr>
          <p:nvPr>
            <p:ph type="body" idx="1"/>
          </p:nvPr>
        </p:nvSpPr>
        <p:spPr>
          <a:xfrm>
            <a:off x="816864" y="1600199"/>
            <a:ext cx="10871200" cy="5114499"/>
          </a:xfrm>
        </p:spPr>
        <p:txBody>
          <a:bodyPr>
            <a:normAutofit/>
          </a:bodyPr>
          <a:lstStyle/>
          <a:p>
            <a:r>
              <a:rPr lang="fr-FR" b="1" i="1" dirty="0" smtClean="0"/>
              <a:t>La </a:t>
            </a:r>
            <a:r>
              <a:rPr lang="fr-FR" b="1" i="1" dirty="0"/>
              <a:t>morbidité diagnostiquable</a:t>
            </a:r>
            <a:endParaRPr lang="fr-FR" dirty="0"/>
          </a:p>
          <a:p>
            <a:pPr lvl="1"/>
            <a:r>
              <a:rPr lang="fr-FR" dirty="0"/>
              <a:t>C’est l’ensemble des morbidités que les connaissances actuelles permettent de </a:t>
            </a:r>
            <a:r>
              <a:rPr lang="fr-FR" dirty="0" smtClean="0"/>
              <a:t>diagnostiquer</a:t>
            </a:r>
          </a:p>
          <a:p>
            <a:pPr lvl="1"/>
            <a:endParaRPr lang="fr-FR" dirty="0"/>
          </a:p>
          <a:p>
            <a:pPr marL="0" indent="0">
              <a:buNone/>
            </a:pPr>
            <a:r>
              <a:rPr lang="fr-FR" b="1" i="1" dirty="0" smtClean="0"/>
              <a:t>La </a:t>
            </a:r>
            <a:r>
              <a:rPr lang="fr-FR" b="1" i="1" dirty="0"/>
              <a:t>morbidité diagnostiquée</a:t>
            </a:r>
            <a:endParaRPr lang="fr-FR" dirty="0"/>
          </a:p>
          <a:p>
            <a:pPr lvl="1"/>
            <a:r>
              <a:rPr lang="fr-FR" dirty="0"/>
              <a:t>C’est la morbidité qui est effectivement mise en évidence par les structures sanitaires. </a:t>
            </a:r>
            <a:endParaRPr lang="fr-FR" dirty="0" smtClean="0"/>
          </a:p>
          <a:p>
            <a:pPr lvl="1"/>
            <a:r>
              <a:rPr lang="fr-FR" dirty="0" smtClean="0"/>
              <a:t>Elle </a:t>
            </a:r>
            <a:r>
              <a:rPr lang="fr-FR" dirty="0"/>
              <a:t>représente une part infime de la morbidité réelle.</a:t>
            </a:r>
          </a:p>
          <a:p>
            <a:pPr marL="0" indent="0">
              <a:buNone/>
            </a:pPr>
            <a:r>
              <a:rPr lang="fr-FR" dirty="0"/>
              <a:t> </a:t>
            </a:r>
          </a:p>
          <a:p>
            <a:endParaRPr lang="fr-FR" dirty="0"/>
          </a:p>
        </p:txBody>
      </p:sp>
    </p:spTree>
    <p:extLst>
      <p:ext uri="{BB962C8B-B14F-4D97-AF65-F5344CB8AC3E}">
        <p14:creationId xmlns:p14="http://schemas.microsoft.com/office/powerpoint/2010/main" val="2908464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Définitions de concepts</a:t>
            </a:r>
            <a:endParaRPr lang="fr-FR" dirty="0"/>
          </a:p>
        </p:txBody>
      </p:sp>
      <p:sp>
        <p:nvSpPr>
          <p:cNvPr id="3" name="Espace réservé du texte 2"/>
          <p:cNvSpPr>
            <a:spLocks noGrp="1"/>
          </p:cNvSpPr>
          <p:nvPr>
            <p:ph type="body" idx="1"/>
          </p:nvPr>
        </p:nvSpPr>
        <p:spPr>
          <a:xfrm>
            <a:off x="816864" y="1600200"/>
            <a:ext cx="10871200" cy="5046260"/>
          </a:xfrm>
        </p:spPr>
        <p:txBody>
          <a:bodyPr>
            <a:normAutofit lnSpcReduction="10000"/>
          </a:bodyPr>
          <a:lstStyle/>
          <a:p>
            <a:r>
              <a:rPr lang="fr-FR" b="1" i="1" dirty="0"/>
              <a:t>Morbidité perçue par l’entourage</a:t>
            </a:r>
            <a:endParaRPr lang="fr-FR" dirty="0"/>
          </a:p>
          <a:p>
            <a:pPr lvl="1"/>
            <a:r>
              <a:rPr lang="fr-FR" dirty="0"/>
              <a:t>C’est la morbidité que la collectivité reconnait. </a:t>
            </a:r>
          </a:p>
          <a:p>
            <a:pPr lvl="1"/>
            <a:r>
              <a:rPr lang="fr-FR" dirty="0"/>
              <a:t>À l’échelle individuelle, cette morbidité ne couvre pas ce que l’individu ressent.</a:t>
            </a:r>
          </a:p>
          <a:p>
            <a:r>
              <a:rPr lang="fr-FR" b="1" i="1" dirty="0" smtClean="0"/>
              <a:t>La </a:t>
            </a:r>
            <a:r>
              <a:rPr lang="fr-FR" b="1" i="1" dirty="0"/>
              <a:t>morbidité ressentie</a:t>
            </a:r>
            <a:endParaRPr lang="fr-FR" dirty="0"/>
          </a:p>
          <a:p>
            <a:pPr lvl="1"/>
            <a:r>
              <a:rPr lang="fr-FR" dirty="0"/>
              <a:t>C’est la morbidité que l’individu ressent. </a:t>
            </a:r>
            <a:endParaRPr lang="fr-FR" dirty="0" smtClean="0"/>
          </a:p>
          <a:p>
            <a:pPr lvl="1"/>
            <a:r>
              <a:rPr lang="fr-FR" dirty="0" smtClean="0"/>
              <a:t>Elle </a:t>
            </a:r>
            <a:r>
              <a:rPr lang="fr-FR" dirty="0"/>
              <a:t>couvre une partie de la morbidité réelle, de la morbidité diagnostiquable, de la morbidité diagnostiquée et de la morbidité perçue par l’entourage. </a:t>
            </a:r>
            <a:endParaRPr lang="fr-FR" dirty="0" smtClean="0"/>
          </a:p>
          <a:p>
            <a:pPr lvl="1"/>
            <a:r>
              <a:rPr lang="fr-FR" dirty="0" smtClean="0"/>
              <a:t>Lorsque </a:t>
            </a:r>
            <a:r>
              <a:rPr lang="fr-FR" dirty="0"/>
              <a:t>cette morbidité ressentie est exprimée, elle fait l’objet d’un recours aux soins. </a:t>
            </a:r>
            <a:endParaRPr lang="fr-FR" dirty="0" smtClean="0"/>
          </a:p>
          <a:p>
            <a:pPr lvl="1"/>
            <a:r>
              <a:rPr lang="fr-FR" dirty="0" smtClean="0"/>
              <a:t>Les </a:t>
            </a:r>
            <a:r>
              <a:rPr lang="fr-FR" dirty="0"/>
              <a:t>services de santé ne prennent en charge que la morbidité exprimée.</a:t>
            </a:r>
          </a:p>
          <a:p>
            <a:endParaRPr lang="fr-FR" dirty="0"/>
          </a:p>
        </p:txBody>
      </p:sp>
    </p:spTree>
    <p:extLst>
      <p:ext uri="{BB962C8B-B14F-4D97-AF65-F5344CB8AC3E}">
        <p14:creationId xmlns:p14="http://schemas.microsoft.com/office/powerpoint/2010/main" val="2127378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Définitions de concepts</a:t>
            </a:r>
            <a:endParaRPr lang="fr-FR" dirty="0"/>
          </a:p>
        </p:txBody>
      </p:sp>
      <p:grpSp>
        <p:nvGrpSpPr>
          <p:cNvPr id="4" name="Groupe 3"/>
          <p:cNvGrpSpPr/>
          <p:nvPr/>
        </p:nvGrpSpPr>
        <p:grpSpPr>
          <a:xfrm>
            <a:off x="1869743" y="1596788"/>
            <a:ext cx="8584441" cy="5145206"/>
            <a:chOff x="0" y="988825"/>
            <a:chExt cx="9254496" cy="5998791"/>
          </a:xfrm>
        </p:grpSpPr>
        <p:sp>
          <p:nvSpPr>
            <p:cNvPr id="5" name="Ellipse 4"/>
            <p:cNvSpPr/>
            <p:nvPr/>
          </p:nvSpPr>
          <p:spPr>
            <a:xfrm>
              <a:off x="3357554" y="1428736"/>
              <a:ext cx="2571768" cy="2428892"/>
            </a:xfrm>
            <a:prstGeom prst="ellipse">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a:p>
          </p:txBody>
        </p:sp>
        <p:sp>
          <p:nvSpPr>
            <p:cNvPr id="6" name="Ellipse 5"/>
            <p:cNvSpPr/>
            <p:nvPr/>
          </p:nvSpPr>
          <p:spPr>
            <a:xfrm>
              <a:off x="3643306" y="3143248"/>
              <a:ext cx="1928826" cy="1643074"/>
            </a:xfrm>
            <a:prstGeom prst="ellipse">
              <a:avLst/>
            </a:prstGeom>
            <a:noFill/>
            <a:ln w="285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a:p>
          </p:txBody>
        </p:sp>
        <p:sp>
          <p:nvSpPr>
            <p:cNvPr id="7" name="Ellipse 6"/>
            <p:cNvSpPr/>
            <p:nvPr/>
          </p:nvSpPr>
          <p:spPr>
            <a:xfrm>
              <a:off x="2071670" y="1785926"/>
              <a:ext cx="4857784" cy="4429156"/>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a:p>
          </p:txBody>
        </p:sp>
        <p:sp>
          <p:nvSpPr>
            <p:cNvPr id="8" name="Ellipse 7"/>
            <p:cNvSpPr/>
            <p:nvPr/>
          </p:nvSpPr>
          <p:spPr>
            <a:xfrm>
              <a:off x="2786050" y="2285992"/>
              <a:ext cx="3643338" cy="3429024"/>
            </a:xfrm>
            <a:prstGeom prst="ellipse">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a:p>
          </p:txBody>
        </p:sp>
        <p:sp>
          <p:nvSpPr>
            <p:cNvPr id="9" name="Ellipse 8"/>
            <p:cNvSpPr/>
            <p:nvPr/>
          </p:nvSpPr>
          <p:spPr>
            <a:xfrm>
              <a:off x="4857752" y="3000372"/>
              <a:ext cx="2000264" cy="1643074"/>
            </a:xfrm>
            <a:prstGeom prst="ellipse">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a:p>
          </p:txBody>
        </p:sp>
        <p:sp>
          <p:nvSpPr>
            <p:cNvPr id="10" name="ZoneTexte 7"/>
            <p:cNvSpPr txBox="1"/>
            <p:nvPr/>
          </p:nvSpPr>
          <p:spPr>
            <a:xfrm>
              <a:off x="6476798" y="988825"/>
              <a:ext cx="2286167" cy="1643082"/>
            </a:xfrm>
            <a:prstGeom prst="rect">
              <a:avLst/>
            </a:prstGeom>
            <a:noFill/>
            <a:ln>
              <a:solidFill>
                <a:srgbClr val="00B050"/>
              </a:solidFill>
            </a:ln>
          </p:spPr>
          <p:txBody>
            <a:bodyPr wrap="square" rtlCol="0">
              <a:noAutofit/>
            </a:bodyPr>
            <a:lstStyle/>
            <a:p>
              <a:pPr algn="ctr">
                <a:spcAft>
                  <a:spcPts val="0"/>
                </a:spcAft>
              </a:pPr>
              <a:r>
                <a:rPr lang="fr-FR" sz="1600" b="1" kern="120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Morbidité perçue par l’entourage</a:t>
              </a:r>
              <a:endParaRPr lang="fr-FR" sz="1200">
                <a:effectLst/>
                <a:latin typeface="Times New Roman" panose="02020603050405020304" pitchFamily="18" charset="0"/>
                <a:ea typeface="Times New Roman" panose="02020603050405020304" pitchFamily="18" charset="0"/>
              </a:endParaRPr>
            </a:p>
          </p:txBody>
        </p:sp>
        <p:sp>
          <p:nvSpPr>
            <p:cNvPr id="11" name="ZoneTexte 8"/>
            <p:cNvSpPr txBox="1"/>
            <p:nvPr/>
          </p:nvSpPr>
          <p:spPr>
            <a:xfrm>
              <a:off x="7286401" y="4000236"/>
              <a:ext cx="1968095" cy="1333295"/>
            </a:xfrm>
            <a:prstGeom prst="rect">
              <a:avLst/>
            </a:prstGeom>
            <a:noFill/>
            <a:ln>
              <a:solidFill>
                <a:schemeClr val="accent6">
                  <a:lumMod val="50000"/>
                </a:schemeClr>
              </a:solidFill>
            </a:ln>
          </p:spPr>
          <p:txBody>
            <a:bodyPr wrap="square" rtlCol="0">
              <a:noAutofit/>
            </a:bodyPr>
            <a:lstStyle/>
            <a:p>
              <a:pPr>
                <a:spcAft>
                  <a:spcPts val="0"/>
                </a:spcAft>
              </a:pPr>
              <a:r>
                <a:rPr lang="fr-FR" sz="1600" b="1" kern="1200">
                  <a:solidFill>
                    <a:srgbClr val="984806"/>
                  </a:solidFill>
                  <a:effectLst/>
                  <a:latin typeface="Calibri" panose="020F0502020204030204" pitchFamily="34" charset="0"/>
                  <a:ea typeface="Times New Roman" panose="02020603050405020304" pitchFamily="18" charset="0"/>
                  <a:cs typeface="Times New Roman" panose="02020603050405020304" pitchFamily="18" charset="0"/>
                </a:rPr>
                <a:t>Morbidité ressentie</a:t>
              </a:r>
              <a:endParaRPr lang="fr-FR" sz="1200">
                <a:effectLst/>
                <a:latin typeface="Times New Roman" panose="02020603050405020304" pitchFamily="18" charset="0"/>
                <a:ea typeface="Times New Roman" panose="02020603050405020304" pitchFamily="18" charset="0"/>
              </a:endParaRPr>
            </a:p>
          </p:txBody>
        </p:sp>
        <p:sp>
          <p:nvSpPr>
            <p:cNvPr id="12" name="ZoneTexte 9"/>
            <p:cNvSpPr txBox="1"/>
            <p:nvPr/>
          </p:nvSpPr>
          <p:spPr>
            <a:xfrm>
              <a:off x="7175012" y="5857431"/>
              <a:ext cx="1967322" cy="1130185"/>
            </a:xfrm>
            <a:prstGeom prst="rect">
              <a:avLst/>
            </a:prstGeom>
            <a:noFill/>
            <a:ln>
              <a:solidFill>
                <a:schemeClr val="tx1"/>
              </a:solidFill>
            </a:ln>
          </p:spPr>
          <p:txBody>
            <a:bodyPr wrap="square" rtlCol="0">
              <a:noAutofit/>
            </a:bodyPr>
            <a:lstStyle/>
            <a:p>
              <a:pPr>
                <a:spcAft>
                  <a:spcPts val="0"/>
                </a:spcAft>
              </a:pPr>
              <a:r>
                <a:rPr lang="fr-FR" sz="16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Morbidité réelle</a:t>
              </a:r>
              <a:endParaRPr lang="fr-FR" sz="1200">
                <a:effectLst/>
                <a:latin typeface="Times New Roman" panose="02020603050405020304" pitchFamily="18" charset="0"/>
                <a:ea typeface="Times New Roman" panose="02020603050405020304" pitchFamily="18" charset="0"/>
              </a:endParaRPr>
            </a:p>
          </p:txBody>
        </p:sp>
        <p:sp>
          <p:nvSpPr>
            <p:cNvPr id="13" name="ZoneTexte 10"/>
            <p:cNvSpPr txBox="1"/>
            <p:nvPr/>
          </p:nvSpPr>
          <p:spPr>
            <a:xfrm>
              <a:off x="28" y="5544021"/>
              <a:ext cx="2666486" cy="1246061"/>
            </a:xfrm>
            <a:prstGeom prst="rect">
              <a:avLst/>
            </a:prstGeom>
            <a:noFill/>
            <a:ln>
              <a:solidFill>
                <a:schemeClr val="accent6">
                  <a:lumMod val="75000"/>
                </a:schemeClr>
              </a:solidFill>
            </a:ln>
          </p:spPr>
          <p:txBody>
            <a:bodyPr wrap="square" rtlCol="0">
              <a:noAutofit/>
            </a:bodyPr>
            <a:lstStyle/>
            <a:p>
              <a:pPr>
                <a:spcAft>
                  <a:spcPts val="0"/>
                </a:spcAft>
              </a:pPr>
              <a:r>
                <a:rPr lang="fr-FR" sz="1600" b="1" kern="1200">
                  <a:solidFill>
                    <a:srgbClr val="E36C0A"/>
                  </a:solidFill>
                  <a:effectLst/>
                  <a:latin typeface="Calibri" panose="020F0502020204030204" pitchFamily="34" charset="0"/>
                  <a:ea typeface="Times New Roman" panose="02020603050405020304" pitchFamily="18" charset="0"/>
                  <a:cs typeface="Times New Roman" panose="02020603050405020304" pitchFamily="18" charset="0"/>
                </a:rPr>
                <a:t>Morbidité diagnostiquable</a:t>
              </a:r>
              <a:endParaRPr lang="fr-FR" sz="1200">
                <a:effectLst/>
                <a:latin typeface="Times New Roman" panose="02020603050405020304" pitchFamily="18" charset="0"/>
                <a:ea typeface="Times New Roman" panose="02020603050405020304" pitchFamily="18" charset="0"/>
              </a:endParaRPr>
            </a:p>
          </p:txBody>
        </p:sp>
        <p:sp>
          <p:nvSpPr>
            <p:cNvPr id="14" name="ZoneTexte 11"/>
            <p:cNvSpPr txBox="1"/>
            <p:nvPr/>
          </p:nvSpPr>
          <p:spPr>
            <a:xfrm>
              <a:off x="0" y="2214513"/>
              <a:ext cx="2214633" cy="1633442"/>
            </a:xfrm>
            <a:prstGeom prst="rect">
              <a:avLst/>
            </a:prstGeom>
            <a:noFill/>
            <a:ln>
              <a:solidFill>
                <a:srgbClr val="0070C0"/>
              </a:solidFill>
            </a:ln>
          </p:spPr>
          <p:txBody>
            <a:bodyPr wrap="square" rtlCol="0">
              <a:noAutofit/>
            </a:bodyPr>
            <a:lstStyle/>
            <a:p>
              <a:pPr>
                <a:spcAft>
                  <a:spcPts val="0"/>
                </a:spcAft>
              </a:pPr>
              <a:r>
                <a:rPr lang="fr-FR" sz="1600" b="1" kern="12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Morbidité </a:t>
              </a:r>
              <a:r>
                <a:rPr lang="fr-FR" sz="1400" b="1" kern="12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diagnostiquée</a:t>
              </a:r>
              <a:endParaRPr lang="fr-FR" sz="1200">
                <a:effectLst/>
                <a:latin typeface="Times New Roman" panose="02020603050405020304" pitchFamily="18" charset="0"/>
                <a:ea typeface="Times New Roman" panose="02020603050405020304" pitchFamily="18" charset="0"/>
              </a:endParaRPr>
            </a:p>
          </p:txBody>
        </p:sp>
        <p:cxnSp>
          <p:nvCxnSpPr>
            <p:cNvPr id="15" name="Connecteur droit avec flèche 14"/>
            <p:cNvCxnSpPr/>
            <p:nvPr/>
          </p:nvCxnSpPr>
          <p:spPr>
            <a:xfrm flipV="1">
              <a:off x="1714480" y="5214950"/>
              <a:ext cx="1500198" cy="357190"/>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2214546" y="2928934"/>
              <a:ext cx="1428760" cy="78581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rot="10800000" flipV="1">
              <a:off x="5715008" y="1643050"/>
              <a:ext cx="714380" cy="285752"/>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10800000">
              <a:off x="6786578" y="3714752"/>
              <a:ext cx="1071570" cy="285752"/>
            </a:xfrm>
            <a:prstGeom prst="straightConnector1">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10800000">
              <a:off x="6572264" y="5214950"/>
              <a:ext cx="1000132" cy="57150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08822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Définitions de concepts</a:t>
            </a:r>
            <a:endParaRPr lang="fr-FR" dirty="0"/>
          </a:p>
        </p:txBody>
      </p:sp>
      <p:sp>
        <p:nvSpPr>
          <p:cNvPr id="3" name="Espace réservé du texte 2"/>
          <p:cNvSpPr>
            <a:spLocks noGrp="1"/>
          </p:cNvSpPr>
          <p:nvPr>
            <p:ph type="body" idx="1"/>
          </p:nvPr>
        </p:nvSpPr>
        <p:spPr>
          <a:xfrm>
            <a:off x="816864" y="1600200"/>
            <a:ext cx="10871200" cy="5032612"/>
          </a:xfrm>
        </p:spPr>
        <p:txBody>
          <a:bodyPr>
            <a:normAutofit/>
          </a:bodyPr>
          <a:lstStyle/>
          <a:p>
            <a:r>
              <a:rPr lang="fr-FR" b="1" i="1" dirty="0" smtClean="0"/>
              <a:t>Le Plan</a:t>
            </a:r>
          </a:p>
          <a:p>
            <a:pPr lvl="1"/>
            <a:r>
              <a:rPr lang="fr-FR" dirty="0"/>
              <a:t>C’est un document issu d’un processus de planification qui contient les éléments suivants :</a:t>
            </a:r>
          </a:p>
          <a:p>
            <a:pPr lvl="2"/>
            <a:r>
              <a:rPr lang="fr-FR" sz="2400" dirty="0"/>
              <a:t>les problèmes </a:t>
            </a:r>
            <a:r>
              <a:rPr lang="fr-FR" sz="2400" dirty="0" smtClean="0"/>
              <a:t>prioritaires</a:t>
            </a:r>
            <a:endParaRPr lang="fr-FR" sz="2400" dirty="0"/>
          </a:p>
          <a:p>
            <a:pPr lvl="2"/>
            <a:r>
              <a:rPr lang="fr-FR" sz="2400" dirty="0"/>
              <a:t>les </a:t>
            </a:r>
            <a:r>
              <a:rPr lang="fr-FR" sz="2400" dirty="0" smtClean="0"/>
              <a:t>objectifs</a:t>
            </a:r>
            <a:endParaRPr lang="fr-FR" sz="2400" dirty="0"/>
          </a:p>
          <a:p>
            <a:pPr lvl="2"/>
            <a:r>
              <a:rPr lang="fr-FR" sz="2400" dirty="0"/>
              <a:t>les </a:t>
            </a:r>
            <a:r>
              <a:rPr lang="fr-FR" sz="2400" dirty="0" smtClean="0"/>
              <a:t>stratégies</a:t>
            </a:r>
            <a:endParaRPr lang="fr-FR" sz="2400" dirty="0"/>
          </a:p>
          <a:p>
            <a:pPr lvl="2"/>
            <a:r>
              <a:rPr lang="fr-FR" sz="2400" dirty="0"/>
              <a:t>les </a:t>
            </a:r>
            <a:r>
              <a:rPr lang="fr-FR" sz="2400" dirty="0" smtClean="0"/>
              <a:t>activités</a:t>
            </a:r>
            <a:endParaRPr lang="fr-FR" sz="2400" dirty="0"/>
          </a:p>
          <a:p>
            <a:pPr lvl="2"/>
            <a:r>
              <a:rPr lang="fr-FR" sz="2400" dirty="0"/>
              <a:t>les </a:t>
            </a:r>
            <a:r>
              <a:rPr lang="fr-FR" sz="2400" dirty="0" smtClean="0"/>
              <a:t>ressources</a:t>
            </a:r>
            <a:endParaRPr lang="fr-FR" sz="2400" dirty="0"/>
          </a:p>
          <a:p>
            <a:pPr lvl="2"/>
            <a:r>
              <a:rPr lang="fr-FR" sz="2400" dirty="0"/>
              <a:t>le </a:t>
            </a:r>
            <a:r>
              <a:rPr lang="fr-FR" sz="2400" dirty="0" smtClean="0"/>
              <a:t>calendrier</a:t>
            </a:r>
            <a:endParaRPr lang="fr-FR" sz="2400" dirty="0"/>
          </a:p>
          <a:p>
            <a:pPr lvl="2"/>
            <a:r>
              <a:rPr lang="fr-FR" sz="2400" dirty="0"/>
              <a:t>les indicateurs</a:t>
            </a:r>
          </a:p>
        </p:txBody>
      </p:sp>
    </p:spTree>
    <p:extLst>
      <p:ext uri="{BB962C8B-B14F-4D97-AF65-F5344CB8AC3E}">
        <p14:creationId xmlns:p14="http://schemas.microsoft.com/office/powerpoint/2010/main" val="2934363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Définitions de concepts</a:t>
            </a:r>
            <a:endParaRPr lang="fr-FR" dirty="0"/>
          </a:p>
        </p:txBody>
      </p:sp>
      <p:sp>
        <p:nvSpPr>
          <p:cNvPr id="3" name="Espace réservé du texte 2"/>
          <p:cNvSpPr>
            <a:spLocks noGrp="1"/>
          </p:cNvSpPr>
          <p:nvPr>
            <p:ph type="body" idx="1"/>
          </p:nvPr>
        </p:nvSpPr>
        <p:spPr>
          <a:xfrm>
            <a:off x="816864" y="2047164"/>
            <a:ext cx="10871200" cy="4079316"/>
          </a:xfrm>
        </p:spPr>
        <p:txBody>
          <a:bodyPr/>
          <a:lstStyle/>
          <a:p>
            <a:r>
              <a:rPr lang="fr-FR" dirty="0"/>
              <a:t>Il existe plusieurs types de plans : </a:t>
            </a:r>
          </a:p>
          <a:p>
            <a:pPr lvl="1">
              <a:lnSpc>
                <a:spcPct val="150000"/>
              </a:lnSpc>
            </a:pPr>
            <a:r>
              <a:rPr lang="fr-FR" dirty="0"/>
              <a:t>Plan stratégique (≥ 5 ans)</a:t>
            </a:r>
          </a:p>
          <a:p>
            <a:pPr lvl="1">
              <a:lnSpc>
                <a:spcPct val="150000"/>
              </a:lnSpc>
            </a:pPr>
            <a:r>
              <a:rPr lang="fr-FR" dirty="0"/>
              <a:t>Plan tactique (entre 2 et 4ans, souvent 3 ans)</a:t>
            </a:r>
          </a:p>
          <a:p>
            <a:pPr lvl="1">
              <a:lnSpc>
                <a:spcPct val="150000"/>
              </a:lnSpc>
            </a:pPr>
            <a:r>
              <a:rPr lang="fr-FR" dirty="0"/>
              <a:t>Plan opérationnel (1 an)</a:t>
            </a:r>
          </a:p>
        </p:txBody>
      </p:sp>
    </p:spTree>
    <p:extLst>
      <p:ext uri="{BB962C8B-B14F-4D97-AF65-F5344CB8AC3E}">
        <p14:creationId xmlns:p14="http://schemas.microsoft.com/office/powerpoint/2010/main" val="3551521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Définitions de concepts</a:t>
            </a:r>
            <a:endParaRPr lang="fr-FR" dirty="0"/>
          </a:p>
        </p:txBody>
      </p:sp>
      <p:sp>
        <p:nvSpPr>
          <p:cNvPr id="3" name="Espace réservé du texte 2"/>
          <p:cNvSpPr>
            <a:spLocks noGrp="1"/>
          </p:cNvSpPr>
          <p:nvPr>
            <p:ph type="body" idx="1"/>
          </p:nvPr>
        </p:nvSpPr>
        <p:spPr>
          <a:xfrm>
            <a:off x="816864" y="1600200"/>
            <a:ext cx="10871200" cy="5128146"/>
          </a:xfrm>
        </p:spPr>
        <p:txBody>
          <a:bodyPr>
            <a:normAutofit lnSpcReduction="10000"/>
          </a:bodyPr>
          <a:lstStyle/>
          <a:p>
            <a:r>
              <a:rPr lang="fr-FR" b="1" i="1" dirty="0"/>
              <a:t>Planification</a:t>
            </a:r>
            <a:endParaRPr lang="fr-FR" dirty="0"/>
          </a:p>
          <a:p>
            <a:pPr lvl="1"/>
            <a:r>
              <a:rPr lang="fr-FR" dirty="0" smtClean="0"/>
              <a:t>C’est </a:t>
            </a:r>
            <a:r>
              <a:rPr lang="fr-FR" dirty="0"/>
              <a:t>le fait d’envisager l’avenir et de s’organiser pour réaliser cet </a:t>
            </a:r>
            <a:r>
              <a:rPr lang="fr-FR" dirty="0" smtClean="0"/>
              <a:t>avenir</a:t>
            </a:r>
          </a:p>
          <a:p>
            <a:pPr lvl="1"/>
            <a:r>
              <a:rPr lang="fr-FR" dirty="0" smtClean="0"/>
              <a:t> </a:t>
            </a:r>
            <a:r>
              <a:rPr lang="fr-FR" dirty="0"/>
              <a:t>C’est fixer ce qu’on veut dans un délai donné et prévoir comment et avec quoi on va réaliser ces </a:t>
            </a:r>
            <a:r>
              <a:rPr lang="fr-FR" dirty="0" smtClean="0"/>
              <a:t>vœux </a:t>
            </a:r>
          </a:p>
          <a:p>
            <a:pPr lvl="1"/>
            <a:endParaRPr lang="fr-FR" dirty="0"/>
          </a:p>
          <a:p>
            <a:pPr lvl="1"/>
            <a:r>
              <a:rPr lang="fr-FR" dirty="0"/>
              <a:t>On peut résumer en disant que la planification est un processus d’élaboration d’un schéma (ou plan) indiquant les actions à mener pour obtenir un changement donné dans un délai déterminé.  Le plan doit préciser les objectifs visés, ainsi que les approches (stratégies) et les types d’activités et les ressources qui permettront d’y </a:t>
            </a:r>
            <a:r>
              <a:rPr lang="fr-FR" dirty="0" smtClean="0"/>
              <a:t>parvenir </a:t>
            </a:r>
          </a:p>
          <a:p>
            <a:pPr lvl="1"/>
            <a:endParaRPr lang="fr-FR" dirty="0" smtClean="0"/>
          </a:p>
          <a:p>
            <a:pPr lvl="1"/>
            <a:r>
              <a:rPr lang="fr-FR" dirty="0" smtClean="0"/>
              <a:t>La </a:t>
            </a:r>
            <a:r>
              <a:rPr lang="fr-FR" dirty="0"/>
              <a:t>planification est tournée vers l’action</a:t>
            </a:r>
          </a:p>
        </p:txBody>
      </p:sp>
    </p:spTree>
    <p:extLst>
      <p:ext uri="{BB962C8B-B14F-4D97-AF65-F5344CB8AC3E}">
        <p14:creationId xmlns:p14="http://schemas.microsoft.com/office/powerpoint/2010/main" val="3043261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Objectifs de l’UE</a:t>
            </a:r>
            <a:endParaRPr lang="fr-FR" b="1" dirty="0"/>
          </a:p>
        </p:txBody>
      </p:sp>
      <p:sp>
        <p:nvSpPr>
          <p:cNvPr id="3" name="Espace réservé du texte 2"/>
          <p:cNvSpPr>
            <a:spLocks noGrp="1"/>
          </p:cNvSpPr>
          <p:nvPr>
            <p:ph type="body" idx="1"/>
          </p:nvPr>
        </p:nvSpPr>
        <p:spPr/>
        <p:txBody>
          <a:bodyPr/>
          <a:lstStyle/>
          <a:p>
            <a:r>
              <a:rPr lang="fr-FR" b="1" dirty="0" smtClean="0"/>
              <a:t>Objectif général</a:t>
            </a:r>
          </a:p>
          <a:p>
            <a:pPr lvl="1"/>
            <a:r>
              <a:rPr lang="fr-FR" dirty="0"/>
              <a:t>Connaitre les fondamentaux de la planification sanitaire, de la gestion et suivi et évaluation des programmes et projets de </a:t>
            </a:r>
            <a:r>
              <a:rPr lang="fr-FR" dirty="0" smtClean="0"/>
              <a:t>santé</a:t>
            </a:r>
          </a:p>
          <a:p>
            <a:r>
              <a:rPr lang="fr-FR" b="1" dirty="0" smtClean="0"/>
              <a:t>Objectifs spécifique</a:t>
            </a:r>
          </a:p>
          <a:p>
            <a:pPr lvl="1"/>
            <a:r>
              <a:rPr lang="fr-FR" dirty="0"/>
              <a:t>Comprendre les principes de la planification sanitaire </a:t>
            </a:r>
          </a:p>
          <a:p>
            <a:pPr lvl="1"/>
            <a:r>
              <a:rPr lang="fr-FR" dirty="0"/>
              <a:t>Connaitre les concepts, les cadres et les outils de gestion, suivi-évaluation des programmes et projets de santé </a:t>
            </a:r>
          </a:p>
          <a:p>
            <a:pPr lvl="1"/>
            <a:r>
              <a:rPr lang="fr-FR" dirty="0"/>
              <a:t>Comprendre les systèmes d’information sanitaire </a:t>
            </a:r>
            <a:endParaRPr lang="fr-FR" dirty="0"/>
          </a:p>
        </p:txBody>
      </p:sp>
    </p:spTree>
    <p:extLst>
      <p:ext uri="{BB962C8B-B14F-4D97-AF65-F5344CB8AC3E}">
        <p14:creationId xmlns:p14="http://schemas.microsoft.com/office/powerpoint/2010/main" val="130899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dirty="0">
                <a:effectLst/>
              </a:rPr>
              <a:t>Principes de la planification sanitaire</a:t>
            </a:r>
            <a:r>
              <a:rPr lang="fr-FR" dirty="0">
                <a:effectLst/>
              </a:rPr>
              <a:t/>
            </a:r>
            <a:br>
              <a:rPr lang="fr-FR" dirty="0">
                <a:effectLst/>
              </a:rPr>
            </a:br>
            <a:endParaRPr lang="fr-FR" dirty="0"/>
          </a:p>
        </p:txBody>
      </p:sp>
      <p:sp>
        <p:nvSpPr>
          <p:cNvPr id="3" name="Espace réservé du texte 2"/>
          <p:cNvSpPr>
            <a:spLocks noGrp="1"/>
          </p:cNvSpPr>
          <p:nvPr>
            <p:ph type="body" idx="1"/>
          </p:nvPr>
        </p:nvSpPr>
        <p:spPr>
          <a:xfrm>
            <a:off x="816864" y="1600200"/>
            <a:ext cx="10871200" cy="5155442"/>
          </a:xfrm>
        </p:spPr>
        <p:txBody>
          <a:bodyPr>
            <a:normAutofit lnSpcReduction="10000"/>
          </a:bodyPr>
          <a:lstStyle/>
          <a:p>
            <a:r>
              <a:rPr lang="fr-FR" dirty="0"/>
              <a:t>Le premier principe est de préciser </a:t>
            </a:r>
            <a:r>
              <a:rPr lang="fr-FR" b="1" dirty="0"/>
              <a:t>le changement qu’on </a:t>
            </a:r>
            <a:r>
              <a:rPr lang="fr-FR" b="1" dirty="0" smtClean="0"/>
              <a:t>souhaite</a:t>
            </a:r>
          </a:p>
          <a:p>
            <a:endParaRPr lang="fr-FR" dirty="0" smtClean="0"/>
          </a:p>
          <a:p>
            <a:r>
              <a:rPr lang="fr-FR" dirty="0" smtClean="0"/>
              <a:t> </a:t>
            </a:r>
            <a:r>
              <a:rPr lang="fr-FR" dirty="0"/>
              <a:t>Ensuite il faut prendre en compte certains facteurs </a:t>
            </a:r>
            <a:r>
              <a:rPr lang="fr-FR" dirty="0" smtClean="0"/>
              <a:t>:</a:t>
            </a:r>
          </a:p>
          <a:p>
            <a:endParaRPr lang="fr-FR" dirty="0"/>
          </a:p>
          <a:p>
            <a:pPr lvl="1"/>
            <a:r>
              <a:rPr lang="fr-FR" dirty="0"/>
              <a:t>Qui seront affectés par ce changement (les clients, les prestataires, les autres acteurs) </a:t>
            </a:r>
            <a:r>
              <a:rPr lang="fr-FR" dirty="0" smtClean="0"/>
              <a:t>?</a:t>
            </a:r>
          </a:p>
          <a:p>
            <a:pPr lvl="1"/>
            <a:endParaRPr lang="fr-FR" dirty="0"/>
          </a:p>
          <a:p>
            <a:pPr lvl="1"/>
            <a:r>
              <a:rPr lang="fr-FR" dirty="0"/>
              <a:t>Quelles peuvent être les ressources supplémentaires nécessaires pour obtenir ce changement </a:t>
            </a:r>
            <a:r>
              <a:rPr lang="fr-FR" dirty="0" smtClean="0"/>
              <a:t>?</a:t>
            </a:r>
          </a:p>
          <a:p>
            <a:pPr lvl="1"/>
            <a:endParaRPr lang="fr-FR" dirty="0"/>
          </a:p>
          <a:p>
            <a:pPr lvl="1"/>
            <a:r>
              <a:rPr lang="fr-FR" dirty="0"/>
              <a:t>Quel pourrait être à long terme l’impact de ce changement ?</a:t>
            </a:r>
          </a:p>
          <a:p>
            <a:endParaRPr lang="fr-FR" dirty="0"/>
          </a:p>
        </p:txBody>
      </p:sp>
    </p:spTree>
    <p:extLst>
      <p:ext uri="{BB962C8B-B14F-4D97-AF65-F5344CB8AC3E}">
        <p14:creationId xmlns:p14="http://schemas.microsoft.com/office/powerpoint/2010/main" val="1568983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Principes de la planification sanitaire</a:t>
            </a:r>
            <a:endParaRPr lang="fr-FR" dirty="0"/>
          </a:p>
        </p:txBody>
      </p:sp>
      <p:sp>
        <p:nvSpPr>
          <p:cNvPr id="3" name="Espace réservé du texte 2"/>
          <p:cNvSpPr>
            <a:spLocks noGrp="1"/>
          </p:cNvSpPr>
          <p:nvPr>
            <p:ph type="body" idx="1"/>
          </p:nvPr>
        </p:nvSpPr>
        <p:spPr>
          <a:xfrm>
            <a:off x="816864" y="1600199"/>
            <a:ext cx="10871200" cy="5257801"/>
          </a:xfrm>
        </p:spPr>
        <p:txBody>
          <a:bodyPr>
            <a:normAutofit/>
          </a:bodyPr>
          <a:lstStyle/>
          <a:p>
            <a:r>
              <a:rPr lang="fr-FR" sz="3200" dirty="0"/>
              <a:t>La planification comporte 4 étapes avec des sous-étapes </a:t>
            </a:r>
            <a:r>
              <a:rPr lang="fr-FR" sz="3200" dirty="0" smtClean="0"/>
              <a:t>:</a:t>
            </a:r>
          </a:p>
          <a:p>
            <a:pPr lvl="1"/>
            <a:r>
              <a:rPr lang="fr-FR" sz="2900" b="1" dirty="0" smtClean="0"/>
              <a:t>Savoir </a:t>
            </a:r>
            <a:r>
              <a:rPr lang="fr-FR" sz="2900" b="1" dirty="0"/>
              <a:t>où nous sommes</a:t>
            </a:r>
            <a:r>
              <a:rPr lang="fr-FR" sz="2900" dirty="0"/>
              <a:t> :</a:t>
            </a:r>
          </a:p>
          <a:p>
            <a:pPr lvl="2"/>
            <a:r>
              <a:rPr lang="fr-FR" sz="2500" dirty="0"/>
              <a:t>Évaluation des besoins de la population (analyse de la situation)</a:t>
            </a:r>
          </a:p>
          <a:p>
            <a:pPr lvl="2"/>
            <a:r>
              <a:rPr lang="fr-FR" sz="2500" dirty="0"/>
              <a:t>Appréciation des ressources disponibles</a:t>
            </a:r>
          </a:p>
          <a:p>
            <a:pPr lvl="2"/>
            <a:r>
              <a:rPr lang="fr-FR" sz="2500" dirty="0"/>
              <a:t>Identifier les écarts (lacunes)</a:t>
            </a:r>
          </a:p>
          <a:p>
            <a:pPr lvl="2"/>
            <a:r>
              <a:rPr lang="fr-FR" sz="2500" dirty="0"/>
              <a:t>Déterminer les </a:t>
            </a:r>
            <a:r>
              <a:rPr lang="fr-FR" sz="2500" dirty="0" smtClean="0"/>
              <a:t>priorités</a:t>
            </a:r>
          </a:p>
          <a:p>
            <a:pPr lvl="2"/>
            <a:endParaRPr lang="fr-FR" sz="2500" dirty="0"/>
          </a:p>
          <a:p>
            <a:pPr lvl="1"/>
            <a:r>
              <a:rPr lang="fr-FR" sz="2900" b="1" dirty="0"/>
              <a:t>Déterminer où nous voulons aller</a:t>
            </a:r>
          </a:p>
          <a:p>
            <a:pPr lvl="2"/>
            <a:r>
              <a:rPr lang="fr-FR" sz="2500" dirty="0"/>
              <a:t>Détermination des objectifs</a:t>
            </a:r>
          </a:p>
          <a:p>
            <a:pPr lvl="2"/>
            <a:r>
              <a:rPr lang="fr-FR" sz="2500" dirty="0"/>
              <a:t>Détermination des stratégies</a:t>
            </a:r>
          </a:p>
          <a:p>
            <a:pPr lvl="2"/>
            <a:r>
              <a:rPr lang="fr-FR" sz="2600" dirty="0"/>
              <a:t>Détermination des ressources requises</a:t>
            </a:r>
            <a:endParaRPr lang="fr-FR" dirty="0"/>
          </a:p>
        </p:txBody>
      </p:sp>
    </p:spTree>
    <p:extLst>
      <p:ext uri="{BB962C8B-B14F-4D97-AF65-F5344CB8AC3E}">
        <p14:creationId xmlns:p14="http://schemas.microsoft.com/office/powerpoint/2010/main" val="3380029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Principes de la planification sanitaire</a:t>
            </a:r>
            <a:endParaRPr lang="fr-FR" dirty="0"/>
          </a:p>
        </p:txBody>
      </p:sp>
      <p:sp>
        <p:nvSpPr>
          <p:cNvPr id="3" name="Espace réservé du texte 2"/>
          <p:cNvSpPr>
            <a:spLocks noGrp="1"/>
          </p:cNvSpPr>
          <p:nvPr>
            <p:ph type="body" idx="1"/>
          </p:nvPr>
        </p:nvSpPr>
        <p:spPr/>
        <p:txBody>
          <a:bodyPr/>
          <a:lstStyle/>
          <a:p>
            <a:pPr lvl="1"/>
            <a:r>
              <a:rPr lang="fr-FR" sz="2900" b="1" dirty="0"/>
              <a:t>Mettre en œuvre le plan</a:t>
            </a:r>
          </a:p>
          <a:p>
            <a:pPr lvl="2"/>
            <a:r>
              <a:rPr lang="fr-FR" sz="2500" dirty="0"/>
              <a:t>Analyse de la faisabilité des stratégies</a:t>
            </a:r>
          </a:p>
          <a:p>
            <a:pPr lvl="2"/>
            <a:r>
              <a:rPr lang="fr-FR" sz="2500" dirty="0"/>
              <a:t>Surveillance de l’exécution des activités</a:t>
            </a:r>
          </a:p>
          <a:p>
            <a:pPr lvl="2"/>
            <a:r>
              <a:rPr lang="fr-FR" sz="2500" dirty="0"/>
              <a:t>Identification et correction des difficultés rencontrées et des solutions appropriées pour les </a:t>
            </a:r>
            <a:r>
              <a:rPr lang="fr-FR" sz="2500" dirty="0" smtClean="0"/>
              <a:t>corriger</a:t>
            </a:r>
          </a:p>
          <a:p>
            <a:pPr lvl="2"/>
            <a:endParaRPr lang="fr-FR" sz="2500" dirty="0"/>
          </a:p>
          <a:p>
            <a:pPr lvl="1"/>
            <a:r>
              <a:rPr lang="fr-FR" sz="2900" b="1" dirty="0"/>
              <a:t>Évaluer le plan</a:t>
            </a:r>
          </a:p>
          <a:p>
            <a:pPr lvl="2"/>
            <a:r>
              <a:rPr lang="fr-FR" sz="2500" dirty="0"/>
              <a:t>Voir si nous sommes parvenus là où nous voulions aller (atteinte des objectifs)</a:t>
            </a:r>
          </a:p>
          <a:p>
            <a:pPr lvl="2"/>
            <a:r>
              <a:rPr lang="fr-FR" sz="2500" dirty="0"/>
              <a:t>Apprécier si une telle intervention peut être répliquer ailleurs </a:t>
            </a:r>
          </a:p>
          <a:p>
            <a:endParaRPr lang="fr-FR" dirty="0"/>
          </a:p>
        </p:txBody>
      </p:sp>
    </p:spTree>
    <p:extLst>
      <p:ext uri="{BB962C8B-B14F-4D97-AF65-F5344CB8AC3E}">
        <p14:creationId xmlns:p14="http://schemas.microsoft.com/office/powerpoint/2010/main" val="1793161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Line 16"/>
          <p:cNvSpPr>
            <a:spLocks noChangeShapeType="1"/>
          </p:cNvSpPr>
          <p:nvPr/>
        </p:nvSpPr>
        <p:spPr bwMode="auto">
          <a:xfrm>
            <a:off x="6485504" y="3613127"/>
            <a:ext cx="2000251" cy="2383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0" name="Line 18"/>
          <p:cNvSpPr>
            <a:spLocks noChangeShapeType="1"/>
          </p:cNvSpPr>
          <p:nvPr/>
        </p:nvSpPr>
        <p:spPr bwMode="auto">
          <a:xfrm>
            <a:off x="6756968" y="5653088"/>
            <a:ext cx="152194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 name="Titre 1"/>
          <p:cNvSpPr txBox="1">
            <a:spLocks/>
          </p:cNvSpPr>
          <p:nvPr/>
        </p:nvSpPr>
        <p:spPr>
          <a:xfrm>
            <a:off x="504968" y="279400"/>
            <a:ext cx="11368584" cy="1000125"/>
          </a:xfrm>
          <a:prstGeom prst="rect">
            <a:avLst/>
          </a:prstGeom>
        </p:spPr>
        <p:txBody>
          <a:bodyPr/>
          <a:lstStyle>
            <a:lvl1pPr algn="l" rtl="0" eaLnBrk="1" latinLnBrk="0" hangingPunct="1">
              <a:spcBef>
                <a:spcPct val="0"/>
              </a:spcBef>
              <a:buNone/>
              <a:defRPr lang="fr-FR" sz="4400" kern="1200">
                <a:solidFill>
                  <a:schemeClr val="tx2"/>
                </a:solidFill>
                <a:effectLst>
                  <a:outerShdw blurRad="50800" dist="38100" dir="2700000" algn="tl" rotWithShape="0">
                    <a:prstClr val="black">
                      <a:alpha val="40000"/>
                    </a:prstClr>
                  </a:outerShdw>
                </a:effectLst>
                <a:latin typeface="+mj-lt"/>
                <a:ea typeface="+mj-ea"/>
                <a:cs typeface="+mj-cs"/>
              </a:defRPr>
            </a:lvl1pPr>
          </a:lstStyle>
          <a:p>
            <a:r>
              <a:rPr lang="fr-FR" altLang="fr-FR" sz="4000" b="1" dirty="0" smtClean="0"/>
              <a:t>Cadre de référence pour la planification de la santé</a:t>
            </a:r>
          </a:p>
        </p:txBody>
      </p:sp>
      <p:sp>
        <p:nvSpPr>
          <p:cNvPr id="5" name="Espace réservé du numéro de diapositive 3"/>
          <p:cNvSpPr txBox="1">
            <a:spLocks/>
          </p:cNvSpPr>
          <p:nvPr/>
        </p:nvSpPr>
        <p:spPr>
          <a:xfrm>
            <a:off x="7658668" y="6380163"/>
            <a:ext cx="2133600" cy="457200"/>
          </a:xfrm>
          <a:prstGeom prst="rect">
            <a:avLst/>
          </a:prstGeom>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05F8E163-0016-4F0D-8791-E2203E2E7D12}" type="slidenum">
              <a:rPr lang="fr-FR" altLang="en-US" sz="1200">
                <a:solidFill>
                  <a:srgbClr val="898989"/>
                </a:solidFill>
                <a:latin typeface="Calibri" panose="020F0502020204030204" pitchFamily="34" charset="0"/>
              </a:rPr>
              <a:pPr algn="r" eaLnBrk="1" hangingPunct="1"/>
              <a:t>23</a:t>
            </a:fld>
            <a:endParaRPr lang="fr-FR" altLang="en-US" sz="1200">
              <a:solidFill>
                <a:srgbClr val="898989"/>
              </a:solidFill>
              <a:latin typeface="Calibri" panose="020F0502020204030204" pitchFamily="34" charset="0"/>
            </a:endParaRPr>
          </a:p>
        </p:txBody>
      </p:sp>
      <p:sp>
        <p:nvSpPr>
          <p:cNvPr id="6" name="Text Box 4"/>
          <p:cNvSpPr txBox="1">
            <a:spLocks noChangeArrowheads="1"/>
          </p:cNvSpPr>
          <p:nvPr/>
        </p:nvSpPr>
        <p:spPr bwMode="auto">
          <a:xfrm>
            <a:off x="791072" y="1387333"/>
            <a:ext cx="2447925" cy="1081087"/>
          </a:xfrm>
          <a:prstGeom prst="rect">
            <a:avLst/>
          </a:prstGeom>
          <a:solidFill>
            <a:srgbClr val="FFFF99"/>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fr-FR" sz="2000" b="1" dirty="0" err="1" smtClean="0">
                <a:latin typeface="Times New Roman" panose="02020603050405020304" pitchFamily="18" charset="0"/>
              </a:rPr>
              <a:t>Etat</a:t>
            </a:r>
            <a:r>
              <a:rPr lang="en-US" altLang="fr-FR" sz="2000" b="1" dirty="0" smtClean="0">
                <a:latin typeface="Times New Roman" panose="02020603050405020304" pitchFamily="18" charset="0"/>
              </a:rPr>
              <a:t> de santé </a:t>
            </a:r>
            <a:r>
              <a:rPr lang="en-US" altLang="fr-FR" sz="2000" b="1" dirty="0" err="1" smtClean="0">
                <a:latin typeface="Times New Roman" panose="02020603050405020304" pitchFamily="18" charset="0"/>
              </a:rPr>
              <a:t>actuel</a:t>
            </a:r>
            <a:r>
              <a:rPr lang="en-US" altLang="fr-FR" sz="2000" b="1" dirty="0" smtClean="0">
                <a:latin typeface="Times New Roman" panose="02020603050405020304" pitchFamily="18" charset="0"/>
              </a:rPr>
              <a:t> de la population</a:t>
            </a:r>
            <a:endParaRPr lang="fr-FR" altLang="fr-FR" sz="2000" b="1" dirty="0"/>
          </a:p>
        </p:txBody>
      </p:sp>
      <p:sp>
        <p:nvSpPr>
          <p:cNvPr id="7" name="Text Box 5"/>
          <p:cNvSpPr txBox="1">
            <a:spLocks noChangeArrowheads="1"/>
          </p:cNvSpPr>
          <p:nvPr/>
        </p:nvSpPr>
        <p:spPr bwMode="auto">
          <a:xfrm>
            <a:off x="4748781" y="1565275"/>
            <a:ext cx="1657350" cy="1008063"/>
          </a:xfrm>
          <a:prstGeom prst="rect">
            <a:avLst/>
          </a:prstGeom>
          <a:solidFill>
            <a:srgbClr val="FF9900"/>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fr-FR" sz="2000" b="1" dirty="0" err="1" smtClean="0">
                <a:latin typeface="Times New Roman" panose="02020603050405020304" pitchFamily="18" charset="0"/>
              </a:rPr>
              <a:t>Besoins</a:t>
            </a:r>
            <a:r>
              <a:rPr lang="en-US" altLang="fr-FR" sz="2000" b="1" dirty="0" smtClean="0">
                <a:latin typeface="Times New Roman" panose="02020603050405020304" pitchFamily="18" charset="0"/>
              </a:rPr>
              <a:t> de santé</a:t>
            </a:r>
            <a:endParaRPr lang="fr-FR" altLang="fr-FR" sz="2000" b="1" dirty="0"/>
          </a:p>
        </p:txBody>
      </p:sp>
      <p:sp>
        <p:nvSpPr>
          <p:cNvPr id="8" name="Text Box 6"/>
          <p:cNvSpPr txBox="1">
            <a:spLocks noChangeArrowheads="1"/>
          </p:cNvSpPr>
          <p:nvPr/>
        </p:nvSpPr>
        <p:spPr bwMode="auto">
          <a:xfrm>
            <a:off x="8017738" y="1457325"/>
            <a:ext cx="3228015" cy="1223962"/>
          </a:xfrm>
          <a:prstGeom prst="rect">
            <a:avLst/>
          </a:prstGeom>
          <a:solidFill>
            <a:schemeClr val="accent5"/>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fr-FR" sz="2000" b="1" dirty="0" err="1" smtClean="0">
                <a:solidFill>
                  <a:schemeClr val="bg1"/>
                </a:solidFill>
                <a:latin typeface="Times New Roman" panose="02020603050405020304" pitchFamily="18" charset="0"/>
              </a:rPr>
              <a:t>Etat</a:t>
            </a:r>
            <a:r>
              <a:rPr lang="en-US" altLang="fr-FR" sz="2000" b="1" dirty="0" smtClean="0">
                <a:solidFill>
                  <a:schemeClr val="bg1"/>
                </a:solidFill>
                <a:latin typeface="Times New Roman" panose="02020603050405020304" pitchFamily="18" charset="0"/>
              </a:rPr>
              <a:t> de santé desire de la population </a:t>
            </a:r>
          </a:p>
          <a:p>
            <a:pPr algn="ctr" eaLnBrk="1" hangingPunct="1"/>
            <a:r>
              <a:rPr lang="en-US" altLang="fr-FR" sz="2000" b="1" dirty="0" smtClean="0">
                <a:solidFill>
                  <a:srgbClr val="FFFF00"/>
                </a:solidFill>
                <a:latin typeface="Times New Roman" panose="02020603050405020304" pitchFamily="18" charset="0"/>
              </a:rPr>
              <a:t>(</a:t>
            </a:r>
            <a:r>
              <a:rPr lang="fr-FR" altLang="fr-FR" sz="2000" b="1" dirty="0" smtClean="0">
                <a:solidFill>
                  <a:srgbClr val="FFFF00"/>
                </a:solidFill>
                <a:latin typeface="Times New Roman" panose="02020603050405020304" pitchFamily="18" charset="0"/>
              </a:rPr>
              <a:t>Objectif de santé</a:t>
            </a:r>
            <a:r>
              <a:rPr lang="en-US" altLang="fr-FR" sz="2000" b="1" dirty="0" smtClean="0">
                <a:solidFill>
                  <a:srgbClr val="FFFF00"/>
                </a:solidFill>
                <a:latin typeface="Times New Roman" panose="02020603050405020304" pitchFamily="18" charset="0"/>
              </a:rPr>
              <a:t>)</a:t>
            </a:r>
            <a:endParaRPr lang="fr-FR" altLang="fr-FR" sz="2000" b="1" dirty="0">
              <a:solidFill>
                <a:srgbClr val="FFFF00"/>
              </a:solidFill>
            </a:endParaRPr>
          </a:p>
        </p:txBody>
      </p:sp>
      <p:sp>
        <p:nvSpPr>
          <p:cNvPr id="9" name="Text Box 7"/>
          <p:cNvSpPr txBox="1">
            <a:spLocks noChangeArrowheads="1"/>
          </p:cNvSpPr>
          <p:nvPr/>
        </p:nvSpPr>
        <p:spPr bwMode="auto">
          <a:xfrm>
            <a:off x="791072" y="3097212"/>
            <a:ext cx="2160588" cy="1008063"/>
          </a:xfrm>
          <a:prstGeom prst="rect">
            <a:avLst/>
          </a:prstGeom>
          <a:solidFill>
            <a:srgbClr val="FFFF99"/>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fr-FR" sz="2000" b="1" dirty="0" smtClean="0">
                <a:latin typeface="Times New Roman" panose="02020603050405020304" pitchFamily="18" charset="0"/>
              </a:rPr>
              <a:t>Services </a:t>
            </a:r>
            <a:r>
              <a:rPr lang="en-US" altLang="fr-FR" sz="2000" b="1" dirty="0" err="1" smtClean="0">
                <a:latin typeface="Times New Roman" panose="02020603050405020304" pitchFamily="18" charset="0"/>
              </a:rPr>
              <a:t>produits</a:t>
            </a:r>
            <a:r>
              <a:rPr lang="en-US" altLang="fr-FR" sz="2000" b="1" dirty="0" smtClean="0">
                <a:latin typeface="Times New Roman" panose="02020603050405020304" pitchFamily="18" charset="0"/>
              </a:rPr>
              <a:t> et </a:t>
            </a:r>
            <a:r>
              <a:rPr lang="en-US" altLang="fr-FR" sz="2000" b="1" dirty="0" err="1" smtClean="0">
                <a:latin typeface="Times New Roman" panose="02020603050405020304" pitchFamily="18" charset="0"/>
              </a:rPr>
              <a:t>utilisés</a:t>
            </a:r>
            <a:endParaRPr lang="fr-FR" altLang="fr-FR" sz="2000" b="1" dirty="0"/>
          </a:p>
        </p:txBody>
      </p:sp>
      <p:sp>
        <p:nvSpPr>
          <p:cNvPr id="10" name="Text Box 8"/>
          <p:cNvSpPr txBox="1">
            <a:spLocks noChangeArrowheads="1"/>
          </p:cNvSpPr>
          <p:nvPr/>
        </p:nvSpPr>
        <p:spPr bwMode="auto">
          <a:xfrm>
            <a:off x="4677343" y="3205163"/>
            <a:ext cx="1800225" cy="792162"/>
          </a:xfrm>
          <a:prstGeom prst="rect">
            <a:avLst/>
          </a:prstGeom>
          <a:solidFill>
            <a:srgbClr val="FF9900"/>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fr-FR" sz="2000" b="1" dirty="0" err="1" smtClean="0">
                <a:latin typeface="Times New Roman" panose="02020603050405020304" pitchFamily="18" charset="0"/>
              </a:rPr>
              <a:t>Besoins</a:t>
            </a:r>
            <a:r>
              <a:rPr lang="en-US" altLang="fr-FR" sz="2000" b="1" dirty="0" smtClean="0">
                <a:latin typeface="Times New Roman" panose="02020603050405020304" pitchFamily="18" charset="0"/>
              </a:rPr>
              <a:t> de services</a:t>
            </a:r>
            <a:endParaRPr lang="fr-FR" altLang="fr-FR" sz="2000" b="1" dirty="0"/>
          </a:p>
        </p:txBody>
      </p:sp>
      <p:sp>
        <p:nvSpPr>
          <p:cNvPr id="11" name="Text Box 9"/>
          <p:cNvSpPr txBox="1">
            <a:spLocks noChangeArrowheads="1"/>
          </p:cNvSpPr>
          <p:nvPr/>
        </p:nvSpPr>
        <p:spPr bwMode="auto">
          <a:xfrm>
            <a:off x="8017738" y="3097213"/>
            <a:ext cx="3228016" cy="1120540"/>
          </a:xfrm>
          <a:prstGeom prst="rect">
            <a:avLst/>
          </a:prstGeom>
          <a:solidFill>
            <a:schemeClr val="accent5"/>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fr-FR" sz="2000" b="1" dirty="0" smtClean="0">
                <a:solidFill>
                  <a:schemeClr val="bg1"/>
                </a:solidFill>
                <a:latin typeface="Times New Roman" panose="02020603050405020304" pitchFamily="18" charset="0"/>
              </a:rPr>
              <a:t>Services</a:t>
            </a:r>
            <a:r>
              <a:rPr lang="en-US" altLang="fr-FR" sz="2000" b="1" dirty="0" smtClean="0">
                <a:latin typeface="Times New Roman" panose="02020603050405020304" pitchFamily="18" charset="0"/>
              </a:rPr>
              <a:t> </a:t>
            </a:r>
            <a:r>
              <a:rPr lang="en-US" altLang="fr-FR" sz="2000" b="1" dirty="0" err="1" smtClean="0">
                <a:solidFill>
                  <a:schemeClr val="bg1"/>
                </a:solidFill>
                <a:latin typeface="Times New Roman" panose="02020603050405020304" pitchFamily="18" charset="0"/>
              </a:rPr>
              <a:t>requis</a:t>
            </a:r>
            <a:endParaRPr lang="en-US" altLang="fr-FR" sz="2000" b="1" dirty="0" smtClean="0">
              <a:solidFill>
                <a:schemeClr val="bg1"/>
              </a:solidFill>
              <a:latin typeface="Times New Roman" panose="02020603050405020304" pitchFamily="18" charset="0"/>
            </a:endParaRPr>
          </a:p>
          <a:p>
            <a:pPr algn="ctr" eaLnBrk="1" hangingPunct="1"/>
            <a:endParaRPr lang="en-US" altLang="fr-FR" sz="2000" b="1" dirty="0" smtClean="0">
              <a:solidFill>
                <a:schemeClr val="bg1"/>
              </a:solidFill>
              <a:latin typeface="Times New Roman" panose="02020603050405020304" pitchFamily="18" charset="0"/>
            </a:endParaRPr>
          </a:p>
          <a:p>
            <a:pPr algn="ctr" eaLnBrk="1" hangingPunct="1"/>
            <a:r>
              <a:rPr lang="en-US" altLang="fr-FR" sz="2000" b="1" dirty="0" smtClean="0">
                <a:solidFill>
                  <a:srgbClr val="FFFF00"/>
                </a:solidFill>
                <a:latin typeface="Times New Roman" panose="02020603050405020304" pitchFamily="18" charset="0"/>
              </a:rPr>
              <a:t>(</a:t>
            </a:r>
            <a:r>
              <a:rPr lang="en-US" altLang="fr-FR" sz="2000" b="1" dirty="0" err="1" smtClean="0">
                <a:solidFill>
                  <a:srgbClr val="FFFF00"/>
                </a:solidFill>
                <a:latin typeface="Times New Roman" panose="02020603050405020304" pitchFamily="18" charset="0"/>
              </a:rPr>
              <a:t>Objectifs</a:t>
            </a:r>
            <a:r>
              <a:rPr lang="en-US" altLang="fr-FR" sz="2000" b="1" dirty="0" smtClean="0">
                <a:solidFill>
                  <a:srgbClr val="FFFF00"/>
                </a:solidFill>
                <a:latin typeface="Times New Roman" panose="02020603050405020304" pitchFamily="18" charset="0"/>
              </a:rPr>
              <a:t> de services)</a:t>
            </a:r>
            <a:endParaRPr lang="fr-FR" altLang="fr-FR" sz="2000" b="1" dirty="0">
              <a:solidFill>
                <a:srgbClr val="FFFF00"/>
              </a:solidFill>
            </a:endParaRPr>
          </a:p>
        </p:txBody>
      </p:sp>
      <p:sp>
        <p:nvSpPr>
          <p:cNvPr id="12" name="Text Box 10"/>
          <p:cNvSpPr txBox="1">
            <a:spLocks noChangeArrowheads="1"/>
          </p:cNvSpPr>
          <p:nvPr/>
        </p:nvSpPr>
        <p:spPr bwMode="auto">
          <a:xfrm>
            <a:off x="786237" y="4789488"/>
            <a:ext cx="2374900" cy="1441450"/>
          </a:xfrm>
          <a:prstGeom prst="rect">
            <a:avLst/>
          </a:prstGeom>
          <a:solidFill>
            <a:srgbClr val="FFFF99"/>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fr-FR" sz="2000" b="1" dirty="0" err="1" smtClean="0">
                <a:latin typeface="Times New Roman" panose="02020603050405020304" pitchFamily="18" charset="0"/>
              </a:rPr>
              <a:t>Ressources</a:t>
            </a:r>
            <a:r>
              <a:rPr lang="en-US" altLang="fr-FR" sz="2000" b="1" dirty="0" smtClean="0">
                <a:latin typeface="Times New Roman" panose="02020603050405020304" pitchFamily="18" charset="0"/>
              </a:rPr>
              <a:t> </a:t>
            </a:r>
            <a:r>
              <a:rPr lang="en-US" altLang="fr-FR" sz="2000" b="1" dirty="0" err="1" smtClean="0">
                <a:latin typeface="Times New Roman" panose="02020603050405020304" pitchFamily="18" charset="0"/>
              </a:rPr>
              <a:t>disponibles</a:t>
            </a:r>
            <a:endParaRPr lang="en-US" altLang="fr-FR" sz="2000" b="1" dirty="0" smtClean="0">
              <a:latin typeface="Times New Roman" panose="02020603050405020304" pitchFamily="18" charset="0"/>
            </a:endParaRPr>
          </a:p>
          <a:p>
            <a:pPr algn="ctr" eaLnBrk="1" hangingPunct="1">
              <a:buFontTx/>
              <a:buChar char="•"/>
            </a:pPr>
            <a:r>
              <a:rPr lang="en-US" altLang="fr-FR" sz="2000" b="1" dirty="0" smtClean="0">
                <a:latin typeface="Times New Roman" panose="02020603050405020304" pitchFamily="18" charset="0"/>
              </a:rPr>
              <a:t>Physiques</a:t>
            </a:r>
          </a:p>
          <a:p>
            <a:pPr algn="ctr" eaLnBrk="1" hangingPunct="1">
              <a:buFontTx/>
              <a:buChar char="•"/>
            </a:pPr>
            <a:r>
              <a:rPr lang="fr-FR" altLang="fr-FR" sz="2000" b="1" dirty="0" smtClean="0">
                <a:latin typeface="Times New Roman" panose="02020603050405020304" pitchFamily="18" charset="0"/>
              </a:rPr>
              <a:t>Humaines</a:t>
            </a:r>
            <a:endParaRPr lang="fr-FR" altLang="fr-FR" sz="2000" b="1" dirty="0"/>
          </a:p>
        </p:txBody>
      </p:sp>
      <p:sp>
        <p:nvSpPr>
          <p:cNvPr id="13" name="Text Box 11"/>
          <p:cNvSpPr txBox="1">
            <a:spLocks noChangeArrowheads="1"/>
          </p:cNvSpPr>
          <p:nvPr/>
        </p:nvSpPr>
        <p:spPr bwMode="auto">
          <a:xfrm>
            <a:off x="4669406" y="5221288"/>
            <a:ext cx="2087562" cy="685800"/>
          </a:xfrm>
          <a:prstGeom prst="rect">
            <a:avLst/>
          </a:prstGeom>
          <a:solidFill>
            <a:srgbClr val="FF9900"/>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fr-FR" sz="2000" b="1" dirty="0" err="1" smtClean="0">
                <a:latin typeface="Times New Roman" panose="02020603050405020304" pitchFamily="18" charset="0"/>
              </a:rPr>
              <a:t>Besoins</a:t>
            </a:r>
            <a:r>
              <a:rPr lang="en-US" altLang="fr-FR" sz="2000" b="1" dirty="0" smtClean="0">
                <a:latin typeface="Times New Roman" panose="02020603050405020304" pitchFamily="18" charset="0"/>
              </a:rPr>
              <a:t> de </a:t>
            </a:r>
            <a:r>
              <a:rPr lang="en-US" altLang="fr-FR" sz="2000" b="1" dirty="0" err="1" smtClean="0">
                <a:latin typeface="Times New Roman" panose="02020603050405020304" pitchFamily="18" charset="0"/>
              </a:rPr>
              <a:t>ressources</a:t>
            </a:r>
            <a:endParaRPr lang="fr-FR" altLang="fr-FR" sz="2000" b="1" dirty="0"/>
          </a:p>
        </p:txBody>
      </p:sp>
      <p:sp>
        <p:nvSpPr>
          <p:cNvPr id="14" name="Text Box 12"/>
          <p:cNvSpPr txBox="1">
            <a:spLocks noChangeArrowheads="1"/>
          </p:cNvSpPr>
          <p:nvPr/>
        </p:nvSpPr>
        <p:spPr bwMode="auto">
          <a:xfrm>
            <a:off x="8017739" y="4795837"/>
            <a:ext cx="3228016" cy="1584325"/>
          </a:xfrm>
          <a:prstGeom prst="rect">
            <a:avLst/>
          </a:prstGeom>
          <a:solidFill>
            <a:schemeClr val="accent5"/>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fr-FR" sz="2000" b="1" dirty="0" err="1" smtClean="0">
                <a:solidFill>
                  <a:schemeClr val="bg1"/>
                </a:solidFill>
                <a:latin typeface="Times New Roman" panose="02020603050405020304" pitchFamily="18" charset="0"/>
              </a:rPr>
              <a:t>Ressources</a:t>
            </a:r>
            <a:r>
              <a:rPr lang="en-US" altLang="fr-FR" sz="2000" b="1" dirty="0" smtClean="0">
                <a:solidFill>
                  <a:schemeClr val="bg1"/>
                </a:solidFill>
                <a:latin typeface="Times New Roman" panose="02020603050405020304" pitchFamily="18" charset="0"/>
              </a:rPr>
              <a:t> </a:t>
            </a:r>
            <a:r>
              <a:rPr lang="en-US" altLang="fr-FR" sz="2000" b="1" dirty="0" err="1" smtClean="0">
                <a:solidFill>
                  <a:schemeClr val="bg1"/>
                </a:solidFill>
                <a:latin typeface="Times New Roman" panose="02020603050405020304" pitchFamily="18" charset="0"/>
              </a:rPr>
              <a:t>requises</a:t>
            </a:r>
            <a:endParaRPr lang="en-US" altLang="fr-FR" sz="2000" b="1" dirty="0" smtClean="0">
              <a:solidFill>
                <a:schemeClr val="bg1"/>
              </a:solidFill>
              <a:latin typeface="Times New Roman" panose="02020603050405020304" pitchFamily="18" charset="0"/>
            </a:endParaRPr>
          </a:p>
          <a:p>
            <a:pPr lvl="1" algn="ctr" eaLnBrk="1" hangingPunct="1">
              <a:buFont typeface="Times New Roman" panose="02020603050405020304" pitchFamily="18" charset="0"/>
              <a:buChar char="-"/>
            </a:pPr>
            <a:r>
              <a:rPr lang="en-US" altLang="fr-FR" sz="2000" b="1" dirty="0" smtClean="0">
                <a:solidFill>
                  <a:schemeClr val="bg1"/>
                </a:solidFill>
                <a:latin typeface="Times New Roman" panose="02020603050405020304" pitchFamily="18" charset="0"/>
              </a:rPr>
              <a:t>Physiques</a:t>
            </a:r>
          </a:p>
          <a:p>
            <a:pPr lvl="1" algn="ctr" eaLnBrk="1" hangingPunct="1">
              <a:buFont typeface="Times New Roman" panose="02020603050405020304" pitchFamily="18" charset="0"/>
              <a:buChar char="-"/>
            </a:pPr>
            <a:r>
              <a:rPr lang="en-US" altLang="fr-FR" sz="2000" b="1" dirty="0" smtClean="0">
                <a:solidFill>
                  <a:schemeClr val="bg1"/>
                </a:solidFill>
                <a:latin typeface="Times New Roman" panose="02020603050405020304" pitchFamily="18" charset="0"/>
              </a:rPr>
              <a:t> </a:t>
            </a:r>
            <a:r>
              <a:rPr lang="fr-FR" altLang="fr-FR" sz="2000" b="1" dirty="0" smtClean="0">
                <a:solidFill>
                  <a:schemeClr val="bg1"/>
                </a:solidFill>
                <a:latin typeface="Times New Roman" panose="02020603050405020304" pitchFamily="18" charset="0"/>
              </a:rPr>
              <a:t>Humaines</a:t>
            </a:r>
          </a:p>
          <a:p>
            <a:pPr marL="0" lvl="1" algn="ctr" eaLnBrk="1" hangingPunct="1"/>
            <a:r>
              <a:rPr lang="fr-FR" altLang="fr-FR" sz="2000" b="1" dirty="0" smtClean="0">
                <a:solidFill>
                  <a:srgbClr val="FFFF00"/>
                </a:solidFill>
                <a:latin typeface="Times New Roman" panose="02020603050405020304" pitchFamily="18" charset="0"/>
              </a:rPr>
              <a:t>(Objectifs de ressources)</a:t>
            </a:r>
            <a:endParaRPr lang="fr-FR" altLang="fr-FR" sz="2000" b="1" dirty="0">
              <a:solidFill>
                <a:srgbClr val="FFFF00"/>
              </a:solidFill>
            </a:endParaRPr>
          </a:p>
        </p:txBody>
      </p:sp>
      <p:sp>
        <p:nvSpPr>
          <p:cNvPr id="15" name="Line 13"/>
          <p:cNvSpPr>
            <a:spLocks noChangeShapeType="1"/>
          </p:cNvSpPr>
          <p:nvPr/>
        </p:nvSpPr>
        <p:spPr bwMode="auto">
          <a:xfrm>
            <a:off x="3253190" y="1981200"/>
            <a:ext cx="149559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6" name="Line 14"/>
          <p:cNvSpPr>
            <a:spLocks noChangeShapeType="1"/>
          </p:cNvSpPr>
          <p:nvPr/>
        </p:nvSpPr>
        <p:spPr bwMode="auto">
          <a:xfrm>
            <a:off x="6443661" y="1981200"/>
            <a:ext cx="157407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7" name="Line 15"/>
          <p:cNvSpPr>
            <a:spLocks noChangeShapeType="1"/>
          </p:cNvSpPr>
          <p:nvPr/>
        </p:nvSpPr>
        <p:spPr bwMode="auto">
          <a:xfrm flipV="1">
            <a:off x="2939836" y="3600593"/>
            <a:ext cx="1729570" cy="1253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9" name="Line 17"/>
          <p:cNvSpPr>
            <a:spLocks noChangeShapeType="1"/>
          </p:cNvSpPr>
          <p:nvPr/>
        </p:nvSpPr>
        <p:spPr bwMode="auto">
          <a:xfrm>
            <a:off x="3105078" y="5653088"/>
            <a:ext cx="156432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 name="Line 19"/>
          <p:cNvSpPr>
            <a:spLocks noChangeShapeType="1"/>
          </p:cNvSpPr>
          <p:nvPr/>
        </p:nvSpPr>
        <p:spPr bwMode="auto">
          <a:xfrm>
            <a:off x="9345564" y="2683109"/>
            <a:ext cx="16799" cy="41410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2" name="Line 20"/>
          <p:cNvSpPr>
            <a:spLocks noChangeShapeType="1"/>
          </p:cNvSpPr>
          <p:nvPr/>
        </p:nvSpPr>
        <p:spPr bwMode="auto">
          <a:xfrm>
            <a:off x="9539785" y="4217753"/>
            <a:ext cx="24145" cy="57173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3" name="Line 21"/>
          <p:cNvSpPr>
            <a:spLocks noChangeShapeType="1"/>
          </p:cNvSpPr>
          <p:nvPr/>
        </p:nvSpPr>
        <p:spPr bwMode="auto">
          <a:xfrm flipV="1">
            <a:off x="1884966" y="4070351"/>
            <a:ext cx="0" cy="71913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4" name="Line 22"/>
          <p:cNvSpPr>
            <a:spLocks noChangeShapeType="1"/>
          </p:cNvSpPr>
          <p:nvPr/>
        </p:nvSpPr>
        <p:spPr bwMode="auto">
          <a:xfrm flipV="1">
            <a:off x="1876697" y="2468420"/>
            <a:ext cx="0" cy="720725"/>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FR"/>
          </a:p>
        </p:txBody>
      </p:sp>
    </p:spTree>
    <p:extLst>
      <p:ext uri="{BB962C8B-B14F-4D97-AF65-F5344CB8AC3E}">
        <p14:creationId xmlns:p14="http://schemas.microsoft.com/office/powerpoint/2010/main" val="2770162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3206" y="3108277"/>
            <a:ext cx="11260919" cy="990600"/>
          </a:xfrm>
        </p:spPr>
        <p:txBody>
          <a:bodyPr>
            <a:normAutofit fontScale="90000"/>
          </a:bodyPr>
          <a:lstStyle/>
          <a:p>
            <a:pPr lvl="0"/>
            <a:r>
              <a:rPr lang="fr-FR" b="1" dirty="0">
                <a:effectLst/>
              </a:rPr>
              <a:t>Niveaux et approches de planification sanitaire</a:t>
            </a:r>
            <a:br>
              <a:rPr lang="fr-FR" b="1" dirty="0">
                <a:effectLst/>
              </a:rPr>
            </a:br>
            <a:endParaRPr lang="fr-FR" b="1" dirty="0"/>
          </a:p>
        </p:txBody>
      </p:sp>
    </p:spTree>
    <p:extLst>
      <p:ext uri="{BB962C8B-B14F-4D97-AF65-F5344CB8AC3E}">
        <p14:creationId xmlns:p14="http://schemas.microsoft.com/office/powerpoint/2010/main" val="36648299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Niveaux de planification</a:t>
            </a:r>
            <a:endParaRPr lang="fr-FR" b="1" dirty="0"/>
          </a:p>
        </p:txBody>
      </p:sp>
      <p:sp>
        <p:nvSpPr>
          <p:cNvPr id="3" name="Espace réservé du texte 2"/>
          <p:cNvSpPr>
            <a:spLocks noGrp="1"/>
          </p:cNvSpPr>
          <p:nvPr>
            <p:ph type="body" idx="1"/>
          </p:nvPr>
        </p:nvSpPr>
        <p:spPr/>
        <p:txBody>
          <a:bodyPr/>
          <a:lstStyle/>
          <a:p>
            <a:r>
              <a:rPr lang="fr-FR" b="1" dirty="0"/>
              <a:t>La planification </a:t>
            </a:r>
            <a:r>
              <a:rPr lang="fr-FR" b="1" dirty="0" smtClean="0"/>
              <a:t>normative ou politique</a:t>
            </a:r>
          </a:p>
          <a:p>
            <a:endParaRPr lang="fr-FR" dirty="0"/>
          </a:p>
          <a:p>
            <a:pPr lvl="1"/>
            <a:r>
              <a:rPr lang="fr-FR" dirty="0"/>
              <a:t>Elle se situe au niveau le plus élevée et consiste à donner les grandes orientations qui serviront de base pour </a:t>
            </a:r>
            <a:r>
              <a:rPr lang="fr-FR" dirty="0" smtClean="0"/>
              <a:t>l’action</a:t>
            </a:r>
            <a:endParaRPr lang="fr-FR" dirty="0"/>
          </a:p>
          <a:p>
            <a:pPr marL="320040" lvl="1" indent="0">
              <a:buNone/>
            </a:pPr>
            <a:r>
              <a:rPr lang="fr-FR" dirty="0" smtClean="0"/>
              <a:t> </a:t>
            </a:r>
          </a:p>
          <a:p>
            <a:pPr lvl="1"/>
            <a:r>
              <a:rPr lang="fr-FR" dirty="0" smtClean="0"/>
              <a:t>On </a:t>
            </a:r>
            <a:r>
              <a:rPr lang="fr-FR" dirty="0"/>
              <a:t>parle aussi de politique en ce sens que ces orientations, le plus souvent définies au niveau de l’État, traduisent la vision qu’on se donne de la société dans une perspective </a:t>
            </a:r>
            <a:r>
              <a:rPr lang="fr-FR" dirty="0" smtClean="0"/>
              <a:t>donnée </a:t>
            </a:r>
            <a:endParaRPr lang="fr-FR" dirty="0"/>
          </a:p>
        </p:txBody>
      </p:sp>
    </p:spTree>
    <p:extLst>
      <p:ext uri="{BB962C8B-B14F-4D97-AF65-F5344CB8AC3E}">
        <p14:creationId xmlns:p14="http://schemas.microsoft.com/office/powerpoint/2010/main" val="2465728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Niveaux de planification</a:t>
            </a:r>
            <a:endParaRPr lang="fr-FR" dirty="0"/>
          </a:p>
        </p:txBody>
      </p:sp>
      <p:sp>
        <p:nvSpPr>
          <p:cNvPr id="3" name="Espace réservé du texte 2"/>
          <p:cNvSpPr>
            <a:spLocks noGrp="1"/>
          </p:cNvSpPr>
          <p:nvPr>
            <p:ph type="body" idx="1"/>
          </p:nvPr>
        </p:nvSpPr>
        <p:spPr/>
        <p:txBody>
          <a:bodyPr/>
          <a:lstStyle/>
          <a:p>
            <a:r>
              <a:rPr lang="fr-FR" b="1" dirty="0"/>
              <a:t>La planification stratégique</a:t>
            </a:r>
            <a:endParaRPr lang="fr-FR" dirty="0"/>
          </a:p>
          <a:p>
            <a:pPr lvl="1"/>
            <a:r>
              <a:rPr lang="fr-FR" dirty="0"/>
              <a:t>La planification stratégique est une planification à long </a:t>
            </a:r>
            <a:r>
              <a:rPr lang="fr-FR" dirty="0" smtClean="0"/>
              <a:t>terme</a:t>
            </a:r>
          </a:p>
          <a:p>
            <a:pPr marL="365760" lvl="1" indent="0">
              <a:buNone/>
            </a:pPr>
            <a:r>
              <a:rPr lang="fr-FR" dirty="0" smtClean="0"/>
              <a:t> </a:t>
            </a:r>
          </a:p>
          <a:p>
            <a:pPr lvl="1"/>
            <a:r>
              <a:rPr lang="fr-FR" dirty="0" smtClean="0"/>
              <a:t>Elle </a:t>
            </a:r>
            <a:r>
              <a:rPr lang="fr-FR" dirty="0"/>
              <a:t>est le processus de développement de stratégies afin d'atteindre un </a:t>
            </a:r>
            <a:r>
              <a:rPr lang="fr-FR" dirty="0" smtClean="0"/>
              <a:t>objectif fixé</a:t>
            </a:r>
          </a:p>
          <a:p>
            <a:pPr lvl="1"/>
            <a:endParaRPr lang="fr-FR" dirty="0" smtClean="0"/>
          </a:p>
          <a:p>
            <a:pPr lvl="1"/>
            <a:r>
              <a:rPr lang="fr-FR" dirty="0"/>
              <a:t>Elle implique la capacité de prévoir et de se préparer à des changements structurels ou à des adaptations dans le cadre d’une période relativement longue.</a:t>
            </a:r>
          </a:p>
          <a:p>
            <a:endParaRPr lang="fr-FR" dirty="0"/>
          </a:p>
        </p:txBody>
      </p:sp>
    </p:spTree>
    <p:extLst>
      <p:ext uri="{BB962C8B-B14F-4D97-AF65-F5344CB8AC3E}">
        <p14:creationId xmlns:p14="http://schemas.microsoft.com/office/powerpoint/2010/main" val="40568504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Niveaux de planification</a:t>
            </a:r>
            <a:endParaRPr lang="fr-FR" dirty="0"/>
          </a:p>
        </p:txBody>
      </p:sp>
      <p:sp>
        <p:nvSpPr>
          <p:cNvPr id="3" name="Espace réservé du texte 2"/>
          <p:cNvSpPr>
            <a:spLocks noGrp="1"/>
          </p:cNvSpPr>
          <p:nvPr>
            <p:ph type="body" idx="1"/>
          </p:nvPr>
        </p:nvSpPr>
        <p:spPr/>
        <p:txBody>
          <a:bodyPr/>
          <a:lstStyle/>
          <a:p>
            <a:r>
              <a:rPr lang="fr-FR" b="1" dirty="0"/>
              <a:t>La planification </a:t>
            </a:r>
            <a:r>
              <a:rPr lang="fr-FR" b="1" dirty="0" smtClean="0"/>
              <a:t>tactique</a:t>
            </a:r>
          </a:p>
          <a:p>
            <a:endParaRPr lang="fr-FR" dirty="0"/>
          </a:p>
          <a:p>
            <a:pPr lvl="1"/>
            <a:r>
              <a:rPr lang="fr-FR" dirty="0"/>
              <a:t>La planification tactique concerne les diverses étapes et processus mis en œuvre pour atteindre des objectifs de planification </a:t>
            </a:r>
            <a:r>
              <a:rPr lang="fr-FR" dirty="0" smtClean="0"/>
              <a:t>stratégique</a:t>
            </a:r>
          </a:p>
          <a:p>
            <a:pPr lvl="1"/>
            <a:endParaRPr lang="fr-FR" dirty="0" smtClean="0"/>
          </a:p>
          <a:p>
            <a:pPr lvl="1"/>
            <a:r>
              <a:rPr lang="fr-FR" dirty="0" smtClean="0"/>
              <a:t>La </a:t>
            </a:r>
            <a:r>
              <a:rPr lang="fr-FR" dirty="0"/>
              <a:t>planification tactique identifie les grandes activités qui sont nécessaires pour atteindre les objectifs stratégiques</a:t>
            </a:r>
          </a:p>
        </p:txBody>
      </p:sp>
    </p:spTree>
    <p:extLst>
      <p:ext uri="{BB962C8B-B14F-4D97-AF65-F5344CB8AC3E}">
        <p14:creationId xmlns:p14="http://schemas.microsoft.com/office/powerpoint/2010/main" val="24702237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Niveaux de planification</a:t>
            </a:r>
            <a:endParaRPr lang="fr-FR" dirty="0"/>
          </a:p>
        </p:txBody>
      </p:sp>
      <p:sp>
        <p:nvSpPr>
          <p:cNvPr id="3" name="Espace réservé du texte 2"/>
          <p:cNvSpPr>
            <a:spLocks noGrp="1"/>
          </p:cNvSpPr>
          <p:nvPr>
            <p:ph type="body" idx="1"/>
          </p:nvPr>
        </p:nvSpPr>
        <p:spPr/>
        <p:txBody>
          <a:bodyPr/>
          <a:lstStyle/>
          <a:p>
            <a:r>
              <a:rPr lang="fr-FR" b="1" dirty="0"/>
              <a:t>La planification opérationnelle</a:t>
            </a:r>
            <a:endParaRPr lang="fr-FR" dirty="0"/>
          </a:p>
          <a:p>
            <a:pPr lvl="1"/>
            <a:r>
              <a:rPr lang="fr-FR" dirty="0"/>
              <a:t>Elle concerne les opérations à réaliser pour atteindre les objectifs </a:t>
            </a:r>
            <a:r>
              <a:rPr lang="fr-FR" dirty="0" smtClean="0"/>
              <a:t>fixés</a:t>
            </a:r>
          </a:p>
          <a:p>
            <a:pPr marL="365760" lvl="1" indent="0">
              <a:buNone/>
            </a:pPr>
            <a:r>
              <a:rPr lang="fr-FR" dirty="0" smtClean="0"/>
              <a:t> </a:t>
            </a:r>
          </a:p>
          <a:p>
            <a:pPr lvl="1"/>
            <a:r>
              <a:rPr lang="fr-FR" dirty="0" smtClean="0"/>
              <a:t>La </a:t>
            </a:r>
            <a:r>
              <a:rPr lang="fr-FR" dirty="0"/>
              <a:t>planification opérationnelle correspond à la gestion au </a:t>
            </a:r>
            <a:r>
              <a:rPr lang="fr-FR" dirty="0" smtClean="0"/>
              <a:t>quotidien</a:t>
            </a:r>
          </a:p>
          <a:p>
            <a:pPr lvl="1"/>
            <a:endParaRPr lang="fr-FR" dirty="0" smtClean="0"/>
          </a:p>
          <a:p>
            <a:pPr lvl="1"/>
            <a:r>
              <a:rPr lang="fr-FR" dirty="0" smtClean="0"/>
              <a:t> Elle correspond </a:t>
            </a:r>
            <a:r>
              <a:rPr lang="fr-FR" dirty="0"/>
              <a:t>à la micro planification qui est faite au niveau </a:t>
            </a:r>
            <a:r>
              <a:rPr lang="fr-FR" dirty="0" smtClean="0"/>
              <a:t>périphérique</a:t>
            </a:r>
          </a:p>
          <a:p>
            <a:pPr marL="365760" lvl="1" indent="0">
              <a:buNone/>
            </a:pPr>
            <a:r>
              <a:rPr lang="fr-FR" dirty="0" smtClean="0"/>
              <a:t> </a:t>
            </a:r>
          </a:p>
          <a:p>
            <a:pPr lvl="1"/>
            <a:r>
              <a:rPr lang="fr-FR" dirty="0" smtClean="0"/>
              <a:t>C’est </a:t>
            </a:r>
            <a:r>
              <a:rPr lang="fr-FR" dirty="0"/>
              <a:t>une planification détaillée</a:t>
            </a:r>
          </a:p>
        </p:txBody>
      </p:sp>
    </p:spTree>
    <p:extLst>
      <p:ext uri="{BB962C8B-B14F-4D97-AF65-F5344CB8AC3E}">
        <p14:creationId xmlns:p14="http://schemas.microsoft.com/office/powerpoint/2010/main" val="1551336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0466" y="-82208"/>
            <a:ext cx="10871200" cy="1340893"/>
          </a:xfrm>
        </p:spPr>
        <p:txBody>
          <a:bodyPr>
            <a:normAutofit fontScale="90000"/>
          </a:bodyPr>
          <a:lstStyle/>
          <a:p>
            <a:pPr algn="ctr"/>
            <a:r>
              <a:rPr lang="fr-FR" b="1" dirty="0" smtClean="0">
                <a:effectLst/>
              </a:rPr>
              <a:t>Relations </a:t>
            </a:r>
            <a:r>
              <a:rPr lang="fr-FR" b="1" dirty="0">
                <a:effectLst/>
              </a:rPr>
              <a:t>entre les différents </a:t>
            </a:r>
            <a:r>
              <a:rPr lang="fr-FR" b="1" dirty="0" smtClean="0">
                <a:effectLst/>
              </a:rPr>
              <a:t>niveaux </a:t>
            </a:r>
            <a:r>
              <a:rPr lang="fr-FR" b="1" dirty="0">
                <a:effectLst/>
              </a:rPr>
              <a:t>de planification et leur produit</a:t>
            </a:r>
          </a:p>
        </p:txBody>
      </p:sp>
      <p:sp>
        <p:nvSpPr>
          <p:cNvPr id="3" name="Zone de texte 52"/>
          <p:cNvSpPr txBox="1">
            <a:spLocks noChangeArrowheads="1"/>
          </p:cNvSpPr>
          <p:nvPr/>
        </p:nvSpPr>
        <p:spPr bwMode="auto">
          <a:xfrm>
            <a:off x="504967" y="2524759"/>
            <a:ext cx="2729552" cy="723265"/>
          </a:xfrm>
          <a:prstGeom prst="rect">
            <a:avLst/>
          </a:prstGeom>
          <a:solidFill>
            <a:schemeClr val="accent1">
              <a:lumMod val="40000"/>
              <a:lumOff val="60000"/>
            </a:schemeClr>
          </a:solidFill>
          <a:ln>
            <a:noFill/>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fr-FR" sz="2000" dirty="0">
                <a:ln>
                  <a:noFill/>
                </a:ln>
                <a:solidFill>
                  <a:srgbClr val="000000"/>
                </a:solidFill>
                <a:effectLst>
                  <a:outerShdw blurRad="38100" dist="19050" dir="2700000" algn="tl">
                    <a:schemeClr val="dk1">
                      <a:alpha val="40000"/>
                    </a:schemeClr>
                  </a:outerShdw>
                </a:effectLst>
                <a:ea typeface="Times New Roman" panose="02020603050405020304" pitchFamily="18" charset="0"/>
                <a:cs typeface="Times New Roman" panose="02020603050405020304" pitchFamily="18" charset="0"/>
              </a:rPr>
              <a:t>Planification normative ou politique</a:t>
            </a:r>
            <a:endParaRPr lang="fr-FR" sz="2000" dirty="0">
              <a:effectLst/>
              <a:ea typeface="Times New Roman" panose="02020603050405020304" pitchFamily="18" charset="0"/>
              <a:cs typeface="Times New Roman" panose="02020603050405020304" pitchFamily="18" charset="0"/>
            </a:endParaRPr>
          </a:p>
        </p:txBody>
      </p:sp>
      <p:sp>
        <p:nvSpPr>
          <p:cNvPr id="4" name="Zone de texte 46"/>
          <p:cNvSpPr txBox="1">
            <a:spLocks noChangeArrowheads="1"/>
          </p:cNvSpPr>
          <p:nvPr/>
        </p:nvSpPr>
        <p:spPr bwMode="auto">
          <a:xfrm>
            <a:off x="3972095" y="2555875"/>
            <a:ext cx="1897039" cy="716280"/>
          </a:xfrm>
          <a:prstGeom prst="rect">
            <a:avLst/>
          </a:prstGeom>
          <a:solidFill>
            <a:schemeClr val="accent1">
              <a:lumMod val="40000"/>
              <a:lumOff val="60000"/>
            </a:schemeClr>
          </a:solidFill>
          <a:ln>
            <a:noFill/>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fr-FR" sz="2000" dirty="0">
                <a:effectLst/>
                <a:ea typeface="Times New Roman" panose="02020603050405020304" pitchFamily="18" charset="0"/>
                <a:cs typeface="Times New Roman" panose="02020603050405020304" pitchFamily="18" charset="0"/>
              </a:rPr>
              <a:t>Planification stratégique</a:t>
            </a:r>
          </a:p>
        </p:txBody>
      </p:sp>
      <p:sp>
        <p:nvSpPr>
          <p:cNvPr id="5" name="Zone de texte 47"/>
          <p:cNvSpPr txBox="1">
            <a:spLocks noChangeArrowheads="1"/>
          </p:cNvSpPr>
          <p:nvPr/>
        </p:nvSpPr>
        <p:spPr bwMode="auto">
          <a:xfrm>
            <a:off x="6864823" y="2555875"/>
            <a:ext cx="2129052" cy="716280"/>
          </a:xfrm>
          <a:prstGeom prst="rect">
            <a:avLst/>
          </a:prstGeom>
          <a:solidFill>
            <a:schemeClr val="accent1">
              <a:lumMod val="40000"/>
              <a:lumOff val="60000"/>
            </a:schemeClr>
          </a:solidFill>
          <a:ln>
            <a:noFill/>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fr-FR" sz="2000" dirty="0">
                <a:effectLst/>
                <a:ea typeface="Times New Roman" panose="02020603050405020304" pitchFamily="18" charset="0"/>
                <a:cs typeface="Times New Roman" panose="02020603050405020304" pitchFamily="18" charset="0"/>
              </a:rPr>
              <a:t>Planification tactique</a:t>
            </a:r>
          </a:p>
        </p:txBody>
      </p:sp>
      <p:sp>
        <p:nvSpPr>
          <p:cNvPr id="6" name="Zone de texte 45"/>
          <p:cNvSpPr txBox="1">
            <a:spLocks noChangeArrowheads="1"/>
          </p:cNvSpPr>
          <p:nvPr/>
        </p:nvSpPr>
        <p:spPr bwMode="auto">
          <a:xfrm>
            <a:off x="9635320" y="2524759"/>
            <a:ext cx="2048680" cy="846238"/>
          </a:xfrm>
          <a:prstGeom prst="rect">
            <a:avLst/>
          </a:prstGeom>
          <a:solidFill>
            <a:schemeClr val="accent1">
              <a:lumMod val="40000"/>
              <a:lumOff val="60000"/>
            </a:schemeClr>
          </a:solidFill>
          <a:ln>
            <a:noFill/>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fr-FR" sz="2000" dirty="0">
                <a:effectLst/>
                <a:ea typeface="Times New Roman" panose="02020603050405020304" pitchFamily="18" charset="0"/>
                <a:cs typeface="Times New Roman" panose="02020603050405020304" pitchFamily="18" charset="0"/>
              </a:rPr>
              <a:t>Planification opérationnelle</a:t>
            </a:r>
          </a:p>
        </p:txBody>
      </p:sp>
      <p:sp>
        <p:nvSpPr>
          <p:cNvPr id="7" name="Zone de texte 40"/>
          <p:cNvSpPr txBox="1">
            <a:spLocks noChangeArrowheads="1"/>
          </p:cNvSpPr>
          <p:nvPr/>
        </p:nvSpPr>
        <p:spPr bwMode="auto">
          <a:xfrm>
            <a:off x="504967" y="4619894"/>
            <a:ext cx="2265529" cy="619760"/>
          </a:xfrm>
          <a:prstGeom prst="rect">
            <a:avLst/>
          </a:prstGeom>
          <a:solidFill>
            <a:schemeClr val="accent2">
              <a:lumMod val="20000"/>
              <a:lumOff val="80000"/>
            </a:schemeClr>
          </a:solidFill>
          <a:ln>
            <a:noFill/>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fr-FR" sz="2000" dirty="0">
                <a:effectLst/>
                <a:ea typeface="Times New Roman" panose="02020603050405020304" pitchFamily="18" charset="0"/>
                <a:cs typeface="Times New Roman" panose="02020603050405020304" pitchFamily="18" charset="0"/>
              </a:rPr>
              <a:t>Politique de santé</a:t>
            </a:r>
          </a:p>
        </p:txBody>
      </p:sp>
      <p:sp>
        <p:nvSpPr>
          <p:cNvPr id="8" name="Zone de texte 39"/>
          <p:cNvSpPr txBox="1">
            <a:spLocks noChangeArrowheads="1"/>
          </p:cNvSpPr>
          <p:nvPr/>
        </p:nvSpPr>
        <p:spPr bwMode="auto">
          <a:xfrm>
            <a:off x="3550124" y="4599614"/>
            <a:ext cx="2975212" cy="847818"/>
          </a:xfrm>
          <a:prstGeom prst="rect">
            <a:avLst/>
          </a:prstGeom>
          <a:solidFill>
            <a:schemeClr val="accent2">
              <a:lumMod val="20000"/>
              <a:lumOff val="80000"/>
            </a:schemeClr>
          </a:solidFill>
          <a:ln>
            <a:noFill/>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fr-FR" sz="2000" dirty="0">
                <a:effectLst/>
                <a:ea typeface="Times New Roman" panose="02020603050405020304" pitchFamily="18" charset="0"/>
                <a:cs typeface="Times New Roman" panose="02020603050405020304" pitchFamily="18" charset="0"/>
              </a:rPr>
              <a:t>Plan national de développement sanitaire</a:t>
            </a:r>
          </a:p>
        </p:txBody>
      </p:sp>
      <p:sp>
        <p:nvSpPr>
          <p:cNvPr id="9" name="Zone de texte 37"/>
          <p:cNvSpPr txBox="1">
            <a:spLocks noChangeArrowheads="1"/>
          </p:cNvSpPr>
          <p:nvPr/>
        </p:nvSpPr>
        <p:spPr bwMode="auto">
          <a:xfrm>
            <a:off x="7186398" y="4569345"/>
            <a:ext cx="2197290" cy="826249"/>
          </a:xfrm>
          <a:prstGeom prst="rect">
            <a:avLst/>
          </a:prstGeom>
          <a:solidFill>
            <a:schemeClr val="accent2">
              <a:lumMod val="20000"/>
              <a:lumOff val="80000"/>
            </a:schemeClr>
          </a:solidFill>
          <a:ln>
            <a:noFill/>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fr-FR" sz="2000" dirty="0">
                <a:effectLst/>
                <a:ea typeface="Times New Roman" panose="02020603050405020304" pitchFamily="18" charset="0"/>
                <a:cs typeface="Times New Roman" panose="02020603050405020304" pitchFamily="18" charset="0"/>
              </a:rPr>
              <a:t>Programme de santé</a:t>
            </a:r>
          </a:p>
        </p:txBody>
      </p:sp>
      <p:sp>
        <p:nvSpPr>
          <p:cNvPr id="10" name="Zone de texte 38"/>
          <p:cNvSpPr txBox="1">
            <a:spLocks noChangeArrowheads="1"/>
          </p:cNvSpPr>
          <p:nvPr/>
        </p:nvSpPr>
        <p:spPr bwMode="auto">
          <a:xfrm>
            <a:off x="10044751" y="4491353"/>
            <a:ext cx="1746915" cy="803978"/>
          </a:xfrm>
          <a:prstGeom prst="rect">
            <a:avLst/>
          </a:prstGeom>
          <a:solidFill>
            <a:schemeClr val="accent2">
              <a:lumMod val="20000"/>
              <a:lumOff val="80000"/>
            </a:schemeClr>
          </a:solidFill>
          <a:ln>
            <a:noFill/>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fr-FR" sz="2000" dirty="0">
                <a:effectLst/>
                <a:ea typeface="Times New Roman" panose="02020603050405020304" pitchFamily="18" charset="0"/>
                <a:cs typeface="Times New Roman" panose="02020603050405020304" pitchFamily="18" charset="0"/>
              </a:rPr>
              <a:t>Plan d’action opérationnel</a:t>
            </a:r>
          </a:p>
        </p:txBody>
      </p:sp>
      <p:sp>
        <p:nvSpPr>
          <p:cNvPr id="11" name="Flèche droite 10"/>
          <p:cNvSpPr/>
          <p:nvPr/>
        </p:nvSpPr>
        <p:spPr>
          <a:xfrm>
            <a:off x="3248497" y="2761996"/>
            <a:ext cx="723598" cy="371764"/>
          </a:xfrm>
          <a:prstGeom prst="righ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2" name="Flèche droite 11"/>
          <p:cNvSpPr/>
          <p:nvPr/>
        </p:nvSpPr>
        <p:spPr>
          <a:xfrm>
            <a:off x="5828057" y="2756771"/>
            <a:ext cx="1036765" cy="371764"/>
          </a:xfrm>
          <a:prstGeom prst="righ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3" name="Flèche droite 12"/>
          <p:cNvSpPr/>
          <p:nvPr/>
        </p:nvSpPr>
        <p:spPr>
          <a:xfrm>
            <a:off x="8952799" y="2756771"/>
            <a:ext cx="723598" cy="371764"/>
          </a:xfrm>
          <a:prstGeom prst="righ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4" name="Flèche droite 13"/>
          <p:cNvSpPr/>
          <p:nvPr/>
        </p:nvSpPr>
        <p:spPr>
          <a:xfrm>
            <a:off x="2770496" y="4837641"/>
            <a:ext cx="723598" cy="371764"/>
          </a:xfrm>
          <a:prstGeom prst="righ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5" name="Flèche droite 14"/>
          <p:cNvSpPr/>
          <p:nvPr/>
        </p:nvSpPr>
        <p:spPr>
          <a:xfrm>
            <a:off x="6503023" y="4809726"/>
            <a:ext cx="723598" cy="371764"/>
          </a:xfrm>
          <a:prstGeom prst="righ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6" name="Flèche droite 15"/>
          <p:cNvSpPr/>
          <p:nvPr/>
        </p:nvSpPr>
        <p:spPr>
          <a:xfrm>
            <a:off x="9370700" y="4837498"/>
            <a:ext cx="723598" cy="371764"/>
          </a:xfrm>
          <a:prstGeom prst="righ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7" name="Flèche vers le bas 16"/>
          <p:cNvSpPr/>
          <p:nvPr/>
        </p:nvSpPr>
        <p:spPr>
          <a:xfrm>
            <a:off x="1335459" y="3248024"/>
            <a:ext cx="466045" cy="1371870"/>
          </a:xfrm>
          <a:prstGeom prst="downArrow">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8" name="Flèche vers le bas 17"/>
          <p:cNvSpPr/>
          <p:nvPr/>
        </p:nvSpPr>
        <p:spPr>
          <a:xfrm>
            <a:off x="4488946" y="3272155"/>
            <a:ext cx="452141" cy="1371870"/>
          </a:xfrm>
          <a:prstGeom prst="downArrow">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9" name="Flèche vers le bas 18"/>
          <p:cNvSpPr/>
          <p:nvPr/>
        </p:nvSpPr>
        <p:spPr>
          <a:xfrm>
            <a:off x="7750205" y="3272155"/>
            <a:ext cx="466045" cy="1371870"/>
          </a:xfrm>
          <a:prstGeom prst="downArrow">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20" name="Flèche vers le bas 19"/>
          <p:cNvSpPr/>
          <p:nvPr/>
        </p:nvSpPr>
        <p:spPr>
          <a:xfrm>
            <a:off x="10559323" y="3289207"/>
            <a:ext cx="466045" cy="1371870"/>
          </a:xfrm>
          <a:prstGeom prst="downArrow">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Tree>
    <p:extLst>
      <p:ext uri="{BB962C8B-B14F-4D97-AF65-F5344CB8AC3E}">
        <p14:creationId xmlns:p14="http://schemas.microsoft.com/office/powerpoint/2010/main" val="1017159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Éléments constitutifs de l’UE</a:t>
            </a:r>
            <a:endParaRPr lang="fr-FR" b="1" dirty="0"/>
          </a:p>
        </p:txBody>
      </p:sp>
      <p:sp>
        <p:nvSpPr>
          <p:cNvPr id="3" name="Espace réservé du texte 2"/>
          <p:cNvSpPr>
            <a:spLocks noGrp="1"/>
          </p:cNvSpPr>
          <p:nvPr>
            <p:ph type="body" idx="1"/>
          </p:nvPr>
        </p:nvSpPr>
        <p:spPr/>
        <p:txBody>
          <a:bodyPr/>
          <a:lstStyle/>
          <a:p>
            <a:r>
              <a:rPr lang="fr-FR" b="1" dirty="0" smtClean="0"/>
              <a:t>ECUE1: </a:t>
            </a:r>
          </a:p>
          <a:p>
            <a:pPr lvl="1"/>
            <a:r>
              <a:rPr lang="fr-FR" sz="3200" dirty="0" smtClean="0"/>
              <a:t>Planification </a:t>
            </a:r>
            <a:r>
              <a:rPr lang="fr-FR" sz="3200" dirty="0"/>
              <a:t>sanitaire</a:t>
            </a:r>
          </a:p>
          <a:p>
            <a:r>
              <a:rPr lang="fr-FR" b="1" dirty="0" smtClean="0"/>
              <a:t>ECUE2:</a:t>
            </a:r>
          </a:p>
          <a:p>
            <a:pPr lvl="1"/>
            <a:r>
              <a:rPr lang="fr-FR" sz="3200" dirty="0" smtClean="0"/>
              <a:t>Programmes </a:t>
            </a:r>
            <a:r>
              <a:rPr lang="fr-FR" sz="3200" dirty="0"/>
              <a:t>et projets de santé : concepts, cadres et outils, Suivi- </a:t>
            </a:r>
            <a:r>
              <a:rPr lang="fr-FR" sz="3200" dirty="0" smtClean="0"/>
              <a:t>Évaluation</a:t>
            </a:r>
            <a:endParaRPr lang="fr-FR" sz="3200" dirty="0"/>
          </a:p>
          <a:p>
            <a:r>
              <a:rPr lang="fr-FR" b="1" dirty="0" smtClean="0"/>
              <a:t>ECUE3:</a:t>
            </a:r>
          </a:p>
          <a:p>
            <a:pPr lvl="1"/>
            <a:r>
              <a:rPr lang="fr-FR" sz="3200" dirty="0" smtClean="0"/>
              <a:t>Système </a:t>
            </a:r>
            <a:r>
              <a:rPr lang="fr-FR" sz="3200" dirty="0"/>
              <a:t>d’information sanitaire</a:t>
            </a:r>
          </a:p>
          <a:p>
            <a:endParaRPr lang="fr-FR" dirty="0"/>
          </a:p>
        </p:txBody>
      </p:sp>
    </p:spTree>
    <p:extLst>
      <p:ext uri="{BB962C8B-B14F-4D97-AF65-F5344CB8AC3E}">
        <p14:creationId xmlns:p14="http://schemas.microsoft.com/office/powerpoint/2010/main" val="11191613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fr-FR" b="1" dirty="0">
                <a:effectLst/>
              </a:rPr>
              <a:t>Approches de planification sanitaire</a:t>
            </a:r>
            <a:endParaRPr lang="fr-FR" dirty="0">
              <a:effectLst/>
            </a:endParaRPr>
          </a:p>
        </p:txBody>
      </p:sp>
      <p:sp>
        <p:nvSpPr>
          <p:cNvPr id="3" name="Espace réservé du texte 2"/>
          <p:cNvSpPr>
            <a:spLocks noGrp="1"/>
          </p:cNvSpPr>
          <p:nvPr>
            <p:ph type="body" idx="1"/>
          </p:nvPr>
        </p:nvSpPr>
        <p:spPr>
          <a:xfrm>
            <a:off x="816864" y="1600200"/>
            <a:ext cx="10871200" cy="3108278"/>
          </a:xfrm>
        </p:spPr>
        <p:txBody>
          <a:bodyPr/>
          <a:lstStyle/>
          <a:p>
            <a:r>
              <a:rPr lang="fr-FR" b="1" dirty="0"/>
              <a:t>Planification selon une perspective populationnelle</a:t>
            </a:r>
            <a:endParaRPr lang="fr-FR" dirty="0"/>
          </a:p>
          <a:p>
            <a:pPr lvl="1"/>
            <a:r>
              <a:rPr lang="fr-FR" dirty="0"/>
              <a:t>La population est le principal élément à partir duquel se construit tout le processus de </a:t>
            </a:r>
            <a:r>
              <a:rPr lang="fr-FR" dirty="0" smtClean="0"/>
              <a:t>planification</a:t>
            </a:r>
            <a:endParaRPr lang="fr-FR" dirty="0"/>
          </a:p>
          <a:p>
            <a:pPr marL="365760" lvl="1" indent="0">
              <a:buNone/>
            </a:pPr>
            <a:r>
              <a:rPr lang="fr-FR" dirty="0" smtClean="0"/>
              <a:t> </a:t>
            </a:r>
          </a:p>
          <a:p>
            <a:pPr lvl="1"/>
            <a:r>
              <a:rPr lang="fr-FR" dirty="0" smtClean="0"/>
              <a:t>On </a:t>
            </a:r>
            <a:r>
              <a:rPr lang="fr-FR" dirty="0"/>
              <a:t>détermine les besoins de cette population et on essaie d’adapter les ressources aux besoins</a:t>
            </a:r>
          </a:p>
        </p:txBody>
      </p:sp>
      <p:sp>
        <p:nvSpPr>
          <p:cNvPr id="4" name="Zone de texte 69"/>
          <p:cNvSpPr txBox="1">
            <a:spLocks noChangeArrowheads="1"/>
          </p:cNvSpPr>
          <p:nvPr/>
        </p:nvSpPr>
        <p:spPr bwMode="auto">
          <a:xfrm>
            <a:off x="564960" y="4708478"/>
            <a:ext cx="2879678" cy="1542196"/>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nSpc>
                <a:spcPct val="115000"/>
              </a:lnSpc>
              <a:spcAft>
                <a:spcPts val="1000"/>
              </a:spcAft>
            </a:pPr>
            <a:r>
              <a:rPr lang="fr-FR" sz="2400" b="1" dirty="0" smtClean="0">
                <a:effectLst/>
                <a:latin typeface="Calibri" panose="020F0502020204030204" pitchFamily="34" charset="0"/>
                <a:ea typeface="Times New Roman" panose="02020603050405020304" pitchFamily="18" charset="0"/>
                <a:cs typeface="Times New Roman" panose="02020603050405020304" pitchFamily="18" charset="0"/>
              </a:rPr>
              <a:t>Besoins de santé de la population</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Zone de texte 70"/>
          <p:cNvSpPr txBox="1">
            <a:spLocks noChangeArrowheads="1"/>
          </p:cNvSpPr>
          <p:nvPr/>
        </p:nvSpPr>
        <p:spPr bwMode="auto">
          <a:xfrm>
            <a:off x="4531057" y="4708478"/>
            <a:ext cx="3521121" cy="143301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2400" b="1" dirty="0" smtClean="0">
                <a:effectLst/>
                <a:latin typeface="Calibri" panose="020F0502020204030204" pitchFamily="34" charset="0"/>
                <a:ea typeface="Times New Roman" panose="02020603050405020304" pitchFamily="18" charset="0"/>
                <a:cs typeface="Times New Roman" panose="02020603050405020304" pitchFamily="18" charset="0"/>
              </a:rPr>
              <a:t>Détermination des actions à mener pour satisfaire les besoins</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Zone de texte 71"/>
          <p:cNvSpPr txBox="1">
            <a:spLocks noChangeArrowheads="1"/>
          </p:cNvSpPr>
          <p:nvPr/>
        </p:nvSpPr>
        <p:spPr bwMode="auto">
          <a:xfrm>
            <a:off x="9194449" y="4681183"/>
            <a:ext cx="2586346" cy="1433014"/>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ctr">
              <a:lnSpc>
                <a:spcPct val="115000"/>
              </a:lnSpc>
              <a:spcAft>
                <a:spcPts val="1000"/>
              </a:spcAft>
            </a:pPr>
            <a:r>
              <a:rPr lang="fr-FR" sz="2400" b="1" dirty="0" smtClean="0">
                <a:effectLst/>
                <a:latin typeface="Calibri" panose="020F0502020204030204" pitchFamily="34" charset="0"/>
                <a:ea typeface="Times New Roman" panose="02020603050405020304" pitchFamily="18" charset="0"/>
                <a:cs typeface="Times New Roman" panose="02020603050405020304" pitchFamily="18" charset="0"/>
              </a:rPr>
              <a:t>Adaptation des ressources</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Flèche droite 7"/>
          <p:cNvSpPr/>
          <p:nvPr/>
        </p:nvSpPr>
        <p:spPr>
          <a:xfrm>
            <a:off x="3444638" y="5227093"/>
            <a:ext cx="1086419" cy="5595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droite 8"/>
          <p:cNvSpPr/>
          <p:nvPr/>
        </p:nvSpPr>
        <p:spPr>
          <a:xfrm>
            <a:off x="8108030" y="5117911"/>
            <a:ext cx="1086419" cy="5595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484410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Approches de planification sanitaire</a:t>
            </a:r>
            <a:endParaRPr lang="fr-FR" dirty="0"/>
          </a:p>
        </p:txBody>
      </p:sp>
      <p:sp>
        <p:nvSpPr>
          <p:cNvPr id="3" name="Espace réservé du texte 2"/>
          <p:cNvSpPr>
            <a:spLocks noGrp="1"/>
          </p:cNvSpPr>
          <p:nvPr>
            <p:ph type="body" idx="1"/>
          </p:nvPr>
        </p:nvSpPr>
        <p:spPr>
          <a:xfrm>
            <a:off x="816863" y="1600200"/>
            <a:ext cx="11220461" cy="3394881"/>
          </a:xfrm>
        </p:spPr>
        <p:txBody>
          <a:bodyPr/>
          <a:lstStyle/>
          <a:p>
            <a:r>
              <a:rPr lang="fr-FR" b="1" dirty="0"/>
              <a:t>Planification selon une perspective institutionnelle (organisationnelle)</a:t>
            </a:r>
            <a:endParaRPr lang="fr-FR" dirty="0"/>
          </a:p>
          <a:p>
            <a:pPr lvl="1"/>
            <a:r>
              <a:rPr lang="fr-FR" dirty="0"/>
              <a:t>Dans cette perspective, l’institution est au centre du processus de planification. </a:t>
            </a:r>
            <a:endParaRPr lang="fr-FR" dirty="0" smtClean="0"/>
          </a:p>
          <a:p>
            <a:pPr lvl="1"/>
            <a:r>
              <a:rPr lang="fr-FR" dirty="0" smtClean="0"/>
              <a:t>L’accent </a:t>
            </a:r>
            <a:r>
              <a:rPr lang="fr-FR" dirty="0"/>
              <a:t>est mis sur les forces et les faiblesses internes de l’institution, ses ressources actuelles et celles à acquérir. </a:t>
            </a:r>
            <a:endParaRPr lang="fr-FR" dirty="0" smtClean="0"/>
          </a:p>
          <a:p>
            <a:pPr lvl="1"/>
            <a:r>
              <a:rPr lang="fr-FR" dirty="0" smtClean="0"/>
              <a:t>La </a:t>
            </a:r>
            <a:r>
              <a:rPr lang="fr-FR" dirty="0"/>
              <a:t>population cible est considérée comme une partie de l’environnement externe. </a:t>
            </a:r>
            <a:endParaRPr lang="fr-FR" dirty="0" smtClean="0"/>
          </a:p>
          <a:p>
            <a:pPr lvl="1"/>
            <a:r>
              <a:rPr lang="fr-FR" dirty="0" smtClean="0"/>
              <a:t>Elle </a:t>
            </a:r>
            <a:r>
              <a:rPr lang="fr-FR" dirty="0"/>
              <a:t>est vue soit comme une contrainte, soit comme un marché</a:t>
            </a:r>
          </a:p>
        </p:txBody>
      </p:sp>
      <p:sp>
        <p:nvSpPr>
          <p:cNvPr id="4" name="Ellipse 3"/>
          <p:cNvSpPr/>
          <p:nvPr/>
        </p:nvSpPr>
        <p:spPr>
          <a:xfrm>
            <a:off x="1897038" y="5415889"/>
            <a:ext cx="2811439" cy="106566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Ressources de l’institution</a:t>
            </a:r>
            <a:endParaRPr lang="fr-FR" sz="2400" dirty="0"/>
          </a:p>
        </p:txBody>
      </p:sp>
      <p:sp>
        <p:nvSpPr>
          <p:cNvPr id="5" name="Ellipse 4"/>
          <p:cNvSpPr/>
          <p:nvPr/>
        </p:nvSpPr>
        <p:spPr>
          <a:xfrm>
            <a:off x="5991366" y="5376081"/>
            <a:ext cx="2606723" cy="110546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Activités à mener</a:t>
            </a:r>
            <a:endParaRPr lang="fr-FR" sz="2400" dirty="0"/>
          </a:p>
        </p:txBody>
      </p:sp>
      <p:sp>
        <p:nvSpPr>
          <p:cNvPr id="6" name="Rectangle à coins arrondis 5"/>
          <p:cNvSpPr/>
          <p:nvPr/>
        </p:nvSpPr>
        <p:spPr>
          <a:xfrm>
            <a:off x="1555845" y="4995081"/>
            <a:ext cx="7779224" cy="186291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3930555" y="5046557"/>
            <a:ext cx="2729552" cy="461665"/>
          </a:xfrm>
          <a:prstGeom prst="rect">
            <a:avLst/>
          </a:prstGeom>
          <a:noFill/>
        </p:spPr>
        <p:txBody>
          <a:bodyPr wrap="square" rtlCol="0">
            <a:spAutoFit/>
          </a:bodyPr>
          <a:lstStyle/>
          <a:p>
            <a:pPr algn="ctr"/>
            <a:r>
              <a:rPr lang="fr-FR" sz="2400" dirty="0" smtClean="0"/>
              <a:t>Environnement</a:t>
            </a:r>
            <a:endParaRPr lang="fr-FR" sz="2400" dirty="0"/>
          </a:p>
        </p:txBody>
      </p:sp>
      <p:sp>
        <p:nvSpPr>
          <p:cNvPr id="8" name="ZoneTexte 7"/>
          <p:cNvSpPr txBox="1"/>
          <p:nvPr/>
        </p:nvSpPr>
        <p:spPr>
          <a:xfrm>
            <a:off x="4503761" y="6481550"/>
            <a:ext cx="2402006" cy="461665"/>
          </a:xfrm>
          <a:prstGeom prst="rect">
            <a:avLst/>
          </a:prstGeom>
          <a:noFill/>
        </p:spPr>
        <p:txBody>
          <a:bodyPr wrap="square" rtlCol="0">
            <a:spAutoFit/>
          </a:bodyPr>
          <a:lstStyle/>
          <a:p>
            <a:r>
              <a:rPr lang="fr-FR" sz="2400" dirty="0" smtClean="0"/>
              <a:t>Population</a:t>
            </a:r>
            <a:endParaRPr lang="fr-FR" sz="2400" dirty="0"/>
          </a:p>
        </p:txBody>
      </p:sp>
      <p:sp>
        <p:nvSpPr>
          <p:cNvPr id="11" name="Flèche droite 10"/>
          <p:cNvSpPr/>
          <p:nvPr/>
        </p:nvSpPr>
        <p:spPr>
          <a:xfrm>
            <a:off x="4708477" y="5830544"/>
            <a:ext cx="1282889" cy="23634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810810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Approches de planification sanitaire</a:t>
            </a:r>
            <a:endParaRPr lang="fr-FR" dirty="0"/>
          </a:p>
        </p:txBody>
      </p:sp>
      <p:sp>
        <p:nvSpPr>
          <p:cNvPr id="3" name="Espace réservé du texte 2"/>
          <p:cNvSpPr>
            <a:spLocks noGrp="1"/>
          </p:cNvSpPr>
          <p:nvPr>
            <p:ph type="body" idx="1"/>
          </p:nvPr>
        </p:nvSpPr>
        <p:spPr/>
        <p:txBody>
          <a:bodyPr/>
          <a:lstStyle/>
          <a:p>
            <a:r>
              <a:rPr lang="fr-FR" b="1" dirty="0"/>
              <a:t>Planification rationnelle</a:t>
            </a:r>
            <a:r>
              <a:rPr lang="fr-FR" b="1" i="1" dirty="0"/>
              <a:t>.</a:t>
            </a:r>
            <a:endParaRPr lang="fr-FR" dirty="0"/>
          </a:p>
          <a:p>
            <a:pPr lvl="1"/>
            <a:r>
              <a:rPr lang="fr-FR" dirty="0"/>
              <a:t>Dans ce type de planification, l’expert joue un rôle </a:t>
            </a:r>
            <a:r>
              <a:rPr lang="fr-FR" dirty="0" smtClean="0"/>
              <a:t>important </a:t>
            </a:r>
          </a:p>
          <a:p>
            <a:pPr lvl="1"/>
            <a:r>
              <a:rPr lang="fr-FR" dirty="0" smtClean="0"/>
              <a:t>Il </a:t>
            </a:r>
            <a:r>
              <a:rPr lang="fr-FR" dirty="0"/>
              <a:t>élabore son travail à partir de données techniques et </a:t>
            </a:r>
            <a:r>
              <a:rPr lang="fr-FR" dirty="0" smtClean="0"/>
              <a:t>objectives </a:t>
            </a:r>
          </a:p>
          <a:p>
            <a:pPr lvl="1"/>
            <a:r>
              <a:rPr lang="fr-FR" dirty="0" smtClean="0"/>
              <a:t>Le </a:t>
            </a:r>
            <a:r>
              <a:rPr lang="fr-FR" dirty="0"/>
              <a:t>plan qui en résulte est un document technique et logique, indépendant de toutes influences (notamment politiques</a:t>
            </a:r>
            <a:r>
              <a:rPr lang="fr-FR" dirty="0" smtClean="0"/>
              <a:t>)</a:t>
            </a:r>
            <a:endParaRPr lang="fr-FR" dirty="0"/>
          </a:p>
        </p:txBody>
      </p:sp>
      <p:pic>
        <p:nvPicPr>
          <p:cNvPr id="4" name="Image 3" descr="Expert-comptable : définition, études, en anglai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00882" y="4362236"/>
            <a:ext cx="2643321" cy="2011268"/>
          </a:xfrm>
          <a:prstGeom prst="rect">
            <a:avLst/>
          </a:prstGeom>
          <a:noFill/>
          <a:ln>
            <a:noFill/>
          </a:ln>
        </p:spPr>
      </p:pic>
      <p:sp>
        <p:nvSpPr>
          <p:cNvPr id="5" name="ZoneTexte 4"/>
          <p:cNvSpPr txBox="1"/>
          <p:nvPr/>
        </p:nvSpPr>
        <p:spPr>
          <a:xfrm>
            <a:off x="1300882" y="6126480"/>
            <a:ext cx="2274831" cy="523220"/>
          </a:xfrm>
          <a:prstGeom prst="rect">
            <a:avLst/>
          </a:prstGeom>
          <a:noFill/>
        </p:spPr>
        <p:txBody>
          <a:bodyPr wrap="square" rtlCol="0">
            <a:spAutoFit/>
          </a:bodyPr>
          <a:lstStyle/>
          <a:p>
            <a:pPr algn="ctr"/>
            <a:r>
              <a:rPr lang="fr-FR" sz="2800" dirty="0" smtClean="0"/>
              <a:t>Expert</a:t>
            </a:r>
            <a:endParaRPr lang="fr-FR" sz="2800" dirty="0"/>
          </a:p>
        </p:txBody>
      </p:sp>
      <p:sp>
        <p:nvSpPr>
          <p:cNvPr id="6" name="ZoneTexte 5"/>
          <p:cNvSpPr txBox="1"/>
          <p:nvPr/>
        </p:nvSpPr>
        <p:spPr>
          <a:xfrm>
            <a:off x="6853966" y="6045364"/>
            <a:ext cx="1924334" cy="523220"/>
          </a:xfrm>
          <a:prstGeom prst="rect">
            <a:avLst/>
          </a:prstGeom>
          <a:noFill/>
        </p:spPr>
        <p:txBody>
          <a:bodyPr wrap="square" rtlCol="0">
            <a:spAutoFit/>
          </a:bodyPr>
          <a:lstStyle/>
          <a:p>
            <a:pPr algn="ctr"/>
            <a:r>
              <a:rPr lang="fr-FR" sz="2800" b="1" dirty="0" smtClean="0"/>
              <a:t>Plan</a:t>
            </a:r>
            <a:endParaRPr lang="fr-FR" sz="2800" b="1" dirty="0"/>
          </a:p>
        </p:txBody>
      </p:sp>
      <p:pic>
        <p:nvPicPr>
          <p:cNvPr id="7" name="Image 6" descr="9 000+ Document banque d&amp;#39;images et photos libres de droit · Téléchargement  gratuit · Photos Pexels"/>
          <p:cNvPicPr/>
          <p:nvPr/>
        </p:nvPicPr>
        <p:blipFill>
          <a:blip r:embed="rId3">
            <a:extLst>
              <a:ext uri="{28A0092B-C50C-407E-A947-70E740481C1C}">
                <a14:useLocalDpi xmlns:a14="http://schemas.microsoft.com/office/drawing/2010/main" val="0"/>
              </a:ext>
            </a:extLst>
          </a:blip>
          <a:srcRect/>
          <a:stretch>
            <a:fillRect/>
          </a:stretch>
        </p:blipFill>
        <p:spPr bwMode="auto">
          <a:xfrm>
            <a:off x="6311717" y="4534750"/>
            <a:ext cx="2517140" cy="1666240"/>
          </a:xfrm>
          <a:prstGeom prst="rect">
            <a:avLst/>
          </a:prstGeom>
          <a:noFill/>
          <a:ln>
            <a:noFill/>
          </a:ln>
        </p:spPr>
      </p:pic>
      <p:sp>
        <p:nvSpPr>
          <p:cNvPr id="8" name="Flèche droite 7"/>
          <p:cNvSpPr/>
          <p:nvPr/>
        </p:nvSpPr>
        <p:spPr>
          <a:xfrm>
            <a:off x="3944203" y="5240740"/>
            <a:ext cx="2304197" cy="27367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3900574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Approches de planification sanitaire</a:t>
            </a:r>
            <a:endParaRPr lang="fr-FR" dirty="0"/>
          </a:p>
        </p:txBody>
      </p:sp>
      <p:sp>
        <p:nvSpPr>
          <p:cNvPr id="3" name="Espace réservé du texte 2"/>
          <p:cNvSpPr>
            <a:spLocks noGrp="1"/>
          </p:cNvSpPr>
          <p:nvPr>
            <p:ph type="body" sz="half" idx="1"/>
          </p:nvPr>
        </p:nvSpPr>
        <p:spPr/>
        <p:txBody>
          <a:bodyPr>
            <a:normAutofit lnSpcReduction="10000"/>
          </a:bodyPr>
          <a:lstStyle/>
          <a:p>
            <a:r>
              <a:rPr lang="fr-FR" b="1" dirty="0"/>
              <a:t>Planification pragmatique</a:t>
            </a:r>
            <a:endParaRPr lang="fr-FR" dirty="0"/>
          </a:p>
          <a:p>
            <a:pPr lvl="1"/>
            <a:r>
              <a:rPr lang="fr-FR" dirty="0"/>
              <a:t>L’approche pragmatique prend en compte les éléments de </a:t>
            </a:r>
            <a:r>
              <a:rPr lang="fr-FR" dirty="0" smtClean="0"/>
              <a:t>faisabilité</a:t>
            </a:r>
          </a:p>
          <a:p>
            <a:pPr lvl="1"/>
            <a:r>
              <a:rPr lang="fr-FR" dirty="0" smtClean="0"/>
              <a:t> </a:t>
            </a:r>
            <a:r>
              <a:rPr lang="fr-FR" dirty="0"/>
              <a:t>Dans la démarche, la planification se fait en prenant en compte les réactions de l’environnement. </a:t>
            </a:r>
            <a:endParaRPr lang="fr-FR" dirty="0" smtClean="0"/>
          </a:p>
          <a:p>
            <a:pPr lvl="1"/>
            <a:r>
              <a:rPr lang="fr-FR" dirty="0" smtClean="0"/>
              <a:t>Les </a:t>
            </a:r>
            <a:r>
              <a:rPr lang="fr-FR" dirty="0"/>
              <a:t>éléments sociopolitiques sont importants. </a:t>
            </a:r>
            <a:endParaRPr lang="fr-FR" dirty="0" smtClean="0"/>
          </a:p>
          <a:p>
            <a:pPr lvl="1"/>
            <a:r>
              <a:rPr lang="fr-FR" dirty="0" smtClean="0"/>
              <a:t>Le </a:t>
            </a:r>
            <a:r>
              <a:rPr lang="fr-FR" dirty="0"/>
              <a:t>planificateur recueille l’opinion des divers groupes concernés.</a:t>
            </a:r>
          </a:p>
          <a:p>
            <a:endParaRPr lang="fr-FR" dirty="0"/>
          </a:p>
        </p:txBody>
      </p:sp>
      <p:pic>
        <p:nvPicPr>
          <p:cNvPr id="5" name="Image 4" descr="Une histoire de valeur ajoutée - Episode 8 : Première réunion de travail -  Excellence Opérationnelle"/>
          <p:cNvPicPr/>
          <p:nvPr/>
        </p:nvPicPr>
        <p:blipFill>
          <a:blip r:embed="rId2">
            <a:extLst>
              <a:ext uri="{28A0092B-C50C-407E-A947-70E740481C1C}">
                <a14:useLocalDpi xmlns:a14="http://schemas.microsoft.com/office/drawing/2010/main" val="0"/>
              </a:ext>
            </a:extLst>
          </a:blip>
          <a:srcRect/>
          <a:stretch>
            <a:fillRect/>
          </a:stretch>
        </p:blipFill>
        <p:spPr bwMode="auto">
          <a:xfrm>
            <a:off x="7069540" y="1600201"/>
            <a:ext cx="4271750" cy="2985447"/>
          </a:xfrm>
          <a:prstGeom prst="rect">
            <a:avLst/>
          </a:prstGeom>
          <a:noFill/>
          <a:ln>
            <a:noFill/>
          </a:ln>
        </p:spPr>
      </p:pic>
      <p:pic>
        <p:nvPicPr>
          <p:cNvPr id="6" name="Image 5" descr="9 000+ Document banque d&amp;#39;images et photos libres de droit · Téléchargement  gratuit · Photos Pexels"/>
          <p:cNvPicPr/>
          <p:nvPr/>
        </p:nvPicPr>
        <p:blipFill>
          <a:blip r:embed="rId3">
            <a:extLst>
              <a:ext uri="{28A0092B-C50C-407E-A947-70E740481C1C}">
                <a14:useLocalDpi xmlns:a14="http://schemas.microsoft.com/office/drawing/2010/main" val="0"/>
              </a:ext>
            </a:extLst>
          </a:blip>
          <a:srcRect/>
          <a:stretch>
            <a:fillRect/>
          </a:stretch>
        </p:blipFill>
        <p:spPr bwMode="auto">
          <a:xfrm>
            <a:off x="8345234" y="5080660"/>
            <a:ext cx="2517140" cy="1666240"/>
          </a:xfrm>
          <a:prstGeom prst="rect">
            <a:avLst/>
          </a:prstGeom>
          <a:noFill/>
          <a:ln>
            <a:noFill/>
          </a:ln>
        </p:spPr>
      </p:pic>
      <p:sp>
        <p:nvSpPr>
          <p:cNvPr id="7" name="Flèche vers le bas 6"/>
          <p:cNvSpPr/>
          <p:nvPr/>
        </p:nvSpPr>
        <p:spPr>
          <a:xfrm>
            <a:off x="9321421" y="4585648"/>
            <a:ext cx="450376" cy="49501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257494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lèche droite 13"/>
          <p:cNvSpPr/>
          <p:nvPr/>
        </p:nvSpPr>
        <p:spPr>
          <a:xfrm rot="2408485">
            <a:off x="5086867" y="4967683"/>
            <a:ext cx="1981007" cy="29275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2" name="Titre 1"/>
          <p:cNvSpPr>
            <a:spLocks noGrp="1"/>
          </p:cNvSpPr>
          <p:nvPr>
            <p:ph type="title"/>
          </p:nvPr>
        </p:nvSpPr>
        <p:spPr>
          <a:xfrm>
            <a:off x="812799" y="228600"/>
            <a:ext cx="11128991" cy="990600"/>
          </a:xfrm>
        </p:spPr>
        <p:txBody>
          <a:bodyPr>
            <a:normAutofit fontScale="90000"/>
          </a:bodyPr>
          <a:lstStyle/>
          <a:p>
            <a:pPr lvl="0" algn="ctr"/>
            <a:r>
              <a:rPr lang="fr-FR" sz="4000" b="1" dirty="0">
                <a:effectLst/>
              </a:rPr>
              <a:t>Démarche générale de planification sanitaire</a:t>
            </a:r>
            <a:r>
              <a:rPr lang="fr-FR" sz="4000" dirty="0">
                <a:effectLst/>
              </a:rPr>
              <a:t/>
            </a:r>
            <a:br>
              <a:rPr lang="fr-FR" sz="4000" dirty="0">
                <a:effectLst/>
              </a:rPr>
            </a:br>
            <a:endParaRPr lang="fr-FR" sz="4000" dirty="0"/>
          </a:p>
        </p:txBody>
      </p:sp>
      <p:sp>
        <p:nvSpPr>
          <p:cNvPr id="3" name="Ellipse 2"/>
          <p:cNvSpPr/>
          <p:nvPr/>
        </p:nvSpPr>
        <p:spPr>
          <a:xfrm>
            <a:off x="6828883" y="4927454"/>
            <a:ext cx="5017373" cy="1930546"/>
          </a:xfrm>
          <a:prstGeom prst="ellipse">
            <a:avLst/>
          </a:prstGeom>
          <a:ln w="66675" cmpd="thickThin">
            <a:solidFill>
              <a:schemeClr val="dk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fr-FR" sz="2000" dirty="0">
                <a:ln w="9525" cap="rnd" cmpd="sng" algn="ctr">
                  <a:solidFill>
                    <a:srgbClr val="385D8A"/>
                  </a:solidFill>
                  <a:prstDash val="solid"/>
                  <a:bevel/>
                </a:ln>
                <a:effectLst/>
                <a:ea typeface="Times New Roman" panose="02020603050405020304" pitchFamily="18" charset="0"/>
                <a:cs typeface="Times New Roman" panose="02020603050405020304" pitchFamily="18" charset="0"/>
              </a:rPr>
              <a:t>Analyse de la situation :</a:t>
            </a:r>
            <a:endParaRPr lang="fr-FR" sz="2000" dirty="0">
              <a:effectLst/>
              <a:ea typeface="Times New Roman" panose="02020603050405020304" pitchFamily="18" charset="0"/>
              <a:cs typeface="Times New Roman" panose="02020603050405020304" pitchFamily="18" charset="0"/>
            </a:endParaRPr>
          </a:p>
          <a:p>
            <a:pPr marL="453390" indent="-226695" algn="ctr">
              <a:lnSpc>
                <a:spcPct val="115000"/>
              </a:lnSpc>
              <a:spcAft>
                <a:spcPts val="0"/>
              </a:spcAft>
              <a:tabLst>
                <a:tab pos="457200" algn="l"/>
              </a:tabLst>
            </a:pPr>
            <a:r>
              <a:rPr lang="fr-FR" sz="2000" dirty="0">
                <a:ln w="9525" cap="rnd" cmpd="sng" algn="ctr">
                  <a:solidFill>
                    <a:srgbClr val="385D8A"/>
                  </a:solidFill>
                  <a:prstDash val="solid"/>
                  <a:bevel/>
                </a:ln>
                <a:effectLst/>
                <a:ea typeface="Times New Roman" panose="02020603050405020304" pitchFamily="18" charset="0"/>
                <a:cs typeface="Times New Roman" panose="02020603050405020304" pitchFamily="18" charset="0"/>
              </a:rPr>
              <a:t>Collecte de données</a:t>
            </a:r>
            <a:endParaRPr lang="fr-FR" sz="2000" dirty="0">
              <a:effectLst/>
              <a:ea typeface="Times New Roman" panose="02020603050405020304" pitchFamily="18" charset="0"/>
              <a:cs typeface="Times New Roman" panose="02020603050405020304" pitchFamily="18" charset="0"/>
            </a:endParaRPr>
          </a:p>
          <a:p>
            <a:pPr marL="453390" indent="-226695" algn="ctr">
              <a:lnSpc>
                <a:spcPct val="115000"/>
              </a:lnSpc>
              <a:spcAft>
                <a:spcPts val="0"/>
              </a:spcAft>
              <a:tabLst>
                <a:tab pos="457200" algn="l"/>
              </a:tabLst>
            </a:pPr>
            <a:r>
              <a:rPr lang="fr-FR" sz="2000" dirty="0">
                <a:ln w="9525" cap="rnd" cmpd="sng" algn="ctr">
                  <a:solidFill>
                    <a:srgbClr val="385D8A"/>
                  </a:solidFill>
                  <a:prstDash val="solid"/>
                  <a:bevel/>
                </a:ln>
                <a:effectLst/>
                <a:ea typeface="Times New Roman" panose="02020603050405020304" pitchFamily="18" charset="0"/>
                <a:cs typeface="Times New Roman" panose="02020603050405020304" pitchFamily="18" charset="0"/>
              </a:rPr>
              <a:t>Identification des problèmes</a:t>
            </a:r>
            <a:endParaRPr lang="fr-FR" sz="2000" dirty="0">
              <a:effectLst/>
              <a:ea typeface="Times New Roman" panose="02020603050405020304" pitchFamily="18" charset="0"/>
              <a:cs typeface="Times New Roman" panose="02020603050405020304" pitchFamily="18" charset="0"/>
            </a:endParaRPr>
          </a:p>
          <a:p>
            <a:pPr marL="457200" indent="-228600" algn="ctr">
              <a:lnSpc>
                <a:spcPct val="115000"/>
              </a:lnSpc>
              <a:spcAft>
                <a:spcPts val="0"/>
              </a:spcAft>
              <a:tabLst>
                <a:tab pos="457200" algn="l"/>
              </a:tabLst>
            </a:pPr>
            <a:r>
              <a:rPr lang="fr-FR" sz="2000" dirty="0">
                <a:ln w="9525" cap="rnd" cmpd="sng" algn="ctr">
                  <a:solidFill>
                    <a:srgbClr val="385D8A"/>
                  </a:solidFill>
                  <a:prstDash val="solid"/>
                  <a:bevel/>
                </a:ln>
                <a:effectLst/>
                <a:ea typeface="Times New Roman" panose="02020603050405020304" pitchFamily="18" charset="0"/>
                <a:cs typeface="Times New Roman" panose="02020603050405020304" pitchFamily="18" charset="0"/>
              </a:rPr>
              <a:t> Fixation des </a:t>
            </a:r>
            <a:r>
              <a:rPr lang="fr-FR" sz="2000" dirty="0" smtClean="0">
                <a:ln w="9525" cap="rnd" cmpd="sng" algn="ctr">
                  <a:solidFill>
                    <a:srgbClr val="385D8A"/>
                  </a:solidFill>
                  <a:prstDash val="solid"/>
                  <a:bevel/>
                </a:ln>
                <a:effectLst/>
                <a:ea typeface="Times New Roman" panose="02020603050405020304" pitchFamily="18" charset="0"/>
                <a:cs typeface="Times New Roman" panose="02020603050405020304" pitchFamily="18" charset="0"/>
              </a:rPr>
              <a:t>priorités</a:t>
            </a:r>
            <a:endParaRPr lang="fr-FR" sz="2000" dirty="0">
              <a:effectLst/>
              <a:ea typeface="Times New Roman" panose="02020603050405020304" pitchFamily="18" charset="0"/>
              <a:cs typeface="Times New Roman" panose="02020603050405020304" pitchFamily="18" charset="0"/>
            </a:endParaRPr>
          </a:p>
        </p:txBody>
      </p:sp>
      <p:sp>
        <p:nvSpPr>
          <p:cNvPr id="4" name="Ellipse 3"/>
          <p:cNvSpPr/>
          <p:nvPr/>
        </p:nvSpPr>
        <p:spPr>
          <a:xfrm>
            <a:off x="7250581" y="3471074"/>
            <a:ext cx="3572094" cy="950801"/>
          </a:xfrm>
          <a:prstGeom prst="ellipse">
            <a:avLst/>
          </a:prstGeom>
          <a:ln cmpd="thickThi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fr-FR" sz="2000" dirty="0">
                <a:ln w="9525" cap="rnd" cmpd="thickThin" algn="ctr">
                  <a:solidFill>
                    <a:srgbClr val="000000"/>
                  </a:solidFill>
                  <a:prstDash val="solid"/>
                  <a:bevel/>
                </a:ln>
                <a:effectLst/>
                <a:ea typeface="Times New Roman" panose="02020603050405020304" pitchFamily="18" charset="0"/>
                <a:cs typeface="Times New Roman" panose="02020603050405020304" pitchFamily="18" charset="0"/>
              </a:rPr>
              <a:t>Fixation des buts et des </a:t>
            </a:r>
            <a:r>
              <a:rPr lang="fr-FR" sz="2000" dirty="0" smtClean="0">
                <a:ln w="9525" cap="rnd" cmpd="thickThin" algn="ctr">
                  <a:solidFill>
                    <a:srgbClr val="000000"/>
                  </a:solidFill>
                  <a:prstDash val="solid"/>
                  <a:bevel/>
                </a:ln>
                <a:effectLst/>
                <a:ea typeface="Times New Roman" panose="02020603050405020304" pitchFamily="18" charset="0"/>
                <a:cs typeface="Times New Roman" panose="02020603050405020304" pitchFamily="18" charset="0"/>
              </a:rPr>
              <a:t>objectifs</a:t>
            </a:r>
            <a:r>
              <a:rPr lang="fr-FR" sz="2000" dirty="0">
                <a:ln w="9525" cap="rnd" cmpd="thickThin" algn="ctr">
                  <a:solidFill>
                    <a:srgbClr val="000000"/>
                  </a:solidFill>
                  <a:prstDash val="solid"/>
                  <a:bevel/>
                </a:ln>
                <a:effectLst/>
                <a:ea typeface="Times New Roman" panose="02020603050405020304" pitchFamily="18" charset="0"/>
                <a:cs typeface="Times New Roman" panose="02020603050405020304" pitchFamily="18" charset="0"/>
              </a:rPr>
              <a:t> </a:t>
            </a:r>
            <a:endParaRPr lang="fr-FR" sz="2000" dirty="0">
              <a:effectLst/>
              <a:ea typeface="Times New Roman" panose="02020603050405020304" pitchFamily="18" charset="0"/>
              <a:cs typeface="Times New Roman" panose="02020603050405020304" pitchFamily="18" charset="0"/>
            </a:endParaRPr>
          </a:p>
        </p:txBody>
      </p:sp>
      <p:sp>
        <p:nvSpPr>
          <p:cNvPr id="5" name="Ellipse 4"/>
          <p:cNvSpPr/>
          <p:nvPr/>
        </p:nvSpPr>
        <p:spPr>
          <a:xfrm>
            <a:off x="7038490" y="1473958"/>
            <a:ext cx="4645509" cy="1529357"/>
          </a:xfrm>
          <a:prstGeom prst="ellips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fr-FR" sz="2000" dirty="0">
                <a:effectLst/>
                <a:ea typeface="Times New Roman" panose="02020603050405020304" pitchFamily="18" charset="0"/>
                <a:cs typeface="Times New Roman" panose="02020603050405020304" pitchFamily="18" charset="0"/>
              </a:rPr>
              <a:t>Détermination :</a:t>
            </a:r>
          </a:p>
          <a:p>
            <a:pPr marL="571500" indent="-342900">
              <a:lnSpc>
                <a:spcPct val="115000"/>
              </a:lnSpc>
              <a:spcAft>
                <a:spcPts val="0"/>
              </a:spcAft>
              <a:buFont typeface="Wingdings" panose="05000000000000000000" pitchFamily="2" charset="2"/>
              <a:buChar char="§"/>
              <a:tabLst>
                <a:tab pos="457200" algn="l"/>
              </a:tabLst>
            </a:pPr>
            <a:r>
              <a:rPr lang="fr-FR" sz="2000" dirty="0">
                <a:effectLst/>
                <a:ea typeface="Times New Roman" panose="02020603050405020304" pitchFamily="18" charset="0"/>
                <a:cs typeface="Times New Roman" panose="02020603050405020304" pitchFamily="18" charset="0"/>
              </a:rPr>
              <a:t>Des stratégies</a:t>
            </a:r>
          </a:p>
          <a:p>
            <a:pPr marL="571500" indent="-342900">
              <a:lnSpc>
                <a:spcPct val="115000"/>
              </a:lnSpc>
              <a:spcAft>
                <a:spcPts val="0"/>
              </a:spcAft>
              <a:buFont typeface="Wingdings" panose="05000000000000000000" pitchFamily="2" charset="2"/>
              <a:buChar char="§"/>
              <a:tabLst>
                <a:tab pos="457200" algn="l"/>
              </a:tabLst>
            </a:pPr>
            <a:r>
              <a:rPr lang="fr-FR" sz="2000" dirty="0">
                <a:effectLst/>
                <a:ea typeface="Times New Roman" panose="02020603050405020304" pitchFamily="18" charset="0"/>
                <a:cs typeface="Times New Roman" panose="02020603050405020304" pitchFamily="18" charset="0"/>
              </a:rPr>
              <a:t>Des activités</a:t>
            </a:r>
          </a:p>
          <a:p>
            <a:pPr marL="571500" indent="-342900">
              <a:lnSpc>
                <a:spcPct val="115000"/>
              </a:lnSpc>
              <a:spcAft>
                <a:spcPts val="0"/>
              </a:spcAft>
              <a:buFont typeface="Wingdings" panose="05000000000000000000" pitchFamily="2" charset="2"/>
              <a:buChar char="§"/>
              <a:tabLst>
                <a:tab pos="457200" algn="l"/>
              </a:tabLst>
            </a:pPr>
            <a:r>
              <a:rPr lang="fr-FR" sz="2000" dirty="0">
                <a:effectLst/>
                <a:ea typeface="Times New Roman" panose="02020603050405020304" pitchFamily="18" charset="0"/>
                <a:cs typeface="Times New Roman" panose="02020603050405020304" pitchFamily="18" charset="0"/>
              </a:rPr>
              <a:t> Des ressources</a:t>
            </a:r>
          </a:p>
        </p:txBody>
      </p:sp>
      <p:sp>
        <p:nvSpPr>
          <p:cNvPr id="6" name="Ellipse 5"/>
          <p:cNvSpPr/>
          <p:nvPr/>
        </p:nvSpPr>
        <p:spPr>
          <a:xfrm>
            <a:off x="3037541" y="1607691"/>
            <a:ext cx="2797857" cy="1323975"/>
          </a:xfrm>
          <a:prstGeom prst="ellips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fr-FR" sz="2000">
                <a:effectLst/>
                <a:ea typeface="Times New Roman" panose="02020603050405020304" pitchFamily="18" charset="0"/>
                <a:cs typeface="Times New Roman" panose="02020603050405020304" pitchFamily="18" charset="0"/>
              </a:rPr>
              <a:t>Mise en œuvre et suivi de la mise en œuvre</a:t>
            </a:r>
          </a:p>
          <a:p>
            <a:pPr algn="ctr">
              <a:lnSpc>
                <a:spcPct val="115000"/>
              </a:lnSpc>
              <a:spcAft>
                <a:spcPts val="1000"/>
              </a:spcAft>
            </a:pPr>
            <a:r>
              <a:rPr lang="fr-FR" sz="2000">
                <a:effectLst/>
                <a:ea typeface="Times New Roman" panose="02020603050405020304" pitchFamily="18" charset="0"/>
                <a:cs typeface="Times New Roman" panose="02020603050405020304" pitchFamily="18" charset="0"/>
              </a:rPr>
              <a:t> </a:t>
            </a:r>
          </a:p>
        </p:txBody>
      </p:sp>
      <p:sp>
        <p:nvSpPr>
          <p:cNvPr id="7" name="Ellipse 6"/>
          <p:cNvSpPr/>
          <p:nvPr/>
        </p:nvSpPr>
        <p:spPr>
          <a:xfrm>
            <a:off x="3657601" y="3520068"/>
            <a:ext cx="2177798" cy="1138733"/>
          </a:xfrm>
          <a:prstGeom prst="ellips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fr-FR" sz="2000" dirty="0" smtClean="0">
                <a:effectLst/>
                <a:ea typeface="Times New Roman" panose="02020603050405020304" pitchFamily="18" charset="0"/>
                <a:cs typeface="Times New Roman" panose="02020603050405020304" pitchFamily="18" charset="0"/>
              </a:rPr>
              <a:t>Évaluation</a:t>
            </a:r>
            <a:endParaRPr lang="fr-FR" sz="2000" dirty="0">
              <a:effectLst/>
              <a:ea typeface="Times New Roman" panose="02020603050405020304" pitchFamily="18" charset="0"/>
              <a:cs typeface="Times New Roman" panose="02020603050405020304" pitchFamily="18" charset="0"/>
            </a:endParaRPr>
          </a:p>
        </p:txBody>
      </p:sp>
      <p:sp>
        <p:nvSpPr>
          <p:cNvPr id="8" name="Ellipse 7"/>
          <p:cNvSpPr/>
          <p:nvPr/>
        </p:nvSpPr>
        <p:spPr>
          <a:xfrm>
            <a:off x="2088108" y="5589093"/>
            <a:ext cx="3357350" cy="716280"/>
          </a:xfrm>
          <a:prstGeom prst="ellips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fr-FR" sz="2000" dirty="0">
                <a:effectLst/>
                <a:ea typeface="Times New Roman" panose="02020603050405020304" pitchFamily="18" charset="0"/>
                <a:cs typeface="Times New Roman" panose="02020603050405020304" pitchFamily="18" charset="0"/>
              </a:rPr>
              <a:t>Activités </a:t>
            </a:r>
            <a:r>
              <a:rPr lang="fr-FR" sz="2000" dirty="0" smtClean="0">
                <a:effectLst/>
                <a:ea typeface="Times New Roman" panose="02020603050405020304" pitchFamily="18" charset="0"/>
                <a:cs typeface="Times New Roman" panose="02020603050405020304" pitchFamily="18" charset="0"/>
              </a:rPr>
              <a:t>antérieures</a:t>
            </a:r>
            <a:endParaRPr lang="fr-FR" sz="2000" dirty="0">
              <a:effectLst/>
              <a:ea typeface="Times New Roman" panose="02020603050405020304" pitchFamily="18" charset="0"/>
              <a:cs typeface="Times New Roman" panose="02020603050405020304" pitchFamily="18" charset="0"/>
            </a:endParaRPr>
          </a:p>
        </p:txBody>
      </p:sp>
      <p:sp>
        <p:nvSpPr>
          <p:cNvPr id="9" name="Flèche vers le haut 8"/>
          <p:cNvSpPr/>
          <p:nvPr/>
        </p:nvSpPr>
        <p:spPr>
          <a:xfrm>
            <a:off x="9036628" y="4421875"/>
            <a:ext cx="418148" cy="480486"/>
          </a:xfrm>
          <a:prstGeom prst="up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0" name="Flèche vers le haut 9"/>
          <p:cNvSpPr/>
          <p:nvPr/>
        </p:nvSpPr>
        <p:spPr>
          <a:xfrm>
            <a:off x="9036628" y="2965495"/>
            <a:ext cx="418148" cy="505579"/>
          </a:xfrm>
          <a:prstGeom prst="up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1" name="Flèche gauche 10"/>
          <p:cNvSpPr/>
          <p:nvPr/>
        </p:nvSpPr>
        <p:spPr>
          <a:xfrm>
            <a:off x="5835398" y="2062360"/>
            <a:ext cx="1203092" cy="414636"/>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2" name="Flèche droite 11"/>
          <p:cNvSpPr/>
          <p:nvPr/>
        </p:nvSpPr>
        <p:spPr>
          <a:xfrm>
            <a:off x="5835398" y="3846475"/>
            <a:ext cx="1415183" cy="33744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3" name="Flèche vers le bas 12"/>
          <p:cNvSpPr/>
          <p:nvPr/>
        </p:nvSpPr>
        <p:spPr>
          <a:xfrm>
            <a:off x="4394056" y="3003315"/>
            <a:ext cx="352444" cy="54864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5" name="Flèche droite 14"/>
          <p:cNvSpPr/>
          <p:nvPr/>
        </p:nvSpPr>
        <p:spPr>
          <a:xfrm>
            <a:off x="5445458" y="5766195"/>
            <a:ext cx="1367504" cy="262085"/>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Tree>
    <p:extLst>
      <p:ext uri="{BB962C8B-B14F-4D97-AF65-F5344CB8AC3E}">
        <p14:creationId xmlns:p14="http://schemas.microsoft.com/office/powerpoint/2010/main" val="17449881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Analyse de la situation</a:t>
            </a:r>
            <a:endParaRPr lang="fr-FR" dirty="0"/>
          </a:p>
        </p:txBody>
      </p:sp>
      <p:sp>
        <p:nvSpPr>
          <p:cNvPr id="3" name="Espace réservé du texte 2"/>
          <p:cNvSpPr>
            <a:spLocks noGrp="1"/>
          </p:cNvSpPr>
          <p:nvPr>
            <p:ph type="body" idx="1"/>
          </p:nvPr>
        </p:nvSpPr>
        <p:spPr/>
        <p:txBody>
          <a:bodyPr>
            <a:normAutofit lnSpcReduction="10000"/>
          </a:bodyPr>
          <a:lstStyle/>
          <a:p>
            <a:r>
              <a:rPr lang="fr-FR" b="1" dirty="0"/>
              <a:t>Informations générales</a:t>
            </a:r>
            <a:endParaRPr lang="fr-FR" dirty="0"/>
          </a:p>
          <a:p>
            <a:pPr lvl="1">
              <a:lnSpc>
                <a:spcPct val="150000"/>
              </a:lnSpc>
            </a:pPr>
            <a:r>
              <a:rPr lang="fr-FR" dirty="0"/>
              <a:t>Données géographiques</a:t>
            </a:r>
          </a:p>
          <a:p>
            <a:pPr lvl="1">
              <a:lnSpc>
                <a:spcPct val="150000"/>
              </a:lnSpc>
            </a:pPr>
            <a:r>
              <a:rPr lang="fr-FR" dirty="0"/>
              <a:t>Données démographiques</a:t>
            </a:r>
          </a:p>
          <a:p>
            <a:pPr lvl="1">
              <a:lnSpc>
                <a:spcPct val="150000"/>
              </a:lnSpc>
            </a:pPr>
            <a:r>
              <a:rPr lang="fr-FR" dirty="0"/>
              <a:t>Données socioculturelles et économiques</a:t>
            </a:r>
          </a:p>
          <a:p>
            <a:pPr lvl="1">
              <a:lnSpc>
                <a:spcPct val="150000"/>
              </a:lnSpc>
            </a:pPr>
            <a:r>
              <a:rPr lang="fr-FR" dirty="0"/>
              <a:t>Facteurs du milieu conditionnant la santé de la population</a:t>
            </a:r>
          </a:p>
          <a:p>
            <a:pPr lvl="1">
              <a:lnSpc>
                <a:spcPct val="150000"/>
              </a:lnSpc>
            </a:pPr>
            <a:r>
              <a:rPr lang="fr-FR" dirty="0"/>
              <a:t>Facteurs sociaux et culturels</a:t>
            </a:r>
          </a:p>
          <a:p>
            <a:pPr lvl="1">
              <a:lnSpc>
                <a:spcPct val="150000"/>
              </a:lnSpc>
            </a:pPr>
            <a:r>
              <a:rPr lang="fr-FR" dirty="0"/>
              <a:t>Facteurs économiques</a:t>
            </a:r>
          </a:p>
          <a:p>
            <a:endParaRPr lang="fr-FR" dirty="0"/>
          </a:p>
        </p:txBody>
      </p:sp>
    </p:spTree>
    <p:extLst>
      <p:ext uri="{BB962C8B-B14F-4D97-AF65-F5344CB8AC3E}">
        <p14:creationId xmlns:p14="http://schemas.microsoft.com/office/powerpoint/2010/main" val="17206368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Analyse de la situation</a:t>
            </a:r>
            <a:endParaRPr lang="fr-FR" dirty="0"/>
          </a:p>
        </p:txBody>
      </p:sp>
      <p:sp>
        <p:nvSpPr>
          <p:cNvPr id="3" name="Espace réservé du texte 2"/>
          <p:cNvSpPr>
            <a:spLocks noGrp="1"/>
          </p:cNvSpPr>
          <p:nvPr>
            <p:ph type="body" idx="1"/>
          </p:nvPr>
        </p:nvSpPr>
        <p:spPr>
          <a:xfrm>
            <a:off x="816864" y="1600199"/>
            <a:ext cx="10871200" cy="5100851"/>
          </a:xfrm>
        </p:spPr>
        <p:txBody>
          <a:bodyPr>
            <a:normAutofit/>
          </a:bodyPr>
          <a:lstStyle/>
          <a:p>
            <a:r>
              <a:rPr lang="fr-FR" b="1" dirty="0"/>
              <a:t>Données sanitaires</a:t>
            </a:r>
            <a:endParaRPr lang="fr-FR" dirty="0"/>
          </a:p>
          <a:p>
            <a:pPr lvl="1">
              <a:lnSpc>
                <a:spcPct val="150000"/>
              </a:lnSpc>
            </a:pPr>
            <a:r>
              <a:rPr lang="fr-FR" dirty="0"/>
              <a:t>Données sur les ressources disponibles</a:t>
            </a:r>
          </a:p>
          <a:p>
            <a:pPr lvl="1">
              <a:lnSpc>
                <a:spcPct val="150000"/>
              </a:lnSpc>
            </a:pPr>
            <a:r>
              <a:rPr lang="fr-FR" dirty="0"/>
              <a:t>Données sur l’état de santé de la population</a:t>
            </a:r>
          </a:p>
          <a:p>
            <a:pPr lvl="1">
              <a:lnSpc>
                <a:spcPct val="150000"/>
              </a:lnSpc>
            </a:pPr>
            <a:r>
              <a:rPr lang="fr-FR" dirty="0" smtClean="0"/>
              <a:t>Autres </a:t>
            </a:r>
            <a:r>
              <a:rPr lang="fr-FR" dirty="0"/>
              <a:t>données sanitaires</a:t>
            </a:r>
          </a:p>
          <a:p>
            <a:r>
              <a:rPr lang="fr-FR" b="1" dirty="0"/>
              <a:t>Données de type institutionnel</a:t>
            </a:r>
            <a:endParaRPr lang="fr-FR" dirty="0"/>
          </a:p>
          <a:p>
            <a:pPr lvl="1"/>
            <a:r>
              <a:rPr lang="fr-FR" dirty="0"/>
              <a:t>Il s’agit des données relatives à l’organisation du système de santé et son fonctionnement. </a:t>
            </a:r>
            <a:endParaRPr lang="fr-FR" dirty="0" smtClean="0"/>
          </a:p>
          <a:p>
            <a:pPr lvl="1"/>
            <a:r>
              <a:rPr lang="fr-FR" dirty="0" smtClean="0"/>
              <a:t>Ces </a:t>
            </a:r>
            <a:r>
              <a:rPr lang="fr-FR" dirty="0"/>
              <a:t>données peuvent être recherchées auprès des communautés, de l’administration sanitaire, des partenaires etc.</a:t>
            </a:r>
          </a:p>
          <a:p>
            <a:endParaRPr lang="fr-FR" dirty="0"/>
          </a:p>
        </p:txBody>
      </p:sp>
    </p:spTree>
    <p:extLst>
      <p:ext uri="{BB962C8B-B14F-4D97-AF65-F5344CB8AC3E}">
        <p14:creationId xmlns:p14="http://schemas.microsoft.com/office/powerpoint/2010/main" val="353149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0858" y="46541"/>
            <a:ext cx="10871200" cy="1241985"/>
          </a:xfrm>
        </p:spPr>
        <p:txBody>
          <a:bodyPr>
            <a:normAutofit fontScale="90000"/>
          </a:bodyPr>
          <a:lstStyle/>
          <a:p>
            <a:pPr algn="ctr"/>
            <a:r>
              <a:rPr lang="fr-FR" b="1" dirty="0">
                <a:effectLst/>
              </a:rPr>
              <a:t>Analyse de la </a:t>
            </a:r>
            <a:r>
              <a:rPr lang="fr-FR" b="1" dirty="0" smtClean="0">
                <a:effectLst/>
              </a:rPr>
              <a:t>situation</a:t>
            </a:r>
            <a:br>
              <a:rPr lang="fr-FR" b="1" dirty="0" smtClean="0">
                <a:effectLst/>
              </a:rPr>
            </a:br>
            <a:r>
              <a:rPr lang="fr-FR" sz="3200" b="1" i="1" dirty="0">
                <a:effectLst/>
              </a:rPr>
              <a:t>Les déterminants de la santé selon </a:t>
            </a:r>
            <a:r>
              <a:rPr lang="fr-FR" sz="3200" b="1" i="1" dirty="0" err="1">
                <a:effectLst/>
              </a:rPr>
              <a:t>Lallonde</a:t>
            </a:r>
            <a:r>
              <a:rPr lang="fr-FR" sz="3200" b="1" i="1" dirty="0">
                <a:effectLst/>
              </a:rPr>
              <a:t> (</a:t>
            </a:r>
            <a:r>
              <a:rPr lang="fr-FR" sz="3200" b="1" i="1" dirty="0" smtClean="0">
                <a:effectLst/>
              </a:rPr>
              <a:t>1974)</a:t>
            </a:r>
            <a:endParaRPr lang="fr-FR" sz="3200" b="1" i="1" dirty="0"/>
          </a:p>
        </p:txBody>
      </p:sp>
      <p:sp>
        <p:nvSpPr>
          <p:cNvPr id="4" name="Ellipse 3"/>
          <p:cNvSpPr>
            <a:spLocks noChangeArrowheads="1"/>
          </p:cNvSpPr>
          <p:nvPr/>
        </p:nvSpPr>
        <p:spPr bwMode="auto">
          <a:xfrm>
            <a:off x="3960122" y="1560424"/>
            <a:ext cx="3585029" cy="988896"/>
          </a:xfrm>
          <a:prstGeom prst="ellipse">
            <a:avLst/>
          </a:prstGeom>
          <a:noFill/>
          <a:ln w="25400">
            <a:solidFill>
              <a:schemeClr val="accent2">
                <a:lumMod val="60000"/>
                <a:lumOff val="40000"/>
              </a:schemeClr>
            </a:solidFill>
            <a:round/>
            <a:headEnd/>
            <a:tailEnd/>
          </a:ln>
        </p:spPr>
        <p:txBody>
          <a:bodyPr vert="horz" wrap="square" lIns="91440" tIns="45720" rIns="91440" bIns="45720" numCol="1" anchor="ctr" anchorCtr="0" compatLnSpc="1">
            <a:prstTxWarp prst="textNoShape">
              <a:avLst/>
            </a:prstTxWarp>
            <a:noAutofit/>
          </a:bodyPr>
          <a:lstStyle/>
          <a:p>
            <a:pPr algn="ctr" fontAlgn="base">
              <a:spcAft>
                <a:spcPts val="1000"/>
              </a:spcAft>
            </a:pPr>
            <a:r>
              <a:rPr lang="fr-FR" sz="3200" b="1"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Biologie humaine</a:t>
            </a:r>
            <a:endParaRPr lang="fr-FR" sz="3200">
              <a:effectLst/>
              <a:latin typeface="Times New Roman" panose="02020603050405020304" pitchFamily="18" charset="0"/>
              <a:ea typeface="Times New Roman" panose="02020603050405020304" pitchFamily="18" charset="0"/>
            </a:endParaRPr>
          </a:p>
        </p:txBody>
      </p:sp>
      <p:sp>
        <p:nvSpPr>
          <p:cNvPr id="5" name="Ellipse 4"/>
          <p:cNvSpPr>
            <a:spLocks noChangeArrowheads="1"/>
          </p:cNvSpPr>
          <p:nvPr/>
        </p:nvSpPr>
        <p:spPr bwMode="auto">
          <a:xfrm>
            <a:off x="4411884" y="2944121"/>
            <a:ext cx="2656114" cy="1397424"/>
          </a:xfrm>
          <a:prstGeom prst="ellipse">
            <a:avLst/>
          </a:prstGeom>
          <a:solidFill>
            <a:srgbClr val="D8D8D8"/>
          </a:solidFill>
          <a:ln w="25400" cap="rnd" cmpd="thickThin">
            <a:solidFill>
              <a:srgbClr val="000000"/>
            </a:solidFill>
            <a:round/>
            <a:headEnd/>
            <a:tailEnd/>
          </a:ln>
        </p:spPr>
        <p:txBody>
          <a:bodyPr vert="horz" wrap="square" lIns="91440" tIns="45720" rIns="91440" bIns="45720" numCol="1" anchor="ctr" anchorCtr="0" compatLnSpc="1">
            <a:prstTxWarp prst="textNoShape">
              <a:avLst/>
            </a:prstTxWarp>
          </a:bodyPr>
          <a:lstStyle/>
          <a:p>
            <a:pPr algn="ctr" fontAlgn="base">
              <a:spcAft>
                <a:spcPts val="1000"/>
              </a:spcAft>
            </a:pPr>
            <a:r>
              <a:rPr lang="fr-FR" sz="3200" b="1"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Santé</a:t>
            </a:r>
            <a:endParaRPr lang="fr-FR" sz="3200">
              <a:effectLst/>
              <a:latin typeface="Times New Roman" panose="02020603050405020304" pitchFamily="18" charset="0"/>
              <a:ea typeface="Times New Roman" panose="02020603050405020304" pitchFamily="18" charset="0"/>
            </a:endParaRPr>
          </a:p>
        </p:txBody>
      </p:sp>
      <p:sp>
        <p:nvSpPr>
          <p:cNvPr id="6" name="Ellipse 5"/>
          <p:cNvSpPr>
            <a:spLocks noChangeArrowheads="1"/>
          </p:cNvSpPr>
          <p:nvPr/>
        </p:nvSpPr>
        <p:spPr bwMode="auto">
          <a:xfrm>
            <a:off x="7927962" y="2944120"/>
            <a:ext cx="3988267" cy="1397425"/>
          </a:xfrm>
          <a:prstGeom prst="ellipse">
            <a:avLst/>
          </a:prstGeom>
          <a:noFill/>
          <a:ln w="25400">
            <a:solidFill>
              <a:srgbClr val="00B050"/>
            </a:solidFill>
            <a:round/>
            <a:headEnd/>
            <a:tailEnd/>
          </a:ln>
        </p:spPr>
        <p:txBody>
          <a:bodyPr vert="horz" wrap="square" lIns="91440" tIns="45720" rIns="91440" bIns="45720" numCol="1" anchor="ctr" anchorCtr="0" compatLnSpc="1">
            <a:prstTxWarp prst="textNoShape">
              <a:avLst/>
            </a:prstTxWarp>
            <a:noAutofit/>
          </a:bodyPr>
          <a:lstStyle/>
          <a:p>
            <a:pPr algn="ctr" fontAlgn="base">
              <a:spcAft>
                <a:spcPts val="1000"/>
              </a:spcAft>
            </a:pPr>
            <a:r>
              <a:rPr lang="fr-FR" sz="3200" b="1"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Environnement</a:t>
            </a:r>
            <a:endParaRPr lang="fr-FR" sz="3200">
              <a:effectLst/>
              <a:latin typeface="Times New Roman" panose="02020603050405020304" pitchFamily="18" charset="0"/>
              <a:ea typeface="Times New Roman" panose="02020603050405020304" pitchFamily="18" charset="0"/>
            </a:endParaRPr>
          </a:p>
        </p:txBody>
      </p:sp>
      <p:sp>
        <p:nvSpPr>
          <p:cNvPr id="7" name="Ellipse 6"/>
          <p:cNvSpPr>
            <a:spLocks noChangeArrowheads="1"/>
          </p:cNvSpPr>
          <p:nvPr/>
        </p:nvSpPr>
        <p:spPr bwMode="auto">
          <a:xfrm>
            <a:off x="711200" y="2944120"/>
            <a:ext cx="2739120" cy="1303530"/>
          </a:xfrm>
          <a:prstGeom prst="ellipse">
            <a:avLst/>
          </a:prstGeom>
          <a:noFill/>
          <a:ln w="25400">
            <a:solidFill>
              <a:srgbClr val="002060"/>
            </a:solidFill>
            <a:round/>
            <a:headEnd/>
            <a:tailEnd/>
          </a:ln>
        </p:spPr>
        <p:txBody>
          <a:bodyPr vert="horz" wrap="square" lIns="91440" tIns="45720" rIns="91440" bIns="45720" numCol="1" anchor="ctr" anchorCtr="0" compatLnSpc="1">
            <a:prstTxWarp prst="textNoShape">
              <a:avLst/>
            </a:prstTxWarp>
            <a:noAutofit/>
          </a:bodyPr>
          <a:lstStyle/>
          <a:p>
            <a:pPr algn="ctr" fontAlgn="base">
              <a:spcAft>
                <a:spcPts val="1000"/>
              </a:spcAft>
            </a:pPr>
            <a:r>
              <a:rPr lang="fr-FR" sz="3200" b="1"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Habitudes de vie</a:t>
            </a:r>
            <a:endParaRPr lang="fr-FR" sz="3200">
              <a:effectLst/>
              <a:latin typeface="Times New Roman" panose="02020603050405020304" pitchFamily="18" charset="0"/>
              <a:ea typeface="Times New Roman" panose="02020603050405020304" pitchFamily="18" charset="0"/>
            </a:endParaRPr>
          </a:p>
        </p:txBody>
      </p:sp>
      <p:sp>
        <p:nvSpPr>
          <p:cNvPr id="8" name="Ellipse 7"/>
          <p:cNvSpPr>
            <a:spLocks noChangeArrowheads="1"/>
          </p:cNvSpPr>
          <p:nvPr/>
        </p:nvSpPr>
        <p:spPr bwMode="auto">
          <a:xfrm>
            <a:off x="3602706" y="5314179"/>
            <a:ext cx="4325256" cy="1260793"/>
          </a:xfrm>
          <a:prstGeom prst="ellipse">
            <a:avLst/>
          </a:prstGeom>
          <a:noFill/>
          <a:ln w="25400">
            <a:solidFill>
              <a:srgbClr val="000000"/>
            </a:solidFill>
            <a:round/>
            <a:headEnd/>
            <a:tailEnd/>
          </a:ln>
        </p:spPr>
        <p:txBody>
          <a:bodyPr vert="horz" wrap="square" lIns="91440" tIns="45720" rIns="91440" bIns="45720" numCol="1" anchor="ctr" anchorCtr="0" compatLnSpc="1">
            <a:prstTxWarp prst="textNoShape">
              <a:avLst/>
            </a:prstTxWarp>
            <a:noAutofit/>
          </a:bodyPr>
          <a:lstStyle/>
          <a:p>
            <a:pPr algn="ctr" fontAlgn="base">
              <a:spcAft>
                <a:spcPts val="1000"/>
              </a:spcAft>
            </a:pPr>
            <a:r>
              <a:rPr lang="fr-FR" sz="3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Organisation des soins de santé</a:t>
            </a:r>
            <a:endParaRPr lang="fr-FR" sz="3200" dirty="0">
              <a:effectLst/>
              <a:latin typeface="Times New Roman" panose="02020603050405020304" pitchFamily="18" charset="0"/>
              <a:ea typeface="Times New Roman" panose="02020603050405020304" pitchFamily="18" charset="0"/>
            </a:endParaRPr>
          </a:p>
        </p:txBody>
      </p:sp>
      <p:cxnSp>
        <p:nvCxnSpPr>
          <p:cNvPr id="18" name="Connecteur droit avec flèche 17"/>
          <p:cNvCxnSpPr>
            <a:stCxn id="7" idx="6"/>
          </p:cNvCxnSpPr>
          <p:nvPr/>
        </p:nvCxnSpPr>
        <p:spPr>
          <a:xfrm>
            <a:off x="3450320" y="3595885"/>
            <a:ext cx="962023" cy="0"/>
          </a:xfrm>
          <a:prstGeom prst="straightConnector1">
            <a:avLst/>
          </a:prstGeom>
          <a:ln w="5715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a:stCxn id="6" idx="2"/>
            <a:endCxn id="5" idx="6"/>
          </p:cNvCxnSpPr>
          <p:nvPr/>
        </p:nvCxnSpPr>
        <p:spPr>
          <a:xfrm flipH="1">
            <a:off x="7067998" y="3642833"/>
            <a:ext cx="859964" cy="0"/>
          </a:xfrm>
          <a:prstGeom prst="straightConnector1">
            <a:avLst/>
          </a:prstGeom>
          <a:ln w="5715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a:stCxn id="8" idx="0"/>
            <a:endCxn id="5" idx="4"/>
          </p:cNvCxnSpPr>
          <p:nvPr/>
        </p:nvCxnSpPr>
        <p:spPr>
          <a:xfrm flipH="1" flipV="1">
            <a:off x="5739941" y="4341545"/>
            <a:ext cx="25393" cy="972634"/>
          </a:xfrm>
          <a:prstGeom prst="straightConnector1">
            <a:avLst/>
          </a:prstGeom>
          <a:ln w="5715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flipH="1">
            <a:off x="5691409" y="2549320"/>
            <a:ext cx="12696" cy="394801"/>
          </a:xfrm>
          <a:prstGeom prst="straightConnector1">
            <a:avLst/>
          </a:prstGeom>
          <a:ln w="5715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27686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2800" y="-101600"/>
            <a:ext cx="10871200" cy="1320800"/>
          </a:xfrm>
        </p:spPr>
        <p:txBody>
          <a:bodyPr/>
          <a:lstStyle/>
          <a:p>
            <a:pPr algn="ctr"/>
            <a:r>
              <a:rPr lang="fr-FR" b="1" dirty="0">
                <a:effectLst/>
              </a:rPr>
              <a:t>Analyse de la </a:t>
            </a:r>
            <a:r>
              <a:rPr lang="fr-FR" b="1" dirty="0" smtClean="0">
                <a:effectLst/>
              </a:rPr>
              <a:t>situation</a:t>
            </a:r>
            <a:br>
              <a:rPr lang="fr-FR" b="1" dirty="0" smtClean="0">
                <a:effectLst/>
              </a:rPr>
            </a:br>
            <a:r>
              <a:rPr lang="fr-FR" sz="3200" b="1" i="1" dirty="0">
                <a:effectLst/>
              </a:rPr>
              <a:t>Cadre conceptuel de la santé et de ses déterminants</a:t>
            </a:r>
            <a:endParaRPr lang="fr-FR" sz="3200" b="1" i="1" dirty="0"/>
          </a:p>
        </p:txBody>
      </p:sp>
      <p:pic>
        <p:nvPicPr>
          <p:cNvPr id="3" name="Image 2"/>
          <p:cNvPicPr/>
          <p:nvPr/>
        </p:nvPicPr>
        <p:blipFill>
          <a:blip r:embed="rId2">
            <a:extLst>
              <a:ext uri="{28A0092B-C50C-407E-A947-70E740481C1C}">
                <a14:useLocalDpi xmlns:a14="http://schemas.microsoft.com/office/drawing/2010/main" val="0"/>
              </a:ext>
            </a:extLst>
          </a:blip>
          <a:srcRect/>
          <a:stretch>
            <a:fillRect/>
          </a:stretch>
        </p:blipFill>
        <p:spPr bwMode="auto">
          <a:xfrm>
            <a:off x="1045028" y="1415097"/>
            <a:ext cx="10406743" cy="5442903"/>
          </a:xfrm>
          <a:prstGeom prst="rect">
            <a:avLst/>
          </a:prstGeom>
          <a:noFill/>
          <a:ln>
            <a:noFill/>
          </a:ln>
        </p:spPr>
      </p:pic>
      <p:sp>
        <p:nvSpPr>
          <p:cNvPr id="4" name="Rectangle 3"/>
          <p:cNvSpPr/>
          <p:nvPr/>
        </p:nvSpPr>
        <p:spPr>
          <a:xfrm>
            <a:off x="8634616" y="6379420"/>
            <a:ext cx="3557384" cy="369332"/>
          </a:xfrm>
          <a:prstGeom prst="rect">
            <a:avLst/>
          </a:prstGeom>
        </p:spPr>
        <p:txBody>
          <a:bodyPr wrap="none">
            <a:spAutoFit/>
          </a:bodyPr>
          <a:lstStyle/>
          <a:p>
            <a:r>
              <a:rPr lang="fr-FR" b="1" dirty="0">
                <a:latin typeface="Helvetica-Bold"/>
              </a:rPr>
              <a:t>http://intranetreseau.rtss.qc.ca</a:t>
            </a:r>
            <a:endParaRPr lang="fr-FR" dirty="0"/>
          </a:p>
        </p:txBody>
      </p:sp>
    </p:spTree>
    <p:extLst>
      <p:ext uri="{BB962C8B-B14F-4D97-AF65-F5344CB8AC3E}">
        <p14:creationId xmlns:p14="http://schemas.microsoft.com/office/powerpoint/2010/main" val="30650365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4561" y="3326642"/>
            <a:ext cx="10871200" cy="990600"/>
          </a:xfrm>
        </p:spPr>
        <p:txBody>
          <a:bodyPr/>
          <a:lstStyle/>
          <a:p>
            <a:pPr algn="ctr"/>
            <a:r>
              <a:rPr lang="fr-FR" b="1" dirty="0" smtClean="0">
                <a:effectLst/>
              </a:rPr>
              <a:t>Identification </a:t>
            </a:r>
            <a:r>
              <a:rPr lang="fr-FR" b="1" dirty="0">
                <a:effectLst/>
              </a:rPr>
              <a:t>des problèmes</a:t>
            </a:r>
            <a:endParaRPr lang="fr-FR" dirty="0"/>
          </a:p>
        </p:txBody>
      </p:sp>
    </p:spTree>
    <p:extLst>
      <p:ext uri="{BB962C8B-B14F-4D97-AF65-F5344CB8AC3E}">
        <p14:creationId xmlns:p14="http://schemas.microsoft.com/office/powerpoint/2010/main" val="389557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endParaRPr lang="fr-FR"/>
          </a:p>
        </p:txBody>
      </p:sp>
      <p:sp>
        <p:nvSpPr>
          <p:cNvPr id="4" name="Titre 1"/>
          <p:cNvSpPr>
            <a:spLocks noGrp="1"/>
          </p:cNvSpPr>
          <p:nvPr>
            <p:ph type="ctrTitle"/>
          </p:nvPr>
        </p:nvSpPr>
        <p:spPr>
          <a:xfrm>
            <a:off x="532263" y="805218"/>
            <a:ext cx="11122925" cy="4080681"/>
          </a:xfrm>
        </p:spPr>
        <p:txBody>
          <a:bodyPr anchor="ctr">
            <a:noAutofit/>
          </a:bodyPr>
          <a:lstStyle/>
          <a:p>
            <a:pPr algn="ctr"/>
            <a:r>
              <a:rPr lang="fr-FR" b="1" cap="none" dirty="0" smtClean="0">
                <a:solidFill>
                  <a:schemeClr val="accent4">
                    <a:lumMod val="60000"/>
                    <a:lumOff val="40000"/>
                  </a:schemeClr>
                </a:solidFill>
                <a:effectLst/>
              </a:rPr>
              <a:t>ECUE </a:t>
            </a:r>
            <a:r>
              <a:rPr lang="fr-FR" b="1" cap="none" dirty="0" smtClean="0">
                <a:solidFill>
                  <a:schemeClr val="accent4">
                    <a:lumMod val="60000"/>
                    <a:lumOff val="40000"/>
                  </a:schemeClr>
                </a:solidFill>
                <a:effectLst/>
              </a:rPr>
              <a:t>1 : Planification sanitaire</a:t>
            </a:r>
            <a:r>
              <a:rPr lang="fr-FR" cap="none" dirty="0" smtClean="0">
                <a:effectLst/>
              </a:rPr>
              <a:t/>
            </a:r>
            <a:br>
              <a:rPr lang="fr-FR" cap="none" dirty="0" smtClean="0">
                <a:effectLst/>
              </a:rPr>
            </a:br>
            <a:endParaRPr lang="fr-FR" cap="none" dirty="0"/>
          </a:p>
        </p:txBody>
      </p:sp>
      <p:pic>
        <p:nvPicPr>
          <p:cNvPr id="5" name="Image 4"/>
          <p:cNvPicPr>
            <a:picLocks noChangeAspect="1"/>
          </p:cNvPicPr>
          <p:nvPr/>
        </p:nvPicPr>
        <p:blipFill>
          <a:blip r:embed="rId2"/>
          <a:stretch>
            <a:fillRect/>
          </a:stretch>
        </p:blipFill>
        <p:spPr>
          <a:xfrm>
            <a:off x="4899546" y="0"/>
            <a:ext cx="1583140" cy="1219200"/>
          </a:xfrm>
          <a:prstGeom prst="rect">
            <a:avLst/>
          </a:prstGeom>
        </p:spPr>
      </p:pic>
    </p:spTree>
    <p:extLst>
      <p:ext uri="{BB962C8B-B14F-4D97-AF65-F5344CB8AC3E}">
        <p14:creationId xmlns:p14="http://schemas.microsoft.com/office/powerpoint/2010/main" val="22406981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i="1" dirty="0">
                <a:effectLst/>
              </a:rPr>
              <a:t>Approche par indicateurs</a:t>
            </a:r>
            <a:endParaRPr lang="fr-FR" dirty="0"/>
          </a:p>
        </p:txBody>
      </p:sp>
      <p:sp>
        <p:nvSpPr>
          <p:cNvPr id="3" name="Espace réservé du texte 2"/>
          <p:cNvSpPr>
            <a:spLocks noGrp="1"/>
          </p:cNvSpPr>
          <p:nvPr>
            <p:ph type="body" idx="1"/>
          </p:nvPr>
        </p:nvSpPr>
        <p:spPr/>
        <p:txBody>
          <a:bodyPr/>
          <a:lstStyle/>
          <a:p>
            <a:r>
              <a:rPr lang="fr-FR" dirty="0"/>
              <a:t>Cette approche ne produit pas de nouvelles informations </a:t>
            </a:r>
            <a:endParaRPr lang="fr-FR" dirty="0" smtClean="0"/>
          </a:p>
          <a:p>
            <a:pPr marL="0" indent="0">
              <a:buNone/>
            </a:pPr>
            <a:r>
              <a:rPr lang="fr-FR" dirty="0" smtClean="0"/>
              <a:t> </a:t>
            </a:r>
          </a:p>
          <a:p>
            <a:r>
              <a:rPr lang="fr-FR" dirty="0" smtClean="0"/>
              <a:t>Elle </a:t>
            </a:r>
            <a:r>
              <a:rPr lang="fr-FR" dirty="0"/>
              <a:t>analyse celles qui existent et s’en sert pour déduire les problèmes et les </a:t>
            </a:r>
            <a:r>
              <a:rPr lang="fr-FR" dirty="0" smtClean="0"/>
              <a:t>besoins</a:t>
            </a:r>
          </a:p>
          <a:p>
            <a:endParaRPr lang="fr-FR" dirty="0"/>
          </a:p>
          <a:p>
            <a:r>
              <a:rPr lang="fr-FR" dirty="0"/>
              <a:t>Les indicateurs sont des variables qui aident à mesurer directement ou indirectement l’état de santé d’une population</a:t>
            </a:r>
            <a:endParaRPr lang="fr-FR" dirty="0"/>
          </a:p>
        </p:txBody>
      </p:sp>
    </p:spTree>
    <p:extLst>
      <p:ext uri="{BB962C8B-B14F-4D97-AF65-F5344CB8AC3E}">
        <p14:creationId xmlns:p14="http://schemas.microsoft.com/office/powerpoint/2010/main" val="38230183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i="1" dirty="0">
                <a:effectLst/>
              </a:rPr>
              <a:t>Approche par </a:t>
            </a:r>
            <a:r>
              <a:rPr lang="fr-FR" b="1" i="1" dirty="0" smtClean="0">
                <a:effectLst/>
              </a:rPr>
              <a:t>indicateurs</a:t>
            </a:r>
            <a:endParaRPr lang="fr-FR" dirty="0"/>
          </a:p>
        </p:txBody>
      </p:sp>
      <p:sp>
        <p:nvSpPr>
          <p:cNvPr id="3" name="Espace réservé du texte 2"/>
          <p:cNvSpPr>
            <a:spLocks noGrp="1"/>
          </p:cNvSpPr>
          <p:nvPr>
            <p:ph type="body" idx="1"/>
          </p:nvPr>
        </p:nvSpPr>
        <p:spPr>
          <a:xfrm>
            <a:off x="816864" y="1600199"/>
            <a:ext cx="10871200" cy="5114499"/>
          </a:xfrm>
        </p:spPr>
        <p:txBody>
          <a:bodyPr>
            <a:normAutofit/>
          </a:bodyPr>
          <a:lstStyle/>
          <a:p>
            <a:r>
              <a:rPr lang="fr-FR" dirty="0"/>
              <a:t>Un indicateur doit être :</a:t>
            </a:r>
          </a:p>
          <a:p>
            <a:pPr lvl="1"/>
            <a:r>
              <a:rPr lang="fr-FR" b="1" dirty="0"/>
              <a:t>Valable</a:t>
            </a:r>
            <a:r>
              <a:rPr lang="fr-FR" dirty="0"/>
              <a:t> : il devrait mesurer effectivement ce qu’il est sensé mesurer </a:t>
            </a:r>
            <a:endParaRPr lang="fr-FR" dirty="0" smtClean="0"/>
          </a:p>
          <a:p>
            <a:pPr lvl="1"/>
            <a:endParaRPr lang="fr-FR" dirty="0"/>
          </a:p>
          <a:p>
            <a:pPr lvl="1"/>
            <a:r>
              <a:rPr lang="fr-FR" b="1" dirty="0"/>
              <a:t>Fiable</a:t>
            </a:r>
            <a:r>
              <a:rPr lang="fr-FR" dirty="0"/>
              <a:t> : il doit être reproductible : le résultat doit être le même en tout lieu et en tout temps </a:t>
            </a:r>
            <a:endParaRPr lang="fr-FR" dirty="0" smtClean="0"/>
          </a:p>
          <a:p>
            <a:pPr lvl="1"/>
            <a:endParaRPr lang="fr-FR" dirty="0"/>
          </a:p>
          <a:p>
            <a:pPr lvl="1"/>
            <a:r>
              <a:rPr lang="fr-FR" b="1" dirty="0"/>
              <a:t>Sensible</a:t>
            </a:r>
            <a:r>
              <a:rPr lang="fr-FR" dirty="0"/>
              <a:t> : il doit être capable de déterminer les différentes modifications de la situation </a:t>
            </a:r>
            <a:endParaRPr lang="fr-FR" dirty="0" smtClean="0"/>
          </a:p>
          <a:p>
            <a:pPr lvl="1"/>
            <a:endParaRPr lang="fr-FR" dirty="0" smtClean="0"/>
          </a:p>
          <a:p>
            <a:pPr lvl="1"/>
            <a:r>
              <a:rPr lang="fr-FR" b="1" dirty="0" smtClean="0"/>
              <a:t>Spécifique</a:t>
            </a:r>
            <a:r>
              <a:rPr lang="fr-FR" dirty="0"/>
              <a:t> : il ne doit mesurer effectivement que les modifications dans la situation en </a:t>
            </a:r>
            <a:r>
              <a:rPr lang="fr-FR" dirty="0" smtClean="0"/>
              <a:t>cause </a:t>
            </a:r>
            <a:endParaRPr lang="fr-FR" dirty="0"/>
          </a:p>
          <a:p>
            <a:endParaRPr lang="fr-FR" dirty="0"/>
          </a:p>
        </p:txBody>
      </p:sp>
    </p:spTree>
    <p:extLst>
      <p:ext uri="{BB962C8B-B14F-4D97-AF65-F5344CB8AC3E}">
        <p14:creationId xmlns:p14="http://schemas.microsoft.com/office/powerpoint/2010/main" val="17914930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2800" y="0"/>
            <a:ext cx="10871200" cy="1299949"/>
          </a:xfrm>
        </p:spPr>
        <p:txBody>
          <a:bodyPr/>
          <a:lstStyle/>
          <a:p>
            <a:pPr algn="ctr"/>
            <a:r>
              <a:rPr lang="fr-FR" b="1" i="1" dirty="0">
                <a:effectLst/>
              </a:rPr>
              <a:t>Approche par </a:t>
            </a:r>
            <a:r>
              <a:rPr lang="fr-FR" b="1" i="1" dirty="0" smtClean="0">
                <a:effectLst/>
              </a:rPr>
              <a:t>indicateurs</a:t>
            </a:r>
            <a:br>
              <a:rPr lang="fr-FR" b="1" i="1" dirty="0" smtClean="0">
                <a:effectLst/>
              </a:rPr>
            </a:br>
            <a:r>
              <a:rPr lang="fr-FR" sz="3200" b="1" i="1" dirty="0">
                <a:effectLst/>
              </a:rPr>
              <a:t>Exemples d’indicateurs utiles pour la planification</a:t>
            </a:r>
            <a:endParaRPr lang="fr-FR" sz="3200" b="1" i="1" dirty="0"/>
          </a:p>
        </p:txBody>
      </p:sp>
      <p:graphicFrame>
        <p:nvGraphicFramePr>
          <p:cNvPr id="3" name="Tableau 2"/>
          <p:cNvGraphicFramePr>
            <a:graphicFrameLocks noGrp="1"/>
          </p:cNvGraphicFramePr>
          <p:nvPr/>
        </p:nvGraphicFramePr>
        <p:xfrm>
          <a:off x="545910" y="1951630"/>
          <a:ext cx="10972800" cy="4053385"/>
        </p:xfrm>
        <a:graphic>
          <a:graphicData uri="http://schemas.openxmlformats.org/drawingml/2006/table">
            <a:tbl>
              <a:tblPr>
                <a:tableStyleId>{5940675A-B579-460E-94D1-54222C63F5DA}</a:tableStyleId>
              </a:tblPr>
              <a:tblGrid>
                <a:gridCol w="3984471">
                  <a:extLst>
                    <a:ext uri="{9D8B030D-6E8A-4147-A177-3AD203B41FA5}">
                      <a16:colId xmlns:a16="http://schemas.microsoft.com/office/drawing/2014/main" val="889215972"/>
                    </a:ext>
                  </a:extLst>
                </a:gridCol>
                <a:gridCol w="2986305">
                  <a:extLst>
                    <a:ext uri="{9D8B030D-6E8A-4147-A177-3AD203B41FA5}">
                      <a16:colId xmlns:a16="http://schemas.microsoft.com/office/drawing/2014/main" val="95987487"/>
                    </a:ext>
                  </a:extLst>
                </a:gridCol>
                <a:gridCol w="4002024">
                  <a:extLst>
                    <a:ext uri="{9D8B030D-6E8A-4147-A177-3AD203B41FA5}">
                      <a16:colId xmlns:a16="http://schemas.microsoft.com/office/drawing/2014/main" val="1445451809"/>
                    </a:ext>
                  </a:extLst>
                </a:gridCol>
              </a:tblGrid>
              <a:tr h="997971">
                <a:tc>
                  <a:txBody>
                    <a:bodyPr/>
                    <a:lstStyle/>
                    <a:p>
                      <a:pPr algn="ctr">
                        <a:lnSpc>
                          <a:spcPct val="115000"/>
                        </a:lnSpc>
                        <a:spcAft>
                          <a:spcPts val="0"/>
                        </a:spcAft>
                      </a:pPr>
                      <a:r>
                        <a:rPr lang="fr-FR" sz="2400" b="1">
                          <a:effectLst/>
                        </a:rPr>
                        <a:t>Indicateurs sociodémographiques</a:t>
                      </a:r>
                      <a:endParaRPr lang="fr-FR"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fr-FR" sz="2400" b="1">
                          <a:effectLst/>
                        </a:rPr>
                        <a:t>Indicateurs  sanitaires</a:t>
                      </a:r>
                      <a:endParaRPr lang="fr-FR"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fr-FR" sz="2400" b="1" dirty="0">
                          <a:effectLst/>
                        </a:rPr>
                        <a:t>Indicateurs de l’utilisation</a:t>
                      </a:r>
                    </a:p>
                    <a:p>
                      <a:pPr algn="ctr">
                        <a:lnSpc>
                          <a:spcPct val="115000"/>
                        </a:lnSpc>
                        <a:spcAft>
                          <a:spcPts val="0"/>
                        </a:spcAft>
                      </a:pPr>
                      <a:r>
                        <a:rPr lang="fr-FR" sz="2400" b="1" dirty="0">
                          <a:effectLst/>
                        </a:rPr>
                        <a:t>des services de sante</a:t>
                      </a:r>
                      <a:endParaRPr lang="fr-FR"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2728258145"/>
                  </a:ext>
                </a:extLst>
              </a:tr>
              <a:tr h="3055414">
                <a:tc>
                  <a:txBody>
                    <a:bodyPr/>
                    <a:lstStyle/>
                    <a:p>
                      <a:pPr>
                        <a:lnSpc>
                          <a:spcPct val="115000"/>
                        </a:lnSpc>
                        <a:spcAft>
                          <a:spcPts val="0"/>
                        </a:spcAft>
                      </a:pPr>
                      <a:r>
                        <a:rPr lang="fr-FR" sz="2400">
                          <a:effectLst/>
                        </a:rPr>
                        <a:t>- Pyramide des âges</a:t>
                      </a:r>
                    </a:p>
                    <a:p>
                      <a:pPr>
                        <a:lnSpc>
                          <a:spcPct val="115000"/>
                        </a:lnSpc>
                        <a:spcAft>
                          <a:spcPts val="0"/>
                        </a:spcAft>
                      </a:pPr>
                      <a:r>
                        <a:rPr lang="fr-FR" sz="2400">
                          <a:effectLst/>
                        </a:rPr>
                        <a:t>- Taux brut de natalité</a:t>
                      </a:r>
                    </a:p>
                    <a:p>
                      <a:pPr>
                        <a:lnSpc>
                          <a:spcPct val="115000"/>
                        </a:lnSpc>
                        <a:spcAft>
                          <a:spcPts val="0"/>
                        </a:spcAft>
                      </a:pPr>
                      <a:r>
                        <a:rPr lang="fr-FR" sz="2400">
                          <a:effectLst/>
                        </a:rPr>
                        <a:t>- Taux brut de mortalité</a:t>
                      </a:r>
                    </a:p>
                    <a:p>
                      <a:pPr>
                        <a:lnSpc>
                          <a:spcPct val="115000"/>
                        </a:lnSpc>
                        <a:spcAft>
                          <a:spcPts val="0"/>
                        </a:spcAft>
                      </a:pPr>
                      <a:r>
                        <a:rPr lang="fr-FR" sz="2400">
                          <a:effectLst/>
                        </a:rPr>
                        <a:t>- Taux d’accroissement naturel.</a:t>
                      </a:r>
                    </a:p>
                    <a:p>
                      <a:pPr>
                        <a:lnSpc>
                          <a:spcPct val="115000"/>
                        </a:lnSpc>
                        <a:spcAft>
                          <a:spcPts val="0"/>
                        </a:spcAft>
                      </a:pPr>
                      <a:r>
                        <a:rPr lang="fr-FR" sz="2400">
                          <a:effectLst/>
                        </a:rPr>
                        <a:t>- Taux global de fécondité</a:t>
                      </a:r>
                    </a:p>
                    <a:p>
                      <a:pPr>
                        <a:lnSpc>
                          <a:spcPct val="115000"/>
                        </a:lnSpc>
                        <a:spcAft>
                          <a:spcPts val="0"/>
                        </a:spcAft>
                      </a:pPr>
                      <a:r>
                        <a:rPr lang="fr-FR" sz="2400">
                          <a:effectLst/>
                        </a:rPr>
                        <a:t>- Revenu moyen</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5000"/>
                        </a:lnSpc>
                        <a:spcAft>
                          <a:spcPts val="0"/>
                        </a:spcAft>
                      </a:pPr>
                      <a:r>
                        <a:rPr lang="fr-FR" sz="2400">
                          <a:effectLst/>
                        </a:rPr>
                        <a:t>-Taux brut de natalité</a:t>
                      </a:r>
                    </a:p>
                    <a:p>
                      <a:pPr>
                        <a:lnSpc>
                          <a:spcPct val="115000"/>
                        </a:lnSpc>
                        <a:spcAft>
                          <a:spcPts val="0"/>
                        </a:spcAft>
                      </a:pPr>
                      <a:r>
                        <a:rPr lang="fr-FR" sz="2400">
                          <a:effectLst/>
                        </a:rPr>
                        <a:t>- Taux brut de mortalité</a:t>
                      </a:r>
                    </a:p>
                    <a:p>
                      <a:pPr>
                        <a:lnSpc>
                          <a:spcPct val="115000"/>
                        </a:lnSpc>
                        <a:spcAft>
                          <a:spcPts val="0"/>
                        </a:spcAft>
                      </a:pPr>
                      <a:r>
                        <a:rPr lang="fr-FR" sz="2400">
                          <a:effectLst/>
                        </a:rPr>
                        <a:t>- Taux de mortalité maternelle.</a:t>
                      </a:r>
                    </a:p>
                    <a:p>
                      <a:pPr>
                        <a:lnSpc>
                          <a:spcPct val="115000"/>
                        </a:lnSpc>
                        <a:spcAft>
                          <a:spcPts val="0"/>
                        </a:spcAft>
                      </a:pPr>
                      <a:r>
                        <a:rPr lang="fr-FR" sz="2400">
                          <a:effectLst/>
                        </a:rPr>
                        <a:t>- Taux de prévalence</a:t>
                      </a:r>
                    </a:p>
                    <a:p>
                      <a:pPr>
                        <a:lnSpc>
                          <a:spcPct val="115000"/>
                        </a:lnSpc>
                        <a:spcAft>
                          <a:spcPts val="0"/>
                        </a:spcAft>
                      </a:pPr>
                      <a:r>
                        <a:rPr lang="fr-FR" sz="2400">
                          <a:effectLst/>
                        </a:rPr>
                        <a:t>- Taux d’incidence</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5000"/>
                        </a:lnSpc>
                        <a:spcAft>
                          <a:spcPts val="0"/>
                        </a:spcAft>
                      </a:pPr>
                      <a:r>
                        <a:rPr lang="fr-FR" sz="2400" dirty="0">
                          <a:effectLst/>
                        </a:rPr>
                        <a:t>- Taux de consultation médicale</a:t>
                      </a:r>
                    </a:p>
                    <a:p>
                      <a:pPr>
                        <a:lnSpc>
                          <a:spcPct val="115000"/>
                        </a:lnSpc>
                        <a:spcAft>
                          <a:spcPts val="0"/>
                        </a:spcAft>
                      </a:pPr>
                      <a:r>
                        <a:rPr lang="fr-FR" sz="2400" dirty="0">
                          <a:effectLst/>
                        </a:rPr>
                        <a:t>- Taux de référence</a:t>
                      </a:r>
                    </a:p>
                    <a:p>
                      <a:pPr>
                        <a:lnSpc>
                          <a:spcPct val="115000"/>
                        </a:lnSpc>
                        <a:spcAft>
                          <a:spcPts val="0"/>
                        </a:spcAft>
                      </a:pPr>
                      <a:r>
                        <a:rPr lang="fr-FR" sz="2400" dirty="0">
                          <a:effectLst/>
                        </a:rPr>
                        <a:t>- Taux d’hospitalisation</a:t>
                      </a:r>
                    </a:p>
                    <a:p>
                      <a:pPr>
                        <a:lnSpc>
                          <a:spcPct val="115000"/>
                        </a:lnSpc>
                        <a:spcAft>
                          <a:spcPts val="0"/>
                        </a:spcAft>
                      </a:pPr>
                      <a:r>
                        <a:rPr lang="fr-FR" sz="2400" dirty="0">
                          <a:effectLst/>
                        </a:rPr>
                        <a:t>- Durée moyenne de séjour</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561245319"/>
                  </a:ext>
                </a:extLst>
              </a:tr>
            </a:tbl>
          </a:graphicData>
        </a:graphic>
      </p:graphicFrame>
    </p:spTree>
    <p:extLst>
      <p:ext uri="{BB962C8B-B14F-4D97-AF65-F5344CB8AC3E}">
        <p14:creationId xmlns:p14="http://schemas.microsoft.com/office/powerpoint/2010/main" val="37582074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i="1" dirty="0">
                <a:effectLst/>
              </a:rPr>
              <a:t>Approche par enquête</a:t>
            </a:r>
            <a:endParaRPr lang="fr-FR" dirty="0"/>
          </a:p>
        </p:txBody>
      </p:sp>
      <p:sp>
        <p:nvSpPr>
          <p:cNvPr id="3" name="Espace réservé du texte 2"/>
          <p:cNvSpPr>
            <a:spLocks noGrp="1"/>
          </p:cNvSpPr>
          <p:nvPr>
            <p:ph type="body" idx="1"/>
          </p:nvPr>
        </p:nvSpPr>
        <p:spPr/>
        <p:txBody>
          <a:bodyPr/>
          <a:lstStyle/>
          <a:p>
            <a:r>
              <a:rPr lang="fr-FR" dirty="0"/>
              <a:t>Cette approche vise à produire de nouvelles statistiques sur la population à </a:t>
            </a:r>
            <a:r>
              <a:rPr lang="fr-FR" dirty="0" smtClean="0"/>
              <a:t>l’étude</a:t>
            </a:r>
          </a:p>
          <a:p>
            <a:endParaRPr lang="fr-FR" dirty="0" smtClean="0"/>
          </a:p>
          <a:p>
            <a:r>
              <a:rPr lang="fr-FR" dirty="0" smtClean="0"/>
              <a:t>Dans </a:t>
            </a:r>
            <a:r>
              <a:rPr lang="fr-FR" dirty="0"/>
              <a:t>le cadre de l’étude des besoins, l’enquête présente un avantage parce qu’elle permet d’atteindre ceux qui n’utilisent pas les services de </a:t>
            </a:r>
            <a:r>
              <a:rPr lang="fr-FR" dirty="0" smtClean="0"/>
              <a:t>santé</a:t>
            </a:r>
          </a:p>
          <a:p>
            <a:endParaRPr lang="fr-FR" dirty="0" smtClean="0"/>
          </a:p>
          <a:p>
            <a:r>
              <a:rPr lang="fr-FR" dirty="0" smtClean="0"/>
              <a:t>L’inconvénient </a:t>
            </a:r>
            <a:r>
              <a:rPr lang="fr-FR" dirty="0"/>
              <a:t>réside dans son coût et la difficulté de contrôler certains facteurs qui peuvent biaiser les résultats.</a:t>
            </a:r>
          </a:p>
          <a:p>
            <a:endParaRPr lang="fr-FR" dirty="0"/>
          </a:p>
        </p:txBody>
      </p:sp>
    </p:spTree>
    <p:extLst>
      <p:ext uri="{BB962C8B-B14F-4D97-AF65-F5344CB8AC3E}">
        <p14:creationId xmlns:p14="http://schemas.microsoft.com/office/powerpoint/2010/main" val="8266571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i="1" dirty="0">
                <a:effectLst/>
              </a:rPr>
              <a:t>Approche par recherche de consensus</a:t>
            </a:r>
            <a:endParaRPr lang="fr-FR" dirty="0"/>
          </a:p>
        </p:txBody>
      </p:sp>
      <p:sp>
        <p:nvSpPr>
          <p:cNvPr id="3" name="Espace réservé du texte 2"/>
          <p:cNvSpPr>
            <a:spLocks noGrp="1"/>
          </p:cNvSpPr>
          <p:nvPr>
            <p:ph type="body" idx="1"/>
          </p:nvPr>
        </p:nvSpPr>
        <p:spPr>
          <a:xfrm>
            <a:off x="816864" y="2047164"/>
            <a:ext cx="10871200" cy="4079316"/>
          </a:xfrm>
        </p:spPr>
        <p:txBody>
          <a:bodyPr/>
          <a:lstStyle/>
          <a:p>
            <a:pPr>
              <a:lnSpc>
                <a:spcPct val="150000"/>
              </a:lnSpc>
            </a:pPr>
            <a:r>
              <a:rPr lang="fr-FR" dirty="0"/>
              <a:t>Elle s’appuie sur l’idée qu’un consensus obtenu parmi un groupe de personnes connaissant bien la communauté ou les problèmes à l’étude, est suffisamment fiable pour qu’on puisse en utiliser avantageusement les </a:t>
            </a:r>
            <a:r>
              <a:rPr lang="fr-FR" dirty="0" smtClean="0"/>
              <a:t>résultats</a:t>
            </a:r>
            <a:endParaRPr lang="fr-FR" dirty="0"/>
          </a:p>
          <a:p>
            <a:pPr>
              <a:lnSpc>
                <a:spcPct val="150000"/>
              </a:lnSpc>
            </a:pPr>
            <a:endParaRPr lang="fr-FR" dirty="0"/>
          </a:p>
        </p:txBody>
      </p:sp>
    </p:spTree>
    <p:extLst>
      <p:ext uri="{BB962C8B-B14F-4D97-AF65-F5344CB8AC3E}">
        <p14:creationId xmlns:p14="http://schemas.microsoft.com/office/powerpoint/2010/main" val="24100083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816864" y="0"/>
            <a:ext cx="10871200" cy="1527629"/>
          </a:xfrm>
        </p:spPr>
        <p:txBody>
          <a:bodyPr anchor="ctr"/>
          <a:lstStyle/>
          <a:p>
            <a:pPr algn="ctr"/>
            <a:r>
              <a:rPr lang="fr-FR" b="1" dirty="0">
                <a:effectLst/>
              </a:rPr>
              <a:t>L’identification des problèmes </a:t>
            </a:r>
            <a:endParaRPr lang="fr-FR" dirty="0"/>
          </a:p>
        </p:txBody>
      </p:sp>
      <p:sp>
        <p:nvSpPr>
          <p:cNvPr id="4" name="Espace réservé du texte 2"/>
          <p:cNvSpPr txBox="1">
            <a:spLocks/>
          </p:cNvSpPr>
          <p:nvPr/>
        </p:nvSpPr>
        <p:spPr>
          <a:xfrm>
            <a:off x="816864" y="2046514"/>
            <a:ext cx="10871200" cy="4949372"/>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lang="fr-F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lang="fr-F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lang="fr-F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lang="fr-F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lang="fr-F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lang="fr-F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lang="fr-F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lang="fr-F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lang="fr-FR" sz="1800" kern="1200" baseline="0">
                <a:solidFill>
                  <a:schemeClr val="tx1"/>
                </a:solidFill>
                <a:latin typeface="+mn-lt"/>
                <a:ea typeface="+mn-ea"/>
                <a:cs typeface="+mn-cs"/>
              </a:defRPr>
            </a:lvl9pPr>
          </a:lstStyle>
          <a:p>
            <a:r>
              <a:rPr lang="fr-FR" smtClean="0"/>
              <a:t>L’analyse des données et l’utilisation des indicateurs de santé permettent d’identifier les problèmes de santé qui peuvent être regroupés en quatre groupes :</a:t>
            </a:r>
          </a:p>
          <a:p>
            <a:pPr lvl="1"/>
            <a:r>
              <a:rPr lang="fr-FR" b="1" smtClean="0"/>
              <a:t>Problèmes liés à la maladie</a:t>
            </a:r>
            <a:r>
              <a:rPr lang="fr-FR" smtClean="0"/>
              <a:t> (épidémiologie : morbidité, mortalité)</a:t>
            </a:r>
          </a:p>
          <a:p>
            <a:pPr lvl="1"/>
            <a:r>
              <a:rPr lang="fr-FR" b="1" smtClean="0"/>
              <a:t>Problèmes liés à la couverture et à la gestion des services de santé</a:t>
            </a:r>
            <a:r>
              <a:rPr lang="fr-FR" smtClean="0"/>
              <a:t> (PEV, SMI/PF, Organisation, décision)</a:t>
            </a:r>
          </a:p>
          <a:p>
            <a:pPr lvl="1"/>
            <a:r>
              <a:rPr lang="fr-FR" b="1" smtClean="0"/>
              <a:t>Problèmes d’hygiène et de salubrité de l’environnement</a:t>
            </a:r>
            <a:r>
              <a:rPr lang="fr-FR" smtClean="0"/>
              <a:t> (évacuation, traitement des eaux usées, excréta, ordures)</a:t>
            </a:r>
          </a:p>
          <a:p>
            <a:pPr lvl="1"/>
            <a:r>
              <a:rPr lang="fr-FR" b="1" smtClean="0"/>
              <a:t>Problèmes posés par les actions socio-économiques</a:t>
            </a:r>
            <a:r>
              <a:rPr lang="fr-FR" smtClean="0"/>
              <a:t> ayant une répercussion sur l’état de santé de la population </a:t>
            </a:r>
          </a:p>
          <a:p>
            <a:endParaRPr lang="fr-FR" dirty="0"/>
          </a:p>
        </p:txBody>
      </p:sp>
    </p:spTree>
    <p:extLst>
      <p:ext uri="{BB962C8B-B14F-4D97-AF65-F5344CB8AC3E}">
        <p14:creationId xmlns:p14="http://schemas.microsoft.com/office/powerpoint/2010/main" val="22448106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4435" y="3190164"/>
            <a:ext cx="11142639" cy="990600"/>
          </a:xfrm>
        </p:spPr>
        <p:txBody>
          <a:bodyPr/>
          <a:lstStyle/>
          <a:p>
            <a:r>
              <a:rPr lang="fr-FR" sz="4000" b="1" dirty="0">
                <a:effectLst/>
              </a:rPr>
              <a:t>Analyse des problèmes et des besoins identifiés</a:t>
            </a:r>
            <a:endParaRPr lang="fr-FR" sz="4000" dirty="0"/>
          </a:p>
        </p:txBody>
      </p:sp>
    </p:spTree>
    <p:extLst>
      <p:ext uri="{BB962C8B-B14F-4D97-AF65-F5344CB8AC3E}">
        <p14:creationId xmlns:p14="http://schemas.microsoft.com/office/powerpoint/2010/main" val="10624506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Intérêt de l’analyse des problèmes</a:t>
            </a:r>
            <a:endParaRPr lang="fr-FR" b="1" dirty="0"/>
          </a:p>
        </p:txBody>
      </p:sp>
      <p:sp>
        <p:nvSpPr>
          <p:cNvPr id="3" name="Espace réservé du texte 2"/>
          <p:cNvSpPr>
            <a:spLocks noGrp="1"/>
          </p:cNvSpPr>
          <p:nvPr>
            <p:ph type="body" idx="1"/>
          </p:nvPr>
        </p:nvSpPr>
        <p:spPr>
          <a:xfrm>
            <a:off x="816864" y="1600200"/>
            <a:ext cx="10871200" cy="5018964"/>
          </a:xfrm>
        </p:spPr>
        <p:txBody>
          <a:bodyPr/>
          <a:lstStyle/>
          <a:p>
            <a:r>
              <a:rPr lang="fr-FR" dirty="0"/>
              <a:t>Elle permet de mieux définir le problème, d’avancer une hypothèse de travail sur la base des causes possibles et, de ce fait, d’identifier des </a:t>
            </a:r>
            <a:r>
              <a:rPr lang="fr-FR" dirty="0" smtClean="0"/>
              <a:t>solutions</a:t>
            </a:r>
            <a:endParaRPr lang="fr-FR" dirty="0"/>
          </a:p>
          <a:p>
            <a:pPr marL="0" indent="0">
              <a:buNone/>
            </a:pPr>
            <a:r>
              <a:rPr lang="fr-FR" dirty="0" smtClean="0"/>
              <a:t> </a:t>
            </a:r>
          </a:p>
          <a:p>
            <a:r>
              <a:rPr lang="fr-FR" dirty="0" smtClean="0"/>
              <a:t>Elle </a:t>
            </a:r>
            <a:r>
              <a:rPr lang="fr-FR" dirty="0"/>
              <a:t>permet de vérifier si chacun des problèmes est véritablement important, autant en termes de pertes sanitaires qu’ils causent que de leur correspondance à un besoin réel perçu par la </a:t>
            </a:r>
            <a:r>
              <a:rPr lang="fr-FR" dirty="0" smtClean="0"/>
              <a:t>communauté</a:t>
            </a:r>
          </a:p>
          <a:p>
            <a:endParaRPr lang="fr-FR" dirty="0"/>
          </a:p>
          <a:p>
            <a:r>
              <a:rPr lang="fr-FR" dirty="0" smtClean="0"/>
              <a:t>Elle permet de répondre à certaines questions</a:t>
            </a:r>
            <a:endParaRPr lang="fr-FR" dirty="0"/>
          </a:p>
        </p:txBody>
      </p:sp>
    </p:spTree>
    <p:extLst>
      <p:ext uri="{BB962C8B-B14F-4D97-AF65-F5344CB8AC3E}">
        <p14:creationId xmlns:p14="http://schemas.microsoft.com/office/powerpoint/2010/main" val="28692241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Questions</a:t>
            </a:r>
            <a:endParaRPr lang="fr-FR" dirty="0"/>
          </a:p>
        </p:txBody>
      </p:sp>
      <p:sp>
        <p:nvSpPr>
          <p:cNvPr id="3" name="Espace réservé du texte 2"/>
          <p:cNvSpPr>
            <a:spLocks noGrp="1"/>
          </p:cNvSpPr>
          <p:nvPr>
            <p:ph type="body" idx="1"/>
          </p:nvPr>
        </p:nvSpPr>
        <p:spPr/>
        <p:txBody>
          <a:bodyPr>
            <a:normAutofit/>
          </a:bodyPr>
          <a:lstStyle/>
          <a:p>
            <a:r>
              <a:rPr lang="fr-FR" b="1" i="1" dirty="0"/>
              <a:t>Quelle est l’étendue réelle du problème ?</a:t>
            </a:r>
            <a:endParaRPr lang="fr-FR" dirty="0"/>
          </a:p>
          <a:p>
            <a:pPr lvl="1"/>
            <a:r>
              <a:rPr lang="fr-FR" dirty="0"/>
              <a:t>Parler de l’étendue du problème, c’est parler de son ampleur, de sa </a:t>
            </a:r>
            <a:r>
              <a:rPr lang="fr-FR" dirty="0" smtClean="0"/>
              <a:t>fréquence </a:t>
            </a:r>
          </a:p>
          <a:p>
            <a:pPr lvl="1"/>
            <a:r>
              <a:rPr lang="fr-FR" dirty="0" smtClean="0"/>
              <a:t>La </a:t>
            </a:r>
            <a:r>
              <a:rPr lang="fr-FR" dirty="0"/>
              <a:t>prévalence ou l’incidence permettent d’apprécier la fréquence du </a:t>
            </a:r>
            <a:r>
              <a:rPr lang="fr-FR" dirty="0" smtClean="0"/>
              <a:t>problème</a:t>
            </a:r>
            <a:endParaRPr lang="fr-FR" dirty="0"/>
          </a:p>
          <a:p>
            <a:pPr lvl="1"/>
            <a:endParaRPr lang="fr-FR" dirty="0"/>
          </a:p>
          <a:p>
            <a:r>
              <a:rPr lang="fr-FR" b="1" i="1" dirty="0" smtClean="0"/>
              <a:t>Le problème intéresse-t-il tout ou partie de la collectivité ?</a:t>
            </a:r>
            <a:endParaRPr lang="fr-FR" dirty="0" smtClean="0"/>
          </a:p>
          <a:p>
            <a:pPr lvl="1"/>
            <a:r>
              <a:rPr lang="fr-FR" dirty="0" smtClean="0"/>
              <a:t>Il s’agit ici d’identifier les sous-groupes de la population qui sont touché par le problème, mais aussi ceux qui sont les plus touchés</a:t>
            </a:r>
            <a:endParaRPr lang="fr-FR" dirty="0"/>
          </a:p>
        </p:txBody>
      </p:sp>
    </p:spTree>
    <p:extLst>
      <p:ext uri="{BB962C8B-B14F-4D97-AF65-F5344CB8AC3E}">
        <p14:creationId xmlns:p14="http://schemas.microsoft.com/office/powerpoint/2010/main" val="32103219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questions</a:t>
            </a:r>
            <a:endParaRPr lang="fr-FR" dirty="0"/>
          </a:p>
        </p:txBody>
      </p:sp>
      <p:sp>
        <p:nvSpPr>
          <p:cNvPr id="3" name="Espace réservé du texte 2"/>
          <p:cNvSpPr>
            <a:spLocks noGrp="1"/>
          </p:cNvSpPr>
          <p:nvPr>
            <p:ph type="body" idx="1"/>
          </p:nvPr>
        </p:nvSpPr>
        <p:spPr>
          <a:xfrm>
            <a:off x="816864" y="1600199"/>
            <a:ext cx="10871200" cy="4964373"/>
          </a:xfrm>
        </p:spPr>
        <p:txBody>
          <a:bodyPr>
            <a:normAutofit fontScale="92500" lnSpcReduction="10000"/>
          </a:bodyPr>
          <a:lstStyle/>
          <a:p>
            <a:r>
              <a:rPr lang="fr-FR" b="1" i="1" dirty="0"/>
              <a:t>Le problème </a:t>
            </a:r>
            <a:r>
              <a:rPr lang="fr-FR" b="1" i="1" dirty="0" err="1"/>
              <a:t>a-t-il</a:t>
            </a:r>
            <a:r>
              <a:rPr lang="fr-FR" b="1" i="1" dirty="0"/>
              <a:t> une solution pluridisciplinaire ?</a:t>
            </a:r>
            <a:endParaRPr lang="fr-FR" dirty="0"/>
          </a:p>
          <a:p>
            <a:r>
              <a:rPr lang="fr-FR" dirty="0"/>
              <a:t>Il s’agit de chercher à savoir si le problème identifié a une solution et si cette solution nécessite la mobilisation de plusieurs disciplines ou </a:t>
            </a:r>
            <a:r>
              <a:rPr lang="fr-FR" dirty="0" smtClean="0"/>
              <a:t>non</a:t>
            </a:r>
          </a:p>
          <a:p>
            <a:endParaRPr lang="fr-FR" dirty="0" smtClean="0"/>
          </a:p>
          <a:p>
            <a:r>
              <a:rPr lang="fr-FR" dirty="0" smtClean="0"/>
              <a:t> </a:t>
            </a:r>
            <a:r>
              <a:rPr lang="fr-FR" dirty="0"/>
              <a:t>Pour cela, il faut rechercher les causes les conséquences et les déterminants du </a:t>
            </a:r>
            <a:r>
              <a:rPr lang="fr-FR" dirty="0" smtClean="0"/>
              <a:t>problème</a:t>
            </a:r>
          </a:p>
          <a:p>
            <a:endParaRPr lang="fr-FR" dirty="0" smtClean="0"/>
          </a:p>
          <a:p>
            <a:r>
              <a:rPr lang="fr-FR" dirty="0" smtClean="0"/>
              <a:t> </a:t>
            </a:r>
            <a:r>
              <a:rPr lang="fr-FR" dirty="0"/>
              <a:t>Cette étape est très importante car elle va conditionner la suite de la </a:t>
            </a:r>
            <a:r>
              <a:rPr lang="fr-FR" dirty="0" smtClean="0"/>
              <a:t>démarche</a:t>
            </a:r>
            <a:endParaRPr lang="fr-FR" dirty="0"/>
          </a:p>
          <a:p>
            <a:pPr marL="0" indent="0">
              <a:buNone/>
            </a:pPr>
            <a:r>
              <a:rPr lang="fr-FR" dirty="0" smtClean="0"/>
              <a:t> </a:t>
            </a:r>
          </a:p>
          <a:p>
            <a:r>
              <a:rPr lang="fr-FR" dirty="0" smtClean="0"/>
              <a:t>On </a:t>
            </a:r>
            <a:r>
              <a:rPr lang="fr-FR" dirty="0"/>
              <a:t>peut utiliser la méthode de l’arbre à problème.</a:t>
            </a:r>
            <a:endParaRPr lang="fr-FR" dirty="0"/>
          </a:p>
        </p:txBody>
      </p:sp>
    </p:spTree>
    <p:extLst>
      <p:ext uri="{BB962C8B-B14F-4D97-AF65-F5344CB8AC3E}">
        <p14:creationId xmlns:p14="http://schemas.microsoft.com/office/powerpoint/2010/main" val="660459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Objectif de la session</a:t>
            </a:r>
            <a:endParaRPr lang="fr-FR" b="1" dirty="0"/>
          </a:p>
        </p:txBody>
      </p:sp>
      <p:sp>
        <p:nvSpPr>
          <p:cNvPr id="3" name="Espace réservé du texte 2"/>
          <p:cNvSpPr>
            <a:spLocks noGrp="1"/>
          </p:cNvSpPr>
          <p:nvPr>
            <p:ph type="body" idx="1"/>
          </p:nvPr>
        </p:nvSpPr>
        <p:spPr/>
        <p:txBody>
          <a:bodyPr/>
          <a:lstStyle/>
          <a:p>
            <a:endParaRPr lang="fr-FR" i="1" dirty="0" smtClean="0"/>
          </a:p>
          <a:p>
            <a:endParaRPr lang="fr-FR" i="1" dirty="0"/>
          </a:p>
          <a:p>
            <a:r>
              <a:rPr lang="fr-FR" sz="3200" dirty="0" smtClean="0"/>
              <a:t>Comprendre </a:t>
            </a:r>
            <a:r>
              <a:rPr lang="fr-FR" sz="3200" dirty="0"/>
              <a:t>les principes de la planification sanitaire</a:t>
            </a:r>
          </a:p>
          <a:p>
            <a:endParaRPr lang="fr-FR" dirty="0"/>
          </a:p>
        </p:txBody>
      </p:sp>
    </p:spTree>
    <p:extLst>
      <p:ext uri="{BB962C8B-B14F-4D97-AF65-F5344CB8AC3E}">
        <p14:creationId xmlns:p14="http://schemas.microsoft.com/office/powerpoint/2010/main" val="11764365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06"/>
          <p:cNvSpPr>
            <a:spLocks noChangeArrowheads="1"/>
          </p:cNvSpPr>
          <p:nvPr/>
        </p:nvSpPr>
        <p:spPr bwMode="auto">
          <a:xfrm>
            <a:off x="632836" y="841930"/>
            <a:ext cx="10650044" cy="6143644"/>
          </a:xfrm>
          <a:prstGeom prst="roundRect">
            <a:avLst>
              <a:gd name="adj" fmla="val 16671"/>
            </a:avLst>
          </a:pr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4" name="Rectangle 305"/>
          <p:cNvSpPr>
            <a:spLocks noChangeArrowheads="1"/>
          </p:cNvSpPr>
          <p:nvPr/>
        </p:nvSpPr>
        <p:spPr bwMode="auto">
          <a:xfrm>
            <a:off x="3001421" y="841930"/>
            <a:ext cx="1707368" cy="55962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Effet/</a:t>
            </a:r>
            <a:endParaRPr kumimoji="0" lang="fr-FR"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Conséquence</a:t>
            </a:r>
            <a:endParaRPr kumimoji="0" lang="fr-FR"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304"/>
          <p:cNvSpPr>
            <a:spLocks noChangeArrowheads="1"/>
          </p:cNvSpPr>
          <p:nvPr/>
        </p:nvSpPr>
        <p:spPr bwMode="auto">
          <a:xfrm>
            <a:off x="4789347" y="841931"/>
            <a:ext cx="1891906" cy="581226"/>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Effet</a:t>
            </a:r>
            <a:endParaRPr kumimoji="0" lang="fr-FR"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Conséquence</a:t>
            </a:r>
            <a:endParaRPr kumimoji="0" lang="fr-FR"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303"/>
          <p:cNvSpPr>
            <a:spLocks noChangeArrowheads="1"/>
          </p:cNvSpPr>
          <p:nvPr/>
        </p:nvSpPr>
        <p:spPr bwMode="auto">
          <a:xfrm>
            <a:off x="6827300" y="950390"/>
            <a:ext cx="2000262" cy="59950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Effet</a:t>
            </a:r>
            <a:endParaRPr kumimoji="0" lang="fr-FR"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Conséquence</a:t>
            </a:r>
            <a:endParaRPr kumimoji="0" lang="fr-FR" b="1"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302"/>
          <p:cNvSpPr>
            <a:spLocks noChangeArrowheads="1"/>
          </p:cNvSpPr>
          <p:nvPr/>
        </p:nvSpPr>
        <p:spPr bwMode="auto">
          <a:xfrm>
            <a:off x="9121254" y="909170"/>
            <a:ext cx="1703388" cy="59100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smtClean="0">
                <a:ln>
                  <a:noFill/>
                </a:ln>
                <a:solidFill>
                  <a:schemeClr val="tx1"/>
                </a:solidFill>
                <a:effectLst/>
                <a:latin typeface="Arial" pitchFamily="34" charset="0"/>
                <a:ea typeface="Times New Roman" pitchFamily="18" charset="0"/>
                <a:cs typeface="Arial" pitchFamily="34" charset="0"/>
              </a:rPr>
              <a:t>Effet</a:t>
            </a:r>
            <a:endParaRPr kumimoji="0" lang="fr-FR"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smtClean="0">
                <a:ln>
                  <a:noFill/>
                </a:ln>
                <a:solidFill>
                  <a:schemeClr val="tx1"/>
                </a:solidFill>
                <a:effectLst/>
                <a:latin typeface="Arial" pitchFamily="34" charset="0"/>
                <a:ea typeface="Times New Roman" pitchFamily="18" charset="0"/>
                <a:cs typeface="Arial" pitchFamily="34" charset="0"/>
              </a:rPr>
              <a:t>Conséquence</a:t>
            </a:r>
            <a:endParaRPr kumimoji="0" lang="fr-FR" b="1"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301"/>
          <p:cNvSpPr>
            <a:spLocks noChangeArrowheads="1"/>
          </p:cNvSpPr>
          <p:nvPr/>
        </p:nvSpPr>
        <p:spPr bwMode="auto">
          <a:xfrm>
            <a:off x="1180147" y="813596"/>
            <a:ext cx="1740717" cy="61514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Effet</a:t>
            </a:r>
            <a:endParaRPr kumimoji="0" lang="fr-FR"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Conséquence</a:t>
            </a:r>
            <a:endParaRPr kumimoji="0" lang="fr-FR" b="1"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300"/>
          <p:cNvSpPr>
            <a:spLocks noChangeArrowheads="1"/>
          </p:cNvSpPr>
          <p:nvPr/>
        </p:nvSpPr>
        <p:spPr bwMode="auto">
          <a:xfrm>
            <a:off x="2452880" y="2156073"/>
            <a:ext cx="962025" cy="441325"/>
          </a:xfrm>
          <a:prstGeom prst="rect">
            <a:avLst/>
          </a:prstGeom>
          <a:solidFill>
            <a:schemeClr val="bg1"/>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Effet</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299"/>
          <p:cNvSpPr>
            <a:spLocks noChangeArrowheads="1"/>
          </p:cNvSpPr>
          <p:nvPr/>
        </p:nvSpPr>
        <p:spPr bwMode="auto">
          <a:xfrm>
            <a:off x="4930246" y="2214554"/>
            <a:ext cx="962025" cy="441325"/>
          </a:xfrm>
          <a:prstGeom prst="rect">
            <a:avLst/>
          </a:prstGeom>
          <a:solidFill>
            <a:schemeClr val="bg1"/>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Effet</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298"/>
          <p:cNvSpPr>
            <a:spLocks noChangeArrowheads="1"/>
          </p:cNvSpPr>
          <p:nvPr/>
        </p:nvSpPr>
        <p:spPr bwMode="auto">
          <a:xfrm>
            <a:off x="8622924" y="2234539"/>
            <a:ext cx="962025" cy="441325"/>
          </a:xfrm>
          <a:prstGeom prst="rect">
            <a:avLst/>
          </a:prstGeom>
          <a:solidFill>
            <a:schemeClr val="bg1"/>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Effet</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297"/>
          <p:cNvSpPr>
            <a:spLocks noChangeArrowheads="1"/>
          </p:cNvSpPr>
          <p:nvPr/>
        </p:nvSpPr>
        <p:spPr bwMode="auto">
          <a:xfrm>
            <a:off x="4215866" y="3500438"/>
            <a:ext cx="2465387" cy="441325"/>
          </a:xfrm>
          <a:prstGeom prst="rect">
            <a:avLst/>
          </a:prstGeom>
          <a:solidFill>
            <a:schemeClr val="bg1"/>
          </a:solidFill>
          <a:ln w="57150" cmpd="thickThin">
            <a:solidFill>
              <a:schemeClr val="tx1"/>
            </a:solidFill>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PROBLEME</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296"/>
          <p:cNvSpPr>
            <a:spLocks noChangeArrowheads="1"/>
          </p:cNvSpPr>
          <p:nvPr/>
        </p:nvSpPr>
        <p:spPr bwMode="auto">
          <a:xfrm>
            <a:off x="2591845" y="4429132"/>
            <a:ext cx="962025" cy="441325"/>
          </a:xfrm>
          <a:prstGeom prst="rect">
            <a:avLst/>
          </a:prstGeom>
          <a:solidFill>
            <a:schemeClr val="bg1"/>
          </a:soli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Cause</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295"/>
          <p:cNvSpPr>
            <a:spLocks noChangeArrowheads="1"/>
          </p:cNvSpPr>
          <p:nvPr/>
        </p:nvSpPr>
        <p:spPr bwMode="auto">
          <a:xfrm>
            <a:off x="4930246" y="4500570"/>
            <a:ext cx="962025" cy="441325"/>
          </a:xfrm>
          <a:prstGeom prst="rect">
            <a:avLst/>
          </a:prstGeom>
          <a:solidFill>
            <a:schemeClr val="bg1"/>
          </a:soli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Cause</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294"/>
          <p:cNvSpPr>
            <a:spLocks noChangeArrowheads="1"/>
          </p:cNvSpPr>
          <p:nvPr/>
        </p:nvSpPr>
        <p:spPr bwMode="auto">
          <a:xfrm>
            <a:off x="6859072" y="4429132"/>
            <a:ext cx="962025" cy="441325"/>
          </a:xfrm>
          <a:prstGeom prst="rect">
            <a:avLst/>
          </a:prstGeom>
          <a:solidFill>
            <a:schemeClr val="bg1"/>
          </a:soli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Cause</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293"/>
          <p:cNvSpPr>
            <a:spLocks noChangeArrowheads="1"/>
          </p:cNvSpPr>
          <p:nvPr/>
        </p:nvSpPr>
        <p:spPr bwMode="auto">
          <a:xfrm>
            <a:off x="2144164" y="5715016"/>
            <a:ext cx="962025" cy="533148"/>
          </a:xfrm>
          <a:prstGeom prst="rect">
            <a:avLst/>
          </a:prstGeom>
          <a:solidFill>
            <a:schemeClr val="bg1"/>
          </a:solidFill>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smtClean="0">
                <a:ln>
                  <a:noFill/>
                </a:ln>
                <a:solidFill>
                  <a:schemeClr val="tx1"/>
                </a:solidFill>
                <a:effectLst/>
                <a:latin typeface="Arial" pitchFamily="34" charset="0"/>
                <a:ea typeface="Times New Roman" pitchFamily="18" charset="0"/>
                <a:cs typeface="Arial" pitchFamily="34" charset="0"/>
              </a:rPr>
              <a:t>Sous-cause</a:t>
            </a:r>
            <a:endParaRPr kumimoji="0" lang="fr-FR" b="1"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292"/>
          <p:cNvSpPr>
            <a:spLocks noChangeArrowheads="1"/>
          </p:cNvSpPr>
          <p:nvPr/>
        </p:nvSpPr>
        <p:spPr bwMode="auto">
          <a:xfrm>
            <a:off x="3572924" y="5715016"/>
            <a:ext cx="962025" cy="641334"/>
          </a:xfrm>
          <a:prstGeom prst="rect">
            <a:avLst/>
          </a:prstGeom>
          <a:solidFill>
            <a:schemeClr val="bg1"/>
          </a:solidFill>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smtClean="0">
                <a:ln>
                  <a:noFill/>
                </a:ln>
                <a:solidFill>
                  <a:schemeClr val="tx1"/>
                </a:solidFill>
                <a:effectLst/>
                <a:latin typeface="Arial" pitchFamily="34" charset="0"/>
                <a:ea typeface="Times New Roman" pitchFamily="18" charset="0"/>
                <a:cs typeface="Arial" pitchFamily="34" charset="0"/>
              </a:rPr>
              <a:t>Sous-cause</a:t>
            </a:r>
            <a:endParaRPr kumimoji="0" lang="fr-FR" b="1"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291"/>
          <p:cNvSpPr>
            <a:spLocks noChangeArrowheads="1"/>
          </p:cNvSpPr>
          <p:nvPr/>
        </p:nvSpPr>
        <p:spPr bwMode="auto">
          <a:xfrm>
            <a:off x="5020737" y="5743512"/>
            <a:ext cx="962025" cy="612838"/>
          </a:xfrm>
          <a:prstGeom prst="rect">
            <a:avLst/>
          </a:prstGeom>
          <a:solidFill>
            <a:schemeClr val="bg1"/>
          </a:solidFill>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smtClean="0">
                <a:ln>
                  <a:noFill/>
                </a:ln>
                <a:solidFill>
                  <a:schemeClr val="tx1"/>
                </a:solidFill>
                <a:effectLst/>
                <a:latin typeface="Arial" pitchFamily="34" charset="0"/>
                <a:ea typeface="Times New Roman" pitchFamily="18" charset="0"/>
                <a:cs typeface="Arial" pitchFamily="34" charset="0"/>
              </a:rPr>
              <a:t>Sous-cause</a:t>
            </a:r>
            <a:endParaRPr kumimoji="0" lang="fr-FR" b="1"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290"/>
          <p:cNvSpPr>
            <a:spLocks noChangeArrowheads="1"/>
          </p:cNvSpPr>
          <p:nvPr/>
        </p:nvSpPr>
        <p:spPr bwMode="auto">
          <a:xfrm>
            <a:off x="6359006" y="5643578"/>
            <a:ext cx="962025" cy="712772"/>
          </a:xfrm>
          <a:prstGeom prst="rect">
            <a:avLst/>
          </a:prstGeom>
          <a:solidFill>
            <a:schemeClr val="bg1"/>
          </a:solidFill>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smtClean="0">
                <a:ln>
                  <a:noFill/>
                </a:ln>
                <a:solidFill>
                  <a:schemeClr val="tx1"/>
                </a:solidFill>
                <a:effectLst/>
                <a:latin typeface="Arial" pitchFamily="34" charset="0"/>
                <a:ea typeface="Times New Roman" pitchFamily="18" charset="0"/>
                <a:cs typeface="Arial" pitchFamily="34" charset="0"/>
              </a:rPr>
              <a:t>Sous-cause</a:t>
            </a:r>
            <a:endParaRPr kumimoji="0" lang="fr-FR" b="1"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289"/>
          <p:cNvSpPr>
            <a:spLocks noChangeArrowheads="1"/>
          </p:cNvSpPr>
          <p:nvPr/>
        </p:nvSpPr>
        <p:spPr bwMode="auto">
          <a:xfrm>
            <a:off x="7644890" y="5572140"/>
            <a:ext cx="962025" cy="676024"/>
          </a:xfrm>
          <a:prstGeom prst="rect">
            <a:avLst/>
          </a:prstGeom>
          <a:solidFill>
            <a:schemeClr val="bg1"/>
          </a:solidFill>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smtClean="0">
                <a:ln>
                  <a:noFill/>
                </a:ln>
                <a:solidFill>
                  <a:schemeClr val="tx1"/>
                </a:solidFill>
                <a:effectLst/>
                <a:latin typeface="Arial" pitchFamily="34" charset="0"/>
                <a:ea typeface="Times New Roman" pitchFamily="18" charset="0"/>
                <a:cs typeface="Arial" pitchFamily="34" charset="0"/>
              </a:rPr>
              <a:t>Sous-cause</a:t>
            </a:r>
            <a:endParaRPr kumimoji="0" lang="fr-FR" b="1" i="0" u="none" strike="noStrike" cap="none" normalizeH="0" baseline="0" smtClean="0">
              <a:ln>
                <a:noFill/>
              </a:ln>
              <a:solidFill>
                <a:schemeClr val="tx1"/>
              </a:solidFill>
              <a:effectLst/>
              <a:latin typeface="Arial" pitchFamily="34" charset="0"/>
              <a:cs typeface="Arial" pitchFamily="34" charset="0"/>
            </a:endParaRPr>
          </a:p>
        </p:txBody>
      </p:sp>
      <p:sp>
        <p:nvSpPr>
          <p:cNvPr id="21" name="AutoShape 288"/>
          <p:cNvSpPr>
            <a:spLocks noChangeShapeType="1"/>
          </p:cNvSpPr>
          <p:nvPr/>
        </p:nvSpPr>
        <p:spPr bwMode="auto">
          <a:xfrm>
            <a:off x="2920864" y="2987671"/>
            <a:ext cx="6073988" cy="58419"/>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2" name="AutoShape 287"/>
          <p:cNvSpPr>
            <a:spLocks noChangeShapeType="1"/>
          </p:cNvSpPr>
          <p:nvPr/>
        </p:nvSpPr>
        <p:spPr bwMode="auto">
          <a:xfrm>
            <a:off x="5501750" y="3071810"/>
            <a:ext cx="0" cy="396875"/>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fr-FR"/>
          </a:p>
        </p:txBody>
      </p:sp>
      <p:sp>
        <p:nvSpPr>
          <p:cNvPr id="23" name="AutoShape 286"/>
          <p:cNvSpPr>
            <a:spLocks noChangeShapeType="1"/>
          </p:cNvSpPr>
          <p:nvPr/>
        </p:nvSpPr>
        <p:spPr bwMode="auto">
          <a:xfrm>
            <a:off x="2958641" y="2610452"/>
            <a:ext cx="0" cy="336550"/>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fr-FR"/>
          </a:p>
        </p:txBody>
      </p:sp>
      <p:sp>
        <p:nvSpPr>
          <p:cNvPr id="24" name="AutoShape 285"/>
          <p:cNvSpPr>
            <a:spLocks noChangeShapeType="1"/>
          </p:cNvSpPr>
          <p:nvPr/>
        </p:nvSpPr>
        <p:spPr bwMode="auto">
          <a:xfrm flipV="1">
            <a:off x="8994852" y="2675864"/>
            <a:ext cx="0" cy="33655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25" name="AutoShape 284"/>
          <p:cNvSpPr>
            <a:spLocks noChangeShapeType="1"/>
          </p:cNvSpPr>
          <p:nvPr/>
        </p:nvSpPr>
        <p:spPr bwMode="auto">
          <a:xfrm flipV="1">
            <a:off x="5501750" y="2643182"/>
            <a:ext cx="0" cy="33655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26" name="AutoShape 283"/>
          <p:cNvSpPr>
            <a:spLocks noChangeShapeType="1"/>
          </p:cNvSpPr>
          <p:nvPr/>
        </p:nvSpPr>
        <p:spPr bwMode="auto">
          <a:xfrm flipV="1">
            <a:off x="1956866" y="1785925"/>
            <a:ext cx="2073253" cy="45719"/>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7" name="AutoShape 280"/>
          <p:cNvSpPr>
            <a:spLocks noChangeShapeType="1"/>
          </p:cNvSpPr>
          <p:nvPr/>
        </p:nvSpPr>
        <p:spPr bwMode="auto">
          <a:xfrm flipV="1">
            <a:off x="2920864" y="1826034"/>
            <a:ext cx="0" cy="44132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28" name="AutoShape 279"/>
          <p:cNvSpPr>
            <a:spLocks noChangeShapeType="1"/>
          </p:cNvSpPr>
          <p:nvPr/>
        </p:nvSpPr>
        <p:spPr bwMode="auto">
          <a:xfrm flipV="1">
            <a:off x="5501750" y="1428736"/>
            <a:ext cx="0" cy="73342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29" name="AutoShape 278"/>
          <p:cNvSpPr>
            <a:spLocks noChangeShapeType="1"/>
          </p:cNvSpPr>
          <p:nvPr/>
        </p:nvSpPr>
        <p:spPr bwMode="auto">
          <a:xfrm flipH="1">
            <a:off x="8010017" y="1785567"/>
            <a:ext cx="1969670" cy="45719"/>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30" name="AutoShape 277"/>
          <p:cNvSpPr>
            <a:spLocks noChangeShapeType="1"/>
          </p:cNvSpPr>
          <p:nvPr/>
        </p:nvSpPr>
        <p:spPr bwMode="auto">
          <a:xfrm>
            <a:off x="8054454" y="1549893"/>
            <a:ext cx="0" cy="292100"/>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fr-FR"/>
          </a:p>
        </p:txBody>
      </p:sp>
      <p:sp>
        <p:nvSpPr>
          <p:cNvPr id="31" name="AutoShape 276"/>
          <p:cNvSpPr>
            <a:spLocks noChangeShapeType="1"/>
          </p:cNvSpPr>
          <p:nvPr/>
        </p:nvSpPr>
        <p:spPr bwMode="auto">
          <a:xfrm>
            <a:off x="9979687" y="1467749"/>
            <a:ext cx="0" cy="292100"/>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fr-FR"/>
          </a:p>
        </p:txBody>
      </p:sp>
      <p:sp>
        <p:nvSpPr>
          <p:cNvPr id="32" name="AutoShape 275"/>
          <p:cNvSpPr>
            <a:spLocks noChangeShapeType="1"/>
          </p:cNvSpPr>
          <p:nvPr/>
        </p:nvSpPr>
        <p:spPr bwMode="auto">
          <a:xfrm>
            <a:off x="9103937" y="1773229"/>
            <a:ext cx="0" cy="441325"/>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fr-FR"/>
          </a:p>
        </p:txBody>
      </p:sp>
      <p:sp>
        <p:nvSpPr>
          <p:cNvPr id="33" name="AutoShape 274"/>
          <p:cNvSpPr>
            <a:spLocks noChangeShapeType="1"/>
          </p:cNvSpPr>
          <p:nvPr/>
        </p:nvSpPr>
        <p:spPr bwMode="auto">
          <a:xfrm>
            <a:off x="3072858" y="4143380"/>
            <a:ext cx="437515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34" name="AutoShape 273"/>
          <p:cNvSpPr>
            <a:spLocks noChangeShapeType="1"/>
          </p:cNvSpPr>
          <p:nvPr/>
        </p:nvSpPr>
        <p:spPr bwMode="auto">
          <a:xfrm flipV="1">
            <a:off x="3072858" y="4143380"/>
            <a:ext cx="0" cy="27305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35" name="AutoShape 272"/>
          <p:cNvSpPr>
            <a:spLocks noChangeShapeType="1"/>
          </p:cNvSpPr>
          <p:nvPr/>
        </p:nvSpPr>
        <p:spPr bwMode="auto">
          <a:xfrm flipV="1">
            <a:off x="5501750" y="4214818"/>
            <a:ext cx="0" cy="27305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36" name="AutoShape 271"/>
          <p:cNvSpPr>
            <a:spLocks noChangeShapeType="1"/>
          </p:cNvSpPr>
          <p:nvPr/>
        </p:nvSpPr>
        <p:spPr bwMode="auto">
          <a:xfrm flipV="1">
            <a:off x="7430576" y="4143380"/>
            <a:ext cx="0" cy="27305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37" name="AutoShape 270"/>
          <p:cNvSpPr>
            <a:spLocks noChangeShapeType="1"/>
          </p:cNvSpPr>
          <p:nvPr/>
        </p:nvSpPr>
        <p:spPr bwMode="auto">
          <a:xfrm flipV="1">
            <a:off x="5430312" y="3857628"/>
            <a:ext cx="0" cy="31115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38" name="AutoShape 269"/>
          <p:cNvSpPr>
            <a:spLocks noChangeShapeType="1"/>
          </p:cNvSpPr>
          <p:nvPr/>
        </p:nvSpPr>
        <p:spPr bwMode="auto">
          <a:xfrm>
            <a:off x="2358478" y="5357826"/>
            <a:ext cx="1701801"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39" name="AutoShape 268"/>
          <p:cNvSpPr>
            <a:spLocks noChangeShapeType="1"/>
          </p:cNvSpPr>
          <p:nvPr/>
        </p:nvSpPr>
        <p:spPr bwMode="auto">
          <a:xfrm flipV="1">
            <a:off x="2358478" y="5357826"/>
            <a:ext cx="0" cy="3429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40" name="AutoShape 267"/>
          <p:cNvSpPr>
            <a:spLocks noChangeShapeType="1"/>
          </p:cNvSpPr>
          <p:nvPr/>
        </p:nvSpPr>
        <p:spPr bwMode="auto">
          <a:xfrm flipV="1">
            <a:off x="4001552" y="5357826"/>
            <a:ext cx="0" cy="3429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41" name="AutoShape 266"/>
          <p:cNvSpPr>
            <a:spLocks noChangeShapeType="1"/>
          </p:cNvSpPr>
          <p:nvPr/>
        </p:nvSpPr>
        <p:spPr bwMode="auto">
          <a:xfrm flipV="1">
            <a:off x="3001420" y="4929198"/>
            <a:ext cx="0" cy="319088"/>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42" name="AutoShape 265"/>
          <p:cNvSpPr>
            <a:spLocks noChangeShapeType="1"/>
          </p:cNvSpPr>
          <p:nvPr/>
        </p:nvSpPr>
        <p:spPr bwMode="auto">
          <a:xfrm>
            <a:off x="5501750" y="5000636"/>
            <a:ext cx="0" cy="661988"/>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fr-FR"/>
          </a:p>
        </p:txBody>
      </p:sp>
      <p:sp>
        <p:nvSpPr>
          <p:cNvPr id="43" name="AutoShape 264"/>
          <p:cNvSpPr>
            <a:spLocks noChangeShapeType="1"/>
          </p:cNvSpPr>
          <p:nvPr/>
        </p:nvSpPr>
        <p:spPr bwMode="auto">
          <a:xfrm>
            <a:off x="6787634" y="5286388"/>
            <a:ext cx="121920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44" name="AutoShape 263"/>
          <p:cNvSpPr>
            <a:spLocks noChangeShapeType="1"/>
          </p:cNvSpPr>
          <p:nvPr/>
        </p:nvSpPr>
        <p:spPr bwMode="auto">
          <a:xfrm flipV="1">
            <a:off x="6787634" y="5286388"/>
            <a:ext cx="0" cy="3429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45" name="AutoShape 262"/>
          <p:cNvSpPr>
            <a:spLocks noChangeShapeType="1"/>
          </p:cNvSpPr>
          <p:nvPr/>
        </p:nvSpPr>
        <p:spPr bwMode="auto">
          <a:xfrm flipH="1" flipV="1">
            <a:off x="8046517" y="5244219"/>
            <a:ext cx="7937" cy="3429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46" name="AutoShape 261"/>
          <p:cNvSpPr>
            <a:spLocks noChangeShapeType="1"/>
          </p:cNvSpPr>
          <p:nvPr/>
        </p:nvSpPr>
        <p:spPr bwMode="auto">
          <a:xfrm flipV="1">
            <a:off x="7430576" y="4929198"/>
            <a:ext cx="0" cy="319088"/>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47" name="Rectangle 307"/>
          <p:cNvSpPr>
            <a:spLocks noChangeArrowheads="1"/>
          </p:cNvSpPr>
          <p:nvPr/>
        </p:nvSpPr>
        <p:spPr bwMode="auto">
          <a:xfrm>
            <a:off x="1501254"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8" name="Rectangle 325"/>
          <p:cNvSpPr>
            <a:spLocks noChangeArrowheads="1"/>
          </p:cNvSpPr>
          <p:nvPr/>
        </p:nvSpPr>
        <p:spPr bwMode="auto">
          <a:xfrm>
            <a:off x="1680642"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49" name="Connecteur droit avec flèche 48"/>
          <p:cNvCxnSpPr/>
          <p:nvPr/>
        </p:nvCxnSpPr>
        <p:spPr>
          <a:xfrm rot="5400000" flipH="1" flipV="1">
            <a:off x="3859470" y="1570818"/>
            <a:ext cx="427834"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Connecteur droit avec flèche 49"/>
          <p:cNvCxnSpPr/>
          <p:nvPr/>
        </p:nvCxnSpPr>
        <p:spPr>
          <a:xfrm rot="5400000" flipH="1" flipV="1">
            <a:off x="1779065" y="1646645"/>
            <a:ext cx="35719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ZoneTexte 50"/>
          <p:cNvSpPr txBox="1"/>
          <p:nvPr/>
        </p:nvSpPr>
        <p:spPr>
          <a:xfrm>
            <a:off x="2501354" y="0"/>
            <a:ext cx="6286544" cy="584775"/>
          </a:xfrm>
          <a:prstGeom prst="rect">
            <a:avLst/>
          </a:prstGeom>
          <a:noFill/>
        </p:spPr>
        <p:txBody>
          <a:bodyPr wrap="square" rtlCol="0">
            <a:spAutoFit/>
          </a:bodyPr>
          <a:lstStyle/>
          <a:p>
            <a:pPr algn="ctr"/>
            <a:r>
              <a:rPr lang="fr-FR" sz="3200" b="1" dirty="0" smtClean="0"/>
              <a:t>Arbre d’analyse de problème</a:t>
            </a:r>
            <a:endParaRPr lang="fr-FR" sz="3200" b="1" dirty="0"/>
          </a:p>
        </p:txBody>
      </p:sp>
      <p:sp>
        <p:nvSpPr>
          <p:cNvPr id="53" name="Espace réservé du numéro de diapositive 2"/>
          <p:cNvSpPr>
            <a:spLocks noGrp="1"/>
          </p:cNvSpPr>
          <p:nvPr>
            <p:ph type="sldNum" sz="quarter" idx="12"/>
          </p:nvPr>
        </p:nvSpPr>
        <p:spPr>
          <a:xfrm>
            <a:off x="8054454" y="6356350"/>
            <a:ext cx="2133600" cy="365125"/>
          </a:xfrm>
        </p:spPr>
        <p:txBody>
          <a:bodyPr/>
          <a:lstStyle/>
          <a:p>
            <a:fld id="{053502C6-2ADF-4BE9-8C67-85311B75F396}" type="slidenum">
              <a:rPr lang="fr-FR" smtClean="0"/>
              <a:t>50</a:t>
            </a:fld>
            <a:endParaRPr lang="fr-FR"/>
          </a:p>
        </p:txBody>
      </p:sp>
    </p:spTree>
    <p:extLst>
      <p:ext uri="{BB962C8B-B14F-4D97-AF65-F5344CB8AC3E}">
        <p14:creationId xmlns:p14="http://schemas.microsoft.com/office/powerpoint/2010/main" val="1696399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6864" y="3629"/>
            <a:ext cx="10871200" cy="1371600"/>
          </a:xfrm>
        </p:spPr>
        <p:txBody>
          <a:bodyPr anchor="ctr"/>
          <a:lstStyle/>
          <a:p>
            <a:pPr algn="ctr"/>
            <a:r>
              <a:rPr lang="fr-FR" b="1" dirty="0" smtClean="0">
                <a:effectLst/>
              </a:rPr>
              <a:t>Priorisation des problèmes</a:t>
            </a:r>
            <a:endParaRPr lang="fr-FR" dirty="0"/>
          </a:p>
        </p:txBody>
      </p:sp>
      <p:sp>
        <p:nvSpPr>
          <p:cNvPr id="3" name="Espace réservé du texte 2"/>
          <p:cNvSpPr>
            <a:spLocks noGrp="1"/>
          </p:cNvSpPr>
          <p:nvPr>
            <p:ph type="body" idx="1"/>
          </p:nvPr>
        </p:nvSpPr>
        <p:spPr>
          <a:xfrm>
            <a:off x="816864" y="1600200"/>
            <a:ext cx="10871200" cy="5257800"/>
          </a:xfrm>
        </p:spPr>
        <p:txBody>
          <a:bodyPr>
            <a:normAutofit/>
          </a:bodyPr>
          <a:lstStyle/>
          <a:p>
            <a:r>
              <a:rPr lang="fr-FR" dirty="0"/>
              <a:t>Il existe quatre principaux critères qui sont utilisés pour faire le discernement entre les problèmes de </a:t>
            </a:r>
            <a:r>
              <a:rPr lang="fr-FR" dirty="0" smtClean="0"/>
              <a:t>santé</a:t>
            </a:r>
          </a:p>
          <a:p>
            <a:r>
              <a:rPr lang="fr-FR" dirty="0" smtClean="0"/>
              <a:t> </a:t>
            </a:r>
          </a:p>
          <a:p>
            <a:pPr lvl="1"/>
            <a:r>
              <a:rPr lang="fr-FR" dirty="0"/>
              <a:t>L’importance du problème : gravité (mortalité, handicap) et fréquence</a:t>
            </a:r>
          </a:p>
          <a:p>
            <a:pPr lvl="1"/>
            <a:r>
              <a:rPr lang="fr-FR" dirty="0"/>
              <a:t>La capacité d’une intervention à solutionner le problème : vulnérabilité</a:t>
            </a:r>
          </a:p>
          <a:p>
            <a:pPr lvl="1"/>
            <a:r>
              <a:rPr lang="fr-FR" dirty="0"/>
              <a:t>La perception que la population a du problème</a:t>
            </a:r>
          </a:p>
          <a:p>
            <a:pPr lvl="1"/>
            <a:r>
              <a:rPr lang="fr-FR" dirty="0"/>
              <a:t>La faisabilité de l’intervention : acceptabilité des interventions par la </a:t>
            </a:r>
            <a:r>
              <a:rPr lang="fr-FR" dirty="0" smtClean="0"/>
              <a:t>population</a:t>
            </a:r>
          </a:p>
          <a:p>
            <a:pPr lvl="1"/>
            <a:endParaRPr lang="fr-FR" dirty="0"/>
          </a:p>
          <a:p>
            <a:r>
              <a:rPr lang="fr-FR" dirty="0" smtClean="0"/>
              <a:t>L’équipe </a:t>
            </a:r>
            <a:r>
              <a:rPr lang="fr-FR" dirty="0"/>
              <a:t>peut toutefois en ajouter d’autres, pourvu que cela soit fait avant l’examen des problèmes</a:t>
            </a:r>
          </a:p>
        </p:txBody>
      </p:sp>
    </p:spTree>
    <p:extLst>
      <p:ext uri="{BB962C8B-B14F-4D97-AF65-F5344CB8AC3E}">
        <p14:creationId xmlns:p14="http://schemas.microsoft.com/office/powerpoint/2010/main" val="41878191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Fixation des objectifs</a:t>
            </a:r>
            <a:endParaRPr lang="fr-FR" dirty="0">
              <a:effectLst/>
            </a:endParaRPr>
          </a:p>
        </p:txBody>
      </p:sp>
      <p:sp>
        <p:nvSpPr>
          <p:cNvPr id="3" name="Espace réservé du texte 2"/>
          <p:cNvSpPr>
            <a:spLocks noGrp="1"/>
          </p:cNvSpPr>
          <p:nvPr>
            <p:ph type="body" idx="1"/>
          </p:nvPr>
        </p:nvSpPr>
        <p:spPr>
          <a:xfrm>
            <a:off x="816864" y="1600199"/>
            <a:ext cx="10871200" cy="5073555"/>
          </a:xfrm>
        </p:spPr>
        <p:txBody>
          <a:bodyPr>
            <a:normAutofit/>
          </a:bodyPr>
          <a:lstStyle/>
          <a:p>
            <a:r>
              <a:rPr lang="fr-FR" dirty="0"/>
              <a:t>C’est la façon dont on voit le contenu du changement au regard de la situation </a:t>
            </a:r>
            <a:r>
              <a:rPr lang="fr-FR" dirty="0" smtClean="0"/>
              <a:t>décrite</a:t>
            </a:r>
          </a:p>
          <a:p>
            <a:endParaRPr lang="fr-FR" dirty="0" smtClean="0"/>
          </a:p>
          <a:p>
            <a:r>
              <a:rPr lang="fr-FR" dirty="0" smtClean="0"/>
              <a:t>Ce </a:t>
            </a:r>
            <a:r>
              <a:rPr lang="fr-FR" dirty="0"/>
              <a:t>changement souhaité s’exprime en </a:t>
            </a:r>
            <a:r>
              <a:rPr lang="fr-FR" b="1" dirty="0"/>
              <a:t>objectifs de </a:t>
            </a:r>
            <a:r>
              <a:rPr lang="fr-FR" b="1" dirty="0" smtClean="0"/>
              <a:t>santé</a:t>
            </a:r>
            <a:r>
              <a:rPr lang="fr-FR" dirty="0" smtClean="0"/>
              <a:t> </a:t>
            </a:r>
          </a:p>
          <a:p>
            <a:endParaRPr lang="fr-FR" dirty="0" smtClean="0"/>
          </a:p>
          <a:p>
            <a:r>
              <a:rPr lang="fr-FR" dirty="0" smtClean="0"/>
              <a:t>Un </a:t>
            </a:r>
            <a:r>
              <a:rPr lang="fr-FR" dirty="0"/>
              <a:t>objectif de santé exprime le résultat en terme d’état de santé </a:t>
            </a:r>
            <a:r>
              <a:rPr lang="fr-FR" dirty="0" smtClean="0"/>
              <a:t>attendu </a:t>
            </a:r>
          </a:p>
          <a:p>
            <a:endParaRPr lang="fr-FR" dirty="0" smtClean="0"/>
          </a:p>
          <a:p>
            <a:r>
              <a:rPr lang="fr-FR" dirty="0" smtClean="0"/>
              <a:t>Ce </a:t>
            </a:r>
            <a:r>
              <a:rPr lang="fr-FR" dirty="0"/>
              <a:t>résultat peut être par exemple la réduction de la mortalité ou de la </a:t>
            </a:r>
            <a:r>
              <a:rPr lang="fr-FR" dirty="0" smtClean="0"/>
              <a:t>morbidité</a:t>
            </a:r>
            <a:endParaRPr lang="fr-FR" dirty="0"/>
          </a:p>
        </p:txBody>
      </p:sp>
    </p:spTree>
    <p:extLst>
      <p:ext uri="{BB962C8B-B14F-4D97-AF65-F5344CB8AC3E}">
        <p14:creationId xmlns:p14="http://schemas.microsoft.com/office/powerpoint/2010/main" val="5809459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Fixation des objectifs</a:t>
            </a:r>
            <a:endParaRPr lang="fr-FR" dirty="0"/>
          </a:p>
        </p:txBody>
      </p:sp>
      <p:sp>
        <p:nvSpPr>
          <p:cNvPr id="3" name="Espace réservé du texte 2"/>
          <p:cNvSpPr>
            <a:spLocks noGrp="1"/>
          </p:cNvSpPr>
          <p:nvPr>
            <p:ph type="body" idx="1"/>
          </p:nvPr>
        </p:nvSpPr>
        <p:spPr>
          <a:xfrm>
            <a:off x="816864" y="1600200"/>
            <a:ext cx="10871200" cy="3176516"/>
          </a:xfrm>
        </p:spPr>
        <p:txBody>
          <a:bodyPr/>
          <a:lstStyle/>
          <a:p>
            <a:r>
              <a:rPr lang="fr-FR" dirty="0" smtClean="0"/>
              <a:t>Trois types d’objectifs</a:t>
            </a:r>
          </a:p>
          <a:p>
            <a:pPr lvl="1">
              <a:lnSpc>
                <a:spcPct val="150000"/>
              </a:lnSpc>
            </a:pPr>
            <a:r>
              <a:rPr lang="fr-FR" dirty="0" smtClean="0"/>
              <a:t>Objectifs de santé (État de santé souhaité)</a:t>
            </a:r>
          </a:p>
          <a:p>
            <a:pPr lvl="1">
              <a:lnSpc>
                <a:spcPct val="150000"/>
              </a:lnSpc>
            </a:pPr>
            <a:r>
              <a:rPr lang="fr-FR" dirty="0"/>
              <a:t>Objectifs de </a:t>
            </a:r>
            <a:r>
              <a:rPr lang="fr-FR" dirty="0" smtClean="0"/>
              <a:t>services (Services requis pour atteindre l’objectif de santé)</a:t>
            </a:r>
            <a:endParaRPr lang="fr-FR" dirty="0"/>
          </a:p>
          <a:p>
            <a:pPr lvl="1">
              <a:lnSpc>
                <a:spcPct val="150000"/>
              </a:lnSpc>
            </a:pPr>
            <a:r>
              <a:rPr lang="fr-FR" dirty="0" smtClean="0"/>
              <a:t>Objectifs de ressources (Ressources requises pour produire les services) </a:t>
            </a:r>
          </a:p>
          <a:p>
            <a:r>
              <a:rPr lang="fr-FR" dirty="0" smtClean="0"/>
              <a:t>Il faut une logique et une cohérence dans la fixation des objectifs</a:t>
            </a:r>
          </a:p>
        </p:txBody>
      </p:sp>
      <p:sp>
        <p:nvSpPr>
          <p:cNvPr id="4" name="Rectangle à coins arrondis 3"/>
          <p:cNvSpPr/>
          <p:nvPr/>
        </p:nvSpPr>
        <p:spPr>
          <a:xfrm>
            <a:off x="1165745" y="5345909"/>
            <a:ext cx="2177955" cy="959357"/>
          </a:xfrm>
          <a:prstGeom prst="round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fr-FR" sz="2400">
                <a:effectLst/>
                <a:ea typeface="Times New Roman" panose="02020603050405020304" pitchFamily="18" charset="0"/>
                <a:cs typeface="Times New Roman" panose="02020603050405020304" pitchFamily="18" charset="0"/>
              </a:rPr>
              <a:t>Objectifs de santé</a:t>
            </a:r>
          </a:p>
        </p:txBody>
      </p:sp>
      <p:sp>
        <p:nvSpPr>
          <p:cNvPr id="5" name="Rectangle à coins arrondis 4"/>
          <p:cNvSpPr/>
          <p:nvPr/>
        </p:nvSpPr>
        <p:spPr>
          <a:xfrm>
            <a:off x="4767818" y="5431610"/>
            <a:ext cx="2501688" cy="819066"/>
          </a:xfrm>
          <a:prstGeom prst="round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fr-FR" sz="2400" dirty="0">
                <a:effectLst/>
                <a:ea typeface="Times New Roman" panose="02020603050405020304" pitchFamily="18" charset="0"/>
                <a:cs typeface="Times New Roman" panose="02020603050405020304" pitchFamily="18" charset="0"/>
              </a:rPr>
              <a:t>Objectifs de services</a:t>
            </a:r>
          </a:p>
        </p:txBody>
      </p:sp>
      <p:sp>
        <p:nvSpPr>
          <p:cNvPr id="6" name="Rectangle à coins arrondis 5"/>
          <p:cNvSpPr/>
          <p:nvPr/>
        </p:nvSpPr>
        <p:spPr>
          <a:xfrm>
            <a:off x="8598089" y="5431610"/>
            <a:ext cx="2391979" cy="819065"/>
          </a:xfrm>
          <a:prstGeom prst="round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fr-FR" sz="2400" dirty="0">
                <a:effectLst/>
                <a:ea typeface="Times New Roman" panose="02020603050405020304" pitchFamily="18" charset="0"/>
                <a:cs typeface="Times New Roman" panose="02020603050405020304" pitchFamily="18" charset="0"/>
              </a:rPr>
              <a:t>Objectif de ressources</a:t>
            </a:r>
          </a:p>
        </p:txBody>
      </p:sp>
      <p:cxnSp>
        <p:nvCxnSpPr>
          <p:cNvPr id="7" name="Connecteur droit avec flèche 6"/>
          <p:cNvCxnSpPr>
            <a:endCxn id="5" idx="1"/>
          </p:cNvCxnSpPr>
          <p:nvPr/>
        </p:nvCxnSpPr>
        <p:spPr>
          <a:xfrm flipV="1">
            <a:off x="3343700" y="5841143"/>
            <a:ext cx="1424118" cy="6622"/>
          </a:xfrm>
          <a:prstGeom prst="straightConnector1">
            <a:avLst/>
          </a:prstGeom>
          <a:ln w="5715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endCxn id="6" idx="1"/>
          </p:cNvCxnSpPr>
          <p:nvPr/>
        </p:nvCxnSpPr>
        <p:spPr>
          <a:xfrm flipV="1">
            <a:off x="7269506" y="5841143"/>
            <a:ext cx="1328583" cy="6622"/>
          </a:xfrm>
          <a:prstGeom prst="straightConnector1">
            <a:avLst/>
          </a:prstGeom>
          <a:ln w="5715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25871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Détermination des stratégies</a:t>
            </a:r>
            <a:endParaRPr lang="fr-FR" b="1" dirty="0"/>
          </a:p>
        </p:txBody>
      </p:sp>
      <p:sp>
        <p:nvSpPr>
          <p:cNvPr id="3" name="Espace réservé du texte 2"/>
          <p:cNvSpPr>
            <a:spLocks noGrp="1"/>
          </p:cNvSpPr>
          <p:nvPr>
            <p:ph type="body" idx="1"/>
          </p:nvPr>
        </p:nvSpPr>
        <p:spPr>
          <a:xfrm>
            <a:off x="816864" y="1600199"/>
            <a:ext cx="10871200" cy="4964373"/>
          </a:xfrm>
        </p:spPr>
        <p:txBody>
          <a:bodyPr/>
          <a:lstStyle/>
          <a:p>
            <a:r>
              <a:rPr lang="fr-FR" dirty="0"/>
              <a:t>Une fois l’objectif fixé, la question est </a:t>
            </a:r>
            <a:r>
              <a:rPr lang="fr-FR" b="1" dirty="0"/>
              <a:t>comment</a:t>
            </a:r>
            <a:r>
              <a:rPr lang="fr-FR" dirty="0"/>
              <a:t> nous allons procéder pour l’atteindre ?</a:t>
            </a:r>
          </a:p>
          <a:p>
            <a:r>
              <a:rPr lang="fr-FR" dirty="0" smtClean="0"/>
              <a:t>Le « comment » est la stratégie</a:t>
            </a:r>
          </a:p>
          <a:p>
            <a:r>
              <a:rPr lang="fr-FR" dirty="0" smtClean="0"/>
              <a:t>Exemple:</a:t>
            </a:r>
          </a:p>
          <a:p>
            <a:pPr lvl="1"/>
            <a:r>
              <a:rPr lang="fr-FR" i="1" dirty="0"/>
              <a:t>Réduire </a:t>
            </a:r>
            <a:r>
              <a:rPr lang="fr-FR" i="1" dirty="0" smtClean="0"/>
              <a:t>de 50% en </a:t>
            </a:r>
            <a:r>
              <a:rPr lang="fr-FR" i="1" dirty="0"/>
              <a:t>trois ans la mortalité des enfants due aux maladies cibles du </a:t>
            </a:r>
            <a:r>
              <a:rPr lang="fr-FR" i="1" dirty="0" smtClean="0"/>
              <a:t>PEV</a:t>
            </a:r>
          </a:p>
          <a:p>
            <a:pPr lvl="1"/>
            <a:r>
              <a:rPr lang="fr-FR" i="1" dirty="0" smtClean="0"/>
              <a:t>Comment?</a:t>
            </a:r>
          </a:p>
          <a:p>
            <a:pPr lvl="2"/>
            <a:r>
              <a:rPr lang="fr-FR" sz="2500" b="1" dirty="0" smtClean="0"/>
              <a:t>Sensibilisation </a:t>
            </a:r>
            <a:r>
              <a:rPr lang="fr-FR" sz="2500" dirty="0" smtClean="0"/>
              <a:t>de la population sur les moyens de lutte</a:t>
            </a:r>
          </a:p>
          <a:p>
            <a:pPr lvl="2"/>
            <a:r>
              <a:rPr lang="fr-FR" sz="2500" b="1" dirty="0" smtClean="0"/>
              <a:t>la </a:t>
            </a:r>
            <a:r>
              <a:rPr lang="fr-FR" sz="2500" b="1" dirty="0"/>
              <a:t>vaccination</a:t>
            </a:r>
            <a:r>
              <a:rPr lang="fr-FR" sz="2500" dirty="0"/>
              <a:t> des enfants contre les maladies cibles du PEV</a:t>
            </a:r>
          </a:p>
          <a:p>
            <a:pPr lvl="2"/>
            <a:r>
              <a:rPr lang="fr-FR" sz="2600" b="1" dirty="0"/>
              <a:t>le traitement</a:t>
            </a:r>
            <a:r>
              <a:rPr lang="fr-FR" sz="2600" dirty="0"/>
              <a:t> des cas de maladies</a:t>
            </a:r>
            <a:endParaRPr lang="fr-FR" dirty="0"/>
          </a:p>
        </p:txBody>
      </p:sp>
    </p:spTree>
    <p:extLst>
      <p:ext uri="{BB962C8B-B14F-4D97-AF65-F5344CB8AC3E}">
        <p14:creationId xmlns:p14="http://schemas.microsoft.com/office/powerpoint/2010/main" val="1860471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Détermination des stratégies</a:t>
            </a:r>
            <a:endParaRPr lang="fr-FR" dirty="0"/>
          </a:p>
        </p:txBody>
      </p:sp>
      <p:sp>
        <p:nvSpPr>
          <p:cNvPr id="3" name="Espace réservé du texte 2"/>
          <p:cNvSpPr>
            <a:spLocks noGrp="1"/>
          </p:cNvSpPr>
          <p:nvPr>
            <p:ph type="body" idx="1"/>
          </p:nvPr>
        </p:nvSpPr>
        <p:spPr/>
        <p:txBody>
          <a:bodyPr/>
          <a:lstStyle/>
          <a:p>
            <a:r>
              <a:rPr lang="fr-FR" dirty="0"/>
              <a:t>Le choix d’une stratégie doit se faire après une analyse minutieuse des </a:t>
            </a:r>
            <a:r>
              <a:rPr lang="fr-FR" dirty="0" smtClean="0"/>
              <a:t>contraintes: </a:t>
            </a:r>
            <a:endParaRPr lang="fr-FR" dirty="0"/>
          </a:p>
          <a:p>
            <a:pPr lvl="1">
              <a:lnSpc>
                <a:spcPct val="150000"/>
              </a:lnSpc>
            </a:pPr>
            <a:r>
              <a:rPr lang="fr-FR" dirty="0"/>
              <a:t>Les contraintes organisationnelles</a:t>
            </a:r>
          </a:p>
          <a:p>
            <a:pPr lvl="1">
              <a:lnSpc>
                <a:spcPct val="150000"/>
              </a:lnSpc>
            </a:pPr>
            <a:r>
              <a:rPr lang="fr-FR" dirty="0"/>
              <a:t>Les contraintes politiques</a:t>
            </a:r>
          </a:p>
          <a:p>
            <a:pPr lvl="1">
              <a:lnSpc>
                <a:spcPct val="150000"/>
              </a:lnSpc>
            </a:pPr>
            <a:r>
              <a:rPr lang="fr-FR" dirty="0"/>
              <a:t>Les contraintes économiques</a:t>
            </a:r>
          </a:p>
          <a:p>
            <a:pPr lvl="1">
              <a:lnSpc>
                <a:spcPct val="150000"/>
              </a:lnSpc>
            </a:pPr>
            <a:r>
              <a:rPr lang="fr-FR" dirty="0"/>
              <a:t>Les contraintes sociales</a:t>
            </a:r>
          </a:p>
          <a:p>
            <a:pPr lvl="1">
              <a:lnSpc>
                <a:spcPct val="150000"/>
              </a:lnSpc>
            </a:pPr>
            <a:r>
              <a:rPr lang="fr-FR" dirty="0"/>
              <a:t>Les contraintes culturelles</a:t>
            </a:r>
          </a:p>
          <a:p>
            <a:pPr lvl="1">
              <a:lnSpc>
                <a:spcPct val="150000"/>
              </a:lnSpc>
            </a:pPr>
            <a:endParaRPr lang="fr-FR" dirty="0"/>
          </a:p>
        </p:txBody>
      </p:sp>
    </p:spTree>
    <p:extLst>
      <p:ext uri="{BB962C8B-B14F-4D97-AF65-F5344CB8AC3E}">
        <p14:creationId xmlns:p14="http://schemas.microsoft.com/office/powerpoint/2010/main" val="23416747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Détermination des activités</a:t>
            </a:r>
            <a:endParaRPr lang="fr-FR" dirty="0"/>
          </a:p>
        </p:txBody>
      </p:sp>
      <p:sp>
        <p:nvSpPr>
          <p:cNvPr id="3" name="Espace réservé du texte 2"/>
          <p:cNvSpPr>
            <a:spLocks noGrp="1"/>
          </p:cNvSpPr>
          <p:nvPr>
            <p:ph type="body" idx="1"/>
          </p:nvPr>
        </p:nvSpPr>
        <p:spPr/>
        <p:txBody>
          <a:bodyPr/>
          <a:lstStyle/>
          <a:p>
            <a:r>
              <a:rPr lang="fr-FR" dirty="0"/>
              <a:t>On peut décrire deux types d’activité :</a:t>
            </a:r>
          </a:p>
          <a:p>
            <a:pPr lvl="1"/>
            <a:r>
              <a:rPr lang="fr-FR" dirty="0"/>
              <a:t>les activités temporaires, de durée limitée ;</a:t>
            </a:r>
          </a:p>
          <a:p>
            <a:pPr lvl="1"/>
            <a:r>
              <a:rPr lang="fr-FR" dirty="0"/>
              <a:t>les activités courantes qui visent à fixer l’intervention dans la ligne fixée par la planification. Ces activités sont dites </a:t>
            </a:r>
            <a:r>
              <a:rPr lang="fr-FR" dirty="0" smtClean="0"/>
              <a:t>continues</a:t>
            </a:r>
          </a:p>
          <a:p>
            <a:pPr lvl="1"/>
            <a:endParaRPr lang="fr-FR" dirty="0"/>
          </a:p>
          <a:p>
            <a:r>
              <a:rPr lang="fr-FR" dirty="0" smtClean="0"/>
              <a:t>Les activités sont déclinées à partir des stratégies</a:t>
            </a:r>
            <a:endParaRPr lang="fr-FR" dirty="0"/>
          </a:p>
        </p:txBody>
      </p:sp>
    </p:spTree>
    <p:extLst>
      <p:ext uri="{BB962C8B-B14F-4D97-AF65-F5344CB8AC3E}">
        <p14:creationId xmlns:p14="http://schemas.microsoft.com/office/powerpoint/2010/main" val="16409392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effectLst/>
              </a:rPr>
              <a:t>Détermination </a:t>
            </a:r>
            <a:r>
              <a:rPr lang="fr-FR" b="1" dirty="0">
                <a:effectLst/>
              </a:rPr>
              <a:t>des ressources</a:t>
            </a:r>
            <a:endParaRPr lang="fr-FR" dirty="0"/>
          </a:p>
        </p:txBody>
      </p:sp>
      <p:sp>
        <p:nvSpPr>
          <p:cNvPr id="3" name="Espace réservé du texte 2"/>
          <p:cNvSpPr>
            <a:spLocks noGrp="1"/>
          </p:cNvSpPr>
          <p:nvPr>
            <p:ph type="body" idx="1"/>
          </p:nvPr>
        </p:nvSpPr>
        <p:spPr>
          <a:xfrm>
            <a:off x="816864" y="1600200"/>
            <a:ext cx="10871200" cy="5005316"/>
          </a:xfrm>
        </p:spPr>
        <p:txBody>
          <a:bodyPr>
            <a:normAutofit/>
          </a:bodyPr>
          <a:lstStyle/>
          <a:p>
            <a:r>
              <a:rPr lang="fr-FR" dirty="0"/>
              <a:t>Il s’agit de déterminer le type et la quantité de </a:t>
            </a:r>
            <a:r>
              <a:rPr lang="fr-FR" b="1" dirty="0"/>
              <a:t>ressources requises</a:t>
            </a:r>
            <a:r>
              <a:rPr lang="fr-FR" dirty="0"/>
              <a:t>, et de répondre aux questions suivantes :</a:t>
            </a:r>
          </a:p>
          <a:p>
            <a:pPr lvl="1"/>
            <a:r>
              <a:rPr lang="fr-FR" dirty="0"/>
              <a:t>dans quelles mesures une nouvelle activité affecte-t-elle le nombre de ressources ?</a:t>
            </a:r>
          </a:p>
          <a:p>
            <a:pPr lvl="1"/>
            <a:r>
              <a:rPr lang="fr-FR" dirty="0"/>
              <a:t>Y </a:t>
            </a:r>
            <a:r>
              <a:rPr lang="fr-FR" dirty="0" err="1"/>
              <a:t>a-t-il</a:t>
            </a:r>
            <a:r>
              <a:rPr lang="fr-FR" dirty="0"/>
              <a:t> possibilité de substituer des tâches, du personnel pour une plus grande productivité ?</a:t>
            </a:r>
          </a:p>
          <a:p>
            <a:pPr lvl="1"/>
            <a:r>
              <a:rPr lang="fr-FR" dirty="0"/>
              <a:t>Comment maintenir la qualité des soins et des services tout en se limitant aux ressources disponibles ?</a:t>
            </a:r>
          </a:p>
          <a:p>
            <a:pPr lvl="1"/>
            <a:r>
              <a:rPr lang="fr-FR" dirty="0"/>
              <a:t>Est-il possible, avec les ressources actuelles, de produire les services requis et de satisfaire les besoins de santé ?</a:t>
            </a:r>
          </a:p>
        </p:txBody>
      </p:sp>
    </p:spTree>
    <p:extLst>
      <p:ext uri="{BB962C8B-B14F-4D97-AF65-F5344CB8AC3E}">
        <p14:creationId xmlns:p14="http://schemas.microsoft.com/office/powerpoint/2010/main" val="93957554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Détermination des ressources</a:t>
            </a:r>
            <a:endParaRPr lang="fr-FR" dirty="0"/>
          </a:p>
        </p:txBody>
      </p:sp>
      <p:sp>
        <p:nvSpPr>
          <p:cNvPr id="3" name="Espace réservé du texte 2"/>
          <p:cNvSpPr>
            <a:spLocks noGrp="1"/>
          </p:cNvSpPr>
          <p:nvPr>
            <p:ph type="body" idx="1"/>
          </p:nvPr>
        </p:nvSpPr>
        <p:spPr>
          <a:xfrm>
            <a:off x="816864" y="1600200"/>
            <a:ext cx="10871200" cy="2231571"/>
          </a:xfrm>
        </p:spPr>
        <p:txBody>
          <a:bodyPr>
            <a:normAutofit/>
          </a:bodyPr>
          <a:lstStyle/>
          <a:p>
            <a:r>
              <a:rPr lang="fr-FR" dirty="0"/>
              <a:t>Dans la mise en œuvre d’un programme de santé, on distingue les ressources humaines, matérielles et </a:t>
            </a:r>
            <a:r>
              <a:rPr lang="fr-FR" dirty="0" smtClean="0"/>
              <a:t>financières</a:t>
            </a:r>
            <a:endParaRPr lang="fr-FR" dirty="0"/>
          </a:p>
          <a:p>
            <a:endParaRPr lang="fr-FR" dirty="0" smtClean="0"/>
          </a:p>
          <a:p>
            <a:r>
              <a:rPr lang="fr-FR" dirty="0" smtClean="0"/>
              <a:t>On </a:t>
            </a:r>
            <a:r>
              <a:rPr lang="fr-FR" dirty="0"/>
              <a:t>considère également le temps et la technologie. </a:t>
            </a:r>
          </a:p>
          <a:p>
            <a:endParaRPr lang="fr-FR" dirty="0"/>
          </a:p>
        </p:txBody>
      </p:sp>
      <p:sp>
        <p:nvSpPr>
          <p:cNvPr id="4" name="Zone de texte 104"/>
          <p:cNvSpPr txBox="1"/>
          <p:nvPr/>
        </p:nvSpPr>
        <p:spPr>
          <a:xfrm>
            <a:off x="436024" y="5013276"/>
            <a:ext cx="1695237" cy="590550"/>
          </a:xfrm>
          <a:prstGeom prst="rect">
            <a:avLst/>
          </a:prstGeom>
          <a:ln/>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fr-FR" sz="2400">
                <a:effectLst/>
                <a:latin typeface="Arial" panose="020B0604020202020204" pitchFamily="34" charset="0"/>
                <a:ea typeface="Times New Roman" panose="02020603050405020304" pitchFamily="18" charset="0"/>
                <a:cs typeface="Times New Roman" panose="02020603050405020304" pitchFamily="18" charset="0"/>
              </a:rPr>
              <a:t>Stratégie</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Zone de texte 105"/>
          <p:cNvSpPr txBox="1"/>
          <p:nvPr/>
        </p:nvSpPr>
        <p:spPr>
          <a:xfrm>
            <a:off x="3538553" y="5008761"/>
            <a:ext cx="1386030" cy="628650"/>
          </a:xfrm>
          <a:prstGeom prst="rect">
            <a:avLst/>
          </a:prstGeom>
          <a:ln/>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fr-FR" sz="2400">
                <a:effectLst/>
                <a:latin typeface="Arial" panose="020B0604020202020204" pitchFamily="34" charset="0"/>
                <a:ea typeface="Times New Roman" panose="02020603050405020304" pitchFamily="18" charset="0"/>
                <a:cs typeface="Times New Roman" panose="02020603050405020304" pitchFamily="18" charset="0"/>
              </a:rPr>
              <a:t>Activités </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Zone de texte 106"/>
          <p:cNvSpPr txBox="1"/>
          <p:nvPr/>
        </p:nvSpPr>
        <p:spPr>
          <a:xfrm>
            <a:off x="6043931" y="5020494"/>
            <a:ext cx="1865266" cy="526927"/>
          </a:xfrm>
          <a:prstGeom prst="rect">
            <a:avLst/>
          </a:prstGeom>
          <a:ln/>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fr-FR" sz="2400">
                <a:effectLst/>
                <a:latin typeface="Arial" panose="020B0604020202020204" pitchFamily="34" charset="0"/>
                <a:ea typeface="Times New Roman" panose="02020603050405020304" pitchFamily="18" charset="0"/>
                <a:cs typeface="Times New Roman" panose="02020603050405020304" pitchFamily="18" charset="0"/>
              </a:rPr>
              <a:t>Ressources </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Zone de texte 107"/>
          <p:cNvSpPr txBox="1"/>
          <p:nvPr/>
        </p:nvSpPr>
        <p:spPr>
          <a:xfrm>
            <a:off x="9013218" y="5041975"/>
            <a:ext cx="2348339" cy="621752"/>
          </a:xfrm>
          <a:prstGeom prst="rect">
            <a:avLst/>
          </a:prstGeom>
          <a:ln/>
        </p:spPr>
        <p:style>
          <a:lnRef idx="0">
            <a:schemeClr val="accent3"/>
          </a:lnRef>
          <a:fillRef idx="3">
            <a:schemeClr val="accent3"/>
          </a:fillRef>
          <a:effectRef idx="3">
            <a:schemeClr val="accent3"/>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fr-FR" sz="2400">
                <a:effectLst/>
                <a:latin typeface="Arial" panose="020B0604020202020204" pitchFamily="34" charset="0"/>
                <a:ea typeface="Times New Roman" panose="02020603050405020304" pitchFamily="18" charset="0"/>
                <a:cs typeface="Times New Roman" panose="02020603050405020304" pitchFamily="18" charset="0"/>
              </a:rPr>
              <a:t>Mise en œuvre</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p:txBody>
      </p:sp>
      <p:cxnSp>
        <p:nvCxnSpPr>
          <p:cNvPr id="8" name="Connecteur droit avec flèche 7"/>
          <p:cNvCxnSpPr>
            <a:endCxn id="7" idx="1"/>
          </p:cNvCxnSpPr>
          <p:nvPr/>
        </p:nvCxnSpPr>
        <p:spPr>
          <a:xfrm>
            <a:off x="7842434" y="5352851"/>
            <a:ext cx="1170784" cy="0"/>
          </a:xfrm>
          <a:prstGeom prst="straightConnector1">
            <a:avLst/>
          </a:prstGeom>
          <a:ln w="57150" cmpd="dbl">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2" name="Connecteur droit avec flèche 11"/>
          <p:cNvCxnSpPr/>
          <p:nvPr/>
        </p:nvCxnSpPr>
        <p:spPr>
          <a:xfrm flipV="1">
            <a:off x="4939910" y="5337968"/>
            <a:ext cx="1104021" cy="29765"/>
          </a:xfrm>
          <a:prstGeom prst="straightConnector1">
            <a:avLst/>
          </a:prstGeom>
          <a:ln w="57150" cmpd="dbl">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3" name="Connecteur droit avec flèche 12"/>
          <p:cNvCxnSpPr>
            <a:endCxn id="5" idx="1"/>
          </p:cNvCxnSpPr>
          <p:nvPr/>
        </p:nvCxnSpPr>
        <p:spPr>
          <a:xfrm>
            <a:off x="2126026" y="5323086"/>
            <a:ext cx="1412527" cy="0"/>
          </a:xfrm>
          <a:prstGeom prst="straightConnector1">
            <a:avLst/>
          </a:prstGeom>
          <a:ln w="57150" cmpd="dbl">
            <a:solidFill>
              <a:schemeClr val="tx1"/>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7481727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Mise en œuvre </a:t>
            </a:r>
            <a:endParaRPr lang="fr-FR" dirty="0"/>
          </a:p>
        </p:txBody>
      </p:sp>
      <p:sp>
        <p:nvSpPr>
          <p:cNvPr id="3" name="Espace réservé du texte 2"/>
          <p:cNvSpPr>
            <a:spLocks noGrp="1"/>
          </p:cNvSpPr>
          <p:nvPr>
            <p:ph type="body" idx="1"/>
          </p:nvPr>
        </p:nvSpPr>
        <p:spPr/>
        <p:txBody>
          <a:bodyPr/>
          <a:lstStyle/>
          <a:p>
            <a:r>
              <a:rPr lang="fr-FR" dirty="0"/>
              <a:t>La mise en œuvre signifie le passage du plan à l’action, de la connaissance à la </a:t>
            </a:r>
            <a:r>
              <a:rPr lang="fr-FR" dirty="0" smtClean="0"/>
              <a:t>pratique</a:t>
            </a:r>
          </a:p>
          <a:p>
            <a:pPr marL="0" indent="0">
              <a:buNone/>
            </a:pPr>
            <a:r>
              <a:rPr lang="fr-FR" dirty="0" smtClean="0"/>
              <a:t> </a:t>
            </a:r>
          </a:p>
          <a:p>
            <a:r>
              <a:rPr lang="fr-FR" dirty="0" smtClean="0"/>
              <a:t>Elle </a:t>
            </a:r>
            <a:r>
              <a:rPr lang="fr-FR" dirty="0"/>
              <a:t>comprend la séquence d’activités qui suit l’adoption du </a:t>
            </a:r>
            <a:r>
              <a:rPr lang="fr-FR" dirty="0" smtClean="0"/>
              <a:t>plan</a:t>
            </a:r>
          </a:p>
          <a:p>
            <a:pPr marL="0" indent="0">
              <a:buNone/>
            </a:pPr>
            <a:r>
              <a:rPr lang="fr-FR" dirty="0" smtClean="0"/>
              <a:t> </a:t>
            </a:r>
          </a:p>
          <a:p>
            <a:r>
              <a:rPr lang="fr-FR" dirty="0" smtClean="0"/>
              <a:t>Pour </a:t>
            </a:r>
            <a:r>
              <a:rPr lang="fr-FR" dirty="0"/>
              <a:t>assurer la réussite d’un programme, la mise en œuvre doit être pensée et planifiée.</a:t>
            </a:r>
          </a:p>
          <a:p>
            <a:endParaRPr lang="fr-FR" dirty="0"/>
          </a:p>
        </p:txBody>
      </p:sp>
    </p:spTree>
    <p:extLst>
      <p:ext uri="{BB962C8B-B14F-4D97-AF65-F5344CB8AC3E}">
        <p14:creationId xmlns:p14="http://schemas.microsoft.com/office/powerpoint/2010/main" val="3719530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Contenu de la session</a:t>
            </a:r>
            <a:endParaRPr lang="fr-FR" dirty="0"/>
          </a:p>
        </p:txBody>
      </p:sp>
      <p:sp>
        <p:nvSpPr>
          <p:cNvPr id="3" name="Espace réservé du texte 2"/>
          <p:cNvSpPr>
            <a:spLocks noGrp="1"/>
          </p:cNvSpPr>
          <p:nvPr>
            <p:ph type="body" idx="1"/>
          </p:nvPr>
        </p:nvSpPr>
        <p:spPr/>
        <p:txBody>
          <a:bodyPr/>
          <a:lstStyle/>
          <a:p>
            <a:pPr>
              <a:lnSpc>
                <a:spcPct val="150000"/>
              </a:lnSpc>
            </a:pPr>
            <a:r>
              <a:rPr lang="fr-FR" dirty="0"/>
              <a:t>Concepts et principes de la planification</a:t>
            </a:r>
          </a:p>
          <a:p>
            <a:pPr>
              <a:lnSpc>
                <a:spcPct val="150000"/>
              </a:lnSpc>
            </a:pPr>
            <a:r>
              <a:rPr lang="fr-FR" dirty="0"/>
              <a:t>Niveaux et approches de planification sanitaire</a:t>
            </a:r>
          </a:p>
          <a:p>
            <a:pPr>
              <a:lnSpc>
                <a:spcPct val="150000"/>
              </a:lnSpc>
            </a:pPr>
            <a:r>
              <a:rPr lang="fr-FR" dirty="0"/>
              <a:t>Démarche générale de planification sanitaire</a:t>
            </a:r>
          </a:p>
          <a:p>
            <a:pPr>
              <a:lnSpc>
                <a:spcPct val="150000"/>
              </a:lnSpc>
            </a:pPr>
            <a:r>
              <a:rPr lang="fr-FR" dirty="0"/>
              <a:t>Opérationnalisation d'une planification</a:t>
            </a:r>
          </a:p>
          <a:p>
            <a:pPr>
              <a:lnSpc>
                <a:spcPct val="150000"/>
              </a:lnSpc>
            </a:pPr>
            <a:r>
              <a:rPr lang="fr-FR" sz="3200" dirty="0"/>
              <a:t>Évaluation d'une planification</a:t>
            </a:r>
            <a:endParaRPr lang="fr-FR" dirty="0"/>
          </a:p>
        </p:txBody>
      </p:sp>
    </p:spTree>
    <p:extLst>
      <p:ext uri="{BB962C8B-B14F-4D97-AF65-F5344CB8AC3E}">
        <p14:creationId xmlns:p14="http://schemas.microsoft.com/office/powerpoint/2010/main" val="9881686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Mise en œuvre </a:t>
            </a:r>
            <a:endParaRPr lang="fr-FR" dirty="0"/>
          </a:p>
        </p:txBody>
      </p:sp>
      <p:sp>
        <p:nvSpPr>
          <p:cNvPr id="3" name="Espace réservé du texte 2"/>
          <p:cNvSpPr>
            <a:spLocks noGrp="1"/>
          </p:cNvSpPr>
          <p:nvPr>
            <p:ph type="body" idx="1"/>
          </p:nvPr>
        </p:nvSpPr>
        <p:spPr/>
        <p:txBody>
          <a:bodyPr/>
          <a:lstStyle/>
          <a:p>
            <a:r>
              <a:rPr lang="fr-FR" b="1" dirty="0"/>
              <a:t>Les éléments </a:t>
            </a:r>
            <a:r>
              <a:rPr lang="fr-FR" b="1" dirty="0" smtClean="0"/>
              <a:t>stratégiques</a:t>
            </a:r>
            <a:endParaRPr lang="fr-FR" b="1" dirty="0"/>
          </a:p>
          <a:p>
            <a:pPr lvl="1"/>
            <a:r>
              <a:rPr lang="fr-FR" dirty="0"/>
              <a:t>Environnement externe</a:t>
            </a:r>
          </a:p>
          <a:p>
            <a:pPr lvl="1"/>
            <a:r>
              <a:rPr lang="fr-FR" dirty="0"/>
              <a:t>Environnement </a:t>
            </a:r>
            <a:r>
              <a:rPr lang="fr-FR" dirty="0" smtClean="0"/>
              <a:t>interne</a:t>
            </a:r>
          </a:p>
          <a:p>
            <a:pPr lvl="1"/>
            <a:endParaRPr lang="fr-FR" dirty="0"/>
          </a:p>
          <a:p>
            <a:r>
              <a:rPr lang="fr-FR" b="1" dirty="0"/>
              <a:t>Les éléments techniques</a:t>
            </a:r>
            <a:endParaRPr lang="fr-FR" dirty="0"/>
          </a:p>
          <a:p>
            <a:pPr lvl="1"/>
            <a:r>
              <a:rPr lang="fr-FR" dirty="0"/>
              <a:t>Le plan des opérations</a:t>
            </a:r>
          </a:p>
          <a:p>
            <a:pPr lvl="1"/>
            <a:r>
              <a:rPr lang="fr-FR" dirty="0"/>
              <a:t>Méthode d’ordonnancement des activités</a:t>
            </a:r>
          </a:p>
          <a:p>
            <a:endParaRPr lang="fr-FR" dirty="0"/>
          </a:p>
        </p:txBody>
      </p:sp>
    </p:spTree>
    <p:extLst>
      <p:ext uri="{BB962C8B-B14F-4D97-AF65-F5344CB8AC3E}">
        <p14:creationId xmlns:p14="http://schemas.microsoft.com/office/powerpoint/2010/main" val="27439865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a:effectLst/>
              </a:rPr>
              <a:t>Le plan des opérations</a:t>
            </a:r>
            <a:r>
              <a:rPr lang="fr-FR" dirty="0">
                <a:effectLst/>
              </a:rPr>
              <a:t/>
            </a:r>
            <a:br>
              <a:rPr lang="fr-FR" dirty="0">
                <a:effectLst/>
              </a:rPr>
            </a:br>
            <a:endParaRPr lang="fr-FR" dirty="0"/>
          </a:p>
        </p:txBody>
      </p:sp>
      <p:sp>
        <p:nvSpPr>
          <p:cNvPr id="3" name="Espace réservé du texte 2"/>
          <p:cNvSpPr>
            <a:spLocks noGrp="1"/>
          </p:cNvSpPr>
          <p:nvPr>
            <p:ph type="body" idx="1"/>
          </p:nvPr>
        </p:nvSpPr>
        <p:spPr>
          <a:xfrm>
            <a:off x="816864" y="1600199"/>
            <a:ext cx="10871200" cy="5061857"/>
          </a:xfrm>
        </p:spPr>
        <p:txBody>
          <a:bodyPr>
            <a:normAutofit/>
          </a:bodyPr>
          <a:lstStyle/>
          <a:p>
            <a:r>
              <a:rPr lang="fr-FR" dirty="0"/>
              <a:t>Il est élaboré pour la gestion de la mise en œuvre, du fonctionnement quotidien des activités. </a:t>
            </a:r>
            <a:endParaRPr lang="fr-FR" dirty="0" smtClean="0"/>
          </a:p>
          <a:p>
            <a:r>
              <a:rPr lang="fr-FR" dirty="0" smtClean="0"/>
              <a:t>Il </a:t>
            </a:r>
            <a:r>
              <a:rPr lang="fr-FR" dirty="0"/>
              <a:t>contient différents types d’informations sur les activités et les responsabilités de chacun, les ressources et les échéanciers. </a:t>
            </a:r>
            <a:endParaRPr lang="fr-FR" dirty="0" smtClean="0"/>
          </a:p>
          <a:p>
            <a:r>
              <a:rPr lang="fr-FR" dirty="0" smtClean="0"/>
              <a:t>Le </a:t>
            </a:r>
            <a:r>
              <a:rPr lang="fr-FR" dirty="0"/>
              <a:t>plan d’opération permet de répondre aux questions suivantes :</a:t>
            </a:r>
          </a:p>
          <a:p>
            <a:pPr lvl="1"/>
            <a:r>
              <a:rPr lang="fr-FR" dirty="0"/>
              <a:t>qui fait quoi ?</a:t>
            </a:r>
          </a:p>
          <a:p>
            <a:pPr lvl="1"/>
            <a:r>
              <a:rPr lang="fr-FR" dirty="0"/>
              <a:t>Pour qui ?</a:t>
            </a:r>
          </a:p>
          <a:p>
            <a:pPr lvl="1"/>
            <a:r>
              <a:rPr lang="fr-FR" dirty="0"/>
              <a:t>quand et dans quel ordre ?</a:t>
            </a:r>
          </a:p>
          <a:p>
            <a:pPr lvl="1"/>
            <a:r>
              <a:rPr lang="fr-FR" dirty="0"/>
              <a:t>avec quelles ressources ?</a:t>
            </a:r>
          </a:p>
          <a:p>
            <a:r>
              <a:rPr lang="fr-FR" dirty="0" smtClean="0"/>
              <a:t>Le plan des opération nécessite un ordonnancement des activités</a:t>
            </a:r>
            <a:endParaRPr lang="fr-FR" dirty="0"/>
          </a:p>
        </p:txBody>
      </p:sp>
    </p:spTree>
    <p:extLst>
      <p:ext uri="{BB962C8B-B14F-4D97-AF65-F5344CB8AC3E}">
        <p14:creationId xmlns:p14="http://schemas.microsoft.com/office/powerpoint/2010/main" val="8801785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smtClean="0">
                <a:effectLst/>
              </a:rPr>
              <a:t>Méthodes </a:t>
            </a:r>
            <a:r>
              <a:rPr lang="fr-FR" b="1" i="1" dirty="0">
                <a:effectLst/>
              </a:rPr>
              <a:t>d’ordonnancement des activités</a:t>
            </a:r>
            <a:r>
              <a:rPr lang="fr-FR" dirty="0">
                <a:effectLst/>
              </a:rPr>
              <a:t/>
            </a:r>
            <a:br>
              <a:rPr lang="fr-FR" dirty="0">
                <a:effectLst/>
              </a:rPr>
            </a:br>
            <a:endParaRPr lang="fr-FR" dirty="0"/>
          </a:p>
        </p:txBody>
      </p:sp>
      <p:sp>
        <p:nvSpPr>
          <p:cNvPr id="3" name="Espace réservé du texte 2"/>
          <p:cNvSpPr>
            <a:spLocks noGrp="1"/>
          </p:cNvSpPr>
          <p:nvPr>
            <p:ph type="body" idx="1"/>
          </p:nvPr>
        </p:nvSpPr>
        <p:spPr>
          <a:xfrm>
            <a:off x="816864" y="1600200"/>
            <a:ext cx="10871200" cy="5003800"/>
          </a:xfrm>
        </p:spPr>
        <p:txBody>
          <a:bodyPr>
            <a:normAutofit lnSpcReduction="10000"/>
          </a:bodyPr>
          <a:lstStyle/>
          <a:p>
            <a:r>
              <a:rPr lang="fr-FR" u="sng" dirty="0"/>
              <a:t>Les méthodes utilisant une structure en réseau :</a:t>
            </a:r>
            <a:endParaRPr lang="fr-FR" dirty="0"/>
          </a:p>
          <a:p>
            <a:pPr lvl="1"/>
            <a:r>
              <a:rPr lang="fr-FR" dirty="0"/>
              <a:t>l’algorithme </a:t>
            </a:r>
            <a:r>
              <a:rPr lang="fr-FR" dirty="0" smtClean="0"/>
              <a:t>décisionnel</a:t>
            </a:r>
            <a:endParaRPr lang="fr-FR" dirty="0"/>
          </a:p>
          <a:p>
            <a:pPr lvl="1"/>
            <a:r>
              <a:rPr lang="fr-FR" dirty="0" smtClean="0"/>
              <a:t>l’ordinogramme</a:t>
            </a:r>
            <a:endParaRPr lang="fr-FR" dirty="0"/>
          </a:p>
          <a:p>
            <a:pPr lvl="1"/>
            <a:r>
              <a:rPr lang="fr-FR" dirty="0"/>
              <a:t>le PERT (Program Évaluation and </a:t>
            </a:r>
            <a:r>
              <a:rPr lang="fr-FR" dirty="0" err="1"/>
              <a:t>Review</a:t>
            </a:r>
            <a:r>
              <a:rPr lang="fr-FR" dirty="0"/>
              <a:t> Technique)</a:t>
            </a:r>
          </a:p>
          <a:p>
            <a:pPr lvl="1"/>
            <a:r>
              <a:rPr lang="fr-FR" dirty="0"/>
              <a:t>le réseau </a:t>
            </a:r>
            <a:r>
              <a:rPr lang="fr-FR"/>
              <a:t>de </a:t>
            </a:r>
            <a:r>
              <a:rPr lang="fr-FR" smtClean="0"/>
              <a:t>référence</a:t>
            </a:r>
          </a:p>
          <a:p>
            <a:pPr lvl="1"/>
            <a:endParaRPr lang="fr-FR" dirty="0" smtClean="0"/>
          </a:p>
          <a:p>
            <a:r>
              <a:rPr lang="fr-FR" u="sng" dirty="0"/>
              <a:t>Les méthodes représentant le calendrier des opérations</a:t>
            </a:r>
            <a:endParaRPr lang="fr-FR" dirty="0"/>
          </a:p>
          <a:p>
            <a:pPr lvl="1"/>
            <a:r>
              <a:rPr lang="fr-FR" dirty="0"/>
              <a:t>le diagramme de Gantt</a:t>
            </a:r>
          </a:p>
          <a:p>
            <a:pPr lvl="1"/>
            <a:r>
              <a:rPr lang="fr-FR" dirty="0"/>
              <a:t>le diagramme de Mile </a:t>
            </a:r>
            <a:r>
              <a:rPr lang="fr-FR" dirty="0" smtClean="0"/>
              <a:t>stone</a:t>
            </a:r>
          </a:p>
          <a:p>
            <a:pPr lvl="1"/>
            <a:endParaRPr lang="fr-FR" dirty="0"/>
          </a:p>
          <a:p>
            <a:r>
              <a:rPr lang="fr-FR" dirty="0"/>
              <a:t>Le réseau PERT et le diagramme de Gantt sont les plus utilisés.</a:t>
            </a:r>
          </a:p>
          <a:p>
            <a:endParaRPr lang="fr-FR" dirty="0"/>
          </a:p>
        </p:txBody>
      </p:sp>
    </p:spTree>
    <p:extLst>
      <p:ext uri="{BB962C8B-B14F-4D97-AF65-F5344CB8AC3E}">
        <p14:creationId xmlns:p14="http://schemas.microsoft.com/office/powerpoint/2010/main" val="40714988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0914" y="3285699"/>
            <a:ext cx="10871200" cy="990600"/>
          </a:xfrm>
        </p:spPr>
        <p:txBody>
          <a:bodyPr>
            <a:normAutofit fontScale="90000"/>
          </a:bodyPr>
          <a:lstStyle/>
          <a:p>
            <a:pPr algn="ctr"/>
            <a:r>
              <a:rPr lang="fr-FR" sz="60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Fin de la session de l’ECUE 1</a:t>
            </a:r>
            <a:endParaRPr lang="fr-FR" sz="6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2371912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Introduction</a:t>
            </a:r>
            <a:endParaRPr lang="fr-FR" dirty="0"/>
          </a:p>
        </p:txBody>
      </p:sp>
      <p:sp>
        <p:nvSpPr>
          <p:cNvPr id="3" name="Espace réservé du texte 2"/>
          <p:cNvSpPr>
            <a:spLocks noGrp="1"/>
          </p:cNvSpPr>
          <p:nvPr>
            <p:ph type="body" idx="1"/>
          </p:nvPr>
        </p:nvSpPr>
        <p:spPr/>
        <p:txBody>
          <a:bodyPr/>
          <a:lstStyle/>
          <a:p>
            <a:r>
              <a:rPr lang="fr-FR" dirty="0"/>
              <a:t>La planification est une exigence de la vie </a:t>
            </a:r>
            <a:r>
              <a:rPr lang="fr-FR" dirty="0" smtClean="0"/>
              <a:t>quotidienne </a:t>
            </a:r>
          </a:p>
          <a:p>
            <a:endParaRPr lang="fr-FR" dirty="0" smtClean="0"/>
          </a:p>
          <a:p>
            <a:r>
              <a:rPr lang="fr-FR" dirty="0" smtClean="0"/>
              <a:t>Qu’il </a:t>
            </a:r>
            <a:r>
              <a:rPr lang="fr-FR" dirty="0"/>
              <a:t>s’agisse d’un individu, d’un ménage, d’une institution ou d’un pays, la planification est un impératif de </a:t>
            </a:r>
            <a:r>
              <a:rPr lang="fr-FR" dirty="0" smtClean="0"/>
              <a:t>développement</a:t>
            </a:r>
          </a:p>
          <a:p>
            <a:endParaRPr lang="fr-FR" dirty="0" smtClean="0"/>
          </a:p>
          <a:p>
            <a:r>
              <a:rPr lang="fr-FR" dirty="0"/>
              <a:t>En effet, il n’est pas possible de réaliser ses ambitions si on ne connait pas ce qu’il faut faire pour les réaliser.</a:t>
            </a:r>
          </a:p>
          <a:p>
            <a:endParaRPr lang="fr-FR" dirty="0"/>
          </a:p>
        </p:txBody>
      </p:sp>
    </p:spTree>
    <p:extLst>
      <p:ext uri="{BB962C8B-B14F-4D97-AF65-F5344CB8AC3E}">
        <p14:creationId xmlns:p14="http://schemas.microsoft.com/office/powerpoint/2010/main" val="3838906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Introduction</a:t>
            </a:r>
            <a:endParaRPr lang="fr-FR" dirty="0"/>
          </a:p>
        </p:txBody>
      </p:sp>
      <p:sp>
        <p:nvSpPr>
          <p:cNvPr id="3" name="Espace réservé du texte 2"/>
          <p:cNvSpPr>
            <a:spLocks noGrp="1"/>
          </p:cNvSpPr>
          <p:nvPr>
            <p:ph type="body" idx="1"/>
          </p:nvPr>
        </p:nvSpPr>
        <p:spPr/>
        <p:txBody>
          <a:bodyPr/>
          <a:lstStyle/>
          <a:p>
            <a:r>
              <a:rPr lang="fr-FR" dirty="0"/>
              <a:t>De même, dans le domaine de la santé, il n’est pas possible d’apporter des réponses adéquates aux besoins de la population si on n’ignore ces besoins. </a:t>
            </a:r>
            <a:endParaRPr lang="fr-FR" dirty="0" smtClean="0"/>
          </a:p>
          <a:p>
            <a:endParaRPr lang="fr-FR" dirty="0"/>
          </a:p>
          <a:p>
            <a:r>
              <a:rPr lang="fr-FR" dirty="0" smtClean="0"/>
              <a:t>Le </a:t>
            </a:r>
            <a:r>
              <a:rPr lang="fr-FR" dirty="0"/>
              <a:t>processus de planification permet d’identifier ces besoins et les actions à mener pour les satisfaire.</a:t>
            </a:r>
          </a:p>
          <a:p>
            <a:endParaRPr lang="fr-FR" dirty="0"/>
          </a:p>
        </p:txBody>
      </p:sp>
    </p:spTree>
    <p:extLst>
      <p:ext uri="{BB962C8B-B14F-4D97-AF65-F5344CB8AC3E}">
        <p14:creationId xmlns:p14="http://schemas.microsoft.com/office/powerpoint/2010/main" val="682003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dirty="0">
                <a:effectLst/>
              </a:rPr>
              <a:t>Définitions de concepts</a:t>
            </a:r>
            <a:r>
              <a:rPr lang="fr-FR" dirty="0">
                <a:effectLst/>
              </a:rPr>
              <a:t/>
            </a:r>
            <a:br>
              <a:rPr lang="fr-FR" dirty="0">
                <a:effectLst/>
              </a:rPr>
            </a:br>
            <a:endParaRPr lang="fr-FR" dirty="0"/>
          </a:p>
        </p:txBody>
      </p:sp>
      <p:sp>
        <p:nvSpPr>
          <p:cNvPr id="3" name="Espace réservé du texte 2"/>
          <p:cNvSpPr>
            <a:spLocks noGrp="1"/>
          </p:cNvSpPr>
          <p:nvPr>
            <p:ph type="body" idx="1"/>
          </p:nvPr>
        </p:nvSpPr>
        <p:spPr>
          <a:xfrm>
            <a:off x="586854" y="1600199"/>
            <a:ext cx="11313994" cy="5073555"/>
          </a:xfrm>
        </p:spPr>
        <p:txBody>
          <a:bodyPr>
            <a:normAutofit fontScale="92500" lnSpcReduction="10000"/>
          </a:bodyPr>
          <a:lstStyle/>
          <a:p>
            <a:r>
              <a:rPr lang="fr-FR" sz="3100" b="1" i="1" dirty="0"/>
              <a:t>Problème</a:t>
            </a:r>
            <a:endParaRPr lang="fr-FR" sz="3100" dirty="0"/>
          </a:p>
          <a:p>
            <a:pPr lvl="1"/>
            <a:r>
              <a:rPr lang="fr-FR" sz="2900" dirty="0"/>
              <a:t>Un problème est une situation qu’on ne souhaite pas.  </a:t>
            </a:r>
            <a:endParaRPr lang="fr-FR" sz="2900" dirty="0" smtClean="0"/>
          </a:p>
          <a:p>
            <a:pPr lvl="1"/>
            <a:r>
              <a:rPr lang="fr-FR" sz="2900" dirty="0" smtClean="0"/>
              <a:t>Un </a:t>
            </a:r>
            <a:r>
              <a:rPr lang="fr-FR" sz="2900" dirty="0"/>
              <a:t>problème </a:t>
            </a:r>
            <a:r>
              <a:rPr lang="fr-FR" sz="2900" dirty="0" smtClean="0"/>
              <a:t>nait </a:t>
            </a:r>
            <a:r>
              <a:rPr lang="fr-FR" sz="2900" dirty="0"/>
              <a:t>lorsque qu'il y a une différence entre l'état des choses et celui souhaité. </a:t>
            </a:r>
            <a:endParaRPr lang="fr-FR" sz="2900" dirty="0" smtClean="0"/>
          </a:p>
          <a:p>
            <a:pPr lvl="1"/>
            <a:r>
              <a:rPr lang="fr-FR" sz="2900" dirty="0" smtClean="0"/>
              <a:t>C’est </a:t>
            </a:r>
            <a:r>
              <a:rPr lang="fr-FR" sz="2900" dirty="0"/>
              <a:t>donc l’écart qu’il y a entre la situation vécue et celle qu’on souhaite vivre.</a:t>
            </a:r>
            <a:endParaRPr lang="fr-FR" sz="2500" dirty="0"/>
          </a:p>
          <a:p>
            <a:r>
              <a:rPr lang="fr-FR" sz="3100" b="1" i="1" dirty="0"/>
              <a:t>Problème de santé</a:t>
            </a:r>
            <a:endParaRPr lang="fr-FR" sz="3100" dirty="0"/>
          </a:p>
          <a:p>
            <a:pPr lvl="1"/>
            <a:r>
              <a:rPr lang="fr-FR" sz="2900" dirty="0"/>
              <a:t>Un problème de santé est un écart entre l’état de santé vécu et l’état de santé souhaité. </a:t>
            </a:r>
            <a:endParaRPr lang="fr-FR" sz="2900" dirty="0" smtClean="0"/>
          </a:p>
          <a:p>
            <a:pPr lvl="1"/>
            <a:r>
              <a:rPr lang="fr-FR" sz="2900" dirty="0" smtClean="0"/>
              <a:t>Cet </a:t>
            </a:r>
            <a:r>
              <a:rPr lang="fr-FR" sz="2900" dirty="0"/>
              <a:t>écart est en principe appelé besoin et c’est sa non satisfaction qui entraine l’apparition d’un problème de santé</a:t>
            </a:r>
            <a:endParaRPr lang="fr-FR" dirty="0"/>
          </a:p>
        </p:txBody>
      </p:sp>
    </p:spTree>
    <p:extLst>
      <p:ext uri="{BB962C8B-B14F-4D97-AF65-F5344CB8AC3E}">
        <p14:creationId xmlns:p14="http://schemas.microsoft.com/office/powerpoint/2010/main" val="180507822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ème1">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F7915"/>
      </a:hlink>
      <a:folHlink>
        <a:srgbClr val="996600"/>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Thème1" id="{D9D182D7-52C5-4F77-9A2B-8B1C0A7B52D8}" vid="{44BC4A23-BE72-4C8D-9212-CF91E5F49032}"/>
    </a:ext>
  </a:extLst>
</a:theme>
</file>

<file path=docProps/app.xml><?xml version="1.0" encoding="utf-8"?>
<Properties xmlns="http://schemas.openxmlformats.org/officeDocument/2006/extended-properties" xmlns:vt="http://schemas.openxmlformats.org/officeDocument/2006/docPropsVTypes">
  <Template>Thème1</Template>
  <TotalTime>8</TotalTime>
  <Words>2388</Words>
  <Application>Microsoft Office PowerPoint</Application>
  <PresentationFormat>Grand écran</PresentationFormat>
  <Paragraphs>473</Paragraphs>
  <Slides>63</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63</vt:i4>
      </vt:variant>
    </vt:vector>
  </HeadingPairs>
  <TitlesOfParts>
    <vt:vector size="71" baseType="lpstr">
      <vt:lpstr>Arial</vt:lpstr>
      <vt:lpstr>Calibri</vt:lpstr>
      <vt:lpstr>Helvetica-Bold</vt:lpstr>
      <vt:lpstr>Times New Roman</vt:lpstr>
      <vt:lpstr>Tw Cen MT</vt:lpstr>
      <vt:lpstr>Wingdings</vt:lpstr>
      <vt:lpstr>Wingdings 2</vt:lpstr>
      <vt:lpstr>Thème1</vt:lpstr>
      <vt:lpstr>UE: Planification, gestion, suivi et évaluation des programmes et projets de santé </vt:lpstr>
      <vt:lpstr>Objectifs de l’UE</vt:lpstr>
      <vt:lpstr>Éléments constitutifs de l’UE</vt:lpstr>
      <vt:lpstr>ECUE 1 : Planification sanitaire </vt:lpstr>
      <vt:lpstr>Objectif de la session</vt:lpstr>
      <vt:lpstr>Contenu de la session</vt:lpstr>
      <vt:lpstr>Introduction</vt:lpstr>
      <vt:lpstr>Introduction</vt:lpstr>
      <vt:lpstr>Définitions de concepts </vt:lpstr>
      <vt:lpstr>Définitions de concepts</vt:lpstr>
      <vt:lpstr>Définitions de concepts</vt:lpstr>
      <vt:lpstr>Définitions de concepts</vt:lpstr>
      <vt:lpstr>Définitions de concepts</vt:lpstr>
      <vt:lpstr>Définitions de concepts</vt:lpstr>
      <vt:lpstr>Définitions de concepts</vt:lpstr>
      <vt:lpstr>Définitions de concepts</vt:lpstr>
      <vt:lpstr>Définitions de concepts</vt:lpstr>
      <vt:lpstr>Définitions de concepts</vt:lpstr>
      <vt:lpstr>Définitions de concepts</vt:lpstr>
      <vt:lpstr>Principes de la planification sanitaire </vt:lpstr>
      <vt:lpstr>Principes de la planification sanitaire</vt:lpstr>
      <vt:lpstr>Principes de la planification sanitaire</vt:lpstr>
      <vt:lpstr>Présentation PowerPoint</vt:lpstr>
      <vt:lpstr>Niveaux et approches de planification sanitaire </vt:lpstr>
      <vt:lpstr>Niveaux de planification</vt:lpstr>
      <vt:lpstr>Niveaux de planification</vt:lpstr>
      <vt:lpstr>Niveaux de planification</vt:lpstr>
      <vt:lpstr>Niveaux de planification</vt:lpstr>
      <vt:lpstr>Relations entre les différents niveaux de planification et leur produit</vt:lpstr>
      <vt:lpstr>Approches de planification sanitaire</vt:lpstr>
      <vt:lpstr>Approches de planification sanitaire</vt:lpstr>
      <vt:lpstr>Approches de planification sanitaire</vt:lpstr>
      <vt:lpstr>Approches de planification sanitaire</vt:lpstr>
      <vt:lpstr>Démarche générale de planification sanitaire </vt:lpstr>
      <vt:lpstr>Analyse de la situation</vt:lpstr>
      <vt:lpstr>Analyse de la situation</vt:lpstr>
      <vt:lpstr>Analyse de la situation Les déterminants de la santé selon Lallonde (1974)</vt:lpstr>
      <vt:lpstr>Analyse de la situation Cadre conceptuel de la santé et de ses déterminants</vt:lpstr>
      <vt:lpstr>Identification des problèmes</vt:lpstr>
      <vt:lpstr>Approche par indicateurs</vt:lpstr>
      <vt:lpstr>Approche par indicateurs</vt:lpstr>
      <vt:lpstr>Approche par indicateurs Exemples d’indicateurs utiles pour la planification</vt:lpstr>
      <vt:lpstr>Approche par enquête</vt:lpstr>
      <vt:lpstr>Approche par recherche de consensus</vt:lpstr>
      <vt:lpstr>L’identification des problèmes </vt:lpstr>
      <vt:lpstr>Analyse des problèmes et des besoins identifiés</vt:lpstr>
      <vt:lpstr>Intérêt de l’analyse des problèmes</vt:lpstr>
      <vt:lpstr>Questions</vt:lpstr>
      <vt:lpstr>questions</vt:lpstr>
      <vt:lpstr>Présentation PowerPoint</vt:lpstr>
      <vt:lpstr>Priorisation des problèmes</vt:lpstr>
      <vt:lpstr>Fixation des objectifs</vt:lpstr>
      <vt:lpstr>Fixation des objectifs</vt:lpstr>
      <vt:lpstr>Détermination des stratégies</vt:lpstr>
      <vt:lpstr>Détermination des stratégies</vt:lpstr>
      <vt:lpstr>Détermination des activités</vt:lpstr>
      <vt:lpstr>Détermination des ressources</vt:lpstr>
      <vt:lpstr>Détermination des ressources</vt:lpstr>
      <vt:lpstr>Mise en œuvre </vt:lpstr>
      <vt:lpstr>Mise en œuvre </vt:lpstr>
      <vt:lpstr>Le plan des opérations </vt:lpstr>
      <vt:lpstr>Méthodes d’ordonnancement des activités </vt:lpstr>
      <vt:lpstr>Fin de la session de l’ECUE 1</vt:lpstr>
    </vt:vector>
  </TitlesOfParts>
  <Company>Nyrhu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UE: Planification, gestion, suivi et évaluation des programmes et projets de santé</dc:title>
  <dc:creator>pc</dc:creator>
  <cp:lastModifiedBy>pc</cp:lastModifiedBy>
  <cp:revision>2</cp:revision>
  <dcterms:created xsi:type="dcterms:W3CDTF">2021-11-18T17:53:44Z</dcterms:created>
  <dcterms:modified xsi:type="dcterms:W3CDTF">2021-11-18T18:01:53Z</dcterms:modified>
</cp:coreProperties>
</file>