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sldIdLst>
    <p:sldId id="630" r:id="rId2"/>
    <p:sldId id="635" r:id="rId3"/>
    <p:sldId id="533" r:id="rId4"/>
    <p:sldId id="534" r:id="rId5"/>
    <p:sldId id="535" r:id="rId6"/>
    <p:sldId id="536" r:id="rId7"/>
    <p:sldId id="539" r:id="rId8"/>
    <p:sldId id="540" r:id="rId9"/>
    <p:sldId id="541" r:id="rId10"/>
    <p:sldId id="542" r:id="rId11"/>
    <p:sldId id="543" r:id="rId12"/>
    <p:sldId id="544" r:id="rId13"/>
    <p:sldId id="545" r:id="rId14"/>
    <p:sldId id="546" r:id="rId15"/>
    <p:sldId id="547" r:id="rId16"/>
    <p:sldId id="548" r:id="rId17"/>
    <p:sldId id="549" r:id="rId18"/>
    <p:sldId id="550" r:id="rId19"/>
    <p:sldId id="552" r:id="rId20"/>
    <p:sldId id="554" r:id="rId21"/>
    <p:sldId id="555" r:id="rId22"/>
    <p:sldId id="556" r:id="rId23"/>
    <p:sldId id="560" r:id="rId24"/>
    <p:sldId id="561" r:id="rId25"/>
    <p:sldId id="562" r:id="rId26"/>
    <p:sldId id="566" r:id="rId27"/>
    <p:sldId id="567" r:id="rId28"/>
    <p:sldId id="569" r:id="rId29"/>
    <p:sldId id="570" r:id="rId30"/>
    <p:sldId id="571" r:id="rId31"/>
    <p:sldId id="573" r:id="rId32"/>
    <p:sldId id="577" r:id="rId33"/>
    <p:sldId id="583" r:id="rId34"/>
    <p:sldId id="584" r:id="rId35"/>
    <p:sldId id="588" r:id="rId36"/>
    <p:sldId id="589" r:id="rId37"/>
    <p:sldId id="590" r:id="rId38"/>
    <p:sldId id="591" r:id="rId39"/>
    <p:sldId id="597" r:id="rId40"/>
    <p:sldId id="598" r:id="rId41"/>
    <p:sldId id="599" r:id="rId42"/>
    <p:sldId id="604" r:id="rId43"/>
    <p:sldId id="605" r:id="rId44"/>
    <p:sldId id="606" r:id="rId45"/>
    <p:sldId id="607" r:id="rId46"/>
    <p:sldId id="608" r:id="rId47"/>
    <p:sldId id="611" r:id="rId48"/>
    <p:sldId id="612" r:id="rId49"/>
    <p:sldId id="613" r:id="rId50"/>
    <p:sldId id="614" r:id="rId51"/>
    <p:sldId id="637" r:id="rId52"/>
    <p:sldId id="639" r:id="rId53"/>
    <p:sldId id="641" r:id="rId54"/>
    <p:sldId id="629" r:id="rId5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0" autoAdjust="0"/>
    <p:restoredTop sz="94660"/>
  </p:normalViewPr>
  <p:slideViewPr>
    <p:cSldViewPr>
      <p:cViewPr>
        <p:scale>
          <a:sx n="75" d="100"/>
          <a:sy n="75" d="100"/>
        </p:scale>
        <p:origin x="1627" y="10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59F57-6E3A-4909-8CCA-C7BE5CB46B54}" type="datetimeFigureOut">
              <a:rPr lang="fr-FR" smtClean="0"/>
              <a:pPr/>
              <a:t>14/09/2021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73FF85-542D-457B-9BA7-F1812CC1DCFA}" type="slidenum">
              <a:rPr lang="fr-FR" smtClean="0"/>
              <a:pPr/>
              <a:t>‹N°›</a:t>
            </a:fld>
            <a:endParaRPr lang="fr-FR"/>
          </a:p>
        </p:txBody>
      </p:sp>
    </p:spTree>
    <p:extLst>
      <p:ext uri="{BB962C8B-B14F-4D97-AF65-F5344CB8AC3E}">
        <p14:creationId xmlns:p14="http://schemas.microsoft.com/office/powerpoint/2010/main" val="299664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Espace réservé de l'image des diapositives 1"/>
          <p:cNvSpPr>
            <a:spLocks noGrp="1" noRot="1" noChangeAspect="1" noTextEdit="1"/>
          </p:cNvSpPr>
          <p:nvPr>
            <p:ph type="sldImg"/>
          </p:nvPr>
        </p:nvSpPr>
        <p:spPr>
          <a:ln/>
        </p:spPr>
      </p:sp>
      <p:sp>
        <p:nvSpPr>
          <p:cNvPr id="107523" name="Espace réservé des commentaires 2"/>
          <p:cNvSpPr>
            <a:spLocks noGrp="1"/>
          </p:cNvSpPr>
          <p:nvPr>
            <p:ph type="body" idx="1"/>
          </p:nvPr>
        </p:nvSpPr>
        <p:spPr>
          <a:noFill/>
          <a:ln/>
        </p:spPr>
        <p:txBody>
          <a:bodyPr/>
          <a:lstStyle/>
          <a:p>
            <a:endParaRPr lang="fr-FR"/>
          </a:p>
        </p:txBody>
      </p:sp>
      <p:sp>
        <p:nvSpPr>
          <p:cNvPr id="107524" name="Espace réservé du numéro de diapositive 3"/>
          <p:cNvSpPr>
            <a:spLocks noGrp="1"/>
          </p:cNvSpPr>
          <p:nvPr>
            <p:ph type="sldNum" sz="quarter" idx="5"/>
          </p:nvPr>
        </p:nvSpPr>
        <p:spPr>
          <a:noFill/>
        </p:spPr>
        <p:txBody>
          <a:bodyPr/>
          <a:lstStyle/>
          <a:p>
            <a:fld id="{B5C18F5C-66B4-4FBA-8F2E-5C2F1A48C304}" type="slidenum">
              <a:rPr lang="fr-FR" smtClean="0"/>
              <a:pPr/>
              <a:t>1</a:t>
            </a:fld>
            <a:endParaRPr lang="fr-FR"/>
          </a:p>
        </p:txBody>
      </p:sp>
    </p:spTree>
    <p:extLst>
      <p:ext uri="{BB962C8B-B14F-4D97-AF65-F5344CB8AC3E}">
        <p14:creationId xmlns:p14="http://schemas.microsoft.com/office/powerpoint/2010/main" val="3824271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55915D35-910B-44E8-A670-4EBB1D9D1176}" type="slidenum">
              <a:rPr lang="fr-FR" smtClean="0"/>
              <a:pPr/>
              <a:t>22</a:t>
            </a:fld>
            <a:endParaRPr lang="fr-F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260495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BCCE5810-3F3E-4FEA-ABFC-B9BD05BDD9D3}" type="slidenum">
              <a:rPr lang="fr-FR" smtClean="0"/>
              <a:pPr/>
              <a:t>23</a:t>
            </a:fld>
            <a:endParaRPr lang="fr-F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2240119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93A389DD-CFCA-4954-8C03-98087A72E453}" type="slidenum">
              <a:rPr lang="fr-FR" smtClean="0"/>
              <a:pPr/>
              <a:t>26</a:t>
            </a:fld>
            <a:endParaRPr lang="fr-F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26444539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D60F90A9-ED98-4B12-BFE4-31DC0107621C}" type="slidenum">
              <a:rPr lang="fr-FR" smtClean="0"/>
              <a:pPr/>
              <a:t>28</a:t>
            </a:fld>
            <a:endParaRPr lang="fr-F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xfrm>
            <a:off x="686123" y="4343990"/>
            <a:ext cx="5485756" cy="4114505"/>
          </a:xfrm>
          <a:noFill/>
          <a:ln/>
        </p:spPr>
        <p:txBody>
          <a:bodyPr/>
          <a:lstStyle/>
          <a:p>
            <a:endParaRPr lang="en-US"/>
          </a:p>
        </p:txBody>
      </p:sp>
    </p:spTree>
    <p:extLst>
      <p:ext uri="{BB962C8B-B14F-4D97-AF65-F5344CB8AC3E}">
        <p14:creationId xmlns:p14="http://schemas.microsoft.com/office/powerpoint/2010/main" val="704128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5BCA8E68-3772-4FEA-9EEE-59CAB22AEABE}" type="slidenum">
              <a:rPr lang="fr-FR" smtClean="0"/>
              <a:pPr/>
              <a:t>29</a:t>
            </a:fld>
            <a:endParaRPr lang="fr-F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xfrm>
            <a:off x="686123" y="4343990"/>
            <a:ext cx="5485756" cy="4114505"/>
          </a:xfrm>
          <a:noFill/>
          <a:ln/>
        </p:spPr>
        <p:txBody>
          <a:bodyPr/>
          <a:lstStyle/>
          <a:p>
            <a:endParaRPr lang="en-US"/>
          </a:p>
        </p:txBody>
      </p:sp>
    </p:spTree>
    <p:extLst>
      <p:ext uri="{BB962C8B-B14F-4D97-AF65-F5344CB8AC3E}">
        <p14:creationId xmlns:p14="http://schemas.microsoft.com/office/powerpoint/2010/main" val="40802971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FE431662-197C-49FA-B268-5654F8C45D34}" type="slidenum">
              <a:rPr lang="fr-FR" smtClean="0"/>
              <a:pPr/>
              <a:t>33</a:t>
            </a:fld>
            <a:endParaRPr lang="fr-F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2118578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CE3FEE29-609A-4B5F-9107-C5399551ED73}" type="slidenum">
              <a:rPr lang="fr-FR" smtClean="0"/>
              <a:pPr/>
              <a:t>34</a:t>
            </a:fld>
            <a:endParaRPr lang="fr-F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734258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EC86788E-E5AD-49F9-875B-AA85BC534A20}" type="slidenum">
              <a:rPr lang="fr-FR" smtClean="0"/>
              <a:pPr/>
              <a:t>35</a:t>
            </a:fld>
            <a:endParaRPr lang="fr-F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xfrm>
            <a:off x="686123" y="4343990"/>
            <a:ext cx="5485756" cy="4114505"/>
          </a:xfrm>
          <a:noFill/>
          <a:ln/>
        </p:spPr>
        <p:txBody>
          <a:bodyPr/>
          <a:lstStyle/>
          <a:p>
            <a:pPr eaLnBrk="1" hangingPunct="1"/>
            <a:endParaRPr lang="fr-FR" dirty="0"/>
          </a:p>
        </p:txBody>
      </p:sp>
    </p:spTree>
    <p:extLst>
      <p:ext uri="{BB962C8B-B14F-4D97-AF65-F5344CB8AC3E}">
        <p14:creationId xmlns:p14="http://schemas.microsoft.com/office/powerpoint/2010/main" val="37203258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D98B8825-F7D3-45EE-83FB-7932863397C7}" type="slidenum">
              <a:rPr lang="fr-FR" smtClean="0"/>
              <a:pPr/>
              <a:t>36</a:t>
            </a:fld>
            <a:endParaRPr lang="fr-F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135553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CA215DEE-D121-49BD-B499-C31F0DEABFDB}" type="slidenum">
              <a:rPr lang="fr-FR" smtClean="0"/>
              <a:pPr/>
              <a:t>37</a:t>
            </a:fld>
            <a:endParaRPr lang="fr-F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xfrm>
            <a:off x="686123" y="4343990"/>
            <a:ext cx="5485756" cy="4114505"/>
          </a:xfrm>
          <a:noFill/>
          <a:ln/>
        </p:spPr>
        <p:txBody>
          <a:bodyPr/>
          <a:lstStyle/>
          <a:p>
            <a:endParaRPr lang="fr-FR"/>
          </a:p>
        </p:txBody>
      </p:sp>
    </p:spTree>
    <p:extLst>
      <p:ext uri="{BB962C8B-B14F-4D97-AF65-F5344CB8AC3E}">
        <p14:creationId xmlns:p14="http://schemas.microsoft.com/office/powerpoint/2010/main" val="1155543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Espace réservé de l'image des diapositives 1"/>
          <p:cNvSpPr>
            <a:spLocks noGrp="1" noRot="1" noChangeAspect="1" noTextEdit="1"/>
          </p:cNvSpPr>
          <p:nvPr>
            <p:ph type="sldImg"/>
          </p:nvPr>
        </p:nvSpPr>
        <p:spPr>
          <a:ln/>
        </p:spPr>
      </p:sp>
      <p:sp>
        <p:nvSpPr>
          <p:cNvPr id="110595" name="Espace réservé des commentaires 2"/>
          <p:cNvSpPr>
            <a:spLocks noGrp="1"/>
          </p:cNvSpPr>
          <p:nvPr>
            <p:ph type="body" idx="1"/>
          </p:nvPr>
        </p:nvSpPr>
        <p:spPr>
          <a:noFill/>
          <a:ln/>
        </p:spPr>
        <p:txBody>
          <a:bodyPr/>
          <a:lstStyle/>
          <a:p>
            <a:endParaRPr lang="fr-FR"/>
          </a:p>
        </p:txBody>
      </p:sp>
      <p:sp>
        <p:nvSpPr>
          <p:cNvPr id="110596" name="Espace réservé du numéro de diapositive 3"/>
          <p:cNvSpPr>
            <a:spLocks noGrp="1"/>
          </p:cNvSpPr>
          <p:nvPr>
            <p:ph type="sldNum" sz="quarter" idx="5"/>
          </p:nvPr>
        </p:nvSpPr>
        <p:spPr>
          <a:noFill/>
        </p:spPr>
        <p:txBody>
          <a:bodyPr/>
          <a:lstStyle/>
          <a:p>
            <a:fld id="{4EBF426A-884F-4611-9AE4-11852E217BFB}" type="slidenum">
              <a:rPr lang="fr-FR" smtClean="0"/>
              <a:pPr/>
              <a:t>4</a:t>
            </a:fld>
            <a:endParaRPr lang="fr-FR"/>
          </a:p>
        </p:txBody>
      </p:sp>
    </p:spTree>
    <p:extLst>
      <p:ext uri="{BB962C8B-B14F-4D97-AF65-F5344CB8AC3E}">
        <p14:creationId xmlns:p14="http://schemas.microsoft.com/office/powerpoint/2010/main" val="14463627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43489822-B654-489B-9740-95284BA3E8DC}" type="slidenum">
              <a:rPr lang="fr-FR" smtClean="0"/>
              <a:pPr/>
              <a:t>38</a:t>
            </a:fld>
            <a:endParaRPr lang="fr-FR"/>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xfrm>
            <a:off x="686123" y="4343990"/>
            <a:ext cx="5485756" cy="4114505"/>
          </a:xfrm>
          <a:noFill/>
          <a:ln/>
        </p:spPr>
        <p:txBody>
          <a:bodyPr/>
          <a:lstStyle/>
          <a:p>
            <a:endParaRPr lang="fr-FR"/>
          </a:p>
        </p:txBody>
      </p:sp>
    </p:spTree>
    <p:extLst>
      <p:ext uri="{BB962C8B-B14F-4D97-AF65-F5344CB8AC3E}">
        <p14:creationId xmlns:p14="http://schemas.microsoft.com/office/powerpoint/2010/main" val="42524928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DFDAF605-8EAB-43A3-A319-9F4318AD8983}" type="slidenum">
              <a:rPr lang="fr-FR" smtClean="0"/>
              <a:pPr/>
              <a:t>39</a:t>
            </a:fld>
            <a:endParaRPr lang="fr-FR"/>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5815578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E29DB610-C486-4FA9-975C-F72FB2095828}" type="slidenum">
              <a:rPr lang="fr-FR" smtClean="0"/>
              <a:pPr/>
              <a:t>43</a:t>
            </a:fld>
            <a:endParaRPr lang="fr-FR"/>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22843678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C579A7AD-38B2-40D5-A71E-98C8DA17E71A}" type="slidenum">
              <a:rPr lang="fr-FR" smtClean="0"/>
              <a:pPr/>
              <a:t>44</a:t>
            </a:fld>
            <a:endParaRPr lang="fr-F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17330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CE8F3CE6-681A-47F7-8635-540660A0622A}" type="slidenum">
              <a:rPr lang="fr-FR" smtClean="0"/>
              <a:pPr/>
              <a:t>45</a:t>
            </a:fld>
            <a:endParaRPr lang="fr-FR"/>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157524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89BE29D-140F-4E22-A4FF-00D3D4767F8B}" type="slidenum">
              <a:rPr lang="fr-FR" smtClean="0"/>
              <a:pPr/>
              <a:t>46</a:t>
            </a:fld>
            <a:endParaRPr lang="fr-F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562620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
        <p:nvSpPr>
          <p:cNvPr id="143363" name="Espace réservé des commentaires 2"/>
          <p:cNvSpPr>
            <a:spLocks noGrp="1"/>
          </p:cNvSpPr>
          <p:nvPr>
            <p:ph type="body" idx="1"/>
          </p:nvPr>
        </p:nvSpPr>
        <p:spPr>
          <a:noFill/>
          <a:ln/>
        </p:spPr>
        <p:txBody>
          <a:bodyPr/>
          <a:lstStyle/>
          <a:p>
            <a:endParaRPr lang="fr-FR"/>
          </a:p>
        </p:txBody>
      </p:sp>
      <p:sp>
        <p:nvSpPr>
          <p:cNvPr id="143364" name="Espace réservé du numéro de diapositive 4"/>
          <p:cNvSpPr>
            <a:spLocks noGrp="1"/>
          </p:cNvSpPr>
          <p:nvPr>
            <p:ph type="sldNum" sz="quarter" idx="5"/>
          </p:nvPr>
        </p:nvSpPr>
        <p:spPr>
          <a:noFill/>
        </p:spPr>
        <p:txBody>
          <a:bodyPr/>
          <a:lstStyle/>
          <a:p>
            <a:fld id="{0B8E58F8-7832-4CD1-AD82-673A64AD9551}" type="slidenum">
              <a:rPr lang="fr-FR" smtClean="0"/>
              <a:pPr/>
              <a:t>47</a:t>
            </a:fld>
            <a:endParaRPr lang="fr-FR"/>
          </a:p>
        </p:txBody>
      </p:sp>
    </p:spTree>
    <p:extLst>
      <p:ext uri="{BB962C8B-B14F-4D97-AF65-F5344CB8AC3E}">
        <p14:creationId xmlns:p14="http://schemas.microsoft.com/office/powerpoint/2010/main" val="6169181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C1923956-E4D2-4148-B885-F364FD190E35}" type="slidenum">
              <a:rPr lang="fr-FR" smtClean="0"/>
              <a:pPr/>
              <a:t>48</a:t>
            </a:fld>
            <a:endParaRPr lang="fr-FR"/>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6478835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64682BD9-5322-49EC-8AE9-9F5C6D48B025}" type="slidenum">
              <a:rPr lang="fr-FR" smtClean="0"/>
              <a:pPr/>
              <a:t>50</a:t>
            </a:fld>
            <a:endParaRPr lang="fr-F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255102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FEFF0B25-4106-4B6F-BF9A-9792C0039975}" type="slidenum">
              <a:rPr lang="fr-FR" smtClean="0"/>
              <a:pPr/>
              <a:t>6</a:t>
            </a:fld>
            <a:endParaRPr lang="fr-F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fr-FR"/>
          </a:p>
        </p:txBody>
      </p:sp>
    </p:spTree>
    <p:extLst>
      <p:ext uri="{BB962C8B-B14F-4D97-AF65-F5344CB8AC3E}">
        <p14:creationId xmlns:p14="http://schemas.microsoft.com/office/powerpoint/2010/main" val="2428971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97CFEF5F-15E4-4D9E-8195-022FD0C71817}" type="slidenum">
              <a:rPr lang="fr-FR" smtClean="0"/>
              <a:pPr/>
              <a:t>8</a:t>
            </a:fld>
            <a:endParaRPr lang="fr-F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fr-FR"/>
          </a:p>
        </p:txBody>
      </p:sp>
    </p:spTree>
    <p:extLst>
      <p:ext uri="{BB962C8B-B14F-4D97-AF65-F5344CB8AC3E}">
        <p14:creationId xmlns:p14="http://schemas.microsoft.com/office/powerpoint/2010/main" val="1522730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Espace réservé de l'image des diapositives 1"/>
          <p:cNvSpPr>
            <a:spLocks noGrp="1" noRot="1" noChangeAspect="1" noTextEdit="1"/>
          </p:cNvSpPr>
          <p:nvPr>
            <p:ph type="sldImg"/>
          </p:nvPr>
        </p:nvSpPr>
        <p:spPr>
          <a:ln/>
        </p:spPr>
      </p:sp>
      <p:sp>
        <p:nvSpPr>
          <p:cNvPr id="114691" name="Espace réservé des commentaires 2"/>
          <p:cNvSpPr>
            <a:spLocks noGrp="1"/>
          </p:cNvSpPr>
          <p:nvPr>
            <p:ph type="body" idx="1"/>
          </p:nvPr>
        </p:nvSpPr>
        <p:spPr>
          <a:noFill/>
          <a:ln/>
        </p:spPr>
        <p:txBody>
          <a:bodyPr/>
          <a:lstStyle/>
          <a:p>
            <a:endParaRPr lang="fr-FR"/>
          </a:p>
        </p:txBody>
      </p:sp>
      <p:sp>
        <p:nvSpPr>
          <p:cNvPr id="114692" name="Espace réservé du numéro de diapositive 4"/>
          <p:cNvSpPr>
            <a:spLocks noGrp="1"/>
          </p:cNvSpPr>
          <p:nvPr>
            <p:ph type="sldNum" sz="quarter" idx="5"/>
          </p:nvPr>
        </p:nvSpPr>
        <p:spPr>
          <a:noFill/>
        </p:spPr>
        <p:txBody>
          <a:bodyPr/>
          <a:lstStyle/>
          <a:p>
            <a:fld id="{F2981201-4CE4-4D6B-A2A3-AFC1E5B2BD6C}" type="slidenum">
              <a:rPr lang="fr-FR" smtClean="0"/>
              <a:pPr/>
              <a:t>9</a:t>
            </a:fld>
            <a:endParaRPr lang="fr-FR"/>
          </a:p>
        </p:txBody>
      </p:sp>
    </p:spTree>
    <p:extLst>
      <p:ext uri="{BB962C8B-B14F-4D97-AF65-F5344CB8AC3E}">
        <p14:creationId xmlns:p14="http://schemas.microsoft.com/office/powerpoint/2010/main" val="3527223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5E837626-00ED-402A-A647-2E68BA547DA7}" type="slidenum">
              <a:rPr lang="fr-FR" smtClean="0"/>
              <a:pPr/>
              <a:t>10</a:t>
            </a:fld>
            <a:endParaRPr lang="fr-F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2848064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3C6F5634-DE7F-4B58-BD7C-4904B4DCF303}" type="slidenum">
              <a:rPr lang="fr-FR" smtClean="0"/>
              <a:pPr/>
              <a:t>11</a:t>
            </a:fld>
            <a:endParaRPr lang="fr-F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fr-FR"/>
          </a:p>
        </p:txBody>
      </p:sp>
    </p:spTree>
    <p:extLst>
      <p:ext uri="{BB962C8B-B14F-4D97-AF65-F5344CB8AC3E}">
        <p14:creationId xmlns:p14="http://schemas.microsoft.com/office/powerpoint/2010/main" val="3582595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635D4998-1255-4F72-B14E-7775B3A560AD}" type="slidenum">
              <a:rPr lang="fr-FR" smtClean="0"/>
              <a:pPr/>
              <a:t>12</a:t>
            </a:fld>
            <a:endParaRPr lang="fr-F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fr-FR"/>
          </a:p>
        </p:txBody>
      </p:sp>
    </p:spTree>
    <p:extLst>
      <p:ext uri="{BB962C8B-B14F-4D97-AF65-F5344CB8AC3E}">
        <p14:creationId xmlns:p14="http://schemas.microsoft.com/office/powerpoint/2010/main" val="929919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0E28E71A-C047-4E58-85BA-0A9F03308192}" type="slidenum">
              <a:rPr lang="fr-FR" smtClean="0"/>
              <a:pPr/>
              <a:t>21</a:t>
            </a:fld>
            <a:endParaRPr lang="fr-FR"/>
          </a:p>
        </p:txBody>
      </p:sp>
      <p:sp>
        <p:nvSpPr>
          <p:cNvPr id="118787" name="Rectangle 2"/>
          <p:cNvSpPr>
            <a:spLocks noGrp="1" noRot="1" noChangeAspect="1" noChangeArrowheads="1" noTextEdit="1"/>
          </p:cNvSpPr>
          <p:nvPr>
            <p:ph type="sldImg"/>
          </p:nvPr>
        </p:nvSpPr>
        <p:spPr>
          <a:xfrm>
            <a:off x="1143000" y="685800"/>
            <a:ext cx="4573588" cy="3429000"/>
          </a:xfrm>
          <a:ln/>
        </p:spPr>
      </p:sp>
      <p:sp>
        <p:nvSpPr>
          <p:cNvPr id="118788" name="Rectangle 3"/>
          <p:cNvSpPr>
            <a:spLocks noGrp="1" noChangeArrowheads="1"/>
          </p:cNvSpPr>
          <p:nvPr>
            <p:ph type="body" idx="1"/>
          </p:nvPr>
        </p:nvSpPr>
        <p:spPr>
          <a:xfrm>
            <a:off x="686123" y="4343990"/>
            <a:ext cx="5485756" cy="4114505"/>
          </a:xfrm>
          <a:noFill/>
          <a:ln/>
        </p:spPr>
        <p:txBody>
          <a:bodyPr/>
          <a:lstStyle/>
          <a:p>
            <a:endParaRPr lang="en-US"/>
          </a:p>
        </p:txBody>
      </p:sp>
    </p:spTree>
    <p:extLst>
      <p:ext uri="{BB962C8B-B14F-4D97-AF65-F5344CB8AC3E}">
        <p14:creationId xmlns:p14="http://schemas.microsoft.com/office/powerpoint/2010/main" val="1073754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651F9AD-8C16-4B93-97EA-289FE147E713}" type="datetime1">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D03F40-AFBD-473F-A578-9D5FDA250904}" type="datetime1">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ACFA41B-73D0-4429-88DA-4253877C8B1E}" type="datetime1">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re. Image de la bibliothèque et texte">
    <p:spTree>
      <p:nvGrpSpPr>
        <p:cNvPr id="1" name=""/>
        <p:cNvGrpSpPr/>
        <p:nvPr/>
      </p:nvGrpSpPr>
      <p:grpSpPr>
        <a:xfrm>
          <a:off x="0" y="0"/>
          <a:ext cx="0" cy="0"/>
          <a:chOff x="0" y="0"/>
          <a:chExt cx="0" cy="0"/>
        </a:xfrm>
      </p:grpSpPr>
      <p:sp>
        <p:nvSpPr>
          <p:cNvPr id="2" name="Titre 1"/>
          <p:cNvSpPr>
            <a:spLocks noGrp="1"/>
          </p:cNvSpPr>
          <p:nvPr>
            <p:ph type="title"/>
          </p:nvPr>
        </p:nvSpPr>
        <p:spPr>
          <a:xfrm>
            <a:off x="457200" y="381000"/>
            <a:ext cx="8229600" cy="1371600"/>
          </a:xfrm>
        </p:spPr>
        <p:txBody>
          <a:bodyPr/>
          <a:lstStyle/>
          <a:p>
            <a:r>
              <a:rPr lang="fr-FR"/>
              <a:t>Cliquez pour modifier le style du titre</a:t>
            </a:r>
          </a:p>
        </p:txBody>
      </p:sp>
      <p:sp>
        <p:nvSpPr>
          <p:cNvPr id="3" name="Espace réservé de l'image de la bibliothèque 2"/>
          <p:cNvSpPr>
            <a:spLocks noGrp="1"/>
          </p:cNvSpPr>
          <p:nvPr>
            <p:ph type="clipArt" sz="half" idx="1"/>
          </p:nvPr>
        </p:nvSpPr>
        <p:spPr>
          <a:xfrm>
            <a:off x="457200" y="1981200"/>
            <a:ext cx="4038600" cy="4114800"/>
          </a:xfrm>
        </p:spPr>
        <p:txBody>
          <a:bodyPr/>
          <a:lstStyle/>
          <a:p>
            <a:pPr lvl="0"/>
            <a:endParaRPr lang="fr-FR" noProof="0"/>
          </a:p>
        </p:txBody>
      </p:sp>
      <p:sp>
        <p:nvSpPr>
          <p:cNvPr id="4" name="Espace réservé du texte 3"/>
          <p:cNvSpPr>
            <a:spLocks noGrp="1"/>
          </p:cNvSpPr>
          <p:nvPr>
            <p:ph type="body" sz="half" idx="2"/>
          </p:nvPr>
        </p:nvSpPr>
        <p:spPr>
          <a:xfrm>
            <a:off x="4648200" y="1981200"/>
            <a:ext cx="40386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fld id="{266A1731-50CE-4772-8D72-FE26E0AB5004}" type="datetime1">
              <a:rPr lang="fr-FR" smtClean="0"/>
              <a:t>14/09/2021</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80659239-3E80-432F-A5D7-4C527F212EBD}"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14A18DC-DC29-421A-BC30-95EE24A8E521}" type="datetime1">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CDFE01B-F5BD-4CFA-AC6C-4B8A539A7467}" type="datetime1">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1A68C49-0767-49C3-818C-F88337BC01DA}" type="datetime1">
              <a:rPr lang="fr-FR" smtClean="0"/>
              <a:t>14/09/2021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3337625-544D-4984-B1AD-0962DC29A06F}" type="datetime1">
              <a:rPr lang="fr-FR" smtClean="0"/>
              <a:t>14/09/2021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89874B8-B483-4041-BA66-FA5977C148B2}" type="datetime1">
              <a:rPr lang="fr-FR" smtClean="0"/>
              <a:t>14/09/2021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F4FCA6F-0649-41FD-81F3-85336C69CA33}" type="datetime1">
              <a:rPr lang="fr-FR" smtClean="0"/>
              <a:t>14/09/2021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6F7CE54-1E19-4FA7-81F9-9876CF850CAA}" type="datetime1">
              <a:rPr lang="fr-FR" smtClean="0"/>
              <a:t>14/09/2021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E177FC9-6B35-42DE-B31F-A590D7C6231F}" type="datetime1">
              <a:rPr lang="fr-FR" smtClean="0"/>
              <a:t>14/09/2021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54E86A-88DB-4B42-9A17-D04223CD2EA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C936BC-18AB-48D6-9B17-318894BFC19F}" type="datetime1">
              <a:rPr lang="fr-FR" smtClean="0"/>
              <a:t>14/09/2021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4E86A-88DB-4B42-9A17-D04223CD2EA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3"/>
          <p:cNvSpPr>
            <a:spLocks noGrp="1" noChangeArrowheads="1"/>
          </p:cNvSpPr>
          <p:nvPr>
            <p:ph type="subTitle" idx="1"/>
          </p:nvPr>
        </p:nvSpPr>
        <p:spPr>
          <a:xfrm>
            <a:off x="1403648" y="1844824"/>
            <a:ext cx="6400800" cy="1862138"/>
          </a:xfrm>
        </p:spPr>
        <p:txBody>
          <a:bodyPr>
            <a:normAutofit fontScale="77500" lnSpcReduction="20000"/>
          </a:bodyPr>
          <a:lstStyle/>
          <a:p>
            <a:pPr eaLnBrk="1" hangingPunct="1">
              <a:defRPr/>
            </a:pPr>
            <a:endParaRPr lang="fr-FR" sz="4400" b="1" dirty="0">
              <a:solidFill>
                <a:srgbClr val="002060"/>
              </a:solidFill>
            </a:endParaRPr>
          </a:p>
          <a:p>
            <a:pPr eaLnBrk="1" hangingPunct="1">
              <a:defRPr/>
            </a:pPr>
            <a:r>
              <a:rPr lang="fr-FR" sz="6000" b="1" dirty="0">
                <a:solidFill>
                  <a:srgbClr val="002060"/>
                </a:solidFill>
              </a:rPr>
              <a:t>PLANIFICATION DES ACTIVITES DE SR/PF </a:t>
            </a:r>
          </a:p>
        </p:txBody>
      </p:sp>
      <p:sp>
        <p:nvSpPr>
          <p:cNvPr id="3076" name="Rectangle 4"/>
          <p:cNvSpPr>
            <a:spLocks noChangeArrowheads="1"/>
          </p:cNvSpPr>
          <p:nvPr/>
        </p:nvSpPr>
        <p:spPr bwMode="auto">
          <a:xfrm>
            <a:off x="1259632" y="3990194"/>
            <a:ext cx="6840760" cy="1449379"/>
          </a:xfrm>
          <a:prstGeom prst="rect">
            <a:avLst/>
          </a:prstGeom>
          <a:noFill/>
          <a:ln w="9525">
            <a:noFill/>
            <a:miter lim="800000"/>
            <a:headEnd/>
            <a:tailEnd/>
          </a:ln>
        </p:spPr>
        <p:txBody>
          <a:bodyPr/>
          <a:lstStyle/>
          <a:p>
            <a:pPr algn="ctr">
              <a:spcBef>
                <a:spcPct val="20000"/>
              </a:spcBef>
              <a:buClr>
                <a:schemeClr val="hlink"/>
              </a:buClr>
              <a:buSzPct val="65000"/>
            </a:pPr>
            <a:endParaRPr lang="fr-FR" sz="1600" b="1" dirty="0">
              <a:latin typeface="Tahoma" charset="0"/>
            </a:endParaRPr>
          </a:p>
          <a:p>
            <a:pPr algn="ctr">
              <a:spcBef>
                <a:spcPct val="20000"/>
              </a:spcBef>
              <a:buClr>
                <a:schemeClr val="hlink"/>
              </a:buClr>
              <a:buSzPct val="65000"/>
              <a:buFont typeface="Wingdings" pitchFamily="2" charset="2"/>
              <a:buNone/>
            </a:pPr>
            <a:endParaRPr lang="fr-FR" sz="3200" b="1" u="sng" dirty="0">
              <a:solidFill>
                <a:schemeClr val="tx2">
                  <a:lumMod val="60000"/>
                  <a:lumOff val="40000"/>
                </a:schemeClr>
              </a:solidFill>
              <a:latin typeface="Tahoma"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28625" y="2714625"/>
            <a:ext cx="8351838" cy="156210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1. IDENTIFICATION DES PROBLEMES DE SANTE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pied de page 4"/>
          <p:cNvSpPr>
            <a:spLocks noGrp="1"/>
          </p:cNvSpPr>
          <p:nvPr>
            <p:ph type="ftr" sz="quarter" idx="11"/>
          </p:nvPr>
        </p:nvSpPr>
        <p:spPr>
          <a:xfrm>
            <a:off x="1500188" y="6429375"/>
            <a:ext cx="6572250" cy="292100"/>
          </a:xfrm>
        </p:spPr>
        <p:txBody>
          <a:bodyPr/>
          <a:lstStyle/>
          <a:p>
            <a:pPr>
              <a:defRPr/>
            </a:pPr>
            <a:endParaRPr lang="fr-FR" dirty="0"/>
          </a:p>
        </p:txBody>
      </p:sp>
      <p:sp>
        <p:nvSpPr>
          <p:cNvPr id="10" name="Espace réservé du numéro de diapositive 5"/>
          <p:cNvSpPr>
            <a:spLocks noGrp="1"/>
          </p:cNvSpPr>
          <p:nvPr>
            <p:ph type="sldNum" sz="quarter" idx="12"/>
          </p:nvPr>
        </p:nvSpPr>
        <p:spPr/>
        <p:txBody>
          <a:bodyPr/>
          <a:lstStyle/>
          <a:p>
            <a:pPr>
              <a:defRPr/>
            </a:pPr>
            <a:fld id="{3DF6B553-F3F6-440A-882D-A74970A63F48}" type="slidenum">
              <a:rPr lang="fr-FR"/>
              <a:pPr>
                <a:defRPr/>
              </a:pPr>
              <a:t>11</a:t>
            </a:fld>
            <a:endParaRPr lang="fr-FR"/>
          </a:p>
        </p:txBody>
      </p:sp>
      <p:sp>
        <p:nvSpPr>
          <p:cNvPr id="17412" name="Rectangle 2"/>
          <p:cNvSpPr>
            <a:spLocks noChangeArrowheads="1"/>
          </p:cNvSpPr>
          <p:nvPr/>
        </p:nvSpPr>
        <p:spPr bwMode="auto">
          <a:xfrm>
            <a:off x="457200" y="228600"/>
            <a:ext cx="8305800" cy="762000"/>
          </a:xfrm>
          <a:prstGeom prst="rect">
            <a:avLst/>
          </a:prstGeom>
          <a:noFill/>
          <a:ln w="9525">
            <a:noFill/>
            <a:miter lim="800000"/>
            <a:headEnd/>
            <a:tailEnd/>
          </a:ln>
        </p:spPr>
        <p:txBody>
          <a:bodyPr anchor="ctr"/>
          <a:lstStyle/>
          <a:p>
            <a:pPr algn="ctr"/>
            <a:r>
              <a:rPr lang="fr-FR" sz="3600" dirty="0">
                <a:solidFill>
                  <a:srgbClr val="FF0000"/>
                </a:solidFill>
                <a:latin typeface="Impact" pitchFamily="34" charset="0"/>
              </a:rPr>
              <a:t>GENERALITES</a:t>
            </a:r>
          </a:p>
        </p:txBody>
      </p:sp>
      <p:sp>
        <p:nvSpPr>
          <p:cNvPr id="40967" name="Text Box 7"/>
          <p:cNvSpPr txBox="1">
            <a:spLocks noChangeArrowheads="1"/>
          </p:cNvSpPr>
          <p:nvPr/>
        </p:nvSpPr>
        <p:spPr bwMode="ltGray">
          <a:xfrm>
            <a:off x="2428875" y="1143000"/>
            <a:ext cx="6324600" cy="2246313"/>
          </a:xfrm>
          <a:prstGeom prst="rect">
            <a:avLst/>
          </a:prstGeom>
          <a:solidFill>
            <a:srgbClr val="FFCC6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66"/>
            </a:extrusionClr>
          </a:sp3d>
        </p:spPr>
        <p:txBody>
          <a:bodyPr>
            <a:spAutoFit/>
            <a:flatTx/>
          </a:bodyPr>
          <a:lstStyle/>
          <a:p>
            <a:pPr>
              <a:spcBef>
                <a:spcPct val="50000"/>
              </a:spcBef>
              <a:defRPr/>
            </a:pPr>
            <a:r>
              <a:rPr lang="fr-FR" sz="2800" dirty="0">
                <a:solidFill>
                  <a:schemeClr val="bg2"/>
                </a:solidFill>
                <a:latin typeface="Arial Unicode MS" pitchFamily="34" charset="-128"/>
              </a:rPr>
              <a:t>  </a:t>
            </a:r>
            <a:r>
              <a:rPr lang="fr-FR" sz="2800" i="1" dirty="0">
                <a:effectLst>
                  <a:outerShdw blurRad="38100" dist="38100" dir="2700000" algn="tl">
                    <a:srgbClr val="000000">
                      <a:alpha val="43137"/>
                    </a:srgbClr>
                  </a:outerShdw>
                </a:effectLst>
                <a:latin typeface="Impact" pitchFamily="34" charset="0"/>
              </a:rPr>
              <a:t>Il y a problème, lorsqu’une situation vécue (constatation, fait) est comparée à une situation souhaitée (idéale) en y apportant un jugement, une opinion peu favorable à la situation réelle</a:t>
            </a:r>
            <a:r>
              <a:rPr lang="fr-FR" sz="2800" dirty="0">
                <a:effectLst>
                  <a:outerShdw blurRad="38100" dist="38100" dir="2700000" algn="tl">
                    <a:srgbClr val="000000">
                      <a:alpha val="43137"/>
                    </a:srgbClr>
                  </a:outerShdw>
                </a:effectLst>
                <a:latin typeface="Impact" pitchFamily="34" charset="0"/>
              </a:rPr>
              <a:t> ; </a:t>
            </a:r>
          </a:p>
        </p:txBody>
      </p:sp>
      <p:sp>
        <p:nvSpPr>
          <p:cNvPr id="40968" name="Text Box 8"/>
          <p:cNvSpPr txBox="1">
            <a:spLocks noChangeArrowheads="1"/>
          </p:cNvSpPr>
          <p:nvPr/>
        </p:nvSpPr>
        <p:spPr bwMode="ltGray">
          <a:xfrm>
            <a:off x="2000250" y="3571875"/>
            <a:ext cx="6985000" cy="1368425"/>
          </a:xfrm>
          <a:prstGeom prst="rect">
            <a:avLst/>
          </a:prstGeom>
          <a:solidFill>
            <a:srgbClr val="FFFF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FF00"/>
            </a:extrusionClr>
          </a:sp3d>
        </p:spPr>
        <p:txBody>
          <a:bodyPr>
            <a:spAutoFit/>
            <a:flatTx/>
          </a:bodyPr>
          <a:lstStyle/>
          <a:p>
            <a:pPr algn="ctr">
              <a:spcBef>
                <a:spcPct val="50000"/>
              </a:spcBef>
            </a:pPr>
            <a:r>
              <a:rPr lang="fr-FR" sz="2000" b="1" u="sng">
                <a:solidFill>
                  <a:srgbClr val="000000"/>
                </a:solidFill>
                <a:latin typeface="Arial Unicode MS" pitchFamily="34" charset="-128"/>
                <a:cs typeface="Times New Roman" pitchFamily="18" charset="0"/>
              </a:rPr>
              <a:t>Observation</a:t>
            </a:r>
            <a:r>
              <a:rPr lang="fr-FR" sz="2000" b="1">
                <a:solidFill>
                  <a:srgbClr val="000000"/>
                </a:solidFill>
                <a:latin typeface="Arial Unicode MS" pitchFamily="34" charset="-128"/>
                <a:cs typeface="Times New Roman" pitchFamily="18" charset="0"/>
              </a:rPr>
              <a:t>	    </a:t>
            </a:r>
            <a:r>
              <a:rPr lang="fr-FR" sz="2000" b="1" u="sng">
                <a:solidFill>
                  <a:srgbClr val="000000"/>
                </a:solidFill>
                <a:latin typeface="Arial Unicode MS" pitchFamily="34" charset="-128"/>
                <a:cs typeface="Times New Roman" pitchFamily="18" charset="0"/>
              </a:rPr>
              <a:t>Comparaison</a:t>
            </a:r>
            <a:r>
              <a:rPr lang="fr-FR" sz="2000" b="1">
                <a:solidFill>
                  <a:srgbClr val="000000"/>
                </a:solidFill>
                <a:latin typeface="Arial Unicode MS" pitchFamily="34" charset="-128"/>
                <a:cs typeface="Times New Roman" pitchFamily="18" charset="0"/>
              </a:rPr>
              <a:t>		</a:t>
            </a:r>
            <a:r>
              <a:rPr lang="fr-FR" sz="2000" b="1" u="sng">
                <a:solidFill>
                  <a:srgbClr val="000000"/>
                </a:solidFill>
                <a:latin typeface="Arial Unicode MS" pitchFamily="34" charset="-128"/>
                <a:cs typeface="Times New Roman" pitchFamily="18" charset="0"/>
              </a:rPr>
              <a:t>Jugement</a:t>
            </a:r>
            <a:endParaRPr lang="fr-FR" sz="2000">
              <a:solidFill>
                <a:srgbClr val="000000"/>
              </a:solidFill>
              <a:latin typeface="Arial Unicode MS" pitchFamily="34" charset="-128"/>
              <a:cs typeface="Times New Roman" pitchFamily="18" charset="0"/>
            </a:endParaRPr>
          </a:p>
          <a:p>
            <a:pPr>
              <a:spcBef>
                <a:spcPct val="50000"/>
              </a:spcBef>
            </a:pPr>
            <a:r>
              <a:rPr lang="fr-FR" sz="1000">
                <a:solidFill>
                  <a:srgbClr val="000000"/>
                </a:solidFill>
                <a:latin typeface="Arial Unicode MS" pitchFamily="34" charset="-128"/>
                <a:cs typeface="Times New Roman" pitchFamily="18" charset="0"/>
              </a:rPr>
              <a:t>				                           </a:t>
            </a:r>
            <a:r>
              <a:rPr lang="fr-FR" sz="1200" b="1">
                <a:solidFill>
                  <a:srgbClr val="000000"/>
                </a:solidFill>
                <a:latin typeface="Arial Unicode MS" pitchFamily="34" charset="-128"/>
                <a:cs typeface="Times New Roman" pitchFamily="18" charset="0"/>
              </a:rPr>
              <a:t>Problèmes (si inadéquation)</a:t>
            </a:r>
          </a:p>
          <a:p>
            <a:pPr>
              <a:spcBef>
                <a:spcPct val="50000"/>
              </a:spcBef>
            </a:pPr>
            <a:r>
              <a:rPr lang="fr-FR" sz="1400" b="1">
                <a:solidFill>
                  <a:srgbClr val="000000"/>
                </a:solidFill>
                <a:latin typeface="Arial Unicode MS" pitchFamily="34" charset="-128"/>
                <a:cs typeface="Times New Roman" pitchFamily="18" charset="0"/>
              </a:rPr>
              <a:t>     </a:t>
            </a:r>
            <a:r>
              <a:rPr lang="fr-FR" sz="1800" b="1">
                <a:solidFill>
                  <a:srgbClr val="000000"/>
                </a:solidFill>
                <a:latin typeface="Arial Unicode MS" pitchFamily="34" charset="-128"/>
                <a:cs typeface="Times New Roman" pitchFamily="18" charset="0"/>
              </a:rPr>
              <a:t>Situation vécue --------  Situation idéale ------</a:t>
            </a:r>
          </a:p>
          <a:p>
            <a:pPr>
              <a:spcBef>
                <a:spcPct val="50000"/>
              </a:spcBef>
            </a:pPr>
            <a:r>
              <a:rPr lang="fr-FR" sz="1000">
                <a:solidFill>
                  <a:srgbClr val="000000"/>
                </a:solidFill>
                <a:latin typeface="Arial Unicode MS" pitchFamily="34" charset="-128"/>
                <a:cs typeface="Times New Roman" pitchFamily="18" charset="0"/>
              </a:rPr>
              <a:t>				                    </a:t>
            </a:r>
            <a:r>
              <a:rPr lang="fr-FR" sz="1200" b="1">
                <a:solidFill>
                  <a:srgbClr val="000000"/>
                </a:solidFill>
                <a:latin typeface="Arial Unicode MS" pitchFamily="34" charset="-128"/>
                <a:cs typeface="Times New Roman" pitchFamily="18" charset="0"/>
              </a:rPr>
              <a:t>Pas de problèmes (si concordance</a:t>
            </a:r>
            <a:r>
              <a:rPr lang="fr-FR" sz="1000">
                <a:solidFill>
                  <a:srgbClr val="000000"/>
                </a:solidFill>
                <a:latin typeface="Arial Unicode MS" pitchFamily="34" charset="-128"/>
                <a:cs typeface="Times New Roman" pitchFamily="18" charset="0"/>
              </a:rPr>
              <a:t>)</a:t>
            </a:r>
          </a:p>
        </p:txBody>
      </p:sp>
      <p:sp>
        <p:nvSpPr>
          <p:cNvPr id="40971" name="Text Box 11"/>
          <p:cNvSpPr txBox="1">
            <a:spLocks noChangeArrowheads="1"/>
          </p:cNvSpPr>
          <p:nvPr/>
        </p:nvSpPr>
        <p:spPr bwMode="ltGray">
          <a:xfrm>
            <a:off x="142875" y="3571875"/>
            <a:ext cx="1835150" cy="1146175"/>
          </a:xfrm>
          <a:prstGeom prst="rect">
            <a:avLst/>
          </a:prstGeom>
          <a:solidFill>
            <a:srgbClr val="00FF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00FF00"/>
            </a:extrusionClr>
          </a:sp3d>
        </p:spPr>
        <p:txBody>
          <a:bodyPr>
            <a:spAutoFit/>
            <a:flatTx/>
          </a:bodyPr>
          <a:lstStyle/>
          <a:p>
            <a:pPr algn="ctr">
              <a:spcBef>
                <a:spcPct val="50000"/>
              </a:spcBef>
            </a:pPr>
            <a:r>
              <a:rPr lang="fr-FR" sz="2000">
                <a:latin typeface="Impact" pitchFamily="34" charset="0"/>
              </a:rPr>
              <a:t>Interprétation schématique d’un problème</a:t>
            </a:r>
            <a:r>
              <a:rPr lang="fr-FR">
                <a:latin typeface="Impact" pitchFamily="34" charset="0"/>
              </a:rPr>
              <a:t>  </a:t>
            </a:r>
            <a:endParaRPr lang="fr-FR" sz="2000">
              <a:latin typeface="Impact" pitchFamily="34" charset="0"/>
            </a:endParaRPr>
          </a:p>
          <a:p>
            <a:pPr algn="ctr">
              <a:spcBef>
                <a:spcPct val="50000"/>
              </a:spcBef>
            </a:pPr>
            <a:endParaRPr lang="fr-FR" sz="300">
              <a:solidFill>
                <a:schemeClr val="bg2"/>
              </a:solidFill>
              <a:latin typeface="Impact" pitchFamily="34" charset="0"/>
            </a:endParaRPr>
          </a:p>
        </p:txBody>
      </p:sp>
      <p:sp>
        <p:nvSpPr>
          <p:cNvPr id="40972" name="Text Box 12"/>
          <p:cNvSpPr txBox="1">
            <a:spLocks noChangeArrowheads="1"/>
          </p:cNvSpPr>
          <p:nvPr/>
        </p:nvSpPr>
        <p:spPr bwMode="ltGray">
          <a:xfrm>
            <a:off x="142875" y="1143000"/>
            <a:ext cx="2286000" cy="830263"/>
          </a:xfrm>
          <a:prstGeom prst="rect">
            <a:avLst/>
          </a:prstGeom>
          <a:solidFill>
            <a:srgbClr val="00FF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00FFFF"/>
            </a:extrusionClr>
          </a:sp3d>
        </p:spPr>
        <p:txBody>
          <a:bodyPr>
            <a:spAutoFit/>
            <a:flatTx/>
          </a:bodyPr>
          <a:lstStyle/>
          <a:p>
            <a:pPr algn="ctr">
              <a:spcBef>
                <a:spcPct val="50000"/>
              </a:spcBef>
              <a:defRPr/>
            </a:pPr>
            <a:r>
              <a:rPr lang="fr-FR" dirty="0">
                <a:effectLst>
                  <a:outerShdw blurRad="38100" dist="38100" dir="2700000" algn="tl">
                    <a:srgbClr val="000000">
                      <a:alpha val="43137"/>
                    </a:srgbClr>
                  </a:outerShdw>
                </a:effectLst>
                <a:latin typeface="Impact" pitchFamily="34" charset="0"/>
              </a:rPr>
              <a:t>Notion de problème  </a:t>
            </a:r>
          </a:p>
        </p:txBody>
      </p:sp>
      <p:sp>
        <p:nvSpPr>
          <p:cNvPr id="17417" name="Line 14"/>
          <p:cNvSpPr>
            <a:spLocks noChangeShapeType="1"/>
          </p:cNvSpPr>
          <p:nvPr/>
        </p:nvSpPr>
        <p:spPr bwMode="auto">
          <a:xfrm flipV="1">
            <a:off x="6786563" y="4357688"/>
            <a:ext cx="863600" cy="144462"/>
          </a:xfrm>
          <a:prstGeom prst="line">
            <a:avLst/>
          </a:prstGeom>
          <a:noFill/>
          <a:ln w="9525">
            <a:solidFill>
              <a:srgbClr val="000000"/>
            </a:solidFill>
            <a:round/>
            <a:headEnd/>
            <a:tailEnd type="triangle" w="med" len="med"/>
          </a:ln>
        </p:spPr>
        <p:txBody>
          <a:bodyPr/>
          <a:lstStyle/>
          <a:p>
            <a:endParaRPr lang="fr-FR"/>
          </a:p>
        </p:txBody>
      </p:sp>
      <p:sp>
        <p:nvSpPr>
          <p:cNvPr id="17418" name="Line 15"/>
          <p:cNvSpPr>
            <a:spLocks noChangeShapeType="1"/>
          </p:cNvSpPr>
          <p:nvPr/>
        </p:nvSpPr>
        <p:spPr bwMode="auto">
          <a:xfrm>
            <a:off x="6786563" y="4500563"/>
            <a:ext cx="936625" cy="142875"/>
          </a:xfrm>
          <a:prstGeom prst="line">
            <a:avLst/>
          </a:prstGeom>
          <a:noFill/>
          <a:ln w="9525">
            <a:solidFill>
              <a:srgbClr val="000000"/>
            </a:solidFill>
            <a:round/>
            <a:headEnd/>
            <a:tailEnd type="triangle" w="med" len="med"/>
          </a:ln>
        </p:spPr>
        <p:txBody>
          <a:bodyPr/>
          <a:lstStyle/>
          <a:p>
            <a:endParaRPr lang="fr-FR"/>
          </a:p>
        </p:txBody>
      </p:sp>
      <p:sp>
        <p:nvSpPr>
          <p:cNvPr id="11" name="Text Box 12"/>
          <p:cNvSpPr txBox="1">
            <a:spLocks noChangeArrowheads="1"/>
          </p:cNvSpPr>
          <p:nvPr/>
        </p:nvSpPr>
        <p:spPr bwMode="ltGray">
          <a:xfrm>
            <a:off x="214282" y="5143512"/>
            <a:ext cx="1785950" cy="830997"/>
          </a:xfrm>
          <a:prstGeom prst="rect">
            <a:avLst/>
          </a:prstGeom>
          <a:ln>
            <a:headEnd/>
            <a:tailEnd/>
          </a:ln>
          <a:effectLst>
            <a:glow rad="228600">
              <a:schemeClr val="accent1">
                <a:satMod val="175000"/>
                <a:alpha val="40000"/>
              </a:schemeClr>
            </a:glow>
            <a:outerShdw blurRad="40000" dist="20000" dir="5400000" rotWithShape="0">
              <a:srgbClr val="000000">
                <a:alpha val="38000"/>
              </a:srgb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spAutoFit/>
            <a:flatTx/>
          </a:bodyPr>
          <a:lstStyle/>
          <a:p>
            <a:pPr algn="ctr">
              <a:spcBef>
                <a:spcPct val="50000"/>
              </a:spcBef>
              <a:defRPr/>
            </a:pPr>
            <a:r>
              <a:rPr lang="fr-FR" dirty="0">
                <a:effectLst>
                  <a:outerShdw blurRad="38100" dist="38100" dir="2700000" algn="tl">
                    <a:srgbClr val="000000">
                      <a:alpha val="43137"/>
                    </a:srgbClr>
                  </a:outerShdw>
                </a:effectLst>
                <a:latin typeface="Impact" pitchFamily="34" charset="0"/>
              </a:rPr>
              <a:t>problème de santé  </a:t>
            </a:r>
          </a:p>
        </p:txBody>
      </p:sp>
      <p:sp>
        <p:nvSpPr>
          <p:cNvPr id="12" name="Text Box 8"/>
          <p:cNvSpPr txBox="1">
            <a:spLocks noChangeArrowheads="1"/>
          </p:cNvSpPr>
          <p:nvPr/>
        </p:nvSpPr>
        <p:spPr bwMode="ltGray">
          <a:xfrm>
            <a:off x="2000250" y="5072063"/>
            <a:ext cx="6985000" cy="157003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flatTx/>
          </a:bodyPr>
          <a:lstStyle/>
          <a:p>
            <a:pPr>
              <a:spcBef>
                <a:spcPct val="50000"/>
              </a:spcBef>
              <a:defRPr/>
            </a:pPr>
            <a:r>
              <a:rPr lang="fr-FR" dirty="0">
                <a:solidFill>
                  <a:srgbClr val="000000"/>
                </a:solidFill>
                <a:latin typeface="Impact" pitchFamily="34" charset="0"/>
                <a:cs typeface="Times New Roman" pitchFamily="18" charset="0"/>
              </a:rPr>
              <a:t>Le problème de santé est défini comme les conséquences d’un processus perturbant l’état de santé de base et provoquant un mal-être individuel et/ou collectif.  </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71"/>
                                        </p:tgtEl>
                                        <p:attrNameLst>
                                          <p:attrName>style.visibility</p:attrName>
                                        </p:attrNameLst>
                                      </p:cBhvr>
                                      <p:to>
                                        <p:strVal val="visible"/>
                                      </p:to>
                                    </p:set>
                                    <p:anim calcmode="lin" valueType="num">
                                      <p:cBhvr additive="base">
                                        <p:cTn id="7" dur="500" fill="hold"/>
                                        <p:tgtEl>
                                          <p:spTgt spid="40971"/>
                                        </p:tgtEl>
                                        <p:attrNameLst>
                                          <p:attrName>ppt_x</p:attrName>
                                        </p:attrNameLst>
                                      </p:cBhvr>
                                      <p:tavLst>
                                        <p:tav tm="0">
                                          <p:val>
                                            <p:strVal val="0-#ppt_w/2"/>
                                          </p:val>
                                        </p:tav>
                                        <p:tav tm="100000">
                                          <p:val>
                                            <p:strVal val="#ppt_x"/>
                                          </p:val>
                                        </p:tav>
                                      </p:tavLst>
                                    </p:anim>
                                    <p:anim calcmode="lin" valueType="num">
                                      <p:cBhvr additive="base">
                                        <p:cTn id="8" dur="500" fill="hold"/>
                                        <p:tgtEl>
                                          <p:spTgt spid="4097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40972"/>
                                        </p:tgtEl>
                                        <p:attrNameLst>
                                          <p:attrName>style.visibility</p:attrName>
                                        </p:attrNameLst>
                                      </p:cBhvr>
                                      <p:to>
                                        <p:strVal val="visible"/>
                                      </p:to>
                                    </p:set>
                                    <p:anim calcmode="lin" valueType="num">
                                      <p:cBhvr>
                                        <p:cTn id="13" dur="1000" fill="hold"/>
                                        <p:tgtEl>
                                          <p:spTgt spid="40972"/>
                                        </p:tgtEl>
                                        <p:attrNameLst>
                                          <p:attrName>ppt_w</p:attrName>
                                        </p:attrNameLst>
                                      </p:cBhvr>
                                      <p:tavLst>
                                        <p:tav tm="0">
                                          <p:val>
                                            <p:fltVal val="0"/>
                                          </p:val>
                                        </p:tav>
                                        <p:tav tm="100000">
                                          <p:val>
                                            <p:strVal val="#ppt_w"/>
                                          </p:val>
                                        </p:tav>
                                      </p:tavLst>
                                    </p:anim>
                                    <p:anim calcmode="lin" valueType="num">
                                      <p:cBhvr>
                                        <p:cTn id="14" dur="1000" fill="hold"/>
                                        <p:tgtEl>
                                          <p:spTgt spid="40972"/>
                                        </p:tgtEl>
                                        <p:attrNameLst>
                                          <p:attrName>ppt_h</p:attrName>
                                        </p:attrNameLst>
                                      </p:cBhvr>
                                      <p:tavLst>
                                        <p:tav tm="0">
                                          <p:val>
                                            <p:fltVal val="0"/>
                                          </p:val>
                                        </p:tav>
                                        <p:tav tm="100000">
                                          <p:val>
                                            <p:strVal val="#ppt_h"/>
                                          </p:val>
                                        </p:tav>
                                      </p:tavLst>
                                    </p:anim>
                                    <p:anim calcmode="lin" valueType="num">
                                      <p:cBhvr>
                                        <p:cTn id="15" dur="1000" fill="hold"/>
                                        <p:tgtEl>
                                          <p:spTgt spid="40972"/>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4097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40967"/>
                                        </p:tgtEl>
                                        <p:attrNameLst>
                                          <p:attrName>style.visibility</p:attrName>
                                        </p:attrNameLst>
                                      </p:cBhvr>
                                      <p:to>
                                        <p:strVal val="visible"/>
                                      </p:to>
                                    </p:set>
                                    <p:animEffect transition="in" filter="box(in)">
                                      <p:cBhvr>
                                        <p:cTn id="21" dur="500"/>
                                        <p:tgtEl>
                                          <p:spTgt spid="40967"/>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40968"/>
                                        </p:tgtEl>
                                        <p:attrNameLst>
                                          <p:attrName>style.visibility</p:attrName>
                                        </p:attrNameLst>
                                      </p:cBhvr>
                                      <p:to>
                                        <p:strVal val="visible"/>
                                      </p:to>
                                    </p:set>
                                    <p:animEffect transition="in" filter="box(in)">
                                      <p:cBhvr>
                                        <p:cTn id="26" dur="500"/>
                                        <p:tgtEl>
                                          <p:spTgt spid="40968"/>
                                        </p:tgtEl>
                                      </p:cBhvr>
                                    </p:animEffect>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1000" fill="hold"/>
                                        <p:tgtEl>
                                          <p:spTgt spid="11"/>
                                        </p:tgtEl>
                                        <p:attrNameLst>
                                          <p:attrName>ppt_w</p:attrName>
                                        </p:attrNameLst>
                                      </p:cBhvr>
                                      <p:tavLst>
                                        <p:tav tm="0">
                                          <p:val>
                                            <p:fltVal val="0"/>
                                          </p:val>
                                        </p:tav>
                                        <p:tav tm="100000">
                                          <p:val>
                                            <p:strVal val="#ppt_w"/>
                                          </p:val>
                                        </p:tav>
                                      </p:tavLst>
                                    </p:anim>
                                    <p:anim calcmode="lin" valueType="num">
                                      <p:cBhvr>
                                        <p:cTn id="32" dur="1000" fill="hold"/>
                                        <p:tgtEl>
                                          <p:spTgt spid="11"/>
                                        </p:tgtEl>
                                        <p:attrNameLst>
                                          <p:attrName>ppt_h</p:attrName>
                                        </p:attrNameLst>
                                      </p:cBhvr>
                                      <p:tavLst>
                                        <p:tav tm="0">
                                          <p:val>
                                            <p:fltVal val="0"/>
                                          </p:val>
                                        </p:tav>
                                        <p:tav tm="100000">
                                          <p:val>
                                            <p:strVal val="#ppt_h"/>
                                          </p:val>
                                        </p:tav>
                                      </p:tavLst>
                                    </p:anim>
                                    <p:anim calcmode="lin" valueType="num">
                                      <p:cBhvr>
                                        <p:cTn id="33"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ox(in)">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7" grpId="0" animBg="1" autoUpdateAnimBg="0"/>
      <p:bldP spid="40968" grpId="0" animBg="1" autoUpdateAnimBg="0"/>
      <p:bldP spid="40971" grpId="0" animBg="1" autoUpdateAnimBg="0"/>
      <p:bldP spid="40972" grpId="0" animBg="1" autoUpdateAnimBg="0"/>
      <p:bldP spid="12"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a:xfrm>
            <a:off x="1928813" y="6429375"/>
            <a:ext cx="5857875" cy="292100"/>
          </a:xfrm>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A82E0D63-4F3B-4D29-A31A-E1E0E690AD0A}" type="slidenum">
              <a:rPr lang="fr-FR"/>
              <a:pPr>
                <a:defRPr/>
              </a:pPr>
              <a:t>12</a:t>
            </a:fld>
            <a:endParaRPr lang="fr-FR"/>
          </a:p>
        </p:txBody>
      </p:sp>
      <p:sp>
        <p:nvSpPr>
          <p:cNvPr id="105475" name="Text Box 3"/>
          <p:cNvSpPr txBox="1">
            <a:spLocks noChangeArrowheads="1"/>
          </p:cNvSpPr>
          <p:nvPr/>
        </p:nvSpPr>
        <p:spPr bwMode="ltGray">
          <a:xfrm>
            <a:off x="428625" y="928688"/>
            <a:ext cx="8429625" cy="5416550"/>
          </a:xfrm>
          <a:prstGeom prst="rect">
            <a:avLst/>
          </a:prstGeom>
          <a:solidFill>
            <a:srgbClr val="00FF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00FFFF"/>
            </a:extrusionClr>
          </a:sp3d>
        </p:spPr>
        <p:txBody>
          <a:bodyPr>
            <a:spAutoFit/>
            <a:flatTx/>
          </a:bodyPr>
          <a:lstStyle/>
          <a:p>
            <a:r>
              <a:rPr lang="fr-FR" sz="1800">
                <a:latin typeface="Impact" pitchFamily="34" charset="0"/>
              </a:rPr>
              <a:t>Le problème de santé introduit les notions de besoins, de demande et d’offre </a:t>
            </a:r>
          </a:p>
          <a:p>
            <a:r>
              <a:rPr lang="fr-FR" sz="2000" u="sng">
                <a:latin typeface="Impact" pitchFamily="34" charset="0"/>
              </a:rPr>
              <a:t> </a:t>
            </a:r>
          </a:p>
          <a:p>
            <a:pPr lvl="1"/>
            <a:r>
              <a:rPr lang="fr-FR" sz="3200" u="sng">
                <a:latin typeface="Impact" pitchFamily="34" charset="0"/>
              </a:rPr>
              <a:t>Besoins</a:t>
            </a:r>
            <a:r>
              <a:rPr lang="fr-FR" sz="3200">
                <a:latin typeface="Impact" pitchFamily="34" charset="0"/>
              </a:rPr>
              <a:t>: </a:t>
            </a:r>
          </a:p>
          <a:p>
            <a:endParaRPr lang="fr-FR" sz="1400">
              <a:latin typeface="Impact" pitchFamily="34" charset="0"/>
            </a:endParaRPr>
          </a:p>
          <a:p>
            <a:pPr lvl="1"/>
            <a:r>
              <a:rPr lang="fr-FR" sz="2000">
                <a:latin typeface="Impact" pitchFamily="34" charset="0"/>
              </a:rPr>
              <a:t>Dans l’absolu, il s’agit du manque partiel ou total d’une chose nécessaire; </a:t>
            </a:r>
            <a:r>
              <a:rPr lang="fr-FR" sz="2000" u="sng">
                <a:solidFill>
                  <a:srgbClr val="FF0000"/>
                </a:solidFill>
                <a:latin typeface="Impact" pitchFamily="34" charset="0"/>
              </a:rPr>
              <a:t>le besoin est donc ce qui est requis pour obtenir la situation souhaitée </a:t>
            </a:r>
            <a:r>
              <a:rPr lang="fr-FR" sz="2000">
                <a:latin typeface="Impact" pitchFamily="34" charset="0"/>
              </a:rPr>
              <a:t>; dans notre cas, les besoins sont définis selon la rationalité des professionnels de santé; Distinguer les besoins ressentis (individu, communauté) et les besoins réels ou diagnostiqués (enquête)</a:t>
            </a:r>
          </a:p>
          <a:p>
            <a:pPr lvl="1"/>
            <a:endParaRPr lang="fr-FR" sz="1800">
              <a:latin typeface="Impact" pitchFamily="34" charset="0"/>
            </a:endParaRPr>
          </a:p>
          <a:p>
            <a:pPr lvl="1"/>
            <a:r>
              <a:rPr lang="fr-FR" sz="3200" u="sng">
                <a:latin typeface="Impact" pitchFamily="34" charset="0"/>
              </a:rPr>
              <a:t>Demande</a:t>
            </a:r>
            <a:r>
              <a:rPr lang="fr-FR" sz="3200">
                <a:latin typeface="Impact" pitchFamily="34" charset="0"/>
              </a:rPr>
              <a:t> :</a:t>
            </a:r>
            <a:r>
              <a:rPr lang="fr-FR">
                <a:latin typeface="Impact" pitchFamily="34" charset="0"/>
              </a:rPr>
              <a:t> </a:t>
            </a:r>
          </a:p>
          <a:p>
            <a:pPr lvl="1"/>
            <a:r>
              <a:rPr lang="fr-FR" sz="2000">
                <a:latin typeface="Impact" pitchFamily="34" charset="0"/>
              </a:rPr>
              <a:t>expression de l’individu ou du groupe du souhait d’être assisté pour soulager une souffrance ;</a:t>
            </a:r>
          </a:p>
          <a:p>
            <a:pPr lvl="1"/>
            <a:endParaRPr lang="fr-FR" sz="2000">
              <a:latin typeface="Impact" pitchFamily="34" charset="0"/>
            </a:endParaRPr>
          </a:p>
          <a:p>
            <a:pPr lvl="1"/>
            <a:r>
              <a:rPr lang="fr-FR" sz="3200" u="sng">
                <a:latin typeface="Impact" pitchFamily="34" charset="0"/>
              </a:rPr>
              <a:t>Offre</a:t>
            </a:r>
            <a:r>
              <a:rPr lang="fr-FR" sz="3200">
                <a:latin typeface="Impact" pitchFamily="34" charset="0"/>
              </a:rPr>
              <a:t> :</a:t>
            </a:r>
            <a:r>
              <a:rPr lang="fr-FR">
                <a:latin typeface="Impact" pitchFamily="34" charset="0"/>
              </a:rPr>
              <a:t> </a:t>
            </a:r>
          </a:p>
          <a:p>
            <a:pPr lvl="1"/>
            <a:r>
              <a:rPr lang="fr-FR" sz="2000">
                <a:latin typeface="Impact" pitchFamily="34" charset="0"/>
              </a:rPr>
              <a:t>ce qui est offert par les professionnels de santé ;</a:t>
            </a:r>
          </a:p>
        </p:txBody>
      </p:sp>
      <p:sp>
        <p:nvSpPr>
          <p:cNvPr id="105476" name="Text Box 4"/>
          <p:cNvSpPr txBox="1">
            <a:spLocks noChangeArrowheads="1"/>
          </p:cNvSpPr>
          <p:nvPr/>
        </p:nvSpPr>
        <p:spPr bwMode="ltGray">
          <a:xfrm>
            <a:off x="642938" y="285750"/>
            <a:ext cx="4745037" cy="461963"/>
          </a:xfrm>
          <a:prstGeom prst="rect">
            <a:avLst/>
          </a:prstGeom>
          <a:solidFill>
            <a:srgbClr val="FF00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FF"/>
            </a:extrusionClr>
          </a:sp3d>
        </p:spPr>
        <p:txBody>
          <a:bodyPr>
            <a:spAutoFit/>
            <a:flatTx/>
          </a:bodyPr>
          <a:lstStyle/>
          <a:p>
            <a:pPr algn="ctr">
              <a:spcBef>
                <a:spcPct val="50000"/>
              </a:spcBef>
            </a:pPr>
            <a:r>
              <a:rPr lang="fr-FR">
                <a:latin typeface="Impact" pitchFamily="34" charset="0"/>
              </a:rPr>
              <a:t>BESOINS, DEMANDE, OFFRE</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5476"/>
                                        </p:tgtEl>
                                        <p:attrNameLst>
                                          <p:attrName>style.visibility</p:attrName>
                                        </p:attrNameLst>
                                      </p:cBhvr>
                                      <p:to>
                                        <p:strVal val="visible"/>
                                      </p:to>
                                    </p:set>
                                    <p:anim calcmode="lin" valueType="num">
                                      <p:cBhvr>
                                        <p:cTn id="7" dur="1000" fill="hold"/>
                                        <p:tgtEl>
                                          <p:spTgt spid="105476"/>
                                        </p:tgtEl>
                                        <p:attrNameLst>
                                          <p:attrName>ppt_w</p:attrName>
                                        </p:attrNameLst>
                                      </p:cBhvr>
                                      <p:tavLst>
                                        <p:tav tm="0">
                                          <p:val>
                                            <p:fltVal val="0"/>
                                          </p:val>
                                        </p:tav>
                                        <p:tav tm="100000">
                                          <p:val>
                                            <p:strVal val="#ppt_w"/>
                                          </p:val>
                                        </p:tav>
                                      </p:tavLst>
                                    </p:anim>
                                    <p:anim calcmode="lin" valueType="num">
                                      <p:cBhvr>
                                        <p:cTn id="8" dur="1000" fill="hold"/>
                                        <p:tgtEl>
                                          <p:spTgt spid="105476"/>
                                        </p:tgtEl>
                                        <p:attrNameLst>
                                          <p:attrName>ppt_h</p:attrName>
                                        </p:attrNameLst>
                                      </p:cBhvr>
                                      <p:tavLst>
                                        <p:tav tm="0">
                                          <p:val>
                                            <p:fltVal val="0"/>
                                          </p:val>
                                        </p:tav>
                                        <p:tav tm="100000">
                                          <p:val>
                                            <p:strVal val="#ppt_h"/>
                                          </p:val>
                                        </p:tav>
                                      </p:tavLst>
                                    </p:anim>
                                    <p:anim calcmode="lin" valueType="num">
                                      <p:cBhvr>
                                        <p:cTn id="9" dur="1000" fill="hold"/>
                                        <p:tgtEl>
                                          <p:spTgt spid="10547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547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05475"/>
                                        </p:tgtEl>
                                        <p:attrNameLst>
                                          <p:attrName>style.visibility</p:attrName>
                                        </p:attrNameLst>
                                      </p:cBhvr>
                                      <p:to>
                                        <p:strVal val="visible"/>
                                      </p:to>
                                    </p:set>
                                    <p:animEffect transition="in" filter="box(in)">
                                      <p:cBhvr>
                                        <p:cTn id="15" dur="500"/>
                                        <p:tgtEl>
                                          <p:spTgt spid="105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animBg="1" autoUpdateAnimBg="0"/>
      <p:bldP spid="105476"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285875" y="6429375"/>
            <a:ext cx="6929438" cy="29210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3AB52A68-4610-464D-BCBD-1EBC8322B86C}" type="slidenum">
              <a:rPr lang="fr-FR"/>
              <a:pPr>
                <a:defRPr/>
              </a:pPr>
              <a:t>13</a:t>
            </a:fld>
            <a:endParaRPr lang="fr-FR"/>
          </a:p>
        </p:txBody>
      </p:sp>
      <p:sp>
        <p:nvSpPr>
          <p:cNvPr id="23556" name="Rectangle 3"/>
          <p:cNvSpPr>
            <a:spLocks noGrp="1" noChangeArrowheads="1"/>
          </p:cNvSpPr>
          <p:nvPr>
            <p:ph type="body" idx="1"/>
          </p:nvPr>
        </p:nvSpPr>
        <p:spPr>
          <a:xfrm>
            <a:off x="684213" y="1268413"/>
            <a:ext cx="7772400" cy="5184775"/>
          </a:xfrm>
        </p:spPr>
        <p:txBody>
          <a:bodyPr>
            <a:normAutofit/>
          </a:bodyPr>
          <a:lstStyle/>
          <a:p>
            <a:pPr>
              <a:lnSpc>
                <a:spcPct val="80000"/>
              </a:lnSpc>
              <a:defRPr/>
            </a:pPr>
            <a:r>
              <a:rPr lang="fr-FR" b="1" u="sng" dirty="0">
                <a:solidFill>
                  <a:srgbClr val="FF00FF"/>
                </a:solidFill>
                <a:latin typeface="+mj-lt"/>
              </a:rPr>
              <a:t>A. Pour  les  formations sanitaires </a:t>
            </a:r>
            <a:r>
              <a:rPr lang="fr-FR" u="sng" dirty="0">
                <a:solidFill>
                  <a:srgbClr val="FF00FF"/>
                </a:solidFill>
                <a:effectLst>
                  <a:outerShdw blurRad="38100" dist="38100" dir="2700000" algn="tl">
                    <a:srgbClr val="000000">
                      <a:alpha val="43137"/>
                    </a:srgbClr>
                  </a:outerShdw>
                </a:effectLst>
                <a:latin typeface="+mj-lt"/>
              </a:rPr>
              <a:t>:</a:t>
            </a:r>
          </a:p>
          <a:p>
            <a:pPr>
              <a:lnSpc>
                <a:spcPct val="80000"/>
              </a:lnSpc>
              <a:defRPr/>
            </a:pPr>
            <a:r>
              <a:rPr lang="fr-FR" dirty="0">
                <a:solidFill>
                  <a:srgbClr val="FFC000"/>
                </a:solidFill>
                <a:effectLst>
                  <a:outerShdw blurRad="38100" dist="38100" dir="2700000" algn="tl">
                    <a:srgbClr val="000000">
                      <a:alpha val="43137"/>
                    </a:srgbClr>
                  </a:outerShdw>
                </a:effectLst>
                <a:latin typeface="+mj-lt"/>
              </a:rPr>
              <a:t>Collecte de données</a:t>
            </a:r>
            <a:endParaRPr lang="fr-FR" u="sng" dirty="0">
              <a:solidFill>
                <a:srgbClr val="FFC000"/>
              </a:solidFill>
              <a:effectLst>
                <a:outerShdw blurRad="38100" dist="38100" dir="2700000" algn="tl">
                  <a:srgbClr val="000000">
                    <a:alpha val="43137"/>
                  </a:srgbClr>
                </a:outerShdw>
              </a:effectLst>
              <a:latin typeface="+mj-lt"/>
            </a:endParaRPr>
          </a:p>
          <a:p>
            <a:pPr lvl="1">
              <a:lnSpc>
                <a:spcPct val="80000"/>
              </a:lnSpc>
              <a:defRPr/>
            </a:pPr>
            <a:r>
              <a:rPr lang="fr-FR" dirty="0">
                <a:effectLst>
                  <a:outerShdw blurRad="38100" dist="38100" dir="2700000" algn="tl">
                    <a:srgbClr val="000000">
                      <a:alpha val="43137"/>
                    </a:srgbClr>
                  </a:outerShdw>
                </a:effectLst>
                <a:latin typeface="+mj-lt"/>
              </a:rPr>
              <a:t>informations générales :  géographiques, démographiques, etc.</a:t>
            </a:r>
          </a:p>
          <a:p>
            <a:pPr marL="800100" lvl="1">
              <a:lnSpc>
                <a:spcPct val="80000"/>
              </a:lnSpc>
              <a:defRPr/>
            </a:pPr>
            <a:r>
              <a:rPr lang="fr-FR" dirty="0">
                <a:effectLst>
                  <a:outerShdw blurRad="38100" dist="38100" dir="2700000" algn="tl">
                    <a:srgbClr val="000000">
                      <a:alpha val="43137"/>
                    </a:srgbClr>
                  </a:outerShdw>
                </a:effectLst>
                <a:latin typeface="+mj-lt"/>
              </a:rPr>
              <a:t>données socio-économiques : PIB, PNB, Indice pauvreté, revenu, etc.</a:t>
            </a:r>
          </a:p>
          <a:p>
            <a:pPr marL="800100" lvl="1">
              <a:lnSpc>
                <a:spcPct val="80000"/>
              </a:lnSpc>
              <a:defRPr/>
            </a:pPr>
            <a:r>
              <a:rPr lang="fr-FR" dirty="0">
                <a:effectLst>
                  <a:outerShdw blurRad="38100" dist="38100" dir="2700000" algn="tl">
                    <a:srgbClr val="000000">
                      <a:alpha val="43137"/>
                    </a:srgbClr>
                  </a:outerShdw>
                </a:effectLst>
                <a:latin typeface="+mj-lt"/>
              </a:rPr>
              <a:t>données sanitaires : morbidité, mortalité, espérance vie, ressources disponibles (humaines, matérielles, financières), etc.</a:t>
            </a:r>
          </a:p>
          <a:p>
            <a:pPr marL="800100" lvl="1">
              <a:lnSpc>
                <a:spcPct val="80000"/>
              </a:lnSpc>
              <a:defRPr/>
            </a:pPr>
            <a:r>
              <a:rPr lang="fr-FR" dirty="0">
                <a:effectLst>
                  <a:outerShdw blurRad="38100" dist="38100" dir="2700000" algn="tl">
                    <a:srgbClr val="000000">
                      <a:alpha val="43137"/>
                    </a:srgbClr>
                  </a:outerShdw>
                </a:effectLst>
                <a:latin typeface="+mj-lt"/>
              </a:rPr>
              <a:t>données de types institutionnels:  organisation SS, gestion, supervision, etc.</a:t>
            </a:r>
          </a:p>
          <a:p>
            <a:pPr lvl="1">
              <a:lnSpc>
                <a:spcPct val="80000"/>
              </a:lnSpc>
              <a:defRPr/>
            </a:pPr>
            <a:endParaRPr lang="fr-FR" sz="2400" dirty="0">
              <a:effectLst>
                <a:outerShdw blurRad="38100" dist="38100" dir="2700000" algn="tl">
                  <a:srgbClr val="000000">
                    <a:alpha val="43137"/>
                  </a:srgbClr>
                </a:outerShdw>
              </a:effectLst>
              <a:latin typeface="+mj-lt"/>
            </a:endParaRPr>
          </a:p>
          <a:p>
            <a:pPr marL="1168400" lvl="1" indent="-711200" eaLnBrk="1" hangingPunct="1">
              <a:lnSpc>
                <a:spcPct val="80000"/>
              </a:lnSpc>
              <a:buFont typeface="Wingdings" pitchFamily="2" charset="2"/>
              <a:buNone/>
              <a:defRPr/>
            </a:pPr>
            <a:endParaRPr lang="fr-FR" sz="1200" dirty="0">
              <a:effectLst>
                <a:outerShdw blurRad="38100" dist="38100" dir="2700000" algn="tl">
                  <a:srgbClr val="000000">
                    <a:alpha val="43137"/>
                  </a:srgbClr>
                </a:outerShdw>
              </a:effectLst>
              <a:latin typeface="Impact" pitchFamily="34" charset="0"/>
            </a:endParaRPr>
          </a:p>
        </p:txBody>
      </p:sp>
      <p:sp>
        <p:nvSpPr>
          <p:cNvPr id="19461" name="Rectangle 4"/>
          <p:cNvSpPr>
            <a:spLocks noChangeArrowheads="1"/>
          </p:cNvSpPr>
          <p:nvPr/>
        </p:nvSpPr>
        <p:spPr bwMode="auto">
          <a:xfrm>
            <a:off x="428625" y="228600"/>
            <a:ext cx="8334375" cy="771525"/>
          </a:xfrm>
          <a:prstGeom prst="rect">
            <a:avLst/>
          </a:prstGeom>
          <a:noFill/>
          <a:ln w="9525">
            <a:noFill/>
            <a:miter lim="800000"/>
            <a:headEnd/>
            <a:tailEnd/>
          </a:ln>
        </p:spPr>
        <p:txBody>
          <a:bodyPr anchor="ctr"/>
          <a:lstStyle/>
          <a:p>
            <a:pPr algn="ctr"/>
            <a:r>
              <a:rPr lang="fr-FR" sz="3600" dirty="0">
                <a:solidFill>
                  <a:srgbClr val="FF0000"/>
                </a:solidFill>
                <a:latin typeface="Impact" pitchFamily="34" charset="0"/>
              </a:rPr>
              <a:t> ANALYSE DE LA SITUATION SANITAIRE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285875" y="6429375"/>
            <a:ext cx="6929438" cy="29210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E9F40018-35ED-4435-8C21-E7AD2CD3852B}" type="slidenum">
              <a:rPr lang="fr-FR"/>
              <a:pPr>
                <a:defRPr/>
              </a:pPr>
              <a:t>14</a:t>
            </a:fld>
            <a:endParaRPr lang="fr-FR"/>
          </a:p>
        </p:txBody>
      </p:sp>
      <p:sp>
        <p:nvSpPr>
          <p:cNvPr id="23556" name="Rectangle 3"/>
          <p:cNvSpPr>
            <a:spLocks noGrp="1" noChangeArrowheads="1"/>
          </p:cNvSpPr>
          <p:nvPr>
            <p:ph type="body" idx="1"/>
          </p:nvPr>
        </p:nvSpPr>
        <p:spPr>
          <a:xfrm>
            <a:off x="684213" y="1268413"/>
            <a:ext cx="7772400" cy="5184775"/>
          </a:xfrm>
        </p:spPr>
        <p:txBody>
          <a:bodyPr/>
          <a:lstStyle/>
          <a:p>
            <a:pPr marL="812800" indent="-812800" eaLnBrk="1" hangingPunct="1">
              <a:lnSpc>
                <a:spcPct val="80000"/>
              </a:lnSpc>
              <a:defRPr/>
            </a:pPr>
            <a:endParaRPr lang="fr-FR" sz="1200" u="sng" dirty="0">
              <a:effectLst>
                <a:outerShdw blurRad="38100" dist="38100" dir="2700000" algn="tl">
                  <a:srgbClr val="000000">
                    <a:alpha val="43137"/>
                  </a:srgbClr>
                </a:outerShdw>
              </a:effectLst>
              <a:latin typeface="Impact" pitchFamily="34" charset="0"/>
            </a:endParaRPr>
          </a:p>
          <a:p>
            <a:pPr marL="812800" indent="-812800" eaLnBrk="1" hangingPunct="1">
              <a:lnSpc>
                <a:spcPct val="80000"/>
              </a:lnSpc>
              <a:buFont typeface="Wingdings" pitchFamily="2" charset="2"/>
              <a:buNone/>
              <a:defRPr/>
            </a:pPr>
            <a:r>
              <a:rPr lang="fr-FR" sz="3600" dirty="0">
                <a:solidFill>
                  <a:srgbClr val="FF00FF"/>
                </a:solidFill>
                <a:latin typeface="Impact" pitchFamily="34" charset="0"/>
              </a:rPr>
              <a:t>B. Pour  les structures centrales spécifiquement :</a:t>
            </a:r>
          </a:p>
          <a:p>
            <a:pPr marL="812800" indent="-812800" eaLnBrk="1" hangingPunct="1">
              <a:lnSpc>
                <a:spcPct val="80000"/>
              </a:lnSpc>
              <a:defRPr/>
            </a:pPr>
            <a:endParaRPr lang="fr-FR" sz="3600" b="1" dirty="0">
              <a:solidFill>
                <a:srgbClr val="FF00FF"/>
              </a:solidFill>
              <a:latin typeface="Impact" pitchFamily="34" charset="0"/>
            </a:endParaRPr>
          </a:p>
          <a:p>
            <a:pPr marL="514350" indent="-457200">
              <a:lnSpc>
                <a:spcPct val="80000"/>
              </a:lnSpc>
              <a:defRPr/>
            </a:pPr>
            <a:r>
              <a:rPr lang="fr-FR" dirty="0">
                <a:effectLst>
                  <a:outerShdw blurRad="38100" dist="38100" dir="2700000" algn="tl">
                    <a:srgbClr val="000000">
                      <a:alpha val="43137"/>
                    </a:srgbClr>
                  </a:outerShdw>
                </a:effectLst>
                <a:latin typeface="+mj-lt"/>
              </a:rPr>
              <a:t>Présentation de la Direction	</a:t>
            </a:r>
          </a:p>
          <a:p>
            <a:pPr marL="514350" indent="-457200">
              <a:lnSpc>
                <a:spcPct val="80000"/>
              </a:lnSpc>
              <a:defRPr/>
            </a:pPr>
            <a:r>
              <a:rPr lang="fr-FR" dirty="0">
                <a:effectLst>
                  <a:outerShdw blurRad="38100" dist="38100" dir="2700000" algn="tl">
                    <a:srgbClr val="000000">
                      <a:alpha val="43137"/>
                    </a:srgbClr>
                  </a:outerShdw>
                </a:effectLst>
                <a:latin typeface="+mj-lt"/>
              </a:rPr>
              <a:t>Ressources de la direction	</a:t>
            </a:r>
          </a:p>
          <a:p>
            <a:pPr marL="514350" indent="-457200">
              <a:lnSpc>
                <a:spcPct val="80000"/>
              </a:lnSpc>
              <a:defRPr/>
            </a:pPr>
            <a:r>
              <a:rPr lang="fr-FR" dirty="0">
                <a:effectLst>
                  <a:outerShdw blurRad="38100" dist="38100" dir="2700000" algn="tl">
                    <a:srgbClr val="000000">
                      <a:alpha val="43137"/>
                    </a:srgbClr>
                  </a:outerShdw>
                </a:effectLst>
                <a:latin typeface="+mj-lt"/>
              </a:rPr>
              <a:t>Partenaires de la direction</a:t>
            </a:r>
          </a:p>
          <a:p>
            <a:pPr marL="514350" indent="-457200">
              <a:lnSpc>
                <a:spcPct val="80000"/>
              </a:lnSpc>
              <a:defRPr/>
            </a:pPr>
            <a:r>
              <a:rPr lang="fr-FR" dirty="0">
                <a:effectLst>
                  <a:outerShdw blurRad="38100" dist="38100" dir="2700000" algn="tl">
                    <a:srgbClr val="000000">
                      <a:alpha val="43137"/>
                    </a:srgbClr>
                  </a:outerShdw>
                </a:effectLst>
                <a:latin typeface="+mj-lt"/>
              </a:rPr>
              <a:t>Bilan physique et financier du PA de l’année n-2	</a:t>
            </a:r>
          </a:p>
          <a:p>
            <a:pPr marL="1168400" lvl="1" indent="-711200" eaLnBrk="1" hangingPunct="1">
              <a:lnSpc>
                <a:spcPct val="80000"/>
              </a:lnSpc>
              <a:buFont typeface="Wingdings" pitchFamily="2" charset="2"/>
              <a:buNone/>
              <a:defRPr/>
            </a:pPr>
            <a:endParaRPr lang="fr-FR" sz="2400" dirty="0">
              <a:effectLst/>
              <a:latin typeface="+mj-lt"/>
            </a:endParaRPr>
          </a:p>
        </p:txBody>
      </p:sp>
      <p:sp>
        <p:nvSpPr>
          <p:cNvPr id="20485" name="Rectangle 4"/>
          <p:cNvSpPr>
            <a:spLocks noChangeArrowheads="1"/>
          </p:cNvSpPr>
          <p:nvPr/>
        </p:nvSpPr>
        <p:spPr bwMode="auto">
          <a:xfrm>
            <a:off x="428625" y="228600"/>
            <a:ext cx="8334375" cy="771525"/>
          </a:xfrm>
          <a:prstGeom prst="rect">
            <a:avLst/>
          </a:prstGeom>
          <a:noFill/>
          <a:ln w="9525">
            <a:noFill/>
            <a:miter lim="800000"/>
            <a:headEnd/>
            <a:tailEnd/>
          </a:ln>
        </p:spPr>
        <p:txBody>
          <a:bodyPr anchor="ctr"/>
          <a:lstStyle/>
          <a:p>
            <a:pPr algn="ctr"/>
            <a:r>
              <a:rPr lang="fr-FR" sz="3600" dirty="0">
                <a:solidFill>
                  <a:srgbClr val="FF0000"/>
                </a:solidFill>
                <a:latin typeface="Impact" pitchFamily="34" charset="0"/>
              </a:rPr>
              <a:t>ANALYSE DE LA SITUATION SANITAIRE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285875" y="6429375"/>
            <a:ext cx="6929438" cy="29210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DE2626C2-E18B-4E83-9698-C4F6DF564C75}" type="slidenum">
              <a:rPr lang="fr-FR"/>
              <a:pPr>
                <a:defRPr/>
              </a:pPr>
              <a:t>15</a:t>
            </a:fld>
            <a:endParaRPr lang="fr-FR"/>
          </a:p>
        </p:txBody>
      </p:sp>
      <p:sp>
        <p:nvSpPr>
          <p:cNvPr id="23556" name="Rectangle 3"/>
          <p:cNvSpPr>
            <a:spLocks noGrp="1" noChangeArrowheads="1"/>
          </p:cNvSpPr>
          <p:nvPr>
            <p:ph type="body" idx="1"/>
          </p:nvPr>
        </p:nvSpPr>
        <p:spPr>
          <a:xfrm>
            <a:off x="684213" y="1268413"/>
            <a:ext cx="7772400" cy="5184775"/>
          </a:xfrm>
        </p:spPr>
        <p:txBody>
          <a:bodyPr/>
          <a:lstStyle/>
          <a:p>
            <a:pPr marL="812800" indent="-812800" eaLnBrk="1" hangingPunct="1">
              <a:lnSpc>
                <a:spcPct val="80000"/>
              </a:lnSpc>
              <a:defRPr/>
            </a:pPr>
            <a:endParaRPr lang="fr-FR" sz="1200" u="sng" dirty="0">
              <a:effectLst>
                <a:outerShdw blurRad="38100" dist="38100" dir="2700000" algn="tl">
                  <a:srgbClr val="000000">
                    <a:alpha val="43137"/>
                  </a:srgbClr>
                </a:outerShdw>
              </a:effectLst>
              <a:latin typeface="Impact" pitchFamily="34" charset="0"/>
            </a:endParaRPr>
          </a:p>
          <a:p>
            <a:pPr marL="812800" indent="-812800" eaLnBrk="1" hangingPunct="1">
              <a:lnSpc>
                <a:spcPct val="80000"/>
              </a:lnSpc>
              <a:buFont typeface="Wingdings" pitchFamily="2" charset="2"/>
              <a:buNone/>
              <a:defRPr/>
            </a:pPr>
            <a:r>
              <a:rPr lang="fr-FR" sz="3600" dirty="0">
                <a:effectLst>
                  <a:outerShdw blurRad="38100" dist="38100" dir="2700000" algn="tl">
                    <a:srgbClr val="000000">
                      <a:alpha val="43137"/>
                    </a:srgbClr>
                  </a:outerShdw>
                </a:effectLst>
                <a:latin typeface="Impact" pitchFamily="34" charset="0"/>
              </a:rPr>
              <a:t>Présentation de la Direction :</a:t>
            </a:r>
            <a:endParaRPr lang="fr-FR" sz="3600" b="1" dirty="0">
              <a:solidFill>
                <a:srgbClr val="FF00FF"/>
              </a:solidFill>
              <a:latin typeface="Impact" pitchFamily="34" charset="0"/>
            </a:endParaRPr>
          </a:p>
          <a:p>
            <a:pPr>
              <a:defRPr/>
            </a:pPr>
            <a:r>
              <a:rPr lang="fr-FR" dirty="0"/>
              <a:t>Organisation de la direction (organigramme);</a:t>
            </a:r>
            <a:endParaRPr lang="fr-FR" sz="2800" dirty="0"/>
          </a:p>
          <a:p>
            <a:pPr>
              <a:defRPr/>
            </a:pPr>
            <a:r>
              <a:rPr lang="fr-FR" dirty="0"/>
              <a:t>Attributions de la direction et des services;</a:t>
            </a:r>
            <a:endParaRPr lang="fr-FR" sz="2800" dirty="0"/>
          </a:p>
          <a:p>
            <a:pPr>
              <a:defRPr/>
            </a:pPr>
            <a:r>
              <a:rPr lang="fr-FR" dirty="0"/>
              <a:t>Présentation succincte du Plan Stratégique ou du Plan de Renforcement (s’il en existe).</a:t>
            </a:r>
            <a:endParaRPr lang="fr-FR" sz="2800" dirty="0"/>
          </a:p>
        </p:txBody>
      </p:sp>
      <p:sp>
        <p:nvSpPr>
          <p:cNvPr id="21509" name="Rectangle 4"/>
          <p:cNvSpPr>
            <a:spLocks noChangeArrowheads="1"/>
          </p:cNvSpPr>
          <p:nvPr/>
        </p:nvSpPr>
        <p:spPr bwMode="auto">
          <a:xfrm>
            <a:off x="428625" y="228600"/>
            <a:ext cx="8334375" cy="771525"/>
          </a:xfrm>
          <a:prstGeom prst="rect">
            <a:avLst/>
          </a:prstGeom>
          <a:noFill/>
          <a:ln w="9525">
            <a:noFill/>
            <a:miter lim="800000"/>
            <a:headEnd/>
            <a:tailEnd/>
          </a:ln>
        </p:spPr>
        <p:txBody>
          <a:bodyPr anchor="ctr"/>
          <a:lstStyle/>
          <a:p>
            <a:pPr algn="ctr"/>
            <a:r>
              <a:rPr lang="fr-FR" sz="3600" dirty="0">
                <a:solidFill>
                  <a:srgbClr val="FF0000"/>
                </a:solidFill>
                <a:latin typeface="Impact" pitchFamily="34" charset="0"/>
              </a:rPr>
              <a:t>ANALYSE DE LA SITUATION SANITAIRE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285875" y="6429375"/>
            <a:ext cx="6929438" cy="29210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B7DD38DB-BE1A-4547-B91D-F517109CA16A}" type="slidenum">
              <a:rPr lang="fr-FR"/>
              <a:pPr>
                <a:defRPr/>
              </a:pPr>
              <a:t>16</a:t>
            </a:fld>
            <a:endParaRPr lang="fr-FR"/>
          </a:p>
        </p:txBody>
      </p:sp>
      <p:sp>
        <p:nvSpPr>
          <p:cNvPr id="23556" name="Rectangle 3"/>
          <p:cNvSpPr>
            <a:spLocks noGrp="1" noChangeArrowheads="1"/>
          </p:cNvSpPr>
          <p:nvPr>
            <p:ph type="body" idx="1"/>
          </p:nvPr>
        </p:nvSpPr>
        <p:spPr>
          <a:xfrm>
            <a:off x="684213" y="1268413"/>
            <a:ext cx="7772400" cy="5184775"/>
          </a:xfrm>
        </p:spPr>
        <p:txBody>
          <a:bodyPr/>
          <a:lstStyle/>
          <a:p>
            <a:pPr marL="812800" indent="-812800" eaLnBrk="1" hangingPunct="1">
              <a:lnSpc>
                <a:spcPct val="80000"/>
              </a:lnSpc>
              <a:defRPr/>
            </a:pPr>
            <a:endParaRPr lang="fr-FR" sz="1200" u="sng" dirty="0">
              <a:effectLst>
                <a:outerShdw blurRad="38100" dist="38100" dir="2700000" algn="tl">
                  <a:srgbClr val="000000">
                    <a:alpha val="43137"/>
                  </a:srgbClr>
                </a:outerShdw>
              </a:effectLst>
              <a:latin typeface="Impact" pitchFamily="34" charset="0"/>
            </a:endParaRPr>
          </a:p>
          <a:p>
            <a:pPr marL="812800" indent="-812800" eaLnBrk="1" hangingPunct="1">
              <a:lnSpc>
                <a:spcPct val="80000"/>
              </a:lnSpc>
              <a:buFont typeface="Wingdings" pitchFamily="2" charset="2"/>
              <a:buNone/>
              <a:defRPr/>
            </a:pPr>
            <a:r>
              <a:rPr lang="fr-FR" sz="3600" dirty="0">
                <a:effectLst>
                  <a:outerShdw blurRad="38100" dist="38100" dir="2700000" algn="tl">
                    <a:srgbClr val="000000">
                      <a:alpha val="43137"/>
                    </a:srgbClr>
                  </a:outerShdw>
                </a:effectLst>
                <a:latin typeface="Impact" pitchFamily="34" charset="0"/>
              </a:rPr>
              <a:t>Ressources de la Structure :</a:t>
            </a:r>
            <a:endParaRPr lang="fr-FR" sz="3600" b="1" dirty="0">
              <a:solidFill>
                <a:srgbClr val="FF00FF"/>
              </a:solidFill>
              <a:latin typeface="Impact" pitchFamily="34" charset="0"/>
            </a:endParaRPr>
          </a:p>
          <a:p>
            <a:pPr>
              <a:defRPr/>
            </a:pPr>
            <a:r>
              <a:rPr lang="fr-FR" dirty="0"/>
              <a:t>Humaines ;</a:t>
            </a:r>
            <a:endParaRPr lang="fr-FR" sz="2800" dirty="0"/>
          </a:p>
          <a:p>
            <a:pPr>
              <a:defRPr/>
            </a:pPr>
            <a:r>
              <a:rPr lang="fr-FR" dirty="0"/>
              <a:t>Matérielles ;</a:t>
            </a:r>
            <a:endParaRPr lang="fr-FR" sz="2800" dirty="0"/>
          </a:p>
          <a:p>
            <a:pPr>
              <a:defRPr/>
            </a:pPr>
            <a:r>
              <a:rPr lang="fr-FR" dirty="0"/>
              <a:t>Financières.</a:t>
            </a:r>
            <a:endParaRPr lang="fr-FR" sz="2800" dirty="0"/>
          </a:p>
        </p:txBody>
      </p:sp>
      <p:sp>
        <p:nvSpPr>
          <p:cNvPr id="22533" name="Rectangle 4"/>
          <p:cNvSpPr>
            <a:spLocks noChangeArrowheads="1"/>
          </p:cNvSpPr>
          <p:nvPr/>
        </p:nvSpPr>
        <p:spPr bwMode="auto">
          <a:xfrm>
            <a:off x="428625" y="228600"/>
            <a:ext cx="8334375" cy="771525"/>
          </a:xfrm>
          <a:prstGeom prst="rect">
            <a:avLst/>
          </a:prstGeom>
          <a:noFill/>
          <a:ln w="9525">
            <a:noFill/>
            <a:miter lim="800000"/>
            <a:headEnd/>
            <a:tailEnd/>
          </a:ln>
        </p:spPr>
        <p:txBody>
          <a:bodyPr anchor="ctr"/>
          <a:lstStyle/>
          <a:p>
            <a:pPr algn="ctr"/>
            <a:r>
              <a:rPr lang="fr-FR" sz="3600" dirty="0">
                <a:solidFill>
                  <a:srgbClr val="FF0000"/>
                </a:solidFill>
                <a:latin typeface="Impact" pitchFamily="34" charset="0"/>
              </a:rPr>
              <a:t>ANALYSE DE LA SITUATION SANITAIRE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285875" y="6429375"/>
            <a:ext cx="6929438" cy="29210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205B23F2-1226-4B7A-BDD2-2290A391DD80}" type="slidenum">
              <a:rPr lang="fr-FR"/>
              <a:pPr>
                <a:defRPr/>
              </a:pPr>
              <a:t>17</a:t>
            </a:fld>
            <a:endParaRPr lang="fr-FR"/>
          </a:p>
        </p:txBody>
      </p:sp>
      <p:sp>
        <p:nvSpPr>
          <p:cNvPr id="23556" name="Rectangle 3"/>
          <p:cNvSpPr>
            <a:spLocks noGrp="1" noChangeArrowheads="1"/>
          </p:cNvSpPr>
          <p:nvPr>
            <p:ph type="body" idx="1"/>
          </p:nvPr>
        </p:nvSpPr>
        <p:spPr>
          <a:xfrm>
            <a:off x="827088" y="1268413"/>
            <a:ext cx="7772400" cy="5184775"/>
          </a:xfrm>
        </p:spPr>
        <p:txBody>
          <a:bodyPr/>
          <a:lstStyle/>
          <a:p>
            <a:pPr marL="812800" indent="-812800" eaLnBrk="1" hangingPunct="1">
              <a:lnSpc>
                <a:spcPct val="80000"/>
              </a:lnSpc>
              <a:defRPr/>
            </a:pPr>
            <a:endParaRPr lang="fr-FR" sz="1200" u="sng" dirty="0">
              <a:effectLst>
                <a:outerShdw blurRad="38100" dist="38100" dir="2700000" algn="tl">
                  <a:srgbClr val="000000">
                    <a:alpha val="43137"/>
                  </a:srgbClr>
                </a:outerShdw>
              </a:effectLst>
              <a:latin typeface="Impact" pitchFamily="34" charset="0"/>
            </a:endParaRPr>
          </a:p>
          <a:p>
            <a:pPr marL="812800" indent="-812800" eaLnBrk="1" hangingPunct="1">
              <a:lnSpc>
                <a:spcPct val="80000"/>
              </a:lnSpc>
              <a:buFont typeface="Wingdings" pitchFamily="2" charset="2"/>
              <a:buNone/>
              <a:defRPr/>
            </a:pPr>
            <a:r>
              <a:rPr lang="fr-FR" sz="3600" dirty="0">
                <a:effectLst>
                  <a:outerShdw blurRad="38100" dist="38100" dir="2700000" algn="tl">
                    <a:srgbClr val="000000">
                      <a:alpha val="43137"/>
                    </a:srgbClr>
                  </a:outerShdw>
                </a:effectLst>
                <a:latin typeface="Impact" pitchFamily="34" charset="0"/>
              </a:rPr>
              <a:t>Partenaires  de la structure :</a:t>
            </a:r>
            <a:endParaRPr lang="fr-FR" sz="3600" b="1" dirty="0">
              <a:solidFill>
                <a:srgbClr val="FF00FF"/>
              </a:solidFill>
              <a:latin typeface="Impact" pitchFamily="34" charset="0"/>
            </a:endParaRPr>
          </a:p>
          <a:p>
            <a:pPr>
              <a:defRPr/>
            </a:pPr>
            <a:r>
              <a:rPr lang="fr-FR" dirty="0"/>
              <a:t>Répartition  par domaine d’intervention.</a:t>
            </a:r>
            <a:endParaRPr lang="fr-FR" dirty="0">
              <a:effectLst>
                <a:outerShdw blurRad="38100" dist="38100" dir="2700000" algn="tl">
                  <a:srgbClr val="000000">
                    <a:alpha val="43137"/>
                  </a:srgbClr>
                </a:outerShdw>
              </a:effectLst>
              <a:latin typeface="Impact" pitchFamily="34" charset="0"/>
            </a:endParaRPr>
          </a:p>
          <a:p>
            <a:pPr>
              <a:defRPr/>
            </a:pPr>
            <a:endParaRPr lang="fr-FR" dirty="0">
              <a:effectLst>
                <a:outerShdw blurRad="38100" dist="38100" dir="2700000" algn="tl">
                  <a:srgbClr val="000000">
                    <a:alpha val="43137"/>
                  </a:srgbClr>
                </a:outerShdw>
              </a:effectLst>
              <a:latin typeface="Impact" pitchFamily="34" charset="0"/>
            </a:endParaRPr>
          </a:p>
          <a:p>
            <a:pPr marL="812800" indent="-812800" eaLnBrk="1" hangingPunct="1">
              <a:lnSpc>
                <a:spcPct val="80000"/>
              </a:lnSpc>
              <a:buFont typeface="Wingdings" pitchFamily="2" charset="2"/>
              <a:buNone/>
              <a:defRPr/>
            </a:pPr>
            <a:r>
              <a:rPr lang="fr-FR" dirty="0">
                <a:effectLst>
                  <a:outerShdw blurRad="38100" dist="38100" dir="2700000" algn="tl">
                    <a:srgbClr val="000000">
                      <a:alpha val="43137"/>
                    </a:srgbClr>
                  </a:outerShdw>
                </a:effectLst>
                <a:latin typeface="Impact" pitchFamily="34" charset="0"/>
              </a:rPr>
              <a:t>Bilan physique et financier de l’année n-2	</a:t>
            </a:r>
          </a:p>
          <a:p>
            <a:pPr>
              <a:buFont typeface="Wingdings" pitchFamily="2" charset="2"/>
              <a:buNone/>
              <a:defRPr/>
            </a:pPr>
            <a:endParaRPr lang="fr-FR" dirty="0"/>
          </a:p>
          <a:p>
            <a:pPr>
              <a:defRPr/>
            </a:pPr>
            <a:endParaRPr lang="fr-FR" sz="2800" dirty="0"/>
          </a:p>
        </p:txBody>
      </p:sp>
      <p:sp>
        <p:nvSpPr>
          <p:cNvPr id="23557" name="Rectangle 4"/>
          <p:cNvSpPr>
            <a:spLocks noChangeArrowheads="1"/>
          </p:cNvSpPr>
          <p:nvPr/>
        </p:nvSpPr>
        <p:spPr bwMode="auto">
          <a:xfrm>
            <a:off x="428625" y="228600"/>
            <a:ext cx="8334375" cy="771525"/>
          </a:xfrm>
          <a:prstGeom prst="rect">
            <a:avLst/>
          </a:prstGeom>
          <a:noFill/>
          <a:ln w="9525">
            <a:noFill/>
            <a:miter lim="800000"/>
            <a:headEnd/>
            <a:tailEnd/>
          </a:ln>
        </p:spPr>
        <p:txBody>
          <a:bodyPr anchor="ctr"/>
          <a:lstStyle/>
          <a:p>
            <a:pPr algn="ctr"/>
            <a:r>
              <a:rPr lang="fr-FR" sz="3600" dirty="0">
                <a:solidFill>
                  <a:srgbClr val="FF0000"/>
                </a:solidFill>
                <a:latin typeface="Impact" pitchFamily="34" charset="0"/>
              </a:rPr>
              <a:t>ANALYSE DE LA SITUATION SANITAIRE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285875" y="6429375"/>
            <a:ext cx="6929438" cy="29210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F26F3AD2-D1EB-438F-9AA9-6AB2FCED2CA0}" type="slidenum">
              <a:rPr lang="fr-FR"/>
              <a:pPr>
                <a:defRPr/>
              </a:pPr>
              <a:t>18</a:t>
            </a:fld>
            <a:endParaRPr lang="fr-FR"/>
          </a:p>
        </p:txBody>
      </p:sp>
      <p:sp>
        <p:nvSpPr>
          <p:cNvPr id="23556" name="Rectangle 3"/>
          <p:cNvSpPr>
            <a:spLocks noGrp="1" noChangeArrowheads="1"/>
          </p:cNvSpPr>
          <p:nvPr>
            <p:ph type="body" idx="1"/>
          </p:nvPr>
        </p:nvSpPr>
        <p:spPr>
          <a:xfrm>
            <a:off x="684213" y="1268413"/>
            <a:ext cx="7772400" cy="5184775"/>
          </a:xfrm>
        </p:spPr>
        <p:txBody>
          <a:bodyPr/>
          <a:lstStyle/>
          <a:p>
            <a:pPr marL="812800" indent="-812800" eaLnBrk="1" hangingPunct="1">
              <a:lnSpc>
                <a:spcPct val="80000"/>
              </a:lnSpc>
              <a:defRPr/>
            </a:pPr>
            <a:endParaRPr lang="fr-FR" sz="1200" u="sng" dirty="0">
              <a:effectLst>
                <a:outerShdw blurRad="38100" dist="38100" dir="2700000" algn="tl">
                  <a:srgbClr val="000000">
                    <a:alpha val="43137"/>
                  </a:srgbClr>
                </a:outerShdw>
              </a:effectLst>
              <a:latin typeface="Impact" pitchFamily="34" charset="0"/>
            </a:endParaRPr>
          </a:p>
          <a:p>
            <a:pPr marL="812800" indent="-812800" eaLnBrk="1" hangingPunct="1">
              <a:lnSpc>
                <a:spcPct val="80000"/>
              </a:lnSpc>
              <a:defRPr/>
            </a:pPr>
            <a:r>
              <a:rPr lang="fr-FR" sz="3600" dirty="0">
                <a:solidFill>
                  <a:srgbClr val="FF00FF"/>
                </a:solidFill>
                <a:latin typeface="Impact" pitchFamily="34" charset="0"/>
              </a:rPr>
              <a:t>Traitement des données:</a:t>
            </a:r>
          </a:p>
          <a:p>
            <a:pPr marL="812800" indent="-812800" eaLnBrk="1" hangingPunct="1">
              <a:lnSpc>
                <a:spcPct val="80000"/>
              </a:lnSpc>
              <a:defRPr/>
            </a:pPr>
            <a:endParaRPr lang="fr-FR" sz="3600" b="1" dirty="0">
              <a:solidFill>
                <a:srgbClr val="FF00FF"/>
              </a:solidFill>
              <a:latin typeface="+mj-lt"/>
            </a:endParaRPr>
          </a:p>
          <a:p>
            <a:pPr marL="1168400" lvl="1" indent="-711200" eaLnBrk="1" hangingPunct="1">
              <a:lnSpc>
                <a:spcPct val="80000"/>
              </a:lnSpc>
              <a:defRPr/>
            </a:pPr>
            <a:r>
              <a:rPr lang="fr-FR" sz="3200" dirty="0">
                <a:effectLst>
                  <a:outerShdw blurRad="38100" dist="38100" dir="2700000" algn="tl">
                    <a:srgbClr val="000000">
                      <a:alpha val="43137"/>
                    </a:srgbClr>
                  </a:outerShdw>
                </a:effectLst>
                <a:latin typeface="+mj-lt"/>
              </a:rPr>
              <a:t>Retenir pertinentes et utiles pour le travail</a:t>
            </a:r>
          </a:p>
          <a:p>
            <a:pPr marL="1168400" lvl="1" indent="-711200" eaLnBrk="1" hangingPunct="1">
              <a:lnSpc>
                <a:spcPct val="80000"/>
              </a:lnSpc>
              <a:defRPr/>
            </a:pPr>
            <a:endParaRPr lang="fr-FR" sz="2400" dirty="0">
              <a:effectLst/>
              <a:latin typeface="+mj-lt"/>
            </a:endParaRPr>
          </a:p>
          <a:p>
            <a:pPr marL="1168400" lvl="1" indent="-711200" eaLnBrk="1" hangingPunct="1">
              <a:lnSpc>
                <a:spcPct val="80000"/>
              </a:lnSpc>
              <a:defRPr/>
            </a:pPr>
            <a:r>
              <a:rPr lang="fr-FR" dirty="0">
                <a:effectLst>
                  <a:outerShdw blurRad="38100" dist="38100" dir="2700000" algn="tl">
                    <a:srgbClr val="000000">
                      <a:alpha val="43137"/>
                    </a:srgbClr>
                  </a:outerShdw>
                </a:effectLst>
                <a:latin typeface="+mj-lt"/>
              </a:rPr>
              <a:t>Les traiter pour les transformer en informations</a:t>
            </a:r>
          </a:p>
          <a:p>
            <a:pPr marL="1168400" lvl="1" indent="-711200" eaLnBrk="1" hangingPunct="1">
              <a:lnSpc>
                <a:spcPct val="80000"/>
              </a:lnSpc>
              <a:defRPr/>
            </a:pPr>
            <a:endParaRPr lang="fr-FR" sz="2400" dirty="0">
              <a:effectLst/>
              <a:latin typeface="+mj-lt"/>
            </a:endParaRPr>
          </a:p>
          <a:p>
            <a:pPr marL="1168400" lvl="1" indent="-711200" eaLnBrk="1" hangingPunct="1">
              <a:lnSpc>
                <a:spcPct val="80000"/>
              </a:lnSpc>
              <a:defRPr/>
            </a:pPr>
            <a:r>
              <a:rPr lang="fr-FR" dirty="0">
                <a:effectLst>
                  <a:outerShdw blurRad="38100" dist="38100" dir="2700000" algn="tl">
                    <a:srgbClr val="000000">
                      <a:alpha val="43137"/>
                    </a:srgbClr>
                  </a:outerShdw>
                </a:effectLst>
                <a:latin typeface="+mj-lt"/>
              </a:rPr>
              <a:t>Construire des indicateurs sanitaires qui permettent de mesurer l’ampleur des problèmes</a:t>
            </a:r>
          </a:p>
        </p:txBody>
      </p:sp>
      <p:sp>
        <p:nvSpPr>
          <p:cNvPr id="24581" name="Rectangle 4"/>
          <p:cNvSpPr>
            <a:spLocks noChangeArrowheads="1"/>
          </p:cNvSpPr>
          <p:nvPr/>
        </p:nvSpPr>
        <p:spPr bwMode="auto">
          <a:xfrm>
            <a:off x="428625" y="228600"/>
            <a:ext cx="8334375" cy="771525"/>
          </a:xfrm>
          <a:prstGeom prst="rect">
            <a:avLst/>
          </a:prstGeom>
          <a:noFill/>
          <a:ln w="9525">
            <a:noFill/>
            <a:miter lim="800000"/>
            <a:headEnd/>
            <a:tailEnd/>
          </a:ln>
        </p:spPr>
        <p:txBody>
          <a:bodyPr anchor="ctr"/>
          <a:lstStyle/>
          <a:p>
            <a:pPr algn="ctr"/>
            <a:r>
              <a:rPr lang="fr-FR" sz="3600" dirty="0">
                <a:solidFill>
                  <a:srgbClr val="FF0000"/>
                </a:solidFill>
                <a:latin typeface="Impact" pitchFamily="34" charset="0"/>
              </a:rPr>
              <a:t>ANALYSE DE LA SITUATION SANITAIRE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a:xfrm>
            <a:off x="714375" y="6245225"/>
            <a:ext cx="7429500" cy="476250"/>
          </a:xfrm>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EA1B4A79-AB4D-4661-B0E5-72AC0AEF6310}" type="slidenum">
              <a:rPr lang="fr-FR"/>
              <a:pPr>
                <a:defRPr/>
              </a:pPr>
              <a:t>19</a:t>
            </a:fld>
            <a:endParaRPr lang="fr-FR"/>
          </a:p>
        </p:txBody>
      </p:sp>
      <p:sp>
        <p:nvSpPr>
          <p:cNvPr id="108547" name="Rectangle 3"/>
          <p:cNvSpPr>
            <a:spLocks noGrp="1" noChangeArrowheads="1"/>
          </p:cNvSpPr>
          <p:nvPr>
            <p:ph type="body" idx="1"/>
          </p:nvPr>
        </p:nvSpPr>
        <p:spPr>
          <a:xfrm>
            <a:off x="357188" y="1143000"/>
            <a:ext cx="8358187" cy="5214938"/>
          </a:xfrm>
        </p:spPr>
        <p:txBody>
          <a:bodyPr/>
          <a:lstStyle/>
          <a:p>
            <a:pPr marL="812800" indent="-812800" eaLnBrk="1" hangingPunct="1">
              <a:lnSpc>
                <a:spcPct val="90000"/>
              </a:lnSpc>
              <a:defRPr/>
            </a:pPr>
            <a:r>
              <a:rPr lang="fr-FR" dirty="0">
                <a:solidFill>
                  <a:srgbClr val="FF00FF"/>
                </a:solidFill>
                <a:latin typeface="Impact" pitchFamily="34" charset="0"/>
              </a:rPr>
              <a:t>RECENCEMENT DES PROBLEMES (structures sanitaires)</a:t>
            </a:r>
          </a:p>
          <a:p>
            <a:pPr marL="1168400" lvl="1" indent="-711200" eaLnBrk="1" hangingPunct="1">
              <a:lnSpc>
                <a:spcPct val="80000"/>
              </a:lnSpc>
              <a:defRPr/>
            </a:pPr>
            <a:r>
              <a:rPr lang="fr-FR" dirty="0">
                <a:effectLst/>
                <a:latin typeface="+mj-lt"/>
              </a:rPr>
              <a:t>problèmes liés à la maladie</a:t>
            </a:r>
            <a:endParaRPr lang="fr-FR" sz="1400" dirty="0">
              <a:effectLst/>
              <a:latin typeface="+mj-lt"/>
            </a:endParaRPr>
          </a:p>
          <a:p>
            <a:pPr marL="1879600" lvl="3" indent="-508000" eaLnBrk="1" hangingPunct="1">
              <a:lnSpc>
                <a:spcPct val="80000"/>
              </a:lnSpc>
              <a:defRPr/>
            </a:pPr>
            <a:endParaRPr lang="fr-FR" sz="1400" dirty="0">
              <a:effectLst/>
              <a:latin typeface="+mj-lt"/>
            </a:endParaRPr>
          </a:p>
          <a:p>
            <a:pPr marL="1168400" lvl="1" indent="-711200" eaLnBrk="1" hangingPunct="1">
              <a:lnSpc>
                <a:spcPct val="80000"/>
              </a:lnSpc>
              <a:defRPr/>
            </a:pPr>
            <a:r>
              <a:rPr lang="fr-FR" dirty="0">
                <a:effectLst/>
                <a:latin typeface="+mj-lt"/>
              </a:rPr>
              <a:t>problèmes relatifs à la couverture</a:t>
            </a:r>
          </a:p>
          <a:p>
            <a:pPr marL="1168400" lvl="1" indent="-711200" eaLnBrk="1" hangingPunct="1">
              <a:lnSpc>
                <a:spcPct val="80000"/>
              </a:lnSpc>
              <a:defRPr/>
            </a:pPr>
            <a:endParaRPr lang="fr-FR" sz="1400" dirty="0">
              <a:effectLst/>
              <a:latin typeface="+mj-lt"/>
            </a:endParaRPr>
          </a:p>
          <a:p>
            <a:pPr marL="1168400" lvl="1" indent="-711200" eaLnBrk="1" hangingPunct="1">
              <a:lnSpc>
                <a:spcPct val="80000"/>
              </a:lnSpc>
              <a:defRPr/>
            </a:pPr>
            <a:r>
              <a:rPr lang="fr-FR" dirty="0">
                <a:effectLst/>
                <a:latin typeface="+mj-lt"/>
              </a:rPr>
              <a:t> problèmes lié à la gestion des services de santé</a:t>
            </a:r>
            <a:endParaRPr lang="fr-FR" sz="1400" dirty="0">
              <a:effectLst/>
              <a:latin typeface="+mj-lt"/>
            </a:endParaRPr>
          </a:p>
          <a:p>
            <a:pPr marL="1879600" lvl="3" indent="-508000" eaLnBrk="1" hangingPunct="1">
              <a:lnSpc>
                <a:spcPct val="80000"/>
              </a:lnSpc>
              <a:defRPr/>
            </a:pPr>
            <a:endParaRPr lang="fr-FR" sz="1400" dirty="0">
              <a:effectLst/>
              <a:latin typeface="+mj-lt"/>
            </a:endParaRPr>
          </a:p>
          <a:p>
            <a:pPr marL="1168400" lvl="1" indent="-711200" eaLnBrk="1" hangingPunct="1">
              <a:lnSpc>
                <a:spcPct val="80000"/>
              </a:lnSpc>
              <a:defRPr/>
            </a:pPr>
            <a:r>
              <a:rPr lang="fr-FR" dirty="0">
                <a:effectLst/>
                <a:latin typeface="+mj-lt"/>
              </a:rPr>
              <a:t>problèmes d’hygiène et de salubrité de l’environnement</a:t>
            </a:r>
            <a:endParaRPr lang="fr-FR" sz="1400" dirty="0">
              <a:effectLst/>
              <a:latin typeface="+mj-lt"/>
            </a:endParaRPr>
          </a:p>
          <a:p>
            <a:pPr marL="1879600" lvl="3" indent="-508000" eaLnBrk="1" hangingPunct="1">
              <a:lnSpc>
                <a:spcPct val="80000"/>
              </a:lnSpc>
              <a:defRPr/>
            </a:pPr>
            <a:endParaRPr lang="fr-FR" sz="1600" dirty="0">
              <a:effectLst/>
              <a:latin typeface="+mj-lt"/>
            </a:endParaRPr>
          </a:p>
          <a:p>
            <a:pPr marL="1168400" lvl="1" indent="-711200" eaLnBrk="1" hangingPunct="1">
              <a:lnSpc>
                <a:spcPct val="80000"/>
              </a:lnSpc>
              <a:defRPr/>
            </a:pPr>
            <a:r>
              <a:rPr lang="fr-FR" dirty="0">
                <a:effectLst/>
                <a:latin typeface="+mj-lt"/>
              </a:rPr>
              <a:t>problèmes découlant des activités de développement socio-économiques</a:t>
            </a:r>
            <a:endParaRPr lang="fr-FR" sz="1400" dirty="0">
              <a:effectLst/>
              <a:latin typeface="+mj-lt"/>
            </a:endParaRPr>
          </a:p>
          <a:p>
            <a:pPr marL="1168400" lvl="1" indent="-711200" eaLnBrk="1" hangingPunct="1">
              <a:lnSpc>
                <a:spcPct val="80000"/>
              </a:lnSpc>
              <a:defRPr/>
            </a:pPr>
            <a:endParaRPr lang="fr-FR" sz="1400" dirty="0">
              <a:effectLst/>
              <a:latin typeface="Impact" pitchFamily="34" charset="0"/>
            </a:endParaRPr>
          </a:p>
        </p:txBody>
      </p:sp>
      <p:sp>
        <p:nvSpPr>
          <p:cNvPr id="108548" name="Rectangle 4"/>
          <p:cNvSpPr>
            <a:spLocks noGrp="1" noChangeArrowheads="1"/>
          </p:cNvSpPr>
          <p:nvPr>
            <p:ph type="title"/>
          </p:nvPr>
        </p:nvSpPr>
        <p:spPr>
          <a:xfrm>
            <a:off x="785813" y="357188"/>
            <a:ext cx="7670800" cy="523875"/>
          </a:xfrm>
        </p:spPr>
        <p:txBody>
          <a:bodyPr>
            <a:normAutofit fontScale="90000"/>
          </a:bodyPr>
          <a:lstStyle/>
          <a:p>
            <a:pPr algn="l" eaLnBrk="1" hangingPunct="1">
              <a:defRPr/>
            </a:pPr>
            <a:br>
              <a:rPr lang="fr-FR" sz="2800" b="1" u="sng" dirty="0">
                <a:solidFill>
                  <a:schemeClr val="bg1"/>
                </a:solidFill>
              </a:rPr>
            </a:br>
            <a:endParaRPr lang="fr-FR" sz="2800" b="1" u="sng" dirty="0">
              <a:solidFill>
                <a:schemeClr val="bg1"/>
              </a:solidFill>
            </a:endParaRPr>
          </a:p>
        </p:txBody>
      </p:sp>
      <p:sp>
        <p:nvSpPr>
          <p:cNvPr id="26630" name="Rectangle 5"/>
          <p:cNvSpPr>
            <a:spLocks noChangeArrowheads="1"/>
          </p:cNvSpPr>
          <p:nvPr/>
        </p:nvSpPr>
        <p:spPr bwMode="auto">
          <a:xfrm>
            <a:off x="684213" y="404813"/>
            <a:ext cx="7772400" cy="647700"/>
          </a:xfrm>
          <a:prstGeom prst="rect">
            <a:avLst/>
          </a:prstGeom>
          <a:noFill/>
          <a:ln w="9525">
            <a:noFill/>
            <a:miter lim="800000"/>
            <a:headEnd/>
            <a:tailEnd/>
          </a:ln>
        </p:spPr>
        <p:txBody>
          <a:bodyPr anchor="ctr"/>
          <a:lstStyle/>
          <a:p>
            <a:pPr algn="ctr"/>
            <a:r>
              <a:rPr lang="fr-FR" sz="3600">
                <a:solidFill>
                  <a:srgbClr val="FF0000"/>
                </a:solidFill>
                <a:latin typeface="Impact" pitchFamily="34" charset="0"/>
              </a:rPr>
              <a:t>ANALYSE DE LA SITUATION SANITAIRE (3)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t>Définition de la planification</a:t>
            </a:r>
          </a:p>
        </p:txBody>
      </p:sp>
      <p:sp>
        <p:nvSpPr>
          <p:cNvPr id="3" name="Espace réservé du contenu 2"/>
          <p:cNvSpPr>
            <a:spLocks noGrp="1"/>
          </p:cNvSpPr>
          <p:nvPr>
            <p:ph idx="1"/>
          </p:nvPr>
        </p:nvSpPr>
        <p:spPr/>
        <p:txBody>
          <a:bodyPr>
            <a:normAutofit lnSpcReduction="10000"/>
          </a:bodyPr>
          <a:lstStyle/>
          <a:p>
            <a:pPr marL="0" indent="0">
              <a:buNone/>
            </a:pPr>
            <a:r>
              <a:rPr lang="fr-FR" b="1" dirty="0">
                <a:solidFill>
                  <a:schemeClr val="tx2">
                    <a:lumMod val="60000"/>
                    <a:lumOff val="40000"/>
                  </a:schemeClr>
                </a:solidFill>
              </a:rPr>
              <a:t>La planification </a:t>
            </a:r>
            <a:r>
              <a:rPr lang="fr-FR" dirty="0"/>
              <a:t>est un processus continu de prévisions de ressources et de services requis pour atteindre des objectifs déterminés selon un ordre de priorité établi, permettant de choisir la ou les solutions optimales parmi plusieurs alternatives ; ces choix prennent en considération le contexte de contraintes internes et externes, connues actuellement ou prévisibles dans le futur (</a:t>
            </a:r>
            <a:r>
              <a:rPr lang="fr-FR" dirty="0" err="1"/>
              <a:t>Raynald</a:t>
            </a:r>
            <a:r>
              <a:rPr lang="fr-FR" dirty="0"/>
              <a:t> </a:t>
            </a:r>
            <a:r>
              <a:rPr lang="fr-FR" dirty="0" err="1"/>
              <a:t>Pineault</a:t>
            </a:r>
            <a:r>
              <a:rPr lang="fr-FR" dirty="0"/>
              <a:t> et Coll...)</a:t>
            </a:r>
          </a:p>
        </p:txBody>
      </p:sp>
      <p:sp>
        <p:nvSpPr>
          <p:cNvPr id="4" name="Espace réservé du numéro de diapositive 3"/>
          <p:cNvSpPr>
            <a:spLocks noGrp="1"/>
          </p:cNvSpPr>
          <p:nvPr>
            <p:ph type="sldNum" sz="quarter" idx="12"/>
          </p:nvPr>
        </p:nvSpPr>
        <p:spPr/>
        <p:txBody>
          <a:bodyPr/>
          <a:lstStyle/>
          <a:p>
            <a:fld id="{E354E86A-88DB-4B42-9A17-D04223CD2EA5}" type="slidenum">
              <a:rPr lang="fr-FR" smtClean="0"/>
              <a:pPr/>
              <a:t>2</a:t>
            </a:fld>
            <a:endParaRPr lang="fr-FR"/>
          </a:p>
        </p:txBody>
      </p:sp>
      <p:sp>
        <p:nvSpPr>
          <p:cNvPr id="6" name="Espace réservé du pied de page 5"/>
          <p:cNvSpPr>
            <a:spLocks noGrp="1"/>
          </p:cNvSpPr>
          <p:nvPr>
            <p:ph type="ftr" sz="quarter" idx="11"/>
          </p:nvPr>
        </p:nvSpPr>
        <p:spPr/>
        <p:txBody>
          <a:bodyPr/>
          <a:lstStyle/>
          <a:p>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pied de page 4"/>
          <p:cNvSpPr>
            <a:spLocks noGrp="1"/>
          </p:cNvSpPr>
          <p:nvPr>
            <p:ph type="ftr" sz="quarter" idx="11"/>
          </p:nvPr>
        </p:nvSpPr>
        <p:spPr>
          <a:xfrm>
            <a:off x="1071563" y="6245225"/>
            <a:ext cx="6643687" cy="476250"/>
          </a:xfrm>
        </p:spPr>
        <p:txBody>
          <a:bodyPr/>
          <a:lstStyle/>
          <a:p>
            <a:pPr>
              <a:defRPr/>
            </a:pPr>
            <a:endParaRPr lang="fr-FR" dirty="0"/>
          </a:p>
        </p:txBody>
      </p:sp>
      <p:sp>
        <p:nvSpPr>
          <p:cNvPr id="15" name="Espace réservé du numéro de diapositive 5"/>
          <p:cNvSpPr>
            <a:spLocks noGrp="1"/>
          </p:cNvSpPr>
          <p:nvPr>
            <p:ph type="sldNum" sz="quarter" idx="12"/>
          </p:nvPr>
        </p:nvSpPr>
        <p:spPr/>
        <p:txBody>
          <a:bodyPr/>
          <a:lstStyle/>
          <a:p>
            <a:pPr>
              <a:defRPr/>
            </a:pPr>
            <a:fld id="{A95F41DD-A11E-4FBC-96CD-A734D9FB0585}" type="slidenum">
              <a:rPr lang="fr-FR"/>
              <a:pPr>
                <a:defRPr/>
              </a:pPr>
              <a:t>20</a:t>
            </a:fld>
            <a:endParaRPr lang="fr-FR"/>
          </a:p>
        </p:txBody>
      </p:sp>
      <p:sp>
        <p:nvSpPr>
          <p:cNvPr id="166914" name="Rectangle 2"/>
          <p:cNvSpPr>
            <a:spLocks noGrp="1" noChangeArrowheads="1"/>
          </p:cNvSpPr>
          <p:nvPr>
            <p:ph type="body" idx="1"/>
          </p:nvPr>
        </p:nvSpPr>
        <p:spPr>
          <a:xfrm>
            <a:off x="214313" y="500063"/>
            <a:ext cx="8642350" cy="5905500"/>
          </a:xfrm>
        </p:spPr>
        <p:txBody>
          <a:bodyPr/>
          <a:lstStyle/>
          <a:p>
            <a:pPr algn="ctr" eaLnBrk="1" hangingPunct="1">
              <a:lnSpc>
                <a:spcPct val="90000"/>
              </a:lnSpc>
              <a:spcBef>
                <a:spcPct val="0"/>
              </a:spcBef>
              <a:buFont typeface="Wingdings" pitchFamily="2" charset="2"/>
              <a:buNone/>
              <a:defRPr/>
            </a:pPr>
            <a:r>
              <a:rPr lang="fr-FR" kern="1200" dirty="0">
                <a:solidFill>
                  <a:srgbClr val="FF0000"/>
                </a:solidFill>
                <a:effectLst/>
                <a:latin typeface="Impact" pitchFamily="34" charset="0"/>
              </a:rPr>
              <a:t>ANALYSE DE LA SITUATION SANITAIRE (5)</a:t>
            </a:r>
          </a:p>
          <a:p>
            <a:pPr eaLnBrk="1" hangingPunct="1">
              <a:lnSpc>
                <a:spcPct val="90000"/>
              </a:lnSpc>
              <a:buFont typeface="Wingdings" pitchFamily="2" charset="2"/>
              <a:buNone/>
              <a:defRPr/>
            </a:pPr>
            <a:endParaRPr lang="fr-FR" sz="4400" dirty="0">
              <a:solidFill>
                <a:srgbClr val="FF00FF"/>
              </a:solidFill>
              <a:effectLst>
                <a:outerShdw blurRad="38100" dist="38100" dir="2700000" algn="tl">
                  <a:srgbClr val="000000">
                    <a:alpha val="43137"/>
                  </a:srgbClr>
                </a:outerShdw>
              </a:effectLst>
            </a:endParaRPr>
          </a:p>
          <a:p>
            <a:pPr eaLnBrk="1" hangingPunct="1">
              <a:lnSpc>
                <a:spcPct val="90000"/>
              </a:lnSpc>
              <a:buFont typeface="Wingdings" pitchFamily="2" charset="2"/>
              <a:buNone/>
              <a:defRPr/>
            </a:pPr>
            <a:r>
              <a:rPr lang="fr-FR" sz="2400" dirty="0">
                <a:effectLst>
                  <a:outerShdw blurRad="38100" dist="38100" dir="2700000" algn="tl">
                    <a:srgbClr val="000000">
                      <a:alpha val="43137"/>
                    </a:srgbClr>
                  </a:outerShdw>
                </a:effectLst>
                <a:latin typeface="Impact" pitchFamily="34" charset="0"/>
              </a:rPr>
              <a:t>			     	  INTERNE</a:t>
            </a:r>
          </a:p>
          <a:p>
            <a:pPr eaLnBrk="1" hangingPunct="1">
              <a:lnSpc>
                <a:spcPct val="90000"/>
              </a:lnSpc>
              <a:buFont typeface="Wingdings" pitchFamily="2" charset="2"/>
              <a:buNone/>
              <a:defRPr/>
            </a:pPr>
            <a:r>
              <a:rPr lang="fr-FR" sz="2400" dirty="0">
                <a:effectLst>
                  <a:outerShdw blurRad="38100" dist="38100" dir="2700000" algn="tl">
                    <a:srgbClr val="000000">
                      <a:alpha val="43137"/>
                    </a:srgbClr>
                  </a:outerShdw>
                </a:effectLst>
                <a:latin typeface="Impact" pitchFamily="34" charset="0"/>
              </a:rPr>
              <a:t>							      		ETENDUE</a:t>
            </a:r>
          </a:p>
          <a:p>
            <a:pPr eaLnBrk="1" hangingPunct="1">
              <a:lnSpc>
                <a:spcPct val="90000"/>
              </a:lnSpc>
              <a:buFont typeface="Wingdings" pitchFamily="2" charset="2"/>
              <a:buNone/>
              <a:defRPr/>
            </a:pPr>
            <a:endParaRPr lang="fr-FR" sz="2400" dirty="0">
              <a:effectLst>
                <a:outerShdw blurRad="38100" dist="38100" dir="2700000" algn="tl">
                  <a:srgbClr val="000000">
                    <a:alpha val="43137"/>
                  </a:srgbClr>
                </a:outerShdw>
              </a:effectLst>
              <a:latin typeface="Impact" pitchFamily="34" charset="0"/>
            </a:endParaRPr>
          </a:p>
          <a:p>
            <a:pPr eaLnBrk="1" hangingPunct="1">
              <a:lnSpc>
                <a:spcPct val="90000"/>
              </a:lnSpc>
              <a:buFont typeface="Wingdings" pitchFamily="2" charset="2"/>
              <a:buNone/>
              <a:defRPr/>
            </a:pPr>
            <a:r>
              <a:rPr lang="fr-FR" sz="2400" dirty="0">
                <a:effectLst>
                  <a:outerShdw blurRad="38100" dist="38100" dir="2700000" algn="tl">
                    <a:srgbClr val="000000">
                      <a:alpha val="43137"/>
                    </a:srgbClr>
                  </a:outerShdw>
                </a:effectLst>
                <a:latin typeface="Impact" pitchFamily="34" charset="0"/>
              </a:rPr>
              <a:t>FAIT		CAUSE		CONSEQUENCES 	      	GRAVITE</a:t>
            </a:r>
          </a:p>
          <a:p>
            <a:pPr eaLnBrk="1" hangingPunct="1">
              <a:lnSpc>
                <a:spcPct val="90000"/>
              </a:lnSpc>
              <a:buFont typeface="Wingdings" pitchFamily="2" charset="2"/>
              <a:buNone/>
              <a:defRPr/>
            </a:pPr>
            <a:endParaRPr lang="fr-FR" sz="2400" dirty="0">
              <a:effectLst>
                <a:outerShdw blurRad="38100" dist="38100" dir="2700000" algn="tl">
                  <a:srgbClr val="000000">
                    <a:alpha val="43137"/>
                  </a:srgbClr>
                </a:outerShdw>
              </a:effectLst>
              <a:latin typeface="Impact" pitchFamily="34" charset="0"/>
            </a:endParaRPr>
          </a:p>
          <a:p>
            <a:pPr eaLnBrk="1" hangingPunct="1">
              <a:lnSpc>
                <a:spcPct val="90000"/>
              </a:lnSpc>
              <a:buFont typeface="Wingdings" pitchFamily="2" charset="2"/>
              <a:buNone/>
              <a:defRPr/>
            </a:pPr>
            <a:endParaRPr lang="fr-FR" sz="2400" dirty="0">
              <a:effectLst>
                <a:outerShdw blurRad="38100" dist="38100" dir="2700000" algn="tl">
                  <a:srgbClr val="000000">
                    <a:alpha val="43137"/>
                  </a:srgbClr>
                </a:outerShdw>
              </a:effectLst>
              <a:latin typeface="Impact" pitchFamily="34" charset="0"/>
            </a:endParaRPr>
          </a:p>
          <a:p>
            <a:pPr eaLnBrk="1" hangingPunct="1">
              <a:lnSpc>
                <a:spcPct val="90000"/>
              </a:lnSpc>
              <a:buFont typeface="Wingdings" pitchFamily="2" charset="2"/>
              <a:buNone/>
              <a:defRPr/>
            </a:pPr>
            <a:r>
              <a:rPr lang="fr-FR" sz="2400" dirty="0">
                <a:effectLst>
                  <a:outerShdw blurRad="38100" dist="38100" dir="2700000" algn="tl">
                    <a:srgbClr val="000000">
                      <a:alpha val="43137"/>
                    </a:srgbClr>
                  </a:outerShdw>
                </a:effectLst>
                <a:latin typeface="Impact" pitchFamily="34" charset="0"/>
              </a:rPr>
              <a:t>			     	  EXTERNE				URGENCE</a:t>
            </a:r>
          </a:p>
          <a:p>
            <a:pPr eaLnBrk="1" hangingPunct="1">
              <a:lnSpc>
                <a:spcPct val="90000"/>
              </a:lnSpc>
              <a:buFont typeface="Wingdings" pitchFamily="2" charset="2"/>
              <a:buNone/>
              <a:defRPr/>
            </a:pPr>
            <a:endParaRPr lang="fr-FR" sz="2400" dirty="0">
              <a:effectLst>
                <a:outerShdw blurRad="38100" dist="38100" dir="2700000" algn="tl">
                  <a:srgbClr val="000000">
                    <a:alpha val="43137"/>
                  </a:srgbClr>
                </a:outerShdw>
              </a:effectLst>
              <a:latin typeface="Impact" pitchFamily="34" charset="0"/>
            </a:endParaRPr>
          </a:p>
          <a:p>
            <a:pPr eaLnBrk="1" hangingPunct="1">
              <a:lnSpc>
                <a:spcPct val="90000"/>
              </a:lnSpc>
              <a:buFont typeface="Wingdings" pitchFamily="2" charset="2"/>
              <a:buNone/>
              <a:defRPr/>
            </a:pPr>
            <a:r>
              <a:rPr lang="fr-FR" sz="2400" dirty="0">
                <a:effectLst>
                  <a:outerShdw blurRad="38100" dist="38100" dir="2700000" algn="tl">
                    <a:srgbClr val="000000">
                      <a:alpha val="43137"/>
                    </a:srgbClr>
                  </a:outerShdw>
                </a:effectLst>
                <a:latin typeface="Impact" pitchFamily="34" charset="0"/>
              </a:rPr>
              <a:t>								                SOLUTION</a:t>
            </a:r>
          </a:p>
          <a:p>
            <a:pPr eaLnBrk="1" hangingPunct="1">
              <a:lnSpc>
                <a:spcPct val="90000"/>
              </a:lnSpc>
              <a:buFont typeface="Wingdings" pitchFamily="2" charset="2"/>
              <a:buNone/>
              <a:defRPr/>
            </a:pPr>
            <a:r>
              <a:rPr lang="fr-FR" sz="2400" dirty="0">
                <a:effectLst>
                  <a:outerShdw blurRad="38100" dist="38100" dir="2700000" algn="tl">
                    <a:srgbClr val="000000">
                      <a:alpha val="43137"/>
                    </a:srgbClr>
                  </a:outerShdw>
                </a:effectLst>
                <a:latin typeface="Impact" pitchFamily="34" charset="0"/>
              </a:rPr>
              <a:t>	</a:t>
            </a:r>
            <a:r>
              <a:rPr lang="fr-FR" sz="1900" dirty="0">
                <a:solidFill>
                  <a:schemeClr val="accent1"/>
                </a:solidFill>
                <a:effectLst>
                  <a:outerShdw blurRad="38100" dist="38100" dir="2700000" algn="tl">
                    <a:srgbClr val="000000">
                      <a:alpha val="43137"/>
                    </a:srgbClr>
                  </a:outerShdw>
                </a:effectLst>
                <a:latin typeface="Impact" pitchFamily="34" charset="0"/>
              </a:rPr>
              <a:t>Importants</a:t>
            </a:r>
            <a:r>
              <a:rPr lang="fr-FR" sz="1900" dirty="0">
                <a:solidFill>
                  <a:srgbClr val="FFC000"/>
                </a:solidFill>
                <a:effectLst>
                  <a:outerShdw blurRad="38100" dist="38100" dir="2700000" algn="tl">
                    <a:srgbClr val="000000">
                      <a:alpha val="43137"/>
                    </a:srgbClr>
                  </a:outerShdw>
                </a:effectLst>
                <a:latin typeface="Impact" pitchFamily="34" charset="0"/>
              </a:rPr>
              <a:t>:</a:t>
            </a:r>
            <a:r>
              <a:rPr lang="fr-FR" sz="1900" dirty="0">
                <a:effectLst>
                  <a:outerShdw blurRad="38100" dist="38100" dir="2700000" algn="tl">
                    <a:srgbClr val="000000">
                      <a:alpha val="43137"/>
                    </a:srgbClr>
                  </a:outerShdw>
                </a:effectLst>
                <a:latin typeface="Impact" pitchFamily="34" charset="0"/>
              </a:rPr>
              <a:t>  </a:t>
            </a:r>
            <a:r>
              <a:rPr lang="fr-FR" sz="1900" dirty="0">
                <a:effectLst>
                  <a:outerShdw blurRad="38100" dist="38100" dir="2700000" algn="tl">
                    <a:srgbClr val="000000">
                      <a:alpha val="43137"/>
                    </a:srgbClr>
                  </a:outerShdw>
                </a:effectLst>
                <a:latin typeface="+mj-lt"/>
              </a:rPr>
              <a:t>Nécessité de compléter l’analyse de la situation par l’analyse des  activités déjà menées, les ressources  engagées, les atouts; mais aussi faire l’analyse du futur.  Nécessité également de compléter l’analyse par le FFOM</a:t>
            </a:r>
          </a:p>
        </p:txBody>
      </p:sp>
      <p:sp>
        <p:nvSpPr>
          <p:cNvPr id="28677" name="Line 3"/>
          <p:cNvSpPr>
            <a:spLocks noChangeShapeType="1"/>
          </p:cNvSpPr>
          <p:nvPr/>
        </p:nvSpPr>
        <p:spPr bwMode="auto">
          <a:xfrm flipV="1">
            <a:off x="5929313" y="2428875"/>
            <a:ext cx="1655762" cy="719138"/>
          </a:xfrm>
          <a:prstGeom prst="line">
            <a:avLst/>
          </a:prstGeom>
          <a:noFill/>
          <a:ln w="9525">
            <a:solidFill>
              <a:schemeClr val="tx1"/>
            </a:solidFill>
            <a:round/>
            <a:headEnd/>
            <a:tailEnd/>
          </a:ln>
        </p:spPr>
        <p:txBody>
          <a:bodyPr/>
          <a:lstStyle/>
          <a:p>
            <a:endParaRPr lang="fr-FR"/>
          </a:p>
        </p:txBody>
      </p:sp>
      <p:sp>
        <p:nvSpPr>
          <p:cNvPr id="28678" name="Line 4"/>
          <p:cNvSpPr>
            <a:spLocks noChangeShapeType="1"/>
          </p:cNvSpPr>
          <p:nvPr/>
        </p:nvSpPr>
        <p:spPr bwMode="auto">
          <a:xfrm>
            <a:off x="5940425" y="3284538"/>
            <a:ext cx="1655763" cy="1152525"/>
          </a:xfrm>
          <a:prstGeom prst="line">
            <a:avLst/>
          </a:prstGeom>
          <a:noFill/>
          <a:ln w="9525">
            <a:solidFill>
              <a:schemeClr val="tx1"/>
            </a:solidFill>
            <a:round/>
            <a:headEnd/>
            <a:tailEnd/>
          </a:ln>
        </p:spPr>
        <p:txBody>
          <a:bodyPr/>
          <a:lstStyle/>
          <a:p>
            <a:endParaRPr lang="fr-FR"/>
          </a:p>
        </p:txBody>
      </p:sp>
      <p:sp>
        <p:nvSpPr>
          <p:cNvPr id="28679" name="Line 5"/>
          <p:cNvSpPr>
            <a:spLocks noChangeShapeType="1"/>
          </p:cNvSpPr>
          <p:nvPr/>
        </p:nvSpPr>
        <p:spPr bwMode="auto">
          <a:xfrm>
            <a:off x="5857875" y="3214688"/>
            <a:ext cx="1655763" cy="0"/>
          </a:xfrm>
          <a:prstGeom prst="line">
            <a:avLst/>
          </a:prstGeom>
          <a:noFill/>
          <a:ln w="9525">
            <a:solidFill>
              <a:schemeClr val="tx1"/>
            </a:solidFill>
            <a:round/>
            <a:headEnd/>
            <a:tailEnd/>
          </a:ln>
        </p:spPr>
        <p:txBody>
          <a:bodyPr/>
          <a:lstStyle/>
          <a:p>
            <a:endParaRPr lang="fr-FR"/>
          </a:p>
        </p:txBody>
      </p:sp>
      <p:sp>
        <p:nvSpPr>
          <p:cNvPr id="28680" name="Line 6"/>
          <p:cNvSpPr>
            <a:spLocks noChangeShapeType="1"/>
          </p:cNvSpPr>
          <p:nvPr/>
        </p:nvSpPr>
        <p:spPr bwMode="auto">
          <a:xfrm>
            <a:off x="857250" y="3143250"/>
            <a:ext cx="1223963" cy="0"/>
          </a:xfrm>
          <a:prstGeom prst="line">
            <a:avLst/>
          </a:prstGeom>
          <a:noFill/>
          <a:ln w="9525">
            <a:solidFill>
              <a:schemeClr val="tx1"/>
            </a:solidFill>
            <a:round/>
            <a:headEnd/>
            <a:tailEnd/>
          </a:ln>
        </p:spPr>
        <p:txBody>
          <a:bodyPr/>
          <a:lstStyle/>
          <a:p>
            <a:endParaRPr lang="fr-FR"/>
          </a:p>
        </p:txBody>
      </p:sp>
      <p:sp>
        <p:nvSpPr>
          <p:cNvPr id="28681" name="Line 7"/>
          <p:cNvSpPr>
            <a:spLocks noChangeShapeType="1"/>
          </p:cNvSpPr>
          <p:nvPr/>
        </p:nvSpPr>
        <p:spPr bwMode="auto">
          <a:xfrm>
            <a:off x="4143375" y="2071688"/>
            <a:ext cx="647700" cy="936625"/>
          </a:xfrm>
          <a:prstGeom prst="line">
            <a:avLst/>
          </a:prstGeom>
          <a:noFill/>
          <a:ln w="9525">
            <a:solidFill>
              <a:schemeClr val="tx1"/>
            </a:solidFill>
            <a:round/>
            <a:headEnd/>
            <a:tailEnd/>
          </a:ln>
        </p:spPr>
        <p:txBody>
          <a:bodyPr/>
          <a:lstStyle/>
          <a:p>
            <a:endParaRPr lang="fr-FR"/>
          </a:p>
        </p:txBody>
      </p:sp>
      <p:sp>
        <p:nvSpPr>
          <p:cNvPr id="28682" name="Line 8"/>
          <p:cNvSpPr>
            <a:spLocks noChangeShapeType="1"/>
          </p:cNvSpPr>
          <p:nvPr/>
        </p:nvSpPr>
        <p:spPr bwMode="auto">
          <a:xfrm flipH="1">
            <a:off x="2428875" y="2000250"/>
            <a:ext cx="792163" cy="936625"/>
          </a:xfrm>
          <a:prstGeom prst="line">
            <a:avLst/>
          </a:prstGeom>
          <a:noFill/>
          <a:ln w="9525">
            <a:solidFill>
              <a:schemeClr val="tx1"/>
            </a:solidFill>
            <a:round/>
            <a:headEnd/>
            <a:tailEnd/>
          </a:ln>
        </p:spPr>
        <p:txBody>
          <a:bodyPr/>
          <a:lstStyle/>
          <a:p>
            <a:endParaRPr lang="fr-FR"/>
          </a:p>
        </p:txBody>
      </p:sp>
      <p:sp>
        <p:nvSpPr>
          <p:cNvPr id="28683" name="Line 9"/>
          <p:cNvSpPr>
            <a:spLocks noChangeShapeType="1"/>
          </p:cNvSpPr>
          <p:nvPr/>
        </p:nvSpPr>
        <p:spPr bwMode="auto">
          <a:xfrm>
            <a:off x="2339975" y="3429000"/>
            <a:ext cx="863600" cy="1008063"/>
          </a:xfrm>
          <a:prstGeom prst="line">
            <a:avLst/>
          </a:prstGeom>
          <a:noFill/>
          <a:ln w="9525">
            <a:solidFill>
              <a:schemeClr val="tx1"/>
            </a:solidFill>
            <a:round/>
            <a:headEnd/>
            <a:tailEnd/>
          </a:ln>
        </p:spPr>
        <p:txBody>
          <a:bodyPr/>
          <a:lstStyle/>
          <a:p>
            <a:endParaRPr lang="fr-FR"/>
          </a:p>
        </p:txBody>
      </p:sp>
      <p:sp>
        <p:nvSpPr>
          <p:cNvPr id="28684" name="Line 10"/>
          <p:cNvSpPr>
            <a:spLocks noChangeShapeType="1"/>
          </p:cNvSpPr>
          <p:nvPr/>
        </p:nvSpPr>
        <p:spPr bwMode="auto">
          <a:xfrm flipH="1">
            <a:off x="4143375" y="3357563"/>
            <a:ext cx="647700" cy="936625"/>
          </a:xfrm>
          <a:prstGeom prst="line">
            <a:avLst/>
          </a:prstGeom>
          <a:noFill/>
          <a:ln w="9525">
            <a:solidFill>
              <a:schemeClr val="tx1"/>
            </a:solidFill>
            <a:round/>
            <a:headEnd/>
            <a:tailEnd/>
          </a:ln>
        </p:spPr>
        <p:txBody>
          <a:bodyPr/>
          <a:lstStyle/>
          <a:p>
            <a:endParaRPr lang="fr-FR"/>
          </a:p>
        </p:txBody>
      </p:sp>
      <p:sp>
        <p:nvSpPr>
          <p:cNvPr id="28685" name="Line 12"/>
          <p:cNvSpPr>
            <a:spLocks noChangeShapeType="1"/>
          </p:cNvSpPr>
          <p:nvPr/>
        </p:nvSpPr>
        <p:spPr bwMode="auto">
          <a:xfrm flipH="1" flipV="1">
            <a:off x="2286000" y="5000625"/>
            <a:ext cx="5143500" cy="46038"/>
          </a:xfrm>
          <a:prstGeom prst="line">
            <a:avLst/>
          </a:prstGeom>
          <a:noFill/>
          <a:ln w="38100">
            <a:solidFill>
              <a:schemeClr val="tx1"/>
            </a:solidFill>
            <a:round/>
            <a:headEnd/>
            <a:tailEnd/>
          </a:ln>
        </p:spPr>
        <p:txBody>
          <a:bodyPr/>
          <a:lstStyle/>
          <a:p>
            <a:endParaRPr lang="fr-FR"/>
          </a:p>
        </p:txBody>
      </p:sp>
      <p:sp>
        <p:nvSpPr>
          <p:cNvPr id="28686" name="Line 13"/>
          <p:cNvSpPr>
            <a:spLocks noChangeShapeType="1"/>
          </p:cNvSpPr>
          <p:nvPr/>
        </p:nvSpPr>
        <p:spPr bwMode="auto">
          <a:xfrm flipH="1" flipV="1">
            <a:off x="2286000" y="3357563"/>
            <a:ext cx="46038" cy="1643062"/>
          </a:xfrm>
          <a:prstGeom prst="line">
            <a:avLst/>
          </a:prstGeom>
          <a:noFill/>
          <a:ln w="38100">
            <a:solidFill>
              <a:schemeClr val="tx1"/>
            </a:solidFill>
            <a:round/>
            <a:headEnd/>
            <a:tailEnd type="triangle" w="med" len="med"/>
          </a:ln>
        </p:spPr>
        <p:txBody>
          <a:bodyPr/>
          <a:lstStyle/>
          <a:p>
            <a:endParaRPr lang="fr-FR"/>
          </a:p>
        </p:txBody>
      </p:sp>
      <p:sp>
        <p:nvSpPr>
          <p:cNvPr id="16" name="Rectangle 7"/>
          <p:cNvSpPr>
            <a:spLocks noChangeArrowheads="1"/>
          </p:cNvSpPr>
          <p:nvPr/>
        </p:nvSpPr>
        <p:spPr bwMode="auto">
          <a:xfrm>
            <a:off x="357188" y="1071563"/>
            <a:ext cx="7772400" cy="720725"/>
          </a:xfrm>
          <a:prstGeom prst="rect">
            <a:avLst/>
          </a:prstGeom>
          <a:noFill/>
          <a:ln w="9525">
            <a:noFill/>
            <a:miter lim="800000"/>
            <a:headEnd/>
            <a:tailEnd/>
          </a:ln>
        </p:spPr>
        <p:txBody>
          <a:bodyPr anchor="ctr"/>
          <a:lstStyle/>
          <a:p>
            <a:pPr marL="812800" indent="-812800">
              <a:lnSpc>
                <a:spcPct val="90000"/>
              </a:lnSpc>
              <a:spcBef>
                <a:spcPct val="20000"/>
              </a:spcBef>
              <a:buClr>
                <a:schemeClr val="hlink"/>
              </a:buClr>
              <a:buSzPct val="65000"/>
              <a:buFont typeface="Wingdings" pitchFamily="2" charset="2"/>
              <a:buChar char="n"/>
              <a:defRPr/>
            </a:pPr>
            <a:r>
              <a:rPr lang="fr-FR" sz="2800" b="1" dirty="0">
                <a:solidFill>
                  <a:srgbClr val="FF00FF"/>
                </a:solidFill>
                <a:effectLst>
                  <a:outerShdw blurRad="38100" dist="38100" dir="2700000" algn="tl">
                    <a:srgbClr val="000000"/>
                  </a:outerShdw>
                </a:effectLst>
                <a:latin typeface="+mn-lt"/>
              </a:rPr>
              <a:t>ANALYSE DES PROBLEMES RECENCES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Espace réservé du numéro de diapositive 4"/>
          <p:cNvSpPr>
            <a:spLocks noGrp="1"/>
          </p:cNvSpPr>
          <p:nvPr>
            <p:ph type="sldNum" sz="quarter" idx="12"/>
          </p:nvPr>
        </p:nvSpPr>
        <p:spPr/>
        <p:txBody>
          <a:bodyPr/>
          <a:lstStyle/>
          <a:p>
            <a:pPr>
              <a:defRPr/>
            </a:pPr>
            <a:fld id="{F81FAFB7-D0C9-40B6-986A-FFCF5CFBEBCA}" type="slidenum">
              <a:rPr lang="fr-FR"/>
              <a:pPr>
                <a:defRPr/>
              </a:pPr>
              <a:t>21</a:t>
            </a:fld>
            <a:endParaRPr lang="fr-FR"/>
          </a:p>
        </p:txBody>
      </p:sp>
      <p:sp>
        <p:nvSpPr>
          <p:cNvPr id="427010" name="Rectangle 2"/>
          <p:cNvSpPr>
            <a:spLocks noGrp="1" noChangeArrowheads="1"/>
          </p:cNvSpPr>
          <p:nvPr>
            <p:ph type="title"/>
          </p:nvPr>
        </p:nvSpPr>
        <p:spPr>
          <a:xfrm>
            <a:off x="1524000" y="188913"/>
            <a:ext cx="6934200" cy="719137"/>
          </a:xfrm>
        </p:spPr>
        <p:txBody>
          <a:bodyPr>
            <a:normAutofit fontScale="90000"/>
          </a:bodyPr>
          <a:lstStyle/>
          <a:p>
            <a:pPr>
              <a:defRPr/>
            </a:pPr>
            <a:r>
              <a:rPr lang="en-US" sz="2800" b="1"/>
              <a:t>ANALYSE FORCE FAIBLESSE</a:t>
            </a:r>
            <a:br>
              <a:rPr lang="en-US" sz="2800" b="1"/>
            </a:br>
            <a:r>
              <a:rPr lang="en-US" sz="2800" b="1"/>
              <a:t> OPPORTUNITE MENACE (F.F.O.M)</a:t>
            </a:r>
          </a:p>
        </p:txBody>
      </p:sp>
      <p:grpSp>
        <p:nvGrpSpPr>
          <p:cNvPr id="2" name="Group 3"/>
          <p:cNvGrpSpPr>
            <a:grpSpLocks/>
          </p:cNvGrpSpPr>
          <p:nvPr/>
        </p:nvGrpSpPr>
        <p:grpSpPr bwMode="auto">
          <a:xfrm>
            <a:off x="1401763" y="1052513"/>
            <a:ext cx="7742237" cy="5562600"/>
            <a:chOff x="0" y="672"/>
            <a:chExt cx="5664" cy="3504"/>
          </a:xfrm>
        </p:grpSpPr>
        <p:sp>
          <p:nvSpPr>
            <p:cNvPr id="29715" name="Oval 4"/>
            <p:cNvSpPr>
              <a:spLocks noChangeArrowheads="1"/>
            </p:cNvSpPr>
            <p:nvPr/>
          </p:nvSpPr>
          <p:spPr bwMode="auto">
            <a:xfrm>
              <a:off x="0" y="672"/>
              <a:ext cx="5664" cy="3504"/>
            </a:xfrm>
            <a:prstGeom prst="ellipse">
              <a:avLst/>
            </a:prstGeom>
            <a:solidFill>
              <a:srgbClr val="CCFFFF"/>
            </a:solidFill>
            <a:ln w="9525">
              <a:solidFill>
                <a:schemeClr val="tx1"/>
              </a:solidFill>
              <a:round/>
              <a:headEnd/>
              <a:tailEnd/>
            </a:ln>
          </p:spPr>
          <p:txBody>
            <a:bodyPr wrap="none" anchor="ctr"/>
            <a:lstStyle/>
            <a:p>
              <a:pPr algn="ctr" eaLnBrk="0" hangingPunct="0"/>
              <a:endParaRPr lang="en-US"/>
            </a:p>
          </p:txBody>
        </p:sp>
        <p:sp>
          <p:nvSpPr>
            <p:cNvPr id="29716" name="Rectangle 5"/>
            <p:cNvSpPr>
              <a:spLocks noChangeArrowheads="1"/>
            </p:cNvSpPr>
            <p:nvPr/>
          </p:nvSpPr>
          <p:spPr bwMode="auto">
            <a:xfrm>
              <a:off x="0" y="2208"/>
              <a:ext cx="1199" cy="326"/>
            </a:xfrm>
            <a:prstGeom prst="rect">
              <a:avLst/>
            </a:prstGeom>
            <a:noFill/>
            <a:ln w="9525">
              <a:noFill/>
              <a:miter lim="800000"/>
              <a:headEnd/>
              <a:tailEnd/>
            </a:ln>
          </p:spPr>
          <p:txBody>
            <a:bodyPr>
              <a:spAutoFit/>
            </a:bodyPr>
            <a:lstStyle/>
            <a:p>
              <a:pPr eaLnBrk="0" hangingPunct="0"/>
              <a:r>
                <a:rPr lang="en-US" sz="1400" b="1"/>
                <a:t>ENV. </a:t>
              </a:r>
            </a:p>
            <a:p>
              <a:pPr eaLnBrk="0" hangingPunct="0"/>
              <a:r>
                <a:rPr lang="en-US" sz="1400" b="1"/>
                <a:t>MONDIAL</a:t>
              </a:r>
            </a:p>
          </p:txBody>
        </p:sp>
      </p:grpSp>
      <p:grpSp>
        <p:nvGrpSpPr>
          <p:cNvPr id="3" name="Group 6"/>
          <p:cNvGrpSpPr>
            <a:grpSpLocks/>
          </p:cNvGrpSpPr>
          <p:nvPr/>
        </p:nvGrpSpPr>
        <p:grpSpPr bwMode="auto">
          <a:xfrm>
            <a:off x="2300288" y="1052513"/>
            <a:ext cx="6843712" cy="5181600"/>
            <a:chOff x="768" y="1248"/>
            <a:chExt cx="4896" cy="2496"/>
          </a:xfrm>
        </p:grpSpPr>
        <p:sp>
          <p:nvSpPr>
            <p:cNvPr id="29713" name="Oval 7"/>
            <p:cNvSpPr>
              <a:spLocks noChangeArrowheads="1"/>
            </p:cNvSpPr>
            <p:nvPr/>
          </p:nvSpPr>
          <p:spPr bwMode="auto">
            <a:xfrm>
              <a:off x="768" y="1248"/>
              <a:ext cx="4896" cy="2496"/>
            </a:xfrm>
            <a:prstGeom prst="ellipse">
              <a:avLst/>
            </a:prstGeom>
            <a:solidFill>
              <a:schemeClr val="accent1"/>
            </a:solidFill>
            <a:ln w="9525">
              <a:solidFill>
                <a:schemeClr val="tx1"/>
              </a:solidFill>
              <a:round/>
              <a:headEnd/>
              <a:tailEnd/>
            </a:ln>
          </p:spPr>
          <p:txBody>
            <a:bodyPr wrap="none" anchor="ctr"/>
            <a:lstStyle/>
            <a:p>
              <a:pPr algn="ctr" eaLnBrk="0" hangingPunct="0"/>
              <a:endParaRPr lang="en-US"/>
            </a:p>
          </p:txBody>
        </p:sp>
        <p:sp>
          <p:nvSpPr>
            <p:cNvPr id="29714" name="Rectangle 8"/>
            <p:cNvSpPr>
              <a:spLocks noChangeArrowheads="1"/>
            </p:cNvSpPr>
            <p:nvPr/>
          </p:nvSpPr>
          <p:spPr bwMode="auto">
            <a:xfrm>
              <a:off x="817" y="2478"/>
              <a:ext cx="924" cy="309"/>
            </a:xfrm>
            <a:prstGeom prst="rect">
              <a:avLst/>
            </a:prstGeom>
            <a:noFill/>
            <a:ln w="9525">
              <a:noFill/>
              <a:miter lim="800000"/>
              <a:headEnd/>
              <a:tailEnd/>
            </a:ln>
          </p:spPr>
          <p:txBody>
            <a:bodyPr>
              <a:spAutoFit/>
            </a:bodyPr>
            <a:lstStyle/>
            <a:p>
              <a:pPr eaLnBrk="0" hangingPunct="0"/>
              <a:r>
                <a:rPr lang="en-US" sz="1800"/>
                <a:t>NATIO</a:t>
              </a:r>
            </a:p>
            <a:p>
              <a:pPr eaLnBrk="0" hangingPunct="0"/>
              <a:r>
                <a:rPr lang="en-US" sz="1800"/>
                <a:t>NAL</a:t>
              </a:r>
            </a:p>
          </p:txBody>
        </p:sp>
      </p:grpSp>
      <p:grpSp>
        <p:nvGrpSpPr>
          <p:cNvPr id="4" name="Group 9"/>
          <p:cNvGrpSpPr>
            <a:grpSpLocks/>
          </p:cNvGrpSpPr>
          <p:nvPr/>
        </p:nvGrpSpPr>
        <p:grpSpPr bwMode="auto">
          <a:xfrm>
            <a:off x="3108325" y="1773238"/>
            <a:ext cx="4999038" cy="3660775"/>
            <a:chOff x="1728" y="1440"/>
            <a:chExt cx="3936" cy="1824"/>
          </a:xfrm>
        </p:grpSpPr>
        <p:sp>
          <p:nvSpPr>
            <p:cNvPr id="29711" name="Oval 10"/>
            <p:cNvSpPr>
              <a:spLocks noChangeArrowheads="1"/>
            </p:cNvSpPr>
            <p:nvPr/>
          </p:nvSpPr>
          <p:spPr bwMode="auto">
            <a:xfrm>
              <a:off x="1728" y="1440"/>
              <a:ext cx="3936" cy="1824"/>
            </a:xfrm>
            <a:prstGeom prst="ellipse">
              <a:avLst/>
            </a:prstGeom>
            <a:solidFill>
              <a:srgbClr val="FFCC00"/>
            </a:solidFill>
            <a:ln w="9525">
              <a:solidFill>
                <a:schemeClr val="tx1"/>
              </a:solidFill>
              <a:round/>
              <a:headEnd/>
              <a:tailEnd/>
            </a:ln>
          </p:spPr>
          <p:txBody>
            <a:bodyPr wrap="none" anchor="ctr"/>
            <a:lstStyle/>
            <a:p>
              <a:pPr algn="ctr" eaLnBrk="0" hangingPunct="0"/>
              <a:endParaRPr lang="en-US"/>
            </a:p>
          </p:txBody>
        </p:sp>
        <p:sp>
          <p:nvSpPr>
            <p:cNvPr id="29712" name="Rectangle 11"/>
            <p:cNvSpPr>
              <a:spLocks noChangeArrowheads="1"/>
            </p:cNvSpPr>
            <p:nvPr/>
          </p:nvSpPr>
          <p:spPr bwMode="auto">
            <a:xfrm>
              <a:off x="1878" y="2466"/>
              <a:ext cx="1434" cy="168"/>
            </a:xfrm>
            <a:prstGeom prst="rect">
              <a:avLst/>
            </a:prstGeom>
            <a:noFill/>
            <a:ln w="9525">
              <a:noFill/>
              <a:miter lim="800000"/>
              <a:headEnd/>
              <a:tailEnd/>
            </a:ln>
          </p:spPr>
          <p:txBody>
            <a:bodyPr>
              <a:spAutoFit/>
            </a:bodyPr>
            <a:lstStyle/>
            <a:p>
              <a:pPr eaLnBrk="0" hangingPunct="0">
                <a:spcBef>
                  <a:spcPct val="50000"/>
                </a:spcBef>
              </a:pPr>
              <a:r>
                <a:rPr lang="en-US" sz="1600" b="1"/>
                <a:t>SYSTEME SANTE</a:t>
              </a:r>
            </a:p>
          </p:txBody>
        </p:sp>
      </p:grpSp>
      <p:grpSp>
        <p:nvGrpSpPr>
          <p:cNvPr id="5" name="Group 12"/>
          <p:cNvGrpSpPr>
            <a:grpSpLocks/>
          </p:cNvGrpSpPr>
          <p:nvPr/>
        </p:nvGrpSpPr>
        <p:grpSpPr bwMode="auto">
          <a:xfrm>
            <a:off x="4800600" y="2362200"/>
            <a:ext cx="3962400" cy="2438400"/>
            <a:chOff x="3024" y="1338"/>
            <a:chExt cx="2496" cy="1536"/>
          </a:xfrm>
        </p:grpSpPr>
        <p:sp>
          <p:nvSpPr>
            <p:cNvPr id="29709" name="Oval 13"/>
            <p:cNvSpPr>
              <a:spLocks noChangeArrowheads="1"/>
            </p:cNvSpPr>
            <p:nvPr/>
          </p:nvSpPr>
          <p:spPr bwMode="auto">
            <a:xfrm>
              <a:off x="3024" y="1338"/>
              <a:ext cx="2496" cy="1536"/>
            </a:xfrm>
            <a:prstGeom prst="ellipse">
              <a:avLst/>
            </a:prstGeom>
            <a:solidFill>
              <a:schemeClr val="bg1"/>
            </a:solidFill>
            <a:ln w="9525">
              <a:solidFill>
                <a:schemeClr val="tx1"/>
              </a:solidFill>
              <a:round/>
              <a:headEnd/>
              <a:tailEnd/>
            </a:ln>
          </p:spPr>
          <p:txBody>
            <a:bodyPr wrap="none" anchor="ctr"/>
            <a:lstStyle/>
            <a:p>
              <a:pPr algn="ctr" eaLnBrk="0" hangingPunct="0"/>
              <a:endParaRPr lang="en-US" sz="1600"/>
            </a:p>
          </p:txBody>
        </p:sp>
        <p:sp>
          <p:nvSpPr>
            <p:cNvPr id="29710" name="Rectangle 14"/>
            <p:cNvSpPr>
              <a:spLocks noChangeArrowheads="1"/>
            </p:cNvSpPr>
            <p:nvPr/>
          </p:nvSpPr>
          <p:spPr bwMode="auto">
            <a:xfrm>
              <a:off x="3216" y="2112"/>
              <a:ext cx="1070" cy="368"/>
            </a:xfrm>
            <a:prstGeom prst="rect">
              <a:avLst/>
            </a:prstGeom>
            <a:noFill/>
            <a:ln w="9525">
              <a:noFill/>
              <a:miter lim="800000"/>
              <a:headEnd/>
              <a:tailEnd/>
            </a:ln>
          </p:spPr>
          <p:txBody>
            <a:bodyPr>
              <a:spAutoFit/>
            </a:bodyPr>
            <a:lstStyle/>
            <a:p>
              <a:pPr eaLnBrk="0" hangingPunct="0"/>
              <a:r>
                <a:rPr lang="en-US" sz="1600" b="1"/>
                <a:t>Direction centrale</a:t>
              </a:r>
            </a:p>
          </p:txBody>
        </p:sp>
      </p:grpSp>
      <p:sp>
        <p:nvSpPr>
          <p:cNvPr id="427023" name="AutoShape 15"/>
          <p:cNvSpPr>
            <a:spLocks noChangeArrowheads="1"/>
          </p:cNvSpPr>
          <p:nvPr/>
        </p:nvSpPr>
        <p:spPr bwMode="auto">
          <a:xfrm>
            <a:off x="7315200" y="2743200"/>
            <a:ext cx="1447800" cy="1447800"/>
          </a:xfrm>
          <a:prstGeom prst="star24">
            <a:avLst>
              <a:gd name="adj" fmla="val 37500"/>
            </a:avLst>
          </a:prstGeom>
          <a:solidFill>
            <a:srgbClr val="FF00FF"/>
          </a:solidFill>
          <a:ln w="9525">
            <a:solidFill>
              <a:schemeClr val="tx1"/>
            </a:solidFill>
            <a:miter lim="800000"/>
            <a:headEnd/>
            <a:tailEnd/>
          </a:ln>
        </p:spPr>
        <p:txBody>
          <a:bodyPr wrap="none" anchor="ctr"/>
          <a:lstStyle/>
          <a:p>
            <a:pPr algn="ctr" eaLnBrk="0" hangingPunct="0"/>
            <a:r>
              <a:rPr lang="en-US" sz="2000" b="1"/>
              <a:t>FAIBLESSES</a:t>
            </a:r>
          </a:p>
        </p:txBody>
      </p:sp>
      <p:sp>
        <p:nvSpPr>
          <p:cNvPr id="427024" name="AutoShape 16"/>
          <p:cNvSpPr>
            <a:spLocks noChangeArrowheads="1"/>
          </p:cNvSpPr>
          <p:nvPr/>
        </p:nvSpPr>
        <p:spPr bwMode="auto">
          <a:xfrm>
            <a:off x="5257800" y="2514600"/>
            <a:ext cx="1828800" cy="1066800"/>
          </a:xfrm>
          <a:prstGeom prst="star24">
            <a:avLst>
              <a:gd name="adj" fmla="val 37500"/>
            </a:avLst>
          </a:prstGeom>
          <a:solidFill>
            <a:schemeClr val="accent1"/>
          </a:solidFill>
          <a:ln w="9525">
            <a:solidFill>
              <a:schemeClr val="tx1"/>
            </a:solidFill>
            <a:miter lim="800000"/>
            <a:headEnd/>
            <a:tailEnd/>
          </a:ln>
        </p:spPr>
        <p:txBody>
          <a:bodyPr wrap="none" anchor="ctr"/>
          <a:lstStyle/>
          <a:p>
            <a:pPr algn="ctr" eaLnBrk="0" hangingPunct="0"/>
            <a:r>
              <a:rPr lang="en-US" b="1"/>
              <a:t>FORCES</a:t>
            </a:r>
          </a:p>
        </p:txBody>
      </p:sp>
      <p:sp>
        <p:nvSpPr>
          <p:cNvPr id="427025" name="AutoShape 17"/>
          <p:cNvSpPr>
            <a:spLocks noChangeArrowheads="1"/>
          </p:cNvSpPr>
          <p:nvPr/>
        </p:nvSpPr>
        <p:spPr bwMode="auto">
          <a:xfrm>
            <a:off x="1295400" y="4114800"/>
            <a:ext cx="4572000" cy="1905000"/>
          </a:xfrm>
          <a:prstGeom prst="irregularSeal1">
            <a:avLst/>
          </a:prstGeom>
          <a:solidFill>
            <a:srgbClr val="FF0000"/>
          </a:solidFill>
          <a:ln w="9525">
            <a:solidFill>
              <a:schemeClr val="tx1"/>
            </a:solidFill>
            <a:miter lim="800000"/>
            <a:headEnd/>
            <a:tailEnd/>
          </a:ln>
        </p:spPr>
        <p:txBody>
          <a:bodyPr wrap="none" anchor="ctr"/>
          <a:lstStyle/>
          <a:p>
            <a:pPr algn="ctr" eaLnBrk="0" hangingPunct="0"/>
            <a:r>
              <a:rPr lang="en-US" sz="3600" b="1">
                <a:solidFill>
                  <a:schemeClr val="hlink"/>
                </a:solidFill>
              </a:rPr>
              <a:t>MENACES</a:t>
            </a:r>
            <a:endParaRPr lang="en-US" b="1"/>
          </a:p>
        </p:txBody>
      </p:sp>
      <p:sp>
        <p:nvSpPr>
          <p:cNvPr id="427026" name="AutoShape 18"/>
          <p:cNvSpPr>
            <a:spLocks noChangeArrowheads="1"/>
          </p:cNvSpPr>
          <p:nvPr/>
        </p:nvSpPr>
        <p:spPr bwMode="auto">
          <a:xfrm>
            <a:off x="2255838" y="1773238"/>
            <a:ext cx="2224087" cy="1600200"/>
          </a:xfrm>
          <a:prstGeom prst="irregularSeal1">
            <a:avLst/>
          </a:prstGeom>
          <a:solidFill>
            <a:srgbClr val="0000FF"/>
          </a:solidFill>
          <a:ln w="9525">
            <a:solidFill>
              <a:schemeClr val="tx1"/>
            </a:solidFill>
            <a:miter lim="800000"/>
            <a:headEnd/>
            <a:tailEnd/>
          </a:ln>
        </p:spPr>
        <p:txBody>
          <a:bodyPr wrap="none" anchor="ctr"/>
          <a:lstStyle/>
          <a:p>
            <a:pPr algn="ctr" eaLnBrk="0" hangingPunct="0"/>
            <a:r>
              <a:rPr lang="en-US" b="1"/>
              <a:t>OPPORTUNITES</a:t>
            </a:r>
          </a:p>
        </p:txBody>
      </p:sp>
      <p:sp>
        <p:nvSpPr>
          <p:cNvPr id="21" name="Espace réservé du pied de page 20"/>
          <p:cNvSpPr>
            <a:spLocks noGrp="1"/>
          </p:cNvSpPr>
          <p:nvPr>
            <p:ph type="ftr" sz="quarter" idx="11"/>
          </p:nvPr>
        </p:nvSpPr>
        <p:spPr/>
        <p:txBody>
          <a:bodyPr/>
          <a:lstStyle/>
          <a:p>
            <a:pPr>
              <a:defRPr/>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499"/>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3" presetClass="entr" presetSubtype="32" fill="hold" grpId="0" nodeType="clickEffect">
                                  <p:stCondLst>
                                    <p:cond delay="0"/>
                                  </p:stCondLst>
                                  <p:childTnLst>
                                    <p:set>
                                      <p:cBhvr>
                                        <p:cTn id="28" dur="1" fill="hold">
                                          <p:stCondLst>
                                            <p:cond delay="0"/>
                                          </p:stCondLst>
                                        </p:cTn>
                                        <p:tgtEl>
                                          <p:spTgt spid="427024"/>
                                        </p:tgtEl>
                                        <p:attrNameLst>
                                          <p:attrName>style.visibility</p:attrName>
                                        </p:attrNameLst>
                                      </p:cBhvr>
                                      <p:to>
                                        <p:strVal val="visible"/>
                                      </p:to>
                                    </p:set>
                                    <p:anim calcmode="lin" valueType="num">
                                      <p:cBhvr>
                                        <p:cTn id="29" dur="500" fill="hold"/>
                                        <p:tgtEl>
                                          <p:spTgt spid="427024"/>
                                        </p:tgtEl>
                                        <p:attrNameLst>
                                          <p:attrName>ppt_w</p:attrName>
                                        </p:attrNameLst>
                                      </p:cBhvr>
                                      <p:tavLst>
                                        <p:tav tm="0">
                                          <p:val>
                                            <p:strVal val="4*#ppt_w"/>
                                          </p:val>
                                        </p:tav>
                                        <p:tav tm="100000">
                                          <p:val>
                                            <p:strVal val="#ppt_w"/>
                                          </p:val>
                                        </p:tav>
                                      </p:tavLst>
                                    </p:anim>
                                    <p:anim calcmode="lin" valueType="num">
                                      <p:cBhvr>
                                        <p:cTn id="30" dur="500" fill="hold"/>
                                        <p:tgtEl>
                                          <p:spTgt spid="427024"/>
                                        </p:tgtEl>
                                        <p:attrNameLst>
                                          <p:attrName>ppt_h</p:attrName>
                                        </p:attrNameLst>
                                      </p:cBhvr>
                                      <p:tavLst>
                                        <p:tav tm="0">
                                          <p:val>
                                            <p:strVal val="4*#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427023"/>
                                        </p:tgtEl>
                                        <p:attrNameLst>
                                          <p:attrName>style.visibility</p:attrName>
                                        </p:attrNameLst>
                                      </p:cBhvr>
                                      <p:to>
                                        <p:strVal val="visible"/>
                                      </p:to>
                                    </p:set>
                                    <p:anim calcmode="lin" valueType="num">
                                      <p:cBhvr>
                                        <p:cTn id="35" dur="500" fill="hold"/>
                                        <p:tgtEl>
                                          <p:spTgt spid="427023"/>
                                        </p:tgtEl>
                                        <p:attrNameLst>
                                          <p:attrName>ppt_w</p:attrName>
                                        </p:attrNameLst>
                                      </p:cBhvr>
                                      <p:tavLst>
                                        <p:tav tm="0">
                                          <p:val>
                                            <p:fltVal val="0"/>
                                          </p:val>
                                        </p:tav>
                                        <p:tav tm="100000">
                                          <p:val>
                                            <p:strVal val="#ppt_w"/>
                                          </p:val>
                                        </p:tav>
                                      </p:tavLst>
                                    </p:anim>
                                    <p:anim calcmode="lin" valueType="num">
                                      <p:cBhvr>
                                        <p:cTn id="36" dur="500" fill="hold"/>
                                        <p:tgtEl>
                                          <p:spTgt spid="427023"/>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427026"/>
                                        </p:tgtEl>
                                        <p:attrNameLst>
                                          <p:attrName>style.visibility</p:attrName>
                                        </p:attrNameLst>
                                      </p:cBhvr>
                                      <p:to>
                                        <p:strVal val="visible"/>
                                      </p:to>
                                    </p:set>
                                    <p:anim calcmode="lin" valueType="num">
                                      <p:cBhvr additive="base">
                                        <p:cTn id="41" dur="500" fill="hold"/>
                                        <p:tgtEl>
                                          <p:spTgt spid="427026"/>
                                        </p:tgtEl>
                                        <p:attrNameLst>
                                          <p:attrName>ppt_x</p:attrName>
                                        </p:attrNameLst>
                                      </p:cBhvr>
                                      <p:tavLst>
                                        <p:tav tm="0">
                                          <p:val>
                                            <p:strVal val="0-#ppt_w/2"/>
                                          </p:val>
                                        </p:tav>
                                        <p:tav tm="100000">
                                          <p:val>
                                            <p:strVal val="#ppt_x"/>
                                          </p:val>
                                        </p:tav>
                                      </p:tavLst>
                                    </p:anim>
                                    <p:anim calcmode="lin" valueType="num">
                                      <p:cBhvr additive="base">
                                        <p:cTn id="42" dur="500" fill="hold"/>
                                        <p:tgtEl>
                                          <p:spTgt spid="427026"/>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427025"/>
                                        </p:tgtEl>
                                        <p:attrNameLst>
                                          <p:attrName>style.visibility</p:attrName>
                                        </p:attrNameLst>
                                      </p:cBhvr>
                                      <p:to>
                                        <p:strVal val="visible"/>
                                      </p:to>
                                    </p:set>
                                    <p:anim calcmode="lin" valueType="num">
                                      <p:cBhvr additive="base">
                                        <p:cTn id="47" dur="500" fill="hold"/>
                                        <p:tgtEl>
                                          <p:spTgt spid="427025"/>
                                        </p:tgtEl>
                                        <p:attrNameLst>
                                          <p:attrName>ppt_x</p:attrName>
                                        </p:attrNameLst>
                                      </p:cBhvr>
                                      <p:tavLst>
                                        <p:tav tm="0">
                                          <p:val>
                                            <p:strVal val="0-#ppt_w/2"/>
                                          </p:val>
                                        </p:tav>
                                        <p:tav tm="100000">
                                          <p:val>
                                            <p:strVal val="#ppt_x"/>
                                          </p:val>
                                        </p:tav>
                                      </p:tavLst>
                                    </p:anim>
                                    <p:anim calcmode="lin" valueType="num">
                                      <p:cBhvr additive="base">
                                        <p:cTn id="48" dur="500" fill="hold"/>
                                        <p:tgtEl>
                                          <p:spTgt spid="4270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23" grpId="0" animBg="1" autoUpdateAnimBg="0"/>
      <p:bldP spid="427024" grpId="0" animBg="1" autoUpdateAnimBg="0"/>
      <p:bldP spid="427025" grpId="0" animBg="1" autoUpdateAnimBg="0"/>
      <p:bldP spid="427026"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E10021BC-BC2A-4341-9AB4-35824075D33E}" type="slidenum">
              <a:rPr lang="fr-FR"/>
              <a:pPr>
                <a:defRPr/>
              </a:pPr>
              <a:t>22</a:t>
            </a:fld>
            <a:endParaRPr lang="fr-FR"/>
          </a:p>
        </p:txBody>
      </p:sp>
      <p:sp>
        <p:nvSpPr>
          <p:cNvPr id="439299" name="Rectangle 3"/>
          <p:cNvSpPr>
            <a:spLocks noGrp="1" noChangeArrowheads="1"/>
          </p:cNvSpPr>
          <p:nvPr>
            <p:ph type="body" idx="1"/>
          </p:nvPr>
        </p:nvSpPr>
        <p:spPr>
          <a:xfrm>
            <a:off x="357188" y="1412875"/>
            <a:ext cx="8329612" cy="4873625"/>
          </a:xfrm>
        </p:spPr>
        <p:txBody>
          <a:bodyPr/>
          <a:lstStyle/>
          <a:p>
            <a:pPr>
              <a:defRPr/>
            </a:pPr>
            <a:r>
              <a:rPr lang="fr-FR" sz="2400" u="sng" dirty="0">
                <a:solidFill>
                  <a:srgbClr val="FFC000"/>
                </a:solidFill>
                <a:latin typeface="Impact" pitchFamily="34" charset="0"/>
              </a:rPr>
              <a:t>ANALYSE FORCE, FAIBLESSE, OPPORTUNITE, MENACE (FFOM)</a:t>
            </a:r>
          </a:p>
          <a:p>
            <a:pPr>
              <a:defRPr/>
            </a:pPr>
            <a:endParaRPr lang="fr-FR" sz="2400" dirty="0">
              <a:solidFill>
                <a:srgbClr val="FFC000"/>
              </a:solidFill>
              <a:effectLst>
                <a:outerShdw blurRad="38100" dist="38100" dir="2700000" algn="tl">
                  <a:srgbClr val="000000">
                    <a:alpha val="43137"/>
                  </a:srgbClr>
                </a:outerShdw>
              </a:effectLst>
              <a:latin typeface="Impact" pitchFamily="34" charset="0"/>
            </a:endParaRPr>
          </a:p>
          <a:p>
            <a:pPr>
              <a:buFont typeface="Wingdings" pitchFamily="2" charset="2"/>
              <a:buNone/>
              <a:defRPr/>
            </a:pPr>
            <a:r>
              <a:rPr lang="fr-FR" sz="2400" u="sng" dirty="0">
                <a:effectLst>
                  <a:outerShdw blurRad="38100" dist="38100" dir="2700000" algn="tl">
                    <a:srgbClr val="000000">
                      <a:alpha val="43137"/>
                    </a:srgbClr>
                  </a:outerShdw>
                </a:effectLst>
                <a:latin typeface="+mj-lt"/>
              </a:rPr>
              <a:t>PERMET D’IDENTIFIER</a:t>
            </a:r>
            <a:r>
              <a:rPr lang="fr-FR" sz="2400" dirty="0">
                <a:effectLst>
                  <a:outerShdw blurRad="38100" dist="38100" dir="2700000" algn="tl">
                    <a:srgbClr val="000000">
                      <a:alpha val="43137"/>
                    </a:srgbClr>
                  </a:outerShdw>
                </a:effectLst>
                <a:latin typeface="+mj-lt"/>
              </a:rPr>
              <a:t> :</a:t>
            </a:r>
          </a:p>
          <a:p>
            <a:pPr lvl="1">
              <a:defRPr/>
            </a:pPr>
            <a:r>
              <a:rPr lang="fr-FR" sz="2400" dirty="0">
                <a:effectLst>
                  <a:outerShdw blurRad="38100" dist="38100" dir="2700000" algn="tl">
                    <a:srgbClr val="000000">
                      <a:alpha val="43137"/>
                    </a:srgbClr>
                  </a:outerShdw>
                </a:effectLst>
                <a:latin typeface="+mj-lt"/>
              </a:rPr>
              <a:t>LES FORCES/ACQUIS internes  de la  Direction</a:t>
            </a:r>
          </a:p>
          <a:p>
            <a:pPr lvl="1">
              <a:defRPr/>
            </a:pPr>
            <a:r>
              <a:rPr lang="fr-FR" sz="2400" dirty="0">
                <a:effectLst>
                  <a:outerShdw blurRad="38100" dist="38100" dir="2700000" algn="tl">
                    <a:srgbClr val="000000">
                      <a:alpha val="43137"/>
                    </a:srgbClr>
                  </a:outerShdw>
                </a:effectLst>
                <a:latin typeface="+mj-lt"/>
              </a:rPr>
              <a:t>Les faiblesses internes  de la Direction</a:t>
            </a:r>
          </a:p>
          <a:p>
            <a:pPr lvl="1">
              <a:defRPr/>
            </a:pPr>
            <a:r>
              <a:rPr lang="fr-FR" sz="2400" dirty="0">
                <a:effectLst>
                  <a:outerShdw blurRad="38100" dist="38100" dir="2700000" algn="tl">
                    <a:srgbClr val="000000">
                      <a:alpha val="43137"/>
                    </a:srgbClr>
                  </a:outerShdw>
                </a:effectLst>
                <a:latin typeface="+mj-lt"/>
              </a:rPr>
              <a:t>Les opportunités/ potentialités liés à l’environnement</a:t>
            </a:r>
          </a:p>
          <a:p>
            <a:pPr lvl="1">
              <a:defRPr/>
            </a:pPr>
            <a:r>
              <a:rPr lang="fr-FR" sz="2400" dirty="0">
                <a:effectLst>
                  <a:outerShdw blurRad="38100" dist="38100" dir="2700000" algn="tl">
                    <a:srgbClr val="000000">
                      <a:alpha val="43137"/>
                    </a:srgbClr>
                  </a:outerShdw>
                </a:effectLst>
                <a:latin typeface="+mj-lt"/>
              </a:rPr>
              <a:t> les Menaces/Obstacles liés à l’environnement</a:t>
            </a:r>
          </a:p>
          <a:p>
            <a:pPr lvl="1">
              <a:buFont typeface="Wingdings" pitchFamily="2" charset="2"/>
              <a:buNone/>
              <a:defRPr/>
            </a:pPr>
            <a:endParaRPr lang="fr-FR" sz="2400" dirty="0">
              <a:effectLst>
                <a:outerShdw blurRad="38100" dist="38100" dir="2700000" algn="tl">
                  <a:srgbClr val="000000">
                    <a:alpha val="43137"/>
                  </a:srgbClr>
                </a:outerShdw>
              </a:effectLst>
              <a:latin typeface="+mj-lt"/>
            </a:endParaRPr>
          </a:p>
          <a:p>
            <a:pPr>
              <a:buFont typeface="Wingdings" pitchFamily="2" charset="2"/>
              <a:buNone/>
              <a:defRPr/>
            </a:pPr>
            <a:r>
              <a:rPr lang="fr-FR" sz="2400" u="sng" dirty="0">
                <a:effectLst>
                  <a:outerShdw blurRad="38100" dist="38100" dir="2700000" algn="tl">
                    <a:srgbClr val="000000">
                      <a:alpha val="43137"/>
                    </a:srgbClr>
                  </a:outerShdw>
                </a:effectLst>
                <a:latin typeface="+mj-lt"/>
              </a:rPr>
              <a:t>LE F.F.O.M PERMET DE:</a:t>
            </a:r>
          </a:p>
          <a:p>
            <a:pPr lvl="1">
              <a:defRPr/>
            </a:pPr>
            <a:r>
              <a:rPr lang="fr-FR" sz="2400" dirty="0">
                <a:effectLst>
                  <a:outerShdw blurRad="38100" dist="38100" dir="2700000" algn="tl">
                    <a:srgbClr val="000000">
                      <a:alpha val="43137"/>
                    </a:srgbClr>
                  </a:outerShdw>
                </a:effectLst>
                <a:latin typeface="+mj-lt"/>
              </a:rPr>
              <a:t>fixer des buts et objectifs réalistes</a:t>
            </a:r>
          </a:p>
          <a:p>
            <a:pPr lvl="1">
              <a:defRPr/>
            </a:pPr>
            <a:r>
              <a:rPr lang="fr-FR" sz="2400" dirty="0">
                <a:effectLst>
                  <a:outerShdw blurRad="38100" dist="38100" dir="2700000" algn="tl">
                    <a:srgbClr val="000000">
                      <a:alpha val="43137"/>
                    </a:srgbClr>
                  </a:outerShdw>
                </a:effectLst>
                <a:latin typeface="+mj-lt"/>
              </a:rPr>
              <a:t>équilibrer les buts et les ressources</a:t>
            </a:r>
            <a:endParaRPr lang="fr-FR" sz="2000" dirty="0">
              <a:effectLst>
                <a:outerShdw blurRad="38100" dist="38100" dir="2700000" algn="tl">
                  <a:srgbClr val="000000">
                    <a:alpha val="43137"/>
                  </a:srgbClr>
                </a:outerShdw>
              </a:effectLst>
              <a:latin typeface="+mj-lt"/>
            </a:endParaRPr>
          </a:p>
        </p:txBody>
      </p:sp>
      <p:sp>
        <p:nvSpPr>
          <p:cNvPr id="30724" name="Rectangle 4"/>
          <p:cNvSpPr>
            <a:spLocks noChangeArrowheads="1"/>
          </p:cNvSpPr>
          <p:nvPr/>
        </p:nvSpPr>
        <p:spPr bwMode="auto">
          <a:xfrm>
            <a:off x="684213" y="404813"/>
            <a:ext cx="7772400" cy="720725"/>
          </a:xfrm>
          <a:prstGeom prst="rect">
            <a:avLst/>
          </a:prstGeom>
          <a:noFill/>
          <a:ln w="9525">
            <a:noFill/>
            <a:miter lim="800000"/>
            <a:headEnd/>
            <a:tailEnd/>
          </a:ln>
        </p:spPr>
        <p:txBody>
          <a:bodyPr anchor="ctr"/>
          <a:lstStyle/>
          <a:p>
            <a:pPr algn="ctr"/>
            <a:r>
              <a:rPr lang="fr-FR" sz="3200">
                <a:solidFill>
                  <a:srgbClr val="FF0000"/>
                </a:solidFill>
                <a:latin typeface="Impact" pitchFamily="34" charset="0"/>
              </a:rPr>
              <a:t>ANALYSE DE LA SITUATION SANITAIRE </a:t>
            </a:r>
          </a:p>
        </p:txBody>
      </p:sp>
      <p:sp>
        <p:nvSpPr>
          <p:cNvPr id="6" name="Espace réservé du pied de page 5"/>
          <p:cNvSpPr>
            <a:spLocks noGrp="1"/>
          </p:cNvSpPr>
          <p:nvPr>
            <p:ph type="ftr" sz="quarter" idx="11"/>
          </p:nvPr>
        </p:nvSpPr>
        <p:spPr>
          <a:xfrm>
            <a:off x="1476375" y="6245225"/>
            <a:ext cx="5975350" cy="476250"/>
          </a:xfrm>
        </p:spPr>
        <p:txBody>
          <a:bodyPr/>
          <a:lstStyle/>
          <a:p>
            <a:pPr>
              <a:defRPr/>
            </a:pP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444500" y="2708275"/>
            <a:ext cx="8520113"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2. DETERMINATION DES PROBLEMES</a:t>
            </a:r>
          </a:p>
          <a:p>
            <a:pPr marL="457200" indent="-457200" algn="ctr"/>
            <a:r>
              <a:rPr lang="fr-FR" sz="3600">
                <a:latin typeface="Impact" pitchFamily="34" charset="0"/>
              </a:rPr>
              <a:t>PRIORITAIRES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000125" y="6245225"/>
            <a:ext cx="7286625" cy="47625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B6A62571-EEC0-40DA-8972-E1B42D8F77F0}" type="slidenum">
              <a:rPr lang="fr-FR"/>
              <a:pPr>
                <a:defRPr/>
              </a:pPr>
              <a:t>24</a:t>
            </a:fld>
            <a:endParaRPr lang="fr-FR"/>
          </a:p>
        </p:txBody>
      </p:sp>
      <p:sp>
        <p:nvSpPr>
          <p:cNvPr id="22532" name="Rectangle 3"/>
          <p:cNvSpPr>
            <a:spLocks noGrp="1" noChangeArrowheads="1"/>
          </p:cNvSpPr>
          <p:nvPr>
            <p:ph type="body" idx="1"/>
          </p:nvPr>
        </p:nvSpPr>
        <p:spPr>
          <a:xfrm>
            <a:off x="642938" y="1285875"/>
            <a:ext cx="8286750" cy="4803775"/>
          </a:xfrm>
        </p:spPr>
        <p:txBody>
          <a:bodyPr>
            <a:normAutofit lnSpcReduction="10000"/>
          </a:bodyPr>
          <a:lstStyle/>
          <a:p>
            <a:pPr eaLnBrk="1" hangingPunct="1">
              <a:buFont typeface="Wingdings" pitchFamily="2" charset="2"/>
              <a:buNone/>
              <a:defRPr/>
            </a:pPr>
            <a:r>
              <a:rPr lang="fr-FR" sz="2800" u="sng" dirty="0">
                <a:solidFill>
                  <a:schemeClr val="accent1"/>
                </a:solidFill>
                <a:effectLst>
                  <a:outerShdw blurRad="38100" dist="38100" dir="2700000" algn="tl">
                    <a:srgbClr val="000000">
                      <a:alpha val="43137"/>
                    </a:srgbClr>
                  </a:outerShdw>
                </a:effectLst>
                <a:latin typeface="Impact" pitchFamily="34" charset="0"/>
              </a:rPr>
              <a:t>PRINCIPAUX CRITERES</a:t>
            </a:r>
            <a:endParaRPr lang="fr-FR" sz="2800" dirty="0">
              <a:solidFill>
                <a:schemeClr val="accent1"/>
              </a:solidFill>
              <a:effectLst>
                <a:outerShdw blurRad="38100" dist="38100" dir="2700000" algn="tl">
                  <a:srgbClr val="000000">
                    <a:alpha val="43137"/>
                  </a:srgbClr>
                </a:outerShdw>
              </a:effectLst>
              <a:latin typeface="Impact" pitchFamily="34" charset="0"/>
            </a:endParaRPr>
          </a:p>
          <a:p>
            <a:pPr lvl="1" eaLnBrk="1" hangingPunct="1">
              <a:defRPr/>
            </a:pPr>
            <a:r>
              <a:rPr lang="fr-FR" sz="2400" dirty="0">
                <a:solidFill>
                  <a:srgbClr val="FFC000"/>
                </a:solidFill>
                <a:effectLst>
                  <a:outerShdw blurRad="38100" dist="38100" dir="2700000" algn="tl">
                    <a:srgbClr val="000000">
                      <a:alpha val="43137"/>
                    </a:srgbClr>
                  </a:outerShdw>
                </a:effectLst>
                <a:latin typeface="Impact" pitchFamily="34" charset="0"/>
              </a:rPr>
              <a:t>IMPORTANCE DU PROBLEME</a:t>
            </a:r>
          </a:p>
          <a:p>
            <a:pPr lvl="2" eaLnBrk="1" hangingPunct="1">
              <a:defRPr/>
            </a:pPr>
            <a:r>
              <a:rPr lang="fr-FR" sz="2200" dirty="0">
                <a:effectLst>
                  <a:outerShdw blurRad="38100" dist="38100" dir="2700000" algn="tl">
                    <a:srgbClr val="000000">
                      <a:alpha val="43137"/>
                    </a:srgbClr>
                  </a:outerShdw>
                </a:effectLst>
                <a:latin typeface="Impact" pitchFamily="34" charset="0"/>
              </a:rPr>
              <a:t>GRAVITE.</a:t>
            </a:r>
          </a:p>
          <a:p>
            <a:pPr lvl="2" eaLnBrk="1" hangingPunct="1">
              <a:defRPr/>
            </a:pPr>
            <a:r>
              <a:rPr lang="fr-FR" sz="2200" dirty="0">
                <a:effectLst>
                  <a:outerShdw blurRad="38100" dist="38100" dir="2700000" algn="tl">
                    <a:srgbClr val="000000">
                      <a:alpha val="43137"/>
                    </a:srgbClr>
                  </a:outerShdw>
                </a:effectLst>
                <a:latin typeface="Impact" pitchFamily="34" charset="0"/>
              </a:rPr>
              <a:t>FREQUENCE</a:t>
            </a:r>
          </a:p>
          <a:p>
            <a:pPr lvl="1" eaLnBrk="1" hangingPunct="1">
              <a:defRPr/>
            </a:pPr>
            <a:r>
              <a:rPr lang="fr-FR" sz="2400" dirty="0">
                <a:solidFill>
                  <a:srgbClr val="FFC000"/>
                </a:solidFill>
                <a:effectLst>
                  <a:outerShdw blurRad="38100" dist="38100" dir="2700000" algn="tl">
                    <a:srgbClr val="000000">
                      <a:alpha val="43137"/>
                    </a:srgbClr>
                  </a:outerShdw>
                </a:effectLst>
                <a:latin typeface="Impact" pitchFamily="34" charset="0"/>
              </a:rPr>
              <a:t>VULNERABILITE DU PROBLEME</a:t>
            </a:r>
          </a:p>
          <a:p>
            <a:pPr lvl="2" eaLnBrk="1" hangingPunct="1">
              <a:defRPr/>
            </a:pPr>
            <a:r>
              <a:rPr lang="fr-FR" sz="2000" dirty="0">
                <a:effectLst/>
                <a:latin typeface="Impact" pitchFamily="34" charset="0"/>
              </a:rPr>
              <a:t>DISPONIBILTE DE LA TECHNOLOGIE </a:t>
            </a:r>
            <a:endParaRPr lang="fr-FR" sz="1800" dirty="0">
              <a:effectLst/>
              <a:latin typeface="Impact" pitchFamily="34" charset="0"/>
            </a:endParaRPr>
          </a:p>
          <a:p>
            <a:pPr lvl="2" eaLnBrk="1" hangingPunct="1">
              <a:defRPr/>
            </a:pPr>
            <a:r>
              <a:rPr lang="fr-FR" sz="2000" dirty="0">
                <a:effectLst/>
                <a:latin typeface="Impact" pitchFamily="34" charset="0"/>
              </a:rPr>
              <a:t>APPLICABILITE DE LA TECHNOLOGIE</a:t>
            </a:r>
            <a:endParaRPr lang="fr-FR" sz="1800" dirty="0">
              <a:effectLst/>
              <a:latin typeface="Impact" pitchFamily="34" charset="0"/>
            </a:endParaRPr>
          </a:p>
          <a:p>
            <a:pPr lvl="2" eaLnBrk="1" hangingPunct="1">
              <a:defRPr/>
            </a:pPr>
            <a:endParaRPr lang="fr-FR" sz="1800" dirty="0">
              <a:solidFill>
                <a:srgbClr val="FFFFFF"/>
              </a:solidFill>
              <a:effectLst/>
              <a:latin typeface="Impact" pitchFamily="34" charset="0"/>
            </a:endParaRPr>
          </a:p>
          <a:p>
            <a:pPr lvl="1" eaLnBrk="1" hangingPunct="1">
              <a:buClr>
                <a:srgbClr val="FFCC00"/>
              </a:buClr>
              <a:defRPr/>
            </a:pPr>
            <a:r>
              <a:rPr lang="fr-FR" sz="2400" dirty="0">
                <a:solidFill>
                  <a:srgbClr val="FFC000"/>
                </a:solidFill>
                <a:effectLst>
                  <a:outerShdw blurRad="38100" dist="38100" dir="2700000" algn="tl">
                    <a:srgbClr val="000000">
                      <a:alpha val="43137"/>
                    </a:srgbClr>
                  </a:outerShdw>
                </a:effectLst>
                <a:latin typeface="Impact" pitchFamily="34" charset="0"/>
              </a:rPr>
              <a:t>PERCEPTION DE LA POPULATION</a:t>
            </a:r>
          </a:p>
          <a:p>
            <a:pPr lvl="1" eaLnBrk="1" hangingPunct="1">
              <a:buClr>
                <a:srgbClr val="FFCC00"/>
              </a:buClr>
              <a:defRPr/>
            </a:pPr>
            <a:endParaRPr lang="fr-FR" sz="2400" dirty="0">
              <a:solidFill>
                <a:srgbClr val="FFC000"/>
              </a:solidFill>
              <a:effectLst>
                <a:outerShdw blurRad="38100" dist="38100" dir="2700000" algn="tl">
                  <a:srgbClr val="000000">
                    <a:alpha val="43137"/>
                  </a:srgbClr>
                </a:outerShdw>
              </a:effectLst>
              <a:latin typeface="Impact" pitchFamily="34" charset="0"/>
            </a:endParaRPr>
          </a:p>
          <a:p>
            <a:pPr lvl="1" eaLnBrk="1" hangingPunct="1">
              <a:buClr>
                <a:srgbClr val="FFCC00"/>
              </a:buClr>
              <a:defRPr/>
            </a:pPr>
            <a:r>
              <a:rPr lang="fr-FR" sz="2400" dirty="0">
                <a:solidFill>
                  <a:srgbClr val="FFC000"/>
                </a:solidFill>
                <a:effectLst>
                  <a:outerShdw blurRad="38100" dist="38100" dir="2700000" algn="tl">
                    <a:srgbClr val="000000">
                      <a:alpha val="43137"/>
                    </a:srgbClr>
                  </a:outerShdw>
                </a:effectLst>
                <a:latin typeface="Impact" pitchFamily="34" charset="0"/>
              </a:rPr>
              <a:t>ACCEPTABILITE PAR LA POPULATION DES ACTIONS A ENTREPRENDRE</a:t>
            </a:r>
          </a:p>
        </p:txBody>
      </p:sp>
      <p:sp>
        <p:nvSpPr>
          <p:cNvPr id="22533" name="Rectangle 6"/>
          <p:cNvSpPr>
            <a:spLocks noGrp="1" noChangeArrowheads="1"/>
          </p:cNvSpPr>
          <p:nvPr>
            <p:ph type="title"/>
          </p:nvPr>
        </p:nvSpPr>
        <p:spPr>
          <a:xfrm>
            <a:off x="785813" y="404813"/>
            <a:ext cx="7670800" cy="666750"/>
          </a:xfrm>
        </p:spPr>
        <p:txBody>
          <a:bodyPr>
            <a:normAutofit fontScale="90000"/>
          </a:bodyPr>
          <a:lstStyle/>
          <a:p>
            <a:pPr eaLnBrk="1" hangingPunct="1">
              <a:defRPr/>
            </a:pPr>
            <a:r>
              <a:rPr lang="fr-FR" sz="3200" dirty="0">
                <a:solidFill>
                  <a:srgbClr val="FF0000"/>
                </a:solidFill>
                <a:effectLst>
                  <a:outerShdw blurRad="38100" dist="38100" dir="2700000" algn="tl">
                    <a:srgbClr val="000000">
                      <a:alpha val="43137"/>
                    </a:srgbClr>
                  </a:outerShdw>
                </a:effectLst>
                <a:latin typeface="Impact" pitchFamily="34" charset="0"/>
              </a:rPr>
              <a:t>1. CRITERES DE SELECTION DES PROBLEMES PRIORITAIRES (1)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214438" y="6245225"/>
            <a:ext cx="6643687" cy="47625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50D11D7B-ECFA-469C-9B84-D0D0E9D80289}" type="slidenum">
              <a:rPr lang="fr-FR"/>
              <a:pPr>
                <a:defRPr/>
              </a:pPr>
              <a:t>25</a:t>
            </a:fld>
            <a:endParaRPr lang="fr-FR"/>
          </a:p>
        </p:txBody>
      </p:sp>
      <p:pic>
        <p:nvPicPr>
          <p:cNvPr id="36868" name="Picture 3"/>
          <p:cNvPicPr>
            <a:picLocks noGrp="1" noChangeAspect="1" noChangeArrowheads="1"/>
          </p:cNvPicPr>
          <p:nvPr>
            <p:ph type="body" idx="1"/>
          </p:nvPr>
        </p:nvPicPr>
        <p:blipFill>
          <a:blip r:embed="rId2"/>
          <a:srcRect/>
          <a:stretch>
            <a:fillRect/>
          </a:stretch>
        </p:blipFill>
        <p:spPr/>
      </p:pic>
      <p:sp>
        <p:nvSpPr>
          <p:cNvPr id="7" name="Rectangle 6"/>
          <p:cNvSpPr>
            <a:spLocks noGrp="1" noChangeArrowheads="1"/>
          </p:cNvSpPr>
          <p:nvPr>
            <p:ph type="title"/>
          </p:nvPr>
        </p:nvSpPr>
        <p:spPr>
          <a:xfrm>
            <a:off x="785813" y="404813"/>
            <a:ext cx="7670800" cy="666750"/>
          </a:xfrm>
        </p:spPr>
        <p:txBody>
          <a:bodyPr>
            <a:normAutofit fontScale="90000"/>
          </a:bodyPr>
          <a:lstStyle/>
          <a:p>
            <a:pPr eaLnBrk="1" hangingPunct="1">
              <a:defRPr/>
            </a:pPr>
            <a:r>
              <a:rPr lang="fr-FR" sz="3200" dirty="0">
                <a:solidFill>
                  <a:srgbClr val="FF0000"/>
                </a:solidFill>
                <a:effectLst>
                  <a:outerShdw blurRad="38100" dist="38100" dir="2700000" algn="tl">
                    <a:srgbClr val="000000">
                      <a:alpha val="43137"/>
                    </a:srgbClr>
                  </a:outerShdw>
                </a:effectLst>
                <a:latin typeface="Impact" pitchFamily="34" charset="0"/>
              </a:rPr>
              <a:t>1. CRITERES DE SELECTION DES PROBLEMES PRIORITAIRES (2)</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250825" y="2708275"/>
            <a:ext cx="8520113"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3.FIXATION DES OBJECTIFS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571625" y="6245225"/>
            <a:ext cx="6215063" cy="47625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04B0FF44-BAF1-4DB3-9008-FE9BD278C3A1}" type="slidenum">
              <a:rPr lang="fr-FR"/>
              <a:pPr>
                <a:defRPr/>
              </a:pPr>
              <a:t>27</a:t>
            </a:fld>
            <a:endParaRPr lang="fr-FR"/>
          </a:p>
        </p:txBody>
      </p:sp>
      <p:sp>
        <p:nvSpPr>
          <p:cNvPr id="439298" name="Rectangle 2"/>
          <p:cNvSpPr>
            <a:spLocks noGrp="1" noChangeArrowheads="1"/>
          </p:cNvSpPr>
          <p:nvPr>
            <p:ph type="title"/>
          </p:nvPr>
        </p:nvSpPr>
        <p:spPr/>
        <p:txBody>
          <a:bodyPr/>
          <a:lstStyle/>
          <a:p>
            <a:pPr>
              <a:defRPr/>
            </a:pPr>
            <a:r>
              <a:rPr lang="fr-FR" sz="4000">
                <a:latin typeface="Arial Black" pitchFamily="34" charset="0"/>
              </a:rPr>
              <a:t>FIXATION DES OBJECTIFS</a:t>
            </a:r>
          </a:p>
        </p:txBody>
      </p:sp>
      <p:sp>
        <p:nvSpPr>
          <p:cNvPr id="439299" name="Rectangle 3"/>
          <p:cNvSpPr>
            <a:spLocks noGrp="1" noChangeArrowheads="1"/>
          </p:cNvSpPr>
          <p:nvPr>
            <p:ph type="body" idx="1"/>
          </p:nvPr>
        </p:nvSpPr>
        <p:spPr>
          <a:solidFill>
            <a:schemeClr val="bg1"/>
          </a:solidFill>
        </p:spPr>
        <p:txBody>
          <a:bodyPr/>
          <a:lstStyle/>
          <a:p>
            <a:pPr>
              <a:defRPr/>
            </a:pPr>
            <a:endParaRPr lang="fr-FR" sz="2800" dirty="0">
              <a:latin typeface="Arial Black" pitchFamily="34" charset="0"/>
            </a:endParaRPr>
          </a:p>
          <a:p>
            <a:pPr>
              <a:lnSpc>
                <a:spcPct val="150000"/>
              </a:lnSpc>
              <a:buFont typeface="Wingdings" pitchFamily="2" charset="2"/>
              <a:buNone/>
              <a:defRPr/>
            </a:pPr>
            <a:r>
              <a:rPr lang="fr-FR" dirty="0">
                <a:latin typeface="Arial Black" pitchFamily="34" charset="0"/>
              </a:rPr>
              <a:t> Il n’y a pas de vent favorable pour un navire sans destination</a:t>
            </a:r>
          </a:p>
          <a:p>
            <a:pPr>
              <a:buFont typeface="Wingdings" pitchFamily="2" charset="2"/>
              <a:buNone/>
              <a:defRPr/>
            </a:pPr>
            <a:endParaRPr lang="fr-FR" dirty="0">
              <a:latin typeface="Arial Black" pitchFamily="34" charset="0"/>
            </a:endParaRPr>
          </a:p>
          <a:p>
            <a:pPr algn="r">
              <a:buFont typeface="Wingdings" pitchFamily="2" charset="2"/>
              <a:buNone/>
              <a:defRPr/>
            </a:pPr>
            <a:r>
              <a:rPr lang="fr-FR" sz="2800" dirty="0">
                <a:latin typeface="Arial Black" pitchFamily="34" charset="0"/>
              </a:rPr>
              <a:t>Sénèque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143000" y="6245225"/>
            <a:ext cx="6715125" cy="47625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E9FB2385-AA05-4898-9CEF-F0C6D4BD9302}" type="slidenum">
              <a:rPr lang="fr-FR"/>
              <a:pPr>
                <a:defRPr/>
              </a:pPr>
              <a:t>28</a:t>
            </a:fld>
            <a:endParaRPr lang="fr-FR"/>
          </a:p>
        </p:txBody>
      </p:sp>
      <p:sp>
        <p:nvSpPr>
          <p:cNvPr id="404482" name="Rectangle 2"/>
          <p:cNvSpPr>
            <a:spLocks noGrp="1" noChangeArrowheads="1"/>
          </p:cNvSpPr>
          <p:nvPr>
            <p:ph type="title"/>
          </p:nvPr>
        </p:nvSpPr>
        <p:spPr/>
        <p:txBody>
          <a:bodyPr>
            <a:normAutofit/>
          </a:bodyPr>
          <a:lstStyle/>
          <a:p>
            <a:pPr>
              <a:defRPr/>
            </a:pPr>
            <a:r>
              <a:rPr lang="fr-FR" sz="3600" dirty="0">
                <a:solidFill>
                  <a:schemeClr val="tx2"/>
                </a:solidFill>
                <a:latin typeface="Arial Black" pitchFamily="34" charset="0"/>
              </a:rPr>
              <a:t>L’OBJECTIF</a:t>
            </a:r>
          </a:p>
        </p:txBody>
      </p:sp>
      <p:sp>
        <p:nvSpPr>
          <p:cNvPr id="404483" name="Rectangle 3"/>
          <p:cNvSpPr>
            <a:spLocks noGrp="1" noChangeArrowheads="1"/>
          </p:cNvSpPr>
          <p:nvPr>
            <p:ph type="body" idx="1"/>
          </p:nvPr>
        </p:nvSpPr>
        <p:spPr/>
        <p:txBody>
          <a:bodyPr/>
          <a:lstStyle/>
          <a:p>
            <a:pPr>
              <a:buFont typeface="Wingdings" pitchFamily="2" charset="2"/>
              <a:buNone/>
              <a:defRPr/>
            </a:pPr>
            <a:r>
              <a:rPr lang="fr-FR" sz="2800" dirty="0">
                <a:latin typeface="+mj-lt"/>
              </a:rPr>
              <a:t>L’objectif est le point de référence Central.</a:t>
            </a:r>
          </a:p>
          <a:p>
            <a:pPr>
              <a:buFont typeface="Wingdings" pitchFamily="2" charset="2"/>
              <a:buNone/>
              <a:defRPr/>
            </a:pPr>
            <a:r>
              <a:rPr lang="fr-FR" sz="2800" dirty="0">
                <a:latin typeface="+mj-lt"/>
              </a:rPr>
              <a:t>Il décrit la situation future qui prévaudra lorsque les problèmes auront été résolus.</a:t>
            </a:r>
          </a:p>
          <a:p>
            <a:pPr>
              <a:buFont typeface="Wingdings" pitchFamily="2" charset="2"/>
              <a:buNone/>
              <a:defRPr/>
            </a:pPr>
            <a:r>
              <a:rPr lang="fr-FR" sz="2800" dirty="0">
                <a:latin typeface="+mj-lt"/>
              </a:rPr>
              <a:t>Il permet de mesurer la réussite ou l’échec de l’intervention en terme de bénéfice pour le groupe cible.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4483">
                                            <p:txEl>
                                              <p:pRg st="0" end="0"/>
                                            </p:txEl>
                                          </p:spTgt>
                                        </p:tgtEl>
                                        <p:attrNameLst>
                                          <p:attrName>style.visibility</p:attrName>
                                        </p:attrNameLst>
                                      </p:cBhvr>
                                      <p:to>
                                        <p:strVal val="visible"/>
                                      </p:to>
                                    </p:set>
                                    <p:animEffect transition="in" filter="fade">
                                      <p:cBhvr>
                                        <p:cTn id="7" dur="2000"/>
                                        <p:tgtEl>
                                          <p:spTgt spid="404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4483">
                                            <p:txEl>
                                              <p:pRg st="1" end="1"/>
                                            </p:txEl>
                                          </p:spTgt>
                                        </p:tgtEl>
                                        <p:attrNameLst>
                                          <p:attrName>style.visibility</p:attrName>
                                        </p:attrNameLst>
                                      </p:cBhvr>
                                      <p:to>
                                        <p:strVal val="visible"/>
                                      </p:to>
                                    </p:set>
                                    <p:animEffect transition="in" filter="fade">
                                      <p:cBhvr>
                                        <p:cTn id="12" dur="2000"/>
                                        <p:tgtEl>
                                          <p:spTgt spid="404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4483">
                                            <p:txEl>
                                              <p:pRg st="2" end="2"/>
                                            </p:txEl>
                                          </p:spTgt>
                                        </p:tgtEl>
                                        <p:attrNameLst>
                                          <p:attrName>style.visibility</p:attrName>
                                        </p:attrNameLst>
                                      </p:cBhvr>
                                      <p:to>
                                        <p:strVal val="visible"/>
                                      </p:to>
                                    </p:set>
                                    <p:animEffect transition="in" filter="fade">
                                      <p:cBhvr>
                                        <p:cTn id="17" dur="2000"/>
                                        <p:tgtEl>
                                          <p:spTgt spid="404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143000" y="6245225"/>
            <a:ext cx="6643688" cy="47625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8799DCA7-54D0-456C-AF61-2E5B5AE263B7}" type="slidenum">
              <a:rPr lang="fr-FR"/>
              <a:pPr>
                <a:defRPr/>
              </a:pPr>
              <a:t>29</a:t>
            </a:fld>
            <a:endParaRPr lang="fr-FR"/>
          </a:p>
        </p:txBody>
      </p:sp>
      <p:sp>
        <p:nvSpPr>
          <p:cNvPr id="402434" name="Rectangle 2"/>
          <p:cNvSpPr>
            <a:spLocks noGrp="1" noChangeArrowheads="1"/>
          </p:cNvSpPr>
          <p:nvPr>
            <p:ph type="title"/>
          </p:nvPr>
        </p:nvSpPr>
        <p:spPr/>
        <p:txBody>
          <a:bodyPr>
            <a:normAutofit/>
          </a:bodyPr>
          <a:lstStyle/>
          <a:p>
            <a:pPr>
              <a:defRPr/>
            </a:pPr>
            <a:r>
              <a:rPr lang="fr-FR" sz="3600" dirty="0">
                <a:solidFill>
                  <a:schemeClr val="tx2">
                    <a:lumMod val="60000"/>
                    <a:lumOff val="40000"/>
                  </a:schemeClr>
                </a:solidFill>
                <a:latin typeface="Arial Black" pitchFamily="34" charset="0"/>
              </a:rPr>
              <a:t>L’OBJECTIF</a:t>
            </a:r>
          </a:p>
        </p:txBody>
      </p:sp>
      <p:sp>
        <p:nvSpPr>
          <p:cNvPr id="402435" name="Rectangle 3"/>
          <p:cNvSpPr>
            <a:spLocks noGrp="1" noChangeArrowheads="1"/>
          </p:cNvSpPr>
          <p:nvPr>
            <p:ph type="body" idx="1"/>
          </p:nvPr>
        </p:nvSpPr>
        <p:spPr/>
        <p:txBody>
          <a:bodyPr/>
          <a:lstStyle/>
          <a:p>
            <a:pPr>
              <a:buFont typeface="Wingdings" pitchFamily="2" charset="2"/>
              <a:buNone/>
              <a:defRPr/>
            </a:pPr>
            <a:r>
              <a:rPr lang="fr-FR" sz="2800" dirty="0">
                <a:latin typeface="+mj-lt"/>
              </a:rPr>
              <a:t>Il décrit la finalité des interventions.</a:t>
            </a:r>
          </a:p>
          <a:p>
            <a:pPr>
              <a:buFont typeface="Wingdings" pitchFamily="2" charset="2"/>
              <a:buNone/>
              <a:defRPr/>
            </a:pPr>
            <a:endParaRPr lang="fr-FR" sz="2800" dirty="0">
              <a:latin typeface="+mj-lt"/>
            </a:endParaRPr>
          </a:p>
          <a:p>
            <a:pPr>
              <a:buFont typeface="Wingdings" pitchFamily="2" charset="2"/>
              <a:buNone/>
              <a:defRPr/>
            </a:pPr>
            <a:r>
              <a:rPr lang="fr-FR" sz="2800" dirty="0">
                <a:latin typeface="+mj-lt"/>
              </a:rPr>
              <a:t>C’est une perspective dans laquelle le programme doit s’inscrire.</a:t>
            </a:r>
          </a:p>
          <a:p>
            <a:pPr>
              <a:buFont typeface="Wingdings" pitchFamily="2" charset="2"/>
              <a:buNone/>
              <a:defRPr/>
            </a:pPr>
            <a:endParaRPr lang="fr-FR" sz="2800" dirty="0">
              <a:latin typeface="+mj-lt"/>
            </a:endParaRPr>
          </a:p>
          <a:p>
            <a:pPr>
              <a:buFont typeface="Wingdings" pitchFamily="2" charset="2"/>
              <a:buNone/>
              <a:defRPr/>
            </a:pPr>
            <a:r>
              <a:rPr lang="fr-FR" sz="2800" dirty="0">
                <a:latin typeface="+mj-lt"/>
              </a:rPr>
              <a:t>Il décrit  la contribution du plan à la résolution d’un problème général.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2435">
                                            <p:txEl>
                                              <p:pRg st="0" end="0"/>
                                            </p:txEl>
                                          </p:spTgt>
                                        </p:tgtEl>
                                        <p:attrNameLst>
                                          <p:attrName>style.visibility</p:attrName>
                                        </p:attrNameLst>
                                      </p:cBhvr>
                                      <p:to>
                                        <p:strVal val="visible"/>
                                      </p:to>
                                    </p:set>
                                    <p:animEffect transition="in" filter="fade">
                                      <p:cBhvr>
                                        <p:cTn id="7" dur="2000"/>
                                        <p:tgtEl>
                                          <p:spTgt spid="402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2435">
                                            <p:txEl>
                                              <p:pRg st="2" end="2"/>
                                            </p:txEl>
                                          </p:spTgt>
                                        </p:tgtEl>
                                        <p:attrNameLst>
                                          <p:attrName>style.visibility</p:attrName>
                                        </p:attrNameLst>
                                      </p:cBhvr>
                                      <p:to>
                                        <p:strVal val="visible"/>
                                      </p:to>
                                    </p:set>
                                    <p:animEffect transition="in" filter="fade">
                                      <p:cBhvr>
                                        <p:cTn id="12" dur="2000"/>
                                        <p:tgtEl>
                                          <p:spTgt spid="4024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2435">
                                            <p:txEl>
                                              <p:pRg st="4" end="4"/>
                                            </p:txEl>
                                          </p:spTgt>
                                        </p:tgtEl>
                                        <p:attrNameLst>
                                          <p:attrName>style.visibility</p:attrName>
                                        </p:attrNameLst>
                                      </p:cBhvr>
                                      <p:to>
                                        <p:strVal val="visible"/>
                                      </p:to>
                                    </p:set>
                                    <p:animEffect transition="in" filter="fade">
                                      <p:cBhvr>
                                        <p:cTn id="17" dur="2000"/>
                                        <p:tgtEl>
                                          <p:spTgt spid="402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3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pied de page 4"/>
          <p:cNvSpPr>
            <a:spLocks noGrp="1"/>
          </p:cNvSpPr>
          <p:nvPr>
            <p:ph type="ftr" sz="quarter" idx="11"/>
          </p:nvPr>
        </p:nvSpPr>
        <p:spPr>
          <a:xfrm>
            <a:off x="1143000" y="6245225"/>
            <a:ext cx="6786563" cy="476250"/>
          </a:xfrm>
        </p:spPr>
        <p:txBody>
          <a:bodyPr/>
          <a:lstStyle/>
          <a:p>
            <a:pPr>
              <a:defRPr/>
            </a:pPr>
            <a:endParaRPr lang="fr-FR" dirty="0"/>
          </a:p>
        </p:txBody>
      </p:sp>
      <p:sp>
        <p:nvSpPr>
          <p:cNvPr id="17" name="Espace réservé du numéro de diapositive 5"/>
          <p:cNvSpPr>
            <a:spLocks noGrp="1"/>
          </p:cNvSpPr>
          <p:nvPr>
            <p:ph type="sldNum" sz="quarter" idx="12"/>
          </p:nvPr>
        </p:nvSpPr>
        <p:spPr/>
        <p:txBody>
          <a:bodyPr/>
          <a:lstStyle/>
          <a:p>
            <a:pPr>
              <a:defRPr/>
            </a:pPr>
            <a:fld id="{9566395E-F26C-449F-B20A-B617010FE0FA}" type="slidenum">
              <a:rPr lang="fr-FR"/>
              <a:pPr>
                <a:defRPr/>
              </a:pPr>
              <a:t>3</a:t>
            </a:fld>
            <a:endParaRPr lang="fr-FR"/>
          </a:p>
        </p:txBody>
      </p:sp>
      <p:sp>
        <p:nvSpPr>
          <p:cNvPr id="7172" name="Rectangle 2"/>
          <p:cNvSpPr>
            <a:spLocks noGrp="1" noChangeArrowheads="1"/>
          </p:cNvSpPr>
          <p:nvPr>
            <p:ph type="body" idx="1"/>
          </p:nvPr>
        </p:nvSpPr>
        <p:spPr>
          <a:xfrm>
            <a:off x="357188" y="1214438"/>
            <a:ext cx="8143875" cy="5072062"/>
          </a:xfrm>
        </p:spPr>
        <p:txBody>
          <a:bodyPr/>
          <a:lstStyle/>
          <a:p>
            <a:pPr algn="just" eaLnBrk="1" hangingPunct="1">
              <a:buFont typeface="Wingdings" pitchFamily="2" charset="2"/>
              <a:buNone/>
            </a:pPr>
            <a:endParaRPr lang="fr-FR" sz="2000" dirty="0">
              <a:solidFill>
                <a:schemeClr val="bg1"/>
              </a:solidFill>
              <a:effectLst/>
            </a:endParaRPr>
          </a:p>
          <a:p>
            <a:pPr eaLnBrk="1" hangingPunct="1">
              <a:buFont typeface="Wingdings" pitchFamily="2" charset="2"/>
              <a:buNone/>
            </a:pPr>
            <a:r>
              <a:rPr lang="fr-FR" sz="2000" dirty="0">
                <a:effectLst/>
              </a:rPr>
              <a:t>			</a:t>
            </a:r>
            <a:endParaRPr lang="fr-FR" sz="2000" dirty="0">
              <a:solidFill>
                <a:schemeClr val="bg1"/>
              </a:solidFill>
              <a:effectLst/>
            </a:endParaRPr>
          </a:p>
        </p:txBody>
      </p:sp>
      <p:sp>
        <p:nvSpPr>
          <p:cNvPr id="7173" name="Text Box 13"/>
          <p:cNvSpPr txBox="1">
            <a:spLocks noChangeArrowheads="1"/>
          </p:cNvSpPr>
          <p:nvPr/>
        </p:nvSpPr>
        <p:spPr bwMode="auto">
          <a:xfrm>
            <a:off x="250825" y="2565400"/>
            <a:ext cx="8172450" cy="519113"/>
          </a:xfrm>
          <a:prstGeom prst="rect">
            <a:avLst/>
          </a:prstGeom>
          <a:noFill/>
          <a:ln w="9525">
            <a:noFill/>
            <a:miter lim="800000"/>
            <a:headEnd/>
            <a:tailEnd/>
          </a:ln>
        </p:spPr>
        <p:txBody>
          <a:bodyPr>
            <a:spAutoFit/>
          </a:bodyPr>
          <a:lstStyle/>
          <a:p>
            <a:r>
              <a:rPr lang="fr-FR" sz="2800" b="1">
                <a:solidFill>
                  <a:schemeClr val="bg1"/>
                </a:solidFill>
                <a:latin typeface="Arial" charset="0"/>
              </a:rPr>
              <a:t>      </a:t>
            </a:r>
          </a:p>
        </p:txBody>
      </p:sp>
      <p:sp>
        <p:nvSpPr>
          <p:cNvPr id="225294" name="Rectangle 14"/>
          <p:cNvSpPr>
            <a:spLocks noGrp="1" noChangeArrowheads="1"/>
          </p:cNvSpPr>
          <p:nvPr>
            <p:ph type="title"/>
          </p:nvPr>
        </p:nvSpPr>
        <p:spPr>
          <a:xfrm>
            <a:off x="395288" y="333375"/>
            <a:ext cx="8229600" cy="792163"/>
          </a:xfrm>
        </p:spPr>
        <p:txBody>
          <a:bodyPr/>
          <a:lstStyle/>
          <a:p>
            <a:pPr eaLnBrk="1" hangingPunct="1">
              <a:defRPr/>
            </a:pPr>
            <a:r>
              <a:rPr lang="fr-FR" sz="4000" b="1" dirty="0"/>
              <a:t>PLAN/PROGRAMME/PROJET</a:t>
            </a:r>
          </a:p>
        </p:txBody>
      </p:sp>
      <p:sp>
        <p:nvSpPr>
          <p:cNvPr id="225307" name="Rectangle 27"/>
          <p:cNvSpPr>
            <a:spLocks noChangeArrowheads="1"/>
          </p:cNvSpPr>
          <p:nvPr/>
        </p:nvSpPr>
        <p:spPr bwMode="auto">
          <a:xfrm>
            <a:off x="500063" y="1928813"/>
            <a:ext cx="7643812" cy="428625"/>
          </a:xfrm>
          <a:prstGeom prst="rect">
            <a:avLst/>
          </a:prstGeom>
          <a:noFill/>
          <a:ln w="9525">
            <a:noFill/>
            <a:miter lim="800000"/>
            <a:headEnd/>
            <a:tailEnd/>
          </a:ln>
          <a:effectLst/>
        </p:spPr>
        <p:txBody>
          <a:bodyPr/>
          <a:lstStyle/>
          <a:p>
            <a:pPr marL="342900" indent="-342900" algn="just">
              <a:lnSpc>
                <a:spcPct val="80000"/>
              </a:lnSpc>
              <a:spcBef>
                <a:spcPct val="20000"/>
              </a:spcBef>
              <a:buClr>
                <a:srgbClr val="00CCFF"/>
              </a:buClr>
              <a:buSzPct val="65000"/>
              <a:defRPr/>
            </a:pPr>
            <a:r>
              <a:rPr lang="fr-FR" sz="2800" dirty="0">
                <a:solidFill>
                  <a:srgbClr val="FF0000"/>
                </a:solidFill>
                <a:effectLst>
                  <a:outerShdw blurRad="38100" dist="38100" dir="2700000" algn="tl">
                    <a:srgbClr val="000000">
                      <a:alpha val="43137"/>
                    </a:srgbClr>
                  </a:outerShdw>
                </a:effectLst>
                <a:latin typeface="Impact" pitchFamily="34" charset="0"/>
              </a:rPr>
              <a:t>PLAN</a:t>
            </a:r>
          </a:p>
          <a:p>
            <a:pPr marL="342900" indent="-342900" algn="just">
              <a:lnSpc>
                <a:spcPct val="80000"/>
              </a:lnSpc>
              <a:spcBef>
                <a:spcPct val="20000"/>
              </a:spcBef>
              <a:buClr>
                <a:srgbClr val="00CCFF"/>
              </a:buClr>
              <a:buSzPct val="65000"/>
              <a:defRPr/>
            </a:pPr>
            <a:endParaRPr lang="fr-FR" sz="2800" dirty="0">
              <a:effectLst>
                <a:outerShdw blurRad="38100" dist="38100" dir="2700000" algn="tl">
                  <a:srgbClr val="000000">
                    <a:alpha val="43137"/>
                  </a:srgbClr>
                </a:outerShdw>
              </a:effectLst>
              <a:latin typeface="Impact" pitchFamily="34" charset="0"/>
            </a:endParaRPr>
          </a:p>
          <a:p>
            <a:pPr marL="342900" indent="-342900" algn="just">
              <a:lnSpc>
                <a:spcPct val="80000"/>
              </a:lnSpc>
              <a:spcBef>
                <a:spcPct val="20000"/>
              </a:spcBef>
              <a:buClr>
                <a:srgbClr val="00CCFF"/>
              </a:buClr>
              <a:buSzPct val="65000"/>
              <a:defRPr/>
            </a:pPr>
            <a:r>
              <a:rPr lang="fr-FR" sz="2800" dirty="0">
                <a:effectLst>
                  <a:outerShdw blurRad="38100" dist="38100" dir="2700000" algn="tl">
                    <a:srgbClr val="000000">
                      <a:alpha val="43137"/>
                    </a:srgbClr>
                  </a:outerShdw>
                </a:effectLst>
                <a:latin typeface="Impact" pitchFamily="34" charset="0"/>
              </a:rPr>
              <a:t>Prévision d’action et organisation de l’ensemble des activités socio sanitaires d’une zone pour une période donnée</a:t>
            </a:r>
          </a:p>
          <a:p>
            <a:pPr marL="342900" indent="-342900" algn="just">
              <a:lnSpc>
                <a:spcPct val="80000"/>
              </a:lnSpc>
              <a:spcBef>
                <a:spcPct val="20000"/>
              </a:spcBef>
              <a:buClr>
                <a:srgbClr val="00CCFF"/>
              </a:buClr>
              <a:buSzPct val="65000"/>
              <a:buFont typeface="Wingdings" pitchFamily="2" charset="2"/>
              <a:buChar char="n"/>
              <a:defRPr/>
            </a:pPr>
            <a:endParaRPr lang="fr-FR" sz="2000" kern="0" dirty="0">
              <a:solidFill>
                <a:srgbClr val="FFFFFF"/>
              </a:solidFill>
              <a:effectLst>
                <a:outerShdw blurRad="38100" dist="38100" dir="2700000" algn="tl">
                  <a:srgbClr val="000000">
                    <a:alpha val="43137"/>
                  </a:srgbClr>
                </a:outerShdw>
              </a:effectLst>
              <a:latin typeface="Impact" pitchFamily="34" charset="0"/>
            </a:endParaRPr>
          </a:p>
          <a:p>
            <a:pPr marL="800100" lvl="1" indent="-342900" algn="just">
              <a:lnSpc>
                <a:spcPct val="80000"/>
              </a:lnSpc>
              <a:spcBef>
                <a:spcPct val="20000"/>
              </a:spcBef>
              <a:buClr>
                <a:srgbClr val="00CCFF"/>
              </a:buClr>
              <a:buSzPct val="65000"/>
              <a:buFont typeface="Wingdings" pitchFamily="2" charset="2"/>
              <a:buChar char="n"/>
              <a:defRPr/>
            </a:pPr>
            <a:r>
              <a:rPr lang="fr-FR" kern="0" dirty="0">
                <a:solidFill>
                  <a:schemeClr val="tx2"/>
                </a:solidFill>
                <a:effectLst>
                  <a:outerShdw blurRad="38100" dist="38100" dir="2700000" algn="tl">
                    <a:srgbClr val="000000">
                      <a:alpha val="43137"/>
                    </a:srgbClr>
                  </a:outerShdw>
                </a:effectLst>
                <a:latin typeface="Impact" pitchFamily="34" charset="0"/>
              </a:rPr>
              <a:t>Long délai : Dimension tient compte des besoins futurs (besoins à naître) </a:t>
            </a:r>
          </a:p>
          <a:p>
            <a:pPr marL="800100" lvl="1" indent="-342900" algn="just">
              <a:lnSpc>
                <a:spcPct val="80000"/>
              </a:lnSpc>
              <a:spcBef>
                <a:spcPct val="20000"/>
              </a:spcBef>
              <a:buClr>
                <a:srgbClr val="00CCFF"/>
              </a:buClr>
              <a:buSzPct val="65000"/>
              <a:buFont typeface="Wingdings" pitchFamily="2" charset="2"/>
              <a:buChar char="n"/>
              <a:defRPr/>
            </a:pPr>
            <a:r>
              <a:rPr lang="fr-FR" kern="0" dirty="0">
                <a:solidFill>
                  <a:schemeClr val="tx2"/>
                </a:solidFill>
                <a:effectLst>
                  <a:outerShdw blurRad="38100" dist="38100" dir="2700000" algn="tl">
                    <a:srgbClr val="000000">
                      <a:alpha val="43137"/>
                    </a:srgbClr>
                  </a:outerShdw>
                </a:effectLst>
                <a:latin typeface="Impact" pitchFamily="34" charset="0"/>
              </a:rPr>
              <a:t>Plan à long terme : 10 ans et plus</a:t>
            </a:r>
          </a:p>
          <a:p>
            <a:pPr marL="800100" lvl="1" indent="-342900" algn="just">
              <a:lnSpc>
                <a:spcPct val="80000"/>
              </a:lnSpc>
              <a:spcBef>
                <a:spcPct val="20000"/>
              </a:spcBef>
              <a:buClr>
                <a:srgbClr val="00CCFF"/>
              </a:buClr>
              <a:buSzPct val="65000"/>
              <a:buFont typeface="Wingdings" pitchFamily="2" charset="2"/>
              <a:buChar char="n"/>
              <a:defRPr/>
            </a:pPr>
            <a:r>
              <a:rPr lang="fr-FR" kern="0" dirty="0">
                <a:solidFill>
                  <a:schemeClr val="tx2"/>
                </a:solidFill>
                <a:effectLst>
                  <a:outerShdw blurRad="38100" dist="38100" dir="2700000" algn="tl">
                    <a:srgbClr val="000000">
                      <a:alpha val="43137"/>
                    </a:srgbClr>
                  </a:outerShdw>
                </a:effectLst>
                <a:latin typeface="Impact" pitchFamily="34" charset="0"/>
              </a:rPr>
              <a:t>Plan à moyen terme : 3 – 5 ans</a:t>
            </a:r>
          </a:p>
          <a:p>
            <a:pPr marL="800100" lvl="1" indent="-342900" algn="just">
              <a:lnSpc>
                <a:spcPct val="80000"/>
              </a:lnSpc>
              <a:spcBef>
                <a:spcPct val="20000"/>
              </a:spcBef>
              <a:buClr>
                <a:srgbClr val="00CCFF"/>
              </a:buClr>
              <a:buSzPct val="65000"/>
              <a:buFont typeface="Wingdings" pitchFamily="2" charset="2"/>
              <a:buChar char="n"/>
              <a:defRPr/>
            </a:pPr>
            <a:r>
              <a:rPr lang="fr-FR" kern="0" dirty="0">
                <a:solidFill>
                  <a:schemeClr val="tx2"/>
                </a:solidFill>
                <a:effectLst>
                  <a:outerShdw blurRad="38100" dist="38100" dir="2700000" algn="tl">
                    <a:srgbClr val="000000">
                      <a:alpha val="43137"/>
                    </a:srgbClr>
                  </a:outerShdw>
                </a:effectLst>
                <a:latin typeface="Impact" pitchFamily="34" charset="0"/>
              </a:rPr>
              <a:t>Plan à court terme : 1 an et moins</a:t>
            </a:r>
          </a:p>
          <a:p>
            <a:pPr marL="342900" indent="-342900" algn="just">
              <a:lnSpc>
                <a:spcPct val="80000"/>
              </a:lnSpc>
              <a:spcBef>
                <a:spcPct val="20000"/>
              </a:spcBef>
              <a:buClr>
                <a:srgbClr val="00CCFF"/>
              </a:buClr>
              <a:buSzPct val="65000"/>
              <a:defRPr/>
            </a:pPr>
            <a:r>
              <a:rPr lang="fr-FR" sz="2000" kern="0" dirty="0">
                <a:solidFill>
                  <a:srgbClr val="FFFFFF"/>
                </a:solidFill>
                <a:effectLst>
                  <a:outerShdw blurRad="38100" dist="38100" dir="2700000" algn="tl">
                    <a:srgbClr val="000000">
                      <a:alpha val="43137"/>
                    </a:srgbClr>
                  </a:outerShdw>
                </a:effectLst>
                <a:latin typeface="Impact" pitchFamily="34" charset="0"/>
              </a:rPr>
              <a:t>         </a:t>
            </a:r>
          </a:p>
          <a:p>
            <a:pPr marL="342900" indent="-342900" algn="just">
              <a:spcBef>
                <a:spcPct val="20000"/>
              </a:spcBef>
              <a:buClr>
                <a:schemeClr val="hlink"/>
              </a:buClr>
              <a:buSzPct val="65000"/>
              <a:buFont typeface="Wingdings" pitchFamily="2" charset="2"/>
              <a:buNone/>
              <a:defRPr/>
            </a:pPr>
            <a:endParaRPr lang="fr-FR" sz="2000" dirty="0">
              <a:effectLst>
                <a:outerShdw blurRad="38100" dist="38100" dir="2700000" algn="tl">
                  <a:srgbClr val="000000">
                    <a:alpha val="43137"/>
                  </a:srgbClr>
                </a:outerShdw>
              </a:effectLst>
              <a:latin typeface="Impact" pitchFamily="34" charset="0"/>
            </a:endParaRPr>
          </a:p>
        </p:txBody>
      </p:sp>
      <p:sp>
        <p:nvSpPr>
          <p:cNvPr id="7176" name="Rectangle 25"/>
          <p:cNvSpPr>
            <a:spLocks noChangeArrowheads="1"/>
          </p:cNvSpPr>
          <p:nvPr/>
        </p:nvSpPr>
        <p:spPr bwMode="auto">
          <a:xfrm>
            <a:off x="428625" y="428625"/>
            <a:ext cx="8286750" cy="642938"/>
          </a:xfrm>
          <a:prstGeom prst="rect">
            <a:avLst/>
          </a:prstGeom>
          <a:solidFill>
            <a:srgbClr val="FFFF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sp3d>
        </p:spPr>
        <p:txBody>
          <a:bodyPr wrap="none" anchor="ctr">
            <a:flatTx/>
          </a:bodyPr>
          <a:lstStyle/>
          <a:p>
            <a:pPr algn="ctr"/>
            <a:r>
              <a:rPr lang="fr-FR" sz="4000" b="1" dirty="0">
                <a:solidFill>
                  <a:srgbClr val="FF0000"/>
                </a:solidFill>
                <a:latin typeface="Impact" pitchFamily="34" charset="0"/>
              </a:rPr>
              <a:t>I-GENERALITES SUR LA PLANIFICATION (3)</a:t>
            </a:r>
          </a:p>
        </p:txBody>
      </p:sp>
      <p:sp>
        <p:nvSpPr>
          <p:cNvPr id="10" name="Rectangle 14"/>
          <p:cNvSpPr txBox="1">
            <a:spLocks noChangeArrowheads="1"/>
          </p:cNvSpPr>
          <p:nvPr/>
        </p:nvSpPr>
        <p:spPr bwMode="auto">
          <a:xfrm>
            <a:off x="714375" y="1285875"/>
            <a:ext cx="7839075" cy="428625"/>
          </a:xfrm>
          <a:prstGeom prst="rect">
            <a:avLst/>
          </a:prstGeom>
          <a:noFill/>
          <a:ln w="9525">
            <a:noFill/>
            <a:miter lim="800000"/>
            <a:headEnd/>
            <a:tailEnd/>
          </a:ln>
          <a:effectLst/>
        </p:spPr>
        <p:txBody>
          <a:bodyPr anchor="ctr"/>
          <a:lstStyle/>
          <a:p>
            <a:pPr algn="ctr">
              <a:defRPr/>
            </a:pPr>
            <a:r>
              <a:rPr lang="fr-FR" sz="3200" b="1" kern="0" dirty="0">
                <a:solidFill>
                  <a:schemeClr val="tx2"/>
                </a:solidFill>
                <a:effectLst>
                  <a:outerShdw blurRad="38100" dist="38100" dir="2700000" algn="tl">
                    <a:srgbClr val="000000"/>
                  </a:outerShdw>
                </a:effectLst>
                <a:latin typeface="+mj-lt"/>
                <a:ea typeface="+mj-ea"/>
                <a:cs typeface="+mj-cs"/>
              </a:rPr>
              <a:t>3. PLAN/PROGRAMME/PROJET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5307">
                                            <p:txEl>
                                              <p:pRg st="0" end="0"/>
                                            </p:txEl>
                                          </p:spTgt>
                                        </p:tgtEl>
                                        <p:attrNameLst>
                                          <p:attrName>style.visibility</p:attrName>
                                        </p:attrNameLst>
                                      </p:cBhvr>
                                      <p:to>
                                        <p:strVal val="visible"/>
                                      </p:to>
                                    </p:set>
                                    <p:animEffect transition="in" filter="fade">
                                      <p:cBhvr>
                                        <p:cTn id="7" dur="2000"/>
                                        <p:tgtEl>
                                          <p:spTgt spid="2253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07">
                                            <p:txEl>
                                              <p:pRg st="2" end="2"/>
                                            </p:txEl>
                                          </p:spTgt>
                                        </p:tgtEl>
                                        <p:attrNameLst>
                                          <p:attrName>style.visibility</p:attrName>
                                        </p:attrNameLst>
                                      </p:cBhvr>
                                      <p:to>
                                        <p:strVal val="visible"/>
                                      </p:to>
                                    </p:set>
                                    <p:animEffect transition="in" filter="fade">
                                      <p:cBhvr>
                                        <p:cTn id="12" dur="2000"/>
                                        <p:tgtEl>
                                          <p:spTgt spid="225307">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25307">
                                            <p:txEl>
                                              <p:pRg st="4" end="4"/>
                                            </p:txEl>
                                          </p:spTgt>
                                        </p:tgtEl>
                                        <p:attrNameLst>
                                          <p:attrName>style.visibility</p:attrName>
                                        </p:attrNameLst>
                                      </p:cBhvr>
                                      <p:to>
                                        <p:strVal val="visible"/>
                                      </p:to>
                                    </p:set>
                                    <p:animEffect transition="in" filter="fade">
                                      <p:cBhvr>
                                        <p:cTn id="15" dur="2000"/>
                                        <p:tgtEl>
                                          <p:spTgt spid="225307">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5307">
                                            <p:txEl>
                                              <p:pRg st="5" end="5"/>
                                            </p:txEl>
                                          </p:spTgt>
                                        </p:tgtEl>
                                        <p:attrNameLst>
                                          <p:attrName>style.visibility</p:attrName>
                                        </p:attrNameLst>
                                      </p:cBhvr>
                                      <p:to>
                                        <p:strVal val="visible"/>
                                      </p:to>
                                    </p:set>
                                    <p:animEffect transition="in" filter="fade">
                                      <p:cBhvr>
                                        <p:cTn id="18" dur="2000"/>
                                        <p:tgtEl>
                                          <p:spTgt spid="225307">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25307">
                                            <p:txEl>
                                              <p:pRg st="6" end="6"/>
                                            </p:txEl>
                                          </p:spTgt>
                                        </p:tgtEl>
                                        <p:attrNameLst>
                                          <p:attrName>style.visibility</p:attrName>
                                        </p:attrNameLst>
                                      </p:cBhvr>
                                      <p:to>
                                        <p:strVal val="visible"/>
                                      </p:to>
                                    </p:set>
                                    <p:animEffect transition="in" filter="fade">
                                      <p:cBhvr>
                                        <p:cTn id="21" dur="2000"/>
                                        <p:tgtEl>
                                          <p:spTgt spid="225307">
                                            <p:txEl>
                                              <p:pRg st="6" end="6"/>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25307">
                                            <p:txEl>
                                              <p:pRg st="7" end="7"/>
                                            </p:txEl>
                                          </p:spTgt>
                                        </p:tgtEl>
                                        <p:attrNameLst>
                                          <p:attrName>style.visibility</p:attrName>
                                        </p:attrNameLst>
                                      </p:cBhvr>
                                      <p:to>
                                        <p:strVal val="visible"/>
                                      </p:to>
                                    </p:set>
                                    <p:animEffect transition="in" filter="fade">
                                      <p:cBhvr>
                                        <p:cTn id="24" dur="2000"/>
                                        <p:tgtEl>
                                          <p:spTgt spid="225307">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25307">
                                            <p:txEl>
                                              <p:pRg st="8" end="8"/>
                                            </p:txEl>
                                          </p:spTgt>
                                        </p:tgtEl>
                                        <p:attrNameLst>
                                          <p:attrName>style.visibility</p:attrName>
                                        </p:attrNameLst>
                                      </p:cBhvr>
                                      <p:to>
                                        <p:strVal val="visible"/>
                                      </p:to>
                                    </p:set>
                                    <p:animEffect transition="in" filter="fade">
                                      <p:cBhvr>
                                        <p:cTn id="29" dur="2000"/>
                                        <p:tgtEl>
                                          <p:spTgt spid="2253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a:xfrm>
            <a:off x="1143000" y="6245225"/>
            <a:ext cx="7000875" cy="476250"/>
          </a:xfrm>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3DD10EA5-C115-46CA-925F-38E17A2B45CF}" type="slidenum">
              <a:rPr lang="fr-FR"/>
              <a:pPr>
                <a:defRPr/>
              </a:pPr>
              <a:t>30</a:t>
            </a:fld>
            <a:endParaRPr lang="fr-FR"/>
          </a:p>
        </p:txBody>
      </p:sp>
      <p:sp>
        <p:nvSpPr>
          <p:cNvPr id="174082" name="Rectangle 2"/>
          <p:cNvSpPr>
            <a:spLocks noGrp="1" noChangeArrowheads="1"/>
          </p:cNvSpPr>
          <p:nvPr>
            <p:ph type="body" idx="1"/>
          </p:nvPr>
        </p:nvSpPr>
        <p:spPr>
          <a:xfrm>
            <a:off x="755650" y="1528763"/>
            <a:ext cx="7772400" cy="4708525"/>
          </a:xfrm>
        </p:spPr>
        <p:txBody>
          <a:bodyPr/>
          <a:lstStyle/>
          <a:p>
            <a:pPr marL="812800" indent="-812800" eaLnBrk="1" hangingPunct="1">
              <a:lnSpc>
                <a:spcPct val="90000"/>
              </a:lnSpc>
              <a:defRPr/>
            </a:pPr>
            <a:r>
              <a:rPr lang="fr-FR" dirty="0">
                <a:solidFill>
                  <a:srgbClr val="FF00FF"/>
                </a:solidFill>
                <a:latin typeface="Impact" pitchFamily="34" charset="0"/>
              </a:rPr>
              <a:t>OBJECTIF GENERAL</a:t>
            </a:r>
          </a:p>
          <a:p>
            <a:pPr marL="1168400" lvl="1" indent="-711200" eaLnBrk="1" hangingPunct="1">
              <a:lnSpc>
                <a:spcPct val="90000"/>
              </a:lnSpc>
              <a:defRPr/>
            </a:pPr>
            <a:r>
              <a:rPr lang="fr-FR" dirty="0">
                <a:latin typeface="Impact" pitchFamily="34" charset="0"/>
              </a:rPr>
              <a:t>Vise un résultat en terme de santé, de développement, de comportement, etc.</a:t>
            </a:r>
          </a:p>
          <a:p>
            <a:pPr marL="1879600" lvl="3" indent="-508000" eaLnBrk="1" hangingPunct="1">
              <a:lnSpc>
                <a:spcPct val="90000"/>
              </a:lnSpc>
              <a:defRPr/>
            </a:pPr>
            <a:endParaRPr lang="fr-FR" dirty="0">
              <a:latin typeface="Impact" pitchFamily="34" charset="0"/>
            </a:endParaRPr>
          </a:p>
          <a:p>
            <a:pPr marL="812800" indent="-812800" eaLnBrk="1" hangingPunct="1">
              <a:lnSpc>
                <a:spcPct val="90000"/>
              </a:lnSpc>
              <a:defRPr/>
            </a:pPr>
            <a:r>
              <a:rPr lang="fr-FR" dirty="0">
                <a:solidFill>
                  <a:srgbClr val="FF00FF"/>
                </a:solidFill>
                <a:latin typeface="Impact" pitchFamily="34" charset="0"/>
              </a:rPr>
              <a:t>OBJECTIF INTERMEDIAIRE</a:t>
            </a:r>
          </a:p>
          <a:p>
            <a:pPr marL="1168400" lvl="1" indent="-711200" eaLnBrk="1" hangingPunct="1">
              <a:lnSpc>
                <a:spcPct val="90000"/>
              </a:lnSpc>
              <a:defRPr/>
            </a:pPr>
            <a:r>
              <a:rPr lang="fr-FR" dirty="0">
                <a:latin typeface="Impact" pitchFamily="34" charset="0"/>
              </a:rPr>
              <a:t>Vise une amélioration qualitative</a:t>
            </a:r>
          </a:p>
          <a:p>
            <a:pPr marL="1879600" lvl="3" indent="-508000" eaLnBrk="1" hangingPunct="1">
              <a:lnSpc>
                <a:spcPct val="90000"/>
              </a:lnSpc>
              <a:defRPr/>
            </a:pPr>
            <a:endParaRPr lang="fr-FR" dirty="0">
              <a:latin typeface="Impact" pitchFamily="34" charset="0"/>
            </a:endParaRPr>
          </a:p>
          <a:p>
            <a:pPr marL="812800" indent="-812800" eaLnBrk="1" hangingPunct="1">
              <a:lnSpc>
                <a:spcPct val="90000"/>
              </a:lnSpc>
              <a:defRPr/>
            </a:pPr>
            <a:r>
              <a:rPr lang="fr-FR" dirty="0">
                <a:solidFill>
                  <a:srgbClr val="FF00FF"/>
                </a:solidFill>
                <a:latin typeface="Impact" pitchFamily="34" charset="0"/>
              </a:rPr>
              <a:t>OBJECTIF SPECIFIQUE</a:t>
            </a:r>
          </a:p>
          <a:p>
            <a:pPr marL="1168400" lvl="1" indent="-711200" eaLnBrk="1" hangingPunct="1">
              <a:lnSpc>
                <a:spcPct val="90000"/>
              </a:lnSpc>
              <a:defRPr/>
            </a:pPr>
            <a:r>
              <a:rPr lang="fr-FR" dirty="0">
                <a:latin typeface="Impact" pitchFamily="34" charset="0"/>
              </a:rPr>
              <a:t>Relève de la planification opérationnelle</a:t>
            </a:r>
          </a:p>
          <a:p>
            <a:pPr marL="812800" indent="-812800" eaLnBrk="1" hangingPunct="1">
              <a:lnSpc>
                <a:spcPct val="90000"/>
              </a:lnSpc>
              <a:defRPr/>
            </a:pPr>
            <a:endParaRPr lang="fr-FR" sz="1800" dirty="0">
              <a:effectLst/>
              <a:latin typeface="Impact" pitchFamily="34" charset="0"/>
            </a:endParaRPr>
          </a:p>
        </p:txBody>
      </p:sp>
      <p:sp>
        <p:nvSpPr>
          <p:cNvPr id="174083" name="Rectangle 3"/>
          <p:cNvSpPr>
            <a:spLocks noGrp="1" noChangeArrowheads="1"/>
          </p:cNvSpPr>
          <p:nvPr>
            <p:ph type="title"/>
          </p:nvPr>
        </p:nvSpPr>
        <p:spPr>
          <a:xfrm>
            <a:off x="684213" y="476250"/>
            <a:ext cx="7772400" cy="720725"/>
          </a:xfrm>
        </p:spPr>
        <p:txBody>
          <a:bodyPr>
            <a:normAutofit fontScale="90000"/>
          </a:bodyPr>
          <a:lstStyle/>
          <a:p>
            <a:pPr algn="l" eaLnBrk="1" hangingPunct="1">
              <a:defRPr/>
            </a:pPr>
            <a:br>
              <a:rPr lang="fr-FR" sz="2800" b="1" u="sng">
                <a:solidFill>
                  <a:schemeClr val="bg1"/>
                </a:solidFill>
              </a:rPr>
            </a:br>
            <a:endParaRPr lang="fr-FR" sz="2800" b="1" u="sng">
              <a:solidFill>
                <a:schemeClr val="bg1"/>
              </a:solidFill>
            </a:endParaRPr>
          </a:p>
        </p:txBody>
      </p:sp>
      <p:sp>
        <p:nvSpPr>
          <p:cNvPr id="46086" name="Rectangle 4"/>
          <p:cNvSpPr>
            <a:spLocks noChangeArrowheads="1"/>
          </p:cNvSpPr>
          <p:nvPr/>
        </p:nvSpPr>
        <p:spPr bwMode="auto">
          <a:xfrm>
            <a:off x="684213" y="333375"/>
            <a:ext cx="7772400" cy="647700"/>
          </a:xfrm>
          <a:prstGeom prst="rect">
            <a:avLst/>
          </a:prstGeom>
          <a:noFill/>
          <a:ln w="9525">
            <a:noFill/>
            <a:miter lim="800000"/>
            <a:headEnd/>
            <a:tailEnd/>
          </a:ln>
        </p:spPr>
        <p:txBody>
          <a:bodyPr anchor="ctr"/>
          <a:lstStyle/>
          <a:p>
            <a:pPr algn="ctr"/>
            <a:r>
              <a:rPr lang="fr-FR" sz="3600">
                <a:solidFill>
                  <a:srgbClr val="FF0000"/>
                </a:solidFill>
                <a:latin typeface="Impact" pitchFamily="34" charset="0"/>
              </a:rPr>
              <a:t>TYPES D’OBJECTIFS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082">
                                            <p:txEl>
                                              <p:pRg st="0" end="0"/>
                                            </p:txEl>
                                          </p:spTgt>
                                        </p:tgtEl>
                                        <p:attrNameLst>
                                          <p:attrName>style.visibility</p:attrName>
                                        </p:attrNameLst>
                                      </p:cBhvr>
                                      <p:to>
                                        <p:strVal val="visible"/>
                                      </p:to>
                                    </p:set>
                                    <p:animEffect transition="in" filter="fade">
                                      <p:cBhvr>
                                        <p:cTn id="7" dur="2000"/>
                                        <p:tgtEl>
                                          <p:spTgt spid="17408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082">
                                            <p:txEl>
                                              <p:pRg st="1" end="1"/>
                                            </p:txEl>
                                          </p:spTgt>
                                        </p:tgtEl>
                                        <p:attrNameLst>
                                          <p:attrName>style.visibility</p:attrName>
                                        </p:attrNameLst>
                                      </p:cBhvr>
                                      <p:to>
                                        <p:strVal val="visible"/>
                                      </p:to>
                                    </p:set>
                                    <p:animEffect transition="in" filter="fade">
                                      <p:cBhvr>
                                        <p:cTn id="10" dur="2000"/>
                                        <p:tgtEl>
                                          <p:spTgt spid="17408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4082">
                                            <p:txEl>
                                              <p:pRg st="3" end="3"/>
                                            </p:txEl>
                                          </p:spTgt>
                                        </p:tgtEl>
                                        <p:attrNameLst>
                                          <p:attrName>style.visibility</p:attrName>
                                        </p:attrNameLst>
                                      </p:cBhvr>
                                      <p:to>
                                        <p:strVal val="visible"/>
                                      </p:to>
                                    </p:set>
                                    <p:animEffect transition="in" filter="fade">
                                      <p:cBhvr>
                                        <p:cTn id="15" dur="2000"/>
                                        <p:tgtEl>
                                          <p:spTgt spid="174082">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4082">
                                            <p:txEl>
                                              <p:pRg st="4" end="4"/>
                                            </p:txEl>
                                          </p:spTgt>
                                        </p:tgtEl>
                                        <p:attrNameLst>
                                          <p:attrName>style.visibility</p:attrName>
                                        </p:attrNameLst>
                                      </p:cBhvr>
                                      <p:to>
                                        <p:strVal val="visible"/>
                                      </p:to>
                                    </p:set>
                                    <p:animEffect transition="in" filter="fade">
                                      <p:cBhvr>
                                        <p:cTn id="18" dur="2000"/>
                                        <p:tgtEl>
                                          <p:spTgt spid="17408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4082">
                                            <p:txEl>
                                              <p:pRg st="6" end="6"/>
                                            </p:txEl>
                                          </p:spTgt>
                                        </p:tgtEl>
                                        <p:attrNameLst>
                                          <p:attrName>style.visibility</p:attrName>
                                        </p:attrNameLst>
                                      </p:cBhvr>
                                      <p:to>
                                        <p:strVal val="visible"/>
                                      </p:to>
                                    </p:set>
                                    <p:animEffect transition="in" filter="fade">
                                      <p:cBhvr>
                                        <p:cTn id="23" dur="2000"/>
                                        <p:tgtEl>
                                          <p:spTgt spid="174082">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4082">
                                            <p:txEl>
                                              <p:pRg st="7" end="7"/>
                                            </p:txEl>
                                          </p:spTgt>
                                        </p:tgtEl>
                                        <p:attrNameLst>
                                          <p:attrName>style.visibility</p:attrName>
                                        </p:attrNameLst>
                                      </p:cBhvr>
                                      <p:to>
                                        <p:strVal val="visible"/>
                                      </p:to>
                                    </p:set>
                                    <p:animEffect transition="in" filter="fade">
                                      <p:cBhvr>
                                        <p:cTn id="26" dur="2000"/>
                                        <p:tgtEl>
                                          <p:spTgt spid="17408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Espace réservé du pied de page 5"/>
          <p:cNvSpPr>
            <a:spLocks noGrp="1"/>
          </p:cNvSpPr>
          <p:nvPr>
            <p:ph type="ftr" sz="quarter" idx="11"/>
          </p:nvPr>
        </p:nvSpPr>
        <p:spPr>
          <a:xfrm>
            <a:off x="2124075" y="6373813"/>
            <a:ext cx="5976938" cy="484187"/>
          </a:xfrm>
        </p:spPr>
        <p:txBody>
          <a:bodyPr/>
          <a:lstStyle/>
          <a:p>
            <a:pPr>
              <a:defRPr/>
            </a:pPr>
            <a:endParaRPr lang="fr-FR" dirty="0"/>
          </a:p>
        </p:txBody>
      </p:sp>
      <p:sp>
        <p:nvSpPr>
          <p:cNvPr id="62" name="Espace réservé du numéro de diapositive 6"/>
          <p:cNvSpPr>
            <a:spLocks noGrp="1"/>
          </p:cNvSpPr>
          <p:nvPr>
            <p:ph type="sldNum" sz="quarter" idx="12"/>
          </p:nvPr>
        </p:nvSpPr>
        <p:spPr/>
        <p:txBody>
          <a:bodyPr/>
          <a:lstStyle/>
          <a:p>
            <a:pPr>
              <a:defRPr/>
            </a:pPr>
            <a:fld id="{E4DE2EBD-675D-4EDF-A050-91E744CE6B0F}" type="slidenum">
              <a:rPr lang="fr-FR"/>
              <a:pPr>
                <a:defRPr/>
              </a:pPr>
              <a:t>31</a:t>
            </a:fld>
            <a:endParaRPr lang="fr-FR"/>
          </a:p>
        </p:txBody>
      </p:sp>
      <p:sp>
        <p:nvSpPr>
          <p:cNvPr id="48132" name="Oval 2"/>
          <p:cNvSpPr>
            <a:spLocks noChangeArrowheads="1"/>
          </p:cNvSpPr>
          <p:nvPr/>
        </p:nvSpPr>
        <p:spPr bwMode="auto">
          <a:xfrm>
            <a:off x="395288" y="228600"/>
            <a:ext cx="7921625" cy="6153150"/>
          </a:xfrm>
          <a:prstGeom prst="ellipse">
            <a:avLst/>
          </a:prstGeom>
          <a:solidFill>
            <a:schemeClr val="bg1"/>
          </a:solidFill>
          <a:ln w="9525">
            <a:round/>
            <a:headEnd/>
            <a:tailEnd/>
          </a:ln>
          <a:scene3d>
            <a:camera prst="legacyObliqueTopRight"/>
            <a:lightRig rig="legacyFlat3" dir="r"/>
          </a:scene3d>
          <a:sp3d extrusionH="430200" prstMaterial="legacyMatte">
            <a:bevelT w="13500" h="13500" prst="angle"/>
            <a:bevelB w="13500" h="13500" prst="angle"/>
            <a:extrusionClr>
              <a:schemeClr val="hlink"/>
            </a:extrusionClr>
          </a:sp3d>
        </p:spPr>
        <p:txBody>
          <a:bodyPr>
            <a:flatTx/>
          </a:bodyPr>
          <a:lstStyle/>
          <a:p>
            <a:endParaRPr lang="fr-FR"/>
          </a:p>
        </p:txBody>
      </p:sp>
      <p:sp>
        <p:nvSpPr>
          <p:cNvPr id="48133" name="Oval 3"/>
          <p:cNvSpPr>
            <a:spLocks noChangeArrowheads="1"/>
          </p:cNvSpPr>
          <p:nvPr/>
        </p:nvSpPr>
        <p:spPr bwMode="auto">
          <a:xfrm>
            <a:off x="3276600" y="2286000"/>
            <a:ext cx="2438400" cy="2362200"/>
          </a:xfrm>
          <a:prstGeom prst="ellipse">
            <a:avLst/>
          </a:prstGeom>
          <a:solidFill>
            <a:srgbClr val="66FF33"/>
          </a:solidFill>
          <a:ln w="9525">
            <a:noFill/>
            <a:round/>
            <a:headEnd/>
            <a:tailEnd/>
          </a:ln>
        </p:spPr>
        <p:txBody>
          <a:bodyPr/>
          <a:lstStyle/>
          <a:p>
            <a:endParaRPr lang="fr-FR"/>
          </a:p>
        </p:txBody>
      </p:sp>
      <p:sp>
        <p:nvSpPr>
          <p:cNvPr id="17413" name="Text Box 5"/>
          <p:cNvSpPr txBox="1">
            <a:spLocks noChangeArrowheads="1"/>
          </p:cNvSpPr>
          <p:nvPr/>
        </p:nvSpPr>
        <p:spPr bwMode="auto">
          <a:xfrm>
            <a:off x="2916238" y="1341438"/>
            <a:ext cx="3529012" cy="854075"/>
          </a:xfrm>
          <a:prstGeom prst="rect">
            <a:avLst/>
          </a:prstGeom>
          <a:noFill/>
          <a:ln w="12700" cap="sq">
            <a:noFill/>
            <a:miter lim="800000"/>
            <a:headEnd type="none" w="sm" len="sm"/>
            <a:tailEnd type="none" w="sm" len="sm"/>
          </a:ln>
        </p:spPr>
        <p:txBody>
          <a:bodyPr>
            <a:spAutoFit/>
          </a:bodyPr>
          <a:lstStyle/>
          <a:p>
            <a:pPr algn="ctr" eaLnBrk="0" hangingPunct="0">
              <a:spcBef>
                <a:spcPct val="50000"/>
              </a:spcBef>
            </a:pPr>
            <a:r>
              <a:rPr kumimoji="1" lang="fr-FR" sz="2000" b="1">
                <a:latin typeface="Arial Narrow" pitchFamily="34" charset="0"/>
              </a:rPr>
              <a:t>1 – PERTINENT</a:t>
            </a:r>
          </a:p>
          <a:p>
            <a:pPr algn="ctr" eaLnBrk="0" hangingPunct="0">
              <a:spcBef>
                <a:spcPct val="50000"/>
              </a:spcBef>
            </a:pPr>
            <a:r>
              <a:rPr kumimoji="1" lang="fr-FR" sz="2000" b="1">
                <a:latin typeface="Arial Narrow" pitchFamily="34" charset="0"/>
              </a:rPr>
              <a:t>2- REALISABLE.</a:t>
            </a:r>
          </a:p>
        </p:txBody>
      </p:sp>
      <p:sp>
        <p:nvSpPr>
          <p:cNvPr id="17414" name="Text Box 6" descr="Papier de soie rose"/>
          <p:cNvSpPr txBox="1">
            <a:spLocks noChangeArrowheads="1"/>
          </p:cNvSpPr>
          <p:nvPr/>
        </p:nvSpPr>
        <p:spPr bwMode="auto">
          <a:xfrm>
            <a:off x="6443663" y="2997200"/>
            <a:ext cx="2016125" cy="431800"/>
          </a:xfrm>
          <a:prstGeom prst="rect">
            <a:avLst/>
          </a:prstGeom>
          <a:noFill/>
          <a:ln w="9525">
            <a:noFill/>
            <a:miter lim="800000"/>
            <a:headEnd/>
            <a:tailEnd/>
          </a:ln>
        </p:spPr>
        <p:txBody>
          <a:bodyPr/>
          <a:lstStyle/>
          <a:p>
            <a:pPr algn="ctr" eaLnBrk="0" hangingPunct="0"/>
            <a:r>
              <a:rPr kumimoji="1" lang="fr-FR" sz="2000" b="1">
                <a:latin typeface="Arial Narrow" pitchFamily="34" charset="0"/>
              </a:rPr>
              <a:t>4- MESURABLE</a:t>
            </a:r>
          </a:p>
        </p:txBody>
      </p:sp>
      <p:sp>
        <p:nvSpPr>
          <p:cNvPr id="17415" name="Text Box 7"/>
          <p:cNvSpPr txBox="1">
            <a:spLocks noChangeArrowheads="1"/>
          </p:cNvSpPr>
          <p:nvPr/>
        </p:nvSpPr>
        <p:spPr bwMode="auto">
          <a:xfrm>
            <a:off x="539750" y="3213100"/>
            <a:ext cx="2743200" cy="550863"/>
          </a:xfrm>
          <a:prstGeom prst="rect">
            <a:avLst/>
          </a:prstGeom>
          <a:noFill/>
          <a:ln w="9525">
            <a:noFill/>
            <a:miter lim="800000"/>
            <a:headEnd/>
            <a:tailEnd/>
          </a:ln>
        </p:spPr>
        <p:txBody>
          <a:bodyPr/>
          <a:lstStyle/>
          <a:p>
            <a:pPr algn="ctr" eaLnBrk="0" hangingPunct="0"/>
            <a:r>
              <a:rPr kumimoji="1" lang="fr-FR" sz="2000" b="1">
                <a:latin typeface="Arial Narrow" pitchFamily="34" charset="0"/>
              </a:rPr>
              <a:t>3- LIMITE DANS LE TEMPS</a:t>
            </a:r>
          </a:p>
        </p:txBody>
      </p:sp>
      <p:sp>
        <p:nvSpPr>
          <p:cNvPr id="48137" name="WordArt 8"/>
          <p:cNvSpPr>
            <a:spLocks noChangeArrowheads="1" noChangeShapeType="1" noTextEdit="1"/>
          </p:cNvSpPr>
          <p:nvPr/>
        </p:nvSpPr>
        <p:spPr bwMode="auto">
          <a:xfrm>
            <a:off x="4038600" y="3200400"/>
            <a:ext cx="914400" cy="457200"/>
          </a:xfrm>
          <a:prstGeom prst="rect">
            <a:avLst/>
          </a:prstGeom>
        </p:spPr>
        <p:txBody>
          <a:bodyPr wrap="none" fromWordArt="1">
            <a:prstTxWarp prst="textPlain">
              <a:avLst>
                <a:gd name="adj" fmla="val 50000"/>
              </a:avLst>
            </a:prstTxWarp>
          </a:bodyPr>
          <a:lstStyle/>
          <a:p>
            <a:pPr algn="ctr"/>
            <a:r>
              <a:rPr lang="fr-FR" sz="3600" kern="10" spc="720">
                <a:ln w="9525" cap="sq">
                  <a:noFill/>
                  <a:round/>
                  <a:headEnd type="none" w="sm" len="sm"/>
                  <a:tailEnd type="none" w="sm" len="sm"/>
                </a:ln>
                <a:gradFill rotWithShape="1">
                  <a:gsLst>
                    <a:gs pos="0">
                      <a:srgbClr val="AAAAAA"/>
                    </a:gs>
                    <a:gs pos="100000">
                      <a:srgbClr val="FFFFFF"/>
                    </a:gs>
                  </a:gsLst>
                  <a:lin ang="5400000" scaled="1"/>
                </a:gradFill>
                <a:effectLst>
                  <a:outerShdw dist="45791" dir="3378596" algn="ctr" rotWithShape="0">
                    <a:srgbClr val="4D4D4D"/>
                  </a:outerShdw>
                </a:effectLst>
                <a:latin typeface="Arial Black"/>
              </a:rPr>
              <a:t>OBJECTIF</a:t>
            </a:r>
          </a:p>
        </p:txBody>
      </p:sp>
      <p:grpSp>
        <p:nvGrpSpPr>
          <p:cNvPr id="2" name="Group 9"/>
          <p:cNvGrpSpPr>
            <a:grpSpLocks/>
          </p:cNvGrpSpPr>
          <p:nvPr/>
        </p:nvGrpSpPr>
        <p:grpSpPr bwMode="auto">
          <a:xfrm>
            <a:off x="4572000" y="2286000"/>
            <a:ext cx="1598613" cy="1123950"/>
            <a:chOff x="1508" y="2060"/>
            <a:chExt cx="998" cy="776"/>
          </a:xfrm>
        </p:grpSpPr>
        <p:sp>
          <p:nvSpPr>
            <p:cNvPr id="48176" name="Freeform 10"/>
            <p:cNvSpPr>
              <a:spLocks/>
            </p:cNvSpPr>
            <p:nvPr/>
          </p:nvSpPr>
          <p:spPr bwMode="auto">
            <a:xfrm>
              <a:off x="1518" y="2784"/>
              <a:ext cx="74" cy="51"/>
            </a:xfrm>
            <a:custGeom>
              <a:avLst/>
              <a:gdLst>
                <a:gd name="T0" fmla="*/ 0 w 74"/>
                <a:gd name="T1" fmla="*/ 24 h 51"/>
                <a:gd name="T2" fmla="*/ 34 w 74"/>
                <a:gd name="T3" fmla="*/ 0 h 51"/>
                <a:gd name="T4" fmla="*/ 74 w 74"/>
                <a:gd name="T5" fmla="*/ 51 h 51"/>
                <a:gd name="T6" fmla="*/ 13 w 74"/>
                <a:gd name="T7" fmla="*/ 43 h 51"/>
                <a:gd name="T8" fmla="*/ 0 w 74"/>
                <a:gd name="T9" fmla="*/ 24 h 51"/>
                <a:gd name="T10" fmla="*/ 0 60000 65536"/>
                <a:gd name="T11" fmla="*/ 0 60000 65536"/>
                <a:gd name="T12" fmla="*/ 0 60000 65536"/>
                <a:gd name="T13" fmla="*/ 0 60000 65536"/>
                <a:gd name="T14" fmla="*/ 0 60000 65536"/>
                <a:gd name="T15" fmla="*/ 0 w 74"/>
                <a:gd name="T16" fmla="*/ 0 h 51"/>
                <a:gd name="T17" fmla="*/ 74 w 74"/>
                <a:gd name="T18" fmla="*/ 51 h 51"/>
              </a:gdLst>
              <a:ahLst/>
              <a:cxnLst>
                <a:cxn ang="T10">
                  <a:pos x="T0" y="T1"/>
                </a:cxn>
                <a:cxn ang="T11">
                  <a:pos x="T2" y="T3"/>
                </a:cxn>
                <a:cxn ang="T12">
                  <a:pos x="T4" y="T5"/>
                </a:cxn>
                <a:cxn ang="T13">
                  <a:pos x="T6" y="T7"/>
                </a:cxn>
                <a:cxn ang="T14">
                  <a:pos x="T8" y="T9"/>
                </a:cxn>
              </a:cxnLst>
              <a:rect l="T15" t="T16" r="T17" b="T18"/>
              <a:pathLst>
                <a:path w="74" h="51">
                  <a:moveTo>
                    <a:pt x="0" y="24"/>
                  </a:moveTo>
                  <a:lnTo>
                    <a:pt x="34" y="0"/>
                  </a:lnTo>
                  <a:lnTo>
                    <a:pt x="74" y="51"/>
                  </a:lnTo>
                  <a:lnTo>
                    <a:pt x="13" y="43"/>
                  </a:lnTo>
                  <a:lnTo>
                    <a:pt x="0" y="24"/>
                  </a:lnTo>
                  <a:close/>
                </a:path>
              </a:pathLst>
            </a:custGeom>
            <a:solidFill>
              <a:srgbClr val="3F3F3F"/>
            </a:solidFill>
            <a:ln w="9525">
              <a:noFill/>
              <a:round/>
              <a:headEnd/>
              <a:tailEnd/>
            </a:ln>
          </p:spPr>
          <p:txBody>
            <a:bodyPr/>
            <a:lstStyle/>
            <a:p>
              <a:endParaRPr lang="fr-FR"/>
            </a:p>
          </p:txBody>
        </p:sp>
        <p:sp>
          <p:nvSpPr>
            <p:cNvPr id="48177" name="Freeform 11"/>
            <p:cNvSpPr>
              <a:spLocks/>
            </p:cNvSpPr>
            <p:nvPr/>
          </p:nvSpPr>
          <p:spPr bwMode="auto">
            <a:xfrm>
              <a:off x="1508" y="2707"/>
              <a:ext cx="43" cy="101"/>
            </a:xfrm>
            <a:custGeom>
              <a:avLst/>
              <a:gdLst>
                <a:gd name="T0" fmla="*/ 27 w 43"/>
                <a:gd name="T1" fmla="*/ 0 h 101"/>
                <a:gd name="T2" fmla="*/ 43 w 43"/>
                <a:gd name="T3" fmla="*/ 77 h 101"/>
                <a:gd name="T4" fmla="*/ 10 w 43"/>
                <a:gd name="T5" fmla="*/ 101 h 101"/>
                <a:gd name="T6" fmla="*/ 0 w 43"/>
                <a:gd name="T7" fmla="*/ 78 h 101"/>
                <a:gd name="T8" fmla="*/ 27 w 43"/>
                <a:gd name="T9" fmla="*/ 0 h 101"/>
                <a:gd name="T10" fmla="*/ 0 60000 65536"/>
                <a:gd name="T11" fmla="*/ 0 60000 65536"/>
                <a:gd name="T12" fmla="*/ 0 60000 65536"/>
                <a:gd name="T13" fmla="*/ 0 60000 65536"/>
                <a:gd name="T14" fmla="*/ 0 60000 65536"/>
                <a:gd name="T15" fmla="*/ 0 w 43"/>
                <a:gd name="T16" fmla="*/ 0 h 101"/>
                <a:gd name="T17" fmla="*/ 43 w 43"/>
                <a:gd name="T18" fmla="*/ 101 h 101"/>
              </a:gdLst>
              <a:ahLst/>
              <a:cxnLst>
                <a:cxn ang="T10">
                  <a:pos x="T0" y="T1"/>
                </a:cxn>
                <a:cxn ang="T11">
                  <a:pos x="T2" y="T3"/>
                </a:cxn>
                <a:cxn ang="T12">
                  <a:pos x="T4" y="T5"/>
                </a:cxn>
                <a:cxn ang="T13">
                  <a:pos x="T6" y="T7"/>
                </a:cxn>
                <a:cxn ang="T14">
                  <a:pos x="T8" y="T9"/>
                </a:cxn>
              </a:cxnLst>
              <a:rect l="T15" t="T16" r="T17" b="T18"/>
              <a:pathLst>
                <a:path w="43" h="101">
                  <a:moveTo>
                    <a:pt x="27" y="0"/>
                  </a:moveTo>
                  <a:lnTo>
                    <a:pt x="43" y="77"/>
                  </a:lnTo>
                  <a:lnTo>
                    <a:pt x="10" y="101"/>
                  </a:lnTo>
                  <a:lnTo>
                    <a:pt x="0" y="78"/>
                  </a:lnTo>
                  <a:lnTo>
                    <a:pt x="27" y="0"/>
                  </a:lnTo>
                  <a:close/>
                </a:path>
              </a:pathLst>
            </a:custGeom>
            <a:solidFill>
              <a:srgbClr val="5F5F5F"/>
            </a:solidFill>
            <a:ln w="9525">
              <a:noFill/>
              <a:round/>
              <a:headEnd/>
              <a:tailEnd/>
            </a:ln>
          </p:spPr>
          <p:txBody>
            <a:bodyPr/>
            <a:lstStyle/>
            <a:p>
              <a:endParaRPr lang="fr-FR"/>
            </a:p>
          </p:txBody>
        </p:sp>
        <p:sp>
          <p:nvSpPr>
            <p:cNvPr id="48178" name="Freeform 12"/>
            <p:cNvSpPr>
              <a:spLocks/>
            </p:cNvSpPr>
            <p:nvPr/>
          </p:nvSpPr>
          <p:spPr bwMode="auto">
            <a:xfrm>
              <a:off x="1536" y="2706"/>
              <a:ext cx="57" cy="130"/>
            </a:xfrm>
            <a:custGeom>
              <a:avLst/>
              <a:gdLst>
                <a:gd name="T0" fmla="*/ 0 w 57"/>
                <a:gd name="T1" fmla="*/ 0 h 130"/>
                <a:gd name="T2" fmla="*/ 15 w 57"/>
                <a:gd name="T3" fmla="*/ 80 h 130"/>
                <a:gd name="T4" fmla="*/ 57 w 57"/>
                <a:gd name="T5" fmla="*/ 130 h 130"/>
                <a:gd name="T6" fmla="*/ 39 w 57"/>
                <a:gd name="T7" fmla="*/ 68 h 130"/>
                <a:gd name="T8" fmla="*/ 0 w 57"/>
                <a:gd name="T9" fmla="*/ 0 h 130"/>
                <a:gd name="T10" fmla="*/ 0 60000 65536"/>
                <a:gd name="T11" fmla="*/ 0 60000 65536"/>
                <a:gd name="T12" fmla="*/ 0 60000 65536"/>
                <a:gd name="T13" fmla="*/ 0 60000 65536"/>
                <a:gd name="T14" fmla="*/ 0 60000 65536"/>
                <a:gd name="T15" fmla="*/ 0 w 57"/>
                <a:gd name="T16" fmla="*/ 0 h 130"/>
                <a:gd name="T17" fmla="*/ 57 w 57"/>
                <a:gd name="T18" fmla="*/ 130 h 130"/>
              </a:gdLst>
              <a:ahLst/>
              <a:cxnLst>
                <a:cxn ang="T10">
                  <a:pos x="T0" y="T1"/>
                </a:cxn>
                <a:cxn ang="T11">
                  <a:pos x="T2" y="T3"/>
                </a:cxn>
                <a:cxn ang="T12">
                  <a:pos x="T4" y="T5"/>
                </a:cxn>
                <a:cxn ang="T13">
                  <a:pos x="T6" y="T7"/>
                </a:cxn>
                <a:cxn ang="T14">
                  <a:pos x="T8" y="T9"/>
                </a:cxn>
              </a:cxnLst>
              <a:rect l="T15" t="T16" r="T17" b="T18"/>
              <a:pathLst>
                <a:path w="57" h="130">
                  <a:moveTo>
                    <a:pt x="0" y="0"/>
                  </a:moveTo>
                  <a:lnTo>
                    <a:pt x="15" y="80"/>
                  </a:lnTo>
                  <a:lnTo>
                    <a:pt x="57" y="130"/>
                  </a:lnTo>
                  <a:lnTo>
                    <a:pt x="39" y="68"/>
                  </a:lnTo>
                  <a:lnTo>
                    <a:pt x="0" y="0"/>
                  </a:lnTo>
                  <a:close/>
                </a:path>
              </a:pathLst>
            </a:custGeom>
            <a:solidFill>
              <a:srgbClr val="9F9F9F"/>
            </a:solidFill>
            <a:ln w="9525">
              <a:noFill/>
              <a:round/>
              <a:headEnd/>
              <a:tailEnd/>
            </a:ln>
          </p:spPr>
          <p:txBody>
            <a:bodyPr/>
            <a:lstStyle/>
            <a:p>
              <a:endParaRPr lang="fr-FR"/>
            </a:p>
          </p:txBody>
        </p:sp>
        <p:grpSp>
          <p:nvGrpSpPr>
            <p:cNvPr id="3" name="Group 13"/>
            <p:cNvGrpSpPr>
              <a:grpSpLocks/>
            </p:cNvGrpSpPr>
            <p:nvPr/>
          </p:nvGrpSpPr>
          <p:grpSpPr bwMode="auto">
            <a:xfrm>
              <a:off x="1544" y="2060"/>
              <a:ext cx="962" cy="739"/>
              <a:chOff x="1544" y="2060"/>
              <a:chExt cx="962" cy="739"/>
            </a:xfrm>
          </p:grpSpPr>
          <p:sp>
            <p:nvSpPr>
              <p:cNvPr id="48180" name="Freeform 14"/>
              <p:cNvSpPr>
                <a:spLocks/>
              </p:cNvSpPr>
              <p:nvPr/>
            </p:nvSpPr>
            <p:spPr bwMode="auto">
              <a:xfrm>
                <a:off x="1544" y="2268"/>
                <a:ext cx="829" cy="531"/>
              </a:xfrm>
              <a:custGeom>
                <a:avLst/>
                <a:gdLst>
                  <a:gd name="T0" fmla="*/ 670 w 829"/>
                  <a:gd name="T1" fmla="*/ 0 h 531"/>
                  <a:gd name="T2" fmla="*/ 17 w 829"/>
                  <a:gd name="T3" fmla="*/ 485 h 531"/>
                  <a:gd name="T4" fmla="*/ 10 w 829"/>
                  <a:gd name="T5" fmla="*/ 491 h 531"/>
                  <a:gd name="T6" fmla="*/ 3 w 829"/>
                  <a:gd name="T7" fmla="*/ 500 h 531"/>
                  <a:gd name="T8" fmla="*/ 0 w 829"/>
                  <a:gd name="T9" fmla="*/ 512 h 531"/>
                  <a:gd name="T10" fmla="*/ 4 w 829"/>
                  <a:gd name="T11" fmla="*/ 523 h 531"/>
                  <a:gd name="T12" fmla="*/ 13 w 829"/>
                  <a:gd name="T13" fmla="*/ 529 h 531"/>
                  <a:gd name="T14" fmla="*/ 22 w 829"/>
                  <a:gd name="T15" fmla="*/ 531 h 531"/>
                  <a:gd name="T16" fmla="*/ 34 w 829"/>
                  <a:gd name="T17" fmla="*/ 527 h 531"/>
                  <a:gd name="T18" fmla="*/ 829 w 829"/>
                  <a:gd name="T19" fmla="*/ 158 h 531"/>
                  <a:gd name="T20" fmla="*/ 670 w 829"/>
                  <a:gd name="T21" fmla="*/ 0 h 5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29"/>
                  <a:gd name="T34" fmla="*/ 0 h 531"/>
                  <a:gd name="T35" fmla="*/ 829 w 829"/>
                  <a:gd name="T36" fmla="*/ 531 h 5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29" h="531">
                    <a:moveTo>
                      <a:pt x="670" y="0"/>
                    </a:moveTo>
                    <a:lnTo>
                      <a:pt x="17" y="485"/>
                    </a:lnTo>
                    <a:lnTo>
                      <a:pt x="10" y="491"/>
                    </a:lnTo>
                    <a:lnTo>
                      <a:pt x="3" y="500"/>
                    </a:lnTo>
                    <a:lnTo>
                      <a:pt x="0" y="512"/>
                    </a:lnTo>
                    <a:lnTo>
                      <a:pt x="4" y="523"/>
                    </a:lnTo>
                    <a:lnTo>
                      <a:pt x="13" y="529"/>
                    </a:lnTo>
                    <a:lnTo>
                      <a:pt x="22" y="531"/>
                    </a:lnTo>
                    <a:lnTo>
                      <a:pt x="34" y="527"/>
                    </a:lnTo>
                    <a:lnTo>
                      <a:pt x="829" y="158"/>
                    </a:lnTo>
                    <a:lnTo>
                      <a:pt x="670" y="0"/>
                    </a:lnTo>
                    <a:close/>
                  </a:path>
                </a:pathLst>
              </a:custGeom>
              <a:solidFill>
                <a:srgbClr val="808080"/>
              </a:solidFill>
              <a:ln w="9525">
                <a:noFill/>
                <a:round/>
                <a:headEnd/>
                <a:tailEnd/>
              </a:ln>
            </p:spPr>
            <p:txBody>
              <a:bodyPr/>
              <a:lstStyle/>
              <a:p>
                <a:endParaRPr lang="fr-FR"/>
              </a:p>
            </p:txBody>
          </p:sp>
          <p:sp>
            <p:nvSpPr>
              <p:cNvPr id="48181" name="Freeform 15"/>
              <p:cNvSpPr>
                <a:spLocks/>
              </p:cNvSpPr>
              <p:nvPr/>
            </p:nvSpPr>
            <p:spPr bwMode="auto">
              <a:xfrm>
                <a:off x="2152" y="2240"/>
                <a:ext cx="276" cy="127"/>
              </a:xfrm>
              <a:custGeom>
                <a:avLst/>
                <a:gdLst>
                  <a:gd name="T0" fmla="*/ 14 w 276"/>
                  <a:gd name="T1" fmla="*/ 68 h 127"/>
                  <a:gd name="T2" fmla="*/ 118 w 276"/>
                  <a:gd name="T3" fmla="*/ 0 h 127"/>
                  <a:gd name="T4" fmla="*/ 276 w 276"/>
                  <a:gd name="T5" fmla="*/ 116 h 127"/>
                  <a:gd name="T6" fmla="*/ 253 w 276"/>
                  <a:gd name="T7" fmla="*/ 127 h 127"/>
                  <a:gd name="T8" fmla="*/ 108 w 276"/>
                  <a:gd name="T9" fmla="*/ 38 h 127"/>
                  <a:gd name="T10" fmla="*/ 0 w 276"/>
                  <a:gd name="T11" fmla="*/ 98 h 127"/>
                  <a:gd name="T12" fmla="*/ 14 w 276"/>
                  <a:gd name="T13" fmla="*/ 68 h 127"/>
                  <a:gd name="T14" fmla="*/ 0 60000 65536"/>
                  <a:gd name="T15" fmla="*/ 0 60000 65536"/>
                  <a:gd name="T16" fmla="*/ 0 60000 65536"/>
                  <a:gd name="T17" fmla="*/ 0 60000 65536"/>
                  <a:gd name="T18" fmla="*/ 0 60000 65536"/>
                  <a:gd name="T19" fmla="*/ 0 60000 65536"/>
                  <a:gd name="T20" fmla="*/ 0 60000 65536"/>
                  <a:gd name="T21" fmla="*/ 0 w 276"/>
                  <a:gd name="T22" fmla="*/ 0 h 127"/>
                  <a:gd name="T23" fmla="*/ 276 w 27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6" h="127">
                    <a:moveTo>
                      <a:pt x="14" y="68"/>
                    </a:moveTo>
                    <a:lnTo>
                      <a:pt x="118" y="0"/>
                    </a:lnTo>
                    <a:lnTo>
                      <a:pt x="276" y="116"/>
                    </a:lnTo>
                    <a:lnTo>
                      <a:pt x="253" y="127"/>
                    </a:lnTo>
                    <a:lnTo>
                      <a:pt x="108" y="38"/>
                    </a:lnTo>
                    <a:lnTo>
                      <a:pt x="0" y="98"/>
                    </a:lnTo>
                    <a:lnTo>
                      <a:pt x="14" y="68"/>
                    </a:lnTo>
                    <a:close/>
                  </a:path>
                </a:pathLst>
              </a:custGeom>
              <a:solidFill>
                <a:srgbClr val="808080"/>
              </a:solidFill>
              <a:ln w="9525">
                <a:noFill/>
                <a:round/>
                <a:headEnd/>
                <a:tailEnd/>
              </a:ln>
            </p:spPr>
            <p:txBody>
              <a:bodyPr/>
              <a:lstStyle/>
              <a:p>
                <a:endParaRPr lang="fr-FR"/>
              </a:p>
            </p:txBody>
          </p:sp>
          <p:sp>
            <p:nvSpPr>
              <p:cNvPr id="48182" name="Freeform 16"/>
              <p:cNvSpPr>
                <a:spLocks/>
              </p:cNvSpPr>
              <p:nvPr/>
            </p:nvSpPr>
            <p:spPr bwMode="auto">
              <a:xfrm>
                <a:off x="2147" y="2218"/>
                <a:ext cx="263" cy="255"/>
              </a:xfrm>
              <a:custGeom>
                <a:avLst/>
                <a:gdLst>
                  <a:gd name="T0" fmla="*/ 136 w 263"/>
                  <a:gd name="T1" fmla="*/ 0 h 255"/>
                  <a:gd name="T2" fmla="*/ 12 w 263"/>
                  <a:gd name="T3" fmla="*/ 90 h 255"/>
                  <a:gd name="T4" fmla="*/ 7 w 263"/>
                  <a:gd name="T5" fmla="*/ 103 h 255"/>
                  <a:gd name="T6" fmla="*/ 2 w 263"/>
                  <a:gd name="T7" fmla="*/ 118 h 255"/>
                  <a:gd name="T8" fmla="*/ 0 w 263"/>
                  <a:gd name="T9" fmla="*/ 138 h 255"/>
                  <a:gd name="T10" fmla="*/ 0 w 263"/>
                  <a:gd name="T11" fmla="*/ 155 h 255"/>
                  <a:gd name="T12" fmla="*/ 4 w 263"/>
                  <a:gd name="T13" fmla="*/ 175 h 255"/>
                  <a:gd name="T14" fmla="*/ 9 w 263"/>
                  <a:gd name="T15" fmla="*/ 192 h 255"/>
                  <a:gd name="T16" fmla="*/ 20 w 263"/>
                  <a:gd name="T17" fmla="*/ 208 h 255"/>
                  <a:gd name="T18" fmla="*/ 33 w 263"/>
                  <a:gd name="T19" fmla="*/ 222 h 255"/>
                  <a:gd name="T20" fmla="*/ 52 w 263"/>
                  <a:gd name="T21" fmla="*/ 236 h 255"/>
                  <a:gd name="T22" fmla="*/ 67 w 263"/>
                  <a:gd name="T23" fmla="*/ 245 h 255"/>
                  <a:gd name="T24" fmla="*/ 86 w 263"/>
                  <a:gd name="T25" fmla="*/ 251 h 255"/>
                  <a:gd name="T26" fmla="*/ 104 w 263"/>
                  <a:gd name="T27" fmla="*/ 255 h 255"/>
                  <a:gd name="T28" fmla="*/ 122 w 263"/>
                  <a:gd name="T29" fmla="*/ 255 h 255"/>
                  <a:gd name="T30" fmla="*/ 263 w 263"/>
                  <a:gd name="T31" fmla="*/ 192 h 255"/>
                  <a:gd name="T32" fmla="*/ 119 w 263"/>
                  <a:gd name="T33" fmla="*/ 51 h 255"/>
                  <a:gd name="T34" fmla="*/ 14 w 263"/>
                  <a:gd name="T35" fmla="*/ 112 h 255"/>
                  <a:gd name="T36" fmla="*/ 22 w 263"/>
                  <a:gd name="T37" fmla="*/ 92 h 255"/>
                  <a:gd name="T38" fmla="*/ 130 w 263"/>
                  <a:gd name="T39" fmla="*/ 24 h 255"/>
                  <a:gd name="T40" fmla="*/ 136 w 263"/>
                  <a:gd name="T41" fmla="*/ 0 h 2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63"/>
                  <a:gd name="T64" fmla="*/ 0 h 255"/>
                  <a:gd name="T65" fmla="*/ 263 w 263"/>
                  <a:gd name="T66" fmla="*/ 255 h 25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63" h="255">
                    <a:moveTo>
                      <a:pt x="136" y="0"/>
                    </a:moveTo>
                    <a:lnTo>
                      <a:pt x="12" y="90"/>
                    </a:lnTo>
                    <a:lnTo>
                      <a:pt x="7" y="103"/>
                    </a:lnTo>
                    <a:lnTo>
                      <a:pt x="2" y="118"/>
                    </a:lnTo>
                    <a:lnTo>
                      <a:pt x="0" y="138"/>
                    </a:lnTo>
                    <a:lnTo>
                      <a:pt x="0" y="155"/>
                    </a:lnTo>
                    <a:lnTo>
                      <a:pt x="4" y="175"/>
                    </a:lnTo>
                    <a:lnTo>
                      <a:pt x="9" y="192"/>
                    </a:lnTo>
                    <a:lnTo>
                      <a:pt x="20" y="208"/>
                    </a:lnTo>
                    <a:lnTo>
                      <a:pt x="33" y="222"/>
                    </a:lnTo>
                    <a:lnTo>
                      <a:pt x="52" y="236"/>
                    </a:lnTo>
                    <a:lnTo>
                      <a:pt x="67" y="245"/>
                    </a:lnTo>
                    <a:lnTo>
                      <a:pt x="86" y="251"/>
                    </a:lnTo>
                    <a:lnTo>
                      <a:pt x="104" y="255"/>
                    </a:lnTo>
                    <a:lnTo>
                      <a:pt x="122" y="255"/>
                    </a:lnTo>
                    <a:lnTo>
                      <a:pt x="263" y="192"/>
                    </a:lnTo>
                    <a:lnTo>
                      <a:pt x="119" y="51"/>
                    </a:lnTo>
                    <a:lnTo>
                      <a:pt x="14" y="112"/>
                    </a:lnTo>
                    <a:lnTo>
                      <a:pt x="22" y="92"/>
                    </a:lnTo>
                    <a:lnTo>
                      <a:pt x="130" y="24"/>
                    </a:lnTo>
                    <a:lnTo>
                      <a:pt x="136" y="0"/>
                    </a:lnTo>
                    <a:close/>
                  </a:path>
                </a:pathLst>
              </a:custGeom>
              <a:solidFill>
                <a:srgbClr val="C0C0C0"/>
              </a:solidFill>
              <a:ln w="9525">
                <a:noFill/>
                <a:round/>
                <a:headEnd/>
                <a:tailEnd/>
              </a:ln>
            </p:spPr>
            <p:txBody>
              <a:bodyPr/>
              <a:lstStyle/>
              <a:p>
                <a:endParaRPr lang="fr-FR"/>
              </a:p>
            </p:txBody>
          </p:sp>
          <p:sp>
            <p:nvSpPr>
              <p:cNvPr id="48183" name="Freeform 17"/>
              <p:cNvSpPr>
                <a:spLocks/>
              </p:cNvSpPr>
              <p:nvPr/>
            </p:nvSpPr>
            <p:spPr bwMode="auto">
              <a:xfrm>
                <a:off x="2267" y="2268"/>
                <a:ext cx="159" cy="144"/>
              </a:xfrm>
              <a:custGeom>
                <a:avLst/>
                <a:gdLst>
                  <a:gd name="T0" fmla="*/ 0 w 159"/>
                  <a:gd name="T1" fmla="*/ 0 h 144"/>
                  <a:gd name="T2" fmla="*/ 3 w 159"/>
                  <a:gd name="T3" fmla="*/ 13 h 144"/>
                  <a:gd name="T4" fmla="*/ 6 w 159"/>
                  <a:gd name="T5" fmla="*/ 24 h 144"/>
                  <a:gd name="T6" fmla="*/ 10 w 159"/>
                  <a:gd name="T7" fmla="*/ 35 h 144"/>
                  <a:gd name="T8" fmla="*/ 15 w 159"/>
                  <a:gd name="T9" fmla="*/ 50 h 144"/>
                  <a:gd name="T10" fmla="*/ 22 w 159"/>
                  <a:gd name="T11" fmla="*/ 63 h 144"/>
                  <a:gd name="T12" fmla="*/ 33 w 159"/>
                  <a:gd name="T13" fmla="*/ 80 h 144"/>
                  <a:gd name="T14" fmla="*/ 46 w 159"/>
                  <a:gd name="T15" fmla="*/ 95 h 144"/>
                  <a:gd name="T16" fmla="*/ 61 w 159"/>
                  <a:gd name="T17" fmla="*/ 108 h 144"/>
                  <a:gd name="T18" fmla="*/ 77 w 159"/>
                  <a:gd name="T19" fmla="*/ 120 h 144"/>
                  <a:gd name="T20" fmla="*/ 92 w 159"/>
                  <a:gd name="T21" fmla="*/ 130 h 144"/>
                  <a:gd name="T22" fmla="*/ 108 w 159"/>
                  <a:gd name="T23" fmla="*/ 137 h 144"/>
                  <a:gd name="T24" fmla="*/ 123 w 159"/>
                  <a:gd name="T25" fmla="*/ 143 h 144"/>
                  <a:gd name="T26" fmla="*/ 131 w 159"/>
                  <a:gd name="T27" fmla="*/ 144 h 144"/>
                  <a:gd name="T28" fmla="*/ 142 w 159"/>
                  <a:gd name="T29" fmla="*/ 141 h 144"/>
                  <a:gd name="T30" fmla="*/ 149 w 159"/>
                  <a:gd name="T31" fmla="*/ 132 h 144"/>
                  <a:gd name="T32" fmla="*/ 154 w 159"/>
                  <a:gd name="T33" fmla="*/ 120 h 144"/>
                  <a:gd name="T34" fmla="*/ 159 w 159"/>
                  <a:gd name="T35" fmla="*/ 105 h 144"/>
                  <a:gd name="T36" fmla="*/ 0 w 159"/>
                  <a:gd name="T37" fmla="*/ 0 h 1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9"/>
                  <a:gd name="T58" fmla="*/ 0 h 144"/>
                  <a:gd name="T59" fmla="*/ 159 w 159"/>
                  <a:gd name="T60" fmla="*/ 144 h 1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9" h="144">
                    <a:moveTo>
                      <a:pt x="0" y="0"/>
                    </a:moveTo>
                    <a:lnTo>
                      <a:pt x="3" y="13"/>
                    </a:lnTo>
                    <a:lnTo>
                      <a:pt x="6" y="24"/>
                    </a:lnTo>
                    <a:lnTo>
                      <a:pt x="10" y="35"/>
                    </a:lnTo>
                    <a:lnTo>
                      <a:pt x="15" y="50"/>
                    </a:lnTo>
                    <a:lnTo>
                      <a:pt x="22" y="63"/>
                    </a:lnTo>
                    <a:lnTo>
                      <a:pt x="33" y="80"/>
                    </a:lnTo>
                    <a:lnTo>
                      <a:pt x="46" y="95"/>
                    </a:lnTo>
                    <a:lnTo>
                      <a:pt x="61" y="108"/>
                    </a:lnTo>
                    <a:lnTo>
                      <a:pt x="77" y="120"/>
                    </a:lnTo>
                    <a:lnTo>
                      <a:pt x="92" y="130"/>
                    </a:lnTo>
                    <a:lnTo>
                      <a:pt x="108" y="137"/>
                    </a:lnTo>
                    <a:lnTo>
                      <a:pt x="123" y="143"/>
                    </a:lnTo>
                    <a:lnTo>
                      <a:pt x="131" y="144"/>
                    </a:lnTo>
                    <a:lnTo>
                      <a:pt x="142" y="141"/>
                    </a:lnTo>
                    <a:lnTo>
                      <a:pt x="149" y="132"/>
                    </a:lnTo>
                    <a:lnTo>
                      <a:pt x="154" y="120"/>
                    </a:lnTo>
                    <a:lnTo>
                      <a:pt x="159" y="105"/>
                    </a:lnTo>
                    <a:lnTo>
                      <a:pt x="0" y="0"/>
                    </a:lnTo>
                    <a:close/>
                  </a:path>
                </a:pathLst>
              </a:custGeom>
              <a:solidFill>
                <a:srgbClr val="9F9F9F"/>
              </a:solidFill>
              <a:ln w="9525">
                <a:noFill/>
                <a:round/>
                <a:headEnd/>
                <a:tailEnd/>
              </a:ln>
            </p:spPr>
            <p:txBody>
              <a:bodyPr/>
              <a:lstStyle/>
              <a:p>
                <a:endParaRPr lang="fr-FR"/>
              </a:p>
            </p:txBody>
          </p:sp>
          <p:sp>
            <p:nvSpPr>
              <p:cNvPr id="48184" name="Freeform 18"/>
              <p:cNvSpPr>
                <a:spLocks/>
              </p:cNvSpPr>
              <p:nvPr/>
            </p:nvSpPr>
            <p:spPr bwMode="auto">
              <a:xfrm>
                <a:off x="2268" y="2214"/>
                <a:ext cx="161" cy="142"/>
              </a:xfrm>
              <a:custGeom>
                <a:avLst/>
                <a:gdLst>
                  <a:gd name="T0" fmla="*/ 0 w 161"/>
                  <a:gd name="T1" fmla="*/ 34 h 142"/>
                  <a:gd name="T2" fmla="*/ 0 w 161"/>
                  <a:gd name="T3" fmla="*/ 25 h 142"/>
                  <a:gd name="T4" fmla="*/ 4 w 161"/>
                  <a:gd name="T5" fmla="*/ 14 h 142"/>
                  <a:gd name="T6" fmla="*/ 16 w 161"/>
                  <a:gd name="T7" fmla="*/ 4 h 142"/>
                  <a:gd name="T8" fmla="*/ 30 w 161"/>
                  <a:gd name="T9" fmla="*/ 0 h 142"/>
                  <a:gd name="T10" fmla="*/ 43 w 161"/>
                  <a:gd name="T11" fmla="*/ 0 h 142"/>
                  <a:gd name="T12" fmla="*/ 59 w 161"/>
                  <a:gd name="T13" fmla="*/ 4 h 142"/>
                  <a:gd name="T14" fmla="*/ 79 w 161"/>
                  <a:gd name="T15" fmla="*/ 11 h 142"/>
                  <a:gd name="T16" fmla="*/ 96 w 161"/>
                  <a:gd name="T17" fmla="*/ 19 h 142"/>
                  <a:gd name="T18" fmla="*/ 114 w 161"/>
                  <a:gd name="T19" fmla="*/ 31 h 142"/>
                  <a:gd name="T20" fmla="*/ 126 w 161"/>
                  <a:gd name="T21" fmla="*/ 42 h 142"/>
                  <a:gd name="T22" fmla="*/ 137 w 161"/>
                  <a:gd name="T23" fmla="*/ 55 h 142"/>
                  <a:gd name="T24" fmla="*/ 145 w 161"/>
                  <a:gd name="T25" fmla="*/ 70 h 142"/>
                  <a:gd name="T26" fmla="*/ 151 w 161"/>
                  <a:gd name="T27" fmla="*/ 85 h 142"/>
                  <a:gd name="T28" fmla="*/ 158 w 161"/>
                  <a:gd name="T29" fmla="*/ 106 h 142"/>
                  <a:gd name="T30" fmla="*/ 161 w 161"/>
                  <a:gd name="T31" fmla="*/ 124 h 142"/>
                  <a:gd name="T32" fmla="*/ 160 w 161"/>
                  <a:gd name="T33" fmla="*/ 142 h 142"/>
                  <a:gd name="T34" fmla="*/ 0 w 161"/>
                  <a:gd name="T35" fmla="*/ 34 h 1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1"/>
                  <a:gd name="T55" fmla="*/ 0 h 142"/>
                  <a:gd name="T56" fmla="*/ 161 w 161"/>
                  <a:gd name="T57" fmla="*/ 142 h 14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1" h="142">
                    <a:moveTo>
                      <a:pt x="0" y="34"/>
                    </a:moveTo>
                    <a:lnTo>
                      <a:pt x="0" y="25"/>
                    </a:lnTo>
                    <a:lnTo>
                      <a:pt x="4" y="14"/>
                    </a:lnTo>
                    <a:lnTo>
                      <a:pt x="16" y="4"/>
                    </a:lnTo>
                    <a:lnTo>
                      <a:pt x="30" y="0"/>
                    </a:lnTo>
                    <a:lnTo>
                      <a:pt x="43" y="0"/>
                    </a:lnTo>
                    <a:lnTo>
                      <a:pt x="59" y="4"/>
                    </a:lnTo>
                    <a:lnTo>
                      <a:pt x="79" y="11"/>
                    </a:lnTo>
                    <a:lnTo>
                      <a:pt x="96" y="19"/>
                    </a:lnTo>
                    <a:lnTo>
                      <a:pt x="114" y="31"/>
                    </a:lnTo>
                    <a:lnTo>
                      <a:pt x="126" y="42"/>
                    </a:lnTo>
                    <a:lnTo>
                      <a:pt x="137" y="55"/>
                    </a:lnTo>
                    <a:lnTo>
                      <a:pt x="145" y="70"/>
                    </a:lnTo>
                    <a:lnTo>
                      <a:pt x="151" y="85"/>
                    </a:lnTo>
                    <a:lnTo>
                      <a:pt x="158" y="106"/>
                    </a:lnTo>
                    <a:lnTo>
                      <a:pt x="161" y="124"/>
                    </a:lnTo>
                    <a:lnTo>
                      <a:pt x="160" y="142"/>
                    </a:lnTo>
                    <a:lnTo>
                      <a:pt x="0" y="34"/>
                    </a:lnTo>
                    <a:close/>
                  </a:path>
                </a:pathLst>
              </a:custGeom>
              <a:solidFill>
                <a:srgbClr val="9F9F9F"/>
              </a:solidFill>
              <a:ln w="9525">
                <a:noFill/>
                <a:round/>
                <a:headEnd/>
                <a:tailEnd/>
              </a:ln>
            </p:spPr>
            <p:txBody>
              <a:bodyPr/>
              <a:lstStyle/>
              <a:p>
                <a:endParaRPr lang="fr-FR"/>
              </a:p>
            </p:txBody>
          </p:sp>
          <p:sp>
            <p:nvSpPr>
              <p:cNvPr id="48185" name="Freeform 19"/>
              <p:cNvSpPr>
                <a:spLocks/>
              </p:cNvSpPr>
              <p:nvPr/>
            </p:nvSpPr>
            <p:spPr bwMode="auto">
              <a:xfrm>
                <a:off x="1898" y="2060"/>
                <a:ext cx="355" cy="458"/>
              </a:xfrm>
              <a:custGeom>
                <a:avLst/>
                <a:gdLst>
                  <a:gd name="T0" fmla="*/ 0 w 355"/>
                  <a:gd name="T1" fmla="*/ 458 h 458"/>
                  <a:gd name="T2" fmla="*/ 290 w 355"/>
                  <a:gd name="T3" fmla="*/ 240 h 458"/>
                  <a:gd name="T4" fmla="*/ 355 w 355"/>
                  <a:gd name="T5" fmla="*/ 0 h 458"/>
                  <a:gd name="T6" fmla="*/ 274 w 355"/>
                  <a:gd name="T7" fmla="*/ 89 h 458"/>
                  <a:gd name="T8" fmla="*/ 260 w 355"/>
                  <a:gd name="T9" fmla="*/ 118 h 458"/>
                  <a:gd name="T10" fmla="*/ 249 w 355"/>
                  <a:gd name="T11" fmla="*/ 97 h 458"/>
                  <a:gd name="T12" fmla="*/ 165 w 355"/>
                  <a:gd name="T13" fmla="*/ 220 h 458"/>
                  <a:gd name="T14" fmla="*/ 163 w 355"/>
                  <a:gd name="T15" fmla="*/ 191 h 458"/>
                  <a:gd name="T16" fmla="*/ 64 w 355"/>
                  <a:gd name="T17" fmla="*/ 310 h 458"/>
                  <a:gd name="T18" fmla="*/ 0 w 355"/>
                  <a:gd name="T19" fmla="*/ 458 h 4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5"/>
                  <a:gd name="T31" fmla="*/ 0 h 458"/>
                  <a:gd name="T32" fmla="*/ 355 w 355"/>
                  <a:gd name="T33" fmla="*/ 458 h 4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5" h="458">
                    <a:moveTo>
                      <a:pt x="0" y="458"/>
                    </a:moveTo>
                    <a:lnTo>
                      <a:pt x="290" y="240"/>
                    </a:lnTo>
                    <a:lnTo>
                      <a:pt x="355" y="0"/>
                    </a:lnTo>
                    <a:lnTo>
                      <a:pt x="274" y="89"/>
                    </a:lnTo>
                    <a:lnTo>
                      <a:pt x="260" y="118"/>
                    </a:lnTo>
                    <a:lnTo>
                      <a:pt x="249" y="97"/>
                    </a:lnTo>
                    <a:lnTo>
                      <a:pt x="165" y="220"/>
                    </a:lnTo>
                    <a:lnTo>
                      <a:pt x="163" y="191"/>
                    </a:lnTo>
                    <a:lnTo>
                      <a:pt x="64" y="310"/>
                    </a:lnTo>
                    <a:lnTo>
                      <a:pt x="0" y="458"/>
                    </a:lnTo>
                    <a:close/>
                  </a:path>
                </a:pathLst>
              </a:custGeom>
              <a:solidFill>
                <a:srgbClr val="00FF00"/>
              </a:solidFill>
              <a:ln w="9525">
                <a:noFill/>
                <a:round/>
                <a:headEnd/>
                <a:tailEnd/>
              </a:ln>
            </p:spPr>
            <p:txBody>
              <a:bodyPr/>
              <a:lstStyle/>
              <a:p>
                <a:endParaRPr lang="fr-FR"/>
              </a:p>
            </p:txBody>
          </p:sp>
          <p:sp>
            <p:nvSpPr>
              <p:cNvPr id="48186" name="Freeform 20"/>
              <p:cNvSpPr>
                <a:spLocks/>
              </p:cNvSpPr>
              <p:nvPr/>
            </p:nvSpPr>
            <p:spPr bwMode="auto">
              <a:xfrm>
                <a:off x="1914" y="2326"/>
                <a:ext cx="312" cy="223"/>
              </a:xfrm>
              <a:custGeom>
                <a:avLst/>
                <a:gdLst>
                  <a:gd name="T0" fmla="*/ 35 w 312"/>
                  <a:gd name="T1" fmla="*/ 184 h 223"/>
                  <a:gd name="T2" fmla="*/ 312 w 312"/>
                  <a:gd name="T3" fmla="*/ 0 h 223"/>
                  <a:gd name="T4" fmla="*/ 239 w 312"/>
                  <a:gd name="T5" fmla="*/ 82 h 223"/>
                  <a:gd name="T6" fmla="*/ 0 w 312"/>
                  <a:gd name="T7" fmla="*/ 223 h 223"/>
                  <a:gd name="T8" fmla="*/ 35 w 312"/>
                  <a:gd name="T9" fmla="*/ 184 h 223"/>
                  <a:gd name="T10" fmla="*/ 0 60000 65536"/>
                  <a:gd name="T11" fmla="*/ 0 60000 65536"/>
                  <a:gd name="T12" fmla="*/ 0 60000 65536"/>
                  <a:gd name="T13" fmla="*/ 0 60000 65536"/>
                  <a:gd name="T14" fmla="*/ 0 60000 65536"/>
                  <a:gd name="T15" fmla="*/ 0 w 312"/>
                  <a:gd name="T16" fmla="*/ 0 h 223"/>
                  <a:gd name="T17" fmla="*/ 312 w 312"/>
                  <a:gd name="T18" fmla="*/ 223 h 223"/>
                </a:gdLst>
                <a:ahLst/>
                <a:cxnLst>
                  <a:cxn ang="T10">
                    <a:pos x="T0" y="T1"/>
                  </a:cxn>
                  <a:cxn ang="T11">
                    <a:pos x="T2" y="T3"/>
                  </a:cxn>
                  <a:cxn ang="T12">
                    <a:pos x="T4" y="T5"/>
                  </a:cxn>
                  <a:cxn ang="T13">
                    <a:pos x="T6" y="T7"/>
                  </a:cxn>
                  <a:cxn ang="T14">
                    <a:pos x="T8" y="T9"/>
                  </a:cxn>
                </a:cxnLst>
                <a:rect l="T15" t="T16" r="T17" b="T18"/>
                <a:pathLst>
                  <a:path w="312" h="223">
                    <a:moveTo>
                      <a:pt x="35" y="184"/>
                    </a:moveTo>
                    <a:lnTo>
                      <a:pt x="312" y="0"/>
                    </a:lnTo>
                    <a:lnTo>
                      <a:pt x="239" y="82"/>
                    </a:lnTo>
                    <a:lnTo>
                      <a:pt x="0" y="223"/>
                    </a:lnTo>
                    <a:lnTo>
                      <a:pt x="35" y="184"/>
                    </a:lnTo>
                    <a:close/>
                  </a:path>
                </a:pathLst>
              </a:custGeom>
              <a:solidFill>
                <a:srgbClr val="00FF00"/>
              </a:solidFill>
              <a:ln w="9525">
                <a:noFill/>
                <a:round/>
                <a:headEnd/>
                <a:tailEnd/>
              </a:ln>
            </p:spPr>
            <p:txBody>
              <a:bodyPr/>
              <a:lstStyle/>
              <a:p>
                <a:endParaRPr lang="fr-FR"/>
              </a:p>
            </p:txBody>
          </p:sp>
          <p:sp>
            <p:nvSpPr>
              <p:cNvPr id="48187" name="Freeform 21"/>
              <p:cNvSpPr>
                <a:spLocks/>
              </p:cNvSpPr>
              <p:nvPr/>
            </p:nvSpPr>
            <p:spPr bwMode="auto">
              <a:xfrm>
                <a:off x="1923" y="2432"/>
                <a:ext cx="583" cy="185"/>
              </a:xfrm>
              <a:custGeom>
                <a:avLst/>
                <a:gdLst>
                  <a:gd name="T0" fmla="*/ 0 w 583"/>
                  <a:gd name="T1" fmla="*/ 163 h 185"/>
                  <a:gd name="T2" fmla="*/ 368 w 583"/>
                  <a:gd name="T3" fmla="*/ 0 h 185"/>
                  <a:gd name="T4" fmla="*/ 583 w 583"/>
                  <a:gd name="T5" fmla="*/ 79 h 185"/>
                  <a:gd name="T6" fmla="*/ 471 w 583"/>
                  <a:gd name="T7" fmla="*/ 104 h 185"/>
                  <a:gd name="T8" fmla="*/ 434 w 583"/>
                  <a:gd name="T9" fmla="*/ 104 h 185"/>
                  <a:gd name="T10" fmla="*/ 455 w 583"/>
                  <a:gd name="T11" fmla="*/ 120 h 185"/>
                  <a:gd name="T12" fmla="*/ 334 w 583"/>
                  <a:gd name="T13" fmla="*/ 144 h 185"/>
                  <a:gd name="T14" fmla="*/ 299 w 583"/>
                  <a:gd name="T15" fmla="*/ 144 h 185"/>
                  <a:gd name="T16" fmla="*/ 324 w 583"/>
                  <a:gd name="T17" fmla="*/ 158 h 185"/>
                  <a:gd name="T18" fmla="*/ 162 w 583"/>
                  <a:gd name="T19" fmla="*/ 185 h 185"/>
                  <a:gd name="T20" fmla="*/ 0 w 583"/>
                  <a:gd name="T21" fmla="*/ 163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3"/>
                  <a:gd name="T34" fmla="*/ 0 h 185"/>
                  <a:gd name="T35" fmla="*/ 583 w 583"/>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3" h="185">
                    <a:moveTo>
                      <a:pt x="0" y="163"/>
                    </a:moveTo>
                    <a:lnTo>
                      <a:pt x="368" y="0"/>
                    </a:lnTo>
                    <a:lnTo>
                      <a:pt x="583" y="79"/>
                    </a:lnTo>
                    <a:lnTo>
                      <a:pt x="471" y="104"/>
                    </a:lnTo>
                    <a:lnTo>
                      <a:pt x="434" y="104"/>
                    </a:lnTo>
                    <a:lnTo>
                      <a:pt x="455" y="120"/>
                    </a:lnTo>
                    <a:lnTo>
                      <a:pt x="334" y="144"/>
                    </a:lnTo>
                    <a:lnTo>
                      <a:pt x="299" y="144"/>
                    </a:lnTo>
                    <a:lnTo>
                      <a:pt x="324" y="158"/>
                    </a:lnTo>
                    <a:lnTo>
                      <a:pt x="162" y="185"/>
                    </a:lnTo>
                    <a:lnTo>
                      <a:pt x="0" y="163"/>
                    </a:lnTo>
                    <a:close/>
                  </a:path>
                </a:pathLst>
              </a:custGeom>
              <a:solidFill>
                <a:srgbClr val="00FF00"/>
              </a:solidFill>
              <a:ln w="9525">
                <a:noFill/>
                <a:round/>
                <a:headEnd/>
                <a:tailEnd/>
              </a:ln>
            </p:spPr>
            <p:txBody>
              <a:bodyPr/>
              <a:lstStyle/>
              <a:p>
                <a:endParaRPr lang="fr-FR"/>
              </a:p>
            </p:txBody>
          </p:sp>
          <p:sp>
            <p:nvSpPr>
              <p:cNvPr id="48188" name="Freeform 22"/>
              <p:cNvSpPr>
                <a:spLocks/>
              </p:cNvSpPr>
              <p:nvPr/>
            </p:nvSpPr>
            <p:spPr bwMode="auto">
              <a:xfrm>
                <a:off x="1796" y="2497"/>
                <a:ext cx="170" cy="169"/>
              </a:xfrm>
              <a:custGeom>
                <a:avLst/>
                <a:gdLst>
                  <a:gd name="T0" fmla="*/ 112 w 170"/>
                  <a:gd name="T1" fmla="*/ 0 h 169"/>
                  <a:gd name="T2" fmla="*/ 107 w 170"/>
                  <a:gd name="T3" fmla="*/ 18 h 169"/>
                  <a:gd name="T4" fmla="*/ 103 w 170"/>
                  <a:gd name="T5" fmla="*/ 34 h 169"/>
                  <a:gd name="T6" fmla="*/ 102 w 170"/>
                  <a:gd name="T7" fmla="*/ 49 h 169"/>
                  <a:gd name="T8" fmla="*/ 107 w 170"/>
                  <a:gd name="T9" fmla="*/ 67 h 169"/>
                  <a:gd name="T10" fmla="*/ 112 w 170"/>
                  <a:gd name="T11" fmla="*/ 82 h 169"/>
                  <a:gd name="T12" fmla="*/ 119 w 170"/>
                  <a:gd name="T13" fmla="*/ 93 h 169"/>
                  <a:gd name="T14" fmla="*/ 127 w 170"/>
                  <a:gd name="T15" fmla="*/ 102 h 169"/>
                  <a:gd name="T16" fmla="*/ 143 w 170"/>
                  <a:gd name="T17" fmla="*/ 110 h 169"/>
                  <a:gd name="T18" fmla="*/ 158 w 170"/>
                  <a:gd name="T19" fmla="*/ 115 h 169"/>
                  <a:gd name="T20" fmla="*/ 170 w 170"/>
                  <a:gd name="T21" fmla="*/ 118 h 169"/>
                  <a:gd name="T22" fmla="*/ 56 w 170"/>
                  <a:gd name="T23" fmla="*/ 169 h 169"/>
                  <a:gd name="T24" fmla="*/ 43 w 170"/>
                  <a:gd name="T25" fmla="*/ 166 h 169"/>
                  <a:gd name="T26" fmla="*/ 29 w 170"/>
                  <a:gd name="T27" fmla="*/ 162 h 169"/>
                  <a:gd name="T28" fmla="*/ 18 w 170"/>
                  <a:gd name="T29" fmla="*/ 154 h 169"/>
                  <a:gd name="T30" fmla="*/ 9 w 170"/>
                  <a:gd name="T31" fmla="*/ 145 h 169"/>
                  <a:gd name="T32" fmla="*/ 4 w 170"/>
                  <a:gd name="T33" fmla="*/ 134 h 169"/>
                  <a:gd name="T34" fmla="*/ 1 w 170"/>
                  <a:gd name="T35" fmla="*/ 124 h 169"/>
                  <a:gd name="T36" fmla="*/ 0 w 170"/>
                  <a:gd name="T37" fmla="*/ 112 h 169"/>
                  <a:gd name="T38" fmla="*/ 2 w 170"/>
                  <a:gd name="T39" fmla="*/ 96 h 169"/>
                  <a:gd name="T40" fmla="*/ 8 w 170"/>
                  <a:gd name="T41" fmla="*/ 82 h 169"/>
                  <a:gd name="T42" fmla="*/ 17 w 170"/>
                  <a:gd name="T43" fmla="*/ 71 h 169"/>
                  <a:gd name="T44" fmla="*/ 112 w 170"/>
                  <a:gd name="T45" fmla="*/ 0 h 16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0"/>
                  <a:gd name="T70" fmla="*/ 0 h 169"/>
                  <a:gd name="T71" fmla="*/ 170 w 170"/>
                  <a:gd name="T72" fmla="*/ 169 h 16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0" h="169">
                    <a:moveTo>
                      <a:pt x="112" y="0"/>
                    </a:moveTo>
                    <a:lnTo>
                      <a:pt x="107" y="18"/>
                    </a:lnTo>
                    <a:lnTo>
                      <a:pt x="103" y="34"/>
                    </a:lnTo>
                    <a:lnTo>
                      <a:pt x="102" y="49"/>
                    </a:lnTo>
                    <a:lnTo>
                      <a:pt x="107" y="67"/>
                    </a:lnTo>
                    <a:lnTo>
                      <a:pt x="112" y="82"/>
                    </a:lnTo>
                    <a:lnTo>
                      <a:pt x="119" y="93"/>
                    </a:lnTo>
                    <a:lnTo>
                      <a:pt x="127" y="102"/>
                    </a:lnTo>
                    <a:lnTo>
                      <a:pt x="143" y="110"/>
                    </a:lnTo>
                    <a:lnTo>
                      <a:pt x="158" y="115"/>
                    </a:lnTo>
                    <a:lnTo>
                      <a:pt x="170" y="118"/>
                    </a:lnTo>
                    <a:lnTo>
                      <a:pt x="56" y="169"/>
                    </a:lnTo>
                    <a:lnTo>
                      <a:pt x="43" y="166"/>
                    </a:lnTo>
                    <a:lnTo>
                      <a:pt x="29" y="162"/>
                    </a:lnTo>
                    <a:lnTo>
                      <a:pt x="18" y="154"/>
                    </a:lnTo>
                    <a:lnTo>
                      <a:pt x="9" y="145"/>
                    </a:lnTo>
                    <a:lnTo>
                      <a:pt x="4" y="134"/>
                    </a:lnTo>
                    <a:lnTo>
                      <a:pt x="1" y="124"/>
                    </a:lnTo>
                    <a:lnTo>
                      <a:pt x="0" y="112"/>
                    </a:lnTo>
                    <a:lnTo>
                      <a:pt x="2" y="96"/>
                    </a:lnTo>
                    <a:lnTo>
                      <a:pt x="8" y="82"/>
                    </a:lnTo>
                    <a:lnTo>
                      <a:pt x="17" y="71"/>
                    </a:lnTo>
                    <a:lnTo>
                      <a:pt x="112" y="0"/>
                    </a:lnTo>
                    <a:close/>
                  </a:path>
                </a:pathLst>
              </a:custGeom>
              <a:solidFill>
                <a:srgbClr val="00FF00"/>
              </a:solidFill>
              <a:ln w="9525">
                <a:noFill/>
                <a:round/>
                <a:headEnd/>
                <a:tailEnd/>
              </a:ln>
            </p:spPr>
            <p:txBody>
              <a:bodyPr/>
              <a:lstStyle/>
              <a:p>
                <a:endParaRPr lang="fr-FR"/>
              </a:p>
            </p:txBody>
          </p:sp>
          <p:sp>
            <p:nvSpPr>
              <p:cNvPr id="48189" name="Freeform 23"/>
              <p:cNvSpPr>
                <a:spLocks/>
              </p:cNvSpPr>
              <p:nvPr/>
            </p:nvSpPr>
            <p:spPr bwMode="auto">
              <a:xfrm>
                <a:off x="1821" y="2535"/>
                <a:ext cx="77" cy="119"/>
              </a:xfrm>
              <a:custGeom>
                <a:avLst/>
                <a:gdLst>
                  <a:gd name="T0" fmla="*/ 36 w 77"/>
                  <a:gd name="T1" fmla="*/ 0 h 119"/>
                  <a:gd name="T2" fmla="*/ 31 w 77"/>
                  <a:gd name="T3" fmla="*/ 10 h 119"/>
                  <a:gd name="T4" fmla="*/ 27 w 77"/>
                  <a:gd name="T5" fmla="*/ 25 h 119"/>
                  <a:gd name="T6" fmla="*/ 22 w 77"/>
                  <a:gd name="T7" fmla="*/ 37 h 119"/>
                  <a:gd name="T8" fmla="*/ 21 w 77"/>
                  <a:gd name="T9" fmla="*/ 49 h 119"/>
                  <a:gd name="T10" fmla="*/ 22 w 77"/>
                  <a:gd name="T11" fmla="*/ 63 h 119"/>
                  <a:gd name="T12" fmla="*/ 27 w 77"/>
                  <a:gd name="T13" fmla="*/ 77 h 119"/>
                  <a:gd name="T14" fmla="*/ 34 w 77"/>
                  <a:gd name="T15" fmla="*/ 90 h 119"/>
                  <a:gd name="T16" fmla="*/ 49 w 77"/>
                  <a:gd name="T17" fmla="*/ 97 h 119"/>
                  <a:gd name="T18" fmla="*/ 62 w 77"/>
                  <a:gd name="T19" fmla="*/ 104 h 119"/>
                  <a:gd name="T20" fmla="*/ 77 w 77"/>
                  <a:gd name="T21" fmla="*/ 111 h 119"/>
                  <a:gd name="T22" fmla="*/ 59 w 77"/>
                  <a:gd name="T23" fmla="*/ 119 h 119"/>
                  <a:gd name="T24" fmla="*/ 45 w 77"/>
                  <a:gd name="T25" fmla="*/ 115 h 119"/>
                  <a:gd name="T26" fmla="*/ 30 w 77"/>
                  <a:gd name="T27" fmla="*/ 109 h 119"/>
                  <a:gd name="T28" fmla="*/ 19 w 77"/>
                  <a:gd name="T29" fmla="*/ 101 h 119"/>
                  <a:gd name="T30" fmla="*/ 10 w 77"/>
                  <a:gd name="T31" fmla="*/ 92 h 119"/>
                  <a:gd name="T32" fmla="*/ 5 w 77"/>
                  <a:gd name="T33" fmla="*/ 81 h 119"/>
                  <a:gd name="T34" fmla="*/ 2 w 77"/>
                  <a:gd name="T35" fmla="*/ 72 h 119"/>
                  <a:gd name="T36" fmla="*/ 0 w 77"/>
                  <a:gd name="T37" fmla="*/ 59 h 119"/>
                  <a:gd name="T38" fmla="*/ 2 w 77"/>
                  <a:gd name="T39" fmla="*/ 43 h 119"/>
                  <a:gd name="T40" fmla="*/ 5 w 77"/>
                  <a:gd name="T41" fmla="*/ 29 h 119"/>
                  <a:gd name="T42" fmla="*/ 11 w 77"/>
                  <a:gd name="T43" fmla="*/ 17 h 119"/>
                  <a:gd name="T44" fmla="*/ 36 w 77"/>
                  <a:gd name="T45" fmla="*/ 0 h 1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119"/>
                  <a:gd name="T71" fmla="*/ 77 w 77"/>
                  <a:gd name="T72" fmla="*/ 119 h 1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119">
                    <a:moveTo>
                      <a:pt x="36" y="0"/>
                    </a:moveTo>
                    <a:lnTo>
                      <a:pt x="31" y="10"/>
                    </a:lnTo>
                    <a:lnTo>
                      <a:pt x="27" y="25"/>
                    </a:lnTo>
                    <a:lnTo>
                      <a:pt x="22" y="37"/>
                    </a:lnTo>
                    <a:lnTo>
                      <a:pt x="21" y="49"/>
                    </a:lnTo>
                    <a:lnTo>
                      <a:pt x="22" y="63"/>
                    </a:lnTo>
                    <a:lnTo>
                      <a:pt x="27" y="77"/>
                    </a:lnTo>
                    <a:lnTo>
                      <a:pt x="34" y="90"/>
                    </a:lnTo>
                    <a:lnTo>
                      <a:pt x="49" y="97"/>
                    </a:lnTo>
                    <a:lnTo>
                      <a:pt x="62" y="104"/>
                    </a:lnTo>
                    <a:lnTo>
                      <a:pt x="77" y="111"/>
                    </a:lnTo>
                    <a:lnTo>
                      <a:pt x="59" y="119"/>
                    </a:lnTo>
                    <a:lnTo>
                      <a:pt x="45" y="115"/>
                    </a:lnTo>
                    <a:lnTo>
                      <a:pt x="30" y="109"/>
                    </a:lnTo>
                    <a:lnTo>
                      <a:pt x="19" y="101"/>
                    </a:lnTo>
                    <a:lnTo>
                      <a:pt x="10" y="92"/>
                    </a:lnTo>
                    <a:lnTo>
                      <a:pt x="5" y="81"/>
                    </a:lnTo>
                    <a:lnTo>
                      <a:pt x="2" y="72"/>
                    </a:lnTo>
                    <a:lnTo>
                      <a:pt x="0" y="59"/>
                    </a:lnTo>
                    <a:lnTo>
                      <a:pt x="2" y="43"/>
                    </a:lnTo>
                    <a:lnTo>
                      <a:pt x="5" y="29"/>
                    </a:lnTo>
                    <a:lnTo>
                      <a:pt x="11" y="17"/>
                    </a:lnTo>
                    <a:lnTo>
                      <a:pt x="36" y="0"/>
                    </a:lnTo>
                    <a:close/>
                  </a:path>
                </a:pathLst>
              </a:custGeom>
              <a:solidFill>
                <a:srgbClr val="FF0000"/>
              </a:solidFill>
              <a:ln w="9525">
                <a:noFill/>
                <a:round/>
                <a:headEnd/>
                <a:tailEnd/>
              </a:ln>
            </p:spPr>
            <p:txBody>
              <a:bodyPr/>
              <a:lstStyle/>
              <a:p>
                <a:endParaRPr lang="fr-FR"/>
              </a:p>
            </p:txBody>
          </p:sp>
          <p:sp>
            <p:nvSpPr>
              <p:cNvPr id="48190" name="Freeform 24"/>
              <p:cNvSpPr>
                <a:spLocks/>
              </p:cNvSpPr>
              <p:nvPr/>
            </p:nvSpPr>
            <p:spPr bwMode="auto">
              <a:xfrm>
                <a:off x="1544" y="2725"/>
                <a:ext cx="80" cy="74"/>
              </a:xfrm>
              <a:custGeom>
                <a:avLst/>
                <a:gdLst>
                  <a:gd name="T0" fmla="*/ 57 w 80"/>
                  <a:gd name="T1" fmla="*/ 0 h 74"/>
                  <a:gd name="T2" fmla="*/ 17 w 80"/>
                  <a:gd name="T3" fmla="*/ 29 h 74"/>
                  <a:gd name="T4" fmla="*/ 10 w 80"/>
                  <a:gd name="T5" fmla="*/ 35 h 74"/>
                  <a:gd name="T6" fmla="*/ 3 w 80"/>
                  <a:gd name="T7" fmla="*/ 44 h 74"/>
                  <a:gd name="T8" fmla="*/ 0 w 80"/>
                  <a:gd name="T9" fmla="*/ 55 h 74"/>
                  <a:gd name="T10" fmla="*/ 4 w 80"/>
                  <a:gd name="T11" fmla="*/ 66 h 74"/>
                  <a:gd name="T12" fmla="*/ 13 w 80"/>
                  <a:gd name="T13" fmla="*/ 72 h 74"/>
                  <a:gd name="T14" fmla="*/ 21 w 80"/>
                  <a:gd name="T15" fmla="*/ 74 h 74"/>
                  <a:gd name="T16" fmla="*/ 33 w 80"/>
                  <a:gd name="T17" fmla="*/ 70 h 74"/>
                  <a:gd name="T18" fmla="*/ 80 w 80"/>
                  <a:gd name="T19" fmla="*/ 49 h 74"/>
                  <a:gd name="T20" fmla="*/ 70 w 80"/>
                  <a:gd name="T21" fmla="*/ 43 h 74"/>
                  <a:gd name="T22" fmla="*/ 62 w 80"/>
                  <a:gd name="T23" fmla="*/ 36 h 74"/>
                  <a:gd name="T24" fmla="*/ 58 w 80"/>
                  <a:gd name="T25" fmla="*/ 27 h 74"/>
                  <a:gd name="T26" fmla="*/ 57 w 80"/>
                  <a:gd name="T27" fmla="*/ 18 h 74"/>
                  <a:gd name="T28" fmla="*/ 56 w 80"/>
                  <a:gd name="T29" fmla="*/ 7 h 74"/>
                  <a:gd name="T30" fmla="*/ 57 w 80"/>
                  <a:gd name="T31" fmla="*/ 0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
                  <a:gd name="T49" fmla="*/ 0 h 74"/>
                  <a:gd name="T50" fmla="*/ 80 w 80"/>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 h="74">
                    <a:moveTo>
                      <a:pt x="57" y="0"/>
                    </a:moveTo>
                    <a:lnTo>
                      <a:pt x="17" y="29"/>
                    </a:lnTo>
                    <a:lnTo>
                      <a:pt x="10" y="35"/>
                    </a:lnTo>
                    <a:lnTo>
                      <a:pt x="3" y="44"/>
                    </a:lnTo>
                    <a:lnTo>
                      <a:pt x="0" y="55"/>
                    </a:lnTo>
                    <a:lnTo>
                      <a:pt x="4" y="66"/>
                    </a:lnTo>
                    <a:lnTo>
                      <a:pt x="13" y="72"/>
                    </a:lnTo>
                    <a:lnTo>
                      <a:pt x="21" y="74"/>
                    </a:lnTo>
                    <a:lnTo>
                      <a:pt x="33" y="70"/>
                    </a:lnTo>
                    <a:lnTo>
                      <a:pt x="80" y="49"/>
                    </a:lnTo>
                    <a:lnTo>
                      <a:pt x="70" y="43"/>
                    </a:lnTo>
                    <a:lnTo>
                      <a:pt x="62" y="36"/>
                    </a:lnTo>
                    <a:lnTo>
                      <a:pt x="58" y="27"/>
                    </a:lnTo>
                    <a:lnTo>
                      <a:pt x="57" y="18"/>
                    </a:lnTo>
                    <a:lnTo>
                      <a:pt x="56" y="7"/>
                    </a:lnTo>
                    <a:lnTo>
                      <a:pt x="57" y="0"/>
                    </a:lnTo>
                    <a:close/>
                  </a:path>
                </a:pathLst>
              </a:custGeom>
              <a:solidFill>
                <a:srgbClr val="00FF00"/>
              </a:solidFill>
              <a:ln w="9525">
                <a:noFill/>
                <a:round/>
                <a:headEnd/>
                <a:tailEnd/>
              </a:ln>
            </p:spPr>
            <p:txBody>
              <a:bodyPr/>
              <a:lstStyle/>
              <a:p>
                <a:endParaRPr lang="fr-FR"/>
              </a:p>
            </p:txBody>
          </p:sp>
        </p:grpSp>
      </p:grpSp>
      <p:grpSp>
        <p:nvGrpSpPr>
          <p:cNvPr id="4" name="Group 25"/>
          <p:cNvGrpSpPr>
            <a:grpSpLocks/>
          </p:cNvGrpSpPr>
          <p:nvPr/>
        </p:nvGrpSpPr>
        <p:grpSpPr bwMode="auto">
          <a:xfrm>
            <a:off x="4419600" y="2057400"/>
            <a:ext cx="1401763" cy="1377950"/>
            <a:chOff x="1413" y="1848"/>
            <a:chExt cx="876" cy="951"/>
          </a:xfrm>
        </p:grpSpPr>
        <p:sp>
          <p:nvSpPr>
            <p:cNvPr id="48161" name="Freeform 26"/>
            <p:cNvSpPr>
              <a:spLocks/>
            </p:cNvSpPr>
            <p:nvPr/>
          </p:nvSpPr>
          <p:spPr bwMode="auto">
            <a:xfrm>
              <a:off x="1430" y="2753"/>
              <a:ext cx="81" cy="46"/>
            </a:xfrm>
            <a:custGeom>
              <a:avLst/>
              <a:gdLst>
                <a:gd name="T0" fmla="*/ 0 w 81"/>
                <a:gd name="T1" fmla="*/ 30 h 46"/>
                <a:gd name="T2" fmla="*/ 24 w 81"/>
                <a:gd name="T3" fmla="*/ 0 h 46"/>
                <a:gd name="T4" fmla="*/ 81 w 81"/>
                <a:gd name="T5" fmla="*/ 37 h 46"/>
                <a:gd name="T6" fmla="*/ 19 w 81"/>
                <a:gd name="T7" fmla="*/ 46 h 46"/>
                <a:gd name="T8" fmla="*/ 0 w 81"/>
                <a:gd name="T9" fmla="*/ 30 h 46"/>
                <a:gd name="T10" fmla="*/ 0 60000 65536"/>
                <a:gd name="T11" fmla="*/ 0 60000 65536"/>
                <a:gd name="T12" fmla="*/ 0 60000 65536"/>
                <a:gd name="T13" fmla="*/ 0 60000 65536"/>
                <a:gd name="T14" fmla="*/ 0 60000 65536"/>
                <a:gd name="T15" fmla="*/ 0 w 81"/>
                <a:gd name="T16" fmla="*/ 0 h 46"/>
                <a:gd name="T17" fmla="*/ 81 w 81"/>
                <a:gd name="T18" fmla="*/ 46 h 46"/>
              </a:gdLst>
              <a:ahLst/>
              <a:cxnLst>
                <a:cxn ang="T10">
                  <a:pos x="T0" y="T1"/>
                </a:cxn>
                <a:cxn ang="T11">
                  <a:pos x="T2" y="T3"/>
                </a:cxn>
                <a:cxn ang="T12">
                  <a:pos x="T4" y="T5"/>
                </a:cxn>
                <a:cxn ang="T13">
                  <a:pos x="T6" y="T7"/>
                </a:cxn>
                <a:cxn ang="T14">
                  <a:pos x="T8" y="T9"/>
                </a:cxn>
              </a:cxnLst>
              <a:rect l="T15" t="T16" r="T17" b="T18"/>
              <a:pathLst>
                <a:path w="81" h="46">
                  <a:moveTo>
                    <a:pt x="0" y="30"/>
                  </a:moveTo>
                  <a:lnTo>
                    <a:pt x="24" y="0"/>
                  </a:lnTo>
                  <a:lnTo>
                    <a:pt x="81" y="37"/>
                  </a:lnTo>
                  <a:lnTo>
                    <a:pt x="19" y="46"/>
                  </a:lnTo>
                  <a:lnTo>
                    <a:pt x="0" y="30"/>
                  </a:lnTo>
                  <a:close/>
                </a:path>
              </a:pathLst>
            </a:custGeom>
            <a:solidFill>
              <a:srgbClr val="3F3F3F"/>
            </a:solidFill>
            <a:ln w="9525">
              <a:noFill/>
              <a:round/>
              <a:headEnd/>
              <a:tailEnd/>
            </a:ln>
          </p:spPr>
          <p:txBody>
            <a:bodyPr/>
            <a:lstStyle/>
            <a:p>
              <a:endParaRPr lang="fr-FR"/>
            </a:p>
          </p:txBody>
        </p:sp>
        <p:sp>
          <p:nvSpPr>
            <p:cNvPr id="48162" name="Freeform 27"/>
            <p:cNvSpPr>
              <a:spLocks/>
            </p:cNvSpPr>
            <p:nvPr/>
          </p:nvSpPr>
          <p:spPr bwMode="auto">
            <a:xfrm>
              <a:off x="1419" y="2683"/>
              <a:ext cx="92" cy="108"/>
            </a:xfrm>
            <a:custGeom>
              <a:avLst/>
              <a:gdLst>
                <a:gd name="T0" fmla="*/ 0 w 92"/>
                <a:gd name="T1" fmla="*/ 0 h 108"/>
                <a:gd name="T2" fmla="*/ 55 w 92"/>
                <a:gd name="T3" fmla="*/ 51 h 108"/>
                <a:gd name="T4" fmla="*/ 92 w 92"/>
                <a:gd name="T5" fmla="*/ 108 h 108"/>
                <a:gd name="T6" fmla="*/ 35 w 92"/>
                <a:gd name="T7" fmla="*/ 70 h 108"/>
                <a:gd name="T8" fmla="*/ 0 w 92"/>
                <a:gd name="T9" fmla="*/ 0 h 108"/>
                <a:gd name="T10" fmla="*/ 0 60000 65536"/>
                <a:gd name="T11" fmla="*/ 0 60000 65536"/>
                <a:gd name="T12" fmla="*/ 0 60000 65536"/>
                <a:gd name="T13" fmla="*/ 0 60000 65536"/>
                <a:gd name="T14" fmla="*/ 0 60000 65536"/>
                <a:gd name="T15" fmla="*/ 0 w 92"/>
                <a:gd name="T16" fmla="*/ 0 h 108"/>
                <a:gd name="T17" fmla="*/ 92 w 92"/>
                <a:gd name="T18" fmla="*/ 108 h 108"/>
              </a:gdLst>
              <a:ahLst/>
              <a:cxnLst>
                <a:cxn ang="T10">
                  <a:pos x="T0" y="T1"/>
                </a:cxn>
                <a:cxn ang="T11">
                  <a:pos x="T2" y="T3"/>
                </a:cxn>
                <a:cxn ang="T12">
                  <a:pos x="T4" y="T5"/>
                </a:cxn>
                <a:cxn ang="T13">
                  <a:pos x="T6" y="T7"/>
                </a:cxn>
                <a:cxn ang="T14">
                  <a:pos x="T8" y="T9"/>
                </a:cxn>
              </a:cxnLst>
              <a:rect l="T15" t="T16" r="T17" b="T18"/>
              <a:pathLst>
                <a:path w="92" h="108">
                  <a:moveTo>
                    <a:pt x="0" y="0"/>
                  </a:moveTo>
                  <a:lnTo>
                    <a:pt x="55" y="51"/>
                  </a:lnTo>
                  <a:lnTo>
                    <a:pt x="92" y="108"/>
                  </a:lnTo>
                  <a:lnTo>
                    <a:pt x="35" y="70"/>
                  </a:lnTo>
                  <a:lnTo>
                    <a:pt x="0" y="0"/>
                  </a:lnTo>
                  <a:close/>
                </a:path>
              </a:pathLst>
            </a:custGeom>
            <a:solidFill>
              <a:srgbClr val="9F9F9F"/>
            </a:solidFill>
            <a:ln w="9525">
              <a:noFill/>
              <a:round/>
              <a:headEnd/>
              <a:tailEnd/>
            </a:ln>
          </p:spPr>
          <p:txBody>
            <a:bodyPr/>
            <a:lstStyle/>
            <a:p>
              <a:endParaRPr lang="fr-FR"/>
            </a:p>
          </p:txBody>
        </p:sp>
        <p:sp>
          <p:nvSpPr>
            <p:cNvPr id="48163" name="Freeform 28"/>
            <p:cNvSpPr>
              <a:spLocks/>
            </p:cNvSpPr>
            <p:nvPr/>
          </p:nvSpPr>
          <p:spPr bwMode="auto">
            <a:xfrm>
              <a:off x="1413" y="2685"/>
              <a:ext cx="41" cy="97"/>
            </a:xfrm>
            <a:custGeom>
              <a:avLst/>
              <a:gdLst>
                <a:gd name="T0" fmla="*/ 7 w 41"/>
                <a:gd name="T1" fmla="*/ 0 h 97"/>
                <a:gd name="T2" fmla="*/ 41 w 41"/>
                <a:gd name="T3" fmla="*/ 67 h 97"/>
                <a:gd name="T4" fmla="*/ 16 w 41"/>
                <a:gd name="T5" fmla="*/ 97 h 97"/>
                <a:gd name="T6" fmla="*/ 0 w 41"/>
                <a:gd name="T7" fmla="*/ 79 h 97"/>
                <a:gd name="T8" fmla="*/ 7 w 41"/>
                <a:gd name="T9" fmla="*/ 0 h 97"/>
                <a:gd name="T10" fmla="*/ 0 60000 65536"/>
                <a:gd name="T11" fmla="*/ 0 60000 65536"/>
                <a:gd name="T12" fmla="*/ 0 60000 65536"/>
                <a:gd name="T13" fmla="*/ 0 60000 65536"/>
                <a:gd name="T14" fmla="*/ 0 60000 65536"/>
                <a:gd name="T15" fmla="*/ 0 w 41"/>
                <a:gd name="T16" fmla="*/ 0 h 97"/>
                <a:gd name="T17" fmla="*/ 41 w 41"/>
                <a:gd name="T18" fmla="*/ 97 h 97"/>
              </a:gdLst>
              <a:ahLst/>
              <a:cxnLst>
                <a:cxn ang="T10">
                  <a:pos x="T0" y="T1"/>
                </a:cxn>
                <a:cxn ang="T11">
                  <a:pos x="T2" y="T3"/>
                </a:cxn>
                <a:cxn ang="T12">
                  <a:pos x="T4" y="T5"/>
                </a:cxn>
                <a:cxn ang="T13">
                  <a:pos x="T6" y="T7"/>
                </a:cxn>
                <a:cxn ang="T14">
                  <a:pos x="T8" y="T9"/>
                </a:cxn>
              </a:cxnLst>
              <a:rect l="T15" t="T16" r="T17" b="T18"/>
              <a:pathLst>
                <a:path w="41" h="97">
                  <a:moveTo>
                    <a:pt x="7" y="0"/>
                  </a:moveTo>
                  <a:lnTo>
                    <a:pt x="41" y="67"/>
                  </a:lnTo>
                  <a:lnTo>
                    <a:pt x="16" y="97"/>
                  </a:lnTo>
                  <a:lnTo>
                    <a:pt x="0" y="79"/>
                  </a:lnTo>
                  <a:lnTo>
                    <a:pt x="7" y="0"/>
                  </a:lnTo>
                  <a:close/>
                </a:path>
              </a:pathLst>
            </a:custGeom>
            <a:solidFill>
              <a:srgbClr val="5F5F5F"/>
            </a:solidFill>
            <a:ln w="9525">
              <a:noFill/>
              <a:round/>
              <a:headEnd/>
              <a:tailEnd/>
            </a:ln>
          </p:spPr>
          <p:txBody>
            <a:bodyPr/>
            <a:lstStyle/>
            <a:p>
              <a:endParaRPr lang="fr-FR"/>
            </a:p>
          </p:txBody>
        </p:sp>
        <p:sp>
          <p:nvSpPr>
            <p:cNvPr id="48164" name="Freeform 29"/>
            <p:cNvSpPr>
              <a:spLocks/>
            </p:cNvSpPr>
            <p:nvPr/>
          </p:nvSpPr>
          <p:spPr bwMode="auto">
            <a:xfrm>
              <a:off x="1446" y="2091"/>
              <a:ext cx="630" cy="672"/>
            </a:xfrm>
            <a:custGeom>
              <a:avLst/>
              <a:gdLst>
                <a:gd name="T0" fmla="*/ 474 w 630"/>
                <a:gd name="T1" fmla="*/ 0 h 672"/>
                <a:gd name="T2" fmla="*/ 3 w 630"/>
                <a:gd name="T3" fmla="*/ 639 h 672"/>
                <a:gd name="T4" fmla="*/ 0 w 630"/>
                <a:gd name="T5" fmla="*/ 647 h 672"/>
                <a:gd name="T6" fmla="*/ 1 w 630"/>
                <a:gd name="T7" fmla="*/ 657 h 672"/>
                <a:gd name="T8" fmla="*/ 5 w 630"/>
                <a:gd name="T9" fmla="*/ 665 h 672"/>
                <a:gd name="T10" fmla="*/ 10 w 630"/>
                <a:gd name="T11" fmla="*/ 670 h 672"/>
                <a:gd name="T12" fmla="*/ 19 w 630"/>
                <a:gd name="T13" fmla="*/ 672 h 672"/>
                <a:gd name="T14" fmla="*/ 29 w 630"/>
                <a:gd name="T15" fmla="*/ 671 h 672"/>
                <a:gd name="T16" fmla="*/ 630 w 630"/>
                <a:gd name="T17" fmla="*/ 133 h 672"/>
                <a:gd name="T18" fmla="*/ 474 w 630"/>
                <a:gd name="T19" fmla="*/ 0 h 6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0"/>
                <a:gd name="T31" fmla="*/ 0 h 672"/>
                <a:gd name="T32" fmla="*/ 630 w 630"/>
                <a:gd name="T33" fmla="*/ 672 h 6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0" h="672">
                  <a:moveTo>
                    <a:pt x="474" y="0"/>
                  </a:moveTo>
                  <a:lnTo>
                    <a:pt x="3" y="639"/>
                  </a:lnTo>
                  <a:lnTo>
                    <a:pt x="0" y="647"/>
                  </a:lnTo>
                  <a:lnTo>
                    <a:pt x="1" y="657"/>
                  </a:lnTo>
                  <a:lnTo>
                    <a:pt x="5" y="665"/>
                  </a:lnTo>
                  <a:lnTo>
                    <a:pt x="10" y="670"/>
                  </a:lnTo>
                  <a:lnTo>
                    <a:pt x="19" y="672"/>
                  </a:lnTo>
                  <a:lnTo>
                    <a:pt x="29" y="671"/>
                  </a:lnTo>
                  <a:lnTo>
                    <a:pt x="630" y="133"/>
                  </a:lnTo>
                  <a:lnTo>
                    <a:pt x="474" y="0"/>
                  </a:lnTo>
                  <a:close/>
                </a:path>
              </a:pathLst>
            </a:custGeom>
            <a:solidFill>
              <a:srgbClr val="808080"/>
            </a:solidFill>
            <a:ln w="9525">
              <a:noFill/>
              <a:round/>
              <a:headEnd/>
              <a:tailEnd/>
            </a:ln>
          </p:spPr>
          <p:txBody>
            <a:bodyPr/>
            <a:lstStyle/>
            <a:p>
              <a:endParaRPr lang="fr-FR"/>
            </a:p>
          </p:txBody>
        </p:sp>
        <p:sp>
          <p:nvSpPr>
            <p:cNvPr id="48165" name="Freeform 30"/>
            <p:cNvSpPr>
              <a:spLocks/>
            </p:cNvSpPr>
            <p:nvPr/>
          </p:nvSpPr>
          <p:spPr bwMode="auto">
            <a:xfrm>
              <a:off x="1906" y="2026"/>
              <a:ext cx="263" cy="120"/>
            </a:xfrm>
            <a:custGeom>
              <a:avLst/>
              <a:gdLst>
                <a:gd name="T0" fmla="*/ 75 w 263"/>
                <a:gd name="T1" fmla="*/ 0 h 120"/>
                <a:gd name="T2" fmla="*/ 263 w 263"/>
                <a:gd name="T3" fmla="*/ 60 h 120"/>
                <a:gd name="T4" fmla="*/ 249 w 263"/>
                <a:gd name="T5" fmla="*/ 74 h 120"/>
                <a:gd name="T6" fmla="*/ 248 w 263"/>
                <a:gd name="T7" fmla="*/ 88 h 120"/>
                <a:gd name="T8" fmla="*/ 91 w 263"/>
                <a:gd name="T9" fmla="*/ 33 h 120"/>
                <a:gd name="T10" fmla="*/ 2 w 263"/>
                <a:gd name="T11" fmla="*/ 120 h 120"/>
                <a:gd name="T12" fmla="*/ 0 w 263"/>
                <a:gd name="T13" fmla="*/ 90 h 120"/>
                <a:gd name="T14" fmla="*/ 75 w 263"/>
                <a:gd name="T15" fmla="*/ 0 h 120"/>
                <a:gd name="T16" fmla="*/ 0 60000 65536"/>
                <a:gd name="T17" fmla="*/ 0 60000 65536"/>
                <a:gd name="T18" fmla="*/ 0 60000 65536"/>
                <a:gd name="T19" fmla="*/ 0 60000 65536"/>
                <a:gd name="T20" fmla="*/ 0 60000 65536"/>
                <a:gd name="T21" fmla="*/ 0 60000 65536"/>
                <a:gd name="T22" fmla="*/ 0 60000 65536"/>
                <a:gd name="T23" fmla="*/ 0 60000 65536"/>
                <a:gd name="T24" fmla="*/ 0 w 263"/>
                <a:gd name="T25" fmla="*/ 0 h 120"/>
                <a:gd name="T26" fmla="*/ 263 w 263"/>
                <a:gd name="T27" fmla="*/ 120 h 1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3" h="120">
                  <a:moveTo>
                    <a:pt x="75" y="0"/>
                  </a:moveTo>
                  <a:lnTo>
                    <a:pt x="263" y="60"/>
                  </a:lnTo>
                  <a:lnTo>
                    <a:pt x="249" y="74"/>
                  </a:lnTo>
                  <a:lnTo>
                    <a:pt x="248" y="88"/>
                  </a:lnTo>
                  <a:lnTo>
                    <a:pt x="91" y="33"/>
                  </a:lnTo>
                  <a:lnTo>
                    <a:pt x="2" y="120"/>
                  </a:lnTo>
                  <a:lnTo>
                    <a:pt x="0" y="90"/>
                  </a:lnTo>
                  <a:lnTo>
                    <a:pt x="75" y="0"/>
                  </a:lnTo>
                  <a:close/>
                </a:path>
              </a:pathLst>
            </a:custGeom>
            <a:solidFill>
              <a:srgbClr val="808080"/>
            </a:solidFill>
            <a:ln w="9525">
              <a:noFill/>
              <a:round/>
              <a:headEnd/>
              <a:tailEnd/>
            </a:ln>
          </p:spPr>
          <p:txBody>
            <a:bodyPr/>
            <a:lstStyle/>
            <a:p>
              <a:endParaRPr lang="fr-FR"/>
            </a:p>
          </p:txBody>
        </p:sp>
        <p:sp>
          <p:nvSpPr>
            <p:cNvPr id="48166" name="Freeform 31"/>
            <p:cNvSpPr>
              <a:spLocks/>
            </p:cNvSpPr>
            <p:nvPr/>
          </p:nvSpPr>
          <p:spPr bwMode="auto">
            <a:xfrm>
              <a:off x="1993" y="2052"/>
              <a:ext cx="182" cy="105"/>
            </a:xfrm>
            <a:custGeom>
              <a:avLst/>
              <a:gdLst>
                <a:gd name="T0" fmla="*/ 0 w 182"/>
                <a:gd name="T1" fmla="*/ 0 h 105"/>
                <a:gd name="T2" fmla="*/ 178 w 182"/>
                <a:gd name="T3" fmla="*/ 51 h 105"/>
                <a:gd name="T4" fmla="*/ 182 w 182"/>
                <a:gd name="T5" fmla="*/ 67 h 105"/>
                <a:gd name="T6" fmla="*/ 178 w 182"/>
                <a:gd name="T7" fmla="*/ 82 h 105"/>
                <a:gd name="T8" fmla="*/ 171 w 182"/>
                <a:gd name="T9" fmla="*/ 94 h 105"/>
                <a:gd name="T10" fmla="*/ 141 w 182"/>
                <a:gd name="T11" fmla="*/ 105 h 105"/>
                <a:gd name="T12" fmla="*/ 93 w 182"/>
                <a:gd name="T13" fmla="*/ 92 h 105"/>
                <a:gd name="T14" fmla="*/ 36 w 182"/>
                <a:gd name="T15" fmla="*/ 57 h 105"/>
                <a:gd name="T16" fmla="*/ 5 w 182"/>
                <a:gd name="T17" fmla="*/ 21 h 105"/>
                <a:gd name="T18" fmla="*/ 0 w 182"/>
                <a:gd name="T19" fmla="*/ 0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05"/>
                <a:gd name="T32" fmla="*/ 182 w 182"/>
                <a:gd name="T33" fmla="*/ 105 h 1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05">
                  <a:moveTo>
                    <a:pt x="0" y="0"/>
                  </a:moveTo>
                  <a:lnTo>
                    <a:pt x="178" y="51"/>
                  </a:lnTo>
                  <a:lnTo>
                    <a:pt x="182" y="67"/>
                  </a:lnTo>
                  <a:lnTo>
                    <a:pt x="178" y="82"/>
                  </a:lnTo>
                  <a:lnTo>
                    <a:pt x="171" y="94"/>
                  </a:lnTo>
                  <a:lnTo>
                    <a:pt x="141" y="105"/>
                  </a:lnTo>
                  <a:lnTo>
                    <a:pt x="93" y="92"/>
                  </a:lnTo>
                  <a:lnTo>
                    <a:pt x="36" y="57"/>
                  </a:lnTo>
                  <a:lnTo>
                    <a:pt x="5" y="21"/>
                  </a:lnTo>
                  <a:lnTo>
                    <a:pt x="0" y="0"/>
                  </a:lnTo>
                  <a:close/>
                </a:path>
              </a:pathLst>
            </a:custGeom>
            <a:solidFill>
              <a:srgbClr val="9F9F9F"/>
            </a:solidFill>
            <a:ln w="9525">
              <a:noFill/>
              <a:round/>
              <a:headEnd/>
              <a:tailEnd/>
            </a:ln>
          </p:spPr>
          <p:txBody>
            <a:bodyPr/>
            <a:lstStyle/>
            <a:p>
              <a:endParaRPr lang="fr-FR"/>
            </a:p>
          </p:txBody>
        </p:sp>
        <p:sp>
          <p:nvSpPr>
            <p:cNvPr id="48167" name="Freeform 32"/>
            <p:cNvSpPr>
              <a:spLocks/>
            </p:cNvSpPr>
            <p:nvPr/>
          </p:nvSpPr>
          <p:spPr bwMode="auto">
            <a:xfrm>
              <a:off x="1975" y="1980"/>
              <a:ext cx="195" cy="107"/>
            </a:xfrm>
            <a:custGeom>
              <a:avLst/>
              <a:gdLst>
                <a:gd name="T0" fmla="*/ 10 w 195"/>
                <a:gd name="T1" fmla="*/ 51 h 107"/>
                <a:gd name="T2" fmla="*/ 195 w 195"/>
                <a:gd name="T3" fmla="*/ 107 h 107"/>
                <a:gd name="T4" fmla="*/ 191 w 195"/>
                <a:gd name="T5" fmla="*/ 89 h 107"/>
                <a:gd name="T6" fmla="*/ 183 w 195"/>
                <a:gd name="T7" fmla="*/ 74 h 107"/>
                <a:gd name="T8" fmla="*/ 170 w 195"/>
                <a:gd name="T9" fmla="*/ 55 h 107"/>
                <a:gd name="T10" fmla="*/ 159 w 195"/>
                <a:gd name="T11" fmla="*/ 41 h 107"/>
                <a:gd name="T12" fmla="*/ 143 w 195"/>
                <a:gd name="T13" fmla="*/ 27 h 107"/>
                <a:gd name="T14" fmla="*/ 125 w 195"/>
                <a:gd name="T15" fmla="*/ 16 h 107"/>
                <a:gd name="T16" fmla="*/ 105 w 195"/>
                <a:gd name="T17" fmla="*/ 8 h 107"/>
                <a:gd name="T18" fmla="*/ 87 w 195"/>
                <a:gd name="T19" fmla="*/ 3 h 107"/>
                <a:gd name="T20" fmla="*/ 67 w 195"/>
                <a:gd name="T21" fmla="*/ 0 h 107"/>
                <a:gd name="T22" fmla="*/ 52 w 195"/>
                <a:gd name="T23" fmla="*/ 0 h 107"/>
                <a:gd name="T24" fmla="*/ 38 w 195"/>
                <a:gd name="T25" fmla="*/ 2 h 107"/>
                <a:gd name="T26" fmla="*/ 22 w 195"/>
                <a:gd name="T27" fmla="*/ 7 h 107"/>
                <a:gd name="T28" fmla="*/ 10 w 195"/>
                <a:gd name="T29" fmla="*/ 16 h 107"/>
                <a:gd name="T30" fmla="*/ 3 w 195"/>
                <a:gd name="T31" fmla="*/ 28 h 107"/>
                <a:gd name="T32" fmla="*/ 0 w 195"/>
                <a:gd name="T33" fmla="*/ 48 h 107"/>
                <a:gd name="T34" fmla="*/ 10 w 195"/>
                <a:gd name="T35" fmla="*/ 51 h 1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5"/>
                <a:gd name="T55" fmla="*/ 0 h 107"/>
                <a:gd name="T56" fmla="*/ 195 w 195"/>
                <a:gd name="T57" fmla="*/ 107 h 1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5" h="107">
                  <a:moveTo>
                    <a:pt x="10" y="51"/>
                  </a:moveTo>
                  <a:lnTo>
                    <a:pt x="195" y="107"/>
                  </a:lnTo>
                  <a:lnTo>
                    <a:pt x="191" y="89"/>
                  </a:lnTo>
                  <a:lnTo>
                    <a:pt x="183" y="74"/>
                  </a:lnTo>
                  <a:lnTo>
                    <a:pt x="170" y="55"/>
                  </a:lnTo>
                  <a:lnTo>
                    <a:pt x="159" y="41"/>
                  </a:lnTo>
                  <a:lnTo>
                    <a:pt x="143" y="27"/>
                  </a:lnTo>
                  <a:lnTo>
                    <a:pt x="125" y="16"/>
                  </a:lnTo>
                  <a:lnTo>
                    <a:pt x="105" y="8"/>
                  </a:lnTo>
                  <a:lnTo>
                    <a:pt x="87" y="3"/>
                  </a:lnTo>
                  <a:lnTo>
                    <a:pt x="67" y="0"/>
                  </a:lnTo>
                  <a:lnTo>
                    <a:pt x="52" y="0"/>
                  </a:lnTo>
                  <a:lnTo>
                    <a:pt x="38" y="2"/>
                  </a:lnTo>
                  <a:lnTo>
                    <a:pt x="22" y="7"/>
                  </a:lnTo>
                  <a:lnTo>
                    <a:pt x="10" y="16"/>
                  </a:lnTo>
                  <a:lnTo>
                    <a:pt x="3" y="28"/>
                  </a:lnTo>
                  <a:lnTo>
                    <a:pt x="0" y="48"/>
                  </a:lnTo>
                  <a:lnTo>
                    <a:pt x="10" y="51"/>
                  </a:lnTo>
                  <a:close/>
                </a:path>
              </a:pathLst>
            </a:custGeom>
            <a:solidFill>
              <a:srgbClr val="9F9F9F"/>
            </a:solidFill>
            <a:ln w="9525">
              <a:noFill/>
              <a:round/>
              <a:headEnd/>
              <a:tailEnd/>
            </a:ln>
          </p:spPr>
          <p:txBody>
            <a:bodyPr/>
            <a:lstStyle/>
            <a:p>
              <a:endParaRPr lang="fr-FR"/>
            </a:p>
          </p:txBody>
        </p:sp>
        <p:sp>
          <p:nvSpPr>
            <p:cNvPr id="48168" name="Freeform 33"/>
            <p:cNvSpPr>
              <a:spLocks/>
            </p:cNvSpPr>
            <p:nvPr/>
          </p:nvSpPr>
          <p:spPr bwMode="auto">
            <a:xfrm>
              <a:off x="1896" y="2012"/>
              <a:ext cx="269" cy="240"/>
            </a:xfrm>
            <a:custGeom>
              <a:avLst/>
              <a:gdLst>
                <a:gd name="T0" fmla="*/ 81 w 269"/>
                <a:gd name="T1" fmla="*/ 0 h 240"/>
                <a:gd name="T2" fmla="*/ 4 w 269"/>
                <a:gd name="T3" fmla="*/ 105 h 240"/>
                <a:gd name="T4" fmla="*/ 0 w 269"/>
                <a:gd name="T5" fmla="*/ 123 h 240"/>
                <a:gd name="T6" fmla="*/ 0 w 269"/>
                <a:gd name="T7" fmla="*/ 137 h 240"/>
                <a:gd name="T8" fmla="*/ 1 w 269"/>
                <a:gd name="T9" fmla="*/ 152 h 240"/>
                <a:gd name="T10" fmla="*/ 6 w 269"/>
                <a:gd name="T11" fmla="*/ 171 h 240"/>
                <a:gd name="T12" fmla="*/ 13 w 269"/>
                <a:gd name="T13" fmla="*/ 186 h 240"/>
                <a:gd name="T14" fmla="*/ 26 w 269"/>
                <a:gd name="T15" fmla="*/ 202 h 240"/>
                <a:gd name="T16" fmla="*/ 42 w 269"/>
                <a:gd name="T17" fmla="*/ 215 h 240"/>
                <a:gd name="T18" fmla="*/ 64 w 269"/>
                <a:gd name="T19" fmla="*/ 228 h 240"/>
                <a:gd name="T20" fmla="*/ 82 w 269"/>
                <a:gd name="T21" fmla="*/ 234 h 240"/>
                <a:gd name="T22" fmla="*/ 101 w 269"/>
                <a:gd name="T23" fmla="*/ 238 h 240"/>
                <a:gd name="T24" fmla="*/ 125 w 269"/>
                <a:gd name="T25" fmla="*/ 240 h 240"/>
                <a:gd name="T26" fmla="*/ 142 w 269"/>
                <a:gd name="T27" fmla="*/ 236 h 240"/>
                <a:gd name="T28" fmla="*/ 160 w 269"/>
                <a:gd name="T29" fmla="*/ 230 h 240"/>
                <a:gd name="T30" fmla="*/ 269 w 269"/>
                <a:gd name="T31" fmla="*/ 133 h 240"/>
                <a:gd name="T32" fmla="*/ 251 w 269"/>
                <a:gd name="T33" fmla="*/ 139 h 240"/>
                <a:gd name="T34" fmla="*/ 235 w 269"/>
                <a:gd name="T35" fmla="*/ 140 h 240"/>
                <a:gd name="T36" fmla="*/ 214 w 269"/>
                <a:gd name="T37" fmla="*/ 137 h 240"/>
                <a:gd name="T38" fmla="*/ 196 w 269"/>
                <a:gd name="T39" fmla="*/ 131 h 240"/>
                <a:gd name="T40" fmla="*/ 178 w 269"/>
                <a:gd name="T41" fmla="*/ 125 h 240"/>
                <a:gd name="T42" fmla="*/ 155 w 269"/>
                <a:gd name="T43" fmla="*/ 110 h 240"/>
                <a:gd name="T44" fmla="*/ 134 w 269"/>
                <a:gd name="T45" fmla="*/ 95 h 240"/>
                <a:gd name="T46" fmla="*/ 123 w 269"/>
                <a:gd name="T47" fmla="*/ 83 h 240"/>
                <a:gd name="T48" fmla="*/ 110 w 269"/>
                <a:gd name="T49" fmla="*/ 66 h 240"/>
                <a:gd name="T50" fmla="*/ 101 w 269"/>
                <a:gd name="T51" fmla="*/ 54 h 240"/>
                <a:gd name="T52" fmla="*/ 94 w 269"/>
                <a:gd name="T53" fmla="*/ 39 h 240"/>
                <a:gd name="T54" fmla="*/ 15 w 269"/>
                <a:gd name="T55" fmla="*/ 126 h 240"/>
                <a:gd name="T56" fmla="*/ 15 w 269"/>
                <a:gd name="T57" fmla="*/ 106 h 240"/>
                <a:gd name="T58" fmla="*/ 89 w 269"/>
                <a:gd name="T59" fmla="*/ 21 h 240"/>
                <a:gd name="T60" fmla="*/ 86 w 269"/>
                <a:gd name="T61" fmla="*/ 16 h 240"/>
                <a:gd name="T62" fmla="*/ 82 w 269"/>
                <a:gd name="T63" fmla="*/ 7 h 240"/>
                <a:gd name="T64" fmla="*/ 81 w 269"/>
                <a:gd name="T65" fmla="*/ 0 h 2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9"/>
                <a:gd name="T100" fmla="*/ 0 h 240"/>
                <a:gd name="T101" fmla="*/ 269 w 269"/>
                <a:gd name="T102" fmla="*/ 240 h 2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9" h="240">
                  <a:moveTo>
                    <a:pt x="81" y="0"/>
                  </a:moveTo>
                  <a:lnTo>
                    <a:pt x="4" y="105"/>
                  </a:lnTo>
                  <a:lnTo>
                    <a:pt x="0" y="123"/>
                  </a:lnTo>
                  <a:lnTo>
                    <a:pt x="0" y="137"/>
                  </a:lnTo>
                  <a:lnTo>
                    <a:pt x="1" y="152"/>
                  </a:lnTo>
                  <a:lnTo>
                    <a:pt x="6" y="171"/>
                  </a:lnTo>
                  <a:lnTo>
                    <a:pt x="13" y="186"/>
                  </a:lnTo>
                  <a:lnTo>
                    <a:pt x="26" y="202"/>
                  </a:lnTo>
                  <a:lnTo>
                    <a:pt x="42" y="215"/>
                  </a:lnTo>
                  <a:lnTo>
                    <a:pt x="64" y="228"/>
                  </a:lnTo>
                  <a:lnTo>
                    <a:pt x="82" y="234"/>
                  </a:lnTo>
                  <a:lnTo>
                    <a:pt x="101" y="238"/>
                  </a:lnTo>
                  <a:lnTo>
                    <a:pt x="125" y="240"/>
                  </a:lnTo>
                  <a:lnTo>
                    <a:pt x="142" y="236"/>
                  </a:lnTo>
                  <a:lnTo>
                    <a:pt x="160" y="230"/>
                  </a:lnTo>
                  <a:lnTo>
                    <a:pt x="269" y="133"/>
                  </a:lnTo>
                  <a:lnTo>
                    <a:pt x="251" y="139"/>
                  </a:lnTo>
                  <a:lnTo>
                    <a:pt x="235" y="140"/>
                  </a:lnTo>
                  <a:lnTo>
                    <a:pt x="214" y="137"/>
                  </a:lnTo>
                  <a:lnTo>
                    <a:pt x="196" y="131"/>
                  </a:lnTo>
                  <a:lnTo>
                    <a:pt x="178" y="125"/>
                  </a:lnTo>
                  <a:lnTo>
                    <a:pt x="155" y="110"/>
                  </a:lnTo>
                  <a:lnTo>
                    <a:pt x="134" y="95"/>
                  </a:lnTo>
                  <a:lnTo>
                    <a:pt x="123" y="83"/>
                  </a:lnTo>
                  <a:lnTo>
                    <a:pt x="110" y="66"/>
                  </a:lnTo>
                  <a:lnTo>
                    <a:pt x="101" y="54"/>
                  </a:lnTo>
                  <a:lnTo>
                    <a:pt x="94" y="39"/>
                  </a:lnTo>
                  <a:lnTo>
                    <a:pt x="15" y="126"/>
                  </a:lnTo>
                  <a:lnTo>
                    <a:pt x="15" y="106"/>
                  </a:lnTo>
                  <a:lnTo>
                    <a:pt x="89" y="21"/>
                  </a:lnTo>
                  <a:lnTo>
                    <a:pt x="86" y="16"/>
                  </a:lnTo>
                  <a:lnTo>
                    <a:pt x="82" y="7"/>
                  </a:lnTo>
                  <a:lnTo>
                    <a:pt x="81" y="0"/>
                  </a:lnTo>
                  <a:close/>
                </a:path>
              </a:pathLst>
            </a:custGeom>
            <a:solidFill>
              <a:srgbClr val="C0C0C0"/>
            </a:solidFill>
            <a:ln w="9525">
              <a:noFill/>
              <a:round/>
              <a:headEnd/>
              <a:tailEnd/>
            </a:ln>
          </p:spPr>
          <p:txBody>
            <a:bodyPr/>
            <a:lstStyle/>
            <a:p>
              <a:endParaRPr lang="fr-FR"/>
            </a:p>
          </p:txBody>
        </p:sp>
        <p:grpSp>
          <p:nvGrpSpPr>
            <p:cNvPr id="5" name="Group 34"/>
            <p:cNvGrpSpPr>
              <a:grpSpLocks/>
            </p:cNvGrpSpPr>
            <p:nvPr/>
          </p:nvGrpSpPr>
          <p:grpSpPr bwMode="auto">
            <a:xfrm>
              <a:off x="1710" y="1848"/>
              <a:ext cx="579" cy="612"/>
              <a:chOff x="1710" y="1848"/>
              <a:chExt cx="579" cy="612"/>
            </a:xfrm>
          </p:grpSpPr>
          <p:sp>
            <p:nvSpPr>
              <p:cNvPr id="48173" name="Freeform 35"/>
              <p:cNvSpPr>
                <a:spLocks/>
              </p:cNvSpPr>
              <p:nvPr/>
            </p:nvSpPr>
            <p:spPr bwMode="auto">
              <a:xfrm>
                <a:off x="1757" y="2201"/>
                <a:ext cx="532" cy="259"/>
              </a:xfrm>
              <a:custGeom>
                <a:avLst/>
                <a:gdLst>
                  <a:gd name="T0" fmla="*/ 0 w 532"/>
                  <a:gd name="T1" fmla="*/ 259 h 259"/>
                  <a:gd name="T2" fmla="*/ 302 w 532"/>
                  <a:gd name="T3" fmla="*/ 0 h 259"/>
                  <a:gd name="T4" fmla="*/ 532 w 532"/>
                  <a:gd name="T5" fmla="*/ 12 h 259"/>
                  <a:gd name="T6" fmla="*/ 404 w 532"/>
                  <a:gd name="T7" fmla="*/ 81 h 259"/>
                  <a:gd name="T8" fmla="*/ 426 w 532"/>
                  <a:gd name="T9" fmla="*/ 87 h 259"/>
                  <a:gd name="T10" fmla="*/ 286 w 532"/>
                  <a:gd name="T11" fmla="*/ 157 h 259"/>
                  <a:gd name="T12" fmla="*/ 309 w 532"/>
                  <a:gd name="T13" fmla="*/ 164 h 259"/>
                  <a:gd name="T14" fmla="*/ 158 w 532"/>
                  <a:gd name="T15" fmla="*/ 236 h 259"/>
                  <a:gd name="T16" fmla="*/ 0 w 532"/>
                  <a:gd name="T17" fmla="*/ 259 h 2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2"/>
                  <a:gd name="T28" fmla="*/ 0 h 259"/>
                  <a:gd name="T29" fmla="*/ 532 w 532"/>
                  <a:gd name="T30" fmla="*/ 259 h 25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2" h="259">
                    <a:moveTo>
                      <a:pt x="0" y="259"/>
                    </a:moveTo>
                    <a:lnTo>
                      <a:pt x="302" y="0"/>
                    </a:lnTo>
                    <a:lnTo>
                      <a:pt x="532" y="12"/>
                    </a:lnTo>
                    <a:lnTo>
                      <a:pt x="404" y="81"/>
                    </a:lnTo>
                    <a:lnTo>
                      <a:pt x="426" y="87"/>
                    </a:lnTo>
                    <a:lnTo>
                      <a:pt x="286" y="157"/>
                    </a:lnTo>
                    <a:lnTo>
                      <a:pt x="309" y="164"/>
                    </a:lnTo>
                    <a:lnTo>
                      <a:pt x="158" y="236"/>
                    </a:lnTo>
                    <a:lnTo>
                      <a:pt x="0" y="259"/>
                    </a:lnTo>
                    <a:close/>
                  </a:path>
                </a:pathLst>
              </a:custGeom>
              <a:solidFill>
                <a:srgbClr val="FFFF00"/>
              </a:solidFill>
              <a:ln w="9525">
                <a:noFill/>
                <a:round/>
                <a:headEnd/>
                <a:tailEnd/>
              </a:ln>
            </p:spPr>
            <p:txBody>
              <a:bodyPr/>
              <a:lstStyle/>
              <a:p>
                <a:endParaRPr lang="fr-FR"/>
              </a:p>
            </p:txBody>
          </p:sp>
          <p:sp>
            <p:nvSpPr>
              <p:cNvPr id="48174" name="Freeform 36"/>
              <p:cNvSpPr>
                <a:spLocks/>
              </p:cNvSpPr>
              <p:nvPr/>
            </p:nvSpPr>
            <p:spPr bwMode="auto">
              <a:xfrm>
                <a:off x="1730" y="2116"/>
                <a:ext cx="240" cy="309"/>
              </a:xfrm>
              <a:custGeom>
                <a:avLst/>
                <a:gdLst>
                  <a:gd name="T0" fmla="*/ 23 w 240"/>
                  <a:gd name="T1" fmla="*/ 260 h 309"/>
                  <a:gd name="T2" fmla="*/ 240 w 240"/>
                  <a:gd name="T3" fmla="*/ 0 h 309"/>
                  <a:gd name="T4" fmla="*/ 191 w 240"/>
                  <a:gd name="T5" fmla="*/ 102 h 309"/>
                  <a:gd name="T6" fmla="*/ 0 w 240"/>
                  <a:gd name="T7" fmla="*/ 309 h 309"/>
                  <a:gd name="T8" fmla="*/ 23 w 240"/>
                  <a:gd name="T9" fmla="*/ 260 h 309"/>
                  <a:gd name="T10" fmla="*/ 0 60000 65536"/>
                  <a:gd name="T11" fmla="*/ 0 60000 65536"/>
                  <a:gd name="T12" fmla="*/ 0 60000 65536"/>
                  <a:gd name="T13" fmla="*/ 0 60000 65536"/>
                  <a:gd name="T14" fmla="*/ 0 60000 65536"/>
                  <a:gd name="T15" fmla="*/ 0 w 240"/>
                  <a:gd name="T16" fmla="*/ 0 h 309"/>
                  <a:gd name="T17" fmla="*/ 240 w 240"/>
                  <a:gd name="T18" fmla="*/ 309 h 309"/>
                </a:gdLst>
                <a:ahLst/>
                <a:cxnLst>
                  <a:cxn ang="T10">
                    <a:pos x="T0" y="T1"/>
                  </a:cxn>
                  <a:cxn ang="T11">
                    <a:pos x="T2" y="T3"/>
                  </a:cxn>
                  <a:cxn ang="T12">
                    <a:pos x="T4" y="T5"/>
                  </a:cxn>
                  <a:cxn ang="T13">
                    <a:pos x="T6" y="T7"/>
                  </a:cxn>
                  <a:cxn ang="T14">
                    <a:pos x="T8" y="T9"/>
                  </a:cxn>
                </a:cxnLst>
                <a:rect l="T15" t="T16" r="T17" b="T18"/>
                <a:pathLst>
                  <a:path w="240" h="309">
                    <a:moveTo>
                      <a:pt x="23" y="260"/>
                    </a:moveTo>
                    <a:lnTo>
                      <a:pt x="240" y="0"/>
                    </a:lnTo>
                    <a:lnTo>
                      <a:pt x="191" y="102"/>
                    </a:lnTo>
                    <a:lnTo>
                      <a:pt x="0" y="309"/>
                    </a:lnTo>
                    <a:lnTo>
                      <a:pt x="23" y="260"/>
                    </a:lnTo>
                    <a:close/>
                  </a:path>
                </a:pathLst>
              </a:custGeom>
              <a:solidFill>
                <a:srgbClr val="FFFF00"/>
              </a:solidFill>
              <a:ln w="9525">
                <a:noFill/>
                <a:round/>
                <a:headEnd/>
                <a:tailEnd/>
              </a:ln>
            </p:spPr>
            <p:txBody>
              <a:bodyPr/>
              <a:lstStyle/>
              <a:p>
                <a:endParaRPr lang="fr-FR"/>
              </a:p>
            </p:txBody>
          </p:sp>
          <p:sp>
            <p:nvSpPr>
              <p:cNvPr id="48175" name="Freeform 37"/>
              <p:cNvSpPr>
                <a:spLocks/>
              </p:cNvSpPr>
              <p:nvPr/>
            </p:nvSpPr>
            <p:spPr bwMode="auto">
              <a:xfrm>
                <a:off x="1710" y="1848"/>
                <a:ext cx="213" cy="551"/>
              </a:xfrm>
              <a:custGeom>
                <a:avLst/>
                <a:gdLst>
                  <a:gd name="T0" fmla="*/ 0 w 213"/>
                  <a:gd name="T1" fmla="*/ 551 h 551"/>
                  <a:gd name="T2" fmla="*/ 213 w 213"/>
                  <a:gd name="T3" fmla="*/ 258 h 551"/>
                  <a:gd name="T4" fmla="*/ 208 w 213"/>
                  <a:gd name="T5" fmla="*/ 0 h 551"/>
                  <a:gd name="T6" fmla="*/ 156 w 213"/>
                  <a:gd name="T7" fmla="*/ 111 h 551"/>
                  <a:gd name="T8" fmla="*/ 148 w 213"/>
                  <a:gd name="T9" fmla="*/ 149 h 551"/>
                  <a:gd name="T10" fmla="*/ 131 w 213"/>
                  <a:gd name="T11" fmla="*/ 128 h 551"/>
                  <a:gd name="T12" fmla="*/ 86 w 213"/>
                  <a:gd name="T13" fmla="*/ 271 h 551"/>
                  <a:gd name="T14" fmla="*/ 80 w 213"/>
                  <a:gd name="T15" fmla="*/ 246 h 551"/>
                  <a:gd name="T16" fmla="*/ 19 w 213"/>
                  <a:gd name="T17" fmla="*/ 388 h 551"/>
                  <a:gd name="T18" fmla="*/ 0 w 213"/>
                  <a:gd name="T19" fmla="*/ 551 h 5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3"/>
                  <a:gd name="T31" fmla="*/ 0 h 551"/>
                  <a:gd name="T32" fmla="*/ 213 w 213"/>
                  <a:gd name="T33" fmla="*/ 551 h 5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3" h="551">
                    <a:moveTo>
                      <a:pt x="0" y="551"/>
                    </a:moveTo>
                    <a:lnTo>
                      <a:pt x="213" y="258"/>
                    </a:lnTo>
                    <a:lnTo>
                      <a:pt x="208" y="0"/>
                    </a:lnTo>
                    <a:lnTo>
                      <a:pt x="156" y="111"/>
                    </a:lnTo>
                    <a:lnTo>
                      <a:pt x="148" y="149"/>
                    </a:lnTo>
                    <a:lnTo>
                      <a:pt x="131" y="128"/>
                    </a:lnTo>
                    <a:lnTo>
                      <a:pt x="86" y="271"/>
                    </a:lnTo>
                    <a:lnTo>
                      <a:pt x="80" y="246"/>
                    </a:lnTo>
                    <a:lnTo>
                      <a:pt x="19" y="388"/>
                    </a:lnTo>
                    <a:lnTo>
                      <a:pt x="0" y="551"/>
                    </a:lnTo>
                    <a:close/>
                  </a:path>
                </a:pathLst>
              </a:custGeom>
              <a:solidFill>
                <a:srgbClr val="FFFF00"/>
              </a:solidFill>
              <a:ln w="9525">
                <a:noFill/>
                <a:round/>
                <a:headEnd/>
                <a:tailEnd/>
              </a:ln>
            </p:spPr>
            <p:txBody>
              <a:bodyPr/>
              <a:lstStyle/>
              <a:p>
                <a:endParaRPr lang="fr-FR"/>
              </a:p>
            </p:txBody>
          </p:sp>
        </p:grpSp>
        <p:sp>
          <p:nvSpPr>
            <p:cNvPr id="48170" name="Freeform 38"/>
            <p:cNvSpPr>
              <a:spLocks/>
            </p:cNvSpPr>
            <p:nvPr/>
          </p:nvSpPr>
          <p:spPr bwMode="auto">
            <a:xfrm>
              <a:off x="1636" y="2373"/>
              <a:ext cx="166" cy="180"/>
            </a:xfrm>
            <a:custGeom>
              <a:avLst/>
              <a:gdLst>
                <a:gd name="T0" fmla="*/ 76 w 166"/>
                <a:gd name="T1" fmla="*/ 0 h 180"/>
                <a:gd name="T2" fmla="*/ 74 w 166"/>
                <a:gd name="T3" fmla="*/ 19 h 180"/>
                <a:gd name="T4" fmla="*/ 71 w 166"/>
                <a:gd name="T5" fmla="*/ 32 h 180"/>
                <a:gd name="T6" fmla="*/ 74 w 166"/>
                <a:gd name="T7" fmla="*/ 45 h 180"/>
                <a:gd name="T8" fmla="*/ 79 w 166"/>
                <a:gd name="T9" fmla="*/ 56 h 180"/>
                <a:gd name="T10" fmla="*/ 87 w 166"/>
                <a:gd name="T11" fmla="*/ 70 h 180"/>
                <a:gd name="T12" fmla="*/ 98 w 166"/>
                <a:gd name="T13" fmla="*/ 82 h 180"/>
                <a:gd name="T14" fmla="*/ 109 w 166"/>
                <a:gd name="T15" fmla="*/ 90 h 180"/>
                <a:gd name="T16" fmla="*/ 124 w 166"/>
                <a:gd name="T17" fmla="*/ 95 h 180"/>
                <a:gd name="T18" fmla="*/ 139 w 166"/>
                <a:gd name="T19" fmla="*/ 98 h 180"/>
                <a:gd name="T20" fmla="*/ 153 w 166"/>
                <a:gd name="T21" fmla="*/ 97 h 180"/>
                <a:gd name="T22" fmla="*/ 166 w 166"/>
                <a:gd name="T23" fmla="*/ 95 h 180"/>
                <a:gd name="T24" fmla="*/ 74 w 166"/>
                <a:gd name="T25" fmla="*/ 177 h 180"/>
                <a:gd name="T26" fmla="*/ 62 w 166"/>
                <a:gd name="T27" fmla="*/ 180 h 180"/>
                <a:gd name="T28" fmla="*/ 48 w 166"/>
                <a:gd name="T29" fmla="*/ 180 h 180"/>
                <a:gd name="T30" fmla="*/ 37 w 166"/>
                <a:gd name="T31" fmla="*/ 177 h 180"/>
                <a:gd name="T32" fmla="*/ 26 w 166"/>
                <a:gd name="T33" fmla="*/ 172 h 180"/>
                <a:gd name="T34" fmla="*/ 15 w 166"/>
                <a:gd name="T35" fmla="*/ 164 h 180"/>
                <a:gd name="T36" fmla="*/ 7 w 166"/>
                <a:gd name="T37" fmla="*/ 153 h 180"/>
                <a:gd name="T38" fmla="*/ 2 w 166"/>
                <a:gd name="T39" fmla="*/ 140 h 180"/>
                <a:gd name="T40" fmla="*/ 0 w 166"/>
                <a:gd name="T41" fmla="*/ 128 h 180"/>
                <a:gd name="T42" fmla="*/ 0 w 166"/>
                <a:gd name="T43" fmla="*/ 115 h 180"/>
                <a:gd name="T44" fmla="*/ 3 w 166"/>
                <a:gd name="T45" fmla="*/ 99 h 180"/>
                <a:gd name="T46" fmla="*/ 76 w 166"/>
                <a:gd name="T47" fmla="*/ 0 h 18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6"/>
                <a:gd name="T73" fmla="*/ 0 h 180"/>
                <a:gd name="T74" fmla="*/ 166 w 166"/>
                <a:gd name="T75" fmla="*/ 180 h 18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6" h="180">
                  <a:moveTo>
                    <a:pt x="76" y="0"/>
                  </a:moveTo>
                  <a:lnTo>
                    <a:pt x="74" y="19"/>
                  </a:lnTo>
                  <a:lnTo>
                    <a:pt x="71" y="32"/>
                  </a:lnTo>
                  <a:lnTo>
                    <a:pt x="74" y="45"/>
                  </a:lnTo>
                  <a:lnTo>
                    <a:pt x="79" y="56"/>
                  </a:lnTo>
                  <a:lnTo>
                    <a:pt x="87" y="70"/>
                  </a:lnTo>
                  <a:lnTo>
                    <a:pt x="98" y="82"/>
                  </a:lnTo>
                  <a:lnTo>
                    <a:pt x="109" y="90"/>
                  </a:lnTo>
                  <a:lnTo>
                    <a:pt x="124" y="95"/>
                  </a:lnTo>
                  <a:lnTo>
                    <a:pt x="139" y="98"/>
                  </a:lnTo>
                  <a:lnTo>
                    <a:pt x="153" y="97"/>
                  </a:lnTo>
                  <a:lnTo>
                    <a:pt x="166" y="95"/>
                  </a:lnTo>
                  <a:lnTo>
                    <a:pt x="74" y="177"/>
                  </a:lnTo>
                  <a:lnTo>
                    <a:pt x="62" y="180"/>
                  </a:lnTo>
                  <a:lnTo>
                    <a:pt x="48" y="180"/>
                  </a:lnTo>
                  <a:lnTo>
                    <a:pt x="37" y="177"/>
                  </a:lnTo>
                  <a:lnTo>
                    <a:pt x="26" y="172"/>
                  </a:lnTo>
                  <a:lnTo>
                    <a:pt x="15" y="164"/>
                  </a:lnTo>
                  <a:lnTo>
                    <a:pt x="7" y="153"/>
                  </a:lnTo>
                  <a:lnTo>
                    <a:pt x="2" y="140"/>
                  </a:lnTo>
                  <a:lnTo>
                    <a:pt x="0" y="128"/>
                  </a:lnTo>
                  <a:lnTo>
                    <a:pt x="0" y="115"/>
                  </a:lnTo>
                  <a:lnTo>
                    <a:pt x="3" y="99"/>
                  </a:lnTo>
                  <a:lnTo>
                    <a:pt x="76" y="0"/>
                  </a:lnTo>
                  <a:close/>
                </a:path>
              </a:pathLst>
            </a:custGeom>
            <a:solidFill>
              <a:srgbClr val="FFFF00"/>
            </a:solidFill>
            <a:ln w="9525">
              <a:noFill/>
              <a:round/>
              <a:headEnd/>
              <a:tailEnd/>
            </a:ln>
          </p:spPr>
          <p:txBody>
            <a:bodyPr/>
            <a:lstStyle/>
            <a:p>
              <a:endParaRPr lang="fr-FR"/>
            </a:p>
          </p:txBody>
        </p:sp>
        <p:sp>
          <p:nvSpPr>
            <p:cNvPr id="48171" name="Freeform 39"/>
            <p:cNvSpPr>
              <a:spLocks/>
            </p:cNvSpPr>
            <p:nvPr/>
          </p:nvSpPr>
          <p:spPr bwMode="auto">
            <a:xfrm>
              <a:off x="1654" y="2424"/>
              <a:ext cx="97" cy="112"/>
            </a:xfrm>
            <a:custGeom>
              <a:avLst/>
              <a:gdLst>
                <a:gd name="T0" fmla="*/ 22 w 97"/>
                <a:gd name="T1" fmla="*/ 0 h 112"/>
                <a:gd name="T2" fmla="*/ 18 w 97"/>
                <a:gd name="T3" fmla="*/ 11 h 112"/>
                <a:gd name="T4" fmla="*/ 16 w 97"/>
                <a:gd name="T5" fmla="*/ 24 h 112"/>
                <a:gd name="T6" fmla="*/ 15 w 97"/>
                <a:gd name="T7" fmla="*/ 36 h 112"/>
                <a:gd name="T8" fmla="*/ 15 w 97"/>
                <a:gd name="T9" fmla="*/ 47 h 112"/>
                <a:gd name="T10" fmla="*/ 17 w 97"/>
                <a:gd name="T11" fmla="*/ 62 h 112"/>
                <a:gd name="T12" fmla="*/ 23 w 97"/>
                <a:gd name="T13" fmla="*/ 76 h 112"/>
                <a:gd name="T14" fmla="*/ 30 w 97"/>
                <a:gd name="T15" fmla="*/ 83 h 112"/>
                <a:gd name="T16" fmla="*/ 45 w 97"/>
                <a:gd name="T17" fmla="*/ 90 h 112"/>
                <a:gd name="T18" fmla="*/ 62 w 97"/>
                <a:gd name="T19" fmla="*/ 93 h 112"/>
                <a:gd name="T20" fmla="*/ 79 w 97"/>
                <a:gd name="T21" fmla="*/ 92 h 112"/>
                <a:gd name="T22" fmla="*/ 97 w 97"/>
                <a:gd name="T23" fmla="*/ 88 h 112"/>
                <a:gd name="T24" fmla="*/ 75 w 97"/>
                <a:gd name="T25" fmla="*/ 109 h 112"/>
                <a:gd name="T26" fmla="*/ 63 w 97"/>
                <a:gd name="T27" fmla="*/ 112 h 112"/>
                <a:gd name="T28" fmla="*/ 48 w 97"/>
                <a:gd name="T29" fmla="*/ 111 h 112"/>
                <a:gd name="T30" fmla="*/ 35 w 97"/>
                <a:gd name="T31" fmla="*/ 107 h 112"/>
                <a:gd name="T32" fmla="*/ 24 w 97"/>
                <a:gd name="T33" fmla="*/ 102 h 112"/>
                <a:gd name="T34" fmla="*/ 15 w 97"/>
                <a:gd name="T35" fmla="*/ 93 h 112"/>
                <a:gd name="T36" fmla="*/ 6 w 97"/>
                <a:gd name="T37" fmla="*/ 83 h 112"/>
                <a:gd name="T38" fmla="*/ 2 w 97"/>
                <a:gd name="T39" fmla="*/ 71 h 112"/>
                <a:gd name="T40" fmla="*/ 0 w 97"/>
                <a:gd name="T41" fmla="*/ 57 h 112"/>
                <a:gd name="T42" fmla="*/ 0 w 97"/>
                <a:gd name="T43" fmla="*/ 44 h 112"/>
                <a:gd name="T44" fmla="*/ 3 w 97"/>
                <a:gd name="T45" fmla="*/ 27 h 112"/>
                <a:gd name="T46" fmla="*/ 22 w 97"/>
                <a:gd name="T47" fmla="*/ 0 h 1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7"/>
                <a:gd name="T73" fmla="*/ 0 h 112"/>
                <a:gd name="T74" fmla="*/ 97 w 97"/>
                <a:gd name="T75" fmla="*/ 112 h 1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7" h="112">
                  <a:moveTo>
                    <a:pt x="22" y="0"/>
                  </a:moveTo>
                  <a:lnTo>
                    <a:pt x="18" y="11"/>
                  </a:lnTo>
                  <a:lnTo>
                    <a:pt x="16" y="24"/>
                  </a:lnTo>
                  <a:lnTo>
                    <a:pt x="15" y="36"/>
                  </a:lnTo>
                  <a:lnTo>
                    <a:pt x="15" y="47"/>
                  </a:lnTo>
                  <a:lnTo>
                    <a:pt x="17" y="62"/>
                  </a:lnTo>
                  <a:lnTo>
                    <a:pt x="23" y="76"/>
                  </a:lnTo>
                  <a:lnTo>
                    <a:pt x="30" y="83"/>
                  </a:lnTo>
                  <a:lnTo>
                    <a:pt x="45" y="90"/>
                  </a:lnTo>
                  <a:lnTo>
                    <a:pt x="62" y="93"/>
                  </a:lnTo>
                  <a:lnTo>
                    <a:pt x="79" y="92"/>
                  </a:lnTo>
                  <a:lnTo>
                    <a:pt x="97" y="88"/>
                  </a:lnTo>
                  <a:lnTo>
                    <a:pt x="75" y="109"/>
                  </a:lnTo>
                  <a:lnTo>
                    <a:pt x="63" y="112"/>
                  </a:lnTo>
                  <a:lnTo>
                    <a:pt x="48" y="111"/>
                  </a:lnTo>
                  <a:lnTo>
                    <a:pt x="35" y="107"/>
                  </a:lnTo>
                  <a:lnTo>
                    <a:pt x="24" y="102"/>
                  </a:lnTo>
                  <a:lnTo>
                    <a:pt x="15" y="93"/>
                  </a:lnTo>
                  <a:lnTo>
                    <a:pt x="6" y="83"/>
                  </a:lnTo>
                  <a:lnTo>
                    <a:pt x="2" y="71"/>
                  </a:lnTo>
                  <a:lnTo>
                    <a:pt x="0" y="57"/>
                  </a:lnTo>
                  <a:lnTo>
                    <a:pt x="0" y="44"/>
                  </a:lnTo>
                  <a:lnTo>
                    <a:pt x="3" y="27"/>
                  </a:lnTo>
                  <a:lnTo>
                    <a:pt x="22" y="0"/>
                  </a:lnTo>
                  <a:close/>
                </a:path>
              </a:pathLst>
            </a:custGeom>
            <a:solidFill>
              <a:srgbClr val="FF0000"/>
            </a:solidFill>
            <a:ln w="9525">
              <a:noFill/>
              <a:round/>
              <a:headEnd/>
              <a:tailEnd/>
            </a:ln>
          </p:spPr>
          <p:txBody>
            <a:bodyPr/>
            <a:lstStyle/>
            <a:p>
              <a:endParaRPr lang="fr-FR"/>
            </a:p>
          </p:txBody>
        </p:sp>
        <p:sp>
          <p:nvSpPr>
            <p:cNvPr id="48172" name="Freeform 40"/>
            <p:cNvSpPr>
              <a:spLocks/>
            </p:cNvSpPr>
            <p:nvPr/>
          </p:nvSpPr>
          <p:spPr bwMode="auto">
            <a:xfrm>
              <a:off x="1445" y="2683"/>
              <a:ext cx="74" cy="81"/>
            </a:xfrm>
            <a:custGeom>
              <a:avLst/>
              <a:gdLst>
                <a:gd name="T0" fmla="*/ 40 w 74"/>
                <a:gd name="T1" fmla="*/ 0 h 81"/>
                <a:gd name="T2" fmla="*/ 2 w 74"/>
                <a:gd name="T3" fmla="*/ 49 h 81"/>
                <a:gd name="T4" fmla="*/ 0 w 74"/>
                <a:gd name="T5" fmla="*/ 57 h 81"/>
                <a:gd name="T6" fmla="*/ 1 w 74"/>
                <a:gd name="T7" fmla="*/ 66 h 81"/>
                <a:gd name="T8" fmla="*/ 5 w 74"/>
                <a:gd name="T9" fmla="*/ 73 h 81"/>
                <a:gd name="T10" fmla="*/ 10 w 74"/>
                <a:gd name="T11" fmla="*/ 79 h 81"/>
                <a:gd name="T12" fmla="*/ 19 w 74"/>
                <a:gd name="T13" fmla="*/ 81 h 81"/>
                <a:gd name="T14" fmla="*/ 28 w 74"/>
                <a:gd name="T15" fmla="*/ 80 h 81"/>
                <a:gd name="T16" fmla="*/ 74 w 74"/>
                <a:gd name="T17" fmla="*/ 38 h 81"/>
                <a:gd name="T18" fmla="*/ 64 w 74"/>
                <a:gd name="T19" fmla="*/ 35 h 81"/>
                <a:gd name="T20" fmla="*/ 55 w 74"/>
                <a:gd name="T21" fmla="*/ 29 h 81"/>
                <a:gd name="T22" fmla="*/ 48 w 74"/>
                <a:gd name="T23" fmla="*/ 23 h 81"/>
                <a:gd name="T24" fmla="*/ 44 w 74"/>
                <a:gd name="T25" fmla="*/ 16 h 81"/>
                <a:gd name="T26" fmla="*/ 41 w 74"/>
                <a:gd name="T27" fmla="*/ 9 h 81"/>
                <a:gd name="T28" fmla="*/ 40 w 74"/>
                <a:gd name="T29" fmla="*/ 0 h 8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4"/>
                <a:gd name="T46" fmla="*/ 0 h 81"/>
                <a:gd name="T47" fmla="*/ 74 w 74"/>
                <a:gd name="T48" fmla="*/ 81 h 8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4" h="81">
                  <a:moveTo>
                    <a:pt x="40" y="0"/>
                  </a:moveTo>
                  <a:lnTo>
                    <a:pt x="2" y="49"/>
                  </a:lnTo>
                  <a:lnTo>
                    <a:pt x="0" y="57"/>
                  </a:lnTo>
                  <a:lnTo>
                    <a:pt x="1" y="66"/>
                  </a:lnTo>
                  <a:lnTo>
                    <a:pt x="5" y="73"/>
                  </a:lnTo>
                  <a:lnTo>
                    <a:pt x="10" y="79"/>
                  </a:lnTo>
                  <a:lnTo>
                    <a:pt x="19" y="81"/>
                  </a:lnTo>
                  <a:lnTo>
                    <a:pt x="28" y="80"/>
                  </a:lnTo>
                  <a:lnTo>
                    <a:pt x="74" y="38"/>
                  </a:lnTo>
                  <a:lnTo>
                    <a:pt x="64" y="35"/>
                  </a:lnTo>
                  <a:lnTo>
                    <a:pt x="55" y="29"/>
                  </a:lnTo>
                  <a:lnTo>
                    <a:pt x="48" y="23"/>
                  </a:lnTo>
                  <a:lnTo>
                    <a:pt x="44" y="16"/>
                  </a:lnTo>
                  <a:lnTo>
                    <a:pt x="41" y="9"/>
                  </a:lnTo>
                  <a:lnTo>
                    <a:pt x="40" y="0"/>
                  </a:lnTo>
                  <a:close/>
                </a:path>
              </a:pathLst>
            </a:custGeom>
            <a:solidFill>
              <a:srgbClr val="FFFF00"/>
            </a:solidFill>
            <a:ln w="9525">
              <a:noFill/>
              <a:round/>
              <a:headEnd/>
              <a:tailEnd/>
            </a:ln>
          </p:spPr>
          <p:txBody>
            <a:bodyPr/>
            <a:lstStyle/>
            <a:p>
              <a:endParaRPr lang="fr-FR"/>
            </a:p>
          </p:txBody>
        </p:sp>
      </p:grpSp>
      <p:grpSp>
        <p:nvGrpSpPr>
          <p:cNvPr id="6" name="Group 41"/>
          <p:cNvGrpSpPr>
            <a:grpSpLocks/>
          </p:cNvGrpSpPr>
          <p:nvPr/>
        </p:nvGrpSpPr>
        <p:grpSpPr bwMode="auto">
          <a:xfrm>
            <a:off x="4495800" y="2743200"/>
            <a:ext cx="1652588" cy="788988"/>
            <a:chOff x="1523" y="2398"/>
            <a:chExt cx="1033" cy="545"/>
          </a:xfrm>
        </p:grpSpPr>
        <p:grpSp>
          <p:nvGrpSpPr>
            <p:cNvPr id="7" name="Group 42"/>
            <p:cNvGrpSpPr>
              <a:grpSpLocks/>
            </p:cNvGrpSpPr>
            <p:nvPr/>
          </p:nvGrpSpPr>
          <p:grpSpPr bwMode="auto">
            <a:xfrm>
              <a:off x="1523" y="2398"/>
              <a:ext cx="1033" cy="545"/>
              <a:chOff x="1523" y="2398"/>
              <a:chExt cx="1033" cy="545"/>
            </a:xfrm>
          </p:grpSpPr>
          <p:grpSp>
            <p:nvGrpSpPr>
              <p:cNvPr id="8" name="Group 43"/>
              <p:cNvGrpSpPr>
                <a:grpSpLocks/>
              </p:cNvGrpSpPr>
              <p:nvPr/>
            </p:nvGrpSpPr>
            <p:grpSpPr bwMode="auto">
              <a:xfrm>
                <a:off x="1523" y="2558"/>
                <a:ext cx="1015" cy="385"/>
                <a:chOff x="1523" y="2558"/>
                <a:chExt cx="1015" cy="385"/>
              </a:xfrm>
            </p:grpSpPr>
            <p:grpSp>
              <p:nvGrpSpPr>
                <p:cNvPr id="9" name="Group 44"/>
                <p:cNvGrpSpPr>
                  <a:grpSpLocks/>
                </p:cNvGrpSpPr>
                <p:nvPr/>
              </p:nvGrpSpPr>
              <p:grpSpPr bwMode="auto">
                <a:xfrm>
                  <a:off x="1523" y="2800"/>
                  <a:ext cx="64" cy="143"/>
                  <a:chOff x="1523" y="2800"/>
                  <a:chExt cx="64" cy="143"/>
                </a:xfrm>
              </p:grpSpPr>
              <p:sp>
                <p:nvSpPr>
                  <p:cNvPr id="48158" name="Freeform 45"/>
                  <p:cNvSpPr>
                    <a:spLocks/>
                  </p:cNvSpPr>
                  <p:nvPr/>
                </p:nvSpPr>
                <p:spPr bwMode="auto">
                  <a:xfrm>
                    <a:off x="1569" y="2800"/>
                    <a:ext cx="18" cy="143"/>
                  </a:xfrm>
                  <a:custGeom>
                    <a:avLst/>
                    <a:gdLst>
                      <a:gd name="T0" fmla="*/ 5 w 18"/>
                      <a:gd name="T1" fmla="*/ 0 h 143"/>
                      <a:gd name="T2" fmla="*/ 0 w 18"/>
                      <a:gd name="T3" fmla="*/ 78 h 143"/>
                      <a:gd name="T4" fmla="*/ 18 w 18"/>
                      <a:gd name="T5" fmla="*/ 143 h 143"/>
                      <a:gd name="T6" fmla="*/ 18 w 18"/>
                      <a:gd name="T7" fmla="*/ 74 h 143"/>
                      <a:gd name="T8" fmla="*/ 5 w 18"/>
                      <a:gd name="T9" fmla="*/ 0 h 143"/>
                      <a:gd name="T10" fmla="*/ 0 60000 65536"/>
                      <a:gd name="T11" fmla="*/ 0 60000 65536"/>
                      <a:gd name="T12" fmla="*/ 0 60000 65536"/>
                      <a:gd name="T13" fmla="*/ 0 60000 65536"/>
                      <a:gd name="T14" fmla="*/ 0 60000 65536"/>
                      <a:gd name="T15" fmla="*/ 0 w 18"/>
                      <a:gd name="T16" fmla="*/ 0 h 143"/>
                      <a:gd name="T17" fmla="*/ 18 w 18"/>
                      <a:gd name="T18" fmla="*/ 143 h 143"/>
                    </a:gdLst>
                    <a:ahLst/>
                    <a:cxnLst>
                      <a:cxn ang="T10">
                        <a:pos x="T0" y="T1"/>
                      </a:cxn>
                      <a:cxn ang="T11">
                        <a:pos x="T2" y="T3"/>
                      </a:cxn>
                      <a:cxn ang="T12">
                        <a:pos x="T4" y="T5"/>
                      </a:cxn>
                      <a:cxn ang="T13">
                        <a:pos x="T6" y="T7"/>
                      </a:cxn>
                      <a:cxn ang="T14">
                        <a:pos x="T8" y="T9"/>
                      </a:cxn>
                    </a:cxnLst>
                    <a:rect l="T15" t="T16" r="T17" b="T18"/>
                    <a:pathLst>
                      <a:path w="18" h="143">
                        <a:moveTo>
                          <a:pt x="5" y="0"/>
                        </a:moveTo>
                        <a:lnTo>
                          <a:pt x="0" y="78"/>
                        </a:lnTo>
                        <a:lnTo>
                          <a:pt x="18" y="143"/>
                        </a:lnTo>
                        <a:lnTo>
                          <a:pt x="18" y="74"/>
                        </a:lnTo>
                        <a:lnTo>
                          <a:pt x="5" y="0"/>
                        </a:lnTo>
                        <a:close/>
                      </a:path>
                    </a:pathLst>
                  </a:custGeom>
                  <a:solidFill>
                    <a:srgbClr val="9F9F9F"/>
                  </a:solidFill>
                  <a:ln w="9525">
                    <a:noFill/>
                    <a:round/>
                    <a:headEnd/>
                    <a:tailEnd/>
                  </a:ln>
                </p:spPr>
                <p:txBody>
                  <a:bodyPr/>
                  <a:lstStyle/>
                  <a:p>
                    <a:endParaRPr lang="fr-FR"/>
                  </a:p>
                </p:txBody>
              </p:sp>
              <p:sp>
                <p:nvSpPr>
                  <p:cNvPr id="48159" name="Freeform 46"/>
                  <p:cNvSpPr>
                    <a:spLocks/>
                  </p:cNvSpPr>
                  <p:nvPr/>
                </p:nvSpPr>
                <p:spPr bwMode="auto">
                  <a:xfrm>
                    <a:off x="1523" y="2800"/>
                    <a:ext cx="49" cy="87"/>
                  </a:xfrm>
                  <a:custGeom>
                    <a:avLst/>
                    <a:gdLst>
                      <a:gd name="T0" fmla="*/ 49 w 49"/>
                      <a:gd name="T1" fmla="*/ 0 h 87"/>
                      <a:gd name="T2" fmla="*/ 45 w 49"/>
                      <a:gd name="T3" fmla="*/ 76 h 87"/>
                      <a:gd name="T4" fmla="*/ 0 w 49"/>
                      <a:gd name="T5" fmla="*/ 87 h 87"/>
                      <a:gd name="T6" fmla="*/ 0 w 49"/>
                      <a:gd name="T7" fmla="*/ 58 h 87"/>
                      <a:gd name="T8" fmla="*/ 49 w 49"/>
                      <a:gd name="T9" fmla="*/ 0 h 87"/>
                      <a:gd name="T10" fmla="*/ 0 60000 65536"/>
                      <a:gd name="T11" fmla="*/ 0 60000 65536"/>
                      <a:gd name="T12" fmla="*/ 0 60000 65536"/>
                      <a:gd name="T13" fmla="*/ 0 60000 65536"/>
                      <a:gd name="T14" fmla="*/ 0 60000 65536"/>
                      <a:gd name="T15" fmla="*/ 0 w 49"/>
                      <a:gd name="T16" fmla="*/ 0 h 87"/>
                      <a:gd name="T17" fmla="*/ 49 w 49"/>
                      <a:gd name="T18" fmla="*/ 87 h 87"/>
                    </a:gdLst>
                    <a:ahLst/>
                    <a:cxnLst>
                      <a:cxn ang="T10">
                        <a:pos x="T0" y="T1"/>
                      </a:cxn>
                      <a:cxn ang="T11">
                        <a:pos x="T2" y="T3"/>
                      </a:cxn>
                      <a:cxn ang="T12">
                        <a:pos x="T4" y="T5"/>
                      </a:cxn>
                      <a:cxn ang="T13">
                        <a:pos x="T6" y="T7"/>
                      </a:cxn>
                      <a:cxn ang="T14">
                        <a:pos x="T8" y="T9"/>
                      </a:cxn>
                    </a:cxnLst>
                    <a:rect l="T15" t="T16" r="T17" b="T18"/>
                    <a:pathLst>
                      <a:path w="49" h="87">
                        <a:moveTo>
                          <a:pt x="49" y="0"/>
                        </a:moveTo>
                        <a:lnTo>
                          <a:pt x="45" y="76"/>
                        </a:lnTo>
                        <a:lnTo>
                          <a:pt x="0" y="87"/>
                        </a:lnTo>
                        <a:lnTo>
                          <a:pt x="0" y="58"/>
                        </a:lnTo>
                        <a:lnTo>
                          <a:pt x="49" y="0"/>
                        </a:lnTo>
                        <a:close/>
                      </a:path>
                    </a:pathLst>
                  </a:custGeom>
                  <a:solidFill>
                    <a:srgbClr val="5F5F5F"/>
                  </a:solidFill>
                  <a:ln w="9525">
                    <a:noFill/>
                    <a:round/>
                    <a:headEnd/>
                    <a:tailEnd/>
                  </a:ln>
                </p:spPr>
                <p:txBody>
                  <a:bodyPr/>
                  <a:lstStyle/>
                  <a:p>
                    <a:endParaRPr lang="fr-FR"/>
                  </a:p>
                </p:txBody>
              </p:sp>
              <p:sp>
                <p:nvSpPr>
                  <p:cNvPr id="48160" name="Freeform 47"/>
                  <p:cNvSpPr>
                    <a:spLocks/>
                  </p:cNvSpPr>
                  <p:nvPr/>
                </p:nvSpPr>
                <p:spPr bwMode="auto">
                  <a:xfrm>
                    <a:off x="1523" y="2878"/>
                    <a:ext cx="64" cy="64"/>
                  </a:xfrm>
                  <a:custGeom>
                    <a:avLst/>
                    <a:gdLst>
                      <a:gd name="T0" fmla="*/ 0 w 64"/>
                      <a:gd name="T1" fmla="*/ 11 h 64"/>
                      <a:gd name="T2" fmla="*/ 46 w 64"/>
                      <a:gd name="T3" fmla="*/ 0 h 64"/>
                      <a:gd name="T4" fmla="*/ 64 w 64"/>
                      <a:gd name="T5" fmla="*/ 64 h 64"/>
                      <a:gd name="T6" fmla="*/ 8 w 64"/>
                      <a:gd name="T7" fmla="*/ 34 h 64"/>
                      <a:gd name="T8" fmla="*/ 0 w 64"/>
                      <a:gd name="T9" fmla="*/ 11 h 64"/>
                      <a:gd name="T10" fmla="*/ 0 60000 65536"/>
                      <a:gd name="T11" fmla="*/ 0 60000 65536"/>
                      <a:gd name="T12" fmla="*/ 0 60000 65536"/>
                      <a:gd name="T13" fmla="*/ 0 60000 65536"/>
                      <a:gd name="T14" fmla="*/ 0 60000 65536"/>
                      <a:gd name="T15" fmla="*/ 0 w 64"/>
                      <a:gd name="T16" fmla="*/ 0 h 64"/>
                      <a:gd name="T17" fmla="*/ 64 w 64"/>
                      <a:gd name="T18" fmla="*/ 64 h 64"/>
                    </a:gdLst>
                    <a:ahLst/>
                    <a:cxnLst>
                      <a:cxn ang="T10">
                        <a:pos x="T0" y="T1"/>
                      </a:cxn>
                      <a:cxn ang="T11">
                        <a:pos x="T2" y="T3"/>
                      </a:cxn>
                      <a:cxn ang="T12">
                        <a:pos x="T4" y="T5"/>
                      </a:cxn>
                      <a:cxn ang="T13">
                        <a:pos x="T6" y="T7"/>
                      </a:cxn>
                      <a:cxn ang="T14">
                        <a:pos x="T8" y="T9"/>
                      </a:cxn>
                    </a:cxnLst>
                    <a:rect l="T15" t="T16" r="T17" b="T18"/>
                    <a:pathLst>
                      <a:path w="64" h="64">
                        <a:moveTo>
                          <a:pt x="0" y="11"/>
                        </a:moveTo>
                        <a:lnTo>
                          <a:pt x="46" y="0"/>
                        </a:lnTo>
                        <a:lnTo>
                          <a:pt x="64" y="64"/>
                        </a:lnTo>
                        <a:lnTo>
                          <a:pt x="8" y="34"/>
                        </a:lnTo>
                        <a:lnTo>
                          <a:pt x="0" y="11"/>
                        </a:lnTo>
                        <a:close/>
                      </a:path>
                    </a:pathLst>
                  </a:custGeom>
                  <a:solidFill>
                    <a:srgbClr val="3F3F3F"/>
                  </a:solidFill>
                  <a:ln w="9525">
                    <a:noFill/>
                    <a:round/>
                    <a:headEnd/>
                    <a:tailEnd/>
                  </a:ln>
                </p:spPr>
                <p:txBody>
                  <a:bodyPr/>
                  <a:lstStyle/>
                  <a:p>
                    <a:endParaRPr lang="fr-FR"/>
                  </a:p>
                </p:txBody>
              </p:sp>
            </p:grpSp>
            <p:sp>
              <p:nvSpPr>
                <p:cNvPr id="48152" name="Freeform 48"/>
                <p:cNvSpPr>
                  <a:spLocks/>
                </p:cNvSpPr>
                <p:nvPr/>
              </p:nvSpPr>
              <p:spPr bwMode="auto">
                <a:xfrm>
                  <a:off x="1558" y="2574"/>
                  <a:ext cx="862" cy="325"/>
                </a:xfrm>
                <a:custGeom>
                  <a:avLst/>
                  <a:gdLst>
                    <a:gd name="T0" fmla="*/ 16 w 862"/>
                    <a:gd name="T1" fmla="*/ 325 h 325"/>
                    <a:gd name="T2" fmla="*/ 8 w 862"/>
                    <a:gd name="T3" fmla="*/ 322 h 325"/>
                    <a:gd name="T4" fmla="*/ 2 w 862"/>
                    <a:gd name="T5" fmla="*/ 317 h 325"/>
                    <a:gd name="T6" fmla="*/ 0 w 862"/>
                    <a:gd name="T7" fmla="*/ 310 h 325"/>
                    <a:gd name="T8" fmla="*/ 0 w 862"/>
                    <a:gd name="T9" fmla="*/ 302 h 325"/>
                    <a:gd name="T10" fmla="*/ 2 w 862"/>
                    <a:gd name="T11" fmla="*/ 292 h 325"/>
                    <a:gd name="T12" fmla="*/ 6 w 862"/>
                    <a:gd name="T13" fmla="*/ 287 h 325"/>
                    <a:gd name="T14" fmla="*/ 13 w 862"/>
                    <a:gd name="T15" fmla="*/ 281 h 325"/>
                    <a:gd name="T16" fmla="*/ 829 w 862"/>
                    <a:gd name="T17" fmla="*/ 0 h 325"/>
                    <a:gd name="T18" fmla="*/ 862 w 862"/>
                    <a:gd name="T19" fmla="*/ 214 h 325"/>
                    <a:gd name="T20" fmla="*/ 16 w 862"/>
                    <a:gd name="T21" fmla="*/ 325 h 3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62"/>
                    <a:gd name="T34" fmla="*/ 0 h 325"/>
                    <a:gd name="T35" fmla="*/ 862 w 862"/>
                    <a:gd name="T36" fmla="*/ 325 h 3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62" h="325">
                      <a:moveTo>
                        <a:pt x="16" y="325"/>
                      </a:moveTo>
                      <a:lnTo>
                        <a:pt x="8" y="322"/>
                      </a:lnTo>
                      <a:lnTo>
                        <a:pt x="2" y="317"/>
                      </a:lnTo>
                      <a:lnTo>
                        <a:pt x="0" y="310"/>
                      </a:lnTo>
                      <a:lnTo>
                        <a:pt x="0" y="302"/>
                      </a:lnTo>
                      <a:lnTo>
                        <a:pt x="2" y="292"/>
                      </a:lnTo>
                      <a:lnTo>
                        <a:pt x="6" y="287"/>
                      </a:lnTo>
                      <a:lnTo>
                        <a:pt x="13" y="281"/>
                      </a:lnTo>
                      <a:lnTo>
                        <a:pt x="829" y="0"/>
                      </a:lnTo>
                      <a:lnTo>
                        <a:pt x="862" y="214"/>
                      </a:lnTo>
                      <a:lnTo>
                        <a:pt x="16" y="325"/>
                      </a:lnTo>
                      <a:close/>
                    </a:path>
                  </a:pathLst>
                </a:custGeom>
                <a:solidFill>
                  <a:srgbClr val="808080"/>
                </a:solidFill>
                <a:ln w="9525">
                  <a:noFill/>
                  <a:round/>
                  <a:headEnd/>
                  <a:tailEnd/>
                </a:ln>
              </p:spPr>
              <p:txBody>
                <a:bodyPr/>
                <a:lstStyle/>
                <a:p>
                  <a:endParaRPr lang="fr-FR"/>
                </a:p>
              </p:txBody>
            </p:sp>
            <p:sp>
              <p:nvSpPr>
                <p:cNvPr id="48153" name="Freeform 49"/>
                <p:cNvSpPr>
                  <a:spLocks/>
                </p:cNvSpPr>
                <p:nvPr/>
              </p:nvSpPr>
              <p:spPr bwMode="auto">
                <a:xfrm>
                  <a:off x="2276" y="2576"/>
                  <a:ext cx="251" cy="163"/>
                </a:xfrm>
                <a:custGeom>
                  <a:avLst/>
                  <a:gdLst>
                    <a:gd name="T0" fmla="*/ 251 w 251"/>
                    <a:gd name="T1" fmla="*/ 157 h 163"/>
                    <a:gd name="T2" fmla="*/ 231 w 251"/>
                    <a:gd name="T3" fmla="*/ 163 h 163"/>
                    <a:gd name="T4" fmla="*/ 119 w 251"/>
                    <a:gd name="T5" fmla="*/ 36 h 163"/>
                    <a:gd name="T6" fmla="*/ 0 w 251"/>
                    <a:gd name="T7" fmla="*/ 57 h 163"/>
                    <a:gd name="T8" fmla="*/ 15 w 251"/>
                    <a:gd name="T9" fmla="*/ 37 h 163"/>
                    <a:gd name="T10" fmla="*/ 137 w 251"/>
                    <a:gd name="T11" fmla="*/ 0 h 163"/>
                    <a:gd name="T12" fmla="*/ 251 w 251"/>
                    <a:gd name="T13" fmla="*/ 157 h 163"/>
                    <a:gd name="T14" fmla="*/ 0 60000 65536"/>
                    <a:gd name="T15" fmla="*/ 0 60000 65536"/>
                    <a:gd name="T16" fmla="*/ 0 60000 65536"/>
                    <a:gd name="T17" fmla="*/ 0 60000 65536"/>
                    <a:gd name="T18" fmla="*/ 0 60000 65536"/>
                    <a:gd name="T19" fmla="*/ 0 60000 65536"/>
                    <a:gd name="T20" fmla="*/ 0 60000 65536"/>
                    <a:gd name="T21" fmla="*/ 0 w 251"/>
                    <a:gd name="T22" fmla="*/ 0 h 163"/>
                    <a:gd name="T23" fmla="*/ 251 w 251"/>
                    <a:gd name="T24" fmla="*/ 163 h 1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1" h="163">
                      <a:moveTo>
                        <a:pt x="251" y="157"/>
                      </a:moveTo>
                      <a:lnTo>
                        <a:pt x="231" y="163"/>
                      </a:lnTo>
                      <a:lnTo>
                        <a:pt x="119" y="36"/>
                      </a:lnTo>
                      <a:lnTo>
                        <a:pt x="0" y="57"/>
                      </a:lnTo>
                      <a:lnTo>
                        <a:pt x="15" y="37"/>
                      </a:lnTo>
                      <a:lnTo>
                        <a:pt x="137" y="0"/>
                      </a:lnTo>
                      <a:lnTo>
                        <a:pt x="251" y="157"/>
                      </a:lnTo>
                      <a:close/>
                    </a:path>
                  </a:pathLst>
                </a:custGeom>
                <a:solidFill>
                  <a:srgbClr val="808080"/>
                </a:solidFill>
                <a:ln w="9525">
                  <a:noFill/>
                  <a:round/>
                  <a:headEnd/>
                  <a:tailEnd/>
                </a:ln>
              </p:spPr>
              <p:txBody>
                <a:bodyPr/>
                <a:lstStyle/>
                <a:p>
                  <a:endParaRPr lang="fr-FR"/>
                </a:p>
              </p:txBody>
            </p:sp>
            <p:sp>
              <p:nvSpPr>
                <p:cNvPr id="48154" name="Freeform 50"/>
                <p:cNvSpPr>
                  <a:spLocks/>
                </p:cNvSpPr>
                <p:nvPr/>
              </p:nvSpPr>
              <p:spPr bwMode="auto">
                <a:xfrm>
                  <a:off x="2251" y="2561"/>
                  <a:ext cx="243" cy="237"/>
                </a:xfrm>
                <a:custGeom>
                  <a:avLst/>
                  <a:gdLst>
                    <a:gd name="T0" fmla="*/ 172 w 243"/>
                    <a:gd name="T1" fmla="*/ 0 h 237"/>
                    <a:gd name="T2" fmla="*/ 45 w 243"/>
                    <a:gd name="T3" fmla="*/ 45 h 237"/>
                    <a:gd name="T4" fmla="*/ 34 w 243"/>
                    <a:gd name="T5" fmla="*/ 54 h 237"/>
                    <a:gd name="T6" fmla="*/ 21 w 243"/>
                    <a:gd name="T7" fmla="*/ 68 h 237"/>
                    <a:gd name="T8" fmla="*/ 14 w 243"/>
                    <a:gd name="T9" fmla="*/ 82 h 237"/>
                    <a:gd name="T10" fmla="*/ 7 w 243"/>
                    <a:gd name="T11" fmla="*/ 97 h 237"/>
                    <a:gd name="T12" fmla="*/ 2 w 243"/>
                    <a:gd name="T13" fmla="*/ 117 h 237"/>
                    <a:gd name="T14" fmla="*/ 0 w 243"/>
                    <a:gd name="T15" fmla="*/ 135 h 237"/>
                    <a:gd name="T16" fmla="*/ 5 w 243"/>
                    <a:gd name="T17" fmla="*/ 159 h 237"/>
                    <a:gd name="T18" fmla="*/ 14 w 243"/>
                    <a:gd name="T19" fmla="*/ 180 h 237"/>
                    <a:gd name="T20" fmla="*/ 25 w 243"/>
                    <a:gd name="T21" fmla="*/ 198 h 237"/>
                    <a:gd name="T22" fmla="*/ 37 w 243"/>
                    <a:gd name="T23" fmla="*/ 213 h 237"/>
                    <a:gd name="T24" fmla="*/ 52 w 243"/>
                    <a:gd name="T25" fmla="*/ 225 h 237"/>
                    <a:gd name="T26" fmla="*/ 67 w 243"/>
                    <a:gd name="T27" fmla="*/ 232 h 237"/>
                    <a:gd name="T28" fmla="*/ 83 w 243"/>
                    <a:gd name="T29" fmla="*/ 237 h 237"/>
                    <a:gd name="T30" fmla="*/ 243 w 243"/>
                    <a:gd name="T31" fmla="*/ 218 h 237"/>
                    <a:gd name="T32" fmla="*/ 149 w 243"/>
                    <a:gd name="T33" fmla="*/ 44 h 237"/>
                    <a:gd name="T34" fmla="*/ 33 w 243"/>
                    <a:gd name="T35" fmla="*/ 67 h 237"/>
                    <a:gd name="T36" fmla="*/ 43 w 243"/>
                    <a:gd name="T37" fmla="*/ 53 h 237"/>
                    <a:gd name="T38" fmla="*/ 155 w 243"/>
                    <a:gd name="T39" fmla="*/ 22 h 237"/>
                    <a:gd name="T40" fmla="*/ 172 w 243"/>
                    <a:gd name="T41" fmla="*/ 0 h 2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3"/>
                    <a:gd name="T64" fmla="*/ 0 h 237"/>
                    <a:gd name="T65" fmla="*/ 243 w 243"/>
                    <a:gd name="T66" fmla="*/ 237 h 23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3" h="237">
                      <a:moveTo>
                        <a:pt x="172" y="0"/>
                      </a:moveTo>
                      <a:lnTo>
                        <a:pt x="45" y="45"/>
                      </a:lnTo>
                      <a:lnTo>
                        <a:pt x="34" y="54"/>
                      </a:lnTo>
                      <a:lnTo>
                        <a:pt x="21" y="68"/>
                      </a:lnTo>
                      <a:lnTo>
                        <a:pt x="14" y="82"/>
                      </a:lnTo>
                      <a:lnTo>
                        <a:pt x="7" y="97"/>
                      </a:lnTo>
                      <a:lnTo>
                        <a:pt x="2" y="117"/>
                      </a:lnTo>
                      <a:lnTo>
                        <a:pt x="0" y="135"/>
                      </a:lnTo>
                      <a:lnTo>
                        <a:pt x="5" y="159"/>
                      </a:lnTo>
                      <a:lnTo>
                        <a:pt x="14" y="180"/>
                      </a:lnTo>
                      <a:lnTo>
                        <a:pt x="25" y="198"/>
                      </a:lnTo>
                      <a:lnTo>
                        <a:pt x="37" y="213"/>
                      </a:lnTo>
                      <a:lnTo>
                        <a:pt x="52" y="225"/>
                      </a:lnTo>
                      <a:lnTo>
                        <a:pt x="67" y="232"/>
                      </a:lnTo>
                      <a:lnTo>
                        <a:pt x="83" y="237"/>
                      </a:lnTo>
                      <a:lnTo>
                        <a:pt x="243" y="218"/>
                      </a:lnTo>
                      <a:lnTo>
                        <a:pt x="149" y="44"/>
                      </a:lnTo>
                      <a:lnTo>
                        <a:pt x="33" y="67"/>
                      </a:lnTo>
                      <a:lnTo>
                        <a:pt x="43" y="53"/>
                      </a:lnTo>
                      <a:lnTo>
                        <a:pt x="155" y="22"/>
                      </a:lnTo>
                      <a:lnTo>
                        <a:pt x="172" y="0"/>
                      </a:lnTo>
                      <a:close/>
                    </a:path>
                  </a:pathLst>
                </a:custGeom>
                <a:solidFill>
                  <a:srgbClr val="C0C0C0"/>
                </a:solidFill>
                <a:ln w="9525">
                  <a:noFill/>
                  <a:round/>
                  <a:headEnd/>
                  <a:tailEnd/>
                </a:ln>
              </p:spPr>
              <p:txBody>
                <a:bodyPr/>
                <a:lstStyle/>
                <a:p>
                  <a:endParaRPr lang="fr-FR"/>
                </a:p>
              </p:txBody>
            </p:sp>
            <p:sp>
              <p:nvSpPr>
                <p:cNvPr id="48155" name="Freeform 51"/>
                <p:cNvSpPr>
                  <a:spLocks/>
                </p:cNvSpPr>
                <p:nvPr/>
              </p:nvSpPr>
              <p:spPr bwMode="auto">
                <a:xfrm>
                  <a:off x="2397" y="2604"/>
                  <a:ext cx="122" cy="176"/>
                </a:xfrm>
                <a:custGeom>
                  <a:avLst/>
                  <a:gdLst>
                    <a:gd name="T0" fmla="*/ 5 w 122"/>
                    <a:gd name="T1" fmla="*/ 0 h 176"/>
                    <a:gd name="T2" fmla="*/ 122 w 122"/>
                    <a:gd name="T3" fmla="*/ 145 h 176"/>
                    <a:gd name="T4" fmla="*/ 114 w 122"/>
                    <a:gd name="T5" fmla="*/ 158 h 176"/>
                    <a:gd name="T6" fmla="*/ 106 w 122"/>
                    <a:gd name="T7" fmla="*/ 171 h 176"/>
                    <a:gd name="T8" fmla="*/ 96 w 122"/>
                    <a:gd name="T9" fmla="*/ 176 h 176"/>
                    <a:gd name="T10" fmla="*/ 85 w 122"/>
                    <a:gd name="T11" fmla="*/ 175 h 176"/>
                    <a:gd name="T12" fmla="*/ 72 w 122"/>
                    <a:gd name="T13" fmla="*/ 167 h 176"/>
                    <a:gd name="T14" fmla="*/ 58 w 122"/>
                    <a:gd name="T15" fmla="*/ 157 h 176"/>
                    <a:gd name="T16" fmla="*/ 47 w 122"/>
                    <a:gd name="T17" fmla="*/ 146 h 176"/>
                    <a:gd name="T18" fmla="*/ 38 w 122"/>
                    <a:gd name="T19" fmla="*/ 133 h 176"/>
                    <a:gd name="T20" fmla="*/ 31 w 122"/>
                    <a:gd name="T21" fmla="*/ 122 h 176"/>
                    <a:gd name="T22" fmla="*/ 21 w 122"/>
                    <a:gd name="T23" fmla="*/ 106 h 176"/>
                    <a:gd name="T24" fmla="*/ 13 w 122"/>
                    <a:gd name="T25" fmla="*/ 91 h 176"/>
                    <a:gd name="T26" fmla="*/ 8 w 122"/>
                    <a:gd name="T27" fmla="*/ 73 h 176"/>
                    <a:gd name="T28" fmla="*/ 4 w 122"/>
                    <a:gd name="T29" fmla="*/ 54 h 176"/>
                    <a:gd name="T30" fmla="*/ 1 w 122"/>
                    <a:gd name="T31" fmla="*/ 38 h 176"/>
                    <a:gd name="T32" fmla="*/ 0 w 122"/>
                    <a:gd name="T33" fmla="*/ 24 h 176"/>
                    <a:gd name="T34" fmla="*/ 1 w 122"/>
                    <a:gd name="T35" fmla="*/ 11 h 176"/>
                    <a:gd name="T36" fmla="*/ 5 w 122"/>
                    <a:gd name="T37" fmla="*/ 0 h 1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2"/>
                    <a:gd name="T58" fmla="*/ 0 h 176"/>
                    <a:gd name="T59" fmla="*/ 122 w 122"/>
                    <a:gd name="T60" fmla="*/ 176 h 1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2" h="176">
                      <a:moveTo>
                        <a:pt x="5" y="0"/>
                      </a:moveTo>
                      <a:lnTo>
                        <a:pt x="122" y="145"/>
                      </a:lnTo>
                      <a:lnTo>
                        <a:pt x="114" y="158"/>
                      </a:lnTo>
                      <a:lnTo>
                        <a:pt x="106" y="171"/>
                      </a:lnTo>
                      <a:lnTo>
                        <a:pt x="96" y="176"/>
                      </a:lnTo>
                      <a:lnTo>
                        <a:pt x="85" y="175"/>
                      </a:lnTo>
                      <a:lnTo>
                        <a:pt x="72" y="167"/>
                      </a:lnTo>
                      <a:lnTo>
                        <a:pt x="58" y="157"/>
                      </a:lnTo>
                      <a:lnTo>
                        <a:pt x="47" y="146"/>
                      </a:lnTo>
                      <a:lnTo>
                        <a:pt x="38" y="133"/>
                      </a:lnTo>
                      <a:lnTo>
                        <a:pt x="31" y="122"/>
                      </a:lnTo>
                      <a:lnTo>
                        <a:pt x="21" y="106"/>
                      </a:lnTo>
                      <a:lnTo>
                        <a:pt x="13" y="91"/>
                      </a:lnTo>
                      <a:lnTo>
                        <a:pt x="8" y="73"/>
                      </a:lnTo>
                      <a:lnTo>
                        <a:pt x="4" y="54"/>
                      </a:lnTo>
                      <a:lnTo>
                        <a:pt x="1" y="38"/>
                      </a:lnTo>
                      <a:lnTo>
                        <a:pt x="0" y="24"/>
                      </a:lnTo>
                      <a:lnTo>
                        <a:pt x="1" y="11"/>
                      </a:lnTo>
                      <a:lnTo>
                        <a:pt x="5" y="0"/>
                      </a:lnTo>
                      <a:close/>
                    </a:path>
                  </a:pathLst>
                </a:custGeom>
                <a:solidFill>
                  <a:srgbClr val="9F9F9F"/>
                </a:solidFill>
                <a:ln w="9525">
                  <a:noFill/>
                  <a:round/>
                  <a:headEnd/>
                  <a:tailEnd/>
                </a:ln>
              </p:spPr>
              <p:txBody>
                <a:bodyPr/>
                <a:lstStyle/>
                <a:p>
                  <a:endParaRPr lang="fr-FR"/>
                </a:p>
              </p:txBody>
            </p:sp>
            <p:sp>
              <p:nvSpPr>
                <p:cNvPr id="48156" name="Freeform 52"/>
                <p:cNvSpPr>
                  <a:spLocks/>
                </p:cNvSpPr>
                <p:nvPr/>
              </p:nvSpPr>
              <p:spPr bwMode="auto">
                <a:xfrm>
                  <a:off x="2407" y="2558"/>
                  <a:ext cx="131" cy="175"/>
                </a:xfrm>
                <a:custGeom>
                  <a:avLst/>
                  <a:gdLst>
                    <a:gd name="T0" fmla="*/ 0 w 131"/>
                    <a:gd name="T1" fmla="*/ 24 h 175"/>
                    <a:gd name="T2" fmla="*/ 120 w 131"/>
                    <a:gd name="T3" fmla="*/ 175 h 175"/>
                    <a:gd name="T4" fmla="*/ 124 w 131"/>
                    <a:gd name="T5" fmla="*/ 161 h 175"/>
                    <a:gd name="T6" fmla="*/ 130 w 131"/>
                    <a:gd name="T7" fmla="*/ 138 h 175"/>
                    <a:gd name="T8" fmla="*/ 131 w 131"/>
                    <a:gd name="T9" fmla="*/ 122 h 175"/>
                    <a:gd name="T10" fmla="*/ 130 w 131"/>
                    <a:gd name="T11" fmla="*/ 106 h 175"/>
                    <a:gd name="T12" fmla="*/ 125 w 131"/>
                    <a:gd name="T13" fmla="*/ 85 h 175"/>
                    <a:gd name="T14" fmla="*/ 118 w 131"/>
                    <a:gd name="T15" fmla="*/ 69 h 175"/>
                    <a:gd name="T16" fmla="*/ 107 w 131"/>
                    <a:gd name="T17" fmla="*/ 51 h 175"/>
                    <a:gd name="T18" fmla="*/ 96 w 131"/>
                    <a:gd name="T19" fmla="*/ 36 h 175"/>
                    <a:gd name="T20" fmla="*/ 78 w 131"/>
                    <a:gd name="T21" fmla="*/ 21 h 175"/>
                    <a:gd name="T22" fmla="*/ 62 w 131"/>
                    <a:gd name="T23" fmla="*/ 11 h 175"/>
                    <a:gd name="T24" fmla="*/ 44 w 131"/>
                    <a:gd name="T25" fmla="*/ 2 h 175"/>
                    <a:gd name="T26" fmla="*/ 28 w 131"/>
                    <a:gd name="T27" fmla="*/ 0 h 175"/>
                    <a:gd name="T28" fmla="*/ 16 w 131"/>
                    <a:gd name="T29" fmla="*/ 3 h 175"/>
                    <a:gd name="T30" fmla="*/ 8 w 131"/>
                    <a:gd name="T31" fmla="*/ 13 h 175"/>
                    <a:gd name="T32" fmla="*/ 0 w 131"/>
                    <a:gd name="T33" fmla="*/ 24 h 1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1"/>
                    <a:gd name="T52" fmla="*/ 0 h 175"/>
                    <a:gd name="T53" fmla="*/ 131 w 131"/>
                    <a:gd name="T54" fmla="*/ 175 h 1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1" h="175">
                      <a:moveTo>
                        <a:pt x="0" y="24"/>
                      </a:moveTo>
                      <a:lnTo>
                        <a:pt x="120" y="175"/>
                      </a:lnTo>
                      <a:lnTo>
                        <a:pt x="124" y="161"/>
                      </a:lnTo>
                      <a:lnTo>
                        <a:pt x="130" y="138"/>
                      </a:lnTo>
                      <a:lnTo>
                        <a:pt x="131" y="122"/>
                      </a:lnTo>
                      <a:lnTo>
                        <a:pt x="130" y="106"/>
                      </a:lnTo>
                      <a:lnTo>
                        <a:pt x="125" y="85"/>
                      </a:lnTo>
                      <a:lnTo>
                        <a:pt x="118" y="69"/>
                      </a:lnTo>
                      <a:lnTo>
                        <a:pt x="107" y="51"/>
                      </a:lnTo>
                      <a:lnTo>
                        <a:pt x="96" y="36"/>
                      </a:lnTo>
                      <a:lnTo>
                        <a:pt x="78" y="21"/>
                      </a:lnTo>
                      <a:lnTo>
                        <a:pt x="62" y="11"/>
                      </a:lnTo>
                      <a:lnTo>
                        <a:pt x="44" y="2"/>
                      </a:lnTo>
                      <a:lnTo>
                        <a:pt x="28" y="0"/>
                      </a:lnTo>
                      <a:lnTo>
                        <a:pt x="16" y="3"/>
                      </a:lnTo>
                      <a:lnTo>
                        <a:pt x="8" y="13"/>
                      </a:lnTo>
                      <a:lnTo>
                        <a:pt x="0" y="24"/>
                      </a:lnTo>
                      <a:close/>
                    </a:path>
                  </a:pathLst>
                </a:custGeom>
                <a:solidFill>
                  <a:srgbClr val="9F9F9F"/>
                </a:solidFill>
                <a:ln w="9525">
                  <a:noFill/>
                  <a:round/>
                  <a:headEnd/>
                  <a:tailEnd/>
                </a:ln>
              </p:spPr>
              <p:txBody>
                <a:bodyPr/>
                <a:lstStyle/>
                <a:p>
                  <a:endParaRPr lang="fr-FR"/>
                </a:p>
              </p:txBody>
            </p:sp>
            <p:sp>
              <p:nvSpPr>
                <p:cNvPr id="48157" name="Freeform 53"/>
                <p:cNvSpPr>
                  <a:spLocks/>
                </p:cNvSpPr>
                <p:nvPr/>
              </p:nvSpPr>
              <p:spPr bwMode="auto">
                <a:xfrm>
                  <a:off x="1558" y="2841"/>
                  <a:ext cx="62" cy="58"/>
                </a:xfrm>
                <a:custGeom>
                  <a:avLst/>
                  <a:gdLst>
                    <a:gd name="T0" fmla="*/ 16 w 62"/>
                    <a:gd name="T1" fmla="*/ 58 h 58"/>
                    <a:gd name="T2" fmla="*/ 8 w 62"/>
                    <a:gd name="T3" fmla="*/ 55 h 58"/>
                    <a:gd name="T4" fmla="*/ 2 w 62"/>
                    <a:gd name="T5" fmla="*/ 50 h 58"/>
                    <a:gd name="T6" fmla="*/ 0 w 62"/>
                    <a:gd name="T7" fmla="*/ 44 h 58"/>
                    <a:gd name="T8" fmla="*/ 0 w 62"/>
                    <a:gd name="T9" fmla="*/ 36 h 58"/>
                    <a:gd name="T10" fmla="*/ 2 w 62"/>
                    <a:gd name="T11" fmla="*/ 26 h 58"/>
                    <a:gd name="T12" fmla="*/ 6 w 62"/>
                    <a:gd name="T13" fmla="*/ 21 h 58"/>
                    <a:gd name="T14" fmla="*/ 13 w 62"/>
                    <a:gd name="T15" fmla="*/ 15 h 58"/>
                    <a:gd name="T16" fmla="*/ 56 w 62"/>
                    <a:gd name="T17" fmla="*/ 0 h 58"/>
                    <a:gd name="T18" fmla="*/ 51 w 62"/>
                    <a:gd name="T19" fmla="*/ 6 h 58"/>
                    <a:gd name="T20" fmla="*/ 46 w 62"/>
                    <a:gd name="T21" fmla="*/ 14 h 58"/>
                    <a:gd name="T22" fmla="*/ 45 w 62"/>
                    <a:gd name="T23" fmla="*/ 23 h 58"/>
                    <a:gd name="T24" fmla="*/ 44 w 62"/>
                    <a:gd name="T25" fmla="*/ 29 h 58"/>
                    <a:gd name="T26" fmla="*/ 46 w 62"/>
                    <a:gd name="T27" fmla="*/ 39 h 58"/>
                    <a:gd name="T28" fmla="*/ 53 w 62"/>
                    <a:gd name="T29" fmla="*/ 46 h 58"/>
                    <a:gd name="T30" fmla="*/ 62 w 62"/>
                    <a:gd name="T31" fmla="*/ 51 h 58"/>
                    <a:gd name="T32" fmla="*/ 16 w 62"/>
                    <a:gd name="T33" fmla="*/ 58 h 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2"/>
                    <a:gd name="T52" fmla="*/ 0 h 58"/>
                    <a:gd name="T53" fmla="*/ 62 w 62"/>
                    <a:gd name="T54" fmla="*/ 58 h 5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2" h="58">
                      <a:moveTo>
                        <a:pt x="16" y="58"/>
                      </a:moveTo>
                      <a:lnTo>
                        <a:pt x="8" y="55"/>
                      </a:lnTo>
                      <a:lnTo>
                        <a:pt x="2" y="50"/>
                      </a:lnTo>
                      <a:lnTo>
                        <a:pt x="0" y="44"/>
                      </a:lnTo>
                      <a:lnTo>
                        <a:pt x="0" y="36"/>
                      </a:lnTo>
                      <a:lnTo>
                        <a:pt x="2" y="26"/>
                      </a:lnTo>
                      <a:lnTo>
                        <a:pt x="6" y="21"/>
                      </a:lnTo>
                      <a:lnTo>
                        <a:pt x="13" y="15"/>
                      </a:lnTo>
                      <a:lnTo>
                        <a:pt x="56" y="0"/>
                      </a:lnTo>
                      <a:lnTo>
                        <a:pt x="51" y="6"/>
                      </a:lnTo>
                      <a:lnTo>
                        <a:pt x="46" y="14"/>
                      </a:lnTo>
                      <a:lnTo>
                        <a:pt x="45" y="23"/>
                      </a:lnTo>
                      <a:lnTo>
                        <a:pt x="44" y="29"/>
                      </a:lnTo>
                      <a:lnTo>
                        <a:pt x="46" y="39"/>
                      </a:lnTo>
                      <a:lnTo>
                        <a:pt x="53" y="46"/>
                      </a:lnTo>
                      <a:lnTo>
                        <a:pt x="62" y="51"/>
                      </a:lnTo>
                      <a:lnTo>
                        <a:pt x="16" y="58"/>
                      </a:lnTo>
                      <a:close/>
                    </a:path>
                  </a:pathLst>
                </a:custGeom>
                <a:solidFill>
                  <a:srgbClr val="FFFF00"/>
                </a:solidFill>
                <a:ln w="9525">
                  <a:noFill/>
                  <a:round/>
                  <a:headEnd/>
                  <a:tailEnd/>
                </a:ln>
              </p:spPr>
              <p:txBody>
                <a:bodyPr/>
                <a:lstStyle/>
                <a:p>
                  <a:endParaRPr lang="fr-FR"/>
                </a:p>
              </p:txBody>
            </p:sp>
          </p:grpSp>
          <p:grpSp>
            <p:nvGrpSpPr>
              <p:cNvPr id="10" name="Group 54"/>
              <p:cNvGrpSpPr>
                <a:grpSpLocks/>
              </p:cNvGrpSpPr>
              <p:nvPr/>
            </p:nvGrpSpPr>
            <p:grpSpPr bwMode="auto">
              <a:xfrm>
                <a:off x="1971" y="2398"/>
                <a:ext cx="585" cy="510"/>
                <a:chOff x="1971" y="2398"/>
                <a:chExt cx="585" cy="510"/>
              </a:xfrm>
            </p:grpSpPr>
            <p:sp>
              <p:nvSpPr>
                <p:cNvPr id="48148" name="Freeform 55"/>
                <p:cNvSpPr>
                  <a:spLocks/>
                </p:cNvSpPr>
                <p:nvPr/>
              </p:nvSpPr>
              <p:spPr bwMode="auto">
                <a:xfrm>
                  <a:off x="1973" y="2766"/>
                  <a:ext cx="583" cy="142"/>
                </a:xfrm>
                <a:custGeom>
                  <a:avLst/>
                  <a:gdLst>
                    <a:gd name="T0" fmla="*/ 0 w 583"/>
                    <a:gd name="T1" fmla="*/ 43 h 142"/>
                    <a:gd name="T2" fmla="*/ 403 w 583"/>
                    <a:gd name="T3" fmla="*/ 0 h 142"/>
                    <a:gd name="T4" fmla="*/ 583 w 583"/>
                    <a:gd name="T5" fmla="*/ 137 h 142"/>
                    <a:gd name="T6" fmla="*/ 465 w 583"/>
                    <a:gd name="T7" fmla="*/ 130 h 142"/>
                    <a:gd name="T8" fmla="*/ 435 w 583"/>
                    <a:gd name="T9" fmla="*/ 123 h 142"/>
                    <a:gd name="T10" fmla="*/ 454 w 583"/>
                    <a:gd name="T11" fmla="*/ 142 h 142"/>
                    <a:gd name="T12" fmla="*/ 333 w 583"/>
                    <a:gd name="T13" fmla="*/ 130 h 142"/>
                    <a:gd name="T14" fmla="*/ 295 w 583"/>
                    <a:gd name="T15" fmla="*/ 116 h 142"/>
                    <a:gd name="T16" fmla="*/ 314 w 583"/>
                    <a:gd name="T17" fmla="*/ 135 h 142"/>
                    <a:gd name="T18" fmla="*/ 148 w 583"/>
                    <a:gd name="T19" fmla="*/ 116 h 142"/>
                    <a:gd name="T20" fmla="*/ 0 w 583"/>
                    <a:gd name="T21" fmla="*/ 43 h 1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3"/>
                    <a:gd name="T34" fmla="*/ 0 h 142"/>
                    <a:gd name="T35" fmla="*/ 583 w 583"/>
                    <a:gd name="T36" fmla="*/ 142 h 1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3" h="142">
                      <a:moveTo>
                        <a:pt x="0" y="43"/>
                      </a:moveTo>
                      <a:lnTo>
                        <a:pt x="403" y="0"/>
                      </a:lnTo>
                      <a:lnTo>
                        <a:pt x="583" y="137"/>
                      </a:lnTo>
                      <a:lnTo>
                        <a:pt x="465" y="130"/>
                      </a:lnTo>
                      <a:lnTo>
                        <a:pt x="435" y="123"/>
                      </a:lnTo>
                      <a:lnTo>
                        <a:pt x="454" y="142"/>
                      </a:lnTo>
                      <a:lnTo>
                        <a:pt x="333" y="130"/>
                      </a:lnTo>
                      <a:lnTo>
                        <a:pt x="295" y="116"/>
                      </a:lnTo>
                      <a:lnTo>
                        <a:pt x="314" y="135"/>
                      </a:lnTo>
                      <a:lnTo>
                        <a:pt x="148" y="116"/>
                      </a:lnTo>
                      <a:lnTo>
                        <a:pt x="0" y="43"/>
                      </a:lnTo>
                      <a:close/>
                    </a:path>
                  </a:pathLst>
                </a:custGeom>
                <a:solidFill>
                  <a:srgbClr val="FFFF00"/>
                </a:solidFill>
                <a:ln w="9525">
                  <a:noFill/>
                  <a:round/>
                  <a:headEnd/>
                  <a:tailEnd/>
                </a:ln>
              </p:spPr>
              <p:txBody>
                <a:bodyPr/>
                <a:lstStyle/>
                <a:p>
                  <a:endParaRPr lang="fr-FR"/>
                </a:p>
              </p:txBody>
            </p:sp>
            <p:sp>
              <p:nvSpPr>
                <p:cNvPr id="48149" name="Freeform 56"/>
                <p:cNvSpPr>
                  <a:spLocks/>
                </p:cNvSpPr>
                <p:nvPr/>
              </p:nvSpPr>
              <p:spPr bwMode="auto">
                <a:xfrm>
                  <a:off x="1976" y="2646"/>
                  <a:ext cx="373" cy="117"/>
                </a:xfrm>
                <a:custGeom>
                  <a:avLst/>
                  <a:gdLst>
                    <a:gd name="T0" fmla="*/ 48 w 373"/>
                    <a:gd name="T1" fmla="*/ 88 h 117"/>
                    <a:gd name="T2" fmla="*/ 373 w 373"/>
                    <a:gd name="T3" fmla="*/ 0 h 117"/>
                    <a:gd name="T4" fmla="*/ 279 w 373"/>
                    <a:gd name="T5" fmla="*/ 53 h 117"/>
                    <a:gd name="T6" fmla="*/ 0 w 373"/>
                    <a:gd name="T7" fmla="*/ 117 h 117"/>
                    <a:gd name="T8" fmla="*/ 48 w 373"/>
                    <a:gd name="T9" fmla="*/ 88 h 117"/>
                    <a:gd name="T10" fmla="*/ 0 60000 65536"/>
                    <a:gd name="T11" fmla="*/ 0 60000 65536"/>
                    <a:gd name="T12" fmla="*/ 0 60000 65536"/>
                    <a:gd name="T13" fmla="*/ 0 60000 65536"/>
                    <a:gd name="T14" fmla="*/ 0 60000 65536"/>
                    <a:gd name="T15" fmla="*/ 0 w 373"/>
                    <a:gd name="T16" fmla="*/ 0 h 117"/>
                    <a:gd name="T17" fmla="*/ 373 w 373"/>
                    <a:gd name="T18" fmla="*/ 117 h 117"/>
                  </a:gdLst>
                  <a:ahLst/>
                  <a:cxnLst>
                    <a:cxn ang="T10">
                      <a:pos x="T0" y="T1"/>
                    </a:cxn>
                    <a:cxn ang="T11">
                      <a:pos x="T2" y="T3"/>
                    </a:cxn>
                    <a:cxn ang="T12">
                      <a:pos x="T4" y="T5"/>
                    </a:cxn>
                    <a:cxn ang="T13">
                      <a:pos x="T6" y="T7"/>
                    </a:cxn>
                    <a:cxn ang="T14">
                      <a:pos x="T8" y="T9"/>
                    </a:cxn>
                  </a:cxnLst>
                  <a:rect l="T15" t="T16" r="T17" b="T18"/>
                  <a:pathLst>
                    <a:path w="373" h="117">
                      <a:moveTo>
                        <a:pt x="48" y="88"/>
                      </a:moveTo>
                      <a:lnTo>
                        <a:pt x="373" y="0"/>
                      </a:lnTo>
                      <a:lnTo>
                        <a:pt x="279" y="53"/>
                      </a:lnTo>
                      <a:lnTo>
                        <a:pt x="0" y="117"/>
                      </a:lnTo>
                      <a:lnTo>
                        <a:pt x="48" y="88"/>
                      </a:lnTo>
                      <a:close/>
                    </a:path>
                  </a:pathLst>
                </a:custGeom>
                <a:solidFill>
                  <a:srgbClr val="FFFF00"/>
                </a:solidFill>
                <a:ln w="9525">
                  <a:noFill/>
                  <a:round/>
                  <a:headEnd/>
                  <a:tailEnd/>
                </a:ln>
              </p:spPr>
              <p:txBody>
                <a:bodyPr/>
                <a:lstStyle/>
                <a:p>
                  <a:endParaRPr lang="fr-FR"/>
                </a:p>
              </p:txBody>
            </p:sp>
            <p:sp>
              <p:nvSpPr>
                <p:cNvPr id="48150" name="Freeform 57"/>
                <p:cNvSpPr>
                  <a:spLocks/>
                </p:cNvSpPr>
                <p:nvPr/>
              </p:nvSpPr>
              <p:spPr bwMode="auto">
                <a:xfrm>
                  <a:off x="1971" y="2398"/>
                  <a:ext cx="482" cy="334"/>
                </a:xfrm>
                <a:custGeom>
                  <a:avLst/>
                  <a:gdLst>
                    <a:gd name="T0" fmla="*/ 0 w 482"/>
                    <a:gd name="T1" fmla="*/ 334 h 334"/>
                    <a:gd name="T2" fmla="*/ 346 w 482"/>
                    <a:gd name="T3" fmla="*/ 215 h 334"/>
                    <a:gd name="T4" fmla="*/ 482 w 482"/>
                    <a:gd name="T5" fmla="*/ 0 h 334"/>
                    <a:gd name="T6" fmla="*/ 376 w 482"/>
                    <a:gd name="T7" fmla="*/ 64 h 334"/>
                    <a:gd name="T8" fmla="*/ 352 w 482"/>
                    <a:gd name="T9" fmla="*/ 87 h 334"/>
                    <a:gd name="T10" fmla="*/ 352 w 482"/>
                    <a:gd name="T11" fmla="*/ 63 h 334"/>
                    <a:gd name="T12" fmla="*/ 231 w 482"/>
                    <a:gd name="T13" fmla="*/ 154 h 334"/>
                    <a:gd name="T14" fmla="*/ 239 w 482"/>
                    <a:gd name="T15" fmla="*/ 128 h 334"/>
                    <a:gd name="T16" fmla="*/ 108 w 482"/>
                    <a:gd name="T17" fmla="*/ 210 h 334"/>
                    <a:gd name="T18" fmla="*/ 0 w 482"/>
                    <a:gd name="T19" fmla="*/ 334 h 3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2"/>
                    <a:gd name="T31" fmla="*/ 0 h 334"/>
                    <a:gd name="T32" fmla="*/ 482 w 482"/>
                    <a:gd name="T33" fmla="*/ 334 h 3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2" h="334">
                      <a:moveTo>
                        <a:pt x="0" y="334"/>
                      </a:moveTo>
                      <a:lnTo>
                        <a:pt x="346" y="215"/>
                      </a:lnTo>
                      <a:lnTo>
                        <a:pt x="482" y="0"/>
                      </a:lnTo>
                      <a:lnTo>
                        <a:pt x="376" y="64"/>
                      </a:lnTo>
                      <a:lnTo>
                        <a:pt x="352" y="87"/>
                      </a:lnTo>
                      <a:lnTo>
                        <a:pt x="352" y="63"/>
                      </a:lnTo>
                      <a:lnTo>
                        <a:pt x="231" y="154"/>
                      </a:lnTo>
                      <a:lnTo>
                        <a:pt x="239" y="128"/>
                      </a:lnTo>
                      <a:lnTo>
                        <a:pt x="108" y="210"/>
                      </a:lnTo>
                      <a:lnTo>
                        <a:pt x="0" y="334"/>
                      </a:lnTo>
                      <a:close/>
                    </a:path>
                  </a:pathLst>
                </a:custGeom>
                <a:solidFill>
                  <a:srgbClr val="FFFF00"/>
                </a:solidFill>
                <a:ln w="9525">
                  <a:noFill/>
                  <a:round/>
                  <a:headEnd/>
                  <a:tailEnd/>
                </a:ln>
              </p:spPr>
              <p:txBody>
                <a:bodyPr/>
                <a:lstStyle/>
                <a:p>
                  <a:endParaRPr lang="fr-FR"/>
                </a:p>
              </p:txBody>
            </p:sp>
          </p:grpSp>
        </p:grpSp>
        <p:sp>
          <p:nvSpPr>
            <p:cNvPr id="48144" name="Freeform 58"/>
            <p:cNvSpPr>
              <a:spLocks/>
            </p:cNvSpPr>
            <p:nvPr/>
          </p:nvSpPr>
          <p:spPr bwMode="auto">
            <a:xfrm>
              <a:off x="1844" y="2712"/>
              <a:ext cx="163" cy="146"/>
            </a:xfrm>
            <a:custGeom>
              <a:avLst/>
              <a:gdLst>
                <a:gd name="T0" fmla="*/ 144 w 163"/>
                <a:gd name="T1" fmla="*/ 0 h 146"/>
                <a:gd name="T2" fmla="*/ 134 w 163"/>
                <a:gd name="T3" fmla="*/ 11 h 146"/>
                <a:gd name="T4" fmla="*/ 123 w 163"/>
                <a:gd name="T5" fmla="*/ 28 h 146"/>
                <a:gd name="T6" fmla="*/ 119 w 163"/>
                <a:gd name="T7" fmla="*/ 41 h 146"/>
                <a:gd name="T8" fmla="*/ 115 w 163"/>
                <a:gd name="T9" fmla="*/ 57 h 146"/>
                <a:gd name="T10" fmla="*/ 115 w 163"/>
                <a:gd name="T11" fmla="*/ 73 h 146"/>
                <a:gd name="T12" fmla="*/ 119 w 163"/>
                <a:gd name="T13" fmla="*/ 88 h 146"/>
                <a:gd name="T14" fmla="*/ 126 w 163"/>
                <a:gd name="T15" fmla="*/ 101 h 146"/>
                <a:gd name="T16" fmla="*/ 138 w 163"/>
                <a:gd name="T17" fmla="*/ 112 h 146"/>
                <a:gd name="T18" fmla="*/ 151 w 163"/>
                <a:gd name="T19" fmla="*/ 120 h 146"/>
                <a:gd name="T20" fmla="*/ 163 w 163"/>
                <a:gd name="T21" fmla="*/ 129 h 146"/>
                <a:gd name="T22" fmla="*/ 40 w 163"/>
                <a:gd name="T23" fmla="*/ 146 h 146"/>
                <a:gd name="T24" fmla="*/ 27 w 163"/>
                <a:gd name="T25" fmla="*/ 140 h 146"/>
                <a:gd name="T26" fmla="*/ 16 w 163"/>
                <a:gd name="T27" fmla="*/ 132 h 146"/>
                <a:gd name="T28" fmla="*/ 8 w 163"/>
                <a:gd name="T29" fmla="*/ 122 h 146"/>
                <a:gd name="T30" fmla="*/ 4 w 163"/>
                <a:gd name="T31" fmla="*/ 113 h 146"/>
                <a:gd name="T32" fmla="*/ 0 w 163"/>
                <a:gd name="T33" fmla="*/ 102 h 146"/>
                <a:gd name="T34" fmla="*/ 0 w 163"/>
                <a:gd name="T35" fmla="*/ 88 h 146"/>
                <a:gd name="T36" fmla="*/ 4 w 163"/>
                <a:gd name="T37" fmla="*/ 76 h 146"/>
                <a:gd name="T38" fmla="*/ 7 w 163"/>
                <a:gd name="T39" fmla="*/ 64 h 146"/>
                <a:gd name="T40" fmla="*/ 11 w 163"/>
                <a:gd name="T41" fmla="*/ 55 h 146"/>
                <a:gd name="T42" fmla="*/ 18 w 163"/>
                <a:gd name="T43" fmla="*/ 45 h 146"/>
                <a:gd name="T44" fmla="*/ 24 w 163"/>
                <a:gd name="T45" fmla="*/ 41 h 146"/>
                <a:gd name="T46" fmla="*/ 144 w 163"/>
                <a:gd name="T47" fmla="*/ 0 h 14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
                <a:gd name="T73" fmla="*/ 0 h 146"/>
                <a:gd name="T74" fmla="*/ 163 w 163"/>
                <a:gd name="T75" fmla="*/ 146 h 14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 h="146">
                  <a:moveTo>
                    <a:pt x="144" y="0"/>
                  </a:moveTo>
                  <a:lnTo>
                    <a:pt x="134" y="11"/>
                  </a:lnTo>
                  <a:lnTo>
                    <a:pt x="123" y="28"/>
                  </a:lnTo>
                  <a:lnTo>
                    <a:pt x="119" y="41"/>
                  </a:lnTo>
                  <a:lnTo>
                    <a:pt x="115" y="57"/>
                  </a:lnTo>
                  <a:lnTo>
                    <a:pt x="115" y="73"/>
                  </a:lnTo>
                  <a:lnTo>
                    <a:pt x="119" y="88"/>
                  </a:lnTo>
                  <a:lnTo>
                    <a:pt x="126" y="101"/>
                  </a:lnTo>
                  <a:lnTo>
                    <a:pt x="138" y="112"/>
                  </a:lnTo>
                  <a:lnTo>
                    <a:pt x="151" y="120"/>
                  </a:lnTo>
                  <a:lnTo>
                    <a:pt x="163" y="129"/>
                  </a:lnTo>
                  <a:lnTo>
                    <a:pt x="40" y="146"/>
                  </a:lnTo>
                  <a:lnTo>
                    <a:pt x="27" y="140"/>
                  </a:lnTo>
                  <a:lnTo>
                    <a:pt x="16" y="132"/>
                  </a:lnTo>
                  <a:lnTo>
                    <a:pt x="8" y="122"/>
                  </a:lnTo>
                  <a:lnTo>
                    <a:pt x="4" y="113"/>
                  </a:lnTo>
                  <a:lnTo>
                    <a:pt x="0" y="102"/>
                  </a:lnTo>
                  <a:lnTo>
                    <a:pt x="0" y="88"/>
                  </a:lnTo>
                  <a:lnTo>
                    <a:pt x="4" y="76"/>
                  </a:lnTo>
                  <a:lnTo>
                    <a:pt x="7" y="64"/>
                  </a:lnTo>
                  <a:lnTo>
                    <a:pt x="11" y="55"/>
                  </a:lnTo>
                  <a:lnTo>
                    <a:pt x="18" y="45"/>
                  </a:lnTo>
                  <a:lnTo>
                    <a:pt x="24" y="41"/>
                  </a:lnTo>
                  <a:lnTo>
                    <a:pt x="144" y="0"/>
                  </a:lnTo>
                  <a:close/>
                </a:path>
              </a:pathLst>
            </a:custGeom>
            <a:solidFill>
              <a:srgbClr val="FFFF00"/>
            </a:solidFill>
            <a:ln w="9525">
              <a:noFill/>
              <a:round/>
              <a:headEnd/>
              <a:tailEnd/>
            </a:ln>
          </p:spPr>
          <p:txBody>
            <a:bodyPr/>
            <a:lstStyle/>
            <a:p>
              <a:endParaRPr lang="fr-FR"/>
            </a:p>
          </p:txBody>
        </p:sp>
        <p:sp>
          <p:nvSpPr>
            <p:cNvPr id="48145" name="Freeform 59"/>
            <p:cNvSpPr>
              <a:spLocks/>
            </p:cNvSpPr>
            <p:nvPr/>
          </p:nvSpPr>
          <p:spPr bwMode="auto">
            <a:xfrm>
              <a:off x="1875" y="2734"/>
              <a:ext cx="68" cy="119"/>
            </a:xfrm>
            <a:custGeom>
              <a:avLst/>
              <a:gdLst>
                <a:gd name="T0" fmla="*/ 45 w 68"/>
                <a:gd name="T1" fmla="*/ 0 h 119"/>
                <a:gd name="T2" fmla="*/ 37 w 68"/>
                <a:gd name="T3" fmla="*/ 17 h 119"/>
                <a:gd name="T4" fmla="*/ 31 w 68"/>
                <a:gd name="T5" fmla="*/ 30 h 119"/>
                <a:gd name="T6" fmla="*/ 25 w 68"/>
                <a:gd name="T7" fmla="*/ 45 h 119"/>
                <a:gd name="T8" fmla="*/ 22 w 68"/>
                <a:gd name="T9" fmla="*/ 61 h 119"/>
                <a:gd name="T10" fmla="*/ 25 w 68"/>
                <a:gd name="T11" fmla="*/ 77 h 119"/>
                <a:gd name="T12" fmla="*/ 32 w 68"/>
                <a:gd name="T13" fmla="*/ 88 h 119"/>
                <a:gd name="T14" fmla="*/ 42 w 68"/>
                <a:gd name="T15" fmla="*/ 97 h 119"/>
                <a:gd name="T16" fmla="*/ 52 w 68"/>
                <a:gd name="T17" fmla="*/ 106 h 119"/>
                <a:gd name="T18" fmla="*/ 68 w 68"/>
                <a:gd name="T19" fmla="*/ 117 h 119"/>
                <a:gd name="T20" fmla="*/ 45 w 68"/>
                <a:gd name="T21" fmla="*/ 119 h 119"/>
                <a:gd name="T22" fmla="*/ 35 w 68"/>
                <a:gd name="T23" fmla="*/ 116 h 119"/>
                <a:gd name="T24" fmla="*/ 25 w 68"/>
                <a:gd name="T25" fmla="*/ 110 h 119"/>
                <a:gd name="T26" fmla="*/ 16 w 68"/>
                <a:gd name="T27" fmla="*/ 102 h 119"/>
                <a:gd name="T28" fmla="*/ 9 w 68"/>
                <a:gd name="T29" fmla="*/ 94 h 119"/>
                <a:gd name="T30" fmla="*/ 3 w 68"/>
                <a:gd name="T31" fmla="*/ 85 h 119"/>
                <a:gd name="T32" fmla="*/ 0 w 68"/>
                <a:gd name="T33" fmla="*/ 73 h 119"/>
                <a:gd name="T34" fmla="*/ 0 w 68"/>
                <a:gd name="T35" fmla="*/ 60 h 119"/>
                <a:gd name="T36" fmla="*/ 3 w 68"/>
                <a:gd name="T37" fmla="*/ 46 h 119"/>
                <a:gd name="T38" fmla="*/ 8 w 68"/>
                <a:gd name="T39" fmla="*/ 34 h 119"/>
                <a:gd name="T40" fmla="*/ 12 w 68"/>
                <a:gd name="T41" fmla="*/ 27 h 119"/>
                <a:gd name="T42" fmla="*/ 18 w 68"/>
                <a:gd name="T43" fmla="*/ 18 h 119"/>
                <a:gd name="T44" fmla="*/ 24 w 68"/>
                <a:gd name="T45" fmla="*/ 8 h 119"/>
                <a:gd name="T46" fmla="*/ 45 w 68"/>
                <a:gd name="T47" fmla="*/ 0 h 11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8"/>
                <a:gd name="T73" fmla="*/ 0 h 119"/>
                <a:gd name="T74" fmla="*/ 68 w 68"/>
                <a:gd name="T75" fmla="*/ 119 h 11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8" h="119">
                  <a:moveTo>
                    <a:pt x="45" y="0"/>
                  </a:moveTo>
                  <a:lnTo>
                    <a:pt x="37" y="17"/>
                  </a:lnTo>
                  <a:lnTo>
                    <a:pt x="31" y="30"/>
                  </a:lnTo>
                  <a:lnTo>
                    <a:pt x="25" y="45"/>
                  </a:lnTo>
                  <a:lnTo>
                    <a:pt x="22" y="61"/>
                  </a:lnTo>
                  <a:lnTo>
                    <a:pt x="25" y="77"/>
                  </a:lnTo>
                  <a:lnTo>
                    <a:pt x="32" y="88"/>
                  </a:lnTo>
                  <a:lnTo>
                    <a:pt x="42" y="97"/>
                  </a:lnTo>
                  <a:lnTo>
                    <a:pt x="52" y="106"/>
                  </a:lnTo>
                  <a:lnTo>
                    <a:pt x="68" y="117"/>
                  </a:lnTo>
                  <a:lnTo>
                    <a:pt x="45" y="119"/>
                  </a:lnTo>
                  <a:lnTo>
                    <a:pt x="35" y="116"/>
                  </a:lnTo>
                  <a:lnTo>
                    <a:pt x="25" y="110"/>
                  </a:lnTo>
                  <a:lnTo>
                    <a:pt x="16" y="102"/>
                  </a:lnTo>
                  <a:lnTo>
                    <a:pt x="9" y="94"/>
                  </a:lnTo>
                  <a:lnTo>
                    <a:pt x="3" y="85"/>
                  </a:lnTo>
                  <a:lnTo>
                    <a:pt x="0" y="73"/>
                  </a:lnTo>
                  <a:lnTo>
                    <a:pt x="0" y="60"/>
                  </a:lnTo>
                  <a:lnTo>
                    <a:pt x="3" y="46"/>
                  </a:lnTo>
                  <a:lnTo>
                    <a:pt x="8" y="34"/>
                  </a:lnTo>
                  <a:lnTo>
                    <a:pt x="12" y="27"/>
                  </a:lnTo>
                  <a:lnTo>
                    <a:pt x="18" y="18"/>
                  </a:lnTo>
                  <a:lnTo>
                    <a:pt x="24" y="8"/>
                  </a:lnTo>
                  <a:lnTo>
                    <a:pt x="45" y="0"/>
                  </a:lnTo>
                  <a:close/>
                </a:path>
              </a:pathLst>
            </a:custGeom>
            <a:solidFill>
              <a:srgbClr val="FF0000"/>
            </a:solidFill>
            <a:ln w="9525">
              <a:noFill/>
              <a:round/>
              <a:headEnd/>
              <a:tailEnd/>
            </a:ln>
          </p:spPr>
          <p:txBody>
            <a:bodyPr/>
            <a:lstStyle/>
            <a:p>
              <a:endParaRPr lang="fr-FR"/>
            </a:p>
          </p:txBody>
        </p:sp>
      </p:grpSp>
      <p:sp>
        <p:nvSpPr>
          <p:cNvPr id="17475" name="Text Box 67"/>
          <p:cNvSpPr txBox="1">
            <a:spLocks noChangeArrowheads="1"/>
          </p:cNvSpPr>
          <p:nvPr/>
        </p:nvSpPr>
        <p:spPr bwMode="auto">
          <a:xfrm>
            <a:off x="3708400" y="4797425"/>
            <a:ext cx="2159000" cy="431800"/>
          </a:xfrm>
          <a:prstGeom prst="rect">
            <a:avLst/>
          </a:prstGeom>
          <a:noFill/>
          <a:ln w="9525">
            <a:noFill/>
            <a:miter lim="800000"/>
            <a:headEnd/>
            <a:tailEnd/>
          </a:ln>
        </p:spPr>
        <p:txBody>
          <a:bodyPr/>
          <a:lstStyle/>
          <a:p>
            <a:pPr algn="ctr" eaLnBrk="0" hangingPunct="0"/>
            <a:r>
              <a:rPr kumimoji="1" lang="fr-FR" sz="2000" b="1">
                <a:latin typeface="Arial Narrow" pitchFamily="34" charset="0"/>
              </a:rPr>
              <a:t>5- OBSERVABLE</a:t>
            </a:r>
          </a:p>
        </p:txBody>
      </p:sp>
      <p:sp>
        <p:nvSpPr>
          <p:cNvPr id="48142" name="Rectangle 69"/>
          <p:cNvSpPr>
            <a:spLocks noChangeArrowheads="1"/>
          </p:cNvSpPr>
          <p:nvPr/>
        </p:nvSpPr>
        <p:spPr bwMode="auto">
          <a:xfrm>
            <a:off x="755650" y="476250"/>
            <a:ext cx="7772400" cy="647700"/>
          </a:xfrm>
          <a:prstGeom prst="rect">
            <a:avLst/>
          </a:prstGeom>
          <a:noFill/>
          <a:ln w="9525">
            <a:noFill/>
            <a:miter lim="800000"/>
            <a:headEnd/>
            <a:tailEnd/>
          </a:ln>
        </p:spPr>
        <p:txBody>
          <a:bodyPr anchor="ctr"/>
          <a:lstStyle/>
          <a:p>
            <a:pPr algn="ctr"/>
            <a:r>
              <a:rPr kumimoji="1" lang="fr-FR" sz="4000" b="1">
                <a:solidFill>
                  <a:srgbClr val="FF0000"/>
                </a:solidFill>
                <a:latin typeface="Impact" pitchFamily="34" charset="0"/>
              </a:rPr>
              <a:t>CRITERES DE QUALITE D’UN OBJECTIF</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 calcmode="lin" valueType="num">
                                      <p:cBhvr additive="base">
                                        <p:cTn id="7" dur="500" fill="hold"/>
                                        <p:tgtEl>
                                          <p:spTgt spid="17413"/>
                                        </p:tgtEl>
                                        <p:attrNameLst>
                                          <p:attrName>ppt_x</p:attrName>
                                        </p:attrNameLst>
                                      </p:cBhvr>
                                      <p:tavLst>
                                        <p:tav tm="0">
                                          <p:val>
                                            <p:strVal val="#ppt_x"/>
                                          </p:val>
                                        </p:tav>
                                        <p:tav tm="100000">
                                          <p:val>
                                            <p:strVal val="#ppt_x"/>
                                          </p:val>
                                        </p:tav>
                                      </p:tavLst>
                                    </p:anim>
                                    <p:anim calcmode="lin" valueType="num">
                                      <p:cBhvr additive="base">
                                        <p:cTn id="8" dur="500" fill="hold"/>
                                        <p:tgtEl>
                                          <p:spTgt spid="174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415"/>
                                        </p:tgtEl>
                                        <p:attrNameLst>
                                          <p:attrName>style.visibility</p:attrName>
                                        </p:attrNameLst>
                                      </p:cBhvr>
                                      <p:to>
                                        <p:strVal val="visible"/>
                                      </p:to>
                                    </p:set>
                                    <p:anim calcmode="lin" valueType="num">
                                      <p:cBhvr additive="base">
                                        <p:cTn id="19" dur="500" fill="hold"/>
                                        <p:tgtEl>
                                          <p:spTgt spid="17415"/>
                                        </p:tgtEl>
                                        <p:attrNameLst>
                                          <p:attrName>ppt_x</p:attrName>
                                        </p:attrNameLst>
                                      </p:cBhvr>
                                      <p:tavLst>
                                        <p:tav tm="0">
                                          <p:val>
                                            <p:strVal val="1+#ppt_w/2"/>
                                          </p:val>
                                        </p:tav>
                                        <p:tav tm="100000">
                                          <p:val>
                                            <p:strVal val="#ppt_x"/>
                                          </p:val>
                                        </p:tav>
                                      </p:tavLst>
                                    </p:anim>
                                    <p:anim calcmode="lin" valueType="num">
                                      <p:cBhvr additive="base">
                                        <p:cTn id="20" dur="500" fill="hold"/>
                                        <p:tgtEl>
                                          <p:spTgt spid="1741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1+#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14"/>
                                        </p:tgtEl>
                                        <p:attrNameLst>
                                          <p:attrName>style.visibility</p:attrName>
                                        </p:attrNameLst>
                                      </p:cBhvr>
                                      <p:to>
                                        <p:strVal val="visible"/>
                                      </p:to>
                                    </p:set>
                                    <p:anim calcmode="lin" valueType="num">
                                      <p:cBhvr additive="base">
                                        <p:cTn id="31" dur="500" fill="hold"/>
                                        <p:tgtEl>
                                          <p:spTgt spid="17414"/>
                                        </p:tgtEl>
                                        <p:attrNameLst>
                                          <p:attrName>ppt_x</p:attrName>
                                        </p:attrNameLst>
                                      </p:cBhvr>
                                      <p:tavLst>
                                        <p:tav tm="0">
                                          <p:val>
                                            <p:strVal val="#ppt_x"/>
                                          </p:val>
                                        </p:tav>
                                        <p:tav tm="100000">
                                          <p:val>
                                            <p:strVal val="#ppt_x"/>
                                          </p:val>
                                        </p:tav>
                                      </p:tavLst>
                                    </p:anim>
                                    <p:anim calcmode="lin" valueType="num">
                                      <p:cBhvr additive="base">
                                        <p:cTn id="32" dur="500" fill="hold"/>
                                        <p:tgtEl>
                                          <p:spTgt spid="174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1+#ppt_w/2"/>
                                          </p:val>
                                        </p:tav>
                                        <p:tav tm="100000">
                                          <p:val>
                                            <p:strVal val="#ppt_x"/>
                                          </p:val>
                                        </p:tav>
                                      </p:tavLst>
                                    </p:anim>
                                    <p:anim calcmode="lin" valueType="num">
                                      <p:cBhvr additive="base">
                                        <p:cTn id="3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7475"/>
                                        </p:tgtEl>
                                        <p:attrNameLst>
                                          <p:attrName>style.visibility</p:attrName>
                                        </p:attrNameLst>
                                      </p:cBhvr>
                                      <p:to>
                                        <p:strVal val="visible"/>
                                      </p:to>
                                    </p:set>
                                    <p:anim calcmode="lin" valueType="num">
                                      <p:cBhvr additive="base">
                                        <p:cTn id="43" dur="500" fill="hold"/>
                                        <p:tgtEl>
                                          <p:spTgt spid="17475"/>
                                        </p:tgtEl>
                                        <p:attrNameLst>
                                          <p:attrName>ppt_x</p:attrName>
                                        </p:attrNameLst>
                                      </p:cBhvr>
                                      <p:tavLst>
                                        <p:tav tm="0">
                                          <p:val>
                                            <p:strVal val="1+#ppt_w/2"/>
                                          </p:val>
                                        </p:tav>
                                        <p:tav tm="100000">
                                          <p:val>
                                            <p:strVal val="#ppt_x"/>
                                          </p:val>
                                        </p:tav>
                                      </p:tavLst>
                                    </p:anim>
                                    <p:anim calcmode="lin" valueType="num">
                                      <p:cBhvr additive="base">
                                        <p:cTn id="44" dur="500" fill="hold"/>
                                        <p:tgtEl>
                                          <p:spTgt spid="174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autoUpdateAnimBg="0"/>
      <p:bldP spid="17414" grpId="0" autoUpdateAnimBg="0"/>
      <p:bldP spid="17415" grpId="0" autoUpdateAnimBg="0"/>
      <p:bldP spid="17475"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pied de page 4"/>
          <p:cNvSpPr>
            <a:spLocks noGrp="1"/>
          </p:cNvSpPr>
          <p:nvPr>
            <p:ph type="ftr" sz="quarter" idx="11"/>
          </p:nvPr>
        </p:nvSpPr>
        <p:spPr>
          <a:xfrm>
            <a:off x="1357313" y="6245225"/>
            <a:ext cx="6357937" cy="476250"/>
          </a:xfrm>
        </p:spPr>
        <p:txBody>
          <a:bodyPr/>
          <a:lstStyle/>
          <a:p>
            <a:pPr>
              <a:defRPr/>
            </a:pPr>
            <a:endParaRPr lang="fr-FR" dirty="0"/>
          </a:p>
        </p:txBody>
      </p:sp>
      <p:sp>
        <p:nvSpPr>
          <p:cNvPr id="31" name="Espace réservé du numéro de diapositive 5"/>
          <p:cNvSpPr>
            <a:spLocks noGrp="1"/>
          </p:cNvSpPr>
          <p:nvPr>
            <p:ph type="sldNum" sz="quarter" idx="12"/>
          </p:nvPr>
        </p:nvSpPr>
        <p:spPr/>
        <p:txBody>
          <a:bodyPr/>
          <a:lstStyle/>
          <a:p>
            <a:pPr>
              <a:defRPr/>
            </a:pPr>
            <a:fld id="{0DC0C5F5-4A28-4078-9552-43EE3CF4438D}" type="slidenum">
              <a:rPr lang="fr-FR"/>
              <a:pPr>
                <a:defRPr/>
              </a:pPr>
              <a:t>32</a:t>
            </a:fld>
            <a:endParaRPr lang="fr-FR"/>
          </a:p>
        </p:txBody>
      </p:sp>
      <p:sp>
        <p:nvSpPr>
          <p:cNvPr id="48132" name="Rectangle 2"/>
          <p:cNvSpPr>
            <a:spLocks noGrp="1" noChangeArrowheads="1"/>
          </p:cNvSpPr>
          <p:nvPr>
            <p:ph type="body" idx="1"/>
          </p:nvPr>
        </p:nvSpPr>
        <p:spPr>
          <a:xfrm>
            <a:off x="468313" y="549275"/>
            <a:ext cx="8229600" cy="5759450"/>
          </a:xfrm>
        </p:spPr>
        <p:txBody>
          <a:bodyPr/>
          <a:lstStyle/>
          <a:p>
            <a:pPr marL="609600" indent="-609600" eaLnBrk="1" hangingPunct="1">
              <a:lnSpc>
                <a:spcPct val="80000"/>
              </a:lnSpc>
              <a:buFont typeface="Wingdings" pitchFamily="2" charset="2"/>
              <a:buNone/>
            </a:pPr>
            <a:endParaRPr lang="fr-FR" sz="2400" u="sng" dirty="0">
              <a:effectLst/>
              <a:latin typeface="Impact" pitchFamily="34" charset="0"/>
            </a:endParaRPr>
          </a:p>
          <a:p>
            <a:pPr marL="609600" indent="-609600" eaLnBrk="1" hangingPunct="1">
              <a:lnSpc>
                <a:spcPct val="80000"/>
              </a:lnSpc>
              <a:buFontTx/>
              <a:buNone/>
            </a:pPr>
            <a:r>
              <a:rPr lang="fr-FR" u="sng" dirty="0">
                <a:solidFill>
                  <a:schemeClr val="tx2">
                    <a:lumMod val="60000"/>
                    <a:lumOff val="40000"/>
                  </a:schemeClr>
                </a:solidFill>
                <a:effectLst/>
                <a:latin typeface="Impact" pitchFamily="34" charset="0"/>
              </a:rPr>
              <a:t>Différents types d’objectifs</a:t>
            </a:r>
          </a:p>
          <a:p>
            <a:pPr marL="609600" indent="-609600" eaLnBrk="1" hangingPunct="1">
              <a:lnSpc>
                <a:spcPct val="80000"/>
              </a:lnSpc>
              <a:buFontTx/>
              <a:buNone/>
            </a:pPr>
            <a:endParaRPr lang="fr-FR" sz="2000" dirty="0">
              <a:effectLst/>
              <a:latin typeface="Impact" pitchFamily="34" charset="0"/>
            </a:endParaRPr>
          </a:p>
          <a:p>
            <a:pPr marL="609600" indent="-609600" eaLnBrk="1" hangingPunct="1">
              <a:lnSpc>
                <a:spcPct val="80000"/>
              </a:lnSpc>
              <a:buFontTx/>
              <a:buChar char="-"/>
            </a:pPr>
            <a:r>
              <a:rPr lang="fr-FR" sz="2400" u="sng" dirty="0">
                <a:solidFill>
                  <a:srgbClr val="FF0000"/>
                </a:solidFill>
                <a:effectLst/>
                <a:latin typeface="Impact" pitchFamily="34" charset="0"/>
              </a:rPr>
              <a:t>Objectifs d’intrants</a:t>
            </a:r>
            <a:r>
              <a:rPr lang="fr-FR" sz="2400" dirty="0">
                <a:effectLst/>
                <a:latin typeface="Impact" pitchFamily="34" charset="0"/>
              </a:rPr>
              <a:t>:</a:t>
            </a:r>
            <a:r>
              <a:rPr lang="fr-FR" sz="2000" dirty="0">
                <a:effectLst/>
                <a:latin typeface="Impact" pitchFamily="34" charset="0"/>
              </a:rPr>
              <a:t>  	</a:t>
            </a:r>
            <a:r>
              <a:rPr lang="fr-FR" sz="1800" dirty="0">
                <a:effectLst/>
                <a:latin typeface="Impact" pitchFamily="34" charset="0"/>
              </a:rPr>
              <a:t>visent la mobilisation des ressources</a:t>
            </a:r>
            <a:endParaRPr lang="fr-FR" sz="2800" dirty="0">
              <a:effectLst/>
              <a:latin typeface="Impact" pitchFamily="34" charset="0"/>
            </a:endParaRPr>
          </a:p>
          <a:p>
            <a:pPr marL="990600" lvl="1" indent="-533400" eaLnBrk="1" hangingPunct="1">
              <a:lnSpc>
                <a:spcPct val="80000"/>
              </a:lnSpc>
              <a:buFontTx/>
              <a:buChar char="-"/>
            </a:pPr>
            <a:r>
              <a:rPr lang="fr-FR" sz="1600" dirty="0">
                <a:effectLst/>
                <a:latin typeface="Impact" pitchFamily="34" charset="0"/>
              </a:rPr>
              <a:t>			Exemple: construire des FS, etc.</a:t>
            </a:r>
          </a:p>
          <a:p>
            <a:pPr marL="609600" indent="-609600" eaLnBrk="1" hangingPunct="1">
              <a:lnSpc>
                <a:spcPct val="80000"/>
              </a:lnSpc>
              <a:buFontTx/>
              <a:buChar char="-"/>
            </a:pPr>
            <a:endParaRPr lang="fr-FR" sz="2000" dirty="0">
              <a:effectLst/>
              <a:latin typeface="Impact" pitchFamily="34" charset="0"/>
            </a:endParaRPr>
          </a:p>
          <a:p>
            <a:pPr marL="609600" indent="-609600" eaLnBrk="1" hangingPunct="1">
              <a:lnSpc>
                <a:spcPct val="80000"/>
              </a:lnSpc>
              <a:buFontTx/>
              <a:buChar char="-"/>
            </a:pPr>
            <a:r>
              <a:rPr lang="fr-FR" sz="2400" u="sng" dirty="0">
                <a:solidFill>
                  <a:srgbClr val="FF0000"/>
                </a:solidFill>
                <a:effectLst/>
                <a:latin typeface="Impact" pitchFamily="34" charset="0"/>
              </a:rPr>
              <a:t>Objectifs de processus</a:t>
            </a:r>
            <a:r>
              <a:rPr lang="fr-FR" sz="2400" dirty="0">
                <a:effectLst/>
                <a:latin typeface="Impact" pitchFamily="34" charset="0"/>
              </a:rPr>
              <a:t>:	 </a:t>
            </a:r>
            <a:r>
              <a:rPr lang="fr-FR" sz="1800" dirty="0">
                <a:effectLst/>
                <a:latin typeface="Impact" pitchFamily="34" charset="0"/>
              </a:rPr>
              <a:t>visent l’amélioration du fonctionnement du système. </a:t>
            </a:r>
            <a:r>
              <a:rPr lang="fr-FR" sz="1600" dirty="0">
                <a:effectLst/>
                <a:latin typeface="Impact" pitchFamily="34" charset="0"/>
              </a:rPr>
              <a:t>Exemple:  assurer la maintenance, la supervision, etc.</a:t>
            </a:r>
          </a:p>
          <a:p>
            <a:pPr marL="2209800" lvl="4" indent="-381000" eaLnBrk="1" hangingPunct="1">
              <a:lnSpc>
                <a:spcPct val="80000"/>
              </a:lnSpc>
              <a:buFontTx/>
              <a:buChar char="-"/>
            </a:pPr>
            <a:endParaRPr lang="fr-FR" sz="1050" dirty="0">
              <a:effectLst/>
              <a:latin typeface="Impact" pitchFamily="34" charset="0"/>
            </a:endParaRPr>
          </a:p>
          <a:p>
            <a:pPr marL="609600" indent="-609600" eaLnBrk="1" hangingPunct="1">
              <a:lnSpc>
                <a:spcPct val="80000"/>
              </a:lnSpc>
              <a:buFontTx/>
              <a:buChar char="-"/>
            </a:pPr>
            <a:endParaRPr lang="fr-FR" sz="2000" dirty="0">
              <a:effectLst/>
              <a:latin typeface="Impact" pitchFamily="34" charset="0"/>
            </a:endParaRPr>
          </a:p>
          <a:p>
            <a:pPr marL="609600" indent="-609600" eaLnBrk="1" hangingPunct="1">
              <a:lnSpc>
                <a:spcPct val="80000"/>
              </a:lnSpc>
              <a:buFontTx/>
              <a:buChar char="-"/>
            </a:pPr>
            <a:r>
              <a:rPr lang="fr-FR" sz="2400" u="sng" dirty="0">
                <a:solidFill>
                  <a:srgbClr val="FF0000"/>
                </a:solidFill>
                <a:effectLst/>
                <a:latin typeface="Impact" pitchFamily="34" charset="0"/>
              </a:rPr>
              <a:t>Objectifs de résultats</a:t>
            </a:r>
            <a:r>
              <a:rPr lang="fr-FR" sz="2000" dirty="0">
                <a:effectLst/>
                <a:latin typeface="Impact" pitchFamily="34" charset="0"/>
              </a:rPr>
              <a:t>: 	 </a:t>
            </a:r>
            <a:r>
              <a:rPr lang="fr-FR" sz="1400" dirty="0" err="1">
                <a:effectLst/>
                <a:latin typeface="Impact" pitchFamily="34" charset="0"/>
              </a:rPr>
              <a:t>isent</a:t>
            </a:r>
            <a:r>
              <a:rPr lang="fr-FR" sz="1400" dirty="0">
                <a:effectLst/>
                <a:latin typeface="Impact" pitchFamily="34" charset="0"/>
              </a:rPr>
              <a:t> l’amélioration de l’état de santé</a:t>
            </a:r>
            <a:endParaRPr lang="fr-FR" sz="2000" dirty="0">
              <a:effectLst/>
              <a:latin typeface="Impact" pitchFamily="34" charset="0"/>
            </a:endParaRPr>
          </a:p>
          <a:p>
            <a:pPr marL="990600" lvl="1" indent="-533400" eaLnBrk="1" hangingPunct="1">
              <a:lnSpc>
                <a:spcPct val="80000"/>
              </a:lnSpc>
              <a:buFontTx/>
              <a:buChar char="-"/>
            </a:pPr>
            <a:r>
              <a:rPr lang="fr-FR" sz="1200" dirty="0">
                <a:effectLst/>
                <a:latin typeface="Impact" pitchFamily="34" charset="0"/>
              </a:rPr>
              <a:t>			Exemple:  augmenter la couverture sanitaire, la qualité des soins, etc.</a:t>
            </a:r>
          </a:p>
          <a:p>
            <a:pPr marL="2209800" lvl="4" indent="-381000" eaLnBrk="1" hangingPunct="1">
              <a:lnSpc>
                <a:spcPct val="80000"/>
              </a:lnSpc>
              <a:buFontTx/>
              <a:buChar char="-"/>
            </a:pPr>
            <a:endParaRPr lang="fr-FR" sz="900" dirty="0">
              <a:effectLst/>
              <a:latin typeface="Impact" pitchFamily="34" charset="0"/>
            </a:endParaRPr>
          </a:p>
          <a:p>
            <a:pPr marL="609600" indent="-609600">
              <a:lnSpc>
                <a:spcPct val="80000"/>
              </a:lnSpc>
              <a:buNone/>
            </a:pPr>
            <a:r>
              <a:rPr lang="fr-FR" sz="1400" dirty="0">
                <a:latin typeface="Impact" pitchFamily="34" charset="0"/>
              </a:rPr>
              <a:t>v</a:t>
            </a:r>
            <a:endParaRPr lang="fr-FR" sz="1400" dirty="0">
              <a:effectLst/>
              <a:latin typeface="Impact" pitchFamily="34" charset="0"/>
            </a:endParaRPr>
          </a:p>
          <a:p>
            <a:pPr marL="609600" indent="-609600" eaLnBrk="1" hangingPunct="1">
              <a:lnSpc>
                <a:spcPct val="80000"/>
              </a:lnSpc>
              <a:buFontTx/>
              <a:buChar char="-"/>
            </a:pPr>
            <a:r>
              <a:rPr lang="fr-FR" sz="2400" u="sng" dirty="0">
                <a:solidFill>
                  <a:srgbClr val="FF0000"/>
                </a:solidFill>
                <a:effectLst/>
                <a:latin typeface="Impact" pitchFamily="34" charset="0"/>
              </a:rPr>
              <a:t>Objectifs d’impact</a:t>
            </a:r>
            <a:r>
              <a:rPr lang="fr-FR" sz="2400" dirty="0">
                <a:solidFill>
                  <a:srgbClr val="FF0000"/>
                </a:solidFill>
                <a:effectLst/>
                <a:latin typeface="Impact" pitchFamily="34" charset="0"/>
              </a:rPr>
              <a:t>:</a:t>
            </a:r>
            <a:r>
              <a:rPr lang="fr-FR" sz="2000" dirty="0">
                <a:solidFill>
                  <a:srgbClr val="FF0000"/>
                </a:solidFill>
                <a:effectLst/>
                <a:latin typeface="Impact" pitchFamily="34" charset="0"/>
              </a:rPr>
              <a:t> </a:t>
            </a:r>
            <a:r>
              <a:rPr lang="fr-FR" sz="2000" dirty="0">
                <a:effectLst/>
                <a:latin typeface="Impact" pitchFamily="34" charset="0"/>
              </a:rPr>
              <a:t>	 </a:t>
            </a:r>
            <a:r>
              <a:rPr lang="fr-FR" sz="1400" dirty="0">
                <a:effectLst/>
                <a:latin typeface="Impact" pitchFamily="34" charset="0"/>
              </a:rPr>
              <a:t>visent l’impact de l’action sanitaire sur les populations</a:t>
            </a:r>
          </a:p>
          <a:p>
            <a:pPr marL="990600" lvl="1" indent="-533400" eaLnBrk="1" hangingPunct="1">
              <a:lnSpc>
                <a:spcPct val="80000"/>
              </a:lnSpc>
              <a:buFontTx/>
              <a:buChar char="-"/>
            </a:pPr>
            <a:r>
              <a:rPr lang="fr-FR" sz="1200" dirty="0">
                <a:effectLst/>
                <a:latin typeface="Impact" pitchFamily="34" charset="0"/>
              </a:rPr>
              <a:t>			Exemple:  réduire la  </a:t>
            </a:r>
            <a:r>
              <a:rPr lang="fr-FR" sz="1400" dirty="0">
                <a:effectLst/>
                <a:latin typeface="Impact" pitchFamily="34" charset="0"/>
              </a:rPr>
              <a:t>mortalité, etc</a:t>
            </a:r>
            <a:r>
              <a:rPr lang="fr-FR" sz="1200" dirty="0">
                <a:effectLst/>
                <a:latin typeface="Impact" pitchFamily="34" charset="0"/>
              </a:rPr>
              <a:t>.</a:t>
            </a:r>
          </a:p>
          <a:p>
            <a:pPr marL="2209800" lvl="4" indent="-381000" eaLnBrk="1" hangingPunct="1">
              <a:lnSpc>
                <a:spcPct val="80000"/>
              </a:lnSpc>
              <a:buFontTx/>
              <a:buChar char="-"/>
            </a:pPr>
            <a:endParaRPr lang="fr-FR" sz="900" dirty="0">
              <a:effectLst/>
              <a:latin typeface="Impact" pitchFamily="34" charset="0"/>
            </a:endParaRPr>
          </a:p>
          <a:p>
            <a:pPr marL="609600" indent="-609600" eaLnBrk="1" hangingPunct="1">
              <a:lnSpc>
                <a:spcPct val="80000"/>
              </a:lnSpc>
              <a:buFontTx/>
              <a:buNone/>
            </a:pPr>
            <a:endParaRPr lang="fr-FR" sz="2400" dirty="0">
              <a:effectLst/>
              <a:latin typeface="Impact" pitchFamily="34" charset="0"/>
            </a:endParaRPr>
          </a:p>
          <a:p>
            <a:pPr marL="609600" indent="-609600" eaLnBrk="1" hangingPunct="1">
              <a:lnSpc>
                <a:spcPct val="80000"/>
              </a:lnSpc>
              <a:buFontTx/>
              <a:buNone/>
            </a:pPr>
            <a:endParaRPr lang="fr-FR" sz="2400" dirty="0">
              <a:effectLst/>
              <a:latin typeface="Impact" pitchFamily="34" charset="0"/>
            </a:endParaRPr>
          </a:p>
        </p:txBody>
      </p:sp>
      <p:graphicFrame>
        <p:nvGraphicFramePr>
          <p:cNvPr id="189503" name="Group 63"/>
          <p:cNvGraphicFramePr>
            <a:graphicFrameLocks noGrp="1"/>
          </p:cNvGraphicFramePr>
          <p:nvPr/>
        </p:nvGraphicFramePr>
        <p:xfrm>
          <a:off x="684213" y="5734050"/>
          <a:ext cx="1223962" cy="431800"/>
        </p:xfrm>
        <a:graphic>
          <a:graphicData uri="http://schemas.openxmlformats.org/drawingml/2006/table">
            <a:tbl>
              <a:tblPr/>
              <a:tblGrid>
                <a:gridCol w="1223962">
                  <a:extLst>
                    <a:ext uri="{9D8B030D-6E8A-4147-A177-3AD203B41FA5}">
                      <a16:colId xmlns:a16="http://schemas.microsoft.com/office/drawing/2014/main" val="20000"/>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dirty="0">
                          <a:ln>
                            <a:noFill/>
                          </a:ln>
                          <a:solidFill>
                            <a:schemeClr val="tx1"/>
                          </a:solidFill>
                          <a:effectLst>
                            <a:outerShdw blurRad="38100" dist="38100" dir="2700000" algn="tl">
                              <a:srgbClr val="000000"/>
                            </a:outerShdw>
                          </a:effectLst>
                          <a:latin typeface="Impact" pitchFamily="34" charset="0"/>
                        </a:rPr>
                        <a:t>INTRANTS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89512" name="Group 72"/>
          <p:cNvGraphicFramePr>
            <a:graphicFrameLocks noGrp="1"/>
          </p:cNvGraphicFramePr>
          <p:nvPr/>
        </p:nvGraphicFramePr>
        <p:xfrm>
          <a:off x="2484438" y="5661025"/>
          <a:ext cx="1295400" cy="431800"/>
        </p:xfrm>
        <a:graphic>
          <a:graphicData uri="http://schemas.openxmlformats.org/drawingml/2006/table">
            <a:tbl>
              <a:tblPr/>
              <a:tblGrid>
                <a:gridCol w="1295400">
                  <a:extLst>
                    <a:ext uri="{9D8B030D-6E8A-4147-A177-3AD203B41FA5}">
                      <a16:colId xmlns:a16="http://schemas.microsoft.com/office/drawing/2014/main" val="20000"/>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dirty="0">
                          <a:ln>
                            <a:noFill/>
                          </a:ln>
                          <a:solidFill>
                            <a:schemeClr val="tx1"/>
                          </a:solidFill>
                          <a:effectLst>
                            <a:outerShdw blurRad="38100" dist="38100" dir="2700000" algn="tl">
                              <a:srgbClr val="000000"/>
                            </a:outerShdw>
                          </a:effectLst>
                          <a:latin typeface="Impact" pitchFamily="34" charset="0"/>
                        </a:rPr>
                        <a:t>Processus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89513" name="Group 73"/>
          <p:cNvGraphicFramePr>
            <a:graphicFrameLocks noGrp="1"/>
          </p:cNvGraphicFramePr>
          <p:nvPr/>
        </p:nvGraphicFramePr>
        <p:xfrm>
          <a:off x="4643438" y="5734050"/>
          <a:ext cx="1150937" cy="358775"/>
        </p:xfrm>
        <a:graphic>
          <a:graphicData uri="http://schemas.openxmlformats.org/drawingml/2006/table">
            <a:tbl>
              <a:tblPr/>
              <a:tblGrid>
                <a:gridCol w="1150937">
                  <a:extLst>
                    <a:ext uri="{9D8B030D-6E8A-4147-A177-3AD203B41FA5}">
                      <a16:colId xmlns:a16="http://schemas.microsoft.com/office/drawing/2014/main" val="20000"/>
                    </a:ext>
                  </a:extLst>
                </a:gridCol>
              </a:tblGrid>
              <a:tr h="358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dirty="0">
                          <a:ln>
                            <a:noFill/>
                          </a:ln>
                          <a:solidFill>
                            <a:schemeClr val="tx1"/>
                          </a:solidFill>
                          <a:effectLst>
                            <a:outerShdw blurRad="38100" dist="38100" dir="2700000" algn="tl">
                              <a:srgbClr val="000000"/>
                            </a:outerShdw>
                          </a:effectLst>
                          <a:latin typeface="Impact" pitchFamily="34" charset="0"/>
                        </a:rPr>
                        <a:t>Résultat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89511" name="Group 71"/>
          <p:cNvGraphicFramePr>
            <a:graphicFrameLocks noGrp="1"/>
          </p:cNvGraphicFramePr>
          <p:nvPr/>
        </p:nvGraphicFramePr>
        <p:xfrm>
          <a:off x="6804025" y="5734050"/>
          <a:ext cx="1368425" cy="335280"/>
        </p:xfrm>
        <a:graphic>
          <a:graphicData uri="http://schemas.openxmlformats.org/drawingml/2006/table">
            <a:tbl>
              <a:tblPr/>
              <a:tblGrid>
                <a:gridCol w="1368425">
                  <a:extLst>
                    <a:ext uri="{9D8B030D-6E8A-4147-A177-3AD203B41FA5}">
                      <a16:colId xmlns:a16="http://schemas.microsoft.com/office/drawing/2014/main" val="20000"/>
                    </a:ext>
                  </a:extLst>
                </a:gridCol>
              </a:tblGrid>
              <a:tr h="2889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dirty="0">
                          <a:ln>
                            <a:noFill/>
                          </a:ln>
                          <a:solidFill>
                            <a:schemeClr val="tx1"/>
                          </a:solidFill>
                          <a:effectLst>
                            <a:outerShdw blurRad="38100" dist="38100" dir="2700000" algn="tl">
                              <a:srgbClr val="000000"/>
                            </a:outerShdw>
                          </a:effectLst>
                          <a:latin typeface="Impact" pitchFamily="34" charset="0"/>
                        </a:rPr>
                        <a:t>Impact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2253" name="Line 74"/>
          <p:cNvSpPr>
            <a:spLocks noChangeShapeType="1"/>
          </p:cNvSpPr>
          <p:nvPr/>
        </p:nvSpPr>
        <p:spPr bwMode="auto">
          <a:xfrm>
            <a:off x="2051050" y="5876925"/>
            <a:ext cx="288925" cy="0"/>
          </a:xfrm>
          <a:prstGeom prst="line">
            <a:avLst/>
          </a:prstGeom>
          <a:noFill/>
          <a:ln w="9525">
            <a:solidFill>
              <a:schemeClr val="tx1"/>
            </a:solidFill>
            <a:round/>
            <a:headEnd/>
            <a:tailEnd type="triangle" w="med" len="med"/>
          </a:ln>
        </p:spPr>
        <p:txBody>
          <a:bodyPr/>
          <a:lstStyle/>
          <a:p>
            <a:endParaRPr lang="fr-FR"/>
          </a:p>
        </p:txBody>
      </p:sp>
      <p:sp>
        <p:nvSpPr>
          <p:cNvPr id="52254" name="Line 75"/>
          <p:cNvSpPr>
            <a:spLocks noChangeShapeType="1"/>
          </p:cNvSpPr>
          <p:nvPr/>
        </p:nvSpPr>
        <p:spPr bwMode="auto">
          <a:xfrm>
            <a:off x="3995738" y="5876925"/>
            <a:ext cx="431800" cy="0"/>
          </a:xfrm>
          <a:prstGeom prst="line">
            <a:avLst/>
          </a:prstGeom>
          <a:noFill/>
          <a:ln w="9525">
            <a:solidFill>
              <a:schemeClr val="tx1"/>
            </a:solidFill>
            <a:round/>
            <a:headEnd/>
            <a:tailEnd type="triangle" w="med" len="med"/>
          </a:ln>
        </p:spPr>
        <p:txBody>
          <a:bodyPr/>
          <a:lstStyle/>
          <a:p>
            <a:endParaRPr lang="fr-FR"/>
          </a:p>
        </p:txBody>
      </p:sp>
      <p:sp>
        <p:nvSpPr>
          <p:cNvPr id="52255" name="Line 76"/>
          <p:cNvSpPr>
            <a:spLocks noChangeShapeType="1"/>
          </p:cNvSpPr>
          <p:nvPr/>
        </p:nvSpPr>
        <p:spPr bwMode="auto">
          <a:xfrm>
            <a:off x="6011863" y="5876925"/>
            <a:ext cx="647700" cy="0"/>
          </a:xfrm>
          <a:prstGeom prst="line">
            <a:avLst/>
          </a:prstGeom>
          <a:noFill/>
          <a:ln w="9525">
            <a:solidFill>
              <a:schemeClr val="tx1"/>
            </a:solidFill>
            <a:round/>
            <a:headEnd/>
            <a:tailEnd type="triangle" w="med" len="med"/>
          </a:ln>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132">
                                            <p:txEl>
                                              <p:pRg st="1" end="1"/>
                                            </p:txEl>
                                          </p:spTgt>
                                        </p:tgtEl>
                                        <p:attrNameLst>
                                          <p:attrName>style.visibility</p:attrName>
                                        </p:attrNameLst>
                                      </p:cBhvr>
                                      <p:to>
                                        <p:strVal val="visible"/>
                                      </p:to>
                                    </p:set>
                                    <p:anim calcmode="lin" valueType="num">
                                      <p:cBhvr additive="base">
                                        <p:cTn id="7" dur="500" fill="hold"/>
                                        <p:tgtEl>
                                          <p:spTgt spid="4813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13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8132">
                                            <p:txEl>
                                              <p:pRg st="3" end="3"/>
                                            </p:txEl>
                                          </p:spTgt>
                                        </p:tgtEl>
                                        <p:attrNameLst>
                                          <p:attrName>style.visibility</p:attrName>
                                        </p:attrNameLst>
                                      </p:cBhvr>
                                      <p:to>
                                        <p:strVal val="visible"/>
                                      </p:to>
                                    </p:set>
                                    <p:anim calcmode="lin" valueType="num">
                                      <p:cBhvr additive="base">
                                        <p:cTn id="13" dur="500" fill="hold"/>
                                        <p:tgtEl>
                                          <p:spTgt spid="4813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132">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8132">
                                            <p:txEl>
                                              <p:pRg st="4" end="4"/>
                                            </p:txEl>
                                          </p:spTgt>
                                        </p:tgtEl>
                                        <p:attrNameLst>
                                          <p:attrName>style.visibility</p:attrName>
                                        </p:attrNameLst>
                                      </p:cBhvr>
                                      <p:to>
                                        <p:strVal val="visible"/>
                                      </p:to>
                                    </p:set>
                                    <p:anim calcmode="lin" valueType="num">
                                      <p:cBhvr additive="base">
                                        <p:cTn id="17" dur="500" fill="hold"/>
                                        <p:tgtEl>
                                          <p:spTgt spid="4813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13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8132">
                                            <p:txEl>
                                              <p:pRg st="6" end="6"/>
                                            </p:txEl>
                                          </p:spTgt>
                                        </p:tgtEl>
                                        <p:attrNameLst>
                                          <p:attrName>style.visibility</p:attrName>
                                        </p:attrNameLst>
                                      </p:cBhvr>
                                      <p:to>
                                        <p:strVal val="visible"/>
                                      </p:to>
                                    </p:set>
                                    <p:anim calcmode="lin" valueType="num">
                                      <p:cBhvr additive="base">
                                        <p:cTn id="23" dur="500" fill="hold"/>
                                        <p:tgtEl>
                                          <p:spTgt spid="4813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13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8132">
                                            <p:txEl>
                                              <p:pRg st="9" end="9"/>
                                            </p:txEl>
                                          </p:spTgt>
                                        </p:tgtEl>
                                        <p:attrNameLst>
                                          <p:attrName>style.visibility</p:attrName>
                                        </p:attrNameLst>
                                      </p:cBhvr>
                                      <p:to>
                                        <p:strVal val="visible"/>
                                      </p:to>
                                    </p:set>
                                    <p:anim calcmode="lin" valueType="num">
                                      <p:cBhvr additive="base">
                                        <p:cTn id="29" dur="500" fill="hold"/>
                                        <p:tgtEl>
                                          <p:spTgt spid="48132">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8132">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8132">
                                            <p:txEl>
                                              <p:pRg st="10" end="10"/>
                                            </p:txEl>
                                          </p:spTgt>
                                        </p:tgtEl>
                                        <p:attrNameLst>
                                          <p:attrName>style.visibility</p:attrName>
                                        </p:attrNameLst>
                                      </p:cBhvr>
                                      <p:to>
                                        <p:strVal val="visible"/>
                                      </p:to>
                                    </p:set>
                                    <p:anim calcmode="lin" valueType="num">
                                      <p:cBhvr additive="base">
                                        <p:cTn id="33" dur="500" fill="hold"/>
                                        <p:tgtEl>
                                          <p:spTgt spid="48132">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813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8132">
                                            <p:txEl>
                                              <p:pRg st="12" end="12"/>
                                            </p:txEl>
                                          </p:spTgt>
                                        </p:tgtEl>
                                        <p:attrNameLst>
                                          <p:attrName>style.visibility</p:attrName>
                                        </p:attrNameLst>
                                      </p:cBhvr>
                                      <p:to>
                                        <p:strVal val="visible"/>
                                      </p:to>
                                    </p:set>
                                    <p:anim calcmode="lin" valueType="num">
                                      <p:cBhvr additive="base">
                                        <p:cTn id="39" dur="500" fill="hold"/>
                                        <p:tgtEl>
                                          <p:spTgt spid="4813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813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8132">
                                            <p:txEl>
                                              <p:pRg st="13" end="13"/>
                                            </p:txEl>
                                          </p:spTgt>
                                        </p:tgtEl>
                                        <p:attrNameLst>
                                          <p:attrName>style.visibility</p:attrName>
                                        </p:attrNameLst>
                                      </p:cBhvr>
                                      <p:to>
                                        <p:strVal val="visible"/>
                                      </p:to>
                                    </p:set>
                                    <p:anim calcmode="lin" valueType="num">
                                      <p:cBhvr additive="base">
                                        <p:cTn id="45" dur="500" fill="hold"/>
                                        <p:tgtEl>
                                          <p:spTgt spid="48132">
                                            <p:txEl>
                                              <p:pRg st="13" end="1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8132">
                                            <p:txEl>
                                              <p:pRg st="13" end="13"/>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8132">
                                            <p:txEl>
                                              <p:pRg st="14" end="14"/>
                                            </p:txEl>
                                          </p:spTgt>
                                        </p:tgtEl>
                                        <p:attrNameLst>
                                          <p:attrName>style.visibility</p:attrName>
                                        </p:attrNameLst>
                                      </p:cBhvr>
                                      <p:to>
                                        <p:strVal val="visible"/>
                                      </p:to>
                                    </p:set>
                                    <p:anim calcmode="lin" valueType="num">
                                      <p:cBhvr additive="base">
                                        <p:cTn id="49" dur="500" fill="hold"/>
                                        <p:tgtEl>
                                          <p:spTgt spid="48132">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813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444500" y="2708275"/>
            <a:ext cx="8520113"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4. ELABORATION DES STRATEGIES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3"/>
          <p:cNvSpPr>
            <a:spLocks noChangeArrowheads="1"/>
          </p:cNvSpPr>
          <p:nvPr/>
        </p:nvSpPr>
        <p:spPr bwMode="auto">
          <a:xfrm>
            <a:off x="684213" y="404813"/>
            <a:ext cx="7772400" cy="647700"/>
          </a:xfrm>
          <a:prstGeom prst="rect">
            <a:avLst/>
          </a:prstGeom>
          <a:noFill/>
          <a:ln w="9525">
            <a:noFill/>
            <a:miter lim="800000"/>
            <a:headEnd/>
            <a:tailEnd/>
          </a:ln>
        </p:spPr>
        <p:txBody>
          <a:bodyPr anchor="ctr"/>
          <a:lstStyle/>
          <a:p>
            <a:pPr algn="ctr"/>
            <a:r>
              <a:rPr lang="fr-FR" sz="3200">
                <a:solidFill>
                  <a:srgbClr val="FF0000"/>
                </a:solidFill>
                <a:latin typeface="Impact" pitchFamily="34" charset="0"/>
              </a:rPr>
              <a:t>DEFINITION D’UNE STRATEGIE</a:t>
            </a:r>
          </a:p>
        </p:txBody>
      </p:sp>
      <p:sp>
        <p:nvSpPr>
          <p:cNvPr id="55299" name="Rectangle 64"/>
          <p:cNvSpPr>
            <a:spLocks noChangeArrowheads="1"/>
          </p:cNvSpPr>
          <p:nvPr/>
        </p:nvSpPr>
        <p:spPr bwMode="auto">
          <a:xfrm>
            <a:off x="684213" y="1341438"/>
            <a:ext cx="7772400" cy="1008062"/>
          </a:xfrm>
          <a:prstGeom prst="rect">
            <a:avLst/>
          </a:prstGeom>
          <a:noFill/>
          <a:ln w="9525">
            <a:noFill/>
            <a:miter lim="800000"/>
            <a:headEnd/>
            <a:tailEnd/>
          </a:ln>
        </p:spPr>
        <p:txBody>
          <a:bodyPr anchor="ctr"/>
          <a:lstStyle/>
          <a:p>
            <a:pPr algn="ctr"/>
            <a:r>
              <a:rPr lang="fr-FR" sz="3200">
                <a:latin typeface="Impact" pitchFamily="34" charset="0"/>
              </a:rPr>
              <a:t>UN ENSEMBLE D’ACTIONS COORDONNEES, DE MANŒUVRES, EN VUE D’UNE VICTOIRE</a:t>
            </a:r>
          </a:p>
        </p:txBody>
      </p:sp>
      <p:sp>
        <p:nvSpPr>
          <p:cNvPr id="187457" name="Rectangle 65"/>
          <p:cNvSpPr>
            <a:spLocks noChangeArrowheads="1"/>
          </p:cNvSpPr>
          <p:nvPr/>
        </p:nvSpPr>
        <p:spPr bwMode="auto">
          <a:xfrm>
            <a:off x="684213" y="3644900"/>
            <a:ext cx="7772400" cy="1512888"/>
          </a:xfrm>
          <a:prstGeom prst="rect">
            <a:avLst/>
          </a:prstGeom>
          <a:noFill/>
          <a:ln w="9525">
            <a:noFill/>
            <a:miter lim="800000"/>
            <a:headEnd/>
            <a:tailEnd/>
          </a:ln>
          <a:effectLst/>
        </p:spPr>
        <p:txBody>
          <a:bodyPr anchor="ctr"/>
          <a:lstStyle/>
          <a:p>
            <a:pPr algn="ctr">
              <a:defRPr/>
            </a:pPr>
            <a:r>
              <a:rPr lang="fr-FR" sz="2000" dirty="0">
                <a:latin typeface="Impact" pitchFamily="34" charset="0"/>
              </a:rPr>
              <a:t>Groupe de techniques connexes organisées, en santé publique, en médecine et dans des domaines para sanitaires, pour atteindre des objectifs déterminés</a:t>
            </a:r>
            <a:r>
              <a:rPr lang="fr-FR" sz="2000" b="1" dirty="0">
                <a:latin typeface="Impact" pitchFamily="34" charset="0"/>
              </a:rPr>
              <a:t>.</a:t>
            </a:r>
            <a:br>
              <a:rPr lang="fr-FR" sz="2000" b="1" dirty="0">
                <a:latin typeface="Impact" pitchFamily="34" charset="0"/>
              </a:rPr>
            </a:br>
            <a:endParaRPr lang="fr-FR" sz="2000" b="1" dirty="0">
              <a:latin typeface="Impact" pitchFamily="34" charset="0"/>
            </a:endParaRPr>
          </a:p>
        </p:txBody>
      </p:sp>
      <p:sp>
        <p:nvSpPr>
          <p:cNvPr id="187460" name="Rectangle 68"/>
          <p:cNvSpPr>
            <a:spLocks noChangeArrowheads="1"/>
          </p:cNvSpPr>
          <p:nvPr/>
        </p:nvSpPr>
        <p:spPr bwMode="auto">
          <a:xfrm>
            <a:off x="827088" y="2708275"/>
            <a:ext cx="7273925" cy="646113"/>
          </a:xfrm>
          <a:prstGeom prst="rect">
            <a:avLst/>
          </a:prstGeom>
          <a:solidFill>
            <a:srgbClr val="FFFF99"/>
          </a:solidFill>
          <a:ln w="9525">
            <a:noFill/>
            <a:miter lim="800000"/>
            <a:headEnd/>
            <a:tailEnd/>
          </a:ln>
          <a:effectLst/>
          <a:scene3d>
            <a:camera prst="legacyPerspectiveBottomLeft"/>
            <a:lightRig rig="legacyFlat3" dir="t"/>
          </a:scene3d>
          <a:sp3d extrusionH="887400" prstMaterial="legacyMatte">
            <a:bevelT w="13500" h="13500" prst="angle"/>
            <a:bevelB w="13500" h="13500" prst="angle"/>
            <a:extrusionClr>
              <a:srgbClr val="FFFF99"/>
            </a:extrusionClr>
          </a:sp3d>
        </p:spPr>
        <p:txBody>
          <a:bodyPr anchor="ctr">
            <a:flatTx/>
          </a:bodyPr>
          <a:lstStyle/>
          <a:p>
            <a:pPr algn="ctr">
              <a:defRPr/>
            </a:pPr>
            <a:r>
              <a:rPr lang="fr-FR" sz="2800" b="1">
                <a:solidFill>
                  <a:schemeClr val="bg1"/>
                </a:solidFill>
                <a:effectLst>
                  <a:outerShdw blurRad="38100" dist="38100" dir="2700000" algn="tl">
                    <a:srgbClr val="000000"/>
                  </a:outerShdw>
                </a:effectLst>
                <a:latin typeface="Tahoma" pitchFamily="34" charset="0"/>
              </a:rPr>
              <a:t>Stratégie sanitaire (OMS)</a:t>
            </a:r>
          </a:p>
        </p:txBody>
      </p:sp>
      <p:sp>
        <p:nvSpPr>
          <p:cNvPr id="187461" name="Rectangle 69"/>
          <p:cNvSpPr>
            <a:spLocks noChangeArrowheads="1"/>
          </p:cNvSpPr>
          <p:nvPr/>
        </p:nvSpPr>
        <p:spPr bwMode="auto">
          <a:xfrm>
            <a:off x="684213" y="4868863"/>
            <a:ext cx="7772400" cy="1512887"/>
          </a:xfrm>
          <a:prstGeom prst="rect">
            <a:avLst/>
          </a:prstGeom>
          <a:noFill/>
          <a:ln w="9525">
            <a:noFill/>
            <a:miter lim="800000"/>
            <a:headEnd/>
            <a:tailEnd/>
          </a:ln>
          <a:effectLst/>
        </p:spPr>
        <p:txBody>
          <a:bodyPr anchor="ctr"/>
          <a:lstStyle/>
          <a:p>
            <a:pPr>
              <a:defRPr/>
            </a:pPr>
            <a:r>
              <a:rPr lang="fr-FR" sz="2000" dirty="0">
                <a:latin typeface="Impact" pitchFamily="34" charset="0"/>
              </a:rPr>
              <a:t>UNE STRATEGIE S’EXPRIME PAR UN SUBSTANTIF</a:t>
            </a:r>
            <a:br>
              <a:rPr lang="fr-FR" sz="2000" b="1" dirty="0">
                <a:latin typeface="Impact" pitchFamily="34" charset="0"/>
              </a:rPr>
            </a:br>
            <a:r>
              <a:rPr lang="fr-FR" sz="2000" b="1" dirty="0">
                <a:effectLst>
                  <a:outerShdw blurRad="38100" dist="38100" dir="2700000" algn="tl">
                    <a:srgbClr val="000000"/>
                  </a:outerShdw>
                </a:effectLst>
                <a:latin typeface="Impact" pitchFamily="34" charset="0"/>
              </a:rPr>
              <a:t>	</a:t>
            </a:r>
            <a:r>
              <a:rPr lang="fr-FR" sz="2400" dirty="0">
                <a:latin typeface="Impact" pitchFamily="34" charset="0"/>
              </a:rPr>
              <a:t>PROMOTION DE LA SANTE</a:t>
            </a:r>
            <a:br>
              <a:rPr lang="fr-FR" sz="2400" dirty="0">
                <a:latin typeface="Impact" pitchFamily="34" charset="0"/>
              </a:rPr>
            </a:br>
            <a:r>
              <a:rPr lang="fr-FR" sz="2400" dirty="0">
                <a:latin typeface="Impact" pitchFamily="34" charset="0"/>
              </a:rPr>
              <a:t>	TRAITEMENT DES CAS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fade">
                                      <p:cBhvr>
                                        <p:cTn id="7" dur="20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7457">
                                            <p:txEl>
                                              <p:pRg st="0" end="0"/>
                                            </p:txEl>
                                          </p:spTgt>
                                        </p:tgtEl>
                                        <p:attrNameLst>
                                          <p:attrName>style.visibility</p:attrName>
                                        </p:attrNameLst>
                                      </p:cBhvr>
                                      <p:to>
                                        <p:strVal val="visible"/>
                                      </p:to>
                                    </p:set>
                                    <p:animEffect transition="in" filter="fade">
                                      <p:cBhvr>
                                        <p:cTn id="12" dur="2000"/>
                                        <p:tgtEl>
                                          <p:spTgt spid="18745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allAtOnce"/>
      <p:bldP spid="18745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444500" y="2708275"/>
            <a:ext cx="8520113"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5. DETERMINATION DES ACTIVITES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a:xfrm>
            <a:off x="1071563" y="6245225"/>
            <a:ext cx="6643687" cy="476250"/>
          </a:xfrm>
        </p:spPr>
        <p:txBody>
          <a:bodyPr/>
          <a:lstStyle/>
          <a:p>
            <a:pPr>
              <a:defRPr/>
            </a:pPr>
            <a:endParaRPr lang="fr-FR" dirty="0"/>
          </a:p>
        </p:txBody>
      </p:sp>
      <p:sp>
        <p:nvSpPr>
          <p:cNvPr id="5" name="Espace réservé du numéro de diapositive 5"/>
          <p:cNvSpPr>
            <a:spLocks noGrp="1"/>
          </p:cNvSpPr>
          <p:nvPr>
            <p:ph type="sldNum" sz="quarter" idx="12"/>
          </p:nvPr>
        </p:nvSpPr>
        <p:spPr/>
        <p:txBody>
          <a:bodyPr/>
          <a:lstStyle/>
          <a:p>
            <a:pPr>
              <a:defRPr/>
            </a:pPr>
            <a:fld id="{FB37D377-9431-4A79-A9E0-583C2672703E}" type="slidenum">
              <a:rPr lang="fr-FR"/>
              <a:pPr>
                <a:defRPr/>
              </a:pPr>
              <a:t>36</a:t>
            </a:fld>
            <a:endParaRPr lang="fr-FR"/>
          </a:p>
        </p:txBody>
      </p:sp>
      <p:sp>
        <p:nvSpPr>
          <p:cNvPr id="196610" name="Rectangle 2"/>
          <p:cNvSpPr>
            <a:spLocks noGrp="1" noChangeArrowheads="1"/>
          </p:cNvSpPr>
          <p:nvPr>
            <p:ph type="body" idx="1"/>
          </p:nvPr>
        </p:nvSpPr>
        <p:spPr>
          <a:xfrm>
            <a:off x="468313" y="1341438"/>
            <a:ext cx="8229600" cy="4967287"/>
          </a:xfrm>
        </p:spPr>
        <p:txBody>
          <a:bodyPr/>
          <a:lstStyle/>
          <a:p>
            <a:pPr marL="609600" indent="-609600" algn="just">
              <a:lnSpc>
                <a:spcPct val="80000"/>
              </a:lnSpc>
              <a:buFont typeface="Wingdings" pitchFamily="2" charset="2"/>
              <a:buNone/>
              <a:defRPr/>
            </a:pPr>
            <a:r>
              <a:rPr lang="fr-FR" sz="4000" u="sng" dirty="0">
                <a:effectLst/>
                <a:latin typeface="Impact" pitchFamily="34" charset="0"/>
              </a:rPr>
              <a:t>Définition</a:t>
            </a:r>
            <a:r>
              <a:rPr lang="fr-FR" sz="4000" dirty="0">
                <a:effectLst/>
                <a:latin typeface="Impact" pitchFamily="34" charset="0"/>
              </a:rPr>
              <a:t> :</a:t>
            </a:r>
            <a:r>
              <a:rPr lang="fr-FR" sz="3600" dirty="0">
                <a:effectLst/>
                <a:latin typeface="Impact" pitchFamily="34" charset="0"/>
              </a:rPr>
              <a:t> </a:t>
            </a:r>
          </a:p>
          <a:p>
            <a:pPr marL="609600" indent="-609600">
              <a:lnSpc>
                <a:spcPct val="80000"/>
              </a:lnSpc>
              <a:spcBef>
                <a:spcPct val="0"/>
              </a:spcBef>
              <a:buFont typeface="Wingdings" pitchFamily="2" charset="2"/>
              <a:buNone/>
              <a:defRPr/>
            </a:pPr>
            <a:endParaRPr lang="fr-FR" sz="2400" b="1" dirty="0"/>
          </a:p>
          <a:p>
            <a:pPr marL="609600" indent="-609600">
              <a:lnSpc>
                <a:spcPct val="80000"/>
              </a:lnSpc>
              <a:spcBef>
                <a:spcPct val="0"/>
              </a:spcBef>
              <a:buFont typeface="Wingdings" pitchFamily="2" charset="2"/>
              <a:buNone/>
              <a:defRPr/>
            </a:pPr>
            <a:r>
              <a:rPr lang="fr-FR" sz="2400" b="1" dirty="0"/>
              <a:t>Effort ou action organisée en vue d’éliminer ou de modifier la (ou les) cause (s) qui affecte(nt) le niveau de santé d’une communauté</a:t>
            </a:r>
          </a:p>
          <a:p>
            <a:pPr marL="609600" indent="-609600">
              <a:lnSpc>
                <a:spcPct val="80000"/>
              </a:lnSpc>
              <a:spcBef>
                <a:spcPct val="0"/>
              </a:spcBef>
              <a:buFont typeface="Wingdings" pitchFamily="2" charset="2"/>
              <a:buNone/>
              <a:defRPr/>
            </a:pPr>
            <a:endParaRPr lang="fr-FR" sz="2800" dirty="0">
              <a:effectLst/>
              <a:latin typeface="Impact" pitchFamily="34" charset="0"/>
            </a:endParaRPr>
          </a:p>
          <a:p>
            <a:pPr marL="609600" indent="-609600" algn="just">
              <a:lnSpc>
                <a:spcPct val="80000"/>
              </a:lnSpc>
              <a:buFont typeface="Wingdings" pitchFamily="2" charset="2"/>
              <a:buNone/>
              <a:defRPr/>
            </a:pPr>
            <a:r>
              <a:rPr lang="fr-FR" sz="4000" u="sng" dirty="0">
                <a:effectLst/>
                <a:latin typeface="Impact" pitchFamily="34" charset="0"/>
              </a:rPr>
              <a:t>spécification</a:t>
            </a:r>
            <a:r>
              <a:rPr lang="fr-FR" sz="4000" dirty="0">
                <a:effectLst/>
                <a:latin typeface="Impact" pitchFamily="34" charset="0"/>
              </a:rPr>
              <a:t> :</a:t>
            </a:r>
            <a:r>
              <a:rPr lang="fr-FR" sz="3600" dirty="0">
                <a:effectLst/>
                <a:latin typeface="Impact" pitchFamily="34" charset="0"/>
              </a:rPr>
              <a:t> </a:t>
            </a:r>
          </a:p>
          <a:p>
            <a:pPr marL="609600" indent="-609600" algn="just">
              <a:lnSpc>
                <a:spcPct val="80000"/>
              </a:lnSpc>
              <a:buFont typeface="Wingdings" pitchFamily="2" charset="2"/>
              <a:buNone/>
              <a:defRPr/>
            </a:pPr>
            <a:endParaRPr lang="fr-FR" sz="2000" dirty="0">
              <a:effectLst/>
              <a:latin typeface="Impact" pitchFamily="34" charset="0"/>
            </a:endParaRPr>
          </a:p>
          <a:p>
            <a:pPr marL="1074738" lvl="1" indent="-533400" algn="just">
              <a:lnSpc>
                <a:spcPct val="80000"/>
              </a:lnSpc>
              <a:buFontTx/>
              <a:buAutoNum type="arabicPeriod"/>
              <a:defRPr/>
            </a:pPr>
            <a:r>
              <a:rPr lang="fr-FR" sz="2400" b="1" dirty="0"/>
              <a:t>Ce qui doit être fait</a:t>
            </a:r>
          </a:p>
          <a:p>
            <a:pPr marL="1074738" lvl="1" indent="-533400" algn="just">
              <a:lnSpc>
                <a:spcPct val="80000"/>
              </a:lnSpc>
              <a:buFontTx/>
              <a:buAutoNum type="arabicPeriod"/>
              <a:defRPr/>
            </a:pPr>
            <a:r>
              <a:rPr lang="fr-FR" sz="2400" b="1" dirty="0"/>
              <a:t>Par qui ? </a:t>
            </a:r>
          </a:p>
          <a:p>
            <a:pPr marL="1074738" lvl="1" indent="-533400" algn="just">
              <a:lnSpc>
                <a:spcPct val="80000"/>
              </a:lnSpc>
              <a:buFontTx/>
              <a:buAutoNum type="arabicPeriod"/>
              <a:defRPr/>
            </a:pPr>
            <a:r>
              <a:rPr lang="fr-FR" sz="2400" b="1" dirty="0"/>
              <a:t>Quand ? </a:t>
            </a:r>
          </a:p>
          <a:p>
            <a:pPr marL="1074738" lvl="1" indent="-533400" algn="just">
              <a:lnSpc>
                <a:spcPct val="80000"/>
              </a:lnSpc>
              <a:buFontTx/>
              <a:buAutoNum type="arabicPeriod"/>
              <a:defRPr/>
            </a:pPr>
            <a:r>
              <a:rPr lang="fr-FR" sz="2400" b="1" dirty="0"/>
              <a:t>Où?</a:t>
            </a:r>
          </a:p>
          <a:p>
            <a:pPr marL="1074738" lvl="1" indent="-533400" algn="just">
              <a:lnSpc>
                <a:spcPct val="80000"/>
              </a:lnSpc>
              <a:buFontTx/>
              <a:buAutoNum type="arabicPeriod"/>
              <a:defRPr/>
            </a:pPr>
            <a:r>
              <a:rPr lang="fr-FR" sz="2400" b="1" dirty="0"/>
              <a:t>Comment ? </a:t>
            </a:r>
          </a:p>
        </p:txBody>
      </p:sp>
      <p:sp>
        <p:nvSpPr>
          <p:cNvPr id="64517" name="Rectangle 3"/>
          <p:cNvSpPr>
            <a:spLocks noChangeArrowheads="1"/>
          </p:cNvSpPr>
          <p:nvPr/>
        </p:nvSpPr>
        <p:spPr bwMode="auto">
          <a:xfrm>
            <a:off x="428625" y="285750"/>
            <a:ext cx="7772400" cy="647700"/>
          </a:xfrm>
          <a:prstGeom prst="rect">
            <a:avLst/>
          </a:prstGeom>
          <a:noFill/>
          <a:ln w="9525">
            <a:noFill/>
            <a:miter lim="800000"/>
            <a:headEnd/>
            <a:tailEnd/>
          </a:ln>
        </p:spPr>
        <p:txBody>
          <a:bodyPr anchor="ctr"/>
          <a:lstStyle/>
          <a:p>
            <a:pPr algn="ctr"/>
            <a:r>
              <a:rPr lang="fr-FR" sz="3200">
                <a:solidFill>
                  <a:srgbClr val="FF0000"/>
                </a:solidFill>
                <a:latin typeface="Impact" pitchFamily="34" charset="0"/>
              </a:rPr>
              <a:t>DEFINITION ET SPECIFICATION DES ACTIVITES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6610">
                                            <p:txEl>
                                              <p:pRg st="0" end="0"/>
                                            </p:txEl>
                                          </p:spTgt>
                                        </p:tgtEl>
                                        <p:attrNameLst>
                                          <p:attrName>style.visibility</p:attrName>
                                        </p:attrNameLst>
                                      </p:cBhvr>
                                      <p:to>
                                        <p:strVal val="visible"/>
                                      </p:to>
                                    </p:set>
                                    <p:animEffect transition="in" filter="fade">
                                      <p:cBhvr>
                                        <p:cTn id="7" dur="2000"/>
                                        <p:tgtEl>
                                          <p:spTgt spid="1966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6610">
                                            <p:txEl>
                                              <p:pRg st="2" end="2"/>
                                            </p:txEl>
                                          </p:spTgt>
                                        </p:tgtEl>
                                        <p:attrNameLst>
                                          <p:attrName>style.visibility</p:attrName>
                                        </p:attrNameLst>
                                      </p:cBhvr>
                                      <p:to>
                                        <p:strVal val="visible"/>
                                      </p:to>
                                    </p:set>
                                    <p:animEffect transition="in" filter="fade">
                                      <p:cBhvr>
                                        <p:cTn id="12" dur="2000"/>
                                        <p:tgtEl>
                                          <p:spTgt spid="1966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6610">
                                            <p:txEl>
                                              <p:pRg st="4" end="4"/>
                                            </p:txEl>
                                          </p:spTgt>
                                        </p:tgtEl>
                                        <p:attrNameLst>
                                          <p:attrName>style.visibility</p:attrName>
                                        </p:attrNameLst>
                                      </p:cBhvr>
                                      <p:to>
                                        <p:strVal val="visible"/>
                                      </p:to>
                                    </p:set>
                                    <p:animEffect transition="in" filter="fade">
                                      <p:cBhvr>
                                        <p:cTn id="17" dur="2000"/>
                                        <p:tgtEl>
                                          <p:spTgt spid="196610">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96610">
                                            <p:txEl>
                                              <p:pRg st="6" end="6"/>
                                            </p:txEl>
                                          </p:spTgt>
                                        </p:tgtEl>
                                        <p:attrNameLst>
                                          <p:attrName>style.visibility</p:attrName>
                                        </p:attrNameLst>
                                      </p:cBhvr>
                                      <p:to>
                                        <p:strVal val="visible"/>
                                      </p:to>
                                    </p:set>
                                    <p:animEffect transition="in" filter="fade">
                                      <p:cBhvr>
                                        <p:cTn id="20" dur="2000"/>
                                        <p:tgtEl>
                                          <p:spTgt spid="196610">
                                            <p:txEl>
                                              <p:pRg st="6" end="6"/>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96610">
                                            <p:txEl>
                                              <p:pRg st="7" end="7"/>
                                            </p:txEl>
                                          </p:spTgt>
                                        </p:tgtEl>
                                        <p:attrNameLst>
                                          <p:attrName>style.visibility</p:attrName>
                                        </p:attrNameLst>
                                      </p:cBhvr>
                                      <p:to>
                                        <p:strVal val="visible"/>
                                      </p:to>
                                    </p:set>
                                    <p:animEffect transition="in" filter="fade">
                                      <p:cBhvr>
                                        <p:cTn id="23" dur="2000"/>
                                        <p:tgtEl>
                                          <p:spTgt spid="196610">
                                            <p:txEl>
                                              <p:pRg st="7" end="7"/>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96610">
                                            <p:txEl>
                                              <p:pRg st="8" end="8"/>
                                            </p:txEl>
                                          </p:spTgt>
                                        </p:tgtEl>
                                        <p:attrNameLst>
                                          <p:attrName>style.visibility</p:attrName>
                                        </p:attrNameLst>
                                      </p:cBhvr>
                                      <p:to>
                                        <p:strVal val="visible"/>
                                      </p:to>
                                    </p:set>
                                    <p:animEffect transition="in" filter="fade">
                                      <p:cBhvr>
                                        <p:cTn id="26" dur="2000"/>
                                        <p:tgtEl>
                                          <p:spTgt spid="196610">
                                            <p:txEl>
                                              <p:pRg st="8" end="8"/>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96610">
                                            <p:txEl>
                                              <p:pRg st="9" end="9"/>
                                            </p:txEl>
                                          </p:spTgt>
                                        </p:tgtEl>
                                        <p:attrNameLst>
                                          <p:attrName>style.visibility</p:attrName>
                                        </p:attrNameLst>
                                      </p:cBhvr>
                                      <p:to>
                                        <p:strVal val="visible"/>
                                      </p:to>
                                    </p:set>
                                    <p:animEffect transition="in" filter="fade">
                                      <p:cBhvr>
                                        <p:cTn id="29" dur="2000"/>
                                        <p:tgtEl>
                                          <p:spTgt spid="196610">
                                            <p:txEl>
                                              <p:pRg st="9" end="9"/>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96610">
                                            <p:txEl>
                                              <p:pRg st="10" end="10"/>
                                            </p:txEl>
                                          </p:spTgt>
                                        </p:tgtEl>
                                        <p:attrNameLst>
                                          <p:attrName>style.visibility</p:attrName>
                                        </p:attrNameLst>
                                      </p:cBhvr>
                                      <p:to>
                                        <p:strVal val="visible"/>
                                      </p:to>
                                    </p:set>
                                    <p:animEffect transition="in" filter="fade">
                                      <p:cBhvr>
                                        <p:cTn id="32" dur="2000"/>
                                        <p:tgtEl>
                                          <p:spTgt spid="1966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744503C5-A5BD-4435-B838-70EFF435C83A}" type="slidenum">
              <a:rPr lang="fr-FR"/>
              <a:pPr>
                <a:defRPr/>
              </a:pPr>
              <a:t>37</a:t>
            </a:fld>
            <a:endParaRPr lang="fr-FR"/>
          </a:p>
        </p:txBody>
      </p:sp>
      <p:sp>
        <p:nvSpPr>
          <p:cNvPr id="60419" name="Rectangle 3"/>
          <p:cNvSpPr>
            <a:spLocks noGrp="1" noChangeArrowheads="1"/>
          </p:cNvSpPr>
          <p:nvPr>
            <p:ph type="body" idx="1"/>
          </p:nvPr>
        </p:nvSpPr>
        <p:spPr>
          <a:xfrm>
            <a:off x="428625" y="1500188"/>
            <a:ext cx="8258175" cy="4595812"/>
          </a:xfrm>
        </p:spPr>
        <p:txBody>
          <a:bodyPr/>
          <a:lstStyle/>
          <a:p>
            <a:pPr>
              <a:lnSpc>
                <a:spcPct val="90000"/>
              </a:lnSpc>
              <a:buFont typeface="Wingdings" pitchFamily="2" charset="2"/>
              <a:buNone/>
              <a:defRPr/>
            </a:pPr>
            <a:endParaRPr lang="fr-FR" sz="4000" dirty="0">
              <a:effectLst>
                <a:outerShdw blurRad="38100" dist="38100" dir="2700000" algn="tl">
                  <a:srgbClr val="000000">
                    <a:alpha val="43137"/>
                  </a:srgbClr>
                </a:outerShdw>
              </a:effectLst>
              <a:latin typeface="Impact" pitchFamily="34" charset="0"/>
            </a:endParaRPr>
          </a:p>
          <a:p>
            <a:pPr>
              <a:lnSpc>
                <a:spcPct val="90000"/>
              </a:lnSpc>
              <a:buFont typeface="Wingdings" pitchFamily="2" charset="2"/>
              <a:buNone/>
              <a:defRPr/>
            </a:pPr>
            <a:r>
              <a:rPr lang="fr-FR" sz="2400" dirty="0">
                <a:effectLst>
                  <a:outerShdw blurRad="38100" dist="38100" dir="2700000" algn="tl">
                    <a:srgbClr val="000000">
                      <a:alpha val="43137"/>
                    </a:srgbClr>
                  </a:outerShdw>
                </a:effectLst>
              </a:rPr>
              <a:t>Les activités qui concourent à la réalisation d’un plan sont nombreuses. La manière d’articuler ces opérations entre elles pour que l’ensemble forme un tout logique constitue l’ordonnancement </a:t>
            </a:r>
            <a:r>
              <a:rPr lang="fr-FR" sz="4000" dirty="0">
                <a:effectLst>
                  <a:outerShdw blurRad="38100" dist="38100" dir="2700000" algn="tl">
                    <a:srgbClr val="000000">
                      <a:alpha val="43137"/>
                    </a:srgbClr>
                  </a:outerShdw>
                </a:effectLst>
              </a:rPr>
              <a:t>.</a:t>
            </a:r>
          </a:p>
        </p:txBody>
      </p:sp>
      <p:sp>
        <p:nvSpPr>
          <p:cNvPr id="65540" name="Rectangle 4"/>
          <p:cNvSpPr>
            <a:spLocks noChangeArrowheads="1"/>
          </p:cNvSpPr>
          <p:nvPr/>
        </p:nvSpPr>
        <p:spPr bwMode="auto">
          <a:xfrm>
            <a:off x="428625" y="549275"/>
            <a:ext cx="8247063" cy="522288"/>
          </a:xfrm>
          <a:prstGeom prst="rect">
            <a:avLst/>
          </a:prstGeom>
          <a:noFill/>
          <a:ln w="9525">
            <a:noFill/>
            <a:miter lim="800000"/>
            <a:headEnd/>
            <a:tailEnd/>
          </a:ln>
        </p:spPr>
        <p:txBody>
          <a:bodyPr anchor="ctr"/>
          <a:lstStyle/>
          <a:p>
            <a:pPr algn="ctr"/>
            <a:r>
              <a:rPr lang="fr-FR" sz="3600" dirty="0">
                <a:solidFill>
                  <a:srgbClr val="FF0000"/>
                </a:solidFill>
                <a:latin typeface="Impact" pitchFamily="34" charset="0"/>
              </a:rPr>
              <a:t>ORDONNANCEMENT DES ACTIVITES</a:t>
            </a:r>
          </a:p>
        </p:txBody>
      </p:sp>
      <p:sp>
        <p:nvSpPr>
          <p:cNvPr id="6" name="Espace réservé du pied de page 3"/>
          <p:cNvSpPr>
            <a:spLocks noGrp="1"/>
          </p:cNvSpPr>
          <p:nvPr>
            <p:ph type="ftr" sz="quarter" idx="11"/>
          </p:nvPr>
        </p:nvSpPr>
        <p:spPr>
          <a:xfrm>
            <a:off x="928688" y="6245225"/>
            <a:ext cx="7000875" cy="476250"/>
          </a:xfrm>
        </p:spPr>
        <p:txBody>
          <a:bodyPr/>
          <a:lstStyle/>
          <a:p>
            <a:pPr>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animEffect transition="in" filter="fade">
                                      <p:cBhvr>
                                        <p:cTn id="7" dur="20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0B5518EE-3B7F-4F18-A15E-1C6302F73D08}" type="slidenum">
              <a:rPr lang="fr-FR"/>
              <a:pPr>
                <a:defRPr/>
              </a:pPr>
              <a:t>38</a:t>
            </a:fld>
            <a:endParaRPr lang="fr-FR"/>
          </a:p>
        </p:txBody>
      </p:sp>
      <p:sp>
        <p:nvSpPr>
          <p:cNvPr id="302083" name="Rectangle 3"/>
          <p:cNvSpPr>
            <a:spLocks noGrp="1" noChangeArrowheads="1"/>
          </p:cNvSpPr>
          <p:nvPr>
            <p:ph type="body" idx="1"/>
          </p:nvPr>
        </p:nvSpPr>
        <p:spPr>
          <a:xfrm>
            <a:off x="692150" y="1285875"/>
            <a:ext cx="8451850" cy="4322763"/>
          </a:xfrm>
        </p:spPr>
        <p:txBody>
          <a:bodyPr>
            <a:normAutofit fontScale="92500" lnSpcReduction="10000"/>
          </a:bodyPr>
          <a:lstStyle/>
          <a:p>
            <a:pPr>
              <a:buFontTx/>
              <a:buChar char="-"/>
              <a:defRPr/>
            </a:pPr>
            <a:r>
              <a:rPr lang="fr-FR" sz="2800" u="sng" dirty="0">
                <a:solidFill>
                  <a:schemeClr val="accent1"/>
                </a:solidFill>
                <a:latin typeface="Arial Black" pitchFamily="34" charset="0"/>
              </a:rPr>
              <a:t>BUT</a:t>
            </a:r>
            <a:r>
              <a:rPr lang="fr-FR" sz="2800" dirty="0">
                <a:solidFill>
                  <a:schemeClr val="accent1"/>
                </a:solidFill>
                <a:latin typeface="Arial Black" pitchFamily="34" charset="0"/>
              </a:rPr>
              <a:t>:</a:t>
            </a:r>
          </a:p>
          <a:p>
            <a:pPr>
              <a:buFontTx/>
              <a:buChar char="-"/>
              <a:defRPr/>
            </a:pPr>
            <a:r>
              <a:rPr lang="fr-FR" sz="2800" dirty="0">
                <a:latin typeface="+mj-lt"/>
              </a:rPr>
              <a:t>Prévoir la combinaison des actions d’un plan d’action au  mieux dans le temps et pour l’utilisation efficiente des ressources.</a:t>
            </a:r>
          </a:p>
          <a:p>
            <a:pPr>
              <a:buFontTx/>
              <a:buNone/>
              <a:defRPr/>
            </a:pPr>
            <a:endParaRPr lang="fr-FR" sz="2800" dirty="0">
              <a:latin typeface="+mj-lt"/>
            </a:endParaRPr>
          </a:p>
          <a:p>
            <a:pPr>
              <a:buFontTx/>
              <a:buChar char="-"/>
              <a:defRPr/>
            </a:pPr>
            <a:r>
              <a:rPr lang="fr-FR" sz="2800" dirty="0">
                <a:latin typeface="+mj-lt"/>
              </a:rPr>
              <a:t>Assurer le suivi et le contrôle du déroulement (écoulement) des activités.</a:t>
            </a:r>
          </a:p>
          <a:p>
            <a:pPr>
              <a:buFontTx/>
              <a:buNone/>
              <a:defRPr/>
            </a:pPr>
            <a:endParaRPr lang="fr-FR" sz="2800" dirty="0">
              <a:latin typeface="+mj-lt"/>
            </a:endParaRPr>
          </a:p>
          <a:p>
            <a:pPr>
              <a:buFontTx/>
              <a:buChar char="-"/>
              <a:defRPr/>
            </a:pPr>
            <a:r>
              <a:rPr lang="fr-FR" sz="2800" dirty="0">
                <a:latin typeface="+mj-lt"/>
              </a:rPr>
              <a:t>Apprécier l’état d’avancement de l’exécution d’un plan d’action.</a:t>
            </a:r>
          </a:p>
        </p:txBody>
      </p:sp>
      <p:sp>
        <p:nvSpPr>
          <p:cNvPr id="66564" name="Rectangle 4"/>
          <p:cNvSpPr>
            <a:spLocks noChangeArrowheads="1"/>
          </p:cNvSpPr>
          <p:nvPr/>
        </p:nvSpPr>
        <p:spPr bwMode="auto">
          <a:xfrm>
            <a:off x="357188" y="357188"/>
            <a:ext cx="8318500" cy="522287"/>
          </a:xfrm>
          <a:prstGeom prst="rect">
            <a:avLst/>
          </a:prstGeom>
          <a:noFill/>
          <a:ln w="9525">
            <a:noFill/>
            <a:miter lim="800000"/>
            <a:headEnd/>
            <a:tailEnd/>
          </a:ln>
        </p:spPr>
        <p:txBody>
          <a:bodyPr anchor="ctr"/>
          <a:lstStyle/>
          <a:p>
            <a:pPr algn="ctr"/>
            <a:r>
              <a:rPr lang="fr-FR" sz="3600">
                <a:solidFill>
                  <a:srgbClr val="FF0000"/>
                </a:solidFill>
                <a:latin typeface="Impact" pitchFamily="34" charset="0"/>
              </a:rPr>
              <a:t>ORDONNANCEMENT DES ACTIVITES</a:t>
            </a:r>
          </a:p>
        </p:txBody>
      </p:sp>
      <p:sp>
        <p:nvSpPr>
          <p:cNvPr id="6" name="Espace réservé du pied de page 3"/>
          <p:cNvSpPr>
            <a:spLocks noGrp="1"/>
          </p:cNvSpPr>
          <p:nvPr>
            <p:ph type="ftr" sz="quarter" idx="11"/>
          </p:nvPr>
        </p:nvSpPr>
        <p:spPr>
          <a:xfrm>
            <a:off x="928688" y="6245225"/>
            <a:ext cx="7000875" cy="476250"/>
          </a:xfrm>
        </p:spPr>
        <p:txBody>
          <a:bodyPr/>
          <a:lstStyle/>
          <a:p>
            <a:pPr>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2083">
                                            <p:txEl>
                                              <p:pRg st="0" end="0"/>
                                            </p:txEl>
                                          </p:spTgt>
                                        </p:tgtEl>
                                        <p:attrNameLst>
                                          <p:attrName>style.visibility</p:attrName>
                                        </p:attrNameLst>
                                      </p:cBhvr>
                                      <p:to>
                                        <p:strVal val="visible"/>
                                      </p:to>
                                    </p:set>
                                    <p:animEffect transition="in" filter="fade">
                                      <p:cBhvr>
                                        <p:cTn id="7" dur="2000"/>
                                        <p:tgtEl>
                                          <p:spTgt spid="302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2083">
                                            <p:txEl>
                                              <p:pRg st="1" end="1"/>
                                            </p:txEl>
                                          </p:spTgt>
                                        </p:tgtEl>
                                        <p:attrNameLst>
                                          <p:attrName>style.visibility</p:attrName>
                                        </p:attrNameLst>
                                      </p:cBhvr>
                                      <p:to>
                                        <p:strVal val="visible"/>
                                      </p:to>
                                    </p:set>
                                    <p:animEffect transition="in" filter="fade">
                                      <p:cBhvr>
                                        <p:cTn id="12" dur="2000"/>
                                        <p:tgtEl>
                                          <p:spTgt spid="3020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2083">
                                            <p:txEl>
                                              <p:pRg st="3" end="3"/>
                                            </p:txEl>
                                          </p:spTgt>
                                        </p:tgtEl>
                                        <p:attrNameLst>
                                          <p:attrName>style.visibility</p:attrName>
                                        </p:attrNameLst>
                                      </p:cBhvr>
                                      <p:to>
                                        <p:strVal val="visible"/>
                                      </p:to>
                                    </p:set>
                                    <p:animEffect transition="in" filter="fade">
                                      <p:cBhvr>
                                        <p:cTn id="17" dur="2000"/>
                                        <p:tgtEl>
                                          <p:spTgt spid="30208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2083">
                                            <p:txEl>
                                              <p:pRg st="5" end="5"/>
                                            </p:txEl>
                                          </p:spTgt>
                                        </p:tgtEl>
                                        <p:attrNameLst>
                                          <p:attrName>style.visibility</p:attrName>
                                        </p:attrNameLst>
                                      </p:cBhvr>
                                      <p:to>
                                        <p:strVal val="visible"/>
                                      </p:to>
                                    </p:set>
                                    <p:animEffect transition="in" filter="fade">
                                      <p:cBhvr>
                                        <p:cTn id="22" dur="2000"/>
                                        <p:tgtEl>
                                          <p:spTgt spid="3020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444500" y="2708275"/>
            <a:ext cx="8520113"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6. DETERMINATION DES RESSOURCES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a:xfrm>
            <a:off x="1357313" y="6245225"/>
            <a:ext cx="6572250" cy="476250"/>
          </a:xfrm>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233D85BA-321F-4F64-97CA-7EC25452D5FA}" type="slidenum">
              <a:rPr lang="fr-FR"/>
              <a:pPr>
                <a:defRPr/>
              </a:pPr>
              <a:t>4</a:t>
            </a:fld>
            <a:endParaRPr lang="fr-FR"/>
          </a:p>
        </p:txBody>
      </p:sp>
      <p:sp>
        <p:nvSpPr>
          <p:cNvPr id="226306" name="Rectangle 2"/>
          <p:cNvSpPr>
            <a:spLocks noGrp="1" noChangeArrowheads="1"/>
          </p:cNvSpPr>
          <p:nvPr>
            <p:ph type="body" idx="1"/>
          </p:nvPr>
        </p:nvSpPr>
        <p:spPr>
          <a:xfrm>
            <a:off x="142875" y="298450"/>
            <a:ext cx="8572500" cy="4059238"/>
          </a:xfrm>
        </p:spPr>
        <p:txBody>
          <a:bodyPr/>
          <a:lstStyle/>
          <a:p>
            <a:pPr algn="just" eaLnBrk="1" hangingPunct="1">
              <a:lnSpc>
                <a:spcPct val="80000"/>
              </a:lnSpc>
              <a:buFont typeface="Wingdings" pitchFamily="2" charset="2"/>
              <a:buNone/>
              <a:defRPr/>
            </a:pPr>
            <a:endParaRPr lang="fr-FR" sz="2400" b="1" dirty="0"/>
          </a:p>
          <a:p>
            <a:pPr algn="just" eaLnBrk="1" hangingPunct="1">
              <a:lnSpc>
                <a:spcPct val="80000"/>
              </a:lnSpc>
              <a:buFont typeface="Wingdings" pitchFamily="2" charset="2"/>
              <a:buNone/>
              <a:defRPr/>
            </a:pPr>
            <a:endParaRPr lang="fr-FR" sz="2400" b="1" dirty="0"/>
          </a:p>
          <a:p>
            <a:pPr algn="just" eaLnBrk="1" hangingPunct="1">
              <a:lnSpc>
                <a:spcPct val="80000"/>
              </a:lnSpc>
              <a:defRPr/>
            </a:pPr>
            <a:endParaRPr lang="fr-FR" sz="2400" b="1" kern="1200" dirty="0"/>
          </a:p>
          <a:p>
            <a:pPr algn="just" eaLnBrk="1" hangingPunct="1">
              <a:lnSpc>
                <a:spcPct val="80000"/>
              </a:lnSpc>
              <a:defRPr/>
            </a:pPr>
            <a:endParaRPr lang="fr-FR" sz="2400" b="1" kern="1200" dirty="0"/>
          </a:p>
          <a:p>
            <a:pPr algn="just" eaLnBrk="1" hangingPunct="1">
              <a:lnSpc>
                <a:spcPct val="80000"/>
              </a:lnSpc>
              <a:defRPr/>
            </a:pPr>
            <a:endParaRPr lang="fr-FR" sz="2400" b="1" kern="1200" dirty="0">
              <a:solidFill>
                <a:srgbClr val="FFFF00"/>
              </a:solidFill>
              <a:latin typeface="+mj-lt"/>
            </a:endParaRPr>
          </a:p>
          <a:p>
            <a:pPr algn="just" eaLnBrk="1" hangingPunct="1">
              <a:lnSpc>
                <a:spcPct val="80000"/>
              </a:lnSpc>
              <a:defRPr/>
            </a:pPr>
            <a:r>
              <a:rPr lang="fr-FR" sz="2400" kern="1200" dirty="0">
                <a:solidFill>
                  <a:srgbClr val="FF0000"/>
                </a:solidFill>
                <a:effectLst>
                  <a:outerShdw blurRad="38100" dist="38100" dir="2700000" algn="tl">
                    <a:srgbClr val="000000">
                      <a:alpha val="43137"/>
                    </a:srgbClr>
                  </a:outerShdw>
                </a:effectLst>
                <a:latin typeface="+mj-lt"/>
              </a:rPr>
              <a:t>PROGRAMME</a:t>
            </a:r>
          </a:p>
          <a:p>
            <a:pPr marL="457200" lvl="1" indent="0" algn="just" eaLnBrk="1" hangingPunct="1">
              <a:lnSpc>
                <a:spcPct val="80000"/>
              </a:lnSpc>
              <a:buNone/>
              <a:defRPr/>
            </a:pPr>
            <a:r>
              <a:rPr lang="fr-FR" sz="2400" kern="1200" dirty="0">
                <a:effectLst>
                  <a:outerShdw blurRad="38100" dist="38100" dir="2700000" algn="tl">
                    <a:srgbClr val="000000">
                      <a:alpha val="43137"/>
                    </a:srgbClr>
                  </a:outerShdw>
                </a:effectLst>
                <a:latin typeface="+mj-lt"/>
              </a:rPr>
              <a:t>Un programme de santé est constitué par un ensemble de ressources réunies et mises en œuvre pour fournir à une population définie, des services organisés de façon cohérente dans le temps et dans l’espace, en vue d’atteindre des objectifs déterminés en rapport avec un problème de santé précis</a:t>
            </a:r>
            <a:r>
              <a:rPr lang="fr-FR" sz="2400" dirty="0">
                <a:effectLst>
                  <a:outerShdw blurRad="38100" dist="38100" dir="2700000" algn="tl">
                    <a:srgbClr val="000000">
                      <a:alpha val="43137"/>
                    </a:srgbClr>
                  </a:outerShdw>
                </a:effectLst>
                <a:latin typeface="+mj-lt"/>
              </a:rPr>
              <a:t>.</a:t>
            </a:r>
          </a:p>
        </p:txBody>
      </p:sp>
      <p:sp>
        <p:nvSpPr>
          <p:cNvPr id="13" name="Rectangle 12"/>
          <p:cNvSpPr/>
          <p:nvPr/>
        </p:nvSpPr>
        <p:spPr>
          <a:xfrm>
            <a:off x="357188" y="4857750"/>
            <a:ext cx="7215187" cy="2086725"/>
          </a:xfrm>
          <a:prstGeom prst="rect">
            <a:avLst/>
          </a:prstGeom>
        </p:spPr>
        <p:txBody>
          <a:bodyPr>
            <a:spAutoFit/>
          </a:bodyPr>
          <a:lstStyle/>
          <a:p>
            <a:pPr marL="342900" indent="-342900" algn="just">
              <a:lnSpc>
                <a:spcPct val="80000"/>
              </a:lnSpc>
              <a:spcBef>
                <a:spcPct val="20000"/>
              </a:spcBef>
              <a:buClr>
                <a:srgbClr val="00CCFF"/>
              </a:buClr>
              <a:buSzPct val="65000"/>
              <a:buFont typeface="Wingdings" pitchFamily="2" charset="2"/>
              <a:buChar char="n"/>
              <a:defRPr/>
            </a:pPr>
            <a:r>
              <a:rPr lang="fr-FR" sz="2400" dirty="0">
                <a:solidFill>
                  <a:srgbClr val="FF0000"/>
                </a:solidFill>
                <a:effectLst>
                  <a:outerShdw blurRad="38100" dist="38100" dir="2700000" algn="tl">
                    <a:srgbClr val="000000">
                      <a:alpha val="43137"/>
                    </a:srgbClr>
                  </a:outerShdw>
                </a:effectLst>
                <a:latin typeface="+mj-lt"/>
                <a:cs typeface="Tahoma" pitchFamily="34" charset="0"/>
              </a:rPr>
              <a:t>PROJET</a:t>
            </a:r>
          </a:p>
          <a:p>
            <a:pPr marL="800100" lvl="1" indent="-342900" algn="just">
              <a:lnSpc>
                <a:spcPct val="80000"/>
              </a:lnSpc>
              <a:spcBef>
                <a:spcPct val="20000"/>
              </a:spcBef>
              <a:buClr>
                <a:srgbClr val="00CCFF"/>
              </a:buClr>
              <a:buSzPct val="65000"/>
              <a:buFont typeface="Wingdings" pitchFamily="2" charset="2"/>
              <a:buChar char="n"/>
              <a:defRPr/>
            </a:pPr>
            <a:r>
              <a:rPr lang="fr-FR" sz="2400" dirty="0">
                <a:effectLst>
                  <a:outerShdw blurRad="38100" dist="38100" dir="2700000" algn="tl">
                    <a:srgbClr val="000000">
                      <a:alpha val="43137"/>
                    </a:srgbClr>
                  </a:outerShdw>
                </a:effectLst>
                <a:latin typeface="+mj-lt"/>
                <a:cs typeface="Tahoma" pitchFamily="34" charset="0"/>
              </a:rPr>
              <a:t>Sert à résoudre un problème donné</a:t>
            </a:r>
          </a:p>
          <a:p>
            <a:pPr marL="800100" lvl="2" indent="-342900" algn="just">
              <a:lnSpc>
                <a:spcPct val="80000"/>
              </a:lnSpc>
              <a:spcBef>
                <a:spcPct val="20000"/>
              </a:spcBef>
              <a:buClr>
                <a:srgbClr val="00CCFF"/>
              </a:buClr>
              <a:buSzPct val="65000"/>
              <a:buFont typeface="Wingdings" pitchFamily="2" charset="2"/>
              <a:buChar char="n"/>
              <a:defRPr/>
            </a:pPr>
            <a:r>
              <a:rPr lang="fr-FR" sz="2400" dirty="0">
                <a:effectLst>
                  <a:outerShdw blurRad="38100" dist="38100" dir="2700000" algn="tl">
                    <a:srgbClr val="000000">
                      <a:alpha val="43137"/>
                    </a:srgbClr>
                  </a:outerShdw>
                </a:effectLst>
                <a:latin typeface="+mj-lt"/>
                <a:cs typeface="Tahoma" pitchFamily="34" charset="0"/>
              </a:rPr>
              <a:t>Vise un objectif précis</a:t>
            </a:r>
          </a:p>
          <a:p>
            <a:pPr marL="800100" lvl="2" indent="-342900" algn="just">
              <a:lnSpc>
                <a:spcPct val="80000"/>
              </a:lnSpc>
              <a:spcBef>
                <a:spcPct val="20000"/>
              </a:spcBef>
              <a:buClr>
                <a:srgbClr val="00CCFF"/>
              </a:buClr>
              <a:buSzPct val="65000"/>
              <a:buFont typeface="Wingdings" pitchFamily="2" charset="2"/>
              <a:buChar char="n"/>
              <a:defRPr/>
            </a:pPr>
            <a:r>
              <a:rPr lang="fr-FR" sz="2400" dirty="0">
                <a:effectLst>
                  <a:outerShdw blurRad="38100" dist="38100" dir="2700000" algn="tl">
                    <a:srgbClr val="000000">
                      <a:alpha val="43137"/>
                    </a:srgbClr>
                  </a:outerShdw>
                </a:effectLst>
                <a:latin typeface="+mj-lt"/>
                <a:cs typeface="Tahoma" pitchFamily="34" charset="0"/>
              </a:rPr>
              <a:t>Plus limité dans le temps et dans l’espace </a:t>
            </a:r>
          </a:p>
          <a:p>
            <a:pPr marL="342900" indent="-342900" algn="just">
              <a:lnSpc>
                <a:spcPct val="80000"/>
              </a:lnSpc>
              <a:spcBef>
                <a:spcPct val="20000"/>
              </a:spcBef>
              <a:buClr>
                <a:srgbClr val="00CCFF"/>
              </a:buClr>
              <a:buSzPct val="65000"/>
              <a:buFont typeface="Wingdings" pitchFamily="2" charset="2"/>
              <a:buChar char="n"/>
              <a:defRPr/>
            </a:pPr>
            <a:endParaRPr lang="fr-FR" sz="2400" b="1" dirty="0">
              <a:latin typeface="+mj-lt"/>
              <a:cs typeface="Tahoma" pitchFamily="34" charset="0"/>
            </a:endParaRPr>
          </a:p>
          <a:p>
            <a:pPr marL="808038" lvl="1" algn="just">
              <a:lnSpc>
                <a:spcPct val="80000"/>
              </a:lnSpc>
              <a:buClr>
                <a:schemeClr val="bg1"/>
              </a:buClr>
              <a:buFont typeface="Wingdings" pitchFamily="2" charset="2"/>
              <a:buChar char="ü"/>
              <a:defRPr/>
            </a:pPr>
            <a:endParaRPr lang="fr-FR" sz="1800" b="1" dirty="0">
              <a:latin typeface="Tahoma" pitchFamily="34" charset="0"/>
              <a:cs typeface="Tahoma" pitchFamily="34" charset="0"/>
            </a:endParaRPr>
          </a:p>
        </p:txBody>
      </p:sp>
      <p:sp>
        <p:nvSpPr>
          <p:cNvPr id="15" name="Rectangle 14"/>
          <p:cNvSpPr txBox="1">
            <a:spLocks noChangeArrowheads="1"/>
          </p:cNvSpPr>
          <p:nvPr/>
        </p:nvSpPr>
        <p:spPr bwMode="auto">
          <a:xfrm>
            <a:off x="714375" y="333375"/>
            <a:ext cx="7910513" cy="452438"/>
          </a:xfrm>
          <a:prstGeom prst="rect">
            <a:avLst/>
          </a:prstGeom>
          <a:noFill/>
          <a:ln w="9525">
            <a:noFill/>
            <a:miter lim="800000"/>
            <a:headEnd/>
            <a:tailEnd/>
          </a:ln>
          <a:effectLst/>
        </p:spPr>
        <p:txBody>
          <a:bodyPr anchor="ctr"/>
          <a:lstStyle/>
          <a:p>
            <a:pPr algn="ctr">
              <a:defRPr/>
            </a:pPr>
            <a:endParaRPr lang="fr-FR" sz="4000" b="1" kern="0" dirty="0">
              <a:solidFill>
                <a:schemeClr val="tx2"/>
              </a:solidFill>
              <a:effectLst>
                <a:outerShdw blurRad="38100" dist="38100" dir="2700000" algn="tl">
                  <a:srgbClr val="000000"/>
                </a:outerShdw>
              </a:effectLst>
              <a:latin typeface="+mj-lt"/>
              <a:ea typeface="+mj-ea"/>
              <a:cs typeface="+mj-cs"/>
            </a:endParaRPr>
          </a:p>
        </p:txBody>
      </p:sp>
      <p:sp>
        <p:nvSpPr>
          <p:cNvPr id="9" name="Rectangle 14"/>
          <p:cNvSpPr txBox="1">
            <a:spLocks noChangeArrowheads="1"/>
          </p:cNvSpPr>
          <p:nvPr/>
        </p:nvSpPr>
        <p:spPr bwMode="auto">
          <a:xfrm>
            <a:off x="714375" y="1285875"/>
            <a:ext cx="7839075" cy="428625"/>
          </a:xfrm>
          <a:prstGeom prst="rect">
            <a:avLst/>
          </a:prstGeom>
          <a:noFill/>
          <a:ln w="9525">
            <a:noFill/>
            <a:miter lim="800000"/>
            <a:headEnd/>
            <a:tailEnd/>
          </a:ln>
          <a:effectLst/>
        </p:spPr>
        <p:txBody>
          <a:bodyPr anchor="ctr"/>
          <a:lstStyle/>
          <a:p>
            <a:pPr algn="ctr">
              <a:defRPr/>
            </a:pPr>
            <a:r>
              <a:rPr lang="fr-FR" sz="3200" b="1" kern="0" dirty="0">
                <a:solidFill>
                  <a:srgbClr val="002060"/>
                </a:solidFill>
                <a:effectLst>
                  <a:outerShdw blurRad="38100" dist="38100" dir="2700000" algn="tl">
                    <a:srgbClr val="000000"/>
                  </a:outerShdw>
                </a:effectLst>
                <a:latin typeface="+mj-lt"/>
                <a:ea typeface="+mj-ea"/>
                <a:cs typeface="+mj-cs"/>
              </a:rPr>
              <a:t>3. PLAN/PROGRAMME/PROJET</a:t>
            </a:r>
          </a:p>
        </p:txBody>
      </p:sp>
      <p:sp>
        <p:nvSpPr>
          <p:cNvPr id="8200" name="Rectangle 25"/>
          <p:cNvSpPr>
            <a:spLocks noChangeArrowheads="1"/>
          </p:cNvSpPr>
          <p:nvPr/>
        </p:nvSpPr>
        <p:spPr bwMode="auto">
          <a:xfrm>
            <a:off x="428625" y="428625"/>
            <a:ext cx="8429625" cy="642938"/>
          </a:xfrm>
          <a:prstGeom prst="rect">
            <a:avLst/>
          </a:prstGeom>
          <a:solidFill>
            <a:srgbClr val="FFFF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sp3d>
        </p:spPr>
        <p:txBody>
          <a:bodyPr wrap="none" anchor="ctr">
            <a:flatTx/>
          </a:bodyPr>
          <a:lstStyle/>
          <a:p>
            <a:pPr algn="ctr"/>
            <a:r>
              <a:rPr lang="fr-FR" sz="4000" b="1">
                <a:solidFill>
                  <a:srgbClr val="FF0000"/>
                </a:solidFill>
                <a:latin typeface="Impact" pitchFamily="34" charset="0"/>
              </a:rPr>
              <a:t>I- GENERALITES SUR LA PLANIFICATION (4)</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6306">
                                            <p:txEl>
                                              <p:pRg st="5" end="5"/>
                                            </p:txEl>
                                          </p:spTgt>
                                        </p:tgtEl>
                                        <p:attrNameLst>
                                          <p:attrName>style.visibility</p:attrName>
                                        </p:attrNameLst>
                                      </p:cBhvr>
                                      <p:to>
                                        <p:strVal val="visible"/>
                                      </p:to>
                                    </p:set>
                                    <p:animEffect transition="in" filter="fade">
                                      <p:cBhvr>
                                        <p:cTn id="7" dur="2000"/>
                                        <p:tgtEl>
                                          <p:spTgt spid="226306">
                                            <p:txEl>
                                              <p:pRg st="5" end="5"/>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6306">
                                            <p:txEl>
                                              <p:pRg st="6" end="6"/>
                                            </p:txEl>
                                          </p:spTgt>
                                        </p:tgtEl>
                                        <p:attrNameLst>
                                          <p:attrName>style.visibility</p:attrName>
                                        </p:attrNameLst>
                                      </p:cBhvr>
                                      <p:to>
                                        <p:strVal val="visible"/>
                                      </p:to>
                                    </p:set>
                                    <p:animEffect transition="in" filter="fade">
                                      <p:cBhvr>
                                        <p:cTn id="10" dur="2000"/>
                                        <p:tgtEl>
                                          <p:spTgt spid="226306">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fade">
                                      <p:cBhvr>
                                        <p:cTn id="15" dur="2000"/>
                                        <p:tgtEl>
                                          <p:spTgt spid="13">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xEl>
                                              <p:pRg st="1" end="1"/>
                                            </p:txEl>
                                          </p:spTgt>
                                        </p:tgtEl>
                                        <p:attrNameLst>
                                          <p:attrName>style.visibility</p:attrName>
                                        </p:attrNameLst>
                                      </p:cBhvr>
                                      <p:to>
                                        <p:strVal val="visible"/>
                                      </p:to>
                                    </p:set>
                                    <p:animEffect transition="in" filter="fade">
                                      <p:cBhvr>
                                        <p:cTn id="18" dur="2000"/>
                                        <p:tgtEl>
                                          <p:spTgt spid="13">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Effect transition="in" filter="fade">
                                      <p:cBhvr>
                                        <p:cTn id="21" dur="2000"/>
                                        <p:tgtEl>
                                          <p:spTgt spid="13">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xEl>
                                              <p:pRg st="3" end="3"/>
                                            </p:txEl>
                                          </p:spTgt>
                                        </p:tgtEl>
                                        <p:attrNameLst>
                                          <p:attrName>style.visibility</p:attrName>
                                        </p:attrNameLst>
                                      </p:cBhvr>
                                      <p:to>
                                        <p:strVal val="visible"/>
                                      </p:to>
                                    </p:set>
                                    <p:animEffect transition="in" filter="fade">
                                      <p:cBhvr>
                                        <p:cTn id="24" dur="20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6" grpId="0" build="p"/>
      <p:bldP spid="1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ce réservé du contenu 2"/>
          <p:cNvSpPr>
            <a:spLocks noGrp="1"/>
          </p:cNvSpPr>
          <p:nvPr>
            <p:ph idx="1"/>
          </p:nvPr>
        </p:nvSpPr>
        <p:spPr/>
        <p:txBody>
          <a:bodyPr>
            <a:normAutofit/>
          </a:bodyPr>
          <a:lstStyle/>
          <a:p>
            <a:r>
              <a:rPr lang="fr-FR" b="1" dirty="0">
                <a:effectLst/>
              </a:rPr>
              <a:t>DETERMINATION DES RESSOURCES NECESSAIRES (en vue de l’exécution des activités):</a:t>
            </a:r>
          </a:p>
          <a:p>
            <a:pPr lvl="1"/>
            <a:r>
              <a:rPr lang="fr-FR" b="1" dirty="0">
                <a:effectLst/>
              </a:rPr>
              <a:t>réaliser l’analyse des ressources actuellement disponibles;</a:t>
            </a:r>
          </a:p>
          <a:p>
            <a:pPr lvl="1"/>
            <a:r>
              <a:rPr lang="fr-FR" b="1" dirty="0">
                <a:effectLst/>
              </a:rPr>
              <a:t>recenser les ressources requises;</a:t>
            </a:r>
          </a:p>
          <a:p>
            <a:pPr lvl="1"/>
            <a:r>
              <a:rPr lang="fr-FR" b="1" dirty="0">
                <a:effectLst/>
              </a:rPr>
              <a:t>rechercher  </a:t>
            </a:r>
            <a:r>
              <a:rPr lang="fr-FR" b="1" u="sng" dirty="0">
                <a:effectLst/>
              </a:rPr>
              <a:t>l’écart </a:t>
            </a:r>
            <a:r>
              <a:rPr lang="fr-FR" b="1" dirty="0">
                <a:effectLst/>
              </a:rPr>
              <a:t>entre les ressources actuelles et les ressources requises. </a:t>
            </a:r>
          </a:p>
        </p:txBody>
      </p:sp>
      <p:sp>
        <p:nvSpPr>
          <p:cNvPr id="4" name="Espace réservé du pied de page 3"/>
          <p:cNvSpPr>
            <a:spLocks noGrp="1"/>
          </p:cNvSpPr>
          <p:nvPr>
            <p:ph type="ftr" sz="quarter" idx="11"/>
          </p:nvPr>
        </p:nvSpPr>
        <p:spPr>
          <a:xfrm>
            <a:off x="1143000" y="6245225"/>
            <a:ext cx="6786563" cy="476250"/>
          </a:xfrm>
        </p:spPr>
        <p:txBody>
          <a:bodyPr/>
          <a:lstStyle/>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BC58D625-B481-4DB6-9508-3BF331D083B5}" type="slidenum">
              <a:rPr lang="fr-FR" smtClean="0"/>
              <a:pPr>
                <a:defRPr/>
              </a:pPr>
              <a:t>40</a:t>
            </a:fld>
            <a:endParaRPr lang="fr-FR"/>
          </a:p>
        </p:txBody>
      </p:sp>
      <p:sp>
        <p:nvSpPr>
          <p:cNvPr id="73733" name="Rectangle 2"/>
          <p:cNvSpPr>
            <a:spLocks noChangeArrowheads="1"/>
          </p:cNvSpPr>
          <p:nvPr/>
        </p:nvSpPr>
        <p:spPr bwMode="auto">
          <a:xfrm>
            <a:off x="357188" y="500063"/>
            <a:ext cx="8377237" cy="8572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DETERMINATION DES RESSOURCES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u contenu 2"/>
          <p:cNvSpPr>
            <a:spLocks noGrp="1"/>
          </p:cNvSpPr>
          <p:nvPr>
            <p:ph idx="1"/>
          </p:nvPr>
        </p:nvSpPr>
        <p:spPr>
          <a:xfrm>
            <a:off x="428625" y="1428750"/>
            <a:ext cx="8372475" cy="4929188"/>
          </a:xfrm>
        </p:spPr>
        <p:txBody>
          <a:bodyPr>
            <a:normAutofit lnSpcReduction="10000"/>
          </a:bodyPr>
          <a:lstStyle/>
          <a:p>
            <a:r>
              <a:rPr lang="fr-FR" b="1" dirty="0">
                <a:effectLst/>
              </a:rPr>
              <a:t>TYPES DE RESSOURCES</a:t>
            </a:r>
          </a:p>
          <a:p>
            <a:pPr lvl="1"/>
            <a:r>
              <a:rPr lang="fr-FR" b="1" dirty="0">
                <a:solidFill>
                  <a:schemeClr val="accent1"/>
                </a:solidFill>
                <a:effectLst/>
              </a:rPr>
              <a:t>Ressources humaines;</a:t>
            </a:r>
          </a:p>
          <a:p>
            <a:pPr lvl="1"/>
            <a:r>
              <a:rPr lang="fr-FR" b="1" dirty="0">
                <a:solidFill>
                  <a:schemeClr val="accent1"/>
                </a:solidFill>
                <a:effectLst/>
              </a:rPr>
              <a:t>Ressources matérielles;</a:t>
            </a:r>
          </a:p>
          <a:p>
            <a:pPr lvl="2"/>
            <a:r>
              <a:rPr lang="fr-FR" b="1" dirty="0">
                <a:effectLst/>
              </a:rPr>
              <a:t>Gros matériel: durée de vie  &gt; 5 ans</a:t>
            </a:r>
          </a:p>
          <a:p>
            <a:pPr lvl="2"/>
            <a:r>
              <a:rPr lang="fr-FR" b="1" dirty="0">
                <a:effectLst/>
              </a:rPr>
              <a:t> Petit matériel: durée de vie &lt; 2 ans</a:t>
            </a:r>
          </a:p>
          <a:p>
            <a:pPr lvl="2"/>
            <a:r>
              <a:rPr lang="fr-FR" b="1" dirty="0">
                <a:effectLst/>
              </a:rPr>
              <a:t> Consommables: renouvellement &lt; 1 an.</a:t>
            </a:r>
          </a:p>
          <a:p>
            <a:pPr lvl="2"/>
            <a:endParaRPr lang="fr-FR" sz="1200" b="1" dirty="0">
              <a:effectLst/>
            </a:endParaRPr>
          </a:p>
          <a:p>
            <a:pPr lvl="1"/>
            <a:r>
              <a:rPr lang="fr-FR" b="1" dirty="0">
                <a:solidFill>
                  <a:schemeClr val="accent1"/>
                </a:solidFill>
                <a:effectLst/>
              </a:rPr>
              <a:t>Ressources financières</a:t>
            </a:r>
          </a:p>
          <a:p>
            <a:pPr lvl="2"/>
            <a:r>
              <a:rPr lang="fr-FR" b="1" dirty="0">
                <a:effectLst/>
              </a:rPr>
              <a:t>Dépenses d’investissement  &gt; 1 an</a:t>
            </a:r>
          </a:p>
          <a:p>
            <a:pPr lvl="2"/>
            <a:r>
              <a:rPr lang="fr-FR" b="1" dirty="0">
                <a:effectLst/>
              </a:rPr>
              <a:t> Dépenses de fonctionnement ≤ 1 an</a:t>
            </a:r>
          </a:p>
          <a:p>
            <a:pPr lvl="2"/>
            <a:r>
              <a:rPr lang="fr-FR" b="1" dirty="0">
                <a:effectLst/>
              </a:rPr>
              <a:t> Charges récurrentes</a:t>
            </a:r>
          </a:p>
          <a:p>
            <a:pPr lvl="2"/>
            <a:endParaRPr lang="fr-FR" b="1" dirty="0">
              <a:effectLst/>
            </a:endParaRPr>
          </a:p>
          <a:p>
            <a:pPr lvl="2"/>
            <a:endParaRPr lang="fr-FR" b="1" dirty="0">
              <a:effectLst/>
            </a:endParaRPr>
          </a:p>
          <a:p>
            <a:pPr lvl="2"/>
            <a:endParaRPr lang="fr-FR" b="1" dirty="0">
              <a:effectLst/>
            </a:endParaRPr>
          </a:p>
        </p:txBody>
      </p:sp>
      <p:sp>
        <p:nvSpPr>
          <p:cNvPr id="4" name="Espace réservé du pied de page 3"/>
          <p:cNvSpPr>
            <a:spLocks noGrp="1"/>
          </p:cNvSpPr>
          <p:nvPr>
            <p:ph type="ftr" sz="quarter" idx="11"/>
          </p:nvPr>
        </p:nvSpPr>
        <p:spPr>
          <a:xfrm>
            <a:off x="1000125" y="6245225"/>
            <a:ext cx="7286625" cy="476250"/>
          </a:xfrm>
        </p:spPr>
        <p:txBody>
          <a:bodyPr/>
          <a:lstStyle/>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A7E43253-BF3C-4855-B66D-28AAA2CD5445}" type="slidenum">
              <a:rPr lang="fr-FR" smtClean="0"/>
              <a:pPr>
                <a:defRPr/>
              </a:pPr>
              <a:t>41</a:t>
            </a:fld>
            <a:endParaRPr lang="fr-FR"/>
          </a:p>
        </p:txBody>
      </p:sp>
      <p:sp>
        <p:nvSpPr>
          <p:cNvPr id="74757" name="Rectangle 2"/>
          <p:cNvSpPr>
            <a:spLocks noChangeArrowheads="1"/>
          </p:cNvSpPr>
          <p:nvPr/>
        </p:nvSpPr>
        <p:spPr bwMode="auto">
          <a:xfrm>
            <a:off x="357188" y="500063"/>
            <a:ext cx="8377237" cy="8572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DETERMINATION DES RESSOURCES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658">
                                            <p:txEl>
                                              <p:pRg st="0" end="0"/>
                                            </p:txEl>
                                          </p:spTgt>
                                        </p:tgtEl>
                                        <p:attrNameLst>
                                          <p:attrName>style.visibility</p:attrName>
                                        </p:attrNameLst>
                                      </p:cBhvr>
                                      <p:to>
                                        <p:strVal val="visible"/>
                                      </p:to>
                                    </p:set>
                                    <p:animEffect transition="in" filter="fade">
                                      <p:cBhvr>
                                        <p:cTn id="7" dur="2000"/>
                                        <p:tgtEl>
                                          <p:spTgt spid="7065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0658">
                                            <p:txEl>
                                              <p:pRg st="1" end="1"/>
                                            </p:txEl>
                                          </p:spTgt>
                                        </p:tgtEl>
                                        <p:attrNameLst>
                                          <p:attrName>style.visibility</p:attrName>
                                        </p:attrNameLst>
                                      </p:cBhvr>
                                      <p:to>
                                        <p:strVal val="visible"/>
                                      </p:to>
                                    </p:set>
                                    <p:animEffect transition="in" filter="fade">
                                      <p:cBhvr>
                                        <p:cTn id="10" dur="2000"/>
                                        <p:tgtEl>
                                          <p:spTgt spid="70658">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0658">
                                            <p:txEl>
                                              <p:pRg st="2" end="2"/>
                                            </p:txEl>
                                          </p:spTgt>
                                        </p:tgtEl>
                                        <p:attrNameLst>
                                          <p:attrName>style.visibility</p:attrName>
                                        </p:attrNameLst>
                                      </p:cBhvr>
                                      <p:to>
                                        <p:strVal val="visible"/>
                                      </p:to>
                                    </p:set>
                                    <p:animEffect transition="in" filter="fade">
                                      <p:cBhvr>
                                        <p:cTn id="13" dur="2000"/>
                                        <p:tgtEl>
                                          <p:spTgt spid="70658">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0658">
                                            <p:txEl>
                                              <p:pRg st="3" end="3"/>
                                            </p:txEl>
                                          </p:spTgt>
                                        </p:tgtEl>
                                        <p:attrNameLst>
                                          <p:attrName>style.visibility</p:attrName>
                                        </p:attrNameLst>
                                      </p:cBhvr>
                                      <p:to>
                                        <p:strVal val="visible"/>
                                      </p:to>
                                    </p:set>
                                    <p:animEffect transition="in" filter="fade">
                                      <p:cBhvr>
                                        <p:cTn id="16" dur="2000"/>
                                        <p:tgtEl>
                                          <p:spTgt spid="70658">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0658">
                                            <p:txEl>
                                              <p:pRg st="4" end="4"/>
                                            </p:txEl>
                                          </p:spTgt>
                                        </p:tgtEl>
                                        <p:attrNameLst>
                                          <p:attrName>style.visibility</p:attrName>
                                        </p:attrNameLst>
                                      </p:cBhvr>
                                      <p:to>
                                        <p:strVal val="visible"/>
                                      </p:to>
                                    </p:set>
                                    <p:animEffect transition="in" filter="fade">
                                      <p:cBhvr>
                                        <p:cTn id="19" dur="2000"/>
                                        <p:tgtEl>
                                          <p:spTgt spid="70658">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0658">
                                            <p:txEl>
                                              <p:pRg st="5" end="5"/>
                                            </p:txEl>
                                          </p:spTgt>
                                        </p:tgtEl>
                                        <p:attrNameLst>
                                          <p:attrName>style.visibility</p:attrName>
                                        </p:attrNameLst>
                                      </p:cBhvr>
                                      <p:to>
                                        <p:strVal val="visible"/>
                                      </p:to>
                                    </p:set>
                                    <p:animEffect transition="in" filter="fade">
                                      <p:cBhvr>
                                        <p:cTn id="22" dur="2000"/>
                                        <p:tgtEl>
                                          <p:spTgt spid="70658">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0658">
                                            <p:txEl>
                                              <p:pRg st="7" end="7"/>
                                            </p:txEl>
                                          </p:spTgt>
                                        </p:tgtEl>
                                        <p:attrNameLst>
                                          <p:attrName>style.visibility</p:attrName>
                                        </p:attrNameLst>
                                      </p:cBhvr>
                                      <p:to>
                                        <p:strVal val="visible"/>
                                      </p:to>
                                    </p:set>
                                    <p:animEffect transition="in" filter="fade">
                                      <p:cBhvr>
                                        <p:cTn id="25" dur="2000"/>
                                        <p:tgtEl>
                                          <p:spTgt spid="70658">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0658">
                                            <p:txEl>
                                              <p:pRg st="8" end="8"/>
                                            </p:txEl>
                                          </p:spTgt>
                                        </p:tgtEl>
                                        <p:attrNameLst>
                                          <p:attrName>style.visibility</p:attrName>
                                        </p:attrNameLst>
                                      </p:cBhvr>
                                      <p:to>
                                        <p:strVal val="visible"/>
                                      </p:to>
                                    </p:set>
                                    <p:animEffect transition="in" filter="fade">
                                      <p:cBhvr>
                                        <p:cTn id="28" dur="2000"/>
                                        <p:tgtEl>
                                          <p:spTgt spid="70658">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0658">
                                            <p:txEl>
                                              <p:pRg st="9" end="9"/>
                                            </p:txEl>
                                          </p:spTgt>
                                        </p:tgtEl>
                                        <p:attrNameLst>
                                          <p:attrName>style.visibility</p:attrName>
                                        </p:attrNameLst>
                                      </p:cBhvr>
                                      <p:to>
                                        <p:strVal val="visible"/>
                                      </p:to>
                                    </p:set>
                                    <p:animEffect transition="in" filter="fade">
                                      <p:cBhvr>
                                        <p:cTn id="31" dur="2000"/>
                                        <p:tgtEl>
                                          <p:spTgt spid="70658">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0658">
                                            <p:txEl>
                                              <p:pRg st="10" end="10"/>
                                            </p:txEl>
                                          </p:spTgt>
                                        </p:tgtEl>
                                        <p:attrNameLst>
                                          <p:attrName>style.visibility</p:attrName>
                                        </p:attrNameLst>
                                      </p:cBhvr>
                                      <p:to>
                                        <p:strVal val="visible"/>
                                      </p:to>
                                    </p:set>
                                    <p:animEffect transition="in" filter="fade">
                                      <p:cBhvr>
                                        <p:cTn id="34" dur="2000"/>
                                        <p:tgtEl>
                                          <p:spTgt spid="7065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u contenu 2"/>
          <p:cNvSpPr>
            <a:spLocks noGrp="1"/>
          </p:cNvSpPr>
          <p:nvPr>
            <p:ph idx="1"/>
          </p:nvPr>
        </p:nvSpPr>
        <p:spPr/>
        <p:txBody>
          <a:bodyPr/>
          <a:lstStyle/>
          <a:p>
            <a:r>
              <a:rPr lang="fr-FR" b="1">
                <a:effectLst/>
              </a:rPr>
              <a:t>ETABLISSEMENT DU BUDGET PREVISIONNEL</a:t>
            </a:r>
          </a:p>
          <a:p>
            <a:endParaRPr lang="fr-FR" b="1">
              <a:effectLst/>
            </a:endParaRPr>
          </a:p>
          <a:p>
            <a:r>
              <a:rPr lang="fr-FR" b="1">
                <a:effectLst/>
              </a:rPr>
              <a:t>ANALYSE DES CONTRAINTES</a:t>
            </a:r>
          </a:p>
          <a:p>
            <a:endParaRPr lang="fr-FR" b="1">
              <a:effectLst/>
            </a:endParaRPr>
          </a:p>
        </p:txBody>
      </p:sp>
      <p:sp>
        <p:nvSpPr>
          <p:cNvPr id="4" name="Espace réservé du pied de page 3"/>
          <p:cNvSpPr>
            <a:spLocks noGrp="1"/>
          </p:cNvSpPr>
          <p:nvPr>
            <p:ph type="ftr" sz="quarter" idx="11"/>
          </p:nvPr>
        </p:nvSpPr>
        <p:spPr>
          <a:xfrm>
            <a:off x="1643063" y="6245225"/>
            <a:ext cx="5929312" cy="476250"/>
          </a:xfrm>
        </p:spPr>
        <p:txBody>
          <a:bodyPr/>
          <a:lstStyle/>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5617752A-BBC2-456B-9DBC-C1A17A271A18}" type="slidenum">
              <a:rPr lang="fr-FR" smtClean="0"/>
              <a:pPr>
                <a:defRPr/>
              </a:pPr>
              <a:t>42</a:t>
            </a:fld>
            <a:endParaRPr lang="fr-FR"/>
          </a:p>
        </p:txBody>
      </p:sp>
      <p:sp>
        <p:nvSpPr>
          <p:cNvPr id="79877" name="Rectangle 2"/>
          <p:cNvSpPr>
            <a:spLocks noChangeArrowheads="1"/>
          </p:cNvSpPr>
          <p:nvPr/>
        </p:nvSpPr>
        <p:spPr bwMode="auto">
          <a:xfrm>
            <a:off x="357188" y="500063"/>
            <a:ext cx="8377237" cy="8572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DETERMINATION DES RESSOURCES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444500" y="2708275"/>
            <a:ext cx="8520113"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7. MISE EN OEUVRE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pPr>
              <a:defRPr/>
            </a:pPr>
            <a:fld id="{BC6C2617-6176-42BC-8C37-A2EED24707B5}" type="slidenum">
              <a:rPr lang="fr-FR"/>
              <a:pPr>
                <a:defRPr/>
              </a:pPr>
              <a:t>44</a:t>
            </a:fld>
            <a:endParaRPr lang="fr-FR"/>
          </a:p>
        </p:txBody>
      </p:sp>
      <p:sp>
        <p:nvSpPr>
          <p:cNvPr id="81923" name="Rectangle 2"/>
          <p:cNvSpPr>
            <a:spLocks noGrp="1" noChangeArrowheads="1"/>
          </p:cNvSpPr>
          <p:nvPr>
            <p:ph type="body" idx="1"/>
          </p:nvPr>
        </p:nvSpPr>
        <p:spPr>
          <a:xfrm>
            <a:off x="395288" y="836613"/>
            <a:ext cx="8229600" cy="5399087"/>
          </a:xfrm>
        </p:spPr>
        <p:txBody>
          <a:bodyPr>
            <a:normAutofit/>
          </a:bodyPr>
          <a:lstStyle/>
          <a:p>
            <a:pPr marL="609600" indent="-609600">
              <a:lnSpc>
                <a:spcPct val="80000"/>
              </a:lnSpc>
            </a:pPr>
            <a:endParaRPr lang="fr-FR" sz="2400" dirty="0">
              <a:solidFill>
                <a:srgbClr val="99FF33"/>
              </a:solidFill>
              <a:effectLst/>
              <a:latin typeface="Impact" pitchFamily="34" charset="0"/>
            </a:endParaRPr>
          </a:p>
          <a:p>
            <a:pPr marL="609600" indent="-609600">
              <a:lnSpc>
                <a:spcPct val="80000"/>
              </a:lnSpc>
            </a:pPr>
            <a:endParaRPr lang="fr-FR" sz="2400" dirty="0">
              <a:solidFill>
                <a:srgbClr val="99FF33"/>
              </a:solidFill>
              <a:effectLst/>
              <a:latin typeface="Impact" pitchFamily="34" charset="0"/>
            </a:endParaRPr>
          </a:p>
          <a:p>
            <a:pPr marL="609600" indent="-609600">
              <a:lnSpc>
                <a:spcPct val="80000"/>
              </a:lnSpc>
            </a:pPr>
            <a:r>
              <a:rPr lang="fr-FR" dirty="0">
                <a:solidFill>
                  <a:srgbClr val="FFC000"/>
                </a:solidFill>
                <a:effectLst/>
                <a:latin typeface="Impact" pitchFamily="34" charset="0"/>
              </a:rPr>
              <a:t>MISE EN ŒUVRE = Passage du plan à l’action, de la « connaissance à la pratique »</a:t>
            </a:r>
          </a:p>
          <a:p>
            <a:pPr marL="609600" indent="-609600">
              <a:lnSpc>
                <a:spcPct val="80000"/>
              </a:lnSpc>
            </a:pPr>
            <a:endParaRPr lang="fr-FR" sz="2400" dirty="0">
              <a:effectLst/>
              <a:latin typeface="Impact" pitchFamily="34" charset="0"/>
            </a:endParaRPr>
          </a:p>
          <a:p>
            <a:pPr marL="609600" indent="-609600">
              <a:lnSpc>
                <a:spcPct val="80000"/>
              </a:lnSpc>
            </a:pPr>
            <a:r>
              <a:rPr lang="fr-FR" sz="4400" dirty="0">
                <a:effectLst/>
                <a:latin typeface="Impact" pitchFamily="34" charset="0"/>
              </a:rPr>
              <a:t>2 phases:</a:t>
            </a:r>
          </a:p>
          <a:p>
            <a:pPr marL="1752600" lvl="3" indent="-381000">
              <a:lnSpc>
                <a:spcPct val="80000"/>
              </a:lnSpc>
            </a:pPr>
            <a:r>
              <a:rPr lang="fr-FR" sz="2800" dirty="0">
                <a:effectLst/>
                <a:latin typeface="Impact" pitchFamily="34" charset="0"/>
              </a:rPr>
              <a:t>1. Planification de la MISE EN ŒUVRE (MEO)</a:t>
            </a:r>
          </a:p>
          <a:p>
            <a:pPr marL="1752600" lvl="3" indent="-381000">
              <a:lnSpc>
                <a:spcPct val="80000"/>
              </a:lnSpc>
            </a:pPr>
            <a:r>
              <a:rPr lang="fr-FR" sz="2800" dirty="0">
                <a:effectLst/>
                <a:latin typeface="Impact" pitchFamily="34" charset="0"/>
              </a:rPr>
              <a:t>2. MEO proprement dite</a:t>
            </a:r>
          </a:p>
          <a:p>
            <a:pPr marL="0" indent="0">
              <a:lnSpc>
                <a:spcPct val="80000"/>
              </a:lnSpc>
              <a:buNone/>
            </a:pPr>
            <a:endParaRPr lang="fr-FR" sz="2800" dirty="0">
              <a:effectLst/>
              <a:latin typeface="Impact" pitchFamily="34" charset="0"/>
            </a:endParaRPr>
          </a:p>
        </p:txBody>
      </p:sp>
      <p:sp>
        <p:nvSpPr>
          <p:cNvPr id="7" name="Rectangle 5"/>
          <p:cNvSpPr>
            <a:spLocks noGrp="1" noChangeArrowheads="1"/>
          </p:cNvSpPr>
          <p:nvPr>
            <p:ph type="title"/>
          </p:nvPr>
        </p:nvSpPr>
        <p:spPr>
          <a:xfrm>
            <a:off x="323850" y="0"/>
            <a:ext cx="8405813" cy="749300"/>
          </a:xfrm>
          <a:solidFill>
            <a:srgbClr val="FFFF99"/>
          </a:solidFill>
          <a:scene3d>
            <a:camera prst="legacyPerspectiveBottomLeft"/>
            <a:lightRig rig="legacyFlat3" dir="t"/>
          </a:scene3d>
          <a:sp3d extrusionH="887400" prstMaterial="legacyMatte">
            <a:bevelT w="13500" h="13500" prst="angle"/>
            <a:bevelB w="13500" h="13500" prst="angle"/>
            <a:extrusionClr>
              <a:srgbClr val="FFFF99"/>
            </a:extrusionClr>
          </a:sp3d>
        </p:spPr>
        <p:txBody>
          <a:bodyPr>
            <a:normAutofit fontScale="90000"/>
            <a:flatTx/>
          </a:bodyPr>
          <a:lstStyle/>
          <a:p>
            <a:pPr eaLnBrk="1" hangingPunct="1">
              <a:defRPr/>
            </a:pPr>
            <a:r>
              <a:rPr lang="fr-FR" b="1" dirty="0"/>
              <a:t>MISE EN OEUVRE</a:t>
            </a:r>
          </a:p>
        </p:txBody>
      </p:sp>
      <p:sp>
        <p:nvSpPr>
          <p:cNvPr id="6" name="Espace réservé du pied de page 3"/>
          <p:cNvSpPr>
            <a:spLocks noGrp="1"/>
          </p:cNvSpPr>
          <p:nvPr>
            <p:ph type="ftr" sz="quarter" idx="11"/>
          </p:nvPr>
        </p:nvSpPr>
        <p:spPr>
          <a:xfrm>
            <a:off x="928688" y="6245225"/>
            <a:ext cx="7000875" cy="476250"/>
          </a:xfrm>
        </p:spPr>
        <p:txBody>
          <a:bodyPr/>
          <a:lstStyle/>
          <a:p>
            <a:pPr>
              <a:defRPr/>
            </a:pPr>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pPr>
              <a:defRPr/>
            </a:pPr>
            <a:fld id="{88943EFE-2EEC-41A9-88D5-0BC0A859506E}" type="slidenum">
              <a:rPr lang="fr-FR"/>
              <a:pPr>
                <a:defRPr/>
              </a:pPr>
              <a:t>45</a:t>
            </a:fld>
            <a:endParaRPr lang="fr-FR"/>
          </a:p>
        </p:txBody>
      </p:sp>
      <p:sp>
        <p:nvSpPr>
          <p:cNvPr id="82947" name="Rectangle 2"/>
          <p:cNvSpPr>
            <a:spLocks noGrp="1" noChangeArrowheads="1"/>
          </p:cNvSpPr>
          <p:nvPr>
            <p:ph type="body" idx="1"/>
          </p:nvPr>
        </p:nvSpPr>
        <p:spPr>
          <a:xfrm>
            <a:off x="395288" y="836613"/>
            <a:ext cx="8229600" cy="5592762"/>
          </a:xfrm>
        </p:spPr>
        <p:txBody>
          <a:bodyPr/>
          <a:lstStyle/>
          <a:p>
            <a:pPr marL="609600" indent="-609600">
              <a:lnSpc>
                <a:spcPct val="80000"/>
              </a:lnSpc>
            </a:pPr>
            <a:endParaRPr lang="fr-FR" sz="2800" dirty="0">
              <a:solidFill>
                <a:srgbClr val="99FF33"/>
              </a:solidFill>
              <a:effectLst/>
              <a:latin typeface="Impact" pitchFamily="34" charset="0"/>
            </a:endParaRPr>
          </a:p>
          <a:p>
            <a:pPr marL="609600" indent="-609600">
              <a:lnSpc>
                <a:spcPct val="80000"/>
              </a:lnSpc>
            </a:pPr>
            <a:r>
              <a:rPr lang="fr-FR" sz="3600" dirty="0">
                <a:solidFill>
                  <a:srgbClr val="FFC000"/>
                </a:solidFill>
                <a:effectLst/>
                <a:latin typeface="Impact" pitchFamily="34" charset="0"/>
              </a:rPr>
              <a:t>1. PHASE DE PLANIFICATION DE LA MEO</a:t>
            </a:r>
          </a:p>
          <a:p>
            <a:pPr marL="609600" indent="-609600">
              <a:lnSpc>
                <a:spcPct val="80000"/>
              </a:lnSpc>
            </a:pPr>
            <a:endParaRPr lang="fr-FR" sz="1200" dirty="0">
              <a:solidFill>
                <a:srgbClr val="99FF33"/>
              </a:solidFill>
              <a:effectLst/>
              <a:latin typeface="Impact" pitchFamily="34" charset="0"/>
            </a:endParaRPr>
          </a:p>
          <a:p>
            <a:pPr marL="895350" lvl="1" indent="-381000">
              <a:lnSpc>
                <a:spcPct val="80000"/>
              </a:lnSpc>
            </a:pPr>
            <a:endParaRPr lang="fr-FR" sz="3200" dirty="0">
              <a:effectLst/>
              <a:latin typeface="Impact" pitchFamily="34" charset="0"/>
            </a:endParaRPr>
          </a:p>
          <a:p>
            <a:pPr marL="895350" lvl="1" indent="-381000">
              <a:lnSpc>
                <a:spcPct val="80000"/>
              </a:lnSpc>
            </a:pPr>
            <a:r>
              <a:rPr lang="fr-FR" sz="3200" dirty="0">
                <a:effectLst/>
                <a:latin typeface="+mj-lt"/>
              </a:rPr>
              <a:t>Préparation du document  détaillé sur la formulation du plan;</a:t>
            </a:r>
          </a:p>
          <a:p>
            <a:pPr marL="895350" lvl="1" indent="-381000">
              <a:lnSpc>
                <a:spcPct val="80000"/>
              </a:lnSpc>
            </a:pPr>
            <a:endParaRPr lang="fr-FR" sz="3200" dirty="0">
              <a:effectLst/>
              <a:latin typeface="+mj-lt"/>
            </a:endParaRPr>
          </a:p>
          <a:p>
            <a:pPr marL="895350" lvl="1" indent="-381000">
              <a:lnSpc>
                <a:spcPct val="80000"/>
              </a:lnSpc>
            </a:pPr>
            <a:r>
              <a:rPr lang="fr-FR" sz="3200" dirty="0">
                <a:effectLst/>
                <a:latin typeface="+mj-lt"/>
              </a:rPr>
              <a:t>Mise en place des ressources humaines, matérielles et financières;</a:t>
            </a:r>
          </a:p>
          <a:p>
            <a:pPr marL="895350" lvl="1" indent="-381000">
              <a:lnSpc>
                <a:spcPct val="80000"/>
              </a:lnSpc>
            </a:pPr>
            <a:endParaRPr lang="fr-FR" sz="3200" dirty="0">
              <a:effectLst/>
              <a:latin typeface="+mj-lt"/>
            </a:endParaRPr>
          </a:p>
          <a:p>
            <a:pPr marL="895350" lvl="1" indent="-381000">
              <a:lnSpc>
                <a:spcPct val="80000"/>
              </a:lnSpc>
            </a:pPr>
            <a:r>
              <a:rPr lang="fr-FR" sz="3200" dirty="0">
                <a:effectLst/>
                <a:latin typeface="+mj-lt"/>
              </a:rPr>
              <a:t>Préparation du personnel à ses nouvelles tâches relatives au plan</a:t>
            </a:r>
          </a:p>
          <a:p>
            <a:pPr marL="1371600" lvl="2" indent="-457200">
              <a:lnSpc>
                <a:spcPct val="80000"/>
              </a:lnSpc>
              <a:buFont typeface="Wingdings" pitchFamily="2" charset="2"/>
              <a:buAutoNum type="arabicPeriod"/>
            </a:pPr>
            <a:endParaRPr lang="fr-FR" dirty="0">
              <a:effectLst/>
              <a:latin typeface="Impact" pitchFamily="34" charset="0"/>
            </a:endParaRPr>
          </a:p>
        </p:txBody>
      </p:sp>
      <p:sp>
        <p:nvSpPr>
          <p:cNvPr id="7" name="Rectangle 5"/>
          <p:cNvSpPr>
            <a:spLocks noGrp="1" noChangeArrowheads="1"/>
          </p:cNvSpPr>
          <p:nvPr>
            <p:ph type="title"/>
          </p:nvPr>
        </p:nvSpPr>
        <p:spPr>
          <a:xfrm>
            <a:off x="323850" y="0"/>
            <a:ext cx="8405813" cy="749300"/>
          </a:xfrm>
          <a:solidFill>
            <a:srgbClr val="FFFF99"/>
          </a:solidFill>
          <a:scene3d>
            <a:camera prst="legacyPerspectiveBottomLeft"/>
            <a:lightRig rig="legacyFlat3" dir="t"/>
          </a:scene3d>
          <a:sp3d extrusionH="887400" prstMaterial="legacyMatte">
            <a:bevelT w="13500" h="13500" prst="angle"/>
            <a:bevelB w="13500" h="13500" prst="angle"/>
            <a:extrusionClr>
              <a:srgbClr val="FFFF99"/>
            </a:extrusionClr>
          </a:sp3d>
        </p:spPr>
        <p:txBody>
          <a:bodyPr>
            <a:normAutofit fontScale="90000"/>
            <a:flatTx/>
          </a:bodyPr>
          <a:lstStyle/>
          <a:p>
            <a:pPr eaLnBrk="1" hangingPunct="1">
              <a:defRPr/>
            </a:pPr>
            <a:r>
              <a:rPr lang="fr-FR" b="1" dirty="0"/>
              <a:t>MISE EN OEUVRE</a:t>
            </a:r>
          </a:p>
        </p:txBody>
      </p:sp>
      <p:sp>
        <p:nvSpPr>
          <p:cNvPr id="6" name="Espace réservé du pied de page 3"/>
          <p:cNvSpPr>
            <a:spLocks noGrp="1"/>
          </p:cNvSpPr>
          <p:nvPr>
            <p:ph type="ftr" sz="quarter" idx="11"/>
          </p:nvPr>
        </p:nvSpPr>
        <p:spPr>
          <a:xfrm>
            <a:off x="928688" y="6245225"/>
            <a:ext cx="7000875" cy="476250"/>
          </a:xfrm>
        </p:spPr>
        <p:txBody>
          <a:bodyPr/>
          <a:lstStyle/>
          <a:p>
            <a:pPr>
              <a:defRPr/>
            </a:pPr>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pPr>
              <a:defRPr/>
            </a:pPr>
            <a:fld id="{2E4748F0-3B66-4457-A6EA-D65A4145BA13}" type="slidenum">
              <a:rPr lang="fr-FR"/>
              <a:pPr>
                <a:defRPr/>
              </a:pPr>
              <a:t>46</a:t>
            </a:fld>
            <a:endParaRPr lang="fr-FR"/>
          </a:p>
        </p:txBody>
      </p:sp>
      <p:sp>
        <p:nvSpPr>
          <p:cNvPr id="79875" name="Rectangle 2"/>
          <p:cNvSpPr>
            <a:spLocks noGrp="1" noChangeArrowheads="1"/>
          </p:cNvSpPr>
          <p:nvPr>
            <p:ph type="body" idx="1"/>
          </p:nvPr>
        </p:nvSpPr>
        <p:spPr>
          <a:xfrm>
            <a:off x="395288" y="836613"/>
            <a:ext cx="8229600" cy="5592762"/>
          </a:xfrm>
        </p:spPr>
        <p:txBody>
          <a:bodyPr/>
          <a:lstStyle/>
          <a:p>
            <a:pPr marL="609600" indent="-609600">
              <a:lnSpc>
                <a:spcPct val="80000"/>
              </a:lnSpc>
            </a:pPr>
            <a:endParaRPr lang="fr-FR" sz="2800" dirty="0">
              <a:solidFill>
                <a:srgbClr val="99FF33"/>
              </a:solidFill>
              <a:effectLst/>
              <a:latin typeface="Impact" pitchFamily="34" charset="0"/>
            </a:endParaRPr>
          </a:p>
          <a:p>
            <a:pPr marL="609600" indent="-609600">
              <a:lnSpc>
                <a:spcPct val="80000"/>
              </a:lnSpc>
            </a:pPr>
            <a:r>
              <a:rPr lang="fr-FR" sz="3600" dirty="0">
                <a:solidFill>
                  <a:srgbClr val="FFC000"/>
                </a:solidFill>
                <a:effectLst/>
                <a:latin typeface="Impact" pitchFamily="34" charset="0"/>
              </a:rPr>
              <a:t>1. PHASE DE PLANIFICATION DE LA MEO</a:t>
            </a:r>
          </a:p>
          <a:p>
            <a:pPr marL="609600" indent="-609600">
              <a:lnSpc>
                <a:spcPct val="80000"/>
              </a:lnSpc>
            </a:pPr>
            <a:endParaRPr lang="fr-FR" sz="1200" dirty="0">
              <a:solidFill>
                <a:srgbClr val="FFC000"/>
              </a:solidFill>
              <a:effectLst/>
              <a:latin typeface="Impact" pitchFamily="34" charset="0"/>
            </a:endParaRPr>
          </a:p>
          <a:p>
            <a:pPr marL="895350" lvl="1" indent="-381000">
              <a:lnSpc>
                <a:spcPct val="80000"/>
              </a:lnSpc>
            </a:pPr>
            <a:endParaRPr lang="fr-FR" sz="3200" dirty="0">
              <a:effectLst/>
              <a:latin typeface="Impact" pitchFamily="34" charset="0"/>
            </a:endParaRPr>
          </a:p>
          <a:p>
            <a:pPr marL="895350" lvl="1" indent="-381000">
              <a:lnSpc>
                <a:spcPct val="80000"/>
              </a:lnSpc>
            </a:pPr>
            <a:r>
              <a:rPr lang="fr-FR" sz="3200" dirty="0">
                <a:effectLst/>
                <a:latin typeface="+mj-lt"/>
              </a:rPr>
              <a:t>DISTINGUER 2 TYPES D’ELEMENTS  DE MEO;</a:t>
            </a:r>
          </a:p>
          <a:p>
            <a:pPr marL="895350" lvl="1" indent="-381000">
              <a:lnSpc>
                <a:spcPct val="80000"/>
              </a:lnSpc>
            </a:pPr>
            <a:endParaRPr lang="fr-FR" sz="3200" dirty="0">
              <a:effectLst/>
              <a:latin typeface="+mj-lt"/>
            </a:endParaRPr>
          </a:p>
          <a:p>
            <a:pPr marL="1295400" lvl="2" indent="-381000">
              <a:lnSpc>
                <a:spcPct val="80000"/>
              </a:lnSpc>
            </a:pPr>
            <a:r>
              <a:rPr lang="fr-FR" sz="2800" dirty="0">
                <a:solidFill>
                  <a:schemeClr val="accent1"/>
                </a:solidFill>
                <a:effectLst/>
                <a:latin typeface="+mj-lt"/>
              </a:rPr>
              <a:t>Eléments stratégiques </a:t>
            </a:r>
            <a:r>
              <a:rPr lang="fr-FR" sz="2800" dirty="0">
                <a:effectLst/>
                <a:latin typeface="+mj-lt"/>
              </a:rPr>
              <a:t>comportant l’environnement externe et l’environnement interne; </a:t>
            </a:r>
          </a:p>
          <a:p>
            <a:pPr marL="895350" lvl="1" indent="-381000">
              <a:lnSpc>
                <a:spcPct val="80000"/>
              </a:lnSpc>
            </a:pPr>
            <a:endParaRPr lang="fr-FR" sz="3200" dirty="0">
              <a:effectLst/>
              <a:latin typeface="+mj-lt"/>
            </a:endParaRPr>
          </a:p>
          <a:p>
            <a:pPr marL="1295400" lvl="2" indent="-381000">
              <a:lnSpc>
                <a:spcPct val="80000"/>
              </a:lnSpc>
            </a:pPr>
            <a:r>
              <a:rPr lang="fr-FR" sz="2800" dirty="0">
                <a:solidFill>
                  <a:schemeClr val="accent1"/>
                </a:solidFill>
                <a:effectLst/>
                <a:latin typeface="+mj-lt"/>
              </a:rPr>
              <a:t>Eléments techniques </a:t>
            </a:r>
          </a:p>
          <a:p>
            <a:pPr marL="1828800" lvl="3" indent="-457200">
              <a:lnSpc>
                <a:spcPct val="80000"/>
              </a:lnSpc>
              <a:buFont typeface="Wingdings" pitchFamily="2" charset="2"/>
              <a:buAutoNum type="arabicPeriod"/>
            </a:pPr>
            <a:endParaRPr lang="fr-FR" sz="2800" dirty="0">
              <a:effectLst/>
              <a:latin typeface="Impact" pitchFamily="34" charset="0"/>
            </a:endParaRPr>
          </a:p>
        </p:txBody>
      </p:sp>
      <p:sp>
        <p:nvSpPr>
          <p:cNvPr id="7" name="Rectangle 5"/>
          <p:cNvSpPr>
            <a:spLocks noGrp="1" noChangeArrowheads="1"/>
          </p:cNvSpPr>
          <p:nvPr>
            <p:ph type="title"/>
          </p:nvPr>
        </p:nvSpPr>
        <p:spPr>
          <a:xfrm>
            <a:off x="323850" y="0"/>
            <a:ext cx="8405813" cy="749300"/>
          </a:xfrm>
          <a:solidFill>
            <a:srgbClr val="FFFF99"/>
          </a:solidFill>
          <a:scene3d>
            <a:camera prst="legacyPerspectiveBottomLeft"/>
            <a:lightRig rig="legacyFlat3" dir="t"/>
          </a:scene3d>
          <a:sp3d extrusionH="887400" prstMaterial="legacyMatte">
            <a:bevelT w="13500" h="13500" prst="angle"/>
            <a:bevelB w="13500" h="13500" prst="angle"/>
            <a:extrusionClr>
              <a:srgbClr val="FFFF99"/>
            </a:extrusionClr>
          </a:sp3d>
        </p:spPr>
        <p:txBody>
          <a:bodyPr>
            <a:normAutofit fontScale="90000"/>
            <a:flatTx/>
          </a:bodyPr>
          <a:lstStyle/>
          <a:p>
            <a:pPr eaLnBrk="1" hangingPunct="1">
              <a:defRPr/>
            </a:pPr>
            <a:r>
              <a:rPr lang="fr-FR" b="1" dirty="0"/>
              <a:t>MISE EN OEUVRE</a:t>
            </a:r>
          </a:p>
        </p:txBody>
      </p:sp>
      <p:sp>
        <p:nvSpPr>
          <p:cNvPr id="6" name="Espace réservé du pied de page 3"/>
          <p:cNvSpPr>
            <a:spLocks noGrp="1"/>
          </p:cNvSpPr>
          <p:nvPr>
            <p:ph type="ftr" sz="quarter" idx="11"/>
          </p:nvPr>
        </p:nvSpPr>
        <p:spPr>
          <a:xfrm>
            <a:off x="928688" y="6245225"/>
            <a:ext cx="7000875" cy="476250"/>
          </a:xfrm>
        </p:spPr>
        <p:txBody>
          <a:bodyPr/>
          <a:lstStyle/>
          <a:p>
            <a:pPr>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9875">
                                            <p:txEl>
                                              <p:pRg st="1" end="1"/>
                                            </p:txEl>
                                          </p:spTgt>
                                        </p:tgtEl>
                                        <p:attrNameLst>
                                          <p:attrName>style.visibility</p:attrName>
                                        </p:attrNameLst>
                                      </p:cBhvr>
                                      <p:to>
                                        <p:strVal val="visible"/>
                                      </p:to>
                                    </p:set>
                                    <p:animEffect transition="in" filter="fade">
                                      <p:cBhvr>
                                        <p:cTn id="7" dur="2000"/>
                                        <p:tgtEl>
                                          <p:spTgt spid="79875">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9875">
                                            <p:txEl>
                                              <p:pRg st="4" end="4"/>
                                            </p:txEl>
                                          </p:spTgt>
                                        </p:tgtEl>
                                        <p:attrNameLst>
                                          <p:attrName>style.visibility</p:attrName>
                                        </p:attrNameLst>
                                      </p:cBhvr>
                                      <p:to>
                                        <p:strVal val="visible"/>
                                      </p:to>
                                    </p:set>
                                    <p:animEffect transition="in" filter="fade">
                                      <p:cBhvr>
                                        <p:cTn id="10" dur="2000"/>
                                        <p:tgtEl>
                                          <p:spTgt spid="79875">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9875">
                                            <p:txEl>
                                              <p:pRg st="6" end="6"/>
                                            </p:txEl>
                                          </p:spTgt>
                                        </p:tgtEl>
                                        <p:attrNameLst>
                                          <p:attrName>style.visibility</p:attrName>
                                        </p:attrNameLst>
                                      </p:cBhvr>
                                      <p:to>
                                        <p:strVal val="visible"/>
                                      </p:to>
                                    </p:set>
                                    <p:animEffect transition="in" filter="fade">
                                      <p:cBhvr>
                                        <p:cTn id="13" dur="2000"/>
                                        <p:tgtEl>
                                          <p:spTgt spid="79875">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9875">
                                            <p:txEl>
                                              <p:pRg st="8" end="8"/>
                                            </p:txEl>
                                          </p:spTgt>
                                        </p:tgtEl>
                                        <p:attrNameLst>
                                          <p:attrName>style.visibility</p:attrName>
                                        </p:attrNameLst>
                                      </p:cBhvr>
                                      <p:to>
                                        <p:strVal val="visible"/>
                                      </p:to>
                                    </p:set>
                                    <p:animEffect transition="in" filter="fade">
                                      <p:cBhvr>
                                        <p:cTn id="16" dur="2000"/>
                                        <p:tgtEl>
                                          <p:spTgt spid="798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63" y="1428750"/>
            <a:ext cx="8186737" cy="4667250"/>
          </a:xfrm>
        </p:spPr>
        <p:txBody>
          <a:bodyPr/>
          <a:lstStyle/>
          <a:p>
            <a:pPr marL="609600" indent="-609600">
              <a:lnSpc>
                <a:spcPct val="80000"/>
              </a:lnSpc>
              <a:defRPr/>
            </a:pPr>
            <a:r>
              <a:rPr lang="fr-FR" sz="4400" dirty="0">
                <a:solidFill>
                  <a:srgbClr val="FFC000"/>
                </a:solidFill>
                <a:latin typeface="Impact" pitchFamily="34" charset="0"/>
              </a:rPr>
              <a:t>2. PHASE DE MEO</a:t>
            </a:r>
          </a:p>
          <a:p>
            <a:pPr marL="609600" indent="-609600">
              <a:lnSpc>
                <a:spcPct val="80000"/>
              </a:lnSpc>
              <a:defRPr/>
            </a:pPr>
            <a:endParaRPr lang="fr-FR" sz="1200" dirty="0">
              <a:solidFill>
                <a:srgbClr val="FFC000"/>
              </a:solidFill>
              <a:latin typeface="Impact" pitchFamily="34" charset="0"/>
            </a:endParaRPr>
          </a:p>
          <a:p>
            <a:pPr marL="1009650" lvl="1" indent="-609600">
              <a:lnSpc>
                <a:spcPct val="80000"/>
              </a:lnSpc>
              <a:defRPr/>
            </a:pPr>
            <a:r>
              <a:rPr lang="fr-FR" sz="3200" dirty="0">
                <a:latin typeface="+mj-lt"/>
              </a:rPr>
              <a:t>Elle est basée sur le document détaillé de mise en œuvre, les stratégies et les techniques élaborée</a:t>
            </a:r>
            <a:r>
              <a:rPr lang="fr-FR" sz="3600" dirty="0">
                <a:latin typeface="+mj-lt"/>
              </a:rPr>
              <a:t>;</a:t>
            </a:r>
          </a:p>
          <a:p>
            <a:pPr marL="1009650" lvl="1" indent="-609600">
              <a:lnSpc>
                <a:spcPct val="80000"/>
              </a:lnSpc>
              <a:defRPr/>
            </a:pPr>
            <a:endParaRPr lang="fr-FR" sz="1200" dirty="0">
              <a:latin typeface="+mj-lt"/>
            </a:endParaRPr>
          </a:p>
          <a:p>
            <a:pPr marL="1009650" lvl="1" indent="-609600">
              <a:lnSpc>
                <a:spcPct val="80000"/>
              </a:lnSpc>
              <a:defRPr/>
            </a:pPr>
            <a:endParaRPr lang="fr-FR" sz="1200" dirty="0">
              <a:latin typeface="+mj-lt"/>
            </a:endParaRPr>
          </a:p>
          <a:p>
            <a:pPr marL="1009650" lvl="1" indent="-609600">
              <a:lnSpc>
                <a:spcPct val="80000"/>
              </a:lnSpc>
              <a:defRPr/>
            </a:pPr>
            <a:r>
              <a:rPr lang="fr-FR" sz="3200" dirty="0">
                <a:latin typeface="+mj-lt"/>
              </a:rPr>
              <a:t>Eléments suivants sont à tenir en compte</a:t>
            </a:r>
            <a:r>
              <a:rPr lang="fr-FR" sz="3600" dirty="0">
                <a:latin typeface="+mj-lt"/>
              </a:rPr>
              <a:t>:</a:t>
            </a:r>
          </a:p>
          <a:p>
            <a:pPr marL="1371600" lvl="2" indent="-457200">
              <a:lnSpc>
                <a:spcPct val="80000"/>
              </a:lnSpc>
              <a:buFont typeface="Wingdings" pitchFamily="2" charset="2"/>
              <a:buAutoNum type="arabicPeriod"/>
              <a:defRPr/>
            </a:pPr>
            <a:r>
              <a:rPr lang="fr-FR" sz="2800" dirty="0">
                <a:latin typeface="+mj-lt"/>
              </a:rPr>
              <a:t>Adoption du plan</a:t>
            </a:r>
          </a:p>
          <a:p>
            <a:pPr marL="1371600" lvl="2" indent="-457200">
              <a:lnSpc>
                <a:spcPct val="80000"/>
              </a:lnSpc>
              <a:buFont typeface="Wingdings" pitchFamily="2" charset="2"/>
              <a:buAutoNum type="arabicPeriod"/>
              <a:defRPr/>
            </a:pPr>
            <a:r>
              <a:rPr lang="fr-FR" sz="2800" dirty="0">
                <a:latin typeface="+mj-lt"/>
              </a:rPr>
              <a:t>Organisation (organigramme)</a:t>
            </a:r>
          </a:p>
          <a:p>
            <a:pPr marL="1371600" lvl="2" indent="-457200">
              <a:lnSpc>
                <a:spcPct val="80000"/>
              </a:lnSpc>
              <a:buFont typeface="Wingdings" pitchFamily="2" charset="2"/>
              <a:buAutoNum type="arabicPeriod"/>
              <a:defRPr/>
            </a:pPr>
            <a:r>
              <a:rPr lang="fr-FR" sz="2800" dirty="0">
                <a:latin typeface="+mj-lt"/>
              </a:rPr>
              <a:t>Mobilisation /allocation des ressources</a:t>
            </a:r>
          </a:p>
          <a:p>
            <a:pPr marL="1009650" lvl="1" indent="-609600">
              <a:lnSpc>
                <a:spcPct val="80000"/>
              </a:lnSpc>
              <a:defRPr/>
            </a:pPr>
            <a:endParaRPr lang="fr-FR" dirty="0">
              <a:latin typeface="+mj-lt"/>
            </a:endParaRPr>
          </a:p>
        </p:txBody>
      </p:sp>
      <p:sp>
        <p:nvSpPr>
          <p:cNvPr id="4" name="Espace réservé du pied de page 3"/>
          <p:cNvSpPr>
            <a:spLocks noGrp="1"/>
          </p:cNvSpPr>
          <p:nvPr>
            <p:ph type="ftr" sz="quarter" idx="11"/>
          </p:nvPr>
        </p:nvSpPr>
        <p:spPr>
          <a:xfrm>
            <a:off x="1571625" y="6245225"/>
            <a:ext cx="6000750" cy="476250"/>
          </a:xfrm>
        </p:spPr>
        <p:txBody>
          <a:bodyPr/>
          <a:lstStyle/>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F76A2B59-AE11-4407-A1A1-6723F878E299}" type="slidenum">
              <a:rPr lang="fr-FR" smtClean="0"/>
              <a:pPr>
                <a:defRPr/>
              </a:pPr>
              <a:t>47</a:t>
            </a:fld>
            <a:endParaRPr lang="fr-FR"/>
          </a:p>
        </p:txBody>
      </p:sp>
      <p:sp>
        <p:nvSpPr>
          <p:cNvPr id="6" name="Rectangle 5"/>
          <p:cNvSpPr>
            <a:spLocks noGrp="1" noChangeArrowheads="1"/>
          </p:cNvSpPr>
          <p:nvPr>
            <p:ph type="title"/>
          </p:nvPr>
        </p:nvSpPr>
        <p:spPr>
          <a:xfrm>
            <a:off x="357188" y="285750"/>
            <a:ext cx="8405812" cy="749300"/>
          </a:xfrm>
          <a:solidFill>
            <a:srgbClr val="FFFF99"/>
          </a:solidFill>
          <a:scene3d>
            <a:camera prst="legacyPerspectiveBottomLeft"/>
            <a:lightRig rig="legacyFlat3" dir="t"/>
          </a:scene3d>
          <a:sp3d extrusionH="887400" prstMaterial="legacyMatte">
            <a:bevelT w="13500" h="13500" prst="angle"/>
            <a:bevelB w="13500" h="13500" prst="angle"/>
            <a:extrusionClr>
              <a:srgbClr val="FFFF99"/>
            </a:extrusionClr>
          </a:sp3d>
        </p:spPr>
        <p:txBody>
          <a:bodyPr>
            <a:normAutofit fontScale="90000"/>
            <a:flatTx/>
          </a:bodyPr>
          <a:lstStyle/>
          <a:p>
            <a:pPr eaLnBrk="1" hangingPunct="1">
              <a:defRPr/>
            </a:pPr>
            <a:r>
              <a:rPr lang="fr-FR" b="1" dirty="0"/>
              <a:t>MISE EN OEUVRE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pPr>
              <a:defRPr/>
            </a:pPr>
            <a:fld id="{E5D86E39-ADE1-4B2A-9C5F-D922B3B98741}" type="slidenum">
              <a:rPr lang="fr-FR"/>
              <a:pPr>
                <a:defRPr/>
              </a:pPr>
              <a:t>48</a:t>
            </a:fld>
            <a:endParaRPr lang="fr-FR"/>
          </a:p>
        </p:txBody>
      </p:sp>
      <p:sp>
        <p:nvSpPr>
          <p:cNvPr id="431106" name="Rectangle 2"/>
          <p:cNvSpPr>
            <a:spLocks noGrp="1" noChangeArrowheads="1"/>
          </p:cNvSpPr>
          <p:nvPr>
            <p:ph type="body" idx="1"/>
          </p:nvPr>
        </p:nvSpPr>
        <p:spPr>
          <a:xfrm>
            <a:off x="571500" y="1428750"/>
            <a:ext cx="8053388" cy="4662488"/>
          </a:xfrm>
        </p:spPr>
        <p:txBody>
          <a:bodyPr/>
          <a:lstStyle/>
          <a:p>
            <a:pPr marL="609600" indent="-609600">
              <a:lnSpc>
                <a:spcPct val="80000"/>
              </a:lnSpc>
              <a:defRPr/>
            </a:pPr>
            <a:endParaRPr lang="fr-FR" sz="2400" dirty="0">
              <a:latin typeface="Impact" pitchFamily="34" charset="0"/>
            </a:endParaRPr>
          </a:p>
          <a:p>
            <a:pPr marL="609600" indent="-609600">
              <a:lnSpc>
                <a:spcPct val="80000"/>
              </a:lnSpc>
              <a:defRPr/>
            </a:pPr>
            <a:r>
              <a:rPr lang="fr-FR" sz="4400" dirty="0">
                <a:solidFill>
                  <a:schemeClr val="accent1"/>
                </a:solidFill>
                <a:latin typeface="Impact" pitchFamily="34" charset="0"/>
              </a:rPr>
              <a:t>SUIVI DE LA MEO</a:t>
            </a:r>
          </a:p>
          <a:p>
            <a:pPr marL="609600" indent="-609600">
              <a:lnSpc>
                <a:spcPct val="80000"/>
              </a:lnSpc>
              <a:defRPr/>
            </a:pPr>
            <a:endParaRPr lang="fr-FR" sz="2400" dirty="0">
              <a:solidFill>
                <a:srgbClr val="99FF33"/>
              </a:solidFill>
              <a:latin typeface="Impact" pitchFamily="34" charset="0"/>
            </a:endParaRPr>
          </a:p>
          <a:p>
            <a:pPr marL="1371600" lvl="2" indent="-457200">
              <a:lnSpc>
                <a:spcPct val="80000"/>
              </a:lnSpc>
              <a:buFont typeface="Wingdings" pitchFamily="2" charset="2"/>
              <a:buAutoNum type="arabicPeriod"/>
              <a:defRPr/>
            </a:pPr>
            <a:r>
              <a:rPr lang="fr-FR" sz="3600" dirty="0">
                <a:latin typeface="+mj-lt"/>
              </a:rPr>
              <a:t>Monitorage et Micro planification</a:t>
            </a:r>
          </a:p>
          <a:p>
            <a:pPr marL="1371600" lvl="2" indent="-457200">
              <a:lnSpc>
                <a:spcPct val="80000"/>
              </a:lnSpc>
              <a:buFont typeface="Wingdings" pitchFamily="2" charset="2"/>
              <a:buAutoNum type="arabicPeriod"/>
              <a:defRPr/>
            </a:pPr>
            <a:endParaRPr lang="fr-FR" sz="3600" dirty="0">
              <a:latin typeface="+mj-lt"/>
            </a:endParaRPr>
          </a:p>
          <a:p>
            <a:pPr marL="1371600" lvl="2" indent="-457200">
              <a:lnSpc>
                <a:spcPct val="80000"/>
              </a:lnSpc>
              <a:buFont typeface="Wingdings" pitchFamily="2" charset="2"/>
              <a:buAutoNum type="arabicPeriod"/>
              <a:defRPr/>
            </a:pPr>
            <a:r>
              <a:rPr lang="fr-FR" sz="3600" dirty="0">
                <a:latin typeface="+mj-lt"/>
              </a:rPr>
              <a:t>Supervision</a:t>
            </a:r>
          </a:p>
        </p:txBody>
      </p:sp>
      <p:sp>
        <p:nvSpPr>
          <p:cNvPr id="5" name="Rectangle 5"/>
          <p:cNvSpPr>
            <a:spLocks noGrp="1" noChangeArrowheads="1"/>
          </p:cNvSpPr>
          <p:nvPr>
            <p:ph type="title"/>
          </p:nvPr>
        </p:nvSpPr>
        <p:spPr>
          <a:xfrm>
            <a:off x="357188" y="142875"/>
            <a:ext cx="8405812" cy="749300"/>
          </a:xfrm>
          <a:solidFill>
            <a:srgbClr val="FFFF99"/>
          </a:solidFill>
          <a:scene3d>
            <a:camera prst="legacyPerspectiveBottomLeft"/>
            <a:lightRig rig="legacyFlat3" dir="t"/>
          </a:scene3d>
          <a:sp3d extrusionH="887400" prstMaterial="legacyMatte">
            <a:bevelT w="13500" h="13500" prst="angle"/>
            <a:bevelB w="13500" h="13500" prst="angle"/>
            <a:extrusionClr>
              <a:srgbClr val="FFFF99"/>
            </a:extrusionClr>
          </a:sp3d>
        </p:spPr>
        <p:txBody>
          <a:bodyPr>
            <a:normAutofit fontScale="90000"/>
            <a:flatTx/>
          </a:bodyPr>
          <a:lstStyle/>
          <a:p>
            <a:pPr eaLnBrk="1" hangingPunct="1">
              <a:defRPr/>
            </a:pPr>
            <a:r>
              <a:rPr lang="fr-FR" b="1" dirty="0"/>
              <a:t>MISE EN OEUVRE</a:t>
            </a:r>
          </a:p>
        </p:txBody>
      </p:sp>
      <p:sp>
        <p:nvSpPr>
          <p:cNvPr id="6" name="Espace réservé du pied de page 3"/>
          <p:cNvSpPr>
            <a:spLocks noGrp="1"/>
          </p:cNvSpPr>
          <p:nvPr>
            <p:ph type="ftr" sz="quarter" idx="11"/>
          </p:nvPr>
        </p:nvSpPr>
        <p:spPr>
          <a:xfrm>
            <a:off x="928688" y="6245225"/>
            <a:ext cx="7000875" cy="476250"/>
          </a:xfrm>
        </p:spPr>
        <p:txBody>
          <a:bodyPr/>
          <a:lstStyle/>
          <a:p>
            <a:pPr>
              <a:defRPr/>
            </a:pPr>
            <a:endParaRPr lang="fr-F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pied de page 4"/>
          <p:cNvSpPr>
            <a:spLocks noGrp="1"/>
          </p:cNvSpPr>
          <p:nvPr>
            <p:ph type="ftr" sz="quarter" idx="11"/>
          </p:nvPr>
        </p:nvSpPr>
        <p:spPr>
          <a:xfrm>
            <a:off x="1143000" y="6245225"/>
            <a:ext cx="6643688" cy="476250"/>
          </a:xfrm>
        </p:spPr>
        <p:txBody>
          <a:bodyPr/>
          <a:lstStyle/>
          <a:p>
            <a:pPr>
              <a:defRPr/>
            </a:pPr>
            <a:endParaRPr lang="fr-FR" dirty="0"/>
          </a:p>
        </p:txBody>
      </p:sp>
      <p:sp>
        <p:nvSpPr>
          <p:cNvPr id="15" name="Espace réservé du numéro de diapositive 5"/>
          <p:cNvSpPr>
            <a:spLocks noGrp="1"/>
          </p:cNvSpPr>
          <p:nvPr>
            <p:ph type="sldNum" sz="quarter" idx="12"/>
          </p:nvPr>
        </p:nvSpPr>
        <p:spPr/>
        <p:txBody>
          <a:bodyPr/>
          <a:lstStyle/>
          <a:p>
            <a:pPr>
              <a:defRPr/>
            </a:pPr>
            <a:fld id="{53547229-DA7A-4BB2-B0F3-9BCF29DF803F}" type="slidenum">
              <a:rPr lang="fr-FR"/>
              <a:pPr>
                <a:defRPr/>
              </a:pPr>
              <a:t>49</a:t>
            </a:fld>
            <a:endParaRPr lang="fr-FR"/>
          </a:p>
        </p:txBody>
      </p:sp>
      <p:sp>
        <p:nvSpPr>
          <p:cNvPr id="209922" name="Rectangle 2"/>
          <p:cNvSpPr>
            <a:spLocks noGrp="1" noChangeArrowheads="1"/>
          </p:cNvSpPr>
          <p:nvPr>
            <p:ph type="body" idx="1"/>
          </p:nvPr>
        </p:nvSpPr>
        <p:spPr>
          <a:xfrm>
            <a:off x="457200" y="476250"/>
            <a:ext cx="8229600" cy="5619750"/>
          </a:xfrm>
        </p:spPr>
        <p:txBody>
          <a:bodyPr/>
          <a:lstStyle/>
          <a:p>
            <a:pPr algn="ctr" eaLnBrk="1" hangingPunct="1">
              <a:buFont typeface="Wingdings" pitchFamily="2" charset="2"/>
              <a:buNone/>
              <a:defRPr/>
            </a:pPr>
            <a:endParaRPr lang="fr-FR" dirty="0"/>
          </a:p>
          <a:p>
            <a:pPr algn="ctr" eaLnBrk="1" hangingPunct="1">
              <a:buFont typeface="Wingdings" pitchFamily="2" charset="2"/>
              <a:buNone/>
              <a:defRPr/>
            </a:pPr>
            <a:r>
              <a:rPr lang="fr-FR" sz="3600" dirty="0">
                <a:latin typeface="Impact" pitchFamily="34" charset="0"/>
              </a:rPr>
              <a:t>Mise en œuvre du plan</a:t>
            </a:r>
          </a:p>
          <a:p>
            <a:pPr eaLnBrk="1" hangingPunct="1">
              <a:buFont typeface="Wingdings" pitchFamily="2" charset="2"/>
              <a:buNone/>
              <a:defRPr/>
            </a:pPr>
            <a:endParaRPr lang="fr-FR" dirty="0"/>
          </a:p>
        </p:txBody>
      </p:sp>
      <p:sp>
        <p:nvSpPr>
          <p:cNvPr id="78853" name="Rectangle 3"/>
          <p:cNvSpPr>
            <a:spLocks noChangeArrowheads="1"/>
          </p:cNvSpPr>
          <p:nvPr/>
        </p:nvSpPr>
        <p:spPr bwMode="auto">
          <a:xfrm>
            <a:off x="468313" y="2924175"/>
            <a:ext cx="3598862" cy="865188"/>
          </a:xfrm>
          <a:prstGeom prst="rect">
            <a:avLst/>
          </a:prstGeom>
          <a:solidFill>
            <a:schemeClr val="bg1"/>
          </a:solidFill>
          <a:ln w="9525">
            <a:solidFill>
              <a:schemeClr val="tx1"/>
            </a:solidFill>
            <a:miter lim="800000"/>
            <a:headEnd/>
            <a:tailEnd/>
          </a:ln>
        </p:spPr>
        <p:txBody>
          <a:bodyPr wrap="none" anchor="ctr"/>
          <a:lstStyle/>
          <a:p>
            <a:pPr algn="ctr">
              <a:defRPr/>
            </a:pPr>
            <a:r>
              <a:rPr lang="fr-FR" sz="2800" dirty="0">
                <a:solidFill>
                  <a:srgbClr val="080808"/>
                </a:solidFill>
                <a:effectLst>
                  <a:outerShdw blurRad="38100" dist="38100" dir="2700000" algn="tl">
                    <a:srgbClr val="000000">
                      <a:alpha val="43137"/>
                    </a:srgbClr>
                  </a:outerShdw>
                </a:effectLst>
                <a:latin typeface="+mj-lt"/>
              </a:rPr>
              <a:t>Planification et </a:t>
            </a:r>
          </a:p>
          <a:p>
            <a:pPr algn="ctr">
              <a:defRPr/>
            </a:pPr>
            <a:r>
              <a:rPr lang="fr-FR" sz="2800" dirty="0">
                <a:solidFill>
                  <a:srgbClr val="080808"/>
                </a:solidFill>
                <a:effectLst>
                  <a:outerShdw blurRad="38100" dist="38100" dir="2700000" algn="tl">
                    <a:srgbClr val="000000">
                      <a:alpha val="43137"/>
                    </a:srgbClr>
                  </a:outerShdw>
                </a:effectLst>
                <a:latin typeface="+mj-lt"/>
              </a:rPr>
              <a:t>Ré-planification</a:t>
            </a:r>
          </a:p>
        </p:txBody>
      </p:sp>
      <p:sp>
        <p:nvSpPr>
          <p:cNvPr id="78854" name="Rectangle 4"/>
          <p:cNvSpPr>
            <a:spLocks noChangeArrowheads="1"/>
          </p:cNvSpPr>
          <p:nvPr/>
        </p:nvSpPr>
        <p:spPr bwMode="auto">
          <a:xfrm>
            <a:off x="5219700" y="2924175"/>
            <a:ext cx="3600450" cy="865188"/>
          </a:xfrm>
          <a:prstGeom prst="rect">
            <a:avLst/>
          </a:prstGeom>
          <a:solidFill>
            <a:schemeClr val="bg1"/>
          </a:solidFill>
          <a:ln w="9525">
            <a:solidFill>
              <a:schemeClr val="tx1"/>
            </a:solidFill>
            <a:miter lim="800000"/>
            <a:headEnd/>
            <a:tailEnd/>
          </a:ln>
        </p:spPr>
        <p:txBody>
          <a:bodyPr wrap="none" anchor="ctr"/>
          <a:lstStyle/>
          <a:p>
            <a:pPr algn="ctr">
              <a:defRPr/>
            </a:pPr>
            <a:r>
              <a:rPr lang="fr-FR" sz="2800" dirty="0">
                <a:solidFill>
                  <a:srgbClr val="080808"/>
                </a:solidFill>
                <a:effectLst>
                  <a:outerShdw blurRad="38100" dist="38100" dir="2700000" algn="tl">
                    <a:srgbClr val="000000">
                      <a:alpha val="43137"/>
                    </a:srgbClr>
                  </a:outerShdw>
                </a:effectLst>
                <a:latin typeface="+mj-lt"/>
              </a:rPr>
              <a:t>Surveillance</a:t>
            </a:r>
            <a:r>
              <a:rPr lang="fr-FR" sz="1800" dirty="0">
                <a:solidFill>
                  <a:srgbClr val="080808"/>
                </a:solidFill>
                <a:effectLst>
                  <a:outerShdw blurRad="38100" dist="38100" dir="2700000" algn="tl">
                    <a:srgbClr val="000000">
                      <a:alpha val="43137"/>
                    </a:srgbClr>
                  </a:outerShdw>
                </a:effectLst>
                <a:latin typeface="+mj-lt"/>
              </a:rPr>
              <a:t> continue de </a:t>
            </a:r>
          </a:p>
          <a:p>
            <a:pPr algn="ctr">
              <a:defRPr/>
            </a:pPr>
            <a:r>
              <a:rPr lang="fr-FR" sz="1800" dirty="0">
                <a:solidFill>
                  <a:srgbClr val="080808"/>
                </a:solidFill>
                <a:effectLst>
                  <a:outerShdw blurRad="38100" dist="38100" dir="2700000" algn="tl">
                    <a:srgbClr val="000000">
                      <a:alpha val="43137"/>
                    </a:srgbClr>
                  </a:outerShdw>
                </a:effectLst>
                <a:latin typeface="+mj-lt"/>
              </a:rPr>
              <a:t>l’état d’avancement</a:t>
            </a:r>
          </a:p>
        </p:txBody>
      </p:sp>
      <p:sp>
        <p:nvSpPr>
          <p:cNvPr id="78855" name="Rectangle 5"/>
          <p:cNvSpPr>
            <a:spLocks noChangeArrowheads="1"/>
          </p:cNvSpPr>
          <p:nvPr/>
        </p:nvSpPr>
        <p:spPr bwMode="auto">
          <a:xfrm>
            <a:off x="3203575" y="4797425"/>
            <a:ext cx="3024188" cy="865188"/>
          </a:xfrm>
          <a:prstGeom prst="rect">
            <a:avLst/>
          </a:prstGeom>
          <a:solidFill>
            <a:schemeClr val="bg1"/>
          </a:solidFill>
          <a:ln w="9525">
            <a:solidFill>
              <a:schemeClr val="tx1"/>
            </a:solidFill>
            <a:miter lim="800000"/>
            <a:headEnd/>
            <a:tailEnd/>
          </a:ln>
        </p:spPr>
        <p:txBody>
          <a:bodyPr wrap="none" anchor="ctr"/>
          <a:lstStyle/>
          <a:p>
            <a:pPr algn="ctr">
              <a:defRPr/>
            </a:pPr>
            <a:r>
              <a:rPr lang="fr-FR" sz="2800" dirty="0">
                <a:solidFill>
                  <a:srgbClr val="080808"/>
                </a:solidFill>
                <a:effectLst>
                  <a:outerShdw blurRad="38100" dist="38100" dir="2700000" algn="tl">
                    <a:srgbClr val="000000">
                      <a:alpha val="43137"/>
                    </a:srgbClr>
                  </a:outerShdw>
                </a:effectLst>
                <a:latin typeface="+mj-lt"/>
              </a:rPr>
              <a:t>Evaluation </a:t>
            </a:r>
          </a:p>
          <a:p>
            <a:pPr algn="ctr">
              <a:defRPr/>
            </a:pPr>
            <a:r>
              <a:rPr lang="fr-FR" sz="2800" dirty="0">
                <a:solidFill>
                  <a:srgbClr val="080808"/>
                </a:solidFill>
                <a:effectLst>
                  <a:outerShdw blurRad="38100" dist="38100" dir="2700000" algn="tl">
                    <a:srgbClr val="000000">
                      <a:alpha val="43137"/>
                    </a:srgbClr>
                  </a:outerShdw>
                </a:effectLst>
                <a:latin typeface="+mj-lt"/>
              </a:rPr>
              <a:t>des résultats</a:t>
            </a:r>
          </a:p>
        </p:txBody>
      </p:sp>
      <p:sp>
        <p:nvSpPr>
          <p:cNvPr id="74760" name="Line 6"/>
          <p:cNvSpPr>
            <a:spLocks noChangeShapeType="1"/>
          </p:cNvSpPr>
          <p:nvPr/>
        </p:nvSpPr>
        <p:spPr bwMode="auto">
          <a:xfrm flipV="1">
            <a:off x="1187450" y="1557338"/>
            <a:ext cx="0" cy="1366837"/>
          </a:xfrm>
          <a:prstGeom prst="line">
            <a:avLst/>
          </a:prstGeom>
          <a:ln>
            <a:headEnd/>
            <a:tailEnd/>
          </a:ln>
        </p:spPr>
        <p:style>
          <a:lnRef idx="3">
            <a:schemeClr val="accent4"/>
          </a:lnRef>
          <a:fillRef idx="0">
            <a:schemeClr val="accent4"/>
          </a:fillRef>
          <a:effectRef idx="2">
            <a:schemeClr val="accent4"/>
          </a:effectRef>
          <a:fontRef idx="minor">
            <a:schemeClr val="tx1"/>
          </a:fontRef>
        </p:style>
        <p:txBody>
          <a:bodyPr/>
          <a:lstStyle/>
          <a:p>
            <a:pPr>
              <a:defRPr/>
            </a:pPr>
            <a:endParaRPr lang="fr-FR"/>
          </a:p>
        </p:txBody>
      </p:sp>
      <p:sp>
        <p:nvSpPr>
          <p:cNvPr id="74761" name="Line 7"/>
          <p:cNvSpPr>
            <a:spLocks noChangeShapeType="1"/>
          </p:cNvSpPr>
          <p:nvPr/>
        </p:nvSpPr>
        <p:spPr bwMode="auto">
          <a:xfrm>
            <a:off x="1187450" y="1557338"/>
            <a:ext cx="1296988" cy="0"/>
          </a:xfrm>
          <a:prstGeom prst="line">
            <a:avLst/>
          </a:prstGeom>
          <a:ln>
            <a:headEnd/>
            <a:tailEnd type="triangle" w="med" len="med"/>
          </a:ln>
        </p:spPr>
        <p:style>
          <a:lnRef idx="3">
            <a:schemeClr val="accent4"/>
          </a:lnRef>
          <a:fillRef idx="0">
            <a:schemeClr val="accent4"/>
          </a:fillRef>
          <a:effectRef idx="2">
            <a:schemeClr val="accent4"/>
          </a:effectRef>
          <a:fontRef idx="minor">
            <a:schemeClr val="tx1"/>
          </a:fontRef>
        </p:style>
        <p:txBody>
          <a:bodyPr/>
          <a:lstStyle/>
          <a:p>
            <a:pPr>
              <a:defRPr/>
            </a:pPr>
            <a:endParaRPr lang="fr-FR"/>
          </a:p>
        </p:txBody>
      </p:sp>
      <p:sp>
        <p:nvSpPr>
          <p:cNvPr id="74764" name="Line 10"/>
          <p:cNvSpPr>
            <a:spLocks noChangeShapeType="1"/>
          </p:cNvSpPr>
          <p:nvPr/>
        </p:nvSpPr>
        <p:spPr bwMode="auto">
          <a:xfrm>
            <a:off x="8172450" y="3789363"/>
            <a:ext cx="0" cy="1368425"/>
          </a:xfrm>
          <a:prstGeom prst="line">
            <a:avLst/>
          </a:prstGeom>
          <a:ln>
            <a:headEnd/>
            <a:tailEnd/>
          </a:ln>
        </p:spPr>
        <p:style>
          <a:lnRef idx="3">
            <a:schemeClr val="accent4"/>
          </a:lnRef>
          <a:fillRef idx="0">
            <a:schemeClr val="accent4"/>
          </a:fillRef>
          <a:effectRef idx="2">
            <a:schemeClr val="accent4"/>
          </a:effectRef>
          <a:fontRef idx="minor">
            <a:schemeClr val="tx1"/>
          </a:fontRef>
        </p:style>
        <p:txBody>
          <a:bodyPr/>
          <a:lstStyle/>
          <a:p>
            <a:pPr>
              <a:defRPr/>
            </a:pPr>
            <a:endParaRPr lang="fr-FR"/>
          </a:p>
        </p:txBody>
      </p:sp>
      <p:sp>
        <p:nvSpPr>
          <p:cNvPr id="74765" name="Line 11"/>
          <p:cNvSpPr>
            <a:spLocks noChangeShapeType="1"/>
          </p:cNvSpPr>
          <p:nvPr/>
        </p:nvSpPr>
        <p:spPr bwMode="auto">
          <a:xfrm flipH="1">
            <a:off x="6227763" y="5157788"/>
            <a:ext cx="1944687" cy="0"/>
          </a:xfrm>
          <a:prstGeom prst="line">
            <a:avLst/>
          </a:prstGeom>
          <a:ln>
            <a:headEnd/>
            <a:tailEnd type="triangle" w="med" len="med"/>
          </a:ln>
        </p:spPr>
        <p:style>
          <a:lnRef idx="3">
            <a:schemeClr val="accent4"/>
          </a:lnRef>
          <a:fillRef idx="0">
            <a:schemeClr val="accent4"/>
          </a:fillRef>
          <a:effectRef idx="2">
            <a:schemeClr val="accent4"/>
          </a:effectRef>
          <a:fontRef idx="minor">
            <a:schemeClr val="tx1"/>
          </a:fontRef>
        </p:style>
        <p:txBody>
          <a:bodyPr/>
          <a:lstStyle/>
          <a:p>
            <a:pPr>
              <a:defRPr/>
            </a:pPr>
            <a:endParaRPr lang="fr-FR"/>
          </a:p>
        </p:txBody>
      </p:sp>
      <p:sp>
        <p:nvSpPr>
          <p:cNvPr id="74766" name="Line 12"/>
          <p:cNvSpPr>
            <a:spLocks noChangeShapeType="1"/>
          </p:cNvSpPr>
          <p:nvPr/>
        </p:nvSpPr>
        <p:spPr bwMode="auto">
          <a:xfrm flipH="1">
            <a:off x="1187450" y="5157788"/>
            <a:ext cx="2016125" cy="0"/>
          </a:xfrm>
          <a:prstGeom prst="line">
            <a:avLst/>
          </a:prstGeom>
          <a:ln>
            <a:headEnd/>
            <a:tailEnd/>
          </a:ln>
        </p:spPr>
        <p:style>
          <a:lnRef idx="3">
            <a:schemeClr val="accent4"/>
          </a:lnRef>
          <a:fillRef idx="0">
            <a:schemeClr val="accent4"/>
          </a:fillRef>
          <a:effectRef idx="2">
            <a:schemeClr val="accent4"/>
          </a:effectRef>
          <a:fontRef idx="minor">
            <a:schemeClr val="tx1"/>
          </a:fontRef>
        </p:style>
        <p:txBody>
          <a:bodyPr/>
          <a:lstStyle/>
          <a:p>
            <a:pPr>
              <a:defRPr/>
            </a:pPr>
            <a:endParaRPr lang="fr-FR"/>
          </a:p>
        </p:txBody>
      </p:sp>
      <p:sp>
        <p:nvSpPr>
          <p:cNvPr id="74767" name="Line 13"/>
          <p:cNvSpPr>
            <a:spLocks noChangeShapeType="1"/>
          </p:cNvSpPr>
          <p:nvPr/>
        </p:nvSpPr>
        <p:spPr bwMode="auto">
          <a:xfrm>
            <a:off x="1187450" y="3789363"/>
            <a:ext cx="0" cy="1368425"/>
          </a:xfrm>
          <a:prstGeom prst="line">
            <a:avLst/>
          </a:prstGeom>
          <a:ln>
            <a:headEnd type="triangle" w="med" len="med"/>
            <a:tailEnd/>
          </a:ln>
        </p:spPr>
        <p:style>
          <a:lnRef idx="3">
            <a:schemeClr val="accent4"/>
          </a:lnRef>
          <a:fillRef idx="0">
            <a:schemeClr val="accent4"/>
          </a:fillRef>
          <a:effectRef idx="2">
            <a:schemeClr val="accent4"/>
          </a:effectRef>
          <a:fontRef idx="minor">
            <a:schemeClr val="tx1"/>
          </a:fontRef>
        </p:style>
        <p:txBody>
          <a:bodyPr/>
          <a:lstStyle/>
          <a:p>
            <a:pPr>
              <a:defRPr/>
            </a:pPr>
            <a:endParaRPr lang="fr-FR"/>
          </a:p>
        </p:txBody>
      </p:sp>
      <p:cxnSp>
        <p:nvCxnSpPr>
          <p:cNvPr id="19" name="Connecteur droit 18"/>
          <p:cNvCxnSpPr/>
          <p:nvPr/>
        </p:nvCxnSpPr>
        <p:spPr>
          <a:xfrm>
            <a:off x="6715125" y="1428750"/>
            <a:ext cx="1357313" cy="1588"/>
          </a:xfrm>
          <a:prstGeom prst="line">
            <a:avLst/>
          </a:prstGeom>
        </p:spPr>
        <p:style>
          <a:lnRef idx="3">
            <a:schemeClr val="accent4"/>
          </a:lnRef>
          <a:fillRef idx="0">
            <a:schemeClr val="accent4"/>
          </a:fillRef>
          <a:effectRef idx="2">
            <a:schemeClr val="accent4"/>
          </a:effectRef>
          <a:fontRef idx="minor">
            <a:schemeClr val="tx1"/>
          </a:fontRef>
        </p:style>
      </p:cxnSp>
      <p:sp>
        <p:nvSpPr>
          <p:cNvPr id="31" name="Line 6"/>
          <p:cNvSpPr>
            <a:spLocks noChangeShapeType="1"/>
          </p:cNvSpPr>
          <p:nvPr/>
        </p:nvSpPr>
        <p:spPr bwMode="auto">
          <a:xfrm flipV="1">
            <a:off x="8072438" y="1500188"/>
            <a:ext cx="0" cy="1366837"/>
          </a:xfrm>
          <a:prstGeom prst="line">
            <a:avLst/>
          </a:prstGeom>
          <a:ln>
            <a:headEnd/>
            <a:tailEnd/>
          </a:ln>
        </p:spPr>
        <p:style>
          <a:lnRef idx="3">
            <a:schemeClr val="accent4"/>
          </a:lnRef>
          <a:fillRef idx="0">
            <a:schemeClr val="accent4"/>
          </a:fillRef>
          <a:effectRef idx="2">
            <a:schemeClr val="accent4"/>
          </a:effectRef>
          <a:fontRef idx="minor">
            <a:schemeClr val="tx1"/>
          </a:fontRef>
        </p:style>
        <p:txBody>
          <a:bodyPr/>
          <a:lstStyle/>
          <a:p>
            <a:pPr>
              <a:defRPr/>
            </a:pPr>
            <a:endParaRPr lang="fr-FR"/>
          </a:p>
        </p:txBody>
      </p:sp>
      <p:cxnSp>
        <p:nvCxnSpPr>
          <p:cNvPr id="35" name="Connecteur droit avec flèche 34"/>
          <p:cNvCxnSpPr>
            <a:stCxn id="31" idx="1"/>
            <a:endCxn id="31" idx="0"/>
          </p:cNvCxnSpPr>
          <p:nvPr/>
        </p:nvCxnSpPr>
        <p:spPr>
          <a:xfrm rot="5400000">
            <a:off x="7389813" y="2182813"/>
            <a:ext cx="1366837" cy="158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17" name="Rectangle 5"/>
          <p:cNvSpPr>
            <a:spLocks noGrp="1" noChangeArrowheads="1"/>
          </p:cNvSpPr>
          <p:nvPr>
            <p:ph type="title"/>
          </p:nvPr>
        </p:nvSpPr>
        <p:spPr>
          <a:xfrm>
            <a:off x="357188" y="142875"/>
            <a:ext cx="8405812" cy="749300"/>
          </a:xfrm>
          <a:solidFill>
            <a:srgbClr val="FFFF99"/>
          </a:solidFill>
          <a:scene3d>
            <a:camera prst="legacyPerspectiveBottomLeft"/>
            <a:lightRig rig="legacyFlat3" dir="t"/>
          </a:scene3d>
          <a:sp3d extrusionH="887400" prstMaterial="legacyMatte">
            <a:bevelT w="13500" h="13500" prst="angle"/>
            <a:bevelB w="13500" h="13500" prst="angle"/>
            <a:extrusionClr>
              <a:srgbClr val="FFFF99"/>
            </a:extrusionClr>
          </a:sp3d>
        </p:spPr>
        <p:txBody>
          <a:bodyPr>
            <a:normAutofit fontScale="90000"/>
            <a:flatTx/>
          </a:bodyPr>
          <a:lstStyle/>
          <a:p>
            <a:pPr eaLnBrk="1" hangingPunct="1">
              <a:defRPr/>
            </a:pPr>
            <a:r>
              <a:rPr lang="fr-FR" dirty="0">
                <a:latin typeface="Impact" pitchFamily="34" charset="0"/>
              </a:rPr>
              <a:t>MISE EN OEUVRE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pied de page 4"/>
          <p:cNvSpPr>
            <a:spLocks noGrp="1"/>
          </p:cNvSpPr>
          <p:nvPr>
            <p:ph type="ftr" sz="quarter" idx="11"/>
          </p:nvPr>
        </p:nvSpPr>
        <p:spPr>
          <a:xfrm>
            <a:off x="857250" y="6245225"/>
            <a:ext cx="7215188" cy="476250"/>
          </a:xfrm>
        </p:spPr>
        <p:txBody>
          <a:bodyPr/>
          <a:lstStyle/>
          <a:p>
            <a:pPr>
              <a:defRPr/>
            </a:pPr>
            <a:endParaRPr lang="fr-FR" dirty="0"/>
          </a:p>
        </p:txBody>
      </p:sp>
      <p:sp>
        <p:nvSpPr>
          <p:cNvPr id="17" name="Espace réservé du numéro de diapositive 5"/>
          <p:cNvSpPr>
            <a:spLocks noGrp="1"/>
          </p:cNvSpPr>
          <p:nvPr>
            <p:ph type="sldNum" sz="quarter" idx="12"/>
          </p:nvPr>
        </p:nvSpPr>
        <p:spPr/>
        <p:txBody>
          <a:bodyPr/>
          <a:lstStyle/>
          <a:p>
            <a:pPr>
              <a:defRPr/>
            </a:pPr>
            <a:fld id="{A1AE1ECC-307F-4166-8672-707D4745B090}" type="slidenum">
              <a:rPr lang="fr-FR"/>
              <a:pPr>
                <a:defRPr/>
              </a:pPr>
              <a:t>5</a:t>
            </a:fld>
            <a:endParaRPr lang="fr-FR"/>
          </a:p>
        </p:txBody>
      </p:sp>
      <p:sp>
        <p:nvSpPr>
          <p:cNvPr id="225282" name="Rectangle 2"/>
          <p:cNvSpPr>
            <a:spLocks noGrp="1" noChangeArrowheads="1"/>
          </p:cNvSpPr>
          <p:nvPr>
            <p:ph type="body" idx="1"/>
          </p:nvPr>
        </p:nvSpPr>
        <p:spPr>
          <a:xfrm>
            <a:off x="457200" y="782638"/>
            <a:ext cx="8186738" cy="5146675"/>
          </a:xfrm>
        </p:spPr>
        <p:txBody>
          <a:bodyPr/>
          <a:lstStyle/>
          <a:p>
            <a:pPr algn="just" eaLnBrk="1" hangingPunct="1">
              <a:buFont typeface="Wingdings" pitchFamily="2" charset="2"/>
              <a:buNone/>
              <a:defRPr/>
            </a:pPr>
            <a:endParaRPr lang="fr-FR" sz="2000" b="1" dirty="0">
              <a:solidFill>
                <a:schemeClr val="bg1"/>
              </a:solidFill>
            </a:endParaRPr>
          </a:p>
          <a:p>
            <a:pPr algn="ctr" eaLnBrk="1" hangingPunct="1">
              <a:buFont typeface="Wingdings" pitchFamily="2" charset="2"/>
              <a:buNone/>
              <a:defRPr/>
            </a:pPr>
            <a:r>
              <a:rPr lang="fr-FR" sz="2000" b="1" dirty="0"/>
              <a:t>					</a:t>
            </a:r>
            <a:endParaRPr lang="fr-FR" sz="2000" b="1" dirty="0">
              <a:solidFill>
                <a:schemeClr val="bg1"/>
              </a:solidFill>
            </a:endParaRPr>
          </a:p>
        </p:txBody>
      </p:sp>
      <p:sp>
        <p:nvSpPr>
          <p:cNvPr id="9221" name="Oval 3"/>
          <p:cNvSpPr>
            <a:spLocks noChangeArrowheads="1"/>
          </p:cNvSpPr>
          <p:nvPr/>
        </p:nvSpPr>
        <p:spPr bwMode="auto">
          <a:xfrm>
            <a:off x="1500188" y="2428875"/>
            <a:ext cx="4705350" cy="3143250"/>
          </a:xfrm>
          <a:prstGeom prst="ellipse">
            <a:avLst/>
          </a:prstGeom>
          <a:solidFill>
            <a:srgbClr val="FF9900"/>
          </a:solidFill>
          <a:ln w="9525">
            <a:solidFill>
              <a:schemeClr val="accent2"/>
            </a:solidFill>
            <a:round/>
            <a:headEnd/>
            <a:tailEnd/>
          </a:ln>
        </p:spPr>
        <p:txBody>
          <a:bodyPr wrap="none" anchor="ctr"/>
          <a:lstStyle/>
          <a:p>
            <a:endParaRPr lang="fr-FR"/>
          </a:p>
        </p:txBody>
      </p:sp>
      <p:sp>
        <p:nvSpPr>
          <p:cNvPr id="9222" name="Oval 4"/>
          <p:cNvSpPr>
            <a:spLocks noChangeArrowheads="1"/>
          </p:cNvSpPr>
          <p:nvPr/>
        </p:nvSpPr>
        <p:spPr bwMode="auto">
          <a:xfrm>
            <a:off x="1928813" y="2786063"/>
            <a:ext cx="3937000" cy="2357437"/>
          </a:xfrm>
          <a:prstGeom prst="ellipse">
            <a:avLst/>
          </a:prstGeom>
          <a:solidFill>
            <a:srgbClr val="CCFF33"/>
          </a:solidFill>
          <a:ln w="9525">
            <a:solidFill>
              <a:schemeClr val="accent2"/>
            </a:solidFill>
            <a:round/>
            <a:headEnd/>
            <a:tailEnd/>
          </a:ln>
        </p:spPr>
        <p:txBody>
          <a:bodyPr wrap="none" anchor="ctr"/>
          <a:lstStyle/>
          <a:p>
            <a:endParaRPr lang="fr-FR"/>
          </a:p>
        </p:txBody>
      </p:sp>
      <p:sp>
        <p:nvSpPr>
          <p:cNvPr id="9223" name="Oval 5"/>
          <p:cNvSpPr>
            <a:spLocks noChangeArrowheads="1"/>
          </p:cNvSpPr>
          <p:nvPr/>
        </p:nvSpPr>
        <p:spPr bwMode="auto">
          <a:xfrm>
            <a:off x="2357438" y="3143250"/>
            <a:ext cx="3073400" cy="1571625"/>
          </a:xfrm>
          <a:prstGeom prst="ellipse">
            <a:avLst/>
          </a:prstGeom>
          <a:solidFill>
            <a:srgbClr val="FFFF99"/>
          </a:solidFill>
          <a:ln w="9525">
            <a:solidFill>
              <a:schemeClr val="accent2"/>
            </a:solidFill>
            <a:round/>
            <a:headEnd/>
            <a:tailEnd/>
          </a:ln>
        </p:spPr>
        <p:txBody>
          <a:bodyPr wrap="none" anchor="ctr"/>
          <a:lstStyle/>
          <a:p>
            <a:endParaRPr lang="fr-FR"/>
          </a:p>
        </p:txBody>
      </p:sp>
      <p:sp>
        <p:nvSpPr>
          <p:cNvPr id="9224" name="Line 6"/>
          <p:cNvSpPr>
            <a:spLocks noChangeShapeType="1"/>
          </p:cNvSpPr>
          <p:nvPr/>
        </p:nvSpPr>
        <p:spPr bwMode="auto">
          <a:xfrm flipH="1">
            <a:off x="5643563" y="3025775"/>
            <a:ext cx="1357312" cy="46038"/>
          </a:xfrm>
          <a:prstGeom prst="line">
            <a:avLst/>
          </a:prstGeom>
          <a:noFill/>
          <a:ln w="38100">
            <a:solidFill>
              <a:schemeClr val="tx2"/>
            </a:solidFill>
            <a:round/>
            <a:headEnd type="triangle" w="med" len="med"/>
            <a:tailEnd/>
          </a:ln>
        </p:spPr>
        <p:txBody>
          <a:bodyPr/>
          <a:lstStyle/>
          <a:p>
            <a:endParaRPr lang="fr-FR"/>
          </a:p>
        </p:txBody>
      </p:sp>
      <p:sp>
        <p:nvSpPr>
          <p:cNvPr id="9225" name="Line 7"/>
          <p:cNvSpPr>
            <a:spLocks noChangeShapeType="1"/>
          </p:cNvSpPr>
          <p:nvPr/>
        </p:nvSpPr>
        <p:spPr bwMode="auto">
          <a:xfrm flipH="1" flipV="1">
            <a:off x="5429250" y="3500438"/>
            <a:ext cx="1571625" cy="46037"/>
          </a:xfrm>
          <a:prstGeom prst="line">
            <a:avLst/>
          </a:prstGeom>
          <a:noFill/>
          <a:ln w="38100">
            <a:solidFill>
              <a:schemeClr val="tx2"/>
            </a:solidFill>
            <a:round/>
            <a:headEnd type="triangle" w="med" len="med"/>
            <a:tailEnd/>
          </a:ln>
        </p:spPr>
        <p:txBody>
          <a:bodyPr/>
          <a:lstStyle/>
          <a:p>
            <a:endParaRPr lang="fr-FR"/>
          </a:p>
        </p:txBody>
      </p:sp>
      <p:sp>
        <p:nvSpPr>
          <p:cNvPr id="9226" name="Line 8"/>
          <p:cNvSpPr>
            <a:spLocks noChangeShapeType="1"/>
          </p:cNvSpPr>
          <p:nvPr/>
        </p:nvSpPr>
        <p:spPr bwMode="auto">
          <a:xfrm flipH="1" flipV="1">
            <a:off x="4714875" y="4071938"/>
            <a:ext cx="2214563" cy="46037"/>
          </a:xfrm>
          <a:prstGeom prst="line">
            <a:avLst/>
          </a:prstGeom>
          <a:noFill/>
          <a:ln w="38100">
            <a:solidFill>
              <a:schemeClr val="tx2"/>
            </a:solidFill>
            <a:round/>
            <a:headEnd type="triangle" w="med" len="med"/>
            <a:tailEnd/>
          </a:ln>
        </p:spPr>
        <p:txBody>
          <a:bodyPr/>
          <a:lstStyle/>
          <a:p>
            <a:endParaRPr lang="fr-FR"/>
          </a:p>
        </p:txBody>
      </p:sp>
      <p:sp>
        <p:nvSpPr>
          <p:cNvPr id="225299" name="Rectangle 19"/>
          <p:cNvSpPr>
            <a:spLocks noChangeArrowheads="1"/>
          </p:cNvSpPr>
          <p:nvPr/>
        </p:nvSpPr>
        <p:spPr bwMode="auto">
          <a:xfrm>
            <a:off x="7000875" y="2857500"/>
            <a:ext cx="741363" cy="39687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a:spcBef>
                <a:spcPct val="20000"/>
              </a:spcBef>
              <a:buClr>
                <a:schemeClr val="hlink"/>
              </a:buClr>
              <a:buSzPct val="65000"/>
              <a:buFont typeface="Wingdings" pitchFamily="2" charset="2"/>
              <a:buNone/>
              <a:defRPr/>
            </a:pPr>
            <a:r>
              <a:rPr lang="fr-FR" sz="2000" b="1" dirty="0">
                <a:solidFill>
                  <a:srgbClr val="FFC000"/>
                </a:solidFill>
                <a:effectLst>
                  <a:outerShdw blurRad="38100" dist="38100" dir="2700000" algn="tl">
                    <a:srgbClr val="000000"/>
                  </a:outerShdw>
                </a:effectLst>
              </a:rPr>
              <a:t>Plan</a:t>
            </a:r>
          </a:p>
        </p:txBody>
      </p:sp>
      <p:sp>
        <p:nvSpPr>
          <p:cNvPr id="225307" name="Rectangle 27"/>
          <p:cNvSpPr>
            <a:spLocks noChangeArrowheads="1"/>
          </p:cNvSpPr>
          <p:nvPr/>
        </p:nvSpPr>
        <p:spPr bwMode="auto">
          <a:xfrm>
            <a:off x="1000125" y="1857375"/>
            <a:ext cx="6786563" cy="368300"/>
          </a:xfrm>
          <a:prstGeom prst="rect">
            <a:avLst/>
          </a:prstGeom>
          <a:noFill/>
          <a:ln w="9525">
            <a:noFill/>
            <a:miter lim="800000"/>
            <a:headEnd/>
            <a:tailEnd/>
          </a:ln>
          <a:effectLst/>
        </p:spPr>
        <p:txBody>
          <a:bodyPr/>
          <a:lstStyle/>
          <a:p>
            <a:pPr marL="342900" indent="-342900" algn="just">
              <a:spcBef>
                <a:spcPct val="20000"/>
              </a:spcBef>
              <a:buClr>
                <a:schemeClr val="hlink"/>
              </a:buClr>
              <a:buSzPct val="65000"/>
              <a:buFont typeface="Wingdings" pitchFamily="2" charset="2"/>
              <a:buNone/>
              <a:defRPr/>
            </a:pPr>
            <a:r>
              <a:rPr lang="fr-FR" b="1" dirty="0">
                <a:solidFill>
                  <a:srgbClr val="FFC000"/>
                </a:solidFill>
                <a:effectLst>
                  <a:outerShdw blurRad="38100" dist="38100" dir="2700000" algn="tl">
                    <a:srgbClr val="000000"/>
                  </a:outerShdw>
                </a:effectLst>
                <a:latin typeface="Tahoma" pitchFamily="34" charset="0"/>
              </a:rPr>
              <a:t>RELATION PLAN /PROGRAMME/PROJET</a:t>
            </a:r>
          </a:p>
        </p:txBody>
      </p:sp>
      <p:sp>
        <p:nvSpPr>
          <p:cNvPr id="9229" name="Rectangle 25"/>
          <p:cNvSpPr>
            <a:spLocks noChangeArrowheads="1"/>
          </p:cNvSpPr>
          <p:nvPr/>
        </p:nvSpPr>
        <p:spPr bwMode="auto">
          <a:xfrm>
            <a:off x="428625" y="428625"/>
            <a:ext cx="8286750" cy="642938"/>
          </a:xfrm>
          <a:prstGeom prst="rect">
            <a:avLst/>
          </a:prstGeom>
          <a:solidFill>
            <a:srgbClr val="FFFF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sp3d>
        </p:spPr>
        <p:txBody>
          <a:bodyPr wrap="none" anchor="ctr">
            <a:flatTx/>
          </a:bodyPr>
          <a:lstStyle/>
          <a:p>
            <a:pPr algn="ctr"/>
            <a:r>
              <a:rPr lang="fr-FR" sz="4000" b="1">
                <a:solidFill>
                  <a:srgbClr val="FF0000"/>
                </a:solidFill>
                <a:latin typeface="Impact" pitchFamily="34" charset="0"/>
              </a:rPr>
              <a:t>I- GENERALITES SUR LA PLANIFICATION (5)</a:t>
            </a:r>
          </a:p>
        </p:txBody>
      </p:sp>
      <p:sp>
        <p:nvSpPr>
          <p:cNvPr id="20" name="Rectangle 14"/>
          <p:cNvSpPr txBox="1">
            <a:spLocks noChangeArrowheads="1"/>
          </p:cNvSpPr>
          <p:nvPr/>
        </p:nvSpPr>
        <p:spPr bwMode="auto">
          <a:xfrm>
            <a:off x="714375" y="1285875"/>
            <a:ext cx="7839075" cy="428625"/>
          </a:xfrm>
          <a:prstGeom prst="rect">
            <a:avLst/>
          </a:prstGeom>
          <a:noFill/>
          <a:ln w="9525">
            <a:noFill/>
            <a:miter lim="800000"/>
            <a:headEnd/>
            <a:tailEnd/>
          </a:ln>
          <a:effectLst/>
        </p:spPr>
        <p:txBody>
          <a:bodyPr anchor="ctr"/>
          <a:lstStyle/>
          <a:p>
            <a:pPr algn="ctr">
              <a:defRPr/>
            </a:pPr>
            <a:r>
              <a:rPr lang="fr-FR" sz="3200" b="1" kern="0" dirty="0">
                <a:solidFill>
                  <a:srgbClr val="FFFF00"/>
                </a:solidFill>
                <a:effectLst>
                  <a:outerShdw blurRad="38100" dist="38100" dir="2700000" algn="tl">
                    <a:srgbClr val="000000"/>
                  </a:outerShdw>
                </a:effectLst>
                <a:latin typeface="+mj-lt"/>
                <a:ea typeface="+mj-ea"/>
                <a:cs typeface="+mj-cs"/>
              </a:rPr>
              <a:t>3. PLAN/PROGRAMME/PROJET</a:t>
            </a:r>
          </a:p>
        </p:txBody>
      </p:sp>
      <p:sp>
        <p:nvSpPr>
          <p:cNvPr id="21" name="Rectangle 19"/>
          <p:cNvSpPr>
            <a:spLocks noChangeArrowheads="1"/>
          </p:cNvSpPr>
          <p:nvPr/>
        </p:nvSpPr>
        <p:spPr bwMode="auto">
          <a:xfrm>
            <a:off x="7000875" y="3429000"/>
            <a:ext cx="1905000" cy="40005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a:spcBef>
                <a:spcPct val="20000"/>
              </a:spcBef>
              <a:buClr>
                <a:schemeClr val="hlink"/>
              </a:buClr>
              <a:buSzPct val="65000"/>
              <a:buFont typeface="Wingdings" pitchFamily="2" charset="2"/>
              <a:buNone/>
              <a:defRPr/>
            </a:pPr>
            <a:r>
              <a:rPr lang="fr-FR" sz="2000" b="1" dirty="0">
                <a:solidFill>
                  <a:srgbClr val="CCFF66"/>
                </a:solidFill>
                <a:effectLst>
                  <a:outerShdw blurRad="38100" dist="38100" dir="2700000" algn="tl">
                    <a:srgbClr val="000000"/>
                  </a:outerShdw>
                </a:effectLst>
              </a:rPr>
              <a:t>PROGRAMME</a:t>
            </a:r>
          </a:p>
        </p:txBody>
      </p:sp>
      <p:sp>
        <p:nvSpPr>
          <p:cNvPr id="22" name="Rectangle 19"/>
          <p:cNvSpPr>
            <a:spLocks noChangeArrowheads="1"/>
          </p:cNvSpPr>
          <p:nvPr/>
        </p:nvSpPr>
        <p:spPr bwMode="auto">
          <a:xfrm>
            <a:off x="7000875" y="3929063"/>
            <a:ext cx="1177925" cy="40005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a:spcBef>
                <a:spcPct val="20000"/>
              </a:spcBef>
              <a:buClr>
                <a:schemeClr val="hlink"/>
              </a:buClr>
              <a:buSzPct val="65000"/>
              <a:buFont typeface="Wingdings" pitchFamily="2" charset="2"/>
              <a:buNone/>
              <a:defRPr/>
            </a:pPr>
            <a:r>
              <a:rPr lang="fr-FR" sz="2000" b="1" dirty="0">
                <a:solidFill>
                  <a:srgbClr val="FFFF99"/>
                </a:solidFill>
                <a:effectLst>
                  <a:outerShdw blurRad="38100" dist="38100" dir="2700000" algn="tl">
                    <a:srgbClr val="000000"/>
                  </a:outerShdw>
                </a:effectLst>
              </a:rPr>
              <a:t>PROJET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444500" y="2708275"/>
            <a:ext cx="8520113"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dirty="0">
                <a:latin typeface="Impact" pitchFamily="34" charset="0"/>
              </a:rPr>
              <a:t>8. SUIVI  ET EVALUATION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effectLst>
                  <a:outerShdw blurRad="38100" dist="38100" dir="2700000" algn="tl">
                    <a:srgbClr val="000000">
                      <a:alpha val="43137"/>
                    </a:srgbClr>
                  </a:outerShdw>
                </a:effectLst>
              </a:rPr>
              <a:t>Qu’est-ce que le suivi et évaluation</a:t>
            </a:r>
          </a:p>
        </p:txBody>
      </p:sp>
      <p:sp>
        <p:nvSpPr>
          <p:cNvPr id="3" name="Espace réservé du contenu 2"/>
          <p:cNvSpPr>
            <a:spLocks noGrp="1"/>
          </p:cNvSpPr>
          <p:nvPr>
            <p:ph idx="1"/>
          </p:nvPr>
        </p:nvSpPr>
        <p:spPr>
          <a:xfrm>
            <a:off x="457200" y="1357298"/>
            <a:ext cx="8229600" cy="4768865"/>
          </a:xfrm>
        </p:spPr>
        <p:txBody>
          <a:bodyPr>
            <a:normAutofit/>
          </a:bodyPr>
          <a:lstStyle/>
          <a:p>
            <a:pPr>
              <a:buNone/>
            </a:pPr>
            <a:r>
              <a:rPr lang="fr-FR" sz="2400" b="1" u="sng" dirty="0"/>
              <a:t>1. Suivi</a:t>
            </a:r>
          </a:p>
          <a:p>
            <a:pPr>
              <a:buFont typeface="Courier New" pitchFamily="49" charset="0"/>
              <a:buChar char="o"/>
            </a:pPr>
            <a:r>
              <a:rPr lang="fr-FR" sz="2400" dirty="0"/>
              <a:t>Processus continu de collecte systématique d’informations pour fournir aux gestionnaires et aux parties prenantes d’une action de développement en cours, des éléments sur les progrès réalisés, les objectifs atteints et l’utilisation des ressources alloués</a:t>
            </a:r>
            <a:r>
              <a:rPr lang="fr-FR" dirty="0"/>
              <a:t>. </a:t>
            </a:r>
          </a:p>
          <a:p>
            <a:pPr>
              <a:buNone/>
            </a:pPr>
            <a:r>
              <a:rPr lang="fr-FR" sz="1600" dirty="0"/>
              <a:t>                                                                                                                             (Glossaire OCDE, 2002)</a:t>
            </a:r>
          </a:p>
          <a:p>
            <a:pPr>
              <a:buFont typeface="Courier New" pitchFamily="49" charset="0"/>
              <a:buChar char="o"/>
            </a:pPr>
            <a:r>
              <a:rPr lang="fr-FR" sz="2400" dirty="0"/>
              <a:t>Activité de routine, permanente et interne qui se déroule tout au long du cycle de vie du programme ou projet.</a:t>
            </a:r>
          </a:p>
          <a:p>
            <a:pPr>
              <a:buNone/>
            </a:pPr>
            <a:r>
              <a:rPr lang="fr-FR" sz="1600" dirty="0"/>
              <a:t>                                                                     Tiré de « The Road to </a:t>
            </a:r>
            <a:r>
              <a:rPr lang="fr-FR" sz="1600" dirty="0" err="1"/>
              <a:t>Result</a:t>
            </a:r>
            <a:r>
              <a:rPr lang="fr-FR" sz="1600" dirty="0"/>
              <a:t> », </a:t>
            </a:r>
            <a:r>
              <a:rPr lang="fr-FR" sz="1600" dirty="0" err="1"/>
              <a:t>Morras</a:t>
            </a:r>
            <a:r>
              <a:rPr lang="fr-FR" sz="1600" dirty="0"/>
              <a:t> </a:t>
            </a:r>
            <a:r>
              <a:rPr lang="fr-FR" sz="1600" dirty="0" err="1"/>
              <a:t>Imas</a:t>
            </a:r>
            <a:r>
              <a:rPr lang="fr-FR" sz="1600" dirty="0"/>
              <a:t> et Rist, 2009.</a:t>
            </a:r>
          </a:p>
        </p:txBody>
      </p:sp>
      <p:sp>
        <p:nvSpPr>
          <p:cNvPr id="4" name="Espace réservé du numéro de diapositive 3"/>
          <p:cNvSpPr>
            <a:spLocks noGrp="1"/>
          </p:cNvSpPr>
          <p:nvPr>
            <p:ph type="sldNum" sz="quarter" idx="12"/>
          </p:nvPr>
        </p:nvSpPr>
        <p:spPr/>
        <p:txBody>
          <a:bodyPr/>
          <a:lstStyle/>
          <a:p>
            <a:fld id="{E354E86A-88DB-4B42-9A17-D04223CD2EA5}" type="slidenum">
              <a:rPr lang="fr-FR" smtClean="0"/>
              <a:pPr/>
              <a:t>51</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solidFill>
                  <a:srgbClr val="00B0F0"/>
                </a:solidFill>
              </a:rPr>
              <a:t>Suivi d’exécution</a:t>
            </a:r>
          </a:p>
        </p:txBody>
      </p:sp>
      <p:sp>
        <p:nvSpPr>
          <p:cNvPr id="3" name="Espace réservé du contenu 2"/>
          <p:cNvSpPr>
            <a:spLocks noGrp="1"/>
          </p:cNvSpPr>
          <p:nvPr>
            <p:ph idx="1"/>
          </p:nvPr>
        </p:nvSpPr>
        <p:spPr/>
        <p:txBody>
          <a:bodyPr/>
          <a:lstStyle/>
          <a:p>
            <a:r>
              <a:rPr lang="fr-FR" dirty="0"/>
              <a:t>Le suivi implique la définition  claire des activités à réaliser, des budgets et des livrables correspondants pour chaque période  qui se traduit généralement dans le Plan de travail avec budget annuel (PTBA).</a:t>
            </a:r>
          </a:p>
          <a:p>
            <a:r>
              <a:rPr lang="fr-FR" dirty="0"/>
              <a:t>C’est le tableau de bord qui fournit des informations régulières sur le fonctionnement.</a:t>
            </a:r>
          </a:p>
        </p:txBody>
      </p:sp>
      <p:sp>
        <p:nvSpPr>
          <p:cNvPr id="4" name="Espace réservé du numéro de diapositive 3"/>
          <p:cNvSpPr>
            <a:spLocks noGrp="1"/>
          </p:cNvSpPr>
          <p:nvPr>
            <p:ph type="sldNum" sz="quarter" idx="12"/>
          </p:nvPr>
        </p:nvSpPr>
        <p:spPr/>
        <p:txBody>
          <a:bodyPr/>
          <a:lstStyle/>
          <a:p>
            <a:fld id="{E354E86A-88DB-4B42-9A17-D04223CD2EA5}" type="slidenum">
              <a:rPr lang="fr-FR" smtClean="0"/>
              <a:pPr/>
              <a:t>52</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solidFill>
                  <a:srgbClr val="00B0F0"/>
                </a:solidFill>
              </a:rPr>
              <a:t>Composantes du suivi d’exécution</a:t>
            </a:r>
          </a:p>
        </p:txBody>
      </p:sp>
      <p:sp>
        <p:nvSpPr>
          <p:cNvPr id="3" name="Espace réservé du contenu 2"/>
          <p:cNvSpPr>
            <a:spLocks noGrp="1"/>
          </p:cNvSpPr>
          <p:nvPr>
            <p:ph idx="1"/>
          </p:nvPr>
        </p:nvSpPr>
        <p:spPr/>
        <p:txBody>
          <a:bodyPr/>
          <a:lstStyle/>
          <a:p>
            <a:r>
              <a:rPr lang="fr-FR" dirty="0"/>
              <a:t>Contrôle des dépenses;</a:t>
            </a:r>
          </a:p>
          <a:p>
            <a:r>
              <a:rPr lang="fr-FR" dirty="0"/>
              <a:t>Suivi d’exécution technique et financière (suivi des processus);</a:t>
            </a:r>
          </a:p>
          <a:p>
            <a:r>
              <a:rPr lang="fr-FR" dirty="0"/>
              <a:t>Suivi des indicateurs d’extrants (produits et services livrés.</a:t>
            </a:r>
          </a:p>
        </p:txBody>
      </p:sp>
      <p:sp>
        <p:nvSpPr>
          <p:cNvPr id="4" name="Espace réservé du numéro de diapositive 3"/>
          <p:cNvSpPr>
            <a:spLocks noGrp="1"/>
          </p:cNvSpPr>
          <p:nvPr>
            <p:ph type="sldNum" sz="quarter" idx="12"/>
          </p:nvPr>
        </p:nvSpPr>
        <p:spPr/>
        <p:txBody>
          <a:bodyPr/>
          <a:lstStyle/>
          <a:p>
            <a:fld id="{E354E86A-88DB-4B42-9A17-D04223CD2EA5}" type="slidenum">
              <a:rPr lang="fr-FR" smtClean="0"/>
              <a:pPr/>
              <a:t>53</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WordArt 1028"/>
          <p:cNvSpPr>
            <a:spLocks noChangeArrowheads="1" noChangeShapeType="1" noTextEdit="1"/>
          </p:cNvSpPr>
          <p:nvPr/>
        </p:nvSpPr>
        <p:spPr bwMode="auto">
          <a:xfrm>
            <a:off x="2438400" y="838200"/>
            <a:ext cx="4953000" cy="2570163"/>
          </a:xfrm>
          <a:prstGeom prst="rect">
            <a:avLst/>
          </a:prstGeom>
        </p:spPr>
        <p:txBody>
          <a:bodyPr wrap="none" fromWordArt="1">
            <a:prstTxWarp prst="textCascadeUp">
              <a:avLst>
                <a:gd name="adj" fmla="val 44444"/>
              </a:avLst>
            </a:prstTxWarp>
            <a:scene3d>
              <a:camera prst="legacyPerspectiveFront">
                <a:rot lat="20519958" lon="1080000" rev="0"/>
              </a:camera>
              <a:lightRig rig="legacyHarsh2" dir="b"/>
            </a:scene3d>
            <a:sp3d extrusionH="430200" prstMaterial="legacyMatte">
              <a:extrusionClr>
                <a:srgbClr val="FF6600"/>
              </a:extrusionClr>
            </a:sp3d>
          </a:bodyPr>
          <a:lstStyle/>
          <a:p>
            <a:pPr algn="ctr"/>
            <a:r>
              <a:rPr lang="fr-FR" sz="3600" kern="10">
                <a:ln w="9525">
                  <a:round/>
                  <a:headEnd/>
                  <a:tailEnd/>
                </a:ln>
                <a:gradFill rotWithShape="1">
                  <a:gsLst>
                    <a:gs pos="0">
                      <a:srgbClr val="FFE701"/>
                    </a:gs>
                    <a:gs pos="100000">
                      <a:srgbClr val="FE3E02"/>
                    </a:gs>
                  </a:gsLst>
                  <a:lin ang="5400000" scaled="1"/>
                </a:gradFill>
                <a:latin typeface="Impact"/>
              </a:rPr>
              <a:t>MERCI</a:t>
            </a:r>
          </a:p>
        </p:txBody>
      </p:sp>
      <p:sp>
        <p:nvSpPr>
          <p:cNvPr id="105475" name="WordArt 1029"/>
          <p:cNvSpPr>
            <a:spLocks noChangeArrowheads="1" noChangeShapeType="1" noTextEdit="1"/>
          </p:cNvSpPr>
          <p:nvPr/>
        </p:nvSpPr>
        <p:spPr bwMode="auto">
          <a:xfrm>
            <a:off x="2209800" y="4343400"/>
            <a:ext cx="4876800" cy="1114425"/>
          </a:xfrm>
          <a:prstGeom prst="rect">
            <a:avLst/>
          </a:prstGeom>
        </p:spPr>
        <p:txBody>
          <a:bodyPr wrap="none" fromWordArt="1">
            <a:prstTxWarp prst="textDoubleWave1">
              <a:avLst>
                <a:gd name="adj1" fmla="val 6500"/>
                <a:gd name="adj2" fmla="val 0"/>
              </a:avLst>
            </a:prstTxWarp>
          </a:bodyPr>
          <a:lstStyle/>
          <a:p>
            <a:pPr algn="ctr"/>
            <a:r>
              <a:rPr lang="fr-FR"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DE VOTRE ATTENTION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Espace réservé du pied de page 4"/>
          <p:cNvSpPr>
            <a:spLocks noGrp="1"/>
          </p:cNvSpPr>
          <p:nvPr>
            <p:ph type="ftr" sz="quarter" idx="11"/>
          </p:nvPr>
        </p:nvSpPr>
        <p:spPr>
          <a:xfrm>
            <a:off x="1285875" y="6245225"/>
            <a:ext cx="6858000" cy="476250"/>
          </a:xfrm>
        </p:spPr>
        <p:txBody>
          <a:bodyPr/>
          <a:lstStyle/>
          <a:p>
            <a:pPr>
              <a:defRPr/>
            </a:pPr>
            <a:endParaRPr lang="fr-FR" dirty="0"/>
          </a:p>
        </p:txBody>
      </p:sp>
      <p:sp>
        <p:nvSpPr>
          <p:cNvPr id="10" name="Espace réservé du numéro de diapositive 5"/>
          <p:cNvSpPr>
            <a:spLocks noGrp="1"/>
          </p:cNvSpPr>
          <p:nvPr>
            <p:ph type="sldNum" sz="quarter" idx="12"/>
          </p:nvPr>
        </p:nvSpPr>
        <p:spPr/>
        <p:txBody>
          <a:bodyPr/>
          <a:lstStyle/>
          <a:p>
            <a:pPr>
              <a:defRPr/>
            </a:pPr>
            <a:fld id="{0213FBAA-E191-4751-962D-503431203F76}" type="slidenum">
              <a:rPr lang="fr-FR"/>
              <a:pPr>
                <a:defRPr/>
              </a:pPr>
              <a:t>6</a:t>
            </a:fld>
            <a:endParaRPr lang="fr-FR"/>
          </a:p>
        </p:txBody>
      </p:sp>
      <p:sp>
        <p:nvSpPr>
          <p:cNvPr id="10244" name="Rectangle 2"/>
          <p:cNvSpPr>
            <a:spLocks noChangeArrowheads="1"/>
          </p:cNvSpPr>
          <p:nvPr/>
        </p:nvSpPr>
        <p:spPr bwMode="auto">
          <a:xfrm>
            <a:off x="500063" y="304800"/>
            <a:ext cx="8262937" cy="695325"/>
          </a:xfrm>
          <a:prstGeom prst="rect">
            <a:avLst/>
          </a:prstGeom>
          <a:noFill/>
          <a:ln w="9525">
            <a:noFill/>
            <a:miter lim="800000"/>
            <a:headEnd/>
            <a:tailEnd/>
          </a:ln>
        </p:spPr>
        <p:txBody>
          <a:bodyPr anchor="ctr"/>
          <a:lstStyle/>
          <a:p>
            <a:pPr algn="ctr"/>
            <a:r>
              <a:rPr lang="fr-FR" sz="3600" dirty="0">
                <a:solidFill>
                  <a:srgbClr val="002060"/>
                </a:solidFill>
                <a:latin typeface="Impact" pitchFamily="34" charset="0"/>
              </a:rPr>
              <a:t>NIVEAUX DE BASE DE LA PLANIFICATION</a:t>
            </a:r>
          </a:p>
        </p:txBody>
      </p:sp>
      <p:sp>
        <p:nvSpPr>
          <p:cNvPr id="139267" name="Text Box 3"/>
          <p:cNvSpPr txBox="1">
            <a:spLocks noChangeArrowheads="1"/>
          </p:cNvSpPr>
          <p:nvPr/>
        </p:nvSpPr>
        <p:spPr bwMode="ltGray">
          <a:xfrm>
            <a:off x="2195513" y="1295400"/>
            <a:ext cx="6719887" cy="1323439"/>
          </a:xfrm>
          <a:prstGeom prst="rect">
            <a:avLst/>
          </a:prstGeom>
          <a:solidFill>
            <a:srgbClr val="CCFF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FF"/>
            </a:extrusionClr>
          </a:sp3d>
        </p:spPr>
        <p:txBody>
          <a:bodyPr>
            <a:spAutoFit/>
            <a:flatTx/>
          </a:bodyPr>
          <a:lstStyle/>
          <a:p>
            <a:pPr>
              <a:spcBef>
                <a:spcPct val="50000"/>
              </a:spcBef>
              <a:buFontTx/>
              <a:buChar char="-"/>
            </a:pPr>
            <a:r>
              <a:rPr lang="fr-FR" dirty="0"/>
              <a:t> </a:t>
            </a:r>
            <a:r>
              <a:rPr lang="fr-FR" sz="2000" dirty="0"/>
              <a:t>centrée sur des objectifs politiques ; </a:t>
            </a:r>
          </a:p>
          <a:p>
            <a:pPr>
              <a:spcBef>
                <a:spcPct val="50000"/>
              </a:spcBef>
              <a:buFontTx/>
              <a:buChar char="-"/>
            </a:pPr>
            <a:r>
              <a:rPr lang="fr-FR" sz="2000" dirty="0"/>
              <a:t> trace les grandes orientations à suivre, </a:t>
            </a:r>
          </a:p>
          <a:p>
            <a:pPr>
              <a:spcBef>
                <a:spcPct val="50000"/>
              </a:spcBef>
              <a:buFontTx/>
              <a:buChar char="-"/>
            </a:pPr>
            <a:r>
              <a:rPr lang="fr-FR" sz="2000" dirty="0"/>
              <a:t> généralement sur un long terme; </a:t>
            </a:r>
            <a:r>
              <a:rPr lang="fr-FR" sz="2000" dirty="0" err="1"/>
              <a:t>etc</a:t>
            </a:r>
            <a:endParaRPr lang="fr-FR" sz="2000" dirty="0"/>
          </a:p>
        </p:txBody>
      </p:sp>
      <p:sp>
        <p:nvSpPr>
          <p:cNvPr id="139268" name="Text Box 4"/>
          <p:cNvSpPr txBox="1">
            <a:spLocks noChangeArrowheads="1"/>
          </p:cNvSpPr>
          <p:nvPr/>
        </p:nvSpPr>
        <p:spPr bwMode="ltGray">
          <a:xfrm>
            <a:off x="113085" y="1203066"/>
            <a:ext cx="1905000" cy="1384995"/>
          </a:xfrm>
          <a:prstGeom prst="rect">
            <a:avLst/>
          </a:prstGeom>
          <a:solidFill>
            <a:srgbClr val="FF00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FF"/>
            </a:extrusionClr>
          </a:sp3d>
        </p:spPr>
        <p:txBody>
          <a:bodyPr>
            <a:spAutoFit/>
            <a:flatTx/>
          </a:bodyPr>
          <a:lstStyle/>
          <a:p>
            <a:pPr algn="ctr">
              <a:spcBef>
                <a:spcPct val="50000"/>
              </a:spcBef>
              <a:buFont typeface="Symbol" pitchFamily="18" charset="2"/>
              <a:buNone/>
            </a:pPr>
            <a:r>
              <a:rPr lang="fr-FR" sz="2400" b="1" u="sng" dirty="0"/>
              <a:t>Planification normative</a:t>
            </a:r>
          </a:p>
          <a:p>
            <a:pPr algn="ctr">
              <a:spcBef>
                <a:spcPct val="50000"/>
              </a:spcBef>
              <a:buFont typeface="Symbol" pitchFamily="18" charset="2"/>
              <a:buNone/>
            </a:pPr>
            <a:endParaRPr lang="fr-FR" sz="2400" dirty="0"/>
          </a:p>
        </p:txBody>
      </p:sp>
      <p:sp>
        <p:nvSpPr>
          <p:cNvPr id="139269" name="Text Box 5"/>
          <p:cNvSpPr txBox="1">
            <a:spLocks noChangeArrowheads="1"/>
          </p:cNvSpPr>
          <p:nvPr/>
        </p:nvSpPr>
        <p:spPr bwMode="ltGray">
          <a:xfrm>
            <a:off x="2268538" y="3124200"/>
            <a:ext cx="6646862" cy="861774"/>
          </a:xfrm>
          <a:prstGeom prst="rect">
            <a:avLst/>
          </a:prstGeom>
          <a:solidFill>
            <a:srgbClr val="CCFF6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66"/>
            </a:extrusionClr>
          </a:sp3d>
        </p:spPr>
        <p:txBody>
          <a:bodyPr>
            <a:spAutoFit/>
            <a:flatTx/>
          </a:bodyPr>
          <a:lstStyle/>
          <a:p>
            <a:pPr>
              <a:spcBef>
                <a:spcPct val="50000"/>
              </a:spcBef>
              <a:buFontTx/>
              <a:buChar char="-"/>
            </a:pPr>
            <a:r>
              <a:rPr lang="fr-FR" dirty="0"/>
              <a:t> </a:t>
            </a:r>
            <a:r>
              <a:rPr lang="fr-FR" sz="2000" dirty="0"/>
              <a:t>basée sur des priorités d’action à partir des choix faits; </a:t>
            </a:r>
          </a:p>
          <a:p>
            <a:pPr>
              <a:spcBef>
                <a:spcPct val="50000"/>
              </a:spcBef>
              <a:buFontTx/>
              <a:buChar char="-"/>
            </a:pPr>
            <a:r>
              <a:rPr lang="fr-FR" sz="2000" dirty="0"/>
              <a:t> au-delà de l’idéal, c’est le possible qui est envisagée ici </a:t>
            </a:r>
            <a:endParaRPr lang="fr-FR" sz="2400" dirty="0">
              <a:latin typeface="Arial Unicode MS" pitchFamily="34" charset="-128"/>
            </a:endParaRPr>
          </a:p>
        </p:txBody>
      </p:sp>
      <p:sp>
        <p:nvSpPr>
          <p:cNvPr id="139270" name="Text Box 6"/>
          <p:cNvSpPr txBox="1">
            <a:spLocks noChangeArrowheads="1"/>
          </p:cNvSpPr>
          <p:nvPr/>
        </p:nvSpPr>
        <p:spPr bwMode="ltGray">
          <a:xfrm>
            <a:off x="162133" y="3107635"/>
            <a:ext cx="2016125" cy="830997"/>
          </a:xfrm>
          <a:prstGeom prst="rect">
            <a:avLst/>
          </a:prstGeom>
          <a:solidFill>
            <a:srgbClr val="FF00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FF"/>
            </a:extrusionClr>
          </a:sp3d>
        </p:spPr>
        <p:txBody>
          <a:bodyPr>
            <a:spAutoFit/>
            <a:flatTx/>
          </a:bodyPr>
          <a:lstStyle/>
          <a:p>
            <a:pPr algn="ctr">
              <a:spcBef>
                <a:spcPct val="50000"/>
              </a:spcBef>
            </a:pPr>
            <a:r>
              <a:rPr lang="fr-FR" sz="2400" b="1" u="sng" dirty="0"/>
              <a:t>Planification stratégique</a:t>
            </a:r>
            <a:r>
              <a:rPr lang="fr-FR" sz="2400" dirty="0"/>
              <a:t>  </a:t>
            </a:r>
          </a:p>
        </p:txBody>
      </p:sp>
      <p:sp>
        <p:nvSpPr>
          <p:cNvPr id="139271" name="Text Box 7"/>
          <p:cNvSpPr txBox="1">
            <a:spLocks noChangeArrowheads="1"/>
          </p:cNvSpPr>
          <p:nvPr/>
        </p:nvSpPr>
        <p:spPr bwMode="ltGray">
          <a:xfrm>
            <a:off x="2268538" y="5013325"/>
            <a:ext cx="6624637" cy="1169551"/>
          </a:xfrm>
          <a:prstGeom prst="rect">
            <a:avLst/>
          </a:prstGeom>
          <a:solidFill>
            <a:srgbClr val="FF99C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CC"/>
            </a:extrusionClr>
          </a:sp3d>
        </p:spPr>
        <p:txBody>
          <a:bodyPr>
            <a:spAutoFit/>
            <a:flatTx/>
          </a:bodyPr>
          <a:lstStyle/>
          <a:p>
            <a:pPr>
              <a:spcBef>
                <a:spcPct val="50000"/>
              </a:spcBef>
              <a:buFontTx/>
              <a:buChar char="-"/>
            </a:pPr>
            <a:r>
              <a:rPr lang="fr-FR" dirty="0"/>
              <a:t> </a:t>
            </a:r>
            <a:r>
              <a:rPr lang="fr-FR" sz="2000" dirty="0"/>
              <a:t>centrée sur des objectifs opérationnels </a:t>
            </a:r>
          </a:p>
          <a:p>
            <a:pPr>
              <a:spcBef>
                <a:spcPct val="50000"/>
              </a:spcBef>
              <a:buFontTx/>
              <a:buChar char="-"/>
            </a:pPr>
            <a:r>
              <a:rPr lang="fr-FR" sz="2000" dirty="0"/>
              <a:t> généralement issus du plan stratégique pour en assurer la MO</a:t>
            </a:r>
          </a:p>
        </p:txBody>
      </p:sp>
      <p:sp>
        <p:nvSpPr>
          <p:cNvPr id="139272" name="Text Box 8"/>
          <p:cNvSpPr txBox="1">
            <a:spLocks noChangeArrowheads="1"/>
          </p:cNvSpPr>
          <p:nvPr/>
        </p:nvSpPr>
        <p:spPr bwMode="ltGray">
          <a:xfrm>
            <a:off x="79540" y="4964112"/>
            <a:ext cx="2089150" cy="1200329"/>
          </a:xfrm>
          <a:prstGeom prst="rect">
            <a:avLst/>
          </a:prstGeom>
          <a:solidFill>
            <a:srgbClr val="FF00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FF"/>
            </a:extrusionClr>
          </a:sp3d>
        </p:spPr>
        <p:txBody>
          <a:bodyPr>
            <a:spAutoFit/>
            <a:flatTx/>
          </a:bodyPr>
          <a:lstStyle/>
          <a:p>
            <a:pPr algn="ctr">
              <a:spcBef>
                <a:spcPct val="50000"/>
              </a:spcBef>
            </a:pPr>
            <a:r>
              <a:rPr lang="fr-FR" sz="2400" b="1" u="sng" dirty="0"/>
              <a:t>Planification opérationnelle</a:t>
            </a:r>
            <a:r>
              <a:rPr lang="fr-FR" sz="2400"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9268"/>
                                        </p:tgtEl>
                                        <p:attrNameLst>
                                          <p:attrName>style.visibility</p:attrName>
                                        </p:attrNameLst>
                                      </p:cBhvr>
                                      <p:to>
                                        <p:strVal val="visible"/>
                                      </p:to>
                                    </p:set>
                                    <p:animEffect transition="in" filter="box(in)">
                                      <p:cBhvr>
                                        <p:cTn id="7" dur="500"/>
                                        <p:tgtEl>
                                          <p:spTgt spid="13926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9267"/>
                                        </p:tgtEl>
                                        <p:attrNameLst>
                                          <p:attrName>style.visibility</p:attrName>
                                        </p:attrNameLst>
                                      </p:cBhvr>
                                      <p:to>
                                        <p:strVal val="visible"/>
                                      </p:to>
                                    </p:set>
                                    <p:animEffect transition="in" filter="box(in)">
                                      <p:cBhvr>
                                        <p:cTn id="12" dur="500"/>
                                        <p:tgtEl>
                                          <p:spTgt spid="13926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39270"/>
                                        </p:tgtEl>
                                        <p:attrNameLst>
                                          <p:attrName>style.visibility</p:attrName>
                                        </p:attrNameLst>
                                      </p:cBhvr>
                                      <p:to>
                                        <p:strVal val="visible"/>
                                      </p:to>
                                    </p:set>
                                    <p:animEffect transition="in" filter="box(in)">
                                      <p:cBhvr>
                                        <p:cTn id="17" dur="500"/>
                                        <p:tgtEl>
                                          <p:spTgt spid="13927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9269"/>
                                        </p:tgtEl>
                                        <p:attrNameLst>
                                          <p:attrName>style.visibility</p:attrName>
                                        </p:attrNameLst>
                                      </p:cBhvr>
                                      <p:to>
                                        <p:strVal val="visible"/>
                                      </p:to>
                                    </p:set>
                                    <p:animEffect transition="in" filter="box(in)">
                                      <p:cBhvr>
                                        <p:cTn id="22" dur="500"/>
                                        <p:tgtEl>
                                          <p:spTgt spid="13926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39272"/>
                                        </p:tgtEl>
                                        <p:attrNameLst>
                                          <p:attrName>style.visibility</p:attrName>
                                        </p:attrNameLst>
                                      </p:cBhvr>
                                      <p:to>
                                        <p:strVal val="visible"/>
                                      </p:to>
                                    </p:set>
                                    <p:animEffect transition="in" filter="box(in)">
                                      <p:cBhvr>
                                        <p:cTn id="27" dur="500"/>
                                        <p:tgtEl>
                                          <p:spTgt spid="139272"/>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39271"/>
                                        </p:tgtEl>
                                        <p:attrNameLst>
                                          <p:attrName>style.visibility</p:attrName>
                                        </p:attrNameLst>
                                      </p:cBhvr>
                                      <p:to>
                                        <p:strVal val="visible"/>
                                      </p:to>
                                    </p:set>
                                    <p:animEffect transition="in" filter="box(in)">
                                      <p:cBhvr>
                                        <p:cTn id="32" dur="500"/>
                                        <p:tgtEl>
                                          <p:spTgt spid="139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animBg="1" autoUpdateAnimBg="0"/>
      <p:bldP spid="139268" grpId="0" animBg="1" autoUpdateAnimBg="0"/>
      <p:bldP spid="139269" grpId="0" animBg="1" autoUpdateAnimBg="0"/>
      <p:bldP spid="139270" grpId="0" animBg="1" autoUpdateAnimBg="0"/>
      <p:bldP spid="139271" grpId="0" animBg="1" autoUpdateAnimBg="0"/>
      <p:bldP spid="139272"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a:xfrm>
            <a:off x="857250" y="6357938"/>
            <a:ext cx="7429500" cy="363537"/>
          </a:xfrm>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EA7FD027-98FB-4B80-870D-1390241874BE}" type="slidenum">
              <a:rPr lang="fr-FR"/>
              <a:pPr>
                <a:defRPr/>
              </a:pPr>
              <a:t>7</a:t>
            </a:fld>
            <a:endParaRPr lang="fr-FR"/>
          </a:p>
        </p:txBody>
      </p:sp>
      <p:sp>
        <p:nvSpPr>
          <p:cNvPr id="143362" name="Rectangle 2"/>
          <p:cNvSpPr>
            <a:spLocks noGrp="1" noChangeArrowheads="1"/>
          </p:cNvSpPr>
          <p:nvPr>
            <p:ph type="title"/>
          </p:nvPr>
        </p:nvSpPr>
        <p:spPr>
          <a:xfrm>
            <a:off x="468313" y="404813"/>
            <a:ext cx="8229600" cy="863600"/>
          </a:xfrm>
        </p:spPr>
        <p:txBody>
          <a:bodyPr/>
          <a:lstStyle/>
          <a:p>
            <a:pPr eaLnBrk="1" hangingPunct="1">
              <a:defRPr/>
            </a:pPr>
            <a:r>
              <a:rPr lang="fr-FR" sz="3600" dirty="0">
                <a:solidFill>
                  <a:schemeClr val="tx2"/>
                </a:solidFill>
                <a:latin typeface="Impact" pitchFamily="34" charset="0"/>
              </a:rPr>
              <a:t>6. ETAPES ET STADES DE LA PLANIFICATION</a:t>
            </a:r>
          </a:p>
        </p:txBody>
      </p:sp>
      <p:sp>
        <p:nvSpPr>
          <p:cNvPr id="143363" name="Rectangle 3"/>
          <p:cNvSpPr>
            <a:spLocks noGrp="1" noChangeArrowheads="1"/>
          </p:cNvSpPr>
          <p:nvPr>
            <p:ph type="body" idx="1"/>
          </p:nvPr>
        </p:nvSpPr>
        <p:spPr>
          <a:xfrm>
            <a:off x="684213" y="2276475"/>
            <a:ext cx="7772400" cy="4103688"/>
          </a:xfrm>
          <a:solidFill>
            <a:schemeClr val="bg1"/>
          </a:solidFill>
        </p:spPr>
        <p:txBody>
          <a:bodyPr/>
          <a:lstStyle/>
          <a:p>
            <a:pPr lvl="1" eaLnBrk="1" hangingPunct="1">
              <a:defRPr/>
            </a:pPr>
            <a:r>
              <a:rPr lang="fr-FR" dirty="0">
                <a:effectLst>
                  <a:outerShdw blurRad="38100" dist="38100" dir="2700000" algn="tl">
                    <a:srgbClr val="000000">
                      <a:alpha val="43137"/>
                    </a:srgbClr>
                  </a:outerShdw>
                </a:effectLst>
                <a:latin typeface="+mj-lt"/>
              </a:rPr>
              <a:t>Identification des problèmes  ;</a:t>
            </a:r>
          </a:p>
          <a:p>
            <a:pPr lvl="1" eaLnBrk="1" hangingPunct="1">
              <a:defRPr/>
            </a:pPr>
            <a:r>
              <a:rPr lang="fr-FR" dirty="0">
                <a:effectLst>
                  <a:outerShdw blurRad="38100" dist="38100" dir="2700000" algn="tl">
                    <a:srgbClr val="000000">
                      <a:alpha val="43137"/>
                    </a:srgbClr>
                  </a:outerShdw>
                </a:effectLst>
                <a:latin typeface="+mj-lt"/>
              </a:rPr>
              <a:t>Détermination des problèmes prioritaires ;</a:t>
            </a:r>
          </a:p>
          <a:p>
            <a:pPr lvl="1" eaLnBrk="1" hangingPunct="1">
              <a:defRPr/>
            </a:pPr>
            <a:r>
              <a:rPr lang="fr-FR" dirty="0">
                <a:effectLst>
                  <a:outerShdw blurRad="38100" dist="38100" dir="2700000" algn="tl">
                    <a:srgbClr val="000000">
                      <a:alpha val="43137"/>
                    </a:srgbClr>
                  </a:outerShdw>
                </a:effectLst>
                <a:latin typeface="+mj-lt"/>
              </a:rPr>
              <a:t>Fixation des objectifs ;</a:t>
            </a:r>
          </a:p>
          <a:p>
            <a:pPr lvl="1" eaLnBrk="1" hangingPunct="1">
              <a:defRPr/>
            </a:pPr>
            <a:r>
              <a:rPr lang="fr-FR" dirty="0">
                <a:effectLst>
                  <a:outerShdw blurRad="38100" dist="38100" dir="2700000" algn="tl">
                    <a:srgbClr val="000000">
                      <a:alpha val="43137"/>
                    </a:srgbClr>
                  </a:outerShdw>
                </a:effectLst>
                <a:latin typeface="+mj-lt"/>
              </a:rPr>
              <a:t>Elaboration des stratégies ;</a:t>
            </a:r>
          </a:p>
          <a:p>
            <a:pPr lvl="1" eaLnBrk="1" hangingPunct="1">
              <a:defRPr/>
            </a:pPr>
            <a:r>
              <a:rPr lang="fr-FR" dirty="0">
                <a:effectLst>
                  <a:outerShdw blurRad="38100" dist="38100" dir="2700000" algn="tl">
                    <a:srgbClr val="000000">
                      <a:alpha val="43137"/>
                    </a:srgbClr>
                  </a:outerShdw>
                </a:effectLst>
                <a:latin typeface="+mj-lt"/>
              </a:rPr>
              <a:t>Détermination des activités ;</a:t>
            </a:r>
          </a:p>
          <a:p>
            <a:pPr lvl="1" eaLnBrk="1" hangingPunct="1">
              <a:defRPr/>
            </a:pPr>
            <a:r>
              <a:rPr lang="fr-FR" dirty="0">
                <a:effectLst>
                  <a:outerShdw blurRad="38100" dist="38100" dir="2700000" algn="tl">
                    <a:srgbClr val="000000">
                      <a:alpha val="43137"/>
                    </a:srgbClr>
                  </a:outerShdw>
                </a:effectLst>
                <a:latin typeface="+mj-lt"/>
              </a:rPr>
              <a:t>Détermination des ressources ;</a:t>
            </a:r>
          </a:p>
          <a:p>
            <a:pPr lvl="1" eaLnBrk="1" hangingPunct="1">
              <a:defRPr/>
            </a:pPr>
            <a:r>
              <a:rPr lang="fr-FR" dirty="0">
                <a:effectLst>
                  <a:outerShdw blurRad="38100" dist="38100" dir="2700000" algn="tl">
                    <a:srgbClr val="000000">
                      <a:alpha val="43137"/>
                    </a:srgbClr>
                  </a:outerShdw>
                </a:effectLst>
                <a:latin typeface="+mj-lt"/>
              </a:rPr>
              <a:t>Mise en œuvre ;</a:t>
            </a:r>
          </a:p>
          <a:p>
            <a:pPr lvl="1" eaLnBrk="1" hangingPunct="1">
              <a:defRPr/>
            </a:pPr>
            <a:r>
              <a:rPr lang="fr-FR" dirty="0">
                <a:effectLst>
                  <a:outerShdw blurRad="38100" dist="38100" dir="2700000" algn="tl">
                    <a:srgbClr val="000000">
                      <a:alpha val="43137"/>
                    </a:srgbClr>
                  </a:outerShdw>
                </a:effectLst>
                <a:latin typeface="+mj-lt"/>
              </a:rPr>
              <a:t>Evaluation. </a:t>
            </a:r>
            <a:r>
              <a:rPr lang="fr-FR" dirty="0">
                <a:effectLst>
                  <a:outerShdw blurRad="38100" dist="38100" dir="2700000" algn="tl">
                    <a:srgbClr val="000000">
                      <a:alpha val="43137"/>
                    </a:srgbClr>
                  </a:outerShdw>
                </a:effectLst>
                <a:latin typeface="Impact" pitchFamily="34" charset="0"/>
              </a:rPr>
              <a:t> </a:t>
            </a:r>
          </a:p>
        </p:txBody>
      </p:sp>
      <p:sp>
        <p:nvSpPr>
          <p:cNvPr id="143364" name="Text Box 4"/>
          <p:cNvSpPr txBox="1">
            <a:spLocks noChangeArrowheads="1"/>
          </p:cNvSpPr>
          <p:nvPr/>
        </p:nvSpPr>
        <p:spPr bwMode="ltGray">
          <a:xfrm>
            <a:off x="1187450" y="1717530"/>
            <a:ext cx="6121400" cy="466725"/>
          </a:xfrm>
          <a:prstGeom prst="rect">
            <a:avLst/>
          </a:prstGeom>
          <a:solidFill>
            <a:srgbClr val="CCFF6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66"/>
            </a:extrusionClr>
          </a:sp3d>
        </p:spPr>
        <p:txBody>
          <a:bodyPr>
            <a:spAutoFit/>
            <a:flatTx/>
          </a:bodyPr>
          <a:lstStyle/>
          <a:p>
            <a:pPr algn="ctr">
              <a:spcBef>
                <a:spcPct val="50000"/>
              </a:spcBef>
              <a:defRPr/>
            </a:pPr>
            <a:r>
              <a:rPr lang="fr-FR" dirty="0">
                <a:effectLst>
                  <a:outerShdw blurRad="38100" dist="38100" dir="2700000" algn="tl">
                    <a:srgbClr val="000000">
                      <a:alpha val="43137"/>
                    </a:srgbClr>
                  </a:outerShdw>
                </a:effectLst>
                <a:latin typeface="Impact" pitchFamily="34" charset="0"/>
              </a:rPr>
              <a:t>ETAPES DE LA PLANIFICATION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64"/>
                                        </p:tgtEl>
                                        <p:attrNameLst>
                                          <p:attrName>style.visibility</p:attrName>
                                        </p:attrNameLst>
                                      </p:cBhvr>
                                      <p:to>
                                        <p:strVal val="visible"/>
                                      </p:to>
                                    </p:set>
                                    <p:anim calcmode="lin" valueType="num">
                                      <p:cBhvr additive="base">
                                        <p:cTn id="7" dur="500" fill="hold"/>
                                        <p:tgtEl>
                                          <p:spTgt spid="143364"/>
                                        </p:tgtEl>
                                        <p:attrNameLst>
                                          <p:attrName>ppt_x</p:attrName>
                                        </p:attrNameLst>
                                      </p:cBhvr>
                                      <p:tavLst>
                                        <p:tav tm="0">
                                          <p:val>
                                            <p:strVal val="#ppt_x"/>
                                          </p:val>
                                        </p:tav>
                                        <p:tav tm="100000">
                                          <p:val>
                                            <p:strVal val="#ppt_x"/>
                                          </p:val>
                                        </p:tav>
                                      </p:tavLst>
                                    </p:anim>
                                    <p:anim calcmode="lin" valueType="num">
                                      <p:cBhvr additive="base">
                                        <p:cTn id="8" dur="500" fill="hold"/>
                                        <p:tgtEl>
                                          <p:spTgt spid="1433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4"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pied de page 4"/>
          <p:cNvSpPr>
            <a:spLocks noGrp="1"/>
          </p:cNvSpPr>
          <p:nvPr>
            <p:ph type="ftr" sz="quarter" idx="11"/>
          </p:nvPr>
        </p:nvSpPr>
        <p:spPr/>
        <p:txBody>
          <a:bodyPr/>
          <a:lstStyle/>
          <a:p>
            <a:pPr>
              <a:defRPr/>
            </a:pPr>
            <a:endParaRPr lang="fr-FR"/>
          </a:p>
        </p:txBody>
      </p:sp>
      <p:sp>
        <p:nvSpPr>
          <p:cNvPr id="12" name="Espace réservé du numéro de diapositive 5"/>
          <p:cNvSpPr>
            <a:spLocks noGrp="1"/>
          </p:cNvSpPr>
          <p:nvPr>
            <p:ph type="sldNum" sz="quarter" idx="12"/>
          </p:nvPr>
        </p:nvSpPr>
        <p:spPr/>
        <p:txBody>
          <a:bodyPr/>
          <a:lstStyle/>
          <a:p>
            <a:pPr>
              <a:defRPr/>
            </a:pPr>
            <a:fld id="{8F76D451-09A4-4904-9CD3-372535E4B963}" type="slidenum">
              <a:rPr lang="fr-FR"/>
              <a:pPr>
                <a:defRPr/>
              </a:pPr>
              <a:t>8</a:t>
            </a:fld>
            <a:endParaRPr lang="fr-FR"/>
          </a:p>
        </p:txBody>
      </p:sp>
      <p:sp>
        <p:nvSpPr>
          <p:cNvPr id="144386" name="Text Box 2"/>
          <p:cNvSpPr txBox="1">
            <a:spLocks noChangeArrowheads="1"/>
          </p:cNvSpPr>
          <p:nvPr/>
        </p:nvSpPr>
        <p:spPr bwMode="ltGray">
          <a:xfrm>
            <a:off x="1000125" y="2786063"/>
            <a:ext cx="7429500" cy="1277937"/>
          </a:xfrm>
          <a:prstGeom prst="rect">
            <a:avLst/>
          </a:prstGeom>
          <a:solidFill>
            <a:srgbClr val="CCFF6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66"/>
            </a:extrusionClr>
          </a:sp3d>
        </p:spPr>
        <p:txBody>
          <a:bodyPr>
            <a:spAutoFit/>
            <a:flatTx/>
          </a:bodyPr>
          <a:lstStyle/>
          <a:p>
            <a:pPr lvl="1">
              <a:spcBef>
                <a:spcPct val="50000"/>
              </a:spcBef>
              <a:buFont typeface="Courier New" pitchFamily="49" charset="0"/>
              <a:buNone/>
            </a:pPr>
            <a:r>
              <a:rPr lang="fr-FR" sz="2800" b="1"/>
              <a:t>- Stade d’élaboration du plan : </a:t>
            </a:r>
          </a:p>
          <a:p>
            <a:pPr lvl="1">
              <a:spcBef>
                <a:spcPct val="50000"/>
              </a:spcBef>
              <a:buFont typeface="Courier New" pitchFamily="49" charset="0"/>
              <a:buNone/>
            </a:pPr>
            <a:r>
              <a:rPr lang="fr-FR" sz="1400" b="1"/>
              <a:t>définition des problèmes prioritaires, des objectifs, des stratégies, des activités, les ressources, les modalités de mise en œuvre et du suivi/évaluation ; stade = conception et élaboration plan ;</a:t>
            </a:r>
          </a:p>
        </p:txBody>
      </p:sp>
      <p:sp>
        <p:nvSpPr>
          <p:cNvPr id="144387" name="Text Box 3"/>
          <p:cNvSpPr txBox="1">
            <a:spLocks noChangeArrowheads="1"/>
          </p:cNvSpPr>
          <p:nvPr/>
        </p:nvSpPr>
        <p:spPr bwMode="ltGray">
          <a:xfrm>
            <a:off x="1000125" y="1143000"/>
            <a:ext cx="7358063" cy="1384300"/>
          </a:xfrm>
          <a:prstGeom prst="rect">
            <a:avLst/>
          </a:prstGeom>
          <a:solidFill>
            <a:srgbClr val="FFFF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FF00"/>
            </a:extrusionClr>
          </a:sp3d>
        </p:spPr>
        <p:txBody>
          <a:bodyPr>
            <a:spAutoFit/>
            <a:flatTx/>
          </a:bodyPr>
          <a:lstStyle/>
          <a:p>
            <a:pPr lvl="1">
              <a:spcBef>
                <a:spcPct val="50000"/>
              </a:spcBef>
              <a:buFontTx/>
              <a:buChar char="-"/>
            </a:pPr>
            <a:r>
              <a:rPr lang="fr-FR" sz="2800" b="1"/>
              <a:t> Stade préparatoire ou préplanification</a:t>
            </a:r>
            <a:r>
              <a:rPr lang="fr-FR" b="1"/>
              <a:t> : </a:t>
            </a:r>
          </a:p>
          <a:p>
            <a:pPr lvl="1">
              <a:spcBef>
                <a:spcPct val="50000"/>
              </a:spcBef>
              <a:buFontTx/>
              <a:buChar char="-"/>
            </a:pPr>
            <a:r>
              <a:rPr lang="fr-FR" sz="1400" b="1"/>
              <a:t>identification sources et méthodes collecte données, problèmes de santé, ressources disponibles ; activités déjà menées ; situation existante, etc.)</a:t>
            </a:r>
          </a:p>
          <a:p>
            <a:pPr lvl="1">
              <a:spcBef>
                <a:spcPct val="50000"/>
              </a:spcBef>
              <a:buFont typeface="Courier New" pitchFamily="49" charset="0"/>
              <a:buNone/>
            </a:pPr>
            <a:endParaRPr lang="fr-FR" sz="1400" b="1"/>
          </a:p>
        </p:txBody>
      </p:sp>
      <p:sp>
        <p:nvSpPr>
          <p:cNvPr id="14342" name="Rectangle 6"/>
          <p:cNvSpPr>
            <a:spLocks noChangeArrowheads="1"/>
          </p:cNvSpPr>
          <p:nvPr/>
        </p:nvSpPr>
        <p:spPr bwMode="auto">
          <a:xfrm>
            <a:off x="539750" y="260350"/>
            <a:ext cx="8305800" cy="762000"/>
          </a:xfrm>
          <a:prstGeom prst="rect">
            <a:avLst/>
          </a:prstGeom>
          <a:noFill/>
          <a:ln w="9525">
            <a:noFill/>
            <a:miter lim="800000"/>
            <a:headEnd/>
            <a:tailEnd/>
          </a:ln>
        </p:spPr>
        <p:txBody>
          <a:bodyPr anchor="ctr"/>
          <a:lstStyle/>
          <a:p>
            <a:pPr algn="ctr"/>
            <a:endParaRPr lang="fr-FR" sz="3600" b="1" i="1">
              <a:solidFill>
                <a:srgbClr val="FF0000"/>
              </a:solidFill>
              <a:latin typeface="Century Gothic" pitchFamily="34" charset="0"/>
            </a:endParaRPr>
          </a:p>
        </p:txBody>
      </p:sp>
      <p:sp>
        <p:nvSpPr>
          <p:cNvPr id="144391" name="Text Box 7"/>
          <p:cNvSpPr txBox="1">
            <a:spLocks noChangeArrowheads="1"/>
          </p:cNvSpPr>
          <p:nvPr/>
        </p:nvSpPr>
        <p:spPr bwMode="ltGray">
          <a:xfrm>
            <a:off x="1000125" y="4286250"/>
            <a:ext cx="7500938" cy="1277938"/>
          </a:xfrm>
          <a:prstGeom prst="rect">
            <a:avLst/>
          </a:prstGeom>
          <a:solidFill>
            <a:srgbClr val="FFFF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FF00"/>
            </a:extrusionClr>
          </a:sp3d>
        </p:spPr>
        <p:txBody>
          <a:bodyPr>
            <a:spAutoFit/>
            <a:flatTx/>
          </a:bodyPr>
          <a:lstStyle/>
          <a:p>
            <a:pPr lvl="1">
              <a:spcBef>
                <a:spcPct val="50000"/>
              </a:spcBef>
              <a:buFont typeface="Courier New" pitchFamily="49" charset="0"/>
              <a:buNone/>
            </a:pPr>
            <a:r>
              <a:rPr lang="fr-FR" sz="2800" b="1"/>
              <a:t>- Stade de mise en œuvre</a:t>
            </a:r>
            <a:r>
              <a:rPr lang="fr-FR" b="1"/>
              <a:t> : </a:t>
            </a:r>
          </a:p>
          <a:p>
            <a:pPr lvl="1">
              <a:spcBef>
                <a:spcPct val="50000"/>
              </a:spcBef>
              <a:buFont typeface="Courier New" pitchFamily="49" charset="0"/>
              <a:buNone/>
            </a:pPr>
            <a:r>
              <a:rPr lang="fr-FR" sz="1400" b="1"/>
              <a:t>préparation de la mise en oeuve (précision des aspects techniques, financiers, etc., recencement des facteurs favorables, contraintes, conditions succès, etc.) et la mise en œuvre proprement ;</a:t>
            </a:r>
          </a:p>
        </p:txBody>
      </p:sp>
      <p:sp>
        <p:nvSpPr>
          <p:cNvPr id="144392" name="Line 8"/>
          <p:cNvSpPr>
            <a:spLocks noChangeShapeType="1"/>
          </p:cNvSpPr>
          <p:nvPr/>
        </p:nvSpPr>
        <p:spPr bwMode="ltGray">
          <a:xfrm>
            <a:off x="4214813" y="3929063"/>
            <a:ext cx="0" cy="431800"/>
          </a:xfrm>
          <a:prstGeom prst="line">
            <a:avLst/>
          </a:prstGeom>
          <a:noFill/>
          <a:ln w="38100">
            <a:solidFill>
              <a:srgbClr val="FF0000"/>
            </a:solidFill>
            <a:miter lim="800000"/>
            <a:headEnd/>
            <a:tailEnd type="triangle" w="med" len="med"/>
          </a:ln>
        </p:spPr>
        <p:txBody>
          <a:bodyPr wrap="none"/>
          <a:lstStyle/>
          <a:p>
            <a:endParaRPr lang="fr-FR"/>
          </a:p>
        </p:txBody>
      </p:sp>
      <p:sp>
        <p:nvSpPr>
          <p:cNvPr id="144394" name="Text Box 10"/>
          <p:cNvSpPr txBox="1">
            <a:spLocks noChangeArrowheads="1"/>
          </p:cNvSpPr>
          <p:nvPr/>
        </p:nvSpPr>
        <p:spPr bwMode="ltGray">
          <a:xfrm>
            <a:off x="857250" y="5786438"/>
            <a:ext cx="8035925" cy="892175"/>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a:spAutoFit/>
            <a:flatTx/>
          </a:bodyPr>
          <a:lstStyle/>
          <a:p>
            <a:pPr lvl="1"/>
            <a:r>
              <a:rPr lang="fr-FR" b="1"/>
              <a:t>- Stade d’évaluation du plan : </a:t>
            </a:r>
          </a:p>
          <a:p>
            <a:pPr lvl="1"/>
            <a:r>
              <a:rPr lang="fr-FR" sz="1400" b="1"/>
              <a:t>évaluation du processus et qualité du plan ; utilisation d’indicateurs pour mesurer le niveau de réalisation, etc</a:t>
            </a:r>
            <a:r>
              <a:rPr lang="fr-FR" sz="1400"/>
              <a:t> </a:t>
            </a:r>
          </a:p>
        </p:txBody>
      </p:sp>
      <p:sp>
        <p:nvSpPr>
          <p:cNvPr id="15" name="Text Box 4"/>
          <p:cNvSpPr txBox="1">
            <a:spLocks noChangeArrowheads="1"/>
          </p:cNvSpPr>
          <p:nvPr/>
        </p:nvSpPr>
        <p:spPr bwMode="ltGray">
          <a:xfrm>
            <a:off x="1000125" y="285750"/>
            <a:ext cx="7358063" cy="461963"/>
          </a:xfrm>
          <a:prstGeom prst="rect">
            <a:avLst/>
          </a:prstGeom>
          <a:solidFill>
            <a:srgbClr val="CCFF6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66"/>
            </a:extrusionClr>
          </a:sp3d>
        </p:spPr>
        <p:txBody>
          <a:bodyPr>
            <a:spAutoFit/>
            <a:flatTx/>
          </a:bodyPr>
          <a:lstStyle/>
          <a:p>
            <a:pPr algn="ctr">
              <a:spcBef>
                <a:spcPct val="50000"/>
              </a:spcBef>
              <a:defRPr/>
            </a:pPr>
            <a:r>
              <a:rPr lang="fr-FR" dirty="0">
                <a:effectLst>
                  <a:outerShdw blurRad="38100" dist="38100" dir="2700000" algn="tl">
                    <a:srgbClr val="000000">
                      <a:alpha val="43137"/>
                    </a:srgbClr>
                  </a:outerShdw>
                </a:effectLst>
                <a:latin typeface="Impact" pitchFamily="34" charset="0"/>
              </a:rPr>
              <a:t>STADES DE LA PLANIFICATION</a:t>
            </a:r>
          </a:p>
        </p:txBody>
      </p:sp>
      <p:sp>
        <p:nvSpPr>
          <p:cNvPr id="16" name="Line 8"/>
          <p:cNvSpPr>
            <a:spLocks noChangeShapeType="1"/>
          </p:cNvSpPr>
          <p:nvPr/>
        </p:nvSpPr>
        <p:spPr bwMode="ltGray">
          <a:xfrm>
            <a:off x="4286250" y="2428875"/>
            <a:ext cx="0" cy="431800"/>
          </a:xfrm>
          <a:prstGeom prst="line">
            <a:avLst/>
          </a:prstGeom>
          <a:noFill/>
          <a:ln w="38100">
            <a:solidFill>
              <a:srgbClr val="FF0000"/>
            </a:solidFill>
            <a:miter lim="800000"/>
            <a:headEnd/>
            <a:tailEnd type="triangle" w="med" len="med"/>
          </a:ln>
        </p:spPr>
        <p:txBody>
          <a:bodyPr wrap="none"/>
          <a:lstStyle/>
          <a:p>
            <a:endParaRPr lang="fr-FR"/>
          </a:p>
        </p:txBody>
      </p:sp>
      <p:sp>
        <p:nvSpPr>
          <p:cNvPr id="17" name="Line 8"/>
          <p:cNvSpPr>
            <a:spLocks noChangeShapeType="1"/>
          </p:cNvSpPr>
          <p:nvPr/>
        </p:nvSpPr>
        <p:spPr bwMode="ltGray">
          <a:xfrm>
            <a:off x="4214813" y="5429250"/>
            <a:ext cx="0" cy="431800"/>
          </a:xfrm>
          <a:prstGeom prst="line">
            <a:avLst/>
          </a:prstGeom>
          <a:noFill/>
          <a:ln w="38100">
            <a:solidFill>
              <a:srgbClr val="FF0000"/>
            </a:solidFill>
            <a:miter lim="800000"/>
            <a:headEnd/>
            <a:tailEnd type="triangle" w="med" len="med"/>
          </a:ln>
        </p:spPr>
        <p:txBody>
          <a:bodyPr wrap="none"/>
          <a:lstStyle/>
          <a:p>
            <a:endParaRPr lang="fr-F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4387"/>
                                        </p:tgtEl>
                                        <p:attrNameLst>
                                          <p:attrName>style.visibility</p:attrName>
                                        </p:attrNameLst>
                                      </p:cBhvr>
                                      <p:to>
                                        <p:strVal val="visible"/>
                                      </p:to>
                                    </p:set>
                                    <p:anim calcmode="lin" valueType="num">
                                      <p:cBhvr additive="base">
                                        <p:cTn id="7" dur="500" fill="hold"/>
                                        <p:tgtEl>
                                          <p:spTgt spid="144387"/>
                                        </p:tgtEl>
                                        <p:attrNameLst>
                                          <p:attrName>ppt_x</p:attrName>
                                        </p:attrNameLst>
                                      </p:cBhvr>
                                      <p:tavLst>
                                        <p:tav tm="0">
                                          <p:val>
                                            <p:strVal val="#ppt_x"/>
                                          </p:val>
                                        </p:tav>
                                        <p:tav tm="100000">
                                          <p:val>
                                            <p:strVal val="#ppt_x"/>
                                          </p:val>
                                        </p:tav>
                                      </p:tavLst>
                                    </p:anim>
                                    <p:anim calcmode="lin" valueType="num">
                                      <p:cBhvr additive="base">
                                        <p:cTn id="8" dur="500" fill="hold"/>
                                        <p:tgtEl>
                                          <p:spTgt spid="1443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4386"/>
                                        </p:tgtEl>
                                        <p:attrNameLst>
                                          <p:attrName>style.visibility</p:attrName>
                                        </p:attrNameLst>
                                      </p:cBhvr>
                                      <p:to>
                                        <p:strVal val="visible"/>
                                      </p:to>
                                    </p:set>
                                    <p:anim calcmode="lin" valueType="num">
                                      <p:cBhvr additive="base">
                                        <p:cTn id="13" dur="500" fill="hold"/>
                                        <p:tgtEl>
                                          <p:spTgt spid="144386"/>
                                        </p:tgtEl>
                                        <p:attrNameLst>
                                          <p:attrName>ppt_x</p:attrName>
                                        </p:attrNameLst>
                                      </p:cBhvr>
                                      <p:tavLst>
                                        <p:tav tm="0">
                                          <p:val>
                                            <p:strVal val="0-#ppt_w/2"/>
                                          </p:val>
                                        </p:tav>
                                        <p:tav tm="100000">
                                          <p:val>
                                            <p:strVal val="#ppt_x"/>
                                          </p:val>
                                        </p:tav>
                                      </p:tavLst>
                                    </p:anim>
                                    <p:anim calcmode="lin" valueType="num">
                                      <p:cBhvr additive="base">
                                        <p:cTn id="14" dur="500" fill="hold"/>
                                        <p:tgtEl>
                                          <p:spTgt spid="14438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4391"/>
                                        </p:tgtEl>
                                        <p:attrNameLst>
                                          <p:attrName>style.visibility</p:attrName>
                                        </p:attrNameLst>
                                      </p:cBhvr>
                                      <p:to>
                                        <p:strVal val="visible"/>
                                      </p:to>
                                    </p:set>
                                    <p:anim calcmode="lin" valueType="num">
                                      <p:cBhvr additive="base">
                                        <p:cTn id="19" dur="500" fill="hold"/>
                                        <p:tgtEl>
                                          <p:spTgt spid="144391"/>
                                        </p:tgtEl>
                                        <p:attrNameLst>
                                          <p:attrName>ppt_x</p:attrName>
                                        </p:attrNameLst>
                                      </p:cBhvr>
                                      <p:tavLst>
                                        <p:tav tm="0">
                                          <p:val>
                                            <p:strVal val="#ppt_x"/>
                                          </p:val>
                                        </p:tav>
                                        <p:tav tm="100000">
                                          <p:val>
                                            <p:strVal val="#ppt_x"/>
                                          </p:val>
                                        </p:tav>
                                      </p:tavLst>
                                    </p:anim>
                                    <p:anim calcmode="lin" valueType="num">
                                      <p:cBhvr additive="base">
                                        <p:cTn id="20" dur="500" fill="hold"/>
                                        <p:tgtEl>
                                          <p:spTgt spid="14439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44392"/>
                                        </p:tgtEl>
                                        <p:attrNameLst>
                                          <p:attrName>style.visibility</p:attrName>
                                        </p:attrNameLst>
                                      </p:cBhvr>
                                      <p:to>
                                        <p:strVal val="visible"/>
                                      </p:to>
                                    </p:set>
                                    <p:animEffect transition="in" filter="box(in)">
                                      <p:cBhvr>
                                        <p:cTn id="25" dur="500"/>
                                        <p:tgtEl>
                                          <p:spTgt spid="144392"/>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44394"/>
                                        </p:tgtEl>
                                        <p:attrNameLst>
                                          <p:attrName>style.visibility</p:attrName>
                                        </p:attrNameLst>
                                      </p:cBhvr>
                                      <p:to>
                                        <p:strVal val="visible"/>
                                      </p:to>
                                    </p:set>
                                    <p:anim calcmode="lin" valueType="num">
                                      <p:cBhvr additive="base">
                                        <p:cTn id="30" dur="500" fill="hold"/>
                                        <p:tgtEl>
                                          <p:spTgt spid="144394"/>
                                        </p:tgtEl>
                                        <p:attrNameLst>
                                          <p:attrName>ppt_x</p:attrName>
                                        </p:attrNameLst>
                                      </p:cBhvr>
                                      <p:tavLst>
                                        <p:tav tm="0">
                                          <p:val>
                                            <p:strVal val="#ppt_x"/>
                                          </p:val>
                                        </p:tav>
                                        <p:tav tm="100000">
                                          <p:val>
                                            <p:strVal val="#ppt_x"/>
                                          </p:val>
                                        </p:tav>
                                      </p:tavLst>
                                    </p:anim>
                                    <p:anim calcmode="lin" valueType="num">
                                      <p:cBhvr additive="base">
                                        <p:cTn id="31" dur="500" fill="hold"/>
                                        <p:tgtEl>
                                          <p:spTgt spid="144394"/>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box(in)">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ox(in)">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5">
                                            <p:bg/>
                                          </p:spTgt>
                                        </p:tgtEl>
                                        <p:attrNameLst>
                                          <p:attrName>style.visibility</p:attrName>
                                        </p:attrNameLst>
                                      </p:cBhvr>
                                      <p:to>
                                        <p:strVal val="visible"/>
                                      </p:to>
                                    </p:set>
                                    <p:animEffect transition="in" filter="fade">
                                      <p:cBhvr>
                                        <p:cTn id="46" dur="2000"/>
                                        <p:tgtEl>
                                          <p:spTgt spid="15">
                                            <p:bg/>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5">
                                            <p:txEl>
                                              <p:pRg st="0" end="0"/>
                                            </p:txEl>
                                          </p:spTgt>
                                        </p:tgtEl>
                                        <p:attrNameLst>
                                          <p:attrName>style.visibility</p:attrName>
                                        </p:attrNameLst>
                                      </p:cBhvr>
                                      <p:to>
                                        <p:strVal val="visible"/>
                                      </p:to>
                                    </p:set>
                                    <p:animEffect transition="in" filter="fade">
                                      <p:cBhvr>
                                        <p:cTn id="51" dur="20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nimBg="1" autoUpdateAnimBg="0"/>
      <p:bldP spid="144387" grpId="0" animBg="1" autoUpdateAnimBg="0"/>
      <p:bldP spid="144391" grpId="0" animBg="1" autoUpdateAnimBg="0"/>
      <p:bldP spid="144392" grpId="0" animBg="1"/>
      <p:bldP spid="144394" grpId="0" animBg="1" autoUpdateAnimBg="0"/>
      <p:bldP spid="15" grpId="0" build="p" animBg="1"/>
      <p:bldP spid="16"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642938" y="714375"/>
            <a:ext cx="7700962" cy="1571625"/>
          </a:xfrm>
        </p:spPr>
        <p:txBody>
          <a:bodyPr/>
          <a:lstStyle/>
          <a:p>
            <a:pPr eaLnBrk="1" hangingPunct="1">
              <a:defRPr/>
            </a:pPr>
            <a:r>
              <a:rPr lang="fr-FR" sz="4800" dirty="0">
                <a:latin typeface="Impact" pitchFamily="34" charset="0"/>
              </a:rPr>
              <a:t>MODULE PLANIFICATION SANITAIRE</a:t>
            </a:r>
          </a:p>
        </p:txBody>
      </p:sp>
      <p:sp>
        <p:nvSpPr>
          <p:cNvPr id="4" name="Rectangle 25"/>
          <p:cNvSpPr>
            <a:spLocks noChangeArrowheads="1"/>
          </p:cNvSpPr>
          <p:nvPr/>
        </p:nvSpPr>
        <p:spPr bwMode="auto">
          <a:xfrm>
            <a:off x="428625" y="3429000"/>
            <a:ext cx="8358188" cy="1285875"/>
          </a:xfrm>
          <a:prstGeom prst="rect">
            <a:avLst/>
          </a:prstGeom>
          <a:solidFill>
            <a:srgbClr val="FFFF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sp3d>
        </p:spPr>
        <p:txBody>
          <a:bodyPr wrap="none" anchor="ctr">
            <a:flatTx/>
          </a:bodyPr>
          <a:lstStyle/>
          <a:p>
            <a:pPr algn="ctr">
              <a:defRPr/>
            </a:pPr>
            <a:r>
              <a:rPr lang="fr-FR" sz="4000" dirty="0">
                <a:solidFill>
                  <a:srgbClr val="FF0000"/>
                </a:solidFill>
                <a:effectLst>
                  <a:outerShdw blurRad="38100" dist="38100" dir="2700000" algn="tl">
                    <a:srgbClr val="000000">
                      <a:alpha val="43137"/>
                    </a:srgbClr>
                  </a:outerShdw>
                </a:effectLst>
                <a:latin typeface="Impact" pitchFamily="34" charset="0"/>
              </a:rPr>
              <a:t>II - ETAPES DE PLANIFICATION</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2070</TotalTime>
  <Words>2320</Words>
  <Application>Microsoft Office PowerPoint</Application>
  <PresentationFormat>Affichage à l'écran (4:3)</PresentationFormat>
  <Paragraphs>446</Paragraphs>
  <Slides>54</Slides>
  <Notes>28</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54</vt:i4>
      </vt:variant>
    </vt:vector>
  </HeadingPairs>
  <TitlesOfParts>
    <vt:vector size="66" baseType="lpstr">
      <vt:lpstr>Arial</vt:lpstr>
      <vt:lpstr>Arial Black</vt:lpstr>
      <vt:lpstr>Arial Narrow</vt:lpstr>
      <vt:lpstr>Arial Unicode MS</vt:lpstr>
      <vt:lpstr>Calibri</vt:lpstr>
      <vt:lpstr>Century Gothic</vt:lpstr>
      <vt:lpstr>Courier New</vt:lpstr>
      <vt:lpstr>Impact</vt:lpstr>
      <vt:lpstr>Symbol</vt:lpstr>
      <vt:lpstr>Tahoma</vt:lpstr>
      <vt:lpstr>Wingdings</vt:lpstr>
      <vt:lpstr>Thème Office</vt:lpstr>
      <vt:lpstr>Présentation PowerPoint</vt:lpstr>
      <vt:lpstr>Définition de la planification</vt:lpstr>
      <vt:lpstr>PLAN/PROGRAMME/PROJET</vt:lpstr>
      <vt:lpstr>Présentation PowerPoint</vt:lpstr>
      <vt:lpstr>Présentation PowerPoint</vt:lpstr>
      <vt:lpstr>Présentation PowerPoint</vt:lpstr>
      <vt:lpstr>6. ETAPES ET STADES DE LA PLANIFICATION</vt:lpstr>
      <vt:lpstr>Présentation PowerPoint</vt:lpstr>
      <vt:lpstr>MODULE PLANIFICATION SANITAIRE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vt:lpstr>
      <vt:lpstr>Présentation PowerPoint</vt:lpstr>
      <vt:lpstr>ANALYSE FORCE FAIBLESSE  OPPORTUNITE MENACE (F.F.O.M)</vt:lpstr>
      <vt:lpstr>Présentation PowerPoint</vt:lpstr>
      <vt:lpstr>Présentation PowerPoint</vt:lpstr>
      <vt:lpstr>1. CRITERES DE SELECTION DES PROBLEMES PRIORITAIRES (1)</vt:lpstr>
      <vt:lpstr>1. CRITERES DE SELECTION DES PROBLEMES PRIORITAIRES (2)</vt:lpstr>
      <vt:lpstr>Présentation PowerPoint</vt:lpstr>
      <vt:lpstr>FIXATION DES OBJECTIFS</vt:lpstr>
      <vt:lpstr>L’OBJECTIF</vt:lpstr>
      <vt:lpstr>L’OBJECTIF</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MISE EN OEUVRE</vt:lpstr>
      <vt:lpstr>MISE EN OEUVRE</vt:lpstr>
      <vt:lpstr>MISE EN OEUVRE</vt:lpstr>
      <vt:lpstr>MISE EN OEUVRE</vt:lpstr>
      <vt:lpstr>MISE EN OEUVRE</vt:lpstr>
      <vt:lpstr>MISE EN OEUVRE</vt:lpstr>
      <vt:lpstr>Présentation PowerPoint</vt:lpstr>
      <vt:lpstr>Qu’est-ce que le suivi et évaluation</vt:lpstr>
      <vt:lpstr>Suivi d’exécution</vt:lpstr>
      <vt:lpstr>Composantes du suivi d’exécution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SUIVI ET EVALUATION DES PROGRAMMES PUBLICS</dc:title>
  <dc:creator>DR Isaie MEDAH</dc:creator>
  <cp:lastModifiedBy>Yobi Alexis SAWADOGO</cp:lastModifiedBy>
  <cp:revision>403</cp:revision>
  <dcterms:created xsi:type="dcterms:W3CDTF">2011-09-01T12:36:39Z</dcterms:created>
  <dcterms:modified xsi:type="dcterms:W3CDTF">2021-09-14T17:40:54Z</dcterms:modified>
</cp:coreProperties>
</file>