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2"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9396" autoAdjust="0"/>
  </p:normalViewPr>
  <p:slideViewPr>
    <p:cSldViewPr snapToGrid="0">
      <p:cViewPr varScale="1">
        <p:scale>
          <a:sx n="60" d="100"/>
          <a:sy n="60" d="100"/>
        </p:scale>
        <p:origin x="155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A2009-7723-4446-8E1D-DC34DC38E025}" type="datetimeFigureOut">
              <a:rPr lang="fr-FR" smtClean="0"/>
              <a:t>30/04/2021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FB15F-05C8-4540-ADE5-9A9BC20A6158}" type="slidenum">
              <a:rPr lang="fr-FR" smtClean="0"/>
              <a:t>‹N°›</a:t>
            </a:fld>
            <a:endParaRPr lang="fr-FR"/>
          </a:p>
        </p:txBody>
      </p:sp>
    </p:spTree>
    <p:extLst>
      <p:ext uri="{BB962C8B-B14F-4D97-AF65-F5344CB8AC3E}">
        <p14:creationId xmlns:p14="http://schemas.microsoft.com/office/powerpoint/2010/main" val="179845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traces de son consentement aux soins ou à l’utilisation de ses données cliniques pour la recherche ou la santé publique.</a:t>
            </a:r>
          </a:p>
          <a:p>
            <a:endParaRPr lang="fr-FR" dirty="0"/>
          </a:p>
        </p:txBody>
      </p:sp>
      <p:sp>
        <p:nvSpPr>
          <p:cNvPr id="4" name="Espace réservé du numéro de diapositive 3"/>
          <p:cNvSpPr>
            <a:spLocks noGrp="1"/>
          </p:cNvSpPr>
          <p:nvPr>
            <p:ph type="sldNum" sz="quarter" idx="10"/>
          </p:nvPr>
        </p:nvSpPr>
        <p:spPr/>
        <p:txBody>
          <a:bodyPr/>
          <a:lstStyle/>
          <a:p>
            <a:fld id="{3ECFB15F-05C8-4540-ADE5-9A9BC20A6158}" type="slidenum">
              <a:rPr lang="fr-FR" smtClean="0"/>
              <a:t>4</a:t>
            </a:fld>
            <a:endParaRPr lang="fr-FR"/>
          </a:p>
        </p:txBody>
      </p:sp>
    </p:spTree>
    <p:extLst>
      <p:ext uri="{BB962C8B-B14F-4D97-AF65-F5344CB8AC3E}">
        <p14:creationId xmlns:p14="http://schemas.microsoft.com/office/powerpoint/2010/main" val="87010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diminuer les temps d’accès et d’acheminement des informations médicales, partager les données entre professionnels de santé répondre aux besoins sécurité et de traçabilité, éviter des erreurs médicales, réaliser des études ou produire des indicateurs et permettre des activités d’enseignement.</a:t>
            </a:r>
          </a:p>
          <a:p>
            <a:endParaRPr lang="fr-FR" dirty="0"/>
          </a:p>
        </p:txBody>
      </p:sp>
      <p:sp>
        <p:nvSpPr>
          <p:cNvPr id="4" name="Espace réservé du numéro de diapositive 3"/>
          <p:cNvSpPr>
            <a:spLocks noGrp="1"/>
          </p:cNvSpPr>
          <p:nvPr>
            <p:ph type="sldNum" sz="quarter" idx="10"/>
          </p:nvPr>
        </p:nvSpPr>
        <p:spPr/>
        <p:txBody>
          <a:bodyPr/>
          <a:lstStyle/>
          <a:p>
            <a:fld id="{3ECFB15F-05C8-4540-ADE5-9A9BC20A6158}" type="slidenum">
              <a:rPr lang="fr-FR" smtClean="0"/>
              <a:t>7</a:t>
            </a:fld>
            <a:endParaRPr lang="fr-FR"/>
          </a:p>
        </p:txBody>
      </p:sp>
    </p:spTree>
    <p:extLst>
      <p:ext uri="{BB962C8B-B14F-4D97-AF65-F5344CB8AC3E}">
        <p14:creationId xmlns:p14="http://schemas.microsoft.com/office/powerpoint/2010/main" val="24911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CFB15F-05C8-4540-ADE5-9A9BC20A6158}" type="slidenum">
              <a:rPr lang="fr-FR" smtClean="0"/>
              <a:t>9</a:t>
            </a:fld>
            <a:endParaRPr lang="fr-FR"/>
          </a:p>
        </p:txBody>
      </p:sp>
    </p:spTree>
    <p:extLst>
      <p:ext uri="{BB962C8B-B14F-4D97-AF65-F5344CB8AC3E}">
        <p14:creationId xmlns:p14="http://schemas.microsoft.com/office/powerpoint/2010/main" val="160043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par exemple pour détecter une contre-indication médicamenteuse</a:t>
            </a:r>
            <a:endParaRPr lang="fr-FR" dirty="0"/>
          </a:p>
        </p:txBody>
      </p:sp>
      <p:sp>
        <p:nvSpPr>
          <p:cNvPr id="4" name="Espace réservé du numéro de diapositive 3"/>
          <p:cNvSpPr>
            <a:spLocks noGrp="1"/>
          </p:cNvSpPr>
          <p:nvPr>
            <p:ph type="sldNum" sz="quarter" idx="10"/>
          </p:nvPr>
        </p:nvSpPr>
        <p:spPr/>
        <p:txBody>
          <a:bodyPr/>
          <a:lstStyle/>
          <a:p>
            <a:fld id="{3ECFB15F-05C8-4540-ADE5-9A9BC20A6158}" type="slidenum">
              <a:rPr lang="fr-FR" smtClean="0"/>
              <a:t>12</a:t>
            </a:fld>
            <a:endParaRPr lang="fr-FR"/>
          </a:p>
        </p:txBody>
      </p:sp>
    </p:spTree>
    <p:extLst>
      <p:ext uri="{BB962C8B-B14F-4D97-AF65-F5344CB8AC3E}">
        <p14:creationId xmlns:p14="http://schemas.microsoft.com/office/powerpoint/2010/main" val="35672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CFB15F-05C8-4540-ADE5-9A9BC20A6158}" type="slidenum">
              <a:rPr lang="fr-FR" smtClean="0"/>
              <a:t>20</a:t>
            </a:fld>
            <a:endParaRPr lang="fr-FR"/>
          </a:p>
        </p:txBody>
      </p:sp>
    </p:spTree>
    <p:extLst>
      <p:ext uri="{BB962C8B-B14F-4D97-AF65-F5344CB8AC3E}">
        <p14:creationId xmlns:p14="http://schemas.microsoft.com/office/powerpoint/2010/main" val="36136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E249330-DC25-4DEB-B10C-6DB12475AED9}" type="datetimeFigureOut">
              <a:rPr lang="fr-FR" smtClean="0"/>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158293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249330-DC25-4DEB-B10C-6DB12475AED9}" type="datetimeFigureOut">
              <a:rPr lang="fr-FR" smtClean="0"/>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396748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249330-DC25-4DEB-B10C-6DB12475AED9}" type="datetimeFigureOut">
              <a:rPr lang="fr-FR" smtClean="0"/>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325005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249330-DC25-4DEB-B10C-6DB12475AED9}" type="datetimeFigureOut">
              <a:rPr lang="fr-FR" smtClean="0"/>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380814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E249330-DC25-4DEB-B10C-6DB12475AED9}" type="datetimeFigureOut">
              <a:rPr lang="fr-FR" smtClean="0"/>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71241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E249330-DC25-4DEB-B10C-6DB12475AED9}" type="datetimeFigureOut">
              <a:rPr lang="fr-FR" smtClean="0"/>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57886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E249330-DC25-4DEB-B10C-6DB12475AED9}" type="datetimeFigureOut">
              <a:rPr lang="fr-FR" smtClean="0"/>
              <a:t>30/04/2021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78887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E249330-DC25-4DEB-B10C-6DB12475AED9}" type="datetimeFigureOut">
              <a:rPr lang="fr-FR" smtClean="0"/>
              <a:t>30/04/2021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96146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249330-DC25-4DEB-B10C-6DB12475AED9}" type="datetimeFigureOut">
              <a:rPr lang="fr-FR" smtClean="0"/>
              <a:t>30/04/2021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393730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E249330-DC25-4DEB-B10C-6DB12475AED9}" type="datetimeFigureOut">
              <a:rPr lang="fr-FR" smtClean="0"/>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10206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E249330-DC25-4DEB-B10C-6DB12475AED9}" type="datetimeFigureOut">
              <a:rPr lang="fr-FR" smtClean="0"/>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06F99F-771D-48AC-9F48-AB1751C9558E}" type="slidenum">
              <a:rPr lang="fr-FR" smtClean="0"/>
              <a:t>‹N°›</a:t>
            </a:fld>
            <a:endParaRPr lang="fr-FR"/>
          </a:p>
        </p:txBody>
      </p:sp>
    </p:spTree>
    <p:extLst>
      <p:ext uri="{BB962C8B-B14F-4D97-AF65-F5344CB8AC3E}">
        <p14:creationId xmlns:p14="http://schemas.microsoft.com/office/powerpoint/2010/main" val="49108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49330-DC25-4DEB-B10C-6DB12475AED9}" type="datetimeFigureOut">
              <a:rPr lang="fr-FR" smtClean="0"/>
              <a:t>30/04/2021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6F99F-771D-48AC-9F48-AB1751C9558E}" type="slidenum">
              <a:rPr lang="fr-FR" smtClean="0"/>
              <a:t>‹N°›</a:t>
            </a:fld>
            <a:endParaRPr lang="fr-FR"/>
          </a:p>
        </p:txBody>
      </p:sp>
    </p:spTree>
    <p:extLst>
      <p:ext uri="{BB962C8B-B14F-4D97-AF65-F5344CB8AC3E}">
        <p14:creationId xmlns:p14="http://schemas.microsoft.com/office/powerpoint/2010/main" val="224768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06694" y="2043015"/>
            <a:ext cx="9867705" cy="2387600"/>
          </a:xfrm>
        </p:spPr>
        <p:txBody>
          <a:bodyPr>
            <a:noAutofit/>
          </a:bodyPr>
          <a:lstStyle/>
          <a:p>
            <a:r>
              <a:rPr lang="fr-FR" sz="4000" b="1" dirty="0">
                <a:latin typeface="Times New Roman" panose="02020603050405020304" pitchFamily="18" charset="0"/>
                <a:cs typeface="Times New Roman" panose="02020603050405020304" pitchFamily="18" charset="0"/>
              </a:rPr>
              <a:t>LA REPRESENTATION DES DONNEES DES PATIENTS DANS UN SYSTEME D’INFORMATION DE SANTE ET DANS LE DOSSIER PATIENT INFORMATISE</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67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sers/boukaryouedraogo/Desktop/Screen Shot 2016-04-14 at 15.39.42.png"/>
          <p:cNvPicPr/>
          <p:nvPr/>
        </p:nvPicPr>
        <p:blipFill>
          <a:blip r:embed="rId2">
            <a:extLst>
              <a:ext uri="{28A0092B-C50C-407E-A947-70E740481C1C}">
                <a14:useLocalDpi xmlns:a14="http://schemas.microsoft.com/office/drawing/2010/main" val="0"/>
              </a:ext>
            </a:extLst>
          </a:blip>
          <a:srcRect/>
          <a:stretch>
            <a:fillRect/>
          </a:stretch>
        </p:blipFill>
        <p:spPr bwMode="auto">
          <a:xfrm>
            <a:off x="670560" y="162560"/>
            <a:ext cx="10972800" cy="6522720"/>
          </a:xfrm>
          <a:prstGeom prst="rect">
            <a:avLst/>
          </a:prstGeom>
          <a:noFill/>
          <a:ln>
            <a:noFill/>
          </a:ln>
        </p:spPr>
      </p:pic>
    </p:spTree>
    <p:extLst>
      <p:ext uri="{BB962C8B-B14F-4D97-AF65-F5344CB8AC3E}">
        <p14:creationId xmlns:p14="http://schemas.microsoft.com/office/powerpoint/2010/main" val="8623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r>
              <a:rPr lang="fr-FR" b="1" i="1" dirty="0"/>
              <a:t>Aider à la décision médicale et éviter des erreurs médicales</a:t>
            </a:r>
            <a:endParaRPr lang="fr-FR" b="1" dirty="0"/>
          </a:p>
          <a:p>
            <a:r>
              <a:rPr lang="fr-FR" dirty="0"/>
              <a:t>A l'évaluation et aux études cliniques en permettant l'utilisation de protocoles de prise en charge prédéfinis, établis à partir des référentiels de pratiques</a:t>
            </a:r>
          </a:p>
          <a:p>
            <a:r>
              <a:rPr lang="fr-FR" dirty="0"/>
              <a:t>Exemple : Un rapport publié en 2000 par l’institut de médecine américain a estimé que 100 000 citoyens américains décèdent chaque année à cause d’erreurs médicales, ce qui représente la 8ème  cause de mortalité et contribue à 4 % du budget dédié à la santé. Ces erreurs sont dues, pour une bonne part, soit au manque d’information, soit à des informations erronées présentes dans le dossier papier</a:t>
            </a:r>
          </a:p>
        </p:txBody>
      </p:sp>
      <p:sp>
        <p:nvSpPr>
          <p:cNvPr id="4"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II.1- Apport de l’informatisation du dossier patient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53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0240" y="1690689"/>
            <a:ext cx="10703560" cy="5014912"/>
          </a:xfrm>
        </p:spPr>
        <p:txBody>
          <a:bodyPr>
            <a:noAutofit/>
          </a:bodyPr>
          <a:lstStyle/>
          <a:p>
            <a:r>
              <a:rPr lang="fr-FR" dirty="0">
                <a:latin typeface="Times New Roman" panose="02020603050405020304" pitchFamily="18" charset="0"/>
                <a:cs typeface="Times New Roman" panose="02020603050405020304" pitchFamily="18" charset="0"/>
              </a:rPr>
              <a:t>Le DPI peut générer des alertes ou des alarmes, pour évoquer un diagnostic ou une thérapeutique adaptée au patient.</a:t>
            </a:r>
          </a:p>
          <a:p>
            <a:pPr eaLnBrk="0" hangingPunct="0"/>
            <a:r>
              <a:rPr lang="fr-FR" dirty="0">
                <a:latin typeface="Times New Roman" panose="02020603050405020304" pitchFamily="18" charset="0"/>
                <a:cs typeface="Times New Roman" panose="02020603050405020304" pitchFamily="18" charset="0"/>
              </a:rPr>
              <a:t>L’analyse statistique des données extraites du DPI pour mener des études ou produire des indicateurs dans des domaines variés comme : </a:t>
            </a:r>
          </a:p>
          <a:p>
            <a:pPr lvl="2" eaLnBrk="0" hangingPunct="0"/>
            <a:r>
              <a:rPr lang="fr-FR" sz="2800" dirty="0">
                <a:latin typeface="Times New Roman" panose="02020603050405020304" pitchFamily="18" charset="0"/>
                <a:cs typeface="Times New Roman" panose="02020603050405020304" pitchFamily="18" charset="0"/>
              </a:rPr>
              <a:t>la recherche clinique (ex. : pour repérer des patients éligibles à un essai clinique)</a:t>
            </a:r>
          </a:p>
          <a:p>
            <a:pPr lvl="2" eaLnBrk="0" hangingPunct="0"/>
            <a:r>
              <a:rPr lang="fr-FR" sz="2800" dirty="0">
                <a:latin typeface="Times New Roman" panose="02020603050405020304" pitchFamily="18" charset="0"/>
                <a:cs typeface="Times New Roman" panose="02020603050405020304" pitchFamily="18" charset="0"/>
              </a:rPr>
              <a:t>la surveillance épidémiologique (ex. : pour détecter une augmentation d’une </a:t>
            </a:r>
            <a:r>
              <a:rPr lang="fr-FR" sz="2800" dirty="0" err="1">
                <a:latin typeface="Times New Roman" panose="02020603050405020304" pitchFamily="18" charset="0"/>
                <a:cs typeface="Times New Roman" panose="02020603050405020304" pitchFamily="18" charset="0"/>
              </a:rPr>
              <a:t>morbi</a:t>
            </a:r>
            <a:r>
              <a:rPr lang="fr-FR" sz="2800" dirty="0">
                <a:latin typeface="Times New Roman" panose="02020603050405020304" pitchFamily="18" charset="0"/>
                <a:cs typeface="Times New Roman" panose="02020603050405020304" pitchFamily="18" charset="0"/>
              </a:rPr>
              <a:t>-mortalité)</a:t>
            </a:r>
          </a:p>
          <a:p>
            <a:pPr lvl="2" eaLnBrk="0" hangingPunct="0"/>
            <a:r>
              <a:rPr lang="fr-FR" sz="2800" dirty="0">
                <a:latin typeface="Times New Roman" panose="02020603050405020304" pitchFamily="18" charset="0"/>
                <a:cs typeface="Times New Roman" panose="02020603050405020304" pitchFamily="18" charset="0"/>
              </a:rPr>
              <a:t>l’évaluation des pratiques professionnelles (ex. : adéquation des décisions de prise en charge par rapport à un référentiel de bonnes pratiques).</a:t>
            </a:r>
          </a:p>
        </p:txBody>
      </p:sp>
      <p:sp>
        <p:nvSpPr>
          <p:cNvPr id="4"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II.1- Apport de l’informatisation du dossier patient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98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latin typeface="Times New Roman" panose="02020603050405020304" pitchFamily="18" charset="0"/>
                <a:cs typeface="Times New Roman" panose="02020603050405020304" pitchFamily="18" charset="0"/>
              </a:rPr>
              <a:t>le DPI est un outil de formation pour les étudiants : cas clinique, prescriptions médicamenteuse, rédaction des comptes rendus</a:t>
            </a:r>
          </a:p>
        </p:txBody>
      </p:sp>
      <p:sp>
        <p:nvSpPr>
          <p:cNvPr id="4"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II.1- Apport de l’informatisation du dossier patient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95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latin typeface="Times New Roman" panose="02020603050405020304" pitchFamily="18" charset="0"/>
                <a:cs typeface="Times New Roman" panose="02020603050405020304" pitchFamily="18" charset="0"/>
              </a:rPr>
              <a:t>la </a:t>
            </a:r>
            <a:r>
              <a:rPr lang="fr-FR" dirty="0" err="1">
                <a:latin typeface="Times New Roman" panose="02020603050405020304" pitchFamily="18" charset="0"/>
                <a:cs typeface="Times New Roman" panose="02020603050405020304" pitchFamily="18" charset="0"/>
              </a:rPr>
              <a:t>certiﬁcation</a:t>
            </a:r>
            <a:r>
              <a:rPr lang="fr-FR" dirty="0">
                <a:latin typeface="Times New Roman" panose="02020603050405020304" pitchFamily="18" charset="0"/>
                <a:cs typeface="Times New Roman" panose="02020603050405020304" pitchFamily="18" charset="0"/>
              </a:rPr>
              <a:t> est une activité qui conduit un organisme reconnu à donner une assurance écrite qu’une organisation, un processus, un service, un produit ou des compétences professionnelles sont conformes à des exigences </a:t>
            </a:r>
            <a:r>
              <a:rPr lang="fr-FR" dirty="0" err="1">
                <a:latin typeface="Times New Roman" panose="02020603050405020304" pitchFamily="18" charset="0"/>
                <a:cs typeface="Times New Roman" panose="02020603050405020304" pitchFamily="18" charset="0"/>
              </a:rPr>
              <a:t>spéciﬁées</a:t>
            </a:r>
            <a:r>
              <a:rPr lang="fr-FR" dirty="0">
                <a:latin typeface="Times New Roman" panose="02020603050405020304" pitchFamily="18" charset="0"/>
                <a:cs typeface="Times New Roman" panose="02020603050405020304" pitchFamily="18" charset="0"/>
              </a:rPr>
              <a:t> dans un référentiel</a:t>
            </a:r>
          </a:p>
          <a:p>
            <a:r>
              <a:rPr lang="fr-FR" dirty="0">
                <a:latin typeface="Times New Roman" panose="02020603050405020304" pitchFamily="18" charset="0"/>
                <a:cs typeface="Times New Roman" panose="02020603050405020304" pitchFamily="18" charset="0"/>
              </a:rPr>
              <a:t>L’accréditation va beaucoup plus loin que la </a:t>
            </a:r>
            <a:r>
              <a:rPr lang="fr-FR" dirty="0" err="1">
                <a:latin typeface="Times New Roman" panose="02020603050405020304" pitchFamily="18" charset="0"/>
                <a:cs typeface="Times New Roman" panose="02020603050405020304" pitchFamily="18" charset="0"/>
              </a:rPr>
              <a:t>certiﬁcation</a:t>
            </a:r>
            <a:r>
              <a:rPr lang="fr-FR" dirty="0">
                <a:latin typeface="Times New Roman" panose="02020603050405020304" pitchFamily="18" charset="0"/>
                <a:cs typeface="Times New Roman" panose="02020603050405020304" pitchFamily="18" charset="0"/>
              </a:rPr>
              <a:t> et s’applique à des activités très exigeantes</a:t>
            </a:r>
          </a:p>
          <a:p>
            <a:r>
              <a:rPr lang="fr-FR" dirty="0">
                <a:latin typeface="Times New Roman" panose="02020603050405020304" pitchFamily="18" charset="0"/>
                <a:cs typeface="Times New Roman" panose="02020603050405020304" pitchFamily="18" charset="0"/>
              </a:rPr>
              <a:t>Ces deux qualités sont recherchées auprès des éditeurs des DPI</a:t>
            </a:r>
          </a:p>
          <a:p>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European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Quality</a:t>
            </a:r>
            <a:r>
              <a:rPr lang="fr-FR" dirty="0">
                <a:latin typeface="Times New Roman" panose="02020603050405020304" pitchFamily="18" charset="0"/>
                <a:cs typeface="Times New Roman" panose="02020603050405020304" pitchFamily="18" charset="0"/>
              </a:rPr>
              <a:t> Labelling and </a:t>
            </a:r>
            <a:r>
              <a:rPr lang="fr-FR" dirty="0" err="1">
                <a:latin typeface="Times New Roman" panose="02020603050405020304" pitchFamily="18" charset="0"/>
                <a:cs typeface="Times New Roman" panose="02020603050405020304" pitchFamily="18" charset="0"/>
              </a:rPr>
              <a:t>Certiﬁcation</a:t>
            </a:r>
            <a:r>
              <a:rPr lang="fr-FR" dirty="0">
                <a:latin typeface="Times New Roman" panose="02020603050405020304" pitchFamily="18" charset="0"/>
                <a:cs typeface="Times New Roman" panose="02020603050405020304" pitchFamily="18" charset="0"/>
              </a:rPr>
              <a:t> of </a:t>
            </a:r>
            <a:r>
              <a:rPr lang="fr-FR" dirty="0" err="1">
                <a:latin typeface="Times New Roman" panose="02020603050405020304" pitchFamily="18" charset="0"/>
                <a:cs typeface="Times New Roman" panose="02020603050405020304" pitchFamily="18" charset="0"/>
              </a:rPr>
              <a:t>Electronic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Health</a:t>
            </a:r>
            <a:r>
              <a:rPr lang="fr-FR" dirty="0">
                <a:latin typeface="Times New Roman" panose="02020603050405020304" pitchFamily="18" charset="0"/>
                <a:cs typeface="Times New Roman" panose="02020603050405020304" pitchFamily="18" charset="0"/>
              </a:rPr>
              <a:t> Record </a:t>
            </a:r>
            <a:r>
              <a:rPr lang="fr-FR" dirty="0" err="1">
                <a:latin typeface="Times New Roman" panose="02020603050405020304" pitchFamily="18" charset="0"/>
                <a:cs typeface="Times New Roman" panose="02020603050405020304" pitchFamily="18" charset="0"/>
              </a:rPr>
              <a:t>Systems</a:t>
            </a:r>
            <a:r>
              <a:rPr lang="fr-FR" dirty="0">
                <a:latin typeface="Times New Roman" panose="02020603050405020304" pitchFamily="18" charset="0"/>
                <a:cs typeface="Times New Roman" panose="02020603050405020304" pitchFamily="18" charset="0"/>
              </a:rPr>
              <a:t> » (EUROREC, 2010) </a:t>
            </a:r>
          </a:p>
          <a:p>
            <a:r>
              <a:rPr lang="fr-FR" dirty="0">
                <a:latin typeface="Times New Roman" panose="02020603050405020304" pitchFamily="18" charset="0"/>
                <a:cs typeface="Times New Roman" panose="02020603050405020304" pitchFamily="18" charset="0"/>
              </a:rPr>
              <a:t>EHR System-FM (modèle fonctionnel standard d’un DPI) </a:t>
            </a:r>
          </a:p>
        </p:txBody>
      </p:sp>
      <p:sp>
        <p:nvSpPr>
          <p:cNvPr id="4"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II.2- Accréditation,  certification</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89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latin typeface="Times New Roman" panose="02020603050405020304" pitchFamily="18" charset="0"/>
                <a:cs typeface="Times New Roman" panose="02020603050405020304" pitchFamily="18" charset="0"/>
              </a:rPr>
              <a:t>II.3- Facteurs organisationnels et éthiques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FR" dirty="0"/>
              <a:t>Les facteurs limitant la dématérialisation sont d’ordre technique, organisationnel et éthique</a:t>
            </a:r>
          </a:p>
          <a:p>
            <a:r>
              <a:rPr lang="fr-FR" dirty="0"/>
              <a:t>Les interfaces doivent être adaptées en fonction des besoins des professionnels et des objectifs poursuivis.</a:t>
            </a:r>
          </a:p>
          <a:p>
            <a:r>
              <a:rPr lang="fr-FR" dirty="0"/>
              <a:t>La </a:t>
            </a:r>
            <a:r>
              <a:rPr lang="fr-FR" dirty="0" err="1"/>
              <a:t>déﬁnition</a:t>
            </a:r>
            <a:r>
              <a:rPr lang="fr-FR" dirty="0"/>
              <a:t> des fonctionnalités du DPI ainsi que les règles d’accès aux données en lecture ou écriture doivent être </a:t>
            </a:r>
            <a:r>
              <a:rPr lang="fr-FR" dirty="0" err="1"/>
              <a:t>déﬁnies</a:t>
            </a:r>
            <a:r>
              <a:rPr lang="fr-FR" dirty="0"/>
              <a:t> en fonction du </a:t>
            </a:r>
            <a:r>
              <a:rPr lang="fr-FR" dirty="0" err="1"/>
              <a:t>proﬁl</a:t>
            </a:r>
            <a:r>
              <a:rPr lang="fr-FR" dirty="0"/>
              <a:t> de l’intervenant.</a:t>
            </a:r>
          </a:p>
          <a:p>
            <a:r>
              <a:rPr lang="fr-FR" dirty="0"/>
              <a:t>Donc avant toute chose il faut préalablement faire une analyse des besoins des futurs utilisateurs</a:t>
            </a:r>
          </a:p>
          <a:p>
            <a:endParaRPr lang="fr-FR" dirty="0"/>
          </a:p>
        </p:txBody>
      </p:sp>
    </p:spTree>
    <p:extLst>
      <p:ext uri="{BB962C8B-B14F-4D97-AF65-F5344CB8AC3E}">
        <p14:creationId xmlns:p14="http://schemas.microsoft.com/office/powerpoint/2010/main" val="351104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marL="0" indent="0" eaLnBrk="0" hangingPunct="0">
              <a:buNone/>
            </a:pPr>
            <a:r>
              <a:rPr lang="fr-FR" b="1" dirty="0">
                <a:latin typeface="Times New Roman" panose="02020603050405020304" pitchFamily="18" charset="0"/>
                <a:cs typeface="Times New Roman" panose="02020603050405020304" pitchFamily="18" charset="0"/>
              </a:rPr>
              <a:t>Aspects réglementaires des DPI</a:t>
            </a:r>
          </a:p>
          <a:p>
            <a:pPr eaLnBrk="0" hangingPunct="0"/>
            <a:r>
              <a:rPr lang="fr-FR" dirty="0"/>
              <a:t>Les données personnelles de santé sont des données sensibles dont le statut particulier impose une protection renforcée ayant pour objectif de garantir leur </a:t>
            </a:r>
            <a:r>
              <a:rPr lang="fr-FR" dirty="0" err="1"/>
              <a:t>conﬁdentialité</a:t>
            </a:r>
            <a:endParaRPr lang="fr-FR" dirty="0"/>
          </a:p>
          <a:p>
            <a:pPr eaLnBrk="0" hangingPunct="0"/>
            <a:r>
              <a:rPr lang="fr-FR" dirty="0"/>
              <a:t>De nombreux pays essaient actuellement de résoudre des questions liées à la sécurité et la </a:t>
            </a:r>
            <a:r>
              <a:rPr lang="fr-FR" dirty="0" err="1"/>
              <a:t>conﬁdentialité</a:t>
            </a:r>
            <a:r>
              <a:rPr lang="fr-FR" dirty="0"/>
              <a:t> des données de santé au sein des </a:t>
            </a:r>
            <a:r>
              <a:rPr lang="fr-FR" dirty="0" err="1"/>
              <a:t>DPIs</a:t>
            </a:r>
            <a:r>
              <a:rPr lang="fr-FR" dirty="0"/>
              <a:t>. </a:t>
            </a:r>
          </a:p>
          <a:p>
            <a:pPr eaLnBrk="0" hangingPunct="0"/>
            <a:r>
              <a:rPr lang="fr-FR" dirty="0"/>
              <a:t>Le cadre réglementaire du partage des données de santé doit permettre de mettre en œuvre les conditions du respect des droits de la personne. </a:t>
            </a:r>
          </a:p>
          <a:p>
            <a:pPr eaLnBrk="0" hangingPunct="0"/>
            <a:r>
              <a:rPr lang="fr-FR" dirty="0"/>
              <a:t>Les </a:t>
            </a:r>
            <a:r>
              <a:rPr lang="fr-FR" dirty="0" err="1"/>
              <a:t>DPIs</a:t>
            </a:r>
            <a:r>
              <a:rPr lang="fr-FR" dirty="0"/>
              <a:t> doivent respecter la loi qui s’applique à tout traitement informatisé concernant des données à caractère personnel. </a:t>
            </a:r>
          </a:p>
        </p:txBody>
      </p:sp>
      <p:sp>
        <p:nvSpPr>
          <p:cNvPr id="4" name="Titre 1"/>
          <p:cNvSpPr>
            <a:spLocks noGrp="1"/>
          </p:cNvSpPr>
          <p:nvPr>
            <p:ph type="title"/>
          </p:nvPr>
        </p:nvSpPr>
        <p:spPr/>
        <p:txBody>
          <a:bodyPr/>
          <a:lstStyle/>
          <a:p>
            <a:r>
              <a:rPr lang="fr-FR" b="1">
                <a:latin typeface="Times New Roman" panose="02020603050405020304" pitchFamily="18" charset="0"/>
                <a:cs typeface="Times New Roman" panose="02020603050405020304" pitchFamily="18" charset="0"/>
              </a:rPr>
              <a:t>II.3- Facteurs organisationnels et éthiques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37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lstStyle/>
          <a:p>
            <a:pPr algn="ctr"/>
            <a:r>
              <a:rPr lang="fr-FR" b="1" dirty="0">
                <a:latin typeface="Times New Roman" panose="02020603050405020304" pitchFamily="18" charset="0"/>
                <a:cs typeface="Times New Roman" panose="02020603050405020304" pitchFamily="18" charset="0"/>
              </a:rPr>
              <a:t>III- Typologie des dossiers patients informatisés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sz="3200" b="1" dirty="0">
                <a:latin typeface="Times New Roman" panose="02020603050405020304" pitchFamily="18" charset="0"/>
                <a:cs typeface="Times New Roman" panose="02020603050405020304" pitchFamily="18" charset="0"/>
              </a:rPr>
              <a:t>III.1-  Le DPI dans les cabinets médicaux</a:t>
            </a:r>
          </a:p>
          <a:p>
            <a:r>
              <a:rPr lang="fr-FR" sz="3200" dirty="0">
                <a:latin typeface="Times New Roman" panose="02020603050405020304" pitchFamily="18" charset="0"/>
                <a:cs typeface="Times New Roman" panose="02020603050405020304" pitchFamily="18" charset="0"/>
              </a:rPr>
              <a:t>Dans le secteur libéral, le DPI est une des fonctionnalités qu’offrent les logiciels de gestion de cabinet médical (LGC). Aujourd’hui, la plupart des cabinets médicaux utilisent un DPI</a:t>
            </a:r>
          </a:p>
          <a:p>
            <a:pPr marL="0" indent="0">
              <a:buNone/>
            </a:pPr>
            <a:endParaRPr lang="fr-FR" b="1"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32434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III.2- Le DPI dans les établissements de santé comme les hôpitaux et cliniques </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FR" dirty="0">
                <a:latin typeface="Times New Roman" panose="02020603050405020304" pitchFamily="18" charset="0"/>
                <a:cs typeface="Times New Roman" panose="02020603050405020304" pitchFamily="18" charset="0"/>
              </a:rPr>
              <a:t>Le DPI a longtemps concernés uniquement les secteurs administratifs et médicotechniques</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 tenue du dossier patient doit répondre aux critères énoncés par un référentiel de la Haute Autorité de Santé (HAS)</a:t>
            </a:r>
          </a:p>
        </p:txBody>
      </p:sp>
    </p:spTree>
    <p:extLst>
      <p:ext uri="{BB962C8B-B14F-4D97-AF65-F5344CB8AC3E}">
        <p14:creationId xmlns:p14="http://schemas.microsoft.com/office/powerpoint/2010/main" val="61125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III.3- Les dossiers Partagés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eaLnBrk="0" hangingPunct="0"/>
            <a:r>
              <a:rPr lang="fr-FR" dirty="0">
                <a:latin typeface="Times New Roman" panose="02020603050405020304" pitchFamily="18" charset="0"/>
                <a:cs typeface="Times New Roman" panose="02020603050405020304" pitchFamily="18" charset="0"/>
              </a:rPr>
              <a:t>Le DPI pour les réseaux de soins : les réseaux de soins ont pour objectif de mobiliser les ressources sanitaires, sociales et autres, sur un territoire donné, autour des besoins des personnes</a:t>
            </a:r>
          </a:p>
          <a:p>
            <a:pPr eaLnBrk="0" hangingPunct="0"/>
            <a:endParaRPr lang="fr-FR" dirty="0">
              <a:latin typeface="Times New Roman" panose="02020603050405020304" pitchFamily="18" charset="0"/>
              <a:cs typeface="Times New Roman" panose="02020603050405020304" pitchFamily="18" charset="0"/>
            </a:endParaRPr>
          </a:p>
          <a:p>
            <a:pPr marL="0" indent="0" eaLnBrk="0" hangingPunct="0">
              <a:buNone/>
            </a:pPr>
            <a:r>
              <a:rPr lang="fr-FR" sz="4000" b="1" dirty="0">
                <a:latin typeface="Times New Roman" panose="02020603050405020304" pitchFamily="18" charset="0"/>
                <a:cs typeface="Times New Roman" panose="02020603050405020304" pitchFamily="18" charset="0"/>
              </a:rPr>
              <a:t>III.4- Le dossier pharmaceutique</a:t>
            </a:r>
          </a:p>
          <a:p>
            <a:pPr eaLnBrk="0" hangingPunct="0"/>
            <a:r>
              <a:rPr lang="fr-FR" dirty="0"/>
              <a:t>Il contient la liste des médicaments avec leurs codes d’</a:t>
            </a:r>
            <a:r>
              <a:rPr lang="fr-FR" dirty="0" err="1"/>
              <a:t>identiﬁcation</a:t>
            </a:r>
            <a:r>
              <a:rPr lang="fr-FR" dirty="0"/>
              <a:t>, le nombre de boites et la date de délivrance</a:t>
            </a:r>
          </a:p>
          <a:p>
            <a:pPr eaLnBrk="0" hangingPunct="0"/>
            <a:r>
              <a:rPr lang="fr-FR" dirty="0"/>
              <a:t>En revanche, il ne contient ni le nom du prescripteur, ni le nom de l’</a:t>
            </a:r>
            <a:r>
              <a:rPr lang="fr-FR" dirty="0" err="1"/>
              <a:t>ofﬁcine</a:t>
            </a:r>
            <a:r>
              <a:rPr lang="fr-FR" dirty="0"/>
              <a:t> qui a délivré le médicament</a:t>
            </a:r>
            <a:endParaRPr lang="fr-FR" sz="4000" b="1" dirty="0">
              <a:latin typeface="Times New Roman" panose="02020603050405020304" pitchFamily="18" charset="0"/>
              <a:cs typeface="Times New Roman" panose="02020603050405020304" pitchFamily="18" charset="0"/>
            </a:endParaRPr>
          </a:p>
          <a:p>
            <a:pPr marL="0" indent="0" eaLnBrk="0" hangingPunc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99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Objectifs</a:t>
            </a:r>
          </a:p>
        </p:txBody>
      </p:sp>
      <p:sp>
        <p:nvSpPr>
          <p:cNvPr id="3" name="Espace réservé du contenu 2"/>
          <p:cNvSpPr>
            <a:spLocks noGrp="1"/>
          </p:cNvSpPr>
          <p:nvPr>
            <p:ph idx="1"/>
          </p:nvPr>
        </p:nvSpPr>
        <p:spPr/>
        <p:txBody>
          <a:bodyPr>
            <a:normAutofit fontScale="92500" lnSpcReduction="10000"/>
          </a:bodyPr>
          <a:lstStyle/>
          <a:p>
            <a:r>
              <a:rPr lang="fr-FR" dirty="0">
                <a:latin typeface="Times New Roman" panose="02020603050405020304" pitchFamily="18" charset="0"/>
                <a:cs typeface="Times New Roman" panose="02020603050405020304" pitchFamily="18" charset="0"/>
              </a:rPr>
              <a:t>Pouvoir </a:t>
            </a:r>
            <a:r>
              <a:rPr lang="fr-FR" dirty="0" err="1">
                <a:latin typeface="Times New Roman" panose="02020603050405020304" pitchFamily="18" charset="0"/>
                <a:cs typeface="Times New Roman" panose="02020603050405020304" pitchFamily="18" charset="0"/>
              </a:rPr>
              <a:t>déﬁnir</a:t>
            </a:r>
            <a:r>
              <a:rPr lang="fr-FR" dirty="0">
                <a:latin typeface="Times New Roman" panose="02020603050405020304" pitchFamily="18" charset="0"/>
                <a:cs typeface="Times New Roman" panose="02020603050405020304" pitchFamily="18" charset="0"/>
              </a:rPr>
              <a:t> le dossier patient et ses principaux objectifs ;</a:t>
            </a:r>
          </a:p>
          <a:p>
            <a:r>
              <a:rPr lang="fr-FR" dirty="0">
                <a:latin typeface="Times New Roman" panose="02020603050405020304" pitchFamily="18" charset="0"/>
                <a:cs typeface="Times New Roman" panose="02020603050405020304" pitchFamily="18" charset="0"/>
              </a:rPr>
              <a:t>Pouvoir </a:t>
            </a:r>
            <a:r>
              <a:rPr lang="fr-FR" dirty="0" err="1">
                <a:latin typeface="Times New Roman" panose="02020603050405020304" pitchFamily="18" charset="0"/>
                <a:cs typeface="Times New Roman" panose="02020603050405020304" pitchFamily="18" charset="0"/>
              </a:rPr>
              <a:t>identiﬁer</a:t>
            </a:r>
            <a:r>
              <a:rPr lang="fr-FR" dirty="0">
                <a:latin typeface="Times New Roman" panose="02020603050405020304" pitchFamily="18" charset="0"/>
                <a:cs typeface="Times New Roman" panose="02020603050405020304" pitchFamily="18" charset="0"/>
              </a:rPr>
              <a:t> l’apport de l’informatisation du dossier patient par rapport au support papier ;</a:t>
            </a:r>
          </a:p>
          <a:p>
            <a:r>
              <a:rPr lang="fr-FR" dirty="0">
                <a:latin typeface="Times New Roman" panose="02020603050405020304" pitchFamily="18" charset="0"/>
                <a:cs typeface="Times New Roman" panose="02020603050405020304" pitchFamily="18" charset="0"/>
              </a:rPr>
              <a:t>Savoir </a:t>
            </a:r>
            <a:r>
              <a:rPr lang="fr-FR" dirty="0" err="1">
                <a:latin typeface="Times New Roman" panose="02020603050405020304" pitchFamily="18" charset="0"/>
                <a:cs typeface="Times New Roman" panose="02020603050405020304" pitchFamily="18" charset="0"/>
              </a:rPr>
              <a:t>justiﬁer</a:t>
            </a:r>
            <a:r>
              <a:rPr lang="fr-FR" dirty="0">
                <a:latin typeface="Times New Roman" panose="02020603050405020304" pitchFamily="18" charset="0"/>
                <a:cs typeface="Times New Roman" panose="02020603050405020304" pitchFamily="18" charset="0"/>
              </a:rPr>
              <a:t> la nécessité de </a:t>
            </a:r>
            <a:r>
              <a:rPr lang="fr-FR" dirty="0" err="1">
                <a:latin typeface="Times New Roman" panose="02020603050405020304" pitchFamily="18" charset="0"/>
                <a:cs typeface="Times New Roman" panose="02020603050405020304" pitchFamily="18" charset="0"/>
              </a:rPr>
              <a:t>certiﬁer</a:t>
            </a:r>
            <a:r>
              <a:rPr lang="fr-FR" dirty="0">
                <a:latin typeface="Times New Roman" panose="02020603050405020304" pitchFamily="18" charset="0"/>
                <a:cs typeface="Times New Roman" panose="02020603050405020304" pitchFamily="18" charset="0"/>
              </a:rPr>
              <a:t> le Dossier Patient Informatisé (DPI) ;</a:t>
            </a:r>
          </a:p>
          <a:p>
            <a:r>
              <a:rPr lang="fr-FR" dirty="0">
                <a:latin typeface="Times New Roman" panose="02020603050405020304" pitchFamily="18" charset="0"/>
                <a:cs typeface="Times New Roman" panose="02020603050405020304" pitchFamily="18" charset="0"/>
              </a:rPr>
              <a:t>Connaître les différents types de DPI ;</a:t>
            </a:r>
          </a:p>
          <a:p>
            <a:r>
              <a:rPr lang="fr-FR" dirty="0">
                <a:latin typeface="Times New Roman" panose="02020603050405020304" pitchFamily="18" charset="0"/>
                <a:cs typeface="Times New Roman" panose="02020603050405020304" pitchFamily="18" charset="0"/>
              </a:rPr>
              <a:t>Connaître les principaux modes d’organisation des données dans un DPI ;</a:t>
            </a:r>
          </a:p>
          <a:p>
            <a:r>
              <a:rPr lang="fr-FR" dirty="0">
                <a:latin typeface="Times New Roman" panose="02020603050405020304" pitchFamily="18" charset="0"/>
                <a:cs typeface="Times New Roman" panose="02020603050405020304" pitchFamily="18" charset="0"/>
              </a:rPr>
              <a:t>Pouvoir </a:t>
            </a:r>
            <a:r>
              <a:rPr lang="fr-FR" dirty="0" err="1">
                <a:latin typeface="Times New Roman" panose="02020603050405020304" pitchFamily="18" charset="0"/>
                <a:cs typeface="Times New Roman" panose="02020603050405020304" pitchFamily="18" charset="0"/>
              </a:rPr>
              <a:t>déﬁnir</a:t>
            </a:r>
            <a:r>
              <a:rPr lang="fr-FR" dirty="0">
                <a:latin typeface="Times New Roman" panose="02020603050405020304" pitchFamily="18" charset="0"/>
                <a:cs typeface="Times New Roman" panose="02020603050405020304" pitchFamily="18" charset="0"/>
              </a:rPr>
              <a:t> les types de représentation des données patients électroniques ;</a:t>
            </a:r>
          </a:p>
          <a:p>
            <a:r>
              <a:rPr lang="fr-FR" dirty="0">
                <a:latin typeface="Times New Roman" panose="02020603050405020304" pitchFamily="18" charset="0"/>
                <a:cs typeface="Times New Roman" panose="02020603050405020304" pitchFamily="18" charset="0"/>
              </a:rPr>
              <a:t>Pouvoir expliquer pourquoi l’expression du contexte est importante pour représenter les données médicales </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92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8594"/>
            <a:ext cx="10515600" cy="975995"/>
          </a:xfrm>
        </p:spPr>
        <p:txBody>
          <a:bodyPr>
            <a:normAutofit fontScale="90000"/>
          </a:bodyPr>
          <a:lstStyle/>
          <a:p>
            <a:pPr algn="ctr" eaLnBrk="0" hangingPunct="0"/>
            <a:r>
              <a:rPr lang="fr-FR" b="1" dirty="0">
                <a:latin typeface="Times New Roman" panose="02020603050405020304" pitchFamily="18" charset="0"/>
                <a:cs typeface="Times New Roman" panose="02020603050405020304" pitchFamily="18" charset="0"/>
              </a:rPr>
              <a:t>IV- Contenu et organisation d’un dossier patient électronique</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200" y="1317624"/>
            <a:ext cx="10515600" cy="5855335"/>
          </a:xfrm>
        </p:spPr>
        <p:txBody>
          <a:bodyPr>
            <a:normAutofit/>
          </a:bodyPr>
          <a:lstStyle/>
          <a:p>
            <a:pPr marL="0" indent="0">
              <a:buNone/>
            </a:pPr>
            <a:r>
              <a:rPr lang="fr-FR" sz="3200" b="1" dirty="0">
                <a:latin typeface="Times New Roman" panose="02020603050405020304" pitchFamily="18" charset="0"/>
                <a:cs typeface="Times New Roman" panose="02020603050405020304" pitchFamily="18" charset="0"/>
              </a:rPr>
              <a:t>IV.1- Liens entre processus métiers et dossier patient</a:t>
            </a:r>
            <a:endParaRPr lang="fr-FR" sz="3200" dirty="0">
              <a:latin typeface="Times New Roman" panose="02020603050405020304" pitchFamily="18" charset="0"/>
              <a:cs typeface="Times New Roman" panose="02020603050405020304" pitchFamily="18" charset="0"/>
            </a:endParaRPr>
          </a:p>
        </p:txBody>
      </p:sp>
      <p:pic>
        <p:nvPicPr>
          <p:cNvPr id="4" name="Picture 6" descr="../../../Screen%20Shot%202016-04-14%20at%2015.54.57.png"/>
          <p:cNvPicPr/>
          <p:nvPr/>
        </p:nvPicPr>
        <p:blipFill>
          <a:blip r:embed="rId3">
            <a:extLst>
              <a:ext uri="{28A0092B-C50C-407E-A947-70E740481C1C}">
                <a14:useLocalDpi xmlns:a14="http://schemas.microsoft.com/office/drawing/2010/main" val="0"/>
              </a:ext>
            </a:extLst>
          </a:blip>
          <a:srcRect/>
          <a:stretch>
            <a:fillRect/>
          </a:stretch>
        </p:blipFill>
        <p:spPr bwMode="auto">
          <a:xfrm>
            <a:off x="1767840" y="1869440"/>
            <a:ext cx="8635999" cy="4988559"/>
          </a:xfrm>
          <a:prstGeom prst="rect">
            <a:avLst/>
          </a:prstGeom>
          <a:noFill/>
          <a:ln>
            <a:noFill/>
          </a:ln>
        </p:spPr>
      </p:pic>
    </p:spTree>
    <p:extLst>
      <p:ext uri="{BB962C8B-B14F-4D97-AF65-F5344CB8AC3E}">
        <p14:creationId xmlns:p14="http://schemas.microsoft.com/office/powerpoint/2010/main" val="207285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IV.2- Modes d’organisation du DPI</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eaLnBrk="0" hangingPunct="0">
              <a:buNone/>
            </a:pPr>
            <a:r>
              <a:rPr lang="fr-FR" b="1" dirty="0">
                <a:latin typeface="Times New Roman" panose="02020603050405020304" pitchFamily="18" charset="0"/>
                <a:cs typeface="Times New Roman" panose="02020603050405020304" pitchFamily="18" charset="0"/>
              </a:rPr>
              <a:t>Le Dossier Patient orienté professionnels de santé</a:t>
            </a:r>
          </a:p>
          <a:p>
            <a:pPr eaLnBrk="0" hangingPunct="0"/>
            <a:r>
              <a:rPr lang="fr-FR" dirty="0">
                <a:latin typeface="Times New Roman" panose="02020603050405020304" pitchFamily="18" charset="0"/>
                <a:cs typeface="Times New Roman" panose="02020603050405020304" pitchFamily="18" charset="0"/>
              </a:rPr>
              <a:t>L’organisation du dossier selon les spécialités n’offre pas une vision transversale de l’état du patient</a:t>
            </a:r>
          </a:p>
          <a:p>
            <a:pPr eaLnBrk="0" hangingPunct="0"/>
            <a:r>
              <a:rPr lang="fr-FR" dirty="0">
                <a:latin typeface="Times New Roman" panose="02020603050405020304" pitchFamily="18" charset="0"/>
                <a:cs typeface="Times New Roman" panose="02020603050405020304" pitchFamily="18" charset="0"/>
              </a:rPr>
              <a:t>De plus, un certain nombre d’informations peuvent être redondantes d’un dossier à l’autre</a:t>
            </a:r>
          </a:p>
          <a:p>
            <a:pPr eaLnBrk="0" hangingPunct="0"/>
            <a:r>
              <a:rPr lang="fr-FR" dirty="0">
                <a:latin typeface="Times New Roman" panose="02020603050405020304" pitchFamily="18" charset="0"/>
                <a:cs typeface="Times New Roman" panose="02020603050405020304" pitchFamily="18" charset="0"/>
              </a:rPr>
              <a:t>L’intérêt d’un DPI est de pouvoir permettre des modes de recueil et des vues pertinentes en fonction des </a:t>
            </a:r>
            <a:r>
              <a:rPr lang="fr-FR" dirty="0" err="1">
                <a:latin typeface="Times New Roman" panose="02020603050405020304" pitchFamily="18" charset="0"/>
                <a:cs typeface="Times New Roman" panose="02020603050405020304" pitchFamily="18" charset="0"/>
              </a:rPr>
              <a:t>proﬁls</a:t>
            </a:r>
            <a:r>
              <a:rPr lang="fr-FR" dirty="0">
                <a:latin typeface="Times New Roman" panose="02020603050405020304" pitchFamily="18" charset="0"/>
                <a:cs typeface="Times New Roman" panose="02020603050405020304" pitchFamily="18" charset="0"/>
              </a:rPr>
              <a:t> métiers, </a:t>
            </a:r>
          </a:p>
          <a:p>
            <a:pPr eaLnBrk="0" hangingPunct="0"/>
            <a:r>
              <a:rPr lang="fr-FR" dirty="0">
                <a:latin typeface="Times New Roman" panose="02020603050405020304" pitchFamily="18" charset="0"/>
                <a:cs typeface="Times New Roman" panose="02020603050405020304" pitchFamily="18" charset="0"/>
              </a:rPr>
              <a:t>Ainsi que le partage des données transversales qui ont été collectées au cours de la prise en charge du patient </a:t>
            </a:r>
          </a:p>
        </p:txBody>
      </p:sp>
    </p:spTree>
    <p:extLst>
      <p:ext uri="{BB962C8B-B14F-4D97-AF65-F5344CB8AC3E}">
        <p14:creationId xmlns:p14="http://schemas.microsoft.com/office/powerpoint/2010/main" val="24663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eaLnBrk="0" hangingPunct="0">
              <a:buNone/>
            </a:pPr>
            <a:r>
              <a:rPr lang="fr-FR" sz="4000" b="1" dirty="0">
                <a:latin typeface="Times New Roman" panose="02020603050405020304" pitchFamily="18" charset="0"/>
                <a:cs typeface="Times New Roman" panose="02020603050405020304" pitchFamily="18" charset="0"/>
              </a:rPr>
              <a:t>Le Dossier Patient orienté chronologie</a:t>
            </a:r>
          </a:p>
          <a:p>
            <a:pPr eaLnBrk="0" hangingPunct="0"/>
            <a:r>
              <a:rPr lang="fr-FR" sz="4000" dirty="0"/>
              <a:t>L’organisation chronologique est la forme la plus ancienne de structuration du dossier médical. Les données sont organisées au </a:t>
            </a:r>
            <a:r>
              <a:rPr lang="fr-FR" sz="4000" dirty="0" err="1"/>
              <a:t>ﬁl</a:t>
            </a:r>
            <a:r>
              <a:rPr lang="fr-FR" sz="4000" dirty="0"/>
              <a:t> du temps de manière à restituer l’historique de la prise en charge. </a:t>
            </a:r>
          </a:p>
        </p:txBody>
      </p:sp>
      <p:sp>
        <p:nvSpPr>
          <p:cNvPr id="4"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IV.2- Modes d’organisation du DPI</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31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eaLnBrk="0" hangingPunct="0">
              <a:buNone/>
            </a:pPr>
            <a:r>
              <a:rPr lang="fr-FR" sz="3600" b="1" dirty="0">
                <a:latin typeface="Times New Roman" panose="02020603050405020304" pitchFamily="18" charset="0"/>
                <a:cs typeface="Times New Roman" panose="02020603050405020304" pitchFamily="18" charset="0"/>
              </a:rPr>
              <a:t>Le Dossier Patient orienté source</a:t>
            </a:r>
          </a:p>
          <a:p>
            <a:pPr eaLnBrk="0" hangingPunct="0"/>
            <a:r>
              <a:rPr lang="fr-FR" dirty="0">
                <a:latin typeface="Times New Roman" panose="02020603050405020304" pitchFamily="18" charset="0"/>
                <a:cs typeface="Times New Roman" panose="02020603050405020304" pitchFamily="18" charset="0"/>
              </a:rPr>
              <a:t>C’est le modèle d’organisation le plus répandu, issu du dossier papier. Les données sont organisées et regroupées en volets, en fonction de la source dont ils proviennent </a:t>
            </a:r>
          </a:p>
          <a:p>
            <a:pPr lvl="1" eaLnBrk="0" hangingPunct="0"/>
            <a:r>
              <a:rPr lang="fr-FR" sz="2800" dirty="0">
                <a:latin typeface="Times New Roman" panose="02020603050405020304" pitchFamily="18" charset="0"/>
                <a:cs typeface="Times New Roman" panose="02020603050405020304" pitchFamily="18" charset="0"/>
              </a:rPr>
              <a:t>volet administratif: </a:t>
            </a:r>
          </a:p>
          <a:p>
            <a:pPr lvl="1" eaLnBrk="0" hangingPunct="0"/>
            <a:r>
              <a:rPr lang="fr-FR" sz="2800" dirty="0">
                <a:latin typeface="Times New Roman" panose="02020603050405020304" pitchFamily="18" charset="0"/>
                <a:cs typeface="Times New Roman" panose="02020603050405020304" pitchFamily="18" charset="0"/>
              </a:rPr>
              <a:t>volet clinique: </a:t>
            </a:r>
          </a:p>
          <a:p>
            <a:pPr lvl="1" eaLnBrk="0" hangingPunct="0"/>
            <a:r>
              <a:rPr lang="fr-FR" sz="2800" dirty="0">
                <a:latin typeface="Times New Roman" panose="02020603050405020304" pitchFamily="18" charset="0"/>
                <a:cs typeface="Times New Roman" panose="02020603050405020304" pitchFamily="18" charset="0"/>
              </a:rPr>
              <a:t>volet des examens complémentaires </a:t>
            </a:r>
          </a:p>
          <a:p>
            <a:pPr lvl="1" eaLnBrk="0" hangingPunct="0"/>
            <a:r>
              <a:rPr lang="fr-FR" sz="2800" dirty="0">
                <a:latin typeface="Times New Roman" panose="02020603050405020304" pitchFamily="18" charset="0"/>
                <a:cs typeface="Times New Roman" panose="02020603050405020304" pitchFamily="18" charset="0"/>
              </a:rPr>
              <a:t>volet traitement </a:t>
            </a:r>
          </a:p>
          <a:p>
            <a:pPr lvl="1" eaLnBrk="0" hangingPunct="0"/>
            <a:r>
              <a:rPr lang="fr-FR" sz="2800" dirty="0">
                <a:latin typeface="Times New Roman" panose="02020603050405020304" pitchFamily="18" charset="0"/>
                <a:cs typeface="Times New Roman" panose="02020603050405020304" pitchFamily="18" charset="0"/>
              </a:rPr>
              <a:t>volet surveillance </a:t>
            </a:r>
          </a:p>
          <a:p>
            <a:endParaRPr lang="fr-FR" dirty="0"/>
          </a:p>
        </p:txBody>
      </p:sp>
      <p:sp>
        <p:nvSpPr>
          <p:cNvPr id="4"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IV.2- Modes d’organisation du DPI</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35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3600" b="1" dirty="0">
                <a:latin typeface="Times New Roman" panose="02020603050405020304" pitchFamily="18" charset="0"/>
                <a:cs typeface="Times New Roman" panose="02020603050405020304" pitchFamily="18" charset="0"/>
              </a:rPr>
              <a:t>Le Dossier Patient orienté problème (</a:t>
            </a:r>
            <a:r>
              <a:rPr lang="fr-FR" sz="3600" b="1" dirty="0" err="1">
                <a:latin typeface="Times New Roman" panose="02020603050405020304" pitchFamily="18" charset="0"/>
                <a:cs typeface="Times New Roman" panose="02020603050405020304" pitchFamily="18" charset="0"/>
              </a:rPr>
              <a:t>Weed</a:t>
            </a:r>
            <a:r>
              <a:rPr lang="fr-FR" sz="3600" b="1" dirty="0">
                <a:latin typeface="Times New Roman" panose="02020603050405020304" pitchFamily="18" charset="0"/>
                <a:cs typeface="Times New Roman" panose="02020603050405020304" pitchFamily="18" charset="0"/>
              </a:rPr>
              <a:t> 1960)</a:t>
            </a:r>
          </a:p>
          <a:p>
            <a:r>
              <a:rPr lang="fr-FR" sz="3200" dirty="0">
                <a:latin typeface="Times New Roman" panose="02020603050405020304" pitchFamily="18" charset="0"/>
                <a:cs typeface="Times New Roman" panose="02020603050405020304" pitchFamily="18" charset="0"/>
              </a:rPr>
              <a:t>Les données patients sont structurées autour de la notion de problèmes actifs ou inactifs</a:t>
            </a:r>
          </a:p>
          <a:p>
            <a:r>
              <a:rPr lang="fr-FR" sz="3200" dirty="0">
                <a:latin typeface="Times New Roman" panose="02020603050405020304" pitchFamily="18" charset="0"/>
                <a:cs typeface="Times New Roman" panose="02020603050405020304" pitchFamily="18" charset="0"/>
              </a:rPr>
              <a:t>Des informations de bases qui ne varient pas au cours du temps : données sociodémographiques, ses antécédents</a:t>
            </a:r>
          </a:p>
          <a:p>
            <a:r>
              <a:rPr lang="fr-FR" sz="3200" dirty="0">
                <a:latin typeface="Times New Roman" panose="02020603050405020304" pitchFamily="18" charset="0"/>
                <a:cs typeface="Times New Roman" panose="02020603050405020304" pitchFamily="18" charset="0"/>
              </a:rPr>
              <a:t>La liste des problèmes (par exemple une douleur gastrique, une hypertension artérielle) </a:t>
            </a:r>
          </a:p>
          <a:p>
            <a:r>
              <a:rPr lang="fr-FR" sz="3200" dirty="0">
                <a:latin typeface="Times New Roman" panose="02020603050405020304" pitchFamily="18" charset="0"/>
                <a:cs typeface="Times New Roman" panose="02020603050405020304" pitchFamily="18" charset="0"/>
              </a:rPr>
              <a:t>SOAP : méthode de recueil des observations médicales</a:t>
            </a:r>
          </a:p>
        </p:txBody>
      </p:sp>
      <p:sp>
        <p:nvSpPr>
          <p:cNvPr id="4"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IV.2- Modes d’organisation du DPI</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47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eaLnBrk="0" hangingPunct="0"/>
            <a:r>
              <a:rPr lang="fr-FR" b="1" dirty="0">
                <a:latin typeface="Times New Roman" panose="02020603050405020304" pitchFamily="18" charset="0"/>
                <a:cs typeface="Times New Roman" panose="02020603050405020304" pitchFamily="18" charset="0"/>
              </a:rPr>
              <a:t>« Subjective » </a:t>
            </a:r>
            <a:r>
              <a:rPr lang="fr-FR" dirty="0">
                <a:latin typeface="Times New Roman" panose="02020603050405020304" pitchFamily="18" charset="0"/>
                <a:cs typeface="Times New Roman" panose="02020603050405020304" pitchFamily="18" charset="0"/>
              </a:rPr>
              <a:t>pour les éléments subjectifs : informations apportées par le patient</a:t>
            </a:r>
          </a:p>
          <a:p>
            <a:pPr eaLnBrk="0" hangingPunct="0"/>
            <a:r>
              <a:rPr lang="fr-FR" b="1" dirty="0">
                <a:latin typeface="Times New Roman" panose="02020603050405020304" pitchFamily="18" charset="0"/>
                <a:cs typeface="Times New Roman" panose="02020603050405020304" pitchFamily="18" charset="0"/>
              </a:rPr>
              <a:t>« Objective » </a:t>
            </a:r>
            <a:r>
              <a:rPr lang="fr-FR" dirty="0">
                <a:latin typeface="Times New Roman" panose="02020603050405020304" pitchFamily="18" charset="0"/>
                <a:cs typeface="Times New Roman" panose="02020603050405020304" pitchFamily="18" charset="0"/>
              </a:rPr>
              <a:t>pour les éléments objectifs : données issues de l’observation du médecin ;</a:t>
            </a:r>
          </a:p>
          <a:p>
            <a:pPr eaLnBrk="0" hangingPunct="0"/>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Assessment</a:t>
            </a:r>
            <a:r>
              <a:rPr lang="fr-FR" b="1" dirty="0">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pour l’évaluation de la situation à la </a:t>
            </a:r>
            <a:r>
              <a:rPr lang="fr-FR" dirty="0" err="1">
                <a:latin typeface="Times New Roman" panose="02020603050405020304" pitchFamily="18" charset="0"/>
                <a:cs typeface="Times New Roman" panose="02020603050405020304" pitchFamily="18" charset="0"/>
              </a:rPr>
              <a:t>ﬁn</a:t>
            </a:r>
            <a:r>
              <a:rPr lang="fr-FR" dirty="0">
                <a:latin typeface="Times New Roman" panose="02020603050405020304" pitchFamily="18" charset="0"/>
                <a:cs typeface="Times New Roman" panose="02020603050405020304" pitchFamily="18" charset="0"/>
              </a:rPr>
              <a:t> du contact</a:t>
            </a:r>
          </a:p>
          <a:p>
            <a:r>
              <a:rPr lang="fr-FR" b="1" dirty="0">
                <a:latin typeface="Times New Roman" panose="02020603050405020304" pitchFamily="18" charset="0"/>
                <a:cs typeface="Times New Roman" panose="02020603050405020304" pitchFamily="18" charset="0"/>
              </a:rPr>
              <a:t>« Plan » </a:t>
            </a:r>
            <a:r>
              <a:rPr lang="fr-FR" dirty="0">
                <a:latin typeface="Times New Roman" panose="02020603050405020304" pitchFamily="18" charset="0"/>
                <a:cs typeface="Times New Roman" panose="02020603050405020304" pitchFamily="18" charset="0"/>
              </a:rPr>
              <a:t>pour le projet de prise en charge</a:t>
            </a:r>
          </a:p>
          <a:p>
            <a:pPr eaLnBrk="0" hangingPunct="0"/>
            <a:r>
              <a:rPr lang="fr-FR" dirty="0">
                <a:latin typeface="Times New Roman" panose="02020603050405020304" pitchFamily="18" charset="0"/>
                <a:cs typeface="Times New Roman" panose="02020603050405020304" pitchFamily="18" charset="0"/>
              </a:rPr>
              <a:t>Les principaux avantages d’une structuration par problèmes sont</a:t>
            </a:r>
          </a:p>
          <a:p>
            <a:pPr lvl="1" eaLnBrk="0" hangingPunct="0"/>
            <a:r>
              <a:rPr lang="fr-FR" sz="2800" dirty="0">
                <a:latin typeface="Times New Roman" panose="02020603050405020304" pitchFamily="18" charset="0"/>
                <a:cs typeface="Times New Roman" panose="02020603050405020304" pitchFamily="18" charset="0"/>
              </a:rPr>
              <a:t>une meilleure lisibilité du dossier</a:t>
            </a:r>
          </a:p>
          <a:p>
            <a:pPr lvl="1" eaLnBrk="0" hangingPunct="0"/>
            <a:r>
              <a:rPr lang="fr-FR" sz="2800" dirty="0">
                <a:latin typeface="Times New Roman" panose="02020603050405020304" pitchFamily="18" charset="0"/>
                <a:cs typeface="Times New Roman" panose="02020603050405020304" pitchFamily="18" charset="0"/>
              </a:rPr>
              <a:t>une approche systématique pour prendre en charge le patient.</a:t>
            </a:r>
          </a:p>
          <a:p>
            <a:endParaRPr lang="fr-FR" dirty="0">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p:txBody>
          <a:bodyPr/>
          <a:lstStyle/>
          <a:p>
            <a:pPr eaLnBrk="0" hangingPunct="0"/>
            <a:r>
              <a:rPr lang="fr-FR" b="1" dirty="0">
                <a:latin typeface="Times New Roman" panose="02020603050405020304" pitchFamily="18" charset="0"/>
                <a:cs typeface="Times New Roman" panose="02020603050405020304" pitchFamily="18" charset="0"/>
              </a:rPr>
              <a:t>IV.2- Modes d’organisation du DPI</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00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creen%20Shot%202016-04-14%20at%2016.01.11.png"/>
          <p:cNvPicPr/>
          <p:nvPr/>
        </p:nvPicPr>
        <p:blipFill>
          <a:blip r:embed="rId2">
            <a:extLst>
              <a:ext uri="{28A0092B-C50C-407E-A947-70E740481C1C}">
                <a14:useLocalDpi xmlns:a14="http://schemas.microsoft.com/office/drawing/2010/main" val="0"/>
              </a:ext>
            </a:extLst>
          </a:blip>
          <a:srcRect/>
          <a:stretch>
            <a:fillRect/>
          </a:stretch>
        </p:blipFill>
        <p:spPr bwMode="auto">
          <a:xfrm>
            <a:off x="833120" y="191770"/>
            <a:ext cx="10586720" cy="6666230"/>
          </a:xfrm>
          <a:prstGeom prst="rect">
            <a:avLst/>
          </a:prstGeom>
          <a:noFill/>
          <a:ln>
            <a:noFill/>
          </a:ln>
        </p:spPr>
      </p:pic>
    </p:spTree>
    <p:extLst>
      <p:ext uri="{BB962C8B-B14F-4D97-AF65-F5344CB8AC3E}">
        <p14:creationId xmlns:p14="http://schemas.microsoft.com/office/powerpoint/2010/main" val="3434471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CONCLUSION</a:t>
            </a:r>
          </a:p>
        </p:txBody>
      </p:sp>
      <p:sp>
        <p:nvSpPr>
          <p:cNvPr id="3" name="Espace réservé du contenu 2"/>
          <p:cNvSpPr>
            <a:spLocks noGrp="1"/>
          </p:cNvSpPr>
          <p:nvPr>
            <p:ph idx="1"/>
          </p:nvPr>
        </p:nvSpPr>
        <p:spPr/>
        <p:txBody>
          <a:bodyPr>
            <a:normAutofit/>
          </a:bodyPr>
          <a:lstStyle/>
          <a:p>
            <a:r>
              <a:rPr lang="fr-FR" sz="3200" dirty="0">
                <a:latin typeface="Times New Roman" panose="02020603050405020304" pitchFamily="18" charset="0"/>
                <a:cs typeface="Times New Roman" panose="02020603050405020304" pitchFamily="18" charset="0"/>
              </a:rPr>
              <a:t>L'informatisation du dossier médical est possible et certainement utile pour améliorer la continuité des soins</a:t>
            </a:r>
          </a:p>
          <a:p>
            <a:r>
              <a:rPr lang="fr-FR" sz="3200" dirty="0">
                <a:latin typeface="Times New Roman" panose="02020603050405020304" pitchFamily="18" charset="0"/>
                <a:cs typeface="Times New Roman" panose="02020603050405020304" pitchFamily="18" charset="0"/>
              </a:rPr>
              <a:t>Le DMP (personnel) en améliorera la disponibilité</a:t>
            </a:r>
          </a:p>
          <a:p>
            <a:r>
              <a:rPr lang="fr-FR" sz="3200" dirty="0">
                <a:latin typeface="Times New Roman" panose="02020603050405020304" pitchFamily="18" charset="0"/>
                <a:cs typeface="Times New Roman" panose="02020603050405020304" pitchFamily="18" charset="0"/>
              </a:rPr>
              <a:t>Il reste un certain nombre de problèmes, liés à l'identification, aux</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droits d'accès, à la gestion du contenu … Qui risquent de ralentir sa mise en place</a:t>
            </a:r>
          </a:p>
        </p:txBody>
      </p:sp>
    </p:spTree>
    <p:extLst>
      <p:ext uri="{BB962C8B-B14F-4D97-AF65-F5344CB8AC3E}">
        <p14:creationId xmlns:p14="http://schemas.microsoft.com/office/powerpoint/2010/main" val="346040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I- </a:t>
            </a:r>
            <a:r>
              <a:rPr lang="fr-FR" b="1" dirty="0" err="1">
                <a:latin typeface="Times New Roman" panose="02020603050405020304" pitchFamily="18" charset="0"/>
                <a:cs typeface="Times New Roman" panose="02020603050405020304" pitchFamily="18" charset="0"/>
              </a:rPr>
              <a:t>Déﬁnition</a:t>
            </a:r>
            <a:r>
              <a:rPr lang="fr-FR" b="1" dirty="0">
                <a:latin typeface="Times New Roman" panose="02020603050405020304" pitchFamily="18" charset="0"/>
                <a:cs typeface="Times New Roman" panose="02020603050405020304" pitchFamily="18" charset="0"/>
              </a:rPr>
              <a:t> et objectifs du Dossier Patient</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199" y="1825625"/>
            <a:ext cx="10655105" cy="4351338"/>
          </a:xfrm>
        </p:spPr>
        <p:txBody>
          <a:bodyPr>
            <a:normAutofit/>
          </a:bodyPr>
          <a:lstStyle/>
          <a:p>
            <a:r>
              <a:rPr lang="fr-FR" dirty="0">
                <a:latin typeface="Times New Roman" panose="02020603050405020304" pitchFamily="18" charset="0"/>
                <a:cs typeface="Times New Roman" panose="02020603050405020304" pitchFamily="18" charset="0"/>
              </a:rPr>
              <a:t>Selon F. Roger France, le Dossier Patient (DP) est « la mémoire écrite de toutes les informations concernant un malade, constamment mises à jour et dont l’utilisation est à la fois individuelle et collective ».</a:t>
            </a:r>
          </a:p>
          <a:p>
            <a:r>
              <a:rPr lang="fr-FR" dirty="0">
                <a:latin typeface="Times New Roman" panose="02020603050405020304" pitchFamily="18" charset="0"/>
                <a:cs typeface="Times New Roman" panose="02020603050405020304" pitchFamily="18" charset="0"/>
              </a:rPr>
              <a:t>Son enjeu est considérable dans le suivi des soins, la coordination pluridisciplinaire, sa bonne tenue est une obligation pour les professionnels de santé. </a:t>
            </a:r>
          </a:p>
          <a:p>
            <a:r>
              <a:rPr lang="fr-FR" dirty="0">
                <a:latin typeface="Times New Roman" panose="02020603050405020304" pitchFamily="18" charset="0"/>
                <a:cs typeface="Times New Roman" panose="02020603050405020304" pitchFamily="18" charset="0"/>
              </a:rPr>
              <a:t>Le DP permet le recueil écrit sur un support des données produites au cours de ce processus tout au long de la vie. Il </a:t>
            </a:r>
            <a:r>
              <a:rPr lang="fr-FR" dirty="0" err="1">
                <a:latin typeface="Times New Roman" panose="02020603050405020304" pitchFamily="18" charset="0"/>
                <a:cs typeface="Times New Roman" panose="02020603050405020304" pitchFamily="18" charset="0"/>
              </a:rPr>
              <a:t>re</a:t>
            </a:r>
            <a:r>
              <a:rPr lang="en-US" dirty="0">
                <a:latin typeface="Times New Roman" panose="02020603050405020304" pitchFamily="18" charset="0"/>
                <a:cs typeface="Times New Roman" panose="02020603050405020304" pitchFamily="18" charset="0"/>
              </a:rPr>
              <a:t>ﬂ</a:t>
            </a:r>
            <a:r>
              <a:rPr lang="fr-FR" dirty="0" err="1">
                <a:latin typeface="Times New Roman" panose="02020603050405020304" pitchFamily="18" charset="0"/>
                <a:cs typeface="Times New Roman" panose="02020603050405020304" pitchFamily="18" charset="0"/>
              </a:rPr>
              <a:t>ète</a:t>
            </a:r>
            <a:r>
              <a:rPr lang="fr-FR" dirty="0">
                <a:latin typeface="Times New Roman" panose="02020603050405020304" pitchFamily="18" charset="0"/>
                <a:cs typeface="Times New Roman" panose="02020603050405020304" pitchFamily="18" charset="0"/>
              </a:rPr>
              <a:t> les </a:t>
            </a:r>
            <a:r>
              <a:rPr lang="fr-FR" dirty="0" err="1">
                <a:latin typeface="Times New Roman" panose="02020603050405020304" pitchFamily="18" charset="0"/>
                <a:cs typeface="Times New Roman" panose="02020603050405020304" pitchFamily="18" charset="0"/>
              </a:rPr>
              <a:t>modi</a:t>
            </a:r>
            <a:r>
              <a:rPr lang="en-US" dirty="0">
                <a:latin typeface="Times New Roman" panose="02020603050405020304" pitchFamily="18" charset="0"/>
                <a:cs typeface="Times New Roman" panose="02020603050405020304" pitchFamily="18" charset="0"/>
              </a:rPr>
              <a:t>ﬁ</a:t>
            </a:r>
            <a:r>
              <a:rPr lang="fr-FR" dirty="0">
                <a:latin typeface="Times New Roman" panose="02020603050405020304" pitchFamily="18" charset="0"/>
                <a:cs typeface="Times New Roman" panose="02020603050405020304" pitchFamily="18" charset="0"/>
              </a:rPr>
              <a:t>cations de l’état du malade et les actions entreprises à visée diagnostique et thérapeutique.</a:t>
            </a:r>
          </a:p>
        </p:txBody>
      </p:sp>
    </p:spTree>
    <p:extLst>
      <p:ext uri="{BB962C8B-B14F-4D97-AF65-F5344CB8AC3E}">
        <p14:creationId xmlns:p14="http://schemas.microsoft.com/office/powerpoint/2010/main" val="16789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latin typeface="Times New Roman" panose="02020603050405020304" pitchFamily="18" charset="0"/>
                <a:cs typeface="Times New Roman" panose="02020603050405020304" pitchFamily="18" charset="0"/>
              </a:rPr>
              <a:t>Contenu du dossier patient</a:t>
            </a:r>
          </a:p>
          <a:p>
            <a:pPr lvl="1">
              <a:buFont typeface="Wingdings" panose="05000000000000000000" pitchFamily="2" charset="2"/>
              <a:buChar char="Ø"/>
            </a:pPr>
            <a:r>
              <a:rPr lang="fr-FR" sz="2800" dirty="0">
                <a:latin typeface="Times New Roman" panose="02020603050405020304" pitchFamily="18" charset="0"/>
                <a:cs typeface="Times New Roman" panose="02020603050405020304" pitchFamily="18" charset="0"/>
              </a:rPr>
              <a:t>Données administratives, </a:t>
            </a:r>
          </a:p>
          <a:p>
            <a:pPr lvl="1">
              <a:buFont typeface="Wingdings" panose="05000000000000000000" pitchFamily="2" charset="2"/>
              <a:buChar char="Ø"/>
            </a:pPr>
            <a:r>
              <a:rPr lang="fr-FR" sz="2800" dirty="0">
                <a:latin typeface="Times New Roman" panose="02020603050405020304" pitchFamily="18" charset="0"/>
                <a:cs typeface="Times New Roman" panose="02020603050405020304" pitchFamily="18" charset="0"/>
              </a:rPr>
              <a:t>Données médicales, </a:t>
            </a:r>
          </a:p>
          <a:p>
            <a:pPr lvl="1">
              <a:buFont typeface="Wingdings" panose="05000000000000000000" pitchFamily="2" charset="2"/>
              <a:buChar char="Ø"/>
            </a:pPr>
            <a:r>
              <a:rPr lang="fr-FR" sz="2800" dirty="0">
                <a:latin typeface="Times New Roman" panose="02020603050405020304" pitchFamily="18" charset="0"/>
                <a:cs typeface="Times New Roman" panose="02020603050405020304" pitchFamily="18" charset="0"/>
              </a:rPr>
              <a:t>Données paramédicales, </a:t>
            </a:r>
          </a:p>
          <a:p>
            <a:pPr lvl="1">
              <a:buFont typeface="Wingdings" panose="05000000000000000000" pitchFamily="2" charset="2"/>
              <a:buChar char="Ø"/>
            </a:pPr>
            <a:r>
              <a:rPr lang="fr-FR" sz="2800" dirty="0">
                <a:latin typeface="Times New Roman" panose="02020603050405020304" pitchFamily="18" charset="0"/>
                <a:cs typeface="Times New Roman" panose="02020603050405020304" pitchFamily="18" charset="0"/>
              </a:rPr>
              <a:t>Données sociales, etc.</a:t>
            </a:r>
          </a:p>
          <a:p>
            <a:r>
              <a:rPr lang="fr-FR" dirty="0">
                <a:latin typeface="Times New Roman" panose="02020603050405020304" pitchFamily="18" charset="0"/>
                <a:cs typeface="Times New Roman" panose="02020603050405020304" pitchFamily="18" charset="0"/>
              </a:rPr>
              <a:t>Recueillies et notées par les acteurs impliqués dans la prise en charge</a:t>
            </a:r>
          </a:p>
          <a:p>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Difﬁcile</a:t>
            </a:r>
            <a:r>
              <a:rPr lang="fr-FR" dirty="0">
                <a:latin typeface="Times New Roman" panose="02020603050405020304" pitchFamily="18" charset="0"/>
                <a:cs typeface="Times New Roman" panose="02020603050405020304" pitchFamily="18" charset="0"/>
              </a:rPr>
              <a:t> de concevoir un DP unique répondant aux besoins de tous les acteurs de santé</a:t>
            </a:r>
          </a:p>
        </p:txBody>
      </p:sp>
      <p:sp>
        <p:nvSpPr>
          <p:cNvPr id="4" name="Titre 1"/>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I- </a:t>
            </a:r>
            <a:r>
              <a:rPr lang="fr-FR" b="1" dirty="0" err="1">
                <a:latin typeface="Times New Roman" panose="02020603050405020304" pitchFamily="18" charset="0"/>
                <a:cs typeface="Times New Roman" panose="02020603050405020304" pitchFamily="18" charset="0"/>
              </a:rPr>
              <a:t>Déﬁnition</a:t>
            </a:r>
            <a:r>
              <a:rPr lang="fr-FR" b="1" dirty="0">
                <a:latin typeface="Times New Roman" panose="02020603050405020304" pitchFamily="18" charset="0"/>
                <a:cs typeface="Times New Roman" panose="02020603050405020304" pitchFamily="18" charset="0"/>
              </a:rPr>
              <a:t> et objectifs du Dossier Patient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12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II- Dématérialisation du dossier patient papier au dossier patient informatisé</a:t>
            </a:r>
          </a:p>
        </p:txBody>
      </p:sp>
      <p:sp>
        <p:nvSpPr>
          <p:cNvPr id="3" name="Espace réservé du contenu 2"/>
          <p:cNvSpPr>
            <a:spLocks noGrp="1"/>
          </p:cNvSpPr>
          <p:nvPr>
            <p:ph idx="1"/>
          </p:nvPr>
        </p:nvSpPr>
        <p:spPr>
          <a:xfrm>
            <a:off x="838200" y="1825625"/>
            <a:ext cx="10703560" cy="4351338"/>
          </a:xfrm>
        </p:spPr>
        <p:txBody>
          <a:bodyPr/>
          <a:lstStyle/>
          <a:p>
            <a:r>
              <a:rPr lang="fr-FR" dirty="0">
                <a:latin typeface="Times New Roman" panose="02020603050405020304" pitchFamily="18" charset="0"/>
                <a:cs typeface="Times New Roman" panose="02020603050405020304" pitchFamily="18" charset="0"/>
              </a:rPr>
              <a:t>Le processus d’informatisation du DP est souvent progressif</a:t>
            </a:r>
          </a:p>
          <a:p>
            <a:r>
              <a:rPr lang="fr-FR" dirty="0">
                <a:latin typeface="Times New Roman" panose="02020603050405020304" pitchFamily="18" charset="0"/>
                <a:cs typeface="Times New Roman" panose="02020603050405020304" pitchFamily="18" charset="0"/>
              </a:rPr>
              <a:t>Du compte rendu rétrospectif de chaque prise en charge du patient</a:t>
            </a:r>
          </a:p>
          <a:p>
            <a:r>
              <a:rPr lang="fr-FR" dirty="0">
                <a:latin typeface="Times New Roman" panose="02020603050405020304" pitchFamily="18" charset="0"/>
                <a:cs typeface="Times New Roman" panose="02020603050405020304" pitchFamily="18" charset="0"/>
              </a:rPr>
              <a:t>Aux résumés des séjours, des traitements, des résultats d’examens complémentaires, des notes provisoires, des lettres de consultation ou d’avis paramédicaux, des observations médicales de spécialités, </a:t>
            </a:r>
            <a:r>
              <a:rPr lang="fr-FR" dirty="0" err="1">
                <a:latin typeface="Times New Roman" panose="02020603050405020304" pitchFamily="18" charset="0"/>
                <a:cs typeface="Times New Roman" panose="02020603050405020304" pitchFamily="18" charset="0"/>
              </a:rPr>
              <a:t>etc</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Une cohabitation entre la version papier et électronique du DP est souvent inévitable</a:t>
            </a:r>
          </a:p>
          <a:p>
            <a:r>
              <a:rPr lang="fr-FR" dirty="0">
                <a:latin typeface="Times New Roman" panose="02020603050405020304" pitchFamily="18" charset="0"/>
                <a:cs typeface="Times New Roman" panose="02020603050405020304" pitchFamily="18" charset="0"/>
              </a:rPr>
              <a:t>Au moins durant les premières années d’implémentation </a:t>
            </a:r>
          </a:p>
        </p:txBody>
      </p:sp>
    </p:spTree>
    <p:extLst>
      <p:ext uri="{BB962C8B-B14F-4D97-AF65-F5344CB8AC3E}">
        <p14:creationId xmlns:p14="http://schemas.microsoft.com/office/powerpoint/2010/main" val="409501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II.1- Apport de l’informatisation du dossier patient</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FR" dirty="0">
                <a:latin typeface="Times New Roman" panose="02020603050405020304" pitchFamily="18" charset="0"/>
                <a:cs typeface="Times New Roman" panose="02020603050405020304" pitchFamily="18" charset="0"/>
              </a:rPr>
              <a:t>Le DPI est devenue aujourd’hui incontournable</a:t>
            </a:r>
          </a:p>
          <a:p>
            <a:r>
              <a:rPr lang="fr-FR" dirty="0">
                <a:latin typeface="Times New Roman" panose="02020603050405020304" pitchFamily="18" charset="0"/>
                <a:cs typeface="Times New Roman" panose="02020603050405020304" pitchFamily="18" charset="0"/>
              </a:rPr>
              <a:t>L’approche pluridisciplinaire de la médecine,</a:t>
            </a:r>
          </a:p>
          <a:p>
            <a:r>
              <a:rPr lang="fr-FR" dirty="0">
                <a:latin typeface="Times New Roman" panose="02020603050405020304" pitchFamily="18" charset="0"/>
                <a:cs typeface="Times New Roman" panose="02020603050405020304" pitchFamily="18" charset="0"/>
              </a:rPr>
              <a:t>La modernisation des techniques en santé</a:t>
            </a:r>
          </a:p>
          <a:p>
            <a:endParaRPr lang="fr-FR" dirty="0">
              <a:latin typeface="Times New Roman" panose="02020603050405020304" pitchFamily="18" charset="0"/>
              <a:cs typeface="Times New Roman" panose="02020603050405020304" pitchFamily="18" charset="0"/>
            </a:endParaRPr>
          </a:p>
          <a:p>
            <a:pPr marL="0" indent="0" algn="ctr">
              <a:buNone/>
            </a:pPr>
            <a:r>
              <a:rPr lang="fr-FR" b="1" dirty="0">
                <a:latin typeface="Times New Roman" panose="02020603050405020304" pitchFamily="18" charset="0"/>
                <a:cs typeface="Times New Roman" panose="02020603050405020304" pitchFamily="18" charset="0"/>
              </a:rPr>
              <a:t>La dématérialisation des données médicales s’impose pour pouvoir répondre à ces besoins grandissant</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43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4"/>
            <a:ext cx="10515600" cy="4859656"/>
          </a:xfrm>
        </p:spPr>
        <p:txBody>
          <a:bodyPr>
            <a:noAutofit/>
          </a:bodyPr>
          <a:lstStyle/>
          <a:p>
            <a:r>
              <a:rPr lang="fr-FR" b="1" dirty="0">
                <a:latin typeface="Times New Roman" panose="02020603050405020304" pitchFamily="18" charset="0"/>
                <a:cs typeface="Times New Roman" panose="02020603050405020304" pitchFamily="18" charset="0"/>
              </a:rPr>
              <a:t>Objectif général </a:t>
            </a:r>
            <a:r>
              <a:rPr lang="fr-FR" dirty="0">
                <a:latin typeface="Times New Roman" panose="02020603050405020304" pitchFamily="18" charset="0"/>
                <a:cs typeface="Times New Roman" panose="02020603050405020304" pitchFamily="18" charset="0"/>
              </a:rPr>
              <a:t>de l’informatisation : l’amélioration de la qualité des soins</a:t>
            </a:r>
          </a:p>
          <a:p>
            <a:r>
              <a:rPr lang="fr-FR" b="1" dirty="0">
                <a:latin typeface="Times New Roman" panose="02020603050405020304" pitchFamily="18" charset="0"/>
                <a:cs typeface="Times New Roman" panose="02020603050405020304" pitchFamily="18" charset="0"/>
              </a:rPr>
              <a:t>Individuel </a:t>
            </a:r>
            <a:r>
              <a:rPr lang="fr-FR" dirty="0">
                <a:latin typeface="Times New Roman" panose="02020603050405020304" pitchFamily="18" charset="0"/>
                <a:cs typeface="Times New Roman" panose="02020603050405020304" pitchFamily="18" charset="0"/>
              </a:rPr>
              <a:t>: </a:t>
            </a:r>
          </a:p>
          <a:p>
            <a:pPr lvl="1"/>
            <a:r>
              <a:rPr lang="fr-FR" sz="2800" dirty="0">
                <a:latin typeface="Times New Roman" panose="02020603050405020304" pitchFamily="18" charset="0"/>
                <a:cs typeface="Times New Roman" panose="02020603050405020304" pitchFamily="18" charset="0"/>
              </a:rPr>
              <a:t>Améliorer la gestion des informations (formalisation) : recueil, stockage, traitement, sécurité et partage</a:t>
            </a:r>
          </a:p>
          <a:p>
            <a:pPr lvl="1"/>
            <a:r>
              <a:rPr lang="fr-FR" sz="2800" dirty="0">
                <a:latin typeface="Times New Roman" panose="02020603050405020304" pitchFamily="18" charset="0"/>
                <a:cs typeface="Times New Roman" panose="02020603050405020304" pitchFamily="18" charset="0"/>
              </a:rPr>
              <a:t>Améliorer la disponibilité : Du dossier, des informations qu’il contient</a:t>
            </a:r>
          </a:p>
          <a:p>
            <a:r>
              <a:rPr lang="fr-FR" b="1" dirty="0">
                <a:latin typeface="Times New Roman" panose="02020603050405020304" pitchFamily="18" charset="0"/>
                <a:cs typeface="Times New Roman" panose="02020603050405020304" pitchFamily="18" charset="0"/>
              </a:rPr>
              <a:t>Collectif :</a:t>
            </a:r>
          </a:p>
          <a:p>
            <a:pPr lvl="1"/>
            <a:r>
              <a:rPr lang="fr-FR" sz="2800" dirty="0">
                <a:latin typeface="Times New Roman" panose="02020603050405020304" pitchFamily="18" charset="0"/>
                <a:cs typeface="Times New Roman" panose="02020603050405020304" pitchFamily="18" charset="0"/>
              </a:rPr>
              <a:t>Exploitations des données : Epidémiologiques, Médico-économiques</a:t>
            </a:r>
          </a:p>
          <a:p>
            <a:pPr lvl="1"/>
            <a:r>
              <a:rPr lang="fr-FR" sz="2800" dirty="0">
                <a:latin typeface="Times New Roman" panose="02020603050405020304" pitchFamily="18" charset="0"/>
                <a:cs typeface="Times New Roman" panose="02020603050405020304" pitchFamily="18" charset="0"/>
              </a:rPr>
              <a:t>Banques de cas : Registres (cancer)</a:t>
            </a:r>
          </a:p>
        </p:txBody>
      </p:sp>
      <p:sp>
        <p:nvSpPr>
          <p:cNvPr id="4"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II.1- Apport de l’informatisation du dossier patient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04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latin typeface="Times New Roman" panose="02020603050405020304" pitchFamily="18" charset="0"/>
                <a:cs typeface="Times New Roman" panose="02020603050405020304" pitchFamily="18" charset="0"/>
              </a:rPr>
              <a:t>Le DPI permet de garantir à la fois une continuité des soins, une optimisation de la prise en charge et une meilleure sécurité pour les patients</a:t>
            </a:r>
          </a:p>
          <a:p>
            <a:r>
              <a:rPr lang="fr-FR" dirty="0">
                <a:latin typeface="Times New Roman" panose="02020603050405020304" pitchFamily="18" charset="0"/>
                <a:cs typeface="Times New Roman" panose="02020603050405020304" pitchFamily="18" charset="0"/>
              </a:rPr>
              <a:t>Le DPI permet une meilleure traçabilité des données et des activités, la plupart les données saisies sont signées et horodatées</a:t>
            </a:r>
          </a:p>
          <a:p>
            <a:r>
              <a:rPr lang="fr-FR" dirty="0">
                <a:latin typeface="Times New Roman" panose="02020603050405020304" pitchFamily="18" charset="0"/>
                <a:cs typeface="Times New Roman" panose="02020603050405020304" pitchFamily="18" charset="0"/>
              </a:rPr>
              <a:t>Le DPI constitue ainsi une source d’information majeure dans le cadre d’une procédure médico-légale</a:t>
            </a:r>
          </a:p>
        </p:txBody>
      </p:sp>
      <p:sp>
        <p:nvSpPr>
          <p:cNvPr id="4" name="Titre 1"/>
          <p:cNvSpPr>
            <a:spLocks noGrp="1"/>
          </p:cNvSpPr>
          <p:nvPr>
            <p:ph type="title"/>
          </p:nvPr>
        </p:nvSpPr>
        <p:spPr/>
        <p:txBody>
          <a:bodyPr/>
          <a:lstStyle/>
          <a:p>
            <a:pPr algn="ctr" eaLnBrk="0" hangingPunct="0"/>
            <a:r>
              <a:rPr lang="fr-FR" b="1" dirty="0">
                <a:latin typeface="Times New Roman" panose="02020603050405020304" pitchFamily="18" charset="0"/>
                <a:cs typeface="Times New Roman" panose="02020603050405020304" pitchFamily="18" charset="0"/>
              </a:rPr>
              <a:t>II.1- Apport de l’informatisation du dossier patient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38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Users/boukaryouedraogo/Desktop/Screen Shot 2016-04-14 at 15.39.09.png"/>
          <p:cNvPicPr/>
          <p:nvPr/>
        </p:nvPicPr>
        <p:blipFill>
          <a:blip r:embed="rId3">
            <a:extLst>
              <a:ext uri="{28A0092B-C50C-407E-A947-70E740481C1C}">
                <a14:useLocalDpi xmlns:a14="http://schemas.microsoft.com/office/drawing/2010/main" val="0"/>
              </a:ext>
            </a:extLst>
          </a:blip>
          <a:srcRect/>
          <a:stretch>
            <a:fillRect/>
          </a:stretch>
        </p:blipFill>
        <p:spPr bwMode="auto">
          <a:xfrm>
            <a:off x="731520" y="172720"/>
            <a:ext cx="10850880" cy="6685280"/>
          </a:xfrm>
          <a:prstGeom prst="rect">
            <a:avLst/>
          </a:prstGeom>
          <a:noFill/>
          <a:ln>
            <a:noFill/>
          </a:ln>
        </p:spPr>
      </p:pic>
    </p:spTree>
    <p:extLst>
      <p:ext uri="{BB962C8B-B14F-4D97-AF65-F5344CB8AC3E}">
        <p14:creationId xmlns:p14="http://schemas.microsoft.com/office/powerpoint/2010/main" val="2463242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1731</Words>
  <Application>Microsoft Office PowerPoint</Application>
  <PresentationFormat>Grand écran</PresentationFormat>
  <Paragraphs>132</Paragraphs>
  <Slides>27</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Times New Roman</vt:lpstr>
      <vt:lpstr>Wingdings</vt:lpstr>
      <vt:lpstr>Thème Office</vt:lpstr>
      <vt:lpstr>LA REPRESENTATION DES DONNEES DES PATIENTS DANS UN SYSTEME D’INFORMATION DE SANTE ET DANS LE DOSSIER PATIENT INFORMATISE</vt:lpstr>
      <vt:lpstr>Objectifs</vt:lpstr>
      <vt:lpstr>I- Déﬁnition et objectifs du Dossier Patient</vt:lpstr>
      <vt:lpstr>I- Déﬁnition et objectifs du Dossier Patient</vt:lpstr>
      <vt:lpstr>II- Dématérialisation du dossier patient papier au dossier patient informatisé</vt:lpstr>
      <vt:lpstr>II.1- Apport de l’informatisation du dossier patient</vt:lpstr>
      <vt:lpstr>II.1- Apport de l’informatisation du dossier patient</vt:lpstr>
      <vt:lpstr>II.1- Apport de l’informatisation du dossier patient</vt:lpstr>
      <vt:lpstr>Présentation PowerPoint</vt:lpstr>
      <vt:lpstr>Présentation PowerPoint</vt:lpstr>
      <vt:lpstr>II.1- Apport de l’informatisation du dossier patient</vt:lpstr>
      <vt:lpstr>II.1- Apport de l’informatisation du dossier patient</vt:lpstr>
      <vt:lpstr>II.1- Apport de l’informatisation du dossier patient</vt:lpstr>
      <vt:lpstr>II.2- Accréditation,  certification</vt:lpstr>
      <vt:lpstr>II.3- Facteurs organisationnels et éthiques</vt:lpstr>
      <vt:lpstr>II.3- Facteurs organisationnels et éthiques</vt:lpstr>
      <vt:lpstr>III- Typologie des dossiers patients informatisés</vt:lpstr>
      <vt:lpstr>III.2- Le DPI dans les établissements de santé comme les hôpitaux et cliniques </vt:lpstr>
      <vt:lpstr>III.3- Les dossiers Partagés</vt:lpstr>
      <vt:lpstr>IV- Contenu et organisation d’un dossier patient électronique</vt:lpstr>
      <vt:lpstr>IV.2- Modes d’organisation du DPI</vt:lpstr>
      <vt:lpstr>IV.2- Modes d’organisation du DPI</vt:lpstr>
      <vt:lpstr>IV.2- Modes d’organisation du DPI</vt:lpstr>
      <vt:lpstr>IV.2- Modes d’organisation du DPI</vt:lpstr>
      <vt:lpstr>IV.2- Modes d’organisation du DPI</vt:lpstr>
      <vt:lpstr>Présentation PowerPoint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REPRESENTATION DES DONNEES DES PATIENTS DANS UN SYSTEME D’INFORMATION DE SANTE ET DANS LE DOSSIER PATIENT INFORMATISE</dc:title>
  <dc:creator>Bry SYLLA</dc:creator>
  <cp:lastModifiedBy>kisma sylla</cp:lastModifiedBy>
  <cp:revision>35</cp:revision>
  <dcterms:created xsi:type="dcterms:W3CDTF">2020-07-14T19:37:01Z</dcterms:created>
  <dcterms:modified xsi:type="dcterms:W3CDTF">2021-04-30T18:05:51Z</dcterms:modified>
</cp:coreProperties>
</file>