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79" r:id="rId7"/>
  </p:sldMasterIdLst>
  <p:notesMasterIdLst>
    <p:notesMasterId r:id="rId14"/>
  </p:notesMasterIdLst>
  <p:handoutMasterIdLst>
    <p:handoutMasterId r:id="rId15"/>
  </p:handoutMasterIdLst>
  <p:sldIdLst>
    <p:sldId id="431" r:id="rId8"/>
    <p:sldId id="429" r:id="rId9"/>
    <p:sldId id="426" r:id="rId10"/>
    <p:sldId id="427" r:id="rId11"/>
    <p:sldId id="430" r:id="rId12"/>
    <p:sldId id="269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arfait Nyuito Edah" initials="PNE" lastIdx="1" clrIdx="0">
    <p:extLst>
      <p:ext uri="{19B8F6BF-5375-455C-9EA6-DF929625EA0E}">
        <p15:presenceInfo xmlns:p15="http://schemas.microsoft.com/office/powerpoint/2012/main" userId="Parfait Nyuito Edah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99FF"/>
    <a:srgbClr val="002F6C"/>
    <a:srgbClr val="651D32"/>
    <a:srgbClr val="FFFFFF"/>
    <a:srgbClr val="BA0C2F"/>
    <a:srgbClr val="E7E8EB"/>
    <a:srgbClr val="6C6463"/>
    <a:srgbClr val="CFCDC9"/>
    <a:srgbClr val="635C5B"/>
    <a:srgbClr val="E7E7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0" autoAdjust="0"/>
    <p:restoredTop sz="86410" autoAdjust="0"/>
  </p:normalViewPr>
  <p:slideViewPr>
    <p:cSldViewPr snapToObjects="1">
      <p:cViewPr varScale="1">
        <p:scale>
          <a:sx n="39" d="100"/>
          <a:sy n="39" d="100"/>
        </p:scale>
        <p:origin x="60" y="1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55" d="100"/>
          <a:sy n="55" d="100"/>
        </p:scale>
        <p:origin x="2880" y="11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1.xml"/><Relationship Id="rId12" Type="http://schemas.openxmlformats.org/officeDocument/2006/relationships/slide" Target="slides/slide5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slide" Target="slides/slide4.xml"/><Relationship Id="rId5" Type="http://schemas.openxmlformats.org/officeDocument/2006/relationships/customXml" Target="../customXml/item5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3.xml"/><Relationship Id="rId19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4D9E48-5E7F-D24C-87D5-695B18367D24}" type="datetimeFigureOut">
              <a:rPr lang="en-US" smtClean="0"/>
              <a:pPr/>
              <a:t>2/5/2022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CB10C2-C6DD-5A4A-BF1B-B012B8BA4284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79759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6357CE-B3EB-1B4A-84E5-C1E2DF427ABD}" type="datetimeFigureOut">
              <a:rPr lang="en-US" smtClean="0"/>
              <a:pPr/>
              <a:t>2/5/2022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A558B-E4E9-A94A-B9C1-029E46A76ABA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8937988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2198964"/>
      </p:ext>
    </p:extLst>
  </p:cSld>
  <p:clrMapOvr>
    <a:masterClrMapping/>
  </p:clrMapOvr>
  <p:hf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5985777"/>
      </p:ext>
    </p:extLst>
  </p:cSld>
  <p:clrMapOvr>
    <a:masterClrMapping/>
  </p:clrMapOvr>
  <p:hf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‹N°›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91573752"/>
      </p:ext>
    </p:extLst>
  </p:cSld>
  <p:clrMapOvr>
    <a:masterClrMapping/>
  </p:clrMapOvr>
  <p:hf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3950304"/>
      </p:ext>
    </p:extLst>
  </p:cSld>
  <p:clrMapOvr>
    <a:masterClrMapping/>
  </p:clrMapOvr>
  <p:hf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‹N°›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7744574"/>
      </p:ext>
    </p:extLst>
  </p:cSld>
  <p:clrMapOvr>
    <a:masterClrMapping/>
  </p:clrMapOvr>
  <p:hf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0220978"/>
      </p:ext>
    </p:extLst>
  </p:cSld>
  <p:clrMapOvr>
    <a:masterClrMapping/>
  </p:clrMapOvr>
  <p:hf hd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DF080-5E8C-48AD-84E5-6C08B304C14E}" type="datetimeFigureOut">
              <a:rPr lang="en-US" smtClean="0"/>
              <a:pPr/>
              <a:t>2/5/2022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33891-D5E7-4C7B-BF1D-E855E53CB5A8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7795543"/>
      </p:ext>
    </p:extLst>
  </p:cSld>
  <p:clrMapOvr>
    <a:masterClrMapping/>
  </p:clrMapOvr>
  <p:hf hd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9478426"/>
      </p:ext>
    </p:extLst>
  </p:cSld>
  <p:clrMapOvr>
    <a:masterClrMapping/>
  </p:clrMapOvr>
  <p:hf hd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Cover - Full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838200"/>
            <a:ext cx="6172200" cy="1600200"/>
          </a:xfrm>
        </p:spPr>
        <p:txBody>
          <a:bodyPr anchor="b" anchorCtr="0">
            <a:normAutofit/>
          </a:bodyPr>
          <a:lstStyle>
            <a:lvl1pPr>
              <a:defRPr sz="3200">
                <a:solidFill>
                  <a:srgbClr val="002F6C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762000" y="2590800"/>
            <a:ext cx="320040" cy="0"/>
          </a:xfrm>
          <a:prstGeom prst="line">
            <a:avLst/>
          </a:prstGeom>
          <a:ln w="19050">
            <a:solidFill>
              <a:srgbClr val="002F6C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/>
          <p:cNvCxnSpPr/>
          <p:nvPr userDrawn="1"/>
        </p:nvCxnSpPr>
        <p:spPr>
          <a:xfrm>
            <a:off x="152400" y="228600"/>
            <a:ext cx="8839200" cy="0"/>
          </a:xfrm>
          <a:prstGeom prst="line">
            <a:avLst/>
          </a:prstGeom>
          <a:ln w="3175">
            <a:solidFill>
              <a:srgbClr val="CFCDC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 userDrawn="1"/>
        </p:nvSpPr>
        <p:spPr>
          <a:xfrm>
            <a:off x="76200" y="6172200"/>
            <a:ext cx="8991600" cy="609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685800" y="2819400"/>
            <a:ext cx="6248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b="1" kern="1200" dirty="0">
                <a:solidFill>
                  <a:srgbClr val="635C5B"/>
                </a:solidFill>
                <a:latin typeface="+mn-lt"/>
                <a:ea typeface="+mn-ea"/>
                <a:cs typeface="+mn-cs"/>
              </a:rPr>
              <a:t>USAID GLOBAL HEALTH SUPPLY CHAIN PROGRAM</a:t>
            </a:r>
            <a:endParaRPr lang="en-US" b="1" dirty="0">
              <a:solidFill>
                <a:srgbClr val="635C5B"/>
              </a:solidFill>
            </a:endParaRPr>
          </a:p>
        </p:txBody>
      </p:sp>
      <p:sp>
        <p:nvSpPr>
          <p:cNvPr id="19" name="TextBox 18"/>
          <p:cNvSpPr txBox="1"/>
          <p:nvPr userDrawn="1"/>
        </p:nvSpPr>
        <p:spPr>
          <a:xfrm>
            <a:off x="685800" y="3340341"/>
            <a:ext cx="6248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635C5B"/>
                </a:solidFill>
              </a:rPr>
              <a:t>Procurement and Supply Management</a:t>
            </a:r>
          </a:p>
        </p:txBody>
      </p:sp>
      <p:pic>
        <p:nvPicPr>
          <p:cNvPr id="15" name="Picture 14" descr="PMI logo_strip_high res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5269306"/>
            <a:ext cx="2710820" cy="674294"/>
          </a:xfrm>
          <a:prstGeom prst="rect">
            <a:avLst/>
          </a:prstGeom>
        </p:spPr>
      </p:pic>
      <p:pic>
        <p:nvPicPr>
          <p:cNvPr id="20" name="Picture 19" descr="PEPFAR logo brandmark.JP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6600" y="5220084"/>
            <a:ext cx="2209800" cy="799716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5120332"/>
            <a:ext cx="2541185" cy="975668"/>
          </a:xfrm>
          <a:prstGeom prst="rect">
            <a:avLst/>
          </a:prstGeom>
        </p:spPr>
      </p:pic>
      <p:cxnSp>
        <p:nvCxnSpPr>
          <p:cNvPr id="22" name="Straight Connector 21"/>
          <p:cNvCxnSpPr/>
          <p:nvPr userDrawn="1"/>
        </p:nvCxnSpPr>
        <p:spPr>
          <a:xfrm>
            <a:off x="152400" y="6248400"/>
            <a:ext cx="8839200" cy="0"/>
          </a:xfrm>
          <a:prstGeom prst="line">
            <a:avLst/>
          </a:prstGeom>
          <a:ln w="3175">
            <a:solidFill>
              <a:srgbClr val="BA0C2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803351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- Full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76200" y="6172200"/>
            <a:ext cx="8991600" cy="609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Placeholder 9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1" t="1266" r="784" b="18987"/>
          <a:stretch/>
        </p:blipFill>
        <p:spPr>
          <a:xfrm>
            <a:off x="152400" y="152400"/>
            <a:ext cx="8839200" cy="4800600"/>
          </a:xfrm>
          <a:prstGeom prst="rect">
            <a:avLst/>
          </a:prstGeom>
          <a:solidFill>
            <a:srgbClr val="CFCDC9"/>
          </a:solidFill>
        </p:spPr>
      </p:pic>
      <p:sp>
        <p:nvSpPr>
          <p:cNvPr id="1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838199"/>
            <a:ext cx="6248400" cy="1600200"/>
          </a:xfrm>
          <a:effectLst>
            <a:outerShdw blurRad="254000" dir="2700000" algn="tl" rotWithShape="0">
              <a:srgbClr val="000000">
                <a:alpha val="20000"/>
              </a:srgbClr>
            </a:outerShdw>
          </a:effectLst>
        </p:spPr>
        <p:txBody>
          <a:bodyPr anchor="b" anchorCtr="0">
            <a:normAutofit/>
          </a:bodyPr>
          <a:lstStyle>
            <a:lvl1pPr>
              <a:defRPr sz="3200">
                <a:solidFill>
                  <a:schemeClr val="bg1"/>
                </a:solidFill>
                <a:effectLst>
                  <a:outerShdw blurRad="69850" dist="254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14" name="Straight Connector 13"/>
          <p:cNvCxnSpPr/>
          <p:nvPr userDrawn="1"/>
        </p:nvCxnSpPr>
        <p:spPr>
          <a:xfrm>
            <a:off x="762000" y="2590800"/>
            <a:ext cx="320040" cy="0"/>
          </a:xfrm>
          <a:prstGeom prst="line">
            <a:avLst/>
          </a:prstGeom>
          <a:ln w="19050">
            <a:solidFill>
              <a:srgbClr val="FFFFFF"/>
            </a:solidFill>
          </a:ln>
          <a:effectLst>
            <a:outerShdw blurRad="254000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" name="Picture 1" descr="PMI logo_strip_high res.jp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5269306"/>
            <a:ext cx="2710820" cy="674294"/>
          </a:xfrm>
          <a:prstGeom prst="rect">
            <a:avLst/>
          </a:prstGeom>
        </p:spPr>
      </p:pic>
      <p:pic>
        <p:nvPicPr>
          <p:cNvPr id="3" name="Picture 2" descr="PEPFAR logo brandmark.JP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6600" y="5220084"/>
            <a:ext cx="2209800" cy="799716"/>
          </a:xfrm>
          <a:prstGeom prst="rect">
            <a:avLst/>
          </a:prstGeom>
        </p:spPr>
      </p:pic>
      <p:sp>
        <p:nvSpPr>
          <p:cNvPr id="4" name="Rectangle 3"/>
          <p:cNvSpPr/>
          <p:nvPr userDrawn="1"/>
        </p:nvSpPr>
        <p:spPr>
          <a:xfrm>
            <a:off x="685800" y="2819400"/>
            <a:ext cx="6248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b="1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USAID GLOBAL HEALTH SUPPLY CHAIN PROGRAM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 userDrawn="1"/>
        </p:nvSpPr>
        <p:spPr>
          <a:xfrm>
            <a:off x="685800" y="3340341"/>
            <a:ext cx="6248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chemeClr val="bg1"/>
                </a:solidFill>
              </a:rPr>
              <a:t>Procurement and Supply Management</a:t>
            </a: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5120332"/>
            <a:ext cx="2541185" cy="975668"/>
          </a:xfrm>
          <a:prstGeom prst="rect">
            <a:avLst/>
          </a:prstGeom>
        </p:spPr>
      </p:pic>
      <p:cxnSp>
        <p:nvCxnSpPr>
          <p:cNvPr id="15" name="Straight Connector 14"/>
          <p:cNvCxnSpPr/>
          <p:nvPr userDrawn="1"/>
        </p:nvCxnSpPr>
        <p:spPr>
          <a:xfrm>
            <a:off x="152400" y="6248400"/>
            <a:ext cx="8839200" cy="0"/>
          </a:xfrm>
          <a:prstGeom prst="line">
            <a:avLst/>
          </a:prstGeom>
          <a:ln w="3175">
            <a:solidFill>
              <a:srgbClr val="BA0C2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830772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- Full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152400" y="152400"/>
            <a:ext cx="8839200" cy="4800600"/>
          </a:xfrm>
          <a:prstGeom prst="rect">
            <a:avLst/>
          </a:prstGeom>
          <a:solidFill>
            <a:srgbClr val="BA0C2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838200"/>
            <a:ext cx="6248400" cy="1600200"/>
          </a:xfrm>
        </p:spPr>
        <p:txBody>
          <a:bodyPr anchor="b" anchorCtr="0">
            <a:normAutofit/>
          </a:bodyPr>
          <a:lstStyle>
            <a:lvl1pPr>
              <a:defRPr sz="320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762000" y="2590800"/>
            <a:ext cx="320040" cy="0"/>
          </a:xfrm>
          <a:prstGeom prst="line">
            <a:avLst/>
          </a:prstGeom>
          <a:ln w="1905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 userDrawn="1"/>
        </p:nvSpPr>
        <p:spPr>
          <a:xfrm>
            <a:off x="76200" y="6172200"/>
            <a:ext cx="8991600" cy="609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685800" y="2819400"/>
            <a:ext cx="6248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b="1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USAID GLOBAL HEALTH SUPPLY CHAIN PROGRAM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 userDrawn="1"/>
        </p:nvSpPr>
        <p:spPr>
          <a:xfrm>
            <a:off x="685800" y="3340341"/>
            <a:ext cx="6248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chemeClr val="bg1"/>
                </a:solidFill>
              </a:rPr>
              <a:t>Procurement and Supply Management</a:t>
            </a:r>
          </a:p>
        </p:txBody>
      </p:sp>
      <p:pic>
        <p:nvPicPr>
          <p:cNvPr id="27" name="Picture 26" descr="PMI logo_strip_high res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5269306"/>
            <a:ext cx="2710820" cy="674294"/>
          </a:xfrm>
          <a:prstGeom prst="rect">
            <a:avLst/>
          </a:prstGeom>
        </p:spPr>
      </p:pic>
      <p:pic>
        <p:nvPicPr>
          <p:cNvPr id="28" name="Picture 27" descr="PEPFAR logo brandmark.JP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6600" y="5220084"/>
            <a:ext cx="2209800" cy="799716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5120332"/>
            <a:ext cx="2541185" cy="975668"/>
          </a:xfrm>
          <a:prstGeom prst="rect">
            <a:avLst/>
          </a:prstGeom>
        </p:spPr>
      </p:pic>
      <p:cxnSp>
        <p:nvCxnSpPr>
          <p:cNvPr id="30" name="Straight Connector 29"/>
          <p:cNvCxnSpPr/>
          <p:nvPr userDrawn="1"/>
        </p:nvCxnSpPr>
        <p:spPr>
          <a:xfrm>
            <a:off x="152400" y="6248400"/>
            <a:ext cx="8839200" cy="0"/>
          </a:xfrm>
          <a:prstGeom prst="line">
            <a:avLst/>
          </a:prstGeom>
          <a:ln w="3175">
            <a:solidFill>
              <a:srgbClr val="BA0C2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527712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DF080-5E8C-48AD-84E5-6C08B304C14E}" type="datetimeFigureOut">
              <a:rPr lang="en-US" smtClean="0"/>
              <a:pPr/>
              <a:t>2/5/2022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33891-D5E7-4C7B-BF1D-E855E53CB5A8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9891948"/>
      </p:ext>
    </p:extLst>
  </p:cSld>
  <p:clrMapOvr>
    <a:masterClrMapping/>
  </p:clrMapOvr>
  <p:hf hd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Red/Gray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152400" y="152399"/>
            <a:ext cx="8839200" cy="609600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6104" y="1600200"/>
            <a:ext cx="3809696" cy="4298788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6C6463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810304" cy="4298788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6C6463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686104" y="891469"/>
            <a:ext cx="7772400" cy="480131"/>
          </a:xfrm>
        </p:spPr>
        <p:txBody>
          <a:bodyPr anchor="b" anchorCtr="0">
            <a:spAutoFit/>
          </a:bodyPr>
          <a:lstStyle>
            <a:lvl1pPr>
              <a:lnSpc>
                <a:spcPct val="90000"/>
              </a:lnSpc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8604256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Red/Gray 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152400" y="152399"/>
            <a:ext cx="8839200" cy="601980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6104" y="1600200"/>
            <a:ext cx="2514296" cy="431800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FFFFFF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43600" y="1600200"/>
            <a:ext cx="2514904" cy="431800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FFFFFF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686104" y="891469"/>
            <a:ext cx="7772400" cy="480131"/>
          </a:xfrm>
        </p:spPr>
        <p:txBody>
          <a:bodyPr anchor="b" anchorCtr="0">
            <a:spAutoFit/>
          </a:bodyPr>
          <a:lstStyle>
            <a:lvl1pPr>
              <a:lnSpc>
                <a:spcPct val="90000"/>
              </a:lnSpc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13"/>
          </p:nvPr>
        </p:nvSpPr>
        <p:spPr>
          <a:xfrm>
            <a:off x="3314548" y="1600200"/>
            <a:ext cx="2514904" cy="431800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FFFFFF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9096675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Red/Gray 1 Content + Bottom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152400" y="152399"/>
            <a:ext cx="8839200" cy="594360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152400" y="152399"/>
            <a:ext cx="8839200" cy="3276600"/>
          </a:xfrm>
          <a:solidFill>
            <a:schemeClr val="bg1"/>
          </a:solidFill>
        </p:spPr>
        <p:txBody>
          <a:bodyPr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200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4449027"/>
            <a:ext cx="7772400" cy="1459106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  <a:lvl2pPr>
              <a:defRPr>
                <a:solidFill>
                  <a:srgbClr val="6C6463"/>
                </a:solidFill>
              </a:defRPr>
            </a:lvl2pPr>
            <a:lvl3pPr>
              <a:defRPr>
                <a:solidFill>
                  <a:srgbClr val="6C6463"/>
                </a:solidFill>
              </a:defRPr>
            </a:lvl3pPr>
            <a:lvl4pPr>
              <a:defRPr>
                <a:solidFill>
                  <a:srgbClr val="6C6463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686104" y="3669749"/>
            <a:ext cx="7772400" cy="480131"/>
          </a:xfrm>
        </p:spPr>
        <p:txBody>
          <a:bodyPr anchor="b" anchorCtr="0">
            <a:spAutoFit/>
          </a:bodyPr>
          <a:lstStyle>
            <a:lvl1pPr>
              <a:lnSpc>
                <a:spcPct val="90000"/>
              </a:lnSpc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47014102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Red/Gray 1 Content + 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4724400" y="152400"/>
            <a:ext cx="4267200" cy="6553200"/>
          </a:xfrm>
          <a:solidFill>
            <a:srgbClr val="FFFFFF"/>
          </a:solidFill>
        </p:spPr>
        <p:txBody>
          <a:bodyPr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200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92824" y="6382512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600" b="0" i="0">
                <a:solidFill>
                  <a:schemeClr val="bg1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‹N°›</a:t>
            </a:fld>
            <a:endParaRPr lang="en-US"/>
          </a:p>
        </p:txBody>
      </p:sp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685800" y="2057401"/>
            <a:ext cx="3810000" cy="4114799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5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930162"/>
            <a:ext cx="3810000" cy="867930"/>
          </a:xfrm>
        </p:spPr>
        <p:txBody>
          <a:bodyPr wrap="square" anchor="b" anchorCtr="0">
            <a:spAutoFit/>
          </a:bodyPr>
          <a:lstStyle>
            <a:lvl1pPr>
              <a:lnSpc>
                <a:spcPct val="90000"/>
              </a:lnSpc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6011445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Red/Gray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152400" y="152400"/>
            <a:ext cx="4724400" cy="6553200"/>
          </a:xfrm>
          <a:solidFill>
            <a:srgbClr val="FFFFFF"/>
          </a:solidFill>
        </p:spPr>
        <p:txBody>
          <a:bodyPr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200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5029200" y="2995035"/>
            <a:ext cx="3885896" cy="867930"/>
          </a:xfrm>
        </p:spPr>
        <p:txBody>
          <a:bodyPr wrap="square" anchor="ctr" anchorCtr="0">
            <a:spAutoFit/>
          </a:bodyPr>
          <a:lstStyle>
            <a:lvl1pPr>
              <a:lnSpc>
                <a:spcPct val="90000"/>
              </a:lnSpc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3925276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act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152400" y="152399"/>
            <a:ext cx="8839200" cy="6063735"/>
          </a:xfrm>
          <a:prstGeom prst="rect">
            <a:avLst/>
          </a:prstGeom>
          <a:solidFill>
            <a:srgbClr val="635C5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85800" y="4114800"/>
            <a:ext cx="3429000" cy="1600200"/>
          </a:xfrm>
          <a:effectLst/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cxnSp>
        <p:nvCxnSpPr>
          <p:cNvPr id="17" name="Straight Connector 16"/>
          <p:cNvCxnSpPr/>
          <p:nvPr userDrawn="1"/>
        </p:nvCxnSpPr>
        <p:spPr>
          <a:xfrm>
            <a:off x="762000" y="3886200"/>
            <a:ext cx="320040" cy="0"/>
          </a:xfrm>
          <a:prstGeom prst="line">
            <a:avLst/>
          </a:prstGeom>
          <a:ln w="19050">
            <a:solidFill>
              <a:srgbClr val="FFFFFF"/>
            </a:solidFill>
          </a:ln>
          <a:effectLst>
            <a:outerShdw blurRad="254000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2185255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act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152400" y="152399"/>
            <a:ext cx="8839200" cy="6063735"/>
          </a:xfrm>
          <a:prstGeom prst="rect">
            <a:avLst/>
          </a:prstGeom>
          <a:solidFill>
            <a:srgbClr val="CFCDC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85800" y="3886200"/>
            <a:ext cx="7620000" cy="1600200"/>
          </a:xfrm>
          <a:effectLst/>
        </p:spPr>
        <p:txBody>
          <a:bodyPr>
            <a:normAutofit/>
          </a:bodyPr>
          <a:lstStyle>
            <a:lvl1pPr marL="0" indent="0" algn="l">
              <a:buNone/>
              <a:defRPr sz="1600" baseline="0">
                <a:solidFill>
                  <a:srgbClr val="6C6463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HERE TO EDIT MASTER SUBTITLE STYLE  </a:t>
            </a:r>
          </a:p>
        </p:txBody>
      </p:sp>
      <p:cxnSp>
        <p:nvCxnSpPr>
          <p:cNvPr id="17" name="Straight Connector 16"/>
          <p:cNvCxnSpPr/>
          <p:nvPr userDrawn="1"/>
        </p:nvCxnSpPr>
        <p:spPr>
          <a:xfrm>
            <a:off x="762000" y="3657600"/>
            <a:ext cx="320040" cy="0"/>
          </a:xfrm>
          <a:prstGeom prst="line">
            <a:avLst/>
          </a:prstGeom>
          <a:ln w="19050">
            <a:solidFill>
              <a:srgbClr val="6C6463"/>
            </a:solidFill>
          </a:ln>
          <a:effectLst>
            <a:outerShdw blurRad="254000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574410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399108"/>
      </p:ext>
    </p:extLst>
  </p:cSld>
  <p:clrMapOvr>
    <a:masterClrMapping/>
  </p:clrMapOvr>
  <p:hf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2/5/2022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2832266"/>
      </p:ext>
    </p:extLst>
  </p:cSld>
  <p:clrMapOvr>
    <a:masterClrMapping/>
  </p:clrMapOvr>
  <p:hf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2/5/2022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8621096"/>
      </p:ext>
    </p:extLst>
  </p:cSld>
  <p:clrMapOvr>
    <a:masterClrMapping/>
  </p:clrMapOvr>
  <p:hf hd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2/5/2022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4608059"/>
      </p:ext>
    </p:extLst>
  </p:cSld>
  <p:clrMapOvr>
    <a:masterClrMapping/>
  </p:clrMapOvr>
  <p:hf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2/5/2022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3252707"/>
      </p:ext>
    </p:extLst>
  </p:cSld>
  <p:clrMapOvr>
    <a:masterClrMapping/>
  </p:clrMapOvr>
  <p:hf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DF080-5E8C-48AD-84E5-6C08B304C14E}" type="datetimeFigureOut">
              <a:rPr lang="en-US" smtClean="0"/>
              <a:pPr/>
              <a:t>2/5/2022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33891-D5E7-4C7B-BF1D-E855E53CB5A8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9354209"/>
      </p:ext>
    </p:extLst>
  </p:cSld>
  <p:clrMapOvr>
    <a:masterClrMapping/>
  </p:clrMapOvr>
  <p:hf hd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2/5/2022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3138441"/>
      </p:ext>
    </p:extLst>
  </p:cSld>
  <p:clrMapOvr>
    <a:masterClrMapping/>
  </p:clrMapOvr>
  <p:hf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rgbClr val="E7E7E5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2/5/2022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‹N°›</a:t>
            </a:fld>
            <a:endParaRPr lang="en-US" dirty="0"/>
          </a:p>
        </p:txBody>
      </p:sp>
      <p:sp>
        <p:nvSpPr>
          <p:cNvPr id="18" name="Rectangle 17"/>
          <p:cNvSpPr/>
          <p:nvPr userDrawn="1"/>
        </p:nvSpPr>
        <p:spPr>
          <a:xfrm>
            <a:off x="152400" y="6248961"/>
            <a:ext cx="8839200" cy="457200"/>
          </a:xfrm>
          <a:prstGeom prst="rect">
            <a:avLst/>
          </a:prstGeom>
          <a:solidFill>
            <a:srgbClr val="E7E7E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 userDrawn="1"/>
        </p:nvSpPr>
        <p:spPr>
          <a:xfrm>
            <a:off x="152400" y="152400"/>
            <a:ext cx="8839200" cy="6096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ooter Placeholder 3"/>
          <p:cNvSpPr txBox="1">
            <a:spLocks/>
          </p:cNvSpPr>
          <p:nvPr userDrawn="1"/>
        </p:nvSpPr>
        <p:spPr>
          <a:xfrm>
            <a:off x="419100" y="6309212"/>
            <a:ext cx="4610100" cy="338554"/>
          </a:xfrm>
          <a:prstGeom prst="rect">
            <a:avLst/>
          </a:prstGeom>
        </p:spPr>
        <p:txBody>
          <a:bodyPr vert="horz" wrap="square" lIns="0" tIns="45720" rIns="91440" bIns="45720" rtlCol="0" anchor="ctr">
            <a:spAutoFit/>
          </a:bodyPr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rgbClr val="FFFFFF"/>
                </a:solidFill>
                <a:latin typeface="Gill Sans MT"/>
                <a:ea typeface="+mn-ea"/>
                <a:cs typeface="Gill Sans MT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600" b="1" dirty="0">
                <a:solidFill>
                  <a:srgbClr val="002F6C"/>
                </a:solidFill>
              </a:rPr>
              <a:t>USAID Global Health Supply Chain Program</a:t>
            </a:r>
            <a:r>
              <a:rPr lang="en-US" sz="1600" b="1" baseline="0" dirty="0">
                <a:solidFill>
                  <a:srgbClr val="002F6C"/>
                </a:solidFill>
              </a:rPr>
              <a:t> </a:t>
            </a:r>
            <a:endParaRPr lang="en-US" sz="1600" b="1" dirty="0">
              <a:solidFill>
                <a:srgbClr val="BA0C2F"/>
              </a:solidFill>
            </a:endParaRPr>
          </a:p>
        </p:txBody>
      </p:sp>
      <p:cxnSp>
        <p:nvCxnSpPr>
          <p:cNvPr id="21" name="Straight Connector 20"/>
          <p:cNvCxnSpPr/>
          <p:nvPr userDrawn="1"/>
        </p:nvCxnSpPr>
        <p:spPr>
          <a:xfrm>
            <a:off x="152400" y="6248400"/>
            <a:ext cx="8839200" cy="0"/>
          </a:xfrm>
          <a:prstGeom prst="line">
            <a:avLst/>
          </a:prstGeom>
          <a:ln w="3175">
            <a:solidFill>
              <a:srgbClr val="BA0C2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 userDrawn="1"/>
        </p:nvCxnSpPr>
        <p:spPr>
          <a:xfrm>
            <a:off x="152400" y="228600"/>
            <a:ext cx="8839200" cy="0"/>
          </a:xfrm>
          <a:prstGeom prst="line">
            <a:avLst/>
          </a:prstGeom>
          <a:ln w="3175">
            <a:solidFill>
              <a:srgbClr val="CFCDC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845982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0" r:id="rId1"/>
    <p:sldLayoutId id="2147483781" r:id="rId2"/>
    <p:sldLayoutId id="2147483782" r:id="rId3"/>
    <p:sldLayoutId id="2147483783" r:id="rId4"/>
    <p:sldLayoutId id="2147483784" r:id="rId5"/>
    <p:sldLayoutId id="2147483785" r:id="rId6"/>
    <p:sldLayoutId id="2147483786" r:id="rId7"/>
    <p:sldLayoutId id="2147483787" r:id="rId8"/>
    <p:sldLayoutId id="2147483788" r:id="rId9"/>
    <p:sldLayoutId id="2147483789" r:id="rId10"/>
    <p:sldLayoutId id="2147483790" r:id="rId11"/>
    <p:sldLayoutId id="2147483791" r:id="rId12"/>
    <p:sldLayoutId id="2147483792" r:id="rId13"/>
    <p:sldLayoutId id="2147483793" r:id="rId14"/>
    <p:sldLayoutId id="2147483794" r:id="rId15"/>
    <p:sldLayoutId id="2147483795" r:id="rId16"/>
    <p:sldLayoutId id="2147483777" r:id="rId17"/>
    <p:sldLayoutId id="2147483698" r:id="rId18"/>
    <p:sldLayoutId id="2147483674" r:id="rId19"/>
    <p:sldLayoutId id="2147483709" r:id="rId20"/>
    <p:sldLayoutId id="2147483710" r:id="rId21"/>
    <p:sldLayoutId id="2147483711" r:id="rId22"/>
    <p:sldLayoutId id="2147483712" r:id="rId23"/>
    <p:sldLayoutId id="2147483714" r:id="rId24"/>
    <p:sldLayoutId id="2147483696" r:id="rId25"/>
    <p:sldLayoutId id="2147483740" r:id="rId26"/>
  </p:sldLayoutIdLst>
  <p:hf hd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85720" y="609600"/>
            <a:ext cx="8429683" cy="3676656"/>
          </a:xfrm>
        </p:spPr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en-US" sz="4000" b="1" dirty="0">
                <a:solidFill>
                  <a:srgbClr val="002F6C"/>
                </a:solidFill>
              </a:rPr>
              <a:t>SESSION 6: </a:t>
            </a:r>
            <a:br>
              <a:rPr lang="en-US" sz="4000" b="1" dirty="0">
                <a:solidFill>
                  <a:srgbClr val="002F6C"/>
                </a:solidFill>
              </a:rPr>
            </a:br>
            <a:r>
              <a:rPr lang="fr-FR" sz="4000" b="1" dirty="0">
                <a:solidFill>
                  <a:srgbClr val="002F6C"/>
                </a:solidFill>
              </a:rPr>
              <a:t>DONNEES LOGISTIQUES ESSENTIELLES &amp; OUTILS DU I-SIGL</a:t>
            </a:r>
            <a:endParaRPr lang="en-US" sz="4000" b="1" dirty="0">
              <a:solidFill>
                <a:srgbClr val="002F6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46700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659C59-9464-4742-846F-6D27A57E2C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399" y="180278"/>
            <a:ext cx="8077201" cy="920088"/>
          </a:xfrm>
        </p:spPr>
        <p:txBody>
          <a:bodyPr>
            <a:normAutofit/>
          </a:bodyPr>
          <a:lstStyle/>
          <a:p>
            <a:pPr algn="ctr">
              <a:lnSpc>
                <a:spcPct val="90000"/>
              </a:lnSpc>
            </a:pPr>
            <a:r>
              <a:rPr lang="en-US" sz="4400" b="1" dirty="0" err="1">
                <a:solidFill>
                  <a:srgbClr val="002F6C"/>
                </a:solidFill>
              </a:rPr>
              <a:t>Objectifs</a:t>
            </a:r>
            <a:r>
              <a:rPr lang="en-US" sz="4400" b="1" dirty="0">
                <a:solidFill>
                  <a:srgbClr val="002F6C"/>
                </a:solidFill>
              </a:rPr>
              <a:t> de la session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429884-E518-4199-B55A-8A74F13F50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524000"/>
            <a:ext cx="8763000" cy="4648200"/>
          </a:xfrm>
        </p:spPr>
        <p:txBody>
          <a:bodyPr>
            <a:noAutofit/>
          </a:bodyPr>
          <a:lstStyle/>
          <a:p>
            <a:pPr lvl="0">
              <a:lnSpc>
                <a:spcPct val="150000"/>
              </a:lnSpc>
            </a:pPr>
            <a:r>
              <a:rPr lang="fr-FR" sz="2800" dirty="0"/>
              <a:t>Expliquer les données logistiques essentielles ;</a:t>
            </a:r>
            <a:endParaRPr lang="en-US" sz="2800" dirty="0"/>
          </a:p>
          <a:p>
            <a:pPr>
              <a:lnSpc>
                <a:spcPct val="150000"/>
              </a:lnSpc>
            </a:pPr>
            <a:r>
              <a:rPr lang="fr-FR" sz="2800" dirty="0"/>
              <a:t>Identifier les outils du I-SIGL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934DEBF-0CCC-4DBD-B891-4D70A219AF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33891-D5E7-4C7B-BF1D-E855E53CB5A8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33266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37FA92-CAEF-4313-9718-18EFD8341C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1" y="152400"/>
            <a:ext cx="8534400" cy="651340"/>
          </a:xfrm>
        </p:spPr>
        <p:txBody>
          <a:bodyPr>
            <a:normAutofit fontScale="90000"/>
          </a:bodyPr>
          <a:lstStyle/>
          <a:p>
            <a:pPr algn="ctr">
              <a:lnSpc>
                <a:spcPct val="90000"/>
              </a:lnSpc>
            </a:pPr>
            <a:r>
              <a:rPr lang="fr-FR" sz="4000" b="1" dirty="0">
                <a:solidFill>
                  <a:srgbClr val="002F6C"/>
                </a:solidFill>
              </a:rPr>
              <a:t>Trois données logistiques essentielles</a:t>
            </a:r>
            <a:endParaRPr lang="en-US" sz="4000" b="1" dirty="0">
              <a:solidFill>
                <a:srgbClr val="002F6C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58F2D0-DF28-402D-BAF2-4A12748013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762000"/>
            <a:ext cx="8763000" cy="5943600"/>
          </a:xfrm>
        </p:spPr>
        <p:txBody>
          <a:bodyPr>
            <a:normAutofit/>
          </a:bodyPr>
          <a:lstStyle/>
          <a:p>
            <a:pPr lvl="0"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fr-FR" sz="2400" b="1" dirty="0"/>
              <a:t>Le stock disponible et utilisable</a:t>
            </a:r>
          </a:p>
          <a:p>
            <a:pPr lvl="1"/>
            <a:r>
              <a:rPr lang="fr-FR" sz="1800" dirty="0"/>
              <a:t>Quantité de stock disponible et effectivement utilisable. Des produits qui ne peuvent pas être utilisés ne sont pas considérés disponibles ; ils sont plutôt considérés comme des pertes.</a:t>
            </a:r>
          </a:p>
          <a:p>
            <a:pPr lvl="0">
              <a:spcBef>
                <a:spcPts val="0"/>
              </a:spcBef>
              <a:buFont typeface="Wingdings" panose="05000000000000000000" pitchFamily="2" charset="2"/>
              <a:buChar char="q"/>
            </a:pPr>
            <a:endParaRPr lang="fr-FR" sz="800" b="1" dirty="0"/>
          </a:p>
          <a:p>
            <a:pPr lvl="0"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fr-FR" sz="2400" b="1" dirty="0"/>
              <a:t>La consommation</a:t>
            </a:r>
          </a:p>
          <a:p>
            <a:pPr lvl="1"/>
            <a:r>
              <a:rPr lang="fr-FR" sz="1800" dirty="0"/>
              <a:t>Quantité de stock distribuée aux consommateurs ou utilisée par les prestataires au cours d’un laps de temps déterminé et communément exprimé en CMM. </a:t>
            </a:r>
          </a:p>
          <a:p>
            <a:pPr lvl="0">
              <a:spcBef>
                <a:spcPts val="0"/>
              </a:spcBef>
              <a:buFont typeface="Wingdings" panose="05000000000000000000" pitchFamily="2" charset="2"/>
              <a:buChar char="q"/>
            </a:pPr>
            <a:endParaRPr lang="fr-FR" sz="800" b="1" dirty="0"/>
          </a:p>
          <a:p>
            <a:pPr lvl="0"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fr-FR" sz="2400" b="1" dirty="0"/>
              <a:t>Les pertes et ajustements</a:t>
            </a:r>
          </a:p>
          <a:p>
            <a:pPr lvl="1"/>
            <a:r>
              <a:rPr lang="fr-FR" sz="1800" b="1" dirty="0"/>
              <a:t>Les pertes</a:t>
            </a:r>
            <a:r>
              <a:rPr lang="fr-FR" sz="1800" dirty="0"/>
              <a:t> sont les quantités de stock retirées du réseau de distribution pour toutes raisons autres que la consommation par les clients (péremption, vol, endommagés…)</a:t>
            </a:r>
            <a:endParaRPr lang="en-US" sz="1800" dirty="0"/>
          </a:p>
          <a:p>
            <a:pPr lvl="1"/>
            <a:r>
              <a:rPr lang="fr-FR" sz="1800" b="1" dirty="0"/>
              <a:t>Les ajustements</a:t>
            </a:r>
            <a:r>
              <a:rPr lang="fr-FR" sz="1800" dirty="0"/>
              <a:t> concernent les quantités livrées à d’autres entités ou reçues de ces dernières au même niveau du réseau de distribution. </a:t>
            </a:r>
          </a:p>
          <a:p>
            <a:pPr marL="857250" lvl="2" indent="0">
              <a:buNone/>
            </a:pPr>
            <a:r>
              <a:rPr lang="fr-FR" sz="1800" dirty="0"/>
              <a:t>Les ajustements peuvent également être l’écart positif ou négatif inexpliqué entre le stock physique et le stock théorique sur la fiche de stock.</a:t>
            </a:r>
            <a:endParaRPr lang="fr-FR" sz="1800" b="1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DB21F2E-464E-4F46-B6FF-B1B3D10824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33891-D5E7-4C7B-BF1D-E855E53CB5A8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6808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61B3AA-005E-4F0B-ABC8-80641E870C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26380"/>
            <a:ext cx="8686799" cy="533400"/>
          </a:xfrm>
        </p:spPr>
        <p:txBody>
          <a:bodyPr>
            <a:normAutofit/>
          </a:bodyPr>
          <a:lstStyle/>
          <a:p>
            <a:pPr algn="ctr">
              <a:lnSpc>
                <a:spcPct val="90000"/>
              </a:lnSpc>
            </a:pPr>
            <a:r>
              <a:rPr lang="fr-FR" sz="2800" b="1" dirty="0">
                <a:solidFill>
                  <a:srgbClr val="002F6C"/>
                </a:solidFill>
              </a:rPr>
              <a:t>Outils du I-SIGL</a:t>
            </a:r>
            <a:endParaRPr lang="en-US" sz="2800" b="1" dirty="0">
              <a:solidFill>
                <a:srgbClr val="002F6C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DE298E-EF6B-4796-8614-452873610A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685800"/>
            <a:ext cx="8762999" cy="5943600"/>
          </a:xfrm>
        </p:spPr>
        <p:txBody>
          <a:bodyPr>
            <a:normAutofit/>
          </a:bodyPr>
          <a:lstStyle/>
          <a:p>
            <a:pPr lvl="0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fr-FR" sz="2200" b="1" dirty="0"/>
              <a:t>Outils de gestion de stock</a:t>
            </a:r>
            <a:r>
              <a:rPr lang="fr-FR" sz="2200" dirty="0"/>
              <a:t> </a:t>
            </a:r>
          </a:p>
          <a:p>
            <a:pPr marL="400050" lvl="1" indent="0">
              <a:spcBef>
                <a:spcPts val="600"/>
              </a:spcBef>
              <a:buNone/>
            </a:pPr>
            <a:r>
              <a:rPr lang="fr-FR" sz="2200" dirty="0"/>
              <a:t>Contiennent des informations sur les produits emmagasinés:</a:t>
            </a:r>
          </a:p>
          <a:p>
            <a:pPr lvl="1" indent="-342900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fr-FR" sz="2200" i="1" dirty="0"/>
              <a:t>Fiche de stock, Fiche d’inventaire, Registre de pertes</a:t>
            </a:r>
            <a:endParaRPr lang="en-US" sz="2200" dirty="0"/>
          </a:p>
          <a:p>
            <a:pPr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fr-FR" sz="2200" b="1" dirty="0"/>
              <a:t>Outils de transaction </a:t>
            </a:r>
          </a:p>
          <a:p>
            <a:pPr marL="400050" lvl="1" indent="0">
              <a:spcBef>
                <a:spcPts val="600"/>
              </a:spcBef>
              <a:buNone/>
            </a:pPr>
            <a:r>
              <a:rPr lang="fr-FR" sz="2200" dirty="0"/>
              <a:t>Contiennent des informations sur le transfert/livraison des produits : </a:t>
            </a:r>
          </a:p>
          <a:p>
            <a:pPr lvl="1" indent="-342900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fr-FR" sz="2200" i="1" dirty="0"/>
              <a:t>Bon de commande (combiné au rapport de gestion), Bordereau de livraison</a:t>
            </a:r>
            <a:endParaRPr lang="en-US" sz="2200" i="1" dirty="0"/>
          </a:p>
          <a:p>
            <a:pPr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fr-FR" sz="2200" b="1" dirty="0"/>
              <a:t>Outils de consommation </a:t>
            </a:r>
          </a:p>
          <a:p>
            <a:pPr marL="400050" lvl="1" indent="0">
              <a:spcBef>
                <a:spcPts val="600"/>
              </a:spcBef>
              <a:buNone/>
            </a:pPr>
            <a:r>
              <a:rPr lang="fr-FR" sz="2200" dirty="0"/>
              <a:t>Contiennent des informations sur la consommation ou l’utilisation des produits : </a:t>
            </a:r>
          </a:p>
          <a:p>
            <a:pPr lvl="1" indent="-342900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fr-FR" sz="2200" i="1" dirty="0"/>
              <a:t>Registre de dispensation des produits de gratuité, Registre de vente</a:t>
            </a:r>
            <a:endParaRPr lang="en-US" sz="2200" i="1" dirty="0"/>
          </a:p>
          <a:p>
            <a:pPr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fr-FR" sz="2200" b="1" dirty="0"/>
              <a:t>Outils de rapportage : </a:t>
            </a:r>
          </a:p>
          <a:p>
            <a:pPr marL="400050" lvl="1" indent="0">
              <a:spcBef>
                <a:spcPts val="600"/>
              </a:spcBef>
              <a:buNone/>
            </a:pPr>
            <a:r>
              <a:rPr lang="fr-FR" sz="2200" i="1" dirty="0"/>
              <a:t>Pour la transmission de l’information logistique</a:t>
            </a:r>
            <a:endParaRPr lang="en-US" sz="220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253AABD-6597-4812-BBF3-DFB7645B55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33891-D5E7-4C7B-BF1D-E855E53CB5A8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70820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1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6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9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C2F707-08AB-4839-8BFD-0BB84B679A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" y="685800"/>
            <a:ext cx="8839200" cy="6096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b="1" dirty="0"/>
              <a:t>Enoncé de l’exercice de groupes:</a:t>
            </a:r>
          </a:p>
          <a:p>
            <a:pPr marL="0" indent="0">
              <a:buNone/>
            </a:pPr>
            <a:r>
              <a:rPr lang="fr-FR" sz="2400" dirty="0"/>
              <a:t>En utilisant le manuel de procédures du I-SIGL, identifier et décrire chacun des outils du I-SIGL correspondants à votre groupe de travail :</a:t>
            </a:r>
            <a:endParaRPr lang="en-US" sz="2400" dirty="0"/>
          </a:p>
          <a:p>
            <a:pPr lvl="1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fr-FR" sz="2400" dirty="0"/>
              <a:t>Groupe 1: Outils de gestion de stock</a:t>
            </a:r>
            <a:endParaRPr lang="en-US" sz="2400" dirty="0"/>
          </a:p>
          <a:p>
            <a:pPr lvl="1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fr-FR" sz="2400" dirty="0"/>
              <a:t>Groupe 2: Outils de consommation</a:t>
            </a:r>
            <a:endParaRPr lang="en-US" sz="2400" dirty="0"/>
          </a:p>
          <a:p>
            <a:pPr lvl="1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fr-FR" sz="2400" dirty="0"/>
              <a:t>Groupe 3: Outils de transaction et outils de rapportage</a:t>
            </a:r>
            <a:endParaRPr lang="en-US" sz="2400" dirty="0"/>
          </a:p>
          <a:p>
            <a:pPr marL="0" indent="0">
              <a:buNone/>
            </a:pPr>
            <a:r>
              <a:rPr lang="fr-FR" sz="2400" dirty="0"/>
              <a:t>Pour chaque outil, indiquer à quoi il sert et son lien avec d’autres outils du I-SIGL </a:t>
            </a:r>
            <a:r>
              <a:rPr lang="fr-FR" sz="2400" i="1" dirty="0"/>
              <a:t>(Exemple : sources des données utilisées pour le remplir et/ou fournit des données pour renseigner un autre outil du I-SIGL)</a:t>
            </a:r>
            <a:r>
              <a:rPr lang="fr-FR" sz="2400" dirty="0"/>
              <a:t>.</a:t>
            </a:r>
            <a:endParaRPr lang="en-US" sz="2400" dirty="0"/>
          </a:p>
          <a:p>
            <a:pPr marL="0" indent="0">
              <a:buNone/>
            </a:pPr>
            <a:r>
              <a:rPr lang="fr-FR" sz="2400" dirty="0"/>
              <a:t>La durée de cet exercice de groupe est de 30 minutes.</a:t>
            </a:r>
            <a:endParaRPr lang="en-US" sz="2400" dirty="0"/>
          </a:p>
          <a:p>
            <a:pPr marL="0" indent="0">
              <a:buNone/>
            </a:pPr>
            <a:r>
              <a:rPr lang="fr-FR" sz="2400" dirty="0"/>
              <a:t>Chaque groupe désignera un rapporteur pour la présentation de ses résultats en plénière.</a:t>
            </a:r>
            <a:endParaRPr lang="en-US" sz="240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950B4CF-96D6-4EF2-8555-67C230CDE9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33891-D5E7-4C7B-BF1D-E855E53CB5A8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7" name="Footer Placeholder 3">
            <a:extLst>
              <a:ext uri="{FF2B5EF4-FFF2-40B4-BE49-F238E27FC236}">
                <a16:creationId xmlns:a16="http://schemas.microsoft.com/office/drawing/2014/main" id="{ECBF159A-3B4B-46EE-8AC0-AE3F6D4435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268" y="143868"/>
            <a:ext cx="8610600" cy="615288"/>
          </a:xfrm>
        </p:spPr>
        <p:txBody>
          <a:bodyPr>
            <a:normAutofit fontScale="90000"/>
          </a:bodyPr>
          <a:lstStyle/>
          <a:p>
            <a:pPr algn="ctr"/>
            <a:r>
              <a:rPr lang="fr-FR" b="1" dirty="0">
                <a:solidFill>
                  <a:srgbClr val="002F6C"/>
                </a:solidFill>
              </a:rPr>
              <a:t>Outils du I-SIGL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28083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3"/>
          <p:cNvSpPr txBox="1">
            <a:spLocks/>
          </p:cNvSpPr>
          <p:nvPr/>
        </p:nvSpPr>
        <p:spPr>
          <a:xfrm>
            <a:off x="484897" y="2103669"/>
            <a:ext cx="8342452" cy="2515750"/>
          </a:xfrm>
          <a:prstGeom prst="rect">
            <a:avLst/>
          </a:prstGeom>
        </p:spPr>
        <p:txBody>
          <a:bodyPr vert="horz" lIns="91424" tIns="45712" rIns="91424" bIns="45712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999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MERCI POUR VOTRE ATTENTION</a:t>
            </a:r>
          </a:p>
        </p:txBody>
      </p:sp>
    </p:spTree>
    <p:extLst>
      <p:ext uri="{BB962C8B-B14F-4D97-AF65-F5344CB8AC3E}">
        <p14:creationId xmlns:p14="http://schemas.microsoft.com/office/powerpoint/2010/main" val="16536063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item1.xml><?xml version="1.0" encoding="utf-8"?>
<?mso-contentType ?>
<SharedContentType xmlns="Microsoft.SharePoint.Taxonomy.ContentTypeSync" SourceId="28f09d94-fb0a-4d62-82b4-92c7f60c03ad" ContentTypeId="0x010100ADC8C9B4438F49D88D7FB1BC47D5DB7C10" PreviousValue="false"/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Project Communications" ma:contentTypeID="0x010100ADC8C9B4438F49D88D7FB1BC47D5DB7C1000104E2B8BA3F044448EFCAE75B131E399" ma:contentTypeVersion="48" ma:contentTypeDescription="Project Communications" ma:contentTypeScope="" ma:versionID="f861c53e5a2067fcb2f116626525d2dc">
  <xsd:schema xmlns:xsd="http://www.w3.org/2001/XMLSchema" xmlns:xs="http://www.w3.org/2001/XMLSchema" xmlns:p="http://schemas.microsoft.com/office/2006/metadata/properties" xmlns:ns3="cefe93dd-05a6-408b-9c4b-8300e21d9c93" targetNamespace="http://schemas.microsoft.com/office/2006/metadata/properties" ma:root="true" ma:fieldsID="a75c519a015f0d368034f22e51f6d067" ns3:_="">
    <xsd:import namespace="cefe93dd-05a6-408b-9c4b-8300e21d9c93"/>
    <xsd:element name="properties">
      <xsd:complexType>
        <xsd:sequence>
          <xsd:element name="documentManagement">
            <xsd:complexType>
              <xsd:all>
                <xsd:element ref="ns3:TaxCatchAll" minOccurs="0"/>
                <xsd:element ref="ns3:p92221e2f7854406845ac60820df7ed7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fe93dd-05a6-408b-9c4b-8300e21d9c93" elementFormDefault="qualified">
    <xsd:import namespace="http://schemas.microsoft.com/office/2006/documentManagement/types"/>
    <xsd:import namespace="http://schemas.microsoft.com/office/infopath/2007/PartnerControls"/>
    <xsd:element name="TaxCatchAll" ma:index="4" nillable="true" ma:displayName="Taxonomy Catch All Column" ma:hidden="true" ma:list="{f2221b34-579a-4f72-9d21-306349d2bbeb}" ma:internalName="TaxCatchAll" ma:showField="CatchAllData" ma:web="cefe93dd-05a6-408b-9c4b-8300e21d9c9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92221e2f7854406845ac60820df7ed7" ma:index="5" nillable="true" ma:taxonomy="true" ma:internalName="p92221e2f7854406845ac60820df7ed7" ma:taxonomyFieldName="ProjectDocumentType" ma:displayName="Project Document Type" ma:fieldId="{992221e2-f785-4406-845a-c60820df7ed7}" ma:sspId="28f09d94-fb0a-4d62-82b4-92c7f60c03ad" ma:termSetId="d8a5acf7-091c-4877-b363-b3708ae07044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92221e2f7854406845ac60820df7ed7 xmlns="cefe93dd-05a6-408b-9c4b-8300e21d9c93">
      <Terms xmlns="http://schemas.microsoft.com/office/infopath/2007/PartnerControls"/>
    </p92221e2f7854406845ac60820df7ed7>
    <TaxCatchAll xmlns="cefe93dd-05a6-408b-9c4b-8300e21d9c93"/>
  </documentManagement>
</p:properties>
</file>

<file path=customXml/item4.xml><?xml version="1.0" encoding="utf-8"?>
<?mso-contentType ?>
<PolicyDirtyBag xmlns="microsoft.office.server.policy.changes">
  <Microsoft.Office.RecordsManagement.PolicyFeatures.Expiration op="Delete"/>
</PolicyDirtyBag>
</file>

<file path=customXml/item5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6.xml><?xml version="1.0" encoding="utf-8"?>
<?mso-contentType ?>
<spe:Receivers xmlns:spe="http://schemas.microsoft.com/sharepoint/events"/>
</file>

<file path=customXml/itemProps1.xml><?xml version="1.0" encoding="utf-8"?>
<ds:datastoreItem xmlns:ds="http://schemas.openxmlformats.org/officeDocument/2006/customXml" ds:itemID="{1B3B11F2-9C68-4070-B3C5-D05ED0AC77EB}">
  <ds:schemaRefs>
    <ds:schemaRef ds:uri="Microsoft.SharePoint.Taxonomy.ContentTypeSync"/>
  </ds:schemaRefs>
</ds:datastoreItem>
</file>

<file path=customXml/itemProps2.xml><?xml version="1.0" encoding="utf-8"?>
<ds:datastoreItem xmlns:ds="http://schemas.openxmlformats.org/officeDocument/2006/customXml" ds:itemID="{55287D1B-DBC2-46F5-A90B-3D901399CE7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efe93dd-05a6-408b-9c4b-8300e21d9c9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4C4A9A3-0269-4EBF-A5E1-44F9768D2671}">
  <ds:schemaRefs>
    <ds:schemaRef ds:uri="http://www.w3.org/XML/1998/namespace"/>
    <ds:schemaRef ds:uri="http://purl.org/dc/terms/"/>
    <ds:schemaRef ds:uri="cefe93dd-05a6-408b-9c4b-8300e21d9c93"/>
    <ds:schemaRef ds:uri="http://schemas.microsoft.com/office/2006/metadata/properties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dcmitype/"/>
  </ds:schemaRefs>
</ds:datastoreItem>
</file>

<file path=customXml/itemProps4.xml><?xml version="1.0" encoding="utf-8"?>
<ds:datastoreItem xmlns:ds="http://schemas.openxmlformats.org/officeDocument/2006/customXml" ds:itemID="{F47B4320-1A75-457E-B6F0-B55F0BA5633B}">
  <ds:schemaRefs>
    <ds:schemaRef ds:uri="microsoft.office.server.policy.changes"/>
  </ds:schemaRefs>
</ds:datastoreItem>
</file>

<file path=customXml/itemProps5.xml><?xml version="1.0" encoding="utf-8"?>
<ds:datastoreItem xmlns:ds="http://schemas.openxmlformats.org/officeDocument/2006/customXml" ds:itemID="{DE3D16EF-6163-4A27-911C-5C1759FE5857}">
  <ds:schemaRefs>
    <ds:schemaRef ds:uri="http://schemas.microsoft.com/sharepoint/v3/contenttype/forms"/>
  </ds:schemaRefs>
</ds:datastoreItem>
</file>

<file path=customXml/itemProps6.xml><?xml version="1.0" encoding="utf-8"?>
<ds:datastoreItem xmlns:ds="http://schemas.openxmlformats.org/officeDocument/2006/customXml" ds:itemID="{CC8D2C3F-A330-4633-A849-E878D0195DBB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12663</TotalTime>
  <Words>390</Words>
  <Application>Microsoft Office PowerPoint</Application>
  <PresentationFormat>Affichage à l'écran (4:3)</PresentationFormat>
  <Paragraphs>41</Paragraphs>
  <Slides>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14" baseType="lpstr">
      <vt:lpstr>Arial</vt:lpstr>
      <vt:lpstr>Calibri</vt:lpstr>
      <vt:lpstr>Calibri Light</vt:lpstr>
      <vt:lpstr>Gill Sans MT</vt:lpstr>
      <vt:lpstr>Trebuchet MS</vt:lpstr>
      <vt:lpstr>Wingdings</vt:lpstr>
      <vt:lpstr>Wingdings 3</vt:lpstr>
      <vt:lpstr>Facet</vt:lpstr>
      <vt:lpstr>SESSION 6:  DONNEES LOGISTIQUES ESSENTIELLES &amp; OUTILS DU I-SIGL</vt:lpstr>
      <vt:lpstr>Objectifs de la session</vt:lpstr>
      <vt:lpstr>Trois données logistiques essentielles</vt:lpstr>
      <vt:lpstr>Outils du I-SIGL</vt:lpstr>
      <vt:lpstr>Outils du I-SIGL</vt:lpstr>
      <vt:lpstr>Présentation PowerPoint</vt:lpstr>
    </vt:vector>
  </TitlesOfParts>
  <Company>USAID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PHOTO COVER OPTION TITLE GOES HERE CAN  RUN THREE LINES</dc:title>
  <dc:creator>USAID</dc:creator>
  <cp:lastModifiedBy>User</cp:lastModifiedBy>
  <cp:revision>339</cp:revision>
  <dcterms:created xsi:type="dcterms:W3CDTF">2016-05-03T20:02:08Z</dcterms:created>
  <dcterms:modified xsi:type="dcterms:W3CDTF">2022-02-05T10:27:19Z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0x010100ADC8C9B4438F49D88D7FB1BC47D5DB7C1000104E2B8BA3F044448EFCAE75B131E399</vt:lpwstr>
  </property>
  <property fmtid="{D5CDD505-2E9C-101B-9397-08002B2CF9AE}" pid="3" name="ProjectDocumentType">
    <vt:lpwstr/>
  </property>
</Properties>
</file>