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 id="2147483721" r:id="rId4"/>
  </p:sldMasterIdLst>
  <p:notesMasterIdLst>
    <p:notesMasterId r:id="rId31"/>
  </p:notesMasterIdLst>
  <p:sldIdLst>
    <p:sldId id="257" r:id="rId5"/>
    <p:sldId id="284" r:id="rId6"/>
    <p:sldId id="302" r:id="rId7"/>
    <p:sldId id="268" r:id="rId8"/>
    <p:sldId id="301" r:id="rId9"/>
    <p:sldId id="290" r:id="rId10"/>
    <p:sldId id="291" r:id="rId11"/>
    <p:sldId id="272" r:id="rId12"/>
    <p:sldId id="296" r:id="rId13"/>
    <p:sldId id="299" r:id="rId14"/>
    <p:sldId id="300" r:id="rId15"/>
    <p:sldId id="292" r:id="rId16"/>
    <p:sldId id="294" r:id="rId17"/>
    <p:sldId id="297" r:id="rId18"/>
    <p:sldId id="295" r:id="rId19"/>
    <p:sldId id="266" r:id="rId20"/>
    <p:sldId id="265" r:id="rId21"/>
    <p:sldId id="264" r:id="rId22"/>
    <p:sldId id="273" r:id="rId23"/>
    <p:sldId id="274" r:id="rId24"/>
    <p:sldId id="277" r:id="rId25"/>
    <p:sldId id="279" r:id="rId26"/>
    <p:sldId id="281" r:id="rId27"/>
    <p:sldId id="289" r:id="rId28"/>
    <p:sldId id="282" r:id="rId29"/>
    <p:sldId id="2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434" autoAdjust="0"/>
  </p:normalViewPr>
  <p:slideViewPr>
    <p:cSldViewPr snapToGrid="0">
      <p:cViewPr varScale="1">
        <p:scale>
          <a:sx n="69" d="100"/>
          <a:sy n="69" d="100"/>
        </p:scale>
        <p:origin x="65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59A77-23D4-470A-A6AB-7E552BAAA0D2}" type="datetimeFigureOut">
              <a:rPr lang="fr-FR" smtClean="0"/>
              <a:t>24/02/2022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9A179-CB79-40FC-AC1C-78583F891589}" type="slidenum">
              <a:rPr lang="fr-FR" smtClean="0"/>
              <a:t>‹#›</a:t>
            </a:fld>
            <a:endParaRPr lang="fr-FR"/>
          </a:p>
        </p:txBody>
      </p:sp>
    </p:spTree>
    <p:extLst>
      <p:ext uri="{BB962C8B-B14F-4D97-AF65-F5344CB8AC3E}">
        <p14:creationId xmlns:p14="http://schemas.microsoft.com/office/powerpoint/2010/main" val="368323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86FB4C0-D19D-4E68-99F8-75356E7B09B3}" type="slidenum">
              <a:rPr lang="en-US" altLang="en-US" sz="1100" smtClean="0">
                <a:solidFill>
                  <a:srgbClr val="000000"/>
                </a:solidFill>
                <a:latin typeface="Times New Roman" panose="02020603050405020304" pitchFamily="18" charset="0"/>
              </a:rPr>
              <a:pPr/>
              <a:t>4</a:t>
            </a:fld>
            <a:endParaRPr lang="en-US" altLang="en-US" sz="11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0764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F155FB4-507E-43C4-AD2B-552B6A50686E}" type="slidenum">
              <a:rPr lang="en-US" altLang="en-US" sz="1100" smtClean="0">
                <a:solidFill>
                  <a:srgbClr val="000000"/>
                </a:solidFill>
                <a:latin typeface="Times New Roman" panose="02020603050405020304" pitchFamily="18" charset="0"/>
              </a:rPr>
              <a:pPr/>
              <a:t>7</a:t>
            </a:fld>
            <a:endParaRPr lang="en-US" altLang="en-US" sz="1100" smtClean="0">
              <a:solidFill>
                <a:srgbClr val="000000"/>
              </a:solidFill>
              <a:latin typeface="Times New Roman" panose="02020603050405020304" pitchFamily="18" charset="0"/>
            </a:endParaRPr>
          </a:p>
        </p:txBody>
      </p:sp>
      <p:sp>
        <p:nvSpPr>
          <p:cNvPr id="193539" name="Rectangle 2"/>
          <p:cNvSpPr>
            <a:spLocks noGrp="1" noRot="1" noChangeAspect="1" noChangeArrowheads="1" noTextEdit="1"/>
          </p:cNvSpPr>
          <p:nvPr>
            <p:ph type="sldImg"/>
          </p:nvPr>
        </p:nvSpPr>
        <p:spPr>
          <a:xfrm>
            <a:off x="28575" y="746125"/>
            <a:ext cx="6615113" cy="3721100"/>
          </a:xfrm>
          <a:ln/>
        </p:spPr>
      </p:sp>
      <p:sp>
        <p:nvSpPr>
          <p:cNvPr id="193540" name="Rectangle 3"/>
          <p:cNvSpPr>
            <a:spLocks noGrp="1" noChangeArrowheads="1"/>
          </p:cNvSpPr>
          <p:nvPr>
            <p:ph type="body" idx="1"/>
          </p:nvPr>
        </p:nvSpPr>
        <p:spPr>
          <a:xfrm>
            <a:off x="666750" y="4714875"/>
            <a:ext cx="53355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294321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DAAEB7-8FAE-46DB-A9D0-21A5AEED7062}" type="slidenum">
              <a:rPr lang="en-US" altLang="en-US" sz="1100" smtClean="0">
                <a:solidFill>
                  <a:srgbClr val="000000"/>
                </a:solidFill>
                <a:latin typeface="Times New Roman" panose="02020603050405020304" pitchFamily="18" charset="0"/>
              </a:rPr>
              <a:pPr/>
              <a:t>9</a:t>
            </a:fld>
            <a:endParaRPr lang="en-US" altLang="en-US" sz="1100" smtClean="0">
              <a:solidFill>
                <a:srgbClr val="000000"/>
              </a:solidFill>
              <a:latin typeface="Times New Roman" panose="02020603050405020304" pitchFamily="18" charset="0"/>
            </a:endParaRPr>
          </a:p>
        </p:txBody>
      </p:sp>
      <p:sp>
        <p:nvSpPr>
          <p:cNvPr id="199683" name="Rectangle 2"/>
          <p:cNvSpPr>
            <a:spLocks noGrp="1" noRot="1" noChangeAspect="1" noChangeArrowheads="1" noTextEdit="1"/>
          </p:cNvSpPr>
          <p:nvPr>
            <p:ph type="sldImg"/>
          </p:nvPr>
        </p:nvSpPr>
        <p:spPr>
          <a:xfrm>
            <a:off x="28575" y="746125"/>
            <a:ext cx="6615113" cy="3721100"/>
          </a:xfrm>
          <a:ln/>
        </p:spPr>
      </p:sp>
      <p:sp>
        <p:nvSpPr>
          <p:cNvPr id="199684" name="Rectangle 3"/>
          <p:cNvSpPr>
            <a:spLocks noGrp="1" noChangeArrowheads="1"/>
          </p:cNvSpPr>
          <p:nvPr>
            <p:ph type="body" idx="1"/>
          </p:nvPr>
        </p:nvSpPr>
        <p:spPr>
          <a:xfrm>
            <a:off x="665163" y="4713288"/>
            <a:ext cx="5338762"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11453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200" b="1" i="0" u="none" strike="noStrike" kern="1200" cap="none" spc="0" normalizeH="0" baseline="0" noProof="0" dirty="0" smtClean="0">
                <a:ln>
                  <a:noFill/>
                </a:ln>
                <a:solidFill>
                  <a:prstClr val="black"/>
                </a:solidFill>
                <a:effectLst/>
                <a:uLnTx/>
                <a:uFillTx/>
                <a:latin typeface="+mn-lt"/>
                <a:ea typeface="+mn-ea"/>
                <a:cs typeface="+mn-cs"/>
              </a:rPr>
              <a:t>Assurer la disponibilité du personnel formé et d’un éventail de méthodes contraceptives à longue et courte durée d’action réversibles (y compris les préservatifs masculins et féminins et la contraception d’urgence) dans les établissements de soins de santé primaires pour répondre à la demande.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srgbClr val="FF0000"/>
                </a:solidFill>
                <a:effectLst/>
                <a:uLnTx/>
                <a:uFillTx/>
                <a:latin typeface="+mn-lt"/>
                <a:ea typeface="+mn-ea"/>
                <a:cs typeface="+mn-cs"/>
              </a:rPr>
              <a:t>Les produits contraceptifs </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son disponibles en quantité suffisante;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Les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prestataires de service sont formés et compétents, </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déjà sur place, doit fournir un éventail des méthodes, dès le début de la crise;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Toutes les formes de contraception doivent être fournies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de manière confidentielle, sans solliciter le consentement d’un partenaire ou parent (attention aux tradition/ culture néfaste </a:t>
            </a:r>
            <a:r>
              <a:rPr kumimoji="0" lang="fr-FR" sz="2100" b="0"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à</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 la prestation des services)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Rendre disponible</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 les préservatifs (masculin et féminin) au niveau des formations sanitaires et structures communautaires</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 Tenir informées tous/ toutes les utilisateurs/utilisatrices éventuels de produits contraceptifs.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Approvisionner les femmes et adolescentes en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contraception d’urgence sans discrimination</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Prodiguer l’information sur les méthodes offrant une double protection.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Planifier de diversifier les méthodes contraceptives, après la phase aigue de la crise ou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quand la situation de stabilise. </a:t>
            </a:r>
          </a:p>
          <a:p>
            <a:endParaRPr lang="fr-FR" dirty="0"/>
          </a:p>
        </p:txBody>
      </p:sp>
      <p:sp>
        <p:nvSpPr>
          <p:cNvPr id="4" name="Slide Number Placeholder 3"/>
          <p:cNvSpPr>
            <a:spLocks noGrp="1"/>
          </p:cNvSpPr>
          <p:nvPr>
            <p:ph type="sldNum" sz="quarter" idx="10"/>
          </p:nvPr>
        </p:nvSpPr>
        <p:spPr/>
        <p:txBody>
          <a:bodyPr/>
          <a:lstStyle/>
          <a:p>
            <a:fld id="{E3C9A179-CB79-40FC-AC1C-78583F891589}" type="slidenum">
              <a:rPr lang="fr-FR" smtClean="0"/>
              <a:t>15</a:t>
            </a:fld>
            <a:endParaRPr lang="fr-FR"/>
          </a:p>
        </p:txBody>
      </p:sp>
    </p:spTree>
    <p:extLst>
      <p:ext uri="{BB962C8B-B14F-4D97-AF65-F5344CB8AC3E}">
        <p14:creationId xmlns:p14="http://schemas.microsoft.com/office/powerpoint/2010/main" val="159014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Questions: Quels sont les options</a:t>
            </a:r>
            <a:r>
              <a:rPr lang="fr-FR" baseline="0" dirty="0" smtClean="0"/>
              <a:t> a une cliente sollicitant des services contraceptifs? </a:t>
            </a:r>
            <a:endParaRPr lang="fr-FR" dirty="0"/>
          </a:p>
        </p:txBody>
      </p:sp>
      <p:sp>
        <p:nvSpPr>
          <p:cNvPr id="4" name="Slide Number Placeholder 3"/>
          <p:cNvSpPr>
            <a:spLocks noGrp="1"/>
          </p:cNvSpPr>
          <p:nvPr>
            <p:ph type="sldNum" sz="quarter" idx="10"/>
          </p:nvPr>
        </p:nvSpPr>
        <p:spPr/>
        <p:txBody>
          <a:bodyPr/>
          <a:lstStyle/>
          <a:p>
            <a:fld id="{E3C9A179-CB79-40FC-AC1C-78583F891589}" type="slidenum">
              <a:rPr lang="fr-FR" smtClean="0"/>
              <a:t>16</a:t>
            </a:fld>
            <a:endParaRPr lang="fr-FR"/>
          </a:p>
        </p:txBody>
      </p:sp>
    </p:spTree>
    <p:extLst>
      <p:ext uri="{BB962C8B-B14F-4D97-AF65-F5344CB8AC3E}">
        <p14:creationId xmlns:p14="http://schemas.microsoft.com/office/powerpoint/2010/main" val="393566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147AD4A-93E3-4C04-9CCC-FEB19DE23E34}" type="slidenum">
              <a:rPr lang="en-US" altLang="en-US" sz="1100" smtClean="0">
                <a:solidFill>
                  <a:srgbClr val="000000"/>
                </a:solidFill>
                <a:latin typeface="Times New Roman" panose="02020603050405020304" pitchFamily="18" charset="0"/>
              </a:rPr>
              <a:pPr/>
              <a:t>19</a:t>
            </a:fld>
            <a:endParaRPr lang="en-US" altLang="en-US" sz="1100" smtClean="0">
              <a:solidFill>
                <a:srgbClr val="000000"/>
              </a:solidFill>
              <a:latin typeface="Times New Roman" panose="02020603050405020304" pitchFamily="18" charset="0"/>
            </a:endParaRPr>
          </a:p>
        </p:txBody>
      </p:sp>
      <p:sp>
        <p:nvSpPr>
          <p:cNvPr id="212995" name="Rectangle 2"/>
          <p:cNvSpPr>
            <a:spLocks noGrp="1" noRot="1" noChangeAspect="1" noChangeArrowheads="1" noTextEdit="1"/>
          </p:cNvSpPr>
          <p:nvPr>
            <p:ph type="sldImg"/>
          </p:nvPr>
        </p:nvSpPr>
        <p:spPr>
          <a:xfrm>
            <a:off x="90488" y="744538"/>
            <a:ext cx="6626225" cy="3727450"/>
          </a:xfrm>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5725" indent="-85725"/>
            <a:endParaRPr lang="en-GB" altLang="en-US" smtClean="0"/>
          </a:p>
        </p:txBody>
      </p:sp>
    </p:spTree>
    <p:extLst>
      <p:ext uri="{BB962C8B-B14F-4D97-AF65-F5344CB8AC3E}">
        <p14:creationId xmlns:p14="http://schemas.microsoft.com/office/powerpoint/2010/main" val="75356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B15755-0FE5-45F2-9374-24B400559162}" type="slidenum">
              <a:rPr lang="en-GB" altLang="en-US" sz="1100" smtClean="0">
                <a:solidFill>
                  <a:srgbClr val="000000"/>
                </a:solidFill>
                <a:latin typeface="Times New Roman" panose="02020603050405020304" pitchFamily="18" charset="0"/>
              </a:rPr>
              <a:pPr/>
              <a:t>20</a:t>
            </a:fld>
            <a:endParaRPr lang="en-GB" altLang="en-US" sz="1100" smtClean="0">
              <a:solidFill>
                <a:srgbClr val="000000"/>
              </a:solidFill>
              <a:latin typeface="Times New Roman" panose="02020603050405020304" pitchFamily="18"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8173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Question: </a:t>
            </a:r>
          </a:p>
          <a:p>
            <a:pPr marL="285750" indent="-285750">
              <a:buFont typeface="+mj-lt"/>
              <a:buAutoNum type="romanLcPeriod"/>
            </a:pPr>
            <a:r>
              <a:rPr lang="fr-FR" dirty="0" smtClean="0"/>
              <a:t>Que faire</a:t>
            </a:r>
            <a:r>
              <a:rPr lang="fr-FR" baseline="0" dirty="0" smtClean="0"/>
              <a:t> si certains prestataires pratiquent la discrimination envers des clientes, par exemple refus d’offrir les services sur la base de religion, statu matrimonial- célibataire, mineur – adolescentes etc.)</a:t>
            </a:r>
          </a:p>
          <a:p>
            <a:pPr marL="285750" indent="-285750">
              <a:buFont typeface="+mj-lt"/>
              <a:buAutoNum type="romanLcPeriod"/>
            </a:pPr>
            <a:r>
              <a:rPr lang="fr-FR" baseline="0" dirty="0" smtClean="0"/>
              <a:t>Que faire si le prestataire ne possède pas l’information sur toutes </a:t>
            </a:r>
            <a:r>
              <a:rPr lang="fr-FR" baseline="0" smtClean="0"/>
              <a:t>les méthodes contraceptives? </a:t>
            </a:r>
            <a:endParaRPr lang="fr-FR" dirty="0"/>
          </a:p>
        </p:txBody>
      </p:sp>
      <p:sp>
        <p:nvSpPr>
          <p:cNvPr id="4" name="Slide Number Placeholder 3"/>
          <p:cNvSpPr>
            <a:spLocks noGrp="1"/>
          </p:cNvSpPr>
          <p:nvPr>
            <p:ph type="sldNum" sz="quarter" idx="10"/>
          </p:nvPr>
        </p:nvSpPr>
        <p:spPr/>
        <p:txBody>
          <a:bodyPr/>
          <a:lstStyle/>
          <a:p>
            <a:fld id="{E3C9A179-CB79-40FC-AC1C-78583F891589}" type="slidenum">
              <a:rPr lang="fr-FR" smtClean="0"/>
              <a:t>25</a:t>
            </a:fld>
            <a:endParaRPr lang="fr-FR"/>
          </a:p>
        </p:txBody>
      </p:sp>
    </p:spTree>
    <p:extLst>
      <p:ext uri="{BB962C8B-B14F-4D97-AF65-F5344CB8AC3E}">
        <p14:creationId xmlns:p14="http://schemas.microsoft.com/office/powerpoint/2010/main" val="201448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3699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868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6143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9275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10434520" y="76848"/>
            <a:ext cx="1658256" cy="951058"/>
          </a:xfrm>
          <a:prstGeom prst="rect">
            <a:avLst/>
          </a:prstGeom>
        </p:spPr>
      </p:pic>
    </p:spTree>
    <p:extLst>
      <p:ext uri="{BB962C8B-B14F-4D97-AF65-F5344CB8AC3E}">
        <p14:creationId xmlns:p14="http://schemas.microsoft.com/office/powerpoint/2010/main" val="112884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3373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0528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75610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9567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223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3571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11807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3698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53884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71026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90" y="1122363"/>
            <a:ext cx="9143023" cy="2387600"/>
          </a:xfrm>
        </p:spPr>
        <p:txBody>
          <a:bodyPr anchor="b"/>
          <a:lstStyle>
            <a:lvl1pPr algn="ctr">
              <a:defRPr sz="5540"/>
            </a:lvl1pPr>
          </a:lstStyle>
          <a:p>
            <a:r>
              <a:rPr lang="en-US" smtClean="0"/>
              <a:t>Click to edit Master title style</a:t>
            </a:r>
            <a:endParaRPr lang="fr-FR"/>
          </a:p>
        </p:txBody>
      </p:sp>
      <p:sp>
        <p:nvSpPr>
          <p:cNvPr id="3" name="Subtitle 2"/>
          <p:cNvSpPr>
            <a:spLocks noGrp="1"/>
          </p:cNvSpPr>
          <p:nvPr>
            <p:ph type="subTitle" idx="1"/>
          </p:nvPr>
        </p:nvSpPr>
        <p:spPr>
          <a:xfrm>
            <a:off x="1524490" y="3602038"/>
            <a:ext cx="9143023" cy="1655762"/>
          </a:xfrm>
          <a:prstGeom prst="rect">
            <a:avLst/>
          </a:prstGeom>
        </p:spPr>
        <p:txBody>
          <a:bodyPr/>
          <a:lstStyle>
            <a:lvl1pPr marL="0" indent="0" algn="ctr">
              <a:buNone/>
              <a:defRPr sz="2216"/>
            </a:lvl1pPr>
            <a:lvl2pPr marL="422178" indent="0" algn="ctr">
              <a:buNone/>
              <a:defRPr sz="1847"/>
            </a:lvl2pPr>
            <a:lvl3pPr marL="844357" indent="0" algn="ctr">
              <a:buNone/>
              <a:defRPr sz="1662"/>
            </a:lvl3pPr>
            <a:lvl4pPr marL="1266535" indent="0" algn="ctr">
              <a:buNone/>
              <a:defRPr sz="1477"/>
            </a:lvl4pPr>
            <a:lvl5pPr marL="1688714" indent="0" algn="ctr">
              <a:buNone/>
              <a:defRPr sz="1477"/>
            </a:lvl5pPr>
            <a:lvl6pPr marL="2110892" indent="0" algn="ctr">
              <a:buNone/>
              <a:defRPr sz="1477"/>
            </a:lvl6pPr>
            <a:lvl7pPr marL="2533071" indent="0" algn="ctr">
              <a:buNone/>
              <a:defRPr sz="1477"/>
            </a:lvl7pPr>
            <a:lvl8pPr marL="2955249" indent="0" algn="ctr">
              <a:buNone/>
              <a:defRPr sz="1477"/>
            </a:lvl8pPr>
            <a:lvl9pPr marL="3377428" indent="0" algn="ctr">
              <a:buNone/>
              <a:defRPr sz="1477"/>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1"/>
          </p:nvPr>
        </p:nvSpPr>
        <p:spPr/>
        <p:txBody>
          <a:bodyPr/>
          <a:lstStyle>
            <a:lvl1pPr>
              <a:defRPr>
                <a:ea typeface="MS PGothic" panose="020B0600070205080204" pitchFamily="34" charset="-128"/>
              </a:defRPr>
            </a:lvl1pPr>
          </a:lstStyle>
          <a:p>
            <a:pPr>
              <a:defRPr/>
            </a:pPr>
            <a:fld id="{3D66E671-A7B8-400D-941E-DDF81DA06A87}" type="slidenum">
              <a:rPr lang="en-US" altLang="en-US"/>
              <a:pPr>
                <a:defRPr/>
              </a:pPr>
              <a:t>‹#›</a:t>
            </a:fld>
            <a:endParaRPr lang="en-US" altLang="en-US"/>
          </a:p>
        </p:txBody>
      </p:sp>
    </p:spTree>
    <p:extLst>
      <p:ext uri="{BB962C8B-B14F-4D97-AF65-F5344CB8AC3E}">
        <p14:creationId xmlns:p14="http://schemas.microsoft.com/office/powerpoint/2010/main" val="2865835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a:xfrm>
            <a:off x="838470" y="1825625"/>
            <a:ext cx="10515063"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1"/>
          </p:nvPr>
        </p:nvSpPr>
        <p:spPr/>
        <p:txBody>
          <a:bodyPr/>
          <a:lstStyle>
            <a:lvl1pPr>
              <a:defRPr>
                <a:ea typeface="MS PGothic" panose="020B0600070205080204" pitchFamily="34" charset="-128"/>
              </a:defRPr>
            </a:lvl1pPr>
          </a:lstStyle>
          <a:p>
            <a:pPr>
              <a:defRPr/>
            </a:pPr>
            <a:fld id="{859F7373-9EE1-418D-9F42-9033045B8CED}" type="slidenum">
              <a:rPr lang="en-US" altLang="en-US"/>
              <a:pPr>
                <a:defRPr/>
              </a:pPr>
              <a:t>‹#›</a:t>
            </a:fld>
            <a:endParaRPr lang="en-US" altLang="en-US"/>
          </a:p>
        </p:txBody>
      </p:sp>
    </p:spTree>
    <p:extLst>
      <p:ext uri="{BB962C8B-B14F-4D97-AF65-F5344CB8AC3E}">
        <p14:creationId xmlns:p14="http://schemas.microsoft.com/office/powerpoint/2010/main" val="3218787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606" y="1709740"/>
            <a:ext cx="10515063" cy="2852737"/>
          </a:xfrm>
        </p:spPr>
        <p:txBody>
          <a:bodyPr anchor="b"/>
          <a:lstStyle>
            <a:lvl1pPr>
              <a:defRPr sz="5540"/>
            </a:lvl1pPr>
          </a:lstStyle>
          <a:p>
            <a:r>
              <a:rPr lang="en-US" smtClean="0"/>
              <a:t>Click to edit Master title style</a:t>
            </a:r>
            <a:endParaRPr lang="fr-FR"/>
          </a:p>
        </p:txBody>
      </p:sp>
      <p:sp>
        <p:nvSpPr>
          <p:cNvPr id="3" name="Text Placeholder 2"/>
          <p:cNvSpPr>
            <a:spLocks noGrp="1"/>
          </p:cNvSpPr>
          <p:nvPr>
            <p:ph type="body" idx="1"/>
          </p:nvPr>
        </p:nvSpPr>
        <p:spPr>
          <a:xfrm>
            <a:off x="832606" y="4589465"/>
            <a:ext cx="10515063" cy="1500187"/>
          </a:xfrm>
          <a:prstGeom prst="rect">
            <a:avLst/>
          </a:prstGeom>
        </p:spPr>
        <p:txBody>
          <a:bodyPr/>
          <a:lstStyle>
            <a:lvl1pPr marL="0" indent="0">
              <a:buNone/>
              <a:defRPr sz="2216"/>
            </a:lvl1pPr>
            <a:lvl2pPr marL="422178" indent="0">
              <a:buNone/>
              <a:defRPr sz="1847"/>
            </a:lvl2pPr>
            <a:lvl3pPr marL="844357" indent="0">
              <a:buNone/>
              <a:defRPr sz="1662"/>
            </a:lvl3pPr>
            <a:lvl4pPr marL="1266535" indent="0">
              <a:buNone/>
              <a:defRPr sz="1477"/>
            </a:lvl4pPr>
            <a:lvl5pPr marL="1688714" indent="0">
              <a:buNone/>
              <a:defRPr sz="1477"/>
            </a:lvl5pPr>
            <a:lvl6pPr marL="2110892" indent="0">
              <a:buNone/>
              <a:defRPr sz="1477"/>
            </a:lvl6pPr>
            <a:lvl7pPr marL="2533071" indent="0">
              <a:buNone/>
              <a:defRPr sz="1477"/>
            </a:lvl7pPr>
            <a:lvl8pPr marL="2955249" indent="0">
              <a:buNone/>
              <a:defRPr sz="1477"/>
            </a:lvl8pPr>
            <a:lvl9pPr marL="3377428" indent="0">
              <a:buNone/>
              <a:defRPr sz="1477"/>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1"/>
          </p:nvPr>
        </p:nvSpPr>
        <p:spPr/>
        <p:txBody>
          <a:bodyPr/>
          <a:lstStyle>
            <a:lvl1pPr>
              <a:defRPr>
                <a:ea typeface="MS PGothic" panose="020B0600070205080204" pitchFamily="34" charset="-128"/>
              </a:defRPr>
            </a:lvl1pPr>
          </a:lstStyle>
          <a:p>
            <a:pPr>
              <a:defRPr/>
            </a:pPr>
            <a:fld id="{0157C3FC-FCD0-4BAE-B19A-AC4A3295D4BB}" type="slidenum">
              <a:rPr lang="en-US" altLang="en-US"/>
              <a:pPr>
                <a:defRPr/>
              </a:pPr>
              <a:t>‹#›</a:t>
            </a:fld>
            <a:endParaRPr lang="en-US" altLang="en-US"/>
          </a:p>
        </p:txBody>
      </p:sp>
    </p:spTree>
    <p:extLst>
      <p:ext uri="{BB962C8B-B14F-4D97-AF65-F5344CB8AC3E}">
        <p14:creationId xmlns:p14="http://schemas.microsoft.com/office/powerpoint/2010/main" val="3486943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471" y="1825625"/>
            <a:ext cx="5163716"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89817" y="1825625"/>
            <a:ext cx="5163716"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ea typeface="MS PGothic" panose="020B0600070205080204" pitchFamily="34" charset="-128"/>
              </a:defRPr>
            </a:lvl1pPr>
          </a:lstStyle>
          <a:p>
            <a:pPr>
              <a:defRPr/>
            </a:pPr>
            <a:fld id="{F7786360-8DC2-4533-8CAF-08035375CA79}" type="slidenum">
              <a:rPr lang="en-US" altLang="en-US"/>
              <a:pPr>
                <a:defRPr/>
              </a:pPr>
              <a:t>‹#›</a:t>
            </a:fld>
            <a:endParaRPr lang="en-US" altLang="en-US"/>
          </a:p>
        </p:txBody>
      </p:sp>
    </p:spTree>
    <p:extLst>
      <p:ext uri="{BB962C8B-B14F-4D97-AF65-F5344CB8AC3E}">
        <p14:creationId xmlns:p14="http://schemas.microsoft.com/office/powerpoint/2010/main" val="3384517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423" y="365127"/>
            <a:ext cx="10515063"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40424" y="1681163"/>
            <a:ext cx="5157853" cy="823912"/>
          </a:xfrm>
          <a:prstGeom prst="rect">
            <a:avLst/>
          </a:prstGeom>
        </p:spPr>
        <p:txBody>
          <a:bodyPr anchor="b"/>
          <a:lstStyle>
            <a:lvl1pPr marL="0" indent="0">
              <a:buNone/>
              <a:defRPr sz="2216" b="1"/>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840424" y="2505075"/>
            <a:ext cx="5157853"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24" y="1681163"/>
            <a:ext cx="5183261" cy="823912"/>
          </a:xfrm>
          <a:prstGeom prst="rect">
            <a:avLst/>
          </a:prstGeom>
        </p:spPr>
        <p:txBody>
          <a:bodyPr anchor="b"/>
          <a:lstStyle>
            <a:lvl1pPr marL="0" indent="0">
              <a:buNone/>
              <a:defRPr sz="2216" b="1"/>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6172224" y="2505075"/>
            <a:ext cx="518326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8" name="Slide Number Placeholder 7"/>
          <p:cNvSpPr>
            <a:spLocks noGrp="1"/>
          </p:cNvSpPr>
          <p:nvPr>
            <p:ph type="sldNum" sz="quarter" idx="11"/>
          </p:nvPr>
        </p:nvSpPr>
        <p:spPr/>
        <p:txBody>
          <a:bodyPr/>
          <a:lstStyle>
            <a:lvl1pPr>
              <a:defRPr>
                <a:ea typeface="MS PGothic" panose="020B0600070205080204" pitchFamily="34" charset="-128"/>
              </a:defRPr>
            </a:lvl1pPr>
          </a:lstStyle>
          <a:p>
            <a:pPr>
              <a:defRPr/>
            </a:pPr>
            <a:fld id="{A854070A-DD6F-41DE-A51D-D4ED1A9E6CAF}" type="slidenum">
              <a:rPr lang="en-US" altLang="en-US"/>
              <a:pPr>
                <a:defRPr/>
              </a:pPr>
              <a:t>‹#›</a:t>
            </a:fld>
            <a:endParaRPr lang="en-US" altLang="en-US"/>
          </a:p>
        </p:txBody>
      </p:sp>
    </p:spTree>
    <p:extLst>
      <p:ext uri="{BB962C8B-B14F-4D97-AF65-F5344CB8AC3E}">
        <p14:creationId xmlns:p14="http://schemas.microsoft.com/office/powerpoint/2010/main" val="1473280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4" name="Slide Number Placeholder 3"/>
          <p:cNvSpPr>
            <a:spLocks noGrp="1"/>
          </p:cNvSpPr>
          <p:nvPr>
            <p:ph type="sldNum" sz="quarter" idx="11"/>
          </p:nvPr>
        </p:nvSpPr>
        <p:spPr/>
        <p:txBody>
          <a:bodyPr/>
          <a:lstStyle>
            <a:lvl1pPr>
              <a:defRPr>
                <a:ea typeface="MS PGothic" panose="020B0600070205080204" pitchFamily="34" charset="-128"/>
              </a:defRPr>
            </a:lvl1pPr>
          </a:lstStyle>
          <a:p>
            <a:pPr>
              <a:defRPr/>
            </a:pPr>
            <a:fld id="{5A9CFB37-7126-430D-935F-818929B4B8B6}" type="slidenum">
              <a:rPr lang="en-US" altLang="en-US"/>
              <a:pPr>
                <a:defRPr/>
              </a:pPr>
              <a:t>‹#›</a:t>
            </a:fld>
            <a:endParaRPr lang="en-US" altLang="en-US"/>
          </a:p>
        </p:txBody>
      </p:sp>
    </p:spTree>
    <p:extLst>
      <p:ext uri="{BB962C8B-B14F-4D97-AF65-F5344CB8AC3E}">
        <p14:creationId xmlns:p14="http://schemas.microsoft.com/office/powerpoint/2010/main" val="175462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3" name="Slide Number Placeholder 2"/>
          <p:cNvSpPr>
            <a:spLocks noGrp="1"/>
          </p:cNvSpPr>
          <p:nvPr>
            <p:ph type="sldNum" sz="quarter" idx="11"/>
          </p:nvPr>
        </p:nvSpPr>
        <p:spPr/>
        <p:txBody>
          <a:bodyPr/>
          <a:lstStyle>
            <a:lvl1pPr>
              <a:defRPr>
                <a:ea typeface="MS PGothic" panose="020B0600070205080204" pitchFamily="34" charset="-128"/>
              </a:defRPr>
            </a:lvl1pPr>
          </a:lstStyle>
          <a:p>
            <a:pPr>
              <a:defRPr/>
            </a:pPr>
            <a:fld id="{6BF9EA49-D969-4CBB-B935-1CB3BBDEA928}" type="slidenum">
              <a:rPr lang="en-US" altLang="en-US"/>
              <a:pPr>
                <a:defRPr/>
              </a:pPr>
              <a:t>‹#›</a:t>
            </a:fld>
            <a:endParaRPr lang="en-US" altLang="en-US"/>
          </a:p>
        </p:txBody>
      </p:sp>
    </p:spTree>
    <p:extLst>
      <p:ext uri="{BB962C8B-B14F-4D97-AF65-F5344CB8AC3E}">
        <p14:creationId xmlns:p14="http://schemas.microsoft.com/office/powerpoint/2010/main" val="189763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79822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423" y="457200"/>
            <a:ext cx="3932399" cy="1600200"/>
          </a:xfrm>
        </p:spPr>
        <p:txBody>
          <a:bodyPr anchor="b"/>
          <a:lstStyle>
            <a:lvl1pPr>
              <a:defRPr sz="2955"/>
            </a:lvl1pPr>
          </a:lstStyle>
          <a:p>
            <a:r>
              <a:rPr lang="en-US" smtClean="0"/>
              <a:t>Click to edit Master title style</a:t>
            </a:r>
            <a:endParaRPr lang="fr-FR"/>
          </a:p>
        </p:txBody>
      </p:sp>
      <p:sp>
        <p:nvSpPr>
          <p:cNvPr id="3" name="Content Placeholder 2"/>
          <p:cNvSpPr>
            <a:spLocks noGrp="1"/>
          </p:cNvSpPr>
          <p:nvPr>
            <p:ph idx="1"/>
          </p:nvPr>
        </p:nvSpPr>
        <p:spPr>
          <a:xfrm>
            <a:off x="5183263" y="987427"/>
            <a:ext cx="6172224" cy="4873625"/>
          </a:xfrm>
          <a:prstGeom prst="rect">
            <a:avLst/>
          </a:prstGeom>
        </p:spPr>
        <p:txBody>
          <a:bodyPr/>
          <a:lstStyle>
            <a:lvl1pPr>
              <a:defRPr sz="2955"/>
            </a:lvl1pPr>
            <a:lvl2pPr>
              <a:defRPr sz="2586"/>
            </a:lvl2pPr>
            <a:lvl3pPr>
              <a:defRPr sz="2216"/>
            </a:lvl3pPr>
            <a:lvl4pPr>
              <a:defRPr sz="1847"/>
            </a:lvl4pPr>
            <a:lvl5pPr>
              <a:defRPr sz="1847"/>
            </a:lvl5pPr>
            <a:lvl6pPr>
              <a:defRPr sz="1847"/>
            </a:lvl6pPr>
            <a:lvl7pPr>
              <a:defRPr sz="1847"/>
            </a:lvl7pPr>
            <a:lvl8pPr>
              <a:defRPr sz="1847"/>
            </a:lvl8pPr>
            <a:lvl9pPr>
              <a:defRPr sz="18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40423" y="2057400"/>
            <a:ext cx="3932399" cy="3811588"/>
          </a:xfrm>
          <a:prstGeom prst="rect">
            <a:avLst/>
          </a:prstGeom>
        </p:spPr>
        <p:txBody>
          <a:bodyPr/>
          <a:lstStyle>
            <a:lvl1pPr marL="0" indent="0">
              <a:buNone/>
              <a:defRPr sz="1477"/>
            </a:lvl1pPr>
            <a:lvl2pPr marL="422178" indent="0">
              <a:buNone/>
              <a:defRPr sz="1293"/>
            </a:lvl2pPr>
            <a:lvl3pPr marL="844357" indent="0">
              <a:buNone/>
              <a:defRPr sz="1108"/>
            </a:lvl3pPr>
            <a:lvl4pPr marL="1266535" indent="0">
              <a:buNone/>
              <a:defRPr sz="923"/>
            </a:lvl4pPr>
            <a:lvl5pPr marL="1688714" indent="0">
              <a:buNone/>
              <a:defRPr sz="923"/>
            </a:lvl5pPr>
            <a:lvl6pPr marL="2110892" indent="0">
              <a:buNone/>
              <a:defRPr sz="923"/>
            </a:lvl6pPr>
            <a:lvl7pPr marL="2533071" indent="0">
              <a:buNone/>
              <a:defRPr sz="923"/>
            </a:lvl7pPr>
            <a:lvl8pPr marL="2955249" indent="0">
              <a:buNone/>
              <a:defRPr sz="923"/>
            </a:lvl8pPr>
            <a:lvl9pPr marL="3377428"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ea typeface="MS PGothic" panose="020B0600070205080204" pitchFamily="34" charset="-128"/>
              </a:defRPr>
            </a:lvl1pPr>
          </a:lstStyle>
          <a:p>
            <a:pPr>
              <a:defRPr/>
            </a:pPr>
            <a:fld id="{DB4D1B8D-CD27-4699-B10E-EB9DBA116629}" type="slidenum">
              <a:rPr lang="en-US" altLang="en-US"/>
              <a:pPr>
                <a:defRPr/>
              </a:pPr>
              <a:t>‹#›</a:t>
            </a:fld>
            <a:endParaRPr lang="en-US" altLang="en-US"/>
          </a:p>
        </p:txBody>
      </p:sp>
    </p:spTree>
    <p:extLst>
      <p:ext uri="{BB962C8B-B14F-4D97-AF65-F5344CB8AC3E}">
        <p14:creationId xmlns:p14="http://schemas.microsoft.com/office/powerpoint/2010/main" val="3739228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423" y="457200"/>
            <a:ext cx="3932399" cy="1600200"/>
          </a:xfrm>
        </p:spPr>
        <p:txBody>
          <a:bodyPr anchor="b"/>
          <a:lstStyle>
            <a:lvl1pPr>
              <a:defRPr sz="2955"/>
            </a:lvl1pPr>
          </a:lstStyle>
          <a:p>
            <a:r>
              <a:rPr lang="en-US" smtClean="0"/>
              <a:t>Click to edit Master title style</a:t>
            </a:r>
            <a:endParaRPr lang="fr-FR"/>
          </a:p>
        </p:txBody>
      </p:sp>
      <p:sp>
        <p:nvSpPr>
          <p:cNvPr id="3" name="Picture Placeholder 2"/>
          <p:cNvSpPr>
            <a:spLocks noGrp="1"/>
          </p:cNvSpPr>
          <p:nvPr>
            <p:ph type="pic" idx="1"/>
          </p:nvPr>
        </p:nvSpPr>
        <p:spPr>
          <a:xfrm>
            <a:off x="5183263" y="987427"/>
            <a:ext cx="6172224" cy="4873625"/>
          </a:xfrm>
          <a:prstGeom prst="rect">
            <a:avLst/>
          </a:prstGeom>
        </p:spPr>
        <p:txBody>
          <a:bodyPr/>
          <a:lstStyle>
            <a:lvl1pPr marL="0" indent="0">
              <a:buNone/>
              <a:defRPr sz="2955"/>
            </a:lvl1pPr>
            <a:lvl2pPr marL="422178" indent="0">
              <a:buNone/>
              <a:defRPr sz="2586"/>
            </a:lvl2pPr>
            <a:lvl3pPr marL="844357" indent="0">
              <a:buNone/>
              <a:defRPr sz="2216"/>
            </a:lvl3pPr>
            <a:lvl4pPr marL="1266535" indent="0">
              <a:buNone/>
              <a:defRPr sz="1847"/>
            </a:lvl4pPr>
            <a:lvl5pPr marL="1688714" indent="0">
              <a:buNone/>
              <a:defRPr sz="1847"/>
            </a:lvl5pPr>
            <a:lvl6pPr marL="2110892" indent="0">
              <a:buNone/>
              <a:defRPr sz="1847"/>
            </a:lvl6pPr>
            <a:lvl7pPr marL="2533071" indent="0">
              <a:buNone/>
              <a:defRPr sz="1847"/>
            </a:lvl7pPr>
            <a:lvl8pPr marL="2955249" indent="0">
              <a:buNone/>
              <a:defRPr sz="1847"/>
            </a:lvl8pPr>
            <a:lvl9pPr marL="3377428" indent="0">
              <a:buNone/>
              <a:defRPr sz="1847"/>
            </a:lvl9pPr>
          </a:lstStyle>
          <a:p>
            <a:pPr lvl="0"/>
            <a:endParaRPr lang="fr-FR" noProof="0" smtClean="0"/>
          </a:p>
        </p:txBody>
      </p:sp>
      <p:sp>
        <p:nvSpPr>
          <p:cNvPr id="4" name="Text Placeholder 3"/>
          <p:cNvSpPr>
            <a:spLocks noGrp="1"/>
          </p:cNvSpPr>
          <p:nvPr>
            <p:ph type="body" sz="half" idx="2"/>
          </p:nvPr>
        </p:nvSpPr>
        <p:spPr>
          <a:xfrm>
            <a:off x="840423" y="2057400"/>
            <a:ext cx="3932399" cy="3811588"/>
          </a:xfrm>
          <a:prstGeom prst="rect">
            <a:avLst/>
          </a:prstGeom>
        </p:spPr>
        <p:txBody>
          <a:bodyPr/>
          <a:lstStyle>
            <a:lvl1pPr marL="0" indent="0">
              <a:buNone/>
              <a:defRPr sz="1477"/>
            </a:lvl1pPr>
            <a:lvl2pPr marL="422178" indent="0">
              <a:buNone/>
              <a:defRPr sz="1293"/>
            </a:lvl2pPr>
            <a:lvl3pPr marL="844357" indent="0">
              <a:buNone/>
              <a:defRPr sz="1108"/>
            </a:lvl3pPr>
            <a:lvl4pPr marL="1266535" indent="0">
              <a:buNone/>
              <a:defRPr sz="923"/>
            </a:lvl4pPr>
            <a:lvl5pPr marL="1688714" indent="0">
              <a:buNone/>
              <a:defRPr sz="923"/>
            </a:lvl5pPr>
            <a:lvl6pPr marL="2110892" indent="0">
              <a:buNone/>
              <a:defRPr sz="923"/>
            </a:lvl6pPr>
            <a:lvl7pPr marL="2533071" indent="0">
              <a:buNone/>
              <a:defRPr sz="923"/>
            </a:lvl7pPr>
            <a:lvl8pPr marL="2955249" indent="0">
              <a:buNone/>
              <a:defRPr sz="923"/>
            </a:lvl8pPr>
            <a:lvl9pPr marL="3377428"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ea typeface="MS PGothic" panose="020B0600070205080204" pitchFamily="34" charset="-128"/>
              </a:defRPr>
            </a:lvl1pPr>
          </a:lstStyle>
          <a:p>
            <a:pPr>
              <a:defRPr/>
            </a:pPr>
            <a:fld id="{2C98F61F-1CD7-41EB-A0B3-296CCBD2972D}" type="slidenum">
              <a:rPr lang="en-US" altLang="en-US"/>
              <a:pPr>
                <a:defRPr/>
              </a:pPr>
              <a:t>‹#›</a:t>
            </a:fld>
            <a:endParaRPr lang="en-US" altLang="en-US"/>
          </a:p>
        </p:txBody>
      </p:sp>
    </p:spTree>
    <p:extLst>
      <p:ext uri="{BB962C8B-B14F-4D97-AF65-F5344CB8AC3E}">
        <p14:creationId xmlns:p14="http://schemas.microsoft.com/office/powerpoint/2010/main" val="2259460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a:xfrm>
            <a:off x="838470" y="1825625"/>
            <a:ext cx="10515063"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1"/>
          </p:nvPr>
        </p:nvSpPr>
        <p:spPr/>
        <p:txBody>
          <a:bodyPr/>
          <a:lstStyle>
            <a:lvl1pPr>
              <a:defRPr>
                <a:ea typeface="MS PGothic" panose="020B0600070205080204" pitchFamily="34" charset="-128"/>
              </a:defRPr>
            </a:lvl1pPr>
          </a:lstStyle>
          <a:p>
            <a:pPr>
              <a:defRPr/>
            </a:pPr>
            <a:fld id="{665739A2-8700-4EE5-8EEC-367571A4E641}" type="slidenum">
              <a:rPr lang="en-US" altLang="en-US"/>
              <a:pPr>
                <a:defRPr/>
              </a:pPr>
              <a:t>‹#›</a:t>
            </a:fld>
            <a:endParaRPr lang="en-US" altLang="en-US"/>
          </a:p>
        </p:txBody>
      </p:sp>
    </p:spTree>
    <p:extLst>
      <p:ext uri="{BB962C8B-B14F-4D97-AF65-F5344CB8AC3E}">
        <p14:creationId xmlns:p14="http://schemas.microsoft.com/office/powerpoint/2010/main" val="3825026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766" y="609602"/>
            <a:ext cx="2628767" cy="5567363"/>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469" y="609602"/>
            <a:ext cx="7698667" cy="5567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1"/>
          </p:nvPr>
        </p:nvSpPr>
        <p:spPr/>
        <p:txBody>
          <a:bodyPr/>
          <a:lstStyle>
            <a:lvl1pPr>
              <a:defRPr>
                <a:ea typeface="MS PGothic" panose="020B0600070205080204" pitchFamily="34" charset="-128"/>
              </a:defRPr>
            </a:lvl1pPr>
          </a:lstStyle>
          <a:p>
            <a:pPr>
              <a:defRPr/>
            </a:pPr>
            <a:fld id="{1C39FE18-B3D4-4741-9722-D2D7CF7547CA}" type="slidenum">
              <a:rPr lang="en-US" altLang="en-US"/>
              <a:pPr>
                <a:defRPr/>
              </a:pPr>
              <a:t>‹#›</a:t>
            </a:fld>
            <a:endParaRPr lang="en-US" altLang="en-US"/>
          </a:p>
        </p:txBody>
      </p:sp>
    </p:spTree>
    <p:extLst>
      <p:ext uri="{BB962C8B-B14F-4D97-AF65-F5344CB8AC3E}">
        <p14:creationId xmlns:p14="http://schemas.microsoft.com/office/powerpoint/2010/main" val="3647753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539"/>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283FF84D-F22B-4F23-AC7B-7291B6406F58}" type="slidenum">
              <a:rPr lang="en-US" altLang="en-US"/>
              <a:pPr>
                <a:defRPr/>
              </a:pPr>
              <a:t>‹#›</a:t>
            </a:fld>
            <a:endParaRPr lang="en-US" altLang="en-US"/>
          </a:p>
        </p:txBody>
      </p:sp>
    </p:spTree>
    <p:extLst>
      <p:ext uri="{BB962C8B-B14F-4D97-AF65-F5344CB8AC3E}">
        <p14:creationId xmlns:p14="http://schemas.microsoft.com/office/powerpoint/2010/main" val="3202377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A7A730F2-D279-4B06-959F-EF5AB6DC5847}" type="slidenum">
              <a:rPr lang="en-US" altLang="en-US"/>
              <a:pPr>
                <a:defRPr/>
              </a:pPr>
              <a:t>‹#›</a:t>
            </a:fld>
            <a:endParaRPr lang="en-US" altLang="en-US"/>
          </a:p>
        </p:txBody>
      </p:sp>
    </p:spTree>
    <p:extLst>
      <p:ext uri="{BB962C8B-B14F-4D97-AF65-F5344CB8AC3E}">
        <p14:creationId xmlns:p14="http://schemas.microsoft.com/office/powerpoint/2010/main" val="1430005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339" y="1709740"/>
            <a:ext cx="10515600" cy="2852737"/>
          </a:xfrm>
        </p:spPr>
        <p:txBody>
          <a:bodyPr anchor="b"/>
          <a:lstStyle>
            <a:lvl1pPr>
              <a:defRPr sz="5539"/>
            </a:lvl1pPr>
          </a:lstStyle>
          <a:p>
            <a:r>
              <a:rPr lang="en-US" smtClean="0"/>
              <a:t>Click to edit Master title style</a:t>
            </a:r>
            <a:endParaRPr lang="fr-FR"/>
          </a:p>
        </p:txBody>
      </p:sp>
      <p:sp>
        <p:nvSpPr>
          <p:cNvPr id="3" name="Text Placeholder 2"/>
          <p:cNvSpPr>
            <a:spLocks noGrp="1"/>
          </p:cNvSpPr>
          <p:nvPr>
            <p:ph type="body" idx="1"/>
          </p:nvPr>
        </p:nvSpPr>
        <p:spPr>
          <a:xfrm>
            <a:off x="832339" y="4589465"/>
            <a:ext cx="10515600" cy="1500187"/>
          </a:xfrm>
        </p:spPr>
        <p:txBody>
          <a:bodyPr/>
          <a:lstStyle>
            <a:lvl1pPr marL="0" indent="0">
              <a:buNone/>
              <a:defRPr sz="2215"/>
            </a:lvl1pPr>
            <a:lvl2pPr marL="422041" indent="0">
              <a:buNone/>
              <a:defRPr sz="1846"/>
            </a:lvl2pPr>
            <a:lvl3pPr marL="844083" indent="0">
              <a:buNone/>
              <a:defRPr sz="1662"/>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0F14145F-D7C9-4194-A4E2-41546E4DF7BC}" type="slidenum">
              <a:rPr lang="en-US" altLang="en-US"/>
              <a:pPr>
                <a:defRPr/>
              </a:pPr>
              <a:t>‹#›</a:t>
            </a:fld>
            <a:endParaRPr lang="en-US" altLang="en-US"/>
          </a:p>
        </p:txBody>
      </p:sp>
    </p:spTree>
    <p:extLst>
      <p:ext uri="{BB962C8B-B14F-4D97-AF65-F5344CB8AC3E}">
        <p14:creationId xmlns:p14="http://schemas.microsoft.com/office/powerpoint/2010/main" val="1662543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914400" y="1981200"/>
            <a:ext cx="50878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89784" y="1981200"/>
            <a:ext cx="50878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Footer Placeholder 5"/>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45A4F19C-6DD0-4F01-8F42-CD9F37011FF1}" type="slidenum">
              <a:rPr lang="en-US" altLang="en-US"/>
              <a:pPr>
                <a:defRPr/>
              </a:pPr>
              <a:t>‹#›</a:t>
            </a:fld>
            <a:endParaRPr lang="en-US" altLang="en-US"/>
          </a:p>
        </p:txBody>
      </p:sp>
    </p:spTree>
    <p:extLst>
      <p:ext uri="{BB962C8B-B14F-4D97-AF65-F5344CB8AC3E}">
        <p14:creationId xmlns:p14="http://schemas.microsoft.com/office/powerpoint/2010/main" val="2589310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155" y="365127"/>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40156" y="1681163"/>
            <a:ext cx="5158153"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840156" y="2505075"/>
            <a:ext cx="515815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2" y="1681163"/>
            <a:ext cx="5183553"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55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8" name="Footer Placeholder 7"/>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B650055B-C612-4178-915C-C16BFF42A6F9}" type="slidenum">
              <a:rPr lang="en-US" altLang="en-US"/>
              <a:pPr>
                <a:defRPr/>
              </a:pPr>
              <a:t>‹#›</a:t>
            </a:fld>
            <a:endParaRPr lang="en-US" altLang="en-US"/>
          </a:p>
        </p:txBody>
      </p:sp>
    </p:spTree>
    <p:extLst>
      <p:ext uri="{BB962C8B-B14F-4D97-AF65-F5344CB8AC3E}">
        <p14:creationId xmlns:p14="http://schemas.microsoft.com/office/powerpoint/2010/main" val="3704426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4" name="Footer Placeholder 3"/>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21B4FF57-C87E-4EDD-A37A-B11EFB76236B}" type="slidenum">
              <a:rPr lang="en-US" altLang="en-US"/>
              <a:pPr>
                <a:defRPr/>
              </a:pPr>
              <a:t>‹#›</a:t>
            </a:fld>
            <a:endParaRPr lang="en-US" altLang="en-US"/>
          </a:p>
        </p:txBody>
      </p:sp>
    </p:spTree>
    <p:extLst>
      <p:ext uri="{BB962C8B-B14F-4D97-AF65-F5344CB8AC3E}">
        <p14:creationId xmlns:p14="http://schemas.microsoft.com/office/powerpoint/2010/main" val="25224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56282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3" name="Footer Placeholder 2"/>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19FC6326-74D1-46AA-B95A-C0C691D9B80D}" type="slidenum">
              <a:rPr lang="en-US" altLang="en-US"/>
              <a:pPr>
                <a:defRPr/>
              </a:pPr>
              <a:t>‹#›</a:t>
            </a:fld>
            <a:endParaRPr lang="en-US" altLang="en-US"/>
          </a:p>
        </p:txBody>
      </p:sp>
    </p:spTree>
    <p:extLst>
      <p:ext uri="{BB962C8B-B14F-4D97-AF65-F5344CB8AC3E}">
        <p14:creationId xmlns:p14="http://schemas.microsoft.com/office/powerpoint/2010/main" val="1942168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3" y="457200"/>
            <a:ext cx="3931139" cy="1600200"/>
          </a:xfrm>
        </p:spPr>
        <p:txBody>
          <a:bodyPr anchor="b"/>
          <a:lstStyle>
            <a:lvl1pPr>
              <a:defRPr sz="2954"/>
            </a:lvl1pPr>
          </a:lstStyle>
          <a:p>
            <a:r>
              <a:rPr lang="en-US" smtClean="0"/>
              <a:t>Click to edit Master title style</a:t>
            </a:r>
            <a:endParaRPr lang="fr-FR"/>
          </a:p>
        </p:txBody>
      </p:sp>
      <p:sp>
        <p:nvSpPr>
          <p:cNvPr id="3" name="Content Placeholder 2"/>
          <p:cNvSpPr>
            <a:spLocks noGrp="1"/>
          </p:cNvSpPr>
          <p:nvPr>
            <p:ph idx="1"/>
          </p:nvPr>
        </p:nvSpPr>
        <p:spPr>
          <a:xfrm>
            <a:off x="5183555" y="987427"/>
            <a:ext cx="617220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40153" y="2057400"/>
            <a:ext cx="3931139"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Footer Placeholder 5"/>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ABD0B8B0-8588-419F-B62C-32140BA8325C}" type="slidenum">
              <a:rPr lang="en-US" altLang="en-US"/>
              <a:pPr>
                <a:defRPr/>
              </a:pPr>
              <a:t>‹#›</a:t>
            </a:fld>
            <a:endParaRPr lang="en-US" altLang="en-US"/>
          </a:p>
        </p:txBody>
      </p:sp>
    </p:spTree>
    <p:extLst>
      <p:ext uri="{BB962C8B-B14F-4D97-AF65-F5344CB8AC3E}">
        <p14:creationId xmlns:p14="http://schemas.microsoft.com/office/powerpoint/2010/main" val="108619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3" y="457200"/>
            <a:ext cx="3931139" cy="1600200"/>
          </a:xfrm>
        </p:spPr>
        <p:txBody>
          <a:bodyPr anchor="b"/>
          <a:lstStyle>
            <a:lvl1pPr>
              <a:defRPr sz="2954"/>
            </a:lvl1pPr>
          </a:lstStyle>
          <a:p>
            <a:r>
              <a:rPr lang="en-US" smtClean="0"/>
              <a:t>Click to edit Master title style</a:t>
            </a:r>
            <a:endParaRPr lang="fr-FR"/>
          </a:p>
        </p:txBody>
      </p:sp>
      <p:sp>
        <p:nvSpPr>
          <p:cNvPr id="3" name="Picture Placeholder 2"/>
          <p:cNvSpPr>
            <a:spLocks noGrp="1"/>
          </p:cNvSpPr>
          <p:nvPr>
            <p:ph type="pic" idx="1"/>
          </p:nvPr>
        </p:nvSpPr>
        <p:spPr>
          <a:xfrm>
            <a:off x="5183555" y="987427"/>
            <a:ext cx="617220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fr-FR" noProof="0" smtClean="0"/>
          </a:p>
        </p:txBody>
      </p:sp>
      <p:sp>
        <p:nvSpPr>
          <p:cNvPr id="4" name="Text Placeholder 3"/>
          <p:cNvSpPr>
            <a:spLocks noGrp="1"/>
          </p:cNvSpPr>
          <p:nvPr>
            <p:ph type="body" sz="half" idx="2"/>
          </p:nvPr>
        </p:nvSpPr>
        <p:spPr>
          <a:xfrm>
            <a:off x="840153" y="2057400"/>
            <a:ext cx="3931139"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Footer Placeholder 5"/>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8AA97AF7-E1BF-48C2-AE32-FD42E3183F49}" type="slidenum">
              <a:rPr lang="en-US" altLang="en-US"/>
              <a:pPr>
                <a:defRPr/>
              </a:pPr>
              <a:t>‹#›</a:t>
            </a:fld>
            <a:endParaRPr lang="en-US" altLang="en-US"/>
          </a:p>
        </p:txBody>
      </p:sp>
    </p:spTree>
    <p:extLst>
      <p:ext uri="{BB962C8B-B14F-4D97-AF65-F5344CB8AC3E}">
        <p14:creationId xmlns:p14="http://schemas.microsoft.com/office/powerpoint/2010/main" val="3243737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367B2D53-D37A-41B3-8B24-23E4E96CE63D}" type="slidenum">
              <a:rPr lang="en-US" altLang="en-US"/>
              <a:pPr>
                <a:defRPr/>
              </a:pPr>
              <a:t>‹#›</a:t>
            </a:fld>
            <a:endParaRPr lang="en-US" altLang="en-US"/>
          </a:p>
        </p:txBody>
      </p:sp>
    </p:spTree>
    <p:extLst>
      <p:ext uri="{BB962C8B-B14F-4D97-AF65-F5344CB8AC3E}">
        <p14:creationId xmlns:p14="http://schemas.microsoft.com/office/powerpoint/2010/main" val="4264605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914402" y="609600"/>
            <a:ext cx="7584831"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812841E0-8024-4255-9791-F06C23AC4B97}" type="slidenum">
              <a:rPr lang="en-US" altLang="en-US"/>
              <a:pPr>
                <a:defRPr/>
              </a:pPr>
              <a:t>‹#›</a:t>
            </a:fld>
            <a:endParaRPr lang="en-US" altLang="en-US"/>
          </a:p>
        </p:txBody>
      </p:sp>
    </p:spTree>
    <p:extLst>
      <p:ext uri="{BB962C8B-B14F-4D97-AF65-F5344CB8AC3E}">
        <p14:creationId xmlns:p14="http://schemas.microsoft.com/office/powerpoint/2010/main" val="392702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8274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4099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0889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2413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8558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10923922" y="0"/>
            <a:ext cx="1268078" cy="823031"/>
          </a:xfrm>
          <a:prstGeom prst="rect">
            <a:avLst/>
          </a:prstGeom>
        </p:spPr>
      </p:pic>
    </p:spTree>
    <p:extLst>
      <p:ext uri="{BB962C8B-B14F-4D97-AF65-F5344CB8AC3E}">
        <p14:creationId xmlns:p14="http://schemas.microsoft.com/office/powerpoint/2010/main" val="800979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10219-E5E7-4D2B-85D8-137E168CD43B}" type="datetimeFigureOut">
              <a:rPr lang="fr-FR" smtClean="0">
                <a:solidFill>
                  <a:prstClr val="black">
                    <a:tint val="75000"/>
                  </a:prstClr>
                </a:solidFill>
              </a:rPr>
              <a:pPr/>
              <a:t>24/02/2022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99355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a:t>
            </a:r>
            <a:fld id="{B0D2ADD3-6CBB-4FAF-B0F8-92F080F6E87A}" type="slidenum">
              <a:rPr lang="en-US" altLang="en-US" smtClean="0"/>
              <a:pPr lvl="0"/>
              <a:t>‹#›</a:t>
            </a:fld>
            <a:r>
              <a:rPr lang="en-US" altLang="en-US" smtClean="0"/>
              <a:t>Master title style</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93">
                <a:solidFill>
                  <a:srgbClr val="000000"/>
                </a:solidFill>
                <a:latin typeface="+mn-lt"/>
                <a:ea typeface="+mn-ea"/>
              </a:defRPr>
            </a:lvl1pPr>
          </a:lstStyle>
          <a:p>
            <a:pPr eaLnBrk="0" fontAlgn="base" hangingPunct="0">
              <a:spcAft>
                <a:spcPct val="0"/>
              </a:spcAft>
              <a:defRPr/>
            </a:pPr>
            <a:endParaRPr lang="en-US" altLang="en-US"/>
          </a:p>
        </p:txBody>
      </p:sp>
      <p:sp>
        <p:nvSpPr>
          <p:cNvPr id="1030" name="Rectangle 6"/>
          <p:cNvSpPr>
            <a:spLocks noGrp="1" noChangeArrowheads="1"/>
          </p:cNvSpPr>
          <p:nvPr>
            <p:ph type="sldNum" sz="quarter" idx="4"/>
          </p:nvPr>
        </p:nvSpPr>
        <p:spPr bwMode="auto">
          <a:xfrm>
            <a:off x="9472084"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93">
                <a:solidFill>
                  <a:srgbClr val="000000"/>
                </a:solidFill>
                <a:latin typeface="+mn-lt"/>
                <a:ea typeface="+mn-ea"/>
              </a:defRPr>
            </a:lvl1pPr>
          </a:lstStyle>
          <a:p>
            <a:pPr eaLnBrk="0" fontAlgn="base" hangingPunct="0">
              <a:spcAft>
                <a:spcPct val="0"/>
              </a:spcAft>
              <a:defRPr/>
            </a:pPr>
            <a:fld id="{70E30998-8A06-4E52-88FC-FAA5236838D2}" type="slidenum">
              <a:rPr lang="en-US" altLang="en-US"/>
              <a:pPr eaLnBrk="0" fontAlgn="base" hangingPunct="0">
                <a:spcAft>
                  <a:spcPct val="0"/>
                </a:spcAft>
                <a:defRPr/>
              </a:pPr>
              <a:t>‹#›</a:t>
            </a:fld>
            <a:endParaRPr lang="en-US" altLang="en-US"/>
          </a:p>
        </p:txBody>
      </p:sp>
    </p:spTree>
    <p:extLst>
      <p:ext uri="{BB962C8B-B14F-4D97-AF65-F5344CB8AC3E}">
        <p14:creationId xmlns:p14="http://schemas.microsoft.com/office/powerpoint/2010/main" val="1114197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22178" algn="ctr" rtl="0" eaLnBrk="0" fontAlgn="base" hangingPunct="0">
        <a:spcBef>
          <a:spcPct val="0"/>
        </a:spcBef>
        <a:spcAft>
          <a:spcPct val="0"/>
        </a:spcAft>
        <a:defRPr sz="4063">
          <a:solidFill>
            <a:schemeClr val="tx2"/>
          </a:solidFill>
          <a:latin typeface="Times New Roman" panose="02020603050405020304" pitchFamily="18" charset="0"/>
        </a:defRPr>
      </a:lvl6pPr>
      <a:lvl7pPr marL="844357" algn="ctr" rtl="0" eaLnBrk="0" fontAlgn="base" hangingPunct="0">
        <a:spcBef>
          <a:spcPct val="0"/>
        </a:spcBef>
        <a:spcAft>
          <a:spcPct val="0"/>
        </a:spcAft>
        <a:defRPr sz="4063">
          <a:solidFill>
            <a:schemeClr val="tx2"/>
          </a:solidFill>
          <a:latin typeface="Times New Roman" panose="02020603050405020304" pitchFamily="18" charset="0"/>
        </a:defRPr>
      </a:lvl7pPr>
      <a:lvl8pPr marL="1266535" algn="ctr" rtl="0" eaLnBrk="0" fontAlgn="base" hangingPunct="0">
        <a:spcBef>
          <a:spcPct val="0"/>
        </a:spcBef>
        <a:spcAft>
          <a:spcPct val="0"/>
        </a:spcAft>
        <a:defRPr sz="4063">
          <a:solidFill>
            <a:schemeClr val="tx2"/>
          </a:solidFill>
          <a:latin typeface="Times New Roman" panose="02020603050405020304" pitchFamily="18" charset="0"/>
        </a:defRPr>
      </a:lvl8pPr>
      <a:lvl9pPr marL="1688714" algn="ctr" rtl="0" eaLnBrk="0" fontAlgn="base" hangingPunct="0">
        <a:spcBef>
          <a:spcPct val="0"/>
        </a:spcBef>
        <a:spcAft>
          <a:spcPct val="0"/>
        </a:spcAft>
        <a:defRPr sz="4063">
          <a:solidFill>
            <a:schemeClr val="tx2"/>
          </a:solidFill>
          <a:latin typeface="Times New Roman" panose="02020603050405020304" pitchFamily="18" charset="0"/>
        </a:defRPr>
      </a:lvl9pPr>
    </p:titleStyle>
    <p:bodyStyle>
      <a:lvl1pPr marL="315913" indent="-315913" algn="l" rtl="0" eaLnBrk="0" fontAlgn="base" hangingPunct="0">
        <a:spcBef>
          <a:spcPct val="20000"/>
        </a:spcBef>
        <a:spcAft>
          <a:spcPct val="0"/>
        </a:spcAft>
        <a:buChar char="•"/>
        <a:defRPr sz="2900" kern="1200">
          <a:solidFill>
            <a:schemeClr val="tx1"/>
          </a:solidFill>
          <a:latin typeface="+mn-lt"/>
          <a:ea typeface="+mn-ea"/>
          <a:cs typeface="+mn-cs"/>
        </a:defRPr>
      </a:lvl1pPr>
      <a:lvl2pPr marL="685800" indent="-263525" algn="l" rtl="0" eaLnBrk="0" fontAlgn="base" hangingPunct="0">
        <a:spcBef>
          <a:spcPct val="20000"/>
        </a:spcBef>
        <a:spcAft>
          <a:spcPct val="0"/>
        </a:spcAft>
        <a:buChar char="–"/>
        <a:defRPr sz="2500" kern="1200">
          <a:solidFill>
            <a:schemeClr val="tx1"/>
          </a:solidFill>
          <a:latin typeface="+mn-lt"/>
          <a:ea typeface="+mn-ea"/>
          <a:cs typeface="+mn-cs"/>
        </a:defRPr>
      </a:lvl2pPr>
      <a:lvl3pPr marL="1054100" indent="-209550" algn="l" rtl="0" eaLnBrk="0" fontAlgn="base" hangingPunct="0">
        <a:spcBef>
          <a:spcPct val="20000"/>
        </a:spcBef>
        <a:spcAft>
          <a:spcPct val="0"/>
        </a:spcAft>
        <a:buChar char="•"/>
        <a:defRPr sz="2200" kern="1200">
          <a:solidFill>
            <a:schemeClr val="tx1"/>
          </a:solidFill>
          <a:latin typeface="+mn-lt"/>
          <a:ea typeface="+mn-ea"/>
          <a:cs typeface="+mn-cs"/>
        </a:defRPr>
      </a:lvl3pPr>
      <a:lvl4pPr marL="1476375" indent="-209550" algn="l" rtl="0" eaLnBrk="0" fontAlgn="base" hangingPunct="0">
        <a:spcBef>
          <a:spcPct val="20000"/>
        </a:spcBef>
        <a:spcAft>
          <a:spcPct val="0"/>
        </a:spcAft>
        <a:buChar char="–"/>
        <a:defRPr kern="1200">
          <a:solidFill>
            <a:schemeClr val="tx1"/>
          </a:solidFill>
          <a:latin typeface="+mn-lt"/>
          <a:ea typeface="+mn-ea"/>
          <a:cs typeface="+mn-cs"/>
        </a:defRPr>
      </a:lvl4pPr>
      <a:lvl5pPr marL="1898650" indent="-209550" algn="l" rtl="0" eaLnBrk="0" fontAlgn="base" hangingPunct="0">
        <a:spcBef>
          <a:spcPct val="20000"/>
        </a:spcBef>
        <a:spcAft>
          <a:spcPct val="0"/>
        </a:spcAft>
        <a:buChar char="»"/>
        <a:defRPr kern="1200">
          <a:solidFill>
            <a:schemeClr val="tx1"/>
          </a:solidFill>
          <a:latin typeface="+mn-lt"/>
          <a:ea typeface="+mn-ea"/>
          <a:cs typeface="+mn-cs"/>
        </a:defRPr>
      </a:lvl5pPr>
      <a:lvl6pPr marL="2321982" indent="-211089" algn="l" defTabSz="844357"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4160" indent="-211089" algn="l" defTabSz="844357"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6339" indent="-211089" algn="l" defTabSz="844357"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8517" indent="-211089" algn="l" defTabSz="844357"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357" rtl="0" eaLnBrk="1" latinLnBrk="0" hangingPunct="1">
        <a:defRPr sz="1662" kern="1200">
          <a:solidFill>
            <a:schemeClr val="tx1"/>
          </a:solidFill>
          <a:latin typeface="+mn-lt"/>
          <a:ea typeface="+mn-ea"/>
          <a:cs typeface="+mn-cs"/>
        </a:defRPr>
      </a:lvl1pPr>
      <a:lvl2pPr marL="422178" algn="l" defTabSz="844357" rtl="0" eaLnBrk="1" latinLnBrk="0" hangingPunct="1">
        <a:defRPr sz="1662" kern="1200">
          <a:solidFill>
            <a:schemeClr val="tx1"/>
          </a:solidFill>
          <a:latin typeface="+mn-lt"/>
          <a:ea typeface="+mn-ea"/>
          <a:cs typeface="+mn-cs"/>
        </a:defRPr>
      </a:lvl2pPr>
      <a:lvl3pPr marL="844357" algn="l" defTabSz="844357" rtl="0" eaLnBrk="1" latinLnBrk="0" hangingPunct="1">
        <a:defRPr sz="1662" kern="1200">
          <a:solidFill>
            <a:schemeClr val="tx1"/>
          </a:solidFill>
          <a:latin typeface="+mn-lt"/>
          <a:ea typeface="+mn-ea"/>
          <a:cs typeface="+mn-cs"/>
        </a:defRPr>
      </a:lvl3pPr>
      <a:lvl4pPr marL="1266535" algn="l" defTabSz="844357" rtl="0" eaLnBrk="1" latinLnBrk="0" hangingPunct="1">
        <a:defRPr sz="1662" kern="1200">
          <a:solidFill>
            <a:schemeClr val="tx1"/>
          </a:solidFill>
          <a:latin typeface="+mn-lt"/>
          <a:ea typeface="+mn-ea"/>
          <a:cs typeface="+mn-cs"/>
        </a:defRPr>
      </a:lvl4pPr>
      <a:lvl5pPr marL="1688714" algn="l" defTabSz="844357" rtl="0" eaLnBrk="1" latinLnBrk="0" hangingPunct="1">
        <a:defRPr sz="1662" kern="1200">
          <a:solidFill>
            <a:schemeClr val="tx1"/>
          </a:solidFill>
          <a:latin typeface="+mn-lt"/>
          <a:ea typeface="+mn-ea"/>
          <a:cs typeface="+mn-cs"/>
        </a:defRPr>
      </a:lvl5pPr>
      <a:lvl6pPr marL="2110892" algn="l" defTabSz="844357" rtl="0" eaLnBrk="1" latinLnBrk="0" hangingPunct="1">
        <a:defRPr sz="1662" kern="1200">
          <a:solidFill>
            <a:schemeClr val="tx1"/>
          </a:solidFill>
          <a:latin typeface="+mn-lt"/>
          <a:ea typeface="+mn-ea"/>
          <a:cs typeface="+mn-cs"/>
        </a:defRPr>
      </a:lvl6pPr>
      <a:lvl7pPr marL="2533071" algn="l" defTabSz="844357" rtl="0" eaLnBrk="1" latinLnBrk="0" hangingPunct="1">
        <a:defRPr sz="1662" kern="1200">
          <a:solidFill>
            <a:schemeClr val="tx1"/>
          </a:solidFill>
          <a:latin typeface="+mn-lt"/>
          <a:ea typeface="+mn-ea"/>
          <a:cs typeface="+mn-cs"/>
        </a:defRPr>
      </a:lvl7pPr>
      <a:lvl8pPr marL="2955249" algn="l" defTabSz="844357" rtl="0" eaLnBrk="1" latinLnBrk="0" hangingPunct="1">
        <a:defRPr sz="1662" kern="1200">
          <a:solidFill>
            <a:schemeClr val="tx1"/>
          </a:solidFill>
          <a:latin typeface="+mn-lt"/>
          <a:ea typeface="+mn-ea"/>
          <a:cs typeface="+mn-cs"/>
        </a:defRPr>
      </a:lvl8pPr>
      <a:lvl9pPr marL="3377428" algn="l" defTabSz="844357"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053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92">
                <a:solidFill>
                  <a:srgbClr val="000000"/>
                </a:solidFill>
                <a:latin typeface="Times New Roman" panose="02020603050405020304" pitchFamily="18" charset="0"/>
                <a:ea typeface="+mn-ea"/>
              </a:defRPr>
            </a:lvl1pPr>
          </a:lstStyle>
          <a:p>
            <a:pPr eaLnBrk="0" fontAlgn="base" hangingPunct="0">
              <a:spcBef>
                <a:spcPct val="0"/>
              </a:spcBef>
              <a:spcAft>
                <a:spcPct val="0"/>
              </a:spcAft>
              <a:defRPr/>
            </a:pPr>
            <a:endParaRPr lang="en-US" altLang="en-US"/>
          </a:p>
        </p:txBody>
      </p:sp>
      <p:sp>
        <p:nvSpPr>
          <p:cNvPr id="15053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solidFill>
                  <a:srgbClr val="000000"/>
                </a:solidFill>
                <a:latin typeface="Times New Roman" panose="02020603050405020304" pitchFamily="18" charset="0"/>
                <a:ea typeface="+mn-ea"/>
              </a:defRPr>
            </a:lvl1pPr>
          </a:lstStyle>
          <a:p>
            <a:pPr eaLnBrk="0" fontAlgn="base" hangingPunct="0">
              <a:spcBef>
                <a:spcPct val="0"/>
              </a:spcBef>
              <a:spcAft>
                <a:spcPct val="0"/>
              </a:spcAft>
              <a:defRPr/>
            </a:pPr>
            <a:endParaRPr lang="en-US" altLang="en-US"/>
          </a:p>
        </p:txBody>
      </p:sp>
      <p:sp>
        <p:nvSpPr>
          <p:cNvPr id="150534"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92">
                <a:solidFill>
                  <a:srgbClr val="000000"/>
                </a:solidFill>
                <a:latin typeface="Times New Roman" panose="02020603050405020304" pitchFamily="18" charset="0"/>
                <a:ea typeface="+mn-ea"/>
              </a:defRPr>
            </a:lvl1pPr>
          </a:lstStyle>
          <a:p>
            <a:pPr eaLnBrk="0" fontAlgn="base" hangingPunct="0">
              <a:spcBef>
                <a:spcPct val="0"/>
              </a:spcBef>
              <a:spcAft>
                <a:spcPct val="0"/>
              </a:spcAft>
              <a:defRPr/>
            </a:pPr>
            <a:fld id="{B37D0772-C751-438E-A097-EC78A4212B90}"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17405866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5pPr>
      <a:lvl6pPr marL="422041" algn="ctr" rtl="0" fontAlgn="base">
        <a:spcBef>
          <a:spcPct val="0"/>
        </a:spcBef>
        <a:spcAft>
          <a:spcPct val="0"/>
        </a:spcAft>
        <a:defRPr sz="4062">
          <a:solidFill>
            <a:schemeClr val="tx2"/>
          </a:solidFill>
          <a:latin typeface="Times New Roman" panose="02020603050405020304" pitchFamily="18" charset="0"/>
          <a:cs typeface="Arial" panose="020B0604020202020204" pitchFamily="34" charset="0"/>
        </a:defRPr>
      </a:lvl6pPr>
      <a:lvl7pPr marL="844083" algn="ctr" rtl="0" fontAlgn="base">
        <a:spcBef>
          <a:spcPct val="0"/>
        </a:spcBef>
        <a:spcAft>
          <a:spcPct val="0"/>
        </a:spcAft>
        <a:defRPr sz="4062">
          <a:solidFill>
            <a:schemeClr val="tx2"/>
          </a:solidFill>
          <a:latin typeface="Times New Roman" panose="02020603050405020304" pitchFamily="18" charset="0"/>
          <a:cs typeface="Arial" panose="020B0604020202020204" pitchFamily="34" charset="0"/>
        </a:defRPr>
      </a:lvl7pPr>
      <a:lvl8pPr marL="1266124" algn="ctr" rtl="0" fontAlgn="base">
        <a:spcBef>
          <a:spcPct val="0"/>
        </a:spcBef>
        <a:spcAft>
          <a:spcPct val="0"/>
        </a:spcAft>
        <a:defRPr sz="4062">
          <a:solidFill>
            <a:schemeClr val="tx2"/>
          </a:solidFill>
          <a:latin typeface="Times New Roman" panose="02020603050405020304" pitchFamily="18" charset="0"/>
          <a:cs typeface="Arial" panose="020B0604020202020204" pitchFamily="34" charset="0"/>
        </a:defRPr>
      </a:lvl8pPr>
      <a:lvl9pPr marL="1688165" algn="ctr" rtl="0" fontAlgn="base">
        <a:spcBef>
          <a:spcPct val="0"/>
        </a:spcBef>
        <a:spcAft>
          <a:spcPct val="0"/>
        </a:spcAft>
        <a:defRPr sz="4062">
          <a:solidFill>
            <a:schemeClr val="tx2"/>
          </a:solidFill>
          <a:latin typeface="Times New Roman" panose="02020603050405020304" pitchFamily="18" charset="0"/>
          <a:cs typeface="Arial" panose="020B0604020202020204" pitchFamily="34" charset="0"/>
        </a:defRPr>
      </a:lvl9pPr>
    </p:titleStyle>
    <p:bodyStyle>
      <a:lvl1pPr marL="315913" indent="-315913" algn="l" rtl="0" eaLnBrk="0" fontAlgn="base" hangingPunct="0">
        <a:spcBef>
          <a:spcPct val="20000"/>
        </a:spcBef>
        <a:spcAft>
          <a:spcPct val="0"/>
        </a:spcAft>
        <a:buChar char="•"/>
        <a:defRPr sz="2900" kern="1200">
          <a:solidFill>
            <a:schemeClr val="tx1"/>
          </a:solidFill>
          <a:latin typeface="+mn-lt"/>
          <a:ea typeface="+mn-ea"/>
          <a:cs typeface="+mn-cs"/>
        </a:defRPr>
      </a:lvl1pPr>
      <a:lvl2pPr marL="685800" indent="-263525" algn="l" rtl="0" eaLnBrk="0" fontAlgn="base" hangingPunct="0">
        <a:spcBef>
          <a:spcPct val="20000"/>
        </a:spcBef>
        <a:spcAft>
          <a:spcPct val="0"/>
        </a:spcAft>
        <a:buChar char="–"/>
        <a:defRPr sz="2500" kern="1200">
          <a:solidFill>
            <a:schemeClr val="tx1"/>
          </a:solidFill>
          <a:latin typeface="+mn-lt"/>
          <a:ea typeface="+mn-ea"/>
          <a:cs typeface="+mn-cs"/>
        </a:defRPr>
      </a:lvl2pPr>
      <a:lvl3pPr marL="1054100" indent="-209550" algn="l" rtl="0" eaLnBrk="0" fontAlgn="base" hangingPunct="0">
        <a:spcBef>
          <a:spcPct val="20000"/>
        </a:spcBef>
        <a:spcAft>
          <a:spcPct val="0"/>
        </a:spcAft>
        <a:buChar char="•"/>
        <a:defRPr sz="2200" kern="1200">
          <a:solidFill>
            <a:schemeClr val="tx1"/>
          </a:solidFill>
          <a:latin typeface="+mn-lt"/>
          <a:ea typeface="+mn-ea"/>
          <a:cs typeface="+mn-cs"/>
        </a:defRPr>
      </a:lvl3pPr>
      <a:lvl4pPr marL="1476375" indent="-209550" algn="l" rtl="0" eaLnBrk="0" fontAlgn="base" hangingPunct="0">
        <a:spcBef>
          <a:spcPct val="20000"/>
        </a:spcBef>
        <a:spcAft>
          <a:spcPct val="0"/>
        </a:spcAft>
        <a:buChar char="–"/>
        <a:defRPr kern="1200">
          <a:solidFill>
            <a:schemeClr val="tx1"/>
          </a:solidFill>
          <a:latin typeface="+mn-lt"/>
          <a:ea typeface="+mn-ea"/>
          <a:cs typeface="+mn-cs"/>
        </a:defRPr>
      </a:lvl4pPr>
      <a:lvl5pPr marL="1898650" indent="-209550" algn="l" rtl="0" eaLnBrk="0" fontAlgn="base" hangingPunct="0">
        <a:spcBef>
          <a:spcPct val="20000"/>
        </a:spcBef>
        <a:spcAft>
          <a:spcPct val="0"/>
        </a:spcAft>
        <a:buChar char="»"/>
        <a:defRPr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2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122363"/>
            <a:ext cx="9144000" cy="1405684"/>
          </a:xfrm>
          <a:prstGeom prst="rect">
            <a:avLst/>
          </a:prstGeom>
          <a:solidFill>
            <a:srgbClr val="92D050"/>
          </a:solidFill>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b="1" dirty="0" smtClean="0">
                <a:latin typeface="+mn-lt"/>
              </a:rPr>
              <a:t>Dispositif Minimum d’Urgence en santé sexuelle et reproductive (SSR)  </a:t>
            </a:r>
            <a:endParaRPr lang="fr-FR" sz="4400" b="1" dirty="0">
              <a:latin typeface="+mn-lt"/>
            </a:endParaRPr>
          </a:p>
        </p:txBody>
      </p:sp>
      <p:sp>
        <p:nvSpPr>
          <p:cNvPr id="5" name="Subtitle 2"/>
          <p:cNvSpPr txBox="1">
            <a:spLocks/>
          </p:cNvSpPr>
          <p:nvPr/>
        </p:nvSpPr>
        <p:spPr>
          <a:xfrm>
            <a:off x="1524000" y="2528047"/>
            <a:ext cx="9144000" cy="1295808"/>
          </a:xfrm>
          <a:prstGeom prst="rect">
            <a:avLst/>
          </a:prstGeom>
          <a:solidFill>
            <a:srgbClr val="FFC000"/>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2800" b="1" dirty="0" smtClean="0"/>
          </a:p>
          <a:p>
            <a:pPr algn="l"/>
            <a:endParaRPr lang="fr-FR" sz="2800" b="1" dirty="0"/>
          </a:p>
          <a:p>
            <a:r>
              <a:rPr lang="fr-FR" sz="2800" b="1" dirty="0" smtClean="0">
                <a:solidFill>
                  <a:srgbClr val="FF0000"/>
                </a:solidFill>
              </a:rPr>
              <a:t>Module 6 - DMU objectif 5:</a:t>
            </a:r>
          </a:p>
          <a:p>
            <a:r>
              <a:rPr lang="fr-FR" sz="2800" b="1" dirty="0" smtClean="0"/>
              <a:t> </a:t>
            </a:r>
            <a:r>
              <a:rPr lang="fr-FR" altLang="en-US" sz="2800" b="1" dirty="0" smtClean="0">
                <a:ea typeface="MS PGothic" panose="020B0600070205080204" pitchFamily="34" charset="-128"/>
                <a:cs typeface="Lucida Sans Unicode"/>
              </a:rPr>
              <a:t>Prévenir les grossesses non désirées</a:t>
            </a:r>
          </a:p>
          <a:p>
            <a:r>
              <a:rPr lang="fr-FR" sz="2800" b="1" dirty="0">
                <a:ea typeface="MS PGothic" panose="020B0600070205080204" pitchFamily="34" charset="-128"/>
                <a:cs typeface="Lucida Sans Unicode"/>
              </a:rPr>
              <a:t> </a:t>
            </a:r>
            <a:r>
              <a:rPr lang="fr-FR" dirty="0" smtClean="0">
                <a:solidFill>
                  <a:srgbClr val="FF0000"/>
                </a:solidFill>
                <a:ea typeface="MS PGothic" panose="020B0600070205080204" pitchFamily="34" charset="-128"/>
                <a:cs typeface="Lucida Sans Unicode"/>
              </a:rPr>
              <a:t>Février 2022</a:t>
            </a:r>
            <a:endParaRPr lang="fr-FR" dirty="0" smtClean="0">
              <a:solidFill>
                <a:srgbClr val="FF0000"/>
              </a:solidFill>
            </a:endParaRPr>
          </a:p>
          <a:p>
            <a:pPr algn="l"/>
            <a:endParaRPr lang="fr-FR" sz="2800" dirty="0" smtClean="0"/>
          </a:p>
          <a:p>
            <a:endParaRPr lang="fr-FR" sz="2800" dirty="0"/>
          </a:p>
        </p:txBody>
      </p:sp>
      <p:sp>
        <p:nvSpPr>
          <p:cNvPr id="8" name="Rectangle 7"/>
          <p:cNvSpPr/>
          <p:nvPr/>
        </p:nvSpPr>
        <p:spPr>
          <a:xfrm>
            <a:off x="6400801" y="4507870"/>
            <a:ext cx="4267200" cy="693523"/>
          </a:xfrm>
          <a:prstGeom prst="rect">
            <a:avLst/>
          </a:prstGeom>
          <a:ln>
            <a:solidFill>
              <a:srgbClr val="FF0000"/>
            </a:solidFill>
          </a:ln>
        </p:spPr>
        <p:txBody>
          <a:bodyPr wrap="square">
            <a:spAutoFit/>
          </a:bodyPr>
          <a:lstStyle/>
          <a:p>
            <a:pPr defTabSz="685800">
              <a:lnSpc>
                <a:spcPct val="90000"/>
              </a:lnSpc>
              <a:spcBef>
                <a:spcPts val="750"/>
              </a:spcBef>
            </a:pPr>
            <a:r>
              <a:rPr lang="fr-FR" b="1" dirty="0">
                <a:solidFill>
                  <a:prstClr val="black"/>
                </a:solidFill>
              </a:rPr>
              <a:t>Présentateur: Dr. Jonathan B </a:t>
            </a:r>
            <a:r>
              <a:rPr lang="fr-FR" b="1" dirty="0" err="1">
                <a:solidFill>
                  <a:prstClr val="black"/>
                </a:solidFill>
              </a:rPr>
              <a:t>Ndzi</a:t>
            </a:r>
            <a:r>
              <a:rPr lang="fr-FR" b="1" dirty="0">
                <a:solidFill>
                  <a:prstClr val="black"/>
                </a:solidFill>
              </a:rPr>
              <a:t> (MD)</a:t>
            </a:r>
          </a:p>
          <a:p>
            <a:pPr defTabSz="685800">
              <a:lnSpc>
                <a:spcPct val="90000"/>
              </a:lnSpc>
              <a:spcBef>
                <a:spcPts val="750"/>
              </a:spcBef>
            </a:pPr>
            <a:r>
              <a:rPr lang="fr-FR" b="1" dirty="0">
                <a:solidFill>
                  <a:prstClr val="black"/>
                </a:solidFill>
              </a:rPr>
              <a:t>Spécialiste </a:t>
            </a:r>
            <a:r>
              <a:rPr lang="fr-FR" b="1" dirty="0" smtClean="0">
                <a:solidFill>
                  <a:prstClr val="black"/>
                </a:solidFill>
              </a:rPr>
              <a:t>Humanitaire</a:t>
            </a:r>
            <a:endParaRPr lang="fr-FR" b="1" dirty="0">
              <a:solidFill>
                <a:prstClr val="black"/>
              </a:solidFill>
            </a:endParaRPr>
          </a:p>
        </p:txBody>
      </p:sp>
    </p:spTree>
    <p:extLst>
      <p:ext uri="{BB962C8B-B14F-4D97-AF65-F5344CB8AC3E}">
        <p14:creationId xmlns:p14="http://schemas.microsoft.com/office/powerpoint/2010/main" val="2228859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13686" cy="839561"/>
          </a:xfrm>
          <a:ln>
            <a:solidFill>
              <a:schemeClr val="accent4"/>
            </a:solidFill>
          </a:ln>
        </p:spPr>
        <p:txBody>
          <a:bodyPr>
            <a:normAutofit fontScale="90000"/>
          </a:bodyPr>
          <a:lstStyle/>
          <a:p>
            <a:r>
              <a:rPr lang="fr-FR" sz="4000" b="1" dirty="0">
                <a:ln>
                  <a:solidFill>
                    <a:schemeClr val="accent2"/>
                  </a:solidFill>
                </a:ln>
                <a:latin typeface="+mn-lt"/>
              </a:rPr>
              <a:t>Conséquences de la non-satisfaction des besoins</a:t>
            </a:r>
          </a:p>
        </p:txBody>
      </p:sp>
      <p:sp>
        <p:nvSpPr>
          <p:cNvPr id="3" name="Content Placeholder 2"/>
          <p:cNvSpPr>
            <a:spLocks noGrp="1"/>
          </p:cNvSpPr>
          <p:nvPr>
            <p:ph idx="1"/>
          </p:nvPr>
        </p:nvSpPr>
        <p:spPr>
          <a:xfrm>
            <a:off x="838199" y="1451429"/>
            <a:ext cx="10564091" cy="4963226"/>
          </a:xfrm>
        </p:spPr>
        <p:txBody>
          <a:bodyPr>
            <a:noAutofit/>
          </a:bodyPr>
          <a:lstStyle/>
          <a:p>
            <a:pPr marL="228600" lvl="1">
              <a:spcBef>
                <a:spcPts val="1000"/>
              </a:spcBef>
            </a:pPr>
            <a:r>
              <a:rPr lang="fr-FR" sz="2200" dirty="0" smtClean="0"/>
              <a:t>Cycles de </a:t>
            </a:r>
            <a:r>
              <a:rPr lang="fr-FR" sz="2200" dirty="0"/>
              <a:t>fécondité </a:t>
            </a:r>
            <a:r>
              <a:rPr lang="fr-FR" sz="2200" dirty="0" smtClean="0"/>
              <a:t>élevée (</a:t>
            </a:r>
            <a:r>
              <a:rPr lang="fr-FR" sz="2200" dirty="0"/>
              <a:t>une croissance démographique non </a:t>
            </a:r>
            <a:r>
              <a:rPr lang="fr-FR" sz="2200" dirty="0" smtClean="0"/>
              <a:t>contrôlée. </a:t>
            </a:r>
            <a:endParaRPr lang="en-US" sz="2200" dirty="0"/>
          </a:p>
          <a:p>
            <a:r>
              <a:rPr lang="fr-FR" sz="2200" dirty="0"/>
              <a:t>Risque d’augmenter des avortements à risque.</a:t>
            </a:r>
          </a:p>
          <a:p>
            <a:pPr lvl="0"/>
            <a:r>
              <a:rPr lang="fr-FR" sz="2200" dirty="0">
                <a:solidFill>
                  <a:prstClr val="black"/>
                </a:solidFill>
              </a:rPr>
              <a:t>Accentuent la mortalité et la morbidité </a:t>
            </a:r>
            <a:r>
              <a:rPr lang="fr-FR" sz="2200" dirty="0" err="1">
                <a:solidFill>
                  <a:prstClr val="black"/>
                </a:solidFill>
              </a:rPr>
              <a:t>materno</a:t>
            </a:r>
            <a:r>
              <a:rPr lang="fr-FR" sz="2200" dirty="0">
                <a:solidFill>
                  <a:prstClr val="black"/>
                </a:solidFill>
              </a:rPr>
              <a:t>-infantiles.</a:t>
            </a:r>
          </a:p>
          <a:p>
            <a:r>
              <a:rPr lang="fr-FR" sz="2200" dirty="0" smtClean="0"/>
              <a:t>Troubles psychologiques – perte d’estime en soi;</a:t>
            </a:r>
          </a:p>
          <a:p>
            <a:r>
              <a:rPr lang="fr-FR" sz="2200" dirty="0" smtClean="0"/>
              <a:t>Affaiblir le </a:t>
            </a:r>
            <a:r>
              <a:rPr lang="fr-FR" sz="2200" dirty="0"/>
              <a:t>potentiel </a:t>
            </a:r>
            <a:r>
              <a:rPr lang="fr-FR" sz="2200" dirty="0" smtClean="0"/>
              <a:t>d’instruction/ l’abandon scolaire. </a:t>
            </a:r>
          </a:p>
          <a:p>
            <a:r>
              <a:rPr lang="fr-FR" sz="2200" dirty="0" smtClean="0"/>
              <a:t>Affaiblir le potentiel d’emploi. </a:t>
            </a:r>
          </a:p>
          <a:p>
            <a:pPr marL="228600" lvl="1">
              <a:spcBef>
                <a:spcPts val="1000"/>
              </a:spcBef>
            </a:pPr>
            <a:r>
              <a:rPr lang="fr-FR" sz="2200" dirty="0" smtClean="0"/>
              <a:t>Perpétuer les problèmes pendant </a:t>
            </a:r>
            <a:r>
              <a:rPr lang="fr-FR" sz="2200" dirty="0"/>
              <a:t>plusieurs </a:t>
            </a:r>
            <a:r>
              <a:rPr lang="fr-FR" sz="2200" dirty="0" smtClean="0"/>
              <a:t>générations (destruction des projets de vie).</a:t>
            </a:r>
            <a:r>
              <a:rPr lang="fr-FR" sz="2200" dirty="0"/>
              <a:t> </a:t>
            </a:r>
            <a:endParaRPr lang="en-US" sz="2200" dirty="0"/>
          </a:p>
          <a:p>
            <a:r>
              <a:rPr lang="fr-FR" sz="2200" dirty="0" smtClean="0"/>
              <a:t>Engendrer le cycle de pauvreté et freiner la croissance économique. </a:t>
            </a:r>
          </a:p>
          <a:p>
            <a:r>
              <a:rPr lang="fr-FR" sz="2200" dirty="0" smtClean="0"/>
              <a:t>Accentuer les </a:t>
            </a:r>
            <a:r>
              <a:rPr lang="fr-FR" sz="2200" dirty="0"/>
              <a:t>inégalités hommes-femmes et le statut social inférieur des </a:t>
            </a:r>
            <a:r>
              <a:rPr lang="fr-FR" sz="2200" dirty="0" smtClean="0"/>
              <a:t>femmes.</a:t>
            </a:r>
          </a:p>
          <a:p>
            <a:r>
              <a:rPr lang="fr-FR" sz="2200" dirty="0" smtClean="0"/>
              <a:t>Accroitre la </a:t>
            </a:r>
            <a:r>
              <a:rPr lang="fr-FR" sz="2200" dirty="0"/>
              <a:t>pauvreté et </a:t>
            </a:r>
            <a:r>
              <a:rPr lang="fr-FR" sz="2200" dirty="0" smtClean="0"/>
              <a:t>freiner </a:t>
            </a:r>
            <a:r>
              <a:rPr lang="fr-FR" sz="2200" dirty="0"/>
              <a:t>la croissance </a:t>
            </a:r>
            <a:r>
              <a:rPr lang="fr-FR" sz="2200" dirty="0" smtClean="0"/>
              <a:t>économique.</a:t>
            </a:r>
          </a:p>
          <a:p>
            <a:r>
              <a:rPr lang="fr-FR" sz="2200" dirty="0"/>
              <a:t>Rejet par la </a:t>
            </a:r>
            <a:r>
              <a:rPr lang="fr-FR" sz="2200" dirty="0" smtClean="0"/>
              <a:t>famille</a:t>
            </a:r>
            <a:r>
              <a:rPr lang="fr-FR" sz="2200" dirty="0"/>
              <a:t>.</a:t>
            </a:r>
          </a:p>
        </p:txBody>
      </p:sp>
    </p:spTree>
    <p:extLst>
      <p:ext uri="{BB962C8B-B14F-4D97-AF65-F5344CB8AC3E}">
        <p14:creationId xmlns:p14="http://schemas.microsoft.com/office/powerpoint/2010/main" val="182214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42714" cy="868589"/>
          </a:xfrm>
          <a:ln>
            <a:solidFill>
              <a:schemeClr val="accent4"/>
            </a:solidFill>
          </a:ln>
        </p:spPr>
        <p:txBody>
          <a:bodyPr>
            <a:noAutofit/>
          </a:bodyPr>
          <a:lstStyle/>
          <a:p>
            <a:r>
              <a:rPr lang="fr-FR" sz="3200" b="1" dirty="0">
                <a:ln>
                  <a:solidFill>
                    <a:schemeClr val="accent2"/>
                  </a:solidFill>
                </a:ln>
                <a:latin typeface="+mn-lt"/>
              </a:rPr>
              <a:t>Pourquoi investir en faveur de la planification </a:t>
            </a:r>
            <a:r>
              <a:rPr lang="fr-FR" sz="3200" b="1" dirty="0" smtClean="0">
                <a:ln>
                  <a:solidFill>
                    <a:schemeClr val="accent2"/>
                  </a:solidFill>
                </a:ln>
                <a:latin typeface="+mn-lt"/>
              </a:rPr>
              <a:t>familiale </a:t>
            </a:r>
            <a:endParaRPr lang="fr-FR" sz="3200" b="1" dirty="0">
              <a:ln>
                <a:solidFill>
                  <a:schemeClr val="accent2"/>
                </a:solidFill>
              </a:ln>
              <a:latin typeface="+mn-lt"/>
            </a:endParaRPr>
          </a:p>
        </p:txBody>
      </p:sp>
      <p:sp>
        <p:nvSpPr>
          <p:cNvPr id="3" name="Content Placeholder 2"/>
          <p:cNvSpPr>
            <a:spLocks noGrp="1"/>
          </p:cNvSpPr>
          <p:nvPr>
            <p:ph idx="1"/>
          </p:nvPr>
        </p:nvSpPr>
        <p:spPr>
          <a:xfrm>
            <a:off x="838200" y="1451429"/>
            <a:ext cx="10515600" cy="4725534"/>
          </a:xfrm>
        </p:spPr>
        <p:txBody>
          <a:bodyPr>
            <a:normAutofit lnSpcReduction="10000"/>
          </a:bodyPr>
          <a:lstStyle/>
          <a:p>
            <a:pPr marL="0" indent="0">
              <a:buNone/>
            </a:pPr>
            <a:r>
              <a:rPr lang="fr-FR" dirty="0">
                <a:solidFill>
                  <a:srgbClr val="FF0000"/>
                </a:solidFill>
              </a:rPr>
              <a:t>La planification familiale : </a:t>
            </a:r>
            <a:endParaRPr lang="fr-FR" dirty="0" smtClean="0">
              <a:solidFill>
                <a:srgbClr val="FF0000"/>
              </a:solidFill>
            </a:endParaRPr>
          </a:p>
          <a:p>
            <a:pPr marL="514350" indent="-514350">
              <a:buFont typeface="+mj-lt"/>
              <a:buAutoNum type="arabicPeriod"/>
            </a:pPr>
            <a:r>
              <a:rPr lang="fr-FR" dirty="0" smtClean="0"/>
              <a:t>Permet  </a:t>
            </a:r>
            <a:r>
              <a:rPr lang="fr-FR" dirty="0"/>
              <a:t>aux femmes et aux couples de décider du nombre et de l’espacement de leurs enfants, ce qui constitue un droit humain fondamental. </a:t>
            </a:r>
            <a:endParaRPr lang="fr-FR" dirty="0" smtClean="0"/>
          </a:p>
          <a:p>
            <a:pPr marL="514350" indent="-514350">
              <a:buFont typeface="+mj-lt"/>
              <a:buAutoNum type="arabicPeriod"/>
            </a:pPr>
            <a:r>
              <a:rPr lang="fr-FR" dirty="0" smtClean="0"/>
              <a:t>Prévient les </a:t>
            </a:r>
            <a:r>
              <a:rPr lang="fr-FR" dirty="0"/>
              <a:t>grossesses non désirées, </a:t>
            </a:r>
            <a:r>
              <a:rPr lang="fr-FR" dirty="0" smtClean="0"/>
              <a:t>diminuant les mortalités </a:t>
            </a:r>
            <a:r>
              <a:rPr lang="fr-FR" dirty="0" err="1" smtClean="0"/>
              <a:t>materno</a:t>
            </a:r>
            <a:r>
              <a:rPr lang="fr-FR" dirty="0" smtClean="0"/>
              <a:t>-infantiles.  </a:t>
            </a:r>
          </a:p>
          <a:p>
            <a:pPr marL="514350" indent="-514350">
              <a:buFont typeface="+mj-lt"/>
              <a:buAutoNum type="arabicPeriod"/>
            </a:pPr>
            <a:r>
              <a:rPr lang="fr-FR" dirty="0" smtClean="0"/>
              <a:t>Contribue </a:t>
            </a:r>
            <a:r>
              <a:rPr lang="fr-FR" dirty="0"/>
              <a:t>à</a:t>
            </a:r>
            <a:r>
              <a:rPr lang="fr-FR" dirty="0" smtClean="0"/>
              <a:t> l’autonomisation des femmes: promeut </a:t>
            </a:r>
            <a:r>
              <a:rPr lang="fr-FR" dirty="0"/>
              <a:t>l’égalité hommes-femmes et améliore le statut de la femme au sein de la société </a:t>
            </a:r>
            <a:endParaRPr lang="fr-FR" dirty="0" smtClean="0"/>
          </a:p>
          <a:p>
            <a:pPr marL="514350" indent="-514350">
              <a:buFont typeface="+mj-lt"/>
              <a:buAutoNum type="arabicPeriod"/>
            </a:pPr>
            <a:r>
              <a:rPr lang="fr-FR" dirty="0" smtClean="0"/>
              <a:t>Contribue </a:t>
            </a:r>
            <a:r>
              <a:rPr lang="fr-FR" dirty="0"/>
              <a:t>à</a:t>
            </a:r>
            <a:r>
              <a:rPr lang="fr-FR" dirty="0" smtClean="0"/>
              <a:t> la réduction de la pauvreté.</a:t>
            </a:r>
          </a:p>
          <a:p>
            <a:pPr marL="514350" indent="-514350">
              <a:buFont typeface="+mj-lt"/>
              <a:buAutoNum type="arabicPeriod"/>
            </a:pPr>
            <a:r>
              <a:rPr lang="fr-FR" dirty="0" smtClean="0"/>
              <a:t>Permet la participation au </a:t>
            </a:r>
            <a:r>
              <a:rPr lang="fr-FR" dirty="0"/>
              <a:t>développement social et </a:t>
            </a:r>
            <a:r>
              <a:rPr lang="fr-FR" dirty="0" smtClean="0"/>
              <a:t>économique. </a:t>
            </a:r>
            <a:endParaRPr lang="fr-FR" dirty="0"/>
          </a:p>
        </p:txBody>
      </p:sp>
    </p:spTree>
    <p:extLst>
      <p:ext uri="{BB962C8B-B14F-4D97-AF65-F5344CB8AC3E}">
        <p14:creationId xmlns:p14="http://schemas.microsoft.com/office/powerpoint/2010/main" val="35638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64" y="2862448"/>
            <a:ext cx="9887207" cy="1054241"/>
          </a:xfrm>
          <a:ln>
            <a:solidFill>
              <a:schemeClr val="accent4"/>
            </a:solidFill>
          </a:ln>
        </p:spPr>
        <p:txBody>
          <a:bodyPr anchor="t">
            <a:normAutofit fontScale="90000"/>
          </a:bodyPr>
          <a:lstStyle/>
          <a:p>
            <a:pPr algn="ctr"/>
            <a:r>
              <a:rPr lang="fr-FR" sz="4000" b="1" dirty="0" smtClean="0">
                <a:ln>
                  <a:solidFill>
                    <a:schemeClr val="accent2"/>
                  </a:solidFill>
                </a:ln>
                <a:latin typeface="+mn-lt"/>
              </a:rPr>
              <a:t>La prise en charge des grossesses non-désirées proprement dite</a:t>
            </a:r>
            <a:endParaRPr lang="fr-FR" sz="4000" b="1" dirty="0">
              <a:ln>
                <a:solidFill>
                  <a:schemeClr val="accent2"/>
                </a:solidFill>
              </a:ln>
              <a:latin typeface="+mn-lt"/>
            </a:endParaRPr>
          </a:p>
        </p:txBody>
      </p:sp>
    </p:spTree>
    <p:extLst>
      <p:ext uri="{BB962C8B-B14F-4D97-AF65-F5344CB8AC3E}">
        <p14:creationId xmlns:p14="http://schemas.microsoft.com/office/powerpoint/2010/main" val="2620537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838200" y="365125"/>
            <a:ext cx="9365343" cy="672105"/>
          </a:xfrm>
          <a:ln>
            <a:solidFill>
              <a:schemeClr val="accent4"/>
            </a:solidFill>
          </a:ln>
        </p:spPr>
        <p:txBody>
          <a:bodyPr anchor="t">
            <a:normAutofit fontScale="90000"/>
          </a:bodyPr>
          <a:lstStyle/>
          <a:p>
            <a:r>
              <a:rPr lang="fr-FR" altLang="en-US" sz="4000" b="1" dirty="0" smtClean="0">
                <a:ln>
                  <a:solidFill>
                    <a:schemeClr val="accent2"/>
                  </a:solidFill>
                </a:ln>
                <a:latin typeface="+mn-lt"/>
              </a:rPr>
              <a:t>Les principes directeurs pour l’offre des services</a:t>
            </a:r>
          </a:p>
        </p:txBody>
      </p:sp>
      <p:sp>
        <p:nvSpPr>
          <p:cNvPr id="3" name="Content Placeholder 2"/>
          <p:cNvSpPr>
            <a:spLocks noGrp="1"/>
          </p:cNvSpPr>
          <p:nvPr>
            <p:ph idx="1"/>
          </p:nvPr>
        </p:nvSpPr>
        <p:spPr>
          <a:xfrm>
            <a:off x="838200" y="1525374"/>
            <a:ext cx="10515600" cy="4351338"/>
          </a:xfrm>
        </p:spPr>
        <p:txBody>
          <a:bodyPr>
            <a:normAutofit fontScale="92500" lnSpcReduction="20000"/>
          </a:bodyPr>
          <a:lstStyle/>
          <a:p>
            <a:pPr marL="0" indent="0">
              <a:buNone/>
            </a:pPr>
            <a:r>
              <a:rPr lang="en-US" sz="3300" b="1" dirty="0" smtClean="0"/>
              <a:t>Sur la base de: </a:t>
            </a:r>
          </a:p>
          <a:p>
            <a:r>
              <a:rPr lang="en-US" dirty="0" smtClean="0">
                <a:solidFill>
                  <a:srgbClr val="FF0000"/>
                </a:solidFill>
              </a:rPr>
              <a:t>La non-discrimination.</a:t>
            </a:r>
          </a:p>
          <a:p>
            <a:r>
              <a:rPr lang="fr-FR" dirty="0" smtClean="0"/>
              <a:t>La disponibilité d’information </a:t>
            </a:r>
            <a:r>
              <a:rPr lang="en-US" dirty="0" smtClean="0"/>
              <a:t>et des services. </a:t>
            </a:r>
          </a:p>
          <a:p>
            <a:r>
              <a:rPr lang="fr-FR" dirty="0" smtClean="0">
                <a:solidFill>
                  <a:srgbClr val="FF0000"/>
                </a:solidFill>
              </a:rPr>
              <a:t>Accès</a:t>
            </a:r>
            <a:r>
              <a:rPr lang="en-US" dirty="0" smtClean="0">
                <a:solidFill>
                  <a:srgbClr val="FF0000"/>
                </a:solidFill>
              </a:rPr>
              <a:t> </a:t>
            </a:r>
            <a:r>
              <a:rPr lang="fr-FR" dirty="0">
                <a:solidFill>
                  <a:srgbClr val="FF0000"/>
                </a:solidFill>
              </a:rPr>
              <a:t>à</a:t>
            </a:r>
            <a:r>
              <a:rPr lang="en-US" dirty="0" smtClean="0">
                <a:solidFill>
                  <a:srgbClr val="FF0000"/>
                </a:solidFill>
              </a:rPr>
              <a:t> </a:t>
            </a:r>
            <a:r>
              <a:rPr lang="fr-FR" dirty="0" smtClean="0">
                <a:solidFill>
                  <a:srgbClr val="FF0000"/>
                </a:solidFill>
              </a:rPr>
              <a:t>l’information et services.</a:t>
            </a:r>
          </a:p>
          <a:p>
            <a:r>
              <a:rPr lang="fr-FR" dirty="0" smtClean="0"/>
              <a:t>Information et services acceptables.</a:t>
            </a:r>
          </a:p>
          <a:p>
            <a:r>
              <a:rPr lang="fr-FR" dirty="0" smtClean="0"/>
              <a:t>Critères</a:t>
            </a:r>
            <a:r>
              <a:rPr lang="en-US" dirty="0" smtClean="0"/>
              <a:t> de </a:t>
            </a:r>
            <a:r>
              <a:rPr lang="fr-FR" dirty="0" smtClean="0"/>
              <a:t>recevabilité</a:t>
            </a:r>
            <a:r>
              <a:rPr lang="en-US" dirty="0"/>
              <a:t>.</a:t>
            </a:r>
            <a:endParaRPr lang="en-US" dirty="0" smtClean="0"/>
          </a:p>
          <a:p>
            <a:r>
              <a:rPr lang="fr-FR" dirty="0" smtClean="0">
                <a:solidFill>
                  <a:srgbClr val="FF0000"/>
                </a:solidFill>
              </a:rPr>
              <a:t>Qualité</a:t>
            </a:r>
            <a:r>
              <a:rPr lang="en-US" dirty="0" smtClean="0">
                <a:solidFill>
                  <a:srgbClr val="FF0000"/>
                </a:solidFill>
              </a:rPr>
              <a:t> des services et </a:t>
            </a:r>
            <a:r>
              <a:rPr lang="fr-FR" dirty="0" smtClean="0">
                <a:solidFill>
                  <a:srgbClr val="FF0000"/>
                </a:solidFill>
              </a:rPr>
              <a:t>soins</a:t>
            </a:r>
            <a:r>
              <a:rPr lang="en-US" dirty="0" smtClean="0">
                <a:solidFill>
                  <a:srgbClr val="FF0000"/>
                </a:solidFill>
              </a:rPr>
              <a:t>. </a:t>
            </a:r>
          </a:p>
          <a:p>
            <a:r>
              <a:rPr lang="en-US" dirty="0" smtClean="0"/>
              <a:t>La </a:t>
            </a:r>
            <a:r>
              <a:rPr lang="fr-FR" dirty="0" smtClean="0"/>
              <a:t>consentement</a:t>
            </a:r>
            <a:r>
              <a:rPr lang="en-US" dirty="0" smtClean="0"/>
              <a:t> </a:t>
            </a:r>
            <a:r>
              <a:rPr lang="fr-FR" dirty="0" smtClean="0"/>
              <a:t>éclairé.</a:t>
            </a:r>
            <a:endParaRPr lang="fr-FR" altLang="en-US" dirty="0" smtClean="0"/>
          </a:p>
          <a:p>
            <a:r>
              <a:rPr lang="fr-FR" dirty="0" smtClean="0">
                <a:solidFill>
                  <a:srgbClr val="FF0000"/>
                </a:solidFill>
              </a:rPr>
              <a:t>Respect pour l’intimité et la confidentialité.</a:t>
            </a:r>
          </a:p>
          <a:p>
            <a:r>
              <a:rPr lang="fr-FR" dirty="0" smtClean="0"/>
              <a:t>Redevabilité de la part de prestataire de service. </a:t>
            </a:r>
            <a:endParaRPr lang="en-US" dirty="0" smtClean="0"/>
          </a:p>
          <a:p>
            <a:endParaRPr lang="en-US" dirty="0"/>
          </a:p>
        </p:txBody>
      </p:sp>
    </p:spTree>
    <p:extLst>
      <p:ext uri="{BB962C8B-B14F-4D97-AF65-F5344CB8AC3E}">
        <p14:creationId xmlns:p14="http://schemas.microsoft.com/office/powerpoint/2010/main" val="31988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8117115" cy="617514"/>
          </a:xfrm>
          <a:ln>
            <a:solidFill>
              <a:schemeClr val="accent4"/>
            </a:solidFill>
          </a:ln>
        </p:spPr>
        <p:txBody>
          <a:bodyPr anchor="t">
            <a:noAutofit/>
          </a:bodyPr>
          <a:lstStyle/>
          <a:p>
            <a:r>
              <a:rPr lang="fr-FR" sz="3600" b="1" dirty="0" smtClean="0">
                <a:ln>
                  <a:solidFill>
                    <a:schemeClr val="accent2"/>
                  </a:solidFill>
                </a:ln>
                <a:latin typeface="+mn-lt"/>
              </a:rPr>
              <a:t>DMU objectif 5: Interventions-activités</a:t>
            </a:r>
            <a:endParaRPr lang="fr-FR" sz="3600" b="1" dirty="0">
              <a:ln>
                <a:solidFill>
                  <a:schemeClr val="accent2"/>
                </a:solidFill>
              </a:ln>
              <a:latin typeface="+mn-lt"/>
            </a:endParaRPr>
          </a:p>
        </p:txBody>
      </p:sp>
      <p:sp>
        <p:nvSpPr>
          <p:cNvPr id="3" name="Content Placeholder 2"/>
          <p:cNvSpPr>
            <a:spLocks noGrp="1"/>
          </p:cNvSpPr>
          <p:nvPr>
            <p:ph idx="1"/>
          </p:nvPr>
        </p:nvSpPr>
        <p:spPr>
          <a:xfrm>
            <a:off x="838200" y="1280160"/>
            <a:ext cx="10978662" cy="4896803"/>
          </a:xfrm>
        </p:spPr>
        <p:txBody>
          <a:bodyPr>
            <a:normAutofit/>
          </a:bodyPr>
          <a:lstStyle/>
          <a:p>
            <a:pPr marL="571500" indent="-571500">
              <a:buFont typeface="+mj-lt"/>
              <a:buAutoNum type="romanLcPeriod"/>
            </a:pPr>
            <a:r>
              <a:rPr lang="fr-FR" sz="2400" dirty="0" smtClean="0">
                <a:solidFill>
                  <a:srgbClr val="FF0000"/>
                </a:solidFill>
              </a:rPr>
              <a:t>Assurer la disponibilité </a:t>
            </a:r>
            <a:r>
              <a:rPr lang="fr-FR" sz="2400" dirty="0">
                <a:solidFill>
                  <a:srgbClr val="FF0000"/>
                </a:solidFill>
              </a:rPr>
              <a:t>du personnel formé et </a:t>
            </a:r>
            <a:r>
              <a:rPr lang="fr-FR" sz="2400" dirty="0" smtClean="0">
                <a:solidFill>
                  <a:srgbClr val="FF0000"/>
                </a:solidFill>
              </a:rPr>
              <a:t>d’un éventail de méthodes contraceptives </a:t>
            </a:r>
            <a:r>
              <a:rPr lang="fr-FR" sz="2400" dirty="0" smtClean="0"/>
              <a:t>à longue et courte durée d’action réversibles (y compris les préservatifs masculins et féminins et la contraception d’urgence) dans les établissements de soins de santé primaires pour répondre à la demande.</a:t>
            </a:r>
          </a:p>
          <a:p>
            <a:pPr marL="571500" indent="-571500">
              <a:buFont typeface="+mj-lt"/>
              <a:buAutoNum type="romanLcPeriod"/>
            </a:pPr>
            <a:r>
              <a:rPr lang="fr-FR" sz="2400" kern="0" dirty="0" smtClean="0">
                <a:solidFill>
                  <a:srgbClr val="FF0000"/>
                </a:solidFill>
                <a:ea typeface="Calibri" panose="020F0502020204030204" pitchFamily="34" charset="0"/>
                <a:cs typeface="Arial" panose="020B0604020202020204" pitchFamily="34" charset="0"/>
              </a:rPr>
              <a:t>Fournir des éléments y compris des supports d’information, d’éducation et de communication </a:t>
            </a:r>
            <a:r>
              <a:rPr lang="fr-FR" sz="2400" kern="0" dirty="0">
                <a:solidFill>
                  <a:srgbClr val="FF0000"/>
                </a:solidFill>
                <a:ea typeface="Calibri" panose="020F0502020204030204" pitchFamily="34" charset="0"/>
                <a:cs typeface="Arial" panose="020B0604020202020204" pitchFamily="34" charset="0"/>
              </a:rPr>
              <a:t>(IEC</a:t>
            </a:r>
            <a:r>
              <a:rPr lang="fr-FR" sz="2400" kern="0" dirty="0" smtClean="0">
                <a:solidFill>
                  <a:srgbClr val="FF0000"/>
                </a:solidFill>
                <a:ea typeface="Calibri" panose="020F0502020204030204" pitchFamily="34" charset="0"/>
                <a:cs typeface="Arial" panose="020B0604020202020204" pitchFamily="34" charset="0"/>
              </a:rPr>
              <a:t>), </a:t>
            </a:r>
            <a:r>
              <a:rPr lang="fr-FR" sz="2400" kern="0" dirty="0" smtClean="0">
                <a:ea typeface="Calibri" panose="020F0502020204030204" pitchFamily="34" charset="0"/>
                <a:cs typeface="Arial" panose="020B0604020202020204" pitchFamily="34" charset="0"/>
              </a:rPr>
              <a:t>et dès que possible, prodiguer des conseils sur la contraception qui mettent l’accent sur le choix informé, l’efficacité et privilégient </a:t>
            </a:r>
            <a:r>
              <a:rPr lang="fr-FR" sz="2400" kern="0" dirty="0">
                <a:ea typeface="Calibri" panose="020F0502020204030204" pitchFamily="34" charset="0"/>
                <a:cs typeface="Arial" panose="020B0604020202020204" pitchFamily="34" charset="0"/>
              </a:rPr>
              <a:t>l’intimité et la confidentialité.</a:t>
            </a:r>
          </a:p>
          <a:p>
            <a:pPr marL="571500" indent="-571500">
              <a:buFont typeface="+mj-lt"/>
              <a:buAutoNum type="romanLcPeriod"/>
            </a:pPr>
            <a:r>
              <a:rPr lang="fr-FR" altLang="en-US" sz="2400" kern="0" dirty="0" smtClean="0">
                <a:cs typeface="Times New Roman" panose="02020603050405020304" pitchFamily="18" charset="0"/>
              </a:rPr>
              <a:t>Veiller à ce que la communauté soit au courant de la disponibilité des contraceptifs </a:t>
            </a:r>
            <a:r>
              <a:rPr lang="fr-FR" altLang="en-US" sz="2400" kern="0" dirty="0">
                <a:cs typeface="Times New Roman" panose="02020603050405020304" pitchFamily="18" charset="0"/>
              </a:rPr>
              <a:t>pour les femmes, les adolescents et les </a:t>
            </a:r>
            <a:r>
              <a:rPr lang="fr-FR" altLang="en-US" sz="2400" kern="0" dirty="0" smtClean="0">
                <a:cs typeface="Times New Roman" panose="02020603050405020304" pitchFamily="18" charset="0"/>
              </a:rPr>
              <a:t>hommes</a:t>
            </a:r>
          </a:p>
          <a:p>
            <a:pPr marL="571500" indent="-571500">
              <a:buFont typeface="+mj-lt"/>
              <a:buAutoNum type="romanLcPeriod"/>
            </a:pPr>
            <a:r>
              <a:rPr lang="fr-FR" altLang="en-US" sz="2400" kern="0" dirty="0" smtClean="0">
                <a:solidFill>
                  <a:srgbClr val="FF0000"/>
                </a:solidFill>
                <a:cs typeface="Times New Roman" panose="02020603050405020304" pitchFamily="18" charset="0"/>
              </a:rPr>
              <a:t>Coordonner la planification et la </a:t>
            </a:r>
            <a:r>
              <a:rPr lang="fr-FR" altLang="en-US" sz="2400" kern="0" dirty="0">
                <a:solidFill>
                  <a:srgbClr val="FF0000"/>
                </a:solidFill>
                <a:cs typeface="Times New Roman" panose="02020603050405020304" pitchFamily="18" charset="0"/>
              </a:rPr>
              <a:t>mise en œuvre </a:t>
            </a:r>
            <a:r>
              <a:rPr lang="fr-FR" altLang="en-US" sz="2400" kern="0" dirty="0">
                <a:cs typeface="Times New Roman" panose="02020603050405020304" pitchFamily="18" charset="0"/>
              </a:rPr>
              <a:t>des activités de l’objectif 5 du </a:t>
            </a:r>
            <a:r>
              <a:rPr lang="fr-FR" altLang="en-US" sz="2400" kern="0" dirty="0" smtClean="0">
                <a:cs typeface="Times New Roman" panose="02020603050405020304" pitchFamily="18" charset="0"/>
              </a:rPr>
              <a:t>DMU-SSR. </a:t>
            </a:r>
            <a:endParaRPr lang="fr-FR" altLang="en-US" sz="2400" kern="0" dirty="0">
              <a:cs typeface="Times New Roman" panose="02020603050405020304" pitchFamily="18" charset="0"/>
            </a:endParaRPr>
          </a:p>
        </p:txBody>
      </p:sp>
    </p:spTree>
    <p:extLst>
      <p:ext uri="{BB962C8B-B14F-4D97-AF65-F5344CB8AC3E}">
        <p14:creationId xmlns:p14="http://schemas.microsoft.com/office/powerpoint/2010/main" val="2642791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5943"/>
            <a:ext cx="9699171" cy="1442228"/>
          </a:xfrm>
          <a:ln>
            <a:solidFill>
              <a:schemeClr val="accent4"/>
            </a:solidFill>
          </a:ln>
        </p:spPr>
        <p:txBody>
          <a:bodyPr anchor="t">
            <a:normAutofit fontScale="90000"/>
          </a:bodyPr>
          <a:lstStyle/>
          <a:p>
            <a:pPr lvl="0" algn="ctr">
              <a:spcBef>
                <a:spcPts val="1000"/>
              </a:spcBef>
            </a:pPr>
            <a:r>
              <a:rPr lang="fr-FR" sz="2700" b="1" dirty="0" smtClean="0">
                <a:ln>
                  <a:solidFill>
                    <a:schemeClr val="accent2"/>
                  </a:solidFill>
                </a:ln>
                <a:latin typeface="+mn-lt"/>
              </a:rPr>
              <a:t>DMU 5 – Intervention 1</a:t>
            </a:r>
            <a:r>
              <a:rPr lang="fr-FR" sz="4000" b="1" dirty="0" smtClean="0">
                <a:ln>
                  <a:solidFill>
                    <a:schemeClr val="accent2"/>
                  </a:solidFill>
                </a:ln>
                <a:latin typeface="+mn-lt"/>
              </a:rPr>
              <a:t/>
            </a:r>
            <a:br>
              <a:rPr lang="fr-FR" sz="4000" b="1" dirty="0" smtClean="0">
                <a:ln>
                  <a:solidFill>
                    <a:schemeClr val="accent2"/>
                  </a:solidFill>
                </a:ln>
                <a:latin typeface="+mn-lt"/>
              </a:rPr>
            </a:br>
            <a:r>
              <a:rPr lang="fr-FR" sz="2700" b="1" dirty="0">
                <a:ln>
                  <a:solidFill>
                    <a:schemeClr val="accent2"/>
                  </a:solidFill>
                </a:ln>
                <a:solidFill>
                  <a:prstClr val="black"/>
                </a:solidFill>
                <a:latin typeface="Calibri" panose="020F0502020204030204"/>
                <a:ea typeface="+mn-ea"/>
                <a:cs typeface="+mn-cs"/>
              </a:rPr>
              <a:t>Assurer la disponibilité du personnel formé et d’un éventail de méthodes contraceptives dans les établissements de soins de santé primaires pour répondre à la demande.</a:t>
            </a:r>
            <a:r>
              <a:rPr lang="fr-FR" sz="2700" b="1" dirty="0">
                <a:solidFill>
                  <a:prstClr val="black"/>
                </a:solidFill>
                <a:latin typeface="Calibri" panose="020F0502020204030204"/>
                <a:ea typeface="+mn-ea"/>
                <a:cs typeface="+mn-cs"/>
              </a:rPr>
              <a:t/>
            </a:r>
            <a:br>
              <a:rPr lang="fr-FR" sz="2700" b="1" dirty="0">
                <a:solidFill>
                  <a:prstClr val="black"/>
                </a:solidFill>
                <a:latin typeface="Calibri" panose="020F0502020204030204"/>
                <a:ea typeface="+mn-ea"/>
                <a:cs typeface="+mn-cs"/>
              </a:rPr>
            </a:br>
            <a:endParaRPr lang="fr-FR" sz="4000" b="1" dirty="0">
              <a:ln>
                <a:solidFill>
                  <a:schemeClr val="accent2"/>
                </a:solidFill>
              </a:ln>
              <a:latin typeface="+mn-lt"/>
            </a:endParaRPr>
          </a:p>
        </p:txBody>
      </p:sp>
      <p:sp>
        <p:nvSpPr>
          <p:cNvPr id="3" name="Content Placeholder 2"/>
          <p:cNvSpPr>
            <a:spLocks noGrp="1"/>
          </p:cNvSpPr>
          <p:nvPr>
            <p:ph idx="1"/>
          </p:nvPr>
        </p:nvSpPr>
        <p:spPr>
          <a:xfrm>
            <a:off x="838199" y="1857829"/>
            <a:ext cx="10908323" cy="4319134"/>
          </a:xfrm>
        </p:spPr>
        <p:txBody>
          <a:bodyPr>
            <a:normAutofit fontScale="92500" lnSpcReduction="20000"/>
          </a:bodyPr>
          <a:lstStyle/>
          <a:p>
            <a:pPr lvl="0">
              <a:buFont typeface="Wingdings" panose="05000000000000000000" pitchFamily="2" charset="2"/>
              <a:buChar char="ü"/>
            </a:pPr>
            <a:r>
              <a:rPr lang="fr-FR" sz="2700" dirty="0" smtClean="0">
                <a:solidFill>
                  <a:srgbClr val="FF0000"/>
                </a:solidFill>
              </a:rPr>
              <a:t>Les produits contraceptifs </a:t>
            </a:r>
            <a:r>
              <a:rPr lang="fr-FR" sz="2700" dirty="0" smtClean="0">
                <a:solidFill>
                  <a:prstClr val="black"/>
                </a:solidFill>
              </a:rPr>
              <a:t>son disponibles en quantité suffisante;</a:t>
            </a:r>
          </a:p>
          <a:p>
            <a:pPr lvl="0">
              <a:buFont typeface="Wingdings" panose="05000000000000000000" pitchFamily="2" charset="2"/>
              <a:buChar char="ü"/>
            </a:pPr>
            <a:r>
              <a:rPr lang="fr-FR" sz="2700" dirty="0" smtClean="0">
                <a:solidFill>
                  <a:prstClr val="black"/>
                </a:solidFill>
              </a:rPr>
              <a:t>Les </a:t>
            </a:r>
            <a:r>
              <a:rPr lang="fr-FR" sz="2700" dirty="0" smtClean="0">
                <a:solidFill>
                  <a:srgbClr val="FF0000"/>
                </a:solidFill>
              </a:rPr>
              <a:t>prestataires de service sont formés et compétents. </a:t>
            </a:r>
          </a:p>
          <a:p>
            <a:pPr lvl="0">
              <a:buFont typeface="Wingdings" panose="05000000000000000000" pitchFamily="2" charset="2"/>
              <a:buChar char="ü"/>
            </a:pPr>
            <a:r>
              <a:rPr lang="fr-FR" sz="2700" dirty="0" smtClean="0">
                <a:solidFill>
                  <a:prstClr val="black"/>
                </a:solidFill>
              </a:rPr>
              <a:t>Fournir toutes les formes de contraception </a:t>
            </a:r>
            <a:r>
              <a:rPr lang="fr-FR" sz="2700" dirty="0" smtClean="0">
                <a:solidFill>
                  <a:srgbClr val="FF0000"/>
                </a:solidFill>
              </a:rPr>
              <a:t>de </a:t>
            </a:r>
            <a:r>
              <a:rPr lang="fr-FR" sz="2700" dirty="0">
                <a:solidFill>
                  <a:srgbClr val="FF0000"/>
                </a:solidFill>
              </a:rPr>
              <a:t>manière </a:t>
            </a:r>
            <a:r>
              <a:rPr lang="fr-FR" sz="2700" dirty="0" smtClean="0">
                <a:solidFill>
                  <a:srgbClr val="FF0000"/>
                </a:solidFill>
              </a:rPr>
              <a:t>confidentielle, </a:t>
            </a:r>
            <a:r>
              <a:rPr lang="fr-FR" sz="2700" dirty="0">
                <a:solidFill>
                  <a:srgbClr val="FF0000"/>
                </a:solidFill>
              </a:rPr>
              <a:t>sans solliciter le consentement d’un partenaire ou </a:t>
            </a:r>
            <a:r>
              <a:rPr lang="fr-FR" sz="2700" dirty="0" smtClean="0">
                <a:solidFill>
                  <a:srgbClr val="FF0000"/>
                </a:solidFill>
              </a:rPr>
              <a:t>parent (attention aux tradition/ culture néfaste </a:t>
            </a:r>
            <a:r>
              <a:rPr lang="fr-FR" sz="2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à</a:t>
            </a:r>
            <a:r>
              <a:rPr lang="fr-FR" sz="2700" dirty="0" smtClean="0">
                <a:solidFill>
                  <a:srgbClr val="FF0000"/>
                </a:solidFill>
              </a:rPr>
              <a:t> la prestation des services) </a:t>
            </a:r>
          </a:p>
          <a:p>
            <a:pPr lvl="0">
              <a:buFont typeface="Wingdings" panose="05000000000000000000" pitchFamily="2" charset="2"/>
              <a:buChar char="ü"/>
            </a:pPr>
            <a:r>
              <a:rPr lang="fr-FR" sz="2700" dirty="0" smtClean="0">
                <a:solidFill>
                  <a:prstClr val="black"/>
                </a:solidFill>
              </a:rPr>
              <a:t>Rendre disponible</a:t>
            </a:r>
            <a:r>
              <a:rPr lang="fr-FR" sz="2700" dirty="0" smtClean="0">
                <a:solidFill>
                  <a:srgbClr val="FF0000"/>
                </a:solidFill>
              </a:rPr>
              <a:t>, les préservatifs (masculin et féminin) au niveau des formations sanitaires et structures communautaires</a:t>
            </a:r>
            <a:r>
              <a:rPr lang="fr-FR" sz="2700" dirty="0" smtClean="0">
                <a:solidFill>
                  <a:prstClr val="black"/>
                </a:solidFill>
              </a:rPr>
              <a:t>. </a:t>
            </a:r>
          </a:p>
          <a:p>
            <a:pPr lvl="0">
              <a:buFont typeface="Wingdings" panose="05000000000000000000" pitchFamily="2" charset="2"/>
              <a:buChar char="ü"/>
            </a:pPr>
            <a:r>
              <a:rPr lang="fr-FR" sz="2700" dirty="0" smtClean="0">
                <a:solidFill>
                  <a:prstClr val="black"/>
                </a:solidFill>
              </a:rPr>
              <a:t>Approvisionner </a:t>
            </a:r>
            <a:r>
              <a:rPr lang="fr-FR" sz="2700" u="sng" dirty="0" smtClean="0">
                <a:solidFill>
                  <a:prstClr val="black"/>
                </a:solidFill>
              </a:rPr>
              <a:t>les femmes et adolescentes </a:t>
            </a:r>
            <a:r>
              <a:rPr lang="fr-FR" sz="2700" dirty="0" smtClean="0">
                <a:solidFill>
                  <a:prstClr val="black"/>
                </a:solidFill>
              </a:rPr>
              <a:t>en </a:t>
            </a:r>
            <a:r>
              <a:rPr lang="fr-FR" sz="2700" dirty="0" smtClean="0">
                <a:solidFill>
                  <a:srgbClr val="FF0000"/>
                </a:solidFill>
              </a:rPr>
              <a:t>contraception d’urgence sans discrimination</a:t>
            </a:r>
            <a:r>
              <a:rPr lang="fr-FR" sz="2700" dirty="0" smtClean="0">
                <a:solidFill>
                  <a:prstClr val="black"/>
                </a:solidFill>
              </a:rPr>
              <a:t>. </a:t>
            </a:r>
          </a:p>
          <a:p>
            <a:pPr lvl="0">
              <a:buFont typeface="Wingdings" panose="05000000000000000000" pitchFamily="2" charset="2"/>
              <a:buChar char="ü"/>
            </a:pPr>
            <a:r>
              <a:rPr lang="fr-FR" sz="2700" dirty="0" smtClean="0">
                <a:solidFill>
                  <a:prstClr val="black"/>
                </a:solidFill>
              </a:rPr>
              <a:t>Prodiguer l’information sur les méthodes offrant une double protection.</a:t>
            </a:r>
          </a:p>
          <a:p>
            <a:pPr lvl="0">
              <a:buFont typeface="Wingdings" panose="05000000000000000000" pitchFamily="2" charset="2"/>
              <a:buChar char="ü"/>
            </a:pPr>
            <a:r>
              <a:rPr lang="fr-FR" sz="2700" dirty="0" smtClean="0">
                <a:solidFill>
                  <a:prstClr val="black"/>
                </a:solidFill>
              </a:rPr>
              <a:t>Planifier de diversifier les méthodes contraceptives, après la phase aigue de la crise ou </a:t>
            </a:r>
            <a:r>
              <a:rPr lang="fr-FR" sz="2700" dirty="0" smtClean="0">
                <a:solidFill>
                  <a:srgbClr val="FF0000"/>
                </a:solidFill>
              </a:rPr>
              <a:t>quand la situation de stabilise. </a:t>
            </a:r>
            <a:endParaRPr lang="fr-FR" sz="2700" dirty="0">
              <a:solidFill>
                <a:srgbClr val="FF0000"/>
              </a:solidFill>
            </a:endParaRPr>
          </a:p>
          <a:p>
            <a:endParaRPr lang="fr-FR" dirty="0"/>
          </a:p>
        </p:txBody>
      </p:sp>
    </p:spTree>
    <p:extLst>
      <p:ext uri="{BB962C8B-B14F-4D97-AF65-F5344CB8AC3E}">
        <p14:creationId xmlns:p14="http://schemas.microsoft.com/office/powerpoint/2010/main" val="2601333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04164" cy="951057"/>
          </a:xfrm>
          <a:ln>
            <a:solidFill>
              <a:schemeClr val="accent4"/>
            </a:solidFill>
          </a:ln>
        </p:spPr>
        <p:txBody>
          <a:bodyPr anchor="t"/>
          <a:lstStyle/>
          <a:p>
            <a:r>
              <a:rPr lang="fr-FR" b="1" dirty="0" smtClean="0">
                <a:ln>
                  <a:solidFill>
                    <a:schemeClr val="accent2"/>
                  </a:solidFill>
                </a:ln>
                <a:latin typeface="+mn-lt"/>
              </a:rPr>
              <a:t>La qualité des soins </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lnSpcReduction="10000"/>
          </a:bodyPr>
          <a:lstStyle/>
          <a:p>
            <a:r>
              <a:rPr lang="fr-FR" dirty="0" smtClean="0"/>
              <a:t>Garantir </a:t>
            </a:r>
            <a:r>
              <a:rPr lang="fr-FR" dirty="0" smtClean="0">
                <a:solidFill>
                  <a:srgbClr val="FF0000"/>
                </a:solidFill>
              </a:rPr>
              <a:t>la confidentialité;</a:t>
            </a:r>
          </a:p>
          <a:p>
            <a:r>
              <a:rPr lang="fr-FR" dirty="0" smtClean="0"/>
              <a:t>Assurer l’intimité;</a:t>
            </a:r>
          </a:p>
          <a:p>
            <a:r>
              <a:rPr lang="fr-FR" dirty="0" smtClean="0"/>
              <a:t>Décision volontaire de la cliente; </a:t>
            </a:r>
          </a:p>
          <a:p>
            <a:r>
              <a:rPr lang="fr-FR" dirty="0" smtClean="0">
                <a:solidFill>
                  <a:srgbClr val="FF0000"/>
                </a:solidFill>
              </a:rPr>
              <a:t>Choix informé;</a:t>
            </a:r>
          </a:p>
          <a:p>
            <a:r>
              <a:rPr lang="fr-FR" dirty="0" smtClean="0"/>
              <a:t>Consentement éclairé; </a:t>
            </a:r>
          </a:p>
          <a:p>
            <a:r>
              <a:rPr lang="fr-FR" dirty="0" smtClean="0">
                <a:solidFill>
                  <a:srgbClr val="FF0000"/>
                </a:solidFill>
              </a:rPr>
              <a:t>L’éligibilité, efficacité, la gestion des effets indésirables de la méthode;</a:t>
            </a:r>
          </a:p>
          <a:p>
            <a:r>
              <a:rPr lang="fr-FR" dirty="0" smtClean="0"/>
              <a:t>Le suivi des clientes;</a:t>
            </a:r>
          </a:p>
          <a:p>
            <a:r>
              <a:rPr lang="fr-FR" dirty="0" smtClean="0">
                <a:solidFill>
                  <a:srgbClr val="FF0000"/>
                </a:solidFill>
              </a:rPr>
              <a:t>Le retour </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solidFill>
                  <a:srgbClr val="FF0000"/>
                </a:solidFill>
              </a:rPr>
              <a:t> la fécondité – méthode réversible. </a:t>
            </a:r>
          </a:p>
          <a:p>
            <a:pPr marL="0" indent="0">
              <a:buNone/>
            </a:pPr>
            <a:r>
              <a:rPr lang="fr-FR" dirty="0" smtClean="0"/>
              <a:t> </a:t>
            </a:r>
            <a:endParaRPr lang="fr-FR" dirty="0"/>
          </a:p>
        </p:txBody>
      </p:sp>
    </p:spTree>
    <p:extLst>
      <p:ext uri="{BB962C8B-B14F-4D97-AF65-F5344CB8AC3E}">
        <p14:creationId xmlns:p14="http://schemas.microsoft.com/office/powerpoint/2010/main" val="1845858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70366" cy="647749"/>
          </a:xfrm>
          <a:noFill/>
          <a:ln>
            <a:solidFill>
              <a:schemeClr val="accent4"/>
            </a:solidFill>
          </a:ln>
        </p:spPr>
        <p:txBody>
          <a:bodyPr anchor="t">
            <a:normAutofit fontScale="90000"/>
          </a:bodyPr>
          <a:lstStyle/>
          <a:p>
            <a:r>
              <a:rPr lang="fr-FR" b="1" dirty="0" smtClean="0">
                <a:ln>
                  <a:solidFill>
                    <a:schemeClr val="accent2"/>
                  </a:solidFill>
                </a:ln>
                <a:latin typeface="+mn-lt"/>
              </a:rPr>
              <a:t>Planification </a:t>
            </a:r>
            <a:r>
              <a:rPr lang="fr-FR" altLang="en-US" b="1" dirty="0">
                <a:ln>
                  <a:solidFill>
                    <a:schemeClr val="accent2"/>
                  </a:solidFill>
                </a:ln>
                <a:solidFill>
                  <a:prstClr val="black"/>
                </a:solidFill>
                <a:latin typeface="+mn-lt"/>
                <a:ea typeface="+mn-ea"/>
                <a:cs typeface="+mn-cs"/>
              </a:rPr>
              <a:t>à</a:t>
            </a:r>
            <a:r>
              <a:rPr lang="fr-FR" b="1" dirty="0" smtClean="0">
                <a:ln>
                  <a:solidFill>
                    <a:schemeClr val="accent2"/>
                  </a:solidFill>
                </a:ln>
                <a:latin typeface="+mn-lt"/>
              </a:rPr>
              <a:t> long terme – SSR complet</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r>
              <a:rPr lang="fr-FR" dirty="0" smtClean="0"/>
              <a:t>Elargir le choix de méthodes contraceptives disponibles;</a:t>
            </a:r>
          </a:p>
          <a:p>
            <a:r>
              <a:rPr lang="fr-FR" dirty="0" smtClean="0"/>
              <a:t>Former et recycler les prestataires de services sur les différentes méthodes.  </a:t>
            </a:r>
            <a:endParaRPr lang="fr-FR" dirty="0"/>
          </a:p>
        </p:txBody>
      </p:sp>
    </p:spTree>
    <p:extLst>
      <p:ext uri="{BB962C8B-B14F-4D97-AF65-F5344CB8AC3E}">
        <p14:creationId xmlns:p14="http://schemas.microsoft.com/office/powerpoint/2010/main" val="1576955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84657" cy="1129845"/>
          </a:xfrm>
          <a:ln>
            <a:solidFill>
              <a:schemeClr val="accent4"/>
            </a:solidFill>
          </a:ln>
        </p:spPr>
        <p:txBody>
          <a:bodyPr anchor="t">
            <a:noAutofit/>
          </a:bodyPr>
          <a:lstStyle/>
          <a:p>
            <a:pPr lvl="0" algn="ctr">
              <a:spcBef>
                <a:spcPts val="1000"/>
              </a:spcBef>
            </a:pPr>
            <a:r>
              <a:rPr lang="fr-FR" sz="2400" b="1" dirty="0" smtClean="0">
                <a:ln>
                  <a:solidFill>
                    <a:schemeClr val="accent2"/>
                  </a:solidFill>
                </a:ln>
                <a:latin typeface="+mn-lt"/>
              </a:rPr>
              <a:t>DMU 5 - Intervention 2 </a:t>
            </a:r>
            <a:br>
              <a:rPr lang="fr-FR" sz="2400" b="1" dirty="0" smtClean="0">
                <a:ln>
                  <a:solidFill>
                    <a:schemeClr val="accent2"/>
                  </a:solidFill>
                </a:ln>
                <a:latin typeface="+mn-lt"/>
              </a:rPr>
            </a:br>
            <a:r>
              <a:rPr lang="fr-FR" sz="2200" b="1" dirty="0">
                <a:ln>
                  <a:solidFill>
                    <a:schemeClr val="accent2"/>
                  </a:solidFill>
                </a:ln>
                <a:solidFill>
                  <a:prstClr val="black"/>
                </a:solidFill>
                <a:latin typeface="+mn-lt"/>
                <a:ea typeface="+mn-ea"/>
                <a:cs typeface="+mn-cs"/>
              </a:rPr>
              <a:t>Fournir des informations, notamment les supports d’information, d’éducation et de communication (IEC) et les conseils en matière de contraception. </a:t>
            </a:r>
            <a:r>
              <a:rPr lang="fr-FR" sz="2400" b="1" dirty="0">
                <a:ln>
                  <a:solidFill>
                    <a:schemeClr val="accent2"/>
                  </a:solidFill>
                </a:ln>
                <a:solidFill>
                  <a:prstClr val="black"/>
                </a:solidFill>
                <a:latin typeface="+mn-lt"/>
                <a:ea typeface="+mn-ea"/>
                <a:cs typeface="+mn-cs"/>
              </a:rPr>
              <a:t/>
            </a:r>
            <a:br>
              <a:rPr lang="fr-FR" sz="2400" b="1" dirty="0">
                <a:ln>
                  <a:solidFill>
                    <a:schemeClr val="accent2"/>
                  </a:solidFill>
                </a:ln>
                <a:solidFill>
                  <a:prstClr val="black"/>
                </a:solidFill>
                <a:latin typeface="+mn-lt"/>
                <a:ea typeface="+mn-ea"/>
                <a:cs typeface="+mn-cs"/>
              </a:rPr>
            </a:br>
            <a:r>
              <a:rPr lang="fr-FR" sz="2400" b="1" dirty="0" smtClean="0">
                <a:ln>
                  <a:solidFill>
                    <a:schemeClr val="accent2"/>
                  </a:solidFill>
                </a:ln>
                <a:latin typeface="+mn-lt"/>
              </a:rPr>
              <a:t/>
            </a:r>
            <a:br>
              <a:rPr lang="fr-FR" sz="2400" b="1" dirty="0" smtClean="0">
                <a:ln>
                  <a:solidFill>
                    <a:schemeClr val="accent2"/>
                  </a:solidFill>
                </a:ln>
                <a:latin typeface="+mn-lt"/>
              </a:rPr>
            </a:br>
            <a:r>
              <a:rPr lang="fr-FR" sz="2400" b="1" dirty="0" smtClean="0">
                <a:ln>
                  <a:solidFill>
                    <a:schemeClr val="accent2"/>
                  </a:solidFill>
                </a:ln>
                <a:latin typeface="+mn-lt"/>
              </a:rPr>
              <a:t> </a:t>
            </a:r>
            <a:br>
              <a:rPr lang="fr-FR" sz="2400" b="1" dirty="0" smtClean="0">
                <a:ln>
                  <a:solidFill>
                    <a:schemeClr val="accent2"/>
                  </a:solidFill>
                </a:ln>
                <a:latin typeface="+mn-lt"/>
              </a:rPr>
            </a:br>
            <a:r>
              <a:rPr lang="fr-FR" sz="2400" b="1" dirty="0">
                <a:ln>
                  <a:solidFill>
                    <a:schemeClr val="accent2"/>
                  </a:solidFill>
                </a:ln>
                <a:solidFill>
                  <a:prstClr val="black"/>
                </a:solidFill>
                <a:latin typeface="+mn-lt"/>
                <a:ea typeface="+mn-ea"/>
                <a:cs typeface="+mn-cs"/>
              </a:rPr>
              <a:t/>
            </a:r>
            <a:br>
              <a:rPr lang="fr-FR" sz="2400" b="1" dirty="0">
                <a:ln>
                  <a:solidFill>
                    <a:schemeClr val="accent2"/>
                  </a:solidFill>
                </a:ln>
                <a:solidFill>
                  <a:prstClr val="black"/>
                </a:solidFill>
                <a:latin typeface="+mn-lt"/>
                <a:ea typeface="+mn-ea"/>
                <a:cs typeface="+mn-cs"/>
              </a:rPr>
            </a:br>
            <a:r>
              <a:rPr lang="fr-FR" sz="2400" b="1" dirty="0" smtClean="0">
                <a:ln>
                  <a:solidFill>
                    <a:schemeClr val="accent2"/>
                  </a:solidFill>
                </a:ln>
                <a:latin typeface="+mn-lt"/>
              </a:rPr>
              <a:t/>
            </a:r>
            <a:br>
              <a:rPr lang="fr-FR" sz="2400" b="1" dirty="0" smtClean="0">
                <a:ln>
                  <a:solidFill>
                    <a:schemeClr val="accent2"/>
                  </a:solidFill>
                </a:ln>
                <a:latin typeface="+mn-lt"/>
              </a:rPr>
            </a:br>
            <a:endParaRPr lang="fr-FR" sz="2400" b="1" dirty="0">
              <a:ln>
                <a:solidFill>
                  <a:schemeClr val="accent2"/>
                </a:solidFill>
              </a:ln>
              <a:latin typeface="+mn-lt"/>
            </a:endParaRPr>
          </a:p>
        </p:txBody>
      </p:sp>
      <p:sp>
        <p:nvSpPr>
          <p:cNvPr id="3" name="Content Placeholder 2"/>
          <p:cNvSpPr>
            <a:spLocks noGrp="1"/>
          </p:cNvSpPr>
          <p:nvPr>
            <p:ph idx="1"/>
          </p:nvPr>
        </p:nvSpPr>
        <p:spPr>
          <a:xfrm>
            <a:off x="838200" y="1669143"/>
            <a:ext cx="11119338" cy="4507820"/>
          </a:xfrm>
          <a:ln>
            <a:solidFill>
              <a:srgbClr val="00B050"/>
            </a:solidFill>
          </a:ln>
        </p:spPr>
        <p:txBody>
          <a:bodyPr>
            <a:normAutofit fontScale="92500" lnSpcReduction="10000"/>
          </a:bodyPr>
          <a:lstStyle/>
          <a:p>
            <a:pPr marL="0" indent="0">
              <a:buNone/>
            </a:pPr>
            <a:r>
              <a:rPr lang="fr-FR" dirty="0" smtClean="0"/>
              <a:t>Les  prestataires des services doivent garantir la qualité des soins. 	</a:t>
            </a:r>
          </a:p>
          <a:p>
            <a:pPr marL="514350" lvl="0" indent="-514350">
              <a:buFont typeface="+mj-lt"/>
              <a:buAutoNum type="alphaLcPeriod"/>
            </a:pPr>
            <a:r>
              <a:rPr lang="fr-FR" altLang="en-US" dirty="0" smtClean="0"/>
              <a:t>Harmoniser et mettre à jour les documents IEC existants;</a:t>
            </a:r>
          </a:p>
          <a:p>
            <a:pPr marL="514350" lvl="0" indent="-514350">
              <a:buFont typeface="+mj-lt"/>
              <a:buAutoNum type="alphaLcPeriod"/>
            </a:pPr>
            <a:r>
              <a:rPr lang="fr-FR" altLang="en-US" dirty="0" smtClean="0"/>
              <a:t>Mettre l’accent sur:</a:t>
            </a:r>
          </a:p>
          <a:p>
            <a:pPr lvl="1"/>
            <a:r>
              <a:rPr lang="fr-FR" altLang="en-US" sz="2600" dirty="0" smtClean="0"/>
              <a:t> la qualité de services et </a:t>
            </a:r>
            <a:r>
              <a:rPr lang="fr-FR" altLang="en-US" sz="2600" dirty="0" smtClean="0">
                <a:solidFill>
                  <a:srgbClr val="FF0000"/>
                </a:solidFill>
              </a:rPr>
              <a:t>la confidentialité </a:t>
            </a:r>
            <a:r>
              <a:rPr lang="fr-FR" altLang="en-US" sz="2600" dirty="0" smtClean="0"/>
              <a:t>autour de la cliente </a:t>
            </a:r>
          </a:p>
          <a:p>
            <a:pPr lvl="1"/>
            <a:r>
              <a:rPr lang="fr-FR" altLang="en-US" sz="2600" dirty="0" smtClean="0"/>
              <a:t>Les </a:t>
            </a:r>
            <a:r>
              <a:rPr lang="fr-FR" altLang="en-US" sz="2600" dirty="0" smtClean="0">
                <a:solidFill>
                  <a:srgbClr val="FF0000"/>
                </a:solidFill>
              </a:rPr>
              <a:t>conseils</a:t>
            </a:r>
            <a:r>
              <a:rPr lang="fr-FR" altLang="en-US" sz="2600" dirty="0" smtClean="0"/>
              <a:t> et des soins efficaces et de qualité</a:t>
            </a:r>
          </a:p>
          <a:p>
            <a:pPr lvl="1"/>
            <a:r>
              <a:rPr lang="fr-FR" altLang="en-US" sz="2600" dirty="0" smtClean="0"/>
              <a:t>La </a:t>
            </a:r>
            <a:r>
              <a:rPr lang="fr-FR" altLang="en-US" sz="2600" dirty="0" smtClean="0">
                <a:solidFill>
                  <a:srgbClr val="FF0000"/>
                </a:solidFill>
              </a:rPr>
              <a:t>choix de méthode </a:t>
            </a:r>
            <a:r>
              <a:rPr lang="fr-FR" altLang="en-US" sz="2600" dirty="0" smtClean="0"/>
              <a:t>qui convient a la personne</a:t>
            </a:r>
          </a:p>
          <a:p>
            <a:pPr lvl="1"/>
            <a:r>
              <a:rPr lang="fr-FR" altLang="en-US" sz="2600" dirty="0" smtClean="0"/>
              <a:t>Le </a:t>
            </a:r>
            <a:r>
              <a:rPr lang="fr-FR" altLang="en-US" sz="2600" dirty="0" smtClean="0">
                <a:solidFill>
                  <a:srgbClr val="FF0000"/>
                </a:solidFill>
              </a:rPr>
              <a:t>consentement éclairé</a:t>
            </a:r>
          </a:p>
          <a:p>
            <a:pPr lvl="1"/>
            <a:r>
              <a:rPr lang="fr-FR" altLang="en-US" sz="2600" dirty="0" smtClean="0"/>
              <a:t>La demande </a:t>
            </a:r>
            <a:r>
              <a:rPr lang="fr-FR" altLang="en-US" sz="2600" dirty="0" smtClean="0">
                <a:solidFill>
                  <a:srgbClr val="FF0000"/>
                </a:solidFill>
              </a:rPr>
              <a:t>volontaire de méthode </a:t>
            </a:r>
            <a:r>
              <a:rPr lang="fr-FR" altLang="en-US" sz="2600" dirty="0" smtClean="0"/>
              <a:t>de contraceptive</a:t>
            </a:r>
          </a:p>
          <a:p>
            <a:pPr lvl="1"/>
            <a:r>
              <a:rPr lang="en-US" altLang="en-US" sz="2600" dirty="0" smtClean="0"/>
              <a:t>Les </a:t>
            </a:r>
            <a:r>
              <a:rPr lang="fr-FR" altLang="en-US" sz="2600" dirty="0" smtClean="0"/>
              <a:t>critères</a:t>
            </a:r>
            <a:r>
              <a:rPr lang="en-US" altLang="en-US" sz="2600" dirty="0" smtClean="0"/>
              <a:t> de </a:t>
            </a:r>
            <a:r>
              <a:rPr lang="fr-FR" altLang="en-US" sz="2600" dirty="0" smtClean="0">
                <a:solidFill>
                  <a:srgbClr val="FF0000"/>
                </a:solidFill>
              </a:rPr>
              <a:t>recevabilité</a:t>
            </a:r>
            <a:r>
              <a:rPr lang="en-US" altLang="en-US" sz="2600" dirty="0" smtClean="0">
                <a:solidFill>
                  <a:srgbClr val="FF0000"/>
                </a:solidFill>
              </a:rPr>
              <a:t> </a:t>
            </a:r>
            <a:r>
              <a:rPr lang="fr-FR" altLang="en-US" sz="2600" dirty="0" smtClean="0">
                <a:solidFill>
                  <a:srgbClr val="FF0000"/>
                </a:solidFill>
              </a:rPr>
              <a:t>médicale (effets secondaires </a:t>
            </a:r>
            <a:r>
              <a:rPr lang="fr-FR" altLang="en-US" sz="2600" dirty="0" err="1" smtClean="0">
                <a:solidFill>
                  <a:srgbClr val="FF0000"/>
                </a:solidFill>
              </a:rPr>
              <a:t>etc</a:t>
            </a:r>
            <a:r>
              <a:rPr lang="fr-FR" altLang="en-US" sz="2600" dirty="0" smtClean="0">
                <a:solidFill>
                  <a:srgbClr val="FF0000"/>
                </a:solidFill>
              </a:rPr>
              <a:t>) </a:t>
            </a:r>
          </a:p>
          <a:p>
            <a:pPr lvl="1"/>
            <a:r>
              <a:rPr lang="fr-FR" altLang="en-US" sz="2600" dirty="0" smtClean="0">
                <a:solidFill>
                  <a:srgbClr val="FF0000"/>
                </a:solidFill>
              </a:rPr>
              <a:t>Efficacité</a:t>
            </a:r>
            <a:r>
              <a:rPr lang="en-US" altLang="en-US" sz="2600" dirty="0" smtClean="0">
                <a:solidFill>
                  <a:srgbClr val="FF0000"/>
                </a:solidFill>
              </a:rPr>
              <a:t> des </a:t>
            </a:r>
            <a:r>
              <a:rPr lang="fr-FR" altLang="en-US" sz="2600" dirty="0" smtClean="0">
                <a:solidFill>
                  <a:srgbClr val="FF0000"/>
                </a:solidFill>
              </a:rPr>
              <a:t>méthodes</a:t>
            </a:r>
          </a:p>
          <a:p>
            <a:pPr lvl="1"/>
            <a:r>
              <a:rPr lang="fr-FR" altLang="en-US" sz="2600" dirty="0" smtClean="0"/>
              <a:t>Suivi des clientes</a:t>
            </a:r>
          </a:p>
          <a:p>
            <a:pPr lvl="1"/>
            <a:r>
              <a:rPr lang="fr-FR" altLang="en-US" sz="2600" dirty="0" smtClean="0"/>
              <a:t>Le retrait volontaire de méthode contraceptive</a:t>
            </a:r>
          </a:p>
          <a:p>
            <a:endParaRPr lang="fr-FR" dirty="0"/>
          </a:p>
        </p:txBody>
      </p:sp>
    </p:spTree>
    <p:extLst>
      <p:ext uri="{BB962C8B-B14F-4D97-AF65-F5344CB8AC3E}">
        <p14:creationId xmlns:p14="http://schemas.microsoft.com/office/powerpoint/2010/main" val="3518685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AutoShape 2"/>
          <p:cNvSpPr>
            <a:spLocks noChangeArrowheads="1"/>
          </p:cNvSpPr>
          <p:nvPr/>
        </p:nvSpPr>
        <p:spPr bwMode="auto">
          <a:xfrm>
            <a:off x="1758950" y="2220913"/>
            <a:ext cx="844550" cy="692150"/>
          </a:xfrm>
          <a:prstGeom prst="roundRect">
            <a:avLst>
              <a:gd name="adj" fmla="val 16667"/>
            </a:avLst>
          </a:prstGeom>
          <a:solidFill>
            <a:srgbClr val="FFB3D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sp>
        <p:nvSpPr>
          <p:cNvPr id="835587" name="AutoShape 3"/>
          <p:cNvSpPr>
            <a:spLocks noChangeArrowheads="1"/>
          </p:cNvSpPr>
          <p:nvPr/>
        </p:nvSpPr>
        <p:spPr bwMode="auto">
          <a:xfrm>
            <a:off x="1758950" y="3055938"/>
            <a:ext cx="844550" cy="690562"/>
          </a:xfrm>
          <a:prstGeom prst="roundRect">
            <a:avLst>
              <a:gd name="adj" fmla="val 16667"/>
            </a:avLst>
          </a:prstGeom>
          <a:solidFill>
            <a:srgbClr val="99CC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sp>
        <p:nvSpPr>
          <p:cNvPr id="835588" name="AutoShape 4"/>
          <p:cNvSpPr>
            <a:spLocks noChangeArrowheads="1"/>
          </p:cNvSpPr>
          <p:nvPr/>
        </p:nvSpPr>
        <p:spPr bwMode="auto">
          <a:xfrm>
            <a:off x="1758950" y="4722813"/>
            <a:ext cx="844550" cy="692150"/>
          </a:xfrm>
          <a:prstGeom prst="roundRect">
            <a:avLst>
              <a:gd name="adj" fmla="val 16667"/>
            </a:avLst>
          </a:prstGeom>
          <a:solidFill>
            <a:srgbClr val="83E3A8"/>
          </a:soli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sp>
        <p:nvSpPr>
          <p:cNvPr id="835589" name="AutoShape 5"/>
          <p:cNvSpPr>
            <a:spLocks noChangeArrowheads="1"/>
          </p:cNvSpPr>
          <p:nvPr/>
        </p:nvSpPr>
        <p:spPr bwMode="auto">
          <a:xfrm>
            <a:off x="1774825" y="5557838"/>
            <a:ext cx="844550" cy="692150"/>
          </a:xfrm>
          <a:prstGeom prst="roundRect">
            <a:avLst>
              <a:gd name="adj" fmla="val 16667"/>
            </a:avLst>
          </a:prstGeom>
          <a:solidFill>
            <a:srgbClr val="FFB3D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sp>
        <p:nvSpPr>
          <p:cNvPr id="835590" name="AutoShape 6"/>
          <p:cNvSpPr>
            <a:spLocks noChangeArrowheads="1"/>
          </p:cNvSpPr>
          <p:nvPr/>
        </p:nvSpPr>
        <p:spPr bwMode="auto">
          <a:xfrm>
            <a:off x="1758950" y="1389063"/>
            <a:ext cx="844550" cy="690562"/>
          </a:xfrm>
          <a:prstGeom prst="roundRect">
            <a:avLst>
              <a:gd name="adj" fmla="val 16667"/>
            </a:avLst>
          </a:prstGeom>
          <a:solidFill>
            <a:srgbClr val="83E3A8"/>
          </a:soli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sp>
        <p:nvSpPr>
          <p:cNvPr id="835591" name="Rectangle 7"/>
          <p:cNvSpPr>
            <a:spLocks noChangeArrowheads="1"/>
          </p:cNvSpPr>
          <p:nvPr/>
        </p:nvSpPr>
        <p:spPr bwMode="auto">
          <a:xfrm>
            <a:off x="7085014" y="1433513"/>
            <a:ext cx="3235325"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177800" indent="-1778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15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La vasectomie ou la stérilisation féminine</a:t>
            </a:r>
          </a:p>
          <a:p>
            <a:pPr eaLnBrk="0" fontAlgn="base" hangingPunct="0">
              <a:spcBef>
                <a:spcPct val="125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 préservatif (masculin ou féminin)</a:t>
            </a:r>
          </a:p>
          <a:p>
            <a:pPr eaLnBrk="0" fontAlgn="base" hangingPunct="0">
              <a:spcBef>
                <a:spcPct val="125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Les méthodes vaginales</a:t>
            </a:r>
          </a:p>
          <a:p>
            <a:pPr eaLnBrk="0" fontAlgn="base" hangingPunct="0">
              <a:spcBef>
                <a:spcPct val="15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La méthode MAMA</a:t>
            </a:r>
          </a:p>
          <a:p>
            <a:pPr eaLnBrk="0" fontAlgn="base" hangingPunct="0">
              <a:spcBef>
                <a:spcPct val="18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Les méthodes basées sur la connaissance </a:t>
            </a:r>
            <a:br>
              <a:rPr lang="fr-CH" altLang="en-US" sz="1847" b="1">
                <a:solidFill>
                  <a:srgbClr val="000000"/>
                </a:solidFill>
                <a:latin typeface="Arial" panose="020B0604020202020204" pitchFamily="34" charset="0"/>
                <a:ea typeface="MS PGothic" panose="020B0600070205080204" pitchFamily="34" charset="-128"/>
              </a:rPr>
            </a:br>
            <a:r>
              <a:rPr lang="fr-CH" altLang="en-US" sz="1847" b="1">
                <a:solidFill>
                  <a:srgbClr val="000000"/>
                </a:solidFill>
                <a:latin typeface="Arial" panose="020B0604020202020204" pitchFamily="34" charset="0"/>
                <a:ea typeface="MS PGothic" panose="020B0600070205080204" pitchFamily="34" charset="-128"/>
              </a:rPr>
              <a:t>de la fécondité</a:t>
            </a:r>
          </a:p>
        </p:txBody>
      </p:sp>
      <p:sp>
        <p:nvSpPr>
          <p:cNvPr id="835592" name="Rectangle 8"/>
          <p:cNvSpPr>
            <a:spLocks noGrp="1" noChangeArrowheads="1"/>
          </p:cNvSpPr>
          <p:nvPr>
            <p:ph type="title"/>
          </p:nvPr>
        </p:nvSpPr>
        <p:spPr>
          <a:xfrm>
            <a:off x="1524000" y="263525"/>
            <a:ext cx="9144000" cy="933450"/>
          </a:xfrm>
          <a:solidFill>
            <a:srgbClr val="B7BCFF"/>
          </a:solidFill>
        </p:spPr>
        <p:txBody>
          <a:bodyPr/>
          <a:lstStyle/>
          <a:p>
            <a:pPr>
              <a:defRPr/>
            </a:pPr>
            <a:r>
              <a:rPr lang="fr-CH" altLang="en-US" sz="4432" b="1" dirty="0">
                <a:solidFill>
                  <a:schemeClr val="tx2">
                    <a:lumMod val="75000"/>
                  </a:schemeClr>
                </a:solidFill>
                <a:latin typeface="Trebuchet MS" panose="020B0603020202020204" pitchFamily="34" charset="0"/>
              </a:rPr>
              <a:t>Quelle méthode utilisez-vous ?</a:t>
            </a:r>
            <a:endParaRPr lang="fr-CH" altLang="en-US" sz="4063" dirty="0">
              <a:solidFill>
                <a:schemeClr val="tx2">
                  <a:lumMod val="75000"/>
                </a:schemeClr>
              </a:solidFill>
              <a:latin typeface="Trebuchet MS" panose="020B0603020202020204" pitchFamily="34" charset="0"/>
            </a:endParaRPr>
          </a:p>
        </p:txBody>
      </p:sp>
      <p:sp>
        <p:nvSpPr>
          <p:cNvPr id="835593" name="Rectangle 9"/>
          <p:cNvSpPr>
            <a:spLocks noChangeArrowheads="1"/>
          </p:cNvSpPr>
          <p:nvPr/>
        </p:nvSpPr>
        <p:spPr bwMode="auto">
          <a:xfrm>
            <a:off x="2790826" y="1433513"/>
            <a:ext cx="3305175" cy="518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177800" indent="-1778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18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 stérilet</a:t>
            </a:r>
          </a:p>
          <a:p>
            <a:pPr eaLnBrk="0" fontAlgn="base" hangingPunct="0">
              <a:spcBef>
                <a:spcPct val="20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La pilule</a:t>
            </a:r>
          </a:p>
          <a:p>
            <a:pPr eaLnBrk="0" fontAlgn="base" hangingPunct="0">
              <a:spcBef>
                <a:spcPct val="20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La pilule minidosée</a:t>
            </a:r>
          </a:p>
          <a:p>
            <a:pPr eaLnBrk="0" fontAlgn="base" hangingPunct="0">
              <a:spcBef>
                <a:spcPct val="20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Les contraceptifs injectables retard </a:t>
            </a:r>
          </a:p>
          <a:p>
            <a:pPr eaLnBrk="0" fontAlgn="base" hangingPunct="0">
              <a:spcBef>
                <a:spcPct val="12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Les contraceptifs injectables mensuels</a:t>
            </a:r>
            <a:r>
              <a:rPr lang="fr-CH" altLang="en-US" sz="1477" b="1">
                <a:solidFill>
                  <a:srgbClr val="000000"/>
                </a:solidFill>
                <a:latin typeface="Arial" panose="020B0604020202020204" pitchFamily="34" charset="0"/>
                <a:ea typeface="MS PGothic" panose="020B0600070205080204" pitchFamily="34" charset="-128"/>
              </a:rPr>
              <a:t> </a:t>
            </a:r>
          </a:p>
          <a:p>
            <a:pPr eaLnBrk="0" fontAlgn="base" hangingPunct="0">
              <a:spcBef>
                <a:spcPct val="125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Les implants</a:t>
            </a:r>
          </a:p>
        </p:txBody>
      </p:sp>
      <p:pic>
        <p:nvPicPr>
          <p:cNvPr id="211978" name="Picture 10" descr="28-DayP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6425" y="2347914"/>
            <a:ext cx="6096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9" name="Picture 11" descr="Inject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988" y="4760914"/>
            <a:ext cx="7858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0" name="Picture 12" descr="Implant-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6589" y="5622926"/>
            <a:ext cx="5159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1981" name="Group 23"/>
          <p:cNvGrpSpPr>
            <a:grpSpLocks/>
          </p:cNvGrpSpPr>
          <p:nvPr/>
        </p:nvGrpSpPr>
        <p:grpSpPr bwMode="auto">
          <a:xfrm>
            <a:off x="6065838" y="4692650"/>
            <a:ext cx="842962" cy="692150"/>
            <a:chOff x="3336" y="3264"/>
            <a:chExt cx="576" cy="472"/>
          </a:xfrm>
        </p:grpSpPr>
        <p:sp>
          <p:nvSpPr>
            <p:cNvPr id="835608" name="AutoShape 24"/>
            <p:cNvSpPr>
              <a:spLocks noChangeArrowheads="1"/>
            </p:cNvSpPr>
            <p:nvPr/>
          </p:nvSpPr>
          <p:spPr bwMode="auto">
            <a:xfrm>
              <a:off x="3336" y="3264"/>
              <a:ext cx="576" cy="472"/>
            </a:xfrm>
            <a:prstGeom prst="roundRect">
              <a:avLst>
                <a:gd name="adj" fmla="val 16667"/>
              </a:avLst>
            </a:prstGeom>
            <a:solidFill>
              <a:srgbClr val="83E3A8"/>
            </a:soli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pic>
          <p:nvPicPr>
            <p:cNvPr id="212006" name="Picture 25" descr="FertilityAwareness-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7" y="3316"/>
              <a:ext cx="50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1982" name="Picture 26" descr="beeds-te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5689" y="4911725"/>
            <a:ext cx="41592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3" name="Picture 27" descr="Mini-Pill-cop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76426" y="3219451"/>
            <a:ext cx="6334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4" name="Picture 28" descr="IU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1825" y="1373189"/>
            <a:ext cx="508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5617" name="Oval 33"/>
          <p:cNvSpPr>
            <a:spLocks noChangeArrowheads="1"/>
          </p:cNvSpPr>
          <p:nvPr/>
        </p:nvSpPr>
        <p:spPr bwMode="auto">
          <a:xfrm rot="20317341" flipH="1">
            <a:off x="8888414" y="5629275"/>
            <a:ext cx="1711325" cy="388938"/>
          </a:xfrm>
          <a:prstGeom prst="ellipse">
            <a:avLst/>
          </a:prstGeom>
          <a:solidFill>
            <a:srgbClr val="B7BCFF"/>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50000"/>
              </a:spcBef>
              <a:spcAft>
                <a:spcPct val="0"/>
              </a:spcAft>
              <a:defRPr/>
            </a:pPr>
            <a:endParaRPr lang="fr-FR" sz="1200">
              <a:solidFill>
                <a:srgbClr val="000000"/>
              </a:solidFill>
              <a:latin typeface="Arial" panose="020B0604020202020204" pitchFamily="34" charset="0"/>
              <a:ea typeface="MS PGothic" panose="020B0600070205080204" pitchFamily="34" charset="-128"/>
            </a:endParaRPr>
          </a:p>
        </p:txBody>
      </p:sp>
      <p:sp>
        <p:nvSpPr>
          <p:cNvPr id="835618" name="AutoShape 34"/>
          <p:cNvSpPr>
            <a:spLocks noChangeArrowheads="1"/>
          </p:cNvSpPr>
          <p:nvPr/>
        </p:nvSpPr>
        <p:spPr bwMode="auto">
          <a:xfrm>
            <a:off x="1735138" y="3889375"/>
            <a:ext cx="844550" cy="692150"/>
          </a:xfrm>
          <a:prstGeom prst="roundRect">
            <a:avLst>
              <a:gd name="adj" fmla="val 16667"/>
            </a:avLst>
          </a:prstGeom>
          <a:solidFill>
            <a:srgbClr val="FFFF99"/>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pic>
        <p:nvPicPr>
          <p:cNvPr id="211987" name="Picture 35" descr="Inject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764" y="4002089"/>
            <a:ext cx="7842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8" name="Picture 36" descr="WhatMethodChoose-fli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99525" y="5305426"/>
            <a:ext cx="16192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1989" name="Group 38"/>
          <p:cNvGrpSpPr>
            <a:grpSpLocks/>
          </p:cNvGrpSpPr>
          <p:nvPr/>
        </p:nvGrpSpPr>
        <p:grpSpPr bwMode="auto">
          <a:xfrm>
            <a:off x="6059488" y="3851276"/>
            <a:ext cx="844550" cy="773113"/>
            <a:chOff x="3332" y="2696"/>
            <a:chExt cx="576" cy="528"/>
          </a:xfrm>
        </p:grpSpPr>
        <p:sp>
          <p:nvSpPr>
            <p:cNvPr id="835598" name="AutoShape 14"/>
            <p:cNvSpPr>
              <a:spLocks noChangeArrowheads="1"/>
            </p:cNvSpPr>
            <p:nvPr/>
          </p:nvSpPr>
          <p:spPr bwMode="auto">
            <a:xfrm>
              <a:off x="3332" y="2696"/>
              <a:ext cx="576" cy="472"/>
            </a:xfrm>
            <a:prstGeom prst="roundRect">
              <a:avLst>
                <a:gd name="adj" fmla="val 16667"/>
              </a:avLst>
            </a:prstGeom>
            <a:solidFill>
              <a:srgbClr val="FFFF99"/>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pic>
          <p:nvPicPr>
            <p:cNvPr id="212004" name="Picture 37" descr="LAM-6mo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40" y="2696"/>
              <a:ext cx="35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990" name="Group 42"/>
          <p:cNvGrpSpPr>
            <a:grpSpLocks/>
          </p:cNvGrpSpPr>
          <p:nvPr/>
        </p:nvGrpSpPr>
        <p:grpSpPr bwMode="auto">
          <a:xfrm>
            <a:off x="6029325" y="2205038"/>
            <a:ext cx="844550" cy="692150"/>
            <a:chOff x="3312" y="1479"/>
            <a:chExt cx="576" cy="472"/>
          </a:xfrm>
        </p:grpSpPr>
        <p:sp>
          <p:nvSpPr>
            <p:cNvPr id="835614" name="AutoShape 30"/>
            <p:cNvSpPr>
              <a:spLocks noChangeArrowheads="1"/>
            </p:cNvSpPr>
            <p:nvPr/>
          </p:nvSpPr>
          <p:spPr bwMode="auto">
            <a:xfrm>
              <a:off x="3312" y="1479"/>
              <a:ext cx="576" cy="472"/>
            </a:xfrm>
            <a:prstGeom prst="roundRect">
              <a:avLst>
                <a:gd name="adj" fmla="val 16667"/>
              </a:avLst>
            </a:prstGeom>
            <a:solidFill>
              <a:srgbClr val="83E3A8"/>
            </a:soli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pic>
          <p:nvPicPr>
            <p:cNvPr id="212001" name="Picture 31" descr="FemaleCondom-cop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20" y="1487"/>
              <a:ext cx="148" cy="393"/>
            </a:xfrm>
            <a:prstGeom prst="rect">
              <a:avLst/>
            </a:prstGeom>
            <a:solidFill>
              <a:srgbClr val="83E3A8"/>
            </a:solidFill>
            <a:ln>
              <a:noFill/>
            </a:ln>
            <a:extLst>
              <a:ext uri="{91240B29-F687-4F45-9708-019B960494DF}">
                <a14:hiddenLine xmlns:a14="http://schemas.microsoft.com/office/drawing/2010/main" w="9525">
                  <a:solidFill>
                    <a:srgbClr val="339966"/>
                  </a:solidFill>
                  <a:miter lim="800000"/>
                  <a:headEnd/>
                  <a:tailEnd/>
                </a14:hiddenLine>
              </a:ext>
            </a:extLst>
          </p:spPr>
        </p:pic>
        <p:pic>
          <p:nvPicPr>
            <p:cNvPr id="212002" name="Picture 41" descr="CondomSolidP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2" y="160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991" name="Group 46"/>
          <p:cNvGrpSpPr>
            <a:grpSpLocks/>
          </p:cNvGrpSpPr>
          <p:nvPr/>
        </p:nvGrpSpPr>
        <p:grpSpPr bwMode="auto">
          <a:xfrm>
            <a:off x="6059488" y="3014663"/>
            <a:ext cx="868362" cy="692150"/>
            <a:chOff x="3332" y="2054"/>
            <a:chExt cx="592" cy="472"/>
          </a:xfrm>
        </p:grpSpPr>
        <p:sp>
          <p:nvSpPr>
            <p:cNvPr id="835601" name="AutoShape 17"/>
            <p:cNvSpPr>
              <a:spLocks noChangeArrowheads="1"/>
            </p:cNvSpPr>
            <p:nvPr/>
          </p:nvSpPr>
          <p:spPr bwMode="auto">
            <a:xfrm>
              <a:off x="3332" y="2054"/>
              <a:ext cx="576" cy="472"/>
            </a:xfrm>
            <a:prstGeom prst="roundRect">
              <a:avLst>
                <a:gd name="adj" fmla="val 16667"/>
              </a:avLst>
            </a:prstGeom>
            <a:solidFill>
              <a:srgbClr val="99CC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grpSp>
          <p:nvGrpSpPr>
            <p:cNvPr id="211997" name="Group 43"/>
            <p:cNvGrpSpPr>
              <a:grpSpLocks/>
            </p:cNvGrpSpPr>
            <p:nvPr/>
          </p:nvGrpSpPr>
          <p:grpSpPr bwMode="auto">
            <a:xfrm>
              <a:off x="3339" y="2160"/>
              <a:ext cx="585" cy="282"/>
              <a:chOff x="3506" y="1711"/>
              <a:chExt cx="2638" cy="1217"/>
            </a:xfrm>
          </p:grpSpPr>
          <p:pic>
            <p:nvPicPr>
              <p:cNvPr id="211998" name="Picture 44" descr="diaphragm-cop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94" y="1824"/>
                <a:ext cx="2350"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99" name="Picture 45" descr="Spermicide_ne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6" y="1711"/>
                <a:ext cx="1200"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35604" name="AutoShape 20"/>
          <p:cNvSpPr>
            <a:spLocks noChangeArrowheads="1"/>
          </p:cNvSpPr>
          <p:nvPr/>
        </p:nvSpPr>
        <p:spPr bwMode="auto">
          <a:xfrm>
            <a:off x="6059488" y="1406525"/>
            <a:ext cx="844550" cy="692150"/>
          </a:xfrm>
          <a:prstGeom prst="roundRect">
            <a:avLst>
              <a:gd name="adj" fmla="val 16667"/>
            </a:avLst>
          </a:prstGeom>
          <a:solidFill>
            <a:srgbClr val="FFFF99"/>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grpSp>
        <p:nvGrpSpPr>
          <p:cNvPr id="211993" name="Group 53"/>
          <p:cNvGrpSpPr>
            <a:grpSpLocks/>
          </p:cNvGrpSpPr>
          <p:nvPr/>
        </p:nvGrpSpPr>
        <p:grpSpPr bwMode="auto">
          <a:xfrm>
            <a:off x="6081713" y="1433514"/>
            <a:ext cx="793750" cy="617537"/>
            <a:chOff x="3346" y="799"/>
            <a:chExt cx="542" cy="421"/>
          </a:xfrm>
        </p:grpSpPr>
        <p:pic>
          <p:nvPicPr>
            <p:cNvPr id="211994" name="Picture 47" descr="Steriliz(arms)(cuts)8-8-0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00" y="960"/>
              <a:ext cx="2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95" name="Picture 51" descr="Vasectomy(cuts)7-28-0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46" y="799"/>
              <a:ext cx="28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23080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43945" cy="746223"/>
          </a:xfrm>
          <a:ln>
            <a:solidFill>
              <a:schemeClr val="accent4"/>
            </a:solidFill>
          </a:ln>
        </p:spPr>
        <p:txBody>
          <a:bodyPr anchor="t"/>
          <a:lstStyle/>
          <a:p>
            <a:r>
              <a:rPr lang="fr-FR" b="1" dirty="0" smtClean="0">
                <a:latin typeface="+mn-lt"/>
              </a:rPr>
              <a:t>Plan de </a:t>
            </a:r>
            <a:r>
              <a:rPr lang="fr-FR" b="1" dirty="0" smtClean="0">
                <a:ln>
                  <a:solidFill>
                    <a:schemeClr val="accent2"/>
                  </a:solidFill>
                </a:ln>
                <a:latin typeface="+mn-lt"/>
              </a:rPr>
              <a:t>présentation</a:t>
            </a:r>
            <a:r>
              <a:rPr lang="fr-FR" b="1" dirty="0" smtClean="0">
                <a:latin typeface="+mn-lt"/>
              </a:rPr>
              <a:t> </a:t>
            </a:r>
            <a:endParaRPr lang="fr-FR" b="1" dirty="0">
              <a:latin typeface="+mn-lt"/>
            </a:endParaRPr>
          </a:p>
        </p:txBody>
      </p:sp>
      <p:sp>
        <p:nvSpPr>
          <p:cNvPr id="3" name="Content Placeholder 2"/>
          <p:cNvSpPr>
            <a:spLocks noGrp="1"/>
          </p:cNvSpPr>
          <p:nvPr>
            <p:ph idx="1"/>
          </p:nvPr>
        </p:nvSpPr>
        <p:spPr>
          <a:xfrm>
            <a:off x="838200" y="1448972"/>
            <a:ext cx="10515600" cy="3518813"/>
          </a:xfrm>
        </p:spPr>
        <p:txBody>
          <a:bodyPr/>
          <a:lstStyle/>
          <a:p>
            <a:r>
              <a:rPr lang="fr-FR" dirty="0" smtClean="0"/>
              <a:t>Objectifs d’apprentissage.</a:t>
            </a:r>
          </a:p>
          <a:p>
            <a:r>
              <a:rPr lang="fr-FR" dirty="0" smtClean="0"/>
              <a:t> Introduction.</a:t>
            </a:r>
          </a:p>
          <a:p>
            <a:r>
              <a:rPr lang="fr-FR" dirty="0" smtClean="0"/>
              <a:t>Les facteurs de risque pour des grossesse non-désirées.</a:t>
            </a:r>
          </a:p>
          <a:p>
            <a:r>
              <a:rPr lang="fr-FR" dirty="0" smtClean="0"/>
              <a:t>Les avantages et les défis de la contraception. </a:t>
            </a:r>
          </a:p>
          <a:p>
            <a:r>
              <a:rPr lang="fr-FR" dirty="0" smtClean="0"/>
              <a:t>Les interventions (1-3) de prévention des grossesses non-désirées.</a:t>
            </a:r>
          </a:p>
          <a:p>
            <a:r>
              <a:rPr lang="fr-FR" dirty="0" smtClean="0"/>
              <a:t>Messages clés.</a:t>
            </a:r>
          </a:p>
          <a:p>
            <a:endParaRPr lang="fr-FR" dirty="0" smtClean="0"/>
          </a:p>
          <a:p>
            <a:endParaRPr lang="fr-FR"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val="1162144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1628775" y="1633539"/>
            <a:ext cx="4133850" cy="865187"/>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0" rIns="49846" bIns="116308"/>
          <a:lstStyle/>
          <a:p>
            <a:pPr eaLnBrk="0" fontAlgn="base" hangingPunct="0">
              <a:spcBef>
                <a:spcPct val="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la contraception empêche définitivement d'avoir des enfants. </a:t>
            </a:r>
            <a:br>
              <a:rPr lang="fr-FR" altLang="en-US" sz="923" b="1">
                <a:solidFill>
                  <a:srgbClr val="FF3300"/>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Les seules méthodes qui empêchent définitivement d'avoir des enfants sont la stérilisation féminine et la vasectomie. Avec toutes les autres méthodes, une grossesse est possible peu de temps après avoir arrêté (sauf avec les contraceptifs injectables retard, méthode pour laquelle il faut plus de temps).</a:t>
            </a:r>
          </a:p>
        </p:txBody>
      </p:sp>
      <p:sp>
        <p:nvSpPr>
          <p:cNvPr id="151555" name="Rectangle 3"/>
          <p:cNvSpPr>
            <a:spLocks noChangeArrowheads="1"/>
          </p:cNvSpPr>
          <p:nvPr/>
        </p:nvSpPr>
        <p:spPr bwMode="auto">
          <a:xfrm>
            <a:off x="1628775" y="2543176"/>
            <a:ext cx="4133850" cy="454025"/>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0" rIns="49846" bIns="116308"/>
          <a:lstStyle/>
          <a:p>
            <a:pPr eaLnBrk="0" fontAlgn="base" hangingPunct="0">
              <a:spcBef>
                <a:spcPct val="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si la contraception échoue, l'enfant peut naître avec des malformations.</a:t>
            </a:r>
            <a:br>
              <a:rPr lang="fr-FR" altLang="en-US" sz="923" b="1">
                <a:solidFill>
                  <a:srgbClr val="FF3300"/>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Aucune méthode n'entraîne de malformations congénitales.</a:t>
            </a:r>
          </a:p>
        </p:txBody>
      </p:sp>
      <p:sp>
        <p:nvSpPr>
          <p:cNvPr id="151556" name="Rectangle 4"/>
          <p:cNvSpPr>
            <a:spLocks noChangeArrowheads="1"/>
          </p:cNvSpPr>
          <p:nvPr/>
        </p:nvSpPr>
        <p:spPr bwMode="auto">
          <a:xfrm>
            <a:off x="1628775" y="5556250"/>
            <a:ext cx="4133850" cy="863600"/>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0" rIns="49846" bIns="116308"/>
          <a:lstStyle/>
          <a:p>
            <a:pPr eaLnBrk="0" fontAlgn="base" hangingPunct="0">
              <a:spcBef>
                <a:spcPct val="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les femmes jeunes ne peuvent pas avoir recours à la planification familiale.</a:t>
            </a:r>
            <a:br>
              <a:rPr lang="fr-FR" altLang="en-US" sz="923" b="1">
                <a:solidFill>
                  <a:srgbClr val="FF3300"/>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les jeunes filles réglées peuvent utiliser n'importe quelle méthode, sans risque. Celles qui ont plusieurs partenaires ou qui changent souvent de partenaire ne doivent pas porter de stérilet et doivent être incitées à utiliser le préservatif, seul ou avec une autre méthode. </a:t>
            </a:r>
          </a:p>
        </p:txBody>
      </p:sp>
      <p:sp>
        <p:nvSpPr>
          <p:cNvPr id="151557" name="Rectangle 5"/>
          <p:cNvSpPr>
            <a:spLocks noChangeArrowheads="1"/>
          </p:cNvSpPr>
          <p:nvPr/>
        </p:nvSpPr>
        <p:spPr bwMode="auto">
          <a:xfrm>
            <a:off x="5816600" y="1633539"/>
            <a:ext cx="4732338" cy="600075"/>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43200" rIns="23262" bIns="43200"/>
          <a:lstStyle/>
          <a:p>
            <a:pPr eaLnBrk="0" fontAlgn="base" hangingPunct="0">
              <a:spcBef>
                <a:spcPct val="45000"/>
              </a:spcBef>
              <a:spcAft>
                <a:spcPct val="0"/>
              </a:spcAft>
              <a:defRPr/>
            </a:pPr>
            <a:r>
              <a:rPr lang="fr-FR" altLang="en-US" sz="831" b="1">
                <a:solidFill>
                  <a:srgbClr val="FF3300"/>
                </a:solidFill>
                <a:latin typeface="Arial" panose="020B0604020202020204" pitchFamily="34" charset="0"/>
                <a:ea typeface="MS PGothic" panose="020B0600070205080204" pitchFamily="34" charset="-128"/>
              </a:rPr>
              <a:t>FAUX : S'il n'y a pas de pénétration, vous ne serez pas enceinte et vous n'aurez pas d'IST.</a:t>
            </a:r>
            <a:br>
              <a:rPr lang="fr-FR" altLang="en-US" sz="831" b="1">
                <a:solidFill>
                  <a:srgbClr val="FF3300"/>
                </a:solidFill>
                <a:latin typeface="Arial" panose="020B0604020202020204" pitchFamily="34" charset="0"/>
                <a:ea typeface="MS PGothic" panose="020B0600070205080204" pitchFamily="34" charset="-128"/>
              </a:rPr>
            </a:br>
            <a:r>
              <a:rPr lang="fr-FR" altLang="en-US" sz="831" b="1">
                <a:solidFill>
                  <a:srgbClr val="FF3300"/>
                </a:solidFill>
                <a:latin typeface="Arial" panose="020B0604020202020204" pitchFamily="34" charset="0"/>
                <a:ea typeface="MS PGothic" panose="020B0600070205080204" pitchFamily="34" charset="-128"/>
              </a:rPr>
              <a:t>VRAI : </a:t>
            </a:r>
            <a:r>
              <a:rPr lang="fr-FR" altLang="en-US" sz="831">
                <a:solidFill>
                  <a:srgbClr val="000000"/>
                </a:solidFill>
                <a:latin typeface="Arial" panose="020B0604020202020204" pitchFamily="34" charset="0"/>
                <a:ea typeface="MS PGothic" panose="020B0600070205080204" pitchFamily="34" charset="-128"/>
              </a:rPr>
              <a:t>Bien que le cas se présente rarement, une grossesse est possible même lorsqu'îl n'y a pas eu de pénétration. Et il ne fait aucun doute qu'il est possible de contracter certaines IST par contact génital, même si le pénis ne pénètre pas dans le vagin ou dans l'anus. </a:t>
            </a:r>
          </a:p>
        </p:txBody>
      </p:sp>
      <p:sp>
        <p:nvSpPr>
          <p:cNvPr id="151558" name="Rectangle 6"/>
          <p:cNvSpPr>
            <a:spLocks noChangeArrowheads="1"/>
          </p:cNvSpPr>
          <p:nvPr/>
        </p:nvSpPr>
        <p:spPr bwMode="auto">
          <a:xfrm>
            <a:off x="1522412" y="30163"/>
            <a:ext cx="9145588" cy="817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fr-FR" altLang="en-US" sz="2769" b="1" dirty="0">
                <a:solidFill>
                  <a:srgbClr val="FF0000"/>
                </a:solidFill>
                <a:latin typeface="Trebuchet MS" panose="020B0603020202020204" pitchFamily="34" charset="0"/>
                <a:ea typeface="MS PGothic" panose="020B0600070205080204" pitchFamily="34" charset="-128"/>
              </a:rPr>
              <a:t>Mythes sur la contraception</a:t>
            </a:r>
            <a:endParaRPr lang="fr-FR" altLang="en-US" sz="2215" dirty="0">
              <a:solidFill>
                <a:srgbClr val="000000"/>
              </a:solidFill>
              <a:latin typeface="Trebuchet MS" panose="020B0603020202020204" pitchFamily="34" charset="0"/>
              <a:ea typeface="MS PGothic" panose="020B0600070205080204" pitchFamily="34" charset="-128"/>
            </a:endParaRPr>
          </a:p>
        </p:txBody>
      </p:sp>
      <p:sp>
        <p:nvSpPr>
          <p:cNvPr id="151559" name="Rectangle 7"/>
          <p:cNvSpPr>
            <a:spLocks noChangeArrowheads="1"/>
          </p:cNvSpPr>
          <p:nvPr/>
        </p:nvSpPr>
        <p:spPr bwMode="auto">
          <a:xfrm>
            <a:off x="1628775" y="3041651"/>
            <a:ext cx="4133850" cy="847725"/>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077" tIns="0" rIns="49846" bIns="116308"/>
          <a:lstStyle/>
          <a:p>
            <a:pPr eaLnBrk="0" fontAlgn="base" hangingPunct="0">
              <a:lnSpc>
                <a:spcPct val="95000"/>
              </a:lnSpc>
              <a:spcBef>
                <a:spcPct val="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les contraceptifs font beaucoup grossir ou causent des préjudices esthétiques.</a:t>
            </a:r>
            <a:r>
              <a:rPr lang="fr-FR" altLang="en-US" sz="923" b="1">
                <a:solidFill>
                  <a:srgbClr val="FF0066"/>
                </a:solidFill>
                <a:latin typeface="Arial" panose="020B0604020202020204" pitchFamily="34" charset="0"/>
                <a:ea typeface="MS PGothic" panose="020B0600070205080204" pitchFamily="34" charset="-128"/>
              </a:rPr>
              <a:t/>
            </a:r>
            <a:br>
              <a:rPr lang="fr-FR" altLang="en-US" sz="923" b="1">
                <a:solidFill>
                  <a:srgbClr val="FF0066"/>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a:t>
            </a:r>
            <a:r>
              <a:rPr lang="fr-FR" altLang="en-US" sz="923" b="1">
                <a:solidFill>
                  <a:srgbClr val="FF0066"/>
                </a:solidFill>
                <a:latin typeface="Arial" panose="020B0604020202020204" pitchFamily="34" charset="0"/>
                <a:ea typeface="MS PGothic" panose="020B0600070205080204" pitchFamily="34" charset="-128"/>
              </a:rPr>
              <a:t> </a:t>
            </a:r>
            <a:r>
              <a:rPr lang="fr-FR" altLang="en-US" sz="923">
                <a:solidFill>
                  <a:srgbClr val="000000"/>
                </a:solidFill>
                <a:latin typeface="Arial" panose="020B0604020202020204" pitchFamily="34" charset="0"/>
                <a:ea typeface="MS PGothic" panose="020B0600070205080204" pitchFamily="34" charset="-128"/>
              </a:rPr>
              <a:t>Aucune méthode contraceptive ne cause de préjudices esthétiques ou de gonflements. Les méthodes hormonales peuvent entraîner une petite prise ou perte de poids. Les contraceptifs injectables sont ceux qui font grossir le plus : la prise de poids est de 1 à 2 kg par an. </a:t>
            </a:r>
          </a:p>
        </p:txBody>
      </p:sp>
      <p:sp>
        <p:nvSpPr>
          <p:cNvPr id="151560" name="Rectangle 8"/>
          <p:cNvSpPr>
            <a:spLocks noChangeArrowheads="1"/>
          </p:cNvSpPr>
          <p:nvPr/>
        </p:nvSpPr>
        <p:spPr bwMode="auto">
          <a:xfrm>
            <a:off x="1628775" y="3933825"/>
            <a:ext cx="4133850" cy="731838"/>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077" tIns="0" rIns="49846" bIns="66462"/>
          <a:lstStyle/>
          <a:p>
            <a:pPr eaLnBrk="0" fontAlgn="base" hangingPunct="0">
              <a:spcBef>
                <a:spcPct val="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certaines méthodes entraînent un avortement</a:t>
            </a:r>
            <a:br>
              <a:rPr lang="fr-FR" altLang="en-US" sz="923" b="1">
                <a:solidFill>
                  <a:srgbClr val="FF3300"/>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la contraception n'interrompt pas la grossesse et ne provoque donc pas d'avortement. La pilule, les contraceptifs injectables et le stérilet évitent la grossesse principalement en empêchant l'ovulation et/ou la fécondation et aussi en épaississant la glaire cervicale (pour arrêter les spermatozoïdes).</a:t>
            </a:r>
          </a:p>
        </p:txBody>
      </p:sp>
      <p:sp>
        <p:nvSpPr>
          <p:cNvPr id="151561" name="Rectangle 9"/>
          <p:cNvSpPr>
            <a:spLocks noChangeArrowheads="1"/>
          </p:cNvSpPr>
          <p:nvPr/>
        </p:nvSpPr>
        <p:spPr bwMode="auto">
          <a:xfrm>
            <a:off x="1628775" y="957264"/>
            <a:ext cx="8910638" cy="611187"/>
          </a:xfrm>
          <a:prstGeom prst="rect">
            <a:avLst/>
          </a:prstGeom>
          <a:solidFill>
            <a:schemeClr val="bg1"/>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lnSpc>
                <a:spcPct val="95000"/>
              </a:lnSpc>
              <a:spcBef>
                <a:spcPct val="30000"/>
              </a:spcBef>
              <a:spcAft>
                <a:spcPct val="0"/>
              </a:spcAft>
              <a:defRPr/>
            </a:pPr>
            <a:r>
              <a:rPr lang="fr-FR" altLang="en-US" sz="1108" b="1">
                <a:solidFill>
                  <a:srgbClr val="000000"/>
                </a:solidFill>
                <a:latin typeface="Arial" panose="020B0604020202020204" pitchFamily="34" charset="0"/>
                <a:ea typeface="MS PGothic" panose="020B0600070205080204" pitchFamily="34" charset="-128"/>
              </a:rPr>
              <a:t>Beaucoup de clients ont entendu des rumeurs sur les méthodes de planification familiale avant de venir </a:t>
            </a:r>
            <a:br>
              <a:rPr lang="fr-FR" altLang="en-US" sz="1108" b="1">
                <a:solidFill>
                  <a:srgbClr val="000000"/>
                </a:solidFill>
                <a:latin typeface="Arial" panose="020B0604020202020204" pitchFamily="34" charset="0"/>
                <a:ea typeface="MS PGothic" panose="020B0600070205080204" pitchFamily="34" charset="-128"/>
              </a:rPr>
            </a:br>
            <a:r>
              <a:rPr lang="fr-FR" altLang="en-US" sz="1108" b="1">
                <a:solidFill>
                  <a:srgbClr val="000000"/>
                </a:solidFill>
                <a:latin typeface="Arial" panose="020B0604020202020204" pitchFamily="34" charset="0"/>
                <a:ea typeface="MS PGothic" panose="020B0600070205080204" pitchFamily="34" charset="-128"/>
              </a:rPr>
              <a:t>au dispensaire, </a:t>
            </a:r>
            <a:r>
              <a:rPr lang="fr-FR" altLang="en-US" sz="1108">
                <a:solidFill>
                  <a:srgbClr val="000000"/>
                </a:solidFill>
                <a:latin typeface="Arial" panose="020B0604020202020204" pitchFamily="34" charset="0"/>
                <a:ea typeface="MS PGothic" panose="020B0600070205080204" pitchFamily="34" charset="-128"/>
              </a:rPr>
              <a:t>ce qui les rend souvent méfiants. Cette page vous aidera à rassurer le client et à lui donner </a:t>
            </a:r>
            <a:br>
              <a:rPr lang="fr-FR" altLang="en-US" sz="1108">
                <a:solidFill>
                  <a:srgbClr val="000000"/>
                </a:solidFill>
                <a:latin typeface="Arial" panose="020B0604020202020204" pitchFamily="34" charset="0"/>
                <a:ea typeface="MS PGothic" panose="020B0600070205080204" pitchFamily="34" charset="-128"/>
              </a:rPr>
            </a:br>
            <a:r>
              <a:rPr lang="fr-FR" altLang="en-US" sz="1108">
                <a:solidFill>
                  <a:srgbClr val="000000"/>
                </a:solidFill>
                <a:latin typeface="Arial" panose="020B0604020202020204" pitchFamily="34" charset="0"/>
                <a:ea typeface="MS PGothic" panose="020B0600070205080204" pitchFamily="34" charset="-128"/>
              </a:rPr>
              <a:t>des informations correctes. Ne vous moquez pas d'eux. Montrez-vous respectueux et compréhensifs.</a:t>
            </a:r>
          </a:p>
        </p:txBody>
      </p:sp>
      <p:grpSp>
        <p:nvGrpSpPr>
          <p:cNvPr id="272394" name="Group 10"/>
          <p:cNvGrpSpPr>
            <a:grpSpLocks/>
          </p:cNvGrpSpPr>
          <p:nvPr/>
        </p:nvGrpSpPr>
        <p:grpSpPr bwMode="auto">
          <a:xfrm>
            <a:off x="9950451" y="1119188"/>
            <a:ext cx="531813" cy="292100"/>
            <a:chOff x="5373" y="3401"/>
            <a:chExt cx="363" cy="199"/>
          </a:xfrm>
        </p:grpSpPr>
        <p:sp>
          <p:nvSpPr>
            <p:cNvPr id="151563" name="Rectangle 11"/>
            <p:cNvSpPr>
              <a:spLocks noChangeArrowheads="1"/>
            </p:cNvSpPr>
            <p:nvPr/>
          </p:nvSpPr>
          <p:spPr bwMode="auto">
            <a:xfrm>
              <a:off x="5373" y="3401"/>
              <a:ext cx="363" cy="199"/>
            </a:xfrm>
            <a:prstGeom prst="rect">
              <a:avLst/>
            </a:prstGeom>
            <a:solidFill>
              <a:srgbClr val="A4ACF4"/>
            </a:solidFill>
            <a:ln w="9525">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defRPr/>
              </a:pPr>
              <a:endParaRPr lang="fr-FR" sz="1292">
                <a:solidFill>
                  <a:srgbClr val="000000"/>
                </a:solidFill>
                <a:ea typeface="MS PGothic" panose="020B0600070205080204" pitchFamily="34" charset="-128"/>
              </a:endParaRPr>
            </a:p>
          </p:txBody>
        </p:sp>
        <p:pic>
          <p:nvPicPr>
            <p:cNvPr id="272408" name="Picture 12" descr="icon_ques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 y="3414"/>
              <a:ext cx="1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2395" name="Group 13"/>
          <p:cNvGrpSpPr>
            <a:grpSpLocks/>
          </p:cNvGrpSpPr>
          <p:nvPr/>
        </p:nvGrpSpPr>
        <p:grpSpPr bwMode="auto">
          <a:xfrm>
            <a:off x="8753475" y="1093788"/>
            <a:ext cx="533400" cy="354012"/>
            <a:chOff x="171" y="798"/>
            <a:chExt cx="363" cy="242"/>
          </a:xfrm>
        </p:grpSpPr>
        <p:sp>
          <p:nvSpPr>
            <p:cNvPr id="151566" name="Rectangle 14"/>
            <p:cNvSpPr>
              <a:spLocks noChangeArrowheads="1"/>
            </p:cNvSpPr>
            <p:nvPr/>
          </p:nvSpPr>
          <p:spPr bwMode="auto">
            <a:xfrm>
              <a:off x="171" y="816"/>
              <a:ext cx="363" cy="199"/>
            </a:xfrm>
            <a:prstGeom prst="rect">
              <a:avLst/>
            </a:prstGeom>
            <a:solidFill>
              <a:srgbClr val="FFFF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defRPr/>
              </a:pPr>
              <a:endParaRPr lang="fr-FR" sz="1292">
                <a:solidFill>
                  <a:srgbClr val="000000"/>
                </a:solidFill>
                <a:ea typeface="MS PGothic" panose="020B0600070205080204" pitchFamily="34" charset="-128"/>
              </a:endParaRPr>
            </a:p>
          </p:txBody>
        </p:sp>
        <p:pic>
          <p:nvPicPr>
            <p:cNvPr id="272406" name="Picture 15" descr="icon_e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 y="798"/>
              <a:ext cx="18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2396" name="Group 16"/>
          <p:cNvGrpSpPr>
            <a:grpSpLocks/>
          </p:cNvGrpSpPr>
          <p:nvPr/>
        </p:nvGrpSpPr>
        <p:grpSpPr bwMode="auto">
          <a:xfrm>
            <a:off x="9351963" y="1049338"/>
            <a:ext cx="531812" cy="431800"/>
            <a:chOff x="5161" y="3596"/>
            <a:chExt cx="363" cy="295"/>
          </a:xfrm>
        </p:grpSpPr>
        <p:sp>
          <p:nvSpPr>
            <p:cNvPr id="151569" name="Rectangle 17"/>
            <p:cNvSpPr>
              <a:spLocks noChangeArrowheads="1"/>
            </p:cNvSpPr>
            <p:nvPr/>
          </p:nvSpPr>
          <p:spPr bwMode="auto">
            <a:xfrm>
              <a:off x="5161" y="3596"/>
              <a:ext cx="363" cy="295"/>
            </a:xfrm>
            <a:prstGeom prst="rect">
              <a:avLst/>
            </a:prstGeom>
            <a:solidFill>
              <a:srgbClr val="FF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50000"/>
                </a:spcBef>
                <a:spcAft>
                  <a:spcPct val="0"/>
                </a:spcAft>
                <a:defRPr/>
              </a:pPr>
              <a:endParaRPr lang="fr-FR" altLang="en-US" sz="2585" b="1">
                <a:solidFill>
                  <a:srgbClr val="000000"/>
                </a:solidFill>
                <a:latin typeface="Arial" panose="020B0604020202020204" pitchFamily="34" charset="0"/>
                <a:ea typeface="MS PGothic" panose="020B0600070205080204" pitchFamily="34" charset="-128"/>
                <a:sym typeface="Wingdings" panose="05000000000000000000" pitchFamily="2" charset="2"/>
              </a:endParaRPr>
            </a:p>
          </p:txBody>
        </p:sp>
        <p:pic>
          <p:nvPicPr>
            <p:cNvPr id="272404" name="Picture 18" descr="icon_checkmark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 y="3675"/>
              <a:ext cx="21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1571" name="Rectangle 19"/>
          <p:cNvSpPr>
            <a:spLocks noChangeArrowheads="1"/>
          </p:cNvSpPr>
          <p:nvPr/>
        </p:nvSpPr>
        <p:spPr bwMode="auto">
          <a:xfrm>
            <a:off x="5816600" y="2312989"/>
            <a:ext cx="4732338" cy="3563937"/>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077" tIns="26585" rIns="43200" bIns="0"/>
          <a:lstStyle/>
          <a:p>
            <a:pPr eaLnBrk="0" fontAlgn="base" hangingPunct="0">
              <a:lnSpc>
                <a:spcPct val="95000"/>
              </a:lnSpc>
              <a:spcBef>
                <a:spcPct val="15000"/>
              </a:spcBef>
              <a:spcAft>
                <a:spcPct val="0"/>
              </a:spcAft>
              <a:defRPr/>
            </a:pPr>
            <a:r>
              <a:rPr lang="fr-FR" altLang="en-US" sz="923" b="1">
                <a:solidFill>
                  <a:srgbClr val="FF0000"/>
                </a:solidFill>
                <a:latin typeface="Arial" panose="020B0604020202020204" pitchFamily="34" charset="0"/>
                <a:ea typeface="MS PGothic" panose="020B0600070205080204" pitchFamily="34" charset="-128"/>
              </a:rPr>
              <a:t>FAUX : la </a:t>
            </a:r>
            <a:r>
              <a:rPr lang="fr-FR" altLang="en-US" sz="923" b="1">
                <a:solidFill>
                  <a:srgbClr val="FF3300"/>
                </a:solidFill>
                <a:latin typeface="Arial" panose="020B0604020202020204" pitchFamily="34" charset="0"/>
                <a:ea typeface="MS PGothic" panose="020B0600070205080204" pitchFamily="34" charset="-128"/>
              </a:rPr>
              <a:t>contraception est mauvaise pour la santé.</a:t>
            </a:r>
            <a:br>
              <a:rPr lang="fr-FR" altLang="en-US" sz="923" b="1">
                <a:solidFill>
                  <a:srgbClr val="FF3300"/>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Pour presque toutes les femmes, quelle que soit la méthode contraceptive choisie, les bienfaits pour la santé l'emportent largement sur les risques. </a:t>
            </a:r>
          </a:p>
        </p:txBody>
      </p:sp>
      <p:sp>
        <p:nvSpPr>
          <p:cNvPr id="151572" name="Text Box 20"/>
          <p:cNvSpPr txBox="1">
            <a:spLocks noChangeArrowheads="1"/>
          </p:cNvSpPr>
          <p:nvPr/>
        </p:nvSpPr>
        <p:spPr bwMode="auto">
          <a:xfrm>
            <a:off x="5811838" y="2746376"/>
            <a:ext cx="4691062"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Certaines méthodes peuvent provoquer des effets secondaires tels que des nausées, des maux de tête ou des règles abondantes. Les femmes qui ne supportent pas les effets secondaires peuvent changer de méthode.</a:t>
            </a:r>
          </a:p>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Chez une femme en bonne santé, la contraception ne provoque pas d'affaiblissement.. </a:t>
            </a:r>
          </a:p>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On a craint que les méthodes hormonales (pilules, contraceptifs injectables, implants) n'accroissent le risque de cancer mais des données fiables démontrent aujourd'hui que, pour la plupart des femmes, il y a très peu de risque :</a:t>
            </a:r>
          </a:p>
        </p:txBody>
      </p:sp>
      <p:sp>
        <p:nvSpPr>
          <p:cNvPr id="151573" name="Text Box 21"/>
          <p:cNvSpPr txBox="1">
            <a:spLocks noChangeArrowheads="1"/>
          </p:cNvSpPr>
          <p:nvPr/>
        </p:nvSpPr>
        <p:spPr bwMode="auto">
          <a:xfrm>
            <a:off x="5900738" y="3868738"/>
            <a:ext cx="45847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8900" indent="-88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Les femmes qui prennent la pilule ou des contraceptifs injectables retard ont un risque faible de cancer du sein. Des études montrent que la probabilité de diagnostiquer un cancer du sein est plus élevée chez les femmes qui utilisent ces méthodes ou qui ont cessé de les utiliser dans les 5 à 10 dernières années. Cette probabilité plus grande peut être attribuée à un dépistage plus précoce de la maladie. </a:t>
            </a:r>
          </a:p>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Les femmes qui souffrent d'une infection persistante à HPV et qui prennent la pilule depuis 5 ans ou plus ont peut-être un plus grand risque de cancer du col de l'utérus. Dans la mesure du possible, il faut dépister régulièrement ce cancer.</a:t>
            </a:r>
          </a:p>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La pilule, notamment en cas de prise prolongée, prévient les cancers de l'ovaire et de l'endomètre. Les injectables retard préviennent les cancers de l'endomètre.</a:t>
            </a:r>
          </a:p>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On ne dispose pas de données suffisantes pour savoir si les contraceptifs injectables mensuels, la pilule minidosée ou les implants influent sur le risque de cancer mais les études entreprises n'ont pas montré d'augmentation du risque.</a:t>
            </a:r>
          </a:p>
        </p:txBody>
      </p:sp>
      <p:sp>
        <p:nvSpPr>
          <p:cNvPr id="151574" name="Rectangle 22"/>
          <p:cNvSpPr>
            <a:spLocks noChangeArrowheads="1"/>
          </p:cNvSpPr>
          <p:nvPr/>
        </p:nvSpPr>
        <p:spPr bwMode="auto">
          <a:xfrm>
            <a:off x="5816600" y="5956300"/>
            <a:ext cx="4732338" cy="463550"/>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0" rIns="66462" bIns="0" anchor="ctr"/>
          <a:lstStyle/>
          <a:p>
            <a:pPr eaLnBrk="0" fontAlgn="base" hangingPunct="0">
              <a:lnSpc>
                <a:spcPct val="90000"/>
              </a:lnSpc>
              <a:spcBef>
                <a:spcPct val="1000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Il ne faut pas prendre les contraceptifs sans arrêt. Il faut faire des pauses</a:t>
            </a:r>
          </a:p>
          <a:p>
            <a:pPr eaLnBrk="0" fontAlgn="base" hangingPunct="0">
              <a:lnSpc>
                <a:spcPct val="90000"/>
              </a:lnSpc>
              <a:spcBef>
                <a:spcPct val="1000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toutes les méthodes peuvent être utilisées pendant de nombreuses </a:t>
            </a:r>
            <a:br>
              <a:rPr lang="fr-FR" altLang="en-US" sz="923">
                <a:solidFill>
                  <a:srgbClr val="000000"/>
                </a:solidFill>
                <a:latin typeface="Arial" panose="020B0604020202020204" pitchFamily="34" charset="0"/>
                <a:ea typeface="MS PGothic" panose="020B0600070205080204" pitchFamily="34" charset="-128"/>
              </a:rPr>
            </a:br>
            <a:r>
              <a:rPr lang="fr-FR" altLang="en-US" sz="923">
                <a:solidFill>
                  <a:srgbClr val="000000"/>
                </a:solidFill>
                <a:latin typeface="Arial" panose="020B0604020202020204" pitchFamily="34" charset="0"/>
                <a:ea typeface="MS PGothic" panose="020B0600070205080204" pitchFamily="34" charset="-128"/>
              </a:rPr>
              <a:t>années et aucune ne nécessite de faire des pauses.</a:t>
            </a:r>
          </a:p>
        </p:txBody>
      </p:sp>
      <p:sp>
        <p:nvSpPr>
          <p:cNvPr id="151575" name="Rectangle 23"/>
          <p:cNvSpPr>
            <a:spLocks noChangeArrowheads="1"/>
          </p:cNvSpPr>
          <p:nvPr/>
        </p:nvSpPr>
        <p:spPr bwMode="auto">
          <a:xfrm>
            <a:off x="1628775" y="4711700"/>
            <a:ext cx="4133850" cy="800100"/>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0" rIns="49846" bIns="116308"/>
          <a:lstStyle/>
          <a:p>
            <a:pPr eaLnBrk="0" fontAlgn="base" hangingPunct="0">
              <a:spcBef>
                <a:spcPct val="0"/>
              </a:spcBef>
              <a:spcAft>
                <a:spcPct val="0"/>
              </a:spcAft>
              <a:defRPr/>
            </a:pPr>
            <a:r>
              <a:rPr lang="fr-FR" altLang="en-US" sz="831" b="1">
                <a:solidFill>
                  <a:srgbClr val="FF3300"/>
                </a:solidFill>
                <a:latin typeface="Arial" panose="020B0604020202020204" pitchFamily="34" charset="0"/>
                <a:ea typeface="MS PGothic" panose="020B0600070205080204" pitchFamily="34" charset="-128"/>
              </a:rPr>
              <a:t>FAUX : les femmes d'un certain âge ne peuvent pas utiliser les méthodes hormonales ou porter un stérilet.</a:t>
            </a:r>
            <a:br>
              <a:rPr lang="fr-FR" altLang="en-US" sz="831" b="1">
                <a:solidFill>
                  <a:srgbClr val="FF3300"/>
                </a:solidFill>
                <a:latin typeface="Arial" panose="020B0604020202020204" pitchFamily="34" charset="0"/>
                <a:ea typeface="MS PGothic" panose="020B0600070205080204" pitchFamily="34" charset="-128"/>
              </a:rPr>
            </a:br>
            <a:r>
              <a:rPr lang="fr-FR" altLang="en-US" sz="831" b="1">
                <a:solidFill>
                  <a:srgbClr val="FF3300"/>
                </a:solidFill>
                <a:latin typeface="Arial" panose="020B0604020202020204" pitchFamily="34" charset="0"/>
                <a:ea typeface="MS PGothic" panose="020B0600070205080204" pitchFamily="34" charset="-128"/>
              </a:rPr>
              <a:t>VRAI : </a:t>
            </a:r>
            <a:r>
              <a:rPr lang="fr-FR" altLang="en-US" sz="831">
                <a:solidFill>
                  <a:srgbClr val="000000"/>
                </a:solidFill>
                <a:latin typeface="Arial" panose="020B0604020202020204" pitchFamily="34" charset="0"/>
                <a:ea typeface="MS PGothic" panose="020B0600070205080204" pitchFamily="34" charset="-128"/>
              </a:rPr>
              <a:t>si elles sont en bonne santé, les femmes d'un certain âge peuvent utiliser n'importe quelle méthode, sans risque. Exception : les femmes de plus de 35 ans qui fument ne doivent pas prendre la pilule ou des contraceptifs injectables mensuels. (voir l'onglet </a:t>
            </a:r>
            <a:r>
              <a:rPr lang="en-US" altLang="en-US" sz="831">
                <a:solidFill>
                  <a:srgbClr val="000000"/>
                </a:solidFill>
                <a:latin typeface="Arial" panose="020B0604020202020204" pitchFamily="34" charset="0"/>
                <a:ea typeface="MS PGothic" panose="020B0600070205080204" pitchFamily="34" charset="-128"/>
              </a:rPr>
              <a:t>«</a:t>
            </a:r>
            <a:r>
              <a:rPr lang="fr-FR" altLang="en-US" sz="831">
                <a:solidFill>
                  <a:srgbClr val="000000"/>
                </a:solidFill>
                <a:latin typeface="Arial" panose="020B0604020202020204" pitchFamily="34" charset="0"/>
                <a:ea typeface="MS PGothic" panose="020B0600070205080204" pitchFamily="34" charset="-128"/>
              </a:rPr>
              <a:t>Besoins spéciaux</a:t>
            </a:r>
            <a:r>
              <a:rPr lang="en-US" altLang="en-US" sz="831">
                <a:solidFill>
                  <a:srgbClr val="000000"/>
                </a:solidFill>
                <a:latin typeface="Arial" panose="020B0604020202020204" pitchFamily="34" charset="0"/>
                <a:ea typeface="MS PGothic" panose="020B0600070205080204" pitchFamily="34" charset="-128"/>
              </a:rPr>
              <a:t>»</a:t>
            </a:r>
            <a:r>
              <a:rPr lang="fr-FR" altLang="en-US" sz="831">
                <a:solidFill>
                  <a:srgbClr val="000000"/>
                </a:solidFill>
                <a:latin typeface="Arial" panose="020B0604020202020204" pitchFamily="34" charset="0"/>
                <a:ea typeface="MS PGothic" panose="020B0600070205080204" pitchFamily="34" charset="-128"/>
              </a:rPr>
              <a:t>, page BS3).</a:t>
            </a:r>
          </a:p>
        </p:txBody>
      </p:sp>
      <p:sp>
        <p:nvSpPr>
          <p:cNvPr id="151577" name="Oval 25"/>
          <p:cNvSpPr>
            <a:spLocks noChangeArrowheads="1"/>
          </p:cNvSpPr>
          <p:nvPr/>
        </p:nvSpPr>
        <p:spPr bwMode="auto">
          <a:xfrm>
            <a:off x="10113964" y="6172201"/>
            <a:ext cx="492125" cy="396875"/>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fr-FR" altLang="en-US" sz="1108" b="1">
                <a:solidFill>
                  <a:srgbClr val="000000"/>
                </a:solidFill>
                <a:latin typeface="Arial" panose="020B0604020202020204" pitchFamily="34" charset="0"/>
                <a:ea typeface="MS PGothic" panose="020B0600070205080204" pitchFamily="34" charset="-128"/>
              </a:rPr>
              <a:t>A</a:t>
            </a:r>
            <a:br>
              <a:rPr lang="fr-FR" altLang="en-US" sz="1108" b="1">
                <a:solidFill>
                  <a:srgbClr val="000000"/>
                </a:solidFill>
                <a:latin typeface="Arial" panose="020B0604020202020204" pitchFamily="34" charset="0"/>
                <a:ea typeface="MS PGothic" panose="020B0600070205080204" pitchFamily="34" charset="-128"/>
              </a:rPr>
            </a:br>
            <a:r>
              <a:rPr lang="fr-FR" altLang="en-US" sz="1108" b="1">
                <a:solidFill>
                  <a:srgbClr val="000000"/>
                </a:solidFill>
                <a:latin typeface="Arial" panose="020B0604020202020204" pitchFamily="34" charset="0"/>
                <a:ea typeface="MS PGothic" panose="020B0600070205080204" pitchFamily="34" charset="-128"/>
              </a:rPr>
              <a:t>10</a:t>
            </a:r>
          </a:p>
        </p:txBody>
      </p:sp>
    </p:spTree>
    <p:extLst>
      <p:ext uri="{BB962C8B-B14F-4D97-AF65-F5344CB8AC3E}">
        <p14:creationId xmlns:p14="http://schemas.microsoft.com/office/powerpoint/2010/main" val="2774917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7907"/>
            <a:ext cx="6527409" cy="740898"/>
          </a:xfrm>
          <a:ln>
            <a:solidFill>
              <a:srgbClr val="FFCC00"/>
            </a:solidFill>
          </a:ln>
        </p:spPr>
        <p:txBody>
          <a:bodyPr anchor="t"/>
          <a:lstStyle/>
          <a:p>
            <a:pPr algn="l"/>
            <a:r>
              <a:rPr lang="fr-FR" b="1" dirty="0" smtClean="0">
                <a:ln>
                  <a:solidFill>
                    <a:srgbClr val="FFC000"/>
                  </a:solidFill>
                </a:ln>
                <a:solidFill>
                  <a:schemeClr val="tx1"/>
                </a:solidFill>
                <a:latin typeface="Calibri" panose="020F0502020204030204" pitchFamily="34" charset="0"/>
              </a:rPr>
              <a:t>Contraception d’urgence (CU) </a:t>
            </a:r>
            <a:endParaRPr lang="fr-FR" b="1" dirty="0">
              <a:ln>
                <a:solidFill>
                  <a:srgbClr val="FFC000"/>
                </a:solidFill>
              </a:ln>
              <a:solidFill>
                <a:schemeClr val="tx1"/>
              </a:solidFill>
              <a:latin typeface="Calibri" panose="020F0502020204030204" pitchFamily="34" charset="0"/>
            </a:endParaRPr>
          </a:p>
        </p:txBody>
      </p:sp>
      <p:sp>
        <p:nvSpPr>
          <p:cNvPr id="3" name="Content Placeholder 2"/>
          <p:cNvSpPr>
            <a:spLocks noGrp="1"/>
          </p:cNvSpPr>
          <p:nvPr>
            <p:ph idx="1"/>
          </p:nvPr>
        </p:nvSpPr>
        <p:spPr>
          <a:xfrm>
            <a:off x="914400" y="1139483"/>
            <a:ext cx="10846191" cy="5345723"/>
          </a:xfrm>
        </p:spPr>
        <p:txBody>
          <a:bodyPr/>
          <a:lstStyle/>
          <a:p>
            <a:r>
              <a:rPr lang="fr-FR" sz="2000" b="0" i="0" dirty="0" smtClean="0">
                <a:solidFill>
                  <a:srgbClr val="FF0000"/>
                </a:solidFill>
                <a:effectLst/>
                <a:latin typeface="Calibri" panose="020F0502020204030204" pitchFamily="34" charset="0"/>
              </a:rPr>
              <a:t>La CU désigne des méthodes contraceptives utilisables pour prévenir la survenue d’une grossesse après un rapport sexuel. </a:t>
            </a:r>
          </a:p>
          <a:p>
            <a:pPr lvl="0"/>
            <a:r>
              <a:rPr lang="fr-FR" sz="2000" dirty="0" smtClean="0">
                <a:solidFill>
                  <a:srgbClr val="FF0000"/>
                </a:solidFill>
                <a:latin typeface="Calibri" panose="020F0502020204030204" pitchFamily="34" charset="0"/>
              </a:rPr>
              <a:t>Effectuer la prise dans </a:t>
            </a:r>
            <a:r>
              <a:rPr lang="fr-FR" sz="2000" b="0" i="0" dirty="0" smtClean="0">
                <a:solidFill>
                  <a:srgbClr val="FF0000"/>
                </a:solidFill>
                <a:effectLst/>
                <a:latin typeface="Calibri" panose="020F0502020204030204" pitchFamily="34" charset="0"/>
              </a:rPr>
              <a:t>les 5 jours qui suivent le rapport, </a:t>
            </a:r>
            <a:r>
              <a:rPr lang="fr-FR" sz="2000" dirty="0" smtClean="0">
                <a:solidFill>
                  <a:srgbClr val="FF0000"/>
                </a:solidFill>
                <a:latin typeface="Calibri" panose="020F0502020204030204" pitchFamily="34" charset="0"/>
              </a:rPr>
              <a:t>et aussitôt la prise, l’efficacité est mieux. </a:t>
            </a:r>
          </a:p>
          <a:p>
            <a:pPr lvl="0"/>
            <a:r>
              <a:rPr lang="fr-FR" sz="2000" dirty="0" smtClean="0">
                <a:solidFill>
                  <a:srgbClr val="FF0000"/>
                </a:solidFill>
                <a:latin typeface="Calibri" panose="020F0502020204030204" pitchFamily="34" charset="0"/>
              </a:rPr>
              <a:t>Prévient </a:t>
            </a:r>
            <a:r>
              <a:rPr lang="fr-FR" sz="2000" dirty="0">
                <a:solidFill>
                  <a:srgbClr val="FF0000"/>
                </a:solidFill>
                <a:latin typeface="Calibri" panose="020F0502020204030204" pitchFamily="34" charset="0"/>
              </a:rPr>
              <a:t>95% des grossesses lorsqu’elle est prise dans les 5 jours suivant un rapport sexuel.</a:t>
            </a:r>
          </a:p>
          <a:p>
            <a:pPr lvl="0"/>
            <a:r>
              <a:rPr lang="fr-FR" sz="2000" b="0" i="0" dirty="0" smtClean="0">
                <a:effectLst/>
                <a:latin typeface="Calibri" panose="020F0502020204030204" pitchFamily="34" charset="0"/>
              </a:rPr>
              <a:t>Mode d’action: Empêche ou diffère l’ovulation. </a:t>
            </a:r>
            <a:r>
              <a:rPr lang="fr-FR" sz="2000" dirty="0" smtClean="0">
                <a:solidFill>
                  <a:srgbClr val="000000"/>
                </a:solidFill>
                <a:latin typeface="Calibri" panose="020F0502020204030204" pitchFamily="34" charset="0"/>
              </a:rPr>
              <a:t> </a:t>
            </a:r>
          </a:p>
          <a:p>
            <a:pPr lvl="0"/>
            <a:r>
              <a:rPr lang="fr-FR" sz="2000" dirty="0" smtClean="0">
                <a:solidFill>
                  <a:srgbClr val="000000"/>
                </a:solidFill>
                <a:latin typeface="Calibri" panose="020F0502020204030204" pitchFamily="34" charset="0"/>
              </a:rPr>
              <a:t>Ne </a:t>
            </a:r>
            <a:r>
              <a:rPr lang="fr-FR" sz="2000" dirty="0">
                <a:solidFill>
                  <a:srgbClr val="000000"/>
                </a:solidFill>
                <a:latin typeface="Calibri" panose="020F0502020204030204" pitchFamily="34" charset="0"/>
              </a:rPr>
              <a:t>peut interrompre une grossesse établie ou nuire à un embryon en développement</a:t>
            </a:r>
            <a:r>
              <a:rPr lang="fr-FR" sz="2000" dirty="0" smtClean="0">
                <a:solidFill>
                  <a:srgbClr val="000000"/>
                </a:solidFill>
                <a:latin typeface="Calibri" panose="020F0502020204030204" pitchFamily="34" charset="0"/>
              </a:rPr>
              <a:t>.</a:t>
            </a:r>
            <a:endParaRPr lang="fr-FR" sz="2000" b="0" i="0" dirty="0" smtClean="0">
              <a:effectLst/>
              <a:latin typeface="Calibri" panose="020F0502020204030204" pitchFamily="34" charset="0"/>
            </a:endParaRPr>
          </a:p>
          <a:p>
            <a:r>
              <a:rPr lang="fr-FR" sz="2000" b="0" i="0" dirty="0" smtClean="0">
                <a:effectLst/>
                <a:latin typeface="Calibri" panose="020F0502020204030204" pitchFamily="34" charset="0"/>
              </a:rPr>
              <a:t>Les dispositifs intra-utérins au cuivre empêchent la fécondation en provoquant des modifications chimiques du sperme et de l’ovule avant leur rencontre. </a:t>
            </a:r>
          </a:p>
          <a:p>
            <a:r>
              <a:rPr lang="fr-FR" sz="2000" i="0" dirty="0" smtClean="0">
                <a:effectLst/>
                <a:latin typeface="Calibri" panose="020F0502020204030204" pitchFamily="34" charset="0"/>
              </a:rPr>
              <a:t>Les schémas thérapeutiques à base de pilules contraceptives d’urgence recommandés par l’OMS sont l’acétate d’</a:t>
            </a:r>
            <a:r>
              <a:rPr lang="fr-FR" sz="2000" i="0" dirty="0" err="1" smtClean="0">
                <a:effectLst/>
                <a:latin typeface="Calibri" panose="020F0502020204030204" pitchFamily="34" charset="0"/>
              </a:rPr>
              <a:t>ulipristal</a:t>
            </a:r>
            <a:r>
              <a:rPr lang="fr-FR" sz="2000" i="0" dirty="0" smtClean="0">
                <a:effectLst/>
                <a:latin typeface="Calibri" panose="020F0502020204030204" pitchFamily="34" charset="0"/>
              </a:rPr>
              <a:t>, le </a:t>
            </a:r>
            <a:r>
              <a:rPr lang="fr-FR" sz="2000" i="0" dirty="0" err="1" smtClean="0">
                <a:effectLst/>
                <a:latin typeface="Calibri" panose="020F0502020204030204" pitchFamily="34" charset="0"/>
              </a:rPr>
              <a:t>lévonorgestrel</a:t>
            </a:r>
            <a:r>
              <a:rPr lang="fr-FR" sz="2000" i="0" dirty="0" smtClean="0">
                <a:effectLst/>
                <a:latin typeface="Calibri" panose="020F0502020204030204" pitchFamily="34" charset="0"/>
              </a:rPr>
              <a:t> ou des contraceptifs oraux combinés (COC) associant </a:t>
            </a:r>
            <a:r>
              <a:rPr lang="fr-FR" sz="2000" i="0" dirty="0" err="1" smtClean="0">
                <a:effectLst/>
                <a:latin typeface="Calibri" panose="020F0502020204030204" pitchFamily="34" charset="0"/>
              </a:rPr>
              <a:t>éthinylestradiol</a:t>
            </a:r>
            <a:r>
              <a:rPr lang="fr-FR" sz="2000" i="0" dirty="0" smtClean="0">
                <a:effectLst/>
                <a:latin typeface="Calibri" panose="020F0502020204030204" pitchFamily="34" charset="0"/>
              </a:rPr>
              <a:t> et </a:t>
            </a:r>
            <a:r>
              <a:rPr lang="fr-FR" sz="2000" i="0" dirty="0" err="1" smtClean="0">
                <a:effectLst/>
                <a:latin typeface="Calibri" panose="020F0502020204030204" pitchFamily="34" charset="0"/>
              </a:rPr>
              <a:t>lévonorgestrel</a:t>
            </a:r>
            <a:r>
              <a:rPr lang="fr-FR" sz="2000" i="0" dirty="0" smtClean="0">
                <a:effectLst/>
                <a:latin typeface="Calibri" panose="020F0502020204030204" pitchFamily="34" charset="0"/>
              </a:rPr>
              <a:t>.</a:t>
            </a:r>
            <a:endParaRPr lang="fr-FR" sz="2000" dirty="0">
              <a:latin typeface="Calibri" panose="020F0502020204030204" pitchFamily="34" charset="0"/>
            </a:endParaRPr>
          </a:p>
        </p:txBody>
      </p:sp>
    </p:spTree>
    <p:extLst>
      <p:ext uri="{BB962C8B-B14F-4D97-AF65-F5344CB8AC3E}">
        <p14:creationId xmlns:p14="http://schemas.microsoft.com/office/powerpoint/2010/main" val="1152226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7907"/>
            <a:ext cx="4722125" cy="726831"/>
          </a:xfrm>
          <a:ln>
            <a:solidFill>
              <a:srgbClr val="FFCC00"/>
            </a:solidFill>
          </a:ln>
        </p:spPr>
        <p:txBody>
          <a:bodyPr anchor="t"/>
          <a:lstStyle/>
          <a:p>
            <a:r>
              <a:rPr lang="fr-FR" b="1" dirty="0" smtClean="0">
                <a:ln>
                  <a:solidFill>
                    <a:srgbClr val="FFC000"/>
                  </a:solidFill>
                </a:ln>
                <a:latin typeface="Calibri" panose="020F0502020204030204" pitchFamily="34" charset="0"/>
              </a:rPr>
              <a:t>Indications de la CU</a:t>
            </a:r>
            <a:endParaRPr lang="fr-FR" b="1" dirty="0">
              <a:ln>
                <a:solidFill>
                  <a:srgbClr val="FFC000"/>
                </a:solidFill>
              </a:ln>
              <a:latin typeface="Calibri" panose="020F0502020204030204" pitchFamily="34" charset="0"/>
            </a:endParaRPr>
          </a:p>
        </p:txBody>
      </p:sp>
      <p:sp>
        <p:nvSpPr>
          <p:cNvPr id="3" name="Content Placeholder 2"/>
          <p:cNvSpPr>
            <a:spLocks noGrp="1"/>
          </p:cNvSpPr>
          <p:nvPr>
            <p:ph idx="1"/>
          </p:nvPr>
        </p:nvSpPr>
        <p:spPr>
          <a:xfrm>
            <a:off x="801858" y="1420836"/>
            <a:ext cx="10902462" cy="4224997"/>
          </a:xfrm>
        </p:spPr>
        <p:txBody>
          <a:bodyPr/>
          <a:lstStyle/>
          <a:p>
            <a:pPr marL="342900" lvl="0" indent="-342900">
              <a:spcBef>
                <a:spcPts val="0"/>
              </a:spcBef>
              <a:spcAft>
                <a:spcPts val="800"/>
              </a:spcAft>
              <a:buSzPts val="1000"/>
              <a:buFont typeface="Symbol" panose="05050102010706020507" pitchFamily="18" charset="2"/>
              <a:buChar char=""/>
              <a:tabLst>
                <a:tab pos="4572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Absence de contraception;</a:t>
            </a:r>
          </a:p>
          <a:p>
            <a:pPr marL="342900" lvl="0" indent="-342900">
              <a:spcBef>
                <a:spcPts val="0"/>
              </a:spcBef>
              <a:spcAft>
                <a:spcPts val="800"/>
              </a:spcAft>
              <a:buSzPts val="1000"/>
              <a:buFont typeface="Symbol" panose="05050102010706020507" pitchFamily="18" charset="2"/>
              <a:buChar char=""/>
              <a:tabLst>
                <a:tab pos="457200" algn="l"/>
              </a:tabLst>
            </a:pPr>
            <a:r>
              <a:rPr lang="fr-FR" sz="2400" dirty="0">
                <a:latin typeface="Calibri" panose="020F0502020204030204" pitchFamily="34" charset="0"/>
                <a:ea typeface="Times New Roman" panose="02020603050405020304" pitchFamily="18" charset="0"/>
                <a:cs typeface="Times New Roman" panose="02020603050405020304" pitchFamily="18" charset="0"/>
              </a:rPr>
              <a:t>Les cas d’agression sexuelle ou de viol, lorsque la femme n’est pas protégée par une méthode efficace de contraception;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fr-FR" sz="2400" dirty="0" smtClean="0">
                <a:effectLst/>
                <a:latin typeface="Calibri" panose="020F0502020204030204" pitchFamily="34" charset="0"/>
                <a:ea typeface="Times New Roman" panose="02020603050405020304" pitchFamily="18" charset="0"/>
                <a:cs typeface="Times New Roman" panose="02020603050405020304" pitchFamily="18" charset="0"/>
              </a:rPr>
              <a:t>Échec ou usage défectueux de la méthode contraceptive, notamment:</a:t>
            </a:r>
          </a:p>
          <a:p>
            <a:pPr marL="1168400" lvl="2" indent="-342900">
              <a:spcBef>
                <a:spcPts val="0"/>
              </a:spcBef>
              <a:spcAft>
                <a:spcPts val="800"/>
              </a:spcAft>
              <a:buSzPts val="1000"/>
              <a:buFont typeface="Wingdings" panose="05000000000000000000" pitchFamily="2" charset="2"/>
              <a:buChar char="Ø"/>
              <a:tabLst>
                <a:tab pos="914400" algn="l"/>
              </a:tabLst>
            </a:pPr>
            <a:r>
              <a:rPr lang="fr-FR" dirty="0" smtClean="0">
                <a:effectLst/>
                <a:latin typeface="Calibri" panose="020F0502020204030204" pitchFamily="34" charset="0"/>
                <a:ea typeface="Times New Roman" panose="02020603050405020304" pitchFamily="18" charset="0"/>
                <a:cs typeface="Times New Roman" panose="02020603050405020304" pitchFamily="18" charset="0"/>
              </a:rPr>
              <a:t>déchirure, glissement ou utilisation incorrecte du préservatif;</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68400" lvl="2" indent="-342900">
              <a:spcBef>
                <a:spcPts val="0"/>
              </a:spcBef>
              <a:spcAft>
                <a:spcPts val="800"/>
              </a:spcAft>
              <a:buSzPts val="1000"/>
              <a:buFont typeface="Wingdings" panose="05000000000000000000" pitchFamily="2" charset="2"/>
              <a:buChar char="Ø"/>
              <a:tabLst>
                <a:tab pos="914400" algn="l"/>
              </a:tabLst>
            </a:pPr>
            <a:r>
              <a:rPr lang="fr-FR" dirty="0" smtClean="0">
                <a:effectLst/>
                <a:latin typeface="Calibri" panose="020F0502020204030204" pitchFamily="34" charset="0"/>
                <a:ea typeface="Times New Roman" panose="02020603050405020304" pitchFamily="18" charset="0"/>
                <a:cs typeface="Times New Roman" panose="02020603050405020304" pitchFamily="18" charset="0"/>
              </a:rPr>
              <a:t>oubli du contraceptif oral associé pendant 3 jours consécutifs ou plus. </a:t>
            </a:r>
          </a:p>
          <a:p>
            <a:pPr marL="1168400" lvl="2" indent="-342900">
              <a:spcBef>
                <a:spcPts val="0"/>
              </a:spcBef>
              <a:spcAft>
                <a:spcPts val="800"/>
              </a:spcAft>
              <a:buSzPts val="1000"/>
              <a:buFont typeface="Wingdings" panose="05000000000000000000" pitchFamily="2" charset="2"/>
              <a:buChar char="Ø"/>
              <a:tabLst>
                <a:tab pos="914400" algn="l"/>
              </a:tabLst>
            </a:pPr>
            <a:r>
              <a:rPr lang="fr-FR" dirty="0" smtClean="0">
                <a:effectLst/>
                <a:latin typeface="Calibri" panose="020F0502020204030204" pitchFamily="34" charset="0"/>
                <a:ea typeface="Times New Roman" panose="02020603050405020304" pitchFamily="18" charset="0"/>
              </a:rPr>
              <a:t>erreur de calcul de la période d’abstinence ou incapacité à s’abstenir ou à utiliser une méthode barrière pendant la période de fécondité du cycle, lorsque le couple utilise une méthode de sensibilisation à la fécondité. </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12787" lvl="1" indent="-342900">
              <a:spcBef>
                <a:spcPts val="0"/>
              </a:spcBef>
              <a:spcAft>
                <a:spcPts val="800"/>
              </a:spcAft>
              <a:buSzPts val="1000"/>
              <a:buFont typeface="Wingdings" panose="05000000000000000000" pitchFamily="2" charset="2"/>
              <a:buChar char="Ø"/>
              <a:tabLst>
                <a:tab pos="457200" algn="l"/>
              </a:tabLs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301950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68543" cy="1325563"/>
          </a:xfrm>
          <a:ln>
            <a:solidFill>
              <a:srgbClr val="FFCC00"/>
            </a:solidFill>
          </a:ln>
        </p:spPr>
        <p:txBody>
          <a:bodyPr anchor="t">
            <a:noAutofit/>
          </a:bodyPr>
          <a:lstStyle/>
          <a:p>
            <a:pPr lvl="0">
              <a:lnSpc>
                <a:spcPct val="107000"/>
              </a:lnSpc>
              <a:spcBef>
                <a:spcPts val="0"/>
              </a:spcBef>
              <a:spcAft>
                <a:spcPts val="800"/>
              </a:spcAft>
            </a:pPr>
            <a:r>
              <a:rPr lang="fr-FR" sz="2400" b="1" dirty="0" smtClean="0">
                <a:solidFill>
                  <a:schemeClr val="tx1"/>
                </a:solidFill>
                <a:latin typeface="Calibri" panose="020F0502020204030204" pitchFamily="34" charset="0"/>
              </a:rPr>
              <a:t>DMU 5 - Intervention 3 </a:t>
            </a:r>
            <a:br>
              <a:rPr lang="fr-FR" sz="2400" b="1" dirty="0" smtClean="0">
                <a:solidFill>
                  <a:schemeClr val="tx1"/>
                </a:solidFill>
                <a:latin typeface="Calibri" panose="020F0502020204030204" pitchFamily="34" charset="0"/>
              </a:rPr>
            </a:br>
            <a:r>
              <a:rPr lang="fr-FR" sz="2600" b="1" dirty="0">
                <a:ln>
                  <a:solidFill>
                    <a:schemeClr val="accent2"/>
                  </a:solidFill>
                </a:ln>
                <a:solidFill>
                  <a:srgbClr val="000000"/>
                </a:solidFill>
                <a:latin typeface="Calibri" panose="020F0502020204030204" pitchFamily="34" charset="0"/>
                <a:ea typeface="+mn-ea"/>
              </a:rPr>
              <a:t>Veiller à ce que la communauté soit au courant de la disponibilité des contraceptifs pour les femmes, adolescents et hommes.</a:t>
            </a:r>
            <a:r>
              <a:rPr lang="fr-FR" sz="2400" b="1" dirty="0">
                <a:solidFill>
                  <a:srgbClr val="000000"/>
                </a:solidFill>
                <a:latin typeface="Calibri" panose="020F0502020204030204" pitchFamily="34" charset="0"/>
                <a:ea typeface="+mn-ea"/>
              </a:rPr>
              <a:t/>
            </a:r>
            <a:br>
              <a:rPr lang="fr-FR" sz="2400" b="1" dirty="0">
                <a:solidFill>
                  <a:srgbClr val="000000"/>
                </a:solidFill>
                <a:latin typeface="Calibri" panose="020F0502020204030204" pitchFamily="34" charset="0"/>
                <a:ea typeface="+mn-ea"/>
              </a:rPr>
            </a:br>
            <a:r>
              <a:rPr lang="fr-FR" sz="2400" b="1" dirty="0" smtClean="0">
                <a:latin typeface="Calibri" panose="020F0502020204030204" pitchFamily="34" charset="0"/>
              </a:rPr>
              <a:t/>
            </a:r>
            <a:br>
              <a:rPr lang="fr-FR" sz="2400" b="1" dirty="0" smtClean="0">
                <a:latin typeface="Calibri" panose="020F0502020204030204" pitchFamily="34" charset="0"/>
              </a:rPr>
            </a:br>
            <a:endParaRPr lang="fr-FR" sz="2400" b="1" dirty="0">
              <a:latin typeface="Calibri" panose="020F0502020204030204" pitchFamily="34" charset="0"/>
            </a:endParaRPr>
          </a:p>
        </p:txBody>
      </p:sp>
      <p:sp>
        <p:nvSpPr>
          <p:cNvPr id="3" name="Content Placeholder 2"/>
          <p:cNvSpPr>
            <a:spLocks noGrp="1"/>
          </p:cNvSpPr>
          <p:nvPr>
            <p:ph idx="1"/>
          </p:nvPr>
        </p:nvSpPr>
        <p:spPr>
          <a:xfrm>
            <a:off x="838200" y="2235199"/>
            <a:ext cx="10515600" cy="3454401"/>
          </a:xfrm>
        </p:spPr>
        <p:txBody>
          <a:bodyPr/>
          <a:lstStyle/>
          <a:p>
            <a:pPr>
              <a:lnSpc>
                <a:spcPct val="107000"/>
              </a:lnSpc>
              <a:spcBef>
                <a:spcPts val="0"/>
              </a:spcBef>
              <a:spcAft>
                <a:spcPts val="800"/>
              </a:spcAft>
            </a:pPr>
            <a:r>
              <a:rPr lang="fr-FR" sz="2400" dirty="0" smtClean="0">
                <a:latin typeface="Calibri" panose="020F0502020204030204" pitchFamily="34" charset="0"/>
              </a:rPr>
              <a:t>Communiquer </a:t>
            </a:r>
            <a:r>
              <a:rPr lang="fr-FR" sz="2400" dirty="0" smtClean="0">
                <a:solidFill>
                  <a:srgbClr val="000000"/>
                </a:solidFill>
                <a:latin typeface="Calibri" panose="020F0502020204030204" pitchFamily="34" charset="0"/>
              </a:rPr>
              <a:t>à</a:t>
            </a:r>
            <a:r>
              <a:rPr lang="fr-FR" sz="2400" dirty="0" smtClean="0">
                <a:latin typeface="Calibri" panose="020F0502020204030204" pitchFamily="34" charset="0"/>
              </a:rPr>
              <a:t> la communauté des informations sur le site et comment accéder </a:t>
            </a:r>
            <a:r>
              <a:rPr lang="fr-FR" sz="2400" dirty="0">
                <a:solidFill>
                  <a:srgbClr val="000000"/>
                </a:solidFill>
                <a:latin typeface="Calibri" panose="020F0502020204030204" pitchFamily="34" charset="0"/>
              </a:rPr>
              <a:t>à</a:t>
            </a:r>
            <a:r>
              <a:rPr lang="fr-FR" sz="2400" dirty="0" smtClean="0">
                <a:latin typeface="Calibri" panose="020F0502020204030204" pitchFamily="34" charset="0"/>
              </a:rPr>
              <a:t> la contraception y compris pour les célibataires et les adolescent(e)s.  </a:t>
            </a:r>
          </a:p>
          <a:p>
            <a:r>
              <a:rPr lang="fr-FR" sz="2400" dirty="0" smtClean="0">
                <a:solidFill>
                  <a:srgbClr val="FF0000"/>
                </a:solidFill>
                <a:latin typeface="Calibri" panose="020F0502020204030204" pitchFamily="34" charset="0"/>
              </a:rPr>
              <a:t>Diversifier les formats de communication pour comprendre: </a:t>
            </a:r>
          </a:p>
          <a:p>
            <a:pPr lvl="1"/>
            <a:r>
              <a:rPr lang="fr-FR" sz="2200" dirty="0" smtClean="0">
                <a:solidFill>
                  <a:srgbClr val="FF0000"/>
                </a:solidFill>
                <a:latin typeface="Calibri" panose="020F0502020204030204" pitchFamily="34" charset="0"/>
              </a:rPr>
              <a:t>Diverses langues </a:t>
            </a:r>
            <a:r>
              <a:rPr lang="fr-FR" sz="2200" dirty="0">
                <a:solidFill>
                  <a:srgbClr val="FF0000"/>
                </a:solidFill>
                <a:latin typeface="Calibri" panose="020F0502020204030204" pitchFamily="34" charset="0"/>
              </a:rPr>
              <a:t>((par exemple, le Braille, la langue des signes, les pictogrammes et les images) </a:t>
            </a:r>
            <a:endParaRPr lang="fr-FR" sz="2200" dirty="0" smtClean="0">
              <a:solidFill>
                <a:srgbClr val="FF0000"/>
              </a:solidFill>
              <a:latin typeface="Calibri" panose="020F0502020204030204" pitchFamily="34" charset="0"/>
            </a:endParaRPr>
          </a:p>
          <a:p>
            <a:pPr lvl="1"/>
            <a:r>
              <a:rPr lang="fr-FR" sz="2200" dirty="0" smtClean="0">
                <a:solidFill>
                  <a:srgbClr val="FF0000"/>
                </a:solidFill>
                <a:latin typeface="Calibri" panose="020F0502020204030204" pitchFamily="34" charset="0"/>
              </a:rPr>
              <a:t>Mobiliser les leaders communautaires pour diffuser les messages. </a:t>
            </a:r>
          </a:p>
        </p:txBody>
      </p:sp>
    </p:spTree>
    <p:extLst>
      <p:ext uri="{BB962C8B-B14F-4D97-AF65-F5344CB8AC3E}">
        <p14:creationId xmlns:p14="http://schemas.microsoft.com/office/powerpoint/2010/main" val="835162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65343" cy="1325563"/>
          </a:xfrm>
          <a:ln>
            <a:solidFill>
              <a:srgbClr val="FFCC00"/>
            </a:solidFill>
          </a:ln>
        </p:spPr>
        <p:txBody>
          <a:bodyPr anchor="t">
            <a:normAutofit fontScale="90000"/>
          </a:bodyPr>
          <a:lstStyle/>
          <a:p>
            <a:pPr lvl="0" algn="ctr">
              <a:spcBef>
                <a:spcPts val="1000"/>
              </a:spcBef>
            </a:pPr>
            <a:r>
              <a:rPr lang="fr-FR" sz="2700" b="1" dirty="0" smtClean="0">
                <a:ln>
                  <a:solidFill>
                    <a:schemeClr val="accent2"/>
                  </a:solidFill>
                </a:ln>
                <a:latin typeface="Calibri" panose="020F0502020204030204" pitchFamily="34" charset="0"/>
              </a:rPr>
              <a:t>DMU 5 - Intervention 4</a:t>
            </a:r>
            <a:br>
              <a:rPr lang="fr-FR" sz="2700" b="1" dirty="0" smtClean="0">
                <a:ln>
                  <a:solidFill>
                    <a:schemeClr val="accent2"/>
                  </a:solidFill>
                </a:ln>
                <a:latin typeface="Calibri" panose="020F0502020204030204" pitchFamily="34" charset="0"/>
              </a:rPr>
            </a:br>
            <a:r>
              <a:rPr lang="fr-FR" altLang="en-US" sz="3600" b="1" kern="0" dirty="0">
                <a:ln>
                  <a:solidFill>
                    <a:schemeClr val="accent2"/>
                  </a:solidFill>
                </a:ln>
                <a:solidFill>
                  <a:prstClr val="black"/>
                </a:solidFill>
                <a:latin typeface="Calibri" panose="020F0502020204030204"/>
                <a:ea typeface="+mn-ea"/>
                <a:cs typeface="Times New Roman" panose="02020603050405020304" pitchFamily="18" charset="0"/>
              </a:rPr>
              <a:t>Coordonner la planification et la mise en œuvre des activités de l’objectif 5 du DMU-SSR. </a:t>
            </a:r>
            <a:r>
              <a:rPr lang="fr-FR" altLang="en-US" sz="2200" b="1" kern="0" dirty="0">
                <a:ln>
                  <a:solidFill>
                    <a:schemeClr val="accent2"/>
                  </a:solidFill>
                </a:ln>
                <a:solidFill>
                  <a:prstClr val="black"/>
                </a:solidFill>
                <a:latin typeface="Calibri" panose="020F0502020204030204"/>
                <a:ea typeface="+mn-ea"/>
                <a:cs typeface="Times New Roman" panose="02020603050405020304" pitchFamily="18" charset="0"/>
              </a:rPr>
              <a:t/>
            </a:r>
            <a:br>
              <a:rPr lang="fr-FR" altLang="en-US" sz="2200" b="1" kern="0" dirty="0">
                <a:ln>
                  <a:solidFill>
                    <a:schemeClr val="accent2"/>
                  </a:solidFill>
                </a:ln>
                <a:solidFill>
                  <a:prstClr val="black"/>
                </a:solidFill>
                <a:latin typeface="Calibri" panose="020F0502020204030204"/>
                <a:ea typeface="+mn-ea"/>
                <a:cs typeface="Times New Roman" panose="02020603050405020304" pitchFamily="18" charset="0"/>
              </a:rPr>
            </a:br>
            <a:endParaRPr lang="fr-FR" sz="3200" b="1" dirty="0">
              <a:ln>
                <a:solidFill>
                  <a:schemeClr val="accent2"/>
                </a:solidFill>
              </a:ln>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fr-FR" sz="2200" dirty="0" smtClean="0">
                <a:latin typeface="Calibri" panose="020F0502020204030204" pitchFamily="34" charset="0"/>
              </a:rPr>
              <a:t>Assurer la participation active aux réunions inter organisations sur la planification d’étendre les services complets;</a:t>
            </a:r>
          </a:p>
          <a:p>
            <a:r>
              <a:rPr lang="fr-FR" sz="2200" dirty="0" smtClean="0">
                <a:solidFill>
                  <a:srgbClr val="FF0000"/>
                </a:solidFill>
                <a:latin typeface="Calibri" panose="020F0502020204030204" pitchFamily="34" charset="0"/>
              </a:rPr>
              <a:t>Assurer l’intégration des services de la contraception dans la SSR;</a:t>
            </a:r>
          </a:p>
          <a:p>
            <a:r>
              <a:rPr lang="fr-FR" sz="2200" dirty="0" smtClean="0">
                <a:latin typeface="Calibri" panose="020F0502020204030204" pitchFamily="34" charset="0"/>
              </a:rPr>
              <a:t> </a:t>
            </a:r>
            <a:r>
              <a:rPr lang="fr-FR" sz="2200" dirty="0" smtClean="0">
                <a:solidFill>
                  <a:srgbClr val="FF0000"/>
                </a:solidFill>
                <a:latin typeface="Calibri" panose="020F0502020204030204" pitchFamily="34" charset="0"/>
              </a:rPr>
              <a:t>Cartographier les capacités, les compétences </a:t>
            </a:r>
            <a:r>
              <a:rPr lang="fr-FR" sz="2200" kern="0" dirty="0" smtClean="0">
                <a:solidFill>
                  <a:srgbClr val="FF0000"/>
                </a:solidFill>
                <a:latin typeface="Calibri" panose="020F0502020204030204" pitchFamily="34" charset="0"/>
              </a:rPr>
              <a:t>et </a:t>
            </a:r>
            <a:r>
              <a:rPr lang="fr-FR" sz="2200" kern="0" dirty="0">
                <a:solidFill>
                  <a:srgbClr val="FF0000"/>
                </a:solidFill>
                <a:latin typeface="Calibri" panose="020F0502020204030204" pitchFamily="34" charset="0"/>
              </a:rPr>
              <a:t>les gaps existant dans les mécanismes de fourniture de services prioritaires de </a:t>
            </a:r>
            <a:r>
              <a:rPr lang="fr-FR" sz="2200" kern="0" dirty="0" smtClean="0">
                <a:solidFill>
                  <a:srgbClr val="FF0000"/>
                </a:solidFill>
                <a:latin typeface="Calibri" panose="020F0502020204030204" pitchFamily="34" charset="0"/>
              </a:rPr>
              <a:t>la contraception. </a:t>
            </a:r>
          </a:p>
          <a:p>
            <a:pPr lvl="0" defTabSz="685800" eaLnBrk="1" fontAlgn="auto" hangingPunct="1">
              <a:lnSpc>
                <a:spcPct val="90000"/>
              </a:lnSpc>
              <a:spcBef>
                <a:spcPts val="750"/>
              </a:spcBef>
              <a:spcAft>
                <a:spcPts val="0"/>
              </a:spcAft>
            </a:pPr>
            <a:r>
              <a:rPr lang="fr-FR" sz="2200" dirty="0">
                <a:solidFill>
                  <a:prstClr val="black"/>
                </a:solidFill>
                <a:latin typeface="Calibri" panose="020F0502020204030204"/>
              </a:rPr>
              <a:t>Identifier les futurs sites de prestation des services complets (secteur santé) </a:t>
            </a:r>
            <a:r>
              <a:rPr lang="fr-FR" sz="2200" dirty="0" smtClean="0">
                <a:solidFill>
                  <a:prstClr val="black"/>
                </a:solidFill>
                <a:latin typeface="Calibri" panose="020F0502020204030204"/>
              </a:rPr>
              <a:t>de la contraception.  </a:t>
            </a:r>
            <a:endParaRPr lang="fr-FR" sz="2200" dirty="0">
              <a:solidFill>
                <a:prstClr val="black"/>
              </a:solidFill>
              <a:latin typeface="Calibri" panose="020F0502020204030204"/>
            </a:endParaRPr>
          </a:p>
          <a:p>
            <a:r>
              <a:rPr lang="fr-FR" sz="2200" kern="0" dirty="0" smtClean="0">
                <a:solidFill>
                  <a:srgbClr val="FF0000"/>
                </a:solidFill>
                <a:latin typeface="Calibri" panose="020F0502020204030204" pitchFamily="34" charset="0"/>
              </a:rPr>
              <a:t>Plaider pour l’introduction de la contraception d’urgence dans les documents de politique et les protocoles du ministère de la santé. </a:t>
            </a:r>
          </a:p>
          <a:p>
            <a:r>
              <a:rPr lang="fr-FR" sz="2200" dirty="0" smtClean="0">
                <a:solidFill>
                  <a:prstClr val="black"/>
                </a:solidFill>
                <a:latin typeface="Calibri" panose="020F0502020204030204"/>
              </a:rPr>
              <a:t>Adresser </a:t>
            </a:r>
            <a:r>
              <a:rPr lang="fr-FR" sz="2200" dirty="0">
                <a:solidFill>
                  <a:prstClr val="black"/>
                </a:solidFill>
                <a:latin typeface="Calibri" panose="020F0502020204030204"/>
              </a:rPr>
              <a:t>la liste des besoins en </a:t>
            </a:r>
            <a:r>
              <a:rPr lang="fr-FR" sz="2200" dirty="0" smtClean="0">
                <a:solidFill>
                  <a:prstClr val="black"/>
                </a:solidFill>
                <a:latin typeface="Calibri" panose="020F0502020204030204"/>
              </a:rPr>
              <a:t>produits contraceptifs et fournitures et assurer le bon fonctionnement de la chaine d’approvisionnement </a:t>
            </a:r>
            <a:r>
              <a:rPr lang="fr-FR" sz="2200" kern="0" dirty="0">
                <a:solidFill>
                  <a:srgbClr val="000000"/>
                </a:solidFill>
                <a:latin typeface="Calibri" panose="020F0502020204030204" pitchFamily="34" charset="0"/>
              </a:rPr>
              <a:t>à</a:t>
            </a:r>
            <a:r>
              <a:rPr lang="fr-FR" sz="2200" dirty="0" smtClean="0">
                <a:solidFill>
                  <a:prstClr val="black"/>
                </a:solidFill>
                <a:latin typeface="Calibri" panose="020F0502020204030204"/>
              </a:rPr>
              <a:t> long terme.</a:t>
            </a:r>
            <a:endParaRPr lang="fr-FR" sz="2200" dirty="0">
              <a:solidFill>
                <a:prstClr val="black"/>
              </a:solidFill>
              <a:latin typeface="Calibri" panose="020F0502020204030204"/>
            </a:endParaRPr>
          </a:p>
        </p:txBody>
      </p:sp>
    </p:spTree>
    <p:extLst>
      <p:ext uri="{BB962C8B-B14F-4D97-AF65-F5344CB8AC3E}">
        <p14:creationId xmlns:p14="http://schemas.microsoft.com/office/powerpoint/2010/main" val="1805407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603171" cy="737961"/>
          </a:xfrm>
          <a:ln>
            <a:solidFill>
              <a:srgbClr val="FFCC00"/>
            </a:solidFill>
          </a:ln>
        </p:spPr>
        <p:txBody>
          <a:bodyPr anchor="t"/>
          <a:lstStyle/>
          <a:p>
            <a:pPr algn="l"/>
            <a:r>
              <a:rPr lang="fr-FR" b="1" dirty="0" smtClean="0">
                <a:ln>
                  <a:solidFill>
                    <a:schemeClr val="accent2"/>
                  </a:solidFill>
                </a:ln>
                <a:latin typeface="Calibri" panose="020F0502020204030204" pitchFamily="34" charset="0"/>
              </a:rPr>
              <a:t>Messages clés</a:t>
            </a:r>
            <a:endParaRPr lang="fr-FR" b="1" dirty="0">
              <a:ln>
                <a:solidFill>
                  <a:schemeClr val="accent2"/>
                </a:solidFill>
              </a:ln>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fr-FR" sz="2800" dirty="0" smtClean="0">
                <a:latin typeface="Calibri" panose="020F0502020204030204" pitchFamily="34" charset="0"/>
              </a:rPr>
              <a:t>Assurer l’accès </a:t>
            </a:r>
            <a:r>
              <a:rPr lang="fr-FR" sz="2800" dirty="0">
                <a:solidFill>
                  <a:prstClr val="black"/>
                </a:solidFill>
                <a:latin typeface="Calibri" panose="020F0502020204030204" pitchFamily="34" charset="0"/>
              </a:rPr>
              <a:t>à</a:t>
            </a:r>
            <a:r>
              <a:rPr lang="fr-FR" sz="2800" dirty="0" smtClean="0">
                <a:latin typeface="Calibri" panose="020F0502020204030204" pitchFamily="34" charset="0"/>
              </a:rPr>
              <a:t> la contraception en situation humanitaire est un moyen sécurisé, efficace et rentable pour la prévention des grossesses non-désirées, la réduction de morbidité et la mortalité maternelle et néonatale ainsi que des avortements risqués.</a:t>
            </a:r>
            <a:endParaRPr lang="fr-FR" sz="2800" dirty="0">
              <a:latin typeface="Calibri" panose="020F0502020204030204" pitchFamily="34" charset="0"/>
            </a:endParaRPr>
          </a:p>
          <a:p>
            <a:pPr marL="457200" indent="-457200">
              <a:buFont typeface="+mj-lt"/>
              <a:buAutoNum type="arabicPeriod"/>
            </a:pPr>
            <a:r>
              <a:rPr lang="fr-FR" sz="2800" dirty="0" smtClean="0">
                <a:solidFill>
                  <a:srgbClr val="FF0000"/>
                </a:solidFill>
                <a:latin typeface="Calibri" panose="020F0502020204030204" pitchFamily="34" charset="0"/>
              </a:rPr>
              <a:t>Assurer l’approvisionnement en préservatifs au niveau communautaire et dans les formations sanitaires; </a:t>
            </a:r>
            <a:endParaRPr lang="fr-FR" sz="2800" dirty="0" smtClean="0">
              <a:latin typeface="Calibri" panose="020F0502020204030204" pitchFamily="34" charset="0"/>
            </a:endParaRPr>
          </a:p>
          <a:p>
            <a:pPr marL="457200" indent="-457200">
              <a:buFont typeface="+mj-lt"/>
              <a:buAutoNum type="arabicPeriod"/>
            </a:pPr>
            <a:r>
              <a:rPr lang="fr-FR" sz="2800" dirty="0" smtClean="0">
                <a:solidFill>
                  <a:srgbClr val="FF0000"/>
                </a:solidFill>
                <a:latin typeface="Calibri" panose="020F0502020204030204" pitchFamily="34" charset="0"/>
              </a:rPr>
              <a:t>Offrir la contraception d’urgence sans discrimination (femme/ fille, âge, sexe, religion, tribu, race ainsi que la nature des rapports sexuels- consensuel ou pas)</a:t>
            </a:r>
          </a:p>
          <a:p>
            <a:pPr marL="457200" indent="-457200">
              <a:buFont typeface="+mj-lt"/>
              <a:buAutoNum type="arabicPeriod"/>
            </a:pPr>
            <a:r>
              <a:rPr lang="fr-FR" sz="2800" dirty="0" smtClean="0">
                <a:solidFill>
                  <a:srgbClr val="000000"/>
                </a:solidFill>
                <a:latin typeface="Calibri" panose="020F0502020204030204" pitchFamily="34" charset="0"/>
              </a:rPr>
              <a:t>Tenir </a:t>
            </a:r>
            <a:r>
              <a:rPr lang="fr-FR" sz="2800" dirty="0">
                <a:solidFill>
                  <a:srgbClr val="000000"/>
                </a:solidFill>
                <a:latin typeface="Calibri" panose="020F0502020204030204" pitchFamily="34" charset="0"/>
              </a:rPr>
              <a:t>la cliente informée, de manière détaillée, </a:t>
            </a:r>
            <a:r>
              <a:rPr lang="fr-FR" sz="2800" dirty="0" smtClean="0">
                <a:solidFill>
                  <a:srgbClr val="000000"/>
                </a:solidFill>
                <a:latin typeface="Calibri" panose="020F0502020204030204" pitchFamily="34" charset="0"/>
              </a:rPr>
              <a:t>l’information sur </a:t>
            </a:r>
            <a:r>
              <a:rPr lang="fr-FR" sz="2800" dirty="0">
                <a:solidFill>
                  <a:srgbClr val="000000"/>
                </a:solidFill>
                <a:latin typeface="Calibri" panose="020F0502020204030204" pitchFamily="34" charset="0"/>
              </a:rPr>
              <a:t>les méthodes </a:t>
            </a:r>
            <a:r>
              <a:rPr lang="fr-FR" sz="2800" dirty="0" smtClean="0">
                <a:solidFill>
                  <a:srgbClr val="000000"/>
                </a:solidFill>
                <a:latin typeface="Calibri" panose="020F0502020204030204" pitchFamily="34" charset="0"/>
              </a:rPr>
              <a:t>contraceptives (diversification des brochures).</a:t>
            </a:r>
          </a:p>
          <a:p>
            <a:pPr marL="0" indent="0">
              <a:buNone/>
            </a:pPr>
            <a:endParaRPr lang="fr-FR" sz="2400" dirty="0" smtClean="0">
              <a:latin typeface="Calibri" panose="020F0502020204030204" pitchFamily="34" charset="0"/>
            </a:endParaRPr>
          </a:p>
          <a:p>
            <a:pPr marL="457200" indent="-457200">
              <a:buFont typeface="+mj-lt"/>
              <a:buAutoNum type="arabicPeriod"/>
            </a:pPr>
            <a:endParaRPr lang="fr-FR" sz="2400" dirty="0" smtClean="0">
              <a:latin typeface="Calibri" panose="020F0502020204030204" pitchFamily="34" charset="0"/>
            </a:endParaRPr>
          </a:p>
          <a:p>
            <a:pPr marL="457200" indent="-457200">
              <a:buFont typeface="+mj-lt"/>
              <a:buAutoNum type="arabicPeriod"/>
            </a:pPr>
            <a:endParaRPr lang="fr-FR" sz="2400" dirty="0">
              <a:latin typeface="Calibri" panose="020F0502020204030204" pitchFamily="34" charset="0"/>
            </a:endParaRPr>
          </a:p>
        </p:txBody>
      </p:sp>
    </p:spTree>
    <p:extLst>
      <p:ext uri="{BB962C8B-B14F-4D97-AF65-F5344CB8AC3E}">
        <p14:creationId xmlns:p14="http://schemas.microsoft.com/office/powerpoint/2010/main" val="2162700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588657" cy="868589"/>
          </a:xfrm>
          <a:ln>
            <a:solidFill>
              <a:srgbClr val="FFCC00"/>
            </a:solidFill>
          </a:ln>
        </p:spPr>
        <p:txBody>
          <a:bodyPr/>
          <a:lstStyle/>
          <a:p>
            <a:r>
              <a:rPr lang="fr-FR" b="1" dirty="0" smtClean="0">
                <a:ln>
                  <a:solidFill>
                    <a:schemeClr val="accent2"/>
                  </a:solidFill>
                </a:ln>
                <a:latin typeface="Calibri" panose="020F0502020204030204" pitchFamily="34" charset="0"/>
                <a:cs typeface="Calibri" panose="020F0502020204030204" pitchFamily="34" charset="0"/>
              </a:rPr>
              <a:t>Bibliographie </a:t>
            </a:r>
            <a:endParaRPr lang="fr-FR" b="1" dirty="0">
              <a:ln>
                <a:solidFill>
                  <a:schemeClr val="accent2"/>
                </a:solidFill>
              </a:ln>
              <a:latin typeface="Calibri" panose="020F0502020204030204" pitchFamily="34" charset="0"/>
              <a:cs typeface="Calibri" panose="020F0502020204030204" pitchFamily="34" charset="0"/>
            </a:endParaRPr>
          </a:p>
        </p:txBody>
      </p:sp>
      <p:pic>
        <p:nvPicPr>
          <p:cNvPr id="4" name="Picture 3"/>
          <p:cNvPicPr/>
          <p:nvPr/>
        </p:nvPicPr>
        <p:blipFill rotWithShape="1">
          <a:blip r:embed="rId2"/>
          <a:srcRect l="2851" t="15225" r="82716" b="50650"/>
          <a:stretch/>
        </p:blipFill>
        <p:spPr bwMode="auto">
          <a:xfrm>
            <a:off x="6837510" y="1636638"/>
            <a:ext cx="3218331" cy="4190422"/>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005" y="1636638"/>
            <a:ext cx="3114675" cy="419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69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0785"/>
            <a:ext cx="6108510" cy="753991"/>
          </a:xfrm>
          <a:ln>
            <a:solidFill>
              <a:schemeClr val="accent4"/>
            </a:solidFill>
          </a:ln>
        </p:spPr>
        <p:txBody>
          <a:bodyPr anchor="t"/>
          <a:lstStyle/>
          <a:p>
            <a:r>
              <a:rPr lang="fr-FR" b="1" dirty="0" smtClean="0">
                <a:ln>
                  <a:solidFill>
                    <a:schemeClr val="accent2"/>
                  </a:solidFill>
                </a:ln>
                <a:latin typeface="+mn-lt"/>
              </a:rPr>
              <a:t>Objectifs d’apprentissage </a:t>
            </a:r>
            <a:endParaRPr lang="fr-FR" b="1" dirty="0">
              <a:ln>
                <a:solidFill>
                  <a:schemeClr val="accent2"/>
                </a:solidFill>
              </a:ln>
              <a:latin typeface="+mn-lt"/>
            </a:endParaRPr>
          </a:p>
        </p:txBody>
      </p:sp>
      <p:sp>
        <p:nvSpPr>
          <p:cNvPr id="3" name="Content Placeholder 2"/>
          <p:cNvSpPr>
            <a:spLocks noGrp="1"/>
          </p:cNvSpPr>
          <p:nvPr>
            <p:ph idx="1"/>
          </p:nvPr>
        </p:nvSpPr>
        <p:spPr>
          <a:xfrm>
            <a:off x="838200" y="1687080"/>
            <a:ext cx="10515600" cy="4351338"/>
          </a:xfrm>
        </p:spPr>
        <p:txBody>
          <a:bodyPr>
            <a:normAutofit/>
          </a:bodyPr>
          <a:lstStyle/>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Reconnaitre « prévenir  des grossesses non-désirées » comme une priorité, </a:t>
            </a:r>
            <a:r>
              <a:rPr lang="fr-FR" dirty="0">
                <a:latin typeface="Calibri" panose="020F0502020204030204" pitchFamily="34" charset="0"/>
                <a:ea typeface="Calibri" panose="020F0502020204030204" pitchFamily="34" charset="0"/>
                <a:cs typeface="Times New Roman" panose="02020603050405020304" pitchFamily="18" charset="0"/>
              </a:rPr>
              <a:t>en situation humanitaire.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Enumérer les méthodes contraceptives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Times New Roman" panose="02020603050405020304" pitchFamily="18" charset="0"/>
              </a:rPr>
              <a:t> approvisionner dans les centres des soins de santé primaire.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Cambria Math" panose="02040503050406030204" pitchFamily="18" charset="0"/>
              </a:rPr>
              <a:t>Développer l’information et les messages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Cambria Math" panose="02040503050406030204" pitchFamily="18" charset="0"/>
              </a:rPr>
              <a:t> destination des femmes, adolescent(e)s et les hommes en matière de la disponibilité des méthodes contraceptives.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Reconnaitre les voies de dissémination  de l’information sur la disponibilité des contraceptives dans la communauté. </a:t>
            </a:r>
            <a:endParaRPr lang="fr-FR" dirty="0"/>
          </a:p>
        </p:txBody>
      </p:sp>
    </p:spTree>
    <p:extLst>
      <p:ext uri="{BB962C8B-B14F-4D97-AF65-F5344CB8AC3E}">
        <p14:creationId xmlns:p14="http://schemas.microsoft.com/office/powerpoint/2010/main" val="66684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08" y="2110154"/>
            <a:ext cx="5475293" cy="349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20113" y="2991033"/>
            <a:ext cx="4542973" cy="1323439"/>
          </a:xfrm>
          <a:prstGeom prst="rect">
            <a:avLst/>
          </a:prstGeom>
          <a:noFill/>
          <a:ln>
            <a:solidFill>
              <a:schemeClr val="bg2">
                <a:lumMod val="50000"/>
              </a:schemeClr>
            </a:solidFill>
          </a:ln>
        </p:spPr>
        <p:txBody>
          <a:bodyPr wrap="square">
            <a:spAutoFit/>
          </a:bodyPr>
          <a:lstStyle/>
          <a:p>
            <a:pPr marL="57150" indent="-57150" eaLnBrk="0" fontAlgn="base" hangingPunct="0">
              <a:spcBef>
                <a:spcPct val="0"/>
              </a:spcBef>
              <a:buFont typeface="Arial" panose="020B0604020202020204" pitchFamily="34" charset="0"/>
              <a:buChar char="•"/>
              <a:defRPr/>
            </a:pPr>
            <a:r>
              <a:rPr lang="en-US" sz="2000" b="1" dirty="0">
                <a:solidFill>
                  <a:prstClr val="black"/>
                </a:solidFill>
                <a:ea typeface="MS PGothic" panose="020B0600070205080204" pitchFamily="34" charset="-128"/>
                <a:cs typeface="Arial"/>
              </a:rPr>
              <a:t>Méthodes contraceptives pour répondre à la demande</a:t>
            </a:r>
          </a:p>
          <a:p>
            <a:pPr eaLnBrk="0" fontAlgn="base" hangingPunct="0">
              <a:spcBef>
                <a:spcPct val="0"/>
              </a:spcBef>
              <a:defRPr/>
            </a:pPr>
            <a:endParaRPr lang="en-US" sz="2000" b="1" dirty="0">
              <a:solidFill>
                <a:prstClr val="black"/>
              </a:solidFill>
              <a:ea typeface="MS PGothic" panose="020B0600070205080204" pitchFamily="34" charset="-128"/>
              <a:cs typeface="Arial"/>
            </a:endParaRPr>
          </a:p>
          <a:p>
            <a:pPr marL="57150" indent="-57150" eaLnBrk="0" fontAlgn="base" hangingPunct="0">
              <a:spcBef>
                <a:spcPct val="0"/>
              </a:spcBef>
              <a:buFont typeface="Arial" panose="020B0604020202020204" pitchFamily="34" charset="0"/>
              <a:buChar char="•"/>
              <a:defRPr/>
            </a:pPr>
            <a:r>
              <a:rPr lang="en-US" sz="2000" b="1" dirty="0">
                <a:solidFill>
                  <a:prstClr val="black"/>
                </a:solidFill>
                <a:ea typeface="MS PGothic" panose="020B0600070205080204" pitchFamily="34" charset="-128"/>
                <a:cs typeface="Arial"/>
              </a:rPr>
              <a:t>Information, education et counseling</a:t>
            </a:r>
          </a:p>
        </p:txBody>
      </p:sp>
      <p:sp>
        <p:nvSpPr>
          <p:cNvPr id="6" name="object 867"/>
          <p:cNvSpPr/>
          <p:nvPr/>
        </p:nvSpPr>
        <p:spPr>
          <a:xfrm>
            <a:off x="1533378" y="2991033"/>
            <a:ext cx="4149969" cy="1728787"/>
          </a:xfrm>
          <a:custGeom>
            <a:avLst/>
            <a:gdLst/>
            <a:ahLst/>
            <a:cxnLst/>
            <a:rect l="l" t="t" r="r" b="b"/>
            <a:pathLst>
              <a:path w="3496792" h="1215898">
                <a:moveTo>
                  <a:pt x="152400" y="0"/>
                </a:moveTo>
                <a:lnTo>
                  <a:pt x="104619" y="249"/>
                </a:lnTo>
                <a:lnTo>
                  <a:pt x="53485" y="3897"/>
                </a:lnTo>
                <a:lnTo>
                  <a:pt x="15789" y="22731"/>
                </a:lnTo>
                <a:lnTo>
                  <a:pt x="1951" y="68505"/>
                </a:lnTo>
                <a:lnTo>
                  <a:pt x="28" y="127719"/>
                </a:lnTo>
                <a:lnTo>
                  <a:pt x="0" y="152400"/>
                </a:lnTo>
                <a:lnTo>
                  <a:pt x="0" y="1063498"/>
                </a:lnTo>
                <a:lnTo>
                  <a:pt x="249" y="1111278"/>
                </a:lnTo>
                <a:lnTo>
                  <a:pt x="3897" y="1162412"/>
                </a:lnTo>
                <a:lnTo>
                  <a:pt x="22731" y="1200108"/>
                </a:lnTo>
                <a:lnTo>
                  <a:pt x="68505" y="1213946"/>
                </a:lnTo>
                <a:lnTo>
                  <a:pt x="127719" y="1215869"/>
                </a:lnTo>
                <a:lnTo>
                  <a:pt x="152400" y="1215898"/>
                </a:lnTo>
                <a:lnTo>
                  <a:pt x="3344392" y="1215898"/>
                </a:lnTo>
                <a:lnTo>
                  <a:pt x="3392173" y="1215648"/>
                </a:lnTo>
                <a:lnTo>
                  <a:pt x="3443306" y="1212000"/>
                </a:lnTo>
                <a:lnTo>
                  <a:pt x="3481003" y="1193166"/>
                </a:lnTo>
                <a:lnTo>
                  <a:pt x="3494840" y="1147392"/>
                </a:lnTo>
                <a:lnTo>
                  <a:pt x="3496764" y="1088178"/>
                </a:lnTo>
                <a:lnTo>
                  <a:pt x="3496792" y="1063498"/>
                </a:lnTo>
                <a:lnTo>
                  <a:pt x="3496792" y="152400"/>
                </a:lnTo>
                <a:lnTo>
                  <a:pt x="3496543" y="104619"/>
                </a:lnTo>
                <a:lnTo>
                  <a:pt x="3492894" y="53485"/>
                </a:lnTo>
                <a:lnTo>
                  <a:pt x="3474061" y="15789"/>
                </a:lnTo>
                <a:lnTo>
                  <a:pt x="3428286" y="1951"/>
                </a:lnTo>
                <a:lnTo>
                  <a:pt x="3369073" y="28"/>
                </a:lnTo>
                <a:lnTo>
                  <a:pt x="3344392" y="0"/>
                </a:lnTo>
                <a:lnTo>
                  <a:pt x="152400" y="0"/>
                </a:lnTo>
                <a:close/>
              </a:path>
            </a:pathLst>
          </a:custGeom>
          <a:ln w="12700">
            <a:solidFill>
              <a:srgbClr val="00ADEF"/>
            </a:solidFill>
          </a:ln>
        </p:spPr>
        <p:txBody>
          <a:bodyPr lIns="0" tIns="0" rIns="0" bIns="0"/>
          <a:lstStyle/>
          <a:p>
            <a:pPr eaLnBrk="0" fontAlgn="base" hangingPunct="0">
              <a:spcBef>
                <a:spcPct val="0"/>
              </a:spcBef>
              <a:spcAft>
                <a:spcPct val="0"/>
              </a:spcAft>
              <a:defRPr/>
            </a:pPr>
            <a:endParaRPr sz="2400" b="1">
              <a:solidFill>
                <a:prstClr val="black"/>
              </a:solidFill>
              <a:latin typeface="Arial" charset="0"/>
              <a:ea typeface="MS PGothic" panose="020B0600070205080204" pitchFamily="34" charset="-128"/>
            </a:endParaRPr>
          </a:p>
        </p:txBody>
      </p:sp>
      <p:sp>
        <p:nvSpPr>
          <p:cNvPr id="2" name="Rectangle 1"/>
          <p:cNvSpPr/>
          <p:nvPr/>
        </p:nvSpPr>
        <p:spPr>
          <a:xfrm>
            <a:off x="1725636" y="3297260"/>
            <a:ext cx="3765452" cy="1015663"/>
          </a:xfrm>
          <a:prstGeom prst="rect">
            <a:avLst/>
          </a:prstGeom>
        </p:spPr>
        <p:txBody>
          <a:bodyPr wrap="square">
            <a:spAutoFit/>
          </a:bodyPr>
          <a:lstStyle/>
          <a:p>
            <a:pPr eaLnBrk="0" fontAlgn="base" hangingPunct="0">
              <a:spcBef>
                <a:spcPct val="0"/>
              </a:spcBef>
              <a:defRPr/>
            </a:pPr>
            <a:r>
              <a:rPr lang="fr-FR" sz="2400" b="1" dirty="0">
                <a:solidFill>
                  <a:prstClr val="black"/>
                </a:solidFill>
                <a:ea typeface="MS PGothic" panose="020B0600070205080204" pitchFamily="34" charset="-128"/>
                <a:cs typeface="Arial"/>
              </a:rPr>
              <a:t>Objectif</a:t>
            </a:r>
            <a:r>
              <a:rPr lang="en-US" sz="2400" b="1" dirty="0">
                <a:solidFill>
                  <a:prstClr val="black"/>
                </a:solidFill>
                <a:ea typeface="MS PGothic" panose="020B0600070205080204" pitchFamily="34" charset="-128"/>
                <a:cs typeface="Arial"/>
              </a:rPr>
              <a:t> 5. Prévenir les GROSSESSES </a:t>
            </a:r>
            <a:r>
              <a:rPr lang="en-US" sz="2400" b="1" dirty="0" smtClean="0">
                <a:solidFill>
                  <a:prstClr val="black"/>
                </a:solidFill>
                <a:ea typeface="MS PGothic" panose="020B0600070205080204" pitchFamily="34" charset="-128"/>
                <a:cs typeface="Arial"/>
              </a:rPr>
              <a:t>non-</a:t>
            </a:r>
            <a:r>
              <a:rPr lang="fr-FR" sz="2400" b="1" dirty="0" smtClean="0">
                <a:solidFill>
                  <a:prstClr val="black"/>
                </a:solidFill>
                <a:ea typeface="MS PGothic" panose="020B0600070205080204" pitchFamily="34" charset="-128"/>
                <a:cs typeface="Arial"/>
              </a:rPr>
              <a:t>désirées</a:t>
            </a:r>
          </a:p>
          <a:p>
            <a:pPr eaLnBrk="0" fontAlgn="base" hangingPunct="0">
              <a:spcBef>
                <a:spcPct val="0"/>
              </a:spcBef>
              <a:defRPr/>
            </a:pPr>
            <a:endParaRPr lang="en-US" sz="1200" b="1" dirty="0">
              <a:solidFill>
                <a:prstClr val="black"/>
              </a:solidFill>
              <a:latin typeface="Arial" charset="0"/>
              <a:ea typeface="MS PGothic" panose="020B0600070205080204" pitchFamily="34" charset="-128"/>
            </a:endParaRPr>
          </a:p>
        </p:txBody>
      </p:sp>
      <p:sp>
        <p:nvSpPr>
          <p:cNvPr id="3" name="Title 2"/>
          <p:cNvSpPr>
            <a:spLocks noGrp="1"/>
          </p:cNvSpPr>
          <p:nvPr>
            <p:ph type="title"/>
          </p:nvPr>
        </p:nvSpPr>
        <p:spPr>
          <a:xfrm>
            <a:off x="813475" y="854330"/>
            <a:ext cx="9739744" cy="749886"/>
          </a:xfrm>
          <a:ln>
            <a:solidFill>
              <a:schemeClr val="accent4"/>
            </a:solidFill>
          </a:ln>
        </p:spPr>
        <p:txBody>
          <a:bodyPr anchor="t">
            <a:noAutofit/>
          </a:bodyPr>
          <a:lstStyle/>
          <a:p>
            <a:pPr lvl="0" eaLnBrk="0" fontAlgn="base" hangingPunct="0">
              <a:lnSpc>
                <a:spcPct val="100000"/>
              </a:lnSpc>
              <a:spcAft>
                <a:spcPct val="0"/>
              </a:spcAft>
            </a:pPr>
            <a:r>
              <a:rPr lang="fr-FR" altLang="en-US" sz="3400" b="1" dirty="0" smtClean="0">
                <a:ln>
                  <a:solidFill>
                    <a:schemeClr val="accent2"/>
                  </a:solidFill>
                </a:ln>
                <a:latin typeface="Calibri" panose="020F0502020204030204"/>
                <a:ea typeface="MS PGothic" panose="020B0600070205080204" pitchFamily="34" charset="-128"/>
                <a:cs typeface="+mn-cs"/>
              </a:rPr>
              <a:t>DMU- </a:t>
            </a:r>
            <a:r>
              <a:rPr lang="fr-FR" altLang="en-US" sz="3400" b="1" dirty="0">
                <a:ln>
                  <a:solidFill>
                    <a:schemeClr val="accent2"/>
                  </a:solidFill>
                </a:ln>
                <a:latin typeface="Calibri" panose="020F0502020204030204"/>
                <a:ea typeface="MS PGothic" panose="020B0600070205080204" pitchFamily="34" charset="-128"/>
              </a:rPr>
              <a:t>Objectif 5 </a:t>
            </a:r>
            <a:r>
              <a:rPr lang="fr-FR" altLang="en-US" sz="3400" b="1" dirty="0" smtClean="0">
                <a:ln>
                  <a:solidFill>
                    <a:schemeClr val="accent2"/>
                  </a:solidFill>
                </a:ln>
                <a:latin typeface="Calibri" panose="020F0502020204030204"/>
                <a:ea typeface="MS PGothic" panose="020B0600070205080204" pitchFamily="34" charset="-128"/>
                <a:cs typeface="+mn-cs"/>
              </a:rPr>
              <a:t>Prévenir </a:t>
            </a:r>
            <a:r>
              <a:rPr lang="fr-FR" altLang="en-US" sz="3400" b="1" dirty="0">
                <a:ln>
                  <a:solidFill>
                    <a:schemeClr val="accent2"/>
                  </a:solidFill>
                </a:ln>
                <a:latin typeface="Calibri" panose="020F0502020204030204"/>
                <a:ea typeface="MS PGothic" panose="020B0600070205080204" pitchFamily="34" charset="-128"/>
                <a:cs typeface="+mn-cs"/>
              </a:rPr>
              <a:t>les grossesses </a:t>
            </a:r>
            <a:r>
              <a:rPr lang="fr-FR" altLang="en-US" sz="3400" b="1" dirty="0" smtClean="0">
                <a:ln>
                  <a:solidFill>
                    <a:schemeClr val="accent2"/>
                  </a:solidFill>
                </a:ln>
                <a:latin typeface="Calibri" panose="020F0502020204030204"/>
                <a:ea typeface="MS PGothic" panose="020B0600070205080204" pitchFamily="34" charset="-128"/>
                <a:cs typeface="+mn-cs"/>
              </a:rPr>
              <a:t>non-désirées </a:t>
            </a:r>
            <a:r>
              <a:rPr lang="fr-FR" altLang="en-US" sz="3400" b="1" dirty="0">
                <a:ln>
                  <a:solidFill>
                    <a:schemeClr val="accent2"/>
                  </a:solidFill>
                </a:ln>
                <a:latin typeface="Calibri" panose="020F0502020204030204"/>
                <a:ea typeface="MS PGothic" panose="020B0600070205080204" pitchFamily="34" charset="-128"/>
                <a:cs typeface="+mn-cs"/>
              </a:rPr>
              <a:t/>
            </a:r>
            <a:br>
              <a:rPr lang="fr-FR" altLang="en-US" sz="3400" b="1" dirty="0">
                <a:ln>
                  <a:solidFill>
                    <a:schemeClr val="accent2"/>
                  </a:solidFill>
                </a:ln>
                <a:latin typeface="Calibri" panose="020F0502020204030204"/>
                <a:ea typeface="MS PGothic" panose="020B0600070205080204" pitchFamily="34" charset="-128"/>
                <a:cs typeface="+mn-cs"/>
              </a:rPr>
            </a:br>
            <a:r>
              <a:rPr lang="fr-FR" altLang="en-US" sz="3400" b="1" dirty="0">
                <a:ln>
                  <a:solidFill>
                    <a:schemeClr val="accent2"/>
                  </a:solidFill>
                </a:ln>
                <a:latin typeface="Calibri" panose="020F0502020204030204"/>
                <a:ea typeface="MS PGothic" panose="020B0600070205080204" pitchFamily="34" charset="-128"/>
                <a:cs typeface="+mn-cs"/>
              </a:rPr>
              <a:t/>
            </a:r>
            <a:br>
              <a:rPr lang="fr-FR" altLang="en-US" sz="3400" b="1" dirty="0">
                <a:ln>
                  <a:solidFill>
                    <a:schemeClr val="accent2"/>
                  </a:solidFill>
                </a:ln>
                <a:latin typeface="Calibri" panose="020F0502020204030204"/>
                <a:ea typeface="MS PGothic" panose="020B0600070205080204" pitchFamily="34" charset="-128"/>
                <a:cs typeface="+mn-cs"/>
              </a:rPr>
            </a:br>
            <a:endParaRPr lang="fr-FR" sz="3400" dirty="0">
              <a:ln>
                <a:solidFill>
                  <a:schemeClr val="accent2"/>
                </a:solidFill>
              </a:ln>
            </a:endParaRPr>
          </a:p>
        </p:txBody>
      </p:sp>
      <p:cxnSp>
        <p:nvCxnSpPr>
          <p:cNvPr id="8" name="Straight Arrow Connector 7"/>
          <p:cNvCxnSpPr/>
          <p:nvPr/>
        </p:nvCxnSpPr>
        <p:spPr>
          <a:xfrm flipV="1">
            <a:off x="5283200" y="3352630"/>
            <a:ext cx="1368697" cy="3022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83200" y="3710283"/>
            <a:ext cx="1368697" cy="3042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693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ppt_x"/>
                                          </p:val>
                                        </p:tav>
                                        <p:tav tm="100000">
                                          <p:val>
                                            <p:strVal val="#ppt_x"/>
                                          </p:val>
                                        </p:tav>
                                      </p:tavLst>
                                    </p:anim>
                                    <p:anim calcmode="lin" valueType="num">
                                      <p:cBhvr additive="base">
                                        <p:cTn id="8" dur="500" fill="hold"/>
                                        <p:tgtEl>
                                          <p:spTgt spid="839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365125"/>
            <a:ext cx="8139545" cy="1325563"/>
          </a:xfrm>
          <a:ln>
            <a:solidFill>
              <a:schemeClr val="accent2"/>
            </a:solidFill>
          </a:ln>
        </p:spPr>
        <p:txBody>
          <a:bodyPr>
            <a:normAutofit/>
          </a:bodyPr>
          <a:lstStyle/>
          <a:p>
            <a:r>
              <a:rPr lang="fr-FR" sz="3600" b="1" dirty="0" smtClean="0">
                <a:ln>
                  <a:solidFill>
                    <a:schemeClr val="accent2"/>
                  </a:solidFill>
                </a:ln>
                <a:solidFill>
                  <a:sysClr val="windowText" lastClr="000000"/>
                </a:solidFill>
                <a:latin typeface="+mn-lt"/>
              </a:rPr>
              <a:t>Grossesse non désirée/ grossesse non voulue     ----- </a:t>
            </a:r>
            <a:r>
              <a:rPr lang="fr-FR" sz="3600" b="1" dirty="0">
                <a:ln>
                  <a:solidFill>
                    <a:schemeClr val="accent2"/>
                  </a:solidFill>
                </a:ln>
                <a:solidFill>
                  <a:sysClr val="windowText" lastClr="000000"/>
                </a:solidFill>
              </a:rPr>
              <a:t>non </a:t>
            </a:r>
            <a:r>
              <a:rPr lang="fr-FR" sz="3600" b="1" dirty="0" smtClean="0">
                <a:ln>
                  <a:solidFill>
                    <a:schemeClr val="accent2"/>
                  </a:solidFill>
                </a:ln>
                <a:solidFill>
                  <a:sysClr val="windowText" lastClr="000000"/>
                </a:solidFill>
              </a:rPr>
              <a:t>planifiée</a:t>
            </a:r>
            <a:endParaRPr lang="fr-FR" sz="3600" b="1" dirty="0">
              <a:ln>
                <a:solidFill>
                  <a:schemeClr val="accent2"/>
                </a:solidFill>
              </a:ln>
              <a:solidFill>
                <a:sysClr val="windowText" lastClr="000000"/>
              </a:solidFill>
              <a:latin typeface="+mn-lt"/>
            </a:endParaRPr>
          </a:p>
        </p:txBody>
      </p:sp>
      <p:pic>
        <p:nvPicPr>
          <p:cNvPr id="6" name="Content Placeholder 5"/>
          <p:cNvPicPr>
            <a:picLocks noGrp="1" noChangeAspect="1"/>
          </p:cNvPicPr>
          <p:nvPr>
            <p:ph sz="half" idx="1"/>
          </p:nvPr>
        </p:nvPicPr>
        <p:blipFill>
          <a:blip r:embed="rId2"/>
          <a:stretch>
            <a:fillRect/>
          </a:stretch>
        </p:blipFill>
        <p:spPr>
          <a:xfrm>
            <a:off x="662335" y="1825625"/>
            <a:ext cx="5134580" cy="2729345"/>
          </a:xfrm>
          <a:prstGeom prst="rect">
            <a:avLst/>
          </a:prstGeom>
        </p:spPr>
      </p:pic>
      <p:sp>
        <p:nvSpPr>
          <p:cNvPr id="5" name="Content Placeholder 4"/>
          <p:cNvSpPr>
            <a:spLocks noGrp="1"/>
          </p:cNvSpPr>
          <p:nvPr>
            <p:ph sz="half" idx="2"/>
          </p:nvPr>
        </p:nvSpPr>
        <p:spPr>
          <a:ln>
            <a:solidFill>
              <a:schemeClr val="accent6">
                <a:lumMod val="60000"/>
                <a:lumOff val="40000"/>
              </a:schemeClr>
            </a:solidFill>
          </a:ln>
        </p:spPr>
        <p:txBody>
          <a:bodyPr>
            <a:noAutofit/>
          </a:bodyPr>
          <a:lstStyle/>
          <a:p>
            <a:pPr>
              <a:buFont typeface="Wingdings" panose="05000000000000000000" pitchFamily="2" charset="2"/>
              <a:buChar char="Ø"/>
            </a:pPr>
            <a:r>
              <a:rPr lang="fr-FR" sz="2000" b="1" dirty="0" smtClean="0">
                <a:solidFill>
                  <a:srgbClr val="FF0000"/>
                </a:solidFill>
              </a:rPr>
              <a:t>Risques de sant</a:t>
            </a:r>
            <a:r>
              <a:rPr lang="fr-FR" sz="2000" b="1" dirty="0">
                <a:solidFill>
                  <a:srgbClr val="FF0000"/>
                </a:solidFill>
              </a:rPr>
              <a:t>é</a:t>
            </a:r>
            <a:r>
              <a:rPr lang="fr-FR" sz="2000" b="1" dirty="0" smtClean="0">
                <a:solidFill>
                  <a:srgbClr val="FF0000"/>
                </a:solidFill>
              </a:rPr>
              <a:t>: la mère</a:t>
            </a:r>
          </a:p>
          <a:p>
            <a:pPr lvl="1">
              <a:buFont typeface="Wingdings" panose="05000000000000000000" pitchFamily="2" charset="2"/>
              <a:buChar char="ü"/>
            </a:pPr>
            <a:r>
              <a:rPr lang="fr-FR" sz="2000" dirty="0"/>
              <a:t>malnutrition, </a:t>
            </a:r>
            <a:endParaRPr lang="fr-FR" sz="2000" dirty="0" smtClean="0"/>
          </a:p>
          <a:p>
            <a:pPr lvl="1">
              <a:buFont typeface="Wingdings" panose="05000000000000000000" pitchFamily="2" charset="2"/>
              <a:buChar char="ü"/>
            </a:pPr>
            <a:r>
              <a:rPr lang="fr-FR" sz="2000" dirty="0" smtClean="0"/>
              <a:t>maladie</a:t>
            </a:r>
            <a:r>
              <a:rPr lang="fr-FR" sz="2000" dirty="0"/>
              <a:t>, </a:t>
            </a:r>
            <a:endParaRPr lang="fr-FR" sz="2000" dirty="0" smtClean="0"/>
          </a:p>
          <a:p>
            <a:pPr lvl="1">
              <a:buFont typeface="Wingdings" panose="05000000000000000000" pitchFamily="2" charset="2"/>
              <a:buChar char="ü"/>
            </a:pPr>
            <a:r>
              <a:rPr lang="fr-FR" sz="2000" dirty="0" smtClean="0"/>
              <a:t>mauvais </a:t>
            </a:r>
            <a:r>
              <a:rPr lang="fr-FR" sz="2000" dirty="0"/>
              <a:t>traitements et </a:t>
            </a:r>
            <a:endParaRPr lang="fr-FR" sz="2000" dirty="0" smtClean="0"/>
          </a:p>
          <a:p>
            <a:pPr lvl="1">
              <a:buFont typeface="Wingdings" panose="05000000000000000000" pitchFamily="2" charset="2"/>
              <a:buChar char="ü"/>
            </a:pPr>
            <a:r>
              <a:rPr lang="fr-FR" sz="2000" dirty="0" smtClean="0"/>
              <a:t>défaut </a:t>
            </a:r>
            <a:r>
              <a:rPr lang="fr-FR" sz="2000" dirty="0"/>
              <a:t>de soins, et </a:t>
            </a:r>
            <a:endParaRPr lang="fr-FR" sz="2000" dirty="0" smtClean="0"/>
          </a:p>
          <a:p>
            <a:pPr lvl="1">
              <a:buFont typeface="Wingdings" panose="05000000000000000000" pitchFamily="2" charset="2"/>
              <a:buChar char="ü"/>
            </a:pPr>
            <a:r>
              <a:rPr lang="fr-FR" sz="2000" dirty="0" smtClean="0"/>
              <a:t>la </a:t>
            </a:r>
            <a:r>
              <a:rPr lang="fr-FR" sz="2000" dirty="0"/>
              <a:t>mort</a:t>
            </a:r>
            <a:r>
              <a:rPr lang="fr-FR" sz="2000" dirty="0" smtClean="0"/>
              <a:t>.</a:t>
            </a:r>
            <a:endParaRPr lang="fr-FR" sz="2000" b="1" dirty="0" smtClean="0">
              <a:solidFill>
                <a:srgbClr val="FF0000"/>
              </a:solidFill>
            </a:endParaRPr>
          </a:p>
          <a:p>
            <a:pPr>
              <a:buFont typeface="Wingdings" panose="05000000000000000000" pitchFamily="2" charset="2"/>
              <a:buChar char="Ø"/>
            </a:pPr>
            <a:r>
              <a:rPr lang="fr-FR" sz="2000" b="1" dirty="0" smtClean="0">
                <a:solidFill>
                  <a:srgbClr val="FF0000"/>
                </a:solidFill>
              </a:rPr>
              <a:t>Conséquences </a:t>
            </a:r>
          </a:p>
          <a:p>
            <a:pPr lvl="1">
              <a:buFont typeface="Wingdings" panose="05000000000000000000" pitchFamily="2" charset="2"/>
              <a:buChar char="ü"/>
            </a:pPr>
            <a:r>
              <a:rPr lang="fr-FR" sz="2000" dirty="0"/>
              <a:t>cycles de fécondité élevée, </a:t>
            </a:r>
            <a:endParaRPr lang="fr-FR" sz="2000" dirty="0" smtClean="0"/>
          </a:p>
          <a:p>
            <a:pPr lvl="1">
              <a:buFont typeface="Wingdings" panose="05000000000000000000" pitchFamily="2" charset="2"/>
              <a:buChar char="ü"/>
            </a:pPr>
            <a:r>
              <a:rPr lang="fr-FR" sz="2000" dirty="0" smtClean="0"/>
              <a:t>affaiblir </a:t>
            </a:r>
            <a:r>
              <a:rPr lang="fr-FR" sz="2000" dirty="0"/>
              <a:t>le potentiel </a:t>
            </a:r>
            <a:r>
              <a:rPr lang="fr-FR" sz="2000" dirty="0" smtClean="0"/>
              <a:t>d’instruction, </a:t>
            </a:r>
          </a:p>
          <a:p>
            <a:pPr lvl="1">
              <a:buFont typeface="Wingdings" panose="05000000000000000000" pitchFamily="2" charset="2"/>
              <a:buChar char="ü"/>
            </a:pPr>
            <a:r>
              <a:rPr lang="fr-FR" sz="2000" dirty="0" smtClean="0"/>
              <a:t>Affaiblir le potentiel d’emploi,</a:t>
            </a:r>
          </a:p>
          <a:p>
            <a:pPr lvl="1">
              <a:buFont typeface="Wingdings" panose="05000000000000000000" pitchFamily="2" charset="2"/>
              <a:buChar char="ü"/>
            </a:pPr>
            <a:r>
              <a:rPr lang="fr-FR" sz="2000" dirty="0" smtClean="0"/>
              <a:t>engendrer </a:t>
            </a:r>
            <a:r>
              <a:rPr lang="fr-FR" sz="2000" dirty="0"/>
              <a:t>la pauvreté, </a:t>
            </a:r>
            <a:endParaRPr lang="fr-FR" sz="2000" dirty="0" smtClean="0"/>
          </a:p>
          <a:p>
            <a:pPr lvl="1">
              <a:buFont typeface="Wingdings" panose="05000000000000000000" pitchFamily="2" charset="2"/>
              <a:buChar char="ü"/>
            </a:pPr>
            <a:r>
              <a:rPr lang="fr-FR" sz="2000" dirty="0" smtClean="0"/>
              <a:t>des </a:t>
            </a:r>
            <a:r>
              <a:rPr lang="fr-FR" sz="2000" dirty="0"/>
              <a:t>problèmes qui peuvent se perpétuer pendant plusieurs générations. </a:t>
            </a:r>
            <a:endParaRPr lang="fr-FR" sz="2000" b="1" dirty="0" smtClean="0">
              <a:solidFill>
                <a:srgbClr val="FF0000"/>
              </a:solidFill>
            </a:endParaRPr>
          </a:p>
        </p:txBody>
      </p:sp>
      <p:sp>
        <p:nvSpPr>
          <p:cNvPr id="7" name="Rectangle 6"/>
          <p:cNvSpPr/>
          <p:nvPr/>
        </p:nvSpPr>
        <p:spPr>
          <a:xfrm>
            <a:off x="304800" y="4689907"/>
            <a:ext cx="5735781" cy="1655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fr-FR" b="1" dirty="0"/>
              <a:t>Une grossesse non désirée est une grossesse imprévue au moment de la </a:t>
            </a:r>
            <a:r>
              <a:rPr lang="fr-FR" b="1" dirty="0" smtClean="0"/>
              <a:t>conception;</a:t>
            </a:r>
            <a:r>
              <a:rPr lang="fr-FR" b="1" dirty="0"/>
              <a:t> </a:t>
            </a:r>
            <a:endParaRPr lang="fr-FR" b="1" dirty="0" smtClean="0"/>
          </a:p>
          <a:p>
            <a:pPr marL="285750" indent="-285750">
              <a:buFont typeface="Arial" panose="020B0604020202020204" pitchFamily="34" charset="0"/>
              <a:buChar char="•"/>
            </a:pPr>
            <a:r>
              <a:rPr lang="fr-FR" b="1" dirty="0" smtClean="0"/>
              <a:t>Un </a:t>
            </a:r>
            <a:r>
              <a:rPr lang="fr-FR" b="1" dirty="0"/>
              <a:t>acte sexuel effectué sans moyen </a:t>
            </a:r>
            <a:r>
              <a:rPr lang="fr-FR" b="1" dirty="0" smtClean="0"/>
              <a:t>de contraception.</a:t>
            </a:r>
          </a:p>
          <a:p>
            <a:pPr marL="285750" indent="-285750">
              <a:buFont typeface="Arial" panose="020B0604020202020204" pitchFamily="34" charset="0"/>
              <a:buChar char="•"/>
            </a:pPr>
            <a:r>
              <a:rPr lang="fr-FR" b="1" dirty="0" smtClean="0"/>
              <a:t>Environs 45% des grossesses dans le monde sont non désirées .</a:t>
            </a:r>
            <a:endParaRPr lang="fr-FR" b="1" dirty="0"/>
          </a:p>
        </p:txBody>
      </p:sp>
    </p:spTree>
    <p:extLst>
      <p:ext uri="{BB962C8B-B14F-4D97-AF65-F5344CB8AC3E}">
        <p14:creationId xmlns:p14="http://schemas.microsoft.com/office/powerpoint/2010/main" val="101686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10600" cy="1325563"/>
          </a:xfrm>
          <a:ln>
            <a:solidFill>
              <a:schemeClr val="accent4"/>
            </a:solidFill>
          </a:ln>
        </p:spPr>
        <p:txBody>
          <a:bodyPr anchor="t">
            <a:noAutofit/>
          </a:bodyPr>
          <a:lstStyle/>
          <a:p>
            <a:pPr algn="ctr"/>
            <a:r>
              <a:rPr lang="fr-FR" sz="4000" b="1" dirty="0" smtClean="0">
                <a:ln>
                  <a:solidFill>
                    <a:schemeClr val="accent2"/>
                  </a:solidFill>
                </a:ln>
                <a:latin typeface="+mn-lt"/>
              </a:rPr>
              <a:t>Prévenir les grossesses non-désirées?</a:t>
            </a:r>
            <a:br>
              <a:rPr lang="fr-FR" sz="4000" b="1" dirty="0" smtClean="0">
                <a:ln>
                  <a:solidFill>
                    <a:schemeClr val="accent2"/>
                  </a:solidFill>
                </a:ln>
                <a:latin typeface="+mn-lt"/>
              </a:rPr>
            </a:br>
            <a:r>
              <a:rPr lang="fr-FR" sz="4000" b="1" dirty="0" smtClean="0">
                <a:ln>
                  <a:solidFill>
                    <a:schemeClr val="accent2"/>
                  </a:solidFill>
                </a:ln>
                <a:solidFill>
                  <a:srgbClr val="FF0000"/>
                </a:solidFill>
                <a:latin typeface="+mn-lt"/>
              </a:rPr>
              <a:t>Une prioritaire humanitaire  </a:t>
            </a:r>
            <a:endParaRPr lang="fr-FR" sz="4000" b="1" dirty="0">
              <a:ln>
                <a:solidFill>
                  <a:schemeClr val="accent2"/>
                </a:solidFill>
              </a:ln>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fr-FR" b="1" dirty="0" smtClean="0"/>
              <a:t>Les pays en crises humanitaires récentes:</a:t>
            </a:r>
          </a:p>
          <a:p>
            <a:pPr lvl="1">
              <a:buFont typeface="Wingdings" panose="05000000000000000000" pitchFamily="2" charset="2"/>
              <a:buChar char="Ø"/>
            </a:pPr>
            <a:r>
              <a:rPr lang="fr-FR" dirty="0" smtClean="0"/>
              <a:t>Les besoins en SSR persistent;</a:t>
            </a:r>
          </a:p>
          <a:p>
            <a:pPr lvl="1">
              <a:buFont typeface="Wingdings" panose="05000000000000000000" pitchFamily="2" charset="2"/>
              <a:buChar char="Ø"/>
            </a:pPr>
            <a:r>
              <a:rPr lang="fr-FR" dirty="0" smtClean="0"/>
              <a:t>Le déplacement forcé et l’insécurité peuvent augmenter les   besoins en contraception, </a:t>
            </a:r>
          </a:p>
          <a:p>
            <a:pPr lvl="1">
              <a:buFont typeface="Wingdings" panose="05000000000000000000" pitchFamily="2" charset="2"/>
              <a:buChar char="Ø"/>
            </a:pPr>
            <a:r>
              <a:rPr lang="fr-FR" dirty="0" smtClean="0"/>
              <a:t>L’accès limité aux méthodes contraceptives.</a:t>
            </a:r>
            <a:r>
              <a:rPr lang="fr-FR" sz="2200" dirty="0">
                <a:solidFill>
                  <a:prstClr val="black"/>
                </a:solidFill>
              </a:rPr>
              <a:t> </a:t>
            </a:r>
            <a:endParaRPr lang="fr-FR" sz="2200" dirty="0" smtClean="0">
              <a:solidFill>
                <a:prstClr val="black"/>
              </a:solidFill>
            </a:endParaRPr>
          </a:p>
          <a:p>
            <a:pPr lvl="1">
              <a:buFont typeface="Wingdings" panose="05000000000000000000" pitchFamily="2" charset="2"/>
              <a:buChar char="Ø"/>
            </a:pPr>
            <a:r>
              <a:rPr lang="fr-FR" sz="2200" dirty="0" smtClean="0">
                <a:solidFill>
                  <a:prstClr val="black"/>
                </a:solidFill>
              </a:rPr>
              <a:t>Les </a:t>
            </a:r>
            <a:r>
              <a:rPr lang="fr-FR" sz="2200" dirty="0">
                <a:solidFill>
                  <a:prstClr val="black"/>
                </a:solidFill>
              </a:rPr>
              <a:t>couples désirant espacer la naissance peuvent ne pas avoir accès aux méthodes de leurs choix</a:t>
            </a:r>
            <a:r>
              <a:rPr lang="fr-FR" sz="2200" dirty="0" smtClean="0">
                <a:solidFill>
                  <a:prstClr val="black"/>
                </a:solidFill>
              </a:rPr>
              <a:t>;</a:t>
            </a:r>
            <a:endParaRPr lang="fr-FR" dirty="0" smtClean="0"/>
          </a:p>
          <a:p>
            <a:pPr lvl="1">
              <a:buFont typeface="Wingdings" panose="05000000000000000000" pitchFamily="2" charset="2"/>
              <a:buChar char="Ø"/>
            </a:pPr>
            <a:r>
              <a:rPr lang="fr-FR" dirty="0" smtClean="0"/>
              <a:t>Les femmes et filles sont </a:t>
            </a:r>
            <a:r>
              <a:rPr lang="en-US" dirty="0">
                <a:solidFill>
                  <a:prstClr val="black"/>
                </a:solidFill>
                <a:ea typeface="MS PGothic" panose="020B0600070205080204" pitchFamily="34" charset="-128"/>
                <a:cs typeface="Arial"/>
              </a:rPr>
              <a:t>à</a:t>
            </a:r>
            <a:r>
              <a:rPr lang="fr-FR" dirty="0" smtClean="0"/>
              <a:t> risque accru de subir des violences sexuelles avec possible conséquence, les grossesses non-désirées. </a:t>
            </a:r>
          </a:p>
          <a:p>
            <a:pPr marR="0" lvl="1">
              <a:lnSpc>
                <a:spcPct val="107000"/>
              </a:lnSpc>
              <a:spcBef>
                <a:spcPts val="0"/>
              </a:spcBef>
              <a:spcAft>
                <a:spcPts val="800"/>
              </a:spcAft>
              <a:buFont typeface="Wingdings" panose="05000000000000000000" pitchFamily="2" charset="2"/>
              <a:buChar char="Ø"/>
            </a:pPr>
            <a:r>
              <a:rPr lang="fr-FR" dirty="0" smtClean="0">
                <a:latin typeface="Calibri" panose="020F0502020204030204" pitchFamily="34" charset="0"/>
                <a:ea typeface="Calibri" panose="020F0502020204030204" pitchFamily="34" charset="0"/>
                <a:cs typeface="Times New Roman" panose="02020603050405020304" pitchFamily="18" charset="0"/>
              </a:rPr>
              <a:t>La </a:t>
            </a:r>
            <a:r>
              <a:rPr lang="fr-FR" dirty="0">
                <a:latin typeface="Calibri" panose="020F0502020204030204" pitchFamily="34" charset="0"/>
                <a:ea typeface="Calibri" panose="020F0502020204030204" pitchFamily="34" charset="0"/>
                <a:cs typeface="Times New Roman" panose="02020603050405020304" pitchFamily="18" charset="0"/>
              </a:rPr>
              <a:t>disparition de structures de soutien familial et social aux adolescent(e)s peut conduire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Times New Roman" panose="02020603050405020304" pitchFamily="18" charset="0"/>
              </a:rPr>
              <a:t> une </a:t>
            </a:r>
            <a:r>
              <a:rPr lang="fr-FR" dirty="0">
                <a:latin typeface="Calibri" panose="020F0502020204030204" pitchFamily="34" charset="0"/>
                <a:ea typeface="Calibri" panose="020F0502020204030204" pitchFamily="34" charset="0"/>
                <a:cs typeface="Times New Roman" panose="02020603050405020304" pitchFamily="18" charset="0"/>
              </a:rPr>
              <a:t>manque d’information, les exposant aux pratiques sexuelles à </a:t>
            </a:r>
            <a:r>
              <a:rPr lang="fr-FR" dirty="0" smtClean="0">
                <a:latin typeface="Calibri" panose="020F0502020204030204" pitchFamily="34" charset="0"/>
                <a:ea typeface="Calibri" panose="020F0502020204030204" pitchFamily="34" charset="0"/>
                <a:cs typeface="Times New Roman" panose="02020603050405020304" pitchFamily="18" charset="0"/>
              </a:rPr>
              <a:t>risque. </a:t>
            </a:r>
            <a:endParaRPr lang="fr-FR" dirty="0" smtClean="0"/>
          </a:p>
          <a:p>
            <a:pPr lvl="1">
              <a:buFont typeface="Wingdings" panose="05000000000000000000" pitchFamily="2" charset="2"/>
              <a:buChar char="Ø"/>
            </a:pPr>
            <a:endParaRPr lang="fr-FR" dirty="0" smtClean="0"/>
          </a:p>
          <a:p>
            <a:pPr marL="971550" lvl="1" indent="-514350">
              <a:buFont typeface="+mj-lt"/>
              <a:buAutoNum type="romanLcPeriod"/>
            </a:pPr>
            <a:endParaRPr lang="fr-FR" dirty="0"/>
          </a:p>
        </p:txBody>
      </p:sp>
      <p:sp>
        <p:nvSpPr>
          <p:cNvPr id="4" name="Rounded Rectangle 3"/>
          <p:cNvSpPr/>
          <p:nvPr/>
        </p:nvSpPr>
        <p:spPr>
          <a:xfrm>
            <a:off x="1288473" y="6035039"/>
            <a:ext cx="10016090" cy="592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rgbClr val="FF0000"/>
                  </a:solidFill>
                </a:ln>
                <a:solidFill>
                  <a:prstClr val="black"/>
                </a:solidFill>
              </a:rPr>
              <a:t>Leçon apprise: les acteurs humanitaires doivent anticiper et préparer envers un effectif réduit en personnel qualifié en SSR et un défi de priorisation des services SSR.    </a:t>
            </a:r>
            <a:endParaRPr lang="fr-FR" dirty="0">
              <a:ln>
                <a:solidFill>
                  <a:srgbClr val="FF0000"/>
                </a:solidFill>
              </a:ln>
              <a:solidFill>
                <a:prstClr val="black"/>
              </a:solidFill>
            </a:endParaRPr>
          </a:p>
        </p:txBody>
      </p:sp>
    </p:spTree>
    <p:extLst>
      <p:ext uri="{BB962C8B-B14F-4D97-AF65-F5344CB8AC3E}">
        <p14:creationId xmlns:p14="http://schemas.microsoft.com/office/powerpoint/2010/main" val="2653306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Text Box 4"/>
          <p:cNvSpPr txBox="1">
            <a:spLocks noChangeArrowheads="1"/>
          </p:cNvSpPr>
          <p:nvPr/>
        </p:nvSpPr>
        <p:spPr bwMode="auto">
          <a:xfrm>
            <a:off x="2133600" y="6340475"/>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9pPr>
          </a:lstStyle>
          <a:p>
            <a:pPr fontAlgn="base">
              <a:spcBef>
                <a:spcPct val="50000"/>
              </a:spcBef>
              <a:spcAft>
                <a:spcPct val="0"/>
              </a:spcAft>
              <a:buClrTx/>
              <a:buSzTx/>
              <a:buFontTx/>
              <a:buNone/>
            </a:pPr>
            <a:r>
              <a:rPr lang="en-GB" altLang="en-US" sz="1400">
                <a:solidFill>
                  <a:srgbClr val="FFFFFF"/>
                </a:solidFill>
                <a:latin typeface="Arial" panose="020B0604020202020204" pitchFamily="34" charset="0"/>
                <a:ea typeface="MS PGothic" panose="020B0600070205080204" pitchFamily="34" charset="-128"/>
                <a:cs typeface="Arial" panose="020B0604020202020204" pitchFamily="34" charset="0"/>
              </a:rPr>
              <a:t>Modified from Spiegel PB. HIV/AIDS among Conflict-affected and Displaced Populations: Dispelling Myths and Taking Action. </a:t>
            </a:r>
            <a:r>
              <a:rPr lang="en-GB" altLang="en-US" sz="1400" i="1">
                <a:solidFill>
                  <a:srgbClr val="FFFFFF"/>
                </a:solidFill>
                <a:latin typeface="Arial" panose="020B0604020202020204" pitchFamily="34" charset="0"/>
                <a:ea typeface="MS PGothic" panose="020B0600070205080204" pitchFamily="34" charset="-128"/>
                <a:cs typeface="Arial" panose="020B0604020202020204" pitchFamily="34" charset="0"/>
              </a:rPr>
              <a:t>Disasters</a:t>
            </a:r>
            <a:r>
              <a:rPr lang="en-GB" altLang="en-US" sz="1400">
                <a:solidFill>
                  <a:srgbClr val="FFFFFF"/>
                </a:solidFill>
                <a:latin typeface="Arial" panose="020B0604020202020204" pitchFamily="34" charset="0"/>
                <a:ea typeface="MS PGothic" panose="020B0600070205080204" pitchFamily="34" charset="-128"/>
                <a:cs typeface="Arial" panose="020B0604020202020204" pitchFamily="34" charset="0"/>
              </a:rPr>
              <a:t> 2004;28(3):322-39.</a:t>
            </a:r>
            <a:endParaRPr lang="en-US" altLang="en-US" sz="1400">
              <a:solidFill>
                <a:srgbClr val="FFFFFF"/>
              </a:solidFill>
              <a:latin typeface="Arial" panose="020B0604020202020204" pitchFamily="34" charset="0"/>
              <a:ea typeface="MS PGothic" panose="020B0600070205080204" pitchFamily="34" charset="-128"/>
              <a:cs typeface="Arial" panose="020B0604020202020204" pitchFamily="34" charset="0"/>
            </a:endParaRPr>
          </a:p>
        </p:txBody>
      </p:sp>
      <p:sp>
        <p:nvSpPr>
          <p:cNvPr id="5" name="Rectangle 3"/>
          <p:cNvSpPr txBox="1">
            <a:spLocks noChangeArrowheads="1"/>
          </p:cNvSpPr>
          <p:nvPr/>
        </p:nvSpPr>
        <p:spPr bwMode="auto">
          <a:xfrm>
            <a:off x="1496290" y="1676399"/>
            <a:ext cx="9843861" cy="484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9pPr>
          </a:lstStyle>
          <a:p>
            <a:pPr eaLnBrk="0" fontAlgn="base" hangingPunct="0">
              <a:spcAft>
                <a:spcPct val="0"/>
              </a:spcAft>
              <a:buClrTx/>
              <a:defRPr/>
            </a:pPr>
            <a:r>
              <a:rPr lang="fr-FR" altLang="en-US" sz="2400" dirty="0" smtClean="0">
                <a:solidFill>
                  <a:srgbClr val="FF0000"/>
                </a:solidFill>
                <a:latin typeface="Calibri" panose="020F0502020204030204"/>
                <a:ea typeface="MS PGothic" panose="020B0600070205080204" pitchFamily="34" charset="-128"/>
              </a:rPr>
              <a:t>Législation restrictive </a:t>
            </a:r>
            <a:r>
              <a:rPr lang="fr-FR" altLang="en-US" sz="2400" dirty="0">
                <a:latin typeface="Calibri" panose="020F0502020204030204"/>
                <a:ea typeface="MS PGothic" panose="020B0600070205080204" pitchFamily="34" charset="-128"/>
              </a:rPr>
              <a:t>(IVG) dans le pays d’accueil;</a:t>
            </a:r>
          </a:p>
          <a:p>
            <a:pPr eaLnBrk="0" fontAlgn="base" hangingPunct="0">
              <a:spcAft>
                <a:spcPct val="0"/>
              </a:spcAft>
              <a:buClrTx/>
              <a:defRPr/>
            </a:pPr>
            <a:r>
              <a:rPr lang="fr-FR" altLang="en-US" sz="2400" dirty="0">
                <a:latin typeface="Calibri" panose="020F0502020204030204"/>
                <a:ea typeface="MS PGothic" panose="020B0600070205080204" pitchFamily="34" charset="-128"/>
              </a:rPr>
              <a:t>Manque de services </a:t>
            </a:r>
            <a:r>
              <a:rPr lang="fr-FR" altLang="en-US" sz="2400" dirty="0" smtClean="0">
                <a:latin typeface="Calibri" panose="020F0502020204030204"/>
                <a:ea typeface="MS PGothic" panose="020B0600070205080204" pitchFamily="34" charset="-128"/>
              </a:rPr>
              <a:t>(IVG) </a:t>
            </a:r>
            <a:r>
              <a:rPr lang="fr-FR" altLang="en-US" sz="2400" dirty="0">
                <a:latin typeface="Calibri" panose="020F0502020204030204"/>
                <a:ea typeface="MS PGothic" panose="020B0600070205080204" pitchFamily="34" charset="-128"/>
              </a:rPr>
              <a:t>appropriées disponibles;</a:t>
            </a:r>
          </a:p>
          <a:p>
            <a:pPr eaLnBrk="0" fontAlgn="base" hangingPunct="0">
              <a:spcAft>
                <a:spcPct val="0"/>
              </a:spcAft>
              <a:buClrTx/>
              <a:defRPr/>
            </a:pPr>
            <a:r>
              <a:rPr lang="fr-FR" altLang="en-US" sz="2400" dirty="0">
                <a:solidFill>
                  <a:srgbClr val="FF0000"/>
                </a:solidFill>
                <a:latin typeface="Calibri" panose="020F0502020204030204"/>
                <a:ea typeface="MS PGothic" panose="020B0600070205080204" pitchFamily="34" charset="-128"/>
              </a:rPr>
              <a:t>Coût </a:t>
            </a:r>
            <a:r>
              <a:rPr lang="en-US" altLang="en-US" sz="2400" dirty="0">
                <a:solidFill>
                  <a:srgbClr val="FF0000"/>
                </a:solidFill>
                <a:latin typeface="Calibri" panose="020F0502020204030204"/>
                <a:ea typeface="MS PGothic" panose="020B0600070205080204" pitchFamily="34" charset="-128"/>
              </a:rPr>
              <a:t>exorbitant </a:t>
            </a:r>
            <a:r>
              <a:rPr lang="fr-FR" altLang="en-US" sz="2400" dirty="0">
                <a:solidFill>
                  <a:srgbClr val="FF0000"/>
                </a:solidFill>
                <a:latin typeface="Calibri" panose="020F0502020204030204"/>
                <a:ea typeface="MS PGothic" panose="020B0600070205080204" pitchFamily="34" charset="-128"/>
              </a:rPr>
              <a:t>de services disponibles</a:t>
            </a:r>
            <a:r>
              <a:rPr lang="fr-FR" altLang="en-US" sz="2400" dirty="0">
                <a:latin typeface="Calibri" panose="020F0502020204030204"/>
                <a:ea typeface="MS PGothic" panose="020B0600070205080204" pitchFamily="34" charset="-128"/>
              </a:rPr>
              <a:t>;</a:t>
            </a:r>
          </a:p>
          <a:p>
            <a:pPr eaLnBrk="0" fontAlgn="base" hangingPunct="0">
              <a:spcAft>
                <a:spcPct val="0"/>
              </a:spcAft>
              <a:buClrTx/>
              <a:defRPr/>
            </a:pPr>
            <a:r>
              <a:rPr lang="fr-FR" altLang="en-US" sz="2400" dirty="0">
                <a:solidFill>
                  <a:srgbClr val="FF0000"/>
                </a:solidFill>
                <a:latin typeface="Calibri" panose="020F0502020204030204"/>
                <a:ea typeface="MS PGothic" panose="020B0600070205080204" pitchFamily="34" charset="-128"/>
              </a:rPr>
              <a:t>Le stigma associé;</a:t>
            </a:r>
          </a:p>
          <a:p>
            <a:pPr eaLnBrk="0" fontAlgn="base" hangingPunct="0">
              <a:spcAft>
                <a:spcPct val="0"/>
              </a:spcAft>
              <a:buClrTx/>
              <a:defRPr/>
            </a:pPr>
            <a:r>
              <a:rPr lang="fr-FR" altLang="en-US" sz="2400" dirty="0">
                <a:solidFill>
                  <a:srgbClr val="FF0000"/>
                </a:solidFill>
                <a:latin typeface="Calibri" panose="020F0502020204030204"/>
                <a:ea typeface="MS PGothic" panose="020B0600070205080204" pitchFamily="34" charset="-128"/>
              </a:rPr>
              <a:t>Objection de conscience de la part du personnel soignant; et</a:t>
            </a:r>
          </a:p>
          <a:p>
            <a:pPr eaLnBrk="0" fontAlgn="base" hangingPunct="0">
              <a:spcAft>
                <a:spcPct val="0"/>
              </a:spcAft>
              <a:buClrTx/>
              <a:defRPr/>
            </a:pPr>
            <a:r>
              <a:rPr lang="fr-FR" altLang="en-US" sz="2400" dirty="0">
                <a:solidFill>
                  <a:prstClr val="black"/>
                </a:solidFill>
                <a:latin typeface="Calibri" panose="020F0502020204030204"/>
                <a:ea typeface="MS PGothic" panose="020B0600070205080204" pitchFamily="34" charset="-128"/>
              </a:rPr>
              <a:t>des exigences inutiles, telles:</a:t>
            </a:r>
          </a:p>
          <a:p>
            <a:pPr lvl="1" eaLnBrk="0" fontAlgn="base" hangingPunct="0">
              <a:spcAft>
                <a:spcPct val="0"/>
              </a:spcAft>
              <a:buClr>
                <a:srgbClr val="0099FF"/>
              </a:buClr>
              <a:buFont typeface="Wingdings" panose="05000000000000000000" pitchFamily="2" charset="2"/>
              <a:buChar char="ü"/>
              <a:defRPr/>
            </a:pPr>
            <a:r>
              <a:rPr lang="fr-FR" altLang="en-US" sz="2200" dirty="0">
                <a:solidFill>
                  <a:prstClr val="black"/>
                </a:solidFill>
                <a:latin typeface="Calibri" panose="020F0502020204030204"/>
                <a:ea typeface="MS PGothic" panose="020B0600070205080204" pitchFamily="34" charset="-128"/>
              </a:rPr>
              <a:t>un délai d’attente obligatoires</a:t>
            </a:r>
          </a:p>
          <a:p>
            <a:pPr lvl="1" eaLnBrk="0" fontAlgn="base" hangingPunct="0">
              <a:spcAft>
                <a:spcPct val="0"/>
              </a:spcAft>
              <a:buClr>
                <a:srgbClr val="0099FF"/>
              </a:buClr>
              <a:buFont typeface="Wingdings" panose="05000000000000000000" pitchFamily="2" charset="2"/>
              <a:buChar char="ü"/>
              <a:defRPr/>
            </a:pPr>
            <a:r>
              <a:rPr lang="fr-FR" altLang="en-US" sz="2200" dirty="0">
                <a:solidFill>
                  <a:prstClr val="black"/>
                </a:solidFill>
                <a:latin typeface="Calibri" panose="020F0502020204030204"/>
                <a:ea typeface="MS PGothic" panose="020B0600070205080204" pitchFamily="34" charset="-128"/>
              </a:rPr>
              <a:t>l’obligation de recevoir des conseils;</a:t>
            </a:r>
          </a:p>
          <a:p>
            <a:pPr lvl="1" eaLnBrk="0" fontAlgn="base" hangingPunct="0">
              <a:spcAft>
                <a:spcPct val="0"/>
              </a:spcAft>
              <a:buClr>
                <a:srgbClr val="0099FF"/>
              </a:buClr>
              <a:buFont typeface="Wingdings" panose="05000000000000000000" pitchFamily="2" charset="2"/>
              <a:buChar char="ü"/>
              <a:defRPr/>
            </a:pPr>
            <a:r>
              <a:rPr lang="fr-FR" altLang="en-US" sz="2200" dirty="0">
                <a:solidFill>
                  <a:prstClr val="black"/>
                </a:solidFill>
                <a:latin typeface="Calibri" panose="020F0502020204030204"/>
                <a:ea typeface="MS PGothic" panose="020B0600070205080204" pitchFamily="34" charset="-128"/>
              </a:rPr>
              <a:t>la communication d’informations trompeuses;</a:t>
            </a:r>
          </a:p>
          <a:p>
            <a:pPr lvl="1" eaLnBrk="0" fontAlgn="base" hangingPunct="0">
              <a:spcAft>
                <a:spcPct val="0"/>
              </a:spcAft>
              <a:buClr>
                <a:srgbClr val="0099FF"/>
              </a:buClr>
              <a:buFont typeface="Wingdings" panose="05000000000000000000" pitchFamily="2" charset="2"/>
              <a:buChar char="ü"/>
              <a:defRPr/>
            </a:pPr>
            <a:r>
              <a:rPr lang="fr-FR" altLang="en-US" sz="2200" dirty="0">
                <a:solidFill>
                  <a:prstClr val="black"/>
                </a:solidFill>
                <a:latin typeface="Calibri" panose="020F0502020204030204"/>
                <a:ea typeface="MS PGothic" panose="020B0600070205080204" pitchFamily="34" charset="-128"/>
              </a:rPr>
              <a:t>l’autorisation d’un tiers;</a:t>
            </a:r>
          </a:p>
          <a:p>
            <a:pPr lvl="1" eaLnBrk="0" fontAlgn="base" hangingPunct="0">
              <a:spcAft>
                <a:spcPct val="0"/>
              </a:spcAft>
              <a:buClr>
                <a:srgbClr val="0099FF"/>
              </a:buClr>
              <a:buFont typeface="Wingdings" panose="05000000000000000000" pitchFamily="2" charset="2"/>
              <a:buChar char="ü"/>
              <a:defRPr/>
            </a:pPr>
            <a:r>
              <a:rPr lang="fr-FR" altLang="en-US" sz="2200" dirty="0">
                <a:solidFill>
                  <a:prstClr val="black"/>
                </a:solidFill>
                <a:latin typeface="Calibri" panose="020F0502020204030204"/>
                <a:ea typeface="MS PGothic" panose="020B0600070205080204" pitchFamily="34" charset="-128"/>
              </a:rPr>
              <a:t>des analyses médicales superflues.</a:t>
            </a:r>
          </a:p>
        </p:txBody>
      </p:sp>
      <p:sp>
        <p:nvSpPr>
          <p:cNvPr id="192516" name="Titre 7"/>
          <p:cNvSpPr>
            <a:spLocks noGrp="1"/>
          </p:cNvSpPr>
          <p:nvPr>
            <p:ph type="title"/>
          </p:nvPr>
        </p:nvSpPr>
        <p:spPr>
          <a:xfrm>
            <a:off x="838200" y="365125"/>
            <a:ext cx="7557655" cy="1325563"/>
          </a:xfrm>
          <a:ln>
            <a:solidFill>
              <a:schemeClr val="accent4"/>
            </a:solidFill>
          </a:ln>
        </p:spPr>
        <p:txBody>
          <a:bodyPr anchor="t">
            <a:noAutofit/>
          </a:bodyPr>
          <a:lstStyle/>
          <a:p>
            <a:pPr algn="ctr"/>
            <a:r>
              <a:rPr lang="fr-FR" altLang="en-US" sz="4000" b="1" dirty="0" smtClean="0">
                <a:ln>
                  <a:solidFill>
                    <a:schemeClr val="accent2"/>
                  </a:solidFill>
                </a:ln>
                <a:latin typeface="+mn-lt"/>
                <a:sym typeface="Times New Roman" panose="02020603050405020304" pitchFamily="18" charset="0"/>
              </a:rPr>
              <a:t>Défis de services d’Interruption Volontaire de Grossesse</a:t>
            </a:r>
            <a:endParaRPr lang="fr-FR" altLang="en-US" sz="4000" b="1" dirty="0" smtClean="0">
              <a:ln>
                <a:solidFill>
                  <a:schemeClr val="accent2"/>
                </a:solidFill>
              </a:ln>
              <a:latin typeface="+mn-lt"/>
            </a:endParaRPr>
          </a:p>
        </p:txBody>
      </p:sp>
    </p:spTree>
    <p:extLst>
      <p:ext uri="{BB962C8B-B14F-4D97-AF65-F5344CB8AC3E}">
        <p14:creationId xmlns:p14="http://schemas.microsoft.com/office/powerpoint/2010/main" val="40357604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anim calcmode="lin" valueType="num">
                                      <p:cBhvr additive="base">
                                        <p:cTn id="7" dur="500" fill="hold"/>
                                        <p:tgtEl>
                                          <p:spTgt spid="192516"/>
                                        </p:tgtEl>
                                        <p:attrNameLst>
                                          <p:attrName>ppt_x</p:attrName>
                                        </p:attrNameLst>
                                      </p:cBhvr>
                                      <p:tavLst>
                                        <p:tav tm="0">
                                          <p:val>
                                            <p:strVal val="#ppt_x"/>
                                          </p:val>
                                        </p:tav>
                                        <p:tav tm="100000">
                                          <p:val>
                                            <p:strVal val="#ppt_x"/>
                                          </p:val>
                                        </p:tav>
                                      </p:tavLst>
                                    </p:anim>
                                    <p:anim calcmode="lin" valueType="num">
                                      <p:cBhvr additive="base">
                                        <p:cTn id="8" dur="500" fill="hold"/>
                                        <p:tgtEl>
                                          <p:spTgt spid="1925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838200" y="665377"/>
            <a:ext cx="9109364" cy="713048"/>
          </a:xfrm>
          <a:ln>
            <a:solidFill>
              <a:schemeClr val="accent4"/>
            </a:solidFill>
          </a:ln>
        </p:spPr>
        <p:txBody>
          <a:bodyPr anchor="t">
            <a:normAutofit/>
          </a:bodyPr>
          <a:lstStyle/>
          <a:p>
            <a:r>
              <a:rPr lang="fr-FR" altLang="en-US" sz="4000" b="1" dirty="0" smtClean="0">
                <a:ln>
                  <a:solidFill>
                    <a:schemeClr val="accent2"/>
                  </a:solidFill>
                </a:ln>
                <a:latin typeface="+mn-lt"/>
              </a:rPr>
              <a:t>Les avantages de la planification familiale </a:t>
            </a:r>
            <a:endParaRPr lang="fr-FR" altLang="en-US" sz="4000" b="1" dirty="0">
              <a:ln>
                <a:solidFill>
                  <a:schemeClr val="accent2"/>
                </a:solidFill>
              </a:ln>
              <a:latin typeface="+mn-lt"/>
            </a:endParaRPr>
          </a:p>
        </p:txBody>
      </p:sp>
      <p:sp>
        <p:nvSpPr>
          <p:cNvPr id="200707" name="Content Placeholder 2"/>
          <p:cNvSpPr>
            <a:spLocks noGrp="1"/>
          </p:cNvSpPr>
          <p:nvPr>
            <p:ph idx="1"/>
          </p:nvPr>
        </p:nvSpPr>
        <p:spPr>
          <a:xfrm>
            <a:off x="852054" y="1881043"/>
            <a:ext cx="10515600" cy="3646920"/>
          </a:xfrm>
        </p:spPr>
        <p:txBody>
          <a:bodyPr>
            <a:normAutofit/>
          </a:bodyPr>
          <a:lstStyle/>
          <a:p>
            <a:pPr lvl="1"/>
            <a:r>
              <a:rPr lang="fr-FR" altLang="en-US" sz="2600" dirty="0" smtClean="0"/>
              <a:t>La mère et les enfants sont en meilleure santé lorsque les grossesses non planifiées sont évitées.</a:t>
            </a:r>
          </a:p>
          <a:p>
            <a:pPr lvl="1"/>
            <a:r>
              <a:rPr lang="fr-FR" altLang="en-US" sz="2600" dirty="0" smtClean="0"/>
              <a:t>Les familles en </a:t>
            </a:r>
            <a:r>
              <a:rPr lang="fr-FR" altLang="en-US" sz="2600" dirty="0"/>
              <a:t>meilleure santé: </a:t>
            </a:r>
            <a:r>
              <a:rPr lang="fr-FR" altLang="en-US" sz="2600" dirty="0" smtClean="0"/>
              <a:t>peu d'enfants ont plus d'argent et de nourriture pour chaque enfant.</a:t>
            </a:r>
          </a:p>
          <a:p>
            <a:pPr lvl="1"/>
            <a:r>
              <a:rPr lang="fr-FR" altLang="en-US" sz="2600" dirty="0"/>
              <a:t>Niveau d’instruction: Si les jeunes filles en retardant la première ou la deuxième grossesse, plus de potentiel d’augmenter le niveau des études. </a:t>
            </a:r>
          </a:p>
          <a:p>
            <a:pPr lvl="1"/>
            <a:r>
              <a:rPr lang="fr-FR" altLang="en-US" sz="2600" dirty="0" smtClean="0"/>
              <a:t>Les parents ont plus de temps pour travailler et gagner plus d’argent;</a:t>
            </a:r>
          </a:p>
          <a:p>
            <a:pPr lvl="1"/>
            <a:r>
              <a:rPr lang="fr-FR" altLang="en-US" sz="2600" dirty="0" smtClean="0"/>
              <a:t>Les parents ont plus de temps en famille.</a:t>
            </a:r>
          </a:p>
        </p:txBody>
      </p:sp>
    </p:spTree>
    <p:extLst>
      <p:ext uri="{BB962C8B-B14F-4D97-AF65-F5344CB8AC3E}">
        <p14:creationId xmlns:p14="http://schemas.microsoft.com/office/powerpoint/2010/main" val="3811363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re 22"/>
          <p:cNvSpPr>
            <a:spLocks noGrp="1"/>
          </p:cNvSpPr>
          <p:nvPr>
            <p:ph type="title"/>
          </p:nvPr>
        </p:nvSpPr>
        <p:spPr>
          <a:xfrm>
            <a:off x="633046" y="519977"/>
            <a:ext cx="7458009" cy="1101005"/>
          </a:xfrm>
          <a:ln>
            <a:solidFill>
              <a:srgbClr val="FF0000"/>
            </a:solidFill>
          </a:ln>
        </p:spPr>
        <p:txBody>
          <a:bodyPr anchor="t">
            <a:noAutofit/>
          </a:bodyPr>
          <a:lstStyle/>
          <a:p>
            <a:r>
              <a:rPr lang="fr-FR" altLang="en-US" b="1" dirty="0" smtClean="0">
                <a:ln>
                  <a:solidFill>
                    <a:schemeClr val="accent2"/>
                  </a:solidFill>
                </a:ln>
                <a:latin typeface="Calibri" panose="020F0502020204030204" pitchFamily="34" charset="0"/>
              </a:rPr>
              <a:t>Pourquoi les besoins non-satisfaits de contraception </a:t>
            </a:r>
          </a:p>
        </p:txBody>
      </p:sp>
      <p:sp>
        <p:nvSpPr>
          <p:cNvPr id="198659" name="Content Placeholder 1"/>
          <p:cNvSpPr>
            <a:spLocks noGrp="1"/>
          </p:cNvSpPr>
          <p:nvPr>
            <p:ph idx="1"/>
          </p:nvPr>
        </p:nvSpPr>
        <p:spPr>
          <a:xfrm>
            <a:off x="838199" y="1825625"/>
            <a:ext cx="11006797" cy="4351338"/>
          </a:xfrm>
        </p:spPr>
        <p:txBody>
          <a:bodyPr/>
          <a:lstStyle/>
          <a:p>
            <a:pPr marL="0" indent="0">
              <a:buNone/>
            </a:pPr>
            <a:r>
              <a:rPr lang="fr-FR" i="1" dirty="0" smtClean="0">
                <a:solidFill>
                  <a:srgbClr val="FF0000"/>
                </a:solidFill>
              </a:rPr>
              <a:t>Un concept évolutif du </a:t>
            </a:r>
            <a:r>
              <a:rPr lang="fr-FR" i="1" dirty="0">
                <a:solidFill>
                  <a:srgbClr val="FF0000"/>
                </a:solidFill>
              </a:rPr>
              <a:t>pourcentage des femmes qui ne souhaitent pas tomber enceinte mais qui n'utilisent pas actuellement la </a:t>
            </a:r>
            <a:r>
              <a:rPr lang="fr-FR" i="1" dirty="0" smtClean="0">
                <a:solidFill>
                  <a:srgbClr val="FF0000"/>
                </a:solidFill>
              </a:rPr>
              <a:t>contraception.</a:t>
            </a:r>
          </a:p>
          <a:p>
            <a:pPr marL="0" indent="0">
              <a:buNone/>
            </a:pPr>
            <a:endParaRPr lang="fr-FR" altLang="en-US" i="1" dirty="0" smtClean="0">
              <a:solidFill>
                <a:srgbClr val="FF0000"/>
              </a:solidFill>
            </a:endParaRPr>
          </a:p>
          <a:p>
            <a:pPr lvl="1">
              <a:buFont typeface="Wingdings" panose="05000000000000000000" pitchFamily="2" charset="2"/>
              <a:buChar char="ü"/>
            </a:pPr>
            <a:r>
              <a:rPr lang="fr-FR" altLang="en-US" dirty="0" smtClean="0"/>
              <a:t>choix limité des méthodes contraceptives;</a:t>
            </a:r>
          </a:p>
          <a:p>
            <a:pPr lvl="1">
              <a:buFont typeface="Wingdings" panose="05000000000000000000" pitchFamily="2" charset="2"/>
              <a:buChar char="ü"/>
            </a:pPr>
            <a:r>
              <a:rPr lang="fr-FR" altLang="en-US" dirty="0" smtClean="0"/>
              <a:t>accès limité à la contraception, en particulier chez les jeunes, les groupes de population les plus pauvres ou les couples non mariés;</a:t>
            </a:r>
          </a:p>
          <a:p>
            <a:pPr lvl="1">
              <a:buFont typeface="Wingdings" panose="05000000000000000000" pitchFamily="2" charset="2"/>
              <a:buChar char="ü"/>
            </a:pPr>
            <a:r>
              <a:rPr lang="fr-FR" altLang="en-US" dirty="0" smtClean="0"/>
              <a:t>crainte ou expérience d’effets secondaires;</a:t>
            </a:r>
          </a:p>
          <a:p>
            <a:pPr lvl="1">
              <a:buFont typeface="Wingdings" panose="05000000000000000000" pitchFamily="2" charset="2"/>
              <a:buChar char="ü"/>
            </a:pPr>
            <a:r>
              <a:rPr lang="fr-FR" altLang="en-US" dirty="0" smtClean="0"/>
              <a:t>opposition culturelle ou religieuse;</a:t>
            </a:r>
          </a:p>
          <a:p>
            <a:pPr lvl="1">
              <a:buFont typeface="Wingdings" panose="05000000000000000000" pitchFamily="2" charset="2"/>
              <a:buChar char="ü"/>
            </a:pPr>
            <a:r>
              <a:rPr lang="fr-FR" altLang="en-US" dirty="0" smtClean="0"/>
              <a:t>médiocre qualité des services disponibles;</a:t>
            </a:r>
          </a:p>
          <a:p>
            <a:pPr lvl="1">
              <a:buFont typeface="Wingdings" panose="05000000000000000000" pitchFamily="2" charset="2"/>
              <a:buChar char="ü"/>
            </a:pPr>
            <a:r>
              <a:rPr lang="fr-FR" altLang="en-US" dirty="0" smtClean="0"/>
              <a:t>obstacles fondés sur le sexe.</a:t>
            </a:r>
          </a:p>
          <a:p>
            <a:endParaRPr lang="fr-FR" altLang="en-US" dirty="0" smtClean="0"/>
          </a:p>
        </p:txBody>
      </p:sp>
    </p:spTree>
    <p:extLst>
      <p:ext uri="{BB962C8B-B14F-4D97-AF65-F5344CB8AC3E}">
        <p14:creationId xmlns:p14="http://schemas.microsoft.com/office/powerpoint/2010/main" val="2237640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3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3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3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3577</TotalTime>
  <Words>2395</Words>
  <Application>Microsoft Office PowerPoint</Application>
  <PresentationFormat>Widescreen</PresentationFormat>
  <Paragraphs>237</Paragraphs>
  <Slides>26</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MS PGothic</vt:lpstr>
      <vt:lpstr>Arial</vt:lpstr>
      <vt:lpstr>Calibri</vt:lpstr>
      <vt:lpstr>Calibri Light</vt:lpstr>
      <vt:lpstr>Cambria Math</vt:lpstr>
      <vt:lpstr>Lucida Sans Unicode</vt:lpstr>
      <vt:lpstr>Symbol</vt:lpstr>
      <vt:lpstr>Times New Roman</vt:lpstr>
      <vt:lpstr>Trebuchet MS</vt:lpstr>
      <vt:lpstr>Wingdings</vt:lpstr>
      <vt:lpstr>1_Office Theme</vt:lpstr>
      <vt:lpstr>Office Theme</vt:lpstr>
      <vt:lpstr>1_Blank</vt:lpstr>
      <vt:lpstr>23_blank presentation</vt:lpstr>
      <vt:lpstr>PowerPoint Presentation</vt:lpstr>
      <vt:lpstr>Plan de présentation </vt:lpstr>
      <vt:lpstr>Objectifs d’apprentissage </vt:lpstr>
      <vt:lpstr>DMU- Objectif 5 Prévenir les grossesses non-désirées   </vt:lpstr>
      <vt:lpstr>Grossesse non désirée/ grossesse non voulue     ----- non planifiée</vt:lpstr>
      <vt:lpstr>Prévenir les grossesses non-désirées? Une prioritaire humanitaire  </vt:lpstr>
      <vt:lpstr>Défis de services d’Interruption Volontaire de Grossesse</vt:lpstr>
      <vt:lpstr>Les avantages de la planification familiale </vt:lpstr>
      <vt:lpstr>Pourquoi les besoins non-satisfaits de contraception </vt:lpstr>
      <vt:lpstr>Conséquences de la non-satisfaction des besoins</vt:lpstr>
      <vt:lpstr>Pourquoi investir en faveur de la planification familiale </vt:lpstr>
      <vt:lpstr>La prise en charge des grossesses non-désirées proprement dite</vt:lpstr>
      <vt:lpstr>Les principes directeurs pour l’offre des services</vt:lpstr>
      <vt:lpstr>DMU objectif 5: Interventions-activités</vt:lpstr>
      <vt:lpstr>DMU 5 – Intervention 1 Assurer la disponibilité du personnel formé et d’un éventail de méthodes contraceptives dans les établissements de soins de santé primaires pour répondre à la demande. </vt:lpstr>
      <vt:lpstr>La qualité des soins </vt:lpstr>
      <vt:lpstr>Planification à long terme – SSR complet</vt:lpstr>
      <vt:lpstr>DMU 5 - Intervention 2  Fournir des informations, notamment les supports d’information, d’éducation et de communication (IEC) et les conseils en matière de contraception.       </vt:lpstr>
      <vt:lpstr>Quelle méthode utilisez-vous ?</vt:lpstr>
      <vt:lpstr>PowerPoint Presentation</vt:lpstr>
      <vt:lpstr>Contraception d’urgence (CU) </vt:lpstr>
      <vt:lpstr>Indications de la CU</vt:lpstr>
      <vt:lpstr>DMU 5 - Intervention 3  Veiller à ce que la communauté soit au courant de la disponibilité des contraceptifs pour les femmes, adolescents et hommes.  </vt:lpstr>
      <vt:lpstr>DMU 5 - Intervention 4 Coordonner la planification et la mise en œuvre des activités de l’objectif 5 du DMU-SSR.  </vt:lpstr>
      <vt:lpstr>Messages clés</vt:lpstr>
      <vt:lpstr>Bibliographie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Minimum d’Urgence  Module 6</dc:title>
  <dc:creator>JBN</dc:creator>
  <cp:lastModifiedBy>user</cp:lastModifiedBy>
  <cp:revision>91</cp:revision>
  <dcterms:created xsi:type="dcterms:W3CDTF">2020-08-09T03:33:40Z</dcterms:created>
  <dcterms:modified xsi:type="dcterms:W3CDTF">2022-02-24T14:41:15Z</dcterms:modified>
</cp:coreProperties>
</file>