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4" r:id="rId2"/>
    <p:sldId id="257" r:id="rId3"/>
    <p:sldId id="258"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0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56474-FCC2-45F8-92BC-61E982F607C3}" type="datetimeFigureOut">
              <a:rPr lang="fr-FR" smtClean="0"/>
              <a:t>19/11/2020</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E6C206-5421-4D09-9A7C-5DA3CE2C82D3}" type="slidenum">
              <a:rPr lang="fr-FR" smtClean="0"/>
              <a:t>‹N°›</a:t>
            </a:fld>
            <a:endParaRPr lang="fr-FR"/>
          </a:p>
        </p:txBody>
      </p:sp>
    </p:spTree>
    <p:extLst>
      <p:ext uri="{BB962C8B-B14F-4D97-AF65-F5344CB8AC3E}">
        <p14:creationId xmlns:p14="http://schemas.microsoft.com/office/powerpoint/2010/main" val="1172482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3E7BE-7729-4961-931C-8F239DD7426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olydramane@yahoo.f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2"/>
          <p:cNvPicPr>
            <a:picLocks noChangeAspect="1" noChangeArrowheads="1"/>
          </p:cNvPicPr>
          <p:nvPr/>
        </p:nvPicPr>
        <p:blipFill>
          <a:blip r:embed="rId2"/>
          <a:srcRect/>
          <a:stretch>
            <a:fillRect/>
          </a:stretch>
        </p:blipFill>
        <p:spPr bwMode="auto">
          <a:xfrm>
            <a:off x="3390900" y="6477000"/>
            <a:ext cx="5753100" cy="381000"/>
          </a:xfrm>
          <a:prstGeom prst="rect">
            <a:avLst/>
          </a:prstGeom>
          <a:noFill/>
          <a:ln w="9525">
            <a:noFill/>
            <a:miter lim="800000"/>
            <a:headEnd/>
            <a:tailEnd/>
          </a:ln>
        </p:spPr>
      </p:pic>
      <p:sp>
        <p:nvSpPr>
          <p:cNvPr id="2051" name="Rectangle 2"/>
          <p:cNvSpPr>
            <a:spLocks noGrp="1" noChangeArrowheads="1"/>
          </p:cNvSpPr>
          <p:nvPr>
            <p:ph type="ctrTitle"/>
          </p:nvPr>
        </p:nvSpPr>
        <p:spPr>
          <a:xfrm>
            <a:off x="1904725" y="1949138"/>
            <a:ext cx="5612130" cy="825910"/>
          </a:xfrm>
        </p:spPr>
        <p:txBody>
          <a:bodyPr>
            <a:normAutofit/>
          </a:bodyPr>
          <a:lstStyle/>
          <a:p>
            <a:r>
              <a:rPr lang="fr-CA" sz="2000" b="1" dirty="0" smtClean="0">
                <a:solidFill>
                  <a:srgbClr val="00B0F0"/>
                </a:solidFill>
              </a:rPr>
              <a:t>CONSEILLERS </a:t>
            </a:r>
            <a:r>
              <a:rPr lang="fr-CA" sz="2000" b="1" dirty="0">
                <a:solidFill>
                  <a:srgbClr val="00B0F0"/>
                </a:solidFill>
              </a:rPr>
              <a:t>DE </a:t>
            </a:r>
            <a:r>
              <a:rPr lang="fr-CA" sz="2000" b="1" dirty="0" smtClean="0">
                <a:solidFill>
                  <a:srgbClr val="00B0F0"/>
                </a:solidFill>
              </a:rPr>
              <a:t>SANTE</a:t>
            </a:r>
            <a:endParaRPr lang="fr-FR" sz="2000" b="1" dirty="0">
              <a:solidFill>
                <a:srgbClr val="00B0F0"/>
              </a:solidFill>
            </a:endParaRPr>
          </a:p>
        </p:txBody>
      </p:sp>
      <p:sp>
        <p:nvSpPr>
          <p:cNvPr id="2052" name="Rectangle 3"/>
          <p:cNvSpPr>
            <a:spLocks noGrp="1" noChangeArrowheads="1"/>
          </p:cNvSpPr>
          <p:nvPr>
            <p:ph type="subTitle" idx="1"/>
          </p:nvPr>
        </p:nvSpPr>
        <p:spPr>
          <a:xfrm>
            <a:off x="205157" y="2986380"/>
            <a:ext cx="9011265" cy="418179"/>
          </a:xfrm>
        </p:spPr>
        <p:txBody>
          <a:bodyPr>
            <a:normAutofit fontScale="92500" lnSpcReduction="10000"/>
          </a:bodyPr>
          <a:lstStyle/>
          <a:p>
            <a:pPr eaLnBrk="1" hangingPunct="1"/>
            <a:r>
              <a:rPr lang="fr-FR" altLang="en-US" sz="2400" b="1" dirty="0" smtClean="0">
                <a:latin typeface="Book Antiqua" pitchFamily="18" charset="0"/>
              </a:rPr>
              <a:t> Dividende démographique</a:t>
            </a:r>
          </a:p>
        </p:txBody>
      </p:sp>
      <p:sp>
        <p:nvSpPr>
          <p:cNvPr id="2055" name="Rectangle 14"/>
          <p:cNvSpPr>
            <a:spLocks noChangeArrowheads="1"/>
          </p:cNvSpPr>
          <p:nvPr/>
        </p:nvSpPr>
        <p:spPr bwMode="auto">
          <a:xfrm>
            <a:off x="132735" y="5226373"/>
            <a:ext cx="8802150" cy="1200329"/>
          </a:xfrm>
          <a:prstGeom prst="rect">
            <a:avLst/>
          </a:prstGeom>
          <a:noFill/>
          <a:ln w="9525">
            <a:noFill/>
            <a:miter lim="800000"/>
            <a:headEnd/>
            <a:tailEnd/>
          </a:ln>
        </p:spPr>
        <p:txBody>
          <a:bodyPr wrap="square">
            <a:spAutoFit/>
          </a:bodyPr>
          <a:lstStyle/>
          <a:p>
            <a:pPr algn="ctr"/>
            <a:r>
              <a:rPr lang="fr-FR" altLang="en-US" b="1" dirty="0" smtClean="0">
                <a:solidFill>
                  <a:srgbClr val="000000"/>
                </a:solidFill>
              </a:rPr>
              <a:t>Dramane Boly</a:t>
            </a:r>
          </a:p>
          <a:p>
            <a:pPr algn="ctr"/>
            <a:r>
              <a:rPr lang="fr-FR" altLang="en-US" b="1" dirty="0" err="1" smtClean="0">
                <a:solidFill>
                  <a:srgbClr val="000000"/>
                </a:solidFill>
              </a:rPr>
              <a:t>PhD</a:t>
            </a:r>
            <a:r>
              <a:rPr lang="fr-FR" altLang="en-US" b="1" dirty="0" smtClean="0">
                <a:solidFill>
                  <a:srgbClr val="000000"/>
                </a:solidFill>
              </a:rPr>
              <a:t>, Démographie</a:t>
            </a:r>
            <a:endParaRPr lang="fr-FR" altLang="en-US" b="1" dirty="0">
              <a:solidFill>
                <a:srgbClr val="000000"/>
              </a:solidFill>
            </a:endParaRPr>
          </a:p>
          <a:p>
            <a:pPr algn="ctr"/>
            <a:r>
              <a:rPr lang="fr-FR" altLang="en-US" b="1" dirty="0" smtClean="0">
                <a:solidFill>
                  <a:srgbClr val="000000"/>
                </a:solidFill>
                <a:hlinkClick r:id="rId3"/>
              </a:rPr>
              <a:t>bolydramane@yahoo.fr</a:t>
            </a:r>
            <a:r>
              <a:rPr lang="fr-FR" altLang="en-US" b="1" dirty="0" smtClean="0">
                <a:solidFill>
                  <a:srgbClr val="000000"/>
                </a:solidFill>
              </a:rPr>
              <a:t>  </a:t>
            </a:r>
            <a:endParaRPr lang="fr-FR" altLang="en-US" b="1" dirty="0">
              <a:solidFill>
                <a:srgbClr val="000000"/>
              </a:solidFill>
            </a:endParaRPr>
          </a:p>
          <a:p>
            <a:pPr algn="ctr"/>
            <a:endParaRPr lang="fr-FR" altLang="en-US" b="1" dirty="0">
              <a:solidFill>
                <a:srgbClr val="000000"/>
              </a:solidFill>
            </a:endParaRPr>
          </a:p>
        </p:txBody>
      </p:sp>
      <p:pic>
        <p:nvPicPr>
          <p:cNvPr id="2056" name="Picture 21"/>
          <p:cNvPicPr>
            <a:picLocks noChangeAspect="1" noChangeArrowheads="1"/>
          </p:cNvPicPr>
          <p:nvPr/>
        </p:nvPicPr>
        <p:blipFill>
          <a:blip r:embed="rId2"/>
          <a:srcRect/>
          <a:stretch>
            <a:fillRect/>
          </a:stretch>
        </p:blipFill>
        <p:spPr bwMode="auto">
          <a:xfrm>
            <a:off x="0" y="6477000"/>
            <a:ext cx="5753100" cy="381000"/>
          </a:xfrm>
          <a:prstGeom prst="rect">
            <a:avLst/>
          </a:prstGeom>
          <a:noFill/>
          <a:ln w="9525">
            <a:noFill/>
            <a:miter lim="800000"/>
            <a:headEnd/>
            <a:tailEnd/>
          </a:ln>
        </p:spPr>
      </p:pic>
      <p:sp>
        <p:nvSpPr>
          <p:cNvPr id="10" name="Rectangle 3"/>
          <p:cNvSpPr txBox="1">
            <a:spLocks noChangeArrowheads="1"/>
          </p:cNvSpPr>
          <p:nvPr/>
        </p:nvSpPr>
        <p:spPr bwMode="auto">
          <a:xfrm>
            <a:off x="205158" y="3898276"/>
            <a:ext cx="8729728" cy="8259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r>
              <a:rPr lang="fr-FR" altLang="en-US" sz="2400" b="1" kern="0" dirty="0" smtClean="0">
                <a:latin typeface="Book Antiqua" pitchFamily="18" charset="0"/>
              </a:rPr>
              <a:t>Séance 1 :  Quelques rappels </a:t>
            </a:r>
            <a:r>
              <a:rPr lang="fr-FR" altLang="en-US" sz="2400" b="1" dirty="0" smtClean="0">
                <a:latin typeface="Book Antiqua" pitchFamily="18" charset="0"/>
              </a:rPr>
              <a:t>sur population et développement</a:t>
            </a:r>
            <a:endParaRPr lang="fr-FR" altLang="en-US" sz="2400" b="1" dirty="0">
              <a:latin typeface="Book Antiqua" pitchFamily="18" charset="0"/>
            </a:endParaRPr>
          </a:p>
          <a:p>
            <a:pPr eaLnBrk="1" hangingPunct="1"/>
            <a:endParaRPr lang="fr-FR" altLang="en-US" sz="2400" b="1" kern="0" dirty="0">
              <a:latin typeface="Book Antiqua" pitchFamily="18" charset="0"/>
            </a:endParaRPr>
          </a:p>
        </p:txBody>
      </p:sp>
      <p:pic>
        <p:nvPicPr>
          <p:cNvPr id="9" name="Image 8" descr="C:\Users\hp\Desktop\IFRIS 2016-2017\Entête courrier\ENTETE IFRISSE FIX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39752" y="0"/>
            <a:ext cx="3600400" cy="1949138"/>
          </a:xfrm>
          <a:prstGeom prst="rect">
            <a:avLst/>
          </a:prstGeom>
          <a:noFill/>
          <a:ln>
            <a:noFill/>
          </a:ln>
        </p:spPr>
      </p:pic>
    </p:spTree>
    <p:extLst>
      <p:ext uri="{BB962C8B-B14F-4D97-AF65-F5344CB8AC3E}">
        <p14:creationId xmlns:p14="http://schemas.microsoft.com/office/powerpoint/2010/main" val="2942294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endParaRPr lang="fr-FR" sz="2400" dirty="0" smtClean="0"/>
          </a:p>
          <a:p>
            <a:pPr marL="0" indent="0" algn="just">
              <a:buNone/>
            </a:pPr>
            <a:r>
              <a:rPr lang="fr-FR" sz="2400" dirty="0" smtClean="0"/>
              <a:t>On </a:t>
            </a:r>
            <a:r>
              <a:rPr lang="fr-FR" sz="2400" dirty="0"/>
              <a:t>arrive ainsi à la définition suivante : « </a:t>
            </a:r>
            <a:r>
              <a:rPr lang="fr-FR" sz="2400" i="1" dirty="0"/>
              <a:t>le développement est un processus de changement social global et de longue durée, que les responsables politiques entendent orienter dans un sens conforme aux préférences de la société et dont ils prétendent maîtriser certaines éléments dans la mesure du possible</a:t>
            </a:r>
            <a:r>
              <a:rPr lang="fr-FR" sz="2400" dirty="0"/>
              <a:t> ».</a:t>
            </a:r>
          </a:p>
          <a:p>
            <a:pPr marL="0" indent="0" algn="just">
              <a:buNone/>
            </a:pPr>
            <a:endParaRPr lang="fr-FR" sz="2200" dirty="0">
              <a:latin typeface="Verdana" pitchFamily="34" charset="0"/>
              <a:ea typeface="Verdana" pitchFamily="34" charset="0"/>
              <a:cs typeface="Verdana" pitchFamily="34" charset="0"/>
            </a:endParaRPr>
          </a:p>
        </p:txBody>
      </p:sp>
      <p:sp>
        <p:nvSpPr>
          <p:cNvPr id="5"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577796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endParaRPr lang="fr-FR" sz="2400" dirty="0" smtClean="0"/>
          </a:p>
          <a:p>
            <a:pPr marL="0" indent="0" algn="just">
              <a:buNone/>
            </a:pPr>
            <a:r>
              <a:rPr lang="fr-FR" sz="2400" dirty="0" smtClean="0"/>
              <a:t>On </a:t>
            </a:r>
            <a:r>
              <a:rPr lang="fr-FR" sz="2400" dirty="0"/>
              <a:t>arrive ainsi à la définition suivante : « </a:t>
            </a:r>
            <a:r>
              <a:rPr lang="fr-FR" sz="2400" i="1" dirty="0"/>
              <a:t>le développement est un processus de changement social global et de longue durée, que les responsables politiques entendent orienter dans un sens conforme aux préférences de la société et dont ils prétendent maîtriser certaines éléments dans la mesure du possible</a:t>
            </a:r>
            <a:r>
              <a:rPr lang="fr-FR" sz="2400" dirty="0"/>
              <a:t> ».</a:t>
            </a:r>
          </a:p>
          <a:p>
            <a:pPr marL="0" indent="0" algn="just">
              <a:buNone/>
            </a:pPr>
            <a:endParaRPr lang="fr-FR" sz="2200" dirty="0">
              <a:latin typeface="Verdana" pitchFamily="34" charset="0"/>
              <a:ea typeface="Verdana" pitchFamily="34" charset="0"/>
              <a:cs typeface="Verdana" pitchFamily="34" charset="0"/>
            </a:endParaRPr>
          </a:p>
        </p:txBody>
      </p:sp>
      <p:sp>
        <p:nvSpPr>
          <p:cNvPr id="5" name="Titre 1"/>
          <p:cNvSpPr>
            <a:spLocks noGrp="1"/>
          </p:cNvSpPr>
          <p:nvPr>
            <p:ph type="title"/>
          </p:nvPr>
        </p:nvSpPr>
        <p:spPr>
          <a:xfrm>
            <a:off x="1043608" y="121192"/>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1322693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Population</a:t>
            </a:r>
          </a:p>
          <a:p>
            <a:pPr marL="0" indent="0" algn="just">
              <a:buNone/>
            </a:pPr>
            <a:endParaRPr lang="fr-FR" sz="2400" dirty="0" smtClean="0"/>
          </a:p>
          <a:p>
            <a:pPr marL="0" indent="0" algn="just">
              <a:buNone/>
            </a:pPr>
            <a:r>
              <a:rPr lang="fr-FR" sz="2400" dirty="0"/>
              <a:t>L’homme est l’alpha et l’oméga du développement, en ce sens qu’il est à la fois l’acteur et sa finalité. La population au sens large, aux points de vue de son état (effectif), de sa structure, et de sa dynamique, est au centre du développement. La composante population suppose la prise en compte des paramètres de la dynamique démographique que sont la mortalité, la fécondité et les migrations dans les programmes de planification socioéconomiques. Ces paramètres sont eux-mêmes intrinsèquement liés aux variables socioéconomiques. Elle suppose également que la population soit associée au processus de développement : c’est l’intégration humaine selon l’expression de Michel </a:t>
            </a:r>
            <a:r>
              <a:rPr lang="fr-FR" sz="2400" dirty="0" err="1"/>
              <a:t>Loriaux</a:t>
            </a:r>
            <a:r>
              <a:rPr lang="fr-FR" sz="2400" dirty="0"/>
              <a:t> (1993). </a:t>
            </a:r>
          </a:p>
          <a:p>
            <a:pPr marL="0" indent="0" algn="just">
              <a:buNone/>
            </a:pPr>
            <a:endParaRPr lang="fr-FR" sz="2200" dirty="0">
              <a:latin typeface="Verdana" pitchFamily="34" charset="0"/>
              <a:ea typeface="Verdana" pitchFamily="34" charset="0"/>
              <a:cs typeface="Verdana" pitchFamily="34" charset="0"/>
            </a:endParaRPr>
          </a:p>
        </p:txBody>
      </p:sp>
      <p:sp>
        <p:nvSpPr>
          <p:cNvPr id="5" name="Titre 1"/>
          <p:cNvSpPr>
            <a:spLocks noGrp="1"/>
          </p:cNvSpPr>
          <p:nvPr>
            <p:ph type="title"/>
          </p:nvPr>
        </p:nvSpPr>
        <p:spPr>
          <a:xfrm>
            <a:off x="1043608" y="121192"/>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3615329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278" y="1052736"/>
            <a:ext cx="8607330" cy="6021288"/>
          </a:xfrm>
        </p:spPr>
        <p:txBody>
          <a:bodyPr>
            <a:noAutofit/>
          </a:bodyPr>
          <a:lstStyle/>
          <a:p>
            <a:pPr marL="0" indent="0" algn="just">
              <a:buNone/>
            </a:pPr>
            <a:r>
              <a:rPr lang="fr-FR" sz="2400" dirty="0"/>
              <a:t>Tout au long du dernier demi-siècle, la croissance démographique a été perçue comme l'un des grands problèmes de l'humanité. Les discours catastrophistes se sont multipliés, s'appuyant sur l'idéologie néomalthusienne, largement dominante, faisant de cette croissance un problème en soi et le principal obstacle au développement.</a:t>
            </a:r>
          </a:p>
          <a:p>
            <a:pPr marL="0" indent="0" algn="just">
              <a:buNone/>
            </a:pPr>
            <a:endParaRPr lang="fr-FR" sz="2400" dirty="0" smtClean="0"/>
          </a:p>
          <a:p>
            <a:pPr marL="0" indent="0" algn="just">
              <a:buNone/>
            </a:pPr>
            <a:r>
              <a:rPr lang="fr-FR" sz="2400" dirty="0"/>
              <a:t>Pourtant, le discours néo-malthusien ne fait pas l'unanimité ; certains prétendent qu'une forte croissance démographique est une source de richesse. "Les anti-malthusiens raisonnent en termes de dynamique, intègrent les notions de flexibilité, insistent sur les interactions" [</a:t>
            </a:r>
            <a:r>
              <a:rPr lang="fr-FR" sz="2400" dirty="0" err="1"/>
              <a:t>Gendreau</a:t>
            </a:r>
            <a:r>
              <a:rPr lang="fr-FR" sz="2400" dirty="0"/>
              <a:t>, </a:t>
            </a:r>
            <a:r>
              <a:rPr lang="fr-FR" sz="2400" dirty="0" err="1"/>
              <a:t>Véron</a:t>
            </a:r>
            <a:r>
              <a:rPr lang="fr-FR" sz="2400" dirty="0"/>
              <a:t>, 1998]. Pour Ester </a:t>
            </a:r>
            <a:r>
              <a:rPr lang="fr-FR" sz="2400" dirty="0" err="1"/>
              <a:t>Boserup</a:t>
            </a:r>
            <a:r>
              <a:rPr lang="fr-FR" sz="2400" dirty="0"/>
              <a:t> [1970], l'accroissement de population pousse au progrès technologique dans l'agriculture : c'est la "pression créatrice".</a:t>
            </a:r>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3929190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052736"/>
            <a:ext cx="8848104" cy="5040560"/>
          </a:xfrm>
        </p:spPr>
        <p:txBody>
          <a:bodyPr>
            <a:noAutofit/>
          </a:bodyPr>
          <a:lstStyle/>
          <a:p>
            <a:pPr marL="0" indent="0" algn="just">
              <a:buNone/>
            </a:pPr>
            <a:r>
              <a:rPr lang="fr-FR" sz="2400" dirty="0"/>
              <a:t>A la première Conférence Mondiale sur la Population (Bucarest, 1974), les débats sont vifs entre certaines délégations des pays en développement affirmant que "la meilleure pilule, c'est le développement", et d'autres délégations, généralement occidentales, pour lesquelles la baisse de la fécondité est un préalable nécessaire au développement. In fine, le Plan mondial d'action adopté par la Conférence marque l'ébauche d'un consensus autour du slogan "intégrer population et développement", consensus confirmé à la conférence de Mexico en 1984. Mais en pratique, les bailleurs de fonds continuent à privilégier les </a:t>
            </a:r>
            <a:r>
              <a:rPr lang="fr-FR" sz="2400" dirty="0" smtClean="0"/>
              <a:t>programmes </a:t>
            </a:r>
            <a:r>
              <a:rPr lang="fr-FR" sz="2400" dirty="0"/>
              <a:t>de maîtrise de la fécondité. </a:t>
            </a:r>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117859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278" y="1052736"/>
            <a:ext cx="8607330" cy="6021288"/>
          </a:xfrm>
        </p:spPr>
        <p:txBody>
          <a:bodyPr>
            <a:noAutofit/>
          </a:bodyPr>
          <a:lstStyle/>
          <a:p>
            <a:pPr marL="0" indent="0" algn="just">
              <a:buNone/>
            </a:pPr>
            <a:r>
              <a:rPr lang="fr-FR" sz="2400" dirty="0" smtClean="0"/>
              <a:t>La </a:t>
            </a:r>
            <a:r>
              <a:rPr lang="fr-FR" sz="2400" dirty="0"/>
              <a:t>Conférence suivante (Le Caire, 1994) a pour titre "Conférence internationale sur la population et le développement", dans lequel figure le mot "développement". Mais les débats n'abordent pas la question des relations entre population et développement, et le Programme d'action adopté se contente de reprendre l'incantation sur "les liens entre population, croissance économique soutenue et développement durable</a:t>
            </a:r>
            <a:r>
              <a:rPr lang="fr-FR" sz="2400" dirty="0" smtClean="0"/>
              <a:t>".</a:t>
            </a:r>
          </a:p>
          <a:p>
            <a:pPr marL="0" indent="0" algn="just">
              <a:buNone/>
            </a:pPr>
            <a:endParaRPr lang="fr-FR" sz="2400" dirty="0"/>
          </a:p>
          <a:p>
            <a:pPr marL="0" indent="0" algn="just">
              <a:buNone/>
            </a:pPr>
            <a:r>
              <a:rPr lang="fr-FR" sz="2400" dirty="0"/>
              <a:t>Finalement, les dernières décennies ont surtout vu une promotion intensive de la contraception pour provoquer une baisse de la fécondité perçue comme une nécessité urgente [</a:t>
            </a:r>
            <a:r>
              <a:rPr lang="fr-FR" sz="2400" dirty="0" err="1"/>
              <a:t>Collomb</a:t>
            </a:r>
            <a:r>
              <a:rPr lang="fr-FR" sz="2400" dirty="0"/>
              <a:t>, 1995]. L'acceptation et la mise en œuvre des politiques de population ont été ainsi fortement suggérées aux gouvernements par les bailleurs de fonds.</a:t>
            </a:r>
          </a:p>
          <a:p>
            <a:pPr marL="0" indent="0" algn="just">
              <a:buNone/>
            </a:pPr>
            <a:endParaRPr lang="fr-FR" sz="2400" dirty="0"/>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2864533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278" y="1052736"/>
            <a:ext cx="8607330" cy="6021288"/>
          </a:xfrm>
        </p:spPr>
        <p:txBody>
          <a:bodyPr>
            <a:noAutofit/>
          </a:bodyPr>
          <a:lstStyle/>
          <a:p>
            <a:pPr marL="0" indent="0" algn="just">
              <a:buNone/>
            </a:pPr>
            <a:r>
              <a:rPr lang="fr-FR" sz="2400" dirty="0"/>
              <a:t>A la fin des années 90, </a:t>
            </a:r>
            <a:r>
              <a:rPr lang="fr-FR" sz="2400" dirty="0" smtClean="0"/>
              <a:t>l’UNFPA reconnaissait </a:t>
            </a:r>
            <a:r>
              <a:rPr lang="fr-FR" sz="2400" dirty="0"/>
              <a:t>pourtant que "l'analyse était fausse et la stratégie qui en découlait, mal orientée… L'analyse qui établissait un lien entre la population, d'une part, les ressources et la croissance économique, de l'autre, simplifiait à l'excès la complexité des interactions et l'influence d'autres facteurs. L'analyse insistait sur la réduction du taux de fécondité et l'importance de la contraception, au détriment d'autres facteurs dont dépend également le nombre d'enfants" [FNUAP, 1999].</a:t>
            </a:r>
          </a:p>
          <a:p>
            <a:pPr marL="0" indent="0" algn="just">
              <a:buNone/>
            </a:pPr>
            <a:endParaRPr lang="fr-FR" sz="2400" dirty="0"/>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2371773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278" y="1052736"/>
            <a:ext cx="8607330" cy="6021288"/>
          </a:xfrm>
        </p:spPr>
        <p:txBody>
          <a:bodyPr>
            <a:noAutofit/>
          </a:bodyPr>
          <a:lstStyle/>
          <a:p>
            <a:pPr marL="0" indent="0" algn="just">
              <a:buNone/>
            </a:pPr>
            <a:r>
              <a:rPr lang="fr-FR" sz="2400" dirty="0"/>
              <a:t>Parmi ces "autres" facteurs, figure la structure par âge de la population : le ratio des effectifs des jeunes générations, rapportés à ceux de la population d'âges actifs est nettement plus corrélé que l'accroissement de la population, à la sous-alimentation chronique, facteur majeur de pauvreté. Ainsi, un rapport entre la population jeune (0-14 ans) et la population d'âges actifs (15-64 ans), durablement supérieur à l'unité, a pu avoir des conséquences graves sur le développement économique et social des pays </a:t>
            </a:r>
            <a:r>
              <a:rPr lang="fr-FR" sz="2400" dirty="0" smtClean="0"/>
              <a:t>concernés (insuffisance </a:t>
            </a:r>
            <a:r>
              <a:rPr lang="fr-FR" sz="2400" dirty="0"/>
              <a:t>d'investissements éducatifs, fonciers, etc.) [</a:t>
            </a:r>
            <a:r>
              <a:rPr lang="fr-FR" sz="2400" dirty="0" err="1"/>
              <a:t>Collomb</a:t>
            </a:r>
            <a:r>
              <a:rPr lang="fr-FR" sz="2400" dirty="0"/>
              <a:t>, 2004].</a:t>
            </a:r>
          </a:p>
          <a:p>
            <a:pPr marL="0" indent="0" algn="just">
              <a:buNone/>
            </a:pPr>
            <a:endParaRPr lang="fr-FR" sz="2400" dirty="0"/>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2011418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750" y="1412776"/>
            <a:ext cx="8907737" cy="3672408"/>
          </a:xfrm>
        </p:spPr>
        <p:txBody>
          <a:bodyPr>
            <a:noAutofit/>
          </a:bodyPr>
          <a:lstStyle/>
          <a:p>
            <a:pPr marL="0" indent="0" algn="just">
              <a:buNone/>
            </a:pPr>
            <a:r>
              <a:rPr lang="fr-FR" sz="2400" dirty="0"/>
              <a:t>Si, à long terme, la baisse de la fécondité est sans doute nécessaire, à court terme, une politique combinée de lutte contre la pauvreté, contre la sous-alimentation chronique, contre l'analphabétisme (en particulier féminin), pour la santé (en particulier la santé génésique), pour l'extension des activités (en particulier la participation des femmes aux activités économiques), pour le développement de la consommation et des échanges commerciaux aurait eu des effets plus substantiels sur le développement, et certainement sur la diminution du nombre des enfants.</a:t>
            </a:r>
          </a:p>
          <a:p>
            <a:pPr marL="0" indent="0" algn="just">
              <a:buNone/>
            </a:pPr>
            <a:endParaRPr lang="fr-FR" sz="2400" dirty="0"/>
          </a:p>
        </p:txBody>
      </p:sp>
      <p:sp>
        <p:nvSpPr>
          <p:cNvPr id="5" name="Titre 1"/>
          <p:cNvSpPr>
            <a:spLocks noGrp="1"/>
          </p:cNvSpPr>
          <p:nvPr>
            <p:ph type="title"/>
          </p:nvPr>
        </p:nvSpPr>
        <p:spPr>
          <a:xfrm>
            <a:off x="357158" y="121192"/>
            <a:ext cx="8247290" cy="715520"/>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Grands débats sur les questions de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3388682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6477000"/>
            <a:ext cx="5753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ctangle 11"/>
          <p:cNvSpPr>
            <a:spLocks noChangeArrowheads="1"/>
          </p:cNvSpPr>
          <p:nvPr/>
        </p:nvSpPr>
        <p:spPr bwMode="auto">
          <a:xfrm>
            <a:off x="1450975" y="2782888"/>
            <a:ext cx="640080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fr-FR" altLang="fr-FR" sz="4000" b="1">
                <a:latin typeface="Book Antiqua" panose="02040602050305030304" pitchFamily="18" charset="0"/>
              </a:rPr>
              <a:t>Merci de votre attention</a:t>
            </a:r>
          </a:p>
        </p:txBody>
      </p:sp>
      <p:pic>
        <p:nvPicPr>
          <p:cNvPr id="47108" name="Picture 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77000"/>
            <a:ext cx="5753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57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Plan de la présentation</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1285860"/>
            <a:ext cx="7929618" cy="3786214"/>
          </a:xfrm>
        </p:spPr>
        <p:txBody>
          <a:bodyPr>
            <a:normAutofit/>
          </a:bodyPr>
          <a:lstStyle/>
          <a:p>
            <a:pPr marL="0" lvl="1" indent="0">
              <a:spcAft>
                <a:spcPts val="1800"/>
              </a:spcAft>
              <a:buNone/>
            </a:pPr>
            <a:endParaRPr lang="fr-FR" sz="2400" b="1" dirty="0"/>
          </a:p>
          <a:p>
            <a:pPr marL="342900" lvl="1" indent="-342900">
              <a:spcAft>
                <a:spcPts val="1800"/>
              </a:spcAft>
              <a:buFont typeface="Wingdings" pitchFamily="2" charset="2"/>
              <a:buChar char="Ø"/>
            </a:pPr>
            <a:r>
              <a:rPr lang="fr-FR" sz="2400" b="1" dirty="0" smtClean="0"/>
              <a:t>Généralités sur les questions de population et développement</a:t>
            </a:r>
          </a:p>
          <a:p>
            <a:pPr lvl="0">
              <a:buFont typeface="Wingdings" panose="05000000000000000000" pitchFamily="2" charset="2"/>
              <a:buChar char="Ø"/>
            </a:pPr>
            <a:r>
              <a:rPr lang="fr-FR" sz="2400" b="1" dirty="0"/>
              <a:t>Grands débats sur les questions de population et </a:t>
            </a:r>
            <a:r>
              <a:rPr lang="fr-FR" sz="2400" b="1" dirty="0" smtClean="0"/>
              <a:t>développement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357158" y="1071546"/>
            <a:ext cx="8607330" cy="4301670"/>
          </a:xfrm>
        </p:spPr>
        <p:txBody>
          <a:bodyPr>
            <a:normAutofit fontScale="70000" lnSpcReduction="20000"/>
          </a:bodyPr>
          <a:lstStyle/>
          <a:p>
            <a:pPr marL="0" indent="0" algn="just">
              <a:buNone/>
            </a:pPr>
            <a:r>
              <a:rPr lang="fr-FR" sz="3100" dirty="0" smtClean="0">
                <a:latin typeface="Verdana" pitchFamily="34" charset="0"/>
                <a:ea typeface="Verdana" pitchFamily="34" charset="0"/>
                <a:cs typeface="Verdana" pitchFamily="34" charset="0"/>
              </a:rPr>
              <a:t>Le </a:t>
            </a:r>
            <a:r>
              <a:rPr lang="fr-FR" sz="3100" dirty="0">
                <a:latin typeface="Verdana" pitchFamily="34" charset="0"/>
                <a:ea typeface="Verdana" pitchFamily="34" charset="0"/>
                <a:cs typeface="Verdana" pitchFamily="34" charset="0"/>
              </a:rPr>
              <a:t>thème « population et développement » s’est imposé dans les années 1950 par la conjonction de la « découverte » du sous-développement et des peurs créées par la phase de la transition démographique. Les différents plans de développement y font référence et une véritable politique de population a été mise en œuvre pour transformer ce handicap potentiel en atout. La croissance démographique du fait de son impact sur le développement économique suscite depuis lors des démarches qui visent à en limiter les effets. L’intégration des variables démographiques dans le plan développement qui se s’est succédée depuis les années 1960 traduit le souci de donner une certaine cohérence à travers des politiques de population et des politiques de développement économique et social.</a:t>
            </a:r>
          </a:p>
          <a:p>
            <a:pPr marL="180000" lvl="1" indent="-342900" algn="just">
              <a:spcBef>
                <a:spcPts val="0"/>
              </a:spcBef>
              <a:spcAft>
                <a:spcPts val="1200"/>
              </a:spcAft>
              <a:buNone/>
            </a:pP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5832648"/>
          </a:xfrm>
        </p:spPr>
        <p:txBody>
          <a:bodyPr>
            <a:noAutofit/>
          </a:bodyPr>
          <a:lstStyle/>
          <a:p>
            <a:pPr algn="just"/>
            <a:r>
              <a:rPr lang="fr-FR" sz="2200" dirty="0">
                <a:latin typeface="Verdana" pitchFamily="34" charset="0"/>
                <a:ea typeface="Verdana" pitchFamily="34" charset="0"/>
                <a:cs typeface="Verdana" pitchFamily="34" charset="0"/>
              </a:rPr>
              <a:t>La signature  aux Nations Unies par de nombreux responsables africains de la déclaration des chefs d’état sur la population en 1966 a ouvert la formulation d’une politique de population et la mise en place de cadre institutionnel adéquat. Dans cette déclaration de la population, il est écrit : « nous croyons que les gouvernements ne peuvent atteindre leurs objectifs économiques et répondre à l’attente de leur peuple que si le problème démographique est reconnu comme un élément essentiel de la planification nationale à long terme ».</a:t>
            </a:r>
          </a:p>
          <a:p>
            <a:pPr algn="just"/>
            <a:r>
              <a:rPr lang="fr-FR" sz="2200" dirty="0">
                <a:latin typeface="Verdana" pitchFamily="34" charset="0"/>
                <a:ea typeface="Verdana" pitchFamily="34" charset="0"/>
                <a:cs typeface="Verdana" pitchFamily="34" charset="0"/>
              </a:rPr>
              <a:t>Dès cet instant, les décrets seront promulgués visant à la création des commissions nationales de population en vue d’élaborer et de coordonner la politique gouvernementale dans le domaine démographique, de veiller à sa mise en œuvre et d’en contrôler l’exécution.</a:t>
            </a:r>
          </a:p>
        </p:txBody>
      </p:sp>
      <p:sp>
        <p:nvSpPr>
          <p:cNvPr id="5"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1569102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5832648"/>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endParaRPr lang="fr-FR" sz="2400" dirty="0" smtClean="0"/>
          </a:p>
          <a:p>
            <a:pPr marL="0" indent="0" algn="just">
              <a:buNone/>
            </a:pPr>
            <a:endParaRPr lang="fr-FR" sz="2400" dirty="0"/>
          </a:p>
          <a:p>
            <a:pPr marL="0" indent="0" algn="just">
              <a:buNone/>
            </a:pPr>
            <a:r>
              <a:rPr lang="fr-FR" sz="2400" dirty="0" smtClean="0"/>
              <a:t>La </a:t>
            </a:r>
            <a:r>
              <a:rPr lang="fr-FR" sz="2400" dirty="0"/>
              <a:t>plupart des auteurs ayant abordé la problématique du développement, que ce soit dans des articles ou ouvrages lors des forums internationaux, agissent comme si la définition du concept est claire pour tout le monde et recueille l’avis unanime de tous. Le développement est en effet un concept polysémique (plusieurs sens) selon l’optique dans laquelle on se place</a:t>
            </a:r>
            <a:r>
              <a:rPr lang="fr-FR" sz="2400" dirty="0" smtClean="0"/>
              <a:t>.</a:t>
            </a:r>
          </a:p>
        </p:txBody>
      </p:sp>
      <p:sp>
        <p:nvSpPr>
          <p:cNvPr id="5"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1624788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5832648"/>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r>
              <a:rPr lang="fr-FR" sz="2400" dirty="0" smtClean="0"/>
              <a:t>Il </a:t>
            </a:r>
            <a:r>
              <a:rPr lang="fr-FR" sz="2400" dirty="0"/>
              <a:t>faut noter l’existence de plusieurs courants de catégories qu’on peut classer en deux catégories : économiste et culturaliste</a:t>
            </a:r>
            <a:r>
              <a:rPr lang="fr-FR" sz="2400" dirty="0" smtClean="0"/>
              <a:t>.</a:t>
            </a:r>
          </a:p>
          <a:p>
            <a:pPr marL="0" indent="0" algn="just">
              <a:buNone/>
            </a:pPr>
            <a:endParaRPr lang="fr-FR" sz="2400" dirty="0"/>
          </a:p>
          <a:p>
            <a:pPr marL="0" indent="0" algn="just">
              <a:buNone/>
            </a:pPr>
            <a:r>
              <a:rPr lang="fr-FR" sz="2400" dirty="0"/>
              <a:t>La première ne voit le développement que sous son aspect économique (exemple développement basé sur la croissance économique endogène, ou théorie de développement  basé sur les modèles de stabilisation orientés vers la relance de la demande interne). La seconde considère que « l’échec des  stratégies de développement est avant tout l’échec des tentatives d’occidentalisation du monde opérées par le Nord depuis les indépendances ». L’UNESCO joue un rôle d’avant-garde de  ce </a:t>
            </a:r>
            <a:r>
              <a:rPr lang="fr-FR" sz="2400" dirty="0" smtClean="0"/>
              <a:t>courant</a:t>
            </a:r>
          </a:p>
          <a:p>
            <a:pPr marL="0" indent="0" algn="just">
              <a:buNone/>
            </a:pPr>
            <a:endParaRPr lang="fr-FR" sz="2200" dirty="0">
              <a:latin typeface="Verdana" pitchFamily="34" charset="0"/>
              <a:ea typeface="Verdana" pitchFamily="34" charset="0"/>
              <a:cs typeface="Verdana" pitchFamily="34" charset="0"/>
            </a:endParaRPr>
          </a:p>
        </p:txBody>
      </p:sp>
      <p:sp>
        <p:nvSpPr>
          <p:cNvPr id="6"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2949251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r>
              <a:rPr lang="fr-FR" sz="2400" dirty="0"/>
              <a:t>La notion de développement dans son acception actuelle remonte au début de la « guerre froide » entre le bloc soviétique et le monde occidental. Le développement était alors conçu comme une idéologie utilisant comme modèle le monde occidental vers lequel les pays sous-développés devaient tendre. Il devrait consacrer la victoire du bloc de l’Ouest sur le bloc socialiste. A ce sujet, Rostow (1963) a introduit dans son ouvrage sur les étapes de la croissance économique, la notion de « </a:t>
            </a:r>
            <a:r>
              <a:rPr lang="fr-FR" sz="2400" i="1" dirty="0"/>
              <a:t>retard au développement »</a:t>
            </a:r>
            <a:r>
              <a:rPr lang="fr-FR" sz="2400" dirty="0"/>
              <a:t>, sous-entendant par là l’existence d’un processus unitaire et d’étapes obligées à travers lesquelles toutes les sociétés devaient passer. C’est un exemple unitaire, exemple de la réussite des pays occidentaux qui doit amener les pays en développement vers une croissance auto-entretenue, basée sur l’industrialisation. Les pays développés seront ainsi assimilés aux pays industrialisés et les pays sous-développés aux pays non industrialisés.</a:t>
            </a:r>
          </a:p>
          <a:p>
            <a:pPr marL="0" indent="0" algn="just">
              <a:buNone/>
            </a:pPr>
            <a:endParaRPr lang="fr-FR" sz="2200" dirty="0">
              <a:latin typeface="Verdana" pitchFamily="34" charset="0"/>
              <a:ea typeface="Verdana" pitchFamily="34" charset="0"/>
              <a:cs typeface="Verdana" pitchFamily="34" charset="0"/>
            </a:endParaRPr>
          </a:p>
        </p:txBody>
      </p:sp>
      <p:sp>
        <p:nvSpPr>
          <p:cNvPr id="5" name="Titre 1"/>
          <p:cNvSpPr txBox="1">
            <a:spLocks/>
          </p:cNvSpPr>
          <p:nvPr/>
        </p:nvSpPr>
        <p:spPr>
          <a:xfrm>
            <a:off x="1043608" y="188640"/>
            <a:ext cx="7028854" cy="5715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lgn="ctr" rtl="0">
              <a:spcBef>
                <a:spcPct val="0"/>
              </a:spcBef>
            </a:pPr>
            <a:r>
              <a:rPr lang="fr-FR" sz="2400" b="1" kern="0" smtClean="0">
                <a:solidFill>
                  <a:srgbClr val="00B0F0"/>
                </a:solidFill>
                <a:latin typeface="Arial" pitchFamily="34" charset="0"/>
                <a:cs typeface="Arial" pitchFamily="34" charset="0"/>
              </a:rPr>
              <a:t>Généralités sur population et développement</a:t>
            </a:r>
            <a:endParaRPr lang="fr-FR" sz="2400" kern="0" dirty="0">
              <a:solidFill>
                <a:sysClr val="windowText" lastClr="000000"/>
              </a:solidFill>
              <a:latin typeface="Arial" pitchFamily="34" charset="0"/>
              <a:cs typeface="Arial" pitchFamily="34" charset="0"/>
            </a:endParaRPr>
          </a:p>
        </p:txBody>
      </p:sp>
    </p:spTree>
    <p:extLst>
      <p:ext uri="{BB962C8B-B14F-4D97-AF65-F5344CB8AC3E}">
        <p14:creationId xmlns:p14="http://schemas.microsoft.com/office/powerpoint/2010/main" val="394614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buNone/>
            </a:pPr>
            <a:endParaRPr lang="fr-FR" sz="2400" dirty="0" smtClean="0"/>
          </a:p>
          <a:p>
            <a:pPr marL="0" indent="0" algn="just">
              <a:buNone/>
            </a:pPr>
            <a:r>
              <a:rPr lang="fr-FR" sz="2400" dirty="0" smtClean="0"/>
              <a:t>On </a:t>
            </a:r>
            <a:r>
              <a:rPr lang="fr-FR" sz="2400" dirty="0"/>
              <a:t>parlera du développement endogène, centré sur l’homme (UNESCO), ou du développement autonome ou planétaire (ONU), ou développement basé sur les besoins essentiels (alimentation, santé, éducation, emploi, logement, etc.) du BIT.</a:t>
            </a:r>
          </a:p>
          <a:p>
            <a:pPr marL="0" indent="0" algn="just">
              <a:buNone/>
            </a:pPr>
            <a:endParaRPr lang="fr-FR" sz="2200" dirty="0">
              <a:latin typeface="Verdana" pitchFamily="34" charset="0"/>
              <a:ea typeface="Verdana" pitchFamily="34" charset="0"/>
              <a:cs typeface="Verdana" pitchFamily="34" charset="0"/>
            </a:endParaRPr>
          </a:p>
        </p:txBody>
      </p:sp>
      <p:sp>
        <p:nvSpPr>
          <p:cNvPr id="5"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2070546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92696"/>
            <a:ext cx="8607330" cy="6165304"/>
          </a:xfrm>
        </p:spPr>
        <p:txBody>
          <a:bodyPr>
            <a:noAutofit/>
          </a:bodyPr>
          <a:lstStyle/>
          <a:p>
            <a:pPr algn="just"/>
            <a:r>
              <a:rPr lang="fr-FR" sz="2200" dirty="0" smtClean="0">
                <a:latin typeface="Verdana" pitchFamily="34" charset="0"/>
                <a:ea typeface="Verdana" pitchFamily="34" charset="0"/>
                <a:cs typeface="Verdana" pitchFamily="34" charset="0"/>
              </a:rPr>
              <a:t>Développement </a:t>
            </a:r>
          </a:p>
          <a:p>
            <a:pPr marL="0" indent="0" algn="just">
              <a:buNone/>
            </a:pPr>
            <a:endParaRPr lang="fr-FR" sz="2400" dirty="0" smtClean="0"/>
          </a:p>
          <a:p>
            <a:pPr marL="0" indent="0" algn="just">
              <a:buNone/>
            </a:pPr>
            <a:r>
              <a:rPr lang="fr-FR" sz="2400" dirty="0" smtClean="0"/>
              <a:t>L’élément </a:t>
            </a:r>
            <a:r>
              <a:rPr lang="fr-FR" sz="2400" dirty="0"/>
              <a:t>le  plus important à retenir est que le développement est un processus de croissance selon les uns (les partisans de l’</a:t>
            </a:r>
            <a:r>
              <a:rPr lang="fr-FR" sz="2400" dirty="0" err="1"/>
              <a:t>économicisation</a:t>
            </a:r>
            <a:r>
              <a:rPr lang="fr-FR" sz="2400" dirty="0"/>
              <a:t>) ou de changement social (culturalistes). Dans le premier cas, on fait référence de façon explicite ou implicite au potentiel économique. Dans le second cas, le développement ne peut se concevoir qu’à l’intérieur d’un système (société) composé d’éléments en interaction et structurés. La vocation du développement est de transformer des sociétés humaines dans un esprit de progrès. Le développement implique ainsi l’existence d’un projet de société vers lequel on doit tendre. </a:t>
            </a:r>
            <a:endParaRPr lang="fr-FR" sz="2200" dirty="0">
              <a:latin typeface="Verdana" pitchFamily="34" charset="0"/>
              <a:ea typeface="Verdana" pitchFamily="34" charset="0"/>
              <a:cs typeface="Verdana" pitchFamily="34" charset="0"/>
            </a:endParaRPr>
          </a:p>
        </p:txBody>
      </p:sp>
      <p:sp>
        <p:nvSpPr>
          <p:cNvPr id="5" name="Titre 1"/>
          <p:cNvSpPr>
            <a:spLocks noGrp="1"/>
          </p:cNvSpPr>
          <p:nvPr>
            <p:ph type="title"/>
          </p:nvPr>
        </p:nvSpPr>
        <p:spPr>
          <a:xfrm>
            <a:off x="1043608" y="188640"/>
            <a:ext cx="7028854" cy="57150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Généralités sur population et développement</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821664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1216</Words>
  <Application>Microsoft Office PowerPoint</Application>
  <PresentationFormat>Affichage à l'écran (4:3)</PresentationFormat>
  <Paragraphs>65</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Book Antiqua</vt:lpstr>
      <vt:lpstr>Calibri</vt:lpstr>
      <vt:lpstr>Verdana</vt:lpstr>
      <vt:lpstr>Wingdings</vt:lpstr>
      <vt:lpstr>Thème Office</vt:lpstr>
      <vt:lpstr>CONSEILLERS DE SANTE</vt:lpstr>
      <vt:lpstr>Plan de la présentation</vt:lpstr>
      <vt:lpstr>Généralités sur population et développement</vt:lpstr>
      <vt:lpstr>Généralités sur population et développement</vt:lpstr>
      <vt:lpstr>Généralités sur population et développement</vt:lpstr>
      <vt:lpstr>Généralités sur population et développement</vt:lpstr>
      <vt:lpstr>Présentation PowerPoint</vt:lpstr>
      <vt:lpstr>Généralités sur population et développement</vt:lpstr>
      <vt:lpstr>Généralités sur population et développement</vt:lpstr>
      <vt:lpstr>Généralités sur population et développement</vt:lpstr>
      <vt:lpstr>Généralités sur population et développement</vt:lpstr>
      <vt:lpstr>Généralités sur population et développement</vt:lpstr>
      <vt:lpstr>Grands débats sur les questions de population et développement</vt:lpstr>
      <vt:lpstr>Grands débats sur les questions de population et développement</vt:lpstr>
      <vt:lpstr>Grands débats sur les questions de population et développement</vt:lpstr>
      <vt:lpstr>Grands débats sur les questions de population et développement</vt:lpstr>
      <vt:lpstr>Grands débats sur les questions de population et développement</vt:lpstr>
      <vt:lpstr>Grands débats sur les questions de population et développement</vt:lpstr>
      <vt:lpstr>Présentation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BG</dc:creator>
  <cp:lastModifiedBy>Boly Dramane</cp:lastModifiedBy>
  <cp:revision>101</cp:revision>
  <dcterms:created xsi:type="dcterms:W3CDTF">2016-12-06T14:26:43Z</dcterms:created>
  <dcterms:modified xsi:type="dcterms:W3CDTF">2020-11-19T17:21:12Z</dcterms:modified>
</cp:coreProperties>
</file>