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9" r:id="rId7"/>
  </p:sldMasterIdLst>
  <p:notesMasterIdLst>
    <p:notesMasterId r:id="rId18"/>
  </p:notesMasterIdLst>
  <p:handoutMasterIdLst>
    <p:handoutMasterId r:id="rId19"/>
  </p:handoutMasterIdLst>
  <p:sldIdLst>
    <p:sldId id="439" r:id="rId8"/>
    <p:sldId id="429" r:id="rId9"/>
    <p:sldId id="430" r:id="rId10"/>
    <p:sldId id="433" r:id="rId11"/>
    <p:sldId id="434" r:id="rId12"/>
    <p:sldId id="435" r:id="rId13"/>
    <p:sldId id="436" r:id="rId14"/>
    <p:sldId id="437" r:id="rId15"/>
    <p:sldId id="43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rfait Nyuito Edah" initials="PNE" lastIdx="1" clrIdx="0">
    <p:extLst>
      <p:ext uri="{19B8F6BF-5375-455C-9EA6-DF929625EA0E}">
        <p15:presenceInfo xmlns:p15="http://schemas.microsoft.com/office/powerpoint/2012/main" userId="Parfait Nyuito Eda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F0066"/>
    <a:srgbClr val="0000FF"/>
    <a:srgbClr val="002F6C"/>
    <a:srgbClr val="651D32"/>
    <a:srgbClr val="FFFFFF"/>
    <a:srgbClr val="BA0C2F"/>
    <a:srgbClr val="E7E8EB"/>
    <a:srgbClr val="6C6463"/>
    <a:srgbClr val="CFC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Objects="1">
      <p:cViewPr varScale="1">
        <p:scale>
          <a:sx n="63" d="100"/>
          <a:sy n="63" d="100"/>
        </p:scale>
        <p:origin x="9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288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759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9379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198964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98577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1573752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950304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74457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20978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795543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478426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1722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2F6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002F6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rgbClr val="635C5B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rgbClr val="635C5B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635C5B"/>
                </a:solidFill>
              </a:rPr>
              <a:t>Procurement and Supply Management</a:t>
            </a:r>
          </a:p>
        </p:txBody>
      </p:sp>
      <p:pic>
        <p:nvPicPr>
          <p:cNvPr id="15" name="Picture 14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0" name="Picture 19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22" name="Straight Connector 21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0335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Placeholder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1266" r="784" b="18987"/>
          <a:stretch/>
        </p:blipFill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CFCDC9"/>
          </a:solidFill>
        </p:spPr>
      </p:pic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199"/>
            <a:ext cx="6248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  <a:effectLst>
                  <a:outerShdw blurRad="69850" dist="254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PMI logo_strip_high res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3" name="Picture 2" descr="PEPFAR logo brandmark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077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BA0C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248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27" name="Picture 26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8" name="Picture 27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30" name="Straight Connector 29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771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91948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52400" y="152399"/>
            <a:ext cx="8839200" cy="60960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6042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52400" y="152399"/>
            <a:ext cx="8839200" cy="60198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0966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52400" y="152399"/>
            <a:ext cx="8839200" cy="59436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399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449027"/>
            <a:ext cx="7772400" cy="145910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366974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141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724400" y="152400"/>
            <a:ext cx="42672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92824" y="6382512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8100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930162"/>
            <a:ext cx="3810000" cy="867930"/>
          </a:xfrm>
        </p:spPr>
        <p:txBody>
          <a:bodyPr wrap="square"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01144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7244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5029200" y="2995035"/>
            <a:ext cx="3885896" cy="867930"/>
          </a:xfrm>
        </p:spPr>
        <p:txBody>
          <a:bodyPr wrap="square" anchor="ctr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252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635C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8525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CFCD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886200"/>
            <a:ext cx="7620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rgbClr val="6C646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MASTER SUBTITLE STYLE  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657600"/>
            <a:ext cx="320040" cy="0"/>
          </a:xfrm>
          <a:prstGeom prst="line">
            <a:avLst/>
          </a:prstGeom>
          <a:ln w="19050">
            <a:solidFill>
              <a:srgbClr val="6C6463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441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99108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832266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621096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608059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252707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35420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38441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E7E7E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6248961"/>
            <a:ext cx="8839200" cy="457200"/>
          </a:xfrm>
          <a:prstGeom prst="rect">
            <a:avLst/>
          </a:prstGeom>
          <a:solidFill>
            <a:srgbClr val="E7E7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152400" y="152400"/>
            <a:ext cx="8839200" cy="6096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3"/>
          <p:cNvSpPr txBox="1">
            <a:spLocks/>
          </p:cNvSpPr>
          <p:nvPr userDrawn="1"/>
        </p:nvSpPr>
        <p:spPr>
          <a:xfrm>
            <a:off x="419100" y="6309212"/>
            <a:ext cx="4610100" cy="338554"/>
          </a:xfrm>
          <a:prstGeom prst="rect">
            <a:avLst/>
          </a:prstGeom>
        </p:spPr>
        <p:txBody>
          <a:bodyPr vert="horz" wrap="square" lIns="0" tIns="45720" rIns="91440" bIns="45720" rtlCol="0" anchor="ctr">
            <a:sp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rgbClr val="FFFFFF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dirty="0">
                <a:solidFill>
                  <a:srgbClr val="002F6C"/>
                </a:solidFill>
              </a:rPr>
              <a:t>USAID Global Health Supply Chain Program</a:t>
            </a:r>
            <a:r>
              <a:rPr lang="en-US" sz="1600" b="1" baseline="0" dirty="0">
                <a:solidFill>
                  <a:srgbClr val="002F6C"/>
                </a:solidFill>
              </a:rPr>
              <a:t> </a:t>
            </a:r>
            <a:endParaRPr lang="en-US" sz="1600" b="1" dirty="0">
              <a:solidFill>
                <a:srgbClr val="BA0C2F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59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77" r:id="rId17"/>
    <p:sldLayoutId id="2147483698" r:id="rId18"/>
    <p:sldLayoutId id="2147483674" r:id="rId19"/>
    <p:sldLayoutId id="2147483709" r:id="rId20"/>
    <p:sldLayoutId id="2147483710" r:id="rId21"/>
    <p:sldLayoutId id="2147483711" r:id="rId22"/>
    <p:sldLayoutId id="2147483712" r:id="rId23"/>
    <p:sldLayoutId id="2147483714" r:id="rId24"/>
    <p:sldLayoutId id="2147483696" r:id="rId25"/>
    <p:sldLayoutId id="2147483740" r:id="rId2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429683" cy="3676656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en-US" sz="4000" b="1" dirty="0">
                <a:solidFill>
                  <a:srgbClr val="002F6C"/>
                </a:solidFill>
              </a:rPr>
              <a:t>SESSION 12: </a:t>
            </a:r>
            <a:br>
              <a:rPr lang="en-US" sz="4000" b="1" dirty="0">
                <a:solidFill>
                  <a:srgbClr val="002F6C"/>
                </a:solidFill>
              </a:rPr>
            </a:br>
            <a:r>
              <a:rPr lang="fr-FR" sz="4000" b="1" dirty="0">
                <a:solidFill>
                  <a:srgbClr val="002F6C"/>
                </a:solidFill>
              </a:rPr>
              <a:t>ANALYSE DES DONNÉES LOGISTIQUES ET RETRO-INFORMATION</a:t>
            </a:r>
            <a:endParaRPr lang="en-US" sz="4000" b="1" dirty="0">
              <a:solidFill>
                <a:srgbClr val="002F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70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/>
          <p:cNvSpPr txBox="1">
            <a:spLocks/>
          </p:cNvSpPr>
          <p:nvPr/>
        </p:nvSpPr>
        <p:spPr>
          <a:xfrm>
            <a:off x="484897" y="2103669"/>
            <a:ext cx="8342452" cy="2515750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999" b="1" dirty="0">
                <a:solidFill>
                  <a:prstClr val="black"/>
                </a:solidFill>
                <a:latin typeface="Calibri Light" panose="020F0302020204030204"/>
              </a:rPr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1653606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59C59-9464-4742-846F-6D27A57E2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425605"/>
            <a:ext cx="8077201" cy="92008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400" b="1" dirty="0" err="1">
                <a:solidFill>
                  <a:srgbClr val="002F6C"/>
                </a:solidFill>
              </a:rPr>
              <a:t>Objectifs</a:t>
            </a:r>
            <a:r>
              <a:rPr lang="en-US" sz="4400" b="1" dirty="0">
                <a:solidFill>
                  <a:srgbClr val="002F6C"/>
                </a:solidFill>
              </a:rPr>
              <a:t> de la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29884-E518-4199-B55A-8A74F13F5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4593563"/>
          </a:xfrm>
        </p:spPr>
        <p:txBody>
          <a:bodyPr>
            <a:noAutofit/>
          </a:bodyPr>
          <a:lstStyle/>
          <a:p>
            <a:pPr lvl="0"/>
            <a:r>
              <a:rPr lang="fr-FR" sz="3200" dirty="0"/>
              <a:t>Expliquer les éléments d’analyse des données logistiques</a:t>
            </a:r>
          </a:p>
          <a:p>
            <a:pPr lvl="0"/>
            <a:endParaRPr lang="fr-FR" sz="3200" dirty="0"/>
          </a:p>
          <a:p>
            <a:pPr lvl="0"/>
            <a:r>
              <a:rPr lang="fr-FR" sz="3200" dirty="0"/>
              <a:t>Analyser les données logistiques et procéder à la retro-information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4DEBF-0CCC-4DBD-B891-4D70A219A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326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2F707-08AB-4839-8BFD-0BB84B679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316963"/>
            <a:ext cx="7711068" cy="4724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4000" dirty="0"/>
              <a:t>EXACTITUDE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4000" dirty="0"/>
              <a:t>CONCORDANCE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4000" dirty="0"/>
              <a:t>COHÉRENCE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4000" dirty="0"/>
              <a:t>COMPLÉTUDE</a:t>
            </a:r>
            <a:endParaRPr lang="en-US" sz="4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0B4CF-96D6-4EF2-8555-67C230CDE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CBF159A-3B4B-46EE-8AC0-AE3F6D443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55171"/>
            <a:ext cx="8062332" cy="864029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200" b="1" dirty="0">
                <a:solidFill>
                  <a:srgbClr val="002F6C"/>
                </a:solidFill>
              </a:rPr>
              <a:t>Eléments d’analyse des données logistique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32808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AC66E-574C-43F1-9F42-A1479D028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004" y="185428"/>
            <a:ext cx="7803996" cy="538662"/>
          </a:xfrm>
        </p:spPr>
        <p:txBody>
          <a:bodyPr>
            <a:normAutofit/>
          </a:bodyPr>
          <a:lstStyle/>
          <a:p>
            <a:pPr algn="ctr"/>
            <a:r>
              <a:rPr lang="en-US" sz="2900" b="1" dirty="0">
                <a:solidFill>
                  <a:srgbClr val="002F6C"/>
                </a:solidFill>
              </a:rPr>
              <a:t>CARROUSEL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8461A-0E91-4486-A8DF-E07BA02E3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724090"/>
            <a:ext cx="8686800" cy="60577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400" dirty="0"/>
              <a:t>Chaque groupe visitera chacune des 4 stations pour répondre, tour à tour, aux 4 questions posées (10 minutes par question):</a:t>
            </a:r>
            <a:endParaRPr lang="en-US" sz="2400" dirty="0"/>
          </a:p>
          <a:p>
            <a:pPr lvl="0"/>
            <a:r>
              <a:rPr lang="fr-FR" sz="2400" dirty="0"/>
              <a:t>Comment définissez-vous l’</a:t>
            </a:r>
            <a:r>
              <a:rPr lang="fr-FR" sz="2400" b="1" dirty="0"/>
              <a:t>EXACTITUDE</a:t>
            </a:r>
            <a:r>
              <a:rPr lang="fr-FR" sz="2400" dirty="0"/>
              <a:t> des données et quels exemples pouvez-vous en donner dans le cadre du I-SIGL ?</a:t>
            </a:r>
            <a:endParaRPr lang="en-US" sz="2400" dirty="0"/>
          </a:p>
          <a:p>
            <a:pPr lvl="0"/>
            <a:r>
              <a:rPr lang="fr-FR" sz="2400" dirty="0"/>
              <a:t>Comment définissez-vous la </a:t>
            </a:r>
            <a:r>
              <a:rPr lang="fr-FR" sz="2400" b="1" dirty="0"/>
              <a:t>CONCORDANCE</a:t>
            </a:r>
            <a:r>
              <a:rPr lang="fr-FR" sz="2400" dirty="0"/>
              <a:t> des données et quels exemples pouvez-vous en donner dans le cadre du I-SIGL ?</a:t>
            </a:r>
            <a:endParaRPr lang="en-US" sz="2400" dirty="0"/>
          </a:p>
          <a:p>
            <a:pPr lvl="0"/>
            <a:r>
              <a:rPr lang="fr-FR" sz="2400" dirty="0"/>
              <a:t>Comment définissez-vous la </a:t>
            </a:r>
            <a:r>
              <a:rPr lang="fr-FR" sz="2400" b="1" dirty="0"/>
              <a:t>COHÉRENCE</a:t>
            </a:r>
            <a:r>
              <a:rPr lang="fr-FR" sz="2400" dirty="0"/>
              <a:t> des données et quels exemples pouvez-vous en donner dans le cadre du I-SIGL ?</a:t>
            </a:r>
            <a:endParaRPr lang="en-US" sz="2400" dirty="0"/>
          </a:p>
          <a:p>
            <a:r>
              <a:rPr lang="fr-FR" sz="2400" dirty="0"/>
              <a:t>Comment définissez-vous la </a:t>
            </a:r>
            <a:r>
              <a:rPr lang="fr-FR" sz="2400" b="1" dirty="0"/>
              <a:t>COMPLÉTUDE</a:t>
            </a:r>
            <a:r>
              <a:rPr lang="fr-FR" sz="2400" dirty="0"/>
              <a:t> des données et quels exemples pouvez-vous en donner dans le cadre du I-SIGL ?</a:t>
            </a:r>
            <a:endParaRPr lang="en-U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8DDE30-5119-47A2-98BA-CE6158927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124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001BA-3649-4C91-B44E-B75337AAC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451512"/>
            <a:ext cx="7848601" cy="767688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2F6C"/>
                </a:solidFill>
              </a:rPr>
              <a:t>EXACTITUDE DES DONNÉES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5C75F-8646-443B-A1A1-5C10F12EB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371600"/>
            <a:ext cx="7848600" cy="4669763"/>
          </a:xfrm>
        </p:spPr>
        <p:txBody>
          <a:bodyPr/>
          <a:lstStyle/>
          <a:p>
            <a:r>
              <a:rPr lang="fr-FR" sz="3200" b="1" dirty="0"/>
              <a:t>L’EXACTITUDE</a:t>
            </a:r>
            <a:r>
              <a:rPr lang="fr-FR" sz="3200" dirty="0"/>
              <a:t> signifie que la donnée inscrite/rapportée est effectivement la donnée correcte qui devrait être rapportée </a:t>
            </a:r>
            <a:r>
              <a:rPr lang="fr-FR" sz="3200" i="1" dirty="0"/>
              <a:t>(sans erreur)</a:t>
            </a:r>
          </a:p>
          <a:p>
            <a:r>
              <a:rPr lang="fr-FR" sz="3200" b="1" dirty="0"/>
              <a:t>Exemple:</a:t>
            </a:r>
            <a:r>
              <a:rPr lang="fr-FR" sz="3200" dirty="0"/>
              <a:t> les quantités reportées sur la fiche d’inventaire sont réellement les quantités effectivement constatées lors de l’inventaire physique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32429E-74DB-4543-A678-DDC5353C7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741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001BA-3649-4C91-B44E-B75337AAC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451512"/>
            <a:ext cx="7848601" cy="767688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2F6C"/>
                </a:solidFill>
              </a:rPr>
              <a:t>CONCORDANCE DES DONNÉES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5C75F-8646-443B-A1A1-5C10F12EB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371600"/>
            <a:ext cx="8381999" cy="5034888"/>
          </a:xfrm>
        </p:spPr>
        <p:txBody>
          <a:bodyPr>
            <a:normAutofit/>
          </a:bodyPr>
          <a:lstStyle/>
          <a:p>
            <a:r>
              <a:rPr lang="fr-FR" sz="3200" b="1" dirty="0"/>
              <a:t>La CONCORDANCE </a:t>
            </a:r>
            <a:r>
              <a:rPr lang="fr-FR" sz="3200" dirty="0"/>
              <a:t>signifie que les mêmes données sont identiques d’un outil logistique à un autre.</a:t>
            </a:r>
          </a:p>
          <a:p>
            <a:r>
              <a:rPr lang="fr-FR" sz="3200" b="1" dirty="0"/>
              <a:t>Exemple: </a:t>
            </a:r>
            <a:r>
              <a:rPr lang="fr-FR" sz="3200" dirty="0"/>
              <a:t>les quantités reçues indiquées sur le bordereau de livraison sont les mêmes que celles indiquées sur la fiche de stock ; ou encore celles indiquées dans le rapport mensuel ou trimestriel.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32429E-74DB-4543-A678-DDC5353C7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833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001BA-3649-4C91-B44E-B75337AAC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451512"/>
            <a:ext cx="7848601" cy="767688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2F6C"/>
                </a:solidFill>
              </a:rPr>
              <a:t>COHÉRENCE DES DONNÉES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5C75F-8646-443B-A1A1-5C10F12EB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371600"/>
            <a:ext cx="8381999" cy="5034888"/>
          </a:xfrm>
        </p:spPr>
        <p:txBody>
          <a:bodyPr>
            <a:normAutofit/>
          </a:bodyPr>
          <a:lstStyle/>
          <a:p>
            <a:r>
              <a:rPr lang="fr-FR" sz="3200" b="1" dirty="0"/>
              <a:t>La COHÉRENCE </a:t>
            </a:r>
            <a:r>
              <a:rPr lang="fr-FR" sz="3200" dirty="0"/>
              <a:t>signifie qu’il y a une logique entre les données d’une certaine nature.</a:t>
            </a:r>
          </a:p>
          <a:p>
            <a:r>
              <a:rPr lang="fr-FR" sz="3200" b="1" dirty="0"/>
              <a:t>Exemple: </a:t>
            </a:r>
            <a:r>
              <a:rPr lang="fr-FR" sz="3200" dirty="0"/>
              <a:t>le SDU du début du mois en cours est égal au SDU de la fin du mois précédent.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32429E-74DB-4543-A678-DDC5353C7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270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001BA-3649-4C91-B44E-B75337AAC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451512"/>
            <a:ext cx="7848601" cy="767688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2F6C"/>
                </a:solidFill>
              </a:rPr>
              <a:t>COMPLÉTUDE DES DONNÉES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5C75F-8646-443B-A1A1-5C10F12EB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371600"/>
            <a:ext cx="8381999" cy="5034888"/>
          </a:xfrm>
        </p:spPr>
        <p:txBody>
          <a:bodyPr>
            <a:normAutofit/>
          </a:bodyPr>
          <a:lstStyle/>
          <a:p>
            <a:r>
              <a:rPr lang="fr-FR" sz="3200" b="1" dirty="0"/>
              <a:t>La COMPL</a:t>
            </a:r>
            <a:r>
              <a:rPr lang="en-US" sz="3200" b="1" dirty="0"/>
              <a:t>É</a:t>
            </a:r>
            <a:r>
              <a:rPr lang="fr-FR" sz="3200" b="1" dirty="0"/>
              <a:t>TUDE </a:t>
            </a:r>
            <a:r>
              <a:rPr lang="fr-FR" sz="3200" dirty="0"/>
              <a:t>signifie que toutes les données qui devraient être collectées et rapportées le sont effectivement. </a:t>
            </a:r>
          </a:p>
          <a:p>
            <a:r>
              <a:rPr lang="fr-FR" sz="3200" b="1" dirty="0"/>
              <a:t>Exemple</a:t>
            </a:r>
            <a:r>
              <a:rPr lang="fr-FR" sz="3200" dirty="0"/>
              <a:t>: le rapport mensuel ou trimestriel est complet lorsque tous les items/les plages sont renseignés et que des mentions sont portées pour expliquer l’absence de telles ou telles données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32429E-74DB-4543-A678-DDC5353C7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803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001BA-3649-4C91-B44E-B75337AAC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28600"/>
            <a:ext cx="7848601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002F6C"/>
                </a:solidFill>
              </a:rPr>
              <a:t>EXERCICE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5C75F-8646-443B-A1A1-5C10F12EB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838200"/>
            <a:ext cx="8534400" cy="5791200"/>
          </a:xfrm>
        </p:spPr>
        <p:txBody>
          <a:bodyPr>
            <a:normAutofit fontScale="85000" lnSpcReduction="20000"/>
          </a:bodyPr>
          <a:lstStyle/>
          <a:p>
            <a:r>
              <a:rPr lang="fr-FR" sz="3200" dirty="0"/>
              <a:t>Vous êtes chargé(e) de la gestion des données logistiques au district sanitaire de </a:t>
            </a:r>
            <a:r>
              <a:rPr lang="fr-FR" sz="3200" dirty="0" err="1"/>
              <a:t>Baskuy</a:t>
            </a:r>
            <a:r>
              <a:rPr lang="fr-FR" sz="3200" dirty="0"/>
              <a:t>. Vous effectuez une visite de supervision au CSPS </a:t>
            </a:r>
            <a:r>
              <a:rPr lang="fr-FR" sz="3200" dirty="0" err="1"/>
              <a:t>Pogbi</a:t>
            </a:r>
            <a:r>
              <a:rPr lang="fr-FR" sz="3200" dirty="0"/>
              <a:t> et vous examinez entre autres la fiche de stock de AL/6.</a:t>
            </a:r>
          </a:p>
          <a:p>
            <a:r>
              <a:rPr lang="fr-FR" sz="3200" dirty="0"/>
              <a:t>1. Relevez les erreurs dans cette fiche de stock et donnez les conseils/corrections nécessaires pour une meilleure tenue de la fiche de stock.</a:t>
            </a:r>
          </a:p>
          <a:p>
            <a:r>
              <a:rPr lang="fr-FR" sz="3200" dirty="0"/>
              <a:t>2. Y a-t-il eu rupture de stock ? Si oui, calculer sa durée.</a:t>
            </a:r>
          </a:p>
          <a:p>
            <a:r>
              <a:rPr lang="fr-FR" sz="3200" dirty="0"/>
              <a:t>3. Quelle analyse faites-vous des niveaux des stocks de ce CSPS au regard de la consommation.</a:t>
            </a:r>
          </a:p>
          <a:p>
            <a:r>
              <a:rPr lang="fr-FR" sz="3200" b="1" dirty="0"/>
              <a:t>Traiter cet exercice en binôme</a:t>
            </a:r>
          </a:p>
          <a:p>
            <a:r>
              <a:rPr lang="fr-FR" sz="3200" b="1" dirty="0"/>
              <a:t>Durée: une heure.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32429E-74DB-4543-A678-DDC5353C7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726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92221e2f7854406845ac60820df7ed7 xmlns="cefe93dd-05a6-408b-9c4b-8300e21d9c93">
      <Terms xmlns="http://schemas.microsoft.com/office/infopath/2007/PartnerControls"/>
    </p92221e2f7854406845ac60820df7ed7>
    <TaxCatchAll xmlns="cefe93dd-05a6-408b-9c4b-8300e21d9c93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Communications" ma:contentTypeID="0x010100ADC8C9B4438F49D88D7FB1BC47D5DB7C1000104E2B8BA3F044448EFCAE75B131E399" ma:contentTypeVersion="48" ma:contentTypeDescription="Project Communications" ma:contentTypeScope="" ma:versionID="f861c53e5a2067fcb2f116626525d2dc">
  <xsd:schema xmlns:xsd="http://www.w3.org/2001/XMLSchema" xmlns:xs="http://www.w3.org/2001/XMLSchema" xmlns:p="http://schemas.microsoft.com/office/2006/metadata/properties" xmlns:ns3="cefe93dd-05a6-408b-9c4b-8300e21d9c93" targetNamespace="http://schemas.microsoft.com/office/2006/metadata/properties" ma:root="true" ma:fieldsID="a75c519a015f0d368034f22e51f6d067" ns3:_="">
    <xsd:import namespace="cefe93dd-05a6-408b-9c4b-8300e21d9c93"/>
    <xsd:element name="properties">
      <xsd:complexType>
        <xsd:sequence>
          <xsd:element name="documentManagement">
            <xsd:complexType>
              <xsd:all>
                <xsd:element ref="ns3:TaxCatchAll" minOccurs="0"/>
                <xsd:element ref="ns3:p92221e2f7854406845ac60820df7ed7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e93dd-05a6-408b-9c4b-8300e21d9c93" elementFormDefault="qualified">
    <xsd:import namespace="http://schemas.microsoft.com/office/2006/documentManagement/types"/>
    <xsd:import namespace="http://schemas.microsoft.com/office/infopath/2007/PartnerControls"/>
    <xsd:element name="TaxCatchAll" ma:index="4" nillable="true" ma:displayName="Taxonomy Catch All Column" ma:hidden="true" ma:list="{f2221b34-579a-4f72-9d21-306349d2bbeb}" ma:internalName="TaxCatchAll" ma:showField="CatchAllData" ma:web="cefe93dd-05a6-408b-9c4b-8300e21d9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92221e2f7854406845ac60820df7ed7" ma:index="5" nillable="true" ma:taxonomy="true" ma:internalName="p92221e2f7854406845ac60820df7ed7" ma:taxonomyFieldName="ProjectDocumentType" ma:displayName="Project Document Type" ma:fieldId="{992221e2-f785-4406-845a-c60820df7ed7}" ma:sspId="28f09d94-fb0a-4d62-82b4-92c7f60c03ad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28f09d94-fb0a-4d62-82b4-92c7f60c03ad" ContentTypeId="0x010100ADC8C9B4438F49D88D7FB1BC47D5DB7C10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PolicyDirtyBag xmlns="microsoft.office.server.policy.changes">
  <Microsoft.Office.RecordsManagement.PolicyFeatures.Expiration op="Delete"/>
</PolicyDirtyBag>
</file>

<file path=customXml/itemProps1.xml><?xml version="1.0" encoding="utf-8"?>
<ds:datastoreItem xmlns:ds="http://schemas.openxmlformats.org/officeDocument/2006/customXml" ds:itemID="{04C4A9A3-0269-4EBF-A5E1-44F9768D2671}">
  <ds:schemaRefs>
    <ds:schemaRef ds:uri="http://www.w3.org/XML/1998/namespace"/>
    <ds:schemaRef ds:uri="http://purl.org/dc/terms/"/>
    <ds:schemaRef ds:uri="cefe93dd-05a6-408b-9c4b-8300e21d9c93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5287D1B-DBC2-46F5-A90B-3D901399CE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fe93dd-05a6-408b-9c4b-8300e21d9c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B3B11F2-9C68-4070-B3C5-D05ED0AC77E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C8D2C3F-A330-4633-A849-E878D0195DB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DE3D16EF-6163-4A27-911C-5C1759FE5857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F47B4320-1A75-457E-B6F0-B55F0BA5633B}">
  <ds:schemaRefs>
    <ds:schemaRef ds:uri="microsoft.office.server.policy.chang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12849</TotalTime>
  <Words>449</Words>
  <Application>Microsoft Office PowerPoint</Application>
  <PresentationFormat>Affichage à l'écran (4:3)</PresentationFormat>
  <Paragraphs>44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Gill Sans MT</vt:lpstr>
      <vt:lpstr>Trebuchet MS</vt:lpstr>
      <vt:lpstr>Wingdings</vt:lpstr>
      <vt:lpstr>Wingdings 3</vt:lpstr>
      <vt:lpstr>Facet</vt:lpstr>
      <vt:lpstr>SESSION 12:  ANALYSE DES DONNÉES LOGISTIQUES ET RETRO-INFORMATION</vt:lpstr>
      <vt:lpstr>Objectifs de la session</vt:lpstr>
      <vt:lpstr>Eléments d’analyse des données logistique</vt:lpstr>
      <vt:lpstr>CARROUSEL</vt:lpstr>
      <vt:lpstr>EXACTITUDE DES DONNÉES</vt:lpstr>
      <vt:lpstr>CONCORDANCE DES DONNÉES</vt:lpstr>
      <vt:lpstr>COHÉRENCE DES DONNÉES</vt:lpstr>
      <vt:lpstr>COMPLÉTUDE DES DONNÉES</vt:lpstr>
      <vt:lpstr>EXERCICE</vt:lpstr>
      <vt:lpstr>Présentation PowerPoint</vt:lpstr>
    </vt:vector>
  </TitlesOfParts>
  <Company>USAID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COVER OPTION TITLE GOES HERE CAN  RUN THREE LINES</dc:title>
  <dc:creator>USAID</dc:creator>
  <cp:lastModifiedBy>User</cp:lastModifiedBy>
  <cp:revision>372</cp:revision>
  <dcterms:created xsi:type="dcterms:W3CDTF">2016-05-03T20:02:08Z</dcterms:created>
  <dcterms:modified xsi:type="dcterms:W3CDTF">2022-02-05T23:01:11Z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0x010100ADC8C9B4438F49D88D7FB1BC47D5DB7C1000104E2B8BA3F044448EFCAE75B131E399</vt:lpwstr>
  </property>
  <property fmtid="{D5CDD505-2E9C-101B-9397-08002B2CF9AE}" pid="3" name="ProjectDocumentType">
    <vt:lpwstr/>
  </property>
</Properties>
</file>