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256" r:id="rId2"/>
    <p:sldId id="265" r:id="rId3"/>
    <p:sldId id="266" r:id="rId4"/>
    <p:sldId id="302" r:id="rId5"/>
    <p:sldId id="264" r:id="rId6"/>
    <p:sldId id="267" r:id="rId7"/>
    <p:sldId id="269" r:id="rId8"/>
    <p:sldId id="263" r:id="rId9"/>
    <p:sldId id="270" r:id="rId10"/>
    <p:sldId id="296" r:id="rId11"/>
    <p:sldId id="273" r:id="rId12"/>
    <p:sldId id="271" r:id="rId13"/>
    <p:sldId id="275" r:id="rId14"/>
    <p:sldId id="290" r:id="rId15"/>
    <p:sldId id="289" r:id="rId16"/>
    <p:sldId id="284" r:id="rId17"/>
    <p:sldId id="276" r:id="rId18"/>
    <p:sldId id="278" r:id="rId19"/>
    <p:sldId id="274" r:id="rId20"/>
    <p:sldId id="292" r:id="rId21"/>
    <p:sldId id="297" r:id="rId22"/>
    <p:sldId id="298" r:id="rId23"/>
    <p:sldId id="279" r:id="rId24"/>
    <p:sldId id="291" r:id="rId25"/>
    <p:sldId id="285" r:id="rId26"/>
    <p:sldId id="286" r:id="rId27"/>
    <p:sldId id="287" r:id="rId28"/>
    <p:sldId id="288" r:id="rId29"/>
    <p:sldId id="294" r:id="rId30"/>
    <p:sldId id="293" r:id="rId31"/>
    <p:sldId id="282" r:id="rId32"/>
    <p:sldId id="283" r:id="rId33"/>
    <p:sldId id="272" r:id="rId34"/>
    <p:sldId id="299" r:id="rId35"/>
    <p:sldId id="307" r:id="rId36"/>
    <p:sldId id="308" r:id="rId37"/>
    <p:sldId id="309" r:id="rId38"/>
    <p:sldId id="310" r:id="rId39"/>
    <p:sldId id="319" r:id="rId40"/>
    <p:sldId id="295" r:id="rId41"/>
    <p:sldId id="301" r:id="rId42"/>
    <p:sldId id="313" r:id="rId43"/>
    <p:sldId id="314" r:id="rId44"/>
    <p:sldId id="315" r:id="rId45"/>
    <p:sldId id="316" r:id="rId46"/>
    <p:sldId id="311" r:id="rId47"/>
    <p:sldId id="318" r:id="rId48"/>
    <p:sldId id="320" r:id="rId49"/>
    <p:sldId id="321" r:id="rId50"/>
    <p:sldId id="323" r:id="rId51"/>
    <p:sldId id="324" r:id="rId52"/>
    <p:sldId id="325" r:id="rId53"/>
    <p:sldId id="326" r:id="rId54"/>
    <p:sldId id="317" r:id="rId55"/>
    <p:sldId id="312" r:id="rId56"/>
    <p:sldId id="330" r:id="rId57"/>
    <p:sldId id="331" r:id="rId58"/>
    <p:sldId id="332" r:id="rId59"/>
    <p:sldId id="327" r:id="rId60"/>
    <p:sldId id="333" r:id="rId61"/>
    <p:sldId id="281" r:id="rId62"/>
    <p:sldId id="336" r:id="rId63"/>
    <p:sldId id="335" r:id="rId64"/>
    <p:sldId id="337" r:id="rId65"/>
    <p:sldId id="340" r:id="rId66"/>
    <p:sldId id="338" r:id="rId67"/>
    <p:sldId id="341" r:id="rId68"/>
    <p:sldId id="339" r:id="rId69"/>
    <p:sldId id="342" r:id="rId70"/>
    <p:sldId id="347" r:id="rId71"/>
    <p:sldId id="348" r:id="rId72"/>
    <p:sldId id="334" r:id="rId73"/>
    <p:sldId id="349" r:id="rId74"/>
    <p:sldId id="346" r:id="rId75"/>
    <p:sldId id="345" r:id="rId76"/>
    <p:sldId id="303" r:id="rId77"/>
    <p:sldId id="306" r:id="rId78"/>
    <p:sldId id="259" r:id="rId79"/>
    <p:sldId id="260" r:id="rId80"/>
    <p:sldId id="261" r:id="rId81"/>
    <p:sldId id="280" r:id="rId82"/>
    <p:sldId id="258"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15"/>
    <p:restoredTop sz="94195" autoAdjust="0"/>
  </p:normalViewPr>
  <p:slideViewPr>
    <p:cSldViewPr snapToGrid="0" snapToObjects="1">
      <p:cViewPr varScale="1">
        <p:scale>
          <a:sx n="71" d="100"/>
          <a:sy n="71" d="100"/>
        </p:scale>
        <p:origin x="3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0AFAA-60B7-D844-86A6-2A3639F5EC73}" type="datetimeFigureOut">
              <a:rPr lang="fr-FR" smtClean="0"/>
              <a:t>03/03/2021</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19737-90C9-F341-A079-131C60E55E7B}" type="slidenum">
              <a:rPr lang="fr-FR" smtClean="0"/>
              <a:t>‹N°›</a:t>
            </a:fld>
            <a:endParaRPr lang="fr-FR"/>
          </a:p>
        </p:txBody>
      </p:sp>
    </p:spTree>
    <p:extLst>
      <p:ext uri="{BB962C8B-B14F-4D97-AF65-F5344CB8AC3E}">
        <p14:creationId xmlns:p14="http://schemas.microsoft.com/office/powerpoint/2010/main" val="65645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fr.smartsheet.com/blog/cr%C3%A9er-diagramme-de-Gantt-dans-Excel"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pagesped.cahuntsic.ca/sc_sociales/psy/methosite/consignes/citersources.htm#etal" TargetMode="External"/><Relationship Id="rId3" Type="http://schemas.openxmlformats.org/officeDocument/2006/relationships/hyperlink" Target="http://pagesped.cahuntsic.ca/sc_sociales/psy/methosite/consignes/pagecouverture.htm" TargetMode="External"/><Relationship Id="rId7" Type="http://schemas.openxmlformats.org/officeDocument/2006/relationships/hyperlink" Target="http://pagesped.cahuntsic.ca/sc_sociales/psy/methosite/consignes/plagiat.htm"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pagesped.cahuntsic.ca/sc_sociales/psy/methosite/consignes/citersources.htm#citation" TargetMode="External"/><Relationship Id="rId11" Type="http://schemas.openxmlformats.org/officeDocument/2006/relationships/hyperlink" Target="http://pagesped.cahuntsic.ca/sc_sociales/psy/methosite/consignes/style.htm#regles" TargetMode="External"/><Relationship Id="rId5" Type="http://schemas.openxmlformats.org/officeDocument/2006/relationships/hyperlink" Target="http://pagesped.cahuntsic.ca/sc_sociales/psy/methosite/consignes/style.htm" TargetMode="External"/><Relationship Id="rId10" Type="http://schemas.openxmlformats.org/officeDocument/2006/relationships/hyperlink" Target="http://pagesped.cahuntsic.ca/sc_sociales/psy/methosite/consignes/references.htm" TargetMode="External"/><Relationship Id="rId4" Type="http://schemas.openxmlformats.org/officeDocument/2006/relationships/hyperlink" Target="http://pagesped.cahuntsic.ca/sc_sociales/psy/methosite/consignes/titrer.htm" TargetMode="External"/><Relationship Id="rId9" Type="http://schemas.openxmlformats.org/officeDocument/2006/relationships/hyperlink" Target="http://pagesped.cahuntsic.ca/sc_sociales/psy/methosite/consignes/citersources.htm#referenc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Identifier le type de financement / source de financement</a:t>
            </a:r>
          </a:p>
          <a:p>
            <a:r>
              <a:rPr lang="fr-FR" dirty="0"/>
              <a:t>Préparer et soumettre/présenter sa demande de financement </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a:t>
            </a:fld>
            <a:endParaRPr lang="fr-FR"/>
          </a:p>
        </p:txBody>
      </p:sp>
    </p:spTree>
    <p:extLst>
      <p:ext uri="{BB962C8B-B14F-4D97-AF65-F5344CB8AC3E}">
        <p14:creationId xmlns:p14="http://schemas.microsoft.com/office/powerpoint/2010/main" val="1506506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r>
              <a:rPr lang="fr-CA" sz="1200" b="1" i="0" u="none" strike="noStrike" kern="1200" dirty="0">
                <a:solidFill>
                  <a:schemeClr val="tx1"/>
                </a:solidFill>
                <a:effectLst/>
                <a:latin typeface="+mn-lt"/>
                <a:ea typeface="+mn-ea"/>
                <a:cs typeface="+mn-cs"/>
              </a:rPr>
              <a:t>Comment obtenir du financement pour une entreprise en démarrage</a:t>
            </a:r>
          </a:p>
          <a:p>
            <a:endParaRPr lang="fr-CA" sz="1200" b="1"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https://</a:t>
            </a:r>
            <a:r>
              <a:rPr lang="fr-CA" sz="1200" b="0" i="0" u="none" strike="noStrike" kern="1200" dirty="0" err="1">
                <a:solidFill>
                  <a:schemeClr val="tx1"/>
                </a:solidFill>
                <a:effectLst/>
                <a:latin typeface="+mn-lt"/>
                <a:ea typeface="+mn-ea"/>
                <a:cs typeface="+mn-cs"/>
              </a:rPr>
              <a:t>youtu.be</a:t>
            </a:r>
            <a:r>
              <a:rPr lang="fr-CA" sz="1200" b="0" i="0" u="none" strike="noStrike" kern="1200" dirty="0">
                <a:solidFill>
                  <a:schemeClr val="tx1"/>
                </a:solidFill>
                <a:effectLst/>
                <a:latin typeface="+mn-lt"/>
                <a:ea typeface="+mn-ea"/>
                <a:cs typeface="+mn-cs"/>
              </a:rPr>
              <a:t>/QdM_cvVcQ94</a:t>
            </a:r>
            <a:br>
              <a:rPr lang="fr-CA" sz="1200" b="0" i="0" u="none" strike="noStrike" kern="1200" dirty="0">
                <a:solidFill>
                  <a:schemeClr val="tx1"/>
                </a:solidFill>
                <a:effectLst/>
                <a:latin typeface="+mn-lt"/>
                <a:ea typeface="+mn-ea"/>
                <a:cs typeface="+mn-cs"/>
              </a:rPr>
            </a:br>
            <a:endParaRPr lang="fr-CA" sz="1200" b="0" i="0" u="none" strike="noStrike" kern="1200" dirty="0">
              <a:solidFill>
                <a:schemeClr val="tx1"/>
              </a:solidFill>
              <a:effectLst/>
              <a:latin typeface="+mn-lt"/>
              <a:ea typeface="+mn-ea"/>
              <a:cs typeface="+mn-cs"/>
            </a:endParaRPr>
          </a:p>
          <a:p>
            <a:r>
              <a:rPr lang="fr-CA" sz="1200" b="1" i="0" u="none" strike="noStrike" kern="1200" dirty="0">
                <a:solidFill>
                  <a:schemeClr val="tx1"/>
                </a:solidFill>
                <a:effectLst/>
                <a:latin typeface="+mn-lt"/>
                <a:ea typeface="+mn-ea"/>
                <a:cs typeface="+mn-cs"/>
              </a:rPr>
              <a:t>Comment les entreprises financent-elles leurs projets ?</a:t>
            </a:r>
            <a:br>
              <a:rPr lang="fr-CA" sz="1200" b="0" i="0" u="none" strike="noStrike" kern="1200" dirty="0">
                <a:solidFill>
                  <a:schemeClr val="tx1"/>
                </a:solidFill>
                <a:effectLst/>
                <a:latin typeface="+mn-lt"/>
                <a:ea typeface="+mn-ea"/>
                <a:cs typeface="+mn-cs"/>
              </a:rPr>
            </a:b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https://</a:t>
            </a:r>
            <a:r>
              <a:rPr lang="fr-CA" sz="1200" b="0" i="0" u="none" strike="noStrike" kern="1200" dirty="0" err="1">
                <a:solidFill>
                  <a:schemeClr val="tx1"/>
                </a:solidFill>
                <a:effectLst/>
                <a:latin typeface="+mn-lt"/>
                <a:ea typeface="+mn-ea"/>
                <a:cs typeface="+mn-cs"/>
              </a:rPr>
              <a:t>youtu.be</a:t>
            </a:r>
            <a:r>
              <a:rPr lang="fr-CA" sz="1200" b="0" i="0" u="none" strike="noStrike" kern="1200" dirty="0">
                <a:solidFill>
                  <a:schemeClr val="tx1"/>
                </a:solidFill>
                <a:effectLst/>
                <a:latin typeface="+mn-lt"/>
                <a:ea typeface="+mn-ea"/>
                <a:cs typeface="+mn-cs"/>
              </a:rPr>
              <a:t>/g8UVk7EvgqM </a:t>
            </a:r>
            <a:br>
              <a:rPr lang="fr-CA" dirty="0"/>
            </a:b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18</a:t>
            </a:fld>
            <a:endParaRPr lang="fr-FR"/>
          </a:p>
        </p:txBody>
      </p:sp>
    </p:spTree>
    <p:extLst>
      <p:ext uri="{BB962C8B-B14F-4D97-AF65-F5344CB8AC3E}">
        <p14:creationId xmlns:p14="http://schemas.microsoft.com/office/powerpoint/2010/main" val="396334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r>
              <a:rPr lang="fr-CA" sz="1200" b="1" i="0" u="none" strike="noStrike" kern="1200" dirty="0">
                <a:solidFill>
                  <a:schemeClr val="tx1"/>
                </a:solidFill>
                <a:effectLst/>
                <a:latin typeface="+mn-lt"/>
                <a:ea typeface="+mn-ea"/>
                <a:cs typeface="+mn-cs"/>
              </a:rPr>
              <a:t>Comment obtenir du financement pour une entreprise en démarrage</a:t>
            </a:r>
          </a:p>
          <a:p>
            <a:endParaRPr lang="fr-CA" sz="1200" b="1"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https://</a:t>
            </a:r>
            <a:r>
              <a:rPr lang="fr-CA" sz="1200" b="0" i="0" u="none" strike="noStrike" kern="1200" dirty="0" err="1">
                <a:solidFill>
                  <a:schemeClr val="tx1"/>
                </a:solidFill>
                <a:effectLst/>
                <a:latin typeface="+mn-lt"/>
                <a:ea typeface="+mn-ea"/>
                <a:cs typeface="+mn-cs"/>
              </a:rPr>
              <a:t>youtu.be</a:t>
            </a:r>
            <a:r>
              <a:rPr lang="fr-CA" sz="1200" b="0" i="0" u="none" strike="noStrike" kern="1200" dirty="0">
                <a:solidFill>
                  <a:schemeClr val="tx1"/>
                </a:solidFill>
                <a:effectLst/>
                <a:latin typeface="+mn-lt"/>
                <a:ea typeface="+mn-ea"/>
                <a:cs typeface="+mn-cs"/>
              </a:rPr>
              <a:t>/QdM_cvVcQ94</a:t>
            </a:r>
            <a:br>
              <a:rPr lang="fr-CA" sz="1200" b="0" i="0" u="none" strike="noStrike" kern="1200" dirty="0">
                <a:solidFill>
                  <a:schemeClr val="tx1"/>
                </a:solidFill>
                <a:effectLst/>
                <a:latin typeface="+mn-lt"/>
                <a:ea typeface="+mn-ea"/>
                <a:cs typeface="+mn-cs"/>
              </a:rPr>
            </a:br>
            <a:endParaRPr lang="fr-CA" sz="1200" b="0" i="0" u="none" strike="noStrike" kern="1200" dirty="0">
              <a:solidFill>
                <a:schemeClr val="tx1"/>
              </a:solidFill>
              <a:effectLst/>
              <a:latin typeface="+mn-lt"/>
              <a:ea typeface="+mn-ea"/>
              <a:cs typeface="+mn-cs"/>
            </a:endParaRPr>
          </a:p>
          <a:p>
            <a:br>
              <a:rPr lang="fr-CA" dirty="0"/>
            </a:b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19</a:t>
            </a:fld>
            <a:endParaRPr lang="fr-FR"/>
          </a:p>
        </p:txBody>
      </p:sp>
    </p:spTree>
    <p:extLst>
      <p:ext uri="{BB962C8B-B14F-4D97-AF65-F5344CB8AC3E}">
        <p14:creationId xmlns:p14="http://schemas.microsoft.com/office/powerpoint/2010/main" val="334998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fr-CA" sz="1200" b="0" i="0" u="none" strike="noStrike" kern="1200" dirty="0">
                <a:solidFill>
                  <a:schemeClr val="tx1"/>
                </a:solidFill>
                <a:effectLst/>
                <a:latin typeface="+mn-lt"/>
                <a:ea typeface="+mn-ea"/>
                <a:cs typeface="+mn-cs"/>
              </a:rPr>
            </a:br>
            <a:endParaRPr lang="fr-CA" sz="1200" b="0" i="0" u="none" strike="noStrike" kern="1200" dirty="0">
              <a:solidFill>
                <a:schemeClr val="tx1"/>
              </a:solidFill>
              <a:effectLst/>
              <a:latin typeface="+mn-lt"/>
              <a:ea typeface="+mn-ea"/>
              <a:cs typeface="+mn-cs"/>
            </a:endParaRPr>
          </a:p>
          <a:p>
            <a:r>
              <a:rPr lang="fr-CA" sz="1200" b="1" i="0" u="none" strike="noStrike" kern="1200" dirty="0">
                <a:solidFill>
                  <a:schemeClr val="tx1"/>
                </a:solidFill>
                <a:effectLst/>
                <a:latin typeface="+mn-lt"/>
                <a:ea typeface="+mn-ea"/>
                <a:cs typeface="+mn-cs"/>
              </a:rPr>
              <a:t>Comment les entreprises financent-elles leurs projets ?</a:t>
            </a:r>
            <a:br>
              <a:rPr lang="fr-CA" sz="1200" b="0" i="0" u="none" strike="noStrike" kern="1200" dirty="0">
                <a:solidFill>
                  <a:schemeClr val="tx1"/>
                </a:solidFill>
                <a:effectLst/>
                <a:latin typeface="+mn-lt"/>
                <a:ea typeface="+mn-ea"/>
                <a:cs typeface="+mn-cs"/>
              </a:rPr>
            </a:b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https://</a:t>
            </a:r>
            <a:r>
              <a:rPr lang="fr-CA" sz="1200" b="0" i="0" u="none" strike="noStrike" kern="1200" dirty="0" err="1">
                <a:solidFill>
                  <a:schemeClr val="tx1"/>
                </a:solidFill>
                <a:effectLst/>
                <a:latin typeface="+mn-lt"/>
                <a:ea typeface="+mn-ea"/>
                <a:cs typeface="+mn-cs"/>
              </a:rPr>
              <a:t>youtu.be</a:t>
            </a:r>
            <a:r>
              <a:rPr lang="fr-CA" sz="1200" b="0" i="0" u="none" strike="noStrike" kern="1200" dirty="0">
                <a:solidFill>
                  <a:schemeClr val="tx1"/>
                </a:solidFill>
                <a:effectLst/>
                <a:latin typeface="+mn-lt"/>
                <a:ea typeface="+mn-ea"/>
                <a:cs typeface="+mn-cs"/>
              </a:rPr>
              <a:t>/g8UVk7EvgqM </a:t>
            </a:r>
            <a:br>
              <a:rPr lang="fr-CA" dirty="0"/>
            </a:b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20</a:t>
            </a:fld>
            <a:endParaRPr lang="fr-FR"/>
          </a:p>
        </p:txBody>
      </p:sp>
    </p:spTree>
    <p:extLst>
      <p:ext uri="{BB962C8B-B14F-4D97-AF65-F5344CB8AC3E}">
        <p14:creationId xmlns:p14="http://schemas.microsoft.com/office/powerpoint/2010/main" val="405623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r>
              <a:rPr lang="fr-CA" sz="1200" b="0" i="0" u="none" strike="noStrike" kern="1200" dirty="0">
                <a:solidFill>
                  <a:schemeClr val="tx1"/>
                </a:solidFill>
                <a:effectLst/>
                <a:latin typeface="+mn-lt"/>
                <a:ea typeface="+mn-ea"/>
                <a:cs typeface="+mn-cs"/>
              </a:rPr>
              <a:t> </a:t>
            </a:r>
            <a:br>
              <a:rPr lang="fr-CA" dirty="0"/>
            </a:b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22</a:t>
            </a:fld>
            <a:endParaRPr lang="fr-FR"/>
          </a:p>
        </p:txBody>
      </p:sp>
    </p:spTree>
    <p:extLst>
      <p:ext uri="{BB962C8B-B14F-4D97-AF65-F5344CB8AC3E}">
        <p14:creationId xmlns:p14="http://schemas.microsoft.com/office/powerpoint/2010/main" val="418359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Le financement sur (ou par) projet repose sur une procédure d’appel d’offres, appelant la soumission de propositions par des équipes de recherche constituées en « consortium », puis la sélection et l’évaluation des projets par des experts (souvent des pairs), qui décident d’accorder tout ou partie du financement pour une durée déterminée, en vue de la réalisation du projet annoncé. (</a:t>
            </a:r>
            <a:r>
              <a:rPr lang="fr-CA" sz="1200" b="1" i="0" u="none" strike="noStrike" kern="1200" dirty="0">
                <a:solidFill>
                  <a:schemeClr val="tx1"/>
                </a:solidFill>
                <a:effectLst/>
                <a:latin typeface="+mn-lt"/>
                <a:ea typeface="+mn-ea"/>
                <a:cs typeface="+mn-cs"/>
              </a:rPr>
              <a:t>Le financement sur projet : quelles conséquences sur le travail des chercheurs ?</a:t>
            </a:r>
            <a:r>
              <a:rPr lang="fr-CA" sz="1200" b="0" i="0" u="none" strike="noStrike" kern="1200" dirty="0">
                <a:solidFill>
                  <a:schemeClr val="tx1"/>
                </a:solidFill>
                <a:effectLst/>
                <a:latin typeface="+mn-lt"/>
                <a:ea typeface="+mn-ea"/>
                <a:cs typeface="+mn-cs"/>
              </a:rPr>
              <a:t> https://</a:t>
            </a:r>
            <a:r>
              <a:rPr lang="fr-CA" sz="1200" b="0" i="0" u="none" strike="noStrike" kern="1200" dirty="0" err="1">
                <a:solidFill>
                  <a:schemeClr val="tx1"/>
                </a:solidFill>
                <a:effectLst/>
                <a:latin typeface="+mn-lt"/>
                <a:ea typeface="+mn-ea"/>
                <a:cs typeface="+mn-cs"/>
              </a:rPr>
              <a:t>www.cairn.info</a:t>
            </a:r>
            <a:r>
              <a:rPr lang="fr-CA" sz="1200" b="0" i="0" u="none" strike="noStrike" kern="1200" dirty="0">
                <a:solidFill>
                  <a:schemeClr val="tx1"/>
                </a:solidFill>
                <a:effectLst/>
                <a:latin typeface="+mn-lt"/>
                <a:ea typeface="+mn-ea"/>
                <a:cs typeface="+mn-cs"/>
              </a:rPr>
              <a:t>/journal-mouvements-2012-3-page-13.htm):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Des subventions, du financement et des bourses aux chercheurs et aux institutions pour qu’ils trouvent des solutions aux problèmes de développement mondiaux</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Subventions, Financement et des bourses aux chercheurs et aux institutions</a:t>
            </a:r>
            <a:endParaRPr lang="fr-CA" b="1"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23</a:t>
            </a:fld>
            <a:endParaRPr lang="fr-FR"/>
          </a:p>
        </p:txBody>
      </p:sp>
    </p:spTree>
    <p:extLst>
      <p:ext uri="{BB962C8B-B14F-4D97-AF65-F5344CB8AC3E}">
        <p14:creationId xmlns:p14="http://schemas.microsoft.com/office/powerpoint/2010/main" val="3232330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De manière générale dans la recherche, le financement repose sur une procédure d’appel d’offres, appelant la soumission de propositions par des équipes de recherche constituées en « consortium », puis la sélection et l’évaluation des projets par des experts (souvent des pairs), qui décident d’accorder tout ou partie du financement pour une durée déterminée, en vue de la réalisation du projet annoncé. (</a:t>
            </a:r>
            <a:r>
              <a:rPr lang="fr-CA" sz="1200" b="1" i="0" u="none" strike="noStrike" kern="1200" dirty="0">
                <a:solidFill>
                  <a:schemeClr val="tx1"/>
                </a:solidFill>
                <a:effectLst/>
                <a:latin typeface="+mn-lt"/>
                <a:ea typeface="+mn-ea"/>
                <a:cs typeface="+mn-cs"/>
              </a:rPr>
              <a:t>Le financement sur projet : quelles conséquences sur le travail des chercheurs ?</a:t>
            </a:r>
            <a:r>
              <a:rPr lang="fr-CA" sz="1200" b="0" i="0" u="none" strike="noStrike" kern="1200" dirty="0">
                <a:solidFill>
                  <a:schemeClr val="tx1"/>
                </a:solidFill>
                <a:effectLst/>
                <a:latin typeface="+mn-lt"/>
                <a:ea typeface="+mn-ea"/>
                <a:cs typeface="+mn-cs"/>
              </a:rPr>
              <a:t> https://</a:t>
            </a:r>
            <a:r>
              <a:rPr lang="fr-CA" sz="1200" b="0" i="0" u="none" strike="noStrike" kern="1200" dirty="0" err="1">
                <a:solidFill>
                  <a:schemeClr val="tx1"/>
                </a:solidFill>
                <a:effectLst/>
                <a:latin typeface="+mn-lt"/>
                <a:ea typeface="+mn-ea"/>
                <a:cs typeface="+mn-cs"/>
              </a:rPr>
              <a:t>www.cairn.info</a:t>
            </a:r>
            <a:r>
              <a:rPr lang="fr-CA" sz="1200" b="0" i="0" u="none" strike="noStrike" kern="1200" dirty="0">
                <a:solidFill>
                  <a:schemeClr val="tx1"/>
                </a:solidFill>
                <a:effectLst/>
                <a:latin typeface="+mn-lt"/>
                <a:ea typeface="+mn-ea"/>
                <a:cs typeface="+mn-cs"/>
              </a:rPr>
              <a:t>/journal-mouvements-2012-3-page-13.htm)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des subventions, du financement et des bourses aux chercheurs et aux institutions pour qu’ils trouvent des solutions aux problèmes de développement mondiaux</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24</a:t>
            </a:fld>
            <a:endParaRPr lang="fr-FR"/>
          </a:p>
        </p:txBody>
      </p:sp>
    </p:spTree>
    <p:extLst>
      <p:ext uri="{BB962C8B-B14F-4D97-AF65-F5344CB8AC3E}">
        <p14:creationId xmlns:p14="http://schemas.microsoft.com/office/powerpoint/2010/main" val="891700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25</a:t>
            </a:fld>
            <a:endParaRPr lang="fr-FR"/>
          </a:p>
        </p:txBody>
      </p:sp>
    </p:spTree>
    <p:extLst>
      <p:ext uri="{BB962C8B-B14F-4D97-AF65-F5344CB8AC3E}">
        <p14:creationId xmlns:p14="http://schemas.microsoft.com/office/powerpoint/2010/main" val="226945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26</a:t>
            </a:fld>
            <a:endParaRPr lang="fr-FR"/>
          </a:p>
        </p:txBody>
      </p:sp>
    </p:spTree>
    <p:extLst>
      <p:ext uri="{BB962C8B-B14F-4D97-AF65-F5344CB8AC3E}">
        <p14:creationId xmlns:p14="http://schemas.microsoft.com/office/powerpoint/2010/main" val="188875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27</a:t>
            </a:fld>
            <a:endParaRPr lang="fr-FR"/>
          </a:p>
        </p:txBody>
      </p:sp>
    </p:spTree>
    <p:extLst>
      <p:ext uri="{BB962C8B-B14F-4D97-AF65-F5344CB8AC3E}">
        <p14:creationId xmlns:p14="http://schemas.microsoft.com/office/powerpoint/2010/main" val="1756782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r>
              <a:rPr lang="fr-FR" dirty="0"/>
              <a:t>Les sources potentiels de financement dépendront de plusieurs facteurs entre-autres:</a:t>
            </a:r>
          </a:p>
          <a:p>
            <a:pPr marL="171450" indent="-171450">
              <a:buFontTx/>
              <a:buChar char="-"/>
            </a:pPr>
            <a:r>
              <a:rPr lang="fr-FR" dirty="0"/>
              <a:t>Votre statut d’emploi</a:t>
            </a:r>
          </a:p>
          <a:p>
            <a:pPr marL="171450" indent="-171450">
              <a:buFontTx/>
              <a:buChar char="-"/>
            </a:pPr>
            <a:r>
              <a:rPr lang="fr-FR" dirty="0"/>
              <a:t>Stade professionnel </a:t>
            </a:r>
          </a:p>
          <a:p>
            <a:pPr marL="171450" indent="-171450">
              <a:buFontTx/>
              <a:buChar char="-"/>
            </a:pPr>
            <a:r>
              <a:rPr lang="fr-FR" dirty="0"/>
              <a:t>Vos intérêts de recherche</a:t>
            </a:r>
          </a:p>
          <a:p>
            <a:pPr marL="171450" indent="-171450">
              <a:buFontTx/>
              <a:buChar char="-"/>
            </a:pPr>
            <a:endParaRPr lang="fr-FR" dirty="0"/>
          </a:p>
          <a:p>
            <a:pPr marL="0" indent="0">
              <a:buFontTx/>
              <a:buNone/>
            </a:pPr>
            <a:r>
              <a:rPr lang="fr-FR" dirty="0"/>
              <a:t>Il est important de bien identifier les </a:t>
            </a:r>
          </a:p>
          <a:p>
            <a:pPr marL="171450" indent="-171450">
              <a:buFontTx/>
              <a:buChar char="-"/>
            </a:pPr>
            <a:r>
              <a:rPr lang="fr-FR" dirty="0"/>
              <a:t>Identifier les opportunités de financement adaptés à votre situation</a:t>
            </a:r>
          </a:p>
          <a:p>
            <a:pPr marL="171450" indent="-171450">
              <a:buFontTx/>
              <a:buChar char="-"/>
            </a:pPr>
            <a:r>
              <a:rPr lang="fr-FR" dirty="0"/>
              <a:t>Et décider si oui où non elles répondent à vos attentes</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28</a:t>
            </a:fld>
            <a:endParaRPr lang="fr-FR"/>
          </a:p>
        </p:txBody>
      </p:sp>
    </p:spTree>
    <p:extLst>
      <p:ext uri="{BB962C8B-B14F-4D97-AF65-F5344CB8AC3E}">
        <p14:creationId xmlns:p14="http://schemas.microsoft.com/office/powerpoint/2010/main" val="120203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200000"/>
              </a:lnSpc>
            </a:pPr>
            <a:r>
              <a:rPr lang="fr-FR" dirty="0"/>
              <a:t>Il ne s’agit pas d’un cours qui présente des vérités absolues mais un cours à travers lequel la formatrice partage son expérience en matière de recherche de financement.</a:t>
            </a:r>
          </a:p>
          <a:p>
            <a:pPr>
              <a:lnSpc>
                <a:spcPct val="200000"/>
              </a:lnSpc>
            </a:pPr>
            <a:r>
              <a:rPr lang="fr-FR" dirty="0"/>
              <a:t>Les </a:t>
            </a:r>
          </a:p>
          <a:p>
            <a:pPr>
              <a:lnSpc>
                <a:spcPct val="200000"/>
              </a:lnSpc>
            </a:pPr>
            <a:r>
              <a:rPr lang="fr-FR" dirty="0"/>
              <a:t>Ce cours initiera les étudiants à la recherche de financements pour leur projets. </a:t>
            </a:r>
          </a:p>
          <a:p>
            <a:pPr>
              <a:lnSpc>
                <a:spcPct val="200000"/>
              </a:lnSpc>
            </a:pPr>
            <a:r>
              <a:rPr lang="fr-FR" dirty="0"/>
              <a:t>Les étudiants apprendront différentes approches et stratégies utilisés pour rechercher des financements appliqués au domaine de la santé. </a:t>
            </a:r>
          </a:p>
          <a:p>
            <a:pPr>
              <a:lnSpc>
                <a:spcPct val="200000"/>
              </a:lnSpc>
            </a:pPr>
            <a:r>
              <a:rPr lang="fr-FR" dirty="0"/>
              <a:t>Il s'agit d'un cours basé sur la pratique, au cours duquel les étudiants développeront leur propre modèle de projet pour la recherche de financements. </a:t>
            </a:r>
          </a:p>
          <a:p>
            <a:pPr>
              <a:lnSpc>
                <a:spcPct val="200000"/>
              </a:lnSpc>
            </a:pPr>
            <a:r>
              <a:rPr lang="fr-FR" dirty="0"/>
              <a:t>À la fin du cours, les étudiants seront en mesure d’élaborer un projet susceptible d’obtenir un financement.</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9</a:t>
            </a:fld>
            <a:endParaRPr lang="fr-FR"/>
          </a:p>
        </p:txBody>
      </p:sp>
    </p:spTree>
    <p:extLst>
      <p:ext uri="{BB962C8B-B14F-4D97-AF65-F5344CB8AC3E}">
        <p14:creationId xmlns:p14="http://schemas.microsoft.com/office/powerpoint/2010/main" val="1510473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r>
              <a:rPr lang="fr-FR" dirty="0"/>
              <a:t>Les sources potentiels de financement dépendront de plusieurs facteurs entre-autres:</a:t>
            </a:r>
          </a:p>
          <a:p>
            <a:pPr marL="171450" indent="-171450">
              <a:buFontTx/>
              <a:buChar char="-"/>
            </a:pPr>
            <a:r>
              <a:rPr lang="fr-FR" dirty="0"/>
              <a:t>Votre statut d’emploi</a:t>
            </a:r>
          </a:p>
          <a:p>
            <a:pPr marL="171450" indent="-171450">
              <a:buFontTx/>
              <a:buChar char="-"/>
            </a:pPr>
            <a:r>
              <a:rPr lang="fr-FR" dirty="0"/>
              <a:t>Stade professionnel </a:t>
            </a:r>
          </a:p>
          <a:p>
            <a:pPr marL="171450" indent="-171450">
              <a:buFontTx/>
              <a:buChar char="-"/>
            </a:pPr>
            <a:r>
              <a:rPr lang="fr-FR" dirty="0"/>
              <a:t>Vos intérêts de recherche</a:t>
            </a:r>
          </a:p>
          <a:p>
            <a:pPr marL="171450" indent="-171450">
              <a:buFontTx/>
              <a:buChar char="-"/>
            </a:pPr>
            <a:endParaRPr lang="fr-FR" dirty="0"/>
          </a:p>
          <a:p>
            <a:pPr marL="0" indent="0">
              <a:buFontTx/>
              <a:buNone/>
            </a:pPr>
            <a:r>
              <a:rPr lang="fr-FR" dirty="0"/>
              <a:t>Il est important de bien identifier les </a:t>
            </a:r>
          </a:p>
          <a:p>
            <a:pPr marL="171450" indent="-171450">
              <a:buFontTx/>
              <a:buChar char="-"/>
            </a:pPr>
            <a:r>
              <a:rPr lang="fr-FR" dirty="0"/>
              <a:t>Identifier les opportunités de financement adaptés à votre situation</a:t>
            </a:r>
          </a:p>
          <a:p>
            <a:pPr marL="171450" indent="-171450">
              <a:buFontTx/>
              <a:buChar char="-"/>
            </a:pPr>
            <a:r>
              <a:rPr lang="fr-FR" dirty="0"/>
              <a:t>Et décider si oui où non elles répondent à vos attentes</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29</a:t>
            </a:fld>
            <a:endParaRPr lang="fr-FR"/>
          </a:p>
        </p:txBody>
      </p:sp>
    </p:spTree>
    <p:extLst>
      <p:ext uri="{BB962C8B-B14F-4D97-AF65-F5344CB8AC3E}">
        <p14:creationId xmlns:p14="http://schemas.microsoft.com/office/powerpoint/2010/main" val="149844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r>
              <a:rPr lang="fr-FR" dirty="0"/>
              <a:t>Les sources potentiels de financement dépendront de plusieurs facteurs entre-autres:</a:t>
            </a:r>
          </a:p>
          <a:p>
            <a:pPr marL="171450" indent="-171450">
              <a:buFontTx/>
              <a:buChar char="-"/>
            </a:pPr>
            <a:r>
              <a:rPr lang="fr-FR" dirty="0"/>
              <a:t>Votre statut d’emploi</a:t>
            </a:r>
          </a:p>
          <a:p>
            <a:pPr marL="171450" indent="-171450">
              <a:buFontTx/>
              <a:buChar char="-"/>
            </a:pPr>
            <a:r>
              <a:rPr lang="fr-FR" dirty="0"/>
              <a:t>Stade professionnel </a:t>
            </a:r>
          </a:p>
          <a:p>
            <a:pPr marL="171450" indent="-171450">
              <a:buFontTx/>
              <a:buChar char="-"/>
            </a:pPr>
            <a:r>
              <a:rPr lang="fr-FR" dirty="0"/>
              <a:t>Vos intérêts de recherche</a:t>
            </a:r>
          </a:p>
          <a:p>
            <a:pPr marL="171450" indent="-171450">
              <a:buFontTx/>
              <a:buChar char="-"/>
            </a:pPr>
            <a:endParaRPr lang="fr-FR" dirty="0"/>
          </a:p>
          <a:p>
            <a:pPr marL="0" indent="0">
              <a:buFontTx/>
              <a:buNone/>
            </a:pPr>
            <a:r>
              <a:rPr lang="fr-FR" dirty="0"/>
              <a:t>Il est important de bien identifier les </a:t>
            </a:r>
          </a:p>
          <a:p>
            <a:pPr marL="171450" indent="-171450">
              <a:buFontTx/>
              <a:buChar char="-"/>
            </a:pPr>
            <a:r>
              <a:rPr lang="fr-FR" dirty="0"/>
              <a:t>Identifier les opportunités de financement adaptés à votre situation</a:t>
            </a:r>
          </a:p>
          <a:p>
            <a:pPr marL="171450" indent="-171450">
              <a:buFontTx/>
              <a:buChar char="-"/>
            </a:pPr>
            <a:r>
              <a:rPr lang="fr-FR" dirty="0"/>
              <a:t>Et décider si oui où non elles répondent à vos attentes</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30</a:t>
            </a:fld>
            <a:endParaRPr lang="fr-FR"/>
          </a:p>
        </p:txBody>
      </p:sp>
    </p:spTree>
    <p:extLst>
      <p:ext uri="{BB962C8B-B14F-4D97-AF65-F5344CB8AC3E}">
        <p14:creationId xmlns:p14="http://schemas.microsoft.com/office/powerpoint/2010/main" val="916682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Identifier le type de financement / source de financement</a:t>
            </a:r>
          </a:p>
          <a:p>
            <a:r>
              <a:rPr lang="fr-FR" dirty="0"/>
              <a:t>Préparer et soumettre/présenter sa demande de financement </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31</a:t>
            </a:fld>
            <a:endParaRPr lang="fr-FR"/>
          </a:p>
        </p:txBody>
      </p:sp>
    </p:spTree>
    <p:extLst>
      <p:ext uri="{BB962C8B-B14F-4D97-AF65-F5344CB8AC3E}">
        <p14:creationId xmlns:p14="http://schemas.microsoft.com/office/powerpoint/2010/main" val="4292844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Identifier le type de financement / source de financement</a:t>
            </a:r>
          </a:p>
          <a:p>
            <a:r>
              <a:rPr lang="fr-FR" dirty="0"/>
              <a:t>Préparer et soumettre/présenter sa demande de financement </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32</a:t>
            </a:fld>
            <a:endParaRPr lang="fr-FR"/>
          </a:p>
        </p:txBody>
      </p:sp>
    </p:spTree>
    <p:extLst>
      <p:ext uri="{BB962C8B-B14F-4D97-AF65-F5344CB8AC3E}">
        <p14:creationId xmlns:p14="http://schemas.microsoft.com/office/powerpoint/2010/main" val="3496551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200000"/>
              </a:lnSpc>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33</a:t>
            </a:fld>
            <a:endParaRPr lang="fr-FR"/>
          </a:p>
        </p:txBody>
      </p:sp>
    </p:spTree>
    <p:extLst>
      <p:ext uri="{BB962C8B-B14F-4D97-AF65-F5344CB8AC3E}">
        <p14:creationId xmlns:p14="http://schemas.microsoft.com/office/powerpoint/2010/main" val="3132075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34</a:t>
            </a:fld>
            <a:endParaRPr lang="fr-FR"/>
          </a:p>
        </p:txBody>
      </p:sp>
    </p:spTree>
    <p:extLst>
      <p:ext uri="{BB962C8B-B14F-4D97-AF65-F5344CB8AC3E}">
        <p14:creationId xmlns:p14="http://schemas.microsoft.com/office/powerpoint/2010/main" val="1674526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35</a:t>
            </a:fld>
            <a:endParaRPr lang="fr-FR"/>
          </a:p>
        </p:txBody>
      </p:sp>
    </p:spTree>
    <p:extLst>
      <p:ext uri="{BB962C8B-B14F-4D97-AF65-F5344CB8AC3E}">
        <p14:creationId xmlns:p14="http://schemas.microsoft.com/office/powerpoint/2010/main" val="639755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Disponible sur le site Web du </a:t>
            </a:r>
            <a:r>
              <a:rPr lang="fr-FR" dirty="0" err="1"/>
              <a:t>Fonrid</a:t>
            </a: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36</a:t>
            </a:fld>
            <a:endParaRPr lang="fr-FR"/>
          </a:p>
        </p:txBody>
      </p:sp>
    </p:spTree>
    <p:extLst>
      <p:ext uri="{BB962C8B-B14F-4D97-AF65-F5344CB8AC3E}">
        <p14:creationId xmlns:p14="http://schemas.microsoft.com/office/powerpoint/2010/main" val="3624404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Disponible sur le site Web du </a:t>
            </a:r>
            <a:r>
              <a:rPr lang="fr-FR" dirty="0" err="1"/>
              <a:t>Fonrid</a:t>
            </a: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37</a:t>
            </a:fld>
            <a:endParaRPr lang="fr-FR"/>
          </a:p>
        </p:txBody>
      </p:sp>
    </p:spTree>
    <p:extLst>
      <p:ext uri="{BB962C8B-B14F-4D97-AF65-F5344CB8AC3E}">
        <p14:creationId xmlns:p14="http://schemas.microsoft.com/office/powerpoint/2010/main" val="1305082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Disponible sur le site Web du </a:t>
            </a:r>
            <a:r>
              <a:rPr lang="fr-FR" dirty="0" err="1"/>
              <a:t>Fonrid</a:t>
            </a: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38</a:t>
            </a:fld>
            <a:endParaRPr lang="fr-FR"/>
          </a:p>
        </p:txBody>
      </p:sp>
    </p:spTree>
    <p:extLst>
      <p:ext uri="{BB962C8B-B14F-4D97-AF65-F5344CB8AC3E}">
        <p14:creationId xmlns:p14="http://schemas.microsoft.com/office/powerpoint/2010/main" val="1915114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11</a:t>
            </a:fld>
            <a:endParaRPr lang="fr-FR"/>
          </a:p>
        </p:txBody>
      </p:sp>
    </p:spTree>
    <p:extLst>
      <p:ext uri="{BB962C8B-B14F-4D97-AF65-F5344CB8AC3E}">
        <p14:creationId xmlns:p14="http://schemas.microsoft.com/office/powerpoint/2010/main" val="1002307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Disponible sur le site Web du </a:t>
            </a:r>
            <a:r>
              <a:rPr lang="fr-FR" dirty="0" err="1"/>
              <a:t>Fonrid</a:t>
            </a: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39</a:t>
            </a:fld>
            <a:endParaRPr lang="fr-FR"/>
          </a:p>
        </p:txBody>
      </p:sp>
    </p:spTree>
    <p:extLst>
      <p:ext uri="{BB962C8B-B14F-4D97-AF65-F5344CB8AC3E}">
        <p14:creationId xmlns:p14="http://schemas.microsoft.com/office/powerpoint/2010/main" val="1267782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Identifier le type de financement / source de financement</a:t>
            </a:r>
          </a:p>
          <a:p>
            <a:r>
              <a:rPr lang="fr-FR" dirty="0"/>
              <a:t>Préparer et soumettre/présenter sa demande de financement </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40</a:t>
            </a:fld>
            <a:endParaRPr lang="fr-FR"/>
          </a:p>
        </p:txBody>
      </p:sp>
    </p:spTree>
    <p:extLst>
      <p:ext uri="{BB962C8B-B14F-4D97-AF65-F5344CB8AC3E}">
        <p14:creationId xmlns:p14="http://schemas.microsoft.com/office/powerpoint/2010/main" val="1859574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Identifier le type de financement / source de financement</a:t>
            </a:r>
          </a:p>
          <a:p>
            <a:r>
              <a:rPr lang="fr-FR" dirty="0"/>
              <a:t>Préparer et soumettre/présenter sa demande de financement </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41</a:t>
            </a:fld>
            <a:endParaRPr lang="fr-FR"/>
          </a:p>
        </p:txBody>
      </p:sp>
    </p:spTree>
    <p:extLst>
      <p:ext uri="{BB962C8B-B14F-4D97-AF65-F5344CB8AC3E}">
        <p14:creationId xmlns:p14="http://schemas.microsoft.com/office/powerpoint/2010/main" val="3831891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42</a:t>
            </a:fld>
            <a:endParaRPr lang="fr-FR"/>
          </a:p>
        </p:txBody>
      </p:sp>
    </p:spTree>
    <p:extLst>
      <p:ext uri="{BB962C8B-B14F-4D97-AF65-F5344CB8AC3E}">
        <p14:creationId xmlns:p14="http://schemas.microsoft.com/office/powerpoint/2010/main" val="1628434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dirty="0"/>
          </a:p>
          <a:p>
            <a:pPr marL="171450" lvl="0" indent="-171450">
              <a:buFontTx/>
              <a:buChar char="-"/>
            </a:pPr>
            <a:endParaRPr lang="fr-FR" dirty="0"/>
          </a:p>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43</a:t>
            </a:fld>
            <a:endParaRPr lang="fr-FR"/>
          </a:p>
        </p:txBody>
      </p:sp>
    </p:spTree>
    <p:extLst>
      <p:ext uri="{BB962C8B-B14F-4D97-AF65-F5344CB8AC3E}">
        <p14:creationId xmlns:p14="http://schemas.microsoft.com/office/powerpoint/2010/main" val="3946965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dirty="0"/>
          </a:p>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44</a:t>
            </a:fld>
            <a:endParaRPr lang="fr-FR"/>
          </a:p>
        </p:txBody>
      </p:sp>
    </p:spTree>
    <p:extLst>
      <p:ext uri="{BB962C8B-B14F-4D97-AF65-F5344CB8AC3E}">
        <p14:creationId xmlns:p14="http://schemas.microsoft.com/office/powerpoint/2010/main" val="1028266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45</a:t>
            </a:fld>
            <a:endParaRPr lang="fr-FR"/>
          </a:p>
        </p:txBody>
      </p:sp>
    </p:spTree>
    <p:extLst>
      <p:ext uri="{BB962C8B-B14F-4D97-AF65-F5344CB8AC3E}">
        <p14:creationId xmlns:p14="http://schemas.microsoft.com/office/powerpoint/2010/main" val="2616251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Disponible sur le site Web du </a:t>
            </a:r>
            <a:r>
              <a:rPr lang="fr-FR" dirty="0" err="1"/>
              <a:t>Fonrid</a:t>
            </a: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46</a:t>
            </a:fld>
            <a:endParaRPr lang="fr-FR"/>
          </a:p>
        </p:txBody>
      </p:sp>
    </p:spTree>
    <p:extLst>
      <p:ext uri="{BB962C8B-B14F-4D97-AF65-F5344CB8AC3E}">
        <p14:creationId xmlns:p14="http://schemas.microsoft.com/office/powerpoint/2010/main" val="3390678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r>
              <a:rPr lang="fr-FR" dirty="0"/>
              <a:t>Pour les projets très compétitifs pour lesquels des sommes importantes sont versées, généralement il y a aux moins 2 étapes de sélection. Soit une première étape où vous soumettez le projet sur la base duquel certains candidats sont retenus et convoqués pour un entretien oral. Ensuite le comité prend la décision finale.</a:t>
            </a:r>
          </a:p>
          <a:p>
            <a:pPr marL="171450" lvl="0" indent="-171450">
              <a:buFontTx/>
              <a:buChar char="-"/>
            </a:pPr>
            <a:r>
              <a:rPr lang="fr-FR" dirty="0"/>
              <a:t>Pour certains projet, il s’agit de ce qu’on appel </a:t>
            </a:r>
          </a:p>
          <a:p>
            <a:pPr marL="171450" lvl="0" indent="-171450">
              <a:buFontTx/>
              <a:buChar char="-"/>
            </a:pPr>
            <a:endParaRPr lang="fr-FR" dirty="0"/>
          </a:p>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47</a:t>
            </a:fld>
            <a:endParaRPr lang="fr-FR"/>
          </a:p>
        </p:txBody>
      </p:sp>
    </p:spTree>
    <p:extLst>
      <p:ext uri="{BB962C8B-B14F-4D97-AF65-F5344CB8AC3E}">
        <p14:creationId xmlns:p14="http://schemas.microsoft.com/office/powerpoint/2010/main" val="2120435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r>
              <a:rPr lang="fr-FR" dirty="0"/>
              <a:t>Pour les projets très compétitifs pour lesquels des sommes importantes sont versées, généralement il y a aux moins 2 étapes de sélection. Soit une première étape où vous soumettez le projet sur la base duquel certains candidats sont retenus et convoqués pour un entretien oral. Ensuite le comité prend la décision finale.</a:t>
            </a:r>
          </a:p>
          <a:p>
            <a:pPr marL="171450" lvl="0" indent="-171450">
              <a:buFontTx/>
              <a:buChar char="-"/>
            </a:pPr>
            <a:r>
              <a:rPr lang="fr-FR" dirty="0"/>
              <a:t>Pour certains projet, il s’agit de ce qu’on appel la soumission d’une lettre d’intention, généralement plus simple avec des informations globales sur le projet mais plein de détails sur le candidat ou votre organisme de rattachement. Sur cette base vous êtes évalué et les évaluateurs retiennent les candidats les plus méritants selon des critères bien définis et leur demande de soumettre leur projet détaillé. </a:t>
            </a:r>
          </a:p>
          <a:p>
            <a:pPr marL="171450" lvl="0" indent="-171450">
              <a:buFontTx/>
              <a:buChar char="-"/>
            </a:pPr>
            <a:endParaRPr lang="fr-FR" dirty="0"/>
          </a:p>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48</a:t>
            </a:fld>
            <a:endParaRPr lang="fr-FR"/>
          </a:p>
        </p:txBody>
      </p:sp>
    </p:spTree>
    <p:extLst>
      <p:ext uri="{BB962C8B-B14F-4D97-AF65-F5344CB8AC3E}">
        <p14:creationId xmlns:p14="http://schemas.microsoft.com/office/powerpoint/2010/main" val="306383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200000"/>
              </a:lnSpc>
            </a:pPr>
            <a:r>
              <a:rPr lang="fr-FR" dirty="0"/>
              <a:t>Généralement la recherche un financement consiste à la recherche </a:t>
            </a:r>
            <a:r>
              <a:rPr lang="fr-CA" dirty="0"/>
              <a:t>de</a:t>
            </a:r>
            <a:r>
              <a:rPr lang="fr-CA" sz="1200" b="0" i="0" u="none" strike="noStrike" kern="1200" dirty="0">
                <a:solidFill>
                  <a:schemeClr val="tx1"/>
                </a:solidFill>
                <a:effectLst/>
                <a:latin typeface="+mn-lt"/>
                <a:ea typeface="+mn-ea"/>
                <a:cs typeface="+mn-cs"/>
              </a:rPr>
              <a:t> moyens jugés nécessaires à la mise en œuvre d’un idée</a:t>
            </a:r>
            <a:endParaRPr lang="fr-FR" dirty="0"/>
          </a:p>
          <a:p>
            <a:pPr>
              <a:lnSpc>
                <a:spcPct val="200000"/>
              </a:lnSpc>
            </a:pPr>
            <a:r>
              <a:rPr lang="fr-FR" dirty="0"/>
              <a:t>mettre en œuvre une idée que l’on dans la tête et qu’on conceptualise en projet</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12</a:t>
            </a:fld>
            <a:endParaRPr lang="fr-FR"/>
          </a:p>
        </p:txBody>
      </p:sp>
    </p:spTree>
    <p:extLst>
      <p:ext uri="{BB962C8B-B14F-4D97-AF65-F5344CB8AC3E}">
        <p14:creationId xmlns:p14="http://schemas.microsoft.com/office/powerpoint/2010/main" val="552277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49</a:t>
            </a:fld>
            <a:endParaRPr lang="fr-FR"/>
          </a:p>
        </p:txBody>
      </p:sp>
    </p:spTree>
    <p:extLst>
      <p:ext uri="{BB962C8B-B14F-4D97-AF65-F5344CB8AC3E}">
        <p14:creationId xmlns:p14="http://schemas.microsoft.com/office/powerpoint/2010/main" val="2244322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50</a:t>
            </a:fld>
            <a:endParaRPr lang="fr-FR"/>
          </a:p>
        </p:txBody>
      </p:sp>
    </p:spTree>
    <p:extLst>
      <p:ext uri="{BB962C8B-B14F-4D97-AF65-F5344CB8AC3E}">
        <p14:creationId xmlns:p14="http://schemas.microsoft.com/office/powerpoint/2010/main" val="4268354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51</a:t>
            </a:fld>
            <a:endParaRPr lang="fr-FR"/>
          </a:p>
        </p:txBody>
      </p:sp>
    </p:spTree>
    <p:extLst>
      <p:ext uri="{BB962C8B-B14F-4D97-AF65-F5344CB8AC3E}">
        <p14:creationId xmlns:p14="http://schemas.microsoft.com/office/powerpoint/2010/main" val="1946960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r>
              <a:rPr lang="fr-FR" dirty="0"/>
              <a:t>Pour les projets très compétitifs pour lesquels des sommes importantes sont versées, généralement il y a aux moins 2 étapes de sélection. Soit une première étape où vous soumettez le projet sur la base duquel certains candidats sont retenus et convoqués pour un entretien oral. Ensuite le comité prend la décision finale.</a:t>
            </a:r>
          </a:p>
          <a:p>
            <a:pPr marL="171450" lvl="0" indent="-171450">
              <a:buFontTx/>
              <a:buChar char="-"/>
            </a:pPr>
            <a:r>
              <a:rPr lang="fr-FR" dirty="0"/>
              <a:t>Pour certains projet, il s’agit de ce qu’on appel </a:t>
            </a:r>
          </a:p>
          <a:p>
            <a:pPr marL="171450" lvl="0" indent="-171450">
              <a:buFontTx/>
              <a:buChar char="-"/>
            </a:pPr>
            <a:endParaRPr lang="fr-FR" dirty="0"/>
          </a:p>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52</a:t>
            </a:fld>
            <a:endParaRPr lang="fr-FR"/>
          </a:p>
        </p:txBody>
      </p:sp>
    </p:spTree>
    <p:extLst>
      <p:ext uri="{BB962C8B-B14F-4D97-AF65-F5344CB8AC3E}">
        <p14:creationId xmlns:p14="http://schemas.microsoft.com/office/powerpoint/2010/main" val="2538460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53</a:t>
            </a:fld>
            <a:endParaRPr lang="fr-FR"/>
          </a:p>
        </p:txBody>
      </p:sp>
    </p:spTree>
    <p:extLst>
      <p:ext uri="{BB962C8B-B14F-4D97-AF65-F5344CB8AC3E}">
        <p14:creationId xmlns:p14="http://schemas.microsoft.com/office/powerpoint/2010/main" val="1835489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endParaRPr lang="fr-FR" dirty="0"/>
          </a:p>
          <a:p>
            <a:pPr marL="171450" lvl="0" indent="-171450">
              <a:buFontTx/>
              <a:buChar char="-"/>
            </a:pPr>
            <a:endParaRPr lang="fr-FR" dirty="0"/>
          </a:p>
          <a:p>
            <a:pPr marL="171450" lvl="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54</a:t>
            </a:fld>
            <a:endParaRPr lang="fr-FR"/>
          </a:p>
        </p:txBody>
      </p:sp>
    </p:spTree>
    <p:extLst>
      <p:ext uri="{BB962C8B-B14F-4D97-AF65-F5344CB8AC3E}">
        <p14:creationId xmlns:p14="http://schemas.microsoft.com/office/powerpoint/2010/main" val="2759762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Convaincre les décideurs</a:t>
            </a:r>
          </a:p>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55</a:t>
            </a:fld>
            <a:endParaRPr lang="fr-FR"/>
          </a:p>
        </p:txBody>
      </p:sp>
    </p:spTree>
    <p:extLst>
      <p:ext uri="{BB962C8B-B14F-4D97-AF65-F5344CB8AC3E}">
        <p14:creationId xmlns:p14="http://schemas.microsoft.com/office/powerpoint/2010/main" val="1016795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Convaincre les décideurs</a:t>
            </a:r>
          </a:p>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56</a:t>
            </a:fld>
            <a:endParaRPr lang="fr-FR"/>
          </a:p>
        </p:txBody>
      </p:sp>
    </p:spTree>
    <p:extLst>
      <p:ext uri="{BB962C8B-B14F-4D97-AF65-F5344CB8AC3E}">
        <p14:creationId xmlns:p14="http://schemas.microsoft.com/office/powerpoint/2010/main" val="2968980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57</a:t>
            </a:fld>
            <a:endParaRPr lang="fr-FR"/>
          </a:p>
        </p:txBody>
      </p:sp>
    </p:spTree>
    <p:extLst>
      <p:ext uri="{BB962C8B-B14F-4D97-AF65-F5344CB8AC3E}">
        <p14:creationId xmlns:p14="http://schemas.microsoft.com/office/powerpoint/2010/main" val="668255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58</a:t>
            </a:fld>
            <a:endParaRPr lang="fr-FR"/>
          </a:p>
        </p:txBody>
      </p:sp>
    </p:spTree>
    <p:extLst>
      <p:ext uri="{BB962C8B-B14F-4D97-AF65-F5344CB8AC3E}">
        <p14:creationId xmlns:p14="http://schemas.microsoft.com/office/powerpoint/2010/main" val="79154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endParaRPr lang="fr-FR" dirty="0"/>
          </a:p>
          <a:p>
            <a:pPr fontAlgn="base"/>
            <a:r>
              <a:rPr lang="fr-FR" dirty="0"/>
              <a:t>Le type de besoin de financement dépend du projet ou de l’idée à financer et du porteur du projet où de l’idée</a:t>
            </a:r>
            <a:endParaRPr lang="fr-FR" b="1" dirty="0"/>
          </a:p>
          <a:p>
            <a:pPr algn="l" fontAlgn="base"/>
            <a:endParaRPr lang="fr-FR" b="1" dirty="0"/>
          </a:p>
          <a:p>
            <a:pPr algn="l" fontAlgn="base"/>
            <a:r>
              <a:rPr lang="fr-FR" b="1" dirty="0"/>
              <a:t>Un entrepreneur / Une entreprise ou idée d’entreprise</a:t>
            </a:r>
          </a:p>
          <a:p>
            <a:pPr fontAlgn="base"/>
            <a:r>
              <a:rPr lang="fr-FR" dirty="0"/>
              <a:t>Pour une entreprise </a:t>
            </a:r>
            <a:r>
              <a:rPr lang="fr-CA" sz="1200" b="0" i="0" u="none" strike="noStrike" kern="1200" dirty="0">
                <a:solidFill>
                  <a:schemeClr val="tx1"/>
                </a:solidFill>
                <a:effectLst/>
                <a:latin typeface="+mn-lt"/>
                <a:ea typeface="+mn-ea"/>
                <a:cs typeface="+mn-cs"/>
              </a:rPr>
              <a:t>les besoins de financement peuvent concerner (http://</a:t>
            </a:r>
            <a:r>
              <a:rPr lang="fr-CA" sz="1200" b="0" i="0" u="none" strike="noStrike" kern="1200" dirty="0" err="1">
                <a:solidFill>
                  <a:schemeClr val="tx1"/>
                </a:solidFill>
                <a:effectLst/>
                <a:latin typeface="+mn-lt"/>
                <a:ea typeface="+mn-ea"/>
                <a:cs typeface="+mn-cs"/>
              </a:rPr>
              <a:t>sabbar.fr</a:t>
            </a:r>
            <a:r>
              <a:rPr lang="fr-CA" sz="1200" b="0" i="0" u="none" strike="noStrike" kern="1200" dirty="0">
                <a:solidFill>
                  <a:schemeClr val="tx1"/>
                </a:solidFill>
                <a:effectLst/>
                <a:latin typeface="+mn-lt"/>
                <a:ea typeface="+mn-ea"/>
                <a:cs typeface="+mn-cs"/>
              </a:rPr>
              <a:t>/management/le-financement-des-</a:t>
            </a:r>
            <a:r>
              <a:rPr lang="fr-CA" sz="1200" b="0" i="0" u="none" strike="noStrike" kern="1200" dirty="0" err="1">
                <a:solidFill>
                  <a:schemeClr val="tx1"/>
                </a:solidFill>
                <a:effectLst/>
                <a:latin typeface="+mn-lt"/>
                <a:ea typeface="+mn-ea"/>
                <a:cs typeface="+mn-cs"/>
              </a:rPr>
              <a:t>activites</a:t>
            </a:r>
            <a:r>
              <a:rPr lang="fr-CA" sz="1200" b="0" i="0" u="none" strike="noStrike" kern="1200" dirty="0">
                <a:solidFill>
                  <a:schemeClr val="tx1"/>
                </a:solidFill>
                <a:effectLst/>
                <a:latin typeface="+mn-lt"/>
                <a:ea typeface="+mn-ea"/>
                <a:cs typeface="+mn-cs"/>
              </a:rPr>
              <a:t>/):</a:t>
            </a:r>
          </a:p>
          <a:p>
            <a:pPr fontAlgn="base"/>
            <a:r>
              <a:rPr lang="fr-CA" sz="1200" b="1" i="0" u="none" strike="noStrike" kern="1200" dirty="0">
                <a:solidFill>
                  <a:schemeClr val="tx1"/>
                </a:solidFill>
                <a:effectLst/>
                <a:latin typeface="+mn-lt"/>
                <a:ea typeface="+mn-ea"/>
                <a:cs typeface="+mn-cs"/>
              </a:rPr>
              <a:t>Les besoins liés à l’exploitation</a:t>
            </a:r>
            <a:r>
              <a:rPr lang="fr-CA" sz="1200" b="0" i="0" u="none" strike="noStrike" kern="1200" dirty="0">
                <a:solidFill>
                  <a:schemeClr val="tx1"/>
                </a:solidFill>
                <a:effectLst/>
                <a:latin typeface="+mn-lt"/>
                <a:ea typeface="+mn-ea"/>
                <a:cs typeface="+mn-cs"/>
              </a:rPr>
              <a:t> : l’entreprise a besoin de capitaux pour financer son exploitation : acheter des matières, les stocker, les transformer, stocker les produits finis. Plus le cycle d’exploitation est long, plus les besoins de financement sont importants. Le besoin en fond de roulement (BFR) mesure le montant des capitaux investis en permanence dans le cycle d’exploitation. Les stratégies qui visent à stimuler l’activité de l’entreprise génèrent une augmentation du BFR qui doit être financé.</a:t>
            </a:r>
          </a:p>
          <a:p>
            <a:pPr fontAlgn="base"/>
            <a:r>
              <a:rPr lang="fr-CA" sz="1200" b="1" i="0" u="none" strike="noStrike" kern="1200" dirty="0">
                <a:solidFill>
                  <a:schemeClr val="tx1"/>
                </a:solidFill>
                <a:effectLst/>
                <a:latin typeface="+mn-lt"/>
                <a:ea typeface="+mn-ea"/>
                <a:cs typeface="+mn-cs"/>
              </a:rPr>
              <a:t>Les besoins liés à l’investissement</a:t>
            </a:r>
            <a:r>
              <a:rPr lang="fr-CA" sz="1200" b="0" i="0" u="none" strike="noStrike" kern="1200" dirty="0">
                <a:solidFill>
                  <a:schemeClr val="tx1"/>
                </a:solidFill>
                <a:effectLst/>
                <a:latin typeface="+mn-lt"/>
                <a:ea typeface="+mn-ea"/>
                <a:cs typeface="+mn-cs"/>
              </a:rPr>
              <a:t> : investir est une nécessité pour les entreprises qui souhaitent survivre et rester compétitives. Investir consiste à acquérir des biens durables pour permettre à l’entreprise de réaliser son activité et générer des gains ultérieurs. Les investissements génèrent un besoin de financement (BFI).</a:t>
            </a:r>
          </a:p>
          <a:p>
            <a:pPr fontAlgn="base"/>
            <a:endParaRPr lang="fr-CA"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13</a:t>
            </a:fld>
            <a:endParaRPr lang="fr-FR"/>
          </a:p>
        </p:txBody>
      </p:sp>
    </p:spTree>
    <p:extLst>
      <p:ext uri="{BB962C8B-B14F-4D97-AF65-F5344CB8AC3E}">
        <p14:creationId xmlns:p14="http://schemas.microsoft.com/office/powerpoint/2010/main" val="36181571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Voici quelques exemples de titres que j’ai jugé intéressant de vous montrer</a:t>
            </a: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59</a:t>
            </a:fld>
            <a:endParaRPr lang="fr-FR"/>
          </a:p>
        </p:txBody>
      </p:sp>
    </p:spTree>
    <p:extLst>
      <p:ext uri="{BB962C8B-B14F-4D97-AF65-F5344CB8AC3E}">
        <p14:creationId xmlns:p14="http://schemas.microsoft.com/office/powerpoint/2010/main" val="1310297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Voici quelques exemples de titres que j’ai jugé intéressant de vous montrer</a:t>
            </a: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60</a:t>
            </a:fld>
            <a:endParaRPr lang="fr-FR"/>
          </a:p>
        </p:txBody>
      </p:sp>
    </p:spTree>
    <p:extLst>
      <p:ext uri="{BB962C8B-B14F-4D97-AF65-F5344CB8AC3E}">
        <p14:creationId xmlns:p14="http://schemas.microsoft.com/office/powerpoint/2010/main" val="3016065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Après le titre le résumé exécutif est le deuxième élément sur lequel les évaluateur auront le temps de se focaliser.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résumé exécutif doit donner un aperçu de votre projet. Il doit comme le titre attirer l’évaluateur à lire le travail  pour plus de détail.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est préférable de suivre un plan structuré: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Introduction/Objectif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Méthodes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Résultat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Conclusion</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61</a:t>
            </a:fld>
            <a:endParaRPr lang="fr-FR"/>
          </a:p>
        </p:txBody>
      </p:sp>
    </p:spTree>
    <p:extLst>
      <p:ext uri="{BB962C8B-B14F-4D97-AF65-F5344CB8AC3E}">
        <p14:creationId xmlns:p14="http://schemas.microsoft.com/office/powerpoint/2010/main" val="3667644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62</a:t>
            </a:fld>
            <a:endParaRPr lang="fr-FR"/>
          </a:p>
        </p:txBody>
      </p:sp>
    </p:spTree>
    <p:extLst>
      <p:ext uri="{BB962C8B-B14F-4D97-AF65-F5344CB8AC3E}">
        <p14:creationId xmlns:p14="http://schemas.microsoft.com/office/powerpoint/2010/main" val="1665995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Après le résumé vient la section concernant la présentation du projet notamment le contexte et les justifications.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Diapo suivante</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63</a:t>
            </a:fld>
            <a:endParaRPr lang="fr-FR"/>
          </a:p>
        </p:txBody>
      </p:sp>
    </p:spTree>
    <p:extLst>
      <p:ext uri="{BB962C8B-B14F-4D97-AF65-F5344CB8AC3E}">
        <p14:creationId xmlns:p14="http://schemas.microsoft.com/office/powerpoint/2010/main" val="42934045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64</a:t>
            </a:fld>
            <a:endParaRPr lang="fr-FR"/>
          </a:p>
        </p:txBody>
      </p:sp>
    </p:spTree>
    <p:extLst>
      <p:ext uri="{BB962C8B-B14F-4D97-AF65-F5344CB8AC3E}">
        <p14:creationId xmlns:p14="http://schemas.microsoft.com/office/powerpoint/2010/main" val="32187933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Élaborez sur le potentiel scientifique de votre projet de sorte à mettre en avant votre apport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Dans le domaine de la santé, essayez de démontrer en quoi où comment votre projet permettra d’atteindre des objectifs comme par exemple les ODD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65</a:t>
            </a:fld>
            <a:endParaRPr lang="fr-FR"/>
          </a:p>
        </p:txBody>
      </p:sp>
    </p:spTree>
    <p:extLst>
      <p:ext uri="{BB962C8B-B14F-4D97-AF65-F5344CB8AC3E}">
        <p14:creationId xmlns:p14="http://schemas.microsoft.com/office/powerpoint/2010/main" val="751680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66</a:t>
            </a:fld>
            <a:endParaRPr lang="fr-FR"/>
          </a:p>
        </p:txBody>
      </p:sp>
    </p:spTree>
    <p:extLst>
      <p:ext uri="{BB962C8B-B14F-4D97-AF65-F5344CB8AC3E}">
        <p14:creationId xmlns:p14="http://schemas.microsoft.com/office/powerpoint/2010/main" val="657024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200" b="0" i="0"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67</a:t>
            </a:fld>
            <a:endParaRPr lang="fr-FR"/>
          </a:p>
        </p:txBody>
      </p:sp>
    </p:spTree>
    <p:extLst>
      <p:ext uri="{BB962C8B-B14F-4D97-AF65-F5344CB8AC3E}">
        <p14:creationId xmlns:p14="http://schemas.microsoft.com/office/powerpoint/2010/main" val="1725236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68</a:t>
            </a:fld>
            <a:endParaRPr lang="fr-FR"/>
          </a:p>
        </p:txBody>
      </p:sp>
    </p:spTree>
    <p:extLst>
      <p:ext uri="{BB962C8B-B14F-4D97-AF65-F5344CB8AC3E}">
        <p14:creationId xmlns:p14="http://schemas.microsoft.com/office/powerpoint/2010/main" val="336037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endParaRPr lang="fr-CA" sz="1200" b="0" i="0" u="none" strike="noStrike" kern="1200" dirty="0">
              <a:solidFill>
                <a:schemeClr val="tx1"/>
              </a:solidFill>
              <a:effectLst/>
              <a:latin typeface="+mn-lt"/>
              <a:ea typeface="+mn-ea"/>
              <a:cs typeface="+mn-cs"/>
            </a:endParaRPr>
          </a:p>
          <a:p>
            <a:pPr fontAlgn="base"/>
            <a:endParaRPr lang="fr-CA" sz="1200" b="0" i="0" u="none" strike="noStrike" kern="1200" dirty="0">
              <a:solidFill>
                <a:schemeClr val="tx1"/>
              </a:solidFill>
              <a:effectLst/>
              <a:latin typeface="+mn-lt"/>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fr-FR" sz="1200" b="1" dirty="0"/>
              <a:t>Porteur du projet/idée à financer</a:t>
            </a:r>
          </a:p>
          <a:p>
            <a:pPr fontAlgn="base"/>
            <a:endParaRPr lang="fr-CA" sz="1200" b="0" i="0" u="none" strike="noStrike" kern="1200" dirty="0">
              <a:solidFill>
                <a:schemeClr val="tx1"/>
              </a:solidFill>
              <a:effectLst/>
              <a:latin typeface="+mn-lt"/>
              <a:ea typeface="+mn-ea"/>
              <a:cs typeface="+mn-cs"/>
            </a:endParaRPr>
          </a:p>
          <a:p>
            <a:pPr marL="0" algn="l" defTabSz="914400" rtl="0" eaLnBrk="1" fontAlgn="base" latinLnBrk="0" hangingPunct="1"/>
            <a:r>
              <a:rPr lang="fr-CA" sz="1200" b="0" i="0" u="none" strike="noStrike" kern="1200" dirty="0">
                <a:solidFill>
                  <a:schemeClr val="tx1"/>
                </a:solidFill>
                <a:effectLst/>
                <a:latin typeface="+mn-lt"/>
                <a:ea typeface="+mn-ea"/>
                <a:cs typeface="+mn-cs"/>
              </a:rPr>
              <a:t>Un Chercheur</a:t>
            </a:r>
          </a:p>
          <a:p>
            <a:pPr marL="0" algn="l" defTabSz="914400" rtl="0" eaLnBrk="1" fontAlgn="base" latinLnBrk="0" hangingPunct="1"/>
            <a:r>
              <a:rPr lang="fr-CA" sz="1200" b="0" i="0" u="none" strike="noStrike" kern="1200" dirty="0">
                <a:solidFill>
                  <a:schemeClr val="tx1"/>
                </a:solidFill>
                <a:effectLst/>
                <a:latin typeface="+mn-lt"/>
                <a:ea typeface="+mn-ea"/>
                <a:cs typeface="+mn-cs"/>
              </a:rPr>
              <a:t>https://</a:t>
            </a:r>
            <a:r>
              <a:rPr lang="fr-CA" sz="1200" b="0" i="0" u="none" strike="noStrike" kern="1200" dirty="0" err="1">
                <a:solidFill>
                  <a:schemeClr val="tx1"/>
                </a:solidFill>
                <a:effectLst/>
                <a:latin typeface="+mn-lt"/>
                <a:ea typeface="+mn-ea"/>
                <a:cs typeface="+mn-cs"/>
              </a:rPr>
              <a:t>youtu.be</a:t>
            </a:r>
            <a:r>
              <a:rPr lang="fr-CA" sz="1200" b="0" i="0" u="none" strike="noStrike" kern="1200" dirty="0">
                <a:solidFill>
                  <a:schemeClr val="tx1"/>
                </a:solidFill>
                <a:effectLst/>
                <a:latin typeface="+mn-lt"/>
                <a:ea typeface="+mn-ea"/>
                <a:cs typeface="+mn-cs"/>
              </a:rPr>
              <a:t>/0eyZwGpPvJk</a:t>
            </a:r>
          </a:p>
          <a:p>
            <a:pPr marL="0" algn="l" defTabSz="914400" rtl="0" eaLnBrk="1" fontAlgn="base" latinLnBrk="0" hangingPunct="1"/>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Un projet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Ce cours va porter essentiellement sur cette catégorie de personne à la recherche recherche de financement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14</a:t>
            </a:fld>
            <a:endParaRPr lang="fr-FR"/>
          </a:p>
        </p:txBody>
      </p:sp>
    </p:spTree>
    <p:extLst>
      <p:ext uri="{BB962C8B-B14F-4D97-AF65-F5344CB8AC3E}">
        <p14:creationId xmlns:p14="http://schemas.microsoft.com/office/powerpoint/2010/main" val="21699263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CA" sz="1200" b="0" i="0"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69</a:t>
            </a:fld>
            <a:endParaRPr lang="fr-FR"/>
          </a:p>
        </p:txBody>
      </p:sp>
    </p:spTree>
    <p:extLst>
      <p:ext uri="{BB962C8B-B14F-4D97-AF65-F5344CB8AC3E}">
        <p14:creationId xmlns:p14="http://schemas.microsoft.com/office/powerpoint/2010/main" val="2746760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Certains financeur imposent un canevas qui défini les sections à remplir. Prenons l’exemple de l’Agence National de la Recherche Scientifique  au Burkina </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70</a:t>
            </a:fld>
            <a:endParaRPr lang="fr-FR"/>
          </a:p>
        </p:txBody>
      </p:sp>
    </p:spTree>
    <p:extLst>
      <p:ext uri="{BB962C8B-B14F-4D97-AF65-F5344CB8AC3E}">
        <p14:creationId xmlns:p14="http://schemas.microsoft.com/office/powerpoint/2010/main" val="22352650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200" b="0" i="0"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71</a:t>
            </a:fld>
            <a:endParaRPr lang="fr-FR"/>
          </a:p>
        </p:txBody>
      </p:sp>
    </p:spTree>
    <p:extLst>
      <p:ext uri="{BB962C8B-B14F-4D97-AF65-F5344CB8AC3E}">
        <p14:creationId xmlns:p14="http://schemas.microsoft.com/office/powerpoint/2010/main" val="15510640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72</a:t>
            </a:fld>
            <a:endParaRPr lang="fr-FR"/>
          </a:p>
        </p:txBody>
      </p:sp>
    </p:spTree>
    <p:extLst>
      <p:ext uri="{BB962C8B-B14F-4D97-AF65-F5344CB8AC3E}">
        <p14:creationId xmlns:p14="http://schemas.microsoft.com/office/powerpoint/2010/main" val="33471976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73</a:t>
            </a:fld>
            <a:endParaRPr lang="fr-FR"/>
          </a:p>
        </p:txBody>
      </p:sp>
    </p:spTree>
    <p:extLst>
      <p:ext uri="{BB962C8B-B14F-4D97-AF65-F5344CB8AC3E}">
        <p14:creationId xmlns:p14="http://schemas.microsoft.com/office/powerpoint/2010/main" val="34646003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CA" sz="1200" b="1" i="0" u="none" strike="noStrike" kern="1200" dirty="0">
                <a:solidFill>
                  <a:schemeClr val="tx1"/>
                </a:solidFill>
                <a:effectLst/>
                <a:latin typeface="+mn-lt"/>
                <a:ea typeface="+mn-ea"/>
                <a:cs typeface="+mn-cs"/>
              </a:rPr>
              <a:t>6/ Résultats attendus &amp; Conclusions attendues</a:t>
            </a:r>
          </a:p>
          <a:p>
            <a:r>
              <a:rPr lang="fr-CA" sz="1200" b="0" i="0" u="none" strike="noStrike" kern="1200" dirty="0">
                <a:solidFill>
                  <a:schemeClr val="tx1"/>
                </a:solidFill>
                <a:effectLst/>
                <a:latin typeface="+mn-lt"/>
                <a:ea typeface="+mn-ea"/>
                <a:cs typeface="+mn-cs"/>
              </a:rPr>
              <a:t>Si vous avez pu décrire votre méthode et opérationnaliser votre recherche, vous pouvez à présent poser vos </a:t>
            </a:r>
            <a:r>
              <a:rPr lang="fr-CA" sz="1200" b="1" i="0" u="none" strike="noStrike" kern="1200" dirty="0">
                <a:solidFill>
                  <a:schemeClr val="tx1"/>
                </a:solidFill>
                <a:effectLst/>
                <a:latin typeface="+mn-lt"/>
                <a:ea typeface="+mn-ea"/>
                <a:cs typeface="+mn-cs"/>
              </a:rPr>
              <a:t>hypothèses opérationnelles.</a:t>
            </a:r>
            <a:r>
              <a:rPr lang="fr-CA" sz="1200" b="0" i="0" u="none" strike="noStrike" kern="1200" dirty="0">
                <a:solidFill>
                  <a:schemeClr val="tx1"/>
                </a:solidFill>
                <a:effectLst/>
                <a:latin typeface="+mn-lt"/>
                <a:ea typeface="+mn-ea"/>
                <a:cs typeface="+mn-cs"/>
              </a:rPr>
              <a:t> Enfin, et si cela est possible, il serait bien d’y faire figurer les </a:t>
            </a:r>
            <a:r>
              <a:rPr lang="fr-CA" sz="1200" b="1" i="0" u="none" strike="noStrike" kern="1200" dirty="0">
                <a:solidFill>
                  <a:schemeClr val="tx1"/>
                </a:solidFill>
                <a:effectLst/>
                <a:latin typeface="+mn-lt"/>
                <a:ea typeface="+mn-ea"/>
                <a:cs typeface="+mn-cs"/>
              </a:rPr>
              <a:t>résultats attendus</a:t>
            </a:r>
            <a:r>
              <a:rPr lang="fr-CA" sz="1200" b="0" i="0" u="none" strike="noStrike" kern="1200" dirty="0">
                <a:solidFill>
                  <a:schemeClr val="tx1"/>
                </a:solidFill>
                <a:effectLst/>
                <a:latin typeface="+mn-lt"/>
                <a:ea typeface="+mn-ea"/>
                <a:cs typeface="+mn-cs"/>
              </a:rPr>
              <a:t> de la recherche, les</a:t>
            </a:r>
            <a:r>
              <a:rPr lang="fr-CA" sz="1200" b="1" i="0" u="none" strike="noStrike" kern="1200" dirty="0">
                <a:solidFill>
                  <a:schemeClr val="tx1"/>
                </a:solidFill>
                <a:effectLst/>
                <a:latin typeface="+mn-lt"/>
                <a:ea typeface="+mn-ea"/>
                <a:cs typeface="+mn-cs"/>
              </a:rPr>
              <a:t> conclusions attendues</a:t>
            </a:r>
            <a:r>
              <a:rPr lang="fr-CA" sz="1200" b="0" i="0" u="none" strike="noStrike" kern="1200" dirty="0">
                <a:solidFill>
                  <a:schemeClr val="tx1"/>
                </a:solidFill>
                <a:effectLst/>
                <a:latin typeface="+mn-lt"/>
                <a:ea typeface="+mn-ea"/>
                <a:cs typeface="+mn-cs"/>
              </a:rPr>
              <a:t>, bref ce à quoi on s’attend à trouver à la fin de la recherche, si les hypothèses sont confirmées.</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74</a:t>
            </a:fld>
            <a:endParaRPr lang="fr-FR"/>
          </a:p>
        </p:txBody>
      </p:sp>
    </p:spTree>
    <p:extLst>
      <p:ext uri="{BB962C8B-B14F-4D97-AF65-F5344CB8AC3E}">
        <p14:creationId xmlns:p14="http://schemas.microsoft.com/office/powerpoint/2010/main" val="26660996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br>
              <a:rPr lang="fr-CA" sz="1200" b="0" i="0" u="none" strike="noStrike" kern="1200" dirty="0">
                <a:solidFill>
                  <a:schemeClr val="tx1"/>
                </a:solidFill>
                <a:effectLst/>
                <a:latin typeface="+mn-lt"/>
                <a:ea typeface="+mn-ea"/>
                <a:cs typeface="+mn-cs"/>
              </a:rPr>
            </a:br>
            <a:endParaRPr lang="fr-CA" sz="1200" b="0" i="0" u="none" strike="noStrike" kern="1200" dirty="0">
              <a:solidFill>
                <a:schemeClr val="tx1"/>
              </a:solidFill>
              <a:effectLst/>
              <a:latin typeface="+mn-lt"/>
              <a:ea typeface="+mn-ea"/>
              <a:cs typeface="+mn-cs"/>
            </a:endParaRPr>
          </a:p>
          <a:p>
            <a:r>
              <a:rPr lang="fr-CA" sz="1200" b="1" i="0" u="none" strike="noStrike" kern="1200" dirty="0">
                <a:solidFill>
                  <a:schemeClr val="tx1"/>
                </a:solidFill>
                <a:effectLst/>
                <a:latin typeface="+mn-lt"/>
                <a:ea typeface="+mn-ea"/>
                <a:cs typeface="+mn-cs"/>
              </a:rPr>
              <a:t>7/ Calendrier de la recherche</a:t>
            </a:r>
          </a:p>
          <a:p>
            <a:r>
              <a:rPr lang="fr-CA" sz="1200" b="0" i="0" u="none" strike="noStrike" kern="1200" dirty="0">
                <a:solidFill>
                  <a:schemeClr val="tx1"/>
                </a:solidFill>
                <a:effectLst/>
                <a:latin typeface="+mn-lt"/>
                <a:ea typeface="+mn-ea"/>
                <a:cs typeface="+mn-cs"/>
              </a:rPr>
              <a:t>Une autre section peut présenter le </a:t>
            </a:r>
            <a:r>
              <a:rPr lang="fr-CA" sz="1200" b="1" i="0" u="none" strike="noStrike" kern="1200" dirty="0">
                <a:solidFill>
                  <a:schemeClr val="tx1"/>
                </a:solidFill>
                <a:effectLst/>
                <a:latin typeface="+mn-lt"/>
                <a:ea typeface="+mn-ea"/>
                <a:cs typeface="+mn-cs"/>
              </a:rPr>
              <a:t>calendrier prévisionnel de la recherche</a:t>
            </a:r>
            <a:r>
              <a:rPr lang="fr-CA" sz="1200" b="0" i="0" u="none" strike="noStrike" kern="1200" dirty="0">
                <a:solidFill>
                  <a:schemeClr val="tx1"/>
                </a:solidFill>
                <a:effectLst/>
                <a:latin typeface="+mn-lt"/>
                <a:ea typeface="+mn-ea"/>
                <a:cs typeface="+mn-cs"/>
              </a:rPr>
              <a:t> et permettre d’inscrire votre étude dans une durée plus ou moins déterminée, ce qui vous engagera à avancer petit à petit jusqu’au bout.</a:t>
            </a:r>
          </a:p>
          <a:p>
            <a:r>
              <a:rPr lang="fr-CA" sz="1200" b="0" i="0" u="none" strike="noStrike" kern="1200" dirty="0">
                <a:solidFill>
                  <a:schemeClr val="tx1"/>
                </a:solidFill>
                <a:effectLst/>
                <a:latin typeface="+mn-lt"/>
                <a:ea typeface="+mn-ea"/>
                <a:cs typeface="+mn-cs"/>
              </a:rPr>
              <a:t>Pour ce faire, vous devez reprendre les différentes étapes de la réalisation de la recherche et évaluer le temps nécessaire pour chacune d’entre elles.</a:t>
            </a:r>
          </a:p>
          <a:p>
            <a:r>
              <a:rPr lang="fr-CA" sz="1200" b="1" i="0" u="none" strike="noStrike" kern="1200" dirty="0">
                <a:solidFill>
                  <a:schemeClr val="tx1"/>
                </a:solidFill>
                <a:effectLst/>
                <a:latin typeface="+mn-lt"/>
                <a:ea typeface="+mn-ea"/>
                <a:cs typeface="+mn-cs"/>
              </a:rPr>
              <a:t>Vous devez également connaître, même approximativement, la date à laquelle vous devez rendre votre écrit</a:t>
            </a:r>
            <a:r>
              <a:rPr lang="fr-CA" sz="1200" b="0" i="0" u="none" strike="noStrike" kern="1200" dirty="0">
                <a:solidFill>
                  <a:schemeClr val="tx1"/>
                </a:solidFill>
                <a:effectLst/>
                <a:latin typeface="+mn-lt"/>
                <a:ea typeface="+mn-ea"/>
                <a:cs typeface="+mn-cs"/>
              </a:rPr>
              <a:t>. Idéalement, il faudrait réaliser un </a:t>
            </a:r>
            <a:r>
              <a:rPr lang="fr-CA" sz="1200" b="0" i="0" u="none" strike="noStrike" kern="1200" dirty="0">
                <a:solidFill>
                  <a:schemeClr val="tx1"/>
                </a:solidFill>
                <a:effectLst/>
                <a:latin typeface="+mn-lt"/>
                <a:ea typeface="+mn-ea"/>
                <a:cs typeface="+mn-cs"/>
                <a:hlinkClick r:id="rId3"/>
              </a:rPr>
              <a:t>diagramme de Gantt</a:t>
            </a:r>
            <a:r>
              <a:rPr lang="fr-CA" sz="1200" b="0" i="0" u="none" strike="noStrike" kern="1200" dirty="0">
                <a:solidFill>
                  <a:schemeClr val="tx1"/>
                </a:solidFill>
                <a:effectLst/>
                <a:latin typeface="+mn-lt"/>
                <a:ea typeface="+mn-ea"/>
                <a:cs typeface="+mn-cs"/>
              </a:rPr>
              <a:t> pour bien formaliser chaque étape à telle période. Je vous conseille de vous laisser une petite marge de temps sur chaque tâche, ce que j’appelle un « </a:t>
            </a:r>
            <a:r>
              <a:rPr lang="fr-CA" sz="1200" b="1" i="0" u="none" strike="noStrike" kern="1200" dirty="0" err="1">
                <a:solidFill>
                  <a:schemeClr val="tx1"/>
                </a:solidFill>
                <a:effectLst/>
                <a:latin typeface="+mn-lt"/>
                <a:ea typeface="+mn-ea"/>
                <a:cs typeface="+mn-cs"/>
              </a:rPr>
              <a:t>slack</a:t>
            </a:r>
            <a:r>
              <a:rPr lang="fr-CA" sz="1200" b="1" i="0" u="none" strike="noStrike" kern="1200" dirty="0">
                <a:solidFill>
                  <a:schemeClr val="tx1"/>
                </a:solidFill>
                <a:effectLst/>
                <a:latin typeface="+mn-lt"/>
                <a:ea typeface="+mn-ea"/>
                <a:cs typeface="+mn-cs"/>
              </a:rPr>
              <a:t> organisationnel »</a:t>
            </a:r>
            <a:r>
              <a:rPr lang="fr-CA" sz="1200" b="0" i="0" u="none" strike="noStrike" kern="1200" dirty="0">
                <a:solidFill>
                  <a:schemeClr val="tx1"/>
                </a:solidFill>
                <a:effectLst/>
                <a:latin typeface="+mn-lt"/>
                <a:ea typeface="+mn-ea"/>
                <a:cs typeface="+mn-cs"/>
              </a:rPr>
              <a:t> sur lequel vous pourrez déborder légèrement, sans que cela ne déplace vos tâches programmées. Sachez qu’une recherche scientifique doit se programmer sur la démarche d’une gestion de projet.</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75</a:t>
            </a:fld>
            <a:endParaRPr lang="fr-FR"/>
          </a:p>
        </p:txBody>
      </p:sp>
    </p:spTree>
    <p:extLst>
      <p:ext uri="{BB962C8B-B14F-4D97-AF65-F5344CB8AC3E}">
        <p14:creationId xmlns:p14="http://schemas.microsoft.com/office/powerpoint/2010/main" val="40188010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76</a:t>
            </a:fld>
            <a:endParaRPr lang="fr-FR"/>
          </a:p>
        </p:txBody>
      </p:sp>
    </p:spTree>
    <p:extLst>
      <p:ext uri="{BB962C8B-B14F-4D97-AF65-F5344CB8AC3E}">
        <p14:creationId xmlns:p14="http://schemas.microsoft.com/office/powerpoint/2010/main" val="24009473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dd</a:t>
            </a:r>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78</a:t>
            </a:fld>
            <a:endParaRPr lang="fr-FR"/>
          </a:p>
        </p:txBody>
      </p:sp>
    </p:spTree>
    <p:extLst>
      <p:ext uri="{BB962C8B-B14F-4D97-AF65-F5344CB8AC3E}">
        <p14:creationId xmlns:p14="http://schemas.microsoft.com/office/powerpoint/2010/main" val="37892125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u="none" strike="noStrike" kern="1200" dirty="0">
                <a:solidFill>
                  <a:schemeClr val="tx1"/>
                </a:solidFill>
                <a:effectLst/>
                <a:latin typeface="+mn-lt"/>
                <a:ea typeface="+mn-ea"/>
                <a:cs typeface="+mn-cs"/>
              </a:rPr>
              <a:t>Faire une </a:t>
            </a:r>
            <a:r>
              <a:rPr lang="fr-CA" sz="1200" b="1" i="0" u="none" strike="noStrike" kern="1200" dirty="0">
                <a:solidFill>
                  <a:schemeClr val="tx1"/>
                </a:solidFill>
                <a:effectLst/>
                <a:latin typeface="+mn-lt"/>
                <a:ea typeface="+mn-ea"/>
                <a:cs typeface="+mn-cs"/>
                <a:hlinkClick r:id="rId3"/>
              </a:rPr>
              <a:t>page-titre.</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S'il y a lieu, inscrire les titres/sous-titres de chaque section</a:t>
            </a:r>
          </a:p>
          <a:p>
            <a:r>
              <a:rPr lang="fr-CA" sz="1200" b="1" i="0" u="none" strike="noStrike" kern="1200" dirty="0">
                <a:solidFill>
                  <a:schemeClr val="tx1"/>
                </a:solidFill>
                <a:effectLst/>
                <a:latin typeface="+mn-lt"/>
                <a:ea typeface="+mn-ea"/>
                <a:cs typeface="+mn-cs"/>
                <a:hlinkClick r:id="rId4"/>
              </a:rPr>
              <a:t>Titrez </a:t>
            </a:r>
            <a:r>
              <a:rPr lang="fr-CA" sz="1200" b="0" i="0" u="none" strike="noStrike" kern="1200" dirty="0">
                <a:solidFill>
                  <a:schemeClr val="tx1"/>
                </a:solidFill>
                <a:effectLst/>
                <a:latin typeface="+mn-lt"/>
                <a:ea typeface="+mn-ea"/>
                <a:cs typeface="+mn-cs"/>
              </a:rPr>
              <a:t>et (Sous-titrez) certaines sections de votre protocole (Titre de votre problématique/Références + Sommaire). </a:t>
            </a:r>
          </a:p>
          <a:p>
            <a:r>
              <a:rPr lang="fr-CA" sz="1200" b="0" i="0" u="none" strike="noStrike" kern="1200" dirty="0">
                <a:solidFill>
                  <a:schemeClr val="tx1"/>
                </a:solidFill>
                <a:effectLst/>
                <a:latin typeface="+mn-lt"/>
                <a:ea typeface="+mn-ea"/>
                <a:cs typeface="+mn-cs"/>
              </a:rPr>
              <a:t>Observez scrupuleusement toutes les règles du </a:t>
            </a:r>
            <a:r>
              <a:rPr lang="fr-CA" sz="1200" b="1" i="0" u="none" strike="noStrike" kern="1200" dirty="0">
                <a:solidFill>
                  <a:schemeClr val="tx1"/>
                </a:solidFill>
                <a:effectLst/>
                <a:latin typeface="+mn-lt"/>
                <a:ea typeface="+mn-ea"/>
                <a:cs typeface="+mn-cs"/>
                <a:hlinkClick r:id="rId5"/>
              </a:rPr>
              <a:t>style scientifique.</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Organisez vos idées et le contenu de votre protocole en petits paragraphes; évitez les blocs de texte trop long à lire.</a:t>
            </a:r>
          </a:p>
          <a:p>
            <a:r>
              <a:rPr lang="fr-CA" sz="1200" b="0" i="0" u="none" strike="noStrike" kern="1200" dirty="0">
                <a:solidFill>
                  <a:schemeClr val="tx1"/>
                </a:solidFill>
                <a:effectLst/>
                <a:latin typeface="+mn-lt"/>
                <a:ea typeface="+mn-ea"/>
                <a:cs typeface="+mn-cs"/>
              </a:rPr>
              <a:t>Citez textuellement les </a:t>
            </a:r>
            <a:r>
              <a:rPr lang="fr-CA" sz="1200" b="1" i="0" u="none" strike="noStrike" kern="1200" dirty="0">
                <a:solidFill>
                  <a:schemeClr val="tx1"/>
                </a:solidFill>
                <a:effectLst/>
                <a:latin typeface="+mn-lt"/>
                <a:ea typeface="+mn-ea"/>
                <a:cs typeface="+mn-cs"/>
                <a:hlinkClick r:id="rId6"/>
              </a:rPr>
              <a:t>définitions seulement.</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Indiquez les </a:t>
            </a:r>
            <a:r>
              <a:rPr lang="fr-CA" sz="1200" b="1" i="0" u="none" strike="noStrike" kern="1200" dirty="0">
                <a:solidFill>
                  <a:schemeClr val="tx1"/>
                </a:solidFill>
                <a:effectLst/>
                <a:latin typeface="+mn-lt"/>
                <a:ea typeface="+mn-ea"/>
                <a:cs typeface="+mn-cs"/>
                <a:hlinkClick r:id="rId6"/>
              </a:rPr>
              <a:t>pages consultées</a:t>
            </a:r>
            <a:r>
              <a:rPr lang="fr-CA" sz="1200" b="0" i="0" u="none" strike="noStrike" kern="1200" dirty="0">
                <a:solidFill>
                  <a:schemeClr val="tx1"/>
                </a:solidFill>
                <a:effectLst/>
                <a:latin typeface="+mn-lt"/>
                <a:ea typeface="+mn-ea"/>
                <a:cs typeface="+mn-cs"/>
              </a:rPr>
              <a:t> lorsque vous citez une définition mot à mot. </a:t>
            </a:r>
          </a:p>
          <a:p>
            <a:r>
              <a:rPr lang="fr-CA" sz="1200" b="0" i="0" u="none" strike="noStrike" kern="1200" dirty="0">
                <a:solidFill>
                  <a:schemeClr val="tx1"/>
                </a:solidFill>
                <a:effectLst/>
                <a:latin typeface="+mn-lt"/>
                <a:ea typeface="+mn-ea"/>
                <a:cs typeface="+mn-cs"/>
              </a:rPr>
              <a:t>Dans tous les autres cas, optez pour la </a:t>
            </a:r>
            <a:r>
              <a:rPr lang="fr-CA" sz="1200" b="1" i="0" u="none" strike="noStrike" kern="1200" dirty="0">
                <a:solidFill>
                  <a:schemeClr val="tx1"/>
                </a:solidFill>
                <a:effectLst/>
                <a:latin typeface="+mn-lt"/>
                <a:ea typeface="+mn-ea"/>
                <a:cs typeface="+mn-cs"/>
                <a:hlinkClick r:id="rId7"/>
              </a:rPr>
              <a:t>paraphrase</a:t>
            </a:r>
            <a:r>
              <a:rPr lang="fr-CA" sz="1200" b="0" i="0" u="none" strike="noStrike" kern="1200" dirty="0">
                <a:solidFill>
                  <a:schemeClr val="tx1"/>
                </a:solidFill>
                <a:effectLst/>
                <a:latin typeface="+mn-lt"/>
                <a:ea typeface="+mn-ea"/>
                <a:cs typeface="+mn-cs"/>
              </a:rPr>
              <a:t> plutôt que la citation (ou le </a:t>
            </a:r>
            <a:r>
              <a:rPr lang="fr-CA" sz="1200" b="1" i="0" u="none" strike="noStrike" kern="1200" dirty="0">
                <a:solidFill>
                  <a:schemeClr val="tx1"/>
                </a:solidFill>
                <a:effectLst/>
                <a:latin typeface="+mn-lt"/>
                <a:ea typeface="+mn-ea"/>
                <a:cs typeface="+mn-cs"/>
                <a:hlinkClick r:id="rId7"/>
              </a:rPr>
              <a:t>plagiat !).</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Corrigez vos fautes; utilisez un dictionnaire, un Bescherelle ou Antidote. </a:t>
            </a:r>
          </a:p>
          <a:p>
            <a:r>
              <a:rPr lang="fr-CA" sz="1200" b="0" i="0" u="none" strike="noStrike" kern="1200" dirty="0">
                <a:solidFill>
                  <a:schemeClr val="tx1"/>
                </a:solidFill>
                <a:effectLst/>
                <a:latin typeface="+mn-lt"/>
                <a:ea typeface="+mn-ea"/>
                <a:cs typeface="+mn-cs"/>
              </a:rPr>
              <a:t>Pas de caractères gras ni de soulignage pour attirer l'attention du lecteur. </a:t>
            </a:r>
          </a:p>
          <a:p>
            <a:r>
              <a:rPr lang="fr-CA" sz="1200" b="0" i="0" u="none" strike="noStrike" kern="1200" dirty="0">
                <a:solidFill>
                  <a:schemeClr val="tx1"/>
                </a:solidFill>
                <a:effectLst/>
                <a:latin typeface="+mn-lt"/>
                <a:ea typeface="+mn-ea"/>
                <a:cs typeface="+mn-cs"/>
              </a:rPr>
              <a:t>Les caractères </a:t>
            </a:r>
            <a:r>
              <a:rPr lang="fr-CA" sz="1200" b="0" i="1" u="none" strike="noStrike" kern="1200" dirty="0">
                <a:solidFill>
                  <a:schemeClr val="tx1"/>
                </a:solidFill>
                <a:effectLst/>
                <a:latin typeface="+mn-lt"/>
                <a:ea typeface="+mn-ea"/>
                <a:cs typeface="+mn-cs"/>
              </a:rPr>
              <a:t>italiques </a:t>
            </a:r>
            <a:r>
              <a:rPr lang="fr-CA" sz="1200" b="0" i="0" u="none" strike="noStrike" kern="1200" dirty="0">
                <a:solidFill>
                  <a:schemeClr val="tx1"/>
                </a:solidFill>
                <a:effectLst/>
                <a:latin typeface="+mn-lt"/>
                <a:ea typeface="+mn-ea"/>
                <a:cs typeface="+mn-cs"/>
              </a:rPr>
              <a:t>pour </a:t>
            </a:r>
            <a:r>
              <a:rPr lang="fr-CA" sz="1200" b="1" i="1" u="none" strike="noStrike" kern="1200" dirty="0">
                <a:solidFill>
                  <a:schemeClr val="tx1"/>
                </a:solidFill>
                <a:effectLst/>
                <a:latin typeface="+mn-lt"/>
                <a:ea typeface="+mn-ea"/>
                <a:cs typeface="+mn-cs"/>
                <a:hlinkClick r:id="rId8"/>
              </a:rPr>
              <a:t>et al.,</a:t>
            </a:r>
            <a:r>
              <a:rPr lang="fr-CA" sz="1200" b="0" i="0" u="none" strike="noStrike" kern="1200" dirty="0">
                <a:solidFill>
                  <a:schemeClr val="tx1"/>
                </a:solidFill>
                <a:effectLst/>
                <a:latin typeface="+mn-lt"/>
                <a:ea typeface="+mn-ea"/>
                <a:cs typeface="+mn-cs"/>
              </a:rPr>
              <a:t> les autres mots en latin/anglais et certains mots des notices en </a:t>
            </a:r>
            <a:r>
              <a:rPr lang="fr-CA" sz="1200" b="1" i="0" u="none" strike="noStrike" kern="1200" dirty="0">
                <a:solidFill>
                  <a:schemeClr val="tx1"/>
                </a:solidFill>
                <a:effectLst/>
                <a:latin typeface="+mn-lt"/>
                <a:ea typeface="+mn-ea"/>
                <a:cs typeface="+mn-cs"/>
                <a:hlinkClick r:id="rId9"/>
              </a:rPr>
              <a:t>références.</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Dans le texte, placez vos références entre </a:t>
            </a:r>
            <a:r>
              <a:rPr lang="fr-CA" sz="1200" b="1" i="0" u="none" strike="noStrike" kern="1200" dirty="0">
                <a:solidFill>
                  <a:schemeClr val="tx1"/>
                </a:solidFill>
                <a:effectLst/>
                <a:latin typeface="+mn-lt"/>
                <a:ea typeface="+mn-ea"/>
                <a:cs typeface="+mn-cs"/>
                <a:hlinkClick r:id="rId10"/>
              </a:rPr>
              <a:t>parenthèses.</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Écrivez en lettre les nombres inférieurs à 10. </a:t>
            </a:r>
          </a:p>
          <a:p>
            <a:r>
              <a:rPr lang="fr-CA" sz="1200" b="0" i="0" u="none" strike="noStrike" kern="1200" dirty="0">
                <a:solidFill>
                  <a:schemeClr val="tx1"/>
                </a:solidFill>
                <a:effectLst/>
                <a:latin typeface="+mn-lt"/>
                <a:ea typeface="+mn-ea"/>
                <a:cs typeface="+mn-cs"/>
              </a:rPr>
              <a:t>Voir autres</a:t>
            </a:r>
            <a:r>
              <a:rPr lang="fr-CA" sz="1200" b="1" i="0" u="none" strike="noStrike" kern="1200" dirty="0">
                <a:solidFill>
                  <a:schemeClr val="tx1"/>
                </a:solidFill>
                <a:effectLst/>
                <a:latin typeface="+mn-lt"/>
                <a:ea typeface="+mn-ea"/>
                <a:cs typeface="+mn-cs"/>
                <a:hlinkClick r:id="rId11"/>
              </a:rPr>
              <a:t> règles.</a:t>
            </a:r>
            <a:endParaRPr lang="fr-CA" sz="1200" b="0" i="0" u="none" strike="noStrike" kern="1200" dirty="0">
              <a:solidFill>
                <a:schemeClr val="tx1"/>
              </a:solidFill>
              <a:effectLst/>
              <a:latin typeface="+mn-lt"/>
              <a:ea typeface="+mn-ea"/>
              <a:cs typeface="+mn-cs"/>
            </a:endParaRPr>
          </a:p>
          <a:p>
            <a:endParaRPr lang="fr-FR" dirty="0"/>
          </a:p>
          <a:p>
            <a:r>
              <a:rPr lang="fr-CA" sz="1200" b="0" i="0" u="none" strike="noStrike" kern="1200" dirty="0">
                <a:solidFill>
                  <a:schemeClr val="tx1"/>
                </a:solidFill>
                <a:effectLst/>
                <a:latin typeface="+mn-lt"/>
                <a:ea typeface="+mn-ea"/>
                <a:cs typeface="+mn-cs"/>
              </a:rPr>
              <a:t>Rédigez votre protocole à interligne 1.15, sauf le sommaire à 1.</a:t>
            </a:r>
          </a:p>
          <a:p>
            <a:r>
              <a:rPr lang="fr-CA" sz="1200" b="1" i="0" u="none" strike="noStrike" kern="1200" dirty="0">
                <a:solidFill>
                  <a:schemeClr val="tx1"/>
                </a:solidFill>
                <a:effectLst/>
                <a:latin typeface="+mn-lt"/>
                <a:ea typeface="+mn-ea"/>
                <a:cs typeface="+mn-cs"/>
              </a:rPr>
              <a:t>Justifiez</a:t>
            </a:r>
            <a:r>
              <a:rPr lang="fr-CA" sz="1200" b="0" i="0" u="none" strike="noStrike" kern="1200" dirty="0">
                <a:solidFill>
                  <a:schemeClr val="tx1"/>
                </a:solidFill>
                <a:effectLst/>
                <a:latin typeface="+mn-lt"/>
                <a:ea typeface="+mn-ea"/>
                <a:cs typeface="+mn-cs"/>
              </a:rPr>
              <a:t> votre texte (Alignez à droite et à gauche).</a:t>
            </a:r>
          </a:p>
          <a:p>
            <a:r>
              <a:rPr lang="fr-CA" sz="1200" b="1" i="0" u="none" strike="noStrike" kern="1200" dirty="0">
                <a:solidFill>
                  <a:schemeClr val="tx1"/>
                </a:solidFill>
                <a:effectLst/>
                <a:latin typeface="+mn-lt"/>
                <a:ea typeface="+mn-ea"/>
                <a:cs typeface="+mn-cs"/>
              </a:rPr>
              <a:t>Paginez</a:t>
            </a:r>
            <a:r>
              <a:rPr lang="fr-CA" sz="1200" b="0" i="0" u="none" strike="noStrike" kern="1200" dirty="0">
                <a:solidFill>
                  <a:schemeClr val="tx1"/>
                </a:solidFill>
                <a:effectLst/>
                <a:latin typeface="+mn-lt"/>
                <a:ea typeface="+mn-ea"/>
                <a:cs typeface="+mn-cs"/>
              </a:rPr>
              <a:t> à droite, en bas de préférence. </a:t>
            </a:r>
          </a:p>
          <a:p>
            <a:r>
              <a:rPr lang="fr-CA" sz="1200" b="0" i="0" u="none" strike="noStrike" kern="1200" dirty="0">
                <a:solidFill>
                  <a:schemeClr val="tx1"/>
                </a:solidFill>
                <a:effectLst/>
                <a:latin typeface="+mn-lt"/>
                <a:ea typeface="+mn-ea"/>
                <a:cs typeface="+mn-cs"/>
              </a:rPr>
              <a:t>Utilisez les polices Arial, Time, </a:t>
            </a:r>
            <a:r>
              <a:rPr lang="fr-CA" sz="1200" b="0" i="0" u="none" strike="noStrike" kern="1200" dirty="0" err="1">
                <a:solidFill>
                  <a:schemeClr val="tx1"/>
                </a:solidFill>
                <a:effectLst/>
                <a:latin typeface="+mn-lt"/>
                <a:ea typeface="+mn-ea"/>
                <a:cs typeface="+mn-cs"/>
              </a:rPr>
              <a:t>Verdana</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Helvetica</a:t>
            </a:r>
            <a:r>
              <a:rPr lang="fr-CA" sz="1200" b="0" i="0" u="none" strike="noStrike" kern="1200" dirty="0">
                <a:solidFill>
                  <a:schemeClr val="tx1"/>
                </a:solidFill>
                <a:effectLst/>
                <a:latin typeface="+mn-lt"/>
                <a:ea typeface="+mn-ea"/>
                <a:cs typeface="+mn-cs"/>
              </a:rPr>
              <a:t>, 12 pts, à votre choix. </a:t>
            </a:r>
          </a:p>
          <a:p>
            <a:r>
              <a:rPr lang="fr-CA" sz="1200" b="0" i="0" u="none" strike="noStrike" kern="1200" dirty="0">
                <a:solidFill>
                  <a:schemeClr val="tx1"/>
                </a:solidFill>
                <a:effectLst/>
                <a:latin typeface="+mn-lt"/>
                <a:ea typeface="+mn-ea"/>
                <a:cs typeface="+mn-cs"/>
              </a:rPr>
              <a:t>Placez les marges gauche-droite et haut-bas à 2.0 ou 2.5 cm. </a:t>
            </a:r>
          </a:p>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80</a:t>
            </a:fld>
            <a:endParaRPr lang="fr-FR"/>
          </a:p>
        </p:txBody>
      </p:sp>
    </p:spTree>
    <p:extLst>
      <p:ext uri="{BB962C8B-B14F-4D97-AF65-F5344CB8AC3E}">
        <p14:creationId xmlns:p14="http://schemas.microsoft.com/office/powerpoint/2010/main" val="279543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15</a:t>
            </a:fld>
            <a:endParaRPr lang="fr-FR"/>
          </a:p>
        </p:txBody>
      </p:sp>
    </p:spTree>
    <p:extLst>
      <p:ext uri="{BB962C8B-B14F-4D97-AF65-F5344CB8AC3E}">
        <p14:creationId xmlns:p14="http://schemas.microsoft.com/office/powerpoint/2010/main" val="41929157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81</a:t>
            </a:fld>
            <a:endParaRPr lang="fr-FR"/>
          </a:p>
        </p:txBody>
      </p:sp>
    </p:spTree>
    <p:extLst>
      <p:ext uri="{BB962C8B-B14F-4D97-AF65-F5344CB8AC3E}">
        <p14:creationId xmlns:p14="http://schemas.microsoft.com/office/powerpoint/2010/main" val="1945635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16</a:t>
            </a:fld>
            <a:endParaRPr lang="fr-FR"/>
          </a:p>
        </p:txBody>
      </p:sp>
    </p:spTree>
    <p:extLst>
      <p:ext uri="{BB962C8B-B14F-4D97-AF65-F5344CB8AC3E}">
        <p14:creationId xmlns:p14="http://schemas.microsoft.com/office/powerpoint/2010/main" val="5332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r>
              <a:rPr lang="fr-CA" sz="1200" b="1" i="0" u="none" strike="noStrike" kern="1200" dirty="0">
                <a:solidFill>
                  <a:schemeClr val="tx1"/>
                </a:solidFill>
                <a:effectLst/>
                <a:latin typeface="+mn-lt"/>
                <a:ea typeface="+mn-ea"/>
                <a:cs typeface="+mn-cs"/>
              </a:rPr>
              <a:t>Comment obtenir du financement pour une entreprise en démarrage</a:t>
            </a:r>
          </a:p>
          <a:p>
            <a:endParaRPr lang="fr-CA" sz="1200" b="1"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https://</a:t>
            </a:r>
            <a:r>
              <a:rPr lang="fr-CA" sz="1200" b="0" i="0" u="none" strike="noStrike" kern="1200" dirty="0" err="1">
                <a:solidFill>
                  <a:schemeClr val="tx1"/>
                </a:solidFill>
                <a:effectLst/>
                <a:latin typeface="+mn-lt"/>
                <a:ea typeface="+mn-ea"/>
                <a:cs typeface="+mn-cs"/>
              </a:rPr>
              <a:t>youtu.be</a:t>
            </a:r>
            <a:r>
              <a:rPr lang="fr-CA" sz="1200" b="0" i="0" u="none" strike="noStrike" kern="1200" dirty="0">
                <a:solidFill>
                  <a:schemeClr val="tx1"/>
                </a:solidFill>
                <a:effectLst/>
                <a:latin typeface="+mn-lt"/>
                <a:ea typeface="+mn-ea"/>
                <a:cs typeface="+mn-cs"/>
              </a:rPr>
              <a:t>/QdM_cvVcQ94</a:t>
            </a:r>
            <a:br>
              <a:rPr lang="fr-CA" sz="1200" b="0" i="0" u="none" strike="noStrike" kern="1200" dirty="0">
                <a:solidFill>
                  <a:schemeClr val="tx1"/>
                </a:solidFill>
                <a:effectLst/>
                <a:latin typeface="+mn-lt"/>
                <a:ea typeface="+mn-ea"/>
                <a:cs typeface="+mn-cs"/>
              </a:rPr>
            </a:br>
            <a:endParaRPr lang="fr-CA" sz="1200" b="0" i="0" u="none" strike="noStrike" kern="1200" dirty="0">
              <a:solidFill>
                <a:schemeClr val="tx1"/>
              </a:solidFill>
              <a:effectLst/>
              <a:latin typeface="+mn-lt"/>
              <a:ea typeface="+mn-ea"/>
              <a:cs typeface="+mn-cs"/>
            </a:endParaRPr>
          </a:p>
          <a:p>
            <a:r>
              <a:rPr lang="fr-CA" sz="1200" b="1" i="0" u="none" strike="noStrike" kern="1200" dirty="0">
                <a:solidFill>
                  <a:schemeClr val="tx1"/>
                </a:solidFill>
                <a:effectLst/>
                <a:latin typeface="+mn-lt"/>
                <a:ea typeface="+mn-ea"/>
                <a:cs typeface="+mn-cs"/>
              </a:rPr>
              <a:t>Comment les entreprises financent-elles leurs projets ?</a:t>
            </a:r>
            <a:br>
              <a:rPr lang="fr-CA" sz="1200" b="0" i="0" u="none" strike="noStrike" kern="1200" dirty="0">
                <a:solidFill>
                  <a:schemeClr val="tx1"/>
                </a:solidFill>
                <a:effectLst/>
                <a:latin typeface="+mn-lt"/>
                <a:ea typeface="+mn-ea"/>
                <a:cs typeface="+mn-cs"/>
              </a:rPr>
            </a:b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https://</a:t>
            </a:r>
            <a:r>
              <a:rPr lang="fr-CA" sz="1200" b="0" i="0" u="none" strike="noStrike" kern="1200" dirty="0" err="1">
                <a:solidFill>
                  <a:schemeClr val="tx1"/>
                </a:solidFill>
                <a:effectLst/>
                <a:latin typeface="+mn-lt"/>
                <a:ea typeface="+mn-ea"/>
                <a:cs typeface="+mn-cs"/>
              </a:rPr>
              <a:t>youtu.be</a:t>
            </a:r>
            <a:r>
              <a:rPr lang="fr-CA" sz="1200" b="0" i="0" u="none" strike="noStrike" kern="1200" dirty="0">
                <a:solidFill>
                  <a:schemeClr val="tx1"/>
                </a:solidFill>
                <a:effectLst/>
                <a:latin typeface="+mn-lt"/>
                <a:ea typeface="+mn-ea"/>
                <a:cs typeface="+mn-cs"/>
              </a:rPr>
              <a:t>/g8UVk7EvgqM </a:t>
            </a:r>
            <a:br>
              <a:rPr lang="fr-CA" dirty="0"/>
            </a:br>
            <a:endParaRPr lang="fr-FR" dirty="0"/>
          </a:p>
        </p:txBody>
      </p:sp>
      <p:sp>
        <p:nvSpPr>
          <p:cNvPr id="4" name="Espace réservé du numéro de diapositive 3"/>
          <p:cNvSpPr>
            <a:spLocks noGrp="1"/>
          </p:cNvSpPr>
          <p:nvPr>
            <p:ph type="sldNum" sz="quarter" idx="5"/>
          </p:nvPr>
        </p:nvSpPr>
        <p:spPr/>
        <p:txBody>
          <a:bodyPr/>
          <a:lstStyle/>
          <a:p>
            <a:fld id="{46B19737-90C9-F341-A079-131C60E55E7B}" type="slidenum">
              <a:rPr lang="fr-FR" smtClean="0"/>
              <a:t>17</a:t>
            </a:fld>
            <a:endParaRPr lang="fr-FR"/>
          </a:p>
        </p:txBody>
      </p:sp>
    </p:spTree>
    <p:extLst>
      <p:ext uri="{BB962C8B-B14F-4D97-AF65-F5344CB8AC3E}">
        <p14:creationId xmlns:p14="http://schemas.microsoft.com/office/powerpoint/2010/main" val="71829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CA"/>
              <a:t>Modifier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Modifier le style des sous-titres du masque</a:t>
            </a:r>
            <a:endParaRPr lang="en-US" dirty="0"/>
          </a:p>
        </p:txBody>
      </p:sp>
      <p:sp>
        <p:nvSpPr>
          <p:cNvPr id="4" name="Date Placeholder 3"/>
          <p:cNvSpPr>
            <a:spLocks noGrp="1"/>
          </p:cNvSpPr>
          <p:nvPr>
            <p:ph type="dt" sz="half" idx="10"/>
          </p:nvPr>
        </p:nvSpPr>
        <p:spPr/>
        <p:txBody>
          <a:bodyPr/>
          <a:lstStyle/>
          <a:p>
            <a:fld id="{8164B7B6-EAE1-AE42-A7C7-DD769144DBDA}" type="datetimeFigureOut">
              <a:rPr lang="fr-FR" smtClean="0"/>
              <a:t>03/03/2021</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4230179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CA"/>
              <a:t>Modifier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8164B7B6-EAE1-AE42-A7C7-DD769144DBDA}" type="datetimeFigureOut">
              <a:rPr lang="fr-FR" smtClean="0"/>
              <a:t>03/03/2021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2300816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CA"/>
              <a:t>Modifier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CA"/>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8164B7B6-EAE1-AE42-A7C7-DD769144DBDA}" type="datetimeFigureOut">
              <a:rPr lang="fr-FR" smtClean="0"/>
              <a:t>03/03/2021</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EA0372B-9F8E-FD4E-8988-CDAD2131A9F0}"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65864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CA"/>
              <a:t>Modifier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CA"/>
              <a:t>Cliquez pour modifier les styles du texte du masque</a:t>
            </a:r>
          </a:p>
        </p:txBody>
      </p:sp>
      <p:sp>
        <p:nvSpPr>
          <p:cNvPr id="5" name="Date Placeholder 4"/>
          <p:cNvSpPr>
            <a:spLocks noGrp="1"/>
          </p:cNvSpPr>
          <p:nvPr>
            <p:ph type="dt" sz="half" idx="10"/>
          </p:nvPr>
        </p:nvSpPr>
        <p:spPr/>
        <p:txBody>
          <a:bodyPr/>
          <a:lstStyle/>
          <a:p>
            <a:fld id="{8164B7B6-EAE1-AE42-A7C7-DD769144DBDA}" type="datetimeFigureOut">
              <a:rPr lang="fr-FR" smtClean="0"/>
              <a:t>03/03/2021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3965037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CA"/>
              <a:t>Modifier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CA"/>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CA"/>
              <a:t>Cliquez pour modifier les styles du texte du masque</a:t>
            </a:r>
          </a:p>
        </p:txBody>
      </p:sp>
      <p:sp>
        <p:nvSpPr>
          <p:cNvPr id="5" name="Date Placeholder 4"/>
          <p:cNvSpPr>
            <a:spLocks noGrp="1"/>
          </p:cNvSpPr>
          <p:nvPr>
            <p:ph type="dt" sz="half" idx="10"/>
          </p:nvPr>
        </p:nvSpPr>
        <p:spPr/>
        <p:txBody>
          <a:bodyPr/>
          <a:lstStyle/>
          <a:p>
            <a:fld id="{8164B7B6-EAE1-AE42-A7C7-DD769144DBDA}" type="datetimeFigureOut">
              <a:rPr lang="fr-FR" smtClean="0"/>
              <a:t>03/03/2021</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A0372B-9F8E-FD4E-8988-CDAD2131A9F0}"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70408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CA"/>
              <a:t>Modifier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CA"/>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CA"/>
              <a:t>Cliquez pour modifier les styles du texte du masque</a:t>
            </a:r>
          </a:p>
        </p:txBody>
      </p:sp>
      <p:sp>
        <p:nvSpPr>
          <p:cNvPr id="5" name="Date Placeholder 4"/>
          <p:cNvSpPr>
            <a:spLocks noGrp="1"/>
          </p:cNvSpPr>
          <p:nvPr>
            <p:ph type="dt" sz="half" idx="10"/>
          </p:nvPr>
        </p:nvSpPr>
        <p:spPr/>
        <p:txBody>
          <a:bodyPr/>
          <a:lstStyle/>
          <a:p>
            <a:fld id="{8164B7B6-EAE1-AE42-A7C7-DD769144DBDA}" type="datetimeFigureOut">
              <a:rPr lang="fr-FR" smtClean="0"/>
              <a:t>03/03/2021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77053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8164B7B6-EAE1-AE42-A7C7-DD769144DBDA}" type="datetimeFigureOut">
              <a:rPr lang="fr-FR" smtClean="0"/>
              <a:t>03/03/2021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1389689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CA"/>
              <a:t>Modifier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8164B7B6-EAE1-AE42-A7C7-DD769144DBDA}" type="datetimeFigureOut">
              <a:rPr lang="fr-FR" smtClean="0"/>
              <a:t>03/03/2021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1331115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CA"/>
              <a:t>Modifier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8164B7B6-EAE1-AE42-A7C7-DD769144DBDA}" type="datetimeFigureOut">
              <a:rPr lang="fr-FR" smtClean="0"/>
              <a:t>03/03/2021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416907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CA"/>
              <a:t>Modifier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8164B7B6-EAE1-AE42-A7C7-DD769144DBDA}" type="datetimeFigureOut">
              <a:rPr lang="fr-FR" smtClean="0"/>
              <a:t>03/03/2021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3942830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Date Placeholder 4"/>
          <p:cNvSpPr>
            <a:spLocks noGrp="1"/>
          </p:cNvSpPr>
          <p:nvPr>
            <p:ph type="dt" sz="half" idx="10"/>
          </p:nvPr>
        </p:nvSpPr>
        <p:spPr/>
        <p:txBody>
          <a:bodyPr/>
          <a:lstStyle/>
          <a:p>
            <a:fld id="{8164B7B6-EAE1-AE42-A7C7-DD769144DBDA}" type="datetimeFigureOut">
              <a:rPr lang="fr-FR" smtClean="0"/>
              <a:t>03/03/2021</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211834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CA"/>
              <a:t>Modifier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7" name="Date Placeholder 6"/>
          <p:cNvSpPr>
            <a:spLocks noGrp="1"/>
          </p:cNvSpPr>
          <p:nvPr>
            <p:ph type="dt" sz="half" idx="10"/>
          </p:nvPr>
        </p:nvSpPr>
        <p:spPr/>
        <p:txBody>
          <a:bodyPr/>
          <a:lstStyle/>
          <a:p>
            <a:fld id="{8164B7B6-EAE1-AE42-A7C7-DD769144DBDA}" type="datetimeFigureOut">
              <a:rPr lang="fr-FR" smtClean="0"/>
              <a:t>03/03/2021</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182472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Date Placeholder 2"/>
          <p:cNvSpPr>
            <a:spLocks noGrp="1"/>
          </p:cNvSpPr>
          <p:nvPr>
            <p:ph type="dt" sz="half" idx="10"/>
          </p:nvPr>
        </p:nvSpPr>
        <p:spPr/>
        <p:txBody>
          <a:bodyPr/>
          <a:lstStyle/>
          <a:p>
            <a:fld id="{8164B7B6-EAE1-AE42-A7C7-DD769144DBDA}" type="datetimeFigureOut">
              <a:rPr lang="fr-FR" smtClean="0"/>
              <a:t>03/03/2021</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2185647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4B7B6-EAE1-AE42-A7C7-DD769144DBDA}" type="datetimeFigureOut">
              <a:rPr lang="fr-FR" smtClean="0"/>
              <a:t>03/03/2021</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175443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CA"/>
              <a:t>Modifier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8164B7B6-EAE1-AE42-A7C7-DD769144DBDA}" type="datetimeFigureOut">
              <a:rPr lang="fr-FR" smtClean="0"/>
              <a:t>03/03/2021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198278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CA"/>
              <a:t>Modifier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CA"/>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8164B7B6-EAE1-AE42-A7C7-DD769144DBDA}" type="datetimeFigureOut">
              <a:rPr lang="fr-FR" smtClean="0"/>
              <a:t>03/03/2021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EA0372B-9F8E-FD4E-8988-CDAD2131A9F0}" type="slidenum">
              <a:rPr lang="fr-FR" smtClean="0"/>
              <a:t>‹N°›</a:t>
            </a:fld>
            <a:endParaRPr lang="fr-FR"/>
          </a:p>
        </p:txBody>
      </p:sp>
    </p:spTree>
    <p:extLst>
      <p:ext uri="{BB962C8B-B14F-4D97-AF65-F5344CB8AC3E}">
        <p14:creationId xmlns:p14="http://schemas.microsoft.com/office/powerpoint/2010/main" val="135334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CA"/>
              <a:t>Modifier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164B7B6-EAE1-AE42-A7C7-DD769144DBDA}" type="datetimeFigureOut">
              <a:rPr lang="fr-FR" smtClean="0"/>
              <a:t>03/03/2021</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EA0372B-9F8E-FD4E-8988-CDAD2131A9F0}" type="slidenum">
              <a:rPr lang="fr-FR" smtClean="0"/>
              <a:t>‹N°›</a:t>
            </a:fld>
            <a:endParaRPr lang="fr-FR"/>
          </a:p>
        </p:txBody>
      </p:sp>
    </p:spTree>
    <p:extLst>
      <p:ext uri="{BB962C8B-B14F-4D97-AF65-F5344CB8AC3E}">
        <p14:creationId xmlns:p14="http://schemas.microsoft.com/office/powerpoint/2010/main" val="1879910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0eyZwGpPvJk"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hyperlink" Target="http://www.ifs.se/ifs-programme/" TargetMode="External"/><Relationship Id="rId3" Type="http://schemas.openxmlformats.org/officeDocument/2006/relationships/hyperlink" Target="http://www.fonrid.bf/index.php?option=com_content&amp;view=category&amp;id=13&amp;Itemid=224" TargetMode="External"/><Relationship Id="rId7" Type="http://schemas.openxmlformats.org/officeDocument/2006/relationships/hyperlink" Target="http://www.coraf.org/opportunites/?lang=fr" TargetMode="External"/><Relationship Id="rId12" Type="http://schemas.openxmlformats.org/officeDocument/2006/relationships/hyperlink" Target="https://fr.unesco.org/fellowships/keizo-obuchi/"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idea-phd.net/index.php/en/funding-opportunities" TargetMode="External"/><Relationship Id="rId11" Type="http://schemas.openxmlformats.org/officeDocument/2006/relationships/hyperlink" Target="http://www.unesco.org/new/fr/fellowships/programmes/by-region/" TargetMode="External"/><Relationship Id="rId5" Type="http://schemas.openxmlformats.org/officeDocument/2006/relationships/hyperlink" Target="https://imaf.cnrs.fr/spip.php?rubrique41" TargetMode="External"/><Relationship Id="rId10" Type="http://schemas.openxmlformats.org/officeDocument/2006/relationships/hyperlink" Target="https://www.univcan.ca/fr/programmes-et-bourses-detudes/boursiers-de-la-reine-elizabeth/#a_1" TargetMode="External"/><Relationship Id="rId4" Type="http://schemas.openxmlformats.org/officeDocument/2006/relationships/hyperlink" Target="https://www.auf.org/afrique-ouest/nouvelles/appels-a-candidatures/" TargetMode="External"/><Relationship Id="rId9" Type="http://schemas.openxmlformats.org/officeDocument/2006/relationships/hyperlink" Target="https://www.sida.se/en/for-partners/research-cooporation/research-calls-and-grants"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fr.welcomeurope.com/appel-projet-europe.html" TargetMode="External"/><Relationship Id="rId3" Type="http://schemas.openxmlformats.org/officeDocument/2006/relationships/hyperlink" Target="https://www.banquemondiale.org/fr/region/afr/brief/world-bank-group-africa-fellowship-program" TargetMode="External"/><Relationship Id="rId7" Type="http://schemas.openxmlformats.org/officeDocument/2006/relationships/hyperlink" Target="https://www.campusfrance.org/fr/programmes-afrique-sub-saharienne"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lesopportunites.com/type/doctorat-et-recherche/" TargetMode="External"/><Relationship Id="rId5" Type="http://schemas.openxmlformats.org/officeDocument/2006/relationships/hyperlink" Target="https://agnes-h.org/appel-a-candidature-de-2020-bourses-de-mobilite-intra-africaines-pour-jeunes-chercheurs-financee-par-bmbf-et-avh/?lang=fr" TargetMode="External"/><Relationship Id="rId4" Type="http://schemas.openxmlformats.org/officeDocument/2006/relationships/hyperlink" Target="https://agnes-h.org/programmes/?lang=f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serm.fr/professionnels-recherche/appels-projets-et-financements/financements-pour-collaboration-internationale-et-europeenne/programmes-financement-tous-pays" TargetMode="External"/><Relationship Id="rId7" Type="http://schemas.openxmlformats.org/officeDocument/2006/relationships/hyperlink" Target="https://www.researchnet-recherchenet.ca/rnr16/search.do?fodAgency=CIHR&amp;fodLanguage=F&amp;view=currentOpp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ukri.org/opportunity/" TargetMode="External"/><Relationship Id="rId5" Type="http://schemas.openxmlformats.org/officeDocument/2006/relationships/hyperlink" Target="https://wellcome.org/grant-funding" TargetMode="External"/><Relationship Id="rId4" Type="http://schemas.openxmlformats.org/officeDocument/2006/relationships/hyperlink" Target="https://sgp.undp.or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www.fonrid.bf/index.php?option=com_content&amp;view=article&amp;id=43:avis-d-appel-a-proposition-de-notes-conceptuelles-de-projets-2021&amp;catid=13&amp;Itemid=224" TargetMode="External"/><Relationship Id="rId4" Type="http://schemas.openxmlformats.org/officeDocument/2006/relationships/image" Target="../media/image10.emf"/></Relationships>
</file>

<file path=ppt/slides/_rels/slide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www.forwomeninscience.com/challenge/show/1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www.ukri.org/opportunity/improving-health-in-low-and-middle-income-countries/" TargetMode="Externa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www.researchnet-recherchenet.ca/rnr16/vwOpprtntyDtls.do?prog=3235&amp;view=currentOpps&amp;org=CIHR&amp;type=EXACT&amp;resultCount=25&amp;sort=program&amp;all=1&amp;masterList=tru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researchnet-recherchenet.ca/rnr16/vwOpprtntyDtls.do?prog=3235&amp;view=currentOpps&amp;type=EXACT&amp;resultCount=25&amp;sort=program&amp;next=1&amp;all=1&amp;masterList=true#evaluation"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nce-rce.gc.ca/Competitions-Competitions/Current-EnVigueur/NCEKM-RCEMC-2019/LOIGuide-GuideLI_fra.asp"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banting.fellowships-bourses.gc.ca/fr/rev-eval_guide.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theglobalfund.csod.com/client/theglobalfund/default.aspx?ReturnUrl=https%3a%2f%2ftheglobalfund.csod.com%2fLMS%2fcatalog%2fWelcome.aspx%3ftab_page_id%3d-67"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pagesped.cahuntsic.ca/sc_sociales/psy/methosite/consignes/style.htm" TargetMode="External"/><Relationship Id="rId2" Type="http://schemas.openxmlformats.org/officeDocument/2006/relationships/hyperlink" Target="https://ohenrich.files.wordpress.com/2019/04/cpd-rft_grant_writing.pdf"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1675573" y="2262267"/>
            <a:ext cx="9654640" cy="766763"/>
          </a:xfrm>
        </p:spPr>
        <p:txBody>
          <a:bodyPr>
            <a:normAutofit fontScale="90000"/>
          </a:bodyPr>
          <a:lstStyle/>
          <a:p>
            <a:r>
              <a:rPr lang="fr-FR" b="1" dirty="0"/>
              <a:t>La recherche de financement</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647708" y="6383867"/>
            <a:ext cx="4322987"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600" b="1" dirty="0"/>
              <a:t>Année 2 - Semestre 4 - IMDS, Burkina Faso </a:t>
            </a:r>
          </a:p>
        </p:txBody>
      </p:sp>
      <p:sp>
        <p:nvSpPr>
          <p:cNvPr id="5" name="Rectangle 4">
            <a:extLst>
              <a:ext uri="{FF2B5EF4-FFF2-40B4-BE49-F238E27FC236}">
                <a16:creationId xmlns:a16="http://schemas.microsoft.com/office/drawing/2014/main" id="{01DD9899-19C7-AB43-B1FC-01B12B975731}"/>
              </a:ext>
            </a:extLst>
          </p:cNvPr>
          <p:cNvSpPr/>
          <p:nvPr/>
        </p:nvSpPr>
        <p:spPr>
          <a:xfrm>
            <a:off x="1413327" y="6399256"/>
            <a:ext cx="5569364" cy="338554"/>
          </a:xfrm>
          <a:prstGeom prst="rect">
            <a:avLst/>
          </a:prstGeom>
        </p:spPr>
        <p:txBody>
          <a:bodyPr wrap="square">
            <a:spAutoFit/>
          </a:bodyPr>
          <a:lstStyle/>
          <a:p>
            <a:r>
              <a:rPr lang="fr-FR" sz="1600" b="1" dirty="0"/>
              <a:t>Dr. </a:t>
            </a:r>
            <a:r>
              <a:rPr lang="fr-FR" sz="1600" b="1" dirty="0" err="1"/>
              <a:t>Samiratou</a:t>
            </a:r>
            <a:r>
              <a:rPr lang="fr-FR" sz="1600" b="1" dirty="0"/>
              <a:t> </a:t>
            </a:r>
            <a:r>
              <a:rPr lang="fr-FR" sz="1600" b="1" dirty="0" err="1"/>
              <a:t>Bamogo</a:t>
            </a:r>
            <a:r>
              <a:rPr lang="fr-FR" sz="1600" b="1" dirty="0"/>
              <a:t>/Ouedraogo, </a:t>
            </a:r>
            <a:r>
              <a:rPr lang="fr-FR" sz="1600" b="1" dirty="0" err="1"/>
              <a:t>DPharm</a:t>
            </a:r>
            <a:r>
              <a:rPr lang="fr-FR" sz="1600" b="1" dirty="0"/>
              <a:t>, MSP, PhD</a:t>
            </a:r>
          </a:p>
        </p:txBody>
      </p:sp>
    </p:spTree>
    <p:extLst>
      <p:ext uri="{BB962C8B-B14F-4D97-AF65-F5344CB8AC3E}">
        <p14:creationId xmlns:p14="http://schemas.microsoft.com/office/powerpoint/2010/main" val="1350318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71900D-DD31-014F-BC80-8A5B026198C6}"/>
              </a:ext>
            </a:extLst>
          </p:cNvPr>
          <p:cNvSpPr>
            <a:spLocks noGrp="1"/>
          </p:cNvSpPr>
          <p:nvPr>
            <p:ph type="title"/>
          </p:nvPr>
        </p:nvSpPr>
        <p:spPr>
          <a:xfrm>
            <a:off x="2450289" y="0"/>
            <a:ext cx="7429168" cy="641351"/>
          </a:xfrm>
        </p:spPr>
        <p:txBody>
          <a:bodyPr>
            <a:normAutofit/>
          </a:bodyPr>
          <a:lstStyle/>
          <a:p>
            <a:pPr algn="ctr"/>
            <a:r>
              <a:rPr lang="fr-FR" dirty="0"/>
              <a:t>Pause Santé</a:t>
            </a:r>
          </a:p>
        </p:txBody>
      </p:sp>
      <p:pic>
        <p:nvPicPr>
          <p:cNvPr id="5" name="Image 4">
            <a:extLst>
              <a:ext uri="{FF2B5EF4-FFF2-40B4-BE49-F238E27FC236}">
                <a16:creationId xmlns:a16="http://schemas.microsoft.com/office/drawing/2014/main" id="{70954B4A-5CBF-A84E-BD0D-61D94A709E5C}"/>
              </a:ext>
            </a:extLst>
          </p:cNvPr>
          <p:cNvPicPr>
            <a:picLocks noChangeAspect="1"/>
          </p:cNvPicPr>
          <p:nvPr/>
        </p:nvPicPr>
        <p:blipFill>
          <a:blip r:embed="rId2"/>
          <a:stretch>
            <a:fillRect/>
          </a:stretch>
        </p:blipFill>
        <p:spPr>
          <a:xfrm>
            <a:off x="3376246" y="775728"/>
            <a:ext cx="5577254" cy="5440921"/>
          </a:xfrm>
          <a:prstGeom prst="rect">
            <a:avLst/>
          </a:prstGeom>
        </p:spPr>
      </p:pic>
    </p:spTree>
    <p:extLst>
      <p:ext uri="{BB962C8B-B14F-4D97-AF65-F5344CB8AC3E}">
        <p14:creationId xmlns:p14="http://schemas.microsoft.com/office/powerpoint/2010/main" val="1819539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104801"/>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408498"/>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3" name="ZoneTexte 2">
            <a:extLst>
              <a:ext uri="{FF2B5EF4-FFF2-40B4-BE49-F238E27FC236}">
                <a16:creationId xmlns:a16="http://schemas.microsoft.com/office/drawing/2014/main" id="{EDC11152-A95C-4142-896F-20B68F897B68}"/>
              </a:ext>
            </a:extLst>
          </p:cNvPr>
          <p:cNvSpPr txBox="1"/>
          <p:nvPr/>
        </p:nvSpPr>
        <p:spPr>
          <a:xfrm>
            <a:off x="2105246" y="1539861"/>
            <a:ext cx="9725247" cy="3778278"/>
          </a:xfrm>
          <a:prstGeom prst="rect">
            <a:avLst/>
          </a:prstGeom>
          <a:noFill/>
        </p:spPr>
        <p:txBody>
          <a:bodyPr wrap="square" rtlCol="0">
            <a:spAutoFit/>
          </a:bodyPr>
          <a:lstStyle/>
          <a:p>
            <a:pPr>
              <a:lnSpc>
                <a:spcPct val="150000"/>
              </a:lnSpc>
            </a:pPr>
            <a:r>
              <a:rPr lang="fr-FR" b="1" dirty="0">
                <a:solidFill>
                  <a:schemeClr val="bg1">
                    <a:lumMod val="75000"/>
                  </a:schemeClr>
                </a:solidFill>
              </a:rPr>
              <a:t>1- Introduction/Présentation (30 mn)</a:t>
            </a:r>
          </a:p>
          <a:p>
            <a:pPr>
              <a:lnSpc>
                <a:spcPct val="150000"/>
              </a:lnSpc>
            </a:pPr>
            <a:r>
              <a:rPr lang="fr-FR" b="1" dirty="0">
                <a:solidFill>
                  <a:schemeClr val="bg1">
                    <a:lumMod val="75000"/>
                  </a:schemeClr>
                </a:solidFill>
              </a:rPr>
              <a:t>2- Présentation des objectifs du cours (5 mn)</a:t>
            </a:r>
          </a:p>
          <a:p>
            <a:pPr>
              <a:lnSpc>
                <a:spcPct val="150000"/>
              </a:lnSpc>
            </a:pPr>
            <a:r>
              <a:rPr lang="fr-FR" b="1" dirty="0"/>
              <a:t>3- Type de besoin de financement (1h)</a:t>
            </a:r>
          </a:p>
          <a:p>
            <a:pPr>
              <a:lnSpc>
                <a:spcPct val="150000"/>
              </a:lnSpc>
            </a:pPr>
            <a:r>
              <a:rPr lang="fr-FR" b="1" dirty="0">
                <a:solidFill>
                  <a:schemeClr val="bg1">
                    <a:lumMod val="75000"/>
                  </a:schemeClr>
                </a:solidFill>
              </a:rPr>
              <a:t>4- Type de financement possible (1h)</a:t>
            </a:r>
          </a:p>
          <a:p>
            <a:pPr>
              <a:lnSpc>
                <a:spcPct val="150000"/>
              </a:lnSpc>
            </a:pPr>
            <a:r>
              <a:rPr lang="fr-FR" b="1" dirty="0">
                <a:solidFill>
                  <a:schemeClr val="bg1">
                    <a:lumMod val="75000"/>
                  </a:schemeClr>
                </a:solidFill>
              </a:rPr>
              <a:t>5- Travail pratique (Groupe de 3 maximum) (10 mn/ Chaque étudiant propose un projet pour lequel il aimerait trouver un financement) + restitution (30 mn)</a:t>
            </a:r>
          </a:p>
          <a:p>
            <a:pPr>
              <a:lnSpc>
                <a:spcPct val="150000"/>
              </a:lnSpc>
            </a:pPr>
            <a:r>
              <a:rPr lang="fr-FR" b="1" dirty="0">
                <a:solidFill>
                  <a:schemeClr val="bg1">
                    <a:lumMod val="75000"/>
                  </a:schemeClr>
                </a:solidFill>
              </a:rPr>
              <a:t>6- Où trouver du financement (1h) </a:t>
            </a:r>
          </a:p>
          <a:p>
            <a:pPr>
              <a:lnSpc>
                <a:spcPct val="150000"/>
              </a:lnSpc>
            </a:pPr>
            <a:r>
              <a:rPr lang="fr-FR" b="1" dirty="0">
                <a:solidFill>
                  <a:schemeClr val="bg1">
                    <a:lumMod val="75000"/>
                  </a:schemeClr>
                </a:solidFill>
              </a:rPr>
              <a:t>7- Travail pratique (Groupe de 3 maximum) (10 mn/ Chaque étudiant Identifie une source potentielle de financement de son projet) + restitution (30 mn)</a:t>
            </a:r>
          </a:p>
        </p:txBody>
      </p:sp>
      <p:sp>
        <p:nvSpPr>
          <p:cNvPr id="7" name="ZoneTexte 6">
            <a:extLst>
              <a:ext uri="{FF2B5EF4-FFF2-40B4-BE49-F238E27FC236}">
                <a16:creationId xmlns:a16="http://schemas.microsoft.com/office/drawing/2014/main" id="{A09FC034-8911-F047-91EC-91309B1AB0DD}"/>
              </a:ext>
            </a:extLst>
          </p:cNvPr>
          <p:cNvSpPr txBox="1"/>
          <p:nvPr/>
        </p:nvSpPr>
        <p:spPr>
          <a:xfrm>
            <a:off x="1905124" y="850179"/>
            <a:ext cx="1280557" cy="400110"/>
          </a:xfrm>
          <a:prstGeom prst="rect">
            <a:avLst/>
          </a:prstGeom>
          <a:noFill/>
        </p:spPr>
        <p:txBody>
          <a:bodyPr wrap="square" rtlCol="0">
            <a:spAutoFit/>
          </a:bodyPr>
          <a:lstStyle/>
          <a:p>
            <a:r>
              <a:rPr lang="fr-FR" sz="2000" b="1" dirty="0"/>
              <a:t>1</a:t>
            </a:r>
            <a:r>
              <a:rPr lang="fr-FR" sz="2000" b="1" baseline="30000" dirty="0"/>
              <a:t>er</a:t>
            </a:r>
            <a:r>
              <a:rPr lang="fr-FR" sz="2000" b="1" dirty="0"/>
              <a:t> Jour</a:t>
            </a:r>
          </a:p>
        </p:txBody>
      </p:sp>
    </p:spTree>
    <p:extLst>
      <p:ext uri="{BB962C8B-B14F-4D97-AF65-F5344CB8AC3E}">
        <p14:creationId xmlns:p14="http://schemas.microsoft.com/office/powerpoint/2010/main" val="2709578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3923456" y="113958"/>
            <a:ext cx="6689126" cy="593268"/>
          </a:xfrm>
        </p:spPr>
        <p:txBody>
          <a:bodyPr>
            <a:normAutofit fontScale="90000"/>
          </a:bodyPr>
          <a:lstStyle/>
          <a:p>
            <a:r>
              <a:rPr lang="fr-FR" sz="3600" b="1" dirty="0"/>
              <a:t>Type de besoin de financement</a:t>
            </a:r>
          </a:p>
        </p:txBody>
      </p:sp>
      <p:sp>
        <p:nvSpPr>
          <p:cNvPr id="6" name="Titre 1">
            <a:extLst>
              <a:ext uri="{FF2B5EF4-FFF2-40B4-BE49-F238E27FC236}">
                <a16:creationId xmlns:a16="http://schemas.microsoft.com/office/drawing/2014/main" id="{34FD1F49-D286-0345-954F-CA54A203978A}"/>
              </a:ext>
            </a:extLst>
          </p:cNvPr>
          <p:cNvSpPr txBox="1">
            <a:spLocks/>
          </p:cNvSpPr>
          <p:nvPr/>
        </p:nvSpPr>
        <p:spPr>
          <a:xfrm>
            <a:off x="7248567" y="6524075"/>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7" name="Titre 1">
            <a:extLst>
              <a:ext uri="{FF2B5EF4-FFF2-40B4-BE49-F238E27FC236}">
                <a16:creationId xmlns:a16="http://schemas.microsoft.com/office/drawing/2014/main" id="{8A7491FB-7752-2547-98FE-A3F3DFF99B8E}"/>
              </a:ext>
            </a:extLst>
          </p:cNvPr>
          <p:cNvSpPr txBox="1">
            <a:spLocks/>
          </p:cNvSpPr>
          <p:nvPr/>
        </p:nvSpPr>
        <p:spPr>
          <a:xfrm>
            <a:off x="1427929" y="6513299"/>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pic>
        <p:nvPicPr>
          <p:cNvPr id="3" name="Image 2">
            <a:extLst>
              <a:ext uri="{FF2B5EF4-FFF2-40B4-BE49-F238E27FC236}">
                <a16:creationId xmlns:a16="http://schemas.microsoft.com/office/drawing/2014/main" id="{E5017F3F-DB3F-924B-AA53-E1DFF4DE9B85}"/>
              </a:ext>
            </a:extLst>
          </p:cNvPr>
          <p:cNvPicPr>
            <a:picLocks noChangeAspect="1"/>
          </p:cNvPicPr>
          <p:nvPr/>
        </p:nvPicPr>
        <p:blipFill>
          <a:blip r:embed="rId3"/>
          <a:stretch>
            <a:fillRect/>
          </a:stretch>
        </p:blipFill>
        <p:spPr>
          <a:xfrm>
            <a:off x="3048000" y="2148439"/>
            <a:ext cx="7295602" cy="3229201"/>
          </a:xfrm>
          <a:prstGeom prst="rect">
            <a:avLst/>
          </a:prstGeom>
        </p:spPr>
      </p:pic>
      <p:sp>
        <p:nvSpPr>
          <p:cNvPr id="4" name="ZoneTexte 3">
            <a:extLst>
              <a:ext uri="{FF2B5EF4-FFF2-40B4-BE49-F238E27FC236}">
                <a16:creationId xmlns:a16="http://schemas.microsoft.com/office/drawing/2014/main" id="{086BBE7F-5BC5-614F-9FE9-C8C6F3BCC8F7}"/>
              </a:ext>
            </a:extLst>
          </p:cNvPr>
          <p:cNvSpPr txBox="1"/>
          <p:nvPr/>
        </p:nvSpPr>
        <p:spPr>
          <a:xfrm>
            <a:off x="1427929" y="5959301"/>
            <a:ext cx="3628980" cy="553998"/>
          </a:xfrm>
          <a:prstGeom prst="rect">
            <a:avLst/>
          </a:prstGeom>
          <a:noFill/>
        </p:spPr>
        <p:txBody>
          <a:bodyPr wrap="square" rtlCol="0">
            <a:spAutoFit/>
          </a:bodyPr>
          <a:lstStyle/>
          <a:p>
            <a:r>
              <a:rPr lang="fr-FR" sz="1000" b="1" dirty="0"/>
              <a:t>Crédit photos</a:t>
            </a:r>
            <a:r>
              <a:rPr lang="fr-FR" sz="1000" dirty="0"/>
              <a:t>:</a:t>
            </a:r>
          </a:p>
          <a:p>
            <a:r>
              <a:rPr lang="fr-FR" sz="1000" dirty="0"/>
              <a:t>Trouver de l’argent: http://</a:t>
            </a:r>
            <a:r>
              <a:rPr lang="fr-FR" sz="1000" dirty="0" err="1"/>
              <a:t>www.trouverdelargent.com</a:t>
            </a:r>
            <a:endParaRPr lang="fr-FR" sz="1000" dirty="0"/>
          </a:p>
          <a:p>
            <a:r>
              <a:rPr lang="fr-FR" sz="1000" dirty="0"/>
              <a:t>Digit </a:t>
            </a:r>
            <a:r>
              <a:rPr lang="fr-FR" sz="1000" dirty="0" err="1"/>
              <a:t>Yaar</a:t>
            </a:r>
            <a:r>
              <a:rPr lang="fr-FR" sz="1000" dirty="0"/>
              <a:t>.  https://</a:t>
            </a:r>
            <a:r>
              <a:rPr lang="fr-FR" sz="1000" dirty="0" err="1"/>
              <a:t>digityaar.com</a:t>
            </a:r>
            <a:r>
              <a:rPr lang="fr-FR" sz="1000" dirty="0"/>
              <a:t>/logo-</a:t>
            </a:r>
            <a:r>
              <a:rPr lang="fr-FR" sz="1000" dirty="0" err="1"/>
              <a:t>cfa</a:t>
            </a:r>
            <a:r>
              <a:rPr lang="fr-FR" sz="1000" dirty="0"/>
              <a:t>/</a:t>
            </a:r>
          </a:p>
        </p:txBody>
      </p:sp>
    </p:spTree>
    <p:extLst>
      <p:ext uri="{BB962C8B-B14F-4D97-AF65-F5344CB8AC3E}">
        <p14:creationId xmlns:p14="http://schemas.microsoft.com/office/powerpoint/2010/main" val="2568799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253345" y="0"/>
            <a:ext cx="5323012" cy="510640"/>
          </a:xfrm>
        </p:spPr>
        <p:txBody>
          <a:bodyPr>
            <a:noAutofit/>
          </a:bodyPr>
          <a:lstStyle/>
          <a:p>
            <a:pPr algn="ctr"/>
            <a:r>
              <a:rPr lang="fr-FR" sz="2400" b="1" dirty="0"/>
              <a:t>Type de besoin de financement</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408498"/>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5" name="ZoneTexte 4">
            <a:extLst>
              <a:ext uri="{FF2B5EF4-FFF2-40B4-BE49-F238E27FC236}">
                <a16:creationId xmlns:a16="http://schemas.microsoft.com/office/drawing/2014/main" id="{161FF711-6146-1B46-92F1-3516C31D0324}"/>
              </a:ext>
            </a:extLst>
          </p:cNvPr>
          <p:cNvSpPr txBox="1"/>
          <p:nvPr/>
        </p:nvSpPr>
        <p:spPr>
          <a:xfrm>
            <a:off x="2918609" y="1975093"/>
            <a:ext cx="5791200" cy="1754326"/>
          </a:xfrm>
          <a:prstGeom prst="rect">
            <a:avLst/>
          </a:prstGeom>
          <a:noFill/>
        </p:spPr>
        <p:txBody>
          <a:bodyPr wrap="square" rtlCol="0">
            <a:spAutoFit/>
          </a:bodyPr>
          <a:lstStyle/>
          <a:p>
            <a:r>
              <a:rPr lang="fr-FR" dirty="0"/>
              <a:t>Type de Besoin de financement dépend:</a:t>
            </a:r>
          </a:p>
          <a:p>
            <a:endParaRPr lang="fr-FR" dirty="0"/>
          </a:p>
          <a:p>
            <a:pPr marL="285750" indent="-285750">
              <a:buFont typeface="Wingdings" pitchFamily="2" charset="2"/>
              <a:buChar char="Ø"/>
            </a:pPr>
            <a:r>
              <a:rPr lang="fr-FR" dirty="0"/>
              <a:t>Idée/projet à financer</a:t>
            </a:r>
          </a:p>
          <a:p>
            <a:endParaRPr lang="fr-FR" dirty="0"/>
          </a:p>
          <a:p>
            <a:pPr marL="285750" indent="-285750">
              <a:buFont typeface="Wingdings" pitchFamily="2" charset="2"/>
              <a:buChar char="Ø"/>
            </a:pPr>
            <a:r>
              <a:rPr lang="fr-FR" dirty="0"/>
              <a:t>Porteur</a:t>
            </a:r>
          </a:p>
          <a:p>
            <a:pPr marL="285750" indent="-285750">
              <a:buFont typeface="Wingdings" pitchFamily="2" charset="2"/>
              <a:buChar char="Ø"/>
            </a:pPr>
            <a:endParaRPr lang="fr-FR" dirty="0"/>
          </a:p>
        </p:txBody>
      </p:sp>
    </p:spTree>
    <p:extLst>
      <p:ext uri="{BB962C8B-B14F-4D97-AF65-F5344CB8AC3E}">
        <p14:creationId xmlns:p14="http://schemas.microsoft.com/office/powerpoint/2010/main" val="1027044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253345" y="0"/>
            <a:ext cx="5323012" cy="510640"/>
          </a:xfrm>
        </p:spPr>
        <p:txBody>
          <a:bodyPr>
            <a:noAutofit/>
          </a:bodyPr>
          <a:lstStyle/>
          <a:p>
            <a:pPr algn="ctr"/>
            <a:r>
              <a:rPr lang="fr-FR" sz="2400" b="1" dirty="0"/>
              <a:t>Type de besoin de financement</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408498"/>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5" name="ZoneTexte 4">
            <a:extLst>
              <a:ext uri="{FF2B5EF4-FFF2-40B4-BE49-F238E27FC236}">
                <a16:creationId xmlns:a16="http://schemas.microsoft.com/office/drawing/2014/main" id="{161FF711-6146-1B46-92F1-3516C31D0324}"/>
              </a:ext>
            </a:extLst>
          </p:cNvPr>
          <p:cNvSpPr txBox="1"/>
          <p:nvPr/>
        </p:nvSpPr>
        <p:spPr>
          <a:xfrm>
            <a:off x="2839687" y="2059610"/>
            <a:ext cx="4622470" cy="369332"/>
          </a:xfrm>
          <a:prstGeom prst="rect">
            <a:avLst/>
          </a:prstGeom>
          <a:noFill/>
        </p:spPr>
        <p:txBody>
          <a:bodyPr wrap="square" rtlCol="0">
            <a:spAutoFit/>
          </a:bodyPr>
          <a:lstStyle/>
          <a:p>
            <a:r>
              <a:rPr lang="fr-FR" b="1" dirty="0"/>
              <a:t>La recherche / Le Chercheur</a:t>
            </a:r>
          </a:p>
        </p:txBody>
      </p:sp>
      <p:sp>
        <p:nvSpPr>
          <p:cNvPr id="3" name="ZoneTexte 2">
            <a:extLst>
              <a:ext uri="{FF2B5EF4-FFF2-40B4-BE49-F238E27FC236}">
                <a16:creationId xmlns:a16="http://schemas.microsoft.com/office/drawing/2014/main" id="{0A477F9B-32E7-CF40-9408-A898F3569E57}"/>
              </a:ext>
            </a:extLst>
          </p:cNvPr>
          <p:cNvSpPr txBox="1"/>
          <p:nvPr/>
        </p:nvSpPr>
        <p:spPr>
          <a:xfrm>
            <a:off x="2839687" y="3155867"/>
            <a:ext cx="3724399" cy="369332"/>
          </a:xfrm>
          <a:prstGeom prst="rect">
            <a:avLst/>
          </a:prstGeom>
          <a:noFill/>
        </p:spPr>
        <p:txBody>
          <a:bodyPr wrap="square" rtlCol="0">
            <a:spAutoFit/>
          </a:bodyPr>
          <a:lstStyle/>
          <a:p>
            <a:pPr defTabSz="914400" fontAlgn="base"/>
            <a:r>
              <a:rPr lang="fr-CA" dirty="0">
                <a:hlinkClick r:id="rId3"/>
              </a:rPr>
              <a:t>https://youtu.be/0eyZwGpPvJk</a:t>
            </a:r>
            <a:endParaRPr lang="fr-CA" dirty="0"/>
          </a:p>
        </p:txBody>
      </p:sp>
    </p:spTree>
    <p:extLst>
      <p:ext uri="{BB962C8B-B14F-4D97-AF65-F5344CB8AC3E}">
        <p14:creationId xmlns:p14="http://schemas.microsoft.com/office/powerpoint/2010/main" val="99114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1746584" y="309541"/>
            <a:ext cx="8087402" cy="496785"/>
          </a:xfrm>
        </p:spPr>
        <p:txBody>
          <a:bodyPr>
            <a:noAutofit/>
          </a:bodyPr>
          <a:lstStyle/>
          <a:p>
            <a:pPr algn="ctr"/>
            <a:r>
              <a:rPr lang="fr-FR" sz="2400" b="1" dirty="0"/>
              <a:t>Type de besoin de financement pour un chercheur</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408498"/>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5" name="ZoneTexte 4">
            <a:extLst>
              <a:ext uri="{FF2B5EF4-FFF2-40B4-BE49-F238E27FC236}">
                <a16:creationId xmlns:a16="http://schemas.microsoft.com/office/drawing/2014/main" id="{161FF711-6146-1B46-92F1-3516C31D0324}"/>
              </a:ext>
            </a:extLst>
          </p:cNvPr>
          <p:cNvSpPr txBox="1"/>
          <p:nvPr/>
        </p:nvSpPr>
        <p:spPr>
          <a:xfrm>
            <a:off x="2065659" y="1305341"/>
            <a:ext cx="9955912" cy="4247317"/>
          </a:xfrm>
          <a:prstGeom prst="rect">
            <a:avLst/>
          </a:prstGeom>
          <a:noFill/>
        </p:spPr>
        <p:txBody>
          <a:bodyPr wrap="square" rtlCol="0">
            <a:spAutoFit/>
          </a:bodyPr>
          <a:lstStyle/>
          <a:p>
            <a:r>
              <a:rPr lang="fr-FR" dirty="0"/>
              <a:t>Motifs:</a:t>
            </a:r>
          </a:p>
          <a:p>
            <a:endParaRPr lang="fr-FR" dirty="0"/>
          </a:p>
          <a:p>
            <a:pPr marL="285750" indent="-285750">
              <a:buFont typeface="Wingdings" pitchFamily="2" charset="2"/>
              <a:buChar char="Ø"/>
            </a:pPr>
            <a:r>
              <a:rPr lang="fr-FR" dirty="0"/>
              <a:t>Améliorer sa carrière / changer de carrière</a:t>
            </a:r>
          </a:p>
          <a:p>
            <a:pPr marL="285750" indent="-285750">
              <a:buFont typeface="Wingdings" pitchFamily="2" charset="2"/>
              <a:buChar char="Ø"/>
            </a:pPr>
            <a:endParaRPr lang="fr-FR" dirty="0"/>
          </a:p>
          <a:p>
            <a:pPr marL="285750" indent="-285750">
              <a:buFont typeface="Wingdings" pitchFamily="2" charset="2"/>
              <a:buChar char="Ø"/>
            </a:pPr>
            <a:r>
              <a:rPr lang="fr-FR" dirty="0"/>
              <a:t>Besoin de financement pour équiper un laboratoire de recherche/créer un labo où une équipe de recherche /</a:t>
            </a:r>
          </a:p>
          <a:p>
            <a:endParaRPr lang="fr-FR" dirty="0"/>
          </a:p>
          <a:p>
            <a:pPr marL="285750" indent="-285750">
              <a:buFont typeface="Wingdings" pitchFamily="2" charset="2"/>
              <a:buChar char="Ø"/>
            </a:pPr>
            <a:r>
              <a:rPr lang="fr-FR" dirty="0"/>
              <a:t>Responsabilité envers une équipe de recherche afin de leur permettre de conserver leur travail / Besoin de financement pour entretenir un laboratoire ou du matériel de recherche</a:t>
            </a:r>
          </a:p>
          <a:p>
            <a:endParaRPr lang="fr-FR" dirty="0"/>
          </a:p>
          <a:p>
            <a:pPr marL="285750" indent="-285750">
              <a:buFont typeface="Wingdings" pitchFamily="2" charset="2"/>
              <a:buChar char="Ø"/>
            </a:pPr>
            <a:endParaRPr lang="fr-FR" dirty="0"/>
          </a:p>
          <a:p>
            <a:pPr marL="285750" indent="-285750">
              <a:buFont typeface="Wingdings" pitchFamily="2" charset="2"/>
              <a:buChar char="Ø"/>
            </a:pPr>
            <a:r>
              <a:rPr lang="fr-FR" dirty="0"/>
              <a:t>Pression de l’employeur pour trouver des fonds / entrée d’argent</a:t>
            </a:r>
          </a:p>
          <a:p>
            <a:pPr marL="285750" indent="-285750">
              <a:buFont typeface="Wingdings" pitchFamily="2" charset="2"/>
              <a:buChar char="Ø"/>
            </a:pPr>
            <a:endParaRPr lang="fr-FR" dirty="0"/>
          </a:p>
          <a:p>
            <a:pPr marL="285750" indent="-285750">
              <a:buFont typeface="Wingdings" pitchFamily="2" charset="2"/>
              <a:buChar char="Ø"/>
            </a:pPr>
            <a:endParaRPr lang="fr-FR" dirty="0"/>
          </a:p>
        </p:txBody>
      </p:sp>
    </p:spTree>
    <p:extLst>
      <p:ext uri="{BB962C8B-B14F-4D97-AF65-F5344CB8AC3E}">
        <p14:creationId xmlns:p14="http://schemas.microsoft.com/office/powerpoint/2010/main" val="21128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104801"/>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408498"/>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3" name="ZoneTexte 2">
            <a:extLst>
              <a:ext uri="{FF2B5EF4-FFF2-40B4-BE49-F238E27FC236}">
                <a16:creationId xmlns:a16="http://schemas.microsoft.com/office/drawing/2014/main" id="{EDC11152-A95C-4142-896F-20B68F897B68}"/>
              </a:ext>
            </a:extLst>
          </p:cNvPr>
          <p:cNvSpPr txBox="1"/>
          <p:nvPr/>
        </p:nvSpPr>
        <p:spPr>
          <a:xfrm>
            <a:off x="2105246" y="1539861"/>
            <a:ext cx="9725247" cy="3778278"/>
          </a:xfrm>
          <a:prstGeom prst="rect">
            <a:avLst/>
          </a:prstGeom>
          <a:noFill/>
        </p:spPr>
        <p:txBody>
          <a:bodyPr wrap="square" rtlCol="0">
            <a:spAutoFit/>
          </a:bodyPr>
          <a:lstStyle/>
          <a:p>
            <a:pPr>
              <a:lnSpc>
                <a:spcPct val="150000"/>
              </a:lnSpc>
            </a:pPr>
            <a:r>
              <a:rPr lang="fr-FR" b="1" dirty="0">
                <a:solidFill>
                  <a:schemeClr val="bg1">
                    <a:lumMod val="75000"/>
                  </a:schemeClr>
                </a:solidFill>
              </a:rPr>
              <a:t>1- Introduction/Présentation (30 mn)</a:t>
            </a:r>
          </a:p>
          <a:p>
            <a:pPr>
              <a:lnSpc>
                <a:spcPct val="150000"/>
              </a:lnSpc>
            </a:pPr>
            <a:r>
              <a:rPr lang="fr-FR" b="1" dirty="0">
                <a:solidFill>
                  <a:schemeClr val="bg1">
                    <a:lumMod val="75000"/>
                  </a:schemeClr>
                </a:solidFill>
              </a:rPr>
              <a:t>2- Présentation des objectifs du cours (5 mn)</a:t>
            </a:r>
          </a:p>
          <a:p>
            <a:pPr>
              <a:lnSpc>
                <a:spcPct val="150000"/>
              </a:lnSpc>
            </a:pPr>
            <a:r>
              <a:rPr lang="fr-FR" b="1" dirty="0"/>
              <a:t>3- Type de besoin de financement (1h)</a:t>
            </a:r>
          </a:p>
          <a:p>
            <a:pPr>
              <a:lnSpc>
                <a:spcPct val="150000"/>
              </a:lnSpc>
            </a:pPr>
            <a:r>
              <a:rPr lang="fr-FR" b="1" dirty="0">
                <a:solidFill>
                  <a:schemeClr val="bg1">
                    <a:lumMod val="75000"/>
                  </a:schemeClr>
                </a:solidFill>
              </a:rPr>
              <a:t>4- Type de financement possible (1h)</a:t>
            </a:r>
          </a:p>
          <a:p>
            <a:pPr>
              <a:lnSpc>
                <a:spcPct val="150000"/>
              </a:lnSpc>
            </a:pPr>
            <a:r>
              <a:rPr lang="fr-FR" b="1" dirty="0">
                <a:solidFill>
                  <a:schemeClr val="bg1">
                    <a:lumMod val="75000"/>
                  </a:schemeClr>
                </a:solidFill>
              </a:rPr>
              <a:t>5- Travail pratique (Groupe de 3 maximum) (10 mn/ Chaque étudiant propose un projet pour lequel il aimerait trouver un financement) + restitution (30 mn)</a:t>
            </a:r>
          </a:p>
          <a:p>
            <a:pPr>
              <a:lnSpc>
                <a:spcPct val="150000"/>
              </a:lnSpc>
            </a:pPr>
            <a:r>
              <a:rPr lang="fr-FR" b="1" dirty="0">
                <a:solidFill>
                  <a:schemeClr val="bg1">
                    <a:lumMod val="75000"/>
                  </a:schemeClr>
                </a:solidFill>
              </a:rPr>
              <a:t>6- Où trouver du financement (1h) </a:t>
            </a:r>
          </a:p>
          <a:p>
            <a:pPr>
              <a:lnSpc>
                <a:spcPct val="150000"/>
              </a:lnSpc>
            </a:pPr>
            <a:r>
              <a:rPr lang="fr-FR" b="1" dirty="0">
                <a:solidFill>
                  <a:schemeClr val="bg1">
                    <a:lumMod val="75000"/>
                  </a:schemeClr>
                </a:solidFill>
              </a:rPr>
              <a:t>7- Travail pratique (Groupe de 3 maximum) (10 mn/ Chaque étudiant Identifie une source potentielle de financement de son projet) + restitution (30 mn)</a:t>
            </a:r>
          </a:p>
        </p:txBody>
      </p:sp>
      <p:sp>
        <p:nvSpPr>
          <p:cNvPr id="7" name="ZoneTexte 6">
            <a:extLst>
              <a:ext uri="{FF2B5EF4-FFF2-40B4-BE49-F238E27FC236}">
                <a16:creationId xmlns:a16="http://schemas.microsoft.com/office/drawing/2014/main" id="{A09FC034-8911-F047-91EC-91309B1AB0DD}"/>
              </a:ext>
            </a:extLst>
          </p:cNvPr>
          <p:cNvSpPr txBox="1"/>
          <p:nvPr/>
        </p:nvSpPr>
        <p:spPr>
          <a:xfrm>
            <a:off x="1905124" y="850179"/>
            <a:ext cx="1280557" cy="400110"/>
          </a:xfrm>
          <a:prstGeom prst="rect">
            <a:avLst/>
          </a:prstGeom>
          <a:noFill/>
        </p:spPr>
        <p:txBody>
          <a:bodyPr wrap="square" rtlCol="0">
            <a:spAutoFit/>
          </a:bodyPr>
          <a:lstStyle/>
          <a:p>
            <a:r>
              <a:rPr lang="fr-FR" sz="2000" b="1" dirty="0"/>
              <a:t>1</a:t>
            </a:r>
            <a:r>
              <a:rPr lang="fr-FR" sz="2000" b="1" baseline="30000" dirty="0"/>
              <a:t>er</a:t>
            </a:r>
            <a:r>
              <a:rPr lang="fr-FR" sz="2000" b="1" dirty="0"/>
              <a:t> Jour</a:t>
            </a:r>
          </a:p>
        </p:txBody>
      </p:sp>
    </p:spTree>
    <p:extLst>
      <p:ext uri="{BB962C8B-B14F-4D97-AF65-F5344CB8AC3E}">
        <p14:creationId xmlns:p14="http://schemas.microsoft.com/office/powerpoint/2010/main" val="3614410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9" name="Rectangle 8">
            <a:extLst>
              <a:ext uri="{FF2B5EF4-FFF2-40B4-BE49-F238E27FC236}">
                <a16:creationId xmlns:a16="http://schemas.microsoft.com/office/drawing/2014/main" id="{67CBB6E8-8519-B943-802B-DE06087B372E}"/>
              </a:ext>
            </a:extLst>
          </p:cNvPr>
          <p:cNvSpPr/>
          <p:nvPr/>
        </p:nvSpPr>
        <p:spPr>
          <a:xfrm>
            <a:off x="4661038" y="251753"/>
            <a:ext cx="2557110" cy="369332"/>
          </a:xfrm>
          <a:prstGeom prst="rect">
            <a:avLst/>
          </a:prstGeom>
        </p:spPr>
        <p:txBody>
          <a:bodyPr wrap="none">
            <a:spAutoFit/>
          </a:bodyPr>
          <a:lstStyle/>
          <a:p>
            <a:r>
              <a:rPr lang="fr-FR" b="1" dirty="0"/>
              <a:t>Type de financement</a:t>
            </a:r>
            <a:endParaRPr lang="fr-FR" dirty="0"/>
          </a:p>
        </p:txBody>
      </p:sp>
      <p:pic>
        <p:nvPicPr>
          <p:cNvPr id="17" name="Image 16">
            <a:extLst>
              <a:ext uri="{FF2B5EF4-FFF2-40B4-BE49-F238E27FC236}">
                <a16:creationId xmlns:a16="http://schemas.microsoft.com/office/drawing/2014/main" id="{C261F635-1D7A-E44D-8281-B7A284E11B3E}"/>
              </a:ext>
            </a:extLst>
          </p:cNvPr>
          <p:cNvPicPr>
            <a:picLocks noChangeAspect="1"/>
          </p:cNvPicPr>
          <p:nvPr/>
        </p:nvPicPr>
        <p:blipFill>
          <a:blip r:embed="rId3"/>
          <a:stretch>
            <a:fillRect/>
          </a:stretch>
        </p:blipFill>
        <p:spPr>
          <a:xfrm>
            <a:off x="339321" y="1335617"/>
            <a:ext cx="5755580" cy="4530988"/>
          </a:xfrm>
          <a:prstGeom prst="rect">
            <a:avLst/>
          </a:prstGeom>
        </p:spPr>
      </p:pic>
      <p:pic>
        <p:nvPicPr>
          <p:cNvPr id="19" name="Image 18">
            <a:extLst>
              <a:ext uri="{FF2B5EF4-FFF2-40B4-BE49-F238E27FC236}">
                <a16:creationId xmlns:a16="http://schemas.microsoft.com/office/drawing/2014/main" id="{55E98BC9-7236-0442-A059-E274F870F09E}"/>
              </a:ext>
            </a:extLst>
          </p:cNvPr>
          <p:cNvPicPr>
            <a:picLocks noChangeAspect="1"/>
          </p:cNvPicPr>
          <p:nvPr/>
        </p:nvPicPr>
        <p:blipFill>
          <a:blip r:embed="rId4"/>
          <a:stretch>
            <a:fillRect/>
          </a:stretch>
        </p:blipFill>
        <p:spPr>
          <a:xfrm>
            <a:off x="6094901" y="1335616"/>
            <a:ext cx="5606627" cy="4413727"/>
          </a:xfrm>
          <a:prstGeom prst="rect">
            <a:avLst/>
          </a:prstGeom>
        </p:spPr>
      </p:pic>
    </p:spTree>
    <p:extLst>
      <p:ext uri="{BB962C8B-B14F-4D97-AF65-F5344CB8AC3E}">
        <p14:creationId xmlns:p14="http://schemas.microsoft.com/office/powerpoint/2010/main" val="398256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9" name="Rectangle 8">
            <a:extLst>
              <a:ext uri="{FF2B5EF4-FFF2-40B4-BE49-F238E27FC236}">
                <a16:creationId xmlns:a16="http://schemas.microsoft.com/office/drawing/2014/main" id="{67CBB6E8-8519-B943-802B-DE06087B372E}"/>
              </a:ext>
            </a:extLst>
          </p:cNvPr>
          <p:cNvSpPr/>
          <p:nvPr/>
        </p:nvSpPr>
        <p:spPr>
          <a:xfrm>
            <a:off x="4405006" y="46920"/>
            <a:ext cx="4381328" cy="369332"/>
          </a:xfrm>
          <a:prstGeom prst="rect">
            <a:avLst/>
          </a:prstGeom>
        </p:spPr>
        <p:txBody>
          <a:bodyPr wrap="none">
            <a:spAutoFit/>
          </a:bodyPr>
          <a:lstStyle/>
          <a:p>
            <a:r>
              <a:rPr lang="fr-FR" b="1" dirty="0"/>
              <a:t>Type de financement Pour entreprises</a:t>
            </a:r>
            <a:endParaRPr lang="fr-FR" dirty="0"/>
          </a:p>
        </p:txBody>
      </p:sp>
      <p:pic>
        <p:nvPicPr>
          <p:cNvPr id="13" name="Image 12">
            <a:extLst>
              <a:ext uri="{FF2B5EF4-FFF2-40B4-BE49-F238E27FC236}">
                <a16:creationId xmlns:a16="http://schemas.microsoft.com/office/drawing/2014/main" id="{CA202F66-083A-7846-AD05-873AD4FF416D}"/>
              </a:ext>
            </a:extLst>
          </p:cNvPr>
          <p:cNvPicPr>
            <a:picLocks noChangeAspect="1"/>
          </p:cNvPicPr>
          <p:nvPr/>
        </p:nvPicPr>
        <p:blipFill>
          <a:blip r:embed="rId3"/>
          <a:stretch>
            <a:fillRect/>
          </a:stretch>
        </p:blipFill>
        <p:spPr>
          <a:xfrm>
            <a:off x="1077575" y="600918"/>
            <a:ext cx="10701867" cy="5782949"/>
          </a:xfrm>
          <a:prstGeom prst="rect">
            <a:avLst/>
          </a:prstGeom>
        </p:spPr>
      </p:pic>
    </p:spTree>
    <p:extLst>
      <p:ext uri="{BB962C8B-B14F-4D97-AF65-F5344CB8AC3E}">
        <p14:creationId xmlns:p14="http://schemas.microsoft.com/office/powerpoint/2010/main" val="1098158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pic>
        <p:nvPicPr>
          <p:cNvPr id="2" name="Comment obtenir du financement pour une entreprise en démarrage" descr="Comment obtenir du financement pour une entreprise en démarrage">
            <a:hlinkClick r:id="" action="ppaction://media"/>
            <a:extLst>
              <a:ext uri="{FF2B5EF4-FFF2-40B4-BE49-F238E27FC236}">
                <a16:creationId xmlns:a16="http://schemas.microsoft.com/office/drawing/2014/main" id="{1891B4DF-7D29-DF44-BA42-83F67EF7B7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1" cy="6858000"/>
          </a:xfrm>
          <a:prstGeom prst="rect">
            <a:avLst/>
          </a:prstGeom>
        </p:spPr>
      </p:pic>
    </p:spTree>
    <p:extLst>
      <p:ext uri="{BB962C8B-B14F-4D97-AF65-F5344CB8AC3E}">
        <p14:creationId xmlns:p14="http://schemas.microsoft.com/office/powerpoint/2010/main" val="234928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657868" y="0"/>
            <a:ext cx="2876263" cy="428615"/>
          </a:xfrm>
        </p:spPr>
        <p:txBody>
          <a:bodyPr>
            <a:normAutofit fontScale="90000"/>
          </a:bodyPr>
          <a:lstStyle/>
          <a:p>
            <a:pPr algn="ctr"/>
            <a:r>
              <a:rPr lang="fr-FR" sz="24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7" name="ZoneTexte 6">
            <a:extLst>
              <a:ext uri="{FF2B5EF4-FFF2-40B4-BE49-F238E27FC236}">
                <a16:creationId xmlns:a16="http://schemas.microsoft.com/office/drawing/2014/main" id="{A09FC034-8911-F047-91EC-91309B1AB0DD}"/>
              </a:ext>
            </a:extLst>
          </p:cNvPr>
          <p:cNvSpPr txBox="1"/>
          <p:nvPr/>
        </p:nvSpPr>
        <p:spPr>
          <a:xfrm>
            <a:off x="639938" y="1023556"/>
            <a:ext cx="1280557" cy="338554"/>
          </a:xfrm>
          <a:prstGeom prst="rect">
            <a:avLst/>
          </a:prstGeom>
          <a:noFill/>
        </p:spPr>
        <p:txBody>
          <a:bodyPr wrap="square" rtlCol="0">
            <a:spAutoFit/>
          </a:bodyPr>
          <a:lstStyle/>
          <a:p>
            <a:r>
              <a:rPr lang="fr-FR" sz="1600" b="1" dirty="0"/>
              <a:t>1</a:t>
            </a:r>
            <a:r>
              <a:rPr lang="fr-FR" sz="1600" b="1" baseline="30000" dirty="0"/>
              <a:t>er</a:t>
            </a:r>
            <a:r>
              <a:rPr lang="fr-FR" sz="1600" b="1" dirty="0"/>
              <a:t> Jour</a:t>
            </a:r>
          </a:p>
        </p:txBody>
      </p:sp>
      <p:sp>
        <p:nvSpPr>
          <p:cNvPr id="8" name="ZoneTexte 7">
            <a:extLst>
              <a:ext uri="{FF2B5EF4-FFF2-40B4-BE49-F238E27FC236}">
                <a16:creationId xmlns:a16="http://schemas.microsoft.com/office/drawing/2014/main" id="{9AF82F3C-FE4D-8E45-B9EE-9D11CA246E92}"/>
              </a:ext>
            </a:extLst>
          </p:cNvPr>
          <p:cNvSpPr txBox="1"/>
          <p:nvPr/>
        </p:nvSpPr>
        <p:spPr>
          <a:xfrm>
            <a:off x="2384029" y="3621284"/>
            <a:ext cx="6336408" cy="1569660"/>
          </a:xfrm>
          <a:prstGeom prst="rect">
            <a:avLst/>
          </a:prstGeom>
          <a:noFill/>
        </p:spPr>
        <p:txBody>
          <a:bodyPr wrap="square" rtlCol="0">
            <a:spAutoFit/>
          </a:bodyPr>
          <a:lstStyle/>
          <a:p>
            <a:r>
              <a:rPr lang="fr-FR" sz="1200" dirty="0"/>
              <a:t>1- Retour rapide sur la présentation du 1er jour/ Questions réponses (30 mn)</a:t>
            </a:r>
          </a:p>
          <a:p>
            <a:r>
              <a:rPr lang="fr-FR" sz="1200" dirty="0"/>
              <a:t>2- Préparation d’un demande de financement (1h)</a:t>
            </a:r>
          </a:p>
          <a:p>
            <a:r>
              <a:rPr lang="fr-FR" sz="1200" dirty="0"/>
              <a:t>3- Travail pratique (Groupe de 3 maximum) (15 mn) + restitution (30mn)</a:t>
            </a:r>
          </a:p>
          <a:p>
            <a:r>
              <a:rPr lang="fr-FR" sz="1200" dirty="0"/>
              <a:t>4- Evaluation d’un projet par un bailleur de fonds/Organisme de financement 1h</a:t>
            </a:r>
          </a:p>
          <a:p>
            <a:r>
              <a:rPr lang="fr-FR" sz="1200" dirty="0"/>
              <a:t>3- Travail pratique (Groupe de 3 maximum) (15 mn) + restitution (30mn)</a:t>
            </a:r>
          </a:p>
          <a:p>
            <a:r>
              <a:rPr lang="fr-FR" sz="1200" dirty="0"/>
              <a:t>5- Convaincre les décideurs : Stratégies/Arguments et preuves (1h30)</a:t>
            </a:r>
          </a:p>
          <a:p>
            <a:r>
              <a:rPr lang="fr-FR" sz="1200" dirty="0"/>
              <a:t>6- Travail pratique (Groupe de 3 maximum) (15 mn) + restitution (30mn)</a:t>
            </a:r>
          </a:p>
          <a:p>
            <a:endParaRPr lang="fr-FR" sz="1200" dirty="0"/>
          </a:p>
        </p:txBody>
      </p:sp>
      <p:sp>
        <p:nvSpPr>
          <p:cNvPr id="9" name="ZoneTexte 8">
            <a:extLst>
              <a:ext uri="{FF2B5EF4-FFF2-40B4-BE49-F238E27FC236}">
                <a16:creationId xmlns:a16="http://schemas.microsoft.com/office/drawing/2014/main" id="{CC6F086E-D614-B048-A9F0-858953988C2F}"/>
              </a:ext>
            </a:extLst>
          </p:cNvPr>
          <p:cNvSpPr txBox="1"/>
          <p:nvPr/>
        </p:nvSpPr>
        <p:spPr>
          <a:xfrm>
            <a:off x="639938" y="3385129"/>
            <a:ext cx="1280557" cy="338554"/>
          </a:xfrm>
          <a:prstGeom prst="rect">
            <a:avLst/>
          </a:prstGeom>
          <a:noFill/>
        </p:spPr>
        <p:txBody>
          <a:bodyPr wrap="square" rtlCol="0">
            <a:spAutoFit/>
          </a:bodyPr>
          <a:lstStyle/>
          <a:p>
            <a:r>
              <a:rPr lang="fr-FR" sz="1600" b="1" dirty="0"/>
              <a:t>2</a:t>
            </a:r>
            <a:r>
              <a:rPr lang="fr-FR" sz="1600" b="1" baseline="30000" dirty="0"/>
              <a:t>ème</a:t>
            </a:r>
            <a:r>
              <a:rPr lang="fr-FR" sz="1600" b="1" dirty="0"/>
              <a:t> Jour</a:t>
            </a:r>
          </a:p>
        </p:txBody>
      </p:sp>
      <p:sp>
        <p:nvSpPr>
          <p:cNvPr id="16" name="ZoneTexte 15">
            <a:extLst>
              <a:ext uri="{FF2B5EF4-FFF2-40B4-BE49-F238E27FC236}">
                <a16:creationId xmlns:a16="http://schemas.microsoft.com/office/drawing/2014/main" id="{9B130E93-FB60-BE42-BE4E-4C86A2CB9E6A}"/>
              </a:ext>
            </a:extLst>
          </p:cNvPr>
          <p:cNvSpPr txBox="1"/>
          <p:nvPr/>
        </p:nvSpPr>
        <p:spPr>
          <a:xfrm>
            <a:off x="2345795" y="1279878"/>
            <a:ext cx="9725247" cy="1754326"/>
          </a:xfrm>
          <a:prstGeom prst="rect">
            <a:avLst/>
          </a:prstGeom>
          <a:noFill/>
        </p:spPr>
        <p:txBody>
          <a:bodyPr wrap="square" rtlCol="0">
            <a:spAutoFit/>
          </a:bodyPr>
          <a:lstStyle>
            <a:defPPr>
              <a:defRPr lang="en-US"/>
            </a:defPPr>
            <a:lvl1pPr>
              <a:defRPr sz="1200"/>
            </a:lvl1pPr>
          </a:lstStyle>
          <a:p>
            <a:r>
              <a:rPr lang="fr-FR" dirty="0"/>
              <a:t>1- Introduction/Présentation (30 mn)</a:t>
            </a:r>
          </a:p>
          <a:p>
            <a:r>
              <a:rPr lang="fr-FR" dirty="0"/>
              <a:t>2- Présentation des objectifs du cours/description du cours (5 mn)</a:t>
            </a:r>
          </a:p>
          <a:p>
            <a:r>
              <a:rPr lang="fr-FR" dirty="0"/>
              <a:t>3- Type de besoin de financement (1h)</a:t>
            </a:r>
          </a:p>
          <a:p>
            <a:r>
              <a:rPr lang="fr-FR" dirty="0"/>
              <a:t>4- Type de financement possible (1h)</a:t>
            </a:r>
          </a:p>
          <a:p>
            <a:r>
              <a:rPr lang="fr-FR" dirty="0"/>
              <a:t>5- Travail pratique (Groupe de 3 maximum) (15 mn/ Chaque étudiant propose un projet pour lequel il aimerait trouver un financement) + restitution (30 mn)</a:t>
            </a:r>
          </a:p>
          <a:p>
            <a:r>
              <a:rPr lang="fr-FR" dirty="0"/>
              <a:t>6- Où trouver du financement (1h) </a:t>
            </a:r>
          </a:p>
          <a:p>
            <a:r>
              <a:rPr lang="fr-FR" dirty="0"/>
              <a:t>7- Travail pratique (Groupe de 3 maximum) (15 mn/ Chaque étudiant Identifie une source potentielle de financement de son projet) + restitution (30 mn)</a:t>
            </a:r>
          </a:p>
        </p:txBody>
      </p:sp>
    </p:spTree>
    <p:extLst>
      <p:ext uri="{BB962C8B-B14F-4D97-AF65-F5344CB8AC3E}">
        <p14:creationId xmlns:p14="http://schemas.microsoft.com/office/powerpoint/2010/main" val="3862214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pic>
        <p:nvPicPr>
          <p:cNvPr id="3" name="Dessine-moi l'éco - Comment les entreprises financent-elles leurs projets -" descr="Dessine-moi l'éco - Comment les entreprises financent-elles leurs projets -">
            <a:hlinkClick r:id="" action="ppaction://media"/>
            <a:extLst>
              <a:ext uri="{FF2B5EF4-FFF2-40B4-BE49-F238E27FC236}">
                <a16:creationId xmlns:a16="http://schemas.microsoft.com/office/drawing/2014/main" id="{ACD8D1A2-2AE8-B048-B9CD-CBCAB8804B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999"/>
          </a:xfrm>
          <a:prstGeom prst="rect">
            <a:avLst/>
          </a:prstGeom>
        </p:spPr>
      </p:pic>
    </p:spTree>
    <p:extLst>
      <p:ext uri="{BB962C8B-B14F-4D97-AF65-F5344CB8AC3E}">
        <p14:creationId xmlns:p14="http://schemas.microsoft.com/office/powerpoint/2010/main" val="7547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71900D-DD31-014F-BC80-8A5B026198C6}"/>
              </a:ext>
            </a:extLst>
          </p:cNvPr>
          <p:cNvSpPr>
            <a:spLocks noGrp="1"/>
          </p:cNvSpPr>
          <p:nvPr>
            <p:ph type="title"/>
          </p:nvPr>
        </p:nvSpPr>
        <p:spPr>
          <a:xfrm>
            <a:off x="2450289" y="0"/>
            <a:ext cx="7429168" cy="641351"/>
          </a:xfrm>
        </p:spPr>
        <p:txBody>
          <a:bodyPr>
            <a:normAutofit/>
          </a:bodyPr>
          <a:lstStyle/>
          <a:p>
            <a:pPr algn="ctr"/>
            <a:r>
              <a:rPr lang="fr-FR" dirty="0"/>
              <a:t>Pause Santé</a:t>
            </a:r>
          </a:p>
        </p:txBody>
      </p:sp>
      <p:pic>
        <p:nvPicPr>
          <p:cNvPr id="7" name="Image 6">
            <a:extLst>
              <a:ext uri="{FF2B5EF4-FFF2-40B4-BE49-F238E27FC236}">
                <a16:creationId xmlns:a16="http://schemas.microsoft.com/office/drawing/2014/main" id="{A8DAF194-B3B3-D849-A7E0-400689DCB648}"/>
              </a:ext>
            </a:extLst>
          </p:cNvPr>
          <p:cNvPicPr>
            <a:picLocks noChangeAspect="1"/>
          </p:cNvPicPr>
          <p:nvPr/>
        </p:nvPicPr>
        <p:blipFill>
          <a:blip r:embed="rId2"/>
          <a:stretch>
            <a:fillRect/>
          </a:stretch>
        </p:blipFill>
        <p:spPr>
          <a:xfrm>
            <a:off x="3117850" y="638908"/>
            <a:ext cx="5768242" cy="5768242"/>
          </a:xfrm>
          <a:prstGeom prst="rect">
            <a:avLst/>
          </a:prstGeom>
        </p:spPr>
      </p:pic>
    </p:spTree>
    <p:extLst>
      <p:ext uri="{BB962C8B-B14F-4D97-AF65-F5344CB8AC3E}">
        <p14:creationId xmlns:p14="http://schemas.microsoft.com/office/powerpoint/2010/main" val="905043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104801"/>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3" name="ZoneTexte 2">
            <a:extLst>
              <a:ext uri="{FF2B5EF4-FFF2-40B4-BE49-F238E27FC236}">
                <a16:creationId xmlns:a16="http://schemas.microsoft.com/office/drawing/2014/main" id="{EDC11152-A95C-4142-896F-20B68F897B68}"/>
              </a:ext>
            </a:extLst>
          </p:cNvPr>
          <p:cNvSpPr txBox="1"/>
          <p:nvPr/>
        </p:nvSpPr>
        <p:spPr>
          <a:xfrm>
            <a:off x="2105246" y="1539861"/>
            <a:ext cx="9725247" cy="3778278"/>
          </a:xfrm>
          <a:prstGeom prst="rect">
            <a:avLst/>
          </a:prstGeom>
          <a:noFill/>
        </p:spPr>
        <p:txBody>
          <a:bodyPr wrap="square" rtlCol="0">
            <a:spAutoFit/>
          </a:bodyPr>
          <a:lstStyle/>
          <a:p>
            <a:pPr>
              <a:lnSpc>
                <a:spcPct val="150000"/>
              </a:lnSpc>
            </a:pPr>
            <a:r>
              <a:rPr lang="fr-FR" b="1" dirty="0">
                <a:solidFill>
                  <a:schemeClr val="bg1">
                    <a:lumMod val="75000"/>
                  </a:schemeClr>
                </a:solidFill>
              </a:rPr>
              <a:t>1- Introduction/Présentation (30 mn)</a:t>
            </a:r>
          </a:p>
          <a:p>
            <a:pPr>
              <a:lnSpc>
                <a:spcPct val="150000"/>
              </a:lnSpc>
            </a:pPr>
            <a:r>
              <a:rPr lang="fr-FR" b="1" dirty="0">
                <a:solidFill>
                  <a:schemeClr val="bg1">
                    <a:lumMod val="75000"/>
                  </a:schemeClr>
                </a:solidFill>
              </a:rPr>
              <a:t>2- Présentation des objectifs du cours (5 mn)</a:t>
            </a:r>
          </a:p>
          <a:p>
            <a:pPr>
              <a:lnSpc>
                <a:spcPct val="150000"/>
              </a:lnSpc>
            </a:pPr>
            <a:r>
              <a:rPr lang="fr-FR" b="1" dirty="0">
                <a:solidFill>
                  <a:schemeClr val="bg1">
                    <a:lumMod val="75000"/>
                  </a:schemeClr>
                </a:solidFill>
              </a:rPr>
              <a:t>3- Type de besoin de financement (1h)</a:t>
            </a:r>
          </a:p>
          <a:p>
            <a:pPr>
              <a:lnSpc>
                <a:spcPct val="150000"/>
              </a:lnSpc>
            </a:pPr>
            <a:r>
              <a:rPr lang="fr-FR" b="1" dirty="0"/>
              <a:t>4- Type de financement possible (1h)</a:t>
            </a:r>
          </a:p>
          <a:p>
            <a:pPr>
              <a:lnSpc>
                <a:spcPct val="150000"/>
              </a:lnSpc>
            </a:pPr>
            <a:r>
              <a:rPr lang="fr-FR" b="1" dirty="0">
                <a:solidFill>
                  <a:schemeClr val="bg1">
                    <a:lumMod val="75000"/>
                  </a:schemeClr>
                </a:solidFill>
              </a:rPr>
              <a:t>5- Travail pratique (Groupe de 3 maximum) (10 mn/ Chaque étudiant propose un projet pour lequel il aimerait trouver un financement) + restitution (30 mn)</a:t>
            </a:r>
          </a:p>
          <a:p>
            <a:pPr>
              <a:lnSpc>
                <a:spcPct val="150000"/>
              </a:lnSpc>
            </a:pPr>
            <a:r>
              <a:rPr lang="fr-FR" b="1" dirty="0">
                <a:solidFill>
                  <a:schemeClr val="bg1">
                    <a:lumMod val="75000"/>
                  </a:schemeClr>
                </a:solidFill>
              </a:rPr>
              <a:t>6- Où trouver du financement (1h) </a:t>
            </a:r>
          </a:p>
          <a:p>
            <a:pPr>
              <a:lnSpc>
                <a:spcPct val="150000"/>
              </a:lnSpc>
            </a:pPr>
            <a:r>
              <a:rPr lang="fr-FR" b="1" dirty="0">
                <a:solidFill>
                  <a:schemeClr val="bg1">
                    <a:lumMod val="75000"/>
                  </a:schemeClr>
                </a:solidFill>
              </a:rPr>
              <a:t>7- Travail pratique (Groupe de 3 maximum) (10 mn/ Chaque étudiant Identifie une source potentielle de financement de son projet) + restitution (30 mn)</a:t>
            </a:r>
          </a:p>
        </p:txBody>
      </p:sp>
      <p:sp>
        <p:nvSpPr>
          <p:cNvPr id="7" name="ZoneTexte 6">
            <a:extLst>
              <a:ext uri="{FF2B5EF4-FFF2-40B4-BE49-F238E27FC236}">
                <a16:creationId xmlns:a16="http://schemas.microsoft.com/office/drawing/2014/main" id="{A09FC034-8911-F047-91EC-91309B1AB0DD}"/>
              </a:ext>
            </a:extLst>
          </p:cNvPr>
          <p:cNvSpPr txBox="1"/>
          <p:nvPr/>
        </p:nvSpPr>
        <p:spPr>
          <a:xfrm>
            <a:off x="1905124" y="850179"/>
            <a:ext cx="1280557" cy="400110"/>
          </a:xfrm>
          <a:prstGeom prst="rect">
            <a:avLst/>
          </a:prstGeom>
          <a:noFill/>
        </p:spPr>
        <p:txBody>
          <a:bodyPr wrap="square" rtlCol="0">
            <a:spAutoFit/>
          </a:bodyPr>
          <a:lstStyle/>
          <a:p>
            <a:r>
              <a:rPr lang="fr-FR" sz="2000" b="1" dirty="0"/>
              <a:t>1</a:t>
            </a:r>
            <a:r>
              <a:rPr lang="fr-FR" sz="2000" b="1" baseline="30000" dirty="0"/>
              <a:t>er</a:t>
            </a:r>
            <a:r>
              <a:rPr lang="fr-FR" sz="2000" b="1" dirty="0"/>
              <a:t> Jour</a:t>
            </a:r>
          </a:p>
        </p:txBody>
      </p:sp>
    </p:spTree>
    <p:extLst>
      <p:ext uri="{BB962C8B-B14F-4D97-AF65-F5344CB8AC3E}">
        <p14:creationId xmlns:p14="http://schemas.microsoft.com/office/powerpoint/2010/main" val="2931627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9" name="Rectangle 8">
            <a:extLst>
              <a:ext uri="{FF2B5EF4-FFF2-40B4-BE49-F238E27FC236}">
                <a16:creationId xmlns:a16="http://schemas.microsoft.com/office/drawing/2014/main" id="{67CBB6E8-8519-B943-802B-DE06087B372E}"/>
              </a:ext>
            </a:extLst>
          </p:cNvPr>
          <p:cNvSpPr/>
          <p:nvPr/>
        </p:nvSpPr>
        <p:spPr>
          <a:xfrm>
            <a:off x="4661038" y="251753"/>
            <a:ext cx="4794902" cy="369332"/>
          </a:xfrm>
          <a:prstGeom prst="rect">
            <a:avLst/>
          </a:prstGeom>
        </p:spPr>
        <p:txBody>
          <a:bodyPr wrap="none">
            <a:spAutoFit/>
          </a:bodyPr>
          <a:lstStyle/>
          <a:p>
            <a:r>
              <a:rPr lang="fr-FR" b="1" dirty="0"/>
              <a:t>Type de financement pour les chercheurs</a:t>
            </a:r>
            <a:endParaRPr lang="fr-FR" dirty="0"/>
          </a:p>
        </p:txBody>
      </p:sp>
      <p:sp>
        <p:nvSpPr>
          <p:cNvPr id="2" name="ZoneTexte 1">
            <a:extLst>
              <a:ext uri="{FF2B5EF4-FFF2-40B4-BE49-F238E27FC236}">
                <a16:creationId xmlns:a16="http://schemas.microsoft.com/office/drawing/2014/main" id="{E774E9EC-DF0D-DE4B-9811-60AD7B9B1153}"/>
              </a:ext>
            </a:extLst>
          </p:cNvPr>
          <p:cNvSpPr txBox="1"/>
          <p:nvPr/>
        </p:nvSpPr>
        <p:spPr>
          <a:xfrm>
            <a:off x="2358737" y="1951672"/>
            <a:ext cx="5936178" cy="1477328"/>
          </a:xfrm>
          <a:prstGeom prst="rect">
            <a:avLst/>
          </a:prstGeom>
          <a:noFill/>
        </p:spPr>
        <p:txBody>
          <a:bodyPr wrap="square" rtlCol="0">
            <a:spAutoFit/>
          </a:bodyPr>
          <a:lstStyle/>
          <a:p>
            <a:r>
              <a:rPr lang="fr-CA" dirty="0"/>
              <a:t>Subventions, </a:t>
            </a:r>
          </a:p>
          <a:p>
            <a:endParaRPr lang="fr-CA" dirty="0"/>
          </a:p>
          <a:p>
            <a:r>
              <a:rPr lang="fr-CA" dirty="0"/>
              <a:t>Financement et bourses aux chercheurs, </a:t>
            </a:r>
          </a:p>
          <a:p>
            <a:endParaRPr lang="fr-CA" dirty="0"/>
          </a:p>
          <a:p>
            <a:r>
              <a:rPr lang="fr-CA" dirty="0"/>
              <a:t>Financement et bourses aux institutions. </a:t>
            </a:r>
          </a:p>
        </p:txBody>
      </p:sp>
    </p:spTree>
    <p:extLst>
      <p:ext uri="{BB962C8B-B14F-4D97-AF65-F5344CB8AC3E}">
        <p14:creationId xmlns:p14="http://schemas.microsoft.com/office/powerpoint/2010/main" val="1030990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9" name="Rectangle 8">
            <a:extLst>
              <a:ext uri="{FF2B5EF4-FFF2-40B4-BE49-F238E27FC236}">
                <a16:creationId xmlns:a16="http://schemas.microsoft.com/office/drawing/2014/main" id="{67CBB6E8-8519-B943-802B-DE06087B372E}"/>
              </a:ext>
            </a:extLst>
          </p:cNvPr>
          <p:cNvSpPr/>
          <p:nvPr/>
        </p:nvSpPr>
        <p:spPr>
          <a:xfrm>
            <a:off x="4661038" y="251753"/>
            <a:ext cx="4794902" cy="369332"/>
          </a:xfrm>
          <a:prstGeom prst="rect">
            <a:avLst/>
          </a:prstGeom>
        </p:spPr>
        <p:txBody>
          <a:bodyPr wrap="none">
            <a:spAutoFit/>
          </a:bodyPr>
          <a:lstStyle/>
          <a:p>
            <a:r>
              <a:rPr lang="fr-FR" b="1" dirty="0"/>
              <a:t>Type de financement pour les chercheurs</a:t>
            </a:r>
            <a:endParaRPr lang="fr-FR" dirty="0"/>
          </a:p>
        </p:txBody>
      </p:sp>
      <p:sp>
        <p:nvSpPr>
          <p:cNvPr id="2" name="ZoneTexte 1">
            <a:extLst>
              <a:ext uri="{FF2B5EF4-FFF2-40B4-BE49-F238E27FC236}">
                <a16:creationId xmlns:a16="http://schemas.microsoft.com/office/drawing/2014/main" id="{E774E9EC-DF0D-DE4B-9811-60AD7B9B1153}"/>
              </a:ext>
            </a:extLst>
          </p:cNvPr>
          <p:cNvSpPr txBox="1"/>
          <p:nvPr/>
        </p:nvSpPr>
        <p:spPr>
          <a:xfrm>
            <a:off x="2538351" y="1641429"/>
            <a:ext cx="6329201" cy="1477328"/>
          </a:xfrm>
          <a:prstGeom prst="rect">
            <a:avLst/>
          </a:prstGeom>
          <a:noFill/>
        </p:spPr>
        <p:txBody>
          <a:bodyPr wrap="square" rtlCol="0">
            <a:spAutoFit/>
          </a:bodyPr>
          <a:lstStyle/>
          <a:p>
            <a:r>
              <a:rPr lang="fr-CA" dirty="0"/>
              <a:t>Subventions, </a:t>
            </a:r>
          </a:p>
          <a:p>
            <a:endParaRPr lang="fr-CA" dirty="0"/>
          </a:p>
          <a:p>
            <a:r>
              <a:rPr lang="fr-CA" dirty="0"/>
              <a:t>Financement et bourses aux </a:t>
            </a:r>
            <a:r>
              <a:rPr lang="fr-CA" dirty="0" err="1"/>
              <a:t>Etudiants</a:t>
            </a:r>
            <a:r>
              <a:rPr lang="fr-CA" dirty="0"/>
              <a:t>/chercheurs, </a:t>
            </a:r>
          </a:p>
          <a:p>
            <a:endParaRPr lang="fr-CA" dirty="0"/>
          </a:p>
          <a:p>
            <a:r>
              <a:rPr lang="fr-CA" dirty="0"/>
              <a:t>Financement et bourses aux institutions. </a:t>
            </a:r>
          </a:p>
        </p:txBody>
      </p:sp>
    </p:spTree>
    <p:extLst>
      <p:ext uri="{BB962C8B-B14F-4D97-AF65-F5344CB8AC3E}">
        <p14:creationId xmlns:p14="http://schemas.microsoft.com/office/powerpoint/2010/main" val="3098821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104801"/>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3" name="ZoneTexte 2">
            <a:extLst>
              <a:ext uri="{FF2B5EF4-FFF2-40B4-BE49-F238E27FC236}">
                <a16:creationId xmlns:a16="http://schemas.microsoft.com/office/drawing/2014/main" id="{EDC11152-A95C-4142-896F-20B68F897B68}"/>
              </a:ext>
            </a:extLst>
          </p:cNvPr>
          <p:cNvSpPr txBox="1"/>
          <p:nvPr/>
        </p:nvSpPr>
        <p:spPr>
          <a:xfrm>
            <a:off x="2105246" y="1539861"/>
            <a:ext cx="9725247" cy="3778278"/>
          </a:xfrm>
          <a:prstGeom prst="rect">
            <a:avLst/>
          </a:prstGeom>
          <a:noFill/>
        </p:spPr>
        <p:txBody>
          <a:bodyPr wrap="square" rtlCol="0">
            <a:spAutoFit/>
          </a:bodyPr>
          <a:lstStyle/>
          <a:p>
            <a:pPr>
              <a:lnSpc>
                <a:spcPct val="150000"/>
              </a:lnSpc>
            </a:pPr>
            <a:r>
              <a:rPr lang="fr-FR" b="1" dirty="0">
                <a:solidFill>
                  <a:schemeClr val="bg1">
                    <a:lumMod val="75000"/>
                  </a:schemeClr>
                </a:solidFill>
              </a:rPr>
              <a:t>1- Introduction/Présentation (30 mn)</a:t>
            </a:r>
          </a:p>
          <a:p>
            <a:pPr>
              <a:lnSpc>
                <a:spcPct val="150000"/>
              </a:lnSpc>
            </a:pPr>
            <a:r>
              <a:rPr lang="fr-FR" b="1" dirty="0">
                <a:solidFill>
                  <a:schemeClr val="bg1">
                    <a:lumMod val="75000"/>
                  </a:schemeClr>
                </a:solidFill>
              </a:rPr>
              <a:t>2- Présentation des objectifs du cours (5 mn)</a:t>
            </a:r>
          </a:p>
          <a:p>
            <a:pPr>
              <a:lnSpc>
                <a:spcPct val="150000"/>
              </a:lnSpc>
            </a:pPr>
            <a:r>
              <a:rPr lang="fr-FR" b="1" dirty="0">
                <a:solidFill>
                  <a:schemeClr val="bg1">
                    <a:lumMod val="75000"/>
                  </a:schemeClr>
                </a:solidFill>
              </a:rPr>
              <a:t>3- Type de besoin de financement (1h)</a:t>
            </a:r>
          </a:p>
          <a:p>
            <a:pPr>
              <a:lnSpc>
                <a:spcPct val="150000"/>
              </a:lnSpc>
            </a:pPr>
            <a:r>
              <a:rPr lang="fr-FR" b="1" dirty="0">
                <a:solidFill>
                  <a:schemeClr val="bg1">
                    <a:lumMod val="75000"/>
                  </a:schemeClr>
                </a:solidFill>
              </a:rPr>
              <a:t>4- Type de financement possible (1h)</a:t>
            </a:r>
          </a:p>
          <a:p>
            <a:pPr>
              <a:lnSpc>
                <a:spcPct val="150000"/>
              </a:lnSpc>
            </a:pPr>
            <a:r>
              <a:rPr lang="fr-FR" b="1" dirty="0"/>
              <a:t>5- Travail pratique (Groupe de 3 maximum) (10 mn/ Chaque étudiant propose un projet pour lequel il aimerait trouver un financement) + restitution (30 mn)</a:t>
            </a:r>
          </a:p>
          <a:p>
            <a:pPr>
              <a:lnSpc>
                <a:spcPct val="150000"/>
              </a:lnSpc>
            </a:pPr>
            <a:r>
              <a:rPr lang="fr-FR" b="1" dirty="0">
                <a:solidFill>
                  <a:schemeClr val="bg1">
                    <a:lumMod val="75000"/>
                  </a:schemeClr>
                </a:solidFill>
              </a:rPr>
              <a:t>6- Où trouver du financement (1h) </a:t>
            </a:r>
          </a:p>
          <a:p>
            <a:pPr>
              <a:lnSpc>
                <a:spcPct val="150000"/>
              </a:lnSpc>
            </a:pPr>
            <a:r>
              <a:rPr lang="fr-FR" b="1" dirty="0">
                <a:solidFill>
                  <a:schemeClr val="bg1">
                    <a:lumMod val="75000"/>
                  </a:schemeClr>
                </a:solidFill>
              </a:rPr>
              <a:t>7- Travail pratique (Groupe de 3 maximum) (10 mn/ Chaque étudiant Identifie une source potentielle de financement de son projet) + restitution (30 mn)</a:t>
            </a:r>
          </a:p>
        </p:txBody>
      </p:sp>
      <p:sp>
        <p:nvSpPr>
          <p:cNvPr id="7" name="ZoneTexte 6">
            <a:extLst>
              <a:ext uri="{FF2B5EF4-FFF2-40B4-BE49-F238E27FC236}">
                <a16:creationId xmlns:a16="http://schemas.microsoft.com/office/drawing/2014/main" id="{A09FC034-8911-F047-91EC-91309B1AB0DD}"/>
              </a:ext>
            </a:extLst>
          </p:cNvPr>
          <p:cNvSpPr txBox="1"/>
          <p:nvPr/>
        </p:nvSpPr>
        <p:spPr>
          <a:xfrm>
            <a:off x="1905124" y="850179"/>
            <a:ext cx="1280557" cy="400110"/>
          </a:xfrm>
          <a:prstGeom prst="rect">
            <a:avLst/>
          </a:prstGeom>
          <a:noFill/>
        </p:spPr>
        <p:txBody>
          <a:bodyPr wrap="square" rtlCol="0">
            <a:spAutoFit/>
          </a:bodyPr>
          <a:lstStyle/>
          <a:p>
            <a:r>
              <a:rPr lang="fr-FR" sz="2000" b="1" dirty="0"/>
              <a:t>1</a:t>
            </a:r>
            <a:r>
              <a:rPr lang="fr-FR" sz="2000" b="1" baseline="30000" dirty="0"/>
              <a:t>er</a:t>
            </a:r>
            <a:r>
              <a:rPr lang="fr-FR" sz="2000" b="1" dirty="0"/>
              <a:t> Jour</a:t>
            </a:r>
          </a:p>
        </p:txBody>
      </p:sp>
    </p:spTree>
    <p:extLst>
      <p:ext uri="{BB962C8B-B14F-4D97-AF65-F5344CB8AC3E}">
        <p14:creationId xmlns:p14="http://schemas.microsoft.com/office/powerpoint/2010/main" val="3456902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1028105" y="768804"/>
            <a:ext cx="10654143" cy="952885"/>
          </a:xfrm>
        </p:spPr>
        <p:txBody>
          <a:bodyPr>
            <a:noAutofit/>
          </a:bodyPr>
          <a:lstStyle/>
          <a:p>
            <a:pPr>
              <a:lnSpc>
                <a:spcPct val="150000"/>
              </a:lnSpc>
            </a:pPr>
            <a:r>
              <a:rPr lang="fr-FR" sz="2000" b="1" dirty="0"/>
              <a:t>5- Travail pratique (Groupe de 3 maximum) (10 mn/ Chaque étudiant propose un projet pour lequel il aimerait trouver un financement) + restitution (30 mn)</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Tree>
    <p:extLst>
      <p:ext uri="{BB962C8B-B14F-4D97-AF65-F5344CB8AC3E}">
        <p14:creationId xmlns:p14="http://schemas.microsoft.com/office/powerpoint/2010/main" val="1820974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104801"/>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3" name="ZoneTexte 2">
            <a:extLst>
              <a:ext uri="{FF2B5EF4-FFF2-40B4-BE49-F238E27FC236}">
                <a16:creationId xmlns:a16="http://schemas.microsoft.com/office/drawing/2014/main" id="{EDC11152-A95C-4142-896F-20B68F897B68}"/>
              </a:ext>
            </a:extLst>
          </p:cNvPr>
          <p:cNvSpPr txBox="1"/>
          <p:nvPr/>
        </p:nvSpPr>
        <p:spPr>
          <a:xfrm>
            <a:off x="2105246" y="1539861"/>
            <a:ext cx="9725247" cy="3778278"/>
          </a:xfrm>
          <a:prstGeom prst="rect">
            <a:avLst/>
          </a:prstGeom>
          <a:noFill/>
        </p:spPr>
        <p:txBody>
          <a:bodyPr wrap="square" rtlCol="0">
            <a:spAutoFit/>
          </a:bodyPr>
          <a:lstStyle/>
          <a:p>
            <a:pPr>
              <a:lnSpc>
                <a:spcPct val="150000"/>
              </a:lnSpc>
            </a:pPr>
            <a:r>
              <a:rPr lang="fr-FR" b="1" dirty="0">
                <a:solidFill>
                  <a:schemeClr val="bg1">
                    <a:lumMod val="75000"/>
                  </a:schemeClr>
                </a:solidFill>
              </a:rPr>
              <a:t>1- Introduction/Présentation (30 mn)</a:t>
            </a:r>
          </a:p>
          <a:p>
            <a:pPr>
              <a:lnSpc>
                <a:spcPct val="150000"/>
              </a:lnSpc>
            </a:pPr>
            <a:r>
              <a:rPr lang="fr-FR" b="1" dirty="0">
                <a:solidFill>
                  <a:schemeClr val="bg1">
                    <a:lumMod val="75000"/>
                  </a:schemeClr>
                </a:solidFill>
              </a:rPr>
              <a:t>2- Présentation des objectifs du cours (5 mn)</a:t>
            </a:r>
          </a:p>
          <a:p>
            <a:pPr>
              <a:lnSpc>
                <a:spcPct val="150000"/>
              </a:lnSpc>
            </a:pPr>
            <a:r>
              <a:rPr lang="fr-FR" b="1" dirty="0">
                <a:solidFill>
                  <a:schemeClr val="bg1">
                    <a:lumMod val="75000"/>
                  </a:schemeClr>
                </a:solidFill>
              </a:rPr>
              <a:t>3- Type de besoin de financement (1h)</a:t>
            </a:r>
          </a:p>
          <a:p>
            <a:pPr>
              <a:lnSpc>
                <a:spcPct val="150000"/>
              </a:lnSpc>
            </a:pPr>
            <a:r>
              <a:rPr lang="fr-FR" b="1" dirty="0">
                <a:solidFill>
                  <a:schemeClr val="bg1">
                    <a:lumMod val="75000"/>
                  </a:schemeClr>
                </a:solidFill>
              </a:rPr>
              <a:t>4- Type de financement possible (1h)</a:t>
            </a:r>
          </a:p>
          <a:p>
            <a:pPr>
              <a:lnSpc>
                <a:spcPct val="150000"/>
              </a:lnSpc>
            </a:pPr>
            <a:r>
              <a:rPr lang="fr-FR" b="1" dirty="0">
                <a:solidFill>
                  <a:schemeClr val="bg1">
                    <a:lumMod val="75000"/>
                  </a:schemeClr>
                </a:solidFill>
              </a:rPr>
              <a:t>5- Travail pratique (Groupe de 3 maximum) (10 mn/ Chaque étudiant propose un projet pour lequel il aimerait trouver un financement) + restitution (30 mn)</a:t>
            </a:r>
          </a:p>
          <a:p>
            <a:pPr>
              <a:lnSpc>
                <a:spcPct val="150000"/>
              </a:lnSpc>
            </a:pPr>
            <a:r>
              <a:rPr lang="fr-FR" b="1" dirty="0"/>
              <a:t>6- Où trouver du financement (1h) </a:t>
            </a:r>
          </a:p>
          <a:p>
            <a:pPr>
              <a:lnSpc>
                <a:spcPct val="150000"/>
              </a:lnSpc>
            </a:pPr>
            <a:r>
              <a:rPr lang="fr-FR" b="1" dirty="0">
                <a:solidFill>
                  <a:schemeClr val="bg1">
                    <a:lumMod val="75000"/>
                  </a:schemeClr>
                </a:solidFill>
              </a:rPr>
              <a:t>7- Travail pratique (Groupe de 3 maximum) (10 mn/ Chaque étudiant Identifie une source potentielle de financement de son projet) + restitution (30 mn)</a:t>
            </a:r>
          </a:p>
        </p:txBody>
      </p:sp>
      <p:sp>
        <p:nvSpPr>
          <p:cNvPr id="7" name="ZoneTexte 6">
            <a:extLst>
              <a:ext uri="{FF2B5EF4-FFF2-40B4-BE49-F238E27FC236}">
                <a16:creationId xmlns:a16="http://schemas.microsoft.com/office/drawing/2014/main" id="{A09FC034-8911-F047-91EC-91309B1AB0DD}"/>
              </a:ext>
            </a:extLst>
          </p:cNvPr>
          <p:cNvSpPr txBox="1"/>
          <p:nvPr/>
        </p:nvSpPr>
        <p:spPr>
          <a:xfrm>
            <a:off x="1905124" y="850179"/>
            <a:ext cx="1280557" cy="400110"/>
          </a:xfrm>
          <a:prstGeom prst="rect">
            <a:avLst/>
          </a:prstGeom>
          <a:noFill/>
        </p:spPr>
        <p:txBody>
          <a:bodyPr wrap="square" rtlCol="0">
            <a:spAutoFit/>
          </a:bodyPr>
          <a:lstStyle/>
          <a:p>
            <a:r>
              <a:rPr lang="fr-FR" sz="2000" b="1" dirty="0"/>
              <a:t>1</a:t>
            </a:r>
            <a:r>
              <a:rPr lang="fr-FR" sz="2000" b="1" baseline="30000" dirty="0"/>
              <a:t>er</a:t>
            </a:r>
            <a:r>
              <a:rPr lang="fr-FR" sz="2000" b="1" dirty="0"/>
              <a:t> Jour</a:t>
            </a:r>
          </a:p>
        </p:txBody>
      </p:sp>
    </p:spTree>
    <p:extLst>
      <p:ext uri="{BB962C8B-B14F-4D97-AF65-F5344CB8AC3E}">
        <p14:creationId xmlns:p14="http://schemas.microsoft.com/office/powerpoint/2010/main" val="3769817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0" y="29076"/>
            <a:ext cx="11987048" cy="482883"/>
          </a:xfrm>
        </p:spPr>
        <p:txBody>
          <a:bodyPr>
            <a:normAutofit fontScale="90000"/>
          </a:bodyPr>
          <a:lstStyle/>
          <a:p>
            <a:pPr algn="ctr"/>
            <a:r>
              <a:rPr lang="fr-FR" sz="2800" b="1" dirty="0"/>
              <a:t>6- Où trouver du financement pour sa recherche – Liste non exhaustive</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3" name="ZoneTexte 2">
            <a:extLst>
              <a:ext uri="{FF2B5EF4-FFF2-40B4-BE49-F238E27FC236}">
                <a16:creationId xmlns:a16="http://schemas.microsoft.com/office/drawing/2014/main" id="{4A2B1D89-F98F-6F46-9D19-7905A3F7FD95}"/>
              </a:ext>
            </a:extLst>
          </p:cNvPr>
          <p:cNvSpPr txBox="1"/>
          <p:nvPr/>
        </p:nvSpPr>
        <p:spPr>
          <a:xfrm>
            <a:off x="449881" y="382224"/>
            <a:ext cx="11987047" cy="6186309"/>
          </a:xfrm>
          <a:prstGeom prst="rect">
            <a:avLst/>
          </a:prstGeom>
          <a:noFill/>
        </p:spPr>
        <p:txBody>
          <a:bodyPr wrap="square" rtlCol="0">
            <a:spAutoFit/>
          </a:bodyPr>
          <a:lstStyle/>
          <a:p>
            <a:r>
              <a:rPr lang="fr-FR" b="1" dirty="0"/>
              <a:t>Burkina Faso</a:t>
            </a:r>
            <a:endParaRPr lang="fr-FR" dirty="0"/>
          </a:p>
          <a:p>
            <a:r>
              <a:rPr lang="fr-FR" dirty="0">
                <a:hlinkClick r:id="rId3"/>
              </a:rPr>
              <a:t>http://www.fonrid.bf/index.php?option=com_content&amp;view=category&amp;id=13&amp;Itemid=224</a:t>
            </a:r>
            <a:endParaRPr lang="fr-FR" dirty="0"/>
          </a:p>
          <a:p>
            <a:endParaRPr lang="fr-FR" dirty="0"/>
          </a:p>
          <a:p>
            <a:r>
              <a:rPr lang="fr-FR" b="1" dirty="0"/>
              <a:t>Afrique</a:t>
            </a:r>
            <a:endParaRPr lang="fr-FR" dirty="0"/>
          </a:p>
          <a:p>
            <a:r>
              <a:rPr lang="fr-FR" b="1" dirty="0"/>
              <a:t>AUF:</a:t>
            </a:r>
            <a:r>
              <a:rPr lang="fr-CA" b="1" dirty="0"/>
              <a:t> Agence universitaire de la Francophonie</a:t>
            </a:r>
            <a:endParaRPr lang="fr-FR" b="1" dirty="0"/>
          </a:p>
          <a:p>
            <a:r>
              <a:rPr lang="fr-FR" dirty="0">
                <a:hlinkClick r:id="rId4"/>
              </a:rPr>
              <a:t>https://www.auf.org/afrique-ouest/nouvelles/appels-a-candidatures/</a:t>
            </a:r>
            <a:endParaRPr lang="fr-FR" dirty="0"/>
          </a:p>
          <a:p>
            <a:r>
              <a:rPr lang="fr-FR" b="1" dirty="0"/>
              <a:t>Institut des mondes Africaines:</a:t>
            </a:r>
          </a:p>
          <a:p>
            <a:r>
              <a:rPr lang="fr-FR" dirty="0">
                <a:hlinkClick r:id="rId5"/>
              </a:rPr>
              <a:t>https://imaf.cnrs.fr/spip.php?rubrique41</a:t>
            </a:r>
            <a:endParaRPr lang="fr-FR" dirty="0"/>
          </a:p>
          <a:p>
            <a:r>
              <a:rPr lang="fr-FR" b="1" dirty="0"/>
              <a:t>IDEA-PhD</a:t>
            </a:r>
            <a:r>
              <a:rPr lang="fr-FR" dirty="0"/>
              <a:t>:</a:t>
            </a:r>
          </a:p>
          <a:p>
            <a:r>
              <a:rPr lang="fr-FR" dirty="0">
                <a:hlinkClick r:id="rId6"/>
              </a:rPr>
              <a:t>https://www.idea-phd.net/index.php/en/funding-opportunities</a:t>
            </a:r>
            <a:endParaRPr lang="fr-FR" dirty="0"/>
          </a:p>
          <a:p>
            <a:r>
              <a:rPr lang="fr-FR" b="1" dirty="0"/>
              <a:t>CORAF</a:t>
            </a:r>
          </a:p>
          <a:p>
            <a:r>
              <a:rPr lang="fr-FR" dirty="0">
                <a:hlinkClick r:id="rId7"/>
              </a:rPr>
              <a:t>http://www.coraf.org/opportunites/?lang=fr</a:t>
            </a:r>
            <a:endParaRPr lang="fr-FR" dirty="0"/>
          </a:p>
          <a:p>
            <a:r>
              <a:rPr lang="fr-FR" b="1" dirty="0"/>
              <a:t>International </a:t>
            </a:r>
            <a:r>
              <a:rPr lang="fr-FR" b="1" dirty="0" err="1"/>
              <a:t>Foundation</a:t>
            </a:r>
            <a:r>
              <a:rPr lang="fr-FR" b="1" dirty="0"/>
              <a:t> for Science: IFS</a:t>
            </a:r>
          </a:p>
          <a:p>
            <a:r>
              <a:rPr lang="fr-FR" dirty="0">
                <a:hlinkClick r:id="rId8"/>
              </a:rPr>
              <a:t>http://www.ifs.se/ifs-programme/</a:t>
            </a:r>
            <a:endParaRPr lang="fr-FR" dirty="0"/>
          </a:p>
          <a:p>
            <a:r>
              <a:rPr lang="fr-FR" b="1" dirty="0"/>
              <a:t>Sida: </a:t>
            </a:r>
            <a:r>
              <a:rPr lang="fr-FR" b="1" dirty="0" err="1"/>
              <a:t>Sweden’s</a:t>
            </a:r>
            <a:r>
              <a:rPr lang="fr-FR" b="1" dirty="0"/>
              <a:t> </a:t>
            </a:r>
            <a:r>
              <a:rPr lang="fr-FR" b="1" dirty="0" err="1"/>
              <a:t>gouvernment</a:t>
            </a:r>
            <a:r>
              <a:rPr lang="fr-FR" b="1" dirty="0"/>
              <a:t> </a:t>
            </a:r>
            <a:r>
              <a:rPr lang="fr-FR" b="1" dirty="0" err="1"/>
              <a:t>agency</a:t>
            </a:r>
            <a:r>
              <a:rPr lang="fr-FR" b="1" dirty="0"/>
              <a:t> for </a:t>
            </a:r>
            <a:r>
              <a:rPr lang="fr-FR" b="1" dirty="0" err="1"/>
              <a:t>development</a:t>
            </a:r>
            <a:r>
              <a:rPr lang="fr-FR" b="1" dirty="0"/>
              <a:t> </a:t>
            </a:r>
            <a:r>
              <a:rPr lang="fr-FR" b="1" dirty="0" err="1"/>
              <a:t>cooperation</a:t>
            </a:r>
            <a:endParaRPr lang="fr-FR" b="1" dirty="0"/>
          </a:p>
          <a:p>
            <a:r>
              <a:rPr lang="fr-FR" dirty="0">
                <a:hlinkClick r:id="rId9"/>
              </a:rPr>
              <a:t>https://www.sida.se/en/for-partners/research-cooporation/research-calls-and-grants</a:t>
            </a:r>
            <a:endParaRPr lang="fr-FR" dirty="0"/>
          </a:p>
          <a:p>
            <a:r>
              <a:rPr lang="fr-FR" b="1" dirty="0"/>
              <a:t>BRE Chercheurs de niveaux supérieurs – Afrique de l’Ouest</a:t>
            </a:r>
          </a:p>
          <a:p>
            <a:r>
              <a:rPr lang="fr-FR" dirty="0">
                <a:hlinkClick r:id="rId10"/>
              </a:rPr>
              <a:t>https://www.univcan.ca/fr/programmes-et-bourses-detudes/boursiers-de-la-reine-elizabeth/#a_1</a:t>
            </a:r>
            <a:endParaRPr lang="fr-FR" dirty="0"/>
          </a:p>
          <a:p>
            <a:endParaRPr lang="fr-FR" dirty="0"/>
          </a:p>
          <a:p>
            <a:r>
              <a:rPr lang="fr-CA" b="1" dirty="0"/>
              <a:t>Les Programmes de bourses de l'UNESCO</a:t>
            </a:r>
          </a:p>
          <a:p>
            <a:r>
              <a:rPr lang="fr-FR" dirty="0">
                <a:hlinkClick r:id="rId11"/>
              </a:rPr>
              <a:t>http://www.unesco.org/new/fr/fellowships/programmes/by-region/</a:t>
            </a:r>
            <a:endParaRPr lang="fr-FR" dirty="0">
              <a:hlinkClick r:id="rId12"/>
            </a:endParaRPr>
          </a:p>
          <a:p>
            <a:r>
              <a:rPr lang="fr-FR" dirty="0">
                <a:hlinkClick r:id="rId12"/>
              </a:rPr>
              <a:t>https://fr.unesco.org/fellowships/keizo-obuchi/</a:t>
            </a:r>
            <a:endParaRPr lang="fr-FR" dirty="0"/>
          </a:p>
        </p:txBody>
      </p:sp>
    </p:spTree>
    <p:extLst>
      <p:ext uri="{BB962C8B-B14F-4D97-AF65-F5344CB8AC3E}">
        <p14:creationId xmlns:p14="http://schemas.microsoft.com/office/powerpoint/2010/main" val="108431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0" y="0"/>
            <a:ext cx="11987048" cy="711947"/>
          </a:xfrm>
        </p:spPr>
        <p:txBody>
          <a:bodyPr>
            <a:normAutofit fontScale="90000"/>
          </a:bodyPr>
          <a:lstStyle/>
          <a:p>
            <a:pPr algn="ctr"/>
            <a:r>
              <a:rPr lang="fr-FR" sz="2800" b="1" dirty="0"/>
              <a:t>6- Où trouver du financement pour sa recherche – Liste non exhaustive</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3" name="ZoneTexte 2">
            <a:extLst>
              <a:ext uri="{FF2B5EF4-FFF2-40B4-BE49-F238E27FC236}">
                <a16:creationId xmlns:a16="http://schemas.microsoft.com/office/drawing/2014/main" id="{4A2B1D89-F98F-6F46-9D19-7905A3F7FD95}"/>
              </a:ext>
            </a:extLst>
          </p:cNvPr>
          <p:cNvSpPr txBox="1"/>
          <p:nvPr/>
        </p:nvSpPr>
        <p:spPr>
          <a:xfrm>
            <a:off x="1805151" y="751556"/>
            <a:ext cx="10386849" cy="5632311"/>
          </a:xfrm>
          <a:prstGeom prst="rect">
            <a:avLst/>
          </a:prstGeom>
          <a:noFill/>
        </p:spPr>
        <p:txBody>
          <a:bodyPr wrap="square" rtlCol="0">
            <a:spAutoFit/>
          </a:bodyPr>
          <a:lstStyle/>
          <a:p>
            <a:r>
              <a:rPr lang="fr-CA" b="1" dirty="0"/>
              <a:t>Programme de recrutement d'étudiants-chercheurs africains Banque Mondiale</a:t>
            </a:r>
          </a:p>
          <a:p>
            <a:r>
              <a:rPr lang="fr-CA" b="1" dirty="0"/>
              <a:t>	 </a:t>
            </a:r>
            <a:r>
              <a:rPr lang="fr-CA" dirty="0">
                <a:hlinkClick r:id="rId3"/>
              </a:rPr>
              <a:t>https://www.banquemondiale.org/fr/region/afr/brief/world-bank-group-africa-fellowship-program</a:t>
            </a:r>
            <a:endParaRPr lang="fr-CA" dirty="0"/>
          </a:p>
          <a:p>
            <a:endParaRPr lang="fr-CA" b="1" dirty="0"/>
          </a:p>
          <a:p>
            <a:r>
              <a:rPr lang="fr-CA" b="1" dirty="0"/>
              <a:t>Les programmes de AGNES</a:t>
            </a:r>
          </a:p>
          <a:p>
            <a:r>
              <a:rPr lang="fr-CA" b="1" dirty="0"/>
              <a:t>	</a:t>
            </a:r>
            <a:r>
              <a:rPr lang="fr-CA" dirty="0">
                <a:hlinkClick r:id="rId4"/>
              </a:rPr>
              <a:t>https://agnes-h.org/programmes/?lang=fr</a:t>
            </a:r>
            <a:endParaRPr lang="fr-CA" dirty="0"/>
          </a:p>
          <a:p>
            <a:endParaRPr lang="fr-CA" dirty="0"/>
          </a:p>
          <a:p>
            <a:r>
              <a:rPr lang="fr-CA" b="1" dirty="0"/>
              <a:t>Appels à projets, bourses, prix</a:t>
            </a:r>
            <a:r>
              <a:rPr lang="fr-CA" cap="all" dirty="0"/>
              <a:t>	</a:t>
            </a:r>
            <a:r>
              <a:rPr lang="fr-FR" b="1" dirty="0"/>
              <a:t>MAE</a:t>
            </a:r>
          </a:p>
          <a:p>
            <a:r>
              <a:rPr lang="fr-FR" dirty="0"/>
              <a:t>	</a:t>
            </a:r>
            <a:r>
              <a:rPr lang="fr-FR" dirty="0">
                <a:hlinkClick r:id="rId5"/>
              </a:rPr>
              <a:t>https://agnes-h.org/appel-a-candidature-de-2020-bourses-de-mobilite-intra-africaines-pour-jeunes-chercheurs-financee-par-bmbf-et-avh/?lang=fr</a:t>
            </a:r>
            <a:endParaRPr lang="fr-FR" dirty="0"/>
          </a:p>
          <a:p>
            <a:endParaRPr lang="fr-FR" dirty="0"/>
          </a:p>
          <a:p>
            <a:r>
              <a:rPr lang="fr-FR" b="1" dirty="0"/>
              <a:t>Sites divers: Les opportunités:</a:t>
            </a:r>
          </a:p>
          <a:p>
            <a:r>
              <a:rPr lang="fr-FR" dirty="0">
                <a:hlinkClick r:id="rId6"/>
              </a:rPr>
              <a:t>https://www.lesopportunites.com/type/doctorat-et-recherche/</a:t>
            </a:r>
            <a:endParaRPr lang="fr-FR" dirty="0"/>
          </a:p>
          <a:p>
            <a:endParaRPr lang="fr-FR" dirty="0"/>
          </a:p>
          <a:p>
            <a:r>
              <a:rPr lang="fr-CA" b="1" dirty="0"/>
              <a:t>Les programmes avec les pays </a:t>
            </a:r>
            <a:r>
              <a:rPr lang="fr-CA" b="1" dirty="0" err="1"/>
              <a:t>d'afrique</a:t>
            </a:r>
            <a:r>
              <a:rPr lang="fr-CA" b="1" dirty="0"/>
              <a:t> sub-saharienne – CAMPUS France</a:t>
            </a:r>
          </a:p>
          <a:p>
            <a:r>
              <a:rPr lang="fr-CA" dirty="0">
                <a:hlinkClick r:id="rId7"/>
              </a:rPr>
              <a:t>https://www.campusfrance.org/fr/programmes-afrique-sub-saharienne</a:t>
            </a:r>
            <a:endParaRPr lang="fr-CA" dirty="0"/>
          </a:p>
          <a:p>
            <a:endParaRPr lang="fr-CA" dirty="0"/>
          </a:p>
          <a:p>
            <a:r>
              <a:rPr lang="fr-CA" b="1" dirty="0" err="1"/>
              <a:t>Welcome</a:t>
            </a:r>
            <a:r>
              <a:rPr lang="fr-CA" b="1" dirty="0"/>
              <a:t> Europe</a:t>
            </a:r>
            <a:endParaRPr lang="fr-CA" dirty="0"/>
          </a:p>
          <a:p>
            <a:r>
              <a:rPr lang="fr-CA" dirty="0">
                <a:hlinkClick r:id="rId8"/>
              </a:rPr>
              <a:t>https://fr.welcomeurope.com/appel-projet-europe.html</a:t>
            </a:r>
            <a:endParaRPr lang="fr-FR" dirty="0"/>
          </a:p>
        </p:txBody>
      </p:sp>
    </p:spTree>
    <p:extLst>
      <p:ext uri="{BB962C8B-B14F-4D97-AF65-F5344CB8AC3E}">
        <p14:creationId xmlns:p14="http://schemas.microsoft.com/office/powerpoint/2010/main" val="1186025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687617" y="88228"/>
            <a:ext cx="2385747"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1124118" y="1704940"/>
            <a:ext cx="10862930" cy="3231654"/>
          </a:xfrm>
          <a:prstGeom prst="rect">
            <a:avLst/>
          </a:prstGeom>
          <a:noFill/>
        </p:spPr>
        <p:txBody>
          <a:bodyPr wrap="square" rtlCol="0">
            <a:spAutoFit/>
          </a:bodyPr>
          <a:lstStyle/>
          <a:p>
            <a:r>
              <a:rPr lang="fr-FR" sz="1200" dirty="0"/>
              <a:t>1- Retour rapide sur la présentation du 2e jour/ Questions réponses (30 mn)</a:t>
            </a:r>
          </a:p>
          <a:p>
            <a:r>
              <a:rPr lang="fr-FR" sz="1200" dirty="0"/>
              <a:t>2- Élaboration d’un projet de recherche pour la demande de financement: Titre du projet (15 mn)</a:t>
            </a:r>
          </a:p>
          <a:p>
            <a:r>
              <a:rPr lang="fr-FR" sz="1200" dirty="0"/>
              <a:t>3- Élaboration d’un projet de recherche pour la demande de financement: Résumé exécutif (15 mn)</a:t>
            </a:r>
          </a:p>
          <a:p>
            <a:r>
              <a:rPr lang="fr-FR" sz="1200" dirty="0"/>
              <a:t>4- Élaboration d’un projet de recherche pour la demande de financement: contexte et justification (Importance/potentiel scientifique) (20 mn)</a:t>
            </a:r>
          </a:p>
          <a:p>
            <a:r>
              <a:rPr lang="fr-FR" sz="1200" dirty="0"/>
              <a:t>5- Élaboration d’un projet de recherche pour la demande de financement: But et et Objectif (30 mn)</a:t>
            </a:r>
          </a:p>
          <a:p>
            <a:r>
              <a:rPr lang="fr-FR" sz="1200" dirty="0"/>
              <a:t>6- Travail pratique (Groupe de 3 maximum) (15 mn) + restitution (30mn)</a:t>
            </a:r>
          </a:p>
          <a:p>
            <a:r>
              <a:rPr lang="fr-FR" sz="1200" dirty="0"/>
              <a:t>7- Élaboration d’un projet de recherche pour la demande de financement: Méthode (1h mn)</a:t>
            </a:r>
          </a:p>
          <a:p>
            <a:r>
              <a:rPr lang="fr-FR" sz="1200" dirty="0"/>
              <a:t>8- Travail pratique (Groupe de 3 maximum) (15 mn) + restitution (30mn)</a:t>
            </a:r>
          </a:p>
          <a:p>
            <a:r>
              <a:rPr lang="fr-FR" sz="1200" dirty="0"/>
              <a:t>9- Élaboration d’un projet de recherche pour la demande de financement: Ressources disponibles/collaborations/Milieu de formation ou d’exécution du projet (15 mn)</a:t>
            </a:r>
          </a:p>
          <a:p>
            <a:r>
              <a:rPr lang="fr-FR" sz="1200" dirty="0"/>
              <a:t>10- Élaboration d’un projet de recherche pour la demande de financement: Personnel (10 mn)</a:t>
            </a:r>
          </a:p>
          <a:p>
            <a:r>
              <a:rPr lang="fr-FR" sz="1200" dirty="0"/>
              <a:t>11- Élaboration d’un projet de recherche pour la demande de financement: Infrastructure/Equipement (10 mn)</a:t>
            </a:r>
          </a:p>
          <a:p>
            <a:r>
              <a:rPr lang="fr-FR" sz="1200" dirty="0"/>
              <a:t>12- Élaboration d’un projet de recherche pour la demande de financement: Budget (15 mn)</a:t>
            </a:r>
          </a:p>
          <a:p>
            <a:r>
              <a:rPr lang="fr-FR" sz="1200" dirty="0"/>
              <a:t>13- Travail pratique (Groupe de 3 maximum) (15 mn) + restitution (30mn)</a:t>
            </a:r>
          </a:p>
          <a:p>
            <a:r>
              <a:rPr lang="fr-FR" sz="1200" dirty="0"/>
              <a:t>14- Élaboration d’un projet de recherche pour la demande de financement: communication valorisation des résultats (15 mn)</a:t>
            </a:r>
          </a:p>
          <a:p>
            <a:r>
              <a:rPr lang="fr-FR" sz="1200" dirty="0"/>
              <a:t>15- Élaboration d’un projet de recherche pour la demande de financement: Autres demandes spécifiques (présentation du candidat/Équipe/Motivation/Viabilité à long terme/éthique et gouvernance/soutien (lettres de recommandation/engagement (40 mn)</a:t>
            </a:r>
          </a:p>
        </p:txBody>
      </p:sp>
      <p:sp>
        <p:nvSpPr>
          <p:cNvPr id="18" name="ZoneTexte 17">
            <a:extLst>
              <a:ext uri="{FF2B5EF4-FFF2-40B4-BE49-F238E27FC236}">
                <a16:creationId xmlns:a16="http://schemas.microsoft.com/office/drawing/2014/main" id="{49BEE3D7-52CA-D940-966B-29510708FDBD}"/>
              </a:ext>
            </a:extLst>
          </p:cNvPr>
          <p:cNvSpPr txBox="1"/>
          <p:nvPr/>
        </p:nvSpPr>
        <p:spPr>
          <a:xfrm>
            <a:off x="483839" y="940066"/>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Tree>
    <p:extLst>
      <p:ext uri="{BB962C8B-B14F-4D97-AF65-F5344CB8AC3E}">
        <p14:creationId xmlns:p14="http://schemas.microsoft.com/office/powerpoint/2010/main" val="1253622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3" name="ZoneTexte 2">
            <a:extLst>
              <a:ext uri="{FF2B5EF4-FFF2-40B4-BE49-F238E27FC236}">
                <a16:creationId xmlns:a16="http://schemas.microsoft.com/office/drawing/2014/main" id="{4A2B1D89-F98F-6F46-9D19-7905A3F7FD95}"/>
              </a:ext>
            </a:extLst>
          </p:cNvPr>
          <p:cNvSpPr txBox="1"/>
          <p:nvPr/>
        </p:nvSpPr>
        <p:spPr>
          <a:xfrm>
            <a:off x="1805151" y="369332"/>
            <a:ext cx="10386849" cy="5632311"/>
          </a:xfrm>
          <a:prstGeom prst="rect">
            <a:avLst/>
          </a:prstGeom>
          <a:noFill/>
        </p:spPr>
        <p:txBody>
          <a:bodyPr wrap="square" rtlCol="0">
            <a:spAutoFit/>
          </a:bodyPr>
          <a:lstStyle/>
          <a:p>
            <a:endParaRPr lang="fr-CA" dirty="0"/>
          </a:p>
          <a:p>
            <a:r>
              <a:rPr lang="fr-CA" b="1" dirty="0"/>
              <a:t>Inserm: Programmes de financement tous pays</a:t>
            </a:r>
          </a:p>
          <a:p>
            <a:r>
              <a:rPr lang="fr-FR" dirty="0">
                <a:hlinkClick r:id="rId3"/>
              </a:rPr>
              <a:t>https://www.inserm.fr/professionnels-recherche/appels-projets-et-financements/financements-pour-collaboration-internationale-et-europeenne/programmes-financement-tous-pays</a:t>
            </a:r>
            <a:endParaRPr lang="fr-FR" dirty="0"/>
          </a:p>
          <a:p>
            <a:endParaRPr lang="fr-FR" dirty="0"/>
          </a:p>
          <a:p>
            <a:r>
              <a:rPr lang="fr-FR" b="1" dirty="0"/>
              <a:t>The GEF Small </a:t>
            </a:r>
            <a:r>
              <a:rPr lang="fr-FR" b="1" dirty="0" err="1"/>
              <a:t>grant</a:t>
            </a:r>
            <a:r>
              <a:rPr lang="fr-FR" b="1" dirty="0"/>
              <a:t> programme</a:t>
            </a:r>
          </a:p>
          <a:p>
            <a:r>
              <a:rPr lang="fr-FR" dirty="0">
                <a:hlinkClick r:id="rId4"/>
              </a:rPr>
              <a:t>https://sgp.undp.org</a:t>
            </a:r>
            <a:endParaRPr lang="fr-FR" dirty="0"/>
          </a:p>
          <a:p>
            <a:endParaRPr lang="fr-FR" dirty="0"/>
          </a:p>
          <a:p>
            <a:r>
              <a:rPr lang="fr-FR" b="1" dirty="0" err="1"/>
              <a:t>Wellcome</a:t>
            </a:r>
            <a:r>
              <a:rPr lang="fr-FR" b="1" dirty="0"/>
              <a:t> Trust UK</a:t>
            </a:r>
          </a:p>
          <a:p>
            <a:r>
              <a:rPr lang="fr-FR" dirty="0">
                <a:hlinkClick r:id="rId5"/>
              </a:rPr>
              <a:t>https://wellcome.org/grant-funding</a:t>
            </a:r>
            <a:endParaRPr lang="fr-FR" dirty="0"/>
          </a:p>
          <a:p>
            <a:r>
              <a:rPr lang="fr-FR" b="1" dirty="0"/>
              <a:t>UK </a:t>
            </a:r>
            <a:r>
              <a:rPr lang="fr-FR" b="1" dirty="0" err="1"/>
              <a:t>Research</a:t>
            </a:r>
            <a:r>
              <a:rPr lang="fr-FR" b="1" dirty="0"/>
              <a:t> and Innovation</a:t>
            </a:r>
          </a:p>
          <a:p>
            <a:r>
              <a:rPr lang="fr-FR" dirty="0">
                <a:hlinkClick r:id="rId6"/>
              </a:rPr>
              <a:t>https://www.ukri.org/opportunity/</a:t>
            </a:r>
            <a:endParaRPr lang="fr-FR" dirty="0"/>
          </a:p>
          <a:p>
            <a:endParaRPr lang="fr-FR" b="1" dirty="0"/>
          </a:p>
          <a:p>
            <a:r>
              <a:rPr lang="fr-FR" b="1" dirty="0"/>
              <a:t>IRSC:</a:t>
            </a:r>
          </a:p>
          <a:p>
            <a:r>
              <a:rPr lang="fr-FR" dirty="0">
                <a:hlinkClick r:id="rId7"/>
              </a:rPr>
              <a:t>https://www.researchnet-recherchenet.ca/rnr16/search.do?fodAgency=CIHR&amp;fodLanguage=F&amp;view=currentOpps</a:t>
            </a:r>
            <a:endParaRPr lang="fr-FR" dirty="0"/>
          </a:p>
          <a:p>
            <a:endParaRPr lang="fr-FR" dirty="0"/>
          </a:p>
          <a:p>
            <a:r>
              <a:rPr lang="fr-FR" dirty="0"/>
              <a:t>Plateformes payantes où il faut faire très attention:</a:t>
            </a:r>
          </a:p>
          <a:p>
            <a:endParaRPr lang="fr-FR" dirty="0"/>
          </a:p>
        </p:txBody>
      </p:sp>
    </p:spTree>
    <p:extLst>
      <p:ext uri="{BB962C8B-B14F-4D97-AF65-F5344CB8AC3E}">
        <p14:creationId xmlns:p14="http://schemas.microsoft.com/office/powerpoint/2010/main" val="53256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0"/>
            <a:ext cx="2876263" cy="297987"/>
          </a:xfrm>
        </p:spPr>
        <p:txBody>
          <a:bodyPr>
            <a:normAutofit fontScale="90000"/>
          </a:bodyPr>
          <a:lstStyle/>
          <a:p>
            <a:pPr algn="ctr"/>
            <a:r>
              <a:rPr lang="fr-FR" sz="24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8" name="ZoneTexte 7">
            <a:extLst>
              <a:ext uri="{FF2B5EF4-FFF2-40B4-BE49-F238E27FC236}">
                <a16:creationId xmlns:a16="http://schemas.microsoft.com/office/drawing/2014/main" id="{9AF82F3C-FE4D-8E45-B9EE-9D11CA246E92}"/>
              </a:ext>
            </a:extLst>
          </p:cNvPr>
          <p:cNvSpPr txBox="1"/>
          <p:nvPr/>
        </p:nvSpPr>
        <p:spPr>
          <a:xfrm>
            <a:off x="2663806" y="1729734"/>
            <a:ext cx="9254836" cy="3882986"/>
          </a:xfrm>
          <a:prstGeom prst="rect">
            <a:avLst/>
          </a:prstGeom>
          <a:noFill/>
        </p:spPr>
        <p:txBody>
          <a:bodyPr wrap="square" rtlCol="0">
            <a:spAutoFit/>
          </a:bodyPr>
          <a:lstStyle/>
          <a:p>
            <a:pPr>
              <a:lnSpc>
                <a:spcPct val="200000"/>
              </a:lnSpc>
            </a:pPr>
            <a:r>
              <a:rPr lang="fr-FR" b="1" dirty="0"/>
              <a:t>1- Retour rapide sur la présentation du 1er jour/ Questions réponses (30 mn)</a:t>
            </a:r>
          </a:p>
          <a:p>
            <a:pPr>
              <a:lnSpc>
                <a:spcPct val="200000"/>
              </a:lnSpc>
            </a:pPr>
            <a:r>
              <a:rPr lang="fr-FR" b="1" dirty="0">
                <a:solidFill>
                  <a:schemeClr val="bg1">
                    <a:lumMod val="85000"/>
                  </a:schemeClr>
                </a:solidFill>
              </a:rPr>
              <a:t>2- Préparation d’un demande de financement (1h)</a:t>
            </a:r>
          </a:p>
          <a:p>
            <a:pPr>
              <a:lnSpc>
                <a:spcPct val="200000"/>
              </a:lnSpc>
            </a:pPr>
            <a:r>
              <a:rPr lang="fr-FR" b="1" dirty="0">
                <a:solidFill>
                  <a:schemeClr val="bg1">
                    <a:lumMod val="85000"/>
                  </a:schemeClr>
                </a:solidFill>
              </a:rPr>
              <a:t>3- Travail pratique (Groupe de 3 maximum) (15 mn) + restitution (30mn)</a:t>
            </a:r>
          </a:p>
          <a:p>
            <a:pPr>
              <a:lnSpc>
                <a:spcPct val="200000"/>
              </a:lnSpc>
            </a:pPr>
            <a:r>
              <a:rPr lang="fr-FR" b="1" dirty="0">
                <a:solidFill>
                  <a:schemeClr val="bg1">
                    <a:lumMod val="85000"/>
                  </a:schemeClr>
                </a:solidFill>
              </a:rPr>
              <a:t>4- Evaluation d’un projet par un bailleur de fonds/Organisme de financement 1h</a:t>
            </a:r>
          </a:p>
          <a:p>
            <a:pPr>
              <a:lnSpc>
                <a:spcPct val="200000"/>
              </a:lnSpc>
            </a:pPr>
            <a:r>
              <a:rPr lang="fr-FR" b="1" dirty="0">
                <a:solidFill>
                  <a:schemeClr val="bg1">
                    <a:lumMod val="85000"/>
                  </a:schemeClr>
                </a:solidFill>
              </a:rPr>
              <a:t>3- Travail pratique (Groupe de 3 maximum) (15 mn) + restitution (30mn)</a:t>
            </a:r>
          </a:p>
          <a:p>
            <a:pPr>
              <a:lnSpc>
                <a:spcPct val="200000"/>
              </a:lnSpc>
            </a:pPr>
            <a:r>
              <a:rPr lang="fr-FR" b="1" dirty="0">
                <a:solidFill>
                  <a:schemeClr val="bg1">
                    <a:lumMod val="85000"/>
                  </a:schemeClr>
                </a:solidFill>
              </a:rPr>
              <a:t>5- Convaincre les décideurs : Stratégies/Arguments et preuves (1h30)</a:t>
            </a:r>
          </a:p>
          <a:p>
            <a:pPr>
              <a:lnSpc>
                <a:spcPct val="200000"/>
              </a:lnSpc>
            </a:pPr>
            <a:r>
              <a:rPr lang="fr-FR" b="1" dirty="0">
                <a:solidFill>
                  <a:schemeClr val="bg1">
                    <a:lumMod val="85000"/>
                  </a:schemeClr>
                </a:solidFill>
              </a:rPr>
              <a:t>6- Travail pratique (Groupe de 3 maximum) (15 mn) + restitution (30mn)</a:t>
            </a:r>
          </a:p>
        </p:txBody>
      </p:sp>
      <p:sp>
        <p:nvSpPr>
          <p:cNvPr id="9" name="ZoneTexte 8">
            <a:extLst>
              <a:ext uri="{FF2B5EF4-FFF2-40B4-BE49-F238E27FC236}">
                <a16:creationId xmlns:a16="http://schemas.microsoft.com/office/drawing/2014/main" id="{CC6F086E-D614-B048-A9F0-858953988C2F}"/>
              </a:ext>
            </a:extLst>
          </p:cNvPr>
          <p:cNvSpPr txBox="1"/>
          <p:nvPr/>
        </p:nvSpPr>
        <p:spPr>
          <a:xfrm>
            <a:off x="1108364" y="946729"/>
            <a:ext cx="1938823" cy="523220"/>
          </a:xfrm>
          <a:prstGeom prst="rect">
            <a:avLst/>
          </a:prstGeom>
          <a:noFill/>
        </p:spPr>
        <p:txBody>
          <a:bodyPr wrap="square" rtlCol="0">
            <a:spAutoFit/>
          </a:bodyPr>
          <a:lstStyle/>
          <a:p>
            <a:r>
              <a:rPr lang="fr-FR" sz="2800" b="1" dirty="0"/>
              <a:t>2</a:t>
            </a:r>
            <a:r>
              <a:rPr lang="fr-FR" sz="2800" b="1" baseline="30000" dirty="0"/>
              <a:t>ème</a:t>
            </a:r>
            <a:r>
              <a:rPr lang="fr-FR" sz="2800" b="1" dirty="0"/>
              <a:t> Jour</a:t>
            </a:r>
          </a:p>
        </p:txBody>
      </p:sp>
    </p:spTree>
    <p:extLst>
      <p:ext uri="{BB962C8B-B14F-4D97-AF65-F5344CB8AC3E}">
        <p14:creationId xmlns:p14="http://schemas.microsoft.com/office/powerpoint/2010/main" val="2013573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0"/>
            <a:ext cx="2876263" cy="297987"/>
          </a:xfrm>
        </p:spPr>
        <p:txBody>
          <a:bodyPr>
            <a:normAutofit fontScale="90000"/>
          </a:bodyPr>
          <a:lstStyle/>
          <a:p>
            <a:pPr algn="ctr"/>
            <a:r>
              <a:rPr lang="fr-FR" sz="24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8" name="ZoneTexte 7">
            <a:extLst>
              <a:ext uri="{FF2B5EF4-FFF2-40B4-BE49-F238E27FC236}">
                <a16:creationId xmlns:a16="http://schemas.microsoft.com/office/drawing/2014/main" id="{9AF82F3C-FE4D-8E45-B9EE-9D11CA246E92}"/>
              </a:ext>
            </a:extLst>
          </p:cNvPr>
          <p:cNvSpPr txBox="1"/>
          <p:nvPr/>
        </p:nvSpPr>
        <p:spPr>
          <a:xfrm>
            <a:off x="2663806" y="1729734"/>
            <a:ext cx="9254836" cy="3882986"/>
          </a:xfrm>
          <a:prstGeom prst="rect">
            <a:avLst/>
          </a:prstGeom>
          <a:noFill/>
        </p:spPr>
        <p:txBody>
          <a:bodyPr wrap="square" rtlCol="0">
            <a:spAutoFit/>
          </a:bodyPr>
          <a:lstStyle/>
          <a:p>
            <a:pPr>
              <a:lnSpc>
                <a:spcPct val="200000"/>
              </a:lnSpc>
            </a:pPr>
            <a:r>
              <a:rPr lang="fr-FR" b="1" dirty="0">
                <a:solidFill>
                  <a:schemeClr val="bg1">
                    <a:lumMod val="85000"/>
                  </a:schemeClr>
                </a:solidFill>
              </a:rPr>
              <a:t>1- Retour rapide sur la présentation du 1er jour/ Questions réponses (30 mn)</a:t>
            </a:r>
          </a:p>
          <a:p>
            <a:pPr>
              <a:lnSpc>
                <a:spcPct val="200000"/>
              </a:lnSpc>
            </a:pPr>
            <a:r>
              <a:rPr lang="fr-FR" b="1" dirty="0"/>
              <a:t>2- Préparation d’un demande de financement (1h)</a:t>
            </a:r>
          </a:p>
          <a:p>
            <a:pPr>
              <a:lnSpc>
                <a:spcPct val="200000"/>
              </a:lnSpc>
            </a:pPr>
            <a:r>
              <a:rPr lang="fr-FR" b="1" dirty="0">
                <a:solidFill>
                  <a:schemeClr val="bg1">
                    <a:lumMod val="85000"/>
                  </a:schemeClr>
                </a:solidFill>
              </a:rPr>
              <a:t>3- Travail pratique (Groupe de 3 maximum) (15 mn) + restitution (30mn)</a:t>
            </a:r>
          </a:p>
          <a:p>
            <a:pPr>
              <a:lnSpc>
                <a:spcPct val="200000"/>
              </a:lnSpc>
            </a:pPr>
            <a:r>
              <a:rPr lang="fr-FR" b="1" dirty="0">
                <a:solidFill>
                  <a:schemeClr val="bg1">
                    <a:lumMod val="85000"/>
                  </a:schemeClr>
                </a:solidFill>
              </a:rPr>
              <a:t>4- Evaluation d’un projet par un bailleur de fonds/Organisme de financement 1h</a:t>
            </a:r>
          </a:p>
          <a:p>
            <a:pPr>
              <a:lnSpc>
                <a:spcPct val="200000"/>
              </a:lnSpc>
            </a:pPr>
            <a:r>
              <a:rPr lang="fr-FR" b="1" dirty="0">
                <a:solidFill>
                  <a:schemeClr val="bg1">
                    <a:lumMod val="85000"/>
                  </a:schemeClr>
                </a:solidFill>
              </a:rPr>
              <a:t>3- Travail pratique (Groupe de 3 maximum) (15 mn) + restitution (30mn)</a:t>
            </a:r>
          </a:p>
          <a:p>
            <a:pPr>
              <a:lnSpc>
                <a:spcPct val="200000"/>
              </a:lnSpc>
            </a:pPr>
            <a:r>
              <a:rPr lang="fr-FR" b="1" dirty="0">
                <a:solidFill>
                  <a:schemeClr val="bg1">
                    <a:lumMod val="85000"/>
                  </a:schemeClr>
                </a:solidFill>
              </a:rPr>
              <a:t>5- Convaincre les décideurs : Stratégies/Arguments et preuves (1h30)</a:t>
            </a:r>
          </a:p>
          <a:p>
            <a:pPr>
              <a:lnSpc>
                <a:spcPct val="200000"/>
              </a:lnSpc>
            </a:pPr>
            <a:r>
              <a:rPr lang="fr-FR" b="1" dirty="0">
                <a:solidFill>
                  <a:schemeClr val="bg1">
                    <a:lumMod val="85000"/>
                  </a:schemeClr>
                </a:solidFill>
              </a:rPr>
              <a:t>6- Travail pratique (Groupe de 3 maximum) (15 mn) + restitution (30mn)</a:t>
            </a:r>
          </a:p>
        </p:txBody>
      </p:sp>
      <p:sp>
        <p:nvSpPr>
          <p:cNvPr id="9" name="ZoneTexte 8">
            <a:extLst>
              <a:ext uri="{FF2B5EF4-FFF2-40B4-BE49-F238E27FC236}">
                <a16:creationId xmlns:a16="http://schemas.microsoft.com/office/drawing/2014/main" id="{CC6F086E-D614-B048-A9F0-858953988C2F}"/>
              </a:ext>
            </a:extLst>
          </p:cNvPr>
          <p:cNvSpPr txBox="1"/>
          <p:nvPr/>
        </p:nvSpPr>
        <p:spPr>
          <a:xfrm>
            <a:off x="1108364" y="946729"/>
            <a:ext cx="1938823" cy="523220"/>
          </a:xfrm>
          <a:prstGeom prst="rect">
            <a:avLst/>
          </a:prstGeom>
          <a:noFill/>
        </p:spPr>
        <p:txBody>
          <a:bodyPr wrap="square" rtlCol="0">
            <a:spAutoFit/>
          </a:bodyPr>
          <a:lstStyle/>
          <a:p>
            <a:r>
              <a:rPr lang="fr-FR" sz="2800" b="1" dirty="0"/>
              <a:t>2</a:t>
            </a:r>
            <a:r>
              <a:rPr lang="fr-FR" sz="2800" b="1" baseline="30000" dirty="0"/>
              <a:t>ème</a:t>
            </a:r>
            <a:r>
              <a:rPr lang="fr-FR" sz="2800" b="1" dirty="0"/>
              <a:t> Jour</a:t>
            </a:r>
          </a:p>
        </p:txBody>
      </p:sp>
    </p:spTree>
    <p:extLst>
      <p:ext uri="{BB962C8B-B14F-4D97-AF65-F5344CB8AC3E}">
        <p14:creationId xmlns:p14="http://schemas.microsoft.com/office/powerpoint/2010/main" val="4183160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3510007" y="205598"/>
            <a:ext cx="4345088" cy="593268"/>
          </a:xfrm>
        </p:spPr>
        <p:txBody>
          <a:bodyPr>
            <a:normAutofit fontScale="90000"/>
          </a:bodyPr>
          <a:lstStyle/>
          <a:p>
            <a:r>
              <a:rPr lang="fr-FR" sz="3600" b="1" dirty="0"/>
              <a:t>Description du cours</a:t>
            </a:r>
          </a:p>
        </p:txBody>
      </p:sp>
      <p:sp>
        <p:nvSpPr>
          <p:cNvPr id="6" name="Titre 1">
            <a:extLst>
              <a:ext uri="{FF2B5EF4-FFF2-40B4-BE49-F238E27FC236}">
                <a16:creationId xmlns:a16="http://schemas.microsoft.com/office/drawing/2014/main" id="{34FD1F49-D286-0345-954F-CA54A203978A}"/>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7" name="Titre 1">
            <a:extLst>
              <a:ext uri="{FF2B5EF4-FFF2-40B4-BE49-F238E27FC236}">
                <a16:creationId xmlns:a16="http://schemas.microsoft.com/office/drawing/2014/main" id="{8A7491FB-7752-2547-98FE-A3F3DFF99B8E}"/>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
        <p:nvSpPr>
          <p:cNvPr id="4" name="ZoneTexte 3">
            <a:extLst>
              <a:ext uri="{FF2B5EF4-FFF2-40B4-BE49-F238E27FC236}">
                <a16:creationId xmlns:a16="http://schemas.microsoft.com/office/drawing/2014/main" id="{086BBE7F-5BC5-614F-9FE9-C8C6F3BCC8F7}"/>
              </a:ext>
            </a:extLst>
          </p:cNvPr>
          <p:cNvSpPr txBox="1"/>
          <p:nvPr/>
        </p:nvSpPr>
        <p:spPr>
          <a:xfrm>
            <a:off x="1312606" y="5963597"/>
            <a:ext cx="10674442" cy="461665"/>
          </a:xfrm>
          <a:prstGeom prst="rect">
            <a:avLst/>
          </a:prstGeom>
          <a:noFill/>
        </p:spPr>
        <p:txBody>
          <a:bodyPr wrap="square" rtlCol="0">
            <a:spAutoFit/>
          </a:bodyPr>
          <a:lstStyle/>
          <a:p>
            <a:r>
              <a:rPr lang="fr-FR" sz="1200" b="1" dirty="0"/>
              <a:t>Crédit photos</a:t>
            </a:r>
            <a:r>
              <a:rPr lang="fr-FR" sz="1200" dirty="0"/>
              <a:t>:</a:t>
            </a:r>
          </a:p>
          <a:p>
            <a:r>
              <a:rPr lang="fr-FR" sz="1200" dirty="0"/>
              <a:t>Fondation de France: https://</a:t>
            </a:r>
            <a:r>
              <a:rPr lang="fr-FR" sz="1200" dirty="0" err="1"/>
              <a:t>www.fondationdefrance.org</a:t>
            </a:r>
            <a:r>
              <a:rPr lang="fr-FR" sz="1200" dirty="0"/>
              <a:t>/</a:t>
            </a:r>
            <a:r>
              <a:rPr lang="fr-FR" sz="1200" dirty="0" err="1"/>
              <a:t>fr</a:t>
            </a:r>
            <a:r>
              <a:rPr lang="fr-FR" sz="1200" dirty="0"/>
              <a:t>/les-futurs-du-littoral-et-de-la-mer</a:t>
            </a:r>
          </a:p>
        </p:txBody>
      </p:sp>
      <p:pic>
        <p:nvPicPr>
          <p:cNvPr id="5" name="Image 4">
            <a:extLst>
              <a:ext uri="{FF2B5EF4-FFF2-40B4-BE49-F238E27FC236}">
                <a16:creationId xmlns:a16="http://schemas.microsoft.com/office/drawing/2014/main" id="{521A5D74-E770-844B-835C-02F0AFCA70FB}"/>
              </a:ext>
            </a:extLst>
          </p:cNvPr>
          <p:cNvPicPr>
            <a:picLocks noChangeAspect="1"/>
          </p:cNvPicPr>
          <p:nvPr/>
        </p:nvPicPr>
        <p:blipFill>
          <a:blip r:embed="rId3"/>
          <a:stretch>
            <a:fillRect/>
          </a:stretch>
        </p:blipFill>
        <p:spPr>
          <a:xfrm>
            <a:off x="2378177" y="2092181"/>
            <a:ext cx="8763000" cy="2578100"/>
          </a:xfrm>
          <a:prstGeom prst="rect">
            <a:avLst/>
          </a:prstGeom>
        </p:spPr>
      </p:pic>
    </p:spTree>
    <p:extLst>
      <p:ext uri="{BB962C8B-B14F-4D97-AF65-F5344CB8AC3E}">
        <p14:creationId xmlns:p14="http://schemas.microsoft.com/office/powerpoint/2010/main" val="2910198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3446689" y="70204"/>
            <a:ext cx="6121526" cy="375557"/>
          </a:xfrm>
        </p:spPr>
        <p:txBody>
          <a:bodyPr>
            <a:normAutofit fontScale="90000"/>
          </a:bodyPr>
          <a:lstStyle/>
          <a:p>
            <a:pPr algn="ctr"/>
            <a:r>
              <a:rPr lang="fr-FR" sz="2400" b="1" dirty="0"/>
              <a:t>Préparation d’un demande de financement</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8" name="ZoneTexte 7">
            <a:extLst>
              <a:ext uri="{FF2B5EF4-FFF2-40B4-BE49-F238E27FC236}">
                <a16:creationId xmlns:a16="http://schemas.microsoft.com/office/drawing/2014/main" id="{9AF82F3C-FE4D-8E45-B9EE-9D11CA246E92}"/>
              </a:ext>
            </a:extLst>
          </p:cNvPr>
          <p:cNvSpPr txBox="1"/>
          <p:nvPr/>
        </p:nvSpPr>
        <p:spPr>
          <a:xfrm>
            <a:off x="2346655" y="1560759"/>
            <a:ext cx="9561101" cy="4436984"/>
          </a:xfrm>
          <a:prstGeom prst="rect">
            <a:avLst/>
          </a:prstGeom>
          <a:noFill/>
        </p:spPr>
        <p:txBody>
          <a:bodyPr wrap="square" rtlCol="0">
            <a:spAutoFit/>
          </a:bodyPr>
          <a:lstStyle/>
          <a:p>
            <a:pPr>
              <a:lnSpc>
                <a:spcPct val="200000"/>
              </a:lnSpc>
            </a:pPr>
            <a:r>
              <a:rPr lang="fr-FR" dirty="0"/>
              <a:t>Créer une liste des sources de financement que vous visez. Ajouter dans la liste les informations suivantes: </a:t>
            </a:r>
          </a:p>
          <a:p>
            <a:pPr>
              <a:lnSpc>
                <a:spcPct val="200000"/>
              </a:lnSpc>
            </a:pPr>
            <a:r>
              <a:rPr lang="fr-FR" dirty="0"/>
              <a:t>	- Les dates limites</a:t>
            </a:r>
          </a:p>
          <a:p>
            <a:pPr>
              <a:lnSpc>
                <a:spcPct val="200000"/>
              </a:lnSpc>
            </a:pPr>
            <a:r>
              <a:rPr lang="fr-FR" dirty="0"/>
              <a:t>	- Le détails financiers</a:t>
            </a:r>
          </a:p>
          <a:p>
            <a:pPr>
              <a:lnSpc>
                <a:spcPct val="200000"/>
              </a:lnSpc>
            </a:pPr>
            <a:r>
              <a:rPr lang="fr-FR" dirty="0"/>
              <a:t>	- Les délais de réponse</a:t>
            </a:r>
          </a:p>
          <a:p>
            <a:pPr>
              <a:lnSpc>
                <a:spcPct val="200000"/>
              </a:lnSpc>
            </a:pPr>
            <a:r>
              <a:rPr lang="fr-FR" dirty="0"/>
              <a:t>	- Les processus d’application de chaque type de financement</a:t>
            </a:r>
          </a:p>
          <a:p>
            <a:pPr>
              <a:lnSpc>
                <a:spcPct val="200000"/>
              </a:lnSpc>
            </a:pPr>
            <a:r>
              <a:rPr lang="fr-FR" dirty="0"/>
              <a:t>Commencer à préparer son dossier selon les dates limites de dépôt des candidatures: les priorités les plus importantes</a:t>
            </a:r>
          </a:p>
        </p:txBody>
      </p:sp>
    </p:spTree>
    <p:extLst>
      <p:ext uri="{BB962C8B-B14F-4D97-AF65-F5344CB8AC3E}">
        <p14:creationId xmlns:p14="http://schemas.microsoft.com/office/powerpoint/2010/main" val="706599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3446689" y="70204"/>
            <a:ext cx="6121526" cy="375557"/>
          </a:xfrm>
        </p:spPr>
        <p:txBody>
          <a:bodyPr>
            <a:normAutofit fontScale="90000"/>
          </a:bodyPr>
          <a:lstStyle/>
          <a:p>
            <a:pPr algn="ctr"/>
            <a:r>
              <a:rPr lang="fr-FR" sz="2400" b="1" dirty="0"/>
              <a:t>Préparation d’un demande de financement</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8" name="ZoneTexte 7">
            <a:extLst>
              <a:ext uri="{FF2B5EF4-FFF2-40B4-BE49-F238E27FC236}">
                <a16:creationId xmlns:a16="http://schemas.microsoft.com/office/drawing/2014/main" id="{9AF82F3C-FE4D-8E45-B9EE-9D11CA246E92}"/>
              </a:ext>
            </a:extLst>
          </p:cNvPr>
          <p:cNvSpPr txBox="1"/>
          <p:nvPr/>
        </p:nvSpPr>
        <p:spPr>
          <a:xfrm>
            <a:off x="2152386" y="793316"/>
            <a:ext cx="10039613" cy="558999"/>
          </a:xfrm>
          <a:prstGeom prst="rect">
            <a:avLst/>
          </a:prstGeom>
          <a:noFill/>
        </p:spPr>
        <p:txBody>
          <a:bodyPr wrap="square" rtlCol="0">
            <a:spAutoFit/>
          </a:bodyPr>
          <a:lstStyle/>
          <a:p>
            <a:pPr>
              <a:lnSpc>
                <a:spcPct val="200000"/>
              </a:lnSpc>
            </a:pPr>
            <a:r>
              <a:rPr lang="fr-FR" dirty="0"/>
              <a:t>Les critères d’éligibilité des organismes de financement: très variables</a:t>
            </a:r>
          </a:p>
        </p:txBody>
      </p:sp>
      <p:sp>
        <p:nvSpPr>
          <p:cNvPr id="3" name="Rectangle 2">
            <a:extLst>
              <a:ext uri="{FF2B5EF4-FFF2-40B4-BE49-F238E27FC236}">
                <a16:creationId xmlns:a16="http://schemas.microsoft.com/office/drawing/2014/main" id="{95BB43A0-0A5F-F54A-9752-8C89F20A033E}"/>
              </a:ext>
            </a:extLst>
          </p:cNvPr>
          <p:cNvSpPr/>
          <p:nvPr/>
        </p:nvSpPr>
        <p:spPr>
          <a:xfrm>
            <a:off x="2180356" y="1884536"/>
            <a:ext cx="4906243" cy="923330"/>
          </a:xfrm>
          <a:prstGeom prst="rect">
            <a:avLst/>
          </a:prstGeom>
        </p:spPr>
        <p:txBody>
          <a:bodyPr wrap="square">
            <a:spAutoFit/>
          </a:bodyPr>
          <a:lstStyle/>
          <a:p>
            <a:r>
              <a:rPr lang="fr-FR" dirty="0"/>
              <a:t>Exemples concrets:</a:t>
            </a:r>
          </a:p>
        </p:txBody>
      </p:sp>
      <p:sp>
        <p:nvSpPr>
          <p:cNvPr id="9" name="Rectangle 8">
            <a:extLst>
              <a:ext uri="{FF2B5EF4-FFF2-40B4-BE49-F238E27FC236}">
                <a16:creationId xmlns:a16="http://schemas.microsoft.com/office/drawing/2014/main" id="{6717270C-3206-5149-A4F5-23426D28BC65}"/>
              </a:ext>
            </a:extLst>
          </p:cNvPr>
          <p:cNvSpPr/>
          <p:nvPr/>
        </p:nvSpPr>
        <p:spPr>
          <a:xfrm>
            <a:off x="2152386" y="2346201"/>
            <a:ext cx="4906243" cy="923330"/>
          </a:xfrm>
          <a:prstGeom prst="rect">
            <a:avLst/>
          </a:prstGeom>
        </p:spPr>
        <p:txBody>
          <a:bodyPr wrap="square">
            <a:spAutoFit/>
          </a:bodyPr>
          <a:lstStyle/>
          <a:p>
            <a:r>
              <a:rPr lang="fr-FR" dirty="0"/>
              <a:t>Projet FONRID:</a:t>
            </a:r>
          </a:p>
          <a:p>
            <a:endParaRPr lang="fr-FR" dirty="0"/>
          </a:p>
          <a:p>
            <a:endParaRPr lang="fr-FR" dirty="0"/>
          </a:p>
        </p:txBody>
      </p:sp>
    </p:spTree>
    <p:extLst>
      <p:ext uri="{BB962C8B-B14F-4D97-AF65-F5344CB8AC3E}">
        <p14:creationId xmlns:p14="http://schemas.microsoft.com/office/powerpoint/2010/main" val="320723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3446689" y="70204"/>
            <a:ext cx="6121526" cy="375557"/>
          </a:xfrm>
        </p:spPr>
        <p:txBody>
          <a:bodyPr>
            <a:normAutofit fontScale="90000"/>
          </a:bodyPr>
          <a:lstStyle/>
          <a:p>
            <a:pPr algn="ctr"/>
            <a:r>
              <a:rPr lang="fr-FR" sz="2400" b="1" dirty="0"/>
              <a:t>Préparation d’un demande de financement</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0" name="Rectangle 9">
            <a:extLst>
              <a:ext uri="{FF2B5EF4-FFF2-40B4-BE49-F238E27FC236}">
                <a16:creationId xmlns:a16="http://schemas.microsoft.com/office/drawing/2014/main" id="{520DFB48-2B96-8E47-9289-9B9532A11E9E}"/>
              </a:ext>
            </a:extLst>
          </p:cNvPr>
          <p:cNvSpPr/>
          <p:nvPr/>
        </p:nvSpPr>
        <p:spPr>
          <a:xfrm>
            <a:off x="185851" y="95587"/>
            <a:ext cx="1463335" cy="369332"/>
          </a:xfrm>
          <a:prstGeom prst="rect">
            <a:avLst/>
          </a:prstGeom>
        </p:spPr>
        <p:txBody>
          <a:bodyPr wrap="square">
            <a:spAutoFit/>
          </a:bodyPr>
          <a:lstStyle/>
          <a:p>
            <a:r>
              <a:rPr lang="fr-FR" b="1" dirty="0"/>
              <a:t>FONRID</a:t>
            </a:r>
            <a:r>
              <a:rPr lang="fr-FR" dirty="0"/>
              <a:t>:</a:t>
            </a:r>
          </a:p>
        </p:txBody>
      </p:sp>
      <p:graphicFrame>
        <p:nvGraphicFramePr>
          <p:cNvPr id="7" name="Objet 6">
            <a:extLst>
              <a:ext uri="{FF2B5EF4-FFF2-40B4-BE49-F238E27FC236}">
                <a16:creationId xmlns:a16="http://schemas.microsoft.com/office/drawing/2014/main" id="{91F18FDA-3B4C-C34B-8B47-9A160137374E}"/>
              </a:ext>
            </a:extLst>
          </p:cNvPr>
          <p:cNvGraphicFramePr>
            <a:graphicFrameLocks noChangeAspect="1"/>
          </p:cNvGraphicFramePr>
          <p:nvPr>
            <p:extLst>
              <p:ext uri="{D42A27DB-BD31-4B8C-83A1-F6EECF244321}">
                <p14:modId xmlns:p14="http://schemas.microsoft.com/office/powerpoint/2010/main" val="3419623313"/>
              </p:ext>
            </p:extLst>
          </p:nvPr>
        </p:nvGraphicFramePr>
        <p:xfrm>
          <a:off x="8172142" y="719931"/>
          <a:ext cx="3898900" cy="5418137"/>
        </p:xfrm>
        <a:graphic>
          <a:graphicData uri="http://schemas.openxmlformats.org/presentationml/2006/ole">
            <mc:AlternateContent xmlns:mc="http://schemas.openxmlformats.org/markup-compatibility/2006">
              <mc:Choice xmlns:v="urn:schemas-microsoft-com:vml" Requires="v">
                <p:oleObj name="Document" r:id="rId3" imgW="6159500" imgH="8559800" progId="Word.Document.12">
                  <p:embed/>
                </p:oleObj>
              </mc:Choice>
              <mc:Fallback>
                <p:oleObj name="Document" r:id="rId3" imgW="6159500" imgH="8559800" progId="Word.Document.12">
                  <p:embed/>
                  <p:pic>
                    <p:nvPicPr>
                      <p:cNvPr id="0" name=""/>
                      <p:cNvPicPr/>
                      <p:nvPr/>
                    </p:nvPicPr>
                    <p:blipFill>
                      <a:blip r:embed="rId4"/>
                      <a:stretch>
                        <a:fillRect/>
                      </a:stretch>
                    </p:blipFill>
                    <p:spPr>
                      <a:xfrm>
                        <a:off x="8172142" y="719931"/>
                        <a:ext cx="3898900" cy="5418137"/>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5429A2F4-590B-164F-A58F-C7226409A2E7}"/>
              </a:ext>
            </a:extLst>
          </p:cNvPr>
          <p:cNvSpPr/>
          <p:nvPr/>
        </p:nvSpPr>
        <p:spPr>
          <a:xfrm>
            <a:off x="185851" y="445761"/>
            <a:ext cx="7619206" cy="523220"/>
          </a:xfrm>
          <a:prstGeom prst="rect">
            <a:avLst/>
          </a:prstGeom>
        </p:spPr>
        <p:txBody>
          <a:bodyPr wrap="square">
            <a:spAutoFit/>
          </a:bodyPr>
          <a:lstStyle/>
          <a:p>
            <a:r>
              <a:rPr lang="fr-FR" sz="1400" dirty="0">
                <a:hlinkClick r:id="rId5"/>
              </a:rPr>
              <a:t>http://www.fonrid.bf/index.php?option=com_content&amp;view=article&amp;id=43:avis-d-appel-a-proposition-de-notes-conceptuelles-de-projets-2021&amp;catid=13&amp;Itemid=224</a:t>
            </a:r>
            <a:endParaRPr lang="fr-FR" sz="1400" dirty="0"/>
          </a:p>
        </p:txBody>
      </p:sp>
      <p:sp>
        <p:nvSpPr>
          <p:cNvPr id="3" name="Rectangle 2">
            <a:extLst>
              <a:ext uri="{FF2B5EF4-FFF2-40B4-BE49-F238E27FC236}">
                <a16:creationId xmlns:a16="http://schemas.microsoft.com/office/drawing/2014/main" id="{1F40FFD9-9AC4-6B4A-8023-AF05B805A1D7}"/>
              </a:ext>
            </a:extLst>
          </p:cNvPr>
          <p:cNvSpPr/>
          <p:nvPr/>
        </p:nvSpPr>
        <p:spPr>
          <a:xfrm>
            <a:off x="120958" y="1096316"/>
            <a:ext cx="7973954" cy="4999638"/>
          </a:xfrm>
          <a:prstGeom prst="rect">
            <a:avLst/>
          </a:prstGeom>
        </p:spPr>
        <p:txBody>
          <a:bodyPr wrap="square">
            <a:spAutoFit/>
          </a:bodyPr>
          <a:lstStyle/>
          <a:p>
            <a:pPr marL="342900" lvl="0" indent="-342900" algn="just">
              <a:lnSpc>
                <a:spcPct val="115000"/>
              </a:lnSpc>
              <a:spcAft>
                <a:spcPts val="1000"/>
              </a:spcAft>
              <a:buFont typeface="Wingdings" pitchFamily="2" charset="2"/>
              <a:buChar char=""/>
            </a:pPr>
            <a:r>
              <a:rPr lang="x-none" sz="1300" b="1">
                <a:latin typeface="Arial" panose="020B0604020202020204" pitchFamily="34" charset="0"/>
                <a:ea typeface="Calibri" panose="020F0502020204030204" pitchFamily="34" charset="0"/>
                <a:cs typeface="Times New Roman" panose="02020603050405020304" pitchFamily="18" charset="0"/>
              </a:rPr>
              <a:t>Eligibilité des structures porteuses</a:t>
            </a:r>
            <a:endParaRPr lang="fr-CA" sz="13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fr-FR" sz="1300" dirty="0">
                <a:latin typeface="Arial" panose="020B0604020202020204" pitchFamily="34" charset="0"/>
                <a:ea typeface="Times New Roman" panose="02020603050405020304" pitchFamily="18" charset="0"/>
              </a:rPr>
              <a:t>Sont éligibles au présent appel à projets du FONRID, toute personne morale (structures </a:t>
            </a:r>
            <a:r>
              <a:rPr lang="fr-FR" sz="1300" b="1" u="sng" dirty="0">
                <a:uFill>
                  <a:solidFill>
                    <a:srgbClr val="000000"/>
                  </a:solidFill>
                </a:uFill>
                <a:latin typeface="Arial" panose="020B0604020202020204" pitchFamily="34" charset="0"/>
                <a:ea typeface="Times New Roman" panose="02020603050405020304" pitchFamily="18" charset="0"/>
              </a:rPr>
              <a:t>publiques</a:t>
            </a:r>
            <a:r>
              <a:rPr lang="fr-FR" sz="1300" dirty="0">
                <a:latin typeface="Arial" panose="020B0604020202020204" pitchFamily="34" charset="0"/>
                <a:ea typeface="Times New Roman" panose="02020603050405020304" pitchFamily="18" charset="0"/>
              </a:rPr>
              <a:t> ou </a:t>
            </a:r>
            <a:r>
              <a:rPr lang="fr-FR" sz="1300" b="1" u="sng" dirty="0">
                <a:uFill>
                  <a:solidFill>
                    <a:srgbClr val="000000"/>
                  </a:solidFill>
                </a:uFill>
                <a:latin typeface="Arial" panose="020B0604020202020204" pitchFamily="34" charset="0"/>
                <a:ea typeface="Times New Roman" panose="02020603050405020304" pitchFamily="18" charset="0"/>
              </a:rPr>
              <a:t>privées</a:t>
            </a:r>
            <a:r>
              <a:rPr lang="fr-FR" sz="1300" dirty="0">
                <a:latin typeface="Arial" panose="020B0604020202020204" pitchFamily="34" charset="0"/>
                <a:ea typeface="Times New Roman" panose="02020603050405020304" pitchFamily="18" charset="0"/>
              </a:rPr>
              <a:t>, institutions d’enseignement supérieur et/ou de recherche, structures de développement, d’encadrement technique, de vulgarisation, d’innovation, les ONG, les associations) menant ses activités au Burkina Faso et dont le projet cadre avec l’un des thèmes retenus.</a:t>
            </a:r>
            <a:endParaRPr lang="fr-CA" sz="1300" dirty="0">
              <a:latin typeface="Times New Roman" panose="02020603050405020304" pitchFamily="18" charset="0"/>
              <a:ea typeface="Times New Roman" panose="02020603050405020304" pitchFamily="18" charset="0"/>
            </a:endParaRPr>
          </a:p>
          <a:p>
            <a:pPr algn="just">
              <a:lnSpc>
                <a:spcPct val="115000"/>
              </a:lnSpc>
            </a:pPr>
            <a:r>
              <a:rPr lang="fr-FR" sz="1300" dirty="0">
                <a:latin typeface="Arial" panose="020B0604020202020204" pitchFamily="34" charset="0"/>
                <a:ea typeface="Times New Roman" panose="02020603050405020304" pitchFamily="18" charset="0"/>
              </a:rPr>
              <a:t>Les institutions internationales exécutant leurs activités de recherche et/ou d’innovations au Burkina Faso sont éligibles au présent appel à projets, en tant que partenaires des structures nationales. Ces institutions internationales ne peuvent en aucun cas être porteuses principales de projets.</a:t>
            </a:r>
            <a:endParaRPr lang="fr-CA" sz="13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1000"/>
              </a:spcAft>
              <a:buFont typeface="Wingdings" pitchFamily="2" charset="2"/>
              <a:buChar char=""/>
            </a:pPr>
            <a:r>
              <a:rPr lang="x-none" sz="1300" b="1">
                <a:latin typeface="Arial" panose="020B0604020202020204" pitchFamily="34" charset="0"/>
                <a:ea typeface="Calibri" panose="020F0502020204030204" pitchFamily="34" charset="0"/>
                <a:cs typeface="Times New Roman" panose="02020603050405020304" pitchFamily="18" charset="0"/>
              </a:rPr>
              <a:t>Eligibilité des </a:t>
            </a:r>
            <a:r>
              <a:rPr lang="fr-FR" sz="1300" b="1" dirty="0">
                <a:latin typeface="Arial" panose="020B0604020202020204" pitchFamily="34" charset="0"/>
                <a:ea typeface="Calibri" panose="020F0502020204030204" pitchFamily="34" charset="0"/>
                <a:cs typeface="Times New Roman" panose="02020603050405020304" pitchFamily="18" charset="0"/>
              </a:rPr>
              <a:t>équipes</a:t>
            </a:r>
            <a:endParaRPr lang="fr-CA" sz="13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fr-FR" sz="1300" dirty="0">
                <a:latin typeface="Arial" panose="020B0604020202020204" pitchFamily="34" charset="0"/>
                <a:ea typeface="Times New Roman" panose="02020603050405020304" pitchFamily="18" charset="0"/>
              </a:rPr>
              <a:t>Toute équipe menant des activités de recherche et/ou d’innovation sur le territoire national et officiellement reconnue comme tel, est éligible. Chaque membre de l’équipe doit joindre son CV daté et signé (annexe b).</a:t>
            </a:r>
            <a:endParaRPr lang="fr-CA" sz="1300" dirty="0">
              <a:latin typeface="Times New Roman" panose="02020603050405020304" pitchFamily="18" charset="0"/>
              <a:ea typeface="Times New Roman" panose="02020603050405020304" pitchFamily="18" charset="0"/>
            </a:endParaRPr>
          </a:p>
          <a:p>
            <a:pPr algn="just">
              <a:lnSpc>
                <a:spcPct val="115000"/>
              </a:lnSpc>
            </a:pPr>
            <a:r>
              <a:rPr lang="fr-FR" sz="1300" b="1" dirty="0">
                <a:latin typeface="Arial" panose="020B0604020202020204" pitchFamily="34" charset="0"/>
                <a:ea typeface="Times New Roman" panose="02020603050405020304" pitchFamily="18" charset="0"/>
              </a:rPr>
              <a:t>NB :</a:t>
            </a:r>
            <a:r>
              <a:rPr lang="fr-FR" sz="1300" dirty="0">
                <a:latin typeface="Arial" panose="020B0604020202020204" pitchFamily="34" charset="0"/>
                <a:ea typeface="Times New Roman" panose="02020603050405020304" pitchFamily="18" charset="0"/>
              </a:rPr>
              <a:t> - Le principal investigateur doit avoir le profil adéquat pour la conduite du projet soumis.</a:t>
            </a:r>
            <a:endParaRPr lang="fr-CA" sz="1300" dirty="0">
              <a:latin typeface="Times New Roman" panose="02020603050405020304" pitchFamily="18" charset="0"/>
              <a:ea typeface="Times New Roman" panose="02020603050405020304" pitchFamily="18" charset="0"/>
            </a:endParaRPr>
          </a:p>
          <a:p>
            <a:pPr algn="just"/>
            <a:r>
              <a:rPr lang="fr-FR" sz="1300" dirty="0">
                <a:latin typeface="Arial" panose="020B0604020202020204" pitchFamily="34" charset="0"/>
                <a:ea typeface="Times New Roman" panose="02020603050405020304" pitchFamily="18" charset="0"/>
              </a:rPr>
              <a:t>          - Un chercheur/technicien ne peut être membre de plus de deux (2) équipes projets à la fois (nouveau ou en cours d’exécution). Ce critère disqualifie l’ensemble du projet. </a:t>
            </a:r>
            <a:endParaRPr lang="fr-CA" sz="13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1000"/>
              </a:spcAft>
              <a:buFont typeface="Wingdings" pitchFamily="2" charset="2"/>
              <a:buChar char=""/>
            </a:pPr>
            <a:r>
              <a:rPr lang="x-none" sz="1300" b="1">
                <a:latin typeface="Arial" panose="020B0604020202020204" pitchFamily="34" charset="0"/>
                <a:ea typeface="Calibri" panose="020F0502020204030204" pitchFamily="34" charset="0"/>
                <a:cs typeface="Times New Roman" panose="02020603050405020304" pitchFamily="18" charset="0"/>
              </a:rPr>
              <a:t>Eligibilité des </a:t>
            </a:r>
            <a:r>
              <a:rPr lang="fr-FR" sz="1300" b="1" dirty="0">
                <a:latin typeface="Arial" panose="020B0604020202020204" pitchFamily="34" charset="0"/>
                <a:ea typeface="Calibri" panose="020F0502020204030204" pitchFamily="34" charset="0"/>
                <a:cs typeface="Times New Roman" panose="02020603050405020304" pitchFamily="18" charset="0"/>
              </a:rPr>
              <a:t>dépenses</a:t>
            </a:r>
            <a:endParaRPr lang="fr-CA" sz="13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fr-FR" sz="1300" dirty="0">
                <a:latin typeface="Arial" panose="020B0604020202020204" pitchFamily="34" charset="0"/>
                <a:ea typeface="Times New Roman" panose="02020603050405020304" pitchFamily="18" charset="0"/>
              </a:rPr>
              <a:t>Sont éligibles aux dépenses des projets FONRID, les coûts liés aux activités entrant dans le cadre de l’exécution du projet. Les dépenses doivent suivre les procédures de la dépense publique en vigueur.</a:t>
            </a:r>
            <a:endParaRPr lang="fr-CA" sz="1300" dirty="0">
              <a:latin typeface="Times New Roman" panose="02020603050405020304" pitchFamily="18" charset="0"/>
              <a:ea typeface="Times New Roman" panose="02020603050405020304" pitchFamily="18" charset="0"/>
            </a:endParaRPr>
          </a:p>
          <a:p>
            <a:pPr algn="just">
              <a:lnSpc>
                <a:spcPct val="115000"/>
              </a:lnSpc>
            </a:pPr>
            <a:r>
              <a:rPr lang="fr-FR" sz="1300" dirty="0">
                <a:latin typeface="Arial" panose="020B0604020202020204" pitchFamily="34" charset="0"/>
                <a:ea typeface="Times New Roman" panose="02020603050405020304" pitchFamily="18" charset="0"/>
              </a:rPr>
              <a:t>Les coûts indirects, les salaires du personnel, les frais de gestion, les frais d’inscription ou de paillasse, les gros investissements (constructions, acquisition de véhicules automobiles, …) ne sont pas éligibles.</a:t>
            </a:r>
            <a:endParaRPr lang="fr-CA" sz="13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0816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3446688" y="41621"/>
            <a:ext cx="6121526" cy="375557"/>
          </a:xfrm>
        </p:spPr>
        <p:txBody>
          <a:bodyPr>
            <a:normAutofit fontScale="90000"/>
          </a:bodyPr>
          <a:lstStyle/>
          <a:p>
            <a:pPr algn="ctr"/>
            <a:r>
              <a:rPr lang="fr-FR" sz="2400" b="1" dirty="0"/>
              <a:t>Critère d’éligibilité</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0" name="Rectangle 9">
            <a:extLst>
              <a:ext uri="{FF2B5EF4-FFF2-40B4-BE49-F238E27FC236}">
                <a16:creationId xmlns:a16="http://schemas.microsoft.com/office/drawing/2014/main" id="{520DFB48-2B96-8E47-9289-9B9532A11E9E}"/>
              </a:ext>
            </a:extLst>
          </p:cNvPr>
          <p:cNvSpPr/>
          <p:nvPr/>
        </p:nvSpPr>
        <p:spPr>
          <a:xfrm>
            <a:off x="172488" y="47846"/>
            <a:ext cx="1316378" cy="369332"/>
          </a:xfrm>
          <a:prstGeom prst="rect">
            <a:avLst/>
          </a:prstGeom>
        </p:spPr>
        <p:txBody>
          <a:bodyPr wrap="square">
            <a:spAutoFit/>
          </a:bodyPr>
          <a:lstStyle/>
          <a:p>
            <a:r>
              <a:rPr lang="fr-FR" b="1" dirty="0"/>
              <a:t>UNICEF</a:t>
            </a:r>
            <a:r>
              <a:rPr lang="fr-FR" dirty="0"/>
              <a:t>:</a:t>
            </a:r>
          </a:p>
        </p:txBody>
      </p:sp>
      <p:pic>
        <p:nvPicPr>
          <p:cNvPr id="5" name="Image 4">
            <a:extLst>
              <a:ext uri="{FF2B5EF4-FFF2-40B4-BE49-F238E27FC236}">
                <a16:creationId xmlns:a16="http://schemas.microsoft.com/office/drawing/2014/main" id="{1C116BCD-B6EF-A045-804F-2679F5A2269D}"/>
              </a:ext>
            </a:extLst>
          </p:cNvPr>
          <p:cNvPicPr>
            <a:picLocks noChangeAspect="1"/>
          </p:cNvPicPr>
          <p:nvPr/>
        </p:nvPicPr>
        <p:blipFill>
          <a:blip r:embed="rId3"/>
          <a:stretch>
            <a:fillRect/>
          </a:stretch>
        </p:blipFill>
        <p:spPr>
          <a:xfrm>
            <a:off x="7369606" y="506393"/>
            <a:ext cx="4397215" cy="6222614"/>
          </a:xfrm>
          <a:prstGeom prst="rect">
            <a:avLst/>
          </a:prstGeom>
        </p:spPr>
      </p:pic>
      <p:sp>
        <p:nvSpPr>
          <p:cNvPr id="8" name="Rectangle 7">
            <a:extLst>
              <a:ext uri="{FF2B5EF4-FFF2-40B4-BE49-F238E27FC236}">
                <a16:creationId xmlns:a16="http://schemas.microsoft.com/office/drawing/2014/main" id="{A510B748-8D54-394B-8FB8-36FBD04003CA}"/>
              </a:ext>
            </a:extLst>
          </p:cNvPr>
          <p:cNvSpPr/>
          <p:nvPr/>
        </p:nvSpPr>
        <p:spPr>
          <a:xfrm>
            <a:off x="1488866" y="1477646"/>
            <a:ext cx="5576519" cy="4524315"/>
          </a:xfrm>
          <a:prstGeom prst="rect">
            <a:avLst/>
          </a:prstGeom>
        </p:spPr>
        <p:txBody>
          <a:bodyPr wrap="square">
            <a:spAutoFit/>
          </a:bodyPr>
          <a:lstStyle/>
          <a:p>
            <a:pPr fontAlgn="base">
              <a:buFont typeface="Arial" panose="020B0604020202020204" pitchFamily="34" charset="0"/>
              <a:buChar char="•"/>
            </a:pPr>
            <a:r>
              <a:rPr lang="fr-CA" sz="1600" dirty="0">
                <a:solidFill>
                  <a:srgbClr val="000000"/>
                </a:solidFill>
              </a:rPr>
              <a:t>Être étudiante en doctorat ou avoir obtenu un PhD dans les domaines scientifiques suivants : Sciences de la vie et de l'environnement, de la matière, de l'ingénieur, des mathématiques, de l'informatique et sciences de l'information</a:t>
            </a:r>
          </a:p>
          <a:p>
            <a:pPr fontAlgn="base">
              <a:buFont typeface="Arial" panose="020B0604020202020204" pitchFamily="34" charset="0"/>
              <a:buChar char="•"/>
            </a:pPr>
            <a:r>
              <a:rPr lang="fr-CA" sz="1600" dirty="0">
                <a:solidFill>
                  <a:srgbClr val="000000"/>
                </a:solidFill>
              </a:rPr>
              <a:t>Être originaire d'un des 48 pays de la région d'Afrique subsaharienne</a:t>
            </a:r>
          </a:p>
          <a:p>
            <a:pPr fontAlgn="base">
              <a:buFont typeface="Arial" panose="020B0604020202020204" pitchFamily="34" charset="0"/>
              <a:buChar char="•"/>
            </a:pPr>
            <a:r>
              <a:rPr lang="fr-CA" sz="1600" dirty="0">
                <a:solidFill>
                  <a:srgbClr val="000000"/>
                </a:solidFill>
              </a:rPr>
              <a:t>Et travailler dans un laboratoire de recherche ou une institution dans un des pays de la région, ou être inscrite dans une Université dans l'un des 49 pays de la région (incluant l'Afrique du sud)</a:t>
            </a:r>
            <a:br>
              <a:rPr lang="fr-CA" sz="1600" dirty="0">
                <a:solidFill>
                  <a:srgbClr val="000000"/>
                </a:solidFill>
              </a:rPr>
            </a:br>
            <a:r>
              <a:rPr lang="fr-CA" sz="1600" b="1" dirty="0">
                <a:solidFill>
                  <a:srgbClr val="000000"/>
                </a:solidFill>
              </a:rPr>
              <a:t>OU</a:t>
            </a:r>
            <a:endParaRPr lang="fr-CA" sz="1600" dirty="0">
              <a:solidFill>
                <a:srgbClr val="000000"/>
              </a:solidFill>
            </a:endParaRPr>
          </a:p>
          <a:p>
            <a:pPr fontAlgn="base">
              <a:buFont typeface="Arial" panose="020B0604020202020204" pitchFamily="34" charset="0"/>
              <a:buChar char="•"/>
            </a:pPr>
            <a:r>
              <a:rPr lang="fr-CA" sz="1600" dirty="0">
                <a:solidFill>
                  <a:srgbClr val="000000"/>
                </a:solidFill>
              </a:rPr>
              <a:t>Être originaire d'un des 49 pays de la région d'Afrique subsaharienne (incluant l'Afrique du sud)</a:t>
            </a:r>
          </a:p>
          <a:p>
            <a:pPr fontAlgn="base">
              <a:buFont typeface="Arial" panose="020B0604020202020204" pitchFamily="34" charset="0"/>
              <a:buChar char="•"/>
            </a:pPr>
            <a:r>
              <a:rPr lang="fr-CA" sz="1600" dirty="0">
                <a:solidFill>
                  <a:srgbClr val="000000"/>
                </a:solidFill>
              </a:rPr>
              <a:t>Et travailler dans un laboratoire de recherche ou une institution dans un des 48 pays de la région, ou être inscrite dans une Université dans l'un des 48 pays d'Afrique subsaharienne</a:t>
            </a:r>
            <a:endParaRPr lang="fr-CA" sz="1600" b="0" i="0" u="none" strike="noStrike" dirty="0">
              <a:solidFill>
                <a:srgbClr val="000000"/>
              </a:solidFill>
              <a:effectLst/>
            </a:endParaRPr>
          </a:p>
        </p:txBody>
      </p:sp>
      <p:sp>
        <p:nvSpPr>
          <p:cNvPr id="11" name="Rectangle 10">
            <a:extLst>
              <a:ext uri="{FF2B5EF4-FFF2-40B4-BE49-F238E27FC236}">
                <a16:creationId xmlns:a16="http://schemas.microsoft.com/office/drawing/2014/main" id="{4AD2B535-C6DF-BF4D-9E2A-315E88A616A7}"/>
              </a:ext>
            </a:extLst>
          </p:cNvPr>
          <p:cNvSpPr/>
          <p:nvPr/>
        </p:nvSpPr>
        <p:spPr>
          <a:xfrm>
            <a:off x="1817248" y="554316"/>
            <a:ext cx="5576519" cy="923330"/>
          </a:xfrm>
          <a:prstGeom prst="rect">
            <a:avLst/>
          </a:prstGeom>
        </p:spPr>
        <p:txBody>
          <a:bodyPr wrap="square">
            <a:spAutoFit/>
          </a:bodyPr>
          <a:lstStyle/>
          <a:p>
            <a:r>
              <a:rPr lang="fr-FR" dirty="0">
                <a:hlinkClick r:id="rId4"/>
              </a:rPr>
              <a:t>https://www.forwomeninscience.com/challenge/show/14</a:t>
            </a:r>
            <a:endParaRPr lang="fr-FR" dirty="0"/>
          </a:p>
        </p:txBody>
      </p:sp>
    </p:spTree>
    <p:extLst>
      <p:ext uri="{BB962C8B-B14F-4D97-AF65-F5344CB8AC3E}">
        <p14:creationId xmlns:p14="http://schemas.microsoft.com/office/powerpoint/2010/main" val="2852399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10B748-8D54-394B-8FB8-36FBD04003CA}"/>
              </a:ext>
            </a:extLst>
          </p:cNvPr>
          <p:cNvSpPr/>
          <p:nvPr/>
        </p:nvSpPr>
        <p:spPr>
          <a:xfrm>
            <a:off x="1698154" y="3648434"/>
            <a:ext cx="10362348" cy="3139321"/>
          </a:xfrm>
          <a:prstGeom prst="rect">
            <a:avLst/>
          </a:prstGeom>
        </p:spPr>
        <p:txBody>
          <a:bodyPr wrap="square">
            <a:spAutoFit/>
          </a:bodyPr>
          <a:lstStyle/>
          <a:p>
            <a:r>
              <a:rPr lang="en-US" b="1"/>
              <a:t>How we will assess your application</a:t>
            </a:r>
          </a:p>
          <a:p>
            <a:r>
              <a:rPr lang="en-US"/>
              <a:t>We will assess your proposal in two stages:</a:t>
            </a:r>
          </a:p>
          <a:p>
            <a:r>
              <a:rPr lang="en-US"/>
              <a:t>stage one – outline proposals are reviewed by independent Board members and MRC’s Global Health Faculty of Experts</a:t>
            </a:r>
          </a:p>
          <a:p>
            <a:r>
              <a:rPr lang="en-US"/>
              <a:t>stage two – if your outline proposal is successful, we will invite you to submit a full application. This will undergo external peer review to inform the board’s final decision.</a:t>
            </a:r>
          </a:p>
          <a:p>
            <a:r>
              <a:rPr lang="en-US"/>
              <a:t>If invited to the full submission stage, the assessment process will take around nine months from the outline proposal submission deadline to the final decision. Unsuccessful outline applicants will be notified within approximately three months of submission.</a:t>
            </a:r>
          </a:p>
          <a:p>
            <a:r>
              <a:rPr lang="en-US"/>
              <a:t>We will provide guidance on how to prepare a full proposal if you are successful at stage one, along with feedback from the initial review.</a:t>
            </a:r>
          </a:p>
        </p:txBody>
      </p:sp>
      <p:pic>
        <p:nvPicPr>
          <p:cNvPr id="7" name="Image 6">
            <a:extLst>
              <a:ext uri="{FF2B5EF4-FFF2-40B4-BE49-F238E27FC236}">
                <a16:creationId xmlns:a16="http://schemas.microsoft.com/office/drawing/2014/main" id="{371F7EE4-FA14-5B4B-ABB9-D37EE8E9D861}"/>
              </a:ext>
            </a:extLst>
          </p:cNvPr>
          <p:cNvPicPr>
            <a:picLocks noChangeAspect="1"/>
          </p:cNvPicPr>
          <p:nvPr/>
        </p:nvPicPr>
        <p:blipFill>
          <a:blip r:embed="rId3"/>
          <a:stretch>
            <a:fillRect/>
          </a:stretch>
        </p:blipFill>
        <p:spPr>
          <a:xfrm>
            <a:off x="249463" y="0"/>
            <a:ext cx="3822700" cy="1168400"/>
          </a:xfrm>
          <a:prstGeom prst="rect">
            <a:avLst/>
          </a:prstGeom>
        </p:spPr>
      </p:pic>
      <p:pic>
        <p:nvPicPr>
          <p:cNvPr id="13" name="Image 12">
            <a:extLst>
              <a:ext uri="{FF2B5EF4-FFF2-40B4-BE49-F238E27FC236}">
                <a16:creationId xmlns:a16="http://schemas.microsoft.com/office/drawing/2014/main" id="{5C9B0751-6D16-424A-AE7C-35BA8AAB8115}"/>
              </a:ext>
            </a:extLst>
          </p:cNvPr>
          <p:cNvPicPr>
            <a:picLocks noChangeAspect="1"/>
          </p:cNvPicPr>
          <p:nvPr/>
        </p:nvPicPr>
        <p:blipFill>
          <a:blip r:embed="rId4"/>
          <a:stretch>
            <a:fillRect/>
          </a:stretch>
        </p:blipFill>
        <p:spPr>
          <a:xfrm>
            <a:off x="4911827" y="41620"/>
            <a:ext cx="7159215" cy="3463683"/>
          </a:xfrm>
          <a:prstGeom prst="rect">
            <a:avLst/>
          </a:prstGeom>
        </p:spPr>
      </p:pic>
      <p:sp>
        <p:nvSpPr>
          <p:cNvPr id="2" name="Rectangle 1">
            <a:extLst>
              <a:ext uri="{FF2B5EF4-FFF2-40B4-BE49-F238E27FC236}">
                <a16:creationId xmlns:a16="http://schemas.microsoft.com/office/drawing/2014/main" id="{423CB3AD-57F5-D94C-97B0-E3A2C94D92B1}"/>
              </a:ext>
            </a:extLst>
          </p:cNvPr>
          <p:cNvSpPr/>
          <p:nvPr/>
        </p:nvSpPr>
        <p:spPr>
          <a:xfrm>
            <a:off x="185694" y="1311531"/>
            <a:ext cx="4419814" cy="923330"/>
          </a:xfrm>
          <a:prstGeom prst="rect">
            <a:avLst/>
          </a:prstGeom>
        </p:spPr>
        <p:txBody>
          <a:bodyPr wrap="square">
            <a:spAutoFit/>
          </a:bodyPr>
          <a:lstStyle/>
          <a:p>
            <a:r>
              <a:rPr lang="fr-CA" dirty="0">
                <a:latin typeface="Helvetica" pitchFamily="2" charset="0"/>
                <a:hlinkClick r:id="rId5"/>
              </a:rPr>
              <a:t>https://www.ukri.org/opportunity/improving-health-in-low-and-middle-income-countries/</a:t>
            </a:r>
            <a:endParaRPr lang="fr-FR" dirty="0"/>
          </a:p>
        </p:txBody>
      </p:sp>
    </p:spTree>
    <p:extLst>
      <p:ext uri="{BB962C8B-B14F-4D97-AF65-F5344CB8AC3E}">
        <p14:creationId xmlns:p14="http://schemas.microsoft.com/office/powerpoint/2010/main" val="3297566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E7B52C5-773A-A14C-8338-CBA997C2DC1A}"/>
              </a:ext>
            </a:extLst>
          </p:cNvPr>
          <p:cNvSpPr txBox="1"/>
          <p:nvPr/>
        </p:nvSpPr>
        <p:spPr>
          <a:xfrm>
            <a:off x="232898" y="0"/>
            <a:ext cx="8020766" cy="461665"/>
          </a:xfrm>
          <a:prstGeom prst="rect">
            <a:avLst/>
          </a:prstGeom>
          <a:noFill/>
        </p:spPr>
        <p:txBody>
          <a:bodyPr wrap="square" rtlCol="0">
            <a:spAutoFit/>
          </a:bodyPr>
          <a:lstStyle/>
          <a:p>
            <a:r>
              <a:rPr lang="fr-FR" sz="2400" b="1" dirty="0"/>
              <a:t>Instituts de recherche en santé du Canada (IRSC)</a:t>
            </a:r>
          </a:p>
        </p:txBody>
      </p:sp>
      <p:pic>
        <p:nvPicPr>
          <p:cNvPr id="4" name="Image 3">
            <a:extLst>
              <a:ext uri="{FF2B5EF4-FFF2-40B4-BE49-F238E27FC236}">
                <a16:creationId xmlns:a16="http://schemas.microsoft.com/office/drawing/2014/main" id="{739298E4-E5CF-7242-9FC6-52BF1E0E769B}"/>
              </a:ext>
            </a:extLst>
          </p:cNvPr>
          <p:cNvPicPr>
            <a:picLocks noChangeAspect="1"/>
          </p:cNvPicPr>
          <p:nvPr/>
        </p:nvPicPr>
        <p:blipFill>
          <a:blip r:embed="rId3"/>
          <a:stretch>
            <a:fillRect/>
          </a:stretch>
        </p:blipFill>
        <p:spPr>
          <a:xfrm>
            <a:off x="4398646" y="844006"/>
            <a:ext cx="7793354" cy="5169987"/>
          </a:xfrm>
          <a:prstGeom prst="rect">
            <a:avLst/>
          </a:prstGeom>
        </p:spPr>
      </p:pic>
      <p:sp>
        <p:nvSpPr>
          <p:cNvPr id="5" name="Rectangle 4">
            <a:extLst>
              <a:ext uri="{FF2B5EF4-FFF2-40B4-BE49-F238E27FC236}">
                <a16:creationId xmlns:a16="http://schemas.microsoft.com/office/drawing/2014/main" id="{1E62A322-31DD-1E44-A3B7-F9293B41279C}"/>
              </a:ext>
            </a:extLst>
          </p:cNvPr>
          <p:cNvSpPr/>
          <p:nvPr/>
        </p:nvSpPr>
        <p:spPr>
          <a:xfrm>
            <a:off x="190821" y="756028"/>
            <a:ext cx="4207825" cy="1754326"/>
          </a:xfrm>
          <a:prstGeom prst="rect">
            <a:avLst/>
          </a:prstGeom>
        </p:spPr>
        <p:txBody>
          <a:bodyPr wrap="square">
            <a:spAutoFit/>
          </a:bodyPr>
          <a:lstStyle/>
          <a:p>
            <a:r>
              <a:rPr lang="fr-FR" dirty="0">
                <a:hlinkClick r:id="rId4"/>
              </a:rPr>
              <a:t>https://www.researchnet-recherchenet.ca/rnr16/vwOpprtntyDtls.do?prog=3235&amp;view=currentOpps&amp;org=CIHR&amp;type=EXACT&amp;resultCount=25&amp;sort=program&amp;all=1&amp;masterList=true</a:t>
            </a:r>
            <a:endParaRPr lang="fr-FR" dirty="0"/>
          </a:p>
        </p:txBody>
      </p:sp>
    </p:spTree>
    <p:extLst>
      <p:ext uri="{BB962C8B-B14F-4D97-AF65-F5344CB8AC3E}">
        <p14:creationId xmlns:p14="http://schemas.microsoft.com/office/powerpoint/2010/main" val="1330058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687617" y="88228"/>
            <a:ext cx="2385747"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920945" y="797510"/>
            <a:ext cx="11067882" cy="5262979"/>
          </a:xfrm>
          <a:prstGeom prst="rect">
            <a:avLst/>
          </a:prstGeom>
          <a:noFill/>
        </p:spPr>
        <p:txBody>
          <a:bodyPr wrap="square" rtlCol="0">
            <a:spAutoFit/>
          </a:bodyPr>
          <a:lstStyle/>
          <a:p>
            <a:r>
              <a:rPr lang="fr-FR" sz="1600" dirty="0"/>
              <a:t>1- Retour rapide sur la présentation du 2e jour/ Questions réponses (30 mn)</a:t>
            </a:r>
          </a:p>
          <a:p>
            <a:r>
              <a:rPr lang="fr-FR" sz="1600" dirty="0"/>
              <a:t>2- Élaboration d’un projet de recherche pour la demande de financement: Titre du projet (15 mn)</a:t>
            </a:r>
          </a:p>
          <a:p>
            <a:r>
              <a:rPr lang="fr-FR" sz="1600" dirty="0"/>
              <a:t>3- Élaboration d’un projet de recherche pour la demande de financement: Résumé (15 mn)</a:t>
            </a:r>
          </a:p>
          <a:p>
            <a:r>
              <a:rPr lang="fr-FR" sz="1600" dirty="0"/>
              <a:t>4- Élaboration d’un projet de recherche pour la demande de financement: contexte et justification (Importance/potentiel scientifique) (20 mn)</a:t>
            </a:r>
          </a:p>
          <a:p>
            <a:r>
              <a:rPr lang="fr-FR" sz="1600" dirty="0"/>
              <a:t>5- Élaboration d’un projet de recherche pour la demande de financement: But et et Objectif (30 mn)</a:t>
            </a:r>
          </a:p>
          <a:p>
            <a:r>
              <a:rPr lang="fr-FR" sz="1600" dirty="0"/>
              <a:t>6- Travail pratique (Groupe de 3 maximum) (15 mn) + restitution (30mn)</a:t>
            </a:r>
          </a:p>
          <a:p>
            <a:r>
              <a:rPr lang="fr-FR" sz="1600" dirty="0"/>
              <a:t>7- Élaboration d’un projet de recherche pour la demande de financement: Méthode (1h mn)</a:t>
            </a:r>
          </a:p>
          <a:p>
            <a:r>
              <a:rPr lang="fr-FR" sz="1600" dirty="0"/>
              <a:t>8- Travail pratique (Groupe de 3 maximum) (15 mn) + restitution (30mn)</a:t>
            </a:r>
          </a:p>
          <a:p>
            <a:r>
              <a:rPr lang="fr-FR" sz="1600" dirty="0"/>
              <a:t>9- Élaboration d’un projet de recherche pour la demande de financement: Ressources disponibles/collaborations/Milieu de formation ou d’exécution du projet (15 mn)</a:t>
            </a:r>
          </a:p>
          <a:p>
            <a:r>
              <a:rPr lang="fr-FR" sz="1600" dirty="0"/>
              <a:t>10- Élaboration d’un projet de recherche pour la demande de financement: Personnel (10 mn)</a:t>
            </a:r>
          </a:p>
          <a:p>
            <a:r>
              <a:rPr lang="fr-FR" sz="1600" dirty="0"/>
              <a:t>11- Élaboration d’un projet de recherche pour la demande de financement: Infrastructure/Equipement (10 mn)</a:t>
            </a:r>
          </a:p>
          <a:p>
            <a:r>
              <a:rPr lang="fr-FR" sz="1600" dirty="0"/>
              <a:t>12- Élaboration d’un projet de recherche pour la demande de financement: Budget (15 mn)</a:t>
            </a:r>
          </a:p>
          <a:p>
            <a:r>
              <a:rPr lang="fr-FR" sz="1600" dirty="0"/>
              <a:t>13- Travail pratique (Groupe de 3 maximum) (15 mn) + restitution (30mn)</a:t>
            </a:r>
          </a:p>
          <a:p>
            <a:r>
              <a:rPr lang="fr-FR" sz="1600" dirty="0"/>
              <a:t>14- Élaboration d’un projet de recherche pour la demande de financement: communication valorisation des résultats (15 mn)</a:t>
            </a:r>
          </a:p>
          <a:p>
            <a:r>
              <a:rPr lang="fr-FR" sz="1600" dirty="0"/>
              <a:t>15- Élaboration d’un projet de recherche pour la demande de financement: Autres demandes spécifiques (présentation du candidat/Équipe/Motivation/Viabilité à long terme/éthique et gouvernance/soutien (lettres de recommandation/engagement (40 mn)</a:t>
            </a: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260313"/>
            <a:ext cx="1280557" cy="338554"/>
          </a:xfrm>
          <a:prstGeom prst="rect">
            <a:avLst/>
          </a:prstGeom>
          <a:noFill/>
        </p:spPr>
        <p:txBody>
          <a:bodyPr wrap="square" rtlCol="0">
            <a:spAutoFit/>
          </a:bodyPr>
          <a:lstStyle/>
          <a:p>
            <a:r>
              <a:rPr lang="fr-FR" b="1" dirty="0"/>
              <a:t>3</a:t>
            </a:r>
            <a:r>
              <a:rPr lang="fr-FR" b="1" baseline="30000" dirty="0"/>
              <a:t>ème</a:t>
            </a:r>
            <a:r>
              <a:rPr lang="fr-FR" b="1" dirty="0"/>
              <a:t> Jour</a:t>
            </a:r>
          </a:p>
        </p:txBody>
      </p:sp>
    </p:spTree>
    <p:extLst>
      <p:ext uri="{BB962C8B-B14F-4D97-AF65-F5344CB8AC3E}">
        <p14:creationId xmlns:p14="http://schemas.microsoft.com/office/powerpoint/2010/main" val="1863365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0"/>
            <a:ext cx="2876263" cy="297987"/>
          </a:xfrm>
        </p:spPr>
        <p:txBody>
          <a:bodyPr>
            <a:normAutofit fontScale="90000"/>
          </a:bodyPr>
          <a:lstStyle/>
          <a:p>
            <a:pPr algn="ctr"/>
            <a:r>
              <a:rPr lang="fr-FR" sz="24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8" name="ZoneTexte 7">
            <a:extLst>
              <a:ext uri="{FF2B5EF4-FFF2-40B4-BE49-F238E27FC236}">
                <a16:creationId xmlns:a16="http://schemas.microsoft.com/office/drawing/2014/main" id="{9AF82F3C-FE4D-8E45-B9EE-9D11CA246E92}"/>
              </a:ext>
            </a:extLst>
          </p:cNvPr>
          <p:cNvSpPr txBox="1"/>
          <p:nvPr/>
        </p:nvSpPr>
        <p:spPr>
          <a:xfrm>
            <a:off x="2327186" y="1469949"/>
            <a:ext cx="9254836" cy="3882986"/>
          </a:xfrm>
          <a:prstGeom prst="rect">
            <a:avLst/>
          </a:prstGeom>
          <a:noFill/>
        </p:spPr>
        <p:txBody>
          <a:bodyPr wrap="square" rtlCol="0">
            <a:spAutoFit/>
          </a:bodyPr>
          <a:lstStyle/>
          <a:p>
            <a:pPr>
              <a:lnSpc>
                <a:spcPct val="200000"/>
              </a:lnSpc>
            </a:pPr>
            <a:r>
              <a:rPr lang="fr-FR" b="1" dirty="0">
                <a:solidFill>
                  <a:schemeClr val="bg1">
                    <a:lumMod val="85000"/>
                  </a:schemeClr>
                </a:solidFill>
              </a:rPr>
              <a:t>1- Retour rapide sur la présentation du 1er jour/ Questions réponses (30 mn)</a:t>
            </a:r>
          </a:p>
          <a:p>
            <a:pPr>
              <a:lnSpc>
                <a:spcPct val="200000"/>
              </a:lnSpc>
            </a:pPr>
            <a:r>
              <a:rPr lang="fr-FR" b="1" dirty="0">
                <a:solidFill>
                  <a:schemeClr val="bg1">
                    <a:lumMod val="85000"/>
                  </a:schemeClr>
                </a:solidFill>
              </a:rPr>
              <a:t>2- Préparation d’un demande de financement (1h)</a:t>
            </a:r>
          </a:p>
          <a:p>
            <a:pPr>
              <a:lnSpc>
                <a:spcPct val="200000"/>
              </a:lnSpc>
            </a:pPr>
            <a:r>
              <a:rPr lang="fr-FR" b="1" dirty="0"/>
              <a:t>3- Travail pratique (Groupe de 3 maximum) (15 mn) + restitution (30mn)</a:t>
            </a:r>
          </a:p>
          <a:p>
            <a:pPr>
              <a:lnSpc>
                <a:spcPct val="200000"/>
              </a:lnSpc>
            </a:pPr>
            <a:r>
              <a:rPr lang="fr-FR" b="1" dirty="0">
                <a:solidFill>
                  <a:schemeClr val="bg1">
                    <a:lumMod val="85000"/>
                  </a:schemeClr>
                </a:solidFill>
              </a:rPr>
              <a:t>4- Evaluation d’un projet par un bailleur de fonds/Organisme de financement 1h</a:t>
            </a:r>
          </a:p>
          <a:p>
            <a:pPr>
              <a:lnSpc>
                <a:spcPct val="200000"/>
              </a:lnSpc>
            </a:pPr>
            <a:r>
              <a:rPr lang="fr-FR" b="1" dirty="0">
                <a:solidFill>
                  <a:schemeClr val="bg1">
                    <a:lumMod val="85000"/>
                  </a:schemeClr>
                </a:solidFill>
              </a:rPr>
              <a:t>3- Travail pratique (Groupe de 3 maximum) (15 mn) + restitution (30mn)</a:t>
            </a:r>
          </a:p>
          <a:p>
            <a:pPr>
              <a:lnSpc>
                <a:spcPct val="200000"/>
              </a:lnSpc>
            </a:pPr>
            <a:r>
              <a:rPr lang="fr-FR" b="1" dirty="0">
                <a:solidFill>
                  <a:schemeClr val="bg1">
                    <a:lumMod val="85000"/>
                  </a:schemeClr>
                </a:solidFill>
              </a:rPr>
              <a:t>5- Convaincre les décideurs : Stratégies/Arguments et preuves (1h30)</a:t>
            </a:r>
          </a:p>
          <a:p>
            <a:pPr>
              <a:lnSpc>
                <a:spcPct val="200000"/>
              </a:lnSpc>
            </a:pPr>
            <a:r>
              <a:rPr lang="fr-FR" b="1" dirty="0">
                <a:solidFill>
                  <a:schemeClr val="bg1">
                    <a:lumMod val="85000"/>
                  </a:schemeClr>
                </a:solidFill>
              </a:rPr>
              <a:t>6- Travail pratique (Groupe de 3 maximum) (15 mn) + restitution (30mn)</a:t>
            </a:r>
          </a:p>
        </p:txBody>
      </p:sp>
      <p:sp>
        <p:nvSpPr>
          <p:cNvPr id="9" name="ZoneTexte 8">
            <a:extLst>
              <a:ext uri="{FF2B5EF4-FFF2-40B4-BE49-F238E27FC236}">
                <a16:creationId xmlns:a16="http://schemas.microsoft.com/office/drawing/2014/main" id="{CC6F086E-D614-B048-A9F0-858953988C2F}"/>
              </a:ext>
            </a:extLst>
          </p:cNvPr>
          <p:cNvSpPr txBox="1"/>
          <p:nvPr/>
        </p:nvSpPr>
        <p:spPr>
          <a:xfrm>
            <a:off x="1108364" y="946729"/>
            <a:ext cx="1938823" cy="523220"/>
          </a:xfrm>
          <a:prstGeom prst="rect">
            <a:avLst/>
          </a:prstGeom>
          <a:noFill/>
        </p:spPr>
        <p:txBody>
          <a:bodyPr wrap="square" rtlCol="0">
            <a:spAutoFit/>
          </a:bodyPr>
          <a:lstStyle/>
          <a:p>
            <a:r>
              <a:rPr lang="fr-FR" sz="2800" b="1" dirty="0"/>
              <a:t>2</a:t>
            </a:r>
            <a:r>
              <a:rPr lang="fr-FR" sz="2800" b="1" baseline="30000" dirty="0"/>
              <a:t>ème</a:t>
            </a:r>
            <a:r>
              <a:rPr lang="fr-FR" sz="2800" b="1" dirty="0"/>
              <a:t> Jour</a:t>
            </a:r>
          </a:p>
        </p:txBody>
      </p:sp>
    </p:spTree>
    <p:extLst>
      <p:ext uri="{BB962C8B-B14F-4D97-AF65-F5344CB8AC3E}">
        <p14:creationId xmlns:p14="http://schemas.microsoft.com/office/powerpoint/2010/main" val="423367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0"/>
            <a:ext cx="2876263" cy="297987"/>
          </a:xfrm>
        </p:spPr>
        <p:txBody>
          <a:bodyPr>
            <a:normAutofit fontScale="90000"/>
          </a:bodyPr>
          <a:lstStyle/>
          <a:p>
            <a:pPr algn="ctr"/>
            <a:r>
              <a:rPr lang="fr-FR" sz="24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8" name="ZoneTexte 7">
            <a:extLst>
              <a:ext uri="{FF2B5EF4-FFF2-40B4-BE49-F238E27FC236}">
                <a16:creationId xmlns:a16="http://schemas.microsoft.com/office/drawing/2014/main" id="{9AF82F3C-FE4D-8E45-B9EE-9D11CA246E92}"/>
              </a:ext>
            </a:extLst>
          </p:cNvPr>
          <p:cNvSpPr txBox="1"/>
          <p:nvPr/>
        </p:nvSpPr>
        <p:spPr>
          <a:xfrm>
            <a:off x="2420675" y="1545068"/>
            <a:ext cx="9254836" cy="3882986"/>
          </a:xfrm>
          <a:prstGeom prst="rect">
            <a:avLst/>
          </a:prstGeom>
          <a:noFill/>
        </p:spPr>
        <p:txBody>
          <a:bodyPr wrap="square" rtlCol="0">
            <a:spAutoFit/>
          </a:bodyPr>
          <a:lstStyle/>
          <a:p>
            <a:pPr>
              <a:lnSpc>
                <a:spcPct val="200000"/>
              </a:lnSpc>
            </a:pPr>
            <a:r>
              <a:rPr lang="fr-FR" b="1" dirty="0">
                <a:solidFill>
                  <a:schemeClr val="bg1">
                    <a:lumMod val="85000"/>
                  </a:schemeClr>
                </a:solidFill>
              </a:rPr>
              <a:t>1- Retour rapide sur la présentation du 1er jour/ Questions réponses (30 mn)</a:t>
            </a:r>
          </a:p>
          <a:p>
            <a:pPr>
              <a:lnSpc>
                <a:spcPct val="200000"/>
              </a:lnSpc>
            </a:pPr>
            <a:r>
              <a:rPr lang="fr-FR" b="1" dirty="0">
                <a:solidFill>
                  <a:schemeClr val="bg1">
                    <a:lumMod val="85000"/>
                  </a:schemeClr>
                </a:solidFill>
              </a:rPr>
              <a:t>2- Préparation d’un demande de financement (1h)</a:t>
            </a:r>
          </a:p>
          <a:p>
            <a:pPr>
              <a:lnSpc>
                <a:spcPct val="200000"/>
              </a:lnSpc>
            </a:pPr>
            <a:r>
              <a:rPr lang="fr-FR" b="1" dirty="0">
                <a:solidFill>
                  <a:schemeClr val="bg1">
                    <a:lumMod val="85000"/>
                  </a:schemeClr>
                </a:solidFill>
              </a:rPr>
              <a:t>3- Travail pratique (Groupe de 3 maximum) (15 mn) + restitution (30mn)</a:t>
            </a:r>
          </a:p>
          <a:p>
            <a:pPr>
              <a:lnSpc>
                <a:spcPct val="200000"/>
              </a:lnSpc>
            </a:pPr>
            <a:r>
              <a:rPr lang="fr-FR" b="1" dirty="0"/>
              <a:t>4- Evaluation d’un projet par un bailleur de fonds/Organisme de financement 1h</a:t>
            </a:r>
          </a:p>
          <a:p>
            <a:pPr>
              <a:lnSpc>
                <a:spcPct val="200000"/>
              </a:lnSpc>
            </a:pPr>
            <a:r>
              <a:rPr lang="fr-FR" b="1" dirty="0">
                <a:solidFill>
                  <a:schemeClr val="bg1">
                    <a:lumMod val="85000"/>
                  </a:schemeClr>
                </a:solidFill>
              </a:rPr>
              <a:t>3- Travail pratique (Groupe de 3 maximum) (15 mn) + restitution (30mn)</a:t>
            </a:r>
          </a:p>
          <a:p>
            <a:pPr>
              <a:lnSpc>
                <a:spcPct val="200000"/>
              </a:lnSpc>
            </a:pPr>
            <a:r>
              <a:rPr lang="fr-FR" b="1" dirty="0">
                <a:solidFill>
                  <a:schemeClr val="bg1">
                    <a:lumMod val="85000"/>
                  </a:schemeClr>
                </a:solidFill>
              </a:rPr>
              <a:t>5- Convaincre les décideurs : Stratégies/Arguments et preuves (1h30)</a:t>
            </a:r>
          </a:p>
          <a:p>
            <a:pPr>
              <a:lnSpc>
                <a:spcPct val="200000"/>
              </a:lnSpc>
            </a:pPr>
            <a:r>
              <a:rPr lang="fr-FR" b="1" dirty="0">
                <a:solidFill>
                  <a:schemeClr val="bg1">
                    <a:lumMod val="85000"/>
                  </a:schemeClr>
                </a:solidFill>
              </a:rPr>
              <a:t>6- Travail pratique (Groupe de 3 maximum) (15 mn) + restitution (30mn)</a:t>
            </a:r>
          </a:p>
        </p:txBody>
      </p:sp>
      <p:sp>
        <p:nvSpPr>
          <p:cNvPr id="9" name="ZoneTexte 8">
            <a:extLst>
              <a:ext uri="{FF2B5EF4-FFF2-40B4-BE49-F238E27FC236}">
                <a16:creationId xmlns:a16="http://schemas.microsoft.com/office/drawing/2014/main" id="{CC6F086E-D614-B048-A9F0-858953988C2F}"/>
              </a:ext>
            </a:extLst>
          </p:cNvPr>
          <p:cNvSpPr txBox="1"/>
          <p:nvPr/>
        </p:nvSpPr>
        <p:spPr>
          <a:xfrm>
            <a:off x="1108364" y="946729"/>
            <a:ext cx="1938823" cy="523220"/>
          </a:xfrm>
          <a:prstGeom prst="rect">
            <a:avLst/>
          </a:prstGeom>
          <a:noFill/>
        </p:spPr>
        <p:txBody>
          <a:bodyPr wrap="square" rtlCol="0">
            <a:spAutoFit/>
          </a:bodyPr>
          <a:lstStyle/>
          <a:p>
            <a:r>
              <a:rPr lang="fr-FR" sz="2800" b="1" dirty="0"/>
              <a:t>2</a:t>
            </a:r>
            <a:r>
              <a:rPr lang="fr-FR" sz="2800" b="1" baseline="30000" dirty="0"/>
              <a:t>ème</a:t>
            </a:r>
            <a:r>
              <a:rPr lang="fr-FR" sz="2800" b="1" dirty="0"/>
              <a:t> Jour</a:t>
            </a:r>
          </a:p>
        </p:txBody>
      </p:sp>
    </p:spTree>
    <p:extLst>
      <p:ext uri="{BB962C8B-B14F-4D97-AF65-F5344CB8AC3E}">
        <p14:creationId xmlns:p14="http://schemas.microsoft.com/office/powerpoint/2010/main" val="618070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930494-E8AC-8D41-8C68-532C3F311933}"/>
              </a:ext>
            </a:extLst>
          </p:cNvPr>
          <p:cNvSpPr txBox="1"/>
          <p:nvPr/>
        </p:nvSpPr>
        <p:spPr>
          <a:xfrm>
            <a:off x="2315167" y="0"/>
            <a:ext cx="9254836" cy="558102"/>
          </a:xfrm>
          <a:prstGeom prst="rect">
            <a:avLst/>
          </a:prstGeom>
          <a:noFill/>
        </p:spPr>
        <p:txBody>
          <a:bodyPr wrap="square" rtlCol="0">
            <a:spAutoFit/>
          </a:bodyPr>
          <a:lstStyle/>
          <a:p>
            <a:pPr>
              <a:lnSpc>
                <a:spcPct val="200000"/>
              </a:lnSpc>
            </a:pPr>
            <a:r>
              <a:rPr lang="fr-FR" b="1" dirty="0"/>
              <a:t>4- Evaluation d’un projet par un bailleur de fonds/Organisme de financement</a:t>
            </a:r>
          </a:p>
        </p:txBody>
      </p:sp>
      <p:sp>
        <p:nvSpPr>
          <p:cNvPr id="5" name="ZoneTexte 4">
            <a:extLst>
              <a:ext uri="{FF2B5EF4-FFF2-40B4-BE49-F238E27FC236}">
                <a16:creationId xmlns:a16="http://schemas.microsoft.com/office/drawing/2014/main" id="{06B537F8-2DF1-A046-B951-515CF07F3A58}"/>
              </a:ext>
            </a:extLst>
          </p:cNvPr>
          <p:cNvSpPr txBox="1"/>
          <p:nvPr/>
        </p:nvSpPr>
        <p:spPr>
          <a:xfrm>
            <a:off x="2315167" y="902524"/>
            <a:ext cx="8721969" cy="646331"/>
          </a:xfrm>
          <a:prstGeom prst="rect">
            <a:avLst/>
          </a:prstGeom>
          <a:noFill/>
        </p:spPr>
        <p:txBody>
          <a:bodyPr wrap="square" rtlCol="0">
            <a:spAutoFit/>
          </a:bodyPr>
          <a:lstStyle/>
          <a:p>
            <a:r>
              <a:rPr lang="fr-FR" dirty="0"/>
              <a:t>Avant de commencer la préparation de votre demande, consultez les critères d’évaluation de l’organisme de financement</a:t>
            </a:r>
          </a:p>
        </p:txBody>
      </p:sp>
      <p:sp>
        <p:nvSpPr>
          <p:cNvPr id="6" name="ZoneTexte 5">
            <a:extLst>
              <a:ext uri="{FF2B5EF4-FFF2-40B4-BE49-F238E27FC236}">
                <a16:creationId xmlns:a16="http://schemas.microsoft.com/office/drawing/2014/main" id="{E011FDCA-7FD8-4A43-9AA6-23A3C554BC50}"/>
              </a:ext>
            </a:extLst>
          </p:cNvPr>
          <p:cNvSpPr txBox="1"/>
          <p:nvPr/>
        </p:nvSpPr>
        <p:spPr>
          <a:xfrm>
            <a:off x="1793631" y="1893277"/>
            <a:ext cx="8721969" cy="1754326"/>
          </a:xfrm>
          <a:prstGeom prst="rect">
            <a:avLst/>
          </a:prstGeom>
          <a:noFill/>
        </p:spPr>
        <p:txBody>
          <a:bodyPr wrap="square" rtlCol="0">
            <a:spAutoFit/>
          </a:bodyPr>
          <a:lstStyle/>
          <a:p>
            <a:r>
              <a:rPr lang="fr-FR" dirty="0"/>
              <a:t>Les organismes de financement veulent investir dans la meilleure recherche selon:</a:t>
            </a:r>
          </a:p>
          <a:p>
            <a:endParaRPr lang="fr-FR" dirty="0"/>
          </a:p>
          <a:p>
            <a:r>
              <a:rPr lang="fr-FR" dirty="0"/>
              <a:t>	- Importance de la question</a:t>
            </a:r>
          </a:p>
          <a:p>
            <a:endParaRPr lang="fr-FR" dirty="0"/>
          </a:p>
          <a:p>
            <a:r>
              <a:rPr lang="fr-FR" dirty="0"/>
              <a:t>	- Qualité du projet</a:t>
            </a:r>
          </a:p>
        </p:txBody>
      </p:sp>
      <p:sp>
        <p:nvSpPr>
          <p:cNvPr id="7" name="ZoneTexte 6">
            <a:extLst>
              <a:ext uri="{FF2B5EF4-FFF2-40B4-BE49-F238E27FC236}">
                <a16:creationId xmlns:a16="http://schemas.microsoft.com/office/drawing/2014/main" id="{79524FCF-DE99-6B4C-B455-8F3AE88A7941}"/>
              </a:ext>
            </a:extLst>
          </p:cNvPr>
          <p:cNvSpPr txBox="1"/>
          <p:nvPr/>
        </p:nvSpPr>
        <p:spPr>
          <a:xfrm>
            <a:off x="2179819" y="3924151"/>
            <a:ext cx="9390184" cy="2031325"/>
          </a:xfrm>
          <a:prstGeom prst="rect">
            <a:avLst/>
          </a:prstGeom>
          <a:noFill/>
        </p:spPr>
        <p:txBody>
          <a:bodyPr wrap="square" rtlCol="0">
            <a:spAutoFit/>
          </a:bodyPr>
          <a:lstStyle/>
          <a:p>
            <a:r>
              <a:rPr lang="fr-FR" dirty="0"/>
              <a:t>Sélection des projets pour financement en 4 étapes:</a:t>
            </a:r>
          </a:p>
          <a:p>
            <a:endParaRPr lang="fr-FR" dirty="0"/>
          </a:p>
          <a:p>
            <a:pPr marL="285750" indent="-285750">
              <a:buFontTx/>
              <a:buChar char="-"/>
            </a:pPr>
            <a:r>
              <a:rPr lang="fr-FR" dirty="0"/>
              <a:t>1- Analyse du canevas de candidature (éligibilité, messages clés…);</a:t>
            </a:r>
          </a:p>
          <a:p>
            <a:pPr marL="285750" indent="-285750">
              <a:buFontTx/>
              <a:buChar char="-"/>
            </a:pPr>
            <a:r>
              <a:rPr lang="fr-FR" dirty="0"/>
              <a:t>2- Le rapport des évaluateurs;</a:t>
            </a:r>
          </a:p>
          <a:p>
            <a:pPr marL="285750" indent="-285750">
              <a:buFontTx/>
              <a:buChar char="-"/>
            </a:pPr>
            <a:r>
              <a:rPr lang="fr-FR" dirty="0"/>
              <a:t>3- Un entretien avec les candidats </a:t>
            </a:r>
            <a:r>
              <a:rPr lang="fr-FR" dirty="0" err="1"/>
              <a:t>pré-selectionnés</a:t>
            </a:r>
            <a:r>
              <a:rPr lang="fr-FR" dirty="0"/>
              <a:t>;</a:t>
            </a:r>
          </a:p>
          <a:p>
            <a:pPr marL="285750" indent="-285750">
              <a:buFontTx/>
              <a:buChar char="-"/>
            </a:pPr>
            <a:r>
              <a:rPr lang="fr-FR" dirty="0"/>
              <a:t>4- La délibération du comité de sélection.</a:t>
            </a:r>
          </a:p>
          <a:p>
            <a:pPr marL="285750" indent="-285750">
              <a:buFontTx/>
              <a:buChar char="-"/>
            </a:pPr>
            <a:endParaRPr lang="fr-FR" dirty="0"/>
          </a:p>
        </p:txBody>
      </p:sp>
    </p:spTree>
    <p:extLst>
      <p:ext uri="{BB962C8B-B14F-4D97-AF65-F5344CB8AC3E}">
        <p14:creationId xmlns:p14="http://schemas.microsoft.com/office/powerpoint/2010/main" val="1615177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930494-E8AC-8D41-8C68-532C3F311933}"/>
              </a:ext>
            </a:extLst>
          </p:cNvPr>
          <p:cNvSpPr txBox="1"/>
          <p:nvPr/>
        </p:nvSpPr>
        <p:spPr>
          <a:xfrm>
            <a:off x="2315167" y="0"/>
            <a:ext cx="9254836" cy="558102"/>
          </a:xfrm>
          <a:prstGeom prst="rect">
            <a:avLst/>
          </a:prstGeom>
          <a:noFill/>
        </p:spPr>
        <p:txBody>
          <a:bodyPr wrap="square" rtlCol="0">
            <a:spAutoFit/>
          </a:bodyPr>
          <a:lstStyle/>
          <a:p>
            <a:pPr>
              <a:lnSpc>
                <a:spcPct val="200000"/>
              </a:lnSpc>
            </a:pPr>
            <a:r>
              <a:rPr lang="fr-FR" b="1" dirty="0"/>
              <a:t>4- Evaluation d’un projet par un bailleur de fonds/Organisme de financement</a:t>
            </a:r>
          </a:p>
        </p:txBody>
      </p:sp>
      <p:sp>
        <p:nvSpPr>
          <p:cNvPr id="7" name="ZoneTexte 6">
            <a:extLst>
              <a:ext uri="{FF2B5EF4-FFF2-40B4-BE49-F238E27FC236}">
                <a16:creationId xmlns:a16="http://schemas.microsoft.com/office/drawing/2014/main" id="{79524FCF-DE99-6B4C-B455-8F3AE88A7941}"/>
              </a:ext>
            </a:extLst>
          </p:cNvPr>
          <p:cNvSpPr txBox="1"/>
          <p:nvPr/>
        </p:nvSpPr>
        <p:spPr>
          <a:xfrm>
            <a:off x="2438259" y="815591"/>
            <a:ext cx="9390184" cy="2031325"/>
          </a:xfrm>
          <a:prstGeom prst="rect">
            <a:avLst/>
          </a:prstGeom>
          <a:noFill/>
        </p:spPr>
        <p:txBody>
          <a:bodyPr wrap="square" rtlCol="0">
            <a:spAutoFit/>
          </a:bodyPr>
          <a:lstStyle/>
          <a:p>
            <a:r>
              <a:rPr lang="fr-FR" dirty="0"/>
              <a:t>Sélection des projets pour financement en 4 étapes:</a:t>
            </a:r>
          </a:p>
          <a:p>
            <a:endParaRPr lang="fr-FR" dirty="0"/>
          </a:p>
          <a:p>
            <a:pPr marL="285750" indent="-285750">
              <a:buFontTx/>
              <a:buChar char="-"/>
            </a:pPr>
            <a:r>
              <a:rPr lang="fr-FR" dirty="0">
                <a:solidFill>
                  <a:schemeClr val="bg1">
                    <a:lumMod val="85000"/>
                  </a:schemeClr>
                </a:solidFill>
              </a:rPr>
              <a:t>1- Analyse du canevas de candidature (éligibilité, messages clés…);</a:t>
            </a:r>
          </a:p>
          <a:p>
            <a:pPr marL="285750" indent="-285750">
              <a:buFontTx/>
              <a:buChar char="-"/>
            </a:pPr>
            <a:r>
              <a:rPr lang="fr-FR" b="1" dirty="0"/>
              <a:t>2- Le rapport des évaluateurs;</a:t>
            </a:r>
          </a:p>
          <a:p>
            <a:pPr marL="285750" indent="-285750">
              <a:buFontTx/>
              <a:buChar char="-"/>
            </a:pPr>
            <a:r>
              <a:rPr lang="fr-FR" dirty="0">
                <a:solidFill>
                  <a:schemeClr val="bg1">
                    <a:lumMod val="85000"/>
                  </a:schemeClr>
                </a:solidFill>
              </a:rPr>
              <a:t>3- Un entretien avec les candidats </a:t>
            </a:r>
            <a:r>
              <a:rPr lang="fr-FR" dirty="0" err="1">
                <a:solidFill>
                  <a:schemeClr val="bg1">
                    <a:lumMod val="85000"/>
                  </a:schemeClr>
                </a:solidFill>
              </a:rPr>
              <a:t>pré-selectionnés</a:t>
            </a:r>
            <a:r>
              <a:rPr lang="fr-FR" dirty="0">
                <a:solidFill>
                  <a:schemeClr val="bg1">
                    <a:lumMod val="85000"/>
                  </a:schemeClr>
                </a:solidFill>
              </a:rPr>
              <a:t>;</a:t>
            </a:r>
          </a:p>
          <a:p>
            <a:pPr marL="285750" indent="-285750">
              <a:buFontTx/>
              <a:buChar char="-"/>
            </a:pPr>
            <a:r>
              <a:rPr lang="fr-FR" dirty="0">
                <a:solidFill>
                  <a:schemeClr val="bg1">
                    <a:lumMod val="85000"/>
                  </a:schemeClr>
                </a:solidFill>
              </a:rPr>
              <a:t>4- La délibération du comité de sélection.</a:t>
            </a:r>
          </a:p>
          <a:p>
            <a:pPr marL="285750" indent="-285750">
              <a:buFontTx/>
              <a:buChar char="-"/>
            </a:pPr>
            <a:endParaRPr lang="fr-FR" dirty="0"/>
          </a:p>
        </p:txBody>
      </p:sp>
    </p:spTree>
    <p:extLst>
      <p:ext uri="{BB962C8B-B14F-4D97-AF65-F5344CB8AC3E}">
        <p14:creationId xmlns:p14="http://schemas.microsoft.com/office/powerpoint/2010/main" val="178084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9524FCF-DE99-6B4C-B455-8F3AE88A7941}"/>
              </a:ext>
            </a:extLst>
          </p:cNvPr>
          <p:cNvSpPr txBox="1"/>
          <p:nvPr/>
        </p:nvSpPr>
        <p:spPr>
          <a:xfrm>
            <a:off x="1248096" y="65861"/>
            <a:ext cx="3479548" cy="369332"/>
          </a:xfrm>
          <a:prstGeom prst="rect">
            <a:avLst/>
          </a:prstGeom>
          <a:noFill/>
        </p:spPr>
        <p:txBody>
          <a:bodyPr wrap="square" rtlCol="0">
            <a:spAutoFit/>
          </a:bodyPr>
          <a:lstStyle/>
          <a:p>
            <a:r>
              <a:rPr lang="fr-FR" b="1" dirty="0"/>
              <a:t>2- Le rapport des évaluateurs</a:t>
            </a:r>
          </a:p>
        </p:txBody>
      </p:sp>
      <p:graphicFrame>
        <p:nvGraphicFramePr>
          <p:cNvPr id="2" name="Objet 1">
            <a:extLst>
              <a:ext uri="{FF2B5EF4-FFF2-40B4-BE49-F238E27FC236}">
                <a16:creationId xmlns:a16="http://schemas.microsoft.com/office/drawing/2014/main" id="{BE3FAD5E-F6D8-EE42-98D5-AB1A85BDE39D}"/>
              </a:ext>
            </a:extLst>
          </p:cNvPr>
          <p:cNvGraphicFramePr>
            <a:graphicFrameLocks noChangeAspect="1"/>
          </p:cNvGraphicFramePr>
          <p:nvPr>
            <p:extLst>
              <p:ext uri="{D42A27DB-BD31-4B8C-83A1-F6EECF244321}">
                <p14:modId xmlns:p14="http://schemas.microsoft.com/office/powerpoint/2010/main" val="3890827689"/>
              </p:ext>
            </p:extLst>
          </p:nvPr>
        </p:nvGraphicFramePr>
        <p:xfrm>
          <a:off x="5466945" y="435193"/>
          <a:ext cx="4523097" cy="6219713"/>
        </p:xfrm>
        <a:graphic>
          <a:graphicData uri="http://schemas.openxmlformats.org/presentationml/2006/ole">
            <mc:AlternateContent xmlns:mc="http://schemas.openxmlformats.org/markup-compatibility/2006">
              <mc:Choice xmlns:v="urn:schemas-microsoft-com:vml" Requires="v">
                <p:oleObj name="Document" r:id="rId3" imgW="6093455" imgH="8385421" progId="Word.Document.12">
                  <p:embed/>
                </p:oleObj>
              </mc:Choice>
              <mc:Fallback>
                <p:oleObj name="Document" r:id="rId3" imgW="6093455" imgH="8385421" progId="Word.Document.12">
                  <p:embed/>
                  <p:pic>
                    <p:nvPicPr>
                      <p:cNvPr id="0" name=""/>
                      <p:cNvPicPr/>
                      <p:nvPr/>
                    </p:nvPicPr>
                    <p:blipFill>
                      <a:blip r:embed="rId4"/>
                      <a:stretch>
                        <a:fillRect/>
                      </a:stretch>
                    </p:blipFill>
                    <p:spPr>
                      <a:xfrm>
                        <a:off x="5466945" y="435193"/>
                        <a:ext cx="4523097" cy="6219713"/>
                      </a:xfrm>
                      <a:prstGeom prst="rect">
                        <a:avLst/>
                      </a:prstGeom>
                    </p:spPr>
                  </p:pic>
                </p:oleObj>
              </mc:Fallback>
            </mc:AlternateContent>
          </a:graphicData>
        </a:graphic>
      </p:graphicFrame>
      <p:sp>
        <p:nvSpPr>
          <p:cNvPr id="5" name="ZoneTexte 4">
            <a:extLst>
              <a:ext uri="{FF2B5EF4-FFF2-40B4-BE49-F238E27FC236}">
                <a16:creationId xmlns:a16="http://schemas.microsoft.com/office/drawing/2014/main" id="{C20E18EE-9CFF-5845-8FF9-B0A067B8E3F7}"/>
              </a:ext>
            </a:extLst>
          </p:cNvPr>
          <p:cNvSpPr txBox="1"/>
          <p:nvPr/>
        </p:nvSpPr>
        <p:spPr>
          <a:xfrm>
            <a:off x="2960164" y="704644"/>
            <a:ext cx="1300551" cy="369332"/>
          </a:xfrm>
          <a:prstGeom prst="rect">
            <a:avLst/>
          </a:prstGeom>
          <a:noFill/>
        </p:spPr>
        <p:txBody>
          <a:bodyPr wrap="square" rtlCol="0">
            <a:spAutoFit/>
          </a:bodyPr>
          <a:lstStyle/>
          <a:p>
            <a:r>
              <a:rPr lang="fr-FR" b="1" dirty="0"/>
              <a:t>FONRID</a:t>
            </a:r>
          </a:p>
        </p:txBody>
      </p:sp>
    </p:spTree>
    <p:extLst>
      <p:ext uri="{BB962C8B-B14F-4D97-AF65-F5344CB8AC3E}">
        <p14:creationId xmlns:p14="http://schemas.microsoft.com/office/powerpoint/2010/main" val="1243239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9524FCF-DE99-6B4C-B455-8F3AE88A7941}"/>
              </a:ext>
            </a:extLst>
          </p:cNvPr>
          <p:cNvSpPr txBox="1"/>
          <p:nvPr/>
        </p:nvSpPr>
        <p:spPr>
          <a:xfrm>
            <a:off x="1384282" y="112028"/>
            <a:ext cx="6562685" cy="646331"/>
          </a:xfrm>
          <a:prstGeom prst="rect">
            <a:avLst/>
          </a:prstGeom>
          <a:noFill/>
        </p:spPr>
        <p:txBody>
          <a:bodyPr wrap="square" rtlCol="0">
            <a:spAutoFit/>
          </a:bodyPr>
          <a:lstStyle/>
          <a:p>
            <a:r>
              <a:rPr lang="fr-FR" b="1" dirty="0"/>
              <a:t>2- Le rapport des évaluateurs</a:t>
            </a:r>
          </a:p>
        </p:txBody>
      </p:sp>
      <p:sp>
        <p:nvSpPr>
          <p:cNvPr id="3" name="Rectangle 2">
            <a:extLst>
              <a:ext uri="{FF2B5EF4-FFF2-40B4-BE49-F238E27FC236}">
                <a16:creationId xmlns:a16="http://schemas.microsoft.com/office/drawing/2014/main" id="{601B89F7-7722-4541-8EA1-983CBBF11C76}"/>
              </a:ext>
            </a:extLst>
          </p:cNvPr>
          <p:cNvSpPr/>
          <p:nvPr/>
        </p:nvSpPr>
        <p:spPr>
          <a:xfrm>
            <a:off x="177930" y="1214045"/>
            <a:ext cx="5405747" cy="1200329"/>
          </a:xfrm>
          <a:prstGeom prst="rect">
            <a:avLst/>
          </a:prstGeom>
        </p:spPr>
        <p:txBody>
          <a:bodyPr wrap="square">
            <a:spAutoFit/>
          </a:bodyPr>
          <a:lstStyle/>
          <a:p>
            <a:pPr fontAlgn="base"/>
            <a:r>
              <a:rPr lang="fr-CA" b="1" cap="all" dirty="0">
                <a:solidFill>
                  <a:srgbClr val="092A49"/>
                </a:solidFill>
                <a:latin typeface="inherit"/>
              </a:rPr>
              <a:t>CRITÈRE(S) DE SÉLECTION</a:t>
            </a:r>
          </a:p>
          <a:p>
            <a:pPr fontAlgn="base">
              <a:buFont typeface="Arial" panose="020B0604020202020204" pitchFamily="34" charset="0"/>
              <a:buChar char="•"/>
            </a:pPr>
            <a:r>
              <a:rPr lang="fr-CA" dirty="0">
                <a:solidFill>
                  <a:srgbClr val="000000"/>
                </a:solidFill>
                <a:latin typeface="inherit"/>
              </a:rPr>
              <a:t>Excellence scientifique du projet de recherche</a:t>
            </a:r>
          </a:p>
          <a:p>
            <a:pPr fontAlgn="base">
              <a:buFont typeface="Arial" panose="020B0604020202020204" pitchFamily="34" charset="0"/>
              <a:buChar char="•"/>
            </a:pPr>
            <a:r>
              <a:rPr lang="fr-CA" dirty="0">
                <a:solidFill>
                  <a:srgbClr val="000000"/>
                </a:solidFill>
                <a:latin typeface="inherit"/>
              </a:rPr>
              <a:t>Qualité du dossier de candidature</a:t>
            </a:r>
          </a:p>
          <a:p>
            <a:pPr fontAlgn="base">
              <a:buFont typeface="Arial" panose="020B0604020202020204" pitchFamily="34" charset="0"/>
              <a:buChar char="•"/>
            </a:pPr>
            <a:r>
              <a:rPr lang="fr-CA" dirty="0">
                <a:solidFill>
                  <a:srgbClr val="000000"/>
                </a:solidFill>
                <a:latin typeface="inherit"/>
              </a:rPr>
              <a:t>Capacité à communiquer et à promouvoir les sciences</a:t>
            </a:r>
            <a:endParaRPr lang="fr-CA" b="0" i="0" u="none" strike="noStrike" dirty="0">
              <a:solidFill>
                <a:srgbClr val="000000"/>
              </a:solidFill>
              <a:effectLst/>
              <a:latin typeface="inherit"/>
            </a:endParaRPr>
          </a:p>
        </p:txBody>
      </p:sp>
      <p:pic>
        <p:nvPicPr>
          <p:cNvPr id="5" name="Image 4">
            <a:extLst>
              <a:ext uri="{FF2B5EF4-FFF2-40B4-BE49-F238E27FC236}">
                <a16:creationId xmlns:a16="http://schemas.microsoft.com/office/drawing/2014/main" id="{10654D22-5B7B-9944-917F-81EB4EE0274B}"/>
              </a:ext>
            </a:extLst>
          </p:cNvPr>
          <p:cNvPicPr>
            <a:picLocks noChangeAspect="1"/>
          </p:cNvPicPr>
          <p:nvPr/>
        </p:nvPicPr>
        <p:blipFill>
          <a:blip r:embed="rId3"/>
          <a:stretch>
            <a:fillRect/>
          </a:stretch>
        </p:blipFill>
        <p:spPr>
          <a:xfrm>
            <a:off x="7263674" y="0"/>
            <a:ext cx="4770514" cy="6750879"/>
          </a:xfrm>
          <a:prstGeom prst="rect">
            <a:avLst/>
          </a:prstGeom>
        </p:spPr>
      </p:pic>
    </p:spTree>
    <p:extLst>
      <p:ext uri="{BB962C8B-B14F-4D97-AF65-F5344CB8AC3E}">
        <p14:creationId xmlns:p14="http://schemas.microsoft.com/office/powerpoint/2010/main" val="891674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C9E21B-C50E-9242-8855-07B0482F0A32}"/>
              </a:ext>
            </a:extLst>
          </p:cNvPr>
          <p:cNvSpPr/>
          <p:nvPr/>
        </p:nvSpPr>
        <p:spPr>
          <a:xfrm>
            <a:off x="232898" y="301042"/>
            <a:ext cx="11597513" cy="923330"/>
          </a:xfrm>
          <a:prstGeom prst="rect">
            <a:avLst/>
          </a:prstGeom>
        </p:spPr>
        <p:txBody>
          <a:bodyPr wrap="square">
            <a:spAutoFit/>
          </a:bodyPr>
          <a:lstStyle/>
          <a:p>
            <a:r>
              <a:rPr lang="fr-FR" dirty="0">
                <a:hlinkClick r:id="rId3"/>
              </a:rPr>
              <a:t>https://www.researchnet-recherchenet.ca/rnr16/vwOpprtntyDtls.do?prog=3235&amp;view=currentOpps&amp;type=EXACT&amp;resultCount=25&amp;sort=program&amp;next=1&amp;all=1&amp;masterList=true#evaluation</a:t>
            </a:r>
            <a:endParaRPr lang="fr-FR" dirty="0"/>
          </a:p>
        </p:txBody>
      </p:sp>
      <p:sp>
        <p:nvSpPr>
          <p:cNvPr id="12" name="ZoneTexte 11">
            <a:extLst>
              <a:ext uri="{FF2B5EF4-FFF2-40B4-BE49-F238E27FC236}">
                <a16:creationId xmlns:a16="http://schemas.microsoft.com/office/drawing/2014/main" id="{85648850-6ADE-454F-8D14-5EE73A91FEA2}"/>
              </a:ext>
            </a:extLst>
          </p:cNvPr>
          <p:cNvSpPr txBox="1"/>
          <p:nvPr/>
        </p:nvSpPr>
        <p:spPr>
          <a:xfrm>
            <a:off x="232898" y="0"/>
            <a:ext cx="8020766" cy="461665"/>
          </a:xfrm>
          <a:prstGeom prst="rect">
            <a:avLst/>
          </a:prstGeom>
          <a:noFill/>
        </p:spPr>
        <p:txBody>
          <a:bodyPr wrap="square" rtlCol="0">
            <a:spAutoFit/>
          </a:bodyPr>
          <a:lstStyle/>
          <a:p>
            <a:r>
              <a:rPr lang="fr-FR" sz="2400" b="1" dirty="0"/>
              <a:t>Instituts de recherche en santé du Canada (IRSC)</a:t>
            </a:r>
          </a:p>
        </p:txBody>
      </p:sp>
      <p:pic>
        <p:nvPicPr>
          <p:cNvPr id="3" name="Image 2">
            <a:extLst>
              <a:ext uri="{FF2B5EF4-FFF2-40B4-BE49-F238E27FC236}">
                <a16:creationId xmlns:a16="http://schemas.microsoft.com/office/drawing/2014/main" id="{78588387-7445-9649-9C6A-35D92BD8101E}"/>
              </a:ext>
            </a:extLst>
          </p:cNvPr>
          <p:cNvPicPr>
            <a:picLocks noChangeAspect="1"/>
          </p:cNvPicPr>
          <p:nvPr/>
        </p:nvPicPr>
        <p:blipFill>
          <a:blip r:embed="rId4"/>
          <a:stretch>
            <a:fillRect/>
          </a:stretch>
        </p:blipFill>
        <p:spPr>
          <a:xfrm>
            <a:off x="361589" y="1217757"/>
            <a:ext cx="11020285" cy="5640243"/>
          </a:xfrm>
          <a:prstGeom prst="rect">
            <a:avLst/>
          </a:prstGeom>
        </p:spPr>
      </p:pic>
    </p:spTree>
    <p:extLst>
      <p:ext uri="{BB962C8B-B14F-4D97-AF65-F5344CB8AC3E}">
        <p14:creationId xmlns:p14="http://schemas.microsoft.com/office/powerpoint/2010/main" val="3236462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930494-E8AC-8D41-8C68-532C3F311933}"/>
              </a:ext>
            </a:extLst>
          </p:cNvPr>
          <p:cNvSpPr txBox="1"/>
          <p:nvPr/>
        </p:nvSpPr>
        <p:spPr>
          <a:xfrm>
            <a:off x="2315167" y="0"/>
            <a:ext cx="9254836" cy="558102"/>
          </a:xfrm>
          <a:prstGeom prst="rect">
            <a:avLst/>
          </a:prstGeom>
          <a:noFill/>
        </p:spPr>
        <p:txBody>
          <a:bodyPr wrap="square" rtlCol="0">
            <a:spAutoFit/>
          </a:bodyPr>
          <a:lstStyle/>
          <a:p>
            <a:pPr>
              <a:lnSpc>
                <a:spcPct val="200000"/>
              </a:lnSpc>
            </a:pPr>
            <a:r>
              <a:rPr lang="fr-FR" b="1" dirty="0"/>
              <a:t>4- Evaluation d’un projet par un bailleur de fonds/Organisme de financement</a:t>
            </a:r>
          </a:p>
        </p:txBody>
      </p:sp>
      <p:sp>
        <p:nvSpPr>
          <p:cNvPr id="7" name="ZoneTexte 6">
            <a:extLst>
              <a:ext uri="{FF2B5EF4-FFF2-40B4-BE49-F238E27FC236}">
                <a16:creationId xmlns:a16="http://schemas.microsoft.com/office/drawing/2014/main" id="{79524FCF-DE99-6B4C-B455-8F3AE88A7941}"/>
              </a:ext>
            </a:extLst>
          </p:cNvPr>
          <p:cNvSpPr txBox="1"/>
          <p:nvPr/>
        </p:nvSpPr>
        <p:spPr>
          <a:xfrm>
            <a:off x="2438259" y="815591"/>
            <a:ext cx="9390184" cy="2031325"/>
          </a:xfrm>
          <a:prstGeom prst="rect">
            <a:avLst/>
          </a:prstGeom>
          <a:noFill/>
        </p:spPr>
        <p:txBody>
          <a:bodyPr wrap="square" rtlCol="0">
            <a:spAutoFit/>
          </a:bodyPr>
          <a:lstStyle/>
          <a:p>
            <a:r>
              <a:rPr lang="fr-FR" dirty="0"/>
              <a:t>Sélection des projets pour financement en 4 étapes:</a:t>
            </a:r>
          </a:p>
          <a:p>
            <a:endParaRPr lang="fr-FR" dirty="0"/>
          </a:p>
          <a:p>
            <a:pPr marL="285750" indent="-285750">
              <a:buFontTx/>
              <a:buChar char="-"/>
            </a:pPr>
            <a:r>
              <a:rPr lang="fr-FR" dirty="0">
                <a:solidFill>
                  <a:schemeClr val="bg1">
                    <a:lumMod val="85000"/>
                  </a:schemeClr>
                </a:solidFill>
              </a:rPr>
              <a:t>1- Analyse du canevas de candidature (éligibilité, messages clés…);</a:t>
            </a:r>
          </a:p>
          <a:p>
            <a:pPr marL="285750" indent="-285750">
              <a:buFontTx/>
              <a:buChar char="-"/>
            </a:pPr>
            <a:r>
              <a:rPr lang="fr-FR" dirty="0">
                <a:solidFill>
                  <a:schemeClr val="bg1">
                    <a:lumMod val="85000"/>
                  </a:schemeClr>
                </a:solidFill>
              </a:rPr>
              <a:t>2- Le rapport des évaluateurs;</a:t>
            </a:r>
          </a:p>
          <a:p>
            <a:pPr marL="285750" indent="-285750">
              <a:buFontTx/>
              <a:buChar char="-"/>
            </a:pPr>
            <a:r>
              <a:rPr lang="fr-FR" b="1" dirty="0"/>
              <a:t>3- Un entretien avec les candidats </a:t>
            </a:r>
            <a:r>
              <a:rPr lang="fr-FR" b="1" dirty="0" err="1"/>
              <a:t>pré-selectionnés</a:t>
            </a:r>
            <a:r>
              <a:rPr lang="fr-FR" b="1" dirty="0"/>
              <a:t>;</a:t>
            </a:r>
          </a:p>
          <a:p>
            <a:pPr marL="285750" indent="-285750">
              <a:buFontTx/>
              <a:buChar char="-"/>
            </a:pPr>
            <a:r>
              <a:rPr lang="fr-FR" dirty="0">
                <a:solidFill>
                  <a:schemeClr val="bg1">
                    <a:lumMod val="85000"/>
                  </a:schemeClr>
                </a:solidFill>
              </a:rPr>
              <a:t>4- La délibération du comité de sélection.</a:t>
            </a:r>
          </a:p>
          <a:p>
            <a:pPr marL="285750" indent="-285750">
              <a:buFontTx/>
              <a:buChar char="-"/>
            </a:pPr>
            <a:endParaRPr lang="fr-FR" dirty="0"/>
          </a:p>
        </p:txBody>
      </p:sp>
    </p:spTree>
    <p:extLst>
      <p:ext uri="{BB962C8B-B14F-4D97-AF65-F5344CB8AC3E}">
        <p14:creationId xmlns:p14="http://schemas.microsoft.com/office/powerpoint/2010/main" val="2694009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930494-E8AC-8D41-8C68-532C3F311933}"/>
              </a:ext>
            </a:extLst>
          </p:cNvPr>
          <p:cNvSpPr txBox="1"/>
          <p:nvPr/>
        </p:nvSpPr>
        <p:spPr>
          <a:xfrm>
            <a:off x="2016229" y="158261"/>
            <a:ext cx="9254836" cy="369332"/>
          </a:xfrm>
          <a:prstGeom prst="rect">
            <a:avLst/>
          </a:prstGeom>
          <a:noFill/>
        </p:spPr>
        <p:txBody>
          <a:bodyPr wrap="square" rtlCol="0">
            <a:spAutoFit/>
          </a:bodyPr>
          <a:lstStyle/>
          <a:p>
            <a:pPr marL="285750" indent="-285750">
              <a:buFontTx/>
              <a:buChar char="-"/>
            </a:pPr>
            <a:r>
              <a:rPr lang="fr-FR" b="1" dirty="0"/>
              <a:t>3- Un entretien avec les candidats </a:t>
            </a:r>
            <a:r>
              <a:rPr lang="fr-FR" b="1" dirty="0" err="1"/>
              <a:t>pré-selectionnés</a:t>
            </a:r>
            <a:endParaRPr lang="fr-FR" b="1" dirty="0"/>
          </a:p>
        </p:txBody>
      </p:sp>
      <p:sp>
        <p:nvSpPr>
          <p:cNvPr id="7" name="ZoneTexte 6">
            <a:extLst>
              <a:ext uri="{FF2B5EF4-FFF2-40B4-BE49-F238E27FC236}">
                <a16:creationId xmlns:a16="http://schemas.microsoft.com/office/drawing/2014/main" id="{79524FCF-DE99-6B4C-B455-8F3AE88A7941}"/>
              </a:ext>
            </a:extLst>
          </p:cNvPr>
          <p:cNvSpPr txBox="1"/>
          <p:nvPr/>
        </p:nvSpPr>
        <p:spPr>
          <a:xfrm>
            <a:off x="3475750" y="1059212"/>
            <a:ext cx="6828833" cy="923330"/>
          </a:xfrm>
          <a:prstGeom prst="rect">
            <a:avLst/>
          </a:prstGeom>
          <a:noFill/>
        </p:spPr>
        <p:txBody>
          <a:bodyPr wrap="square" rtlCol="0">
            <a:spAutoFit/>
          </a:bodyPr>
          <a:lstStyle/>
          <a:p>
            <a:r>
              <a:rPr lang="fr-FR" dirty="0"/>
              <a:t>Sélection des projets pour financement:</a:t>
            </a:r>
          </a:p>
          <a:p>
            <a:endParaRPr lang="fr-FR" dirty="0"/>
          </a:p>
          <a:p>
            <a:endParaRPr lang="fr-FR" dirty="0"/>
          </a:p>
        </p:txBody>
      </p:sp>
      <p:sp>
        <p:nvSpPr>
          <p:cNvPr id="5" name="ZoneTexte 4">
            <a:extLst>
              <a:ext uri="{FF2B5EF4-FFF2-40B4-BE49-F238E27FC236}">
                <a16:creationId xmlns:a16="http://schemas.microsoft.com/office/drawing/2014/main" id="{D3F918F6-AE27-1E4F-9F0E-76433D8A3367}"/>
              </a:ext>
            </a:extLst>
          </p:cNvPr>
          <p:cNvSpPr txBox="1"/>
          <p:nvPr/>
        </p:nvSpPr>
        <p:spPr>
          <a:xfrm>
            <a:off x="1523716" y="4356630"/>
            <a:ext cx="3904067" cy="1200329"/>
          </a:xfrm>
          <a:prstGeom prst="rect">
            <a:avLst/>
          </a:prstGeom>
          <a:noFill/>
        </p:spPr>
        <p:txBody>
          <a:bodyPr wrap="square" rtlCol="0">
            <a:spAutoFit/>
          </a:bodyPr>
          <a:lstStyle/>
          <a:p>
            <a:r>
              <a:rPr lang="fr-FR" dirty="0"/>
              <a:t>Phase 1 : soumission du projet</a:t>
            </a:r>
          </a:p>
          <a:p>
            <a:endParaRPr lang="fr-FR" dirty="0"/>
          </a:p>
          <a:p>
            <a:r>
              <a:rPr lang="fr-FR" dirty="0"/>
              <a:t>Phase 2 : entretien oral avec les candidats pré-sectionnées</a:t>
            </a:r>
          </a:p>
        </p:txBody>
      </p:sp>
      <p:sp>
        <p:nvSpPr>
          <p:cNvPr id="6" name="ZoneTexte 5">
            <a:extLst>
              <a:ext uri="{FF2B5EF4-FFF2-40B4-BE49-F238E27FC236}">
                <a16:creationId xmlns:a16="http://schemas.microsoft.com/office/drawing/2014/main" id="{4E7618CA-8831-8C4B-9E94-0B1843CE4DFA}"/>
              </a:ext>
            </a:extLst>
          </p:cNvPr>
          <p:cNvSpPr txBox="1"/>
          <p:nvPr/>
        </p:nvSpPr>
        <p:spPr>
          <a:xfrm>
            <a:off x="7174524" y="4459960"/>
            <a:ext cx="4584146" cy="923330"/>
          </a:xfrm>
          <a:prstGeom prst="rect">
            <a:avLst/>
          </a:prstGeom>
          <a:noFill/>
        </p:spPr>
        <p:txBody>
          <a:bodyPr wrap="square" rtlCol="0">
            <a:spAutoFit/>
          </a:bodyPr>
          <a:lstStyle/>
          <a:p>
            <a:r>
              <a:rPr lang="fr-FR" dirty="0"/>
              <a:t>Phase 1 : d’une lettre d’intention</a:t>
            </a:r>
          </a:p>
          <a:p>
            <a:endParaRPr lang="fr-FR" dirty="0"/>
          </a:p>
          <a:p>
            <a:r>
              <a:rPr lang="fr-FR" dirty="0"/>
              <a:t>Phase 2 : Soumission du projet détaillé</a:t>
            </a:r>
          </a:p>
        </p:txBody>
      </p:sp>
      <p:cxnSp>
        <p:nvCxnSpPr>
          <p:cNvPr id="3" name="Connecteur droit avec flèche 2">
            <a:extLst>
              <a:ext uri="{FF2B5EF4-FFF2-40B4-BE49-F238E27FC236}">
                <a16:creationId xmlns:a16="http://schemas.microsoft.com/office/drawing/2014/main" id="{9137B746-3CA7-7247-B220-27B6BF012D8A}"/>
              </a:ext>
            </a:extLst>
          </p:cNvPr>
          <p:cNvCxnSpPr>
            <a:cxnSpLocks/>
          </p:cNvCxnSpPr>
          <p:nvPr/>
        </p:nvCxnSpPr>
        <p:spPr>
          <a:xfrm flipH="1">
            <a:off x="4686374" y="2845789"/>
            <a:ext cx="1230922" cy="13049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necteur droit avec flèche 9">
            <a:extLst>
              <a:ext uri="{FF2B5EF4-FFF2-40B4-BE49-F238E27FC236}">
                <a16:creationId xmlns:a16="http://schemas.microsoft.com/office/drawing/2014/main" id="{93D0F060-9A72-F945-9BFF-D0DFB9C4608C}"/>
              </a:ext>
            </a:extLst>
          </p:cNvPr>
          <p:cNvCxnSpPr>
            <a:cxnSpLocks/>
          </p:cNvCxnSpPr>
          <p:nvPr/>
        </p:nvCxnSpPr>
        <p:spPr>
          <a:xfrm>
            <a:off x="6890166" y="2890505"/>
            <a:ext cx="1198757" cy="12602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35190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930494-E8AC-8D41-8C68-532C3F311933}"/>
              </a:ext>
            </a:extLst>
          </p:cNvPr>
          <p:cNvSpPr txBox="1"/>
          <p:nvPr/>
        </p:nvSpPr>
        <p:spPr>
          <a:xfrm>
            <a:off x="2872155" y="2303584"/>
            <a:ext cx="6975230" cy="1569660"/>
          </a:xfrm>
          <a:prstGeom prst="rect">
            <a:avLst/>
          </a:prstGeom>
          <a:noFill/>
        </p:spPr>
        <p:txBody>
          <a:bodyPr wrap="square" rtlCol="0">
            <a:spAutoFit/>
          </a:bodyPr>
          <a:lstStyle/>
          <a:p>
            <a:r>
              <a:rPr lang="fr-FR" sz="3200" b="1" dirty="0"/>
              <a:t>Qu’est-ce qu’une lettre d’intention pour une demande de financement de recherche?</a:t>
            </a:r>
          </a:p>
        </p:txBody>
      </p:sp>
    </p:spTree>
    <p:extLst>
      <p:ext uri="{BB962C8B-B14F-4D97-AF65-F5344CB8AC3E}">
        <p14:creationId xmlns:p14="http://schemas.microsoft.com/office/powerpoint/2010/main" val="1502017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104801"/>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3" name="ZoneTexte 2">
            <a:extLst>
              <a:ext uri="{FF2B5EF4-FFF2-40B4-BE49-F238E27FC236}">
                <a16:creationId xmlns:a16="http://schemas.microsoft.com/office/drawing/2014/main" id="{EDC11152-A95C-4142-896F-20B68F897B68}"/>
              </a:ext>
            </a:extLst>
          </p:cNvPr>
          <p:cNvSpPr txBox="1"/>
          <p:nvPr/>
        </p:nvSpPr>
        <p:spPr>
          <a:xfrm>
            <a:off x="2180991" y="1620828"/>
            <a:ext cx="9725247" cy="3778278"/>
          </a:xfrm>
          <a:prstGeom prst="rect">
            <a:avLst/>
          </a:prstGeom>
          <a:noFill/>
        </p:spPr>
        <p:txBody>
          <a:bodyPr wrap="square" rtlCol="0">
            <a:spAutoFit/>
          </a:bodyPr>
          <a:lstStyle/>
          <a:p>
            <a:pPr>
              <a:lnSpc>
                <a:spcPct val="150000"/>
              </a:lnSpc>
            </a:pPr>
            <a:r>
              <a:rPr lang="fr-FR" b="1" dirty="0"/>
              <a:t>1- Introduction/Présentation (30 mn)</a:t>
            </a:r>
          </a:p>
          <a:p>
            <a:pPr>
              <a:lnSpc>
                <a:spcPct val="150000"/>
              </a:lnSpc>
            </a:pPr>
            <a:r>
              <a:rPr lang="fr-FR" b="1" dirty="0">
                <a:solidFill>
                  <a:schemeClr val="bg1">
                    <a:lumMod val="75000"/>
                  </a:schemeClr>
                </a:solidFill>
              </a:rPr>
              <a:t>2- Présentation des objectifs du cours (5 mn)</a:t>
            </a:r>
          </a:p>
          <a:p>
            <a:pPr>
              <a:lnSpc>
                <a:spcPct val="150000"/>
              </a:lnSpc>
            </a:pPr>
            <a:r>
              <a:rPr lang="fr-FR" b="1" dirty="0">
                <a:solidFill>
                  <a:schemeClr val="bg1">
                    <a:lumMod val="75000"/>
                  </a:schemeClr>
                </a:solidFill>
              </a:rPr>
              <a:t>3- Type de besoin de financement (1h)</a:t>
            </a:r>
          </a:p>
          <a:p>
            <a:pPr>
              <a:lnSpc>
                <a:spcPct val="150000"/>
              </a:lnSpc>
            </a:pPr>
            <a:r>
              <a:rPr lang="fr-FR" b="1" dirty="0">
                <a:solidFill>
                  <a:schemeClr val="bg1">
                    <a:lumMod val="75000"/>
                  </a:schemeClr>
                </a:solidFill>
              </a:rPr>
              <a:t>4- Type de financement possible (1h)</a:t>
            </a:r>
          </a:p>
          <a:p>
            <a:pPr>
              <a:lnSpc>
                <a:spcPct val="150000"/>
              </a:lnSpc>
            </a:pPr>
            <a:r>
              <a:rPr lang="fr-FR" b="1" dirty="0">
                <a:solidFill>
                  <a:schemeClr val="bg1">
                    <a:lumMod val="75000"/>
                  </a:schemeClr>
                </a:solidFill>
              </a:rPr>
              <a:t>5- Travail pratique (Groupe de 3 maximum) (10 mn/ Chaque étudiant propose un projet pour lequel il aimerait trouver un financement) + restitution (30 mn)</a:t>
            </a:r>
          </a:p>
          <a:p>
            <a:pPr>
              <a:lnSpc>
                <a:spcPct val="150000"/>
              </a:lnSpc>
            </a:pPr>
            <a:r>
              <a:rPr lang="fr-FR" b="1" dirty="0">
                <a:solidFill>
                  <a:schemeClr val="bg1">
                    <a:lumMod val="75000"/>
                  </a:schemeClr>
                </a:solidFill>
              </a:rPr>
              <a:t>6- Où trouver du financement (1h) </a:t>
            </a:r>
          </a:p>
          <a:p>
            <a:pPr>
              <a:lnSpc>
                <a:spcPct val="150000"/>
              </a:lnSpc>
            </a:pPr>
            <a:r>
              <a:rPr lang="fr-FR" b="1" dirty="0">
                <a:solidFill>
                  <a:schemeClr val="bg1">
                    <a:lumMod val="75000"/>
                  </a:schemeClr>
                </a:solidFill>
              </a:rPr>
              <a:t>7- Travail pratique (Groupe de 3 maximum) (10 mn/ Chaque étudiant Identifie une source potentielle de financement de son projet) + restitution (30 mn)</a:t>
            </a:r>
          </a:p>
        </p:txBody>
      </p:sp>
      <p:sp>
        <p:nvSpPr>
          <p:cNvPr id="7" name="ZoneTexte 6">
            <a:extLst>
              <a:ext uri="{FF2B5EF4-FFF2-40B4-BE49-F238E27FC236}">
                <a16:creationId xmlns:a16="http://schemas.microsoft.com/office/drawing/2014/main" id="{A09FC034-8911-F047-91EC-91309B1AB0DD}"/>
              </a:ext>
            </a:extLst>
          </p:cNvPr>
          <p:cNvSpPr txBox="1"/>
          <p:nvPr/>
        </p:nvSpPr>
        <p:spPr>
          <a:xfrm>
            <a:off x="1905124" y="850179"/>
            <a:ext cx="1280557" cy="400110"/>
          </a:xfrm>
          <a:prstGeom prst="rect">
            <a:avLst/>
          </a:prstGeom>
          <a:noFill/>
        </p:spPr>
        <p:txBody>
          <a:bodyPr wrap="square" rtlCol="0">
            <a:spAutoFit/>
          </a:bodyPr>
          <a:lstStyle/>
          <a:p>
            <a:r>
              <a:rPr lang="fr-FR" sz="2000" b="1" dirty="0"/>
              <a:t>1</a:t>
            </a:r>
            <a:r>
              <a:rPr lang="fr-FR" sz="2000" b="1" baseline="30000" dirty="0"/>
              <a:t>er</a:t>
            </a:r>
            <a:r>
              <a:rPr lang="fr-FR" sz="2000" b="1" dirty="0"/>
              <a:t> Jour</a:t>
            </a:r>
          </a:p>
        </p:txBody>
      </p:sp>
    </p:spTree>
    <p:extLst>
      <p:ext uri="{BB962C8B-B14F-4D97-AF65-F5344CB8AC3E}">
        <p14:creationId xmlns:p14="http://schemas.microsoft.com/office/powerpoint/2010/main" val="157313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F7DCFD2-2C17-DC4C-9C26-05E183FB2A7C}"/>
              </a:ext>
            </a:extLst>
          </p:cNvPr>
          <p:cNvSpPr txBox="1"/>
          <p:nvPr/>
        </p:nvSpPr>
        <p:spPr>
          <a:xfrm>
            <a:off x="843133" y="1336430"/>
            <a:ext cx="4942206" cy="1754326"/>
          </a:xfrm>
          <a:prstGeom prst="rect">
            <a:avLst/>
          </a:prstGeom>
          <a:noFill/>
        </p:spPr>
        <p:txBody>
          <a:bodyPr wrap="square" rtlCol="0">
            <a:spAutoFit/>
          </a:bodyPr>
          <a:lstStyle/>
          <a:p>
            <a:r>
              <a:rPr lang="fr-FR" dirty="0"/>
              <a:t>Exemple de spécifications exigées pour une lettre d’intention :</a:t>
            </a:r>
          </a:p>
          <a:p>
            <a:r>
              <a:rPr lang="fr-FR" dirty="0">
                <a:hlinkClick r:id="rId3"/>
              </a:rPr>
              <a:t>https://www.nce-rce.gc.ca/Competitions-Competitions/Current-EnVigueur/NCEKM-RCEMC-2019/LOIGuide-GuideLI_fra.asp</a:t>
            </a:r>
            <a:endParaRPr lang="fr-FR" dirty="0"/>
          </a:p>
          <a:p>
            <a:endParaRPr lang="fr-FR" dirty="0"/>
          </a:p>
        </p:txBody>
      </p:sp>
      <p:pic>
        <p:nvPicPr>
          <p:cNvPr id="11" name="Image 10">
            <a:extLst>
              <a:ext uri="{FF2B5EF4-FFF2-40B4-BE49-F238E27FC236}">
                <a16:creationId xmlns:a16="http://schemas.microsoft.com/office/drawing/2014/main" id="{45AD5A8C-4622-D641-84BA-1C08DD71BC4C}"/>
              </a:ext>
            </a:extLst>
          </p:cNvPr>
          <p:cNvPicPr>
            <a:picLocks noChangeAspect="1"/>
          </p:cNvPicPr>
          <p:nvPr/>
        </p:nvPicPr>
        <p:blipFill>
          <a:blip r:embed="rId4"/>
          <a:stretch>
            <a:fillRect/>
          </a:stretch>
        </p:blipFill>
        <p:spPr>
          <a:xfrm>
            <a:off x="5935882" y="0"/>
            <a:ext cx="6097856" cy="6858000"/>
          </a:xfrm>
          <a:prstGeom prst="rect">
            <a:avLst/>
          </a:prstGeom>
        </p:spPr>
      </p:pic>
    </p:spTree>
    <p:extLst>
      <p:ext uri="{BB962C8B-B14F-4D97-AF65-F5344CB8AC3E}">
        <p14:creationId xmlns:p14="http://schemas.microsoft.com/office/powerpoint/2010/main" val="2115567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F7DCFD2-2C17-DC4C-9C26-05E183FB2A7C}"/>
              </a:ext>
            </a:extLst>
          </p:cNvPr>
          <p:cNvSpPr txBox="1"/>
          <p:nvPr/>
        </p:nvSpPr>
        <p:spPr>
          <a:xfrm>
            <a:off x="843133" y="1336430"/>
            <a:ext cx="4942206" cy="369332"/>
          </a:xfrm>
          <a:prstGeom prst="rect">
            <a:avLst/>
          </a:prstGeom>
          <a:noFill/>
        </p:spPr>
        <p:txBody>
          <a:bodyPr wrap="square" rtlCol="0">
            <a:spAutoFit/>
          </a:bodyPr>
          <a:lstStyle/>
          <a:p>
            <a:r>
              <a:rPr lang="fr-FR" dirty="0"/>
              <a:t>Exemple simple de lettre d’intention:</a:t>
            </a:r>
          </a:p>
        </p:txBody>
      </p:sp>
      <p:graphicFrame>
        <p:nvGraphicFramePr>
          <p:cNvPr id="2" name="Objet 1">
            <a:extLst>
              <a:ext uri="{FF2B5EF4-FFF2-40B4-BE49-F238E27FC236}">
                <a16:creationId xmlns:a16="http://schemas.microsoft.com/office/drawing/2014/main" id="{9D46BF35-F7B8-7845-B92D-CD34B7BB5690}"/>
              </a:ext>
            </a:extLst>
          </p:cNvPr>
          <p:cNvGraphicFramePr>
            <a:graphicFrameLocks noChangeAspect="1"/>
          </p:cNvGraphicFramePr>
          <p:nvPr>
            <p:extLst>
              <p:ext uri="{D42A27DB-BD31-4B8C-83A1-F6EECF244321}">
                <p14:modId xmlns:p14="http://schemas.microsoft.com/office/powerpoint/2010/main" val="3127898872"/>
              </p:ext>
            </p:extLst>
          </p:nvPr>
        </p:nvGraphicFramePr>
        <p:xfrm>
          <a:off x="5785339" y="0"/>
          <a:ext cx="5169876" cy="7527639"/>
        </p:xfrm>
        <a:graphic>
          <a:graphicData uri="http://schemas.openxmlformats.org/presentationml/2006/ole">
            <mc:AlternateContent xmlns:mc="http://schemas.openxmlformats.org/markup-compatibility/2006">
              <mc:Choice xmlns:v="urn:schemas-microsoft-com:vml" Requires="v">
                <p:oleObj name="Document" r:id="rId3" imgW="5930900" imgH="8636000" progId="Word.Document.8">
                  <p:embed/>
                </p:oleObj>
              </mc:Choice>
              <mc:Fallback>
                <p:oleObj name="Document" r:id="rId3" imgW="5930900" imgH="8636000" progId="Word.Document.8">
                  <p:embed/>
                  <p:pic>
                    <p:nvPicPr>
                      <p:cNvPr id="0" name=""/>
                      <p:cNvPicPr/>
                      <p:nvPr/>
                    </p:nvPicPr>
                    <p:blipFill>
                      <a:blip r:embed="rId4"/>
                      <a:stretch>
                        <a:fillRect/>
                      </a:stretch>
                    </p:blipFill>
                    <p:spPr>
                      <a:xfrm>
                        <a:off x="5785339" y="0"/>
                        <a:ext cx="5169876" cy="7527639"/>
                      </a:xfrm>
                      <a:prstGeom prst="rect">
                        <a:avLst/>
                      </a:prstGeom>
                    </p:spPr>
                  </p:pic>
                </p:oleObj>
              </mc:Fallback>
            </mc:AlternateContent>
          </a:graphicData>
        </a:graphic>
      </p:graphicFrame>
    </p:spTree>
    <p:extLst>
      <p:ext uri="{BB962C8B-B14F-4D97-AF65-F5344CB8AC3E}">
        <p14:creationId xmlns:p14="http://schemas.microsoft.com/office/powerpoint/2010/main" val="2988156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930494-E8AC-8D41-8C68-532C3F311933}"/>
              </a:ext>
            </a:extLst>
          </p:cNvPr>
          <p:cNvSpPr txBox="1"/>
          <p:nvPr/>
        </p:nvSpPr>
        <p:spPr>
          <a:xfrm>
            <a:off x="2315167" y="0"/>
            <a:ext cx="9254836" cy="558102"/>
          </a:xfrm>
          <a:prstGeom prst="rect">
            <a:avLst/>
          </a:prstGeom>
          <a:noFill/>
        </p:spPr>
        <p:txBody>
          <a:bodyPr wrap="square" rtlCol="0">
            <a:spAutoFit/>
          </a:bodyPr>
          <a:lstStyle/>
          <a:p>
            <a:pPr>
              <a:lnSpc>
                <a:spcPct val="200000"/>
              </a:lnSpc>
            </a:pPr>
            <a:r>
              <a:rPr lang="fr-FR" b="1" dirty="0"/>
              <a:t>4- Evaluation d’un projet par un bailleur de fonds/Organisme de financement</a:t>
            </a:r>
          </a:p>
        </p:txBody>
      </p:sp>
      <p:sp>
        <p:nvSpPr>
          <p:cNvPr id="7" name="ZoneTexte 6">
            <a:extLst>
              <a:ext uri="{FF2B5EF4-FFF2-40B4-BE49-F238E27FC236}">
                <a16:creationId xmlns:a16="http://schemas.microsoft.com/office/drawing/2014/main" id="{79524FCF-DE99-6B4C-B455-8F3AE88A7941}"/>
              </a:ext>
            </a:extLst>
          </p:cNvPr>
          <p:cNvSpPr txBox="1"/>
          <p:nvPr/>
        </p:nvSpPr>
        <p:spPr>
          <a:xfrm>
            <a:off x="2247493" y="1397675"/>
            <a:ext cx="9390184" cy="2031325"/>
          </a:xfrm>
          <a:prstGeom prst="rect">
            <a:avLst/>
          </a:prstGeom>
          <a:noFill/>
        </p:spPr>
        <p:txBody>
          <a:bodyPr wrap="square" rtlCol="0">
            <a:spAutoFit/>
          </a:bodyPr>
          <a:lstStyle/>
          <a:p>
            <a:r>
              <a:rPr lang="fr-FR" dirty="0"/>
              <a:t>Sélection des projets pour financement en 4 étapes:</a:t>
            </a:r>
          </a:p>
          <a:p>
            <a:endParaRPr lang="fr-FR" dirty="0"/>
          </a:p>
          <a:p>
            <a:pPr marL="285750" indent="-285750">
              <a:buFontTx/>
              <a:buChar char="-"/>
            </a:pPr>
            <a:r>
              <a:rPr lang="fr-FR" dirty="0">
                <a:solidFill>
                  <a:schemeClr val="bg1">
                    <a:lumMod val="85000"/>
                  </a:schemeClr>
                </a:solidFill>
              </a:rPr>
              <a:t>1- Analyse du canevas de candidature (éligibilité, messages clés…);</a:t>
            </a:r>
          </a:p>
          <a:p>
            <a:pPr marL="285750" indent="-285750">
              <a:buFontTx/>
              <a:buChar char="-"/>
            </a:pPr>
            <a:r>
              <a:rPr lang="fr-FR" dirty="0">
                <a:solidFill>
                  <a:schemeClr val="bg1">
                    <a:lumMod val="85000"/>
                  </a:schemeClr>
                </a:solidFill>
              </a:rPr>
              <a:t>2- Le rapport des évaluateurs;</a:t>
            </a:r>
          </a:p>
          <a:p>
            <a:pPr marL="285750" indent="-285750">
              <a:buFontTx/>
              <a:buChar char="-"/>
            </a:pPr>
            <a:r>
              <a:rPr lang="fr-FR" b="1" dirty="0">
                <a:solidFill>
                  <a:schemeClr val="bg1">
                    <a:lumMod val="85000"/>
                  </a:schemeClr>
                </a:solidFill>
              </a:rPr>
              <a:t>3- Un entretien avec les candidats </a:t>
            </a:r>
            <a:r>
              <a:rPr lang="fr-FR" b="1" dirty="0" err="1">
                <a:solidFill>
                  <a:schemeClr val="bg1">
                    <a:lumMod val="85000"/>
                  </a:schemeClr>
                </a:solidFill>
              </a:rPr>
              <a:t>pré-selectionnés</a:t>
            </a:r>
            <a:r>
              <a:rPr lang="fr-FR" b="1" dirty="0">
                <a:solidFill>
                  <a:schemeClr val="bg1">
                    <a:lumMod val="85000"/>
                  </a:schemeClr>
                </a:solidFill>
              </a:rPr>
              <a:t>;</a:t>
            </a:r>
          </a:p>
          <a:p>
            <a:pPr marL="285750" indent="-285750">
              <a:buFontTx/>
              <a:buChar char="-"/>
            </a:pPr>
            <a:r>
              <a:rPr lang="fr-FR" b="1" dirty="0"/>
              <a:t>4- La délibération du comité de sélection.</a:t>
            </a:r>
          </a:p>
          <a:p>
            <a:pPr marL="285750" indent="-285750">
              <a:buFontTx/>
              <a:buChar char="-"/>
            </a:pPr>
            <a:endParaRPr lang="fr-FR" dirty="0"/>
          </a:p>
        </p:txBody>
      </p:sp>
    </p:spTree>
    <p:extLst>
      <p:ext uri="{BB962C8B-B14F-4D97-AF65-F5344CB8AC3E}">
        <p14:creationId xmlns:p14="http://schemas.microsoft.com/office/powerpoint/2010/main" val="203530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A930494-E8AC-8D41-8C68-532C3F311933}"/>
              </a:ext>
            </a:extLst>
          </p:cNvPr>
          <p:cNvSpPr txBox="1"/>
          <p:nvPr/>
        </p:nvSpPr>
        <p:spPr>
          <a:xfrm>
            <a:off x="3604776" y="91718"/>
            <a:ext cx="4982448" cy="369277"/>
          </a:xfrm>
          <a:prstGeom prst="rect">
            <a:avLst/>
          </a:prstGeom>
          <a:noFill/>
        </p:spPr>
        <p:txBody>
          <a:bodyPr wrap="square" rtlCol="0">
            <a:spAutoFit/>
          </a:bodyPr>
          <a:lstStyle/>
          <a:p>
            <a:r>
              <a:rPr lang="fr-FR" b="1" dirty="0"/>
              <a:t>La délibération du comité de sélection</a:t>
            </a:r>
          </a:p>
        </p:txBody>
      </p:sp>
      <p:sp>
        <p:nvSpPr>
          <p:cNvPr id="5" name="ZoneTexte 4">
            <a:extLst>
              <a:ext uri="{FF2B5EF4-FFF2-40B4-BE49-F238E27FC236}">
                <a16:creationId xmlns:a16="http://schemas.microsoft.com/office/drawing/2014/main" id="{5CD561C3-922D-BB47-B27E-E5A96C7CD88C}"/>
              </a:ext>
            </a:extLst>
          </p:cNvPr>
          <p:cNvSpPr txBox="1"/>
          <p:nvPr/>
        </p:nvSpPr>
        <p:spPr>
          <a:xfrm>
            <a:off x="1793629" y="580293"/>
            <a:ext cx="6998677" cy="584775"/>
          </a:xfrm>
          <a:prstGeom prst="rect">
            <a:avLst/>
          </a:prstGeom>
          <a:noFill/>
        </p:spPr>
        <p:txBody>
          <a:bodyPr wrap="square" rtlCol="0">
            <a:spAutoFit/>
          </a:bodyPr>
          <a:lstStyle/>
          <a:p>
            <a:r>
              <a:rPr lang="fr-FR" sz="1600" dirty="0"/>
              <a:t>Exemple de guide à l’intension du comité de sélection:</a:t>
            </a:r>
          </a:p>
          <a:p>
            <a:r>
              <a:rPr lang="fr-FR" sz="1600" dirty="0">
                <a:hlinkClick r:id="rId3"/>
              </a:rPr>
              <a:t>https://banting.fellowships-bourses.gc.ca/fr/rev-eval_guide.html</a:t>
            </a:r>
            <a:endParaRPr lang="fr-FR" sz="1600" dirty="0"/>
          </a:p>
        </p:txBody>
      </p:sp>
      <p:pic>
        <p:nvPicPr>
          <p:cNvPr id="8" name="Image 7">
            <a:extLst>
              <a:ext uri="{FF2B5EF4-FFF2-40B4-BE49-F238E27FC236}">
                <a16:creationId xmlns:a16="http://schemas.microsoft.com/office/drawing/2014/main" id="{AA08C9BB-0D6D-2044-800F-3C814DE937B5}"/>
              </a:ext>
            </a:extLst>
          </p:cNvPr>
          <p:cNvPicPr>
            <a:picLocks noChangeAspect="1"/>
          </p:cNvPicPr>
          <p:nvPr/>
        </p:nvPicPr>
        <p:blipFill>
          <a:blip r:embed="rId4"/>
          <a:stretch>
            <a:fillRect/>
          </a:stretch>
        </p:blipFill>
        <p:spPr>
          <a:xfrm>
            <a:off x="4574973" y="1165068"/>
            <a:ext cx="7617027" cy="5498004"/>
          </a:xfrm>
          <a:prstGeom prst="rect">
            <a:avLst/>
          </a:prstGeom>
        </p:spPr>
      </p:pic>
      <p:sp>
        <p:nvSpPr>
          <p:cNvPr id="9" name="ZoneTexte 8">
            <a:extLst>
              <a:ext uri="{FF2B5EF4-FFF2-40B4-BE49-F238E27FC236}">
                <a16:creationId xmlns:a16="http://schemas.microsoft.com/office/drawing/2014/main" id="{D43C0939-0B6A-5648-9FCD-612C11651A20}"/>
              </a:ext>
            </a:extLst>
          </p:cNvPr>
          <p:cNvSpPr txBox="1"/>
          <p:nvPr/>
        </p:nvSpPr>
        <p:spPr>
          <a:xfrm>
            <a:off x="339212" y="1494474"/>
            <a:ext cx="4232029" cy="646331"/>
          </a:xfrm>
          <a:prstGeom prst="rect">
            <a:avLst/>
          </a:prstGeom>
          <a:noFill/>
        </p:spPr>
        <p:txBody>
          <a:bodyPr wrap="square" rtlCol="0">
            <a:spAutoFit/>
          </a:bodyPr>
          <a:lstStyle>
            <a:defPPr>
              <a:defRPr lang="en-US"/>
            </a:defPPr>
            <a:lvl1pPr>
              <a:defRPr b="1"/>
            </a:lvl1pPr>
          </a:lstStyle>
          <a:p>
            <a:r>
              <a:rPr lang="fr-FR" dirty="0"/>
              <a:t>Exemple d’évaluation finale produite par un comité de sélection</a:t>
            </a:r>
          </a:p>
        </p:txBody>
      </p:sp>
      <p:sp>
        <p:nvSpPr>
          <p:cNvPr id="10" name="Rectangle 9">
            <a:extLst>
              <a:ext uri="{FF2B5EF4-FFF2-40B4-BE49-F238E27FC236}">
                <a16:creationId xmlns:a16="http://schemas.microsoft.com/office/drawing/2014/main" id="{0C58FCA6-ABB0-5B45-BBD8-06C5304B072D}"/>
              </a:ext>
            </a:extLst>
          </p:cNvPr>
          <p:cNvSpPr/>
          <p:nvPr/>
        </p:nvSpPr>
        <p:spPr>
          <a:xfrm>
            <a:off x="146957" y="2747210"/>
            <a:ext cx="4424285" cy="3416320"/>
          </a:xfrm>
          <a:prstGeom prst="rect">
            <a:avLst/>
          </a:prstGeom>
        </p:spPr>
        <p:txBody>
          <a:bodyPr wrap="square">
            <a:spAutoFit/>
          </a:bodyPr>
          <a:lstStyle/>
          <a:p>
            <a:pPr fontAlgn="base"/>
            <a:r>
              <a:rPr lang="fr-CA" b="1" dirty="0"/>
              <a:t>Critère(s) de Sélection</a:t>
            </a:r>
          </a:p>
          <a:p>
            <a:pPr fontAlgn="base">
              <a:buFont typeface="Arial" panose="020B0604020202020204" pitchFamily="34" charset="0"/>
              <a:buChar char="•"/>
            </a:pPr>
            <a:r>
              <a:rPr lang="fr-CA" dirty="0">
                <a:solidFill>
                  <a:srgbClr val="000000"/>
                </a:solidFill>
              </a:rPr>
              <a:t>Excellence scientifique du projet de recherche: </a:t>
            </a:r>
          </a:p>
          <a:p>
            <a:pPr lvl="1" fontAlgn="base">
              <a:buFont typeface="Arial" panose="020B0604020202020204" pitchFamily="34" charset="0"/>
              <a:buChar char="•"/>
            </a:pPr>
            <a:r>
              <a:rPr lang="fr-CA" dirty="0">
                <a:solidFill>
                  <a:srgbClr val="000000"/>
                </a:solidFill>
              </a:rPr>
              <a:t> Facile à lire de façon rapide</a:t>
            </a:r>
          </a:p>
          <a:p>
            <a:pPr lvl="1" fontAlgn="base">
              <a:buFont typeface="Arial" panose="020B0604020202020204" pitchFamily="34" charset="0"/>
              <a:buChar char="•"/>
            </a:pPr>
            <a:r>
              <a:rPr lang="fr-CA" dirty="0">
                <a:solidFill>
                  <a:srgbClr val="000000"/>
                </a:solidFill>
              </a:rPr>
              <a:t> Facile à retenir pour un non spécialiste, à comprendre et à résumer</a:t>
            </a:r>
          </a:p>
          <a:p>
            <a:pPr lvl="1" fontAlgn="base">
              <a:buFont typeface="Arial" panose="020B0604020202020204" pitchFamily="34" charset="0"/>
              <a:buChar char="•"/>
            </a:pPr>
            <a:r>
              <a:rPr lang="fr-CA" dirty="0">
                <a:solidFill>
                  <a:srgbClr val="000000"/>
                </a:solidFill>
              </a:rPr>
              <a:t> propose en un coup d’œil une vue d’ensemble de votre projet</a:t>
            </a:r>
          </a:p>
          <a:p>
            <a:pPr fontAlgn="base">
              <a:buFont typeface="Arial" panose="020B0604020202020204" pitchFamily="34" charset="0"/>
              <a:buChar char="•"/>
            </a:pPr>
            <a:r>
              <a:rPr lang="fr-CA" dirty="0">
                <a:solidFill>
                  <a:srgbClr val="000000"/>
                </a:solidFill>
              </a:rPr>
              <a:t>Qualité du dossier de candidature</a:t>
            </a:r>
          </a:p>
          <a:p>
            <a:pPr fontAlgn="base">
              <a:buFont typeface="Arial" panose="020B0604020202020204" pitchFamily="34" charset="0"/>
              <a:buChar char="•"/>
            </a:pPr>
            <a:r>
              <a:rPr lang="fr-CA" dirty="0">
                <a:solidFill>
                  <a:srgbClr val="000000"/>
                </a:solidFill>
              </a:rPr>
              <a:t>Capacité à communiquer et à promouvoir les sciences</a:t>
            </a:r>
            <a:endParaRPr lang="fr-CA" b="0" i="0" u="none" strike="noStrike" dirty="0">
              <a:solidFill>
                <a:srgbClr val="000000"/>
              </a:solidFill>
              <a:effectLst/>
            </a:endParaRPr>
          </a:p>
        </p:txBody>
      </p:sp>
    </p:spTree>
    <p:extLst>
      <p:ext uri="{BB962C8B-B14F-4D97-AF65-F5344CB8AC3E}">
        <p14:creationId xmlns:p14="http://schemas.microsoft.com/office/powerpoint/2010/main" val="1129682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9524FCF-DE99-6B4C-B455-8F3AE88A7941}"/>
              </a:ext>
            </a:extLst>
          </p:cNvPr>
          <p:cNvSpPr txBox="1"/>
          <p:nvPr/>
        </p:nvSpPr>
        <p:spPr>
          <a:xfrm>
            <a:off x="1384282" y="112028"/>
            <a:ext cx="6562685" cy="646331"/>
          </a:xfrm>
          <a:prstGeom prst="rect">
            <a:avLst/>
          </a:prstGeom>
          <a:noFill/>
        </p:spPr>
        <p:txBody>
          <a:bodyPr wrap="square" rtlCol="0">
            <a:spAutoFit/>
          </a:bodyPr>
          <a:lstStyle/>
          <a:p>
            <a:r>
              <a:rPr lang="fr-FR" b="1" dirty="0"/>
              <a:t>2- Le rapport des évaluateurs</a:t>
            </a:r>
          </a:p>
        </p:txBody>
      </p:sp>
      <p:sp>
        <p:nvSpPr>
          <p:cNvPr id="3" name="Rectangle 2">
            <a:extLst>
              <a:ext uri="{FF2B5EF4-FFF2-40B4-BE49-F238E27FC236}">
                <a16:creationId xmlns:a16="http://schemas.microsoft.com/office/drawing/2014/main" id="{601B89F7-7722-4541-8EA1-983CBBF11C76}"/>
              </a:ext>
            </a:extLst>
          </p:cNvPr>
          <p:cNvSpPr/>
          <p:nvPr/>
        </p:nvSpPr>
        <p:spPr>
          <a:xfrm>
            <a:off x="177930" y="1214045"/>
            <a:ext cx="5405747" cy="1200329"/>
          </a:xfrm>
          <a:prstGeom prst="rect">
            <a:avLst/>
          </a:prstGeom>
        </p:spPr>
        <p:txBody>
          <a:bodyPr wrap="square">
            <a:spAutoFit/>
          </a:bodyPr>
          <a:lstStyle/>
          <a:p>
            <a:pPr fontAlgn="base"/>
            <a:r>
              <a:rPr lang="fr-CA" b="1" cap="all" dirty="0">
                <a:solidFill>
                  <a:srgbClr val="092A49"/>
                </a:solidFill>
                <a:latin typeface="inherit"/>
              </a:rPr>
              <a:t>CRITÈRE(S) DE SÉLECTION</a:t>
            </a:r>
          </a:p>
          <a:p>
            <a:pPr fontAlgn="base">
              <a:buFont typeface="Arial" panose="020B0604020202020204" pitchFamily="34" charset="0"/>
              <a:buChar char="•"/>
            </a:pPr>
            <a:r>
              <a:rPr lang="fr-CA" dirty="0">
                <a:solidFill>
                  <a:srgbClr val="000000"/>
                </a:solidFill>
                <a:latin typeface="inherit"/>
              </a:rPr>
              <a:t>Excellence scientifique du projet de recherche</a:t>
            </a:r>
          </a:p>
          <a:p>
            <a:pPr fontAlgn="base">
              <a:buFont typeface="Arial" panose="020B0604020202020204" pitchFamily="34" charset="0"/>
              <a:buChar char="•"/>
            </a:pPr>
            <a:r>
              <a:rPr lang="fr-CA" dirty="0">
                <a:solidFill>
                  <a:srgbClr val="000000"/>
                </a:solidFill>
                <a:latin typeface="inherit"/>
              </a:rPr>
              <a:t>Qualité du dossier de candidature</a:t>
            </a:r>
          </a:p>
          <a:p>
            <a:pPr fontAlgn="base">
              <a:buFont typeface="Arial" panose="020B0604020202020204" pitchFamily="34" charset="0"/>
              <a:buChar char="•"/>
            </a:pPr>
            <a:r>
              <a:rPr lang="fr-CA" dirty="0">
                <a:solidFill>
                  <a:srgbClr val="000000"/>
                </a:solidFill>
                <a:latin typeface="inherit"/>
              </a:rPr>
              <a:t>Capacité à communiquer et à promouvoir les sciences</a:t>
            </a:r>
            <a:endParaRPr lang="fr-CA" b="0" i="0" u="none" strike="noStrike" dirty="0">
              <a:solidFill>
                <a:srgbClr val="000000"/>
              </a:solidFill>
              <a:effectLst/>
              <a:latin typeface="inherit"/>
            </a:endParaRPr>
          </a:p>
        </p:txBody>
      </p:sp>
      <p:pic>
        <p:nvPicPr>
          <p:cNvPr id="5" name="Image 4">
            <a:extLst>
              <a:ext uri="{FF2B5EF4-FFF2-40B4-BE49-F238E27FC236}">
                <a16:creationId xmlns:a16="http://schemas.microsoft.com/office/drawing/2014/main" id="{10654D22-5B7B-9944-917F-81EB4EE0274B}"/>
              </a:ext>
            </a:extLst>
          </p:cNvPr>
          <p:cNvPicPr>
            <a:picLocks noChangeAspect="1"/>
          </p:cNvPicPr>
          <p:nvPr/>
        </p:nvPicPr>
        <p:blipFill>
          <a:blip r:embed="rId3"/>
          <a:stretch>
            <a:fillRect/>
          </a:stretch>
        </p:blipFill>
        <p:spPr>
          <a:xfrm>
            <a:off x="7097231" y="112027"/>
            <a:ext cx="4770514" cy="6750879"/>
          </a:xfrm>
          <a:prstGeom prst="rect">
            <a:avLst/>
          </a:prstGeom>
        </p:spPr>
      </p:pic>
    </p:spTree>
    <p:extLst>
      <p:ext uri="{BB962C8B-B14F-4D97-AF65-F5344CB8AC3E}">
        <p14:creationId xmlns:p14="http://schemas.microsoft.com/office/powerpoint/2010/main" val="2303534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0"/>
            <a:ext cx="2876263" cy="297987"/>
          </a:xfrm>
        </p:spPr>
        <p:txBody>
          <a:bodyPr>
            <a:normAutofit fontScale="90000"/>
          </a:bodyPr>
          <a:lstStyle/>
          <a:p>
            <a:pPr algn="ctr"/>
            <a:r>
              <a:rPr lang="fr-FR" sz="24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7" name="ZoneTexte 6">
            <a:extLst>
              <a:ext uri="{FF2B5EF4-FFF2-40B4-BE49-F238E27FC236}">
                <a16:creationId xmlns:a16="http://schemas.microsoft.com/office/drawing/2014/main" id="{ABA54FC7-E558-9740-80DB-F38DC1D1F689}"/>
              </a:ext>
            </a:extLst>
          </p:cNvPr>
          <p:cNvSpPr txBox="1"/>
          <p:nvPr/>
        </p:nvSpPr>
        <p:spPr>
          <a:xfrm>
            <a:off x="280667" y="601511"/>
            <a:ext cx="2144482" cy="523220"/>
          </a:xfrm>
          <a:prstGeom prst="rect">
            <a:avLst/>
          </a:prstGeom>
          <a:noFill/>
        </p:spPr>
        <p:txBody>
          <a:bodyPr wrap="square" rtlCol="0">
            <a:spAutoFit/>
          </a:bodyPr>
          <a:lstStyle/>
          <a:p>
            <a:r>
              <a:rPr lang="fr-FR" sz="2800" b="1" dirty="0"/>
              <a:t>3</a:t>
            </a:r>
            <a:r>
              <a:rPr lang="fr-FR" sz="2800" b="1" baseline="30000" dirty="0"/>
              <a:t>ème</a:t>
            </a:r>
            <a:r>
              <a:rPr lang="fr-FR" sz="2800" b="1" dirty="0"/>
              <a:t> Jour</a:t>
            </a:r>
          </a:p>
        </p:txBody>
      </p:sp>
      <p:sp>
        <p:nvSpPr>
          <p:cNvPr id="10" name="ZoneTexte 9">
            <a:extLst>
              <a:ext uri="{FF2B5EF4-FFF2-40B4-BE49-F238E27FC236}">
                <a16:creationId xmlns:a16="http://schemas.microsoft.com/office/drawing/2014/main" id="{83954276-D3F9-3343-8238-1F168B1C7E03}"/>
              </a:ext>
            </a:extLst>
          </p:cNvPr>
          <p:cNvSpPr txBox="1"/>
          <p:nvPr/>
        </p:nvSpPr>
        <p:spPr>
          <a:xfrm>
            <a:off x="2103880" y="1124731"/>
            <a:ext cx="9967162" cy="3600986"/>
          </a:xfrm>
          <a:prstGeom prst="rect">
            <a:avLst/>
          </a:prstGeom>
          <a:noFill/>
        </p:spPr>
        <p:txBody>
          <a:bodyPr wrap="square" rtlCol="0">
            <a:spAutoFit/>
          </a:bodyPr>
          <a:lstStyle/>
          <a:p>
            <a:r>
              <a:rPr lang="fr-FR" sz="1200" b="1" dirty="0"/>
              <a:t>1- Retour rapide sur la présentation du 2e jour/ Questions réponses (30 mn)</a:t>
            </a:r>
          </a:p>
          <a:p>
            <a:r>
              <a:rPr lang="fr-FR" sz="1200" b="1" dirty="0"/>
              <a:t>2- Élaboration d’un projet de recherche pour la demande de financement: Titre du projet (15 mn)</a:t>
            </a:r>
          </a:p>
          <a:p>
            <a:r>
              <a:rPr lang="fr-FR" sz="1200" b="1" dirty="0"/>
              <a:t>3- Élaboration d’un projet de recherche pour la demande de financement: Résumé exécutif (15 mn)</a:t>
            </a:r>
          </a:p>
          <a:p>
            <a:r>
              <a:rPr lang="fr-FR" sz="1200" b="1" dirty="0"/>
              <a:t>4- Élaboration d’un projet de recherche pour la demande de financement: contexte et justification (Importance/Pertinence/potentiel scientifique)</a:t>
            </a:r>
          </a:p>
          <a:p>
            <a:r>
              <a:rPr lang="fr-FR" sz="1200" b="1" dirty="0"/>
              <a:t>5- Élaboration d’un projet de recherche pour la demande de financement: But et et Objectif (30 mn)</a:t>
            </a:r>
          </a:p>
          <a:p>
            <a:r>
              <a:rPr lang="fr-FR" sz="1200" b="1" dirty="0"/>
              <a:t>6- Travail pratique (Groupe de 3 maximum) (15 mn) + restitution (30mn)</a:t>
            </a:r>
          </a:p>
          <a:p>
            <a:r>
              <a:rPr lang="fr-FR" sz="1200" b="1" dirty="0"/>
              <a:t>7- Élaboration d’un projet de recherche pour la demande de financement: Méthode (1h mn)</a:t>
            </a:r>
          </a:p>
          <a:p>
            <a:r>
              <a:rPr lang="fr-FR" sz="1200" b="1" dirty="0"/>
              <a:t>8- Travail pratique (Groupe de 3 maximum) (15 mn) + restitution (30mn)</a:t>
            </a:r>
          </a:p>
          <a:p>
            <a:r>
              <a:rPr lang="fr-FR" sz="1200" b="1" dirty="0"/>
              <a:t>9- Élaboration d’un projet de recherche pour la demande de financement: Ressources disponibles/collaborations/Milieu de formation ou d’exécution du projet (15 mn)</a:t>
            </a:r>
          </a:p>
          <a:p>
            <a:r>
              <a:rPr lang="fr-FR" sz="1200" b="1" dirty="0"/>
              <a:t>10- Élaboration d’un projet de recherche pour la demande de financement: Personnel (10 mn)</a:t>
            </a:r>
          </a:p>
          <a:p>
            <a:r>
              <a:rPr lang="fr-FR" sz="1200" b="1" dirty="0"/>
              <a:t>11- Élaboration d’un projet de recherche pour la demande de financement: Infrastructure/Equipement (10 mn)</a:t>
            </a:r>
          </a:p>
          <a:p>
            <a:r>
              <a:rPr lang="fr-FR" sz="1200" b="1" dirty="0"/>
              <a:t>12- Élaboration d’un projet de recherche pour la demande de financement: Budget (15 mn)</a:t>
            </a:r>
          </a:p>
          <a:p>
            <a:r>
              <a:rPr lang="fr-FR" sz="1200" b="1" dirty="0"/>
              <a:t>13- Travail pratique (Groupe de 3 maximum) (15 mn) + restitution (30mn)</a:t>
            </a:r>
          </a:p>
          <a:p>
            <a:r>
              <a:rPr lang="fr-FR" sz="1200" b="1" dirty="0"/>
              <a:t>14- Élaboration d’un projet de recherche pour la demande de financement: communication valorisation des résultats (15 mn)</a:t>
            </a:r>
          </a:p>
          <a:p>
            <a:r>
              <a:rPr lang="fr-FR" sz="1200" b="1" dirty="0"/>
              <a:t>15- Élaboration d’un projet de recherche pour la demande de financement: Autres demandes spécifiques (présentation du candidat/Équipe/Motivation/Viabilité à long terme/éthique et gouvernance/soutien (lettres de recommandation/engagement (40 mn)</a:t>
            </a:r>
          </a:p>
        </p:txBody>
      </p:sp>
    </p:spTree>
    <p:extLst>
      <p:ext uri="{BB962C8B-B14F-4D97-AF65-F5344CB8AC3E}">
        <p14:creationId xmlns:p14="http://schemas.microsoft.com/office/powerpoint/2010/main" val="1277874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0"/>
            <a:ext cx="2876263" cy="297987"/>
          </a:xfrm>
        </p:spPr>
        <p:txBody>
          <a:bodyPr>
            <a:normAutofit fontScale="90000"/>
          </a:bodyPr>
          <a:lstStyle/>
          <a:p>
            <a:pPr algn="ctr"/>
            <a:r>
              <a:rPr lang="fr-FR" sz="24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7" name="ZoneTexte 6">
            <a:extLst>
              <a:ext uri="{FF2B5EF4-FFF2-40B4-BE49-F238E27FC236}">
                <a16:creationId xmlns:a16="http://schemas.microsoft.com/office/drawing/2014/main" id="{ABA54FC7-E558-9740-80DB-F38DC1D1F689}"/>
              </a:ext>
            </a:extLst>
          </p:cNvPr>
          <p:cNvSpPr txBox="1"/>
          <p:nvPr/>
        </p:nvSpPr>
        <p:spPr>
          <a:xfrm>
            <a:off x="231682" y="148993"/>
            <a:ext cx="2144482" cy="461665"/>
          </a:xfrm>
          <a:prstGeom prst="rect">
            <a:avLst/>
          </a:prstGeom>
          <a:noFill/>
        </p:spPr>
        <p:txBody>
          <a:bodyPr wrap="square" rtlCol="0">
            <a:spAutoFit/>
          </a:bodyPr>
          <a:lstStyle/>
          <a:p>
            <a:r>
              <a:rPr lang="fr-FR" sz="2400" b="1" dirty="0"/>
              <a:t>3</a:t>
            </a:r>
            <a:r>
              <a:rPr lang="fr-FR" sz="2400" b="1" baseline="30000" dirty="0"/>
              <a:t>ème</a:t>
            </a:r>
            <a:r>
              <a:rPr lang="fr-FR" sz="2400" b="1" dirty="0"/>
              <a:t> Jour</a:t>
            </a:r>
          </a:p>
        </p:txBody>
      </p:sp>
      <p:sp>
        <p:nvSpPr>
          <p:cNvPr id="10" name="ZoneTexte 9">
            <a:extLst>
              <a:ext uri="{FF2B5EF4-FFF2-40B4-BE49-F238E27FC236}">
                <a16:creationId xmlns:a16="http://schemas.microsoft.com/office/drawing/2014/main" id="{83954276-D3F9-3343-8238-1F168B1C7E03}"/>
              </a:ext>
            </a:extLst>
          </p:cNvPr>
          <p:cNvSpPr txBox="1"/>
          <p:nvPr/>
        </p:nvSpPr>
        <p:spPr>
          <a:xfrm>
            <a:off x="405308" y="650682"/>
            <a:ext cx="11952514" cy="5909310"/>
          </a:xfrm>
          <a:prstGeom prst="rect">
            <a:avLst/>
          </a:prstGeom>
          <a:noFill/>
        </p:spPr>
        <p:txBody>
          <a:bodyPr wrap="square" rtlCol="0">
            <a:spAutoFit/>
          </a:bodyPr>
          <a:lstStyle/>
          <a:p>
            <a:r>
              <a:rPr lang="fr-FR" b="1" dirty="0"/>
              <a:t>1- Retour rapide sur la présentation du 2e jour/ Questions réponses (30 mn)</a:t>
            </a:r>
          </a:p>
          <a:p>
            <a:r>
              <a:rPr lang="fr-FR" b="1" dirty="0">
                <a:solidFill>
                  <a:schemeClr val="bg1">
                    <a:lumMod val="85000"/>
                  </a:schemeClr>
                </a:solidFill>
              </a:rPr>
              <a:t>2- Élaboration d’un projet de recherche pour la demande de financement: Titre du projet (15 mn)</a:t>
            </a:r>
          </a:p>
          <a:p>
            <a:r>
              <a:rPr lang="fr-FR" b="1" dirty="0">
                <a:solidFill>
                  <a:schemeClr val="bg1">
                    <a:lumMod val="85000"/>
                  </a:schemeClr>
                </a:solidFill>
              </a:rPr>
              <a:t>3- Élaboration d’un projet de recherche pour la demande de financement: Résumé exécutif (15 mn)</a:t>
            </a:r>
          </a:p>
          <a:p>
            <a:r>
              <a:rPr lang="fr-FR" b="1" dirty="0">
                <a:solidFill>
                  <a:schemeClr val="bg1">
                    <a:lumMod val="85000"/>
                  </a:schemeClr>
                </a:solidFill>
              </a:rPr>
              <a:t>4- Élaboration d’un projet de recherche pour la demande de financement: contexte et justification (Importance/Pertinence/potentiel scientifique)</a:t>
            </a:r>
          </a:p>
          <a:p>
            <a:r>
              <a:rPr lang="fr-FR" b="1" dirty="0">
                <a:solidFill>
                  <a:schemeClr val="bg1">
                    <a:lumMod val="85000"/>
                  </a:schemeClr>
                </a:solidFill>
              </a:rPr>
              <a:t>5- Élaboration d’un projet de recherche pour la demande de financement: But et et Objectif (30 mn)</a:t>
            </a:r>
          </a:p>
          <a:p>
            <a:r>
              <a:rPr lang="fr-FR" b="1" dirty="0">
                <a:solidFill>
                  <a:schemeClr val="bg1">
                    <a:lumMod val="85000"/>
                  </a:schemeClr>
                </a:solidFill>
              </a:rPr>
              <a:t>6- Travail pratique (Groupe de 3 maximum) (15 mn) + restitution (30mn)</a:t>
            </a:r>
          </a:p>
          <a:p>
            <a:r>
              <a:rPr lang="fr-FR" b="1" dirty="0">
                <a:solidFill>
                  <a:schemeClr val="bg1">
                    <a:lumMod val="85000"/>
                  </a:schemeClr>
                </a:solidFill>
              </a:rPr>
              <a:t>7- Élaboration d’un projet de recherche pour la demande de financement: Méthode (1h mn)</a:t>
            </a:r>
          </a:p>
          <a:p>
            <a:r>
              <a:rPr lang="fr-FR" b="1" dirty="0">
                <a:solidFill>
                  <a:schemeClr val="bg1">
                    <a:lumMod val="85000"/>
                  </a:schemeClr>
                </a:solidFill>
              </a:rPr>
              <a:t>8- Travail pratique (Groupe de 3 maximum) (15 mn) + restitution (30mn)</a:t>
            </a:r>
          </a:p>
          <a:p>
            <a:r>
              <a:rPr lang="fr-FR" b="1" dirty="0">
                <a:solidFill>
                  <a:schemeClr val="bg1">
                    <a:lumMod val="85000"/>
                  </a:schemeClr>
                </a:solidFill>
              </a:rPr>
              <a:t>9- Élaboration d’un projet de recherche pour la demande de financement: Ressources disponibles/collaborations/Milieu de formation ou d’exécution du projet (15 mn)</a:t>
            </a:r>
          </a:p>
          <a:p>
            <a:r>
              <a:rPr lang="fr-FR" b="1" dirty="0">
                <a:solidFill>
                  <a:schemeClr val="bg1">
                    <a:lumMod val="85000"/>
                  </a:schemeClr>
                </a:solidFill>
              </a:rPr>
              <a:t>10- Élaboration d’un projet de recherche pour la demande de financement: Personnel (10 mn)</a:t>
            </a:r>
          </a:p>
          <a:p>
            <a:r>
              <a:rPr lang="fr-FR" b="1" dirty="0">
                <a:solidFill>
                  <a:schemeClr val="bg1">
                    <a:lumMod val="85000"/>
                  </a:schemeClr>
                </a:solidFill>
              </a:rPr>
              <a:t>11- Élaboration d’un projet de recherche pour la demande de financement: Infrastructure/Equipement (10 mn)</a:t>
            </a:r>
          </a:p>
          <a:p>
            <a:r>
              <a:rPr lang="fr-FR" b="1" dirty="0">
                <a:solidFill>
                  <a:schemeClr val="bg1">
                    <a:lumMod val="85000"/>
                  </a:schemeClr>
                </a:solidFill>
              </a:rPr>
              <a:t>12- Élaboration d’un projet de recherche pour la demande de financement: Budget (15 mn)</a:t>
            </a:r>
          </a:p>
          <a:p>
            <a:r>
              <a:rPr lang="fr-FR" b="1" dirty="0">
                <a:solidFill>
                  <a:schemeClr val="bg1">
                    <a:lumMod val="85000"/>
                  </a:schemeClr>
                </a:solidFill>
              </a:rPr>
              <a:t>13- Travail pratique (Groupe de 3 maximum) (15 mn) + restitution (30mn)</a:t>
            </a:r>
          </a:p>
          <a:p>
            <a:r>
              <a:rPr lang="fr-FR" b="1" dirty="0">
                <a:solidFill>
                  <a:schemeClr val="bg1">
                    <a:lumMod val="85000"/>
                  </a:schemeClr>
                </a:solidFill>
              </a:rPr>
              <a:t>14- Élaboration d’un projet de recherche pour la demande de financement: communication valorisation des résultats (15 mn)</a:t>
            </a:r>
          </a:p>
          <a:p>
            <a:r>
              <a:rPr lang="fr-FR" b="1" dirty="0">
                <a:solidFill>
                  <a:schemeClr val="bg1">
                    <a:lumMod val="85000"/>
                  </a:schemeClr>
                </a:solidFill>
              </a:rPr>
              <a:t>15- Élaboration d’un projet de recherche pour la demande de financement: Autres demandes spécifiques (présentation du candidat/Équipe/Motivation/Viabilité à long terme/éthique et gouvernance/soutien (lettres de recommandation/engagement (40 mn)</a:t>
            </a:r>
          </a:p>
        </p:txBody>
      </p:sp>
    </p:spTree>
    <p:extLst>
      <p:ext uri="{BB962C8B-B14F-4D97-AF65-F5344CB8AC3E}">
        <p14:creationId xmlns:p14="http://schemas.microsoft.com/office/powerpoint/2010/main" val="23622329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0"/>
            <a:ext cx="2876263" cy="297987"/>
          </a:xfrm>
        </p:spPr>
        <p:txBody>
          <a:bodyPr>
            <a:normAutofit fontScale="90000"/>
          </a:bodyPr>
          <a:lstStyle/>
          <a:p>
            <a:pPr algn="ctr"/>
            <a:r>
              <a:rPr lang="fr-FR" sz="24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7" name="ZoneTexte 6">
            <a:extLst>
              <a:ext uri="{FF2B5EF4-FFF2-40B4-BE49-F238E27FC236}">
                <a16:creationId xmlns:a16="http://schemas.microsoft.com/office/drawing/2014/main" id="{ABA54FC7-E558-9740-80DB-F38DC1D1F689}"/>
              </a:ext>
            </a:extLst>
          </p:cNvPr>
          <p:cNvSpPr txBox="1"/>
          <p:nvPr/>
        </p:nvSpPr>
        <p:spPr>
          <a:xfrm>
            <a:off x="280667" y="297987"/>
            <a:ext cx="2144482" cy="523220"/>
          </a:xfrm>
          <a:prstGeom prst="rect">
            <a:avLst/>
          </a:prstGeom>
          <a:noFill/>
        </p:spPr>
        <p:txBody>
          <a:bodyPr wrap="square" rtlCol="0">
            <a:spAutoFit/>
          </a:bodyPr>
          <a:lstStyle/>
          <a:p>
            <a:r>
              <a:rPr lang="fr-FR" sz="2800" b="1" dirty="0"/>
              <a:t>3</a:t>
            </a:r>
            <a:r>
              <a:rPr lang="fr-FR" sz="2800" b="1" baseline="30000" dirty="0"/>
              <a:t>ème</a:t>
            </a:r>
            <a:r>
              <a:rPr lang="fr-FR" sz="2800" b="1" dirty="0"/>
              <a:t> Jour</a:t>
            </a:r>
          </a:p>
        </p:txBody>
      </p:sp>
      <p:sp>
        <p:nvSpPr>
          <p:cNvPr id="10" name="ZoneTexte 9">
            <a:extLst>
              <a:ext uri="{FF2B5EF4-FFF2-40B4-BE49-F238E27FC236}">
                <a16:creationId xmlns:a16="http://schemas.microsoft.com/office/drawing/2014/main" id="{83954276-D3F9-3343-8238-1F168B1C7E03}"/>
              </a:ext>
            </a:extLst>
          </p:cNvPr>
          <p:cNvSpPr txBox="1"/>
          <p:nvPr/>
        </p:nvSpPr>
        <p:spPr>
          <a:xfrm>
            <a:off x="587829" y="1121104"/>
            <a:ext cx="11323504" cy="3323987"/>
          </a:xfrm>
          <a:prstGeom prst="rect">
            <a:avLst/>
          </a:prstGeom>
          <a:noFill/>
        </p:spPr>
        <p:txBody>
          <a:bodyPr wrap="square" rtlCol="0">
            <a:spAutoFit/>
          </a:bodyPr>
          <a:lstStyle/>
          <a:p>
            <a:r>
              <a:rPr lang="fr-FR" sz="1200" b="1" dirty="0">
                <a:solidFill>
                  <a:schemeClr val="bg1">
                    <a:lumMod val="85000"/>
                  </a:schemeClr>
                </a:solidFill>
              </a:rPr>
              <a:t>1- Retour rapide sur la présentation du 2e jour/ Questions réponses (30 mn)</a:t>
            </a:r>
          </a:p>
          <a:p>
            <a:r>
              <a:rPr lang="fr-FR" b="1" dirty="0"/>
              <a:t>2- Élaboration d’un projet de recherche pour la demande de financement: Titre du projet (15 mn)</a:t>
            </a:r>
          </a:p>
          <a:p>
            <a:r>
              <a:rPr lang="fr-FR" sz="1200" b="1" dirty="0">
                <a:solidFill>
                  <a:schemeClr val="bg1">
                    <a:lumMod val="85000"/>
                  </a:schemeClr>
                </a:solidFill>
              </a:rPr>
              <a:t>3- Élaboration d’un projet de recherche pour la demande de financement: Résumé exécutif (15 mn)</a:t>
            </a:r>
          </a:p>
          <a:p>
            <a:r>
              <a:rPr lang="fr-FR" sz="1200" b="1" dirty="0">
                <a:solidFill>
                  <a:schemeClr val="bg1">
                    <a:lumMod val="85000"/>
                  </a:schemeClr>
                </a:solidFill>
              </a:rPr>
              <a:t>4- Élaboration d’un projet de recherche pour la demande de financement: contexte et justification (Importance/Pertinence/potentiel scientifique)</a:t>
            </a:r>
          </a:p>
          <a:p>
            <a:r>
              <a:rPr lang="fr-FR" sz="1200" b="1" dirty="0">
                <a:solidFill>
                  <a:schemeClr val="bg1">
                    <a:lumMod val="85000"/>
                  </a:schemeClr>
                </a:solidFill>
              </a:rPr>
              <a:t>5- Élaboration d’un projet de recherche pour la demande de financement: But et et Objectif (30 mn)</a:t>
            </a:r>
          </a:p>
          <a:p>
            <a:r>
              <a:rPr lang="fr-FR" sz="1200" b="1" dirty="0">
                <a:solidFill>
                  <a:schemeClr val="bg1">
                    <a:lumMod val="85000"/>
                  </a:schemeClr>
                </a:solidFill>
              </a:rPr>
              <a:t>6- Travail pratique (Groupe de 3 maximum) (15 mn) + restitution (30mn)</a:t>
            </a:r>
          </a:p>
          <a:p>
            <a:r>
              <a:rPr lang="fr-FR" sz="1200" b="1" dirty="0">
                <a:solidFill>
                  <a:schemeClr val="bg1">
                    <a:lumMod val="85000"/>
                  </a:schemeClr>
                </a:solidFill>
              </a:rPr>
              <a:t>7- Élaboration d’un projet de recherche pour la demande de financement: Méthode (1h mn)</a:t>
            </a:r>
          </a:p>
          <a:p>
            <a:r>
              <a:rPr lang="fr-FR" sz="1200" b="1" dirty="0">
                <a:solidFill>
                  <a:schemeClr val="bg1">
                    <a:lumMod val="85000"/>
                  </a:schemeClr>
                </a:solidFill>
              </a:rPr>
              <a:t>8- Travail pratique (Groupe de 3 maximum) (15 mn) + restitution (30mn)</a:t>
            </a:r>
          </a:p>
          <a:p>
            <a:r>
              <a:rPr lang="fr-FR" sz="1200" b="1" dirty="0">
                <a:solidFill>
                  <a:schemeClr val="bg1">
                    <a:lumMod val="85000"/>
                  </a:schemeClr>
                </a:solidFill>
              </a:rPr>
              <a:t>9- Élaboration d’un projet de recherche pour la demande de financement: Ressources disponibles/collaborations/Milieu de formation ou d’exécution du projet (15 mn)</a:t>
            </a:r>
          </a:p>
          <a:p>
            <a:r>
              <a:rPr lang="fr-FR" sz="1200" b="1" dirty="0">
                <a:solidFill>
                  <a:schemeClr val="bg1">
                    <a:lumMod val="85000"/>
                  </a:schemeClr>
                </a:solidFill>
              </a:rPr>
              <a:t>10- Élaboration d’un projet de recherche pour la demande de financement: Personnel (10 mn)</a:t>
            </a:r>
          </a:p>
          <a:p>
            <a:r>
              <a:rPr lang="fr-FR" sz="1200" b="1" dirty="0">
                <a:solidFill>
                  <a:schemeClr val="bg1">
                    <a:lumMod val="85000"/>
                  </a:schemeClr>
                </a:solidFill>
              </a:rPr>
              <a:t>11- Élaboration d’un projet de recherche pour la demande de financement: Infrastructure/Equipement (10 mn)</a:t>
            </a:r>
          </a:p>
          <a:p>
            <a:r>
              <a:rPr lang="fr-FR" sz="1200" b="1" dirty="0">
                <a:solidFill>
                  <a:schemeClr val="bg1">
                    <a:lumMod val="85000"/>
                  </a:schemeClr>
                </a:solidFill>
              </a:rPr>
              <a:t>12- Élaboration d’un projet de recherche pour la demande de financement: Budget (15 mn)</a:t>
            </a:r>
          </a:p>
          <a:p>
            <a:r>
              <a:rPr lang="fr-FR" sz="1200" b="1" dirty="0">
                <a:solidFill>
                  <a:schemeClr val="bg1">
                    <a:lumMod val="85000"/>
                  </a:schemeClr>
                </a:solidFill>
              </a:rPr>
              <a:t>13- Travail pratique (Groupe de 3 maximum) (15 mn) + restitution (30mn)</a:t>
            </a:r>
          </a:p>
          <a:p>
            <a:r>
              <a:rPr lang="fr-FR" sz="1200" b="1" dirty="0">
                <a:solidFill>
                  <a:schemeClr val="bg1">
                    <a:lumMod val="85000"/>
                  </a:schemeClr>
                </a:solidFill>
              </a:rPr>
              <a:t>14- Élaboration d’un projet de recherche pour la demande de financement: communication valorisation des résultats (15 mn)</a:t>
            </a:r>
          </a:p>
          <a:p>
            <a:r>
              <a:rPr lang="fr-FR" sz="1200" b="1" dirty="0">
                <a:solidFill>
                  <a:schemeClr val="bg1">
                    <a:lumMod val="85000"/>
                  </a:schemeClr>
                </a:solidFill>
              </a:rPr>
              <a:t>15- Élaboration d’un projet de recherche pour la demande de financement: Autres demandes spécifiques (présentation du candidat/Équipe/Motivation/Viabilité à long terme/éthique et gouvernance/soutien (lettres de recommandation/engagement (40 mn)</a:t>
            </a:r>
          </a:p>
        </p:txBody>
      </p:sp>
    </p:spTree>
    <p:extLst>
      <p:ext uri="{BB962C8B-B14F-4D97-AF65-F5344CB8AC3E}">
        <p14:creationId xmlns:p14="http://schemas.microsoft.com/office/powerpoint/2010/main" val="252377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5" name="Titre 4">
            <a:extLst>
              <a:ext uri="{FF2B5EF4-FFF2-40B4-BE49-F238E27FC236}">
                <a16:creationId xmlns:a16="http://schemas.microsoft.com/office/drawing/2014/main" id="{951E5A96-3BE3-0944-A01E-FFB9F7242E25}"/>
              </a:ext>
            </a:extLst>
          </p:cNvPr>
          <p:cNvSpPr>
            <a:spLocks noGrp="1"/>
          </p:cNvSpPr>
          <p:nvPr>
            <p:ph type="ctrTitle"/>
          </p:nvPr>
        </p:nvSpPr>
        <p:spPr>
          <a:xfrm>
            <a:off x="280667" y="0"/>
            <a:ext cx="11911333" cy="1162311"/>
          </a:xfrm>
        </p:spPr>
        <p:txBody>
          <a:bodyPr>
            <a:normAutofit/>
          </a:bodyPr>
          <a:lstStyle/>
          <a:p>
            <a:r>
              <a:rPr lang="fr-FR" sz="2400" b="1" dirty="0"/>
              <a:t>Élaboration d’un projet de recherche pour la demande de financement: Titre du projet</a:t>
            </a:r>
            <a:endParaRPr lang="fr-FR" sz="2400" dirty="0"/>
          </a:p>
        </p:txBody>
      </p:sp>
      <p:sp>
        <p:nvSpPr>
          <p:cNvPr id="8" name="ZoneTexte 7">
            <a:extLst>
              <a:ext uri="{FF2B5EF4-FFF2-40B4-BE49-F238E27FC236}">
                <a16:creationId xmlns:a16="http://schemas.microsoft.com/office/drawing/2014/main" id="{2C55246D-DBE5-D04E-9D51-038C52552029}"/>
              </a:ext>
            </a:extLst>
          </p:cNvPr>
          <p:cNvSpPr txBox="1"/>
          <p:nvPr/>
        </p:nvSpPr>
        <p:spPr>
          <a:xfrm>
            <a:off x="2211572" y="2636874"/>
            <a:ext cx="8676168" cy="2031325"/>
          </a:xfrm>
          <a:prstGeom prst="rect">
            <a:avLst/>
          </a:prstGeom>
          <a:noFill/>
        </p:spPr>
        <p:txBody>
          <a:bodyPr wrap="square" rtlCol="0">
            <a:spAutoFit/>
          </a:bodyPr>
          <a:lstStyle/>
          <a:p>
            <a:r>
              <a:rPr lang="fr-FR" dirty="0"/>
              <a:t>Maximum 50 mots</a:t>
            </a:r>
          </a:p>
          <a:p>
            <a:endParaRPr lang="fr-FR" dirty="0"/>
          </a:p>
          <a:p>
            <a:r>
              <a:rPr lang="fr-FR" dirty="0"/>
              <a:t>Simple</a:t>
            </a:r>
          </a:p>
          <a:p>
            <a:endParaRPr lang="fr-FR" dirty="0"/>
          </a:p>
          <a:p>
            <a:r>
              <a:rPr lang="fr-FR" dirty="0"/>
              <a:t>Informe sommaire du type de projet et de la durée</a:t>
            </a:r>
          </a:p>
          <a:p>
            <a:endParaRPr lang="fr-FR" dirty="0"/>
          </a:p>
          <a:p>
            <a:r>
              <a:rPr lang="fr-FR" dirty="0"/>
              <a:t>Peu intégrer des information sur le lieu de réalisation de la recherche</a:t>
            </a:r>
          </a:p>
        </p:txBody>
      </p:sp>
    </p:spTree>
    <p:extLst>
      <p:ext uri="{BB962C8B-B14F-4D97-AF65-F5344CB8AC3E}">
        <p14:creationId xmlns:p14="http://schemas.microsoft.com/office/powerpoint/2010/main" val="4233077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pic>
        <p:nvPicPr>
          <p:cNvPr id="8" name="Image 7">
            <a:extLst>
              <a:ext uri="{FF2B5EF4-FFF2-40B4-BE49-F238E27FC236}">
                <a16:creationId xmlns:a16="http://schemas.microsoft.com/office/drawing/2014/main" id="{093BDD4E-C844-2B4A-AC7E-8173EE3E6C20}"/>
              </a:ext>
            </a:extLst>
          </p:cNvPr>
          <p:cNvPicPr>
            <a:picLocks noChangeAspect="1"/>
          </p:cNvPicPr>
          <p:nvPr/>
        </p:nvPicPr>
        <p:blipFill>
          <a:blip r:embed="rId3"/>
          <a:stretch>
            <a:fillRect/>
          </a:stretch>
        </p:blipFill>
        <p:spPr>
          <a:xfrm>
            <a:off x="266699" y="41018"/>
            <a:ext cx="11658601" cy="647700"/>
          </a:xfrm>
          <a:prstGeom prst="rect">
            <a:avLst/>
          </a:prstGeom>
        </p:spPr>
      </p:pic>
      <p:pic>
        <p:nvPicPr>
          <p:cNvPr id="13" name="Image 12">
            <a:extLst>
              <a:ext uri="{FF2B5EF4-FFF2-40B4-BE49-F238E27FC236}">
                <a16:creationId xmlns:a16="http://schemas.microsoft.com/office/drawing/2014/main" id="{CE82FF6D-AB5F-CA4D-A3A7-FF0B47F5A129}"/>
              </a:ext>
            </a:extLst>
          </p:cNvPr>
          <p:cNvPicPr>
            <a:picLocks noChangeAspect="1"/>
          </p:cNvPicPr>
          <p:nvPr/>
        </p:nvPicPr>
        <p:blipFill>
          <a:blip r:embed="rId4"/>
          <a:stretch>
            <a:fillRect/>
          </a:stretch>
        </p:blipFill>
        <p:spPr>
          <a:xfrm>
            <a:off x="266700" y="834773"/>
            <a:ext cx="11658600" cy="647700"/>
          </a:xfrm>
          <a:prstGeom prst="rect">
            <a:avLst/>
          </a:prstGeom>
        </p:spPr>
      </p:pic>
      <p:pic>
        <p:nvPicPr>
          <p:cNvPr id="17" name="Image 16">
            <a:extLst>
              <a:ext uri="{FF2B5EF4-FFF2-40B4-BE49-F238E27FC236}">
                <a16:creationId xmlns:a16="http://schemas.microsoft.com/office/drawing/2014/main" id="{E7A9A03C-3B90-5948-95DB-534E7C5919FE}"/>
              </a:ext>
            </a:extLst>
          </p:cNvPr>
          <p:cNvPicPr>
            <a:picLocks noChangeAspect="1"/>
          </p:cNvPicPr>
          <p:nvPr/>
        </p:nvPicPr>
        <p:blipFill>
          <a:blip r:embed="rId5"/>
          <a:stretch>
            <a:fillRect/>
          </a:stretch>
        </p:blipFill>
        <p:spPr>
          <a:xfrm>
            <a:off x="266700" y="1651389"/>
            <a:ext cx="11658600" cy="2407834"/>
          </a:xfrm>
          <a:prstGeom prst="rect">
            <a:avLst/>
          </a:prstGeom>
        </p:spPr>
      </p:pic>
      <p:pic>
        <p:nvPicPr>
          <p:cNvPr id="23" name="Image 22">
            <a:extLst>
              <a:ext uri="{FF2B5EF4-FFF2-40B4-BE49-F238E27FC236}">
                <a16:creationId xmlns:a16="http://schemas.microsoft.com/office/drawing/2014/main" id="{D469C390-716C-EC47-81E8-93059968434F}"/>
              </a:ext>
            </a:extLst>
          </p:cNvPr>
          <p:cNvPicPr>
            <a:picLocks noChangeAspect="1"/>
          </p:cNvPicPr>
          <p:nvPr/>
        </p:nvPicPr>
        <p:blipFill>
          <a:blip r:embed="rId6"/>
          <a:stretch>
            <a:fillRect/>
          </a:stretch>
        </p:blipFill>
        <p:spPr>
          <a:xfrm>
            <a:off x="266699" y="4215143"/>
            <a:ext cx="8496300" cy="1587500"/>
          </a:xfrm>
          <a:prstGeom prst="rect">
            <a:avLst/>
          </a:prstGeom>
        </p:spPr>
      </p:pic>
    </p:spTree>
    <p:extLst>
      <p:ext uri="{BB962C8B-B14F-4D97-AF65-F5344CB8AC3E}">
        <p14:creationId xmlns:p14="http://schemas.microsoft.com/office/powerpoint/2010/main" val="273342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3" name="ZoneTexte 2">
            <a:extLst>
              <a:ext uri="{FF2B5EF4-FFF2-40B4-BE49-F238E27FC236}">
                <a16:creationId xmlns:a16="http://schemas.microsoft.com/office/drawing/2014/main" id="{EDC11152-A95C-4142-896F-20B68F897B68}"/>
              </a:ext>
            </a:extLst>
          </p:cNvPr>
          <p:cNvSpPr txBox="1"/>
          <p:nvPr/>
        </p:nvSpPr>
        <p:spPr>
          <a:xfrm>
            <a:off x="4398634" y="104014"/>
            <a:ext cx="4314923" cy="454292"/>
          </a:xfrm>
          <a:prstGeom prst="rect">
            <a:avLst/>
          </a:prstGeom>
          <a:noFill/>
        </p:spPr>
        <p:txBody>
          <a:bodyPr wrap="square" rtlCol="0">
            <a:spAutoFit/>
          </a:bodyPr>
          <a:lstStyle/>
          <a:p>
            <a:pPr>
              <a:lnSpc>
                <a:spcPct val="150000"/>
              </a:lnSpc>
            </a:pPr>
            <a:r>
              <a:rPr lang="fr-FR" b="1" dirty="0"/>
              <a:t>1- Introduction/Présentation (30 mn)</a:t>
            </a:r>
          </a:p>
        </p:txBody>
      </p:sp>
      <p:sp>
        <p:nvSpPr>
          <p:cNvPr id="7" name="ZoneTexte 6">
            <a:extLst>
              <a:ext uri="{FF2B5EF4-FFF2-40B4-BE49-F238E27FC236}">
                <a16:creationId xmlns:a16="http://schemas.microsoft.com/office/drawing/2014/main" id="{A09FC034-8911-F047-91EC-91309B1AB0DD}"/>
              </a:ext>
            </a:extLst>
          </p:cNvPr>
          <p:cNvSpPr txBox="1"/>
          <p:nvPr/>
        </p:nvSpPr>
        <p:spPr>
          <a:xfrm>
            <a:off x="398467" y="-29067"/>
            <a:ext cx="1280557" cy="400110"/>
          </a:xfrm>
          <a:prstGeom prst="rect">
            <a:avLst/>
          </a:prstGeom>
          <a:noFill/>
        </p:spPr>
        <p:txBody>
          <a:bodyPr wrap="square" rtlCol="0">
            <a:spAutoFit/>
          </a:bodyPr>
          <a:lstStyle/>
          <a:p>
            <a:r>
              <a:rPr lang="fr-FR" sz="2000" b="1" dirty="0"/>
              <a:t>1</a:t>
            </a:r>
            <a:r>
              <a:rPr lang="fr-FR" sz="2000" b="1" baseline="30000" dirty="0"/>
              <a:t>er</a:t>
            </a:r>
            <a:r>
              <a:rPr lang="fr-FR" sz="2000" b="1" dirty="0"/>
              <a:t> Jour</a:t>
            </a:r>
          </a:p>
        </p:txBody>
      </p:sp>
      <p:sp>
        <p:nvSpPr>
          <p:cNvPr id="9" name="ZoneTexte 8">
            <a:extLst>
              <a:ext uri="{FF2B5EF4-FFF2-40B4-BE49-F238E27FC236}">
                <a16:creationId xmlns:a16="http://schemas.microsoft.com/office/drawing/2014/main" id="{271C7CB2-5A3D-0949-8DC7-173A2C743A4B}"/>
              </a:ext>
            </a:extLst>
          </p:cNvPr>
          <p:cNvSpPr txBox="1"/>
          <p:nvPr/>
        </p:nvSpPr>
        <p:spPr>
          <a:xfrm>
            <a:off x="241968" y="865982"/>
            <a:ext cx="11795319" cy="454292"/>
          </a:xfrm>
          <a:prstGeom prst="rect">
            <a:avLst/>
          </a:prstGeom>
          <a:noFill/>
        </p:spPr>
        <p:txBody>
          <a:bodyPr wrap="square" rtlCol="0">
            <a:spAutoFit/>
          </a:bodyPr>
          <a:lstStyle/>
          <a:p>
            <a:pPr>
              <a:lnSpc>
                <a:spcPct val="150000"/>
              </a:lnSpc>
            </a:pPr>
            <a:r>
              <a:rPr lang="fr-FR" b="1" dirty="0"/>
              <a:t>Formatrice et des étudiants (en 3 mn chaque étudiant se présente et donne sa perspective de carrière</a:t>
            </a:r>
          </a:p>
        </p:txBody>
      </p:sp>
      <p:sp>
        <p:nvSpPr>
          <p:cNvPr id="10" name="ZoneTexte 9">
            <a:extLst>
              <a:ext uri="{FF2B5EF4-FFF2-40B4-BE49-F238E27FC236}">
                <a16:creationId xmlns:a16="http://schemas.microsoft.com/office/drawing/2014/main" id="{282D962A-D081-CC4E-9417-1C3EE22458C7}"/>
              </a:ext>
            </a:extLst>
          </p:cNvPr>
          <p:cNvSpPr txBox="1"/>
          <p:nvPr/>
        </p:nvSpPr>
        <p:spPr>
          <a:xfrm>
            <a:off x="1038745" y="1803124"/>
            <a:ext cx="10559119" cy="2959721"/>
          </a:xfrm>
          <a:prstGeom prst="rect">
            <a:avLst/>
          </a:prstGeom>
          <a:noFill/>
        </p:spPr>
        <p:txBody>
          <a:bodyPr wrap="square" rtlCol="0">
            <a:spAutoFit/>
          </a:bodyPr>
          <a:lstStyle/>
          <a:p>
            <a:pPr>
              <a:lnSpc>
                <a:spcPct val="150000"/>
              </a:lnSpc>
            </a:pPr>
            <a:r>
              <a:rPr lang="fr-FR" sz="1400" b="1" dirty="0"/>
              <a:t>Nom &amp; Prénom</a:t>
            </a:r>
            <a:r>
              <a:rPr lang="fr-FR" sz="1400" dirty="0"/>
              <a:t>: Mme </a:t>
            </a:r>
            <a:r>
              <a:rPr lang="fr-FR" sz="1400" dirty="0" err="1"/>
              <a:t>Bamogo</a:t>
            </a:r>
            <a:r>
              <a:rPr lang="fr-FR" sz="1400" dirty="0"/>
              <a:t> née Ouédraogo </a:t>
            </a:r>
            <a:r>
              <a:rPr lang="fr-FR" sz="1400" dirty="0" err="1"/>
              <a:t>Samiratou</a:t>
            </a:r>
            <a:endParaRPr lang="fr-FR" sz="1400" dirty="0"/>
          </a:p>
          <a:p>
            <a:pPr>
              <a:lnSpc>
                <a:spcPct val="150000"/>
              </a:lnSpc>
            </a:pPr>
            <a:r>
              <a:rPr lang="fr-FR" sz="1400" b="1" dirty="0"/>
              <a:t>Diplômes/Formation</a:t>
            </a:r>
            <a:r>
              <a:rPr lang="fr-FR" sz="1400" dirty="0"/>
              <a:t>:  1- </a:t>
            </a:r>
            <a:r>
              <a:rPr lang="fr-FR" sz="1400" b="1" dirty="0" err="1"/>
              <a:t>Postdoctorat</a:t>
            </a:r>
            <a:r>
              <a:rPr lang="fr-FR" sz="1400" b="1" dirty="0"/>
              <a:t> en Santé Publique/Santé Mondiale </a:t>
            </a:r>
            <a:r>
              <a:rPr lang="fr-FR" sz="1400" dirty="0"/>
              <a:t>(Université de Montréal,  Université McGill, 						Montréal, Canada;</a:t>
            </a:r>
          </a:p>
          <a:p>
            <a:pPr>
              <a:lnSpc>
                <a:spcPct val="150000"/>
              </a:lnSpc>
            </a:pPr>
            <a:r>
              <a:rPr lang="fr-FR" sz="1400" dirty="0"/>
              <a:t>				 2- </a:t>
            </a:r>
            <a:r>
              <a:rPr lang="fr-FR" sz="1400" b="1" dirty="0"/>
              <a:t>Doctorat en Santé Publique</a:t>
            </a:r>
            <a:r>
              <a:rPr lang="fr-FR" sz="1400" dirty="0"/>
              <a:t> (Université de Bourgogne, Dijon,  France) </a:t>
            </a:r>
          </a:p>
          <a:p>
            <a:pPr>
              <a:lnSpc>
                <a:spcPct val="150000"/>
              </a:lnSpc>
            </a:pPr>
            <a:r>
              <a:rPr lang="fr-FR" sz="1400" dirty="0"/>
              <a:t>				 3- </a:t>
            </a:r>
            <a:r>
              <a:rPr lang="fr-FR" sz="1400" b="1" dirty="0"/>
              <a:t>Master de Santé Publique </a:t>
            </a:r>
            <a:r>
              <a:rPr lang="fr-FR" sz="1400" dirty="0"/>
              <a:t>(Université de Bourgogne, Dijon, France)</a:t>
            </a:r>
          </a:p>
          <a:p>
            <a:pPr>
              <a:lnSpc>
                <a:spcPct val="150000"/>
              </a:lnSpc>
            </a:pPr>
            <a:r>
              <a:rPr lang="fr-FR" sz="1400" dirty="0"/>
              <a:t>				 4- </a:t>
            </a:r>
            <a:r>
              <a:rPr lang="fr-FR" sz="1400" b="1" dirty="0"/>
              <a:t>Master de Santé Publique</a:t>
            </a:r>
            <a:r>
              <a:rPr lang="fr-FR" sz="1400" dirty="0"/>
              <a:t> (Université de Bourgogne, Dijon, France)</a:t>
            </a:r>
          </a:p>
          <a:p>
            <a:pPr>
              <a:lnSpc>
                <a:spcPct val="150000"/>
              </a:lnSpc>
            </a:pPr>
            <a:r>
              <a:rPr lang="fr-FR" sz="1400" dirty="0"/>
              <a:t>           			 5- </a:t>
            </a:r>
            <a:r>
              <a:rPr lang="fr-FR" sz="1400" b="1" dirty="0"/>
              <a:t>Doctorat de Pharmacie</a:t>
            </a:r>
            <a:r>
              <a:rPr lang="fr-FR" sz="1400" dirty="0"/>
              <a:t> (Université Mohamed V, Rabat, Maroc)</a:t>
            </a:r>
          </a:p>
          <a:p>
            <a:pPr>
              <a:lnSpc>
                <a:spcPct val="150000"/>
              </a:lnSpc>
            </a:pPr>
            <a:r>
              <a:rPr lang="fr-FR" sz="1400" dirty="0"/>
              <a:t>				 6- </a:t>
            </a:r>
            <a:r>
              <a:rPr lang="fr-FR" sz="1400" b="1" dirty="0"/>
              <a:t>DEUG Biologie - Géologie</a:t>
            </a:r>
            <a:r>
              <a:rPr lang="fr-FR" sz="1400" dirty="0"/>
              <a:t> (Université </a:t>
            </a:r>
            <a:r>
              <a:rPr lang="fr-FR" sz="1400" dirty="0" err="1"/>
              <a:t>Chouaib</a:t>
            </a:r>
            <a:r>
              <a:rPr lang="fr-FR" sz="1400" dirty="0"/>
              <a:t> </a:t>
            </a:r>
            <a:r>
              <a:rPr lang="fr-FR" sz="1400" dirty="0" err="1"/>
              <a:t>Doukkali</a:t>
            </a:r>
            <a:r>
              <a:rPr lang="fr-FR" sz="1400" dirty="0"/>
              <a:t>, El Jadida, Maroc)</a:t>
            </a:r>
          </a:p>
          <a:p>
            <a:pPr>
              <a:lnSpc>
                <a:spcPct val="150000"/>
              </a:lnSpc>
            </a:pPr>
            <a:r>
              <a:rPr lang="fr-FR" sz="1400" dirty="0"/>
              <a:t>				 7- </a:t>
            </a:r>
            <a:r>
              <a:rPr lang="fr-FR" sz="1400" b="1" dirty="0"/>
              <a:t>BAC D</a:t>
            </a:r>
            <a:r>
              <a:rPr lang="fr-FR" sz="1400" dirty="0"/>
              <a:t> (Collège Notre Dame de </a:t>
            </a:r>
            <a:r>
              <a:rPr lang="fr-FR" sz="1400" dirty="0" err="1"/>
              <a:t>Kologh</a:t>
            </a:r>
            <a:r>
              <a:rPr lang="fr-FR" sz="1400" dirty="0"/>
              <a:t> </a:t>
            </a:r>
            <a:r>
              <a:rPr lang="fr-FR" sz="1400" dirty="0" err="1"/>
              <a:t>Naba</a:t>
            </a:r>
            <a:r>
              <a:rPr lang="fr-FR" sz="1400" dirty="0"/>
              <a:t>/UO, Ouagadougou, Burkina Faso)</a:t>
            </a:r>
          </a:p>
        </p:txBody>
      </p:sp>
      <p:sp>
        <p:nvSpPr>
          <p:cNvPr id="11" name="ZoneTexte 10">
            <a:extLst>
              <a:ext uri="{FF2B5EF4-FFF2-40B4-BE49-F238E27FC236}">
                <a16:creationId xmlns:a16="http://schemas.microsoft.com/office/drawing/2014/main" id="{034B1795-A3EC-3A4D-AF43-BC7096948C66}"/>
              </a:ext>
            </a:extLst>
          </p:cNvPr>
          <p:cNvSpPr txBox="1"/>
          <p:nvPr/>
        </p:nvSpPr>
        <p:spPr>
          <a:xfrm>
            <a:off x="1679024" y="4901345"/>
            <a:ext cx="8337029" cy="1344022"/>
          </a:xfrm>
          <a:prstGeom prst="rect">
            <a:avLst/>
          </a:prstGeom>
          <a:noFill/>
        </p:spPr>
        <p:txBody>
          <a:bodyPr wrap="square" rtlCol="0">
            <a:spAutoFit/>
          </a:bodyPr>
          <a:lstStyle/>
          <a:p>
            <a:pPr>
              <a:lnSpc>
                <a:spcPct val="150000"/>
              </a:lnSpc>
            </a:pPr>
            <a:r>
              <a:rPr lang="fr-FR" sz="1400" b="1" dirty="0"/>
              <a:t>Profession</a:t>
            </a:r>
            <a:r>
              <a:rPr lang="fr-FR" sz="1400" dirty="0"/>
              <a:t>: Chercheure en Santé Publique/Santé Mondiale </a:t>
            </a:r>
          </a:p>
          <a:p>
            <a:pPr>
              <a:lnSpc>
                <a:spcPct val="150000"/>
              </a:lnSpc>
            </a:pPr>
            <a:r>
              <a:rPr lang="fr-FR" sz="1400" dirty="0"/>
              <a:t>		Consultante en Santé Publique/Santé Mondiale/ Equité du genre</a:t>
            </a:r>
          </a:p>
          <a:p>
            <a:pPr>
              <a:lnSpc>
                <a:spcPct val="150000"/>
              </a:lnSpc>
            </a:pPr>
            <a:r>
              <a:rPr lang="fr-FR" sz="1400" dirty="0"/>
              <a:t>		Formatrice en Santé Publique/Santé Mondiale/ Equité du genre</a:t>
            </a:r>
          </a:p>
          <a:p>
            <a:pPr>
              <a:lnSpc>
                <a:spcPct val="150000"/>
              </a:lnSpc>
            </a:pPr>
            <a:r>
              <a:rPr lang="fr-FR" sz="1400" dirty="0"/>
              <a:t>		Militante pour l’Équité du genre dans le leadership en santé</a:t>
            </a:r>
          </a:p>
        </p:txBody>
      </p:sp>
    </p:spTree>
    <p:extLst>
      <p:ext uri="{BB962C8B-B14F-4D97-AF65-F5344CB8AC3E}">
        <p14:creationId xmlns:p14="http://schemas.microsoft.com/office/powerpoint/2010/main" val="3785452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8070111" y="6600017"/>
            <a:ext cx="4000931" cy="25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88866" y="6600016"/>
            <a:ext cx="3116642" cy="25798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pic>
        <p:nvPicPr>
          <p:cNvPr id="3" name="Image 2">
            <a:extLst>
              <a:ext uri="{FF2B5EF4-FFF2-40B4-BE49-F238E27FC236}">
                <a16:creationId xmlns:a16="http://schemas.microsoft.com/office/drawing/2014/main" id="{0F8D125E-B618-C54F-90EC-A7533CB47605}"/>
              </a:ext>
            </a:extLst>
          </p:cNvPr>
          <p:cNvPicPr>
            <a:picLocks noChangeAspect="1"/>
          </p:cNvPicPr>
          <p:nvPr/>
        </p:nvPicPr>
        <p:blipFill>
          <a:blip r:embed="rId3"/>
          <a:stretch>
            <a:fillRect/>
          </a:stretch>
        </p:blipFill>
        <p:spPr>
          <a:xfrm>
            <a:off x="2044184" y="434753"/>
            <a:ext cx="8521700" cy="1778000"/>
          </a:xfrm>
          <a:prstGeom prst="rect">
            <a:avLst/>
          </a:prstGeom>
        </p:spPr>
      </p:pic>
      <p:pic>
        <p:nvPicPr>
          <p:cNvPr id="7" name="Image 6">
            <a:extLst>
              <a:ext uri="{FF2B5EF4-FFF2-40B4-BE49-F238E27FC236}">
                <a16:creationId xmlns:a16="http://schemas.microsoft.com/office/drawing/2014/main" id="{99AE8AC6-C2C9-0347-9C71-1EC859B3E6EB}"/>
              </a:ext>
            </a:extLst>
          </p:cNvPr>
          <p:cNvPicPr>
            <a:picLocks noChangeAspect="1"/>
          </p:cNvPicPr>
          <p:nvPr/>
        </p:nvPicPr>
        <p:blipFill>
          <a:blip r:embed="rId4"/>
          <a:stretch>
            <a:fillRect/>
          </a:stretch>
        </p:blipFill>
        <p:spPr>
          <a:xfrm>
            <a:off x="2044184" y="2366183"/>
            <a:ext cx="8255000" cy="1308100"/>
          </a:xfrm>
          <a:prstGeom prst="rect">
            <a:avLst/>
          </a:prstGeom>
        </p:spPr>
      </p:pic>
      <p:pic>
        <p:nvPicPr>
          <p:cNvPr id="10" name="Image 9">
            <a:extLst>
              <a:ext uri="{FF2B5EF4-FFF2-40B4-BE49-F238E27FC236}">
                <a16:creationId xmlns:a16="http://schemas.microsoft.com/office/drawing/2014/main" id="{5DBF5C68-C539-D54C-BA52-CC4779C00ADC}"/>
              </a:ext>
            </a:extLst>
          </p:cNvPr>
          <p:cNvPicPr>
            <a:picLocks noChangeAspect="1"/>
          </p:cNvPicPr>
          <p:nvPr/>
        </p:nvPicPr>
        <p:blipFill>
          <a:blip r:embed="rId5"/>
          <a:stretch>
            <a:fillRect/>
          </a:stretch>
        </p:blipFill>
        <p:spPr>
          <a:xfrm>
            <a:off x="2044184" y="3946296"/>
            <a:ext cx="8356600" cy="1638300"/>
          </a:xfrm>
          <a:prstGeom prst="rect">
            <a:avLst/>
          </a:prstGeom>
        </p:spPr>
      </p:pic>
    </p:spTree>
    <p:extLst>
      <p:ext uri="{BB962C8B-B14F-4D97-AF65-F5344CB8AC3E}">
        <p14:creationId xmlns:p14="http://schemas.microsoft.com/office/powerpoint/2010/main" val="3124621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3" y="0"/>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2255625" y="1411120"/>
            <a:ext cx="9354484" cy="3785652"/>
          </a:xfrm>
          <a:prstGeom prst="rect">
            <a:avLst/>
          </a:prstGeom>
          <a:noFill/>
        </p:spPr>
        <p:txBody>
          <a:bodyPr wrap="square" rtlCol="0">
            <a:spAutoFit/>
          </a:bodyPr>
          <a:lstStyle/>
          <a:p>
            <a:r>
              <a:rPr lang="fr-FR" sz="1200" b="1" dirty="0">
                <a:solidFill>
                  <a:schemeClr val="bg1">
                    <a:lumMod val="85000"/>
                  </a:schemeClr>
                </a:solidFill>
              </a:rPr>
              <a:t>1- Retour rapide sur la présentation du 2e jour/ Questions réponses (30 mn)</a:t>
            </a:r>
          </a:p>
          <a:p>
            <a:r>
              <a:rPr lang="fr-FR" sz="1200" b="1" dirty="0">
                <a:solidFill>
                  <a:schemeClr val="bg1">
                    <a:lumMod val="85000"/>
                  </a:schemeClr>
                </a:solidFill>
              </a:rPr>
              <a:t>2- Élaboration d’un projet de recherche pour la demande de financement: Titre du projet (15 mn)</a:t>
            </a:r>
          </a:p>
          <a:p>
            <a:r>
              <a:rPr lang="fr-FR" sz="1200" b="1" dirty="0"/>
              <a:t>3- Élaboration d’un projet de recherche pour la demande de financement: Résumé (15 mn)</a:t>
            </a:r>
          </a:p>
          <a:p>
            <a:r>
              <a:rPr lang="fr-FR" sz="1200" b="1" dirty="0">
                <a:solidFill>
                  <a:schemeClr val="bg1">
                    <a:lumMod val="85000"/>
                  </a:schemeClr>
                </a:solidFill>
              </a:rPr>
              <a:t>4- Élaboration d’un projet de recherche pour la demande de financement: contexte et justification (Importance/Pertinence/potentiel scientifique)</a:t>
            </a:r>
          </a:p>
          <a:p>
            <a:r>
              <a:rPr lang="fr-FR" sz="1200" b="1" dirty="0">
                <a:solidFill>
                  <a:schemeClr val="bg1">
                    <a:lumMod val="85000"/>
                  </a:schemeClr>
                </a:solidFill>
              </a:rPr>
              <a:t>5- Élaboration d’un projet de recherche pour la demande de financement: But et et Objectif (30 mn)</a:t>
            </a:r>
          </a:p>
          <a:p>
            <a:r>
              <a:rPr lang="fr-FR" sz="1200" b="1" dirty="0">
                <a:solidFill>
                  <a:schemeClr val="bg1">
                    <a:lumMod val="85000"/>
                  </a:schemeClr>
                </a:solidFill>
              </a:rPr>
              <a:t>6- Travail pratique (Groupe de 3 maximum) (15 mn) + restitution (30mn)</a:t>
            </a:r>
          </a:p>
          <a:p>
            <a:r>
              <a:rPr lang="fr-FR" sz="1200" b="1" dirty="0">
                <a:solidFill>
                  <a:schemeClr val="bg1">
                    <a:lumMod val="85000"/>
                  </a:schemeClr>
                </a:solidFill>
              </a:rPr>
              <a:t>7- Élaboration d’un projet de recherche pour la demande de financement: Méthode (1h mn)</a:t>
            </a:r>
          </a:p>
          <a:p>
            <a:r>
              <a:rPr lang="fr-FR" sz="1200" b="1" dirty="0">
                <a:solidFill>
                  <a:schemeClr val="bg1">
                    <a:lumMod val="85000"/>
                  </a:schemeClr>
                </a:solidFill>
              </a:rPr>
              <a:t>8- Travail pratique (Groupe de 3 maximum) (15 mn) + restitution (30mn)</a:t>
            </a:r>
          </a:p>
          <a:p>
            <a:r>
              <a:rPr lang="fr-FR" sz="1200" b="1" dirty="0">
                <a:solidFill>
                  <a:schemeClr val="bg1">
                    <a:lumMod val="85000"/>
                  </a:schemeClr>
                </a:solidFill>
              </a:rPr>
              <a:t>9- Élaboration d’un projet de recherche pour la demande de financement: Ressources disponibles/collaborations/Milieu de formation ou d’exécution du projet (15 mn)</a:t>
            </a:r>
          </a:p>
          <a:p>
            <a:r>
              <a:rPr lang="fr-FR" sz="1200" b="1" dirty="0">
                <a:solidFill>
                  <a:schemeClr val="bg1">
                    <a:lumMod val="85000"/>
                  </a:schemeClr>
                </a:solidFill>
              </a:rPr>
              <a:t>10- Élaboration d’un projet de recherche pour la demande de financement: Personnel (10 mn)</a:t>
            </a:r>
          </a:p>
          <a:p>
            <a:r>
              <a:rPr lang="fr-FR" sz="1200" b="1" dirty="0">
                <a:solidFill>
                  <a:schemeClr val="bg1">
                    <a:lumMod val="85000"/>
                  </a:schemeClr>
                </a:solidFill>
              </a:rPr>
              <a:t>11- Élaboration d’un projet de recherche pour la demande de financement: Infrastructure/Equipement (10 mn)</a:t>
            </a:r>
          </a:p>
          <a:p>
            <a:r>
              <a:rPr lang="fr-FR" sz="1200" b="1" dirty="0">
                <a:solidFill>
                  <a:schemeClr val="bg1">
                    <a:lumMod val="85000"/>
                  </a:schemeClr>
                </a:solidFill>
              </a:rPr>
              <a:t>12- Élaboration d’un projet de recherche pour la demande de financement: Budget (15 mn)</a:t>
            </a:r>
          </a:p>
          <a:p>
            <a:r>
              <a:rPr lang="fr-FR" sz="1200" b="1" dirty="0">
                <a:solidFill>
                  <a:schemeClr val="bg1">
                    <a:lumMod val="85000"/>
                  </a:schemeClr>
                </a:solidFill>
              </a:rPr>
              <a:t>13- Travail pratique (Groupe de 3 maximum) (15 mn) + restitution (30mn)</a:t>
            </a:r>
          </a:p>
          <a:p>
            <a:r>
              <a:rPr lang="fr-FR" sz="1200" b="1" dirty="0">
                <a:solidFill>
                  <a:schemeClr val="bg1">
                    <a:lumMod val="85000"/>
                  </a:schemeClr>
                </a:solidFill>
              </a:rPr>
              <a:t>14- Élaboration d’un projet de recherche pour la demande de financement: communication valorisation des résultats (15 mn)</a:t>
            </a:r>
          </a:p>
          <a:p>
            <a:r>
              <a:rPr lang="fr-FR" sz="1200" b="1" dirty="0">
                <a:solidFill>
                  <a:schemeClr val="bg1">
                    <a:lumMod val="85000"/>
                  </a:schemeClr>
                </a:solidFill>
              </a:rPr>
              <a:t>15- Élaboration d’un projet de recherche pour la demande de financement: Autres demandes spécifiques (présentation du candidat/Équipe/Motivation/Viabilité à long terme/éthique et gouvernance/soutien (lettres de recommandation/engagement (40 mn)</a:t>
            </a: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601512"/>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Tree>
    <p:extLst>
      <p:ext uri="{BB962C8B-B14F-4D97-AF65-F5344CB8AC3E}">
        <p14:creationId xmlns:p14="http://schemas.microsoft.com/office/powerpoint/2010/main" val="1749750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1427929" y="104801"/>
            <a:ext cx="10096710" cy="921307"/>
          </a:xfrm>
        </p:spPr>
        <p:txBody>
          <a:bodyPr>
            <a:noAutofit/>
          </a:bodyPr>
          <a:lstStyle/>
          <a:p>
            <a:pPr algn="ctr"/>
            <a:r>
              <a:rPr lang="fr-FR" sz="2400" b="1" dirty="0"/>
              <a:t>Élaboration d’un projet de recherche pour la demande de financement: Résumé</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3" name="Rectangle 2">
            <a:extLst>
              <a:ext uri="{FF2B5EF4-FFF2-40B4-BE49-F238E27FC236}">
                <a16:creationId xmlns:a16="http://schemas.microsoft.com/office/drawing/2014/main" id="{A3D64E5D-E83B-1146-B351-9ED27139B8B7}"/>
              </a:ext>
            </a:extLst>
          </p:cNvPr>
          <p:cNvSpPr/>
          <p:nvPr/>
        </p:nvSpPr>
        <p:spPr>
          <a:xfrm>
            <a:off x="2189929" y="1931372"/>
            <a:ext cx="7084700" cy="2947282"/>
          </a:xfrm>
          <a:prstGeom prst="rect">
            <a:avLst/>
          </a:prstGeom>
        </p:spPr>
        <p:txBody>
          <a:bodyPr wrap="square">
            <a:spAutoFit/>
          </a:bodyPr>
          <a:lstStyle/>
          <a:p>
            <a:pPr>
              <a:lnSpc>
                <a:spcPct val="150000"/>
              </a:lnSpc>
            </a:pPr>
            <a:r>
              <a:rPr lang="fr-FR" b="1" dirty="0"/>
              <a:t>Capturer l’attention en 200- 500 mots</a:t>
            </a:r>
          </a:p>
          <a:p>
            <a:pPr>
              <a:lnSpc>
                <a:spcPct val="150000"/>
              </a:lnSpc>
            </a:pPr>
            <a:r>
              <a:rPr lang="fr-FR" b="1" dirty="0"/>
              <a:t>Un aperçu </a:t>
            </a:r>
          </a:p>
          <a:p>
            <a:pPr marL="285750" indent="-285750">
              <a:lnSpc>
                <a:spcPct val="150000"/>
              </a:lnSpc>
              <a:buFontTx/>
              <a:buChar char="-"/>
            </a:pPr>
            <a:r>
              <a:rPr lang="fr-FR" b="1" dirty="0"/>
              <a:t>Introduction</a:t>
            </a:r>
          </a:p>
          <a:p>
            <a:pPr marL="285750" indent="-285750">
              <a:lnSpc>
                <a:spcPct val="150000"/>
              </a:lnSpc>
              <a:buFontTx/>
              <a:buChar char="-"/>
            </a:pPr>
            <a:r>
              <a:rPr lang="fr-FR" b="1" dirty="0"/>
              <a:t>Objectif</a:t>
            </a:r>
          </a:p>
          <a:p>
            <a:pPr marL="285750" indent="-285750">
              <a:lnSpc>
                <a:spcPct val="150000"/>
              </a:lnSpc>
              <a:buFontTx/>
              <a:buChar char="-"/>
            </a:pPr>
            <a:r>
              <a:rPr lang="fr-FR" b="1" dirty="0"/>
              <a:t>Méthodes</a:t>
            </a:r>
          </a:p>
          <a:p>
            <a:pPr marL="285750" indent="-285750">
              <a:lnSpc>
                <a:spcPct val="150000"/>
              </a:lnSpc>
              <a:buFontTx/>
              <a:buChar char="-"/>
            </a:pPr>
            <a:r>
              <a:rPr lang="fr-FR" b="1" dirty="0"/>
              <a:t>Résultat attendus</a:t>
            </a:r>
          </a:p>
          <a:p>
            <a:pPr marL="285750" indent="-285750">
              <a:lnSpc>
                <a:spcPct val="150000"/>
              </a:lnSpc>
              <a:buFontTx/>
              <a:buChar char="-"/>
            </a:pPr>
            <a:r>
              <a:rPr lang="fr-FR" b="1" dirty="0"/>
              <a:t>Conclusion / perspectives</a:t>
            </a:r>
          </a:p>
        </p:txBody>
      </p:sp>
    </p:spTree>
    <p:extLst>
      <p:ext uri="{BB962C8B-B14F-4D97-AF65-F5344CB8AC3E}">
        <p14:creationId xmlns:p14="http://schemas.microsoft.com/office/powerpoint/2010/main" val="1319835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3" y="0"/>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2255625" y="1411120"/>
            <a:ext cx="9354484" cy="3785652"/>
          </a:xfrm>
          <a:prstGeom prst="rect">
            <a:avLst/>
          </a:prstGeom>
          <a:noFill/>
        </p:spPr>
        <p:txBody>
          <a:bodyPr wrap="square" rtlCol="0">
            <a:spAutoFit/>
          </a:bodyPr>
          <a:lstStyle/>
          <a:p>
            <a:r>
              <a:rPr lang="fr-FR" sz="1200" b="1" dirty="0">
                <a:solidFill>
                  <a:schemeClr val="bg1">
                    <a:lumMod val="85000"/>
                  </a:schemeClr>
                </a:solidFill>
              </a:rPr>
              <a:t>1- Retour rapide sur la présentation du 2e jour/ Questions réponses (30 mn)</a:t>
            </a:r>
          </a:p>
          <a:p>
            <a:r>
              <a:rPr lang="fr-FR" sz="1200" b="1" dirty="0">
                <a:solidFill>
                  <a:schemeClr val="bg1">
                    <a:lumMod val="85000"/>
                  </a:schemeClr>
                </a:solidFill>
              </a:rPr>
              <a:t>2- Élaboration d’un projet de recherche pour la demande de financement: Titre du projet (15 mn)</a:t>
            </a:r>
          </a:p>
          <a:p>
            <a:r>
              <a:rPr lang="fr-FR" sz="1200" b="1" dirty="0">
                <a:solidFill>
                  <a:schemeClr val="bg1">
                    <a:lumMod val="85000"/>
                  </a:schemeClr>
                </a:solidFill>
              </a:rPr>
              <a:t>3- Élaboration d’un projet de recherche pour la demande de financement: Résumé (15 mn)</a:t>
            </a:r>
          </a:p>
          <a:p>
            <a:r>
              <a:rPr lang="fr-FR" sz="1200" b="1" dirty="0"/>
              <a:t>4- Élaboration d’un projet de recherche pour la demande de financement: contexte et justification (Importance/Pertinence/potentiel scientifique)</a:t>
            </a:r>
          </a:p>
          <a:p>
            <a:r>
              <a:rPr lang="fr-FR" sz="1200" b="1" dirty="0">
                <a:solidFill>
                  <a:schemeClr val="bg1">
                    <a:lumMod val="85000"/>
                  </a:schemeClr>
                </a:solidFill>
              </a:rPr>
              <a:t>5- Élaboration d’un projet de recherche pour la demande de financement: But et et Objectif (30 mn)</a:t>
            </a:r>
          </a:p>
          <a:p>
            <a:r>
              <a:rPr lang="fr-FR" sz="1200" b="1" dirty="0">
                <a:solidFill>
                  <a:schemeClr val="bg1">
                    <a:lumMod val="85000"/>
                  </a:schemeClr>
                </a:solidFill>
              </a:rPr>
              <a:t>6- Travail pratique (Groupe de 3 maximum) (15 mn) + restitution (30mn)</a:t>
            </a:r>
          </a:p>
          <a:p>
            <a:r>
              <a:rPr lang="fr-FR" sz="1200" b="1" dirty="0">
                <a:solidFill>
                  <a:schemeClr val="bg1">
                    <a:lumMod val="85000"/>
                  </a:schemeClr>
                </a:solidFill>
              </a:rPr>
              <a:t>7- Élaboration d’un projet de recherche pour la demande de financement: Méthode (1h mn)</a:t>
            </a:r>
          </a:p>
          <a:p>
            <a:r>
              <a:rPr lang="fr-FR" sz="1200" b="1" dirty="0">
                <a:solidFill>
                  <a:schemeClr val="bg1">
                    <a:lumMod val="85000"/>
                  </a:schemeClr>
                </a:solidFill>
              </a:rPr>
              <a:t>8- Travail pratique (Groupe de 3 maximum) (15 mn) + restitution (30mn)</a:t>
            </a:r>
          </a:p>
          <a:p>
            <a:r>
              <a:rPr lang="fr-FR" sz="1200" b="1" dirty="0">
                <a:solidFill>
                  <a:schemeClr val="bg1">
                    <a:lumMod val="85000"/>
                  </a:schemeClr>
                </a:solidFill>
              </a:rPr>
              <a:t>9- Élaboration d’un projet de recherche pour la demande de financement: Ressources disponibles/collaborations/Milieu de formation ou d’exécution du projet (15 mn)</a:t>
            </a:r>
          </a:p>
          <a:p>
            <a:r>
              <a:rPr lang="fr-FR" sz="1200" b="1" dirty="0">
                <a:solidFill>
                  <a:schemeClr val="bg1">
                    <a:lumMod val="85000"/>
                  </a:schemeClr>
                </a:solidFill>
              </a:rPr>
              <a:t>10- Élaboration d’un projet de recherche pour la demande de financement: Personnel (10 mn)</a:t>
            </a:r>
          </a:p>
          <a:p>
            <a:r>
              <a:rPr lang="fr-FR" sz="1200" b="1" dirty="0">
                <a:solidFill>
                  <a:schemeClr val="bg1">
                    <a:lumMod val="85000"/>
                  </a:schemeClr>
                </a:solidFill>
              </a:rPr>
              <a:t>11- Élaboration d’un projet de recherche pour la demande de financement: Infrastructure/Equipement (10 mn)</a:t>
            </a:r>
          </a:p>
          <a:p>
            <a:r>
              <a:rPr lang="fr-FR" sz="1200" b="1" dirty="0">
                <a:solidFill>
                  <a:schemeClr val="bg1">
                    <a:lumMod val="85000"/>
                  </a:schemeClr>
                </a:solidFill>
              </a:rPr>
              <a:t>12- Élaboration d’un projet de recherche pour la demande de financement: Budget (15 mn)</a:t>
            </a:r>
          </a:p>
          <a:p>
            <a:r>
              <a:rPr lang="fr-FR" sz="1200" b="1" dirty="0">
                <a:solidFill>
                  <a:schemeClr val="bg1">
                    <a:lumMod val="85000"/>
                  </a:schemeClr>
                </a:solidFill>
              </a:rPr>
              <a:t>13- Travail pratique (Groupe de 3 maximum) (15 mn) + restitution (30mn)</a:t>
            </a:r>
          </a:p>
          <a:p>
            <a:r>
              <a:rPr lang="fr-FR" sz="1200" b="1" dirty="0">
                <a:solidFill>
                  <a:schemeClr val="bg1">
                    <a:lumMod val="85000"/>
                  </a:schemeClr>
                </a:solidFill>
              </a:rPr>
              <a:t>14- Élaboration d’un projet de recherche pour la demande de financement: communication valorisation des résultats (15 mn)</a:t>
            </a:r>
          </a:p>
          <a:p>
            <a:r>
              <a:rPr lang="fr-FR" sz="1200" b="1" dirty="0">
                <a:solidFill>
                  <a:schemeClr val="bg1">
                    <a:lumMod val="85000"/>
                  </a:schemeClr>
                </a:solidFill>
              </a:rPr>
              <a:t>15- Élaboration d’un projet de recherche pour la demande de financement: Autres demandes spécifiques (présentation du candidat/Équipe/Motivation/Viabilité à long terme/éthique et gouvernance/soutien (lettres de recommandation/engagement (40 mn)</a:t>
            </a: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601512"/>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Tree>
    <p:extLst>
      <p:ext uri="{BB962C8B-B14F-4D97-AF65-F5344CB8AC3E}">
        <p14:creationId xmlns:p14="http://schemas.microsoft.com/office/powerpoint/2010/main" val="2098807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1746609" y="0"/>
            <a:ext cx="9781952" cy="809608"/>
          </a:xfrm>
        </p:spPr>
        <p:txBody>
          <a:bodyPr>
            <a:normAutofit/>
          </a:bodyPr>
          <a:lstStyle/>
          <a:p>
            <a:r>
              <a:rPr lang="fr-FR" sz="2000" b="1" dirty="0"/>
              <a:t>Élaboration d’un projet de recherche pour la demande de financement: contexte et justification (Importance/Pertinence/potentiel scientifique)</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7" name="ZoneTexte 6">
            <a:extLst>
              <a:ext uri="{FF2B5EF4-FFF2-40B4-BE49-F238E27FC236}">
                <a16:creationId xmlns:a16="http://schemas.microsoft.com/office/drawing/2014/main" id="{18054324-4C8F-644D-9D8F-7685FAE9011A}"/>
              </a:ext>
            </a:extLst>
          </p:cNvPr>
          <p:cNvSpPr txBox="1"/>
          <p:nvPr/>
        </p:nvSpPr>
        <p:spPr>
          <a:xfrm>
            <a:off x="1746609" y="1927654"/>
            <a:ext cx="9992310" cy="2862322"/>
          </a:xfrm>
          <a:prstGeom prst="rect">
            <a:avLst/>
          </a:prstGeom>
          <a:noFill/>
        </p:spPr>
        <p:txBody>
          <a:bodyPr wrap="square" rtlCol="0">
            <a:spAutoFit/>
          </a:bodyPr>
          <a:lstStyle/>
          <a:p>
            <a:r>
              <a:rPr lang="fr-FR" b="1" dirty="0"/>
              <a:t>Introduction</a:t>
            </a:r>
          </a:p>
          <a:p>
            <a:endParaRPr lang="fr-FR" dirty="0"/>
          </a:p>
          <a:p>
            <a:r>
              <a:rPr lang="fr-FR" b="1" dirty="0"/>
              <a:t>État de la question: ce que l’on sait</a:t>
            </a:r>
          </a:p>
          <a:p>
            <a:endParaRPr lang="fr-CA" b="1" dirty="0"/>
          </a:p>
          <a:p>
            <a:r>
              <a:rPr lang="fr-CA" b="1" dirty="0"/>
              <a:t>Trouver une faille ou une lacune</a:t>
            </a:r>
            <a:br>
              <a:rPr lang="fr-CA" b="1" dirty="0"/>
            </a:br>
            <a:r>
              <a:rPr lang="fr-CA" b="1" dirty="0"/>
              <a:t>Montrer la pertinence de combler cette lacune</a:t>
            </a:r>
            <a:br>
              <a:rPr lang="fr-CA" dirty="0"/>
            </a:br>
            <a:r>
              <a:rPr lang="fr-CA" b="1" dirty="0"/>
              <a:t>Poser une question de recherche</a:t>
            </a:r>
          </a:p>
          <a:p>
            <a:endParaRPr lang="fr-CA" b="1" dirty="0"/>
          </a:p>
          <a:p>
            <a:r>
              <a:rPr lang="fr-CA" b="1" dirty="0"/>
              <a:t>Justifier la recherche</a:t>
            </a:r>
          </a:p>
          <a:p>
            <a:endParaRPr lang="fr-FR" dirty="0"/>
          </a:p>
        </p:txBody>
      </p:sp>
    </p:spTree>
    <p:extLst>
      <p:ext uri="{BB962C8B-B14F-4D97-AF65-F5344CB8AC3E}">
        <p14:creationId xmlns:p14="http://schemas.microsoft.com/office/powerpoint/2010/main" val="1946204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140333" y="-123457"/>
            <a:ext cx="11706381" cy="809608"/>
          </a:xfrm>
        </p:spPr>
        <p:txBody>
          <a:bodyPr>
            <a:normAutofit/>
          </a:bodyPr>
          <a:lstStyle/>
          <a:p>
            <a:r>
              <a:rPr lang="fr-FR" sz="2000" b="1" dirty="0"/>
              <a:t>Importance/Pertinence/potentiel scientifique en santé = trouver un lien avec les Objectifs de Développement durables</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pic>
        <p:nvPicPr>
          <p:cNvPr id="8" name="Image 7">
            <a:extLst>
              <a:ext uri="{FF2B5EF4-FFF2-40B4-BE49-F238E27FC236}">
                <a16:creationId xmlns:a16="http://schemas.microsoft.com/office/drawing/2014/main" id="{7A535625-D718-E54F-8DCF-14E9DCAE573F}"/>
              </a:ext>
            </a:extLst>
          </p:cNvPr>
          <p:cNvPicPr>
            <a:picLocks noChangeAspect="1"/>
          </p:cNvPicPr>
          <p:nvPr/>
        </p:nvPicPr>
        <p:blipFill>
          <a:blip r:embed="rId3"/>
          <a:stretch>
            <a:fillRect/>
          </a:stretch>
        </p:blipFill>
        <p:spPr>
          <a:xfrm>
            <a:off x="280666" y="910241"/>
            <a:ext cx="11706382" cy="5816437"/>
          </a:xfrm>
          <a:prstGeom prst="rect">
            <a:avLst/>
          </a:prstGeom>
        </p:spPr>
      </p:pic>
    </p:spTree>
    <p:extLst>
      <p:ext uri="{BB962C8B-B14F-4D97-AF65-F5344CB8AC3E}">
        <p14:creationId xmlns:p14="http://schemas.microsoft.com/office/powerpoint/2010/main" val="3687985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3" y="0"/>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2255625" y="1411120"/>
            <a:ext cx="9354484" cy="3785652"/>
          </a:xfrm>
          <a:prstGeom prst="rect">
            <a:avLst/>
          </a:prstGeom>
          <a:noFill/>
        </p:spPr>
        <p:txBody>
          <a:bodyPr wrap="square" rtlCol="0">
            <a:spAutoFit/>
          </a:bodyPr>
          <a:lstStyle/>
          <a:p>
            <a:r>
              <a:rPr lang="fr-FR" sz="1200" b="1" dirty="0">
                <a:solidFill>
                  <a:schemeClr val="bg1">
                    <a:lumMod val="85000"/>
                  </a:schemeClr>
                </a:solidFill>
              </a:rPr>
              <a:t>1- Retour rapide sur la présentation du 2e jour/ Questions réponses (30 mn)</a:t>
            </a:r>
          </a:p>
          <a:p>
            <a:r>
              <a:rPr lang="fr-FR" sz="1200" b="1" dirty="0">
                <a:solidFill>
                  <a:schemeClr val="bg1">
                    <a:lumMod val="85000"/>
                  </a:schemeClr>
                </a:solidFill>
              </a:rPr>
              <a:t>2- Élaboration d’un projet de recherche pour la demande de financement: Titre du projet (15 mn)</a:t>
            </a:r>
          </a:p>
          <a:p>
            <a:r>
              <a:rPr lang="fr-FR" sz="1200" b="1" dirty="0">
                <a:solidFill>
                  <a:schemeClr val="bg1">
                    <a:lumMod val="85000"/>
                  </a:schemeClr>
                </a:solidFill>
              </a:rPr>
              <a:t>3- Élaboration d’un projet de recherche pour la demande de financement: Résumé exécutif (15 mn)</a:t>
            </a:r>
          </a:p>
          <a:p>
            <a:r>
              <a:rPr lang="fr-FR" sz="1200" b="1" dirty="0">
                <a:solidFill>
                  <a:schemeClr val="bg1">
                    <a:lumMod val="85000"/>
                  </a:schemeClr>
                </a:solidFill>
              </a:rPr>
              <a:t>4- Élaboration d’un projet de recherche pour la demande de financement: contexte et justification (Importance/Pertinence/potentiel scientifique)</a:t>
            </a:r>
          </a:p>
          <a:p>
            <a:r>
              <a:rPr lang="fr-FR" sz="1200" b="1" dirty="0"/>
              <a:t>5- Élaboration d’un projet de recherche pour la demande de financement: </a:t>
            </a:r>
            <a:r>
              <a:rPr lang="fr-CA" sz="1200" b="1" dirty="0"/>
              <a:t>hypothèse/objectif </a:t>
            </a:r>
            <a:r>
              <a:rPr lang="fr-FR" sz="1200" b="1" dirty="0"/>
              <a:t> (30 mn)</a:t>
            </a:r>
          </a:p>
          <a:p>
            <a:r>
              <a:rPr lang="fr-FR" sz="1200" b="1" dirty="0">
                <a:solidFill>
                  <a:schemeClr val="bg1">
                    <a:lumMod val="85000"/>
                  </a:schemeClr>
                </a:solidFill>
              </a:rPr>
              <a:t>6- Travail pratique (Groupe de 3 maximum) (15 mn) + restitution (30mn)</a:t>
            </a:r>
          </a:p>
          <a:p>
            <a:r>
              <a:rPr lang="fr-FR" sz="1200" b="1" dirty="0">
                <a:solidFill>
                  <a:schemeClr val="bg1">
                    <a:lumMod val="85000"/>
                  </a:schemeClr>
                </a:solidFill>
              </a:rPr>
              <a:t>7- Élaboration d’un projet de recherche pour la demande de financement: Méthode (1h mn)</a:t>
            </a:r>
          </a:p>
          <a:p>
            <a:r>
              <a:rPr lang="fr-FR" sz="1200" b="1" dirty="0">
                <a:solidFill>
                  <a:schemeClr val="bg1">
                    <a:lumMod val="85000"/>
                  </a:schemeClr>
                </a:solidFill>
              </a:rPr>
              <a:t>8- Travail pratique (Groupe de 3 maximum) (15 mn) + restitution (30mn)</a:t>
            </a:r>
          </a:p>
          <a:p>
            <a:r>
              <a:rPr lang="fr-FR" sz="1200" b="1" dirty="0">
                <a:solidFill>
                  <a:schemeClr val="bg1">
                    <a:lumMod val="85000"/>
                  </a:schemeClr>
                </a:solidFill>
              </a:rPr>
              <a:t>9- Élaboration d’un projet de recherche pour la demande de financement: Ressources disponibles/collaborations/Milieu de formation ou d’exécution du projet (15 mn)</a:t>
            </a:r>
          </a:p>
          <a:p>
            <a:r>
              <a:rPr lang="fr-FR" sz="1200" b="1" dirty="0">
                <a:solidFill>
                  <a:schemeClr val="bg1">
                    <a:lumMod val="85000"/>
                  </a:schemeClr>
                </a:solidFill>
              </a:rPr>
              <a:t>10- Élaboration d’un projet de recherche pour la demande de financement: Personnel (10 mn)</a:t>
            </a:r>
          </a:p>
          <a:p>
            <a:r>
              <a:rPr lang="fr-FR" sz="1200" b="1" dirty="0">
                <a:solidFill>
                  <a:schemeClr val="bg1">
                    <a:lumMod val="85000"/>
                  </a:schemeClr>
                </a:solidFill>
              </a:rPr>
              <a:t>11- Élaboration d’un projet de recherche pour la demande de financement: Infrastructure/Equipement (10 mn)</a:t>
            </a:r>
          </a:p>
          <a:p>
            <a:r>
              <a:rPr lang="fr-FR" sz="1200" b="1" dirty="0">
                <a:solidFill>
                  <a:schemeClr val="bg1">
                    <a:lumMod val="85000"/>
                  </a:schemeClr>
                </a:solidFill>
              </a:rPr>
              <a:t>12- Élaboration d’un projet de recherche pour la demande de financement: Budget (15 mn)</a:t>
            </a:r>
          </a:p>
          <a:p>
            <a:r>
              <a:rPr lang="fr-FR" sz="1200" b="1" dirty="0">
                <a:solidFill>
                  <a:schemeClr val="bg1">
                    <a:lumMod val="85000"/>
                  </a:schemeClr>
                </a:solidFill>
              </a:rPr>
              <a:t>13- Travail pratique (Groupe de 3 maximum) (15 mn) + restitution (30mn)</a:t>
            </a:r>
          </a:p>
          <a:p>
            <a:r>
              <a:rPr lang="fr-FR" sz="1200" b="1" dirty="0">
                <a:solidFill>
                  <a:schemeClr val="bg1">
                    <a:lumMod val="85000"/>
                  </a:schemeClr>
                </a:solidFill>
              </a:rPr>
              <a:t>14- Élaboration d’un projet de recherche pour la demande de financement: communication valorisation des résultats (15 mn)</a:t>
            </a:r>
          </a:p>
          <a:p>
            <a:r>
              <a:rPr lang="fr-FR" sz="1200" b="1" dirty="0">
                <a:solidFill>
                  <a:schemeClr val="bg1">
                    <a:lumMod val="85000"/>
                  </a:schemeClr>
                </a:solidFill>
              </a:rPr>
              <a:t>15- Élaboration d’un projet de recherche pour la demande de financement: Autres demandes spécifiques (présentation du candidat/Équipe/Motivation/Viabilité à long terme/éthique et gouvernance/soutien (lettres de recommandation/engagement (40 mn)</a:t>
            </a: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601512"/>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Tree>
    <p:extLst>
      <p:ext uri="{BB962C8B-B14F-4D97-AF65-F5344CB8AC3E}">
        <p14:creationId xmlns:p14="http://schemas.microsoft.com/office/powerpoint/2010/main" val="1991691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1426618" y="0"/>
            <a:ext cx="10483404" cy="1155587"/>
          </a:xfrm>
        </p:spPr>
        <p:txBody>
          <a:bodyPr>
            <a:normAutofit fontScale="90000"/>
          </a:bodyPr>
          <a:lstStyle/>
          <a:p>
            <a:pPr algn="ctr"/>
            <a:r>
              <a:rPr lang="fr-FR" sz="3600" b="1" dirty="0"/>
              <a:t>Élaboration d’un projet de recherche pour la demande de financement: </a:t>
            </a:r>
            <a:r>
              <a:rPr lang="fr-CA" sz="3600" b="1" dirty="0"/>
              <a:t>hypothèse/objectif</a:t>
            </a:r>
            <a:endParaRPr lang="fr-FR" sz="3600" b="1" dirty="0"/>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7705683" y="1825727"/>
            <a:ext cx="4367597" cy="2246769"/>
          </a:xfrm>
          <a:prstGeom prst="rect">
            <a:avLst/>
          </a:prstGeom>
          <a:noFill/>
        </p:spPr>
        <p:txBody>
          <a:bodyPr wrap="square" rtlCol="0">
            <a:spAutoFit/>
          </a:bodyPr>
          <a:lstStyle/>
          <a:p>
            <a:r>
              <a:rPr lang="fr-CA" sz="2000" b="1" dirty="0"/>
              <a:t> Exemple d'une hypothèse</a:t>
            </a:r>
          </a:p>
          <a:p>
            <a:endParaRPr lang="fr-CA" sz="2000" b="1" dirty="0">
              <a:solidFill>
                <a:schemeClr val="bg1">
                  <a:lumMod val="85000"/>
                </a:schemeClr>
              </a:solidFill>
            </a:endParaRPr>
          </a:p>
          <a:p>
            <a:r>
              <a:rPr lang="fr-CA" sz="2000" dirty="0"/>
              <a:t>... l'hypothèse de cette recherche est donc que les hommes (X</a:t>
            </a:r>
            <a:r>
              <a:rPr lang="fr-CA" sz="2000" baseline="-25000" dirty="0"/>
              <a:t>1</a:t>
            </a:r>
            <a:r>
              <a:rPr lang="fr-CA" sz="2000" dirty="0"/>
              <a:t>) absorbent plus de calorie (Y) que les femmes (X</a:t>
            </a:r>
            <a:r>
              <a:rPr lang="fr-CA" sz="2000" baseline="-25000" dirty="0"/>
              <a:t>2</a:t>
            </a:r>
            <a:r>
              <a:rPr lang="fr-CA" sz="2000" dirty="0"/>
              <a:t>) au Burkina Faso (Z).</a:t>
            </a:r>
            <a:endParaRPr lang="fr-FR" sz="2000" dirty="0">
              <a:solidFill>
                <a:schemeClr val="bg1">
                  <a:lumMod val="85000"/>
                </a:schemeClr>
              </a:solidFill>
            </a:endParaRP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601512"/>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
        <p:nvSpPr>
          <p:cNvPr id="7" name="ZoneTexte 6">
            <a:extLst>
              <a:ext uri="{FF2B5EF4-FFF2-40B4-BE49-F238E27FC236}">
                <a16:creationId xmlns:a16="http://schemas.microsoft.com/office/drawing/2014/main" id="{B1EC257D-95CF-384F-81CB-49C7DA017A30}"/>
              </a:ext>
            </a:extLst>
          </p:cNvPr>
          <p:cNvSpPr txBox="1"/>
          <p:nvPr/>
        </p:nvSpPr>
        <p:spPr>
          <a:xfrm>
            <a:off x="1139862" y="1541578"/>
            <a:ext cx="5528458" cy="3416320"/>
          </a:xfrm>
          <a:prstGeom prst="rect">
            <a:avLst/>
          </a:prstGeom>
          <a:noFill/>
        </p:spPr>
        <p:txBody>
          <a:bodyPr wrap="square" rtlCol="0">
            <a:spAutoFit/>
          </a:bodyPr>
          <a:lstStyle/>
          <a:p>
            <a:r>
              <a:rPr lang="fr-CA" b="1" dirty="0"/>
              <a:t>   Exemples d'un objectif</a:t>
            </a:r>
            <a:endParaRPr lang="fr-CA" sz="1200" b="1" dirty="0">
              <a:solidFill>
                <a:schemeClr val="bg1">
                  <a:lumMod val="85000"/>
                </a:schemeClr>
              </a:solidFill>
            </a:endParaRPr>
          </a:p>
          <a:p>
            <a:r>
              <a:rPr lang="fr-CA" dirty="0"/>
              <a:t>L'objectif de la présente recherche consiste donc à comparer le nombre de calories (Y) absorbées par les hommes (X</a:t>
            </a:r>
            <a:r>
              <a:rPr lang="fr-CA" baseline="-25000" dirty="0"/>
              <a:t>1</a:t>
            </a:r>
            <a:r>
              <a:rPr lang="fr-CA" dirty="0"/>
              <a:t>) et les femmes (X</a:t>
            </a:r>
            <a:r>
              <a:rPr lang="fr-CA" baseline="-25000" dirty="0"/>
              <a:t>2</a:t>
            </a:r>
            <a:r>
              <a:rPr lang="fr-CA" dirty="0"/>
              <a:t>) au Burkina Faso (Z).</a:t>
            </a:r>
          </a:p>
          <a:p>
            <a:endParaRPr lang="fr-CA" sz="1200" dirty="0">
              <a:solidFill>
                <a:schemeClr val="bg1">
                  <a:lumMod val="85000"/>
                </a:schemeClr>
              </a:solidFill>
            </a:endParaRPr>
          </a:p>
          <a:p>
            <a:endParaRPr lang="fr-CA" sz="1200" dirty="0">
              <a:solidFill>
                <a:schemeClr val="bg1">
                  <a:lumMod val="85000"/>
                </a:schemeClr>
              </a:solidFill>
            </a:endParaRPr>
          </a:p>
          <a:p>
            <a:pPr algn="ctr"/>
            <a:r>
              <a:rPr lang="fr-CA" b="1" dirty="0"/>
              <a:t>Où</a:t>
            </a:r>
          </a:p>
          <a:p>
            <a:pPr algn="ctr"/>
            <a:endParaRPr lang="fr-CA" sz="1200" b="1" dirty="0">
              <a:solidFill>
                <a:schemeClr val="bg1">
                  <a:lumMod val="85000"/>
                </a:schemeClr>
              </a:solidFill>
            </a:endParaRPr>
          </a:p>
          <a:p>
            <a:r>
              <a:rPr lang="fr-CA" dirty="0"/>
              <a:t>L'objectif de cette recherche consiste donc à montrer que le sexe (X) influence le nombre de calories qu'une personne absorbe (Y) au Burkina Faso  (Z).</a:t>
            </a:r>
            <a:endParaRPr lang="fr-FR" sz="1200" dirty="0">
              <a:solidFill>
                <a:schemeClr val="bg1">
                  <a:lumMod val="85000"/>
                </a:schemeClr>
              </a:solidFill>
            </a:endParaRPr>
          </a:p>
        </p:txBody>
      </p:sp>
    </p:spTree>
    <p:extLst>
      <p:ext uri="{BB962C8B-B14F-4D97-AF65-F5344CB8AC3E}">
        <p14:creationId xmlns:p14="http://schemas.microsoft.com/office/powerpoint/2010/main" val="710033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3" y="0"/>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2255625" y="1411120"/>
            <a:ext cx="9354484" cy="3785652"/>
          </a:xfrm>
          <a:prstGeom prst="rect">
            <a:avLst/>
          </a:prstGeom>
          <a:noFill/>
        </p:spPr>
        <p:txBody>
          <a:bodyPr wrap="square" rtlCol="0">
            <a:spAutoFit/>
          </a:bodyPr>
          <a:lstStyle/>
          <a:p>
            <a:r>
              <a:rPr lang="fr-FR" sz="1200" b="1" dirty="0">
                <a:solidFill>
                  <a:schemeClr val="bg1">
                    <a:lumMod val="85000"/>
                  </a:schemeClr>
                </a:solidFill>
              </a:rPr>
              <a:t>1- Retour rapide sur la présentation du 2e jour/ Questions réponses (30 mn)</a:t>
            </a:r>
          </a:p>
          <a:p>
            <a:r>
              <a:rPr lang="fr-FR" sz="1200" b="1" dirty="0">
                <a:solidFill>
                  <a:schemeClr val="bg1">
                    <a:lumMod val="85000"/>
                  </a:schemeClr>
                </a:solidFill>
              </a:rPr>
              <a:t>2- Élaboration d’un projet de recherche pour la demande de financement: Titre du projet (15 mn)</a:t>
            </a:r>
          </a:p>
          <a:p>
            <a:r>
              <a:rPr lang="fr-FR" sz="1200" b="1" dirty="0">
                <a:solidFill>
                  <a:schemeClr val="bg1">
                    <a:lumMod val="85000"/>
                  </a:schemeClr>
                </a:solidFill>
              </a:rPr>
              <a:t>3- Élaboration d’un projet de recherche pour la demande de financement: Résumé exécutif (15 mn)</a:t>
            </a:r>
          </a:p>
          <a:p>
            <a:r>
              <a:rPr lang="fr-FR" sz="1200" b="1" dirty="0">
                <a:solidFill>
                  <a:schemeClr val="bg1">
                    <a:lumMod val="85000"/>
                  </a:schemeClr>
                </a:solidFill>
              </a:rPr>
              <a:t>4- Élaboration d’un projet de recherche pour la demande de financement: contexte et justification (Importance/Pertinence/potentiel scientifique)</a:t>
            </a:r>
          </a:p>
          <a:p>
            <a:r>
              <a:rPr lang="fr-FR" sz="1200" b="1" dirty="0">
                <a:solidFill>
                  <a:schemeClr val="bg1">
                    <a:lumMod val="85000"/>
                  </a:schemeClr>
                </a:solidFill>
              </a:rPr>
              <a:t>5- Élaboration d’un projet de recherche pour la demande de financement: But et et Objectif (30 mn)</a:t>
            </a:r>
          </a:p>
          <a:p>
            <a:r>
              <a:rPr lang="fr-FR" sz="1200" b="1" dirty="0">
                <a:solidFill>
                  <a:schemeClr val="bg1">
                    <a:lumMod val="85000"/>
                  </a:schemeClr>
                </a:solidFill>
              </a:rPr>
              <a:t>6- Travail pratique (Groupe de 3 maximum) (15 mn) + restitution (30mn)</a:t>
            </a:r>
          </a:p>
          <a:p>
            <a:r>
              <a:rPr lang="fr-FR" sz="1200" b="1" dirty="0"/>
              <a:t>7- Élaboration d’un projet de recherche pour la demande de financement: Méthode (1h mn)</a:t>
            </a:r>
          </a:p>
          <a:p>
            <a:r>
              <a:rPr lang="fr-FR" sz="1200" b="1" dirty="0">
                <a:solidFill>
                  <a:schemeClr val="bg1">
                    <a:lumMod val="85000"/>
                  </a:schemeClr>
                </a:solidFill>
              </a:rPr>
              <a:t>8- Travail pratique (Groupe de 3 maximum) (15 mn) + restitution (30mn)</a:t>
            </a:r>
          </a:p>
          <a:p>
            <a:r>
              <a:rPr lang="fr-FR" sz="1200" b="1" dirty="0">
                <a:solidFill>
                  <a:schemeClr val="bg1">
                    <a:lumMod val="85000"/>
                  </a:schemeClr>
                </a:solidFill>
              </a:rPr>
              <a:t>9- Élaboration d’un projet de recherche pour la demande de financement: Ressources disponibles/collaborations/Milieu de formation ou d’exécution du projet (15 mn)</a:t>
            </a:r>
          </a:p>
          <a:p>
            <a:r>
              <a:rPr lang="fr-FR" sz="1200" b="1" dirty="0">
                <a:solidFill>
                  <a:schemeClr val="bg1">
                    <a:lumMod val="85000"/>
                  </a:schemeClr>
                </a:solidFill>
              </a:rPr>
              <a:t>10- Élaboration d’un projet de recherche pour la demande de financement: Personnel (10 mn)</a:t>
            </a:r>
          </a:p>
          <a:p>
            <a:r>
              <a:rPr lang="fr-FR" sz="1200" b="1" dirty="0">
                <a:solidFill>
                  <a:schemeClr val="bg1">
                    <a:lumMod val="85000"/>
                  </a:schemeClr>
                </a:solidFill>
              </a:rPr>
              <a:t>11- Élaboration d’un projet de recherche pour la demande de financement: Infrastructure/Equipement (10 mn)</a:t>
            </a:r>
          </a:p>
          <a:p>
            <a:r>
              <a:rPr lang="fr-FR" sz="1200" b="1" dirty="0">
                <a:solidFill>
                  <a:schemeClr val="bg1">
                    <a:lumMod val="85000"/>
                  </a:schemeClr>
                </a:solidFill>
              </a:rPr>
              <a:t>12- Élaboration d’un projet de recherche pour la demande de financement: Budget (15 mn)</a:t>
            </a:r>
          </a:p>
          <a:p>
            <a:r>
              <a:rPr lang="fr-FR" sz="1200" b="1" dirty="0">
                <a:solidFill>
                  <a:schemeClr val="bg1">
                    <a:lumMod val="85000"/>
                  </a:schemeClr>
                </a:solidFill>
              </a:rPr>
              <a:t>13- Travail pratique (Groupe de 3 maximum) (15 mn) + restitution (30mn)</a:t>
            </a:r>
          </a:p>
          <a:p>
            <a:r>
              <a:rPr lang="fr-FR" sz="1200" b="1" dirty="0">
                <a:solidFill>
                  <a:schemeClr val="bg1">
                    <a:lumMod val="85000"/>
                  </a:schemeClr>
                </a:solidFill>
              </a:rPr>
              <a:t>14- Élaboration d’un projet de recherche pour la demande de financement: communication valorisation des résultats (15 mn)</a:t>
            </a:r>
          </a:p>
          <a:p>
            <a:r>
              <a:rPr lang="fr-FR" sz="1200" b="1" dirty="0">
                <a:solidFill>
                  <a:schemeClr val="bg1">
                    <a:lumMod val="85000"/>
                  </a:schemeClr>
                </a:solidFill>
              </a:rPr>
              <a:t>15- Élaboration d’un projet de recherche pour la demande de financement: Autres demandes spécifiques (présentation du candidat/Équipe/Motivation/Viabilité à long terme/éthique et gouvernance/soutien (lettres de recommandation/engagement (40 mn)</a:t>
            </a: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601512"/>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Tree>
    <p:extLst>
      <p:ext uri="{BB962C8B-B14F-4D97-AF65-F5344CB8AC3E}">
        <p14:creationId xmlns:p14="http://schemas.microsoft.com/office/powerpoint/2010/main" val="446127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0" y="104801"/>
            <a:ext cx="12192000" cy="889686"/>
          </a:xfrm>
        </p:spPr>
        <p:txBody>
          <a:bodyPr>
            <a:normAutofit/>
          </a:bodyPr>
          <a:lstStyle/>
          <a:p>
            <a:pPr algn="ctr"/>
            <a:r>
              <a:rPr lang="fr-FR" sz="2400" b="1" dirty="0"/>
              <a:t>Élaboration d’un projet de recherche pour la demande de financement: Méthode</a:t>
            </a:r>
          </a:p>
        </p:txBody>
      </p:sp>
      <p:pic>
        <p:nvPicPr>
          <p:cNvPr id="7" name="Image 6">
            <a:extLst>
              <a:ext uri="{FF2B5EF4-FFF2-40B4-BE49-F238E27FC236}">
                <a16:creationId xmlns:a16="http://schemas.microsoft.com/office/drawing/2014/main" id="{6152B219-9948-434E-A8D9-C08B5794FB88}"/>
              </a:ext>
            </a:extLst>
          </p:cNvPr>
          <p:cNvPicPr>
            <a:picLocks noChangeAspect="1"/>
          </p:cNvPicPr>
          <p:nvPr/>
        </p:nvPicPr>
        <p:blipFill>
          <a:blip r:embed="rId3"/>
          <a:stretch>
            <a:fillRect/>
          </a:stretch>
        </p:blipFill>
        <p:spPr>
          <a:xfrm>
            <a:off x="2642196" y="1072270"/>
            <a:ext cx="7564485" cy="5680929"/>
          </a:xfrm>
          <a:prstGeom prst="rect">
            <a:avLst/>
          </a:prstGeom>
        </p:spPr>
      </p:pic>
    </p:spTree>
    <p:extLst>
      <p:ext uri="{BB962C8B-B14F-4D97-AF65-F5344CB8AC3E}">
        <p14:creationId xmlns:p14="http://schemas.microsoft.com/office/powerpoint/2010/main" val="247567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4" y="104801"/>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3" name="ZoneTexte 2">
            <a:extLst>
              <a:ext uri="{FF2B5EF4-FFF2-40B4-BE49-F238E27FC236}">
                <a16:creationId xmlns:a16="http://schemas.microsoft.com/office/drawing/2014/main" id="{EDC11152-A95C-4142-896F-20B68F897B68}"/>
              </a:ext>
            </a:extLst>
          </p:cNvPr>
          <p:cNvSpPr txBox="1"/>
          <p:nvPr/>
        </p:nvSpPr>
        <p:spPr>
          <a:xfrm>
            <a:off x="2105246" y="1539861"/>
            <a:ext cx="9725247" cy="3778278"/>
          </a:xfrm>
          <a:prstGeom prst="rect">
            <a:avLst/>
          </a:prstGeom>
          <a:noFill/>
        </p:spPr>
        <p:txBody>
          <a:bodyPr wrap="square" rtlCol="0">
            <a:spAutoFit/>
          </a:bodyPr>
          <a:lstStyle/>
          <a:p>
            <a:pPr>
              <a:lnSpc>
                <a:spcPct val="150000"/>
              </a:lnSpc>
            </a:pPr>
            <a:r>
              <a:rPr lang="fr-FR" b="1" dirty="0">
                <a:solidFill>
                  <a:schemeClr val="bg1">
                    <a:lumMod val="75000"/>
                  </a:schemeClr>
                </a:solidFill>
              </a:rPr>
              <a:t>1- Introduction/Présentation (30 mn)</a:t>
            </a:r>
          </a:p>
          <a:p>
            <a:pPr>
              <a:lnSpc>
                <a:spcPct val="150000"/>
              </a:lnSpc>
            </a:pPr>
            <a:r>
              <a:rPr lang="fr-FR" b="1" dirty="0"/>
              <a:t>2- Présentation des objectifs du cours (5 mn)</a:t>
            </a:r>
          </a:p>
          <a:p>
            <a:pPr>
              <a:lnSpc>
                <a:spcPct val="150000"/>
              </a:lnSpc>
            </a:pPr>
            <a:r>
              <a:rPr lang="fr-FR" b="1" dirty="0">
                <a:solidFill>
                  <a:schemeClr val="bg1">
                    <a:lumMod val="75000"/>
                  </a:schemeClr>
                </a:solidFill>
              </a:rPr>
              <a:t>3- Type de besoin de financement (1h)</a:t>
            </a:r>
          </a:p>
          <a:p>
            <a:pPr>
              <a:lnSpc>
                <a:spcPct val="150000"/>
              </a:lnSpc>
            </a:pPr>
            <a:r>
              <a:rPr lang="fr-FR" b="1" dirty="0">
                <a:solidFill>
                  <a:schemeClr val="bg1">
                    <a:lumMod val="75000"/>
                  </a:schemeClr>
                </a:solidFill>
              </a:rPr>
              <a:t>4- Type de financement possible (1h)</a:t>
            </a:r>
          </a:p>
          <a:p>
            <a:pPr>
              <a:lnSpc>
                <a:spcPct val="150000"/>
              </a:lnSpc>
            </a:pPr>
            <a:r>
              <a:rPr lang="fr-FR" b="1" dirty="0">
                <a:solidFill>
                  <a:schemeClr val="bg1">
                    <a:lumMod val="75000"/>
                  </a:schemeClr>
                </a:solidFill>
              </a:rPr>
              <a:t>5- Travail pratique (Groupe de 3 maximum) (10 mn/ Chaque étudiant propose un projet pour lequel il aimerait trouver un financement) + restitution (30 mn)</a:t>
            </a:r>
          </a:p>
          <a:p>
            <a:pPr>
              <a:lnSpc>
                <a:spcPct val="150000"/>
              </a:lnSpc>
            </a:pPr>
            <a:r>
              <a:rPr lang="fr-FR" b="1" dirty="0">
                <a:solidFill>
                  <a:schemeClr val="bg1">
                    <a:lumMod val="75000"/>
                  </a:schemeClr>
                </a:solidFill>
              </a:rPr>
              <a:t>6- Où trouver du financement (1h) </a:t>
            </a:r>
          </a:p>
          <a:p>
            <a:pPr>
              <a:lnSpc>
                <a:spcPct val="150000"/>
              </a:lnSpc>
            </a:pPr>
            <a:r>
              <a:rPr lang="fr-FR" b="1" dirty="0">
                <a:solidFill>
                  <a:schemeClr val="bg1">
                    <a:lumMod val="75000"/>
                  </a:schemeClr>
                </a:solidFill>
              </a:rPr>
              <a:t>7- Travail pratique (Groupe de 3 maximum) (10 mn/ Chaque étudiant Identifie une source potentielle de financement de son projet) + restitution (30 mn)</a:t>
            </a:r>
          </a:p>
        </p:txBody>
      </p:sp>
      <p:sp>
        <p:nvSpPr>
          <p:cNvPr id="7" name="ZoneTexte 6">
            <a:extLst>
              <a:ext uri="{FF2B5EF4-FFF2-40B4-BE49-F238E27FC236}">
                <a16:creationId xmlns:a16="http://schemas.microsoft.com/office/drawing/2014/main" id="{A09FC034-8911-F047-91EC-91309B1AB0DD}"/>
              </a:ext>
            </a:extLst>
          </p:cNvPr>
          <p:cNvSpPr txBox="1"/>
          <p:nvPr/>
        </p:nvSpPr>
        <p:spPr>
          <a:xfrm>
            <a:off x="1905124" y="850179"/>
            <a:ext cx="1280557" cy="400110"/>
          </a:xfrm>
          <a:prstGeom prst="rect">
            <a:avLst/>
          </a:prstGeom>
          <a:noFill/>
        </p:spPr>
        <p:txBody>
          <a:bodyPr wrap="square" rtlCol="0">
            <a:spAutoFit/>
          </a:bodyPr>
          <a:lstStyle/>
          <a:p>
            <a:r>
              <a:rPr lang="fr-FR" sz="2000" b="1" dirty="0"/>
              <a:t>1</a:t>
            </a:r>
            <a:r>
              <a:rPr lang="fr-FR" sz="2000" b="1" baseline="30000" dirty="0"/>
              <a:t>er</a:t>
            </a:r>
            <a:r>
              <a:rPr lang="fr-FR" sz="2000" b="1" dirty="0"/>
              <a:t> Jour</a:t>
            </a:r>
          </a:p>
        </p:txBody>
      </p:sp>
    </p:spTree>
    <p:extLst>
      <p:ext uri="{BB962C8B-B14F-4D97-AF65-F5344CB8AC3E}">
        <p14:creationId xmlns:p14="http://schemas.microsoft.com/office/powerpoint/2010/main" val="4018985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1614488" y="0"/>
            <a:ext cx="8634412" cy="438124"/>
          </a:xfrm>
        </p:spPr>
        <p:txBody>
          <a:bodyPr>
            <a:normAutofit fontScale="90000"/>
          </a:bodyPr>
          <a:lstStyle/>
          <a:p>
            <a:pPr algn="ctr"/>
            <a:r>
              <a:rPr lang="fr-FR" sz="2400" b="1" dirty="0"/>
              <a:t>Exemple de section « Méthode »</a:t>
            </a:r>
          </a:p>
        </p:txBody>
      </p:sp>
      <p:sp>
        <p:nvSpPr>
          <p:cNvPr id="3" name="ZoneTexte 2">
            <a:extLst>
              <a:ext uri="{FF2B5EF4-FFF2-40B4-BE49-F238E27FC236}">
                <a16:creationId xmlns:a16="http://schemas.microsoft.com/office/drawing/2014/main" id="{A8A2C601-8E02-0E4B-936E-F7CF10B06A36}"/>
              </a:ext>
            </a:extLst>
          </p:cNvPr>
          <p:cNvSpPr txBox="1"/>
          <p:nvPr/>
        </p:nvSpPr>
        <p:spPr>
          <a:xfrm>
            <a:off x="1914525" y="1754413"/>
            <a:ext cx="9972675" cy="3693319"/>
          </a:xfrm>
          <a:prstGeom prst="rect">
            <a:avLst/>
          </a:prstGeom>
          <a:noFill/>
        </p:spPr>
        <p:txBody>
          <a:bodyPr wrap="square" rtlCol="0">
            <a:spAutoFit/>
          </a:bodyPr>
          <a:lstStyle/>
          <a:p>
            <a:r>
              <a:rPr lang="fr-FR" b="1" dirty="0"/>
              <a:t>	1 - Méthodologie (caractère obligatoire)</a:t>
            </a:r>
            <a:endParaRPr lang="fr-CA" dirty="0"/>
          </a:p>
          <a:p>
            <a:r>
              <a:rPr lang="fr-FR" b="1" dirty="0"/>
              <a:t> </a:t>
            </a:r>
            <a:endParaRPr lang="fr-CA" dirty="0"/>
          </a:p>
          <a:p>
            <a:r>
              <a:rPr lang="fr-FR" b="1" dirty="0"/>
              <a:t>	2 - Population de l’étude (caractère obligatoire) </a:t>
            </a:r>
            <a:endParaRPr lang="fr-CA" dirty="0"/>
          </a:p>
          <a:p>
            <a:r>
              <a:rPr lang="fr-FR" b="1" dirty="0"/>
              <a:t> </a:t>
            </a:r>
            <a:endParaRPr lang="fr-CA" dirty="0"/>
          </a:p>
          <a:p>
            <a:r>
              <a:rPr lang="fr-FR" b="1" dirty="0"/>
              <a:t>	3 - Critères de jugement (si applicable)</a:t>
            </a:r>
            <a:endParaRPr lang="fr-CA" dirty="0"/>
          </a:p>
          <a:p>
            <a:r>
              <a:rPr lang="fr-FR" b="1" dirty="0"/>
              <a:t> </a:t>
            </a:r>
            <a:endParaRPr lang="fr-CA" dirty="0"/>
          </a:p>
          <a:p>
            <a:r>
              <a:rPr lang="fr-FR" b="1" dirty="0"/>
              <a:t>	4 - Stratégie(s) thérapeutique(s) et/ou Intervention(s) liée(s) à l’étude (si applicable)</a:t>
            </a:r>
            <a:endParaRPr lang="fr-CA" dirty="0"/>
          </a:p>
          <a:p>
            <a:r>
              <a:rPr lang="fr-FR" b="1" dirty="0"/>
              <a:t> </a:t>
            </a:r>
            <a:endParaRPr lang="fr-CA" dirty="0"/>
          </a:p>
          <a:p>
            <a:r>
              <a:rPr lang="fr-FR" b="1" dirty="0"/>
              <a:t>	5 - Déroulement de l’étude (caractère obligatoire)</a:t>
            </a:r>
            <a:endParaRPr lang="fr-CA" dirty="0"/>
          </a:p>
          <a:p>
            <a:r>
              <a:rPr lang="fr-FR" b="1" dirty="0"/>
              <a:t> </a:t>
            </a:r>
            <a:endParaRPr lang="fr-CA" dirty="0"/>
          </a:p>
          <a:p>
            <a:r>
              <a:rPr lang="fr-FR" b="1" dirty="0"/>
              <a:t>	</a:t>
            </a:r>
            <a:r>
              <a:rPr lang="fr-FR" b="1" strike="sngStrike" dirty="0"/>
              <a:t>6 - Circuit des prélèvements (si applicable)</a:t>
            </a:r>
            <a:endParaRPr lang="fr-CA" strike="sngStrike" dirty="0"/>
          </a:p>
          <a:p>
            <a:r>
              <a:rPr lang="fr-FR" b="1" dirty="0"/>
              <a:t> </a:t>
            </a:r>
            <a:endParaRPr lang="fr-CA" dirty="0"/>
          </a:p>
          <a:p>
            <a:r>
              <a:rPr lang="fr-FR" b="1" dirty="0"/>
              <a:t>	7 - Aspects statistiques (caractère obligatoire)</a:t>
            </a:r>
            <a:endParaRPr lang="fr-CA" dirty="0"/>
          </a:p>
        </p:txBody>
      </p:sp>
      <p:sp>
        <p:nvSpPr>
          <p:cNvPr id="4" name="ZoneTexte 3">
            <a:extLst>
              <a:ext uri="{FF2B5EF4-FFF2-40B4-BE49-F238E27FC236}">
                <a16:creationId xmlns:a16="http://schemas.microsoft.com/office/drawing/2014/main" id="{786CF643-A98B-FF44-B992-20D4E157B9C4}"/>
              </a:ext>
            </a:extLst>
          </p:cNvPr>
          <p:cNvSpPr txBox="1"/>
          <p:nvPr/>
        </p:nvSpPr>
        <p:spPr>
          <a:xfrm>
            <a:off x="2371727" y="880230"/>
            <a:ext cx="5943600" cy="369332"/>
          </a:xfrm>
          <a:prstGeom prst="rect">
            <a:avLst/>
          </a:prstGeom>
          <a:noFill/>
        </p:spPr>
        <p:txBody>
          <a:bodyPr wrap="square" rtlCol="0">
            <a:spAutoFit/>
          </a:bodyPr>
          <a:lstStyle/>
          <a:p>
            <a:r>
              <a:rPr lang="fr-FR" b="1" dirty="0"/>
              <a:t>Projet de recherche hors recherche fondamentale*</a:t>
            </a:r>
            <a:endParaRPr lang="fr-CA" dirty="0"/>
          </a:p>
        </p:txBody>
      </p:sp>
      <p:sp>
        <p:nvSpPr>
          <p:cNvPr id="6" name="ZoneTexte 5">
            <a:extLst>
              <a:ext uri="{FF2B5EF4-FFF2-40B4-BE49-F238E27FC236}">
                <a16:creationId xmlns:a16="http://schemas.microsoft.com/office/drawing/2014/main" id="{49659B92-6F53-084C-AD63-C285E3BD5872}"/>
              </a:ext>
            </a:extLst>
          </p:cNvPr>
          <p:cNvSpPr txBox="1"/>
          <p:nvPr/>
        </p:nvSpPr>
        <p:spPr>
          <a:xfrm>
            <a:off x="1466854" y="5977692"/>
            <a:ext cx="904873" cy="307777"/>
          </a:xfrm>
          <a:prstGeom prst="rect">
            <a:avLst/>
          </a:prstGeom>
          <a:noFill/>
        </p:spPr>
        <p:txBody>
          <a:bodyPr wrap="square" rtlCol="0">
            <a:spAutoFit/>
          </a:bodyPr>
          <a:lstStyle/>
          <a:p>
            <a:r>
              <a:rPr lang="fr-FR" sz="1400" dirty="0"/>
              <a:t>* ANRS</a:t>
            </a:r>
            <a:endParaRPr lang="fr-CA" sz="1400" dirty="0"/>
          </a:p>
        </p:txBody>
      </p:sp>
    </p:spTree>
    <p:extLst>
      <p:ext uri="{BB962C8B-B14F-4D97-AF65-F5344CB8AC3E}">
        <p14:creationId xmlns:p14="http://schemas.microsoft.com/office/powerpoint/2010/main" val="4107950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1614488" y="0"/>
            <a:ext cx="8634412" cy="438124"/>
          </a:xfrm>
        </p:spPr>
        <p:txBody>
          <a:bodyPr>
            <a:normAutofit fontScale="90000"/>
          </a:bodyPr>
          <a:lstStyle/>
          <a:p>
            <a:pPr algn="ctr"/>
            <a:r>
              <a:rPr lang="fr-FR" sz="2400" b="1" dirty="0"/>
              <a:t>Exemple de section « Méthode »</a:t>
            </a:r>
          </a:p>
        </p:txBody>
      </p:sp>
      <p:sp>
        <p:nvSpPr>
          <p:cNvPr id="3" name="ZoneTexte 2">
            <a:extLst>
              <a:ext uri="{FF2B5EF4-FFF2-40B4-BE49-F238E27FC236}">
                <a16:creationId xmlns:a16="http://schemas.microsoft.com/office/drawing/2014/main" id="{A8A2C601-8E02-0E4B-936E-F7CF10B06A36}"/>
              </a:ext>
            </a:extLst>
          </p:cNvPr>
          <p:cNvSpPr txBox="1"/>
          <p:nvPr/>
        </p:nvSpPr>
        <p:spPr>
          <a:xfrm>
            <a:off x="1309688" y="876248"/>
            <a:ext cx="10577512" cy="5078313"/>
          </a:xfrm>
          <a:prstGeom prst="rect">
            <a:avLst/>
          </a:prstGeom>
          <a:noFill/>
        </p:spPr>
        <p:txBody>
          <a:bodyPr wrap="square" rtlCol="0">
            <a:spAutoFit/>
          </a:bodyPr>
          <a:lstStyle/>
          <a:p>
            <a:r>
              <a:rPr lang="fr-FR" b="1" dirty="0"/>
              <a:t>	 </a:t>
            </a:r>
            <a:endParaRPr lang="fr-CA" dirty="0"/>
          </a:p>
          <a:p>
            <a:r>
              <a:rPr lang="fr-FR" b="1" dirty="0"/>
              <a:t>	1 - Résultats préliminaires</a:t>
            </a:r>
            <a:endParaRPr lang="fr-CA" dirty="0"/>
          </a:p>
          <a:p>
            <a:r>
              <a:rPr lang="fr-FR" b="1" dirty="0"/>
              <a:t> </a:t>
            </a:r>
            <a:endParaRPr lang="fr-CA" dirty="0"/>
          </a:p>
          <a:p>
            <a:r>
              <a:rPr lang="fr-FR" b="1" dirty="0"/>
              <a:t>	2 - Objectifs spécifiques</a:t>
            </a:r>
            <a:endParaRPr lang="fr-CA" dirty="0"/>
          </a:p>
          <a:p>
            <a:r>
              <a:rPr lang="fr-FR" b="1" dirty="0"/>
              <a:t> </a:t>
            </a:r>
            <a:endParaRPr lang="fr-CA" dirty="0"/>
          </a:p>
          <a:p>
            <a:r>
              <a:rPr lang="fr-FR" b="1" dirty="0"/>
              <a:t>	3 - Rationnel de l'approche expérimentale et méthodologique</a:t>
            </a:r>
            <a:endParaRPr lang="fr-CA" dirty="0"/>
          </a:p>
          <a:p>
            <a:r>
              <a:rPr lang="fr-FR" b="1" dirty="0"/>
              <a:t> </a:t>
            </a:r>
            <a:endParaRPr lang="fr-CA" dirty="0"/>
          </a:p>
          <a:p>
            <a:r>
              <a:rPr lang="fr-FR" b="1" dirty="0"/>
              <a:t>	4 - Difficultés anticipées et voies alternatives </a:t>
            </a:r>
            <a:endParaRPr lang="fr-CA" dirty="0"/>
          </a:p>
          <a:p>
            <a:r>
              <a:rPr lang="fr-FR" b="1" dirty="0"/>
              <a:t> </a:t>
            </a:r>
            <a:endParaRPr lang="fr-CA" dirty="0"/>
          </a:p>
          <a:p>
            <a:r>
              <a:rPr lang="fr-FR" b="1" dirty="0"/>
              <a:t>	5 - Modalités d’obtention des matériels et/ou outils utilisés dans le cadre de la recherche  </a:t>
            </a:r>
            <a:endParaRPr lang="fr-CA" dirty="0"/>
          </a:p>
          <a:p>
            <a:r>
              <a:rPr lang="fr-FR" b="1" dirty="0"/>
              <a:t>	</a:t>
            </a:r>
          </a:p>
          <a:p>
            <a:r>
              <a:rPr lang="fr-FR" b="1" dirty="0"/>
              <a:t>	6 - Population de l'étude: critères de sélection de participants  </a:t>
            </a:r>
            <a:endParaRPr lang="fr-CA" dirty="0"/>
          </a:p>
          <a:p>
            <a:r>
              <a:rPr lang="fr-FR" b="1" dirty="0"/>
              <a:t>	</a:t>
            </a:r>
          </a:p>
          <a:p>
            <a:r>
              <a:rPr lang="fr-FR" b="1" dirty="0"/>
              <a:t>	7 - Aspects statistiques </a:t>
            </a:r>
            <a:endParaRPr lang="fr-CA" dirty="0"/>
          </a:p>
          <a:p>
            <a:r>
              <a:rPr lang="fr-FR" b="1" dirty="0"/>
              <a:t> </a:t>
            </a:r>
            <a:endParaRPr lang="fr-CA" dirty="0"/>
          </a:p>
          <a:p>
            <a:r>
              <a:rPr lang="fr-FR" b="1" dirty="0"/>
              <a:t>	8 - Conditions de sécurité lors de la réalisation de manipulations  </a:t>
            </a:r>
            <a:endParaRPr lang="fr-CA" dirty="0"/>
          </a:p>
          <a:p>
            <a:r>
              <a:rPr lang="fr-FR" b="1" dirty="0"/>
              <a:t>	</a:t>
            </a:r>
          </a:p>
          <a:p>
            <a:r>
              <a:rPr lang="fr-FR" b="1" dirty="0"/>
              <a:t>	9 - Informations complémentaires</a:t>
            </a:r>
            <a:endParaRPr lang="fr-CA" dirty="0"/>
          </a:p>
        </p:txBody>
      </p:sp>
      <p:sp>
        <p:nvSpPr>
          <p:cNvPr id="4" name="ZoneTexte 3">
            <a:extLst>
              <a:ext uri="{FF2B5EF4-FFF2-40B4-BE49-F238E27FC236}">
                <a16:creationId xmlns:a16="http://schemas.microsoft.com/office/drawing/2014/main" id="{786CF643-A98B-FF44-B992-20D4E157B9C4}"/>
              </a:ext>
            </a:extLst>
          </p:cNvPr>
          <p:cNvSpPr txBox="1"/>
          <p:nvPr/>
        </p:nvSpPr>
        <p:spPr>
          <a:xfrm>
            <a:off x="657225" y="438124"/>
            <a:ext cx="11229975" cy="369332"/>
          </a:xfrm>
          <a:prstGeom prst="rect">
            <a:avLst/>
          </a:prstGeom>
          <a:noFill/>
        </p:spPr>
        <p:txBody>
          <a:bodyPr wrap="square" rtlCol="0">
            <a:spAutoFit/>
          </a:bodyPr>
          <a:lstStyle/>
          <a:p>
            <a:r>
              <a:rPr lang="fr-FR" b="1" dirty="0"/>
              <a:t>Projet de </a:t>
            </a:r>
            <a:r>
              <a:rPr lang="fr-FR" b="1" u="sng" dirty="0"/>
              <a:t>recherche fondamentale</a:t>
            </a:r>
            <a:r>
              <a:rPr lang="fr-FR" b="1" dirty="0"/>
              <a:t> utilisant ou non du matériel biologique humain*</a:t>
            </a:r>
            <a:endParaRPr lang="fr-CA" dirty="0"/>
          </a:p>
        </p:txBody>
      </p:sp>
      <p:sp>
        <p:nvSpPr>
          <p:cNvPr id="6" name="ZoneTexte 5">
            <a:extLst>
              <a:ext uri="{FF2B5EF4-FFF2-40B4-BE49-F238E27FC236}">
                <a16:creationId xmlns:a16="http://schemas.microsoft.com/office/drawing/2014/main" id="{49659B92-6F53-084C-AD63-C285E3BD5872}"/>
              </a:ext>
            </a:extLst>
          </p:cNvPr>
          <p:cNvSpPr txBox="1"/>
          <p:nvPr/>
        </p:nvSpPr>
        <p:spPr>
          <a:xfrm>
            <a:off x="1466854" y="6419876"/>
            <a:ext cx="904873" cy="307777"/>
          </a:xfrm>
          <a:prstGeom prst="rect">
            <a:avLst/>
          </a:prstGeom>
          <a:noFill/>
        </p:spPr>
        <p:txBody>
          <a:bodyPr wrap="square" rtlCol="0">
            <a:spAutoFit/>
          </a:bodyPr>
          <a:lstStyle/>
          <a:p>
            <a:r>
              <a:rPr lang="fr-FR" sz="1400" dirty="0"/>
              <a:t>* ANRS</a:t>
            </a:r>
            <a:endParaRPr lang="fr-CA" sz="1400" dirty="0"/>
          </a:p>
        </p:txBody>
      </p:sp>
    </p:spTree>
    <p:extLst>
      <p:ext uri="{BB962C8B-B14F-4D97-AF65-F5344CB8AC3E}">
        <p14:creationId xmlns:p14="http://schemas.microsoft.com/office/powerpoint/2010/main" val="962647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3" y="0"/>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1704322" y="1536174"/>
            <a:ext cx="9354484" cy="3785652"/>
          </a:xfrm>
          <a:prstGeom prst="rect">
            <a:avLst/>
          </a:prstGeom>
          <a:noFill/>
        </p:spPr>
        <p:txBody>
          <a:bodyPr wrap="square" rtlCol="0">
            <a:spAutoFit/>
          </a:bodyPr>
          <a:lstStyle/>
          <a:p>
            <a:r>
              <a:rPr lang="fr-FR" sz="1200" b="1" dirty="0">
                <a:solidFill>
                  <a:schemeClr val="bg1">
                    <a:lumMod val="85000"/>
                  </a:schemeClr>
                </a:solidFill>
              </a:rPr>
              <a:t>1- Retour rapide sur la présentation du 2e jour/ Questions réponses (30 mn)</a:t>
            </a:r>
          </a:p>
          <a:p>
            <a:r>
              <a:rPr lang="fr-FR" sz="1200" b="1" dirty="0">
                <a:solidFill>
                  <a:schemeClr val="bg1">
                    <a:lumMod val="85000"/>
                  </a:schemeClr>
                </a:solidFill>
              </a:rPr>
              <a:t>2- Élaboration d’un projet de recherche pour la demande de financement: Titre du projet (15 mn)</a:t>
            </a:r>
          </a:p>
          <a:p>
            <a:r>
              <a:rPr lang="fr-FR" sz="1200" b="1" dirty="0">
                <a:solidFill>
                  <a:schemeClr val="bg1">
                    <a:lumMod val="85000"/>
                  </a:schemeClr>
                </a:solidFill>
              </a:rPr>
              <a:t>3- Élaboration d’un projet de recherche pour la demande de financement: Résumé exécutif (15 mn)</a:t>
            </a:r>
          </a:p>
          <a:p>
            <a:r>
              <a:rPr lang="fr-FR" sz="1200" b="1" dirty="0">
                <a:solidFill>
                  <a:schemeClr val="bg1">
                    <a:lumMod val="85000"/>
                  </a:schemeClr>
                </a:solidFill>
              </a:rPr>
              <a:t>4- Élaboration d’un projet de recherche pour la demande de financement: contexte et justification (Importance/Pertinence/potentiel scientifique)</a:t>
            </a:r>
          </a:p>
          <a:p>
            <a:r>
              <a:rPr lang="fr-FR" sz="1200" b="1" dirty="0">
                <a:solidFill>
                  <a:schemeClr val="bg1">
                    <a:lumMod val="85000"/>
                  </a:schemeClr>
                </a:solidFill>
              </a:rPr>
              <a:t>5- Élaboration d’un projet de recherche pour la demande de financement: But et et Objectif (30 mn)</a:t>
            </a:r>
          </a:p>
          <a:p>
            <a:r>
              <a:rPr lang="fr-FR" sz="1200" b="1" dirty="0">
                <a:solidFill>
                  <a:schemeClr val="bg1">
                    <a:lumMod val="85000"/>
                  </a:schemeClr>
                </a:solidFill>
              </a:rPr>
              <a:t>6- Travail pratique (Groupe de 3 maximum) (15 mn) + restitution (30mn)</a:t>
            </a:r>
          </a:p>
          <a:p>
            <a:r>
              <a:rPr lang="fr-FR" sz="1200" b="1" dirty="0">
                <a:solidFill>
                  <a:schemeClr val="bg1">
                    <a:lumMod val="85000"/>
                  </a:schemeClr>
                </a:solidFill>
              </a:rPr>
              <a:t>7- Élaboration d’un projet de recherche pour la demande de financement: Méthode (1h mn)</a:t>
            </a:r>
          </a:p>
          <a:p>
            <a:r>
              <a:rPr lang="fr-FR" sz="1200" b="1" dirty="0">
                <a:solidFill>
                  <a:schemeClr val="bg1">
                    <a:lumMod val="85000"/>
                  </a:schemeClr>
                </a:solidFill>
              </a:rPr>
              <a:t>8- Travail pratique (Groupe de 3 maximum) (15 mn) + restitution (30mn)</a:t>
            </a:r>
          </a:p>
          <a:p>
            <a:r>
              <a:rPr lang="fr-FR" sz="1200" b="1" dirty="0"/>
              <a:t>9- Élaboration d’un projet de recherche pour la demande de financement: Ressources disponibles/collaborations/Milieu de formation ou d’exécution du projet </a:t>
            </a:r>
          </a:p>
          <a:p>
            <a:r>
              <a:rPr lang="fr-FR" sz="1200" b="1" dirty="0"/>
              <a:t>10- Élaboration d’un projet de recherche pour la demande de financement: Personnel </a:t>
            </a:r>
          </a:p>
          <a:p>
            <a:r>
              <a:rPr lang="fr-FR" sz="1200" b="1" dirty="0"/>
              <a:t>11- Élaboration d’un projet de recherche pour la demande de financement: Infrastructure/Equipement </a:t>
            </a:r>
          </a:p>
          <a:p>
            <a:r>
              <a:rPr lang="fr-FR" sz="1200" b="1" dirty="0">
                <a:solidFill>
                  <a:schemeClr val="bg1">
                    <a:lumMod val="85000"/>
                  </a:schemeClr>
                </a:solidFill>
              </a:rPr>
              <a:t>12- Élaboration d’un projet de recherche pour la demande de financement: Budget (15 mn)</a:t>
            </a:r>
          </a:p>
          <a:p>
            <a:r>
              <a:rPr lang="fr-FR" sz="1200" b="1" dirty="0">
                <a:solidFill>
                  <a:schemeClr val="bg1">
                    <a:lumMod val="85000"/>
                  </a:schemeClr>
                </a:solidFill>
              </a:rPr>
              <a:t>13- Travail pratique (Groupe de 3 maximum) (15 mn) + restitution (30mn)</a:t>
            </a:r>
          </a:p>
          <a:p>
            <a:r>
              <a:rPr lang="fr-FR" sz="1200" b="1" dirty="0">
                <a:solidFill>
                  <a:schemeClr val="bg1">
                    <a:lumMod val="85000"/>
                  </a:schemeClr>
                </a:solidFill>
              </a:rPr>
              <a:t>14- Élaboration d’un projet de recherche pour la demande de financement: communication valorisation des résultats (15 mn)</a:t>
            </a:r>
          </a:p>
          <a:p>
            <a:r>
              <a:rPr lang="fr-FR" sz="1200" b="1" dirty="0">
                <a:solidFill>
                  <a:schemeClr val="bg1">
                    <a:lumMod val="85000"/>
                  </a:schemeClr>
                </a:solidFill>
              </a:rPr>
              <a:t>15- Élaboration d’un projet de recherche pour la demande de financement: Autres demandes spécifiques (présentation du candidat/Équipe/Motivation/Viabilité à long terme/éthique et gouvernance/soutien (lettres de recommandation/engagement (40 mn)</a:t>
            </a: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601512"/>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Tree>
    <p:extLst>
      <p:ext uri="{BB962C8B-B14F-4D97-AF65-F5344CB8AC3E}">
        <p14:creationId xmlns:p14="http://schemas.microsoft.com/office/powerpoint/2010/main" val="20331235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3" y="0"/>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1704322" y="1536174"/>
            <a:ext cx="9354484" cy="3785652"/>
          </a:xfrm>
          <a:prstGeom prst="rect">
            <a:avLst/>
          </a:prstGeom>
          <a:noFill/>
        </p:spPr>
        <p:txBody>
          <a:bodyPr wrap="square" rtlCol="0">
            <a:spAutoFit/>
          </a:bodyPr>
          <a:lstStyle/>
          <a:p>
            <a:r>
              <a:rPr lang="fr-FR" sz="1200" b="1" dirty="0">
                <a:solidFill>
                  <a:schemeClr val="bg1">
                    <a:lumMod val="85000"/>
                  </a:schemeClr>
                </a:solidFill>
              </a:rPr>
              <a:t>1- Retour rapide sur la présentation du 2e jour/ Questions réponses (30 mn)</a:t>
            </a:r>
          </a:p>
          <a:p>
            <a:r>
              <a:rPr lang="fr-FR" sz="1200" b="1" dirty="0">
                <a:solidFill>
                  <a:schemeClr val="bg1">
                    <a:lumMod val="85000"/>
                  </a:schemeClr>
                </a:solidFill>
              </a:rPr>
              <a:t>2- Élaboration d’un projet de recherche pour la demande de financement: Titre du projet (15 mn)</a:t>
            </a:r>
          </a:p>
          <a:p>
            <a:r>
              <a:rPr lang="fr-FR" sz="1200" b="1" dirty="0">
                <a:solidFill>
                  <a:schemeClr val="bg1">
                    <a:lumMod val="85000"/>
                  </a:schemeClr>
                </a:solidFill>
              </a:rPr>
              <a:t>3- Élaboration d’un projet de recherche pour la demande de financement: Résumé exécutif (15 mn)</a:t>
            </a:r>
          </a:p>
          <a:p>
            <a:r>
              <a:rPr lang="fr-FR" sz="1200" b="1" dirty="0">
                <a:solidFill>
                  <a:schemeClr val="bg1">
                    <a:lumMod val="85000"/>
                  </a:schemeClr>
                </a:solidFill>
              </a:rPr>
              <a:t>4- Élaboration d’un projet de recherche pour la demande de financement: contexte et justification (Importance/Pertinence/potentiel scientifique)</a:t>
            </a:r>
          </a:p>
          <a:p>
            <a:r>
              <a:rPr lang="fr-FR" sz="1200" b="1" dirty="0">
                <a:solidFill>
                  <a:schemeClr val="bg1">
                    <a:lumMod val="85000"/>
                  </a:schemeClr>
                </a:solidFill>
              </a:rPr>
              <a:t>5- Élaboration d’un projet de recherche pour la demande de financement: But et et Objectif (30 mn)</a:t>
            </a:r>
          </a:p>
          <a:p>
            <a:r>
              <a:rPr lang="fr-FR" sz="1200" b="1" dirty="0">
                <a:solidFill>
                  <a:schemeClr val="bg1">
                    <a:lumMod val="85000"/>
                  </a:schemeClr>
                </a:solidFill>
              </a:rPr>
              <a:t>6- Travail pratique (Groupe de 3 maximum) (15 mn) + restitution (30mn)</a:t>
            </a:r>
          </a:p>
          <a:p>
            <a:r>
              <a:rPr lang="fr-FR" sz="1200" b="1" dirty="0">
                <a:solidFill>
                  <a:schemeClr val="bg1">
                    <a:lumMod val="85000"/>
                  </a:schemeClr>
                </a:solidFill>
              </a:rPr>
              <a:t>7- Élaboration d’un projet de recherche pour la demande de financement: Méthode (1h mn)</a:t>
            </a:r>
          </a:p>
          <a:p>
            <a:r>
              <a:rPr lang="fr-FR" sz="1200" b="1" dirty="0">
                <a:solidFill>
                  <a:schemeClr val="bg1">
                    <a:lumMod val="85000"/>
                  </a:schemeClr>
                </a:solidFill>
              </a:rPr>
              <a:t>8- Travail pratique (Groupe de 3 maximum) (15 mn) + restitution (30mn)</a:t>
            </a:r>
          </a:p>
          <a:p>
            <a:r>
              <a:rPr lang="fr-FR" sz="1200" dirty="0">
                <a:solidFill>
                  <a:schemeClr val="bg1">
                    <a:lumMod val="85000"/>
                  </a:schemeClr>
                </a:solidFill>
              </a:rPr>
              <a:t>9- Élaboration d’un projet de recherche pour la demande de financement: Ressources disponibles/collaborations/Milieu de formation ou d’exécution du projet </a:t>
            </a:r>
          </a:p>
          <a:p>
            <a:r>
              <a:rPr lang="fr-FR" sz="1200" dirty="0">
                <a:solidFill>
                  <a:schemeClr val="bg1">
                    <a:lumMod val="85000"/>
                  </a:schemeClr>
                </a:solidFill>
              </a:rPr>
              <a:t>10- Élaboration d’un projet de recherche pour la demande de financement: Personnel </a:t>
            </a:r>
          </a:p>
          <a:p>
            <a:r>
              <a:rPr lang="fr-FR" sz="1200" dirty="0">
                <a:solidFill>
                  <a:schemeClr val="bg1">
                    <a:lumMod val="85000"/>
                  </a:schemeClr>
                </a:solidFill>
              </a:rPr>
              <a:t>11- Élaboration d’un projet de recherche pour la demande de financement: Infrastructure/Equipement </a:t>
            </a:r>
          </a:p>
          <a:p>
            <a:r>
              <a:rPr lang="fr-FR" sz="1200" b="1" dirty="0"/>
              <a:t>12- Élaboration d’un projet de recherche pour la demande de financement: Budget (15 mn)</a:t>
            </a:r>
          </a:p>
          <a:p>
            <a:r>
              <a:rPr lang="fr-FR" sz="1200" b="1" dirty="0">
                <a:solidFill>
                  <a:schemeClr val="bg1">
                    <a:lumMod val="85000"/>
                  </a:schemeClr>
                </a:solidFill>
              </a:rPr>
              <a:t>13- Travail pratique (Groupe de 3 maximum) (15 mn) + restitution (30mn)</a:t>
            </a:r>
          </a:p>
          <a:p>
            <a:r>
              <a:rPr lang="fr-FR" sz="1200" b="1" dirty="0">
                <a:solidFill>
                  <a:schemeClr val="bg1">
                    <a:lumMod val="85000"/>
                  </a:schemeClr>
                </a:solidFill>
              </a:rPr>
              <a:t>14- Élaboration d’un projet de recherche pour la demande de financement: communication valorisation des résultats (15 mn)</a:t>
            </a:r>
          </a:p>
          <a:p>
            <a:r>
              <a:rPr lang="fr-FR" sz="1200" b="1" dirty="0">
                <a:solidFill>
                  <a:schemeClr val="bg1">
                    <a:lumMod val="85000"/>
                  </a:schemeClr>
                </a:solidFill>
              </a:rPr>
              <a:t>15- Élaboration d’un projet de recherche pour la demande de financement: Autres demandes spécifiques (présentation du candidat/Équipe/Motivation/Viabilité à long terme/éthique et gouvernance/soutien (lettres de recommandation/engagement (40 mn)</a:t>
            </a: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601512"/>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Tree>
    <p:extLst>
      <p:ext uri="{BB962C8B-B14F-4D97-AF65-F5344CB8AC3E}">
        <p14:creationId xmlns:p14="http://schemas.microsoft.com/office/powerpoint/2010/main" val="1232603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3" y="0"/>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1427929" y="1168665"/>
            <a:ext cx="10559119" cy="3416320"/>
          </a:xfrm>
          <a:prstGeom prst="rect">
            <a:avLst/>
          </a:prstGeom>
          <a:noFill/>
        </p:spPr>
        <p:txBody>
          <a:bodyPr wrap="square" rtlCol="0">
            <a:spAutoFit/>
          </a:bodyPr>
          <a:lstStyle/>
          <a:p>
            <a:r>
              <a:rPr lang="fr-FR" sz="1200" b="1" dirty="0">
                <a:solidFill>
                  <a:schemeClr val="bg1">
                    <a:lumMod val="85000"/>
                  </a:schemeClr>
                </a:solidFill>
              </a:rPr>
              <a:t>1- Retour rapide sur la présentation du 2e jour/ Questions réponses (30 mn)</a:t>
            </a:r>
          </a:p>
          <a:p>
            <a:r>
              <a:rPr lang="fr-FR" sz="1200" b="1" dirty="0">
                <a:solidFill>
                  <a:schemeClr val="bg1">
                    <a:lumMod val="85000"/>
                  </a:schemeClr>
                </a:solidFill>
              </a:rPr>
              <a:t>2- Élaboration d’un projet de recherche pour la demande de financement: Titre du projet (15 mn)</a:t>
            </a:r>
          </a:p>
          <a:p>
            <a:r>
              <a:rPr lang="fr-FR" sz="1200" b="1" dirty="0">
                <a:solidFill>
                  <a:schemeClr val="bg1">
                    <a:lumMod val="85000"/>
                  </a:schemeClr>
                </a:solidFill>
              </a:rPr>
              <a:t>3- Élaboration d’un projet de recherche pour la demande de financement: Résumé exécutif (15 mn)</a:t>
            </a:r>
          </a:p>
          <a:p>
            <a:r>
              <a:rPr lang="fr-FR" sz="1200" b="1" dirty="0">
                <a:solidFill>
                  <a:schemeClr val="bg1">
                    <a:lumMod val="85000"/>
                  </a:schemeClr>
                </a:solidFill>
              </a:rPr>
              <a:t>4- Élaboration d’un projet de recherche pour la demande de financement: contexte et justification (Importance/Pertinence/potentiel scientifique)</a:t>
            </a:r>
          </a:p>
          <a:p>
            <a:r>
              <a:rPr lang="fr-FR" sz="1200" b="1" dirty="0">
                <a:solidFill>
                  <a:schemeClr val="bg1">
                    <a:lumMod val="85000"/>
                  </a:schemeClr>
                </a:solidFill>
              </a:rPr>
              <a:t>5- Élaboration d’un projet de recherche pour la demande de financement: But et et Objectif (30 mn)</a:t>
            </a:r>
          </a:p>
          <a:p>
            <a:r>
              <a:rPr lang="fr-FR" sz="1200" b="1" dirty="0">
                <a:solidFill>
                  <a:schemeClr val="bg1">
                    <a:lumMod val="85000"/>
                  </a:schemeClr>
                </a:solidFill>
              </a:rPr>
              <a:t>6- Travail pratique (Groupe de 3 maximum) (15 mn) + restitution (30mn)</a:t>
            </a:r>
          </a:p>
          <a:p>
            <a:r>
              <a:rPr lang="fr-FR" sz="1200" b="1" dirty="0">
                <a:solidFill>
                  <a:schemeClr val="bg1">
                    <a:lumMod val="85000"/>
                  </a:schemeClr>
                </a:solidFill>
              </a:rPr>
              <a:t>7- Élaboration d’un projet de recherche pour la demande de financement: Méthode (1h mn)</a:t>
            </a:r>
          </a:p>
          <a:p>
            <a:r>
              <a:rPr lang="fr-FR" sz="1200" b="1" dirty="0">
                <a:solidFill>
                  <a:schemeClr val="bg1">
                    <a:lumMod val="85000"/>
                  </a:schemeClr>
                </a:solidFill>
              </a:rPr>
              <a:t>8- Travail pratique (Groupe de 3 maximum) (15 mn) + restitution (30mn)</a:t>
            </a:r>
          </a:p>
          <a:p>
            <a:r>
              <a:rPr lang="fr-FR" sz="1200" b="1" dirty="0">
                <a:solidFill>
                  <a:schemeClr val="bg1">
                    <a:lumMod val="85000"/>
                  </a:schemeClr>
                </a:solidFill>
              </a:rPr>
              <a:t>9- Élaboration d’un projet de recherche pour la demande de financement: Ressources disponibles/collaborations/Milieu de formation ou d’exécution du projet (15 mn)</a:t>
            </a:r>
          </a:p>
          <a:p>
            <a:r>
              <a:rPr lang="fr-FR" sz="1200" b="1" dirty="0">
                <a:solidFill>
                  <a:schemeClr val="bg1">
                    <a:lumMod val="85000"/>
                  </a:schemeClr>
                </a:solidFill>
              </a:rPr>
              <a:t>10- Élaboration d’un projet de recherche pour la demande de financement: Personnel (10 mn)</a:t>
            </a:r>
          </a:p>
          <a:p>
            <a:r>
              <a:rPr lang="fr-FR" sz="1200" b="1" dirty="0">
                <a:solidFill>
                  <a:schemeClr val="bg1">
                    <a:lumMod val="85000"/>
                  </a:schemeClr>
                </a:solidFill>
              </a:rPr>
              <a:t>11- Élaboration d’un projet de recherche pour la demande de financement: Infrastructure/Equipement (10 mn)</a:t>
            </a:r>
          </a:p>
          <a:p>
            <a:r>
              <a:rPr lang="fr-FR" sz="1200" b="1" dirty="0">
                <a:solidFill>
                  <a:schemeClr val="bg1">
                    <a:lumMod val="85000"/>
                  </a:schemeClr>
                </a:solidFill>
              </a:rPr>
              <a:t>12- Élaboration d’un projet de recherche pour la demande de financement: Budget (15 mn)</a:t>
            </a:r>
          </a:p>
          <a:p>
            <a:r>
              <a:rPr lang="fr-FR" sz="1200" b="1" dirty="0">
                <a:solidFill>
                  <a:schemeClr val="bg1">
                    <a:lumMod val="85000"/>
                  </a:schemeClr>
                </a:solidFill>
              </a:rPr>
              <a:t>13- Travail pratique (Groupe de 3 maximum) (15 mn) + restitution (30mn)</a:t>
            </a:r>
          </a:p>
          <a:p>
            <a:r>
              <a:rPr lang="fr-FR" sz="1200" b="1" dirty="0"/>
              <a:t>14- Élaboration d’un projet de recherche pour la demande de financement: communication valorisation des résultats (15 mn)</a:t>
            </a:r>
          </a:p>
          <a:p>
            <a:r>
              <a:rPr lang="fr-FR" sz="1200" b="1" dirty="0"/>
              <a:t>15- Élaboration d’un projet de recherche pour la demande de financement: Autres demandes spécifiques (présentation du candidat/Équipe/Motivation/Viabilité à long terme/éthique et gouvernance/soutien (lettres de recommandation/engagement (40 mn</a:t>
            </a:r>
            <a:r>
              <a:rPr lang="fr-FR" sz="1200" b="1" dirty="0">
                <a:solidFill>
                  <a:schemeClr val="bg1">
                    <a:lumMod val="85000"/>
                  </a:schemeClr>
                </a:solidFill>
              </a:rPr>
              <a:t>)</a:t>
            </a: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601512"/>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Tree>
    <p:extLst>
      <p:ext uri="{BB962C8B-B14F-4D97-AF65-F5344CB8AC3E}">
        <p14:creationId xmlns:p14="http://schemas.microsoft.com/office/powerpoint/2010/main" val="4241131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943433" y="0"/>
            <a:ext cx="2876263"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7" name="ZoneTexte 16">
            <a:extLst>
              <a:ext uri="{FF2B5EF4-FFF2-40B4-BE49-F238E27FC236}">
                <a16:creationId xmlns:a16="http://schemas.microsoft.com/office/drawing/2014/main" id="{E89A978E-D764-C343-88C9-A4144D598772}"/>
              </a:ext>
            </a:extLst>
          </p:cNvPr>
          <p:cNvSpPr txBox="1"/>
          <p:nvPr/>
        </p:nvSpPr>
        <p:spPr>
          <a:xfrm>
            <a:off x="2255625" y="1411120"/>
            <a:ext cx="9354484" cy="4339650"/>
          </a:xfrm>
          <a:prstGeom prst="rect">
            <a:avLst/>
          </a:prstGeom>
          <a:noFill/>
        </p:spPr>
        <p:txBody>
          <a:bodyPr wrap="square" rtlCol="0">
            <a:spAutoFit/>
          </a:bodyPr>
          <a:lstStyle/>
          <a:p>
            <a:r>
              <a:rPr lang="fr-FR" sz="1200" b="1" dirty="0">
                <a:solidFill>
                  <a:schemeClr val="bg1">
                    <a:lumMod val="85000"/>
                  </a:schemeClr>
                </a:solidFill>
              </a:rPr>
              <a:t>1- Retour rapide sur la présentation du 2e jour/ Questions réponses (30 mn)</a:t>
            </a:r>
          </a:p>
          <a:p>
            <a:r>
              <a:rPr lang="fr-FR" sz="1200" b="1" dirty="0">
                <a:solidFill>
                  <a:schemeClr val="bg1">
                    <a:lumMod val="85000"/>
                  </a:schemeClr>
                </a:solidFill>
              </a:rPr>
              <a:t>2- Élaboration d’un projet de recherche pour la demande de financement: Titre du projet (15 mn)</a:t>
            </a:r>
          </a:p>
          <a:p>
            <a:r>
              <a:rPr lang="fr-FR" sz="1200" b="1" dirty="0">
                <a:solidFill>
                  <a:schemeClr val="bg1">
                    <a:lumMod val="85000"/>
                  </a:schemeClr>
                </a:solidFill>
              </a:rPr>
              <a:t>3- Élaboration d’un projet de recherche pour la demande de financement: Résumé exécutif (15 mn)</a:t>
            </a:r>
          </a:p>
          <a:p>
            <a:r>
              <a:rPr lang="fr-FR" sz="1200" b="1" dirty="0">
                <a:solidFill>
                  <a:schemeClr val="bg1">
                    <a:lumMod val="85000"/>
                  </a:schemeClr>
                </a:solidFill>
              </a:rPr>
              <a:t>4- Élaboration d’un projet de recherche pour la demande de financement: contexte et justification (Importance/Pertinence/potentiel scientifique)</a:t>
            </a:r>
          </a:p>
          <a:p>
            <a:r>
              <a:rPr lang="fr-FR" sz="1200" b="1" dirty="0">
                <a:solidFill>
                  <a:schemeClr val="bg1">
                    <a:lumMod val="85000"/>
                  </a:schemeClr>
                </a:solidFill>
              </a:rPr>
              <a:t>5- Élaboration d’un projet de recherche pour la demande de financement: But et et Objectif (30 mn)</a:t>
            </a:r>
          </a:p>
          <a:p>
            <a:r>
              <a:rPr lang="fr-FR" sz="1200" b="1" dirty="0">
                <a:solidFill>
                  <a:schemeClr val="bg1">
                    <a:lumMod val="85000"/>
                  </a:schemeClr>
                </a:solidFill>
              </a:rPr>
              <a:t>6- Travail pratique (Groupe de 3 maximum) (15 mn) + restitution (30mn)</a:t>
            </a:r>
          </a:p>
          <a:p>
            <a:r>
              <a:rPr lang="fr-FR" sz="1200" b="1" dirty="0">
                <a:solidFill>
                  <a:schemeClr val="bg1">
                    <a:lumMod val="85000"/>
                  </a:schemeClr>
                </a:solidFill>
              </a:rPr>
              <a:t>7- Élaboration d’un projet de recherche pour la demande de financement: Méthode (1h mn)</a:t>
            </a:r>
          </a:p>
          <a:p>
            <a:r>
              <a:rPr lang="fr-FR" sz="1200" b="1" dirty="0">
                <a:solidFill>
                  <a:schemeClr val="bg1">
                    <a:lumMod val="85000"/>
                  </a:schemeClr>
                </a:solidFill>
              </a:rPr>
              <a:t>8- Travail pratique (Groupe de 3 maximum) (15 mn) + restitution (30mn)</a:t>
            </a:r>
          </a:p>
          <a:p>
            <a:r>
              <a:rPr lang="fr-FR" sz="1200" b="1" dirty="0">
                <a:solidFill>
                  <a:schemeClr val="bg1">
                    <a:lumMod val="85000"/>
                  </a:schemeClr>
                </a:solidFill>
              </a:rPr>
              <a:t>9- Élaboration d’un projet de recherche pour la demande de financement: Ressources disponibles/collaborations/Milieu de formation ou d’exécution du projet (15 mn)</a:t>
            </a:r>
          </a:p>
          <a:p>
            <a:r>
              <a:rPr lang="fr-FR" sz="1200" b="1" dirty="0">
                <a:solidFill>
                  <a:schemeClr val="bg1">
                    <a:lumMod val="85000"/>
                  </a:schemeClr>
                </a:solidFill>
              </a:rPr>
              <a:t>10- Élaboration d’un projet de recherche pour la demande de financement: Personnel (10 mn)</a:t>
            </a:r>
          </a:p>
          <a:p>
            <a:r>
              <a:rPr lang="fr-FR" sz="1200" b="1" dirty="0">
                <a:solidFill>
                  <a:schemeClr val="bg1">
                    <a:lumMod val="85000"/>
                  </a:schemeClr>
                </a:solidFill>
              </a:rPr>
              <a:t>11- Élaboration d’un projet de recherche pour la demande de financement: Infrastructure/Equipement (10 mn)</a:t>
            </a:r>
          </a:p>
          <a:p>
            <a:r>
              <a:rPr lang="fr-FR" sz="1200" b="1" dirty="0">
                <a:solidFill>
                  <a:schemeClr val="bg1">
                    <a:lumMod val="85000"/>
                  </a:schemeClr>
                </a:solidFill>
              </a:rPr>
              <a:t>12- Élaboration d’un projet de recherche pour la demande de financement: Budget (15 mn)</a:t>
            </a:r>
          </a:p>
          <a:p>
            <a:r>
              <a:rPr lang="fr-FR" sz="1200" b="1" dirty="0">
                <a:solidFill>
                  <a:schemeClr val="bg1">
                    <a:lumMod val="85000"/>
                  </a:schemeClr>
                </a:solidFill>
              </a:rPr>
              <a:t>13- Travail pratique (Groupe de 3 maximum) (15 mn) + restitution (30mn)</a:t>
            </a:r>
          </a:p>
          <a:p>
            <a:r>
              <a:rPr lang="fr-FR" sz="1200" b="1" dirty="0">
                <a:solidFill>
                  <a:schemeClr val="bg1">
                    <a:lumMod val="85000"/>
                  </a:schemeClr>
                </a:solidFill>
              </a:rPr>
              <a:t>14- Élaboration d’un projet de recherche pour la demande de financement: communication valorisation des résultats (15 mn)</a:t>
            </a:r>
          </a:p>
          <a:p>
            <a:r>
              <a:rPr lang="fr-FR" sz="1200" b="1" dirty="0">
                <a:solidFill>
                  <a:schemeClr val="bg1">
                    <a:lumMod val="85000"/>
                  </a:schemeClr>
                </a:solidFill>
              </a:rPr>
              <a:t>15- Élaboration d’un projet de recherche pour la demande de financement: Autres demandes spécifiques (présentation du candidat/Équipe/Motivation/Viabilité à long terme/éthique et gouvernance/soutien (lettres de recommandation/engagement (40 mn)</a:t>
            </a:r>
          </a:p>
          <a:p>
            <a:r>
              <a:rPr lang="fr-FR" sz="1200" b="1" dirty="0"/>
              <a:t>16- Élaboration d’un projet de recherche pour la demande de financement: calendrier de la recherche (10 mn) https://www.gantt.com/fr/</a:t>
            </a:r>
          </a:p>
          <a:p>
            <a:endParaRPr lang="fr-FR" sz="1200" b="1" dirty="0">
              <a:solidFill>
                <a:schemeClr val="bg1">
                  <a:lumMod val="85000"/>
                </a:schemeClr>
              </a:solidFill>
            </a:endParaRPr>
          </a:p>
        </p:txBody>
      </p:sp>
      <p:sp>
        <p:nvSpPr>
          <p:cNvPr id="18" name="ZoneTexte 17">
            <a:extLst>
              <a:ext uri="{FF2B5EF4-FFF2-40B4-BE49-F238E27FC236}">
                <a16:creationId xmlns:a16="http://schemas.microsoft.com/office/drawing/2014/main" id="{49BEE3D7-52CA-D940-966B-29510708FDBD}"/>
              </a:ext>
            </a:extLst>
          </p:cNvPr>
          <p:cNvSpPr txBox="1"/>
          <p:nvPr/>
        </p:nvSpPr>
        <p:spPr>
          <a:xfrm>
            <a:off x="280667" y="601512"/>
            <a:ext cx="1280557" cy="338554"/>
          </a:xfrm>
          <a:prstGeom prst="rect">
            <a:avLst/>
          </a:prstGeom>
          <a:noFill/>
        </p:spPr>
        <p:txBody>
          <a:bodyPr wrap="square" rtlCol="0">
            <a:spAutoFit/>
          </a:bodyPr>
          <a:lstStyle/>
          <a:p>
            <a:r>
              <a:rPr lang="fr-FR" sz="1600" b="1" dirty="0"/>
              <a:t>3</a:t>
            </a:r>
            <a:r>
              <a:rPr lang="fr-FR" sz="1600" b="1" baseline="30000" dirty="0"/>
              <a:t>ème</a:t>
            </a:r>
            <a:r>
              <a:rPr lang="fr-FR" sz="1600" b="1" dirty="0"/>
              <a:t> Jour</a:t>
            </a:r>
          </a:p>
        </p:txBody>
      </p:sp>
    </p:spTree>
    <p:extLst>
      <p:ext uri="{BB962C8B-B14F-4D97-AF65-F5344CB8AC3E}">
        <p14:creationId xmlns:p14="http://schemas.microsoft.com/office/powerpoint/2010/main" val="12255342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687617" y="88228"/>
            <a:ext cx="2385747" cy="510639"/>
          </a:xfrm>
        </p:spPr>
        <p:txBody>
          <a:bodyPr>
            <a:normAutofit fontScale="90000"/>
          </a:bodyPr>
          <a:lstStyle/>
          <a:p>
            <a:pPr algn="ctr"/>
            <a:r>
              <a:rPr lang="fr-FR" sz="3600" b="1" dirty="0"/>
              <a:t>Agenda</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0" name="ZoneTexte 9">
            <a:extLst>
              <a:ext uri="{FF2B5EF4-FFF2-40B4-BE49-F238E27FC236}">
                <a16:creationId xmlns:a16="http://schemas.microsoft.com/office/drawing/2014/main" id="{2C4CD61E-B977-5945-A2B7-10E2E2A234EE}"/>
              </a:ext>
            </a:extLst>
          </p:cNvPr>
          <p:cNvSpPr txBox="1"/>
          <p:nvPr/>
        </p:nvSpPr>
        <p:spPr>
          <a:xfrm>
            <a:off x="1217323" y="1432323"/>
            <a:ext cx="10974677" cy="3328988"/>
          </a:xfrm>
          <a:prstGeom prst="rect">
            <a:avLst/>
          </a:prstGeom>
          <a:noFill/>
        </p:spPr>
        <p:txBody>
          <a:bodyPr wrap="square" rtlCol="0">
            <a:spAutoFit/>
          </a:bodyPr>
          <a:lstStyle/>
          <a:p>
            <a:pPr>
              <a:lnSpc>
                <a:spcPct val="200000"/>
              </a:lnSpc>
            </a:pPr>
            <a:r>
              <a:rPr lang="fr-FR" dirty="0">
                <a:solidFill>
                  <a:schemeClr val="bg1">
                    <a:lumMod val="85000"/>
                  </a:schemeClr>
                </a:solidFill>
              </a:rPr>
              <a:t>1- Retour rapide sur la présentation du 3e jour/ Questions réponses (30 mn)</a:t>
            </a:r>
          </a:p>
          <a:p>
            <a:pPr>
              <a:lnSpc>
                <a:spcPct val="200000"/>
              </a:lnSpc>
            </a:pPr>
            <a:r>
              <a:rPr lang="fr-FR" dirty="0">
                <a:solidFill>
                  <a:schemeClr val="bg1">
                    <a:lumMod val="85000"/>
                  </a:schemeClr>
                </a:solidFill>
              </a:rPr>
              <a:t>2- Comment bien Renseigner son canevas de demande de financement (1 h)</a:t>
            </a:r>
          </a:p>
          <a:p>
            <a:pPr>
              <a:lnSpc>
                <a:spcPct val="200000"/>
              </a:lnSpc>
            </a:pPr>
            <a:r>
              <a:rPr lang="fr-FR" b="1" dirty="0"/>
              <a:t>3- Astuces pour peaufiner sa demande de financement: style de rédaction/ Annexes / Lettre de soutien (lettres de recommandation/engagement) / évaluation interne par des paires (1 h)</a:t>
            </a:r>
          </a:p>
          <a:p>
            <a:pPr>
              <a:lnSpc>
                <a:spcPct val="200000"/>
              </a:lnSpc>
            </a:pPr>
            <a:r>
              <a:rPr lang="fr-FR" dirty="0">
                <a:solidFill>
                  <a:schemeClr val="bg1">
                    <a:lumMod val="85000"/>
                  </a:schemeClr>
                </a:solidFill>
              </a:rPr>
              <a:t>4- Questions / réponses (1 h)</a:t>
            </a:r>
          </a:p>
          <a:p>
            <a:pPr>
              <a:lnSpc>
                <a:spcPct val="200000"/>
              </a:lnSpc>
            </a:pPr>
            <a:r>
              <a:rPr lang="fr-FR" dirty="0">
                <a:solidFill>
                  <a:schemeClr val="bg1">
                    <a:lumMod val="85000"/>
                  </a:schemeClr>
                </a:solidFill>
              </a:rPr>
              <a:t>6- Travail pratique (Groupe de 3 maximum)/Consolidation des projets de chaque équipe</a:t>
            </a:r>
          </a:p>
        </p:txBody>
      </p:sp>
      <p:sp>
        <p:nvSpPr>
          <p:cNvPr id="13" name="ZoneTexte 12">
            <a:extLst>
              <a:ext uri="{FF2B5EF4-FFF2-40B4-BE49-F238E27FC236}">
                <a16:creationId xmlns:a16="http://schemas.microsoft.com/office/drawing/2014/main" id="{B139F95F-683A-C946-A52F-D6042F7857C6}"/>
              </a:ext>
            </a:extLst>
          </p:cNvPr>
          <p:cNvSpPr txBox="1"/>
          <p:nvPr/>
        </p:nvSpPr>
        <p:spPr>
          <a:xfrm>
            <a:off x="280667" y="616901"/>
            <a:ext cx="1280557" cy="338554"/>
          </a:xfrm>
          <a:prstGeom prst="rect">
            <a:avLst/>
          </a:prstGeom>
          <a:noFill/>
        </p:spPr>
        <p:txBody>
          <a:bodyPr wrap="square" rtlCol="0">
            <a:spAutoFit/>
          </a:bodyPr>
          <a:lstStyle/>
          <a:p>
            <a:r>
              <a:rPr lang="fr-FR" sz="1600" b="1" dirty="0"/>
              <a:t>4</a:t>
            </a:r>
            <a:r>
              <a:rPr lang="fr-FR" sz="1600" b="1" baseline="30000" dirty="0"/>
              <a:t>ème</a:t>
            </a:r>
            <a:r>
              <a:rPr lang="fr-FR" sz="1600" b="1" dirty="0"/>
              <a:t> Jour</a:t>
            </a:r>
          </a:p>
        </p:txBody>
      </p:sp>
    </p:spTree>
    <p:extLst>
      <p:ext uri="{BB962C8B-B14F-4D97-AF65-F5344CB8AC3E}">
        <p14:creationId xmlns:p14="http://schemas.microsoft.com/office/powerpoint/2010/main" val="41852017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10" name="ZoneTexte 9">
            <a:extLst>
              <a:ext uri="{FF2B5EF4-FFF2-40B4-BE49-F238E27FC236}">
                <a16:creationId xmlns:a16="http://schemas.microsoft.com/office/drawing/2014/main" id="{2C4CD61E-B977-5945-A2B7-10E2E2A234EE}"/>
              </a:ext>
            </a:extLst>
          </p:cNvPr>
          <p:cNvSpPr txBox="1"/>
          <p:nvPr/>
        </p:nvSpPr>
        <p:spPr>
          <a:xfrm>
            <a:off x="1245476" y="104801"/>
            <a:ext cx="10462110" cy="558102"/>
          </a:xfrm>
          <a:prstGeom prst="rect">
            <a:avLst/>
          </a:prstGeom>
          <a:noFill/>
        </p:spPr>
        <p:txBody>
          <a:bodyPr wrap="square" rtlCol="0">
            <a:spAutoFit/>
          </a:bodyPr>
          <a:lstStyle/>
          <a:p>
            <a:pPr>
              <a:lnSpc>
                <a:spcPct val="200000"/>
              </a:lnSpc>
            </a:pPr>
            <a:r>
              <a:rPr lang="fr-FR" b="1" dirty="0"/>
              <a:t>3- Astuces pour peaufiner sa demande de financement: évaluation interne par des paires </a:t>
            </a:r>
          </a:p>
        </p:txBody>
      </p:sp>
      <p:sp>
        <p:nvSpPr>
          <p:cNvPr id="9" name="ZoneTexte 8">
            <a:extLst>
              <a:ext uri="{FF2B5EF4-FFF2-40B4-BE49-F238E27FC236}">
                <a16:creationId xmlns:a16="http://schemas.microsoft.com/office/drawing/2014/main" id="{06FEA688-69F7-0847-8B27-D1DA75672C8E}"/>
              </a:ext>
            </a:extLst>
          </p:cNvPr>
          <p:cNvSpPr txBox="1"/>
          <p:nvPr/>
        </p:nvSpPr>
        <p:spPr>
          <a:xfrm>
            <a:off x="409904" y="933509"/>
            <a:ext cx="11782096" cy="4990982"/>
          </a:xfrm>
          <a:prstGeom prst="rect">
            <a:avLst/>
          </a:prstGeom>
          <a:noFill/>
        </p:spPr>
        <p:txBody>
          <a:bodyPr wrap="square" rtlCol="0">
            <a:spAutoFit/>
          </a:bodyPr>
          <a:lstStyle/>
          <a:p>
            <a:pPr>
              <a:lnSpc>
                <a:spcPct val="200000"/>
              </a:lnSpc>
            </a:pPr>
            <a:r>
              <a:rPr lang="fr-FR" dirty="0"/>
              <a:t>Contribution de:</a:t>
            </a:r>
          </a:p>
          <a:p>
            <a:pPr marL="285750" indent="-285750">
              <a:lnSpc>
                <a:spcPct val="200000"/>
              </a:lnSpc>
              <a:buFontTx/>
              <a:buChar char="-"/>
            </a:pPr>
            <a:r>
              <a:rPr lang="fr-FR" dirty="0"/>
              <a:t>Personne ayant été membre de tel comité de recherche;</a:t>
            </a:r>
          </a:p>
          <a:p>
            <a:pPr marL="285750" indent="-285750">
              <a:lnSpc>
                <a:spcPct val="200000"/>
              </a:lnSpc>
              <a:buFontTx/>
              <a:buChar char="-"/>
            </a:pPr>
            <a:r>
              <a:rPr lang="fr-FR" dirty="0"/>
              <a:t>Évaluateur réguliers de l’organisme de financement à qui vous demandez la subvention;</a:t>
            </a:r>
          </a:p>
          <a:p>
            <a:pPr marL="285750" indent="-285750">
              <a:lnSpc>
                <a:spcPct val="200000"/>
              </a:lnSpc>
              <a:buFontTx/>
              <a:buChar char="-"/>
            </a:pPr>
            <a:r>
              <a:rPr lang="fr-FR" dirty="0"/>
              <a:t>Des collègues qui réussissent régulièrement à obtenir des financements de l’organisme avec lequel vous candidatez;</a:t>
            </a:r>
          </a:p>
          <a:p>
            <a:pPr marL="285750" indent="-285750">
              <a:lnSpc>
                <a:spcPct val="200000"/>
              </a:lnSpc>
              <a:buFontTx/>
              <a:buChar char="-"/>
            </a:pPr>
            <a:r>
              <a:rPr lang="fr-FR" dirty="0"/>
              <a:t>Collègue de bureau de recherche de votre institution;</a:t>
            </a:r>
          </a:p>
          <a:p>
            <a:pPr marL="285750" indent="-285750">
              <a:lnSpc>
                <a:spcPct val="200000"/>
              </a:lnSpc>
              <a:buFontTx/>
              <a:buChar char="-"/>
            </a:pPr>
            <a:r>
              <a:rPr lang="fr-FR" dirty="0"/>
              <a:t>Des personnes faisant partie d’une association du groupe thématique auquel vous candidatez</a:t>
            </a:r>
          </a:p>
          <a:p>
            <a:pPr marL="285750" indent="-285750">
              <a:lnSpc>
                <a:spcPct val="200000"/>
              </a:lnSpc>
              <a:buFontTx/>
              <a:buChar char="-"/>
            </a:pPr>
            <a:r>
              <a:rPr lang="fr-FR" dirty="0"/>
              <a:t>Des collègues travaillant sur des thématiques similaires </a:t>
            </a:r>
          </a:p>
          <a:p>
            <a:pPr marL="285750" indent="-285750">
              <a:lnSpc>
                <a:spcPct val="200000"/>
              </a:lnSpc>
              <a:buFontTx/>
              <a:buChar char="-"/>
            </a:pPr>
            <a:r>
              <a:rPr lang="fr-FR" dirty="0"/>
              <a:t>Des personnes « septiques » par rapport à votre thématique où méthodologie de recherche</a:t>
            </a:r>
          </a:p>
        </p:txBody>
      </p:sp>
    </p:spTree>
    <p:extLst>
      <p:ext uri="{BB962C8B-B14F-4D97-AF65-F5344CB8AC3E}">
        <p14:creationId xmlns:p14="http://schemas.microsoft.com/office/powerpoint/2010/main" val="2690998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E87EA-BA13-E943-A28C-C0032A590471}"/>
              </a:ext>
            </a:extLst>
          </p:cNvPr>
          <p:cNvSpPr>
            <a:spLocks noGrp="1"/>
          </p:cNvSpPr>
          <p:nvPr>
            <p:ph type="title"/>
          </p:nvPr>
        </p:nvSpPr>
        <p:spPr>
          <a:xfrm>
            <a:off x="1792225" y="166910"/>
            <a:ext cx="9840404" cy="1280890"/>
          </a:xfrm>
        </p:spPr>
        <p:txBody>
          <a:bodyPr>
            <a:normAutofit/>
          </a:bodyPr>
          <a:lstStyle/>
          <a:p>
            <a:r>
              <a:rPr lang="fr-FR" sz="2800" b="1" dirty="0"/>
              <a:t>LES CINQ PRINCIPALES ERREURS LES PLUS SOUVENT COMISES DANS LES DEMANDES DES SUBVENTIONS</a:t>
            </a:r>
          </a:p>
        </p:txBody>
      </p:sp>
      <p:sp>
        <p:nvSpPr>
          <p:cNvPr id="3" name="Espace réservé du contenu 2">
            <a:extLst>
              <a:ext uri="{FF2B5EF4-FFF2-40B4-BE49-F238E27FC236}">
                <a16:creationId xmlns:a16="http://schemas.microsoft.com/office/drawing/2014/main" id="{17D71A83-B8CB-0646-A5EC-ED52848161A3}"/>
              </a:ext>
            </a:extLst>
          </p:cNvPr>
          <p:cNvSpPr>
            <a:spLocks noGrp="1"/>
          </p:cNvSpPr>
          <p:nvPr>
            <p:ph idx="1"/>
          </p:nvPr>
        </p:nvSpPr>
        <p:spPr>
          <a:xfrm>
            <a:off x="1536320" y="1812510"/>
            <a:ext cx="10655680" cy="3525587"/>
          </a:xfrm>
        </p:spPr>
        <p:txBody>
          <a:bodyPr>
            <a:noAutofit/>
          </a:bodyPr>
          <a:lstStyle/>
          <a:p>
            <a:r>
              <a:rPr lang="fr-FR" sz="2000" dirty="0"/>
              <a:t>1 Ne pas dire quelle recherche vous allez faire ou comment vous allez la faire </a:t>
            </a:r>
          </a:p>
          <a:p>
            <a:r>
              <a:rPr lang="fr-FR" sz="2000" dirty="0"/>
              <a:t>2 Ne pas fournir la preuve de l’importance du projet ou de votre compétence </a:t>
            </a:r>
          </a:p>
          <a:p>
            <a:r>
              <a:rPr lang="fr-FR" sz="2000" dirty="0"/>
              <a:t>3 Proposer un projet en supposant que vous et les décideurs êtes d'accord sur ce qui est important </a:t>
            </a:r>
          </a:p>
          <a:p>
            <a:r>
              <a:rPr lang="fr-FR" sz="2000" dirty="0"/>
              <a:t>4 Proposer un projet en supposant que les décideurs aient le temps d'examiner votre demande de près </a:t>
            </a:r>
          </a:p>
          <a:p>
            <a:r>
              <a:rPr lang="fr-FR" sz="2000" dirty="0"/>
              <a:t>5 Proposer un projet pour lequel vous avez obtenu  le feedback de collègues trop seniors, trop proches</a:t>
            </a:r>
          </a:p>
        </p:txBody>
      </p:sp>
      <p:sp>
        <p:nvSpPr>
          <p:cNvPr id="4" name="Titre 1">
            <a:extLst>
              <a:ext uri="{FF2B5EF4-FFF2-40B4-BE49-F238E27FC236}">
                <a16:creationId xmlns:a16="http://schemas.microsoft.com/office/drawing/2014/main" id="{DD68A32A-31B5-8340-881E-793B242CEE6A}"/>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5" name="Titre 1">
            <a:extLst>
              <a:ext uri="{FF2B5EF4-FFF2-40B4-BE49-F238E27FC236}">
                <a16:creationId xmlns:a16="http://schemas.microsoft.com/office/drawing/2014/main" id="{CBE913E6-9D26-5948-B4A6-F30ED84B314F}"/>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Tree>
    <p:extLst>
      <p:ext uri="{BB962C8B-B14F-4D97-AF65-F5344CB8AC3E}">
        <p14:creationId xmlns:p14="http://schemas.microsoft.com/office/powerpoint/2010/main" val="22681457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E87EA-BA13-E943-A28C-C0032A590471}"/>
              </a:ext>
            </a:extLst>
          </p:cNvPr>
          <p:cNvSpPr>
            <a:spLocks noGrp="1"/>
          </p:cNvSpPr>
          <p:nvPr>
            <p:ph type="title"/>
          </p:nvPr>
        </p:nvSpPr>
        <p:spPr>
          <a:xfrm>
            <a:off x="1724501" y="239013"/>
            <a:ext cx="10279317" cy="638811"/>
          </a:xfrm>
        </p:spPr>
        <p:txBody>
          <a:bodyPr>
            <a:normAutofit/>
          </a:bodyPr>
          <a:lstStyle/>
          <a:p>
            <a:r>
              <a:rPr lang="fr-FR" sz="2400" b="1" dirty="0"/>
              <a:t>CARACTÉRISTIQUES D'UNE DEMANDE DE FINANCEMENT GAGNANTE</a:t>
            </a:r>
          </a:p>
        </p:txBody>
      </p:sp>
      <p:sp>
        <p:nvSpPr>
          <p:cNvPr id="3" name="Espace réservé du contenu 2">
            <a:extLst>
              <a:ext uri="{FF2B5EF4-FFF2-40B4-BE49-F238E27FC236}">
                <a16:creationId xmlns:a16="http://schemas.microsoft.com/office/drawing/2014/main" id="{17D71A83-B8CB-0646-A5EC-ED52848161A3}"/>
              </a:ext>
            </a:extLst>
          </p:cNvPr>
          <p:cNvSpPr>
            <a:spLocks noGrp="1"/>
          </p:cNvSpPr>
          <p:nvPr>
            <p:ph idx="1"/>
          </p:nvPr>
        </p:nvSpPr>
        <p:spPr>
          <a:xfrm>
            <a:off x="1536320" y="1812510"/>
            <a:ext cx="10655680" cy="3525587"/>
          </a:xfrm>
        </p:spPr>
        <p:txBody>
          <a:bodyPr>
            <a:noAutofit/>
          </a:bodyPr>
          <a:lstStyle/>
          <a:p>
            <a:r>
              <a:rPr lang="fr-FR" sz="2000" dirty="0"/>
              <a:t> Elle est absolument exceptionnelle ... ou de haute qualité et chanceuse </a:t>
            </a:r>
          </a:p>
          <a:p>
            <a:r>
              <a:rPr lang="fr-FR" sz="2000" dirty="0"/>
              <a:t>Elle elle répond de façon pertinente aux critères d'évaluation génériques et spécifiques </a:t>
            </a:r>
          </a:p>
          <a:p>
            <a:r>
              <a:rPr lang="fr-FR" sz="2000" dirty="0"/>
              <a:t>Elle est compréhensibles pour les non-spécialistes </a:t>
            </a:r>
          </a:p>
          <a:p>
            <a:r>
              <a:rPr lang="fr-FR" sz="2000" dirty="0"/>
              <a:t>Elle est clairement et logiquement structurés </a:t>
            </a:r>
          </a:p>
          <a:p>
            <a:r>
              <a:rPr lang="fr-FR" sz="2000" dirty="0"/>
              <a:t>Elle peut être mémorisés facilement et expliqué rapidement par des non-spécialistes occupés</a:t>
            </a:r>
          </a:p>
        </p:txBody>
      </p:sp>
      <p:sp>
        <p:nvSpPr>
          <p:cNvPr id="4" name="Titre 1">
            <a:extLst>
              <a:ext uri="{FF2B5EF4-FFF2-40B4-BE49-F238E27FC236}">
                <a16:creationId xmlns:a16="http://schemas.microsoft.com/office/drawing/2014/main" id="{797EBF70-DBF7-6B4D-95B2-D27BE6B0D521}"/>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5" name="Titre 1">
            <a:extLst>
              <a:ext uri="{FF2B5EF4-FFF2-40B4-BE49-F238E27FC236}">
                <a16:creationId xmlns:a16="http://schemas.microsoft.com/office/drawing/2014/main" id="{D5C6B074-94EC-F149-9469-41F2FC69FE79}"/>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Tree>
    <p:extLst>
      <p:ext uri="{BB962C8B-B14F-4D97-AF65-F5344CB8AC3E}">
        <p14:creationId xmlns:p14="http://schemas.microsoft.com/office/powerpoint/2010/main" val="3990566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3390737" y="104801"/>
            <a:ext cx="5700100" cy="766763"/>
          </a:xfrm>
        </p:spPr>
        <p:txBody>
          <a:bodyPr>
            <a:normAutofit fontScale="90000"/>
          </a:bodyPr>
          <a:lstStyle/>
          <a:p>
            <a:r>
              <a:rPr lang="fr-FR" sz="3600" b="1" dirty="0"/>
              <a:t>Objectifs d’apprentissage</a:t>
            </a:r>
          </a:p>
        </p:txBody>
      </p:sp>
      <p:sp>
        <p:nvSpPr>
          <p:cNvPr id="4" name="Titre 1">
            <a:extLst>
              <a:ext uri="{FF2B5EF4-FFF2-40B4-BE49-F238E27FC236}">
                <a16:creationId xmlns:a16="http://schemas.microsoft.com/office/drawing/2014/main" id="{0FA3B52F-FEBF-394F-A73E-3D18D246B750}"/>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6" name="Titre 1">
            <a:extLst>
              <a:ext uri="{FF2B5EF4-FFF2-40B4-BE49-F238E27FC236}">
                <a16:creationId xmlns:a16="http://schemas.microsoft.com/office/drawing/2014/main" id="{9F48008D-A05C-B740-85E7-37A9EAC4EE45}"/>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5" name="Titre 1">
            <a:extLst>
              <a:ext uri="{FF2B5EF4-FFF2-40B4-BE49-F238E27FC236}">
                <a16:creationId xmlns:a16="http://schemas.microsoft.com/office/drawing/2014/main" id="{148F47F1-ABA6-FE41-82FF-AB282DE9F618}"/>
              </a:ext>
            </a:extLst>
          </p:cNvPr>
          <p:cNvSpPr txBox="1">
            <a:spLocks/>
          </p:cNvSpPr>
          <p:nvPr/>
        </p:nvSpPr>
        <p:spPr>
          <a:xfrm>
            <a:off x="1427929" y="1553757"/>
            <a:ext cx="10764071" cy="3750485"/>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320000"/>
              </a:lnSpc>
            </a:pPr>
            <a:r>
              <a:rPr lang="fr-FR" sz="1600" b="1" dirty="0"/>
              <a:t>A la fin de ce cours les participants devraient:</a:t>
            </a:r>
          </a:p>
          <a:p>
            <a:pPr>
              <a:lnSpc>
                <a:spcPct val="320000"/>
              </a:lnSpc>
            </a:pPr>
            <a:r>
              <a:rPr lang="fr-FR" sz="1600" b="1" dirty="0"/>
              <a:t>1- Connaitre différentes sources possibles de financement</a:t>
            </a:r>
          </a:p>
          <a:p>
            <a:pPr>
              <a:lnSpc>
                <a:spcPct val="320000"/>
              </a:lnSpc>
            </a:pPr>
            <a:r>
              <a:rPr lang="fr-FR" sz="1600" b="1" dirty="0"/>
              <a:t>2- Connaitre les critères généralement utilisés utilisés par les évaluateurs pour sélectionner les projets soumis à financement</a:t>
            </a:r>
          </a:p>
          <a:p>
            <a:pPr>
              <a:lnSpc>
                <a:spcPct val="320000"/>
              </a:lnSpc>
            </a:pPr>
            <a:r>
              <a:rPr lang="fr-FR" sz="1600" b="1" dirty="0"/>
              <a:t>3- Développer un projet de recherche à soumettre pour financement </a:t>
            </a:r>
          </a:p>
        </p:txBody>
      </p:sp>
    </p:spTree>
    <p:extLst>
      <p:ext uri="{BB962C8B-B14F-4D97-AF65-F5344CB8AC3E}">
        <p14:creationId xmlns:p14="http://schemas.microsoft.com/office/powerpoint/2010/main" val="836638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E87EA-BA13-E943-A28C-C0032A590471}"/>
              </a:ext>
            </a:extLst>
          </p:cNvPr>
          <p:cNvSpPr>
            <a:spLocks noGrp="1"/>
          </p:cNvSpPr>
          <p:nvPr>
            <p:ph type="title"/>
          </p:nvPr>
        </p:nvSpPr>
        <p:spPr>
          <a:xfrm>
            <a:off x="1724501" y="239013"/>
            <a:ext cx="10279317" cy="638811"/>
          </a:xfrm>
        </p:spPr>
        <p:txBody>
          <a:bodyPr>
            <a:normAutofit/>
          </a:bodyPr>
          <a:lstStyle/>
          <a:p>
            <a:r>
              <a:rPr lang="fr-FR" sz="2400" b="1" dirty="0"/>
              <a:t>CARACTÉRISTIQUES D'UNE DEMANDE DE FINANCEMENT GAGNANTE</a:t>
            </a:r>
          </a:p>
        </p:txBody>
      </p:sp>
      <p:sp>
        <p:nvSpPr>
          <p:cNvPr id="3" name="Espace réservé du contenu 2">
            <a:extLst>
              <a:ext uri="{FF2B5EF4-FFF2-40B4-BE49-F238E27FC236}">
                <a16:creationId xmlns:a16="http://schemas.microsoft.com/office/drawing/2014/main" id="{17D71A83-B8CB-0646-A5EC-ED52848161A3}"/>
              </a:ext>
            </a:extLst>
          </p:cNvPr>
          <p:cNvSpPr>
            <a:spLocks noGrp="1"/>
          </p:cNvSpPr>
          <p:nvPr>
            <p:ph idx="1"/>
          </p:nvPr>
        </p:nvSpPr>
        <p:spPr>
          <a:xfrm>
            <a:off x="1536320" y="1812510"/>
            <a:ext cx="10655680" cy="3525587"/>
          </a:xfrm>
        </p:spPr>
        <p:txBody>
          <a:bodyPr>
            <a:noAutofit/>
          </a:bodyPr>
          <a:lstStyle/>
          <a:p>
            <a:r>
              <a:rPr lang="fr-FR" sz="2000" dirty="0"/>
              <a:t>LISTE DE VÉRIFICATION DES PROJETS DE RECHERCHE FINANCIERS </a:t>
            </a:r>
          </a:p>
          <a:p>
            <a:r>
              <a:rPr lang="fr-FR" sz="2000" dirty="0"/>
              <a:t>● pose une question de recherche importante</a:t>
            </a:r>
          </a:p>
          <a:p>
            <a:r>
              <a:rPr lang="fr-FR" sz="2000" dirty="0"/>
              <a:t> ● Est susceptible de réussir </a:t>
            </a:r>
          </a:p>
          <a:p>
            <a:r>
              <a:rPr lang="fr-FR" sz="2000" dirty="0"/>
              <a:t>● Est susceptible de fournir des connaissances utilisables </a:t>
            </a:r>
          </a:p>
          <a:p>
            <a:r>
              <a:rPr lang="fr-FR" sz="2000" dirty="0"/>
              <a:t>● Est dirigé par des enquêteurs compétents </a:t>
            </a:r>
          </a:p>
          <a:p>
            <a:r>
              <a:rPr lang="fr-FR" sz="2000" dirty="0"/>
              <a:t>● Offre un bon rapport qualité-prix </a:t>
            </a:r>
          </a:p>
          <a:p>
            <a:r>
              <a:rPr lang="fr-FR" sz="2000" dirty="0"/>
              <a:t>● A une structure claire et logique </a:t>
            </a:r>
          </a:p>
          <a:p>
            <a:r>
              <a:rPr lang="fr-FR" sz="2000" dirty="0"/>
              <a:t>● Comprend toutes les preuves dont les décideurs ont besoin pour l'évaluer</a:t>
            </a:r>
          </a:p>
        </p:txBody>
      </p:sp>
      <p:sp>
        <p:nvSpPr>
          <p:cNvPr id="4" name="Titre 1">
            <a:extLst>
              <a:ext uri="{FF2B5EF4-FFF2-40B4-BE49-F238E27FC236}">
                <a16:creationId xmlns:a16="http://schemas.microsoft.com/office/drawing/2014/main" id="{49BAA80C-481D-1543-B1DE-8B7F3D37ADB1}"/>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5" name="Titre 1">
            <a:extLst>
              <a:ext uri="{FF2B5EF4-FFF2-40B4-BE49-F238E27FC236}">
                <a16:creationId xmlns:a16="http://schemas.microsoft.com/office/drawing/2014/main" id="{24D3DF2A-D281-E04A-99E8-06CFDC6AA5C3}"/>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Tree>
    <p:extLst>
      <p:ext uri="{BB962C8B-B14F-4D97-AF65-F5344CB8AC3E}">
        <p14:creationId xmlns:p14="http://schemas.microsoft.com/office/powerpoint/2010/main" val="21273838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E87EA-BA13-E943-A28C-C0032A590471}"/>
              </a:ext>
            </a:extLst>
          </p:cNvPr>
          <p:cNvSpPr>
            <a:spLocks noGrp="1"/>
          </p:cNvSpPr>
          <p:nvPr>
            <p:ph type="title"/>
          </p:nvPr>
        </p:nvSpPr>
        <p:spPr>
          <a:xfrm>
            <a:off x="1724501" y="239013"/>
            <a:ext cx="10279317" cy="638811"/>
          </a:xfrm>
        </p:spPr>
        <p:txBody>
          <a:bodyPr>
            <a:normAutofit/>
          </a:bodyPr>
          <a:lstStyle/>
          <a:p>
            <a:r>
              <a:rPr lang="fr-FR" sz="2400" b="1" dirty="0"/>
              <a:t>CARACTÉRISTIQUES D'UNE DEMANDE DE FINANCEMENT GAGNANTE</a:t>
            </a:r>
          </a:p>
        </p:txBody>
      </p:sp>
      <p:sp>
        <p:nvSpPr>
          <p:cNvPr id="3" name="Espace réservé du contenu 2">
            <a:extLst>
              <a:ext uri="{FF2B5EF4-FFF2-40B4-BE49-F238E27FC236}">
                <a16:creationId xmlns:a16="http://schemas.microsoft.com/office/drawing/2014/main" id="{17D71A83-B8CB-0646-A5EC-ED52848161A3}"/>
              </a:ext>
            </a:extLst>
          </p:cNvPr>
          <p:cNvSpPr>
            <a:spLocks noGrp="1"/>
          </p:cNvSpPr>
          <p:nvPr>
            <p:ph idx="1"/>
          </p:nvPr>
        </p:nvSpPr>
        <p:spPr>
          <a:xfrm>
            <a:off x="1536320" y="1812510"/>
            <a:ext cx="10655680" cy="3525587"/>
          </a:xfrm>
        </p:spPr>
        <p:txBody>
          <a:bodyPr>
            <a:noAutofit/>
          </a:bodyPr>
          <a:lstStyle/>
          <a:p>
            <a:r>
              <a:rPr lang="fr-FR" sz="2000" dirty="0"/>
              <a:t>Ressources en ligne:</a:t>
            </a:r>
          </a:p>
          <a:p>
            <a:r>
              <a:rPr lang="fr-FR" sz="2000" dirty="0"/>
              <a:t>Plateformes d’apprentissage disponibles en ligne pour vous guider dans la recherche de financement (pas pour chercher des financements individuels mais pour </a:t>
            </a:r>
            <a:r>
              <a:rPr lang="fr-FR" sz="2000"/>
              <a:t>se former)</a:t>
            </a:r>
            <a:endParaRPr lang="fr-FR" sz="2000" dirty="0"/>
          </a:p>
          <a:p>
            <a:pPr lvl="1"/>
            <a:r>
              <a:rPr lang="fr-FR" sz="1800" b="1" dirty="0"/>
              <a:t>Le fond Mondial</a:t>
            </a:r>
          </a:p>
          <a:p>
            <a:pPr lvl="1"/>
            <a:r>
              <a:rPr lang="fr-FR" sz="1800" dirty="0">
                <a:hlinkClick r:id="rId3"/>
              </a:rPr>
              <a:t>https://theglobalfund.csod.com/client/theglobalfund/default.aspx?ReturnUrl=https%3a%2f%2ftheglobalfund.csod.com%2fLMS%2fcatalog%2fWelcome.aspx%3ftab_page_id%3d-67</a:t>
            </a:r>
            <a:endParaRPr lang="fr-FR" sz="1800" dirty="0"/>
          </a:p>
          <a:p>
            <a:endParaRPr lang="fr-FR" sz="2000" dirty="0"/>
          </a:p>
        </p:txBody>
      </p:sp>
      <p:sp>
        <p:nvSpPr>
          <p:cNvPr id="4" name="Titre 1">
            <a:extLst>
              <a:ext uri="{FF2B5EF4-FFF2-40B4-BE49-F238E27FC236}">
                <a16:creationId xmlns:a16="http://schemas.microsoft.com/office/drawing/2014/main" id="{49BAA80C-481D-1543-B1DE-8B7F3D37ADB1}"/>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5" name="Titre 1">
            <a:extLst>
              <a:ext uri="{FF2B5EF4-FFF2-40B4-BE49-F238E27FC236}">
                <a16:creationId xmlns:a16="http://schemas.microsoft.com/office/drawing/2014/main" id="{24D3DF2A-D281-E04A-99E8-06CFDC6AA5C3}"/>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Tree>
    <p:extLst>
      <p:ext uri="{BB962C8B-B14F-4D97-AF65-F5344CB8AC3E}">
        <p14:creationId xmlns:p14="http://schemas.microsoft.com/office/powerpoint/2010/main" val="18832304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4543304" y="104801"/>
            <a:ext cx="2705263" cy="766763"/>
          </a:xfrm>
        </p:spPr>
        <p:txBody>
          <a:bodyPr>
            <a:normAutofit/>
          </a:bodyPr>
          <a:lstStyle/>
          <a:p>
            <a:pPr algn="ctr"/>
            <a:r>
              <a:rPr lang="fr-FR" sz="3600" b="1" dirty="0"/>
              <a:t>Ressources</a:t>
            </a:r>
          </a:p>
        </p:txBody>
      </p:sp>
      <p:sp>
        <p:nvSpPr>
          <p:cNvPr id="6" name="Titre 1">
            <a:extLst>
              <a:ext uri="{FF2B5EF4-FFF2-40B4-BE49-F238E27FC236}">
                <a16:creationId xmlns:a16="http://schemas.microsoft.com/office/drawing/2014/main" id="{CF7F697D-15CB-1E45-AD0D-44B7F66581B1}"/>
              </a:ext>
            </a:extLst>
          </p:cNvPr>
          <p:cNvSpPr txBox="1">
            <a:spLocks/>
          </p:cNvSpPr>
          <p:nvPr/>
        </p:nvSpPr>
        <p:spPr>
          <a:xfrm>
            <a:off x="505968" y="1290689"/>
            <a:ext cx="11686032" cy="213831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sz="1800" dirty="0" err="1"/>
              <a:t>Research</a:t>
            </a:r>
            <a:r>
              <a:rPr lang="fr-CA" sz="1800" dirty="0"/>
              <a:t> </a:t>
            </a:r>
            <a:r>
              <a:rPr lang="fr-CA" sz="1800" dirty="0" err="1"/>
              <a:t>Funding</a:t>
            </a:r>
            <a:r>
              <a:rPr lang="fr-CA" sz="1800" dirty="0"/>
              <a:t> </a:t>
            </a:r>
            <a:r>
              <a:rPr lang="fr-CA" sz="1800" dirty="0" err="1"/>
              <a:t>Toolkit</a:t>
            </a:r>
            <a:r>
              <a:rPr lang="fr-CA" sz="1800" dirty="0"/>
              <a:t> </a:t>
            </a:r>
            <a:r>
              <a:rPr lang="fr-CA" sz="1800" dirty="0" err="1"/>
              <a:t>Successful</a:t>
            </a:r>
            <a:r>
              <a:rPr lang="fr-CA" sz="1800" dirty="0"/>
              <a:t> </a:t>
            </a:r>
            <a:r>
              <a:rPr lang="fr-CA" sz="1800" dirty="0" err="1"/>
              <a:t>grant</a:t>
            </a:r>
            <a:r>
              <a:rPr lang="fr-CA" sz="1800" dirty="0"/>
              <a:t> </a:t>
            </a:r>
            <a:r>
              <a:rPr lang="fr-CA" sz="1800" dirty="0" err="1"/>
              <a:t>writing</a:t>
            </a:r>
            <a:r>
              <a:rPr lang="fr-CA" sz="1800" dirty="0"/>
              <a:t>. </a:t>
            </a:r>
            <a:r>
              <a:rPr lang="fr-CA" sz="1800" dirty="0">
                <a:hlinkClick r:id="rId2"/>
              </a:rPr>
              <a:t>https://ohenrich.files.wordpress.com/2019/04/cpd-rft_grant_writing.pdf</a:t>
            </a:r>
            <a:endParaRPr lang="fr-CA" sz="1800" dirty="0"/>
          </a:p>
          <a:p>
            <a:endParaRPr lang="fr-FR" sz="1800" b="1" dirty="0"/>
          </a:p>
          <a:p>
            <a:r>
              <a:rPr lang="fr-CA" sz="1800" dirty="0"/>
              <a:t>Style scientifique : 20 règles à suivre </a:t>
            </a:r>
          </a:p>
          <a:p>
            <a:r>
              <a:rPr lang="fr-CA" sz="1800" u="sng" dirty="0">
                <a:hlinkClick r:id="rId3"/>
              </a:rPr>
              <a:t>http://pagesped.cahuntsic.ca/sc_sociales/psy/methosite/consignes/style.htm</a:t>
            </a:r>
            <a:endParaRPr lang="fr-CA" sz="1800" dirty="0"/>
          </a:p>
          <a:p>
            <a:endParaRPr lang="fr-FR" sz="1800" b="1" dirty="0"/>
          </a:p>
        </p:txBody>
      </p:sp>
      <p:sp>
        <p:nvSpPr>
          <p:cNvPr id="7" name="Titre 1">
            <a:extLst>
              <a:ext uri="{FF2B5EF4-FFF2-40B4-BE49-F238E27FC236}">
                <a16:creationId xmlns:a16="http://schemas.microsoft.com/office/drawing/2014/main" id="{3FE2FAE7-A635-BB4B-8001-D294F954B3F4}"/>
              </a:ext>
            </a:extLst>
          </p:cNvPr>
          <p:cNvSpPr txBox="1">
            <a:spLocks/>
          </p:cNvSpPr>
          <p:nvPr/>
        </p:nvSpPr>
        <p:spPr>
          <a:xfrm>
            <a:off x="7043615" y="6383867"/>
            <a:ext cx="4943433" cy="369332"/>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000" b="1" dirty="0"/>
              <a:t>Année 2 - Semestre 4 - IMDS, Burkina Faso </a:t>
            </a:r>
          </a:p>
        </p:txBody>
      </p:sp>
      <p:sp>
        <p:nvSpPr>
          <p:cNvPr id="8" name="Titre 1">
            <a:extLst>
              <a:ext uri="{FF2B5EF4-FFF2-40B4-BE49-F238E27FC236}">
                <a16:creationId xmlns:a16="http://schemas.microsoft.com/office/drawing/2014/main" id="{DA66B673-F152-9946-AC20-5E4D33D7C569}"/>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b="1" dirty="0"/>
              <a:t>La recherche de financement</a:t>
            </a:r>
          </a:p>
        </p:txBody>
      </p:sp>
    </p:spTree>
    <p:extLst>
      <p:ext uri="{BB962C8B-B14F-4D97-AF65-F5344CB8AC3E}">
        <p14:creationId xmlns:p14="http://schemas.microsoft.com/office/powerpoint/2010/main" val="192248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BFE96-7FB0-7E41-889F-37D0680CF3BD}"/>
              </a:ext>
            </a:extLst>
          </p:cNvPr>
          <p:cNvSpPr>
            <a:spLocks noGrp="1"/>
          </p:cNvSpPr>
          <p:nvPr>
            <p:ph type="ctrTitle"/>
          </p:nvPr>
        </p:nvSpPr>
        <p:spPr>
          <a:xfrm>
            <a:off x="3510007" y="205598"/>
            <a:ext cx="4345088" cy="593268"/>
          </a:xfrm>
        </p:spPr>
        <p:txBody>
          <a:bodyPr>
            <a:normAutofit fontScale="90000"/>
          </a:bodyPr>
          <a:lstStyle/>
          <a:p>
            <a:r>
              <a:rPr lang="fr-FR" sz="3600" b="1" dirty="0"/>
              <a:t>Description du cours</a:t>
            </a:r>
          </a:p>
        </p:txBody>
      </p:sp>
      <p:sp>
        <p:nvSpPr>
          <p:cNvPr id="6" name="Titre 1">
            <a:extLst>
              <a:ext uri="{FF2B5EF4-FFF2-40B4-BE49-F238E27FC236}">
                <a16:creationId xmlns:a16="http://schemas.microsoft.com/office/drawing/2014/main" id="{34FD1F49-D286-0345-954F-CA54A203978A}"/>
              </a:ext>
            </a:extLst>
          </p:cNvPr>
          <p:cNvSpPr txBox="1">
            <a:spLocks/>
          </p:cNvSpPr>
          <p:nvPr/>
        </p:nvSpPr>
        <p:spPr>
          <a:xfrm>
            <a:off x="7124102" y="6408498"/>
            <a:ext cx="4943433" cy="3693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t>Année 2 - Semestre 4 - IMDS, Burkina Faso </a:t>
            </a:r>
          </a:p>
        </p:txBody>
      </p:sp>
      <p:sp>
        <p:nvSpPr>
          <p:cNvPr id="7" name="Titre 1">
            <a:extLst>
              <a:ext uri="{FF2B5EF4-FFF2-40B4-BE49-F238E27FC236}">
                <a16:creationId xmlns:a16="http://schemas.microsoft.com/office/drawing/2014/main" id="{8A7491FB-7752-2547-98FE-A3F3DFF99B8E}"/>
              </a:ext>
            </a:extLst>
          </p:cNvPr>
          <p:cNvSpPr txBox="1">
            <a:spLocks/>
          </p:cNvSpPr>
          <p:nvPr/>
        </p:nvSpPr>
        <p:spPr>
          <a:xfrm>
            <a:off x="1427929" y="6383867"/>
            <a:ext cx="3515505" cy="36933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400" b="1" dirty="0"/>
              <a:t>La recherche de financement</a:t>
            </a:r>
          </a:p>
        </p:txBody>
      </p:sp>
      <p:sp>
        <p:nvSpPr>
          <p:cNvPr id="5" name="ZoneTexte 4">
            <a:extLst>
              <a:ext uri="{FF2B5EF4-FFF2-40B4-BE49-F238E27FC236}">
                <a16:creationId xmlns:a16="http://schemas.microsoft.com/office/drawing/2014/main" id="{2FCA729C-760A-2943-9C5C-E00F5F90CFD0}"/>
              </a:ext>
            </a:extLst>
          </p:cNvPr>
          <p:cNvSpPr txBox="1"/>
          <p:nvPr/>
        </p:nvSpPr>
        <p:spPr>
          <a:xfrm>
            <a:off x="2261157" y="2114038"/>
            <a:ext cx="9725891" cy="2031325"/>
          </a:xfrm>
          <a:prstGeom prst="rect">
            <a:avLst/>
          </a:prstGeom>
          <a:noFill/>
        </p:spPr>
        <p:txBody>
          <a:bodyPr wrap="square" rtlCol="0">
            <a:spAutoFit/>
          </a:bodyPr>
          <a:lstStyle/>
          <a:p>
            <a:pPr marL="285750" indent="-285750">
              <a:buFont typeface="Wingdings" pitchFamily="2" charset="2"/>
              <a:buChar char="Ø"/>
            </a:pPr>
            <a:r>
              <a:rPr lang="fr-FR" dirty="0"/>
              <a:t>Approches et stratégies de recherche de financement pour la recherche en santé</a:t>
            </a:r>
          </a:p>
          <a:p>
            <a:pPr marL="285750" indent="-285750">
              <a:buFont typeface="Wingdings" pitchFamily="2" charset="2"/>
              <a:buChar char="Ø"/>
            </a:pPr>
            <a:endParaRPr lang="fr-FR" dirty="0"/>
          </a:p>
          <a:p>
            <a:pPr marL="285750" indent="-285750">
              <a:buFont typeface="Wingdings" pitchFamily="2" charset="2"/>
              <a:buChar char="Ø"/>
            </a:pPr>
            <a:r>
              <a:rPr lang="fr-FR" dirty="0"/>
              <a:t>Préparation et présentation d’une demande de financement</a:t>
            </a:r>
          </a:p>
          <a:p>
            <a:pPr marL="285750" indent="-285750">
              <a:buFont typeface="Wingdings" pitchFamily="2" charset="2"/>
              <a:buChar char="Ø"/>
            </a:pPr>
            <a:endParaRPr lang="fr-FR" dirty="0"/>
          </a:p>
          <a:p>
            <a:pPr marL="285750" indent="-285750">
              <a:buFont typeface="Wingdings" pitchFamily="2" charset="2"/>
              <a:buChar char="Ø"/>
            </a:pPr>
            <a:r>
              <a:rPr lang="fr-FR" dirty="0"/>
              <a:t>Astuces à adopter et pièges à éviter</a:t>
            </a:r>
          </a:p>
          <a:p>
            <a:pPr marL="285750" indent="-285750">
              <a:buFont typeface="Wingdings" pitchFamily="2" charset="2"/>
              <a:buChar char="Ø"/>
            </a:pPr>
            <a:endParaRPr lang="fr-FR" dirty="0"/>
          </a:p>
          <a:p>
            <a:pPr marL="285750" indent="-285750">
              <a:buFont typeface="Wingdings" pitchFamily="2" charset="2"/>
              <a:buChar char="Ø"/>
            </a:pPr>
            <a:r>
              <a:rPr lang="fr-FR" dirty="0"/>
              <a:t>Alternance présentation + exercice pratique</a:t>
            </a:r>
          </a:p>
        </p:txBody>
      </p:sp>
    </p:spTree>
    <p:extLst>
      <p:ext uri="{BB962C8B-B14F-4D97-AF65-F5344CB8AC3E}">
        <p14:creationId xmlns:p14="http://schemas.microsoft.com/office/powerpoint/2010/main" val="2568939478"/>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{316C6EC1-72DC-BB4C-A4C5-DB71C0734506}tf10001069</Template>
  <TotalTime>25627</TotalTime>
  <Words>11744</Words>
  <Application>Microsoft Office PowerPoint</Application>
  <PresentationFormat>Grand écran</PresentationFormat>
  <Paragraphs>1060</Paragraphs>
  <Slides>82</Slides>
  <Notes>70</Notes>
  <HiddenSlides>0</HiddenSlides>
  <MMClips>2</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82</vt:i4>
      </vt:variant>
    </vt:vector>
  </HeadingPairs>
  <TitlesOfParts>
    <vt:vector size="92" baseType="lpstr">
      <vt:lpstr>Arial</vt:lpstr>
      <vt:lpstr>Calibri</vt:lpstr>
      <vt:lpstr>Century Gothic</vt:lpstr>
      <vt:lpstr>Helvetica</vt:lpstr>
      <vt:lpstr>inherit</vt:lpstr>
      <vt:lpstr>Times New Roman</vt:lpstr>
      <vt:lpstr>Wingdings</vt:lpstr>
      <vt:lpstr>Wingdings 3</vt:lpstr>
      <vt:lpstr>Brin</vt:lpstr>
      <vt:lpstr>Document</vt:lpstr>
      <vt:lpstr>La recherche de financement</vt:lpstr>
      <vt:lpstr>Agenda</vt:lpstr>
      <vt:lpstr>Agenda</vt:lpstr>
      <vt:lpstr>Agenda</vt:lpstr>
      <vt:lpstr>Agenda</vt:lpstr>
      <vt:lpstr>Présentation PowerPoint</vt:lpstr>
      <vt:lpstr>Agenda</vt:lpstr>
      <vt:lpstr>Objectifs d’apprentissage</vt:lpstr>
      <vt:lpstr>Description du cours</vt:lpstr>
      <vt:lpstr>Pause Santé</vt:lpstr>
      <vt:lpstr>Agenda</vt:lpstr>
      <vt:lpstr>Type de besoin de financement</vt:lpstr>
      <vt:lpstr>Type de besoin de financement</vt:lpstr>
      <vt:lpstr>Type de besoin de financement</vt:lpstr>
      <vt:lpstr>Type de besoin de financement pour un chercheur</vt:lpstr>
      <vt:lpstr>Agenda</vt:lpstr>
      <vt:lpstr>Présentation PowerPoint</vt:lpstr>
      <vt:lpstr>Présentation PowerPoint</vt:lpstr>
      <vt:lpstr>Présentation PowerPoint</vt:lpstr>
      <vt:lpstr>Présentation PowerPoint</vt:lpstr>
      <vt:lpstr>Pause Santé</vt:lpstr>
      <vt:lpstr>Agenda</vt:lpstr>
      <vt:lpstr>Présentation PowerPoint</vt:lpstr>
      <vt:lpstr>Présentation PowerPoint</vt:lpstr>
      <vt:lpstr>Agenda</vt:lpstr>
      <vt:lpstr>5- Travail pratique (Groupe de 3 maximum) (10 mn/ Chaque étudiant propose un projet pour lequel il aimerait trouver un financement) + restitution (30 mn)</vt:lpstr>
      <vt:lpstr>Agenda</vt:lpstr>
      <vt:lpstr>6- Où trouver du financement pour sa recherche – Liste non exhaustive</vt:lpstr>
      <vt:lpstr>6- Où trouver du financement pour sa recherche – Liste non exhaustive</vt:lpstr>
      <vt:lpstr>Présentation PowerPoint</vt:lpstr>
      <vt:lpstr>Agenda</vt:lpstr>
      <vt:lpstr>Agenda</vt:lpstr>
      <vt:lpstr>Description du cours</vt:lpstr>
      <vt:lpstr>Préparation d’un demande de financement</vt:lpstr>
      <vt:lpstr>Préparation d’un demande de financement</vt:lpstr>
      <vt:lpstr>Préparation d’un demande de financement</vt:lpstr>
      <vt:lpstr>Critère d’éligibilité</vt:lpstr>
      <vt:lpstr>Présentation PowerPoint</vt:lpstr>
      <vt:lpstr>Présentation PowerPoint</vt:lpstr>
      <vt:lpstr>Agenda</vt:lpstr>
      <vt:lpstr>Agenda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Agenda</vt:lpstr>
      <vt:lpstr>Agenda</vt:lpstr>
      <vt:lpstr>Agenda</vt:lpstr>
      <vt:lpstr>Élaboration d’un projet de recherche pour la demande de financement: Titre du projet</vt:lpstr>
      <vt:lpstr>Présentation PowerPoint</vt:lpstr>
      <vt:lpstr>Présentation PowerPoint</vt:lpstr>
      <vt:lpstr>Agenda</vt:lpstr>
      <vt:lpstr>Élaboration d’un projet de recherche pour la demande de financement: Résumé</vt:lpstr>
      <vt:lpstr>Agenda</vt:lpstr>
      <vt:lpstr>Élaboration d’un projet de recherche pour la demande de financement: contexte et justification (Importance/Pertinence/potentiel scientifique)</vt:lpstr>
      <vt:lpstr>Importance/Pertinence/potentiel scientifique en santé = trouver un lien avec les Objectifs de Développement durables</vt:lpstr>
      <vt:lpstr>Agenda</vt:lpstr>
      <vt:lpstr>Élaboration d’un projet de recherche pour la demande de financement: hypothèse/objectif</vt:lpstr>
      <vt:lpstr>Agenda</vt:lpstr>
      <vt:lpstr>Élaboration d’un projet de recherche pour la demande de financement: Méthode</vt:lpstr>
      <vt:lpstr>Exemple de section « Méthode »</vt:lpstr>
      <vt:lpstr>Exemple de section « Méthode »</vt:lpstr>
      <vt:lpstr>Agenda</vt:lpstr>
      <vt:lpstr>Agenda</vt:lpstr>
      <vt:lpstr>Agenda</vt:lpstr>
      <vt:lpstr>Agenda</vt:lpstr>
      <vt:lpstr>Agenda</vt:lpstr>
      <vt:lpstr>Présentation PowerPoint</vt:lpstr>
      <vt:lpstr>LES CINQ PRINCIPALES ERREURS LES PLUS SOUVENT COMISES DANS LES DEMANDES DES SUBVENTIONS</vt:lpstr>
      <vt:lpstr>CARACTÉRISTIQUES D'UNE DEMANDE DE FINANCEMENT GAGNANTE</vt:lpstr>
      <vt:lpstr>CARACTÉRISTIQUES D'UNE DEMANDE DE FINANCEMENT GAGNANTE</vt:lpstr>
      <vt:lpstr>CARACTÉRISTIQUES D'UNE DEMANDE DE FINANCEMENT GAGNANTE</vt:lpstr>
      <vt:lpstr>Ressources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Recherche de financement</dc:title>
  <dc:creator>Samiratou Ouédraogo, Dr</dc:creator>
  <cp:lastModifiedBy>user2</cp:lastModifiedBy>
  <cp:revision>204</cp:revision>
  <dcterms:created xsi:type="dcterms:W3CDTF">2021-02-01T21:58:40Z</dcterms:created>
  <dcterms:modified xsi:type="dcterms:W3CDTF">2021-03-03T14:40:01Z</dcterms:modified>
</cp:coreProperties>
</file>